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2" r:id="rId3"/>
    <p:sldId id="260" r:id="rId4"/>
    <p:sldId id="275" r:id="rId5"/>
    <p:sldId id="287" r:id="rId6"/>
    <p:sldId id="312" r:id="rId7"/>
    <p:sldId id="300" r:id="rId8"/>
    <p:sldId id="313" r:id="rId9"/>
    <p:sldId id="314" r:id="rId10"/>
    <p:sldId id="295" r:id="rId11"/>
    <p:sldId id="315" r:id="rId12"/>
    <p:sldId id="298" r:id="rId13"/>
    <p:sldId id="299" r:id="rId14"/>
    <p:sldId id="279" r:id="rId15"/>
    <p:sldId id="267" r:id="rId16"/>
    <p:sldId id="303" r:id="rId17"/>
    <p:sldId id="274" r:id="rId18"/>
    <p:sldId id="306" r:id="rId19"/>
    <p:sldId id="309" r:id="rId20"/>
    <p:sldId id="305" r:id="rId21"/>
    <p:sldId id="285" r:id="rId22"/>
  </p:sldIdLst>
  <p:sldSz cx="9144000" cy="6858000" type="screen4x3"/>
  <p:notesSz cx="6781800" cy="9880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006600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0" autoAdjust="0"/>
    <p:restoredTop sz="88774" autoAdjust="0"/>
  </p:normalViewPr>
  <p:slideViewPr>
    <p:cSldViewPr>
      <p:cViewPr varScale="1">
        <p:scale>
          <a:sx n="114" d="100"/>
          <a:sy n="114" d="100"/>
        </p:scale>
        <p:origin x="-5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1020" y="-96"/>
      </p:cViewPr>
      <p:guideLst>
        <p:guide orient="horz" pos="3112"/>
        <p:guide pos="2136"/>
      </p:guideLst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3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3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fld id="{51E5205B-E5AD-4D14-B2AF-BACAC9325E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8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2650"/>
            <a:ext cx="542607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268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fld id="{E7A22BA4-B294-4C30-898D-E3815FB93227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3F85DC-16C7-4049-A5F6-77DDEC6A185B}" type="slidenum">
              <a:rPr lang="nb-NO" smtClean="0">
                <a:latin typeface="Times" pitchFamily="18" charset="0"/>
              </a:rPr>
              <a:pPr/>
              <a:t>1</a:t>
            </a:fld>
            <a:endParaRPr lang="nb-NO" smtClean="0">
              <a:latin typeface="Times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b-NO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b-NO" sz="2400" dirty="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nb-NO" sz="2400" dirty="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nb-NO" sz="2400" dirty="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nb-NO" dirty="0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nb-NO" sz="2400" dirty="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nb-NO" dirty="0"/>
              </a:p>
            </p:txBody>
          </p:sp>
        </p:grpSp>
      </p:grpSp>
      <p:sp>
        <p:nvSpPr>
          <p:cNvPr id="14746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14746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nb-NO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0F5FF-4298-4467-851E-96844D89A6FD}" type="datetime1">
              <a:rPr lang="nb-NO"/>
              <a:pPr>
                <a:defRPr/>
              </a:pPr>
              <a:t>29.08.2011</a:t>
            </a:fld>
            <a:endParaRPr lang="nb-NO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7CCE4-2C9D-4098-9BAE-03B18A80F138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54D9E-4CAB-4E19-B4CE-62819A62DE66}" type="datetime1">
              <a:rPr lang="nb-NO"/>
              <a:pPr>
                <a:defRPr/>
              </a:pPr>
              <a:t>29.08.2011</a:t>
            </a:fld>
            <a:endParaRPr lang="nb-NO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99DA1-32C0-4B15-A726-7E25B70C24FF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9A848-1F36-426A-9657-156750FBE2C8}" type="datetime1">
              <a:rPr lang="nb-NO"/>
              <a:pPr>
                <a:defRPr/>
              </a:pPr>
              <a:t>29.08.2011</a:t>
            </a:fld>
            <a:endParaRPr lang="nb-NO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39341-4E91-4B27-980E-14074E67850B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2EB90-2B58-4D93-A10C-A75024AC398E}" type="datetime1">
              <a:rPr lang="nb-NO"/>
              <a:pPr>
                <a:defRPr/>
              </a:pPr>
              <a:t>29.08.2011</a:t>
            </a:fld>
            <a:endParaRPr lang="nb-NO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AD2F3-6B9E-47B1-BB4D-9174470B6B23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92445-BAE1-4C75-B938-94E767A13992}" type="datetime1">
              <a:rPr lang="nb-NO"/>
              <a:pPr>
                <a:defRPr/>
              </a:pPr>
              <a:t>29.08.2011</a:t>
            </a:fld>
            <a:endParaRPr lang="nb-NO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79DC6-94F5-45B7-865E-81404BB8DB21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5B6FC-46E2-4930-8A55-6D268D668EF8}" type="datetime1">
              <a:rPr lang="nb-NO"/>
              <a:pPr>
                <a:defRPr/>
              </a:pPr>
              <a:t>29.08.2011</a:t>
            </a:fld>
            <a:endParaRPr lang="nb-NO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5EBC1-E177-4391-BC27-FD5516B553C0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B68A2-110F-4F3C-9EC4-DF5D9F4B3C22}" type="datetime1">
              <a:rPr lang="nb-NO"/>
              <a:pPr>
                <a:defRPr/>
              </a:pPr>
              <a:t>29.08.2011</a:t>
            </a:fld>
            <a:endParaRPr lang="nb-NO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C126D-6FA0-4C58-9F85-BCB946B1A8C9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652EE-1E02-43CE-93FD-E2CAB022842E}" type="datetime1">
              <a:rPr lang="nb-NO"/>
              <a:pPr>
                <a:defRPr/>
              </a:pPr>
              <a:t>29.08.2011</a:t>
            </a:fld>
            <a:endParaRPr lang="nb-NO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4163B-35CD-4E00-A0D4-DB0FA37975C4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03354-CEF6-4890-AC28-E1255ACA8FC2}" type="datetime1">
              <a:rPr lang="nb-NO"/>
              <a:pPr>
                <a:defRPr/>
              </a:pPr>
              <a:t>29.08.2011</a:t>
            </a:fld>
            <a:endParaRPr lang="nb-NO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04308-5CDD-4788-AE03-1B2B7A71551E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ED9D0-820E-4BD6-9FEA-1439465A5441}" type="datetime1">
              <a:rPr lang="nb-NO"/>
              <a:pPr>
                <a:defRPr/>
              </a:pPr>
              <a:t>29.08.2011</a:t>
            </a:fld>
            <a:endParaRPr lang="nb-NO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27A86-95CF-49DF-9D9F-B3BF5638F16B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7944E-66AE-427D-85C1-A2ADBCCB5ED0}" type="datetime1">
              <a:rPr lang="nb-NO"/>
              <a:pPr>
                <a:defRPr/>
              </a:pPr>
              <a:t>29.08.2011</a:t>
            </a:fld>
            <a:endParaRPr lang="nb-NO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02EE3-92BF-4C22-897B-BFEF95369BC8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17359-BCCA-430B-823D-67D221D559CD}" type="datetime1">
              <a:rPr lang="nb-NO"/>
              <a:pPr>
                <a:defRPr/>
              </a:pPr>
              <a:t>29.08.2011</a:t>
            </a:fld>
            <a:endParaRPr lang="nb-NO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7C7A4-BCC0-4DC0-A4F1-E2991A1089A0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b-NO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352A5-C35C-4E32-A6A4-6054B99D4416}" type="datetime1">
              <a:rPr lang="nb-NO"/>
              <a:pPr>
                <a:defRPr/>
              </a:pPr>
              <a:t>29.08.2011</a:t>
            </a:fld>
            <a:endParaRPr lang="nb-NO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64D01-BDEE-48A8-B811-A4D32DF34511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464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b-NO" sz="2400" dirty="0">
                <a:latin typeface="Times New Roman" pitchFamily="18" charset="0"/>
              </a:endParaRPr>
            </a:p>
          </p:txBody>
        </p:sp>
        <p:grpSp>
          <p:nvGrpSpPr>
            <p:cNvPr id="10250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46437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nb-NO" sz="2400" dirty="0">
                  <a:latin typeface="Times New Roman" pitchFamily="18" charset="0"/>
                </a:endParaRPr>
              </a:p>
            </p:txBody>
          </p:sp>
          <p:sp>
            <p:nvSpPr>
              <p:cNvPr id="146438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nb-NO" dirty="0"/>
              </a:p>
            </p:txBody>
          </p:sp>
        </p:grpSp>
      </p:grpSp>
      <p:sp>
        <p:nvSpPr>
          <p:cNvPr id="1024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Click to edit Master title style</a:t>
            </a:r>
          </a:p>
        </p:txBody>
      </p:sp>
      <p:sp>
        <p:nvSpPr>
          <p:cNvPr id="1024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</a:p>
        </p:txBody>
      </p:sp>
      <p:sp>
        <p:nvSpPr>
          <p:cNvPr id="14644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pPr>
              <a:defRPr/>
            </a:pPr>
            <a:fld id="{642294FF-5DA3-4A1D-8BB8-F298AB5C68DC}" type="datetime1">
              <a:rPr lang="nb-NO"/>
              <a:pPr>
                <a:defRPr/>
              </a:pPr>
              <a:t>29.08.2011</a:t>
            </a:fld>
            <a:endParaRPr lang="nb-NO" dirty="0"/>
          </a:p>
        </p:txBody>
      </p:sp>
      <p:sp>
        <p:nvSpPr>
          <p:cNvPr id="14644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4644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AE2DE373-19CA-4BF4-8129-614FFE929475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  <p:sp>
        <p:nvSpPr>
          <p:cNvPr id="146444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  <p:sldLayoutId id="2147484265" r:id="rId12"/>
    <p:sldLayoutId id="214748426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1" descr="coccolith_shel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" y="2400300"/>
            <a:ext cx="4286250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96900" y="0"/>
            <a:ext cx="8547100" cy="1600200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Layered continuous time processes in biology</a:t>
            </a:r>
            <a:endParaRPr lang="en-GB" sz="24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608926" y="4286250"/>
            <a:ext cx="3077874" cy="74295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 smtClean="0"/>
              <a:t>Combining causal statistical time series with fossil measurements.</a:t>
            </a:r>
          </a:p>
          <a:p>
            <a:pPr marL="0" indent="0" eaLnBrk="1" hangingPunct="1">
              <a:lnSpc>
                <a:spcPct val="80000"/>
              </a:lnSpc>
            </a:pPr>
            <a:endParaRPr lang="en-GB" sz="2000" dirty="0" smtClean="0"/>
          </a:p>
        </p:txBody>
      </p:sp>
      <p:pic>
        <p:nvPicPr>
          <p:cNvPr id="12293" name="Picture 7" descr="example1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057400"/>
            <a:ext cx="91440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kstSylinder 5"/>
          <p:cNvSpPr txBox="1">
            <a:spLocks noChangeArrowheads="1"/>
          </p:cNvSpPr>
          <p:nvPr/>
        </p:nvSpPr>
        <p:spPr bwMode="auto">
          <a:xfrm>
            <a:off x="2114550" y="1543050"/>
            <a:ext cx="365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/>
              <a:t>Tore </a:t>
            </a:r>
            <a:r>
              <a:rPr lang="en-GB" dirty="0" err="1"/>
              <a:t>Schweder</a:t>
            </a:r>
            <a:r>
              <a:rPr lang="en-GB" dirty="0"/>
              <a:t> and </a:t>
            </a:r>
            <a:r>
              <a:rPr lang="en-GB" dirty="0" err="1"/>
              <a:t>Trond</a:t>
            </a:r>
            <a:r>
              <a:rPr lang="en-GB" dirty="0"/>
              <a:t> </a:t>
            </a:r>
            <a:r>
              <a:rPr lang="en-GB" dirty="0" err="1"/>
              <a:t>Reitan</a:t>
            </a:r>
            <a:endParaRPr lang="en-GB" dirty="0"/>
          </a:p>
          <a:p>
            <a:r>
              <a:rPr lang="en-GB" dirty="0" smtClean="0"/>
              <a:t>CEES, University </a:t>
            </a:r>
            <a:r>
              <a:rPr lang="en-GB" dirty="0"/>
              <a:t>of Oslo</a:t>
            </a:r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5657850" y="1543050"/>
            <a:ext cx="2457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Jorijntje Henderiks</a:t>
            </a:r>
          </a:p>
          <a:p>
            <a:r>
              <a:rPr lang="en-GB"/>
              <a:t>University of Uppsala</a:t>
            </a:r>
          </a:p>
        </p:txBody>
      </p:sp>
      <p:sp>
        <p:nvSpPr>
          <p:cNvPr id="12296" name="TextBox 7"/>
          <p:cNvSpPr txBox="1">
            <a:spLocks noChangeArrowheads="1"/>
          </p:cNvSpPr>
          <p:nvPr/>
        </p:nvSpPr>
        <p:spPr bwMode="auto">
          <a:xfrm>
            <a:off x="0" y="6488668"/>
            <a:ext cx="2232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/>
              <a:t>BISP7, Madrid 2011</a:t>
            </a:r>
            <a:endParaRPr lang="en-GB" dirty="0"/>
          </a:p>
        </p:txBody>
      </p:sp>
      <p:sp>
        <p:nvSpPr>
          <p:cNvPr id="1229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C1C86B-B6C8-4562-BF28-5FFC221C3F40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r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0650" y="2571750"/>
            <a:ext cx="3943350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685800" y="228600"/>
            <a:ext cx="754380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/>
              <a:t>Stochastic differential equation (SDE) vector processes</a:t>
            </a:r>
          </a:p>
          <a:p>
            <a:endParaRPr lang="en-GB"/>
          </a:p>
        </p:txBody>
      </p:sp>
      <p:sp>
        <p:nvSpPr>
          <p:cNvPr id="41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92EDB7-AC01-491F-8ED1-038F72CFE1A4}" type="slidenum">
              <a:rPr lang="en-GB" smtClean="0"/>
              <a:pPr/>
              <a:t>10</a:t>
            </a:fld>
            <a:endParaRPr lang="en-GB" smtClean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628650" y="1543050"/>
          <a:ext cx="7212013" cy="2622550"/>
        </p:xfrm>
        <a:graphic>
          <a:graphicData uri="http://schemas.openxmlformats.org/presentationml/2006/ole">
            <p:oleObj spid="_x0000_s4098" name="Formel" r:id="rId4" imgW="4330440" imgH="1574640" progId="Equation.3">
              <p:embed/>
            </p:oleObj>
          </a:graphicData>
        </a:graphic>
      </p:graphicFrame>
      <p:graphicFrame>
        <p:nvGraphicFramePr>
          <p:cNvPr id="2054" name="Object 3"/>
          <p:cNvGraphicFramePr>
            <a:graphicFrameLocks noChangeAspect="1"/>
          </p:cNvGraphicFramePr>
          <p:nvPr/>
        </p:nvGraphicFramePr>
        <p:xfrm>
          <a:off x="685800" y="4532313"/>
          <a:ext cx="7148513" cy="2325687"/>
        </p:xfrm>
        <a:graphic>
          <a:graphicData uri="http://schemas.openxmlformats.org/presentationml/2006/ole">
            <p:oleObj spid="_x0000_s4099" name="Formel" r:id="rId5" imgW="4292280" imgH="1396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685800" y="228600"/>
            <a:ext cx="754380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/>
              <a:t>Stochastic differential equation (SDE) vector processes</a:t>
            </a:r>
          </a:p>
          <a:p>
            <a:endParaRPr lang="en-GB"/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B5DD8A-46D6-4755-8671-88049BAD1FBE}" type="slidenum">
              <a:rPr lang="en-GB" smtClean="0"/>
              <a:pPr/>
              <a:t>11</a:t>
            </a:fld>
            <a:endParaRPr lang="en-GB" smtClean="0"/>
          </a:p>
        </p:txBody>
      </p:sp>
      <p:graphicFrame>
        <p:nvGraphicFramePr>
          <p:cNvPr id="2054" name="Object 3"/>
          <p:cNvGraphicFramePr>
            <a:graphicFrameLocks noChangeAspect="1"/>
          </p:cNvGraphicFramePr>
          <p:nvPr/>
        </p:nvGraphicFramePr>
        <p:xfrm>
          <a:off x="885825" y="1585913"/>
          <a:ext cx="7423150" cy="4968875"/>
        </p:xfrm>
        <a:graphic>
          <a:graphicData uri="http://schemas.openxmlformats.org/presentationml/2006/ole">
            <p:oleObj spid="_x0000_s5122" name="Formel" r:id="rId3" imgW="4457520" imgH="2984400" progId="Equation.3">
              <p:embed/>
            </p:oleObj>
          </a:graphicData>
        </a:graphic>
      </p:graphicFrame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5303838" y="5214938"/>
            <a:ext cx="38401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The zeros in this matrix determines </a:t>
            </a:r>
          </a:p>
          <a:p>
            <a:pPr algn="l"/>
            <a:r>
              <a:rPr lang="en-US" dirty="0"/>
              <a:t>the local independencies.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GB" sz="3200" dirty="0" smtClean="0">
                <a:latin typeface="+mn-lt"/>
              </a:rPr>
              <a:t>Model variants for Coccolith evolution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829550" cy="49720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2400" dirty="0" smtClean="0"/>
              <a:t>Model variations: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sz="2400" dirty="0" smtClean="0"/>
              <a:t>1, 2 or 3 layers </a:t>
            </a:r>
            <a:r>
              <a:rPr lang="en-GB" sz="1800" dirty="0" smtClean="0"/>
              <a:t>(possibly more)</a:t>
            </a:r>
            <a:endParaRPr lang="en-GB" sz="2400" dirty="0" smtClean="0"/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sz="2400" dirty="0" smtClean="0"/>
              <a:t>Inclusion of external time series or extra internal time series in connection to the one we are modelling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sz="2400" dirty="0" smtClean="0"/>
              <a:t>In a single layer: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GB" sz="2000" dirty="0" smtClean="0"/>
              <a:t>Local or global parameters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GB" sz="2000" dirty="0" smtClean="0"/>
              <a:t>Correlation between sites (inter-regional correlation)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GB" sz="2000" dirty="0" smtClean="0"/>
              <a:t>Deterministic response to the lower layer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GB" sz="2000" dirty="0" smtClean="0"/>
              <a:t>Random walk (no tracking)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A20434-9E28-4657-8C20-45C9A0AA5DBA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TextBox 4"/>
          <p:cNvSpPr txBox="1">
            <a:spLocks noChangeArrowheads="1"/>
          </p:cNvSpPr>
          <p:nvPr/>
        </p:nvSpPr>
        <p:spPr bwMode="auto">
          <a:xfrm>
            <a:off x="2120900" y="685800"/>
            <a:ext cx="45354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/>
              <a:t>Likelihood: Kalman filter</a:t>
            </a:r>
          </a:p>
        </p:txBody>
      </p:sp>
      <p:sp>
        <p:nvSpPr>
          <p:cNvPr id="6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EE0E4D-E1BA-434A-806A-75C0E3106770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2950" y="3486150"/>
            <a:ext cx="80010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The Ito solution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gives, together with measurement variances, what is needed to calculate the likelihood using the Kalman filter: </a:t>
            </a:r>
          </a:p>
          <a:p>
            <a:pPr algn="l"/>
            <a:r>
              <a:rPr lang="en-US"/>
              <a:t>                                     and</a:t>
            </a:r>
          </a:p>
          <a:p>
            <a:pPr algn="l"/>
            <a:endParaRPr lang="en-US"/>
          </a:p>
          <a:p>
            <a:pPr algn="l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00100" y="3886200"/>
          <a:ext cx="6572250" cy="1014413"/>
        </p:xfrm>
        <a:graphic>
          <a:graphicData uri="http://schemas.openxmlformats.org/presentationml/2006/ole">
            <p:oleObj spid="_x0000_s6146" name="Formel" r:id="rId3" imgW="3288960" imgH="50796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00100" y="5429250"/>
          <a:ext cx="2311400" cy="400050"/>
        </p:xfrm>
        <a:graphic>
          <a:graphicData uri="http://schemas.openxmlformats.org/presentationml/2006/ole">
            <p:oleObj spid="_x0000_s6147" name="Formel" r:id="rId4" imgW="1320480" imgH="22860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714750" y="5429250"/>
          <a:ext cx="2444750" cy="400050"/>
        </p:xfrm>
        <a:graphic>
          <a:graphicData uri="http://schemas.openxmlformats.org/presentationml/2006/ole">
            <p:oleObj spid="_x0000_s6148" name="Formel" r:id="rId5" imgW="1396800" imgH="228600" progId="Equation.3">
              <p:embed/>
            </p:oleObj>
          </a:graphicData>
        </a:graphic>
      </p:graphicFrame>
      <p:graphicFrame>
        <p:nvGraphicFramePr>
          <p:cNvPr id="6149" name="Object 10"/>
          <p:cNvGraphicFramePr>
            <a:graphicFrameLocks noChangeAspect="1"/>
          </p:cNvGraphicFramePr>
          <p:nvPr/>
        </p:nvGraphicFramePr>
        <p:xfrm>
          <a:off x="914400" y="2114550"/>
          <a:ext cx="3870325" cy="484188"/>
        </p:xfrm>
        <a:graphic>
          <a:graphicData uri="http://schemas.openxmlformats.org/presentationml/2006/ole">
            <p:oleObj spid="_x0000_s6149" name="Formel" r:id="rId6" imgW="1828800" imgH="228600" progId="Equation.3">
              <p:embed/>
            </p:oleObj>
          </a:graphicData>
        </a:graphic>
      </p:graphicFrame>
      <p:graphicFrame>
        <p:nvGraphicFramePr>
          <p:cNvPr id="6150" name="Object 12"/>
          <p:cNvGraphicFramePr>
            <a:graphicFrameLocks noChangeAspect="1"/>
          </p:cNvGraphicFramePr>
          <p:nvPr/>
        </p:nvGraphicFramePr>
        <p:xfrm>
          <a:off x="1085850" y="2857500"/>
          <a:ext cx="400050" cy="568325"/>
        </p:xfrm>
        <a:graphic>
          <a:graphicData uri="http://schemas.openxmlformats.org/presentationml/2006/ole">
            <p:oleObj spid="_x0000_s6150" name="Formel" r:id="rId7" imgW="152280" imgH="215640" progId="Equation.3">
              <p:embed/>
            </p:oleObj>
          </a:graphicData>
        </a:graphic>
      </p:graphicFrame>
      <p:graphicFrame>
        <p:nvGraphicFramePr>
          <p:cNvPr id="6151" name="Object 13"/>
          <p:cNvGraphicFramePr>
            <a:graphicFrameLocks noChangeAspect="1"/>
          </p:cNvGraphicFramePr>
          <p:nvPr/>
        </p:nvGraphicFramePr>
        <p:xfrm>
          <a:off x="2155825" y="2857500"/>
          <a:ext cx="433388" cy="568325"/>
        </p:xfrm>
        <a:graphic>
          <a:graphicData uri="http://schemas.openxmlformats.org/presentationml/2006/ole">
            <p:oleObj spid="_x0000_s6151" name="Formel" r:id="rId8" imgW="164880" imgH="215640" progId="Equation.3">
              <p:embed/>
            </p:oleObj>
          </a:graphicData>
        </a:graphic>
      </p:graphicFrame>
      <p:graphicFrame>
        <p:nvGraphicFramePr>
          <p:cNvPr id="6152" name="Object 14"/>
          <p:cNvGraphicFramePr>
            <a:graphicFrameLocks noChangeAspect="1"/>
          </p:cNvGraphicFramePr>
          <p:nvPr/>
        </p:nvGraphicFramePr>
        <p:xfrm>
          <a:off x="3984625" y="2841625"/>
          <a:ext cx="433388" cy="601663"/>
        </p:xfrm>
        <a:graphic>
          <a:graphicData uri="http://schemas.openxmlformats.org/presentationml/2006/ole">
            <p:oleObj spid="_x0000_s6152" name="Formel" r:id="rId9" imgW="164880" imgH="228600" progId="Equation.3">
              <p:embed/>
            </p:oleObj>
          </a:graphicData>
        </a:graphic>
      </p:graphicFrame>
      <p:cxnSp>
        <p:nvCxnSpPr>
          <p:cNvPr id="6157" name="Straight Arrow Connector 16"/>
          <p:cNvCxnSpPr>
            <a:cxnSpLocks noChangeShapeType="1"/>
          </p:cNvCxnSpPr>
          <p:nvPr/>
        </p:nvCxnSpPr>
        <p:spPr bwMode="auto">
          <a:xfrm rot="5400000">
            <a:off x="1057276" y="2828925"/>
            <a:ext cx="400050" cy="3175"/>
          </a:xfrm>
          <a:prstGeom prst="straightConnector1">
            <a:avLst/>
          </a:prstGeom>
          <a:noFill/>
          <a:ln w="444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58" name="Straight Arrow Connector 17"/>
          <p:cNvCxnSpPr>
            <a:cxnSpLocks noChangeShapeType="1"/>
          </p:cNvCxnSpPr>
          <p:nvPr/>
        </p:nvCxnSpPr>
        <p:spPr bwMode="auto">
          <a:xfrm rot="5400000">
            <a:off x="2143919" y="2770981"/>
            <a:ext cx="400050" cy="1588"/>
          </a:xfrm>
          <a:prstGeom prst="straightConnector1">
            <a:avLst/>
          </a:prstGeom>
          <a:noFill/>
          <a:ln w="444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59" name="Straight Arrow Connector 18"/>
          <p:cNvCxnSpPr>
            <a:cxnSpLocks noChangeShapeType="1"/>
          </p:cNvCxnSpPr>
          <p:nvPr/>
        </p:nvCxnSpPr>
        <p:spPr bwMode="auto">
          <a:xfrm rot="5400000">
            <a:off x="3972719" y="2770981"/>
            <a:ext cx="400050" cy="1588"/>
          </a:xfrm>
          <a:prstGeom prst="straightConnector1">
            <a:avLst/>
          </a:prstGeom>
          <a:noFill/>
          <a:ln w="444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60" name="TextBox 19"/>
          <p:cNvSpPr txBox="1">
            <a:spLocks noChangeArrowheads="1"/>
          </p:cNvSpPr>
          <p:nvPr/>
        </p:nvSpPr>
        <p:spPr bwMode="auto">
          <a:xfrm>
            <a:off x="4914900" y="2171700"/>
            <a:ext cx="101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Process</a:t>
            </a:r>
            <a:endParaRPr lang="nb-NO"/>
          </a:p>
        </p:txBody>
      </p:sp>
      <p:sp>
        <p:nvSpPr>
          <p:cNvPr id="6161" name="TextBox 20"/>
          <p:cNvSpPr txBox="1">
            <a:spLocks noChangeArrowheads="1"/>
          </p:cNvSpPr>
          <p:nvPr/>
        </p:nvSpPr>
        <p:spPr bwMode="auto">
          <a:xfrm>
            <a:off x="4914900" y="2971800"/>
            <a:ext cx="1544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Observations</a:t>
            </a:r>
            <a:endParaRPr lang="nb-NO"/>
          </a:p>
        </p:txBody>
      </p:sp>
      <p:sp>
        <p:nvSpPr>
          <p:cNvPr id="6162" name="TextBox 21"/>
          <p:cNvSpPr txBox="1">
            <a:spLocks noChangeArrowheads="1"/>
          </p:cNvSpPr>
          <p:nvPr/>
        </p:nvSpPr>
        <p:spPr bwMode="auto">
          <a:xfrm>
            <a:off x="685800" y="1714500"/>
            <a:ext cx="7764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Need a linear, normal Markov chain with independent normal observations:</a:t>
            </a:r>
            <a:endParaRPr lang="nb-NO"/>
          </a:p>
        </p:txBody>
      </p:sp>
      <p:graphicFrame>
        <p:nvGraphicFramePr>
          <p:cNvPr id="23" name="Object 15"/>
          <p:cNvGraphicFramePr>
            <a:graphicFrameLocks noChangeAspect="1"/>
          </p:cNvGraphicFramePr>
          <p:nvPr/>
        </p:nvGraphicFramePr>
        <p:xfrm>
          <a:off x="742950" y="5943600"/>
          <a:ext cx="4033838" cy="514350"/>
        </p:xfrm>
        <a:graphic>
          <a:graphicData uri="http://schemas.openxmlformats.org/presentationml/2006/ole">
            <p:oleObj spid="_x0000_s6153" name="Formel" r:id="rId10" imgW="18921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GB" sz="3200" dirty="0" smtClean="0">
                <a:latin typeface="+mn-lt"/>
              </a:rPr>
              <a:t>Kalman smoothing (state inference)</a:t>
            </a:r>
            <a:r>
              <a:rPr lang="en-GB" sz="2400" dirty="0" smtClean="0">
                <a:latin typeface="+mn-lt"/>
              </a:rPr>
              <a:t/>
            </a:r>
            <a:br>
              <a:rPr lang="en-GB" sz="24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A tracking model with 3 layers and fixed parameters</a:t>
            </a:r>
          </a:p>
        </p:txBody>
      </p:sp>
      <p:pic>
        <p:nvPicPr>
          <p:cNvPr id="44040" name="Picture 8" descr="x1_realized_zoom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1113" y="3143250"/>
            <a:ext cx="4052887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5543550" y="1657350"/>
            <a:ext cx="32575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/>
              <a:t>North Atlantic</a:t>
            </a:r>
          </a:p>
          <a:p>
            <a:pPr algn="l"/>
            <a:r>
              <a:rPr lang="en-GB"/>
              <a:t>Red curve: expectancy</a:t>
            </a:r>
          </a:p>
          <a:p>
            <a:pPr algn="l"/>
            <a:r>
              <a:rPr lang="en-GB"/>
              <a:t>Black curve: realization</a:t>
            </a:r>
          </a:p>
          <a:p>
            <a:pPr algn="l"/>
            <a:r>
              <a:rPr lang="en-GB"/>
              <a:t>Green curve: uncertainty </a:t>
            </a:r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3486150" y="5886450"/>
            <a:ext cx="1223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Snapshot:</a:t>
            </a:r>
          </a:p>
        </p:txBody>
      </p:sp>
      <p:sp>
        <p:nvSpPr>
          <p:cNvPr id="194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EE543F-339A-4ECA-B87D-21DB7B1CA88E}" type="slidenum">
              <a:rPr lang="en-GB" smtClean="0"/>
              <a:pPr/>
              <a:t>14</a:t>
            </a:fld>
            <a:endParaRPr lang="en-GB" smtClean="0"/>
          </a:p>
        </p:txBody>
      </p:sp>
      <p:pic>
        <p:nvPicPr>
          <p:cNvPr id="19463" name="Picture 7" descr="x1_realiz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00200"/>
            <a:ext cx="525780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6" descr="toplayer_98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8900" y="2852930"/>
            <a:ext cx="3975100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GB" sz="3200" dirty="0" smtClean="0">
                <a:latin typeface="+mn-lt"/>
              </a:rPr>
              <a:t>Parameter and model inference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886700" cy="348615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GB" sz="2000" dirty="0" smtClean="0"/>
              <a:t>Wide but informative prior distributions respecting identifying restrictions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GB" sz="2000" dirty="0" smtClean="0"/>
              <a:t>MCMC for parameter inference on individual models: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GB" sz="2000" dirty="0" smtClean="0"/>
              <a:t>MCMC </a:t>
            </a:r>
            <a:r>
              <a:rPr lang="en-GB" sz="2000" dirty="0" err="1" smtClean="0"/>
              <a:t>samples+state</a:t>
            </a:r>
            <a:r>
              <a:rPr lang="en-GB" sz="2000" dirty="0" smtClean="0"/>
              <a:t> samples from </a:t>
            </a:r>
            <a:r>
              <a:rPr lang="en-GB" sz="2000" dirty="0" err="1" smtClean="0"/>
              <a:t>Kalman</a:t>
            </a:r>
            <a:r>
              <a:rPr lang="en-GB" sz="2000" dirty="0" smtClean="0"/>
              <a:t> smoother -&gt;                     Possible to do inference on the                                                   process state conditioned only                                                        on the data.</a:t>
            </a:r>
          </a:p>
          <a:p>
            <a:pPr eaLnBrk="1" hangingPunct="1">
              <a:buFont typeface="Wingdings" pitchFamily="2" charset="2"/>
              <a:buChar char="Ø"/>
            </a:pPr>
            <a:endParaRPr lang="en-GB" sz="2000" dirty="0" smtClean="0"/>
          </a:p>
          <a:p>
            <a:pPr eaLnBrk="1" hangingPunct="1">
              <a:buFont typeface="Wingdings" pitchFamily="2" charset="2"/>
              <a:buNone/>
            </a:pPr>
            <a:endParaRPr lang="en-GB" sz="20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en-GB" sz="2000" dirty="0" smtClean="0"/>
              <a:t>Model likelihood (using an importance sampler) for model comparison (posterior model probabilities).</a:t>
            </a:r>
          </a:p>
          <a:p>
            <a:pPr eaLnBrk="1" hangingPunct="1">
              <a:buFont typeface="Wingdings" pitchFamily="2" charset="2"/>
              <a:buChar char="Ø"/>
            </a:pPr>
            <a:endParaRPr lang="en-GB" sz="20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en-GB" sz="2000" dirty="0" smtClean="0"/>
              <a:t>Posterior weight of a property C                                                      from model likelihoods:</a:t>
            </a:r>
          </a:p>
          <a:p>
            <a:pPr eaLnBrk="1" hangingPunct="1">
              <a:buFont typeface="Wingdings" pitchFamily="2" charset="2"/>
              <a:buChar char="Ø"/>
            </a:pPr>
            <a:endParaRPr lang="en-GB" sz="2000" dirty="0" smtClean="0"/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519708-ADFC-4B9A-9430-3366AB791452}" type="slidenum">
              <a:rPr lang="en-GB" smtClean="0"/>
              <a:pPr/>
              <a:t>15</a:t>
            </a:fld>
            <a:endParaRPr lang="en-GB" smtClean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262563" y="5486400"/>
          <a:ext cx="3138487" cy="1371600"/>
        </p:xfrm>
        <a:graphic>
          <a:graphicData uri="http://schemas.openxmlformats.org/presentationml/2006/ole">
            <p:oleObj spid="_x0000_s7170" name="Formel" r:id="rId4" imgW="191736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GB" sz="3200" dirty="0" smtClean="0">
                <a:latin typeface="+mn-lt"/>
              </a:rPr>
              <a:t>Bayesian inference on the 723 models</a:t>
            </a:r>
            <a:endParaRPr lang="en-GB" sz="3200" dirty="0">
              <a:latin typeface="+mn-lt"/>
            </a:endParaRP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A7691B-C103-43CB-B08A-BE2ADC6BC057}" type="slidenum">
              <a:rPr lang="en-GB" smtClean="0"/>
              <a:pPr/>
              <a:t>16</a:t>
            </a:fld>
            <a:endParaRPr lang="en-GB" smtClean="0"/>
          </a:p>
        </p:txBody>
      </p:sp>
      <p:pic>
        <p:nvPicPr>
          <p:cNvPr id="8197" name="Content Placeholder 6" descr="table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96900" y="1600200"/>
            <a:ext cx="8547100" cy="3381375"/>
          </a:xfrm>
        </p:spPr>
      </p:pic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1371600" y="5200650"/>
          <a:ext cx="2171700" cy="949325"/>
        </p:xfrm>
        <a:graphic>
          <a:graphicData uri="http://schemas.openxmlformats.org/presentationml/2006/ole">
            <p:oleObj spid="_x0000_s8194" name="Formel" r:id="rId4" imgW="191736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GB" sz="2400" dirty="0" smtClean="0">
                <a:latin typeface="+mn-lt"/>
              </a:rPr>
              <a:t>Results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4050" y="1600200"/>
            <a:ext cx="4146550" cy="5086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000" dirty="0" smtClean="0"/>
              <a:t>Best 5 models in good agreement. (together, 19.7% of summed integrated likelihood):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GB" sz="20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GB" sz="2000" dirty="0" smtClean="0"/>
              <a:t>Three layers.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GB" sz="2000" dirty="0" smtClean="0"/>
              <a:t>Common expectancy in bottom layer 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GB" sz="2000" dirty="0" smtClean="0"/>
              <a:t>No impact of exogenous temperature series.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GB" sz="2000" dirty="0" smtClean="0"/>
              <a:t>Lowest layer: Inter-regional correlations, </a:t>
            </a:r>
            <a:r>
              <a:rPr lang="en-GB" sz="2000" dirty="0" smtClean="0">
                <a:sym typeface="Symbol" pitchFamily="18" charset="2"/>
              </a:rPr>
              <a:t>  </a:t>
            </a:r>
            <a:r>
              <a:rPr lang="en-GB" sz="2000" dirty="0" smtClean="0"/>
              <a:t>0.5. </a:t>
            </a:r>
            <a:r>
              <a:rPr lang="en-GB" sz="2000" dirty="0" smtClean="0">
                <a:sym typeface="Symbol" pitchFamily="18" charset="2"/>
              </a:rPr>
              <a:t>Site-specific pull.</a:t>
            </a:r>
            <a:endParaRPr lang="en-GB" sz="20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GB" sz="2000" dirty="0" smtClean="0"/>
              <a:t>Middle layer: Intermediate tracking.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GB" sz="2000" dirty="0" smtClean="0"/>
              <a:t>Upper layer: Very fast tracking.</a:t>
            </a:r>
            <a:endParaRPr lang="en-GB" sz="2000" dirty="0" smtClean="0">
              <a:sym typeface="Wingdings" pitchFamily="2" charset="2"/>
            </a:endParaRPr>
          </a:p>
        </p:txBody>
      </p:sp>
      <p:pic>
        <p:nvPicPr>
          <p:cNvPr id="7" name="Bilde 6" descr="layer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171950"/>
            <a:ext cx="43434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Bilde 8" descr="layer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543050"/>
            <a:ext cx="43434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5761038" y="2000250"/>
            <a:ext cx="27733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Middle layers: fitness optima</a:t>
            </a:r>
          </a:p>
        </p:txBody>
      </p:sp>
      <p:sp>
        <p:nvSpPr>
          <p:cNvPr id="23559" name="TextBox 9"/>
          <p:cNvSpPr txBox="1">
            <a:spLocks noChangeArrowheads="1"/>
          </p:cNvSpPr>
          <p:nvPr/>
        </p:nvSpPr>
        <p:spPr bwMode="auto">
          <a:xfrm>
            <a:off x="5745163" y="4514850"/>
            <a:ext cx="33988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Top layer: population mean log size</a:t>
            </a:r>
          </a:p>
        </p:txBody>
      </p:sp>
      <p:sp>
        <p:nvSpPr>
          <p:cNvPr id="2048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148477-29A9-419C-9302-42CBE19FDB3E}" type="slidenum">
              <a:rPr lang="en-GB" smtClean="0"/>
              <a:pPr/>
              <a:t>17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235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7813"/>
            <a:ext cx="8343900" cy="1143000"/>
          </a:xfrm>
        </p:spPr>
        <p:txBody>
          <a:bodyPr/>
          <a:lstStyle/>
          <a:p>
            <a:pPr algn="ctr">
              <a:defRPr/>
            </a:pPr>
            <a:r>
              <a:rPr lang="en-GB" sz="3200" dirty="0" smtClean="0">
                <a:latin typeface="+mn-lt"/>
              </a:rPr>
              <a:t>Phenotypic evolution on a phylogenetic tree: Body size of primates</a:t>
            </a:r>
            <a:endParaRPr lang="en-GB" dirty="0"/>
          </a:p>
        </p:txBody>
      </p:sp>
      <p:pic>
        <p:nvPicPr>
          <p:cNvPr id="9220" name="Content Placeholder 3" descr="primatetree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72100" y="3486150"/>
            <a:ext cx="3657600" cy="2493963"/>
          </a:xfrm>
        </p:spPr>
      </p:pic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2BD1B1-3EDD-4308-B53E-C3E7B5E37562}" type="slidenum">
              <a:rPr lang="en-GB" smtClean="0"/>
              <a:pPr/>
              <a:t>18</a:t>
            </a:fld>
            <a:endParaRPr lang="en-GB" smtClean="0"/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800100" y="1657350"/>
          <a:ext cx="6142038" cy="5029200"/>
        </p:xfrm>
        <a:graphic>
          <a:graphicData uri="http://schemas.openxmlformats.org/presentationml/2006/ole">
            <p:oleObj spid="_x0000_s9218" name="Formel" r:id="rId4" imgW="4063680" imgH="3327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GB" sz="3200" dirty="0" smtClean="0">
                <a:latin typeface="+mn-lt"/>
              </a:rPr>
              <a:t>First results for some primates</a:t>
            </a:r>
            <a:endParaRPr lang="en-GB" sz="3200" dirty="0">
              <a:latin typeface="+mn-lt"/>
            </a:endParaRPr>
          </a:p>
        </p:txBody>
      </p:sp>
      <p:pic>
        <p:nvPicPr>
          <p:cNvPr id="21507" name="Content Placeholder 3" descr="Primate_tre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28750" y="1600200"/>
            <a:ext cx="5946775" cy="5232400"/>
          </a:xfrm>
        </p:spPr>
      </p:pic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80B4A8-4EDA-47AC-A4DF-447486E11FFE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3486150" y="742950"/>
            <a:ext cx="1893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/>
              <a:t>Overview</a:t>
            </a: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571500" y="1543050"/>
            <a:ext cx="78867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buFont typeface="Times New Roman" pitchFamily="18" charset="0"/>
              <a:buAutoNum type="arabicPeriod"/>
            </a:pPr>
            <a:r>
              <a:rPr lang="en-GB" dirty="0" smtClean="0"/>
              <a:t>Introduction - Motivating example: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GB" dirty="0" err="1" smtClean="0"/>
              <a:t>Coccolith</a:t>
            </a:r>
            <a:r>
              <a:rPr lang="en-GB" dirty="0" smtClean="0"/>
              <a:t> data (microfossils)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GB" dirty="0" smtClean="0"/>
              <a:t>Phenotypic </a:t>
            </a:r>
            <a:r>
              <a:rPr lang="en-GB" dirty="0"/>
              <a:t>evolution: irregular time series related by </a:t>
            </a:r>
            <a:r>
              <a:rPr lang="en-GB" dirty="0" smtClean="0"/>
              <a:t>(possibly common) </a:t>
            </a:r>
            <a:r>
              <a:rPr lang="en-GB" dirty="0"/>
              <a:t>latent </a:t>
            </a:r>
            <a:r>
              <a:rPr lang="en-GB" dirty="0" smtClean="0"/>
              <a:t>processes</a:t>
            </a:r>
            <a:endParaRPr lang="en-GB" dirty="0"/>
          </a:p>
          <a:p>
            <a:pPr marL="342900" indent="-342900" algn="l">
              <a:buFont typeface="Times New Roman" pitchFamily="18" charset="0"/>
              <a:buAutoNum type="arabicPeriod"/>
            </a:pPr>
            <a:r>
              <a:rPr lang="en-GB" dirty="0" smtClean="0"/>
              <a:t>Causality in continuous time processes</a:t>
            </a:r>
            <a:endParaRPr lang="en-GB" dirty="0"/>
          </a:p>
          <a:p>
            <a:pPr marL="342900" indent="-342900" algn="l">
              <a:buFont typeface="Times New Roman" pitchFamily="18" charset="0"/>
              <a:buAutoNum type="arabicPeriod"/>
            </a:pPr>
            <a:r>
              <a:rPr lang="en-GB" dirty="0"/>
              <a:t>Stochastic differential equation vector processes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GB" dirty="0"/>
              <a:t>Ito representation and </a:t>
            </a:r>
            <a:r>
              <a:rPr lang="en-GB" dirty="0" err="1"/>
              <a:t>diagonalization</a:t>
            </a:r>
            <a:endParaRPr lang="en-GB" dirty="0"/>
          </a:p>
          <a:p>
            <a:pPr marL="800100" lvl="1" indent="-342900" algn="l">
              <a:buFont typeface="Arial" charset="0"/>
              <a:buChar char="•"/>
            </a:pPr>
            <a:r>
              <a:rPr lang="en-GB" dirty="0"/>
              <a:t>Tracking processes and </a:t>
            </a:r>
            <a:r>
              <a:rPr lang="en-GB" dirty="0" smtClean="0"/>
              <a:t>hidden layers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GB" dirty="0" err="1" smtClean="0"/>
              <a:t>Kalman</a:t>
            </a:r>
            <a:r>
              <a:rPr lang="en-GB" dirty="0" smtClean="0"/>
              <a:t> filtering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GB" dirty="0" smtClean="0"/>
              <a:t>Model variants</a:t>
            </a:r>
            <a:endParaRPr lang="en-GB" dirty="0"/>
          </a:p>
          <a:p>
            <a:pPr marL="342900" indent="-342900" algn="l">
              <a:buFont typeface="Times New Roman" pitchFamily="18" charset="0"/>
              <a:buAutoNum type="arabicPeriod"/>
            </a:pPr>
            <a:r>
              <a:rPr lang="en-GB" dirty="0" smtClean="0"/>
              <a:t>Inference and results</a:t>
            </a:r>
            <a:endParaRPr lang="en-GB" dirty="0"/>
          </a:p>
          <a:p>
            <a:pPr marL="800100" lvl="1" indent="-342900" algn="l">
              <a:buFont typeface="Arial" charset="0"/>
              <a:buChar char="•"/>
            </a:pPr>
            <a:r>
              <a:rPr lang="en-GB" dirty="0" smtClean="0"/>
              <a:t>Bayesian inference on model properties, models, process parameters and process states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GB" dirty="0" smtClean="0"/>
              <a:t>Results for the </a:t>
            </a:r>
            <a:r>
              <a:rPr lang="en-GB" dirty="0" err="1" smtClean="0"/>
              <a:t>coccolith</a:t>
            </a:r>
            <a:r>
              <a:rPr lang="en-GB" dirty="0" smtClean="0"/>
              <a:t> data. </a:t>
            </a:r>
            <a:endParaRPr lang="en-GB" dirty="0"/>
          </a:p>
          <a:p>
            <a:pPr marL="342900" indent="-342900" algn="l">
              <a:buFont typeface="Times New Roman" pitchFamily="18" charset="0"/>
              <a:buAutoNum type="arabicPeriod"/>
            </a:pPr>
            <a:r>
              <a:rPr lang="en-GB" dirty="0"/>
              <a:t>Second application: Phenotypic evolution on a </a:t>
            </a:r>
            <a:r>
              <a:rPr lang="en-GB" dirty="0" err="1"/>
              <a:t>phylogenetic</a:t>
            </a:r>
            <a:r>
              <a:rPr lang="en-GB" dirty="0"/>
              <a:t> tree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GB" dirty="0"/>
              <a:t>Primates - preliminary results</a:t>
            </a:r>
          </a:p>
          <a:p>
            <a:pPr marL="342900" indent="-342900" algn="l">
              <a:buFont typeface="Times New Roman" pitchFamily="18" charset="0"/>
              <a:buAutoNum type="arabicPeriod"/>
            </a:pPr>
            <a:r>
              <a:rPr lang="en-GB" dirty="0"/>
              <a:t>Conclusion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E65E54-E766-449F-ADA3-107FAD8D3675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GB" sz="2400" dirty="0" smtClean="0">
                <a:latin typeface="+mn-lt"/>
              </a:rPr>
              <a:t>Why linear SDE processes?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3902075"/>
          </a:xfrm>
        </p:spPr>
        <p:txBody>
          <a:bodyPr/>
          <a:lstStyle/>
          <a:p>
            <a:pPr eaLnBrk="1" hangingPunct="1"/>
            <a:r>
              <a:rPr lang="en-GB" sz="1800" dirty="0" smtClean="0"/>
              <a:t>Parsimonious: Simplest way of having a stochastic continuous time process that can track something else.</a:t>
            </a:r>
          </a:p>
          <a:p>
            <a:pPr eaLnBrk="1" hangingPunct="1"/>
            <a:r>
              <a:rPr lang="en-GB" sz="1800" dirty="0" smtClean="0"/>
              <a:t>Tractable: The likelihood, L(</a:t>
            </a:r>
            <a:r>
              <a:rPr lang="en-GB" sz="1800" dirty="0" smtClean="0">
                <a:sym typeface="Symbol" pitchFamily="18" charset="2"/>
              </a:rPr>
              <a:t></a:t>
            </a:r>
            <a:r>
              <a:rPr lang="en-GB" sz="1800" dirty="0" smtClean="0"/>
              <a:t>) </a:t>
            </a:r>
            <a:r>
              <a:rPr lang="en-GB" sz="1800" dirty="0" smtClean="0">
                <a:sym typeface="Symbol" pitchFamily="18" charset="2"/>
              </a:rPr>
              <a:t> </a:t>
            </a:r>
            <a:r>
              <a:rPr lang="en-GB" sz="1800" dirty="0" smtClean="0"/>
              <a:t>f(Data | </a:t>
            </a:r>
            <a:r>
              <a:rPr lang="en-GB" sz="1800" dirty="0" smtClean="0">
                <a:sym typeface="Symbol" pitchFamily="18" charset="2"/>
              </a:rPr>
              <a:t></a:t>
            </a:r>
            <a:r>
              <a:rPr lang="en-GB" sz="1800" dirty="0" smtClean="0"/>
              <a:t>), can be analytically calculated by the </a:t>
            </a:r>
            <a:r>
              <a:rPr lang="en-GB" sz="1800" dirty="0" err="1" smtClean="0"/>
              <a:t>Kalman</a:t>
            </a:r>
            <a:r>
              <a:rPr lang="en-GB" sz="1800" dirty="0" smtClean="0"/>
              <a:t> filter or directly by the parameterized multi-normal model for the observations. (</a:t>
            </a:r>
            <a:r>
              <a:rPr lang="en-GB" sz="1800" dirty="0" smtClean="0">
                <a:sym typeface="Symbol" pitchFamily="18" charset="2"/>
              </a:rPr>
              <a:t></a:t>
            </a:r>
            <a:r>
              <a:rPr lang="en-GB" sz="1800" dirty="0" smtClean="0"/>
              <a:t>  = model parameter set) </a:t>
            </a:r>
          </a:p>
          <a:p>
            <a:pPr eaLnBrk="1" hangingPunct="1"/>
            <a:r>
              <a:rPr lang="en-GB" sz="1800" dirty="0" smtClean="0"/>
              <a:t>Can code for causal structure (local dependence/independence).</a:t>
            </a:r>
          </a:p>
          <a:p>
            <a:pPr eaLnBrk="1" hangingPunct="1"/>
            <a:r>
              <a:rPr lang="en-GB" sz="1800" dirty="0" smtClean="0"/>
              <a:t>Some justification in biology, see </a:t>
            </a:r>
            <a:r>
              <a:rPr lang="en-GB" sz="1800" dirty="0" err="1" smtClean="0"/>
              <a:t>Lande</a:t>
            </a:r>
            <a:r>
              <a:rPr lang="en-GB" sz="1800" dirty="0" smtClean="0"/>
              <a:t> (1976), Estes and Arnold (2007), Hansen (1997), Hansen et. al (2008).</a:t>
            </a:r>
          </a:p>
          <a:p>
            <a:pPr eaLnBrk="1" hangingPunct="1"/>
            <a:r>
              <a:rPr lang="en-GB" sz="1800" dirty="0" smtClean="0"/>
              <a:t>Great flexibility, widely applicable...</a:t>
            </a:r>
          </a:p>
          <a:p>
            <a:pPr eaLnBrk="1" hangingPunct="1"/>
            <a:r>
              <a:rPr lang="en-GB" sz="1800" dirty="0" smtClean="0"/>
              <a:t>Thinking and modelling might then be more natural in continuous time.</a:t>
            </a:r>
          </a:p>
          <a:p>
            <a:pPr eaLnBrk="1" hangingPunct="1"/>
            <a:r>
              <a:rPr lang="en-GB" sz="1800" dirty="0" smtClean="0"/>
              <a:t>Allows for varying observation frequency, missing data and observations arbitrary spaced in time.</a:t>
            </a:r>
          </a:p>
          <a:p>
            <a:pPr eaLnBrk="1" hangingPunct="1"/>
            <a:r>
              <a:rPr lang="en-GB" sz="1800" dirty="0" smtClean="0"/>
              <a:t>Extensions:</a:t>
            </a:r>
          </a:p>
          <a:p>
            <a:pPr lvl="1" eaLnBrk="1" hangingPunct="1"/>
            <a:r>
              <a:rPr lang="en-GB" sz="1600" dirty="0" smtClean="0"/>
              <a:t> Non-linear SDE models…</a:t>
            </a:r>
          </a:p>
          <a:p>
            <a:pPr lvl="1" eaLnBrk="1" hangingPunct="1"/>
            <a:r>
              <a:rPr lang="en-GB" sz="1600" dirty="0" smtClean="0"/>
              <a:t>Non-Gaussian instantaneous </a:t>
            </a:r>
            <a:r>
              <a:rPr lang="en-GB" sz="1600" dirty="0" err="1" smtClean="0"/>
              <a:t>stochasticity</a:t>
            </a:r>
            <a:r>
              <a:rPr lang="en-GB" sz="1600" dirty="0" smtClean="0"/>
              <a:t> (jump processes).</a:t>
            </a:r>
            <a:endParaRPr lang="en-GB" sz="1800" dirty="0" smtClean="0"/>
          </a:p>
          <a:p>
            <a:pPr eaLnBrk="1" hangingPunct="1"/>
            <a:endParaRPr lang="en-GB" sz="1800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B6C3FE-2F3F-4037-97D5-A280B27F2E9B}" type="slidenum">
              <a:rPr lang="en-GB" smtClean="0"/>
              <a:pPr/>
              <a:t>20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GB" sz="2400" dirty="0" smtClean="0">
                <a:latin typeface="+mn-lt"/>
              </a:rPr>
              <a:t>Bibliography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GB" sz="1800" dirty="0" smtClean="0"/>
              <a:t>Commenges D and Gégout-Petit A (2009), A general dynamical statistical model with causal interpretation. </a:t>
            </a:r>
            <a:r>
              <a:rPr lang="en-GB" sz="1800" i="1" dirty="0" smtClean="0"/>
              <a:t>J.R. Statist. Soc. </a:t>
            </a:r>
            <a:r>
              <a:rPr lang="en-GB" sz="1800" dirty="0" smtClean="0"/>
              <a:t>B, 71, 719-736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GB" sz="1800" dirty="0" smtClean="0"/>
              <a:t>Lande R (1976), Natural Selection and Random Genetic Drift in Phenotypic Evolution, </a:t>
            </a:r>
            <a:r>
              <a:rPr lang="en-GB" sz="1800" i="1" dirty="0" smtClean="0"/>
              <a:t>Evolution</a:t>
            </a:r>
            <a:r>
              <a:rPr lang="en-GB" sz="1800" dirty="0" smtClean="0"/>
              <a:t> 30, 314-334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GB" sz="1800" dirty="0" smtClean="0"/>
              <a:t>Hansen TF (1997), Stabilizing Selection and the Comparative Analysis of Adaptation, </a:t>
            </a:r>
            <a:r>
              <a:rPr lang="en-GB" sz="1800" i="1" dirty="0" smtClean="0"/>
              <a:t>Evolution</a:t>
            </a:r>
            <a:r>
              <a:rPr lang="en-GB" sz="1800" dirty="0" smtClean="0"/>
              <a:t>, 51-5, 1341-1351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GB" sz="1800" dirty="0" smtClean="0"/>
              <a:t>Estes S, Arnold SJ (2007), Resolving the Paradox of Stasis: Models with Stabilizing Selection Explain Evolutionary Divergence on All Timescales, </a:t>
            </a:r>
            <a:r>
              <a:rPr lang="en-GB" sz="1800" i="1" dirty="0" smtClean="0"/>
              <a:t>The American Naturalist</a:t>
            </a:r>
            <a:r>
              <a:rPr lang="en-GB" sz="1800" dirty="0" smtClean="0"/>
              <a:t>, 169-2, 227-244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GB" sz="1800" dirty="0" smtClean="0"/>
              <a:t>Hansen TF, Pienaar J, Orzack SH (2008), A Comparative Method for Studying Adaptation to a Randomly Evolving Environment, </a:t>
            </a:r>
            <a:r>
              <a:rPr lang="en-GB" sz="1800" i="1" dirty="0" smtClean="0"/>
              <a:t>Evolution</a:t>
            </a:r>
            <a:r>
              <a:rPr lang="en-GB" sz="1800" dirty="0" smtClean="0"/>
              <a:t> 62-8, 1965-1977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GB" sz="1800" dirty="0" smtClean="0">
                <a:ea typeface="+mn-ea"/>
                <a:cs typeface="+mn-cs"/>
              </a:rPr>
              <a:t>Schuss Z (1980). </a:t>
            </a:r>
            <a:r>
              <a:rPr lang="en-GB" sz="1800" i="1" dirty="0" smtClean="0">
                <a:ea typeface="+mn-ea"/>
                <a:cs typeface="+mn-cs"/>
              </a:rPr>
              <a:t>Theory and Applications of Stochastic Differential Equations. John Wiley and Sons, Inc., New </a:t>
            </a:r>
            <a:r>
              <a:rPr lang="en-GB" sz="1800" dirty="0" smtClean="0">
                <a:ea typeface="+mn-ea"/>
                <a:cs typeface="+mn-cs"/>
              </a:rPr>
              <a:t>York.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GB" sz="1800" dirty="0" smtClean="0"/>
              <a:t>Schweder T (1970). Decomposable Markov Processes. </a:t>
            </a:r>
            <a:r>
              <a:rPr lang="en-GB" sz="1800" i="1" dirty="0" smtClean="0"/>
              <a:t>J. Applied Prob. </a:t>
            </a:r>
            <a:r>
              <a:rPr lang="en-GB" sz="1800" dirty="0" smtClean="0"/>
              <a:t>7, 400–410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defRPr/>
            </a:pPr>
            <a:endParaRPr lang="en-GB" sz="1800" dirty="0" smtClean="0">
              <a:ea typeface="+mn-ea"/>
              <a:cs typeface="+mn-cs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2000" dirty="0" smtClean="0"/>
              <a:t>Source codes, examples files and supplementary information can be found at http://folk.uio.no/trondr/layered/.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defRPr/>
            </a:pPr>
            <a:endParaRPr lang="en-GB" sz="6000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0BFABD-68B0-4214-AAF5-22F12A048A91}" type="slidenum">
              <a:rPr lang="en-GB" smtClean="0"/>
              <a:pPr/>
              <a:t>21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"/>
          <p:cNvSpPr txBox="1">
            <a:spLocks noChangeArrowheads="1"/>
          </p:cNvSpPr>
          <p:nvPr/>
        </p:nvSpPr>
        <p:spPr bwMode="auto">
          <a:xfrm>
            <a:off x="628650" y="1543050"/>
            <a:ext cx="851535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800" dirty="0"/>
              <a:t>The size of a single cell algae (</a:t>
            </a:r>
            <a:r>
              <a:rPr lang="en-GB" sz="2800" i="1" dirty="0" err="1"/>
              <a:t>Coccolithus</a:t>
            </a:r>
            <a:r>
              <a:rPr lang="en-GB" sz="2800" dirty="0"/>
              <a:t>) is measured by the diameter of its fossilized </a:t>
            </a:r>
            <a:r>
              <a:rPr lang="en-GB" sz="2800" dirty="0" err="1"/>
              <a:t>coccoliths</a:t>
            </a:r>
            <a:r>
              <a:rPr lang="en-GB" sz="2800" dirty="0"/>
              <a:t> (calcite platelets). Want to model the evolution of a lineage found at six sites</a:t>
            </a:r>
            <a:r>
              <a:rPr lang="en-GB" sz="2800" dirty="0" smtClean="0"/>
              <a:t>.</a:t>
            </a:r>
          </a:p>
          <a:p>
            <a:pPr algn="l"/>
            <a:endParaRPr lang="en-GB" sz="2800" dirty="0"/>
          </a:p>
          <a:p>
            <a:pPr algn="l">
              <a:buFont typeface="Arial" charset="0"/>
              <a:buChar char="•"/>
            </a:pPr>
            <a:r>
              <a:rPr lang="en-GB" sz="2800" dirty="0"/>
              <a:t>Phenotype (size) is a process in continuous time and changes continuously</a:t>
            </a:r>
            <a:r>
              <a:rPr lang="en-GB" sz="2800" dirty="0" smtClean="0"/>
              <a:t>.</a:t>
            </a:r>
            <a:endParaRPr lang="en-GB" sz="2800" dirty="0"/>
          </a:p>
        </p:txBody>
      </p:sp>
      <p:pic>
        <p:nvPicPr>
          <p:cNvPr id="1433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9150" y="4343400"/>
            <a:ext cx="32448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366689" y="203008"/>
            <a:ext cx="877731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dirty="0"/>
              <a:t>Irregular time series related by latent processes: evolution of body size in </a:t>
            </a:r>
            <a:r>
              <a:rPr lang="en-GB" sz="2800" i="1" dirty="0" err="1"/>
              <a:t>Coccolithus</a:t>
            </a:r>
            <a:r>
              <a:rPr lang="en-GB" dirty="0"/>
              <a:t/>
            </a:r>
            <a:br>
              <a:rPr lang="en-GB" dirty="0"/>
            </a:br>
            <a:r>
              <a:rPr lang="en-GB" dirty="0" err="1"/>
              <a:t>Henderiks</a:t>
            </a:r>
            <a:r>
              <a:rPr lang="en-GB" dirty="0"/>
              <a:t> – </a:t>
            </a:r>
            <a:r>
              <a:rPr lang="en-GB" dirty="0" err="1"/>
              <a:t>Schweder</a:t>
            </a:r>
            <a:r>
              <a:rPr lang="en-GB" dirty="0"/>
              <a:t> - </a:t>
            </a:r>
            <a:r>
              <a:rPr lang="en-GB" dirty="0" err="1"/>
              <a:t>Reitan</a:t>
            </a:r>
            <a:endParaRPr lang="en-GB" dirty="0"/>
          </a:p>
        </p:txBody>
      </p:sp>
      <p:sp>
        <p:nvSpPr>
          <p:cNvPr id="14341" name="TextBox 9"/>
          <p:cNvSpPr txBox="1">
            <a:spLocks noChangeArrowheads="1"/>
          </p:cNvSpPr>
          <p:nvPr/>
        </p:nvSpPr>
        <p:spPr bwMode="auto">
          <a:xfrm>
            <a:off x="628650" y="5029200"/>
            <a:ext cx="50863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/>
            <a:r>
              <a:rPr lang="en-GB" sz="2000"/>
              <a:t>19,899 coccolith measurements,  205 sediment samples (1&lt; n &lt; 400) of body size by site and time (0 to -60 my).</a:t>
            </a:r>
          </a:p>
          <a:p>
            <a:pPr marL="342900" indent="-342900" algn="l"/>
            <a:endParaRPr lang="en-GB" sz="2000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FCDE1-7647-46D4-998C-814ABC9855B7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GB" sz="3200" dirty="0" smtClean="0">
                <a:latin typeface="+mn-lt"/>
              </a:rPr>
              <a:t>Our data – Coccolith size measurements 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1085850" y="6343650"/>
            <a:ext cx="7394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/>
              <a:t>205 Sample mean log coccolith size (1 &lt; n &lt; 400) by time and site. </a:t>
            </a:r>
          </a:p>
        </p:txBody>
      </p:sp>
      <p:pic>
        <p:nvPicPr>
          <p:cNvPr id="15364" name="Picture 11" descr="Coccolithus_Fig1_Reitan_v2_sca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1543050"/>
            <a:ext cx="74469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575C89-A4A5-4BC6-AF96-4D798778E0C1}" type="slidenum">
              <a:rPr lang="en-GB" smtClean="0"/>
              <a:pPr/>
              <a:t>4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5" descr="population_fitness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0" y="1657350"/>
            <a:ext cx="485775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GB" sz="3200" dirty="0" smtClean="0">
                <a:latin typeface="+mn-lt"/>
              </a:rPr>
              <a:t>Evolution of size distribution</a:t>
            </a:r>
          </a:p>
        </p:txBody>
      </p:sp>
      <p:sp>
        <p:nvSpPr>
          <p:cNvPr id="1030" name="TextBox 23"/>
          <p:cNvSpPr txBox="1">
            <a:spLocks noChangeArrowheads="1"/>
          </p:cNvSpPr>
          <p:nvPr/>
        </p:nvSpPr>
        <p:spPr bwMode="auto">
          <a:xfrm>
            <a:off x="628650" y="1657350"/>
            <a:ext cx="37719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dirty="0"/>
              <a:t>Fitness = expected number of reproducing offspring.</a:t>
            </a:r>
          </a:p>
          <a:p>
            <a:pPr algn="l"/>
            <a:endParaRPr lang="en-GB" sz="2000" dirty="0"/>
          </a:p>
          <a:p>
            <a:pPr algn="l"/>
            <a:r>
              <a:rPr lang="en-GB" sz="2000" dirty="0"/>
              <a:t>The population tracks the fitness curve (natural selection)</a:t>
            </a:r>
          </a:p>
          <a:p>
            <a:pPr algn="l"/>
            <a:r>
              <a:rPr lang="en-GB" sz="2000" dirty="0"/>
              <a:t>The fitness curve moves about, the population follow.</a:t>
            </a:r>
          </a:p>
          <a:p>
            <a:pPr algn="l"/>
            <a:endParaRPr lang="en-GB" sz="2000" dirty="0"/>
          </a:p>
          <a:p>
            <a:pPr algn="l"/>
            <a:r>
              <a:rPr lang="en-GB" sz="2000" dirty="0"/>
              <a:t>With a </a:t>
            </a:r>
            <a:r>
              <a:rPr lang="en-GB" sz="2000" u="sng" dirty="0"/>
              <a:t>known</a:t>
            </a:r>
            <a:r>
              <a:rPr lang="en-GB" sz="2000" dirty="0"/>
              <a:t> fitness, </a:t>
            </a:r>
            <a:r>
              <a:rPr lang="en-GB" sz="2000" i="1" dirty="0">
                <a:sym typeface="Symbol" pitchFamily="18" charset="2"/>
              </a:rPr>
              <a:t>µ</a:t>
            </a:r>
            <a:r>
              <a:rPr lang="en-GB" sz="2000" dirty="0">
                <a:sym typeface="Symbol" pitchFamily="18" charset="2"/>
              </a:rPr>
              <a:t>, </a:t>
            </a:r>
            <a:r>
              <a:rPr lang="en-GB" sz="2000" dirty="0"/>
              <a:t>the mean phenotype should be an Ornstein-</a:t>
            </a:r>
            <a:r>
              <a:rPr lang="en-GB" sz="2000" dirty="0" err="1"/>
              <a:t>Uhlenbeck</a:t>
            </a:r>
            <a:r>
              <a:rPr lang="en-GB" sz="2000" dirty="0"/>
              <a:t> process (</a:t>
            </a:r>
            <a:r>
              <a:rPr lang="en-GB" sz="2000" dirty="0" err="1"/>
              <a:t>Lande</a:t>
            </a:r>
            <a:r>
              <a:rPr lang="en-GB" sz="2000" dirty="0"/>
              <a:t> 1976).</a:t>
            </a:r>
          </a:p>
          <a:p>
            <a:pPr algn="l"/>
            <a:endParaRPr lang="en-GB" sz="2000" b="1" i="1" dirty="0"/>
          </a:p>
          <a:p>
            <a:pPr algn="l"/>
            <a:endParaRPr lang="en-GB" sz="2000" dirty="0"/>
          </a:p>
          <a:p>
            <a:pPr algn="l"/>
            <a:r>
              <a:rPr lang="en-GB" sz="2000" dirty="0"/>
              <a:t>With fitness as a process, </a:t>
            </a:r>
            <a:r>
              <a:rPr lang="en-GB" sz="2000" i="1" dirty="0">
                <a:sym typeface="Symbol" pitchFamily="18" charset="2"/>
              </a:rPr>
              <a:t>µ(t)</a:t>
            </a:r>
            <a:r>
              <a:rPr lang="en-GB" sz="2000" b="1" i="1" baseline="-25000" dirty="0">
                <a:sym typeface="Symbol" pitchFamily="18" charset="2"/>
              </a:rPr>
              <a:t>,</a:t>
            </a:r>
            <a:r>
              <a:rPr lang="en-GB" sz="2000" dirty="0"/>
              <a:t>, we can make a tracking model:</a:t>
            </a:r>
          </a:p>
          <a:p>
            <a:pPr algn="l"/>
            <a:endParaRPr lang="en-GB" sz="2000" dirty="0"/>
          </a:p>
        </p:txBody>
      </p:sp>
      <p:sp>
        <p:nvSpPr>
          <p:cNvPr id="103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86550" y="6400800"/>
            <a:ext cx="1905000" cy="457200"/>
          </a:xfrm>
          <a:noFill/>
        </p:spPr>
        <p:txBody>
          <a:bodyPr/>
          <a:lstStyle/>
          <a:p>
            <a:fld id="{5F100ABA-1495-42F6-A395-1931AF595BDE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1032" name="Right Arrow 6"/>
          <p:cNvSpPr>
            <a:spLocks noChangeArrowheads="1"/>
          </p:cNvSpPr>
          <p:nvPr/>
        </p:nvSpPr>
        <p:spPr bwMode="auto">
          <a:xfrm flipH="1">
            <a:off x="7029450" y="1943100"/>
            <a:ext cx="400050" cy="5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4445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661988" y="5372100"/>
          <a:ext cx="3859212" cy="400050"/>
        </p:xfrm>
        <a:graphic>
          <a:graphicData uri="http://schemas.openxmlformats.org/presentationml/2006/ole">
            <p:oleObj spid="_x0000_s1026" name="Formel" r:id="rId4" imgW="2082600" imgH="215640" progId="Equation.3">
              <p:embed/>
            </p:oleObj>
          </a:graphicData>
        </a:graphic>
      </p:graphicFrame>
      <p:graphicFrame>
        <p:nvGraphicFramePr>
          <p:cNvPr id="1027" name="Object 9"/>
          <p:cNvGraphicFramePr>
            <a:graphicFrameLocks noChangeAspect="1"/>
          </p:cNvGraphicFramePr>
          <p:nvPr/>
        </p:nvGraphicFramePr>
        <p:xfrm>
          <a:off x="4217988" y="6229350"/>
          <a:ext cx="4140200" cy="400050"/>
        </p:xfrm>
        <a:graphic>
          <a:graphicData uri="http://schemas.openxmlformats.org/presentationml/2006/ole">
            <p:oleObj spid="_x0000_s1027" name="Formel" r:id="rId5" imgW="22348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7" descr="example0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900" y="2276860"/>
            <a:ext cx="5468938" cy="373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GB" sz="3200" dirty="0" smtClean="0">
                <a:latin typeface="+mn-lt"/>
              </a:rPr>
              <a:t>The Ornstein-Uhlenbeck process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5954568" y="1585576"/>
            <a:ext cx="3028950" cy="3416320"/>
          </a:xfrm>
          <a:prstGeom prst="rect">
            <a:avLst/>
          </a:prstGeom>
          <a:noFill/>
          <a:ln w="444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GB" dirty="0"/>
              <a:t>Attributes</a:t>
            </a:r>
            <a:r>
              <a:rPr lang="en-GB" dirty="0" smtClean="0"/>
              <a:t>: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/>
              <a:t> Stationary</a:t>
            </a:r>
            <a:endParaRPr lang="en-GB" dirty="0"/>
          </a:p>
          <a:p>
            <a:pPr lvl="1" algn="l">
              <a:buFont typeface="Wingdings" pitchFamily="2" charset="2"/>
              <a:buChar char="Ø"/>
            </a:pPr>
            <a:r>
              <a:rPr lang="en-GB" dirty="0"/>
              <a:t> Normally </a:t>
            </a:r>
            <a:r>
              <a:rPr lang="en-GB" dirty="0" smtClean="0"/>
              <a:t>distributed</a:t>
            </a:r>
            <a:endParaRPr lang="en-GB" dirty="0"/>
          </a:p>
          <a:p>
            <a:pPr lvl="1" algn="l">
              <a:buFont typeface="Wingdings" pitchFamily="2" charset="2"/>
              <a:buChar char="Ø"/>
            </a:pPr>
            <a:r>
              <a:rPr lang="en-GB" dirty="0"/>
              <a:t> long-term level: </a:t>
            </a:r>
            <a:r>
              <a:rPr lang="en-GB" i="1" dirty="0" smtClean="0">
                <a:sym typeface="Symbol" pitchFamily="18" charset="2"/>
              </a:rPr>
              <a:t></a:t>
            </a:r>
          </a:p>
          <a:p>
            <a:pPr lvl="1" algn="l">
              <a:buFont typeface="Wingdings" pitchFamily="2" charset="2"/>
              <a:buChar char="Ø"/>
            </a:pPr>
            <a:r>
              <a:rPr lang="en-GB" dirty="0" smtClean="0">
                <a:sym typeface="Symbol" pitchFamily="18" charset="2"/>
              </a:rPr>
              <a:t> Standard deviation:     </a:t>
            </a:r>
            <a:r>
              <a:rPr lang="en-GB" i="1" dirty="0" smtClean="0">
                <a:sym typeface="Symbol" pitchFamily="18" charset="2"/>
              </a:rPr>
              <a:t>s=/2α</a:t>
            </a:r>
            <a:endParaRPr lang="en-GB" i="1" dirty="0">
              <a:sym typeface="Symbol" pitchFamily="18" charset="2"/>
            </a:endParaRPr>
          </a:p>
          <a:p>
            <a:pPr algn="l">
              <a:buFont typeface="Arial" pitchFamily="34" charset="0"/>
              <a:buChar char="•"/>
            </a:pPr>
            <a:r>
              <a:rPr lang="en-GB" dirty="0" err="1" smtClean="0"/>
              <a:t>Markovian</a:t>
            </a:r>
            <a:endParaRPr lang="en-GB" i="1" dirty="0" smtClean="0">
              <a:sym typeface="Symbol" pitchFamily="18" charset="2"/>
            </a:endParaRPr>
          </a:p>
          <a:p>
            <a:pPr lvl="1" algn="l">
              <a:buFont typeface="Wingdings" pitchFamily="2" charset="2"/>
              <a:buChar char="Ø"/>
            </a:pPr>
            <a:r>
              <a:rPr lang="en-GB" i="1" dirty="0" smtClean="0">
                <a:sym typeface="Symbol" pitchFamily="18" charset="2"/>
              </a:rPr>
              <a:t> α</a:t>
            </a:r>
            <a:r>
              <a:rPr lang="en-GB" dirty="0" smtClean="0">
                <a:sym typeface="Symbol" pitchFamily="18" charset="2"/>
              </a:rPr>
              <a:t>: pull</a:t>
            </a:r>
          </a:p>
          <a:p>
            <a:pPr lvl="1" algn="l">
              <a:buFont typeface="Wingdings" pitchFamily="2" charset="2"/>
              <a:buChar char="Ø"/>
            </a:pPr>
            <a:r>
              <a:rPr lang="en-GB" dirty="0" smtClean="0">
                <a:sym typeface="Symbol" pitchFamily="18" charset="2"/>
              </a:rPr>
              <a:t> </a:t>
            </a:r>
            <a:r>
              <a:rPr lang="en-GB" dirty="0" err="1" smtClean="0">
                <a:sym typeface="Symbol" pitchFamily="18" charset="2"/>
              </a:rPr>
              <a:t>corr</a:t>
            </a:r>
            <a:r>
              <a:rPr lang="en-GB" dirty="0" smtClean="0">
                <a:sym typeface="Symbol" pitchFamily="18" charset="2"/>
              </a:rPr>
              <a:t>(x(0),x(t))=e</a:t>
            </a:r>
            <a:r>
              <a:rPr lang="en-GB" baseline="30000" dirty="0" smtClean="0">
                <a:sym typeface="Symbol" pitchFamily="18" charset="2"/>
              </a:rPr>
              <a:t>-</a:t>
            </a:r>
            <a:r>
              <a:rPr lang="en-GB" baseline="30000" dirty="0" smtClean="0">
                <a:sym typeface="Symbol"/>
              </a:rPr>
              <a:t>t</a:t>
            </a:r>
            <a:endParaRPr lang="en-GB" dirty="0" smtClean="0">
              <a:sym typeface="Symbol" pitchFamily="18" charset="2"/>
            </a:endParaRPr>
          </a:p>
          <a:p>
            <a:pPr lvl="1" algn="l">
              <a:buFont typeface="Wingdings" pitchFamily="2" charset="2"/>
              <a:buChar char="Ø"/>
            </a:pPr>
            <a:r>
              <a:rPr lang="en-GB" dirty="0" smtClean="0">
                <a:sym typeface="Symbol" pitchFamily="18" charset="2"/>
              </a:rPr>
              <a:t> Time for the correlation to drop to </a:t>
            </a:r>
            <a:r>
              <a:rPr lang="en-GB" i="1" dirty="0" smtClean="0">
                <a:sym typeface="Symbol" pitchFamily="18" charset="2"/>
              </a:rPr>
              <a:t>1/e: t =1/α</a:t>
            </a:r>
            <a:endParaRPr lang="en-GB" dirty="0" smtClean="0"/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1403350" y="3313113"/>
            <a:ext cx="344488" cy="579437"/>
          </a:xfrm>
          <a:prstGeom prst="rect">
            <a:avLst/>
          </a:prstGeom>
          <a:noFill/>
          <a:ln w="444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GB" sz="3200" b="1">
                <a:solidFill>
                  <a:schemeClr val="hlink"/>
                </a:solidFill>
                <a:sym typeface="Symbol" pitchFamily="18" charset="2"/>
              </a:rPr>
              <a:t>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1173163" y="2392363"/>
            <a:ext cx="1076325" cy="366712"/>
          </a:xfrm>
          <a:prstGeom prst="rect">
            <a:avLst/>
          </a:prstGeom>
          <a:noFill/>
          <a:ln w="444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GB" b="1">
                <a:solidFill>
                  <a:srgbClr val="006600"/>
                </a:solidFill>
                <a:sym typeface="Symbol" pitchFamily="18" charset="2"/>
              </a:rPr>
              <a:t>1.96 s</a:t>
            </a: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1116013" y="4984750"/>
            <a:ext cx="1027112" cy="366713"/>
          </a:xfrm>
          <a:prstGeom prst="rect">
            <a:avLst/>
          </a:prstGeom>
          <a:noFill/>
          <a:ln w="444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GB" b="1">
                <a:solidFill>
                  <a:srgbClr val="006600"/>
                </a:solidFill>
                <a:sym typeface="Symbol" pitchFamily="18" charset="2"/>
              </a:rPr>
              <a:t>-1.96 s</a:t>
            </a:r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>
            <a:off x="2959100" y="5099050"/>
            <a:ext cx="4032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nb-NO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2944813" y="4997450"/>
            <a:ext cx="0" cy="228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nb-NO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>
            <a:off x="3362325" y="4984750"/>
            <a:ext cx="4763" cy="238125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nb-NO"/>
          </a:p>
        </p:txBody>
      </p:sp>
      <p:sp>
        <p:nvSpPr>
          <p:cNvPr id="154639" name="Rectangle 15"/>
          <p:cNvSpPr>
            <a:spLocks noChangeArrowheads="1"/>
          </p:cNvSpPr>
          <p:nvPr/>
        </p:nvSpPr>
        <p:spPr bwMode="auto">
          <a:xfrm>
            <a:off x="2901950" y="4638675"/>
            <a:ext cx="454025" cy="457200"/>
          </a:xfrm>
          <a:prstGeom prst="rect">
            <a:avLst/>
          </a:prstGeom>
          <a:noFill/>
          <a:ln w="444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GB" sz="2400">
                <a:sym typeface="Symbol" pitchFamily="18" charset="2"/>
              </a:rPr>
              <a:t>t</a:t>
            </a:r>
          </a:p>
        </p:txBody>
      </p:sp>
      <p:sp>
        <p:nvSpPr>
          <p:cNvPr id="1037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596900" y="5964238"/>
            <a:ext cx="8547100" cy="893762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smtClean="0"/>
              <a:t>The parameters (</a:t>
            </a:r>
            <a:r>
              <a:rPr lang="en-GB" sz="1800" i="1" smtClean="0">
                <a:sym typeface="Symbol" pitchFamily="18" charset="2"/>
              </a:rPr>
              <a:t></a:t>
            </a:r>
            <a:r>
              <a:rPr lang="en-GB" sz="1800" i="1" smtClean="0"/>
              <a:t>, </a:t>
            </a:r>
            <a:r>
              <a:rPr lang="en-GB" sz="1800" i="1" smtClean="0">
                <a:sym typeface="Symbol" pitchFamily="18" charset="2"/>
              </a:rPr>
              <a:t>t</a:t>
            </a:r>
            <a:r>
              <a:rPr lang="en-GB" sz="1800" i="1" smtClean="0"/>
              <a:t>, </a:t>
            </a:r>
            <a:r>
              <a:rPr lang="en-GB" sz="1800" i="1" smtClean="0">
                <a:sym typeface="Symbol" pitchFamily="18" charset="2"/>
              </a:rPr>
              <a:t>s</a:t>
            </a:r>
            <a:r>
              <a:rPr lang="en-GB" sz="1800" smtClean="0"/>
              <a:t>) can be estimated from the data. In this case: </a:t>
            </a:r>
            <a:r>
              <a:rPr lang="en-GB" sz="1800" i="1" smtClean="0">
                <a:sym typeface="Symbol" pitchFamily="18" charset="2"/>
              </a:rPr>
              <a:t></a:t>
            </a:r>
            <a:r>
              <a:rPr lang="en-GB" sz="1800" smtClean="0">
                <a:sym typeface="Symbol" pitchFamily="18" charset="2"/>
              </a:rPr>
              <a:t></a:t>
            </a:r>
            <a:r>
              <a:rPr lang="en-GB" sz="1800" smtClean="0"/>
              <a:t>1.99, </a:t>
            </a:r>
            <a:r>
              <a:rPr lang="en-GB" sz="1800" i="1" smtClean="0">
                <a:sym typeface="Symbol" pitchFamily="18" charset="2"/>
              </a:rPr>
              <a:t></a:t>
            </a:r>
            <a:r>
              <a:rPr lang="en-GB" sz="1800" i="1" smtClean="0"/>
              <a:t>t=1/</a:t>
            </a:r>
            <a:r>
              <a:rPr lang="en-GB" sz="1800" i="1" smtClean="0">
                <a:sym typeface="Symbol" pitchFamily="18" charset="2"/>
              </a:rPr>
              <a:t>α</a:t>
            </a:r>
            <a:r>
              <a:rPr lang="en-GB" sz="1800" smtClean="0">
                <a:sym typeface="Symbol" pitchFamily="18" charset="2"/>
              </a:rPr>
              <a:t>0.80Myr, </a:t>
            </a:r>
            <a:r>
              <a:rPr lang="en-GB" sz="1800" i="1" smtClean="0">
                <a:sym typeface="Symbol" pitchFamily="18" charset="2"/>
              </a:rPr>
              <a:t>s</a:t>
            </a:r>
            <a:r>
              <a:rPr lang="en-GB" sz="1800" smtClean="0">
                <a:sym typeface="Symbol" pitchFamily="18" charset="2"/>
              </a:rPr>
              <a:t>0.12.</a:t>
            </a:r>
          </a:p>
        </p:txBody>
      </p:sp>
      <p:sp>
        <p:nvSpPr>
          <p:cNvPr id="2062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60F35B-3F86-4B99-B992-4990F34B7927}" type="slidenum">
              <a:rPr lang="en-GB" smtClean="0"/>
              <a:pPr/>
              <a:t>6</a:t>
            </a:fld>
            <a:endParaRPr lang="en-GB" smtClean="0"/>
          </a:p>
        </p:txBody>
      </p:sp>
      <p:graphicFrame>
        <p:nvGraphicFramePr>
          <p:cNvPr id="2050" name="Object 15"/>
          <p:cNvGraphicFramePr>
            <a:graphicFrameLocks noChangeAspect="1"/>
          </p:cNvGraphicFramePr>
          <p:nvPr/>
        </p:nvGraphicFramePr>
        <p:xfrm>
          <a:off x="654724" y="1700790"/>
          <a:ext cx="4410075" cy="457200"/>
        </p:xfrm>
        <a:graphic>
          <a:graphicData uri="http://schemas.openxmlformats.org/presentationml/2006/ole">
            <p:oleObj spid="_x0000_s2050" name="Formel" r:id="rId4" imgW="20826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3" grpId="0"/>
      <p:bldP spid="154634" grpId="0"/>
      <p:bldP spid="154635" grpId="0" animBg="1"/>
      <p:bldP spid="154637" grpId="0" animBg="1"/>
      <p:bldP spid="154638" grpId="0" animBg="1"/>
      <p:bldP spid="154639" grpId="0"/>
      <p:bldP spid="103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GB" sz="3200" dirty="0" smtClean="0">
                <a:latin typeface="+mn-lt"/>
              </a:rPr>
              <a:t>One layer tracking another</a:t>
            </a:r>
          </a:p>
        </p:txBody>
      </p:sp>
      <p:pic>
        <p:nvPicPr>
          <p:cNvPr id="3076" name="Picture 9" descr="2laye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" y="2457450"/>
            <a:ext cx="2963863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2layer_acf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57700" y="2457450"/>
            <a:ext cx="2686050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742950" y="4743450"/>
            <a:ext cx="3200400" cy="923925"/>
          </a:xfrm>
          <a:prstGeom prst="rect">
            <a:avLst/>
          </a:prstGeom>
          <a:noFill/>
          <a:ln w="444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GB" dirty="0" smtClean="0"/>
              <a:t>Black </a:t>
            </a:r>
            <a:r>
              <a:rPr lang="en-GB" dirty="0"/>
              <a:t>process (</a:t>
            </a:r>
            <a:r>
              <a:rPr lang="en-GB" sz="1600" i="1" dirty="0">
                <a:sym typeface="Symbol" pitchFamily="18" charset="2"/>
              </a:rPr>
              <a:t></a:t>
            </a:r>
            <a:r>
              <a:rPr lang="en-GB" sz="1600" i="1" dirty="0" smtClean="0"/>
              <a:t>t</a:t>
            </a:r>
            <a:r>
              <a:rPr lang="en-GB" sz="1600" i="1" baseline="-25000" dirty="0" smtClean="0"/>
              <a:t>1</a:t>
            </a:r>
            <a:r>
              <a:rPr lang="en-GB" sz="1600" i="1" dirty="0" smtClean="0"/>
              <a:t>=1</a:t>
            </a:r>
            <a:r>
              <a:rPr lang="en-GB" sz="1600" i="1" dirty="0"/>
              <a:t>/</a:t>
            </a:r>
            <a:r>
              <a:rPr lang="en-GB" sz="1600" i="1" dirty="0" smtClean="0">
                <a:sym typeface="Symbol" pitchFamily="18" charset="2"/>
              </a:rPr>
              <a:t></a:t>
            </a:r>
            <a:r>
              <a:rPr lang="en-GB" sz="1600" i="1" baseline="-25000" dirty="0" smtClean="0">
                <a:sym typeface="Symbol" pitchFamily="18" charset="2"/>
              </a:rPr>
              <a:t>1</a:t>
            </a:r>
            <a:r>
              <a:rPr lang="en-GB" sz="1600" dirty="0" smtClean="0"/>
              <a:t>=0.2</a:t>
            </a:r>
            <a:r>
              <a:rPr lang="en-GB" sz="1600" dirty="0"/>
              <a:t>, </a:t>
            </a:r>
            <a:r>
              <a:rPr lang="en-GB" sz="1600" i="1" dirty="0" smtClean="0"/>
              <a:t>s</a:t>
            </a:r>
            <a:r>
              <a:rPr lang="en-GB" sz="1600" i="1" baseline="-25000" dirty="0" smtClean="0"/>
              <a:t>1</a:t>
            </a:r>
            <a:r>
              <a:rPr lang="en-GB" sz="1600" dirty="0" smtClean="0"/>
              <a:t>=2</a:t>
            </a:r>
            <a:r>
              <a:rPr lang="en-GB" dirty="0"/>
              <a:t>) tracking </a:t>
            </a:r>
            <a:r>
              <a:rPr lang="en-GB" dirty="0" smtClean="0"/>
              <a:t>red </a:t>
            </a:r>
            <a:r>
              <a:rPr lang="en-GB" dirty="0"/>
              <a:t>process (</a:t>
            </a:r>
            <a:r>
              <a:rPr lang="en-GB" sz="1600" i="1" dirty="0">
                <a:sym typeface="Symbol" pitchFamily="18" charset="2"/>
              </a:rPr>
              <a:t></a:t>
            </a:r>
            <a:r>
              <a:rPr lang="en-GB" sz="1600" i="1" dirty="0" smtClean="0"/>
              <a:t>t</a:t>
            </a:r>
            <a:r>
              <a:rPr lang="en-GB" sz="1600" i="1" baseline="-25000" dirty="0" smtClean="0"/>
              <a:t>2</a:t>
            </a:r>
            <a:r>
              <a:rPr lang="en-GB" sz="1600" i="1" dirty="0" smtClean="0"/>
              <a:t>=1</a:t>
            </a:r>
            <a:r>
              <a:rPr lang="en-GB" sz="1600" i="1" dirty="0"/>
              <a:t>/</a:t>
            </a:r>
            <a:r>
              <a:rPr lang="en-GB" sz="1600" i="1" dirty="0" smtClean="0">
                <a:sym typeface="Symbol" pitchFamily="18" charset="2"/>
              </a:rPr>
              <a:t></a:t>
            </a:r>
            <a:r>
              <a:rPr lang="en-GB" sz="1600" i="1" baseline="-25000" dirty="0" smtClean="0">
                <a:sym typeface="Symbol" pitchFamily="18" charset="2"/>
              </a:rPr>
              <a:t>2</a:t>
            </a:r>
            <a:r>
              <a:rPr lang="en-GB" sz="1600" i="1" dirty="0" smtClean="0">
                <a:sym typeface="Symbol" pitchFamily="18" charset="2"/>
              </a:rPr>
              <a:t>=</a:t>
            </a:r>
            <a:r>
              <a:rPr lang="en-GB" sz="1600" dirty="0" smtClean="0"/>
              <a:t>2</a:t>
            </a:r>
            <a:r>
              <a:rPr lang="en-GB" sz="1600" dirty="0"/>
              <a:t>, </a:t>
            </a:r>
            <a:r>
              <a:rPr lang="en-GB" sz="1600" i="1" dirty="0" smtClean="0"/>
              <a:t>s</a:t>
            </a:r>
            <a:r>
              <a:rPr lang="en-GB" sz="1600" i="1" baseline="-25000" dirty="0" smtClean="0"/>
              <a:t>2</a:t>
            </a:r>
            <a:r>
              <a:rPr lang="en-GB" sz="1600" dirty="0" smtClean="0"/>
              <a:t>=1</a:t>
            </a:r>
            <a:r>
              <a:rPr lang="en-GB" dirty="0"/>
              <a:t>)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171950" y="4743450"/>
            <a:ext cx="4000500" cy="923925"/>
          </a:xfrm>
          <a:prstGeom prst="rect">
            <a:avLst/>
          </a:prstGeom>
          <a:noFill/>
          <a:ln w="444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GB" dirty="0"/>
              <a:t>Auto-correlation  of the upper (black) process, compared to a one-layered SDE model.</a:t>
            </a: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400050" y="6000750"/>
            <a:ext cx="84010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dirty="0"/>
              <a:t>A  slow-tracking-fast can always be re-scaled to a fast-tracking slow process. </a:t>
            </a:r>
          </a:p>
          <a:p>
            <a:pPr algn="l"/>
            <a:r>
              <a:rPr lang="en-GB" dirty="0"/>
              <a:t>Impose identifying restriction: </a:t>
            </a:r>
            <a:r>
              <a:rPr lang="en-GB" i="1" dirty="0">
                <a:sym typeface="Symbol" pitchFamily="18" charset="2"/>
              </a:rPr>
              <a:t></a:t>
            </a:r>
            <a:r>
              <a:rPr lang="en-GB" i="1" baseline="-25000" dirty="0">
                <a:sym typeface="Symbol" pitchFamily="18" charset="2"/>
              </a:rPr>
              <a:t>1 </a:t>
            </a:r>
            <a:r>
              <a:rPr lang="en-GB" i="1" dirty="0">
                <a:sym typeface="Symbol" pitchFamily="18" charset="2"/>
              </a:rPr>
              <a:t>≥</a:t>
            </a:r>
            <a:r>
              <a:rPr lang="en-GB" i="1" baseline="-25000" dirty="0">
                <a:sym typeface="Symbol" pitchFamily="18" charset="2"/>
              </a:rPr>
              <a:t> </a:t>
            </a:r>
            <a:r>
              <a:rPr lang="en-GB" i="1" dirty="0">
                <a:sym typeface="Symbol" pitchFamily="18" charset="2"/>
              </a:rPr>
              <a:t></a:t>
            </a:r>
            <a:r>
              <a:rPr lang="en-GB" i="1" baseline="-25000" dirty="0">
                <a:sym typeface="Symbol" pitchFamily="18" charset="2"/>
              </a:rPr>
              <a:t>2</a:t>
            </a:r>
            <a:endParaRPr lang="en-GB" dirty="0"/>
          </a:p>
        </p:txBody>
      </p:sp>
      <p:sp>
        <p:nvSpPr>
          <p:cNvPr id="3081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37A6B8-0DFE-41D9-AFF6-DECCD375C7F4}" type="slidenum">
              <a:rPr lang="en-GB" smtClean="0"/>
              <a:pPr/>
              <a:t>7</a:t>
            </a:fld>
            <a:endParaRPr lang="en-GB" smtClean="0"/>
          </a:p>
        </p:txBody>
      </p:sp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742950" y="1600200"/>
          <a:ext cx="4635500" cy="846138"/>
        </p:xfrm>
        <a:graphic>
          <a:graphicData uri="http://schemas.openxmlformats.org/presentationml/2006/ole">
            <p:oleObj spid="_x0000_s3074" name="Formel" r:id="rId5" imgW="250164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Process layers - illustration</a:t>
            </a:r>
            <a:endParaRPr lang="nb-NO" smtClean="0"/>
          </a:p>
        </p:txBody>
      </p:sp>
      <p:pic>
        <p:nvPicPr>
          <p:cNvPr id="151560" name="Picture 8" descr="layer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2571750"/>
            <a:ext cx="6094413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61" name="Picture 9" descr="layer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" y="3771900"/>
            <a:ext cx="6080125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10" descr="layer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" y="5314950"/>
            <a:ext cx="6103938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6700838" y="2343150"/>
            <a:ext cx="244316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Layer 1 – local phenotypic expression</a:t>
            </a:r>
            <a:endParaRPr lang="nb-NO"/>
          </a:p>
        </p:txBody>
      </p:sp>
      <p:sp>
        <p:nvSpPr>
          <p:cNvPr id="16391" name="Text Box 13"/>
          <p:cNvSpPr txBox="1">
            <a:spLocks noChangeArrowheads="1"/>
          </p:cNvSpPr>
          <p:nvPr/>
        </p:nvSpPr>
        <p:spPr bwMode="auto">
          <a:xfrm>
            <a:off x="6713538" y="5618163"/>
            <a:ext cx="2430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                  </a:t>
            </a:r>
            <a:endParaRPr lang="nb-NO"/>
          </a:p>
        </p:txBody>
      </p:sp>
      <p:sp>
        <p:nvSpPr>
          <p:cNvPr id="16392" name="Line 14"/>
          <p:cNvSpPr>
            <a:spLocks noChangeShapeType="1"/>
          </p:cNvSpPr>
          <p:nvPr/>
        </p:nvSpPr>
        <p:spPr bwMode="auto">
          <a:xfrm>
            <a:off x="652463" y="6632574"/>
            <a:ext cx="5878175" cy="2241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pic>
        <p:nvPicPr>
          <p:cNvPr id="16393" name="Picture 15" descr="te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4400550"/>
            <a:ext cx="2016125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68" name="Line 16"/>
          <p:cNvSpPr>
            <a:spLocks noChangeShapeType="1"/>
          </p:cNvSpPr>
          <p:nvPr/>
        </p:nvSpPr>
        <p:spPr bwMode="auto">
          <a:xfrm flipV="1">
            <a:off x="3600450" y="4686300"/>
            <a:ext cx="0" cy="6223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b-NO"/>
          </a:p>
        </p:txBody>
      </p:sp>
      <p:sp>
        <p:nvSpPr>
          <p:cNvPr id="151569" name="Line 17"/>
          <p:cNvSpPr>
            <a:spLocks noChangeShapeType="1"/>
          </p:cNvSpPr>
          <p:nvPr/>
        </p:nvSpPr>
        <p:spPr bwMode="auto">
          <a:xfrm flipV="1">
            <a:off x="3600450" y="3429000"/>
            <a:ext cx="0" cy="406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b-NO"/>
          </a:p>
        </p:txBody>
      </p:sp>
      <p:sp>
        <p:nvSpPr>
          <p:cNvPr id="151570" name="Line 18"/>
          <p:cNvSpPr>
            <a:spLocks noChangeShapeType="1"/>
          </p:cNvSpPr>
          <p:nvPr/>
        </p:nvSpPr>
        <p:spPr bwMode="auto">
          <a:xfrm flipH="1" flipV="1">
            <a:off x="6197600" y="4411663"/>
            <a:ext cx="841375" cy="31908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b-NO"/>
          </a:p>
        </p:txBody>
      </p:sp>
      <p:sp>
        <p:nvSpPr>
          <p:cNvPr id="16397" name="Text Box 19"/>
          <p:cNvSpPr txBox="1">
            <a:spLocks noChangeArrowheads="1"/>
          </p:cNvSpPr>
          <p:nvPr/>
        </p:nvSpPr>
        <p:spPr bwMode="auto">
          <a:xfrm>
            <a:off x="8121650" y="5086350"/>
            <a:ext cx="1022350" cy="641350"/>
          </a:xfrm>
          <a:prstGeom prst="rect">
            <a:avLst/>
          </a:prstGeom>
          <a:noFill/>
          <a:ln w="444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External</a:t>
            </a:r>
          </a:p>
          <a:p>
            <a:pPr algn="l"/>
            <a:r>
              <a:rPr lang="en-US"/>
              <a:t>series</a:t>
            </a:r>
            <a:endParaRPr lang="nb-NO"/>
          </a:p>
        </p:txBody>
      </p:sp>
      <p:sp>
        <p:nvSpPr>
          <p:cNvPr id="16398" name="Text Box 20"/>
          <p:cNvSpPr txBox="1">
            <a:spLocks noChangeArrowheads="1"/>
          </p:cNvSpPr>
          <p:nvPr/>
        </p:nvSpPr>
        <p:spPr bwMode="auto">
          <a:xfrm>
            <a:off x="6588245" y="6488668"/>
            <a:ext cx="2454518" cy="369332"/>
          </a:xfrm>
          <a:prstGeom prst="rect">
            <a:avLst/>
          </a:prstGeom>
          <a:noFill/>
          <a:ln w="444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Stationary expectancy</a:t>
            </a:r>
            <a:endParaRPr lang="nb-NO" dirty="0"/>
          </a:p>
        </p:txBody>
      </p:sp>
      <p:sp>
        <p:nvSpPr>
          <p:cNvPr id="16399" name="Line 21"/>
          <p:cNvSpPr>
            <a:spLocks noChangeShapeType="1"/>
          </p:cNvSpPr>
          <p:nvPr/>
        </p:nvSpPr>
        <p:spPr bwMode="auto">
          <a:xfrm flipV="1">
            <a:off x="3582988" y="6007100"/>
            <a:ext cx="15875" cy="49371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b-NO"/>
          </a:p>
        </p:txBody>
      </p:sp>
      <p:sp>
        <p:nvSpPr>
          <p:cNvPr id="13329" name="Line 22"/>
          <p:cNvSpPr>
            <a:spLocks noChangeShapeType="1"/>
          </p:cNvSpPr>
          <p:nvPr/>
        </p:nvSpPr>
        <p:spPr bwMode="auto">
          <a:xfrm flipV="1">
            <a:off x="3600450" y="2228850"/>
            <a:ext cx="0" cy="406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b-NO"/>
          </a:p>
        </p:txBody>
      </p:sp>
      <p:sp>
        <p:nvSpPr>
          <p:cNvPr id="13330" name="Text Box 23"/>
          <p:cNvSpPr txBox="1">
            <a:spLocks noChangeArrowheads="1"/>
          </p:cNvSpPr>
          <p:nvPr/>
        </p:nvSpPr>
        <p:spPr bwMode="auto">
          <a:xfrm>
            <a:off x="6686550" y="1600200"/>
            <a:ext cx="1695450" cy="400050"/>
          </a:xfrm>
          <a:prstGeom prst="rect">
            <a:avLst/>
          </a:prstGeom>
          <a:noFill/>
          <a:ln w="444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Observations</a:t>
            </a:r>
            <a:endParaRPr lang="nb-NO" sz="2000"/>
          </a:p>
        </p:txBody>
      </p:sp>
      <p:sp>
        <p:nvSpPr>
          <p:cNvPr id="16402" name="Text Box 21"/>
          <p:cNvSpPr txBox="1">
            <a:spLocks noChangeArrowheads="1"/>
          </p:cNvSpPr>
          <p:nvPr/>
        </p:nvSpPr>
        <p:spPr bwMode="auto">
          <a:xfrm>
            <a:off x="7029450" y="4514850"/>
            <a:ext cx="323850" cy="366713"/>
          </a:xfrm>
          <a:prstGeom prst="rect">
            <a:avLst/>
          </a:prstGeom>
          <a:noFill/>
          <a:ln w="444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/>
              <a:t>T</a:t>
            </a:r>
            <a:endParaRPr lang="nb-NO" b="1"/>
          </a:p>
        </p:txBody>
      </p:sp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704013" y="3486150"/>
            <a:ext cx="24399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Layer 2 – local fitness optimum</a:t>
            </a:r>
            <a:endParaRPr lang="nb-NO"/>
          </a:p>
        </p:txBody>
      </p:sp>
      <p:sp>
        <p:nvSpPr>
          <p:cNvPr id="16404" name="Text Box 13"/>
          <p:cNvSpPr txBox="1">
            <a:spLocks noChangeArrowheads="1"/>
          </p:cNvSpPr>
          <p:nvPr/>
        </p:nvSpPr>
        <p:spPr bwMode="auto">
          <a:xfrm>
            <a:off x="6713538" y="5618163"/>
            <a:ext cx="24304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Layer 3 – hidden climate variations or primary optimum</a:t>
            </a:r>
            <a:endParaRPr lang="nb-NO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971550" y="2114550"/>
            <a:ext cx="114300" cy="114300"/>
          </a:xfrm>
          <a:prstGeom prst="ellipse">
            <a:avLst/>
          </a:prstGeom>
          <a:solidFill>
            <a:schemeClr val="accent1"/>
          </a:solidFill>
          <a:ln w="4445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b-NO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428750" y="1885950"/>
            <a:ext cx="114300" cy="114300"/>
          </a:xfrm>
          <a:prstGeom prst="ellipse">
            <a:avLst/>
          </a:prstGeom>
          <a:solidFill>
            <a:schemeClr val="accent1"/>
          </a:solidFill>
          <a:ln w="4445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b-NO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2286000" y="1657350"/>
            <a:ext cx="114300" cy="114300"/>
          </a:xfrm>
          <a:prstGeom prst="ellipse">
            <a:avLst/>
          </a:prstGeom>
          <a:solidFill>
            <a:schemeClr val="accent1"/>
          </a:solidFill>
          <a:ln w="4445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b-NO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2400300" y="1828800"/>
            <a:ext cx="114300" cy="114300"/>
          </a:xfrm>
          <a:prstGeom prst="ellipse">
            <a:avLst/>
          </a:prstGeom>
          <a:solidFill>
            <a:schemeClr val="accent1"/>
          </a:solidFill>
          <a:ln w="4445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b-NO" b="1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3028950" y="1885950"/>
            <a:ext cx="114300" cy="114300"/>
          </a:xfrm>
          <a:prstGeom prst="ellipse">
            <a:avLst/>
          </a:prstGeom>
          <a:solidFill>
            <a:schemeClr val="accent1"/>
          </a:solidFill>
          <a:ln w="4445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b-NO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3371850" y="1885950"/>
            <a:ext cx="114300" cy="114300"/>
          </a:xfrm>
          <a:prstGeom prst="ellipse">
            <a:avLst/>
          </a:prstGeom>
          <a:solidFill>
            <a:schemeClr val="accent1"/>
          </a:solidFill>
          <a:ln w="4445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b-NO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57650" y="1714500"/>
            <a:ext cx="114300" cy="114300"/>
          </a:xfrm>
          <a:prstGeom prst="ellipse">
            <a:avLst/>
          </a:prstGeom>
          <a:solidFill>
            <a:schemeClr val="accent1"/>
          </a:solidFill>
          <a:ln w="4445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b-NO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629150" y="1885950"/>
            <a:ext cx="114300" cy="114300"/>
          </a:xfrm>
          <a:prstGeom prst="ellipse">
            <a:avLst/>
          </a:prstGeom>
          <a:solidFill>
            <a:schemeClr val="accent1"/>
          </a:solidFill>
          <a:ln w="4445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b-NO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5772150" y="1714500"/>
            <a:ext cx="114300" cy="114300"/>
          </a:xfrm>
          <a:prstGeom prst="ellipse">
            <a:avLst/>
          </a:prstGeom>
          <a:solidFill>
            <a:schemeClr val="accent1"/>
          </a:solidFill>
          <a:ln w="4445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b-NO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6229350" y="2000250"/>
            <a:ext cx="114300" cy="114300"/>
          </a:xfrm>
          <a:prstGeom prst="ellipse">
            <a:avLst/>
          </a:prstGeom>
          <a:solidFill>
            <a:schemeClr val="accent1"/>
          </a:solidFill>
          <a:ln w="4445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3" grpId="0"/>
      <p:bldP spid="151568" grpId="0" animBg="1"/>
      <p:bldP spid="151569" grpId="0" animBg="1"/>
      <p:bldP spid="151570" grpId="0" animBg="1"/>
      <p:bldP spid="16397" grpId="0"/>
      <p:bldP spid="13329" grpId="0" animBg="1"/>
      <p:bldP spid="13330" grpId="0"/>
      <p:bldP spid="16402" grpId="0"/>
      <p:bldP spid="2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Causality in SDE processes</a:t>
            </a:r>
            <a:endParaRPr lang="nb-NO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96900" y="1600200"/>
            <a:ext cx="85471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We want to express in process terms the fact that climate affects the phenotypic optimum which again affects the actual phenotype.</a:t>
            </a:r>
          </a:p>
          <a:p>
            <a:pPr>
              <a:buFont typeface="Wingdings" pitchFamily="2" charset="2"/>
              <a:buNone/>
            </a:pPr>
            <a:endParaRPr lang="en-US" sz="1000" dirty="0" smtClean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Local independence (</a:t>
            </a:r>
            <a:r>
              <a:rPr lang="en-US" sz="1800" dirty="0" err="1" smtClean="0"/>
              <a:t>Schweder</a:t>
            </a:r>
            <a:r>
              <a:rPr lang="en-US" sz="1800" dirty="0" smtClean="0"/>
              <a:t> 1970</a:t>
            </a:r>
            <a:r>
              <a:rPr lang="en-US" sz="2400" dirty="0" smtClean="0"/>
              <a:t>):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Context: </a:t>
            </a:r>
            <a:r>
              <a:rPr lang="en-US" sz="2400" dirty="0" err="1" smtClean="0"/>
              <a:t>Composable</a:t>
            </a:r>
            <a:r>
              <a:rPr lang="en-US" sz="2400" dirty="0" smtClean="0"/>
              <a:t> continuous time processes.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Component A is locally independent of B </a:t>
            </a:r>
            <a:r>
              <a:rPr lang="en-US" sz="2400" dirty="0" err="1" smtClean="0"/>
              <a:t>iff</a:t>
            </a:r>
            <a:r>
              <a:rPr lang="en-US" sz="2400" dirty="0" smtClean="0"/>
              <a:t> transition prob. of A does not depend on B.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If B is locally dependent on A but not vice versa, we write A→B.</a:t>
            </a:r>
          </a:p>
          <a:p>
            <a:pPr lvl="1">
              <a:buFont typeface="Wingdings" pitchFamily="2" charset="2"/>
              <a:buChar char="Ø"/>
            </a:pPr>
            <a:endParaRPr lang="en-US" sz="1000" dirty="0" smtClean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Local dependence can form a notion of causality in cont. time processes the same way Granger causality does for discrete time processes.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3F2111-8D90-4F86-9641-6F954500549B}" type="slidenum">
              <a:rPr lang="nb-NO" smtClean="0"/>
              <a:pPr/>
              <a:t>9</a:t>
            </a:fld>
            <a:endParaRPr lang="nb-NO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44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44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28882</TotalTime>
  <Words>1254</Words>
  <Application>Microsoft Office PowerPoint</Application>
  <PresentationFormat>Skjermfremvisning (4:3)</PresentationFormat>
  <Paragraphs>175</Paragraphs>
  <Slides>21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Innebygde OLE-servere</vt:lpstr>
      </vt:variant>
      <vt:variant>
        <vt:i4>1</vt:i4>
      </vt:variant>
      <vt:variant>
        <vt:lpstr>Lysbildetitler</vt:lpstr>
      </vt:variant>
      <vt:variant>
        <vt:i4>21</vt:i4>
      </vt:variant>
    </vt:vector>
  </HeadingPairs>
  <TitlesOfParts>
    <vt:vector size="23" baseType="lpstr">
      <vt:lpstr>Layers</vt:lpstr>
      <vt:lpstr>Formel</vt:lpstr>
      <vt:lpstr>Layered continuous time processes in biology</vt:lpstr>
      <vt:lpstr>Lysbilde 2</vt:lpstr>
      <vt:lpstr>Lysbilde 3</vt:lpstr>
      <vt:lpstr>Our data – Coccolith size measurements </vt:lpstr>
      <vt:lpstr>Evolution of size distribution</vt:lpstr>
      <vt:lpstr>The Ornstein-Uhlenbeck process</vt:lpstr>
      <vt:lpstr>One layer tracking another</vt:lpstr>
      <vt:lpstr>Process layers - illustration</vt:lpstr>
      <vt:lpstr>Causality in SDE processes</vt:lpstr>
      <vt:lpstr>Lysbilde 10</vt:lpstr>
      <vt:lpstr>Lysbilde 11</vt:lpstr>
      <vt:lpstr>Model variants for Coccolith evolution</vt:lpstr>
      <vt:lpstr>Lysbilde 13</vt:lpstr>
      <vt:lpstr>Kalman smoothing (state inference) A tracking model with 3 layers and fixed parameters</vt:lpstr>
      <vt:lpstr>Parameter and model inference</vt:lpstr>
      <vt:lpstr>Bayesian inference on the 723 models</vt:lpstr>
      <vt:lpstr>Results</vt:lpstr>
      <vt:lpstr>Phenotypic evolution on a phylogenetic tree: Body size of primates</vt:lpstr>
      <vt:lpstr>First results for some primates</vt:lpstr>
      <vt:lpstr>Why linear SDE processes?</vt:lpstr>
      <vt:lpstr>Bibliography</vt:lpstr>
    </vt:vector>
  </TitlesOfParts>
  <Company>UiO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phenotypic evolution using stochastic differential equations</dc:title>
  <dc:subject>stochastic differential equations</dc:subject>
  <dc:creator>Trond Reitan;Tore Schweder</dc:creator>
  <cp:keywords>mean-reverting</cp:keywords>
  <cp:lastModifiedBy>Trond</cp:lastModifiedBy>
  <cp:revision>514</cp:revision>
  <cp:lastPrinted>2003-08-04T13:51:10Z</cp:lastPrinted>
  <dcterms:created xsi:type="dcterms:W3CDTF">2008-08-06T10:05:26Z</dcterms:created>
  <dcterms:modified xsi:type="dcterms:W3CDTF">2011-08-29T19:28:24Z</dcterms:modified>
  <cp:category>statistics</cp:category>
</cp:coreProperties>
</file>