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4" r:id="rId5"/>
    <p:sldId id="265" r:id="rId6"/>
    <p:sldId id="274" r:id="rId7"/>
    <p:sldId id="273" r:id="rId8"/>
    <p:sldId id="259" r:id="rId9"/>
    <p:sldId id="266" r:id="rId10"/>
    <p:sldId id="275" r:id="rId11"/>
    <p:sldId id="276" r:id="rId12"/>
    <p:sldId id="277" r:id="rId13"/>
    <p:sldId id="267" r:id="rId14"/>
    <p:sldId id="268" r:id="rId15"/>
    <p:sldId id="278" r:id="rId16"/>
    <p:sldId id="269" r:id="rId17"/>
    <p:sldId id="270" r:id="rId18"/>
    <p:sldId id="260" r:id="rId19"/>
    <p:sldId id="261" r:id="rId20"/>
    <p:sldId id="272" r:id="rId21"/>
    <p:sldId id="262" r:id="rId2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1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D0EC9-D8B5-4D20-BC4B-C5503EBE075E}"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FFE37-B176-4165-9E88-709EFF344238}" type="slidenum">
              <a:rPr lang="en-US" smtClean="0"/>
              <a:t>‹#›</a:t>
            </a:fld>
            <a:endParaRPr lang="en-US"/>
          </a:p>
        </p:txBody>
      </p:sp>
    </p:spTree>
    <p:extLst>
      <p:ext uri="{BB962C8B-B14F-4D97-AF65-F5344CB8AC3E}">
        <p14:creationId xmlns:p14="http://schemas.microsoft.com/office/powerpoint/2010/main" val="343768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GB" dirty="0"/>
          </a:p>
        </p:txBody>
      </p:sp>
      <p:sp>
        <p:nvSpPr>
          <p:cNvPr id="4" name="Plassholder for lysbildenummer 3"/>
          <p:cNvSpPr>
            <a:spLocks noGrp="1"/>
          </p:cNvSpPr>
          <p:nvPr>
            <p:ph type="sldNum" sz="quarter" idx="5"/>
          </p:nvPr>
        </p:nvSpPr>
        <p:spPr/>
        <p:txBody>
          <a:bodyPr/>
          <a:lstStyle/>
          <a:p>
            <a:fld id="{E63FFE37-B176-4165-9E88-709EFF344238}" type="slidenum">
              <a:rPr lang="en-US" smtClean="0"/>
              <a:t>9</a:t>
            </a:fld>
            <a:endParaRPr lang="en-US"/>
          </a:p>
        </p:txBody>
      </p:sp>
    </p:spTree>
    <p:extLst>
      <p:ext uri="{BB962C8B-B14F-4D97-AF65-F5344CB8AC3E}">
        <p14:creationId xmlns:p14="http://schemas.microsoft.com/office/powerpoint/2010/main" val="73175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3FFE37-B176-4165-9E88-709EFF344238}" type="slidenum">
              <a:rPr lang="en-US" smtClean="0"/>
              <a:t>18</a:t>
            </a:fld>
            <a:endParaRPr lang="en-US"/>
          </a:p>
        </p:txBody>
      </p:sp>
    </p:spTree>
    <p:extLst>
      <p:ext uri="{BB962C8B-B14F-4D97-AF65-F5344CB8AC3E}">
        <p14:creationId xmlns:p14="http://schemas.microsoft.com/office/powerpoint/2010/main" val="1175000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p:cNvSpPr>
            <a:spLocks noGrp="1"/>
          </p:cNvSpPr>
          <p:nvPr>
            <p:ph type="dt" sz="half" idx="10"/>
          </p:nvPr>
        </p:nvSpPr>
        <p:spPr/>
        <p:txBody>
          <a:bodyPr/>
          <a:lstStyle/>
          <a:p>
            <a:fld id="{4B8E1FEE-2DAC-4C9D-9E9E-F7C040034920}" type="datetimeFigureOut">
              <a:rPr lang="nb-NO" smtClean="0"/>
              <a:t>07.12.2021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174076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4B8E1FEE-2DAC-4C9D-9E9E-F7C040034920}" type="datetimeFigureOut">
              <a:rPr lang="nb-NO" smtClean="0"/>
              <a:t>07.12.2021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223527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4B8E1FEE-2DAC-4C9D-9E9E-F7C040034920}" type="datetimeFigureOut">
              <a:rPr lang="nb-NO" smtClean="0"/>
              <a:t>07.12.2021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83702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4B8E1FEE-2DAC-4C9D-9E9E-F7C040034920}" type="datetimeFigureOut">
              <a:rPr lang="nb-NO" smtClean="0"/>
              <a:t>07.12.2021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10874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8E1FEE-2DAC-4C9D-9E9E-F7C040034920}" type="datetimeFigureOut">
              <a:rPr lang="nb-NO" smtClean="0"/>
              <a:t>07.12.2021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21083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p:cNvSpPr>
            <a:spLocks noGrp="1"/>
          </p:cNvSpPr>
          <p:nvPr>
            <p:ph type="dt" sz="half" idx="10"/>
          </p:nvPr>
        </p:nvSpPr>
        <p:spPr/>
        <p:txBody>
          <a:bodyPr/>
          <a:lstStyle/>
          <a:p>
            <a:fld id="{4B8E1FEE-2DAC-4C9D-9E9E-F7C040034920}" type="datetimeFigureOut">
              <a:rPr lang="nb-NO" smtClean="0"/>
              <a:t>07.12.2021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222314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p:cNvSpPr>
            <a:spLocks noGrp="1"/>
          </p:cNvSpPr>
          <p:nvPr>
            <p:ph type="dt" sz="half" idx="10"/>
          </p:nvPr>
        </p:nvSpPr>
        <p:spPr/>
        <p:txBody>
          <a:bodyPr/>
          <a:lstStyle/>
          <a:p>
            <a:fld id="{4B8E1FEE-2DAC-4C9D-9E9E-F7C040034920}" type="datetimeFigureOut">
              <a:rPr lang="nb-NO" smtClean="0"/>
              <a:t>07.12.2021</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401524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Date Placeholder 2"/>
          <p:cNvSpPr>
            <a:spLocks noGrp="1"/>
          </p:cNvSpPr>
          <p:nvPr>
            <p:ph type="dt" sz="half" idx="10"/>
          </p:nvPr>
        </p:nvSpPr>
        <p:spPr/>
        <p:txBody>
          <a:bodyPr/>
          <a:lstStyle/>
          <a:p>
            <a:fld id="{4B8E1FEE-2DAC-4C9D-9E9E-F7C040034920}" type="datetimeFigureOut">
              <a:rPr lang="nb-NO" smtClean="0"/>
              <a:t>07.12.2021</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383303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E1FEE-2DAC-4C9D-9E9E-F7C040034920}" type="datetimeFigureOut">
              <a:rPr lang="nb-NO" smtClean="0"/>
              <a:t>07.12.2021</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96233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8E1FEE-2DAC-4C9D-9E9E-F7C040034920}" type="datetimeFigureOut">
              <a:rPr lang="nb-NO" smtClean="0"/>
              <a:t>07.12.2021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353808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8E1FEE-2DAC-4C9D-9E9E-F7C040034920}" type="datetimeFigureOut">
              <a:rPr lang="nb-NO" smtClean="0"/>
              <a:t>07.12.2021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2008F86B-8199-4C98-BEF4-34843D7B72FF}" type="slidenum">
              <a:rPr lang="nb-NO" smtClean="0"/>
              <a:t>‹#›</a:t>
            </a:fld>
            <a:endParaRPr lang="nb-NO"/>
          </a:p>
        </p:txBody>
      </p:sp>
    </p:spTree>
    <p:extLst>
      <p:ext uri="{BB962C8B-B14F-4D97-AF65-F5344CB8AC3E}">
        <p14:creationId xmlns:p14="http://schemas.microsoft.com/office/powerpoint/2010/main" val="327276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E1FEE-2DAC-4C9D-9E9E-F7C040034920}" type="datetimeFigureOut">
              <a:rPr lang="nb-NO" smtClean="0"/>
              <a:t>07.12.2021</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8F86B-8199-4C98-BEF4-34843D7B72FF}" type="slidenum">
              <a:rPr lang="nb-NO" smtClean="0"/>
              <a:t>‹#›</a:t>
            </a:fld>
            <a:endParaRPr lang="nb-NO"/>
          </a:p>
        </p:txBody>
      </p:sp>
    </p:spTree>
    <p:extLst>
      <p:ext uri="{BB962C8B-B14F-4D97-AF65-F5344CB8AC3E}">
        <p14:creationId xmlns:p14="http://schemas.microsoft.com/office/powerpoint/2010/main" val="2545497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rondreitan/layeranalyzer" TargetMode="Externa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7127" y="1318161"/>
            <a:ext cx="9144000" cy="3153703"/>
          </a:xfrm>
        </p:spPr>
        <p:txBody>
          <a:bodyPr>
            <a:normAutofit/>
          </a:bodyPr>
          <a:lstStyle/>
          <a:p>
            <a:r>
              <a:rPr lang="en-US" dirty="0"/>
              <a:t>Introducing </a:t>
            </a:r>
            <a:r>
              <a:rPr lang="en-US" dirty="0" err="1"/>
              <a:t>layeranalyzer</a:t>
            </a:r>
            <a:r>
              <a:rPr lang="en-US" dirty="0"/>
              <a:t>, a process-based R package for time series analysis.	</a:t>
            </a:r>
          </a:p>
        </p:txBody>
      </p:sp>
      <p:sp>
        <p:nvSpPr>
          <p:cNvPr id="4" name="Subtitle 3"/>
          <p:cNvSpPr>
            <a:spLocks noGrp="1"/>
          </p:cNvSpPr>
          <p:nvPr>
            <p:ph type="subTitle" idx="1"/>
          </p:nvPr>
        </p:nvSpPr>
        <p:spPr>
          <a:xfrm>
            <a:off x="1524000" y="4762004"/>
            <a:ext cx="9144000" cy="495795"/>
          </a:xfrm>
        </p:spPr>
        <p:txBody>
          <a:bodyPr/>
          <a:lstStyle/>
          <a:p>
            <a:r>
              <a:rPr lang="en-US" dirty="0"/>
              <a:t>Trond Reitan, BLEED project, NHM, University of Oslo</a:t>
            </a:r>
          </a:p>
        </p:txBody>
      </p:sp>
    </p:spTree>
    <p:extLst>
      <p:ext uri="{BB962C8B-B14F-4D97-AF65-F5344CB8AC3E}">
        <p14:creationId xmlns:p14="http://schemas.microsoft.com/office/powerpoint/2010/main" val="214404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9398C88-93C0-446D-BD98-9F1A0DE3DE52}"/>
              </a:ext>
            </a:extLst>
          </p:cNvPr>
          <p:cNvSpPr>
            <a:spLocks noGrp="1"/>
          </p:cNvSpPr>
          <p:nvPr>
            <p:ph type="title"/>
          </p:nvPr>
        </p:nvSpPr>
        <p:spPr>
          <a:xfrm>
            <a:off x="838200" y="365125"/>
            <a:ext cx="10515600" cy="861509"/>
          </a:xfrm>
        </p:spPr>
        <p:txBody>
          <a:bodyPr/>
          <a:lstStyle/>
          <a:p>
            <a:pPr algn="ctr"/>
            <a:r>
              <a:rPr lang="en-US" dirty="0"/>
              <a:t>Parallel </a:t>
            </a:r>
            <a:r>
              <a:rPr lang="en-US" dirty="0" err="1"/>
              <a:t>dataseries</a:t>
            </a:r>
            <a:r>
              <a:rPr lang="en-US" dirty="0"/>
              <a:t> (regions)</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0882C7A3-E151-48F1-8124-27EA3B8F3AAB}"/>
                  </a:ext>
                </a:extLst>
              </p:cNvPr>
              <p:cNvSpPr>
                <a:spLocks noGrp="1"/>
              </p:cNvSpPr>
              <p:nvPr>
                <p:ph idx="1"/>
              </p:nvPr>
            </p:nvSpPr>
            <p:spPr>
              <a:xfrm>
                <a:off x="313765" y="1075765"/>
                <a:ext cx="7924800" cy="5020516"/>
              </a:xfrm>
            </p:spPr>
            <p:txBody>
              <a:bodyPr>
                <a:normAutofit/>
              </a:bodyPr>
              <a:lstStyle/>
              <a:p>
                <a:r>
                  <a:rPr lang="en-US" sz="2000" dirty="0"/>
                  <a:t>In the original application, we had 6 different time series from 6 different regions, all measuring the same thing, namely </a:t>
                </a:r>
                <a:r>
                  <a:rPr lang="en-US" sz="2000" dirty="0" err="1"/>
                  <a:t>coccolith</a:t>
                </a:r>
                <a:r>
                  <a:rPr lang="en-US" sz="2000" dirty="0"/>
                  <a:t> size. Let’s reduce the number to 3 though…</a:t>
                </a:r>
              </a:p>
              <a:p>
                <a:r>
                  <a:rPr lang="en-US" sz="2000" dirty="0"/>
                  <a:t>Each layer is then represented by a vector of 3 parallel processes, and each element in the </a:t>
                </a:r>
                <a14:m>
                  <m:oMath xmlns:m="http://schemas.openxmlformats.org/officeDocument/2006/math">
                    <m:r>
                      <a:rPr lang="en-US" sz="2000" i="1">
                        <a:latin typeface="Cambria Math" panose="02040503050406030204" pitchFamily="18" charset="0"/>
                      </a:rPr>
                      <m:t>𝐴</m:t>
                    </m:r>
                  </m:oMath>
                </a14:m>
                <a:r>
                  <a:rPr lang="en-US" sz="2000" dirty="0"/>
                  <a:t> and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m:rPr>
                            <m:sty m:val="p"/>
                          </m:rPr>
                          <a:rPr lang="en-US" sz="2000" i="1">
                            <a:latin typeface="Cambria Math" panose="02040503050406030204" pitchFamily="18" charset="0"/>
                            <a:ea typeface="Cambria Math" panose="02040503050406030204" pitchFamily="18" charset="0"/>
                          </a:rPr>
                          <m:t>ΣΣ</m:t>
                        </m:r>
                      </m:e>
                      <m:sup>
                        <m:r>
                          <a:rPr lang="nb-NO" sz="2000" b="0" i="1" smtClean="0">
                            <a:latin typeface="Cambria Math" panose="02040503050406030204" pitchFamily="18" charset="0"/>
                            <a:ea typeface="Cambria Math" panose="02040503050406030204" pitchFamily="18" charset="0"/>
                          </a:rPr>
                          <m:t>′</m:t>
                        </m:r>
                      </m:sup>
                    </m:sSup>
                  </m:oMath>
                </a14:m>
                <a:r>
                  <a:rPr lang="en-US" sz="2000" dirty="0"/>
                  <a:t> is now a 3x3 matrix. We allow correlations between the regions but no causal connections (as that would single out a region). </a:t>
                </a:r>
              </a:p>
              <a:p>
                <a:r>
                  <a:rPr lang="en-US" sz="2000" dirty="0"/>
                  <a:t>Parameters can be global (default) or regional (specific to each region).</a:t>
                </a:r>
              </a:p>
              <a:p>
                <a:r>
                  <a:rPr lang="en-US" sz="2000" dirty="0"/>
                  <a:t>For instance, if there are two layers and correlations in the second layer, and regional differences in the characteristic time on layer 1, then</a:t>
                </a:r>
              </a:p>
            </p:txBody>
          </p:sp>
        </mc:Choice>
        <mc:Fallback xmlns="">
          <p:sp>
            <p:nvSpPr>
              <p:cNvPr id="3" name="Plassholder for innhold 2">
                <a:extLst>
                  <a:ext uri="{FF2B5EF4-FFF2-40B4-BE49-F238E27FC236}">
                    <a16:creationId xmlns:a16="http://schemas.microsoft.com/office/drawing/2014/main" id="{0882C7A3-E151-48F1-8124-27EA3B8F3AAB}"/>
                  </a:ext>
                </a:extLst>
              </p:cNvPr>
              <p:cNvSpPr>
                <a:spLocks noGrp="1" noRot="1" noChangeAspect="1" noMove="1" noResize="1" noEditPoints="1" noAdjustHandles="1" noChangeArrowheads="1" noChangeShapeType="1" noTextEdit="1"/>
              </p:cNvSpPr>
              <p:nvPr>
                <p:ph idx="1"/>
              </p:nvPr>
            </p:nvSpPr>
            <p:spPr>
              <a:xfrm>
                <a:off x="313765" y="1075765"/>
                <a:ext cx="7924800" cy="5020516"/>
              </a:xfrm>
              <a:blipFill>
                <a:blip r:embed="rId2"/>
                <a:stretch>
                  <a:fillRect l="-692" t="-1214" r="-308"/>
                </a:stretch>
              </a:blipFill>
            </p:spPr>
            <p:txBody>
              <a:bodyPr/>
              <a:lstStyle/>
              <a:p>
                <a:r>
                  <a:rPr lang="en-GB">
                    <a:noFill/>
                  </a:rPr>
                  <a:t> </a:t>
                </a:r>
              </a:p>
            </p:txBody>
          </p:sp>
        </mc:Fallback>
      </mc:AlternateContent>
      <p:pic>
        <p:nvPicPr>
          <p:cNvPr id="4" name="Picture 11" descr="Coccolithus_Fig1_Reitan_v2_sca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4964" y="1226634"/>
            <a:ext cx="3860808" cy="248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10989" y="4190438"/>
                <a:ext cx="10524564" cy="1905843"/>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e>
                          </m:mr>
                          <m:mr>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e>
                          </m:mr>
                        </m:m>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nb-NO" b="0" i="1" smtClean="0">
                                  <a:latin typeface="Cambria Math" panose="02040503050406030204" pitchFamily="18" charset="0"/>
                                </a:rPr>
                                <m:t>−</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1,1</m:t>
                                  </m:r>
                                </m:sub>
                              </m:sSub>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nb-NO" b="0" i="1" smtClean="0">
                                  <a:latin typeface="Cambria Math" panose="02040503050406030204" pitchFamily="18" charset="0"/>
                                </a:rPr>
                                <m:t>−</m:t>
                              </m:r>
                              <m:r>
                                <m:rPr>
                                  <m:brk m:alnAt="7"/>
                                </m:rP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1,2</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nb-NO" b="0" i="1" smtClean="0">
                                  <a:latin typeface="Cambria Math" panose="02040503050406030204" pitchFamily="18" charset="0"/>
                                </a:rPr>
                                <m:t>−</m:t>
                              </m:r>
                              <m:r>
                                <m:rPr>
                                  <m:brk m:alnAt="7"/>
                                </m:rP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1,3</m:t>
                                  </m:r>
                                </m:sub>
                              </m:sSub>
                            </m:e>
                          </m:mr>
                        </m:m>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nb-NO"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𝕀</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2</m:t>
                        </m:r>
                      </m:sub>
                    </m:sSub>
                  </m:oMath>
                </a14:m>
                <a:r>
                  <a:rPr lang="en-US" dirty="0"/>
                  <a:t>,        </a:t>
                </a:r>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m:rPr>
                            <m:sty m:val="p"/>
                          </m:rPr>
                          <a:rPr lang="en-US" i="1">
                            <a:latin typeface="Cambria Math" panose="02040503050406030204" pitchFamily="18" charset="0"/>
                            <a:ea typeface="Cambria Math" panose="02040503050406030204" pitchFamily="18" charset="0"/>
                          </a:rPr>
                          <m:t>ΣΣ</m:t>
                        </m:r>
                      </m:e>
                      <m:sup>
                        <m:r>
                          <a:rPr lang="nb-NO" b="0" i="1" smtClean="0">
                            <a:latin typeface="Cambria Math" panose="02040503050406030204" pitchFamily="18" charset="0"/>
                            <a:ea typeface="Cambria Math" panose="02040503050406030204" pitchFamily="18" charset="0"/>
                          </a:rPr>
                          <m:t>′</m:t>
                        </m:r>
                      </m:sup>
                    </m:sSup>
                    <m:r>
                      <a:rPr lang="en-US">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m>
                          <m:mPr>
                            <m:mcs>
                              <m:mc>
                                <m:mcPr>
                                  <m:count m:val="2"/>
                                  <m:mcJc m:val="center"/>
                                </m:mcPr>
                              </m:mc>
                            </m:mcs>
                            <m:ctrlPr>
                              <a:rPr lang="en-US" i="1">
                                <a:latin typeface="Cambria Math" panose="02040503050406030204" pitchFamily="18" charset="0"/>
                                <a:ea typeface="Cambria Math" panose="02040503050406030204" pitchFamily="18" charset="0"/>
                              </a:rPr>
                            </m:ctrlPr>
                          </m:mPr>
                          <m:mr>
                            <m:e>
                              <m:sSubSup>
                                <m:sSubSupPr>
                                  <m:ctrlPr>
                                    <a:rPr lang="en-US" i="1">
                                      <a:latin typeface="Cambria Math" panose="02040503050406030204" pitchFamily="18" charset="0"/>
                                      <a:ea typeface="Cambria Math" panose="02040503050406030204" pitchFamily="18" charset="0"/>
                                    </a:rPr>
                                  </m:ctrlPr>
                                </m:sSubSupPr>
                                <m:e>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1</m:t>
                                      </m:r>
                                    </m:sub>
                                  </m:sSub>
                                  <m:r>
                                    <m:rPr>
                                      <m:sty m:val="p"/>
                                    </m:rPr>
                                    <a:rPr lang="en-US"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1</m:t>
                                  </m:r>
                                </m:sub>
                                <m:sup>
                                  <m:r>
                                    <a:rPr lang="nb-NO" b="0" i="1" smtClean="0">
                                      <a:latin typeface="Cambria Math" panose="02040503050406030204" pitchFamily="18" charset="0"/>
                                      <a:ea typeface="Cambria Math" panose="02040503050406030204" pitchFamily="18" charset="0"/>
                                    </a:rPr>
                                    <m:t>′</m:t>
                                  </m:r>
                                </m:sup>
                              </m:sSubSup>
                            </m:e>
                            <m:e>
                              <m:r>
                                <a:rPr lang="en-US" i="1">
                                  <a:latin typeface="Cambria Math" panose="02040503050406030204" pitchFamily="18" charset="0"/>
                                  <a:ea typeface="Cambria Math" panose="02040503050406030204" pitchFamily="18" charset="0"/>
                                </a:rPr>
                                <m:t>0</m:t>
                              </m:r>
                            </m:e>
                          </m:mr>
                          <m:mr>
                            <m:e>
                              <m:r>
                                <a:rPr lang="en-US" i="1">
                                  <a:latin typeface="Cambria Math" panose="02040503050406030204" pitchFamily="18" charset="0"/>
                                  <a:ea typeface="Cambria Math" panose="02040503050406030204" pitchFamily="18" charset="0"/>
                                </a:rPr>
                                <m:t>0</m:t>
                              </m:r>
                            </m:e>
                            <m:e>
                              <m:sSubSup>
                                <m:sSubSupPr>
                                  <m:ctrlPr>
                                    <a:rPr lang="en-US" i="1">
                                      <a:latin typeface="Cambria Math" panose="02040503050406030204" pitchFamily="18" charset="0"/>
                                      <a:ea typeface="Cambria Math" panose="02040503050406030204" pitchFamily="18" charset="0"/>
                                    </a:rPr>
                                  </m:ctrlPr>
                                </m:sSubSupPr>
                                <m:e>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2</m:t>
                                      </m:r>
                                    </m:sub>
                                  </m:sSub>
                                  <m:r>
                                    <m:rPr>
                                      <m:sty m:val="p"/>
                                    </m:rPr>
                                    <a:rPr lang="en-US"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2</m:t>
                                  </m:r>
                                </m:sub>
                                <m:sup>
                                  <m:r>
                                    <a:rPr lang="nb-NO" b="0" i="1" smtClean="0">
                                      <a:latin typeface="Cambria Math" panose="02040503050406030204" pitchFamily="18" charset="0"/>
                                      <a:ea typeface="Cambria Math" panose="02040503050406030204" pitchFamily="18" charset="0"/>
                                    </a:rPr>
                                    <m:t>′</m:t>
                                  </m:r>
                                </m:sup>
                              </m:sSubSup>
                            </m:e>
                          </m:mr>
                        </m:m>
                      </m:e>
                    </m:d>
                  </m:oMath>
                </a14:m>
                <a:r>
                  <a:rPr lang="en-US" dirty="0"/>
                  <a:t>  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1</m:t>
                            </m:r>
                          </m:sub>
                        </m:sSub>
                        <m:r>
                          <m:rPr>
                            <m:sty m:val="p"/>
                          </m:rPr>
                          <a:rPr lang="en-US"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1</m:t>
                        </m:r>
                      </m:sub>
                      <m:sup>
                        <m:r>
                          <a:rPr lang="nb-NO"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𝕀</m:t>
                        </m:r>
                      </m:e>
                      <m:sub>
                        <m:r>
                          <a:rPr lang="en-US" i="1">
                            <a:latin typeface="Cambria Math" panose="02040503050406030204" pitchFamily="18" charset="0"/>
                          </a:rPr>
                          <m:t>3</m:t>
                        </m:r>
                      </m:sub>
                    </m:sSub>
                  </m:oMath>
                </a14:m>
                <a:r>
                  <a:rPr lang="en-US" dirty="0"/>
                  <a:t>  and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2</m:t>
                            </m:r>
                          </m:sub>
                        </m:sSub>
                        <m:r>
                          <m:rPr>
                            <m:sty m:val="p"/>
                          </m:rPr>
                          <a:rPr lang="en-US"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2</m:t>
                        </m:r>
                      </m:sub>
                      <m:sup>
                        <m:r>
                          <a:rPr lang="nb-NO"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m>
                          <m:mPr>
                            <m:mcs>
                              <m:mc>
                                <m:mcPr>
                                  <m:count m:val="3"/>
                                  <m:mcJc m:val="center"/>
                                </m:mcPr>
                              </m:mc>
                            </m:mcs>
                            <m:ctrlPr>
                              <a:rPr lang="en-US" i="1">
                                <a:latin typeface="Cambria Math" panose="02040503050406030204" pitchFamily="18" charset="0"/>
                                <a:ea typeface="Cambria Math" panose="02040503050406030204" pitchFamily="18" charset="0"/>
                              </a:rPr>
                            </m:ctrlPr>
                          </m:mPr>
                          <m:m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e>
                              <m:sSubSup>
                                <m:sSubSupPr>
                                  <m:ctrlPr>
                                    <a:rPr lang="en-US" i="1">
                                      <a:latin typeface="Cambria Math" panose="02040503050406030204" pitchFamily="18" charset="0"/>
                                      <a:ea typeface="Cambria Math" panose="02040503050406030204" pitchFamily="18" charset="0"/>
                                    </a:rPr>
                                  </m:ctrlPr>
                                </m:sSub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e>
                              <m:sSubSup>
                                <m:sSubSupPr>
                                  <m:ctrlPr>
                                    <a:rPr lang="en-US" i="1">
                                      <a:latin typeface="Cambria Math" panose="02040503050406030204" pitchFamily="18" charset="0"/>
                                      <a:ea typeface="Cambria Math" panose="02040503050406030204" pitchFamily="18" charset="0"/>
                                    </a:rPr>
                                  </m:ctrlPr>
                                </m:sSub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mr>
                          <m:mr>
                            <m:e>
                              <m:sSubSup>
                                <m:sSubSupPr>
                                  <m:ctrlPr>
                                    <a:rPr lang="en-US" i="1">
                                      <a:latin typeface="Cambria Math" panose="02040503050406030204" pitchFamily="18" charset="0"/>
                                      <a:ea typeface="Cambria Math" panose="02040503050406030204" pitchFamily="18" charset="0"/>
                                    </a:rPr>
                                  </m:ctrlPr>
                                </m:sSub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2</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mr>
                          <m:mr>
                            <m:e>
                              <m:sSubSup>
                                <m:sSubSupPr>
                                  <m:ctrlPr>
                                    <a:rPr lang="en-US" i="1">
                                      <a:latin typeface="Cambria Math" panose="02040503050406030204" pitchFamily="18" charset="0"/>
                                      <a:ea typeface="Cambria Math" panose="02040503050406030204" pitchFamily="18" charset="0"/>
                                    </a:rPr>
                                  </m:ctrlPr>
                                </m:sSub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e>
                              <m:sSubSup>
                                <m:sSubSupPr>
                                  <m:ctrlPr>
                                    <a:rPr lang="en-US" i="1">
                                      <a:latin typeface="Cambria Math" panose="02040503050406030204" pitchFamily="18" charset="0"/>
                                      <a:ea typeface="Cambria Math" panose="02040503050406030204" pitchFamily="18" charset="0"/>
                                    </a:rPr>
                                  </m:ctrlPr>
                                </m:sSub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mr>
                        </m:m>
                      </m:e>
                    </m:d>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10989" y="4190438"/>
                <a:ext cx="10524564" cy="1905843"/>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8149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0706" y="2106705"/>
            <a:ext cx="4290308" cy="2985247"/>
          </a:xfrm>
          <a:prstGeom prst="rect">
            <a:avLst/>
          </a:prstGeom>
        </p:spPr>
      </p:pic>
      <p:sp>
        <p:nvSpPr>
          <p:cNvPr id="2" name="Tittel 1">
            <a:extLst>
              <a:ext uri="{FF2B5EF4-FFF2-40B4-BE49-F238E27FC236}">
                <a16:creationId xmlns:a16="http://schemas.microsoft.com/office/drawing/2014/main" id="{A205F3CB-3C6B-4885-84A9-46746A8E0B39}"/>
              </a:ext>
            </a:extLst>
          </p:cNvPr>
          <p:cNvSpPr>
            <a:spLocks noGrp="1"/>
          </p:cNvSpPr>
          <p:nvPr>
            <p:ph type="title"/>
          </p:nvPr>
        </p:nvSpPr>
        <p:spPr>
          <a:xfrm>
            <a:off x="838200" y="365126"/>
            <a:ext cx="10515600" cy="794602"/>
          </a:xfrm>
        </p:spPr>
        <p:txBody>
          <a:bodyPr/>
          <a:lstStyle/>
          <a:p>
            <a:pPr algn="ctr"/>
            <a:r>
              <a:rPr lang="en-GB" dirty="0"/>
              <a:t>Deterministic layers</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B347C4F9-316B-40BE-A629-D64349B5DF89}"/>
                  </a:ext>
                </a:extLst>
              </p:cNvPr>
              <p:cNvSpPr>
                <a:spLocks noGrp="1"/>
              </p:cNvSpPr>
              <p:nvPr>
                <p:ph idx="1"/>
              </p:nvPr>
            </p:nvSpPr>
            <p:spPr>
              <a:xfrm>
                <a:off x="475129" y="1344706"/>
                <a:ext cx="6965577" cy="4832257"/>
              </a:xfrm>
            </p:spPr>
            <p:txBody>
              <a:bodyPr>
                <a:normAutofit/>
              </a:bodyPr>
              <a:lstStyle/>
              <a:p>
                <a:r>
                  <a:rPr lang="en-US" dirty="0"/>
                  <a:t>Having no stochastic contributions to a process may not seem to make much sense, but when said process is affected by something else, it will still have dynamics.</a:t>
                </a:r>
              </a:p>
              <a:p>
                <a:r>
                  <a:rPr lang="en-US" dirty="0"/>
                  <a:t>Example: 2 layered system with deterministic first layer: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m:rPr>
                            <m:sty m:val="p"/>
                          </m:rPr>
                          <a:rPr lang="en-US" i="1">
                            <a:latin typeface="Cambria Math" panose="02040503050406030204" pitchFamily="18" charset="0"/>
                            <a:ea typeface="Cambria Math" panose="02040503050406030204" pitchFamily="18" charset="0"/>
                          </a:rPr>
                          <m:t>ΣΣ</m:t>
                        </m:r>
                      </m:e>
                      <m:sup>
                        <m:r>
                          <a:rPr lang="nb-NO" b="0" i="1" smtClean="0">
                            <a:latin typeface="Cambria Math" panose="02040503050406030204" pitchFamily="18" charset="0"/>
                            <a:ea typeface="Cambria Math" panose="02040503050406030204" pitchFamily="18" charset="0"/>
                          </a:rPr>
                          <m:t>′</m:t>
                        </m:r>
                      </m:sup>
                    </m:sSup>
                    <m:r>
                      <a:rPr lang="en-US">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m>
                          <m:mPr>
                            <m:mcs>
                              <m:mc>
                                <m:mcPr>
                                  <m:count m:val="2"/>
                                  <m:mcJc m:val="center"/>
                                </m:mcPr>
                              </m:mc>
                            </m:mcs>
                            <m:ctrlPr>
                              <a:rPr lang="en-US" i="1">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e>
                            <m:e>
                              <m:r>
                                <a:rPr lang="en-US" i="1">
                                  <a:latin typeface="Cambria Math" panose="02040503050406030204" pitchFamily="18" charset="0"/>
                                  <a:ea typeface="Cambria Math" panose="02040503050406030204" pitchFamily="18" charset="0"/>
                                </a:rPr>
                                <m:t>0</m:t>
                              </m:r>
                            </m:e>
                          </m:mr>
                          <m:mr>
                            <m:e>
                              <m:r>
                                <a:rPr lang="en-US" i="1">
                                  <a:latin typeface="Cambria Math" panose="02040503050406030204" pitchFamily="18" charset="0"/>
                                  <a:ea typeface="Cambria Math" panose="02040503050406030204" pitchFamily="18" charset="0"/>
                                </a:rPr>
                                <m:t>0</m:t>
                              </m:r>
                            </m:e>
                            <m:e>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e>
                          </m:mr>
                        </m:m>
                      </m:e>
                    </m:d>
                  </m:oMath>
                </a14:m>
                <a:endParaRPr lang="en-US" sz="3600" dirty="0"/>
              </a:p>
              <a:p>
                <a:r>
                  <a:rPr lang="en-US" dirty="0"/>
                  <a:t>If the second layer is the phenotypic optimum and the first is the phenotype itself, then such a model would make sense in the absence of genetic drift.</a:t>
                </a:r>
              </a:p>
            </p:txBody>
          </p:sp>
        </mc:Choice>
        <mc:Fallback xmlns="">
          <p:sp>
            <p:nvSpPr>
              <p:cNvPr id="3" name="Plassholder for innhold 2">
                <a:extLst>
                  <a:ext uri="{FF2B5EF4-FFF2-40B4-BE49-F238E27FC236}">
                    <a16:creationId xmlns:a16="http://schemas.microsoft.com/office/drawing/2014/main" id="{B347C4F9-316B-40BE-A629-D64349B5DF89}"/>
                  </a:ext>
                </a:extLst>
              </p:cNvPr>
              <p:cNvSpPr>
                <a:spLocks noGrp="1" noRot="1" noChangeAspect="1" noMove="1" noResize="1" noEditPoints="1" noAdjustHandles="1" noChangeArrowheads="1" noChangeShapeType="1" noTextEdit="1"/>
              </p:cNvSpPr>
              <p:nvPr>
                <p:ph idx="1"/>
              </p:nvPr>
            </p:nvSpPr>
            <p:spPr>
              <a:xfrm>
                <a:off x="475129" y="1344706"/>
                <a:ext cx="6965577" cy="4832257"/>
              </a:xfrm>
              <a:blipFill>
                <a:blip r:embed="rId3"/>
                <a:stretch>
                  <a:fillRect l="-1575" t="-2146" r="-2537"/>
                </a:stretch>
              </a:blipFill>
            </p:spPr>
            <p:txBody>
              <a:bodyPr/>
              <a:lstStyle/>
              <a:p>
                <a:r>
                  <a:rPr lang="en-GB">
                    <a:noFill/>
                  </a:rPr>
                  <a:t> </a:t>
                </a:r>
              </a:p>
            </p:txBody>
          </p:sp>
        </mc:Fallback>
      </mc:AlternateContent>
    </p:spTree>
    <p:extLst>
      <p:ext uri="{BB962C8B-B14F-4D97-AF65-F5344CB8AC3E}">
        <p14:creationId xmlns:p14="http://schemas.microsoft.com/office/powerpoint/2010/main" val="40025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5882" y="2913529"/>
            <a:ext cx="4733365" cy="3944471"/>
          </a:xfrm>
          <a:prstGeom prst="rect">
            <a:avLst/>
          </a:prstGeom>
        </p:spPr>
      </p:pic>
      <p:sp>
        <p:nvSpPr>
          <p:cNvPr id="2" name="Tittel 1">
            <a:extLst>
              <a:ext uri="{FF2B5EF4-FFF2-40B4-BE49-F238E27FC236}">
                <a16:creationId xmlns:a16="http://schemas.microsoft.com/office/drawing/2014/main" id="{A205F3CB-3C6B-4885-84A9-46746A8E0B39}"/>
              </a:ext>
            </a:extLst>
          </p:cNvPr>
          <p:cNvSpPr>
            <a:spLocks noGrp="1"/>
          </p:cNvSpPr>
          <p:nvPr>
            <p:ph type="title"/>
          </p:nvPr>
        </p:nvSpPr>
        <p:spPr>
          <a:xfrm>
            <a:off x="838200" y="365126"/>
            <a:ext cx="10515600" cy="794602"/>
          </a:xfrm>
        </p:spPr>
        <p:txBody>
          <a:bodyPr/>
          <a:lstStyle/>
          <a:p>
            <a:pPr algn="ctr"/>
            <a:r>
              <a:rPr lang="en-US" dirty="0"/>
              <a:t>Integration layers</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B347C4F9-316B-40BE-A629-D64349B5DF89}"/>
                  </a:ext>
                </a:extLst>
              </p:cNvPr>
              <p:cNvSpPr>
                <a:spLocks noGrp="1"/>
              </p:cNvSpPr>
              <p:nvPr>
                <p:ph idx="1"/>
              </p:nvPr>
            </p:nvSpPr>
            <p:spPr>
              <a:xfrm>
                <a:off x="475129" y="1344705"/>
                <a:ext cx="7557247" cy="5378823"/>
              </a:xfrm>
            </p:spPr>
            <p:txBody>
              <a:bodyPr>
                <a:normAutofit fontScale="92500" lnSpcReduction="10000"/>
              </a:bodyPr>
              <a:lstStyle/>
              <a:p>
                <a:r>
                  <a:rPr lang="en-US" sz="3000" dirty="0"/>
                  <a:t>Motivation: Fossils are sometimes dated according to their depth and the depth of some known time points. </a:t>
                </a:r>
              </a:p>
              <a:p>
                <a:r>
                  <a:rPr lang="en-US" sz="3000" dirty="0"/>
                  <a:t>We may want to model the sedimentation process, to get a handle on the dating uncertainty.</a:t>
                </a:r>
              </a:p>
              <a:p>
                <a:r>
                  <a:rPr lang="en-US" sz="3000" dirty="0"/>
                  <a:t>The depth as a function of time is the integral of the sedimentation rate process. We can let the sedimentation rate be a hidden OU layer:              </a:t>
                </a:r>
                <a14:m>
                  <m:oMath xmlns:m="http://schemas.openxmlformats.org/officeDocument/2006/math">
                    <m:r>
                      <a:rPr lang="en-US" sz="3000" b="0" i="1" smtClean="0">
                        <a:latin typeface="Cambria Math" panose="02040503050406030204" pitchFamily="18" charset="0"/>
                      </a:rPr>
                      <m:t>𝑑𝐷</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e>
                    </m:d>
                    <m:r>
                      <a:rPr lang="en-US" sz="3000" b="0" i="1" smtClean="0">
                        <a:latin typeface="Cambria Math" panose="02040503050406030204" pitchFamily="18" charset="0"/>
                      </a:rPr>
                      <m:t>=</m:t>
                    </m:r>
                    <m:r>
                      <a:rPr lang="en-US" sz="3000" b="0" i="1" smtClean="0">
                        <a:latin typeface="Cambria Math" panose="02040503050406030204" pitchFamily="18" charset="0"/>
                      </a:rPr>
                      <m:t>𝑠</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e>
                    </m:d>
                    <m:r>
                      <a:rPr lang="en-US" sz="3000" b="0" i="1" smtClean="0">
                        <a:latin typeface="Cambria Math" panose="02040503050406030204" pitchFamily="18" charset="0"/>
                      </a:rPr>
                      <m:t>𝑑𝑡</m:t>
                    </m:r>
                  </m:oMath>
                </a14:m>
                <a:r>
                  <a:rPr lang="en-US" sz="3000" dirty="0"/>
                  <a:t> and </a:t>
                </a:r>
                <a14:m>
                  <m:oMath xmlns:m="http://schemas.openxmlformats.org/officeDocument/2006/math">
                    <m:r>
                      <a:rPr lang="en-US" sz="3000" b="0" i="1" smtClean="0">
                        <a:latin typeface="Cambria Math" panose="02040503050406030204" pitchFamily="18" charset="0"/>
                      </a:rPr>
                      <m:t>𝑑𝑠</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e>
                    </m:d>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𝑠</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𝜇</m:t>
                                </m:r>
                              </m:e>
                              <m:sub>
                                <m:r>
                                  <a:rPr lang="en-US" sz="3000" b="0" i="1" smtClean="0">
                                    <a:latin typeface="Cambria Math" panose="02040503050406030204" pitchFamily="18" charset="0"/>
                                  </a:rPr>
                                  <m:t>𝑠</m:t>
                                </m:r>
                              </m:sub>
                            </m:sSub>
                          </m:e>
                        </m:d>
                      </m:num>
                      <m:den>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𝑡</m:t>
                            </m:r>
                          </m:e>
                          <m:sub>
                            <m:r>
                              <a:rPr lang="en-US" sz="3000" b="0" i="1" smtClean="0">
                                <a:latin typeface="Cambria Math" panose="02040503050406030204" pitchFamily="18" charset="0"/>
                              </a:rPr>
                              <m:t>𝑠</m:t>
                            </m:r>
                          </m:sub>
                        </m:sSub>
                      </m:den>
                    </m:f>
                    <m:r>
                      <a:rPr lang="en-US" sz="3000" b="0" i="1" smtClean="0">
                        <a:latin typeface="Cambria Math" panose="02040503050406030204" pitchFamily="18" charset="0"/>
                      </a:rPr>
                      <m:t>𝑑𝑡</m:t>
                    </m:r>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rPr>
                          <m:t>𝑠</m:t>
                        </m:r>
                      </m:sub>
                    </m:sSub>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𝑑𝐵</m:t>
                        </m:r>
                      </m:e>
                      <m:sub>
                        <m:r>
                          <a:rPr lang="en-US" sz="3000" b="0" i="1" smtClean="0">
                            <a:latin typeface="Cambria Math" panose="02040503050406030204" pitchFamily="18" charset="0"/>
                          </a:rPr>
                          <m:t>𝑡</m:t>
                        </m:r>
                      </m:sub>
                    </m:sSub>
                  </m:oMath>
                </a14:m>
                <a:endParaRPr lang="en-US" sz="3000" dirty="0"/>
              </a:p>
              <a:p>
                <a:r>
                  <a:rPr lang="en-US" sz="3000" dirty="0"/>
                  <a:t>This is a linear SDE system.</a:t>
                </a:r>
              </a:p>
              <a:p>
                <a:pPr marL="0" indent="0">
                  <a:buNone/>
                </a:pPr>
                <a:r>
                  <a:rPr lang="en-US" dirty="0"/>
                  <a:t>  </a:t>
                </a:r>
              </a:p>
            </p:txBody>
          </p:sp>
        </mc:Choice>
        <mc:Fallback xmlns="">
          <p:sp>
            <p:nvSpPr>
              <p:cNvPr id="3" name="Plassholder for innhold 2">
                <a:extLst>
                  <a:ext uri="{FF2B5EF4-FFF2-40B4-BE49-F238E27FC236}">
                    <a16:creationId xmlns:a16="http://schemas.microsoft.com/office/drawing/2014/main" id="{B347C4F9-316B-40BE-A629-D64349B5DF89}"/>
                  </a:ext>
                </a:extLst>
              </p:cNvPr>
              <p:cNvSpPr>
                <a:spLocks noGrp="1" noRot="1" noChangeAspect="1" noMove="1" noResize="1" noEditPoints="1" noAdjustHandles="1" noChangeArrowheads="1" noChangeShapeType="1" noTextEdit="1"/>
              </p:cNvSpPr>
              <p:nvPr>
                <p:ph idx="1"/>
              </p:nvPr>
            </p:nvSpPr>
            <p:spPr>
              <a:xfrm>
                <a:off x="475129" y="1344705"/>
                <a:ext cx="7557247" cy="5378823"/>
              </a:xfrm>
              <a:blipFill>
                <a:blip r:embed="rId3"/>
                <a:stretch>
                  <a:fillRect l="-1452" t="-2608" r="-726"/>
                </a:stretch>
              </a:blipFill>
            </p:spPr>
            <p:txBody>
              <a:bodyPr/>
              <a:lstStyle/>
              <a:p>
                <a:r>
                  <a:rPr lang="en-GB">
                    <a:noFill/>
                  </a:rPr>
                  <a:t> </a:t>
                </a:r>
              </a:p>
            </p:txBody>
          </p:sp>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8565" y="896471"/>
            <a:ext cx="3498764" cy="2622622"/>
          </a:xfrm>
          <a:prstGeom prst="rect">
            <a:avLst/>
          </a:prstGeom>
        </p:spPr>
      </p:pic>
    </p:spTree>
    <p:extLst>
      <p:ext uri="{BB962C8B-B14F-4D97-AF65-F5344CB8AC3E}">
        <p14:creationId xmlns:p14="http://schemas.microsoft.com/office/powerpoint/2010/main" val="5788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A14DD4-E317-41BD-9BB5-CE64CBE0CB26}"/>
              </a:ext>
            </a:extLst>
          </p:cNvPr>
          <p:cNvSpPr>
            <a:spLocks noGrp="1"/>
          </p:cNvSpPr>
          <p:nvPr>
            <p:ph type="title"/>
          </p:nvPr>
        </p:nvSpPr>
        <p:spPr>
          <a:xfrm>
            <a:off x="838200" y="365126"/>
            <a:ext cx="10515600" cy="883812"/>
          </a:xfrm>
        </p:spPr>
        <p:txBody>
          <a:bodyPr/>
          <a:lstStyle/>
          <a:p>
            <a:pPr algn="ctr"/>
            <a:r>
              <a:rPr lang="en-GB"/>
              <a:t>Solving linear SDEs</a:t>
            </a:r>
          </a:p>
        </p:txBody>
      </p:sp>
      <mc:AlternateContent xmlns:mc="http://schemas.openxmlformats.org/markup-compatibility/2006" xmlns:a14="http://schemas.microsoft.com/office/drawing/2010/main">
        <mc:Choice Requires="a14">
          <p:sp>
            <p:nvSpPr>
              <p:cNvPr id="6" name="TextBox 5"/>
              <p:cNvSpPr txBox="1"/>
              <p:nvPr/>
            </p:nvSpPr>
            <p:spPr>
              <a:xfrm>
                <a:off x="376517" y="1248938"/>
                <a:ext cx="11438965" cy="5064143"/>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𝑑</m:t>
                    </m:r>
                    <m:bar>
                      <m:barPr>
                        <m:ctrlPr>
                          <a:rPr lang="en-US" sz="2000" i="1">
                            <a:latin typeface="Cambria Math" panose="02040503050406030204" pitchFamily="18" charset="0"/>
                          </a:rPr>
                        </m:ctrlPr>
                      </m:barPr>
                      <m:e>
                        <m:r>
                          <a:rPr lang="en-US" sz="2000" i="1">
                            <a:latin typeface="Cambria Math" panose="02040503050406030204" pitchFamily="18" charset="0"/>
                          </a:rPr>
                          <m:t>𝑋</m:t>
                        </m:r>
                      </m:e>
                    </m:ba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𝐴</m:t>
                        </m:r>
                        <m:bar>
                          <m:barPr>
                            <m:ctrlPr>
                              <a:rPr lang="en-US" sz="2000" i="1">
                                <a:latin typeface="Cambria Math" panose="02040503050406030204" pitchFamily="18" charset="0"/>
                              </a:rPr>
                            </m:ctrlPr>
                          </m:barPr>
                          <m:e>
                            <m:r>
                              <a:rPr lang="en-US" sz="2000" i="1">
                                <a:latin typeface="Cambria Math" panose="02040503050406030204" pitchFamily="18" charset="0"/>
                              </a:rPr>
                              <m:t>𝑋</m:t>
                            </m:r>
                          </m:e>
                        </m:ba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bar>
                          <m:barPr>
                            <m:ctrlPr>
                              <a:rPr lang="en-US" sz="2000" i="1">
                                <a:latin typeface="Cambria Math" panose="02040503050406030204" pitchFamily="18" charset="0"/>
                              </a:rPr>
                            </m:ctrlPr>
                          </m:barPr>
                          <m:e>
                            <m:r>
                              <a:rPr lang="en-US" sz="2000" i="1">
                                <a:latin typeface="Cambria Math" panose="02040503050406030204" pitchFamily="18" charset="0"/>
                              </a:rPr>
                              <m:t>𝑚</m:t>
                            </m:r>
                          </m:e>
                        </m:bar>
                      </m:e>
                    </m:d>
                    <m:r>
                      <a:rPr lang="en-US" sz="2000" i="1">
                        <a:latin typeface="Cambria Math" panose="02040503050406030204" pitchFamily="18" charset="0"/>
                      </a:rPr>
                      <m:t>𝑑𝑡</m:t>
                    </m:r>
                    <m:r>
                      <a:rPr lang="en-US" sz="2000" i="1">
                        <a:latin typeface="Cambria Math" panose="02040503050406030204" pitchFamily="18" charset="0"/>
                      </a:rPr>
                      <m:t>+</m:t>
                    </m:r>
                    <m:r>
                      <m:rPr>
                        <m:sty m:val="p"/>
                      </m:rPr>
                      <a:rPr lang="en-US" sz="2000" i="1">
                        <a:latin typeface="Cambria Math" panose="02040503050406030204" pitchFamily="18" charset="0"/>
                        <a:ea typeface="Cambria Math" panose="02040503050406030204" pitchFamily="18" charset="0"/>
                      </a:rPr>
                      <m:t>Σ</m:t>
                    </m:r>
                    <m:r>
                      <a:rPr lang="en-US" sz="2000" i="1">
                        <a:latin typeface="Cambria Math" panose="02040503050406030204" pitchFamily="18" charset="0"/>
                      </a:rPr>
                      <m:t>𝑑</m:t>
                    </m:r>
                    <m:sSub>
                      <m:sSubPr>
                        <m:ctrlPr>
                          <a:rPr lang="en-US" sz="2000" i="1">
                            <a:latin typeface="Cambria Math" panose="02040503050406030204" pitchFamily="18" charset="0"/>
                          </a:rPr>
                        </m:ctrlPr>
                      </m:sSubPr>
                      <m:e>
                        <m:bar>
                          <m:barPr>
                            <m:ctrlPr>
                              <a:rPr lang="en-US" sz="2000" i="1">
                                <a:latin typeface="Cambria Math" panose="02040503050406030204" pitchFamily="18" charset="0"/>
                              </a:rPr>
                            </m:ctrlPr>
                          </m:barPr>
                          <m:e>
                            <m:r>
                              <a:rPr lang="en-US" sz="2000" i="1">
                                <a:latin typeface="Cambria Math" panose="02040503050406030204" pitchFamily="18" charset="0"/>
                              </a:rPr>
                              <m:t>𝐵</m:t>
                            </m:r>
                          </m:e>
                        </m:bar>
                      </m:e>
                      <m:sub>
                        <m:r>
                          <a:rPr lang="en-US" sz="2000" i="1">
                            <a:latin typeface="Cambria Math" panose="02040503050406030204" pitchFamily="18" charset="0"/>
                          </a:rPr>
                          <m:t>𝑡</m:t>
                        </m:r>
                      </m:sub>
                    </m:sSub>
                  </m:oMath>
                </a14:m>
                <a:r>
                  <a:rPr lang="en-US" sz="2000" dirty="0"/>
                  <a:t> has the </a:t>
                </a:r>
                <a:r>
                  <a:rPr lang="en-US" sz="2000" dirty="0" err="1"/>
                  <a:t>Itô</a:t>
                </a:r>
                <a:r>
                  <a:rPr lang="en-US" sz="2000" dirty="0"/>
                  <a:t> solution </a:t>
                </a:r>
              </a:p>
              <a:p>
                <a:pPr/>
                <a14:m>
                  <m:oMathPara xmlns:m="http://schemas.openxmlformats.org/officeDocument/2006/math">
                    <m:oMathParaPr>
                      <m:jc m:val="left"/>
                    </m:oMathParaPr>
                    <m:oMath xmlns:m="http://schemas.openxmlformats.org/officeDocument/2006/math">
                      <m:r>
                        <a:rPr lang="nb-NO" sz="2000" b="0" i="1" smtClean="0">
                          <a:latin typeface="Cambria Math" panose="02040503050406030204" pitchFamily="18" charset="0"/>
                        </a:rPr>
                        <m:t>𝑋</m:t>
                      </m:r>
                      <m:d>
                        <m:dPr>
                          <m:ctrlPr>
                            <a:rPr lang="nb-NO" sz="2000" b="0" i="1" smtClean="0">
                              <a:latin typeface="Cambria Math" panose="02040503050406030204" pitchFamily="18" charset="0"/>
                            </a:rPr>
                          </m:ctrlPr>
                        </m:dPr>
                        <m:e>
                          <m:r>
                            <a:rPr lang="nb-NO" sz="2000" b="0" i="1" smtClean="0">
                              <a:latin typeface="Cambria Math" panose="02040503050406030204" pitchFamily="18" charset="0"/>
                            </a:rPr>
                            <m:t>𝑡</m:t>
                          </m:r>
                        </m:e>
                      </m:d>
                      <m:r>
                        <a:rPr lang="nb-NO" sz="2000" b="0" i="1" smtClean="0">
                          <a:latin typeface="Cambria Math" panose="02040503050406030204" pitchFamily="18" charset="0"/>
                        </a:rPr>
                        <m:t>=</m:t>
                      </m:r>
                      <m:sSup>
                        <m:sSupPr>
                          <m:ctrlPr>
                            <a:rPr lang="nb-NO" sz="2000" b="0" i="1" smtClean="0">
                              <a:latin typeface="Cambria Math" panose="02040503050406030204" pitchFamily="18" charset="0"/>
                            </a:rPr>
                          </m:ctrlPr>
                        </m:sSupPr>
                        <m:e>
                          <m:r>
                            <a:rPr lang="nb-NO" sz="2000" b="0" i="1" smtClean="0">
                              <a:latin typeface="Cambria Math" panose="02040503050406030204" pitchFamily="18" charset="0"/>
                              <a:ea typeface="Cambria Math" panose="02040503050406030204" pitchFamily="18" charset="0"/>
                            </a:rPr>
                            <m:t>𝛼</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𝑡</m:t>
                          </m:r>
                          <m:r>
                            <a:rPr lang="nb-NO" sz="2000" b="0" i="1" smtClean="0">
                              <a:latin typeface="Cambria Math" panose="02040503050406030204" pitchFamily="18" charset="0"/>
                              <a:ea typeface="Cambria Math" panose="02040503050406030204" pitchFamily="18" charset="0"/>
                            </a:rPr>
                            <m:t>,</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𝑡</m:t>
                              </m:r>
                            </m:e>
                            <m:sub>
                              <m:r>
                                <a:rPr lang="nb-NO" sz="2000" b="0" i="1" smtClean="0">
                                  <a:latin typeface="Cambria Math" panose="02040503050406030204" pitchFamily="18" charset="0"/>
                                  <a:ea typeface="Cambria Math" panose="02040503050406030204" pitchFamily="18" charset="0"/>
                                </a:rPr>
                                <m:t>0</m:t>
                              </m:r>
                            </m:sub>
                          </m:sSub>
                          <m:r>
                            <a:rPr lang="nb-NO" sz="2000" b="0" i="1" smtClean="0">
                              <a:latin typeface="Cambria Math" panose="02040503050406030204" pitchFamily="18" charset="0"/>
                              <a:ea typeface="Cambria Math" panose="02040503050406030204" pitchFamily="18" charset="0"/>
                            </a:rPr>
                            <m:t>)</m:t>
                          </m:r>
                        </m:e>
                        <m:sup>
                          <m:r>
                            <a:rPr lang="nb-NO" sz="2000" b="0" i="1" smtClean="0">
                              <a:latin typeface="Cambria Math" panose="02040503050406030204" pitchFamily="18" charset="0"/>
                            </a:rPr>
                            <m:t>−1</m:t>
                          </m:r>
                        </m:sup>
                      </m:sSup>
                      <m:d>
                        <m:dPr>
                          <m:begChr m:val="{"/>
                          <m:endChr m:val="}"/>
                          <m:ctrlPr>
                            <a:rPr lang="nb-NO" sz="2000" b="0" i="1" smtClean="0">
                              <a:latin typeface="Cambria Math" panose="02040503050406030204" pitchFamily="18" charset="0"/>
                            </a:rPr>
                          </m:ctrlPr>
                        </m:dPr>
                        <m:e>
                          <m:r>
                            <a:rPr lang="nb-NO" sz="2000" b="0" i="1" smtClean="0">
                              <a:latin typeface="Cambria Math" panose="02040503050406030204" pitchFamily="18" charset="0"/>
                            </a:rPr>
                            <m:t>𝑋</m:t>
                          </m:r>
                          <m:d>
                            <m:dPr>
                              <m:ctrlPr>
                                <a:rPr lang="nb-NO" sz="2000" b="0" i="1" smtClean="0">
                                  <a:latin typeface="Cambria Math" panose="02040503050406030204" pitchFamily="18" charset="0"/>
                                </a:rPr>
                              </m:ctrlPr>
                            </m:dPr>
                            <m:e>
                              <m:sSub>
                                <m:sSubPr>
                                  <m:ctrlPr>
                                    <a:rPr lang="nb-NO" sz="2000" b="0" i="1" smtClean="0">
                                      <a:latin typeface="Cambria Math" panose="02040503050406030204" pitchFamily="18" charset="0"/>
                                    </a:rPr>
                                  </m:ctrlPr>
                                </m:sSubPr>
                                <m:e>
                                  <m:r>
                                    <a:rPr lang="nb-NO" sz="2000" b="0" i="1" smtClean="0">
                                      <a:latin typeface="Cambria Math" panose="02040503050406030204" pitchFamily="18" charset="0"/>
                                    </a:rPr>
                                    <m:t>𝑡</m:t>
                                  </m:r>
                                </m:e>
                                <m:sub>
                                  <m:r>
                                    <a:rPr lang="nb-NO" sz="2000" b="0" i="1" smtClean="0">
                                      <a:latin typeface="Cambria Math" panose="02040503050406030204" pitchFamily="18" charset="0"/>
                                    </a:rPr>
                                    <m:t>0</m:t>
                                  </m:r>
                                </m:sub>
                              </m:sSub>
                            </m:e>
                          </m:d>
                          <m:r>
                            <a:rPr lang="nb-NO" sz="2000" b="0" i="1" smtClean="0">
                              <a:latin typeface="Cambria Math" panose="02040503050406030204" pitchFamily="18" charset="0"/>
                            </a:rPr>
                            <m:t>+</m:t>
                          </m:r>
                          <m:nary>
                            <m:naryPr>
                              <m:ctrlPr>
                                <a:rPr lang="nb-NO" sz="2000" b="0" i="1" smtClean="0">
                                  <a:latin typeface="Cambria Math" panose="02040503050406030204" pitchFamily="18" charset="0"/>
                                </a:rPr>
                              </m:ctrlPr>
                            </m:naryPr>
                            <m:sub>
                              <m:sSub>
                                <m:sSubPr>
                                  <m:ctrlPr>
                                    <a:rPr lang="nb-NO" sz="2000" b="0" i="1" smtClean="0">
                                      <a:latin typeface="Cambria Math" panose="02040503050406030204" pitchFamily="18" charset="0"/>
                                    </a:rPr>
                                  </m:ctrlPr>
                                </m:sSubPr>
                                <m:e>
                                  <m:r>
                                    <a:rPr lang="nb-NO" sz="2000" b="0" i="1" smtClean="0">
                                      <a:latin typeface="Cambria Math" panose="02040503050406030204" pitchFamily="18" charset="0"/>
                                    </a:rPr>
                                    <m:t>𝑡</m:t>
                                  </m:r>
                                </m:e>
                                <m:sub>
                                  <m:r>
                                    <a:rPr lang="nb-NO" sz="2000" b="0" i="1" smtClean="0">
                                      <a:latin typeface="Cambria Math" panose="02040503050406030204" pitchFamily="18" charset="0"/>
                                    </a:rPr>
                                    <m:t>0</m:t>
                                  </m:r>
                                </m:sub>
                              </m:sSub>
                            </m:sub>
                            <m:sup>
                              <m:r>
                                <a:rPr lang="nb-NO" sz="2000" b="0" i="1" smtClean="0">
                                  <a:latin typeface="Cambria Math" panose="02040503050406030204" pitchFamily="18" charset="0"/>
                                </a:rPr>
                                <m:t>𝑡</m:t>
                              </m:r>
                            </m:sup>
                            <m:e>
                              <m:r>
                                <a:rPr lang="nb-NO" sz="2000" b="0" i="1" smtClean="0">
                                  <a:latin typeface="Cambria Math" panose="02040503050406030204" pitchFamily="18" charset="0"/>
                                  <a:ea typeface="Cambria Math" panose="02040503050406030204" pitchFamily="18" charset="0"/>
                                </a:rPr>
                                <m:t>𝛼</m:t>
                              </m:r>
                              <m:d>
                                <m:dPr>
                                  <m:ctrlPr>
                                    <a:rPr lang="nb-NO" sz="2000" b="0" i="1" smtClean="0">
                                      <a:latin typeface="Cambria Math" panose="02040503050406030204" pitchFamily="18" charset="0"/>
                                      <a:ea typeface="Cambria Math" panose="02040503050406030204" pitchFamily="18" charset="0"/>
                                    </a:rPr>
                                  </m:ctrlPr>
                                </m:dPr>
                                <m:e>
                                  <m:r>
                                    <a:rPr lang="nb-NO" sz="2000" b="0" i="1" smtClean="0">
                                      <a:latin typeface="Cambria Math" panose="02040503050406030204" pitchFamily="18" charset="0"/>
                                      <a:ea typeface="Cambria Math" panose="02040503050406030204" pitchFamily="18" charset="0"/>
                                    </a:rPr>
                                    <m:t>𝑢</m:t>
                                  </m:r>
                                  <m:r>
                                    <a:rPr lang="nb-NO" sz="2000" b="0" i="1" smtClean="0">
                                      <a:latin typeface="Cambria Math" panose="02040503050406030204" pitchFamily="18" charset="0"/>
                                      <a:ea typeface="Cambria Math" panose="02040503050406030204" pitchFamily="18" charset="0"/>
                                    </a:rPr>
                                    <m:t>,</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𝑡</m:t>
                                      </m:r>
                                    </m:e>
                                    <m:sub>
                                      <m:r>
                                        <a:rPr lang="nb-NO" sz="2000" b="0" i="1" smtClean="0">
                                          <a:latin typeface="Cambria Math" panose="02040503050406030204" pitchFamily="18" charset="0"/>
                                          <a:ea typeface="Cambria Math" panose="02040503050406030204" pitchFamily="18" charset="0"/>
                                        </a:rPr>
                                        <m:t>0</m:t>
                                      </m:r>
                                    </m:sub>
                                  </m:sSub>
                                </m:e>
                              </m:d>
                              <m:r>
                                <a:rPr lang="nb-NO" sz="2000" b="0" i="1" smtClean="0">
                                  <a:latin typeface="Cambria Math" panose="02040503050406030204" pitchFamily="18" charset="0"/>
                                  <a:ea typeface="Cambria Math" panose="02040503050406030204" pitchFamily="18" charset="0"/>
                                </a:rPr>
                                <m:t>𝑚</m:t>
                              </m:r>
                              <m:d>
                                <m:dPr>
                                  <m:ctrlPr>
                                    <a:rPr lang="nb-NO" sz="2000" b="0" i="1" smtClean="0">
                                      <a:latin typeface="Cambria Math" panose="02040503050406030204" pitchFamily="18" charset="0"/>
                                      <a:ea typeface="Cambria Math" panose="02040503050406030204" pitchFamily="18" charset="0"/>
                                    </a:rPr>
                                  </m:ctrlPr>
                                </m:dPr>
                                <m:e>
                                  <m:r>
                                    <a:rPr lang="nb-NO" sz="2000" b="0" i="1" smtClean="0">
                                      <a:latin typeface="Cambria Math" panose="02040503050406030204" pitchFamily="18" charset="0"/>
                                      <a:ea typeface="Cambria Math" panose="02040503050406030204" pitchFamily="18" charset="0"/>
                                    </a:rPr>
                                    <m:t>𝑢</m:t>
                                  </m:r>
                                </m:e>
                              </m:d>
                              <m:r>
                                <a:rPr lang="nb-NO" sz="2000" b="0" i="1" smtClean="0">
                                  <a:latin typeface="Cambria Math" panose="02040503050406030204" pitchFamily="18" charset="0"/>
                                  <a:ea typeface="Cambria Math" panose="02040503050406030204" pitchFamily="18" charset="0"/>
                                </a:rPr>
                                <m:t>𝑑𝑢</m:t>
                              </m:r>
                            </m:e>
                          </m:nary>
                          <m:r>
                            <a:rPr lang="nb-NO" sz="2000" b="0" i="1" smtClean="0">
                              <a:latin typeface="Cambria Math" panose="02040503050406030204" pitchFamily="18" charset="0"/>
                            </a:rPr>
                            <m:t>+</m:t>
                          </m:r>
                          <m:nary>
                            <m:naryPr>
                              <m:limLoc m:val="undOvr"/>
                              <m:ctrlPr>
                                <a:rPr lang="nb-NO" sz="2000" b="0" i="1" smtClean="0">
                                  <a:latin typeface="Cambria Math" panose="02040503050406030204" pitchFamily="18" charset="0"/>
                                </a:rPr>
                              </m:ctrlPr>
                            </m:naryPr>
                            <m:sub>
                              <m:sSub>
                                <m:sSubPr>
                                  <m:ctrlPr>
                                    <a:rPr lang="nb-NO" sz="2000" b="0" i="1" smtClean="0">
                                      <a:latin typeface="Cambria Math" panose="02040503050406030204" pitchFamily="18" charset="0"/>
                                    </a:rPr>
                                  </m:ctrlPr>
                                </m:sSubPr>
                                <m:e>
                                  <m:r>
                                    <a:rPr lang="nb-NO" sz="2000" b="0" i="1" smtClean="0">
                                      <a:latin typeface="Cambria Math" panose="02040503050406030204" pitchFamily="18" charset="0"/>
                                    </a:rPr>
                                    <m:t>𝑡</m:t>
                                  </m:r>
                                </m:e>
                                <m:sub>
                                  <m:r>
                                    <a:rPr lang="nb-NO" sz="2000" b="0" i="1" smtClean="0">
                                      <a:latin typeface="Cambria Math" panose="02040503050406030204" pitchFamily="18" charset="0"/>
                                    </a:rPr>
                                    <m:t>0</m:t>
                                  </m:r>
                                </m:sub>
                              </m:sSub>
                            </m:sub>
                            <m:sup>
                              <m:r>
                                <a:rPr lang="nb-NO" sz="2000" b="0" i="1" smtClean="0">
                                  <a:latin typeface="Cambria Math" panose="02040503050406030204" pitchFamily="18" charset="0"/>
                                </a:rPr>
                                <m:t>𝑡</m:t>
                              </m:r>
                            </m:sup>
                            <m:e>
                              <m:r>
                                <a:rPr lang="nb-NO" sz="2000" b="0" i="1" smtClean="0">
                                  <a:latin typeface="Cambria Math" panose="02040503050406030204" pitchFamily="18" charset="0"/>
                                  <a:ea typeface="Cambria Math" panose="02040503050406030204" pitchFamily="18" charset="0"/>
                                </a:rPr>
                                <m:t>𝛼</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𝑢</m:t>
                              </m:r>
                              <m:r>
                                <a:rPr lang="nb-NO" sz="2000" i="1">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𝑡</m:t>
                                  </m:r>
                                </m:e>
                                <m:sub>
                                  <m:r>
                                    <a:rPr lang="nb-NO" sz="2000" i="1">
                                      <a:latin typeface="Cambria Math" panose="02040503050406030204" pitchFamily="18" charset="0"/>
                                      <a:ea typeface="Cambria Math" panose="02040503050406030204" pitchFamily="18" charset="0"/>
                                    </a:rPr>
                                    <m:t>0</m:t>
                                  </m:r>
                                </m:sub>
                              </m:sSub>
                              <m:r>
                                <a:rPr lang="nb-NO" sz="2000" b="0" i="1" smtClean="0">
                                  <a:latin typeface="Cambria Math" panose="02040503050406030204" pitchFamily="18" charset="0"/>
                                  <a:ea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Σ</m:t>
                              </m:r>
                              <m:r>
                                <a:rPr lang="nb-NO" sz="2000" b="0" i="1" smtClean="0">
                                  <a:latin typeface="Cambria Math" panose="02040503050406030204" pitchFamily="18" charset="0"/>
                                  <a:ea typeface="Cambria Math" panose="02040503050406030204" pitchFamily="18" charset="0"/>
                                </a:rPr>
                                <m:t>𝑑</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𝐵</m:t>
                                  </m:r>
                                </m:e>
                                <m:sub>
                                  <m:r>
                                    <a:rPr lang="nb-NO" sz="2000" b="0" i="1" smtClean="0">
                                      <a:latin typeface="Cambria Math" panose="02040503050406030204" pitchFamily="18" charset="0"/>
                                      <a:ea typeface="Cambria Math" panose="02040503050406030204" pitchFamily="18" charset="0"/>
                                    </a:rPr>
                                    <m:t>𝑢</m:t>
                                  </m:r>
                                </m:sub>
                              </m:sSub>
                            </m:e>
                          </m:nary>
                        </m:e>
                      </m:d>
                    </m:oMath>
                  </m:oMathPara>
                </a14:m>
                <a:endParaRPr lang="en-US" sz="2000" dirty="0"/>
              </a:p>
              <a:p>
                <a:r>
                  <a:rPr lang="en-US" sz="2000" dirty="0"/>
                  <a:t>where </a:t>
                </a:r>
                <a14:m>
                  <m:oMath xmlns:m="http://schemas.openxmlformats.org/officeDocument/2006/math">
                    <m:r>
                      <a:rPr lang="nb-NO" sz="2000" i="1">
                        <a:latin typeface="Cambria Math" panose="02040503050406030204" pitchFamily="18" charset="0"/>
                        <a:ea typeface="Cambria Math" panose="02040503050406030204" pitchFamily="18" charset="0"/>
                      </a:rPr>
                      <m:t>𝛼</m:t>
                    </m:r>
                    <m:d>
                      <m:dPr>
                        <m:ctrlPr>
                          <a:rPr lang="nb-NO" sz="2000" b="0" i="1" smtClean="0">
                            <a:latin typeface="Cambria Math" panose="02040503050406030204" pitchFamily="18" charset="0"/>
                            <a:ea typeface="Cambria Math" panose="02040503050406030204" pitchFamily="18" charset="0"/>
                          </a:rPr>
                        </m:ctrlPr>
                      </m:dPr>
                      <m:e>
                        <m:r>
                          <a:rPr lang="nb-NO" sz="2000" b="0" i="1" smtClean="0">
                            <a:latin typeface="Cambria Math" panose="02040503050406030204" pitchFamily="18" charset="0"/>
                            <a:ea typeface="Cambria Math" panose="02040503050406030204" pitchFamily="18" charset="0"/>
                          </a:rPr>
                          <m:t>𝑡</m:t>
                        </m:r>
                        <m:r>
                          <a:rPr lang="nb-NO" sz="2000" i="1">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𝑡</m:t>
                            </m:r>
                          </m:e>
                          <m:sub>
                            <m:r>
                              <a:rPr lang="nb-NO" sz="2000" i="1">
                                <a:latin typeface="Cambria Math" panose="02040503050406030204" pitchFamily="18" charset="0"/>
                                <a:ea typeface="Cambria Math" panose="02040503050406030204" pitchFamily="18" charset="0"/>
                              </a:rPr>
                              <m:t>0</m:t>
                            </m:r>
                          </m:sub>
                        </m:sSub>
                      </m:e>
                    </m:d>
                    <m:r>
                      <a:rPr lang="nb-NO" sz="2000" b="0" i="1" smtClean="0">
                        <a:latin typeface="Cambria Math" panose="02040503050406030204" pitchFamily="18" charset="0"/>
                        <a:ea typeface="Cambria Math" panose="02040503050406030204" pitchFamily="18" charset="0"/>
                      </a:rPr>
                      <m:t>=</m:t>
                    </m:r>
                    <m:sSup>
                      <m:sSupPr>
                        <m:ctrlPr>
                          <a:rPr lang="nb-NO" sz="2000" b="0" i="1" smtClean="0">
                            <a:latin typeface="Cambria Math" panose="02040503050406030204" pitchFamily="18" charset="0"/>
                            <a:ea typeface="Cambria Math" panose="02040503050406030204" pitchFamily="18" charset="0"/>
                          </a:rPr>
                        </m:ctrlPr>
                      </m:sSupPr>
                      <m:e>
                        <m:r>
                          <a:rPr lang="nb-NO" sz="2000" b="0" i="1" smtClean="0">
                            <a:latin typeface="Cambria Math" panose="02040503050406030204" pitchFamily="18" charset="0"/>
                            <a:ea typeface="Cambria Math" panose="02040503050406030204" pitchFamily="18" charset="0"/>
                          </a:rPr>
                          <m:t>𝑒</m:t>
                        </m:r>
                      </m:e>
                      <m:sup>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𝐴</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𝑡</m:t>
                        </m:r>
                        <m:r>
                          <a:rPr lang="nb-NO" sz="2000" b="0" i="1" smtClean="0">
                            <a:latin typeface="Cambria Math" panose="02040503050406030204" pitchFamily="18" charset="0"/>
                            <a:ea typeface="Cambria Math" panose="02040503050406030204" pitchFamily="18" charset="0"/>
                          </a:rPr>
                          <m:t>−</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𝑡</m:t>
                            </m:r>
                          </m:e>
                          <m:sub>
                            <m:r>
                              <a:rPr lang="nb-NO" sz="2000" b="0" i="1" smtClean="0">
                                <a:latin typeface="Cambria Math" panose="02040503050406030204" pitchFamily="18" charset="0"/>
                                <a:ea typeface="Cambria Math" panose="02040503050406030204" pitchFamily="18" charset="0"/>
                              </a:rPr>
                              <m:t>0</m:t>
                            </m:r>
                          </m:sub>
                        </m:sSub>
                        <m:r>
                          <a:rPr lang="nb-NO" sz="2000" b="0" i="1" smtClean="0">
                            <a:latin typeface="Cambria Math" panose="02040503050406030204" pitchFamily="18" charset="0"/>
                            <a:ea typeface="Cambria Math" panose="02040503050406030204" pitchFamily="18" charset="0"/>
                          </a:rPr>
                          <m:t>)</m:t>
                        </m:r>
                      </m:sup>
                    </m:sSup>
                    <m:r>
                      <a:rPr lang="en-US" sz="2000" dirty="0">
                        <a:latin typeface="Cambria Math" panose="02040503050406030204" pitchFamily="18" charset="0"/>
                      </a:rPr>
                      <m:t>≡</m:t>
                    </m:r>
                    <m:f>
                      <m:fPr>
                        <m:ctrlPr>
                          <a:rPr lang="nb-NO" sz="2000" b="0" i="1" dirty="0" smtClean="0">
                            <a:latin typeface="Cambria Math" panose="02040503050406030204" pitchFamily="18" charset="0"/>
                          </a:rPr>
                        </m:ctrlPr>
                      </m:fPr>
                      <m:num>
                        <m:nary>
                          <m:naryPr>
                            <m:chr m:val="∑"/>
                            <m:ctrlPr>
                              <a:rPr lang="en-US" sz="2000" i="1" dirty="0" smtClean="0">
                                <a:latin typeface="Cambria Math" panose="02040503050406030204" pitchFamily="18" charset="0"/>
                              </a:rPr>
                            </m:ctrlPr>
                          </m:naryPr>
                          <m:sub>
                            <m:r>
                              <m:rPr>
                                <m:brk m:alnAt="23"/>
                              </m:rPr>
                              <a:rPr lang="nb-NO" sz="2000" b="0" i="1" dirty="0" smtClean="0">
                                <a:latin typeface="Cambria Math" panose="02040503050406030204" pitchFamily="18" charset="0"/>
                              </a:rPr>
                              <m:t>𝑛</m:t>
                            </m:r>
                            <m:r>
                              <a:rPr lang="nb-NO" sz="2000" b="0" i="1" dirty="0" smtClean="0">
                                <a:latin typeface="Cambria Math" panose="02040503050406030204" pitchFamily="18" charset="0"/>
                              </a:rPr>
                              <m:t>=0</m:t>
                            </m:r>
                          </m:sub>
                          <m:sup>
                            <m:r>
                              <a:rPr lang="en-US" sz="2000" i="1" dirty="0" smtClean="0">
                                <a:latin typeface="Cambria Math" panose="02040503050406030204" pitchFamily="18" charset="0"/>
                                <a:ea typeface="Cambria Math" panose="02040503050406030204" pitchFamily="18" charset="0"/>
                              </a:rPr>
                              <m:t>∞</m:t>
                            </m:r>
                          </m:sup>
                          <m:e>
                            <m:sSup>
                              <m:sSupPr>
                                <m:ctrlPr>
                                  <a:rPr lang="en-US" sz="2000" i="1" dirty="0" smtClean="0">
                                    <a:latin typeface="Cambria Math" panose="02040503050406030204" pitchFamily="18" charset="0"/>
                                  </a:rPr>
                                </m:ctrlPr>
                              </m:sSupPr>
                              <m:e>
                                <m:r>
                                  <a:rPr lang="nb-NO" sz="2000" b="0" i="1" dirty="0" smtClean="0">
                                    <a:latin typeface="Cambria Math" panose="02040503050406030204" pitchFamily="18" charset="0"/>
                                  </a:rPr>
                                  <m:t>𝐴</m:t>
                                </m:r>
                              </m:e>
                              <m:sup>
                                <m:r>
                                  <a:rPr lang="nb-NO" sz="2000" b="0" i="1" dirty="0" smtClean="0">
                                    <a:latin typeface="Cambria Math" panose="02040503050406030204" pitchFamily="18" charset="0"/>
                                  </a:rPr>
                                  <m:t>𝑛</m:t>
                                </m:r>
                              </m:sup>
                            </m:sSup>
                          </m:e>
                        </m:nary>
                        <m:r>
                          <a:rPr lang="nb-NO" sz="2000" b="0" i="1" dirty="0" smtClean="0">
                            <a:latin typeface="Cambria Math" panose="02040503050406030204" pitchFamily="18" charset="0"/>
                          </a:rPr>
                          <m:t>(−(</m:t>
                        </m:r>
                        <m:sSup>
                          <m:sSupPr>
                            <m:ctrlPr>
                              <a:rPr lang="en-US" sz="2000" i="1" dirty="0" smtClean="0">
                                <a:latin typeface="Cambria Math" panose="02040503050406030204" pitchFamily="18" charset="0"/>
                              </a:rPr>
                            </m:ctrlPr>
                          </m:sSupPr>
                          <m:e>
                            <m:r>
                              <a:rPr lang="nb-NO" sz="2000" b="0" i="1" dirty="0" smtClean="0">
                                <a:latin typeface="Cambria Math" panose="02040503050406030204" pitchFamily="18" charset="0"/>
                              </a:rPr>
                              <m:t>𝑡</m:t>
                            </m:r>
                            <m:r>
                              <a:rPr lang="nb-NO" sz="2000" b="0" i="1" dirty="0" smtClean="0">
                                <a:latin typeface="Cambria Math" panose="02040503050406030204" pitchFamily="18" charset="0"/>
                              </a:rPr>
                              <m:t>−</m:t>
                            </m:r>
                            <m:sSub>
                              <m:sSubPr>
                                <m:ctrlPr>
                                  <a:rPr lang="nb-NO" sz="2000" b="0" i="1" dirty="0" smtClean="0">
                                    <a:latin typeface="Cambria Math" panose="02040503050406030204" pitchFamily="18" charset="0"/>
                                  </a:rPr>
                                </m:ctrlPr>
                              </m:sSubPr>
                              <m:e>
                                <m:r>
                                  <a:rPr lang="nb-NO" sz="2000" b="0" i="1" dirty="0" smtClean="0">
                                    <a:latin typeface="Cambria Math" panose="02040503050406030204" pitchFamily="18" charset="0"/>
                                  </a:rPr>
                                  <m:t>𝑡</m:t>
                                </m:r>
                              </m:e>
                              <m:sub>
                                <m:r>
                                  <a:rPr lang="nb-NO" sz="2000" b="0" i="1" dirty="0" smtClean="0">
                                    <a:latin typeface="Cambria Math" panose="02040503050406030204" pitchFamily="18" charset="0"/>
                                  </a:rPr>
                                  <m:t>0</m:t>
                                </m:r>
                              </m:sub>
                            </m:sSub>
                            <m:r>
                              <a:rPr lang="nb-NO" sz="2000" b="0" i="1" dirty="0" smtClean="0">
                                <a:latin typeface="Cambria Math" panose="02040503050406030204" pitchFamily="18" charset="0"/>
                              </a:rPr>
                              <m:t>))</m:t>
                            </m:r>
                          </m:e>
                          <m:sup>
                            <m:r>
                              <a:rPr lang="nb-NO" sz="2000" b="0" i="1" dirty="0" smtClean="0">
                                <a:latin typeface="Cambria Math" panose="02040503050406030204" pitchFamily="18" charset="0"/>
                              </a:rPr>
                              <m:t>𝑛</m:t>
                            </m:r>
                          </m:sup>
                        </m:sSup>
                      </m:num>
                      <m:den>
                        <m:r>
                          <a:rPr lang="nb-NO" sz="2000" b="0" i="1" dirty="0" smtClean="0">
                            <a:latin typeface="Cambria Math" panose="02040503050406030204" pitchFamily="18" charset="0"/>
                          </a:rPr>
                          <m:t>𝑛</m:t>
                        </m:r>
                        <m:r>
                          <a:rPr lang="nb-NO" sz="2000" b="0" i="1" dirty="0" smtClean="0">
                            <a:latin typeface="Cambria Math" panose="02040503050406030204" pitchFamily="18" charset="0"/>
                          </a:rPr>
                          <m:t>!</m:t>
                        </m:r>
                      </m:den>
                    </m:f>
                  </m:oMath>
                </a14:m>
                <a:endParaRPr lang="nb-NO" sz="2000" b="0" dirty="0"/>
              </a:p>
              <a:p>
                <a:r>
                  <a:rPr lang="en-US" sz="2000" dirty="0"/>
                  <a:t>If we have an eigenvector decomposition of A; </a:t>
                </a:r>
                <a14:m>
                  <m:oMath xmlns:m="http://schemas.openxmlformats.org/officeDocument/2006/math">
                    <m:r>
                      <a:rPr lang="nb-NO" sz="2000" b="0" i="1" smtClean="0">
                        <a:latin typeface="Cambria Math" panose="02040503050406030204" pitchFamily="18" charset="0"/>
                      </a:rPr>
                      <m:t>𝑉𝐴</m:t>
                    </m:r>
                    <m:r>
                      <a:rPr lang="nb-NO" sz="2000" b="0" i="1" smtClean="0">
                        <a:latin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Λ</m:t>
                    </m:r>
                    <m:r>
                      <a:rPr lang="nb-NO" sz="2000" b="0" i="1" smtClean="0">
                        <a:latin typeface="Cambria Math" panose="02040503050406030204" pitchFamily="18" charset="0"/>
                        <a:ea typeface="Cambria Math" panose="02040503050406030204" pitchFamily="18" charset="0"/>
                      </a:rPr>
                      <m:t>𝐴</m:t>
                    </m:r>
                  </m:oMath>
                </a14:m>
                <a:r>
                  <a:rPr lang="en-US" sz="2000" dirty="0"/>
                  <a:t> (</a:t>
                </a:r>
                <a14:m>
                  <m:oMath xmlns:m="http://schemas.openxmlformats.org/officeDocument/2006/math">
                    <m:r>
                      <a:rPr lang="nb-NO" sz="2000" i="1">
                        <a:latin typeface="Cambria Math" panose="02040503050406030204" pitchFamily="18" charset="0"/>
                      </a:rPr>
                      <m:t>𝑉</m:t>
                    </m:r>
                  </m:oMath>
                </a14:m>
                <a:r>
                  <a:rPr lang="en-US" sz="2000" dirty="0"/>
                  <a:t> is eigenvector matrix and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Λ</m:t>
                    </m:r>
                  </m:oMath>
                </a14:m>
                <a:r>
                  <a:rPr lang="en-US" sz="2000" dirty="0"/>
                  <a:t> is diagonal eigenvalue matrix), then </a:t>
                </a:r>
                <a14:m>
                  <m:oMath xmlns:m="http://schemas.openxmlformats.org/officeDocument/2006/math">
                    <m:r>
                      <a:rPr lang="nb-NO" sz="2000" i="1">
                        <a:latin typeface="Cambria Math" panose="02040503050406030204" pitchFamily="18" charset="0"/>
                        <a:ea typeface="Cambria Math" panose="02040503050406030204" pitchFamily="18" charset="0"/>
                      </a:rPr>
                      <m:t>𝛼</m:t>
                    </m:r>
                    <m:d>
                      <m:dPr>
                        <m:ctrlPr>
                          <a:rPr lang="nb-NO" sz="2000" i="1">
                            <a:latin typeface="Cambria Math" panose="02040503050406030204" pitchFamily="18" charset="0"/>
                            <a:ea typeface="Cambria Math" panose="02040503050406030204" pitchFamily="18" charset="0"/>
                          </a:rPr>
                        </m:ctrlPr>
                      </m:dPr>
                      <m:e>
                        <m:r>
                          <a:rPr lang="nb-NO" sz="2000" i="1">
                            <a:latin typeface="Cambria Math" panose="02040503050406030204" pitchFamily="18" charset="0"/>
                            <a:ea typeface="Cambria Math" panose="02040503050406030204" pitchFamily="18" charset="0"/>
                          </a:rPr>
                          <m:t>𝑡</m:t>
                        </m:r>
                        <m:r>
                          <a:rPr lang="nb-NO" sz="2000" i="1">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𝑡</m:t>
                            </m:r>
                          </m:e>
                          <m:sub>
                            <m:r>
                              <a:rPr lang="nb-NO" sz="2000" i="1">
                                <a:latin typeface="Cambria Math" panose="02040503050406030204" pitchFamily="18" charset="0"/>
                                <a:ea typeface="Cambria Math" panose="02040503050406030204" pitchFamily="18" charset="0"/>
                              </a:rPr>
                              <m:t>0</m:t>
                            </m:r>
                          </m:sub>
                        </m:sSub>
                      </m:e>
                    </m:d>
                    <m:r>
                      <a:rPr lang="nb-NO" sz="2000" i="1">
                        <a:latin typeface="Cambria Math" panose="02040503050406030204" pitchFamily="18" charset="0"/>
                        <a:ea typeface="Cambria Math" panose="02040503050406030204" pitchFamily="18" charset="0"/>
                      </a:rPr>
                      <m:t>=</m:t>
                    </m:r>
                    <m:sSup>
                      <m:sSupPr>
                        <m:ctrlPr>
                          <a:rPr lang="nb-NO" sz="2000" i="1" smtClean="0">
                            <a:latin typeface="Cambria Math" panose="02040503050406030204" pitchFamily="18" charset="0"/>
                            <a:ea typeface="Cambria Math" panose="02040503050406030204" pitchFamily="18" charset="0"/>
                          </a:rPr>
                        </m:ctrlPr>
                      </m:sSupPr>
                      <m:e>
                        <m:r>
                          <a:rPr lang="nb-NO" sz="2000" b="0" i="1" smtClean="0">
                            <a:latin typeface="Cambria Math" panose="02040503050406030204" pitchFamily="18" charset="0"/>
                            <a:ea typeface="Cambria Math" panose="02040503050406030204" pitchFamily="18" charset="0"/>
                          </a:rPr>
                          <m:t>𝑉</m:t>
                        </m:r>
                      </m:e>
                      <m:sup>
                        <m:r>
                          <a:rPr lang="nb-NO" sz="2000" b="0" i="1" smtClean="0">
                            <a:latin typeface="Cambria Math" panose="02040503050406030204" pitchFamily="18" charset="0"/>
                            <a:ea typeface="Cambria Math" panose="02040503050406030204" pitchFamily="18" charset="0"/>
                          </a:rPr>
                          <m:t>−1</m:t>
                        </m:r>
                      </m:sup>
                    </m:sSup>
                    <m:sSup>
                      <m:sSupPr>
                        <m:ctrlPr>
                          <a:rPr lang="nb-NO" sz="2000" i="1" smtClean="0">
                            <a:latin typeface="Cambria Math" panose="02040503050406030204" pitchFamily="18" charset="0"/>
                            <a:ea typeface="Cambria Math" panose="02040503050406030204" pitchFamily="18" charset="0"/>
                          </a:rPr>
                        </m:ctrlPr>
                      </m:sSupPr>
                      <m:e>
                        <m:r>
                          <a:rPr lang="nb-NO" sz="2000" b="0" i="1" smtClean="0">
                            <a:latin typeface="Cambria Math" panose="02040503050406030204" pitchFamily="18" charset="0"/>
                            <a:ea typeface="Cambria Math" panose="02040503050406030204" pitchFamily="18" charset="0"/>
                          </a:rPr>
                          <m:t>𝑒</m:t>
                        </m:r>
                      </m:e>
                      <m:sup>
                        <m:r>
                          <a:rPr lang="nb-NO" sz="2000" b="0" i="1" smtClean="0">
                            <a:latin typeface="Cambria Math" panose="02040503050406030204" pitchFamily="18" charset="0"/>
                            <a:ea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Λ</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𝑡</m:t>
                        </m:r>
                        <m:r>
                          <a:rPr lang="nb-NO" sz="2000" b="0" i="1" smtClean="0">
                            <a:latin typeface="Cambria Math" panose="02040503050406030204" pitchFamily="18" charset="0"/>
                            <a:ea typeface="Cambria Math" panose="02040503050406030204" pitchFamily="18" charset="0"/>
                          </a:rPr>
                          <m:t>−</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𝑡</m:t>
                            </m:r>
                          </m:e>
                          <m:sub>
                            <m:r>
                              <a:rPr lang="nb-NO" sz="2000" b="0" i="1" smtClean="0">
                                <a:latin typeface="Cambria Math" panose="02040503050406030204" pitchFamily="18" charset="0"/>
                                <a:ea typeface="Cambria Math" panose="02040503050406030204" pitchFamily="18" charset="0"/>
                              </a:rPr>
                              <m:t>0</m:t>
                            </m:r>
                          </m:sub>
                        </m:sSub>
                        <m:r>
                          <a:rPr lang="nb-NO" sz="2000" b="0" i="1" smtClean="0">
                            <a:latin typeface="Cambria Math" panose="02040503050406030204" pitchFamily="18" charset="0"/>
                            <a:ea typeface="Cambria Math" panose="02040503050406030204" pitchFamily="18" charset="0"/>
                          </a:rPr>
                          <m:t>)</m:t>
                        </m:r>
                      </m:sup>
                    </m:sSup>
                    <m:r>
                      <a:rPr lang="nb-NO" sz="2000" b="0" i="1" smtClean="0">
                        <a:latin typeface="Cambria Math" panose="02040503050406030204" pitchFamily="18" charset="0"/>
                        <a:ea typeface="Cambria Math" panose="02040503050406030204" pitchFamily="18" charset="0"/>
                      </a:rPr>
                      <m:t>𝑉</m:t>
                    </m:r>
                  </m:oMath>
                </a14:m>
                <a:r>
                  <a:rPr lang="en-US" sz="2000" dirty="0"/>
                  <a:t>. </a:t>
                </a:r>
              </a:p>
              <a:p>
                <a:r>
                  <a:rPr lang="en-US" sz="2000" dirty="0"/>
                  <a:t>Solution is normal, we only need expected value and covariance matrix!</a:t>
                </a:r>
              </a:p>
              <a:p>
                <a:pPr/>
                <a14:m>
                  <m:oMathPara xmlns:m="http://schemas.openxmlformats.org/officeDocument/2006/math">
                    <m:oMathParaPr>
                      <m:jc m:val="left"/>
                    </m:oMathParaPr>
                    <m:oMath xmlns:m="http://schemas.openxmlformats.org/officeDocument/2006/math">
                      <m:r>
                        <a:rPr lang="nb-NO" sz="2000" b="0" i="1" smtClean="0">
                          <a:latin typeface="Cambria Math" panose="02040503050406030204" pitchFamily="18" charset="0"/>
                        </a:rPr>
                        <m:t>𝐸</m:t>
                      </m:r>
                      <m:r>
                        <a:rPr lang="nb-NO" sz="2000" i="1">
                          <a:latin typeface="Cambria Math" panose="02040503050406030204" pitchFamily="18" charset="0"/>
                        </a:rPr>
                        <m:t>𝑋</m:t>
                      </m:r>
                      <m:d>
                        <m:dPr>
                          <m:ctrlPr>
                            <a:rPr lang="nb-NO" sz="2000" i="1">
                              <a:latin typeface="Cambria Math" panose="02040503050406030204" pitchFamily="18" charset="0"/>
                            </a:rPr>
                          </m:ctrlPr>
                        </m:dPr>
                        <m:e>
                          <m:r>
                            <a:rPr lang="nb-NO" sz="2000" i="1">
                              <a:latin typeface="Cambria Math" panose="02040503050406030204" pitchFamily="18" charset="0"/>
                            </a:rPr>
                            <m:t>𝑡</m:t>
                          </m:r>
                        </m:e>
                      </m:d>
                      <m:r>
                        <a:rPr lang="nb-NO" sz="2000" i="1">
                          <a:latin typeface="Cambria Math" panose="02040503050406030204" pitchFamily="18" charset="0"/>
                        </a:rPr>
                        <m:t>=</m:t>
                      </m:r>
                      <m:sSup>
                        <m:sSupPr>
                          <m:ctrlPr>
                            <a:rPr lang="nb-NO" sz="2000" i="1">
                              <a:latin typeface="Cambria Math" panose="02040503050406030204" pitchFamily="18" charset="0"/>
                              <a:ea typeface="Cambria Math" panose="02040503050406030204" pitchFamily="18" charset="0"/>
                            </a:rPr>
                          </m:ctrlPr>
                        </m:sSupPr>
                        <m:e>
                          <m:r>
                            <a:rPr lang="nb-NO" sz="2000" i="1">
                              <a:latin typeface="Cambria Math" panose="02040503050406030204" pitchFamily="18" charset="0"/>
                              <a:ea typeface="Cambria Math" panose="02040503050406030204" pitchFamily="18" charset="0"/>
                            </a:rPr>
                            <m:t>𝑉</m:t>
                          </m:r>
                        </m:e>
                        <m:sup>
                          <m:r>
                            <a:rPr lang="nb-NO" sz="2000" i="1">
                              <a:latin typeface="Cambria Math" panose="02040503050406030204" pitchFamily="18" charset="0"/>
                              <a:ea typeface="Cambria Math" panose="02040503050406030204" pitchFamily="18" charset="0"/>
                            </a:rPr>
                            <m:t>−1</m:t>
                          </m:r>
                        </m:sup>
                      </m:sSup>
                      <m:sSup>
                        <m:sSupPr>
                          <m:ctrlPr>
                            <a:rPr lang="nb-NO" sz="2000" i="1">
                              <a:latin typeface="Cambria Math" panose="02040503050406030204" pitchFamily="18" charset="0"/>
                              <a:ea typeface="Cambria Math" panose="02040503050406030204" pitchFamily="18" charset="0"/>
                            </a:rPr>
                          </m:ctrlPr>
                        </m:sSupPr>
                        <m:e>
                          <m:r>
                            <a:rPr lang="nb-NO" sz="2000" i="1">
                              <a:latin typeface="Cambria Math" panose="02040503050406030204" pitchFamily="18" charset="0"/>
                              <a:ea typeface="Cambria Math" panose="02040503050406030204" pitchFamily="18" charset="0"/>
                            </a:rPr>
                            <m:t>𝑒</m:t>
                          </m:r>
                        </m:e>
                        <m:sup>
                          <m:r>
                            <a:rPr lang="nb-NO" sz="2000" i="1">
                              <a:latin typeface="Cambria Math" panose="02040503050406030204" pitchFamily="18" charset="0"/>
                              <a:ea typeface="Cambria Math" panose="02040503050406030204" pitchFamily="18" charset="0"/>
                            </a:rPr>
                            <m:t>−</m:t>
                          </m:r>
                          <m:r>
                            <m:rPr>
                              <m:sty m:val="p"/>
                            </m:rPr>
                            <a:rPr lang="el-GR" sz="2000" i="0">
                              <a:latin typeface="Cambria Math" panose="02040503050406030204" pitchFamily="18" charset="0"/>
                              <a:ea typeface="Cambria Math" panose="02040503050406030204" pitchFamily="18" charset="0"/>
                            </a:rPr>
                            <m:t>Λ</m:t>
                          </m:r>
                          <m:d>
                            <m:dPr>
                              <m:ctrlPr>
                                <a:rPr lang="nb-NO" sz="2000" i="1">
                                  <a:latin typeface="Cambria Math" panose="02040503050406030204" pitchFamily="18" charset="0"/>
                                  <a:ea typeface="Cambria Math" panose="02040503050406030204" pitchFamily="18" charset="0"/>
                                </a:rPr>
                              </m:ctrlPr>
                            </m:dPr>
                            <m:e>
                              <m:r>
                                <a:rPr lang="nb-NO" sz="2000" i="1">
                                  <a:latin typeface="Cambria Math" panose="02040503050406030204" pitchFamily="18" charset="0"/>
                                  <a:ea typeface="Cambria Math" panose="02040503050406030204" pitchFamily="18" charset="0"/>
                                </a:rPr>
                                <m:t>𝑡</m:t>
                              </m:r>
                              <m:r>
                                <a:rPr lang="nb-NO" sz="2000" i="1">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𝑡</m:t>
                                  </m:r>
                                </m:e>
                                <m:sub>
                                  <m:r>
                                    <a:rPr lang="nb-NO" sz="2000" i="1">
                                      <a:latin typeface="Cambria Math" panose="02040503050406030204" pitchFamily="18" charset="0"/>
                                      <a:ea typeface="Cambria Math" panose="02040503050406030204" pitchFamily="18" charset="0"/>
                                    </a:rPr>
                                    <m:t>0</m:t>
                                  </m:r>
                                </m:sub>
                              </m:sSub>
                            </m:e>
                          </m:d>
                        </m:sup>
                      </m:sSup>
                      <m:r>
                        <a:rPr lang="nb-NO" sz="2000" i="1">
                          <a:latin typeface="Cambria Math" panose="02040503050406030204" pitchFamily="18" charset="0"/>
                          <a:ea typeface="Cambria Math" panose="02040503050406030204" pitchFamily="18" charset="0"/>
                        </a:rPr>
                        <m:t>𝑉</m:t>
                      </m:r>
                      <m:r>
                        <a:rPr lang="nb-NO" sz="2000" b="0" i="1" smtClean="0">
                          <a:latin typeface="Cambria Math" panose="02040503050406030204" pitchFamily="18" charset="0"/>
                          <a:ea typeface="Cambria Math" panose="02040503050406030204" pitchFamily="18" charset="0"/>
                        </a:rPr>
                        <m:t>𝑋</m:t>
                      </m:r>
                      <m:d>
                        <m:dPr>
                          <m:ctrlPr>
                            <a:rPr lang="nb-NO" sz="2000" b="0" i="1" smtClean="0">
                              <a:latin typeface="Cambria Math" panose="02040503050406030204" pitchFamily="18" charset="0"/>
                              <a:ea typeface="Cambria Math" panose="02040503050406030204" pitchFamily="18" charset="0"/>
                            </a:rPr>
                          </m:ctrlPr>
                        </m:dPr>
                        <m:e>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𝑡</m:t>
                              </m:r>
                            </m:e>
                            <m:sub>
                              <m:r>
                                <a:rPr lang="nb-NO" sz="2000" b="0" i="1" smtClean="0">
                                  <a:latin typeface="Cambria Math" panose="02040503050406030204" pitchFamily="18" charset="0"/>
                                  <a:ea typeface="Cambria Math" panose="02040503050406030204" pitchFamily="18" charset="0"/>
                                </a:rPr>
                                <m:t>0</m:t>
                              </m:r>
                            </m:sub>
                          </m:sSub>
                        </m:e>
                      </m:d>
                      <m:r>
                        <a:rPr lang="nb-NO" sz="2000" b="0" i="1" smtClean="0">
                          <a:latin typeface="Cambria Math" panose="02040503050406030204" pitchFamily="18" charset="0"/>
                          <a:ea typeface="Cambria Math" panose="02040503050406030204" pitchFamily="18" charset="0"/>
                        </a:rPr>
                        <m:t>+</m:t>
                      </m:r>
                      <m:sSup>
                        <m:sSupPr>
                          <m:ctrlPr>
                            <a:rPr lang="nb-NO" sz="2000" i="1">
                              <a:latin typeface="Cambria Math" panose="02040503050406030204" pitchFamily="18" charset="0"/>
                              <a:ea typeface="Cambria Math" panose="02040503050406030204" pitchFamily="18" charset="0"/>
                            </a:rPr>
                          </m:ctrlPr>
                        </m:sSupPr>
                        <m:e>
                          <m:r>
                            <a:rPr lang="nb-NO" sz="2000" i="1">
                              <a:latin typeface="Cambria Math" panose="02040503050406030204" pitchFamily="18" charset="0"/>
                              <a:ea typeface="Cambria Math" panose="02040503050406030204" pitchFamily="18" charset="0"/>
                            </a:rPr>
                            <m:t>𝑉</m:t>
                          </m:r>
                        </m:e>
                        <m:sup>
                          <m:r>
                            <a:rPr lang="nb-NO" sz="2000" i="1">
                              <a:latin typeface="Cambria Math" panose="02040503050406030204" pitchFamily="18" charset="0"/>
                              <a:ea typeface="Cambria Math" panose="02040503050406030204" pitchFamily="18" charset="0"/>
                            </a:rPr>
                            <m:t>−1</m:t>
                          </m:r>
                        </m:sup>
                      </m:sSup>
                      <m:nary>
                        <m:naryPr>
                          <m:ctrlPr>
                            <a:rPr lang="nb-NO" sz="2000" i="1" smtClean="0">
                              <a:latin typeface="Cambria Math" panose="02040503050406030204" pitchFamily="18" charset="0"/>
                              <a:ea typeface="Cambria Math" panose="02040503050406030204" pitchFamily="18" charset="0"/>
                            </a:rPr>
                          </m:ctrlPr>
                        </m:naryPr>
                        <m:sub>
                          <m:sSub>
                            <m:sSubPr>
                              <m:ctrlPr>
                                <a:rPr lang="nb-NO" sz="200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𝑡</m:t>
                              </m:r>
                            </m:e>
                            <m:sub>
                              <m:r>
                                <a:rPr lang="nb-NO" sz="2000" b="0" i="1" smtClean="0">
                                  <a:latin typeface="Cambria Math" panose="02040503050406030204" pitchFamily="18" charset="0"/>
                                  <a:ea typeface="Cambria Math" panose="02040503050406030204" pitchFamily="18" charset="0"/>
                                </a:rPr>
                                <m:t>0</m:t>
                              </m:r>
                            </m:sub>
                          </m:sSub>
                        </m:sub>
                        <m:sup>
                          <m:r>
                            <a:rPr lang="nb-NO" sz="2000" b="0" i="1" smtClean="0">
                              <a:latin typeface="Cambria Math" panose="02040503050406030204" pitchFamily="18" charset="0"/>
                              <a:ea typeface="Cambria Math" panose="02040503050406030204" pitchFamily="18" charset="0"/>
                            </a:rPr>
                            <m:t>𝑡</m:t>
                          </m:r>
                        </m:sup>
                        <m:e>
                          <m:sSup>
                            <m:sSupPr>
                              <m:ctrlPr>
                                <a:rPr lang="nb-NO" sz="2000" i="1">
                                  <a:latin typeface="Cambria Math" panose="02040503050406030204" pitchFamily="18" charset="0"/>
                                  <a:ea typeface="Cambria Math" panose="02040503050406030204" pitchFamily="18" charset="0"/>
                                </a:rPr>
                              </m:ctrlPr>
                            </m:sSupPr>
                            <m:e>
                              <m:r>
                                <a:rPr lang="nb-NO" sz="2000" i="1">
                                  <a:latin typeface="Cambria Math" panose="02040503050406030204" pitchFamily="18" charset="0"/>
                                  <a:ea typeface="Cambria Math" panose="02040503050406030204" pitchFamily="18" charset="0"/>
                                </a:rPr>
                                <m:t>𝑒</m:t>
                              </m:r>
                            </m:e>
                            <m:sup>
                              <m:r>
                                <a:rPr lang="nb-NO" sz="2000" i="1">
                                  <a:latin typeface="Cambria Math" panose="02040503050406030204" pitchFamily="18" charset="0"/>
                                  <a:ea typeface="Cambria Math" panose="02040503050406030204" pitchFamily="18" charset="0"/>
                                </a:rPr>
                                <m:t>−</m:t>
                              </m:r>
                              <m:r>
                                <m:rPr>
                                  <m:sty m:val="p"/>
                                </m:rPr>
                                <a:rPr lang="el-GR" sz="2000">
                                  <a:latin typeface="Cambria Math" panose="02040503050406030204" pitchFamily="18" charset="0"/>
                                  <a:ea typeface="Cambria Math" panose="02040503050406030204" pitchFamily="18" charset="0"/>
                                </a:rPr>
                                <m:t>Λ</m:t>
                              </m:r>
                              <m:d>
                                <m:dPr>
                                  <m:ctrlPr>
                                    <a:rPr lang="nb-NO" sz="2000" i="1">
                                      <a:latin typeface="Cambria Math" panose="02040503050406030204" pitchFamily="18" charset="0"/>
                                      <a:ea typeface="Cambria Math" panose="02040503050406030204" pitchFamily="18" charset="0"/>
                                    </a:rPr>
                                  </m:ctrlPr>
                                </m:dPr>
                                <m:e>
                                  <m:r>
                                    <a:rPr lang="nb-NO" sz="2000" i="1">
                                      <a:latin typeface="Cambria Math" panose="02040503050406030204" pitchFamily="18" charset="0"/>
                                      <a:ea typeface="Cambria Math" panose="02040503050406030204" pitchFamily="18" charset="0"/>
                                    </a:rPr>
                                    <m:t>𝑡</m:t>
                                  </m:r>
                                  <m:r>
                                    <a:rPr lang="nb-NO" sz="2000" i="1">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𝑢</m:t>
                                  </m:r>
                                </m:e>
                              </m:d>
                            </m:sup>
                          </m:sSup>
                          <m:r>
                            <a:rPr lang="nb-NO" sz="2000" b="0" i="1" smtClean="0">
                              <a:latin typeface="Cambria Math" panose="02040503050406030204" pitchFamily="18" charset="0"/>
                              <a:ea typeface="Cambria Math" panose="02040503050406030204" pitchFamily="18" charset="0"/>
                            </a:rPr>
                            <m:t>𝑉𝑚</m:t>
                          </m:r>
                        </m:e>
                      </m:nary>
                      <m:r>
                        <a:rPr lang="nb-NO" sz="2000" b="0" i="1" smtClean="0">
                          <a:latin typeface="Cambria Math" panose="02040503050406030204" pitchFamily="18" charset="0"/>
                          <a:ea typeface="Cambria Math" panose="02040503050406030204" pitchFamily="18" charset="0"/>
                        </a:rPr>
                        <m:t>𝑑𝑢</m:t>
                      </m:r>
                    </m:oMath>
                  </m:oMathPara>
                </a14:m>
                <a:endParaRPr lang="en-US" sz="2000" dirty="0"/>
              </a:p>
              <a:p>
                <a14:m>
                  <m:oMath xmlns:m="http://schemas.openxmlformats.org/officeDocument/2006/math">
                    <m:r>
                      <a:rPr lang="nb-NO" sz="2000" b="0" i="1" smtClean="0">
                        <a:latin typeface="Cambria Math" panose="02040503050406030204" pitchFamily="18" charset="0"/>
                      </a:rPr>
                      <m:t>𝐶𝑜𝑣</m:t>
                    </m:r>
                    <m:d>
                      <m:dPr>
                        <m:ctrlPr>
                          <a:rPr lang="nb-NO" sz="2000" b="0" i="1" smtClean="0">
                            <a:latin typeface="Cambria Math" panose="02040503050406030204" pitchFamily="18" charset="0"/>
                          </a:rPr>
                        </m:ctrlPr>
                      </m:dPr>
                      <m:e>
                        <m:r>
                          <a:rPr lang="nb-NO" sz="2000" b="0" i="1" smtClean="0">
                            <a:latin typeface="Cambria Math" panose="02040503050406030204" pitchFamily="18" charset="0"/>
                          </a:rPr>
                          <m:t>𝑋</m:t>
                        </m:r>
                        <m:d>
                          <m:dPr>
                            <m:ctrlPr>
                              <a:rPr lang="nb-NO" sz="2000" b="0" i="1" smtClean="0">
                                <a:latin typeface="Cambria Math" panose="02040503050406030204" pitchFamily="18" charset="0"/>
                              </a:rPr>
                            </m:ctrlPr>
                          </m:dPr>
                          <m:e>
                            <m:r>
                              <a:rPr lang="nb-NO" sz="2000" b="0" i="1" smtClean="0">
                                <a:latin typeface="Cambria Math" panose="02040503050406030204" pitchFamily="18" charset="0"/>
                              </a:rPr>
                              <m:t>𝑡</m:t>
                            </m:r>
                          </m:e>
                        </m:d>
                        <m:r>
                          <a:rPr lang="nb-NO" sz="2000" b="0" i="1" smtClean="0">
                            <a:latin typeface="Cambria Math" panose="02040503050406030204" pitchFamily="18" charset="0"/>
                          </a:rPr>
                          <m:t>,</m:t>
                        </m:r>
                        <m:r>
                          <a:rPr lang="nb-NO" sz="2000" b="0" i="1" smtClean="0">
                            <a:latin typeface="Cambria Math" panose="02040503050406030204" pitchFamily="18" charset="0"/>
                          </a:rPr>
                          <m:t>𝑋</m:t>
                        </m:r>
                        <m:d>
                          <m:dPr>
                            <m:ctrlPr>
                              <a:rPr lang="nb-NO" sz="2000" b="0" i="1" smtClean="0">
                                <a:latin typeface="Cambria Math" panose="02040503050406030204" pitchFamily="18" charset="0"/>
                              </a:rPr>
                            </m:ctrlPr>
                          </m:dPr>
                          <m:e>
                            <m:r>
                              <a:rPr lang="nb-NO" sz="2000" b="0" i="1" smtClean="0">
                                <a:latin typeface="Cambria Math" panose="02040503050406030204" pitchFamily="18" charset="0"/>
                              </a:rPr>
                              <m:t>𝑣</m:t>
                            </m:r>
                          </m:e>
                        </m:d>
                      </m:e>
                    </m:d>
                    <m:r>
                      <a:rPr lang="nb-NO" sz="2000" b="0" i="0" smtClean="0">
                        <a:latin typeface="Cambria Math" panose="02040503050406030204" pitchFamily="18" charset="0"/>
                      </a:rPr>
                      <m:t>=</m:t>
                    </m:r>
                    <m:sSup>
                      <m:sSupPr>
                        <m:ctrlPr>
                          <a:rPr lang="nb-NO" sz="2000" b="0" i="1" smtClean="0">
                            <a:latin typeface="Cambria Math" panose="02040503050406030204" pitchFamily="18" charset="0"/>
                          </a:rPr>
                        </m:ctrlPr>
                      </m:sSupPr>
                      <m:e>
                        <m:r>
                          <a:rPr lang="nb-NO" sz="2000" b="0" i="1" smtClean="0">
                            <a:latin typeface="Cambria Math" panose="02040503050406030204" pitchFamily="18" charset="0"/>
                          </a:rPr>
                          <m:t>𝑉</m:t>
                        </m:r>
                      </m:e>
                      <m:sup>
                        <m:r>
                          <a:rPr lang="nb-NO" sz="2000" b="0" i="1" smtClean="0">
                            <a:latin typeface="Cambria Math" panose="02040503050406030204" pitchFamily="18" charset="0"/>
                          </a:rPr>
                          <m:t>−1</m:t>
                        </m:r>
                      </m:sup>
                    </m:sSup>
                    <m:d>
                      <m:dPr>
                        <m:begChr m:val="["/>
                        <m:endChr m:val="]"/>
                        <m:ctrlPr>
                          <a:rPr lang="nb-NO" sz="2000" b="0" i="1" smtClean="0">
                            <a:latin typeface="Cambria Math" panose="02040503050406030204" pitchFamily="18" charset="0"/>
                          </a:rPr>
                        </m:ctrlPr>
                      </m:dPr>
                      <m:e>
                        <m:nary>
                          <m:naryPr>
                            <m:ctrlPr>
                              <a:rPr lang="nb-NO" sz="2000" b="0" i="1" smtClean="0">
                                <a:latin typeface="Cambria Math" panose="02040503050406030204" pitchFamily="18" charset="0"/>
                              </a:rPr>
                            </m:ctrlPr>
                          </m:naryPr>
                          <m:sub>
                            <m:sSub>
                              <m:sSubPr>
                                <m:ctrlPr>
                                  <a:rPr lang="nb-NO" sz="2000" b="0" i="1" smtClean="0">
                                    <a:latin typeface="Cambria Math" panose="02040503050406030204" pitchFamily="18" charset="0"/>
                                  </a:rPr>
                                </m:ctrlPr>
                              </m:sSubPr>
                              <m:e>
                                <m:r>
                                  <a:rPr lang="nb-NO" sz="2000" b="0" i="1" smtClean="0">
                                    <a:latin typeface="Cambria Math" panose="02040503050406030204" pitchFamily="18" charset="0"/>
                                  </a:rPr>
                                  <m:t>𝑡</m:t>
                                </m:r>
                              </m:e>
                              <m:sub>
                                <m:r>
                                  <a:rPr lang="nb-NO" sz="2000" b="0" i="1" smtClean="0">
                                    <a:latin typeface="Cambria Math" panose="02040503050406030204" pitchFamily="18" charset="0"/>
                                  </a:rPr>
                                  <m:t>0</m:t>
                                </m:r>
                              </m:sub>
                            </m:sSub>
                          </m:sub>
                          <m:sup>
                            <m:r>
                              <a:rPr lang="nb-NO" sz="2000" b="0" i="1" smtClean="0">
                                <a:latin typeface="Cambria Math" panose="02040503050406030204" pitchFamily="18" charset="0"/>
                              </a:rPr>
                              <m:t>𝑣</m:t>
                            </m:r>
                          </m:sup>
                          <m:e>
                            <m:sSup>
                              <m:sSupPr>
                                <m:ctrlPr>
                                  <a:rPr lang="nb-NO" sz="2000" i="1">
                                    <a:latin typeface="Cambria Math" panose="02040503050406030204" pitchFamily="18" charset="0"/>
                                    <a:ea typeface="Cambria Math" panose="02040503050406030204" pitchFamily="18" charset="0"/>
                                  </a:rPr>
                                </m:ctrlPr>
                              </m:sSupPr>
                              <m:e>
                                <m:r>
                                  <a:rPr lang="nb-NO" sz="2000" i="1">
                                    <a:latin typeface="Cambria Math" panose="02040503050406030204" pitchFamily="18" charset="0"/>
                                    <a:ea typeface="Cambria Math" panose="02040503050406030204" pitchFamily="18" charset="0"/>
                                  </a:rPr>
                                  <m:t>𝑒</m:t>
                                </m:r>
                              </m:e>
                              <m:sup>
                                <m:r>
                                  <a:rPr lang="nb-NO" sz="2000" i="1">
                                    <a:latin typeface="Cambria Math" panose="02040503050406030204" pitchFamily="18" charset="0"/>
                                    <a:ea typeface="Cambria Math" panose="02040503050406030204" pitchFamily="18" charset="0"/>
                                  </a:rPr>
                                  <m:t>−</m:t>
                                </m:r>
                                <m:r>
                                  <m:rPr>
                                    <m:sty m:val="p"/>
                                  </m:rPr>
                                  <a:rPr lang="el-GR" sz="2000">
                                    <a:latin typeface="Cambria Math" panose="02040503050406030204" pitchFamily="18" charset="0"/>
                                    <a:ea typeface="Cambria Math" panose="02040503050406030204" pitchFamily="18" charset="0"/>
                                  </a:rPr>
                                  <m:t>Λ</m:t>
                                </m:r>
                                <m:d>
                                  <m:dPr>
                                    <m:ctrlPr>
                                      <a:rPr lang="nb-NO" sz="2000" i="1">
                                        <a:latin typeface="Cambria Math" panose="02040503050406030204" pitchFamily="18" charset="0"/>
                                        <a:ea typeface="Cambria Math" panose="02040503050406030204" pitchFamily="18" charset="0"/>
                                      </a:rPr>
                                    </m:ctrlPr>
                                  </m:dPr>
                                  <m:e>
                                    <m:r>
                                      <a:rPr lang="nb-NO" sz="2000" b="0" i="1" smtClean="0">
                                        <a:latin typeface="Cambria Math" panose="02040503050406030204" pitchFamily="18" charset="0"/>
                                        <a:ea typeface="Cambria Math" panose="02040503050406030204" pitchFamily="18" charset="0"/>
                                      </a:rPr>
                                      <m:t>𝑣</m:t>
                                    </m:r>
                                    <m:r>
                                      <a:rPr lang="nb-NO" sz="2000" i="1">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𝑢</m:t>
                                    </m:r>
                                  </m:e>
                                </m:d>
                              </m:sup>
                            </m:sSup>
                            <m:r>
                              <a:rPr lang="nb-NO" sz="2000" b="0" i="1" smtClean="0">
                                <a:latin typeface="Cambria Math" panose="02040503050406030204" pitchFamily="18" charset="0"/>
                                <a:ea typeface="Cambria Math" panose="02040503050406030204" pitchFamily="18" charset="0"/>
                              </a:rPr>
                              <m:t>𝑉</m:t>
                            </m:r>
                            <m:r>
                              <m:rPr>
                                <m:sty m:val="p"/>
                              </m:rPr>
                              <a:rPr lang="el-GR" sz="2000" b="0" i="1" smtClean="0">
                                <a:latin typeface="Cambria Math" panose="02040503050406030204" pitchFamily="18" charset="0"/>
                                <a:ea typeface="Cambria Math" panose="02040503050406030204" pitchFamily="18" charset="0"/>
                              </a:rPr>
                              <m:t>Σ</m:t>
                            </m:r>
                            <m:sSup>
                              <m:sSupPr>
                                <m:ctrlPr>
                                  <a:rPr lang="el-GR" sz="2000" b="0" i="1" smtClean="0">
                                    <a:latin typeface="Cambria Math" panose="02040503050406030204" pitchFamily="18" charset="0"/>
                                    <a:ea typeface="Cambria Math" panose="02040503050406030204" pitchFamily="18" charset="0"/>
                                  </a:rPr>
                                </m:ctrlPr>
                              </m:sSupPr>
                              <m:e>
                                <m:r>
                                  <m:rPr>
                                    <m:sty m:val="p"/>
                                  </m:rPr>
                                  <a:rPr lang="el-GR" sz="2000" b="0" i="1" smtClean="0">
                                    <a:latin typeface="Cambria Math" panose="02040503050406030204" pitchFamily="18" charset="0"/>
                                    <a:ea typeface="Cambria Math" panose="02040503050406030204" pitchFamily="18" charset="0"/>
                                  </a:rPr>
                                  <m:t>Σ</m:t>
                                </m:r>
                              </m:e>
                              <m:sup>
                                <m:r>
                                  <a:rPr lang="nb-NO" sz="2000" b="0" i="1" smtClean="0">
                                    <a:latin typeface="Cambria Math" panose="02040503050406030204" pitchFamily="18" charset="0"/>
                                    <a:ea typeface="Cambria Math" panose="02040503050406030204" pitchFamily="18" charset="0"/>
                                  </a:rPr>
                                  <m:t>′</m:t>
                                </m:r>
                              </m:sup>
                            </m:sSup>
                            <m:sSup>
                              <m:sSupPr>
                                <m:ctrlPr>
                                  <a:rPr lang="el-GR" sz="2000" b="0" i="1" smtClean="0">
                                    <a:latin typeface="Cambria Math" panose="02040503050406030204" pitchFamily="18" charset="0"/>
                                    <a:ea typeface="Cambria Math" panose="02040503050406030204" pitchFamily="18" charset="0"/>
                                  </a:rPr>
                                </m:ctrlPr>
                              </m:sSupPr>
                              <m:e>
                                <m:r>
                                  <a:rPr lang="nb-NO" sz="2000" b="0" i="1" smtClean="0">
                                    <a:latin typeface="Cambria Math" panose="02040503050406030204" pitchFamily="18" charset="0"/>
                                    <a:ea typeface="Cambria Math" panose="02040503050406030204" pitchFamily="18" charset="0"/>
                                  </a:rPr>
                                  <m:t>𝑉</m:t>
                                </m:r>
                              </m:e>
                              <m:sup>
                                <m:r>
                                  <a:rPr lang="nb-NO" sz="2000" b="0" i="1" smtClean="0">
                                    <a:latin typeface="Cambria Math" panose="02040503050406030204" pitchFamily="18" charset="0"/>
                                    <a:ea typeface="Cambria Math" panose="02040503050406030204" pitchFamily="18" charset="0"/>
                                  </a:rPr>
                                  <m:t>′</m:t>
                                </m:r>
                              </m:sup>
                            </m:sSup>
                            <m:sSup>
                              <m:sSupPr>
                                <m:ctrlPr>
                                  <a:rPr lang="nb-NO" sz="2000" i="1">
                                    <a:latin typeface="Cambria Math" panose="02040503050406030204" pitchFamily="18" charset="0"/>
                                    <a:ea typeface="Cambria Math" panose="02040503050406030204" pitchFamily="18" charset="0"/>
                                  </a:rPr>
                                </m:ctrlPr>
                              </m:sSupPr>
                              <m:e>
                                <m:r>
                                  <a:rPr lang="nb-NO" sz="2000" i="1">
                                    <a:latin typeface="Cambria Math" panose="02040503050406030204" pitchFamily="18" charset="0"/>
                                    <a:ea typeface="Cambria Math" panose="02040503050406030204" pitchFamily="18" charset="0"/>
                                  </a:rPr>
                                  <m:t>𝑒</m:t>
                                </m:r>
                              </m:e>
                              <m:sup>
                                <m:r>
                                  <a:rPr lang="nb-NO" sz="2000" i="1">
                                    <a:latin typeface="Cambria Math" panose="02040503050406030204" pitchFamily="18" charset="0"/>
                                    <a:ea typeface="Cambria Math" panose="02040503050406030204" pitchFamily="18" charset="0"/>
                                  </a:rPr>
                                  <m:t>−</m:t>
                                </m:r>
                                <m:r>
                                  <m:rPr>
                                    <m:sty m:val="p"/>
                                  </m:rPr>
                                  <a:rPr lang="el-GR" sz="2000">
                                    <a:latin typeface="Cambria Math" panose="02040503050406030204" pitchFamily="18" charset="0"/>
                                    <a:ea typeface="Cambria Math" panose="02040503050406030204" pitchFamily="18" charset="0"/>
                                  </a:rPr>
                                  <m:t>Λ</m:t>
                                </m:r>
                                <m:d>
                                  <m:dPr>
                                    <m:ctrlPr>
                                      <a:rPr lang="nb-NO" sz="2000" i="1">
                                        <a:latin typeface="Cambria Math" panose="02040503050406030204" pitchFamily="18" charset="0"/>
                                        <a:ea typeface="Cambria Math" panose="02040503050406030204" pitchFamily="18" charset="0"/>
                                      </a:rPr>
                                    </m:ctrlPr>
                                  </m:dPr>
                                  <m:e>
                                    <m:r>
                                      <a:rPr lang="nb-NO" sz="2000" b="0" i="1" smtClean="0">
                                        <a:latin typeface="Cambria Math" panose="02040503050406030204" pitchFamily="18" charset="0"/>
                                        <a:ea typeface="Cambria Math" panose="02040503050406030204" pitchFamily="18" charset="0"/>
                                      </a:rPr>
                                      <m:t>𝑡</m:t>
                                    </m:r>
                                    <m:r>
                                      <a:rPr lang="nb-NO" sz="2000" i="1">
                                        <a:latin typeface="Cambria Math" panose="02040503050406030204" pitchFamily="18" charset="0"/>
                                        <a:ea typeface="Cambria Math" panose="02040503050406030204" pitchFamily="18" charset="0"/>
                                      </a:rPr>
                                      <m:t>−</m:t>
                                    </m:r>
                                    <m:r>
                                      <a:rPr lang="nb-NO" sz="2000" i="1">
                                        <a:latin typeface="Cambria Math" panose="02040503050406030204" pitchFamily="18" charset="0"/>
                                        <a:ea typeface="Cambria Math" panose="02040503050406030204" pitchFamily="18" charset="0"/>
                                      </a:rPr>
                                      <m:t>𝑢</m:t>
                                    </m:r>
                                  </m:e>
                                </m:d>
                              </m:sup>
                            </m:sSup>
                            <m:r>
                              <a:rPr lang="nb-NO" sz="2000" b="0" i="1" smtClean="0">
                                <a:latin typeface="Cambria Math" panose="02040503050406030204" pitchFamily="18" charset="0"/>
                                <a:ea typeface="Cambria Math" panose="02040503050406030204" pitchFamily="18" charset="0"/>
                              </a:rPr>
                              <m:t>𝑑𝑢</m:t>
                            </m:r>
                          </m:e>
                        </m:nary>
                      </m:e>
                    </m:d>
                    <m:sSup>
                      <m:sSupPr>
                        <m:ctrlPr>
                          <a:rPr lang="nb-NO" sz="2000" b="0" i="1" smtClean="0">
                            <a:latin typeface="Cambria Math" panose="02040503050406030204" pitchFamily="18" charset="0"/>
                          </a:rPr>
                        </m:ctrlPr>
                      </m:sSupPr>
                      <m:e>
                        <m:sSup>
                          <m:sSupPr>
                            <m:ctrlPr>
                              <a:rPr lang="nb-NO" sz="2000" b="0" i="1" smtClean="0">
                                <a:latin typeface="Cambria Math" panose="02040503050406030204" pitchFamily="18" charset="0"/>
                              </a:rPr>
                            </m:ctrlPr>
                          </m:sSupPr>
                          <m:e>
                            <m:r>
                              <a:rPr lang="nb-NO" sz="2000" b="0" i="1" smtClean="0">
                                <a:latin typeface="Cambria Math" panose="02040503050406030204" pitchFamily="18" charset="0"/>
                              </a:rPr>
                              <m:t>(</m:t>
                            </m:r>
                            <m:r>
                              <a:rPr lang="nb-NO" sz="2000" b="0" i="1" smtClean="0">
                                <a:latin typeface="Cambria Math" panose="02040503050406030204" pitchFamily="18" charset="0"/>
                              </a:rPr>
                              <m:t>𝑉</m:t>
                            </m:r>
                          </m:e>
                          <m:sup>
                            <m:r>
                              <a:rPr lang="nb-NO" sz="2000" b="0" i="1" smtClean="0">
                                <a:latin typeface="Cambria Math" panose="02040503050406030204" pitchFamily="18" charset="0"/>
                              </a:rPr>
                              <m:t>−1</m:t>
                            </m:r>
                          </m:sup>
                        </m:sSup>
                        <m:r>
                          <a:rPr lang="nb-NO" sz="2000" b="0" i="1" smtClean="0">
                            <a:latin typeface="Cambria Math" panose="02040503050406030204" pitchFamily="18" charset="0"/>
                          </a:rPr>
                          <m:t>)</m:t>
                        </m:r>
                      </m:e>
                      <m:sup>
                        <m:r>
                          <a:rPr lang="nb-NO" sz="2000" b="0" i="1" smtClean="0">
                            <a:latin typeface="Cambria Math" panose="02040503050406030204" pitchFamily="18" charset="0"/>
                          </a:rPr>
                          <m:t>′</m:t>
                        </m:r>
                      </m:sup>
                    </m:sSup>
                  </m:oMath>
                </a14:m>
                <a:r>
                  <a:rPr lang="en-US" sz="2000" dirty="0"/>
                  <a:t>=</a:t>
                </a:r>
                <a14:m>
                  <m:oMath xmlns:m="http://schemas.openxmlformats.org/officeDocument/2006/math">
                    <m:sSup>
                      <m:sSupPr>
                        <m:ctrlPr>
                          <a:rPr lang="nb-NO" sz="2000" i="1">
                            <a:latin typeface="Cambria Math" panose="02040503050406030204" pitchFamily="18" charset="0"/>
                          </a:rPr>
                        </m:ctrlPr>
                      </m:sSupPr>
                      <m:e>
                        <m:r>
                          <a:rPr lang="nb-NO" sz="2000" i="1">
                            <a:latin typeface="Cambria Math" panose="02040503050406030204" pitchFamily="18" charset="0"/>
                          </a:rPr>
                          <m:t>𝑉</m:t>
                        </m:r>
                      </m:e>
                      <m:sup>
                        <m:r>
                          <a:rPr lang="nb-NO" sz="2000" i="1">
                            <a:latin typeface="Cambria Math" panose="02040503050406030204" pitchFamily="18" charset="0"/>
                          </a:rPr>
                          <m:t>−1</m:t>
                        </m:r>
                      </m:sup>
                    </m:sSup>
                    <m:r>
                      <m:rPr>
                        <m:sty m:val="p"/>
                      </m:rPr>
                      <a:rPr lang="el-GR" sz="2000" i="1" smtClean="0">
                        <a:latin typeface="Cambria Math" panose="02040503050406030204" pitchFamily="18" charset="0"/>
                        <a:ea typeface="Cambria Math" panose="02040503050406030204" pitchFamily="18" charset="0"/>
                      </a:rPr>
                      <m:t>Ξ</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𝑡</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𝑣</m:t>
                    </m:r>
                    <m:r>
                      <a:rPr lang="nb-NO" sz="2000" b="0" i="1" smtClean="0">
                        <a:latin typeface="Cambria Math" panose="02040503050406030204" pitchFamily="18" charset="0"/>
                        <a:ea typeface="Cambria Math" panose="02040503050406030204" pitchFamily="18" charset="0"/>
                      </a:rPr>
                      <m:t>,</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𝑡</m:t>
                        </m:r>
                      </m:e>
                      <m:sub>
                        <m:r>
                          <a:rPr lang="nb-NO" sz="2000" b="0" i="1" smtClean="0">
                            <a:latin typeface="Cambria Math" panose="02040503050406030204" pitchFamily="18" charset="0"/>
                            <a:ea typeface="Cambria Math" panose="02040503050406030204" pitchFamily="18" charset="0"/>
                          </a:rPr>
                          <m:t>0</m:t>
                        </m:r>
                      </m:sub>
                    </m:sSub>
                    <m:r>
                      <a:rPr lang="nb-NO" sz="2000" b="0" i="1" smtClean="0">
                        <a:latin typeface="Cambria Math" panose="02040503050406030204" pitchFamily="18" charset="0"/>
                        <a:ea typeface="Cambria Math" panose="02040503050406030204" pitchFamily="18" charset="0"/>
                      </a:rPr>
                      <m:t>)</m:t>
                    </m:r>
                    <m:sSup>
                      <m:sSupPr>
                        <m:ctrlPr>
                          <a:rPr lang="nb-NO" sz="2000" i="1">
                            <a:latin typeface="Cambria Math" panose="02040503050406030204" pitchFamily="18" charset="0"/>
                          </a:rPr>
                        </m:ctrlPr>
                      </m:sSupPr>
                      <m:e>
                        <m:sSup>
                          <m:sSupPr>
                            <m:ctrlPr>
                              <a:rPr lang="nb-NO" sz="2000" i="1">
                                <a:latin typeface="Cambria Math" panose="02040503050406030204" pitchFamily="18" charset="0"/>
                              </a:rPr>
                            </m:ctrlPr>
                          </m:sSupPr>
                          <m:e>
                            <m:r>
                              <a:rPr lang="nb-NO" sz="2000" i="1">
                                <a:latin typeface="Cambria Math" panose="02040503050406030204" pitchFamily="18" charset="0"/>
                              </a:rPr>
                              <m:t>(</m:t>
                            </m:r>
                            <m:r>
                              <a:rPr lang="nb-NO" sz="2000" i="1">
                                <a:latin typeface="Cambria Math" panose="02040503050406030204" pitchFamily="18" charset="0"/>
                              </a:rPr>
                              <m:t>𝑉</m:t>
                            </m:r>
                          </m:e>
                          <m:sup>
                            <m:r>
                              <a:rPr lang="nb-NO" sz="2000" i="1">
                                <a:latin typeface="Cambria Math" panose="02040503050406030204" pitchFamily="18" charset="0"/>
                              </a:rPr>
                              <m:t>−1</m:t>
                            </m:r>
                          </m:sup>
                        </m:sSup>
                        <m:r>
                          <a:rPr lang="nb-NO" sz="2000" i="1">
                            <a:latin typeface="Cambria Math" panose="02040503050406030204" pitchFamily="18" charset="0"/>
                          </a:rPr>
                          <m:t>)</m:t>
                        </m:r>
                      </m:e>
                      <m:sup>
                        <m:r>
                          <a:rPr lang="nb-NO" sz="2000" i="1">
                            <a:latin typeface="Cambria Math" panose="02040503050406030204" pitchFamily="18" charset="0"/>
                          </a:rPr>
                          <m:t>′</m:t>
                        </m:r>
                      </m:sup>
                    </m:sSup>
                  </m:oMath>
                </a14:m>
                <a:r>
                  <a:rPr lang="en-US" sz="2000" dirty="0"/>
                  <a:t>    for </a:t>
                </a:r>
                <a14:m>
                  <m:oMath xmlns:m="http://schemas.openxmlformats.org/officeDocument/2006/math">
                    <m:r>
                      <a:rPr lang="nb-NO" sz="2000" b="0" i="1" smtClean="0">
                        <a:latin typeface="Cambria Math" panose="02040503050406030204" pitchFamily="18" charset="0"/>
                      </a:rPr>
                      <m:t>𝑣</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𝑡</m:t>
                    </m:r>
                  </m:oMath>
                </a14:m>
                <a:r>
                  <a:rPr lang="en-US" sz="2000" dirty="0"/>
                  <a:t>, and</a:t>
                </a:r>
              </a:p>
              <a:p>
                <a:pPr/>
                <a14:m>
                  <m:oMathPara xmlns:m="http://schemas.openxmlformats.org/officeDocument/2006/math">
                    <m:oMathParaPr>
                      <m:jc m:val="left"/>
                    </m:oMathParaPr>
                    <m:oMath xmlns:m="http://schemas.openxmlformats.org/officeDocument/2006/math">
                      <m:sSub>
                        <m:sSubPr>
                          <m:ctrlPr>
                            <a:rPr lang="el-GR" sz="2000" i="1" smtClean="0">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Ξ</m:t>
                          </m:r>
                          <m:r>
                            <a:rPr lang="nb-NO" sz="2000" i="1">
                              <a:latin typeface="Cambria Math" panose="02040503050406030204" pitchFamily="18" charset="0"/>
                              <a:ea typeface="Cambria Math" panose="02040503050406030204" pitchFamily="18" charset="0"/>
                            </a:rPr>
                            <m:t>(</m:t>
                          </m:r>
                          <m:r>
                            <a:rPr lang="nb-NO" sz="2000" i="1">
                              <a:latin typeface="Cambria Math" panose="02040503050406030204" pitchFamily="18" charset="0"/>
                              <a:ea typeface="Cambria Math" panose="02040503050406030204" pitchFamily="18" charset="0"/>
                            </a:rPr>
                            <m:t>𝑡</m:t>
                          </m:r>
                          <m:r>
                            <a:rPr lang="nb-NO" sz="2000" i="1">
                              <a:latin typeface="Cambria Math" panose="02040503050406030204" pitchFamily="18" charset="0"/>
                              <a:ea typeface="Cambria Math" panose="02040503050406030204" pitchFamily="18" charset="0"/>
                            </a:rPr>
                            <m:t>,</m:t>
                          </m:r>
                          <m:r>
                            <a:rPr lang="nb-NO" sz="2000" i="1">
                              <a:latin typeface="Cambria Math" panose="02040503050406030204" pitchFamily="18" charset="0"/>
                              <a:ea typeface="Cambria Math" panose="02040503050406030204" pitchFamily="18" charset="0"/>
                            </a:rPr>
                            <m:t>𝑣</m:t>
                          </m:r>
                          <m:r>
                            <a:rPr lang="nb-NO" sz="2000" i="1">
                              <a:latin typeface="Cambria Math" panose="02040503050406030204" pitchFamily="18" charset="0"/>
                              <a:ea typeface="Cambria Math" panose="02040503050406030204" pitchFamily="18" charset="0"/>
                            </a:rPr>
                            <m:t>)</m:t>
                          </m:r>
                          <m:r>
                            <m:rPr>
                              <m:nor/>
                            </m:rPr>
                            <a:rPr lang="en-US" sz="2000" dirty="0"/>
                            <m:t> </m:t>
                          </m:r>
                        </m:e>
                        <m:sub>
                          <m:r>
                            <a:rPr lang="nb-NO" sz="2000" b="0" i="1" smtClean="0">
                              <a:latin typeface="Cambria Math" panose="02040503050406030204" pitchFamily="18" charset="0"/>
                              <a:ea typeface="Cambria Math" panose="02040503050406030204" pitchFamily="18" charset="0"/>
                            </a:rPr>
                            <m:t>𝑖</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𝑗</m:t>
                          </m:r>
                        </m:sub>
                      </m:sSub>
                      <m:r>
                        <a:rPr lang="nb-NO" sz="2000" b="0" i="1" smtClean="0">
                          <a:latin typeface="Cambria Math" panose="02040503050406030204" pitchFamily="18" charset="0"/>
                          <a:ea typeface="Cambria Math" panose="02040503050406030204" pitchFamily="18" charset="0"/>
                        </a:rPr>
                        <m:t>=−</m:t>
                      </m:r>
                      <m:f>
                        <m:fPr>
                          <m:ctrlPr>
                            <a:rPr lang="nb-NO" sz="2000" b="0" i="1" smtClean="0">
                              <a:latin typeface="Cambria Math" panose="02040503050406030204" pitchFamily="18" charset="0"/>
                              <a:ea typeface="Cambria Math" panose="02040503050406030204" pitchFamily="18" charset="0"/>
                            </a:rPr>
                          </m:ctrlPr>
                        </m:fPr>
                        <m:num>
                          <m:sSup>
                            <m:sSupPr>
                              <m:ctrlPr>
                                <a:rPr lang="nb-NO" sz="2000" b="0" i="1" smtClean="0">
                                  <a:latin typeface="Cambria Math" panose="02040503050406030204" pitchFamily="18" charset="0"/>
                                  <a:ea typeface="Cambria Math" panose="02040503050406030204" pitchFamily="18" charset="0"/>
                                </a:rPr>
                              </m:ctrlPr>
                            </m:sSupPr>
                            <m:e>
                              <m:r>
                                <a:rPr lang="nb-NO" sz="2000" b="0" i="1" smtClean="0">
                                  <a:latin typeface="Cambria Math" panose="02040503050406030204" pitchFamily="18" charset="0"/>
                                  <a:ea typeface="Cambria Math" panose="02040503050406030204" pitchFamily="18" charset="0"/>
                                </a:rPr>
                                <m:t>𝑒</m:t>
                              </m:r>
                            </m:e>
                            <m:sup>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𝜆</m:t>
                                  </m:r>
                                </m:e>
                                <m:sub>
                                  <m:r>
                                    <a:rPr lang="nb-NO" sz="2000" b="0" i="1" smtClean="0">
                                      <a:latin typeface="Cambria Math" panose="02040503050406030204" pitchFamily="18" charset="0"/>
                                      <a:ea typeface="Cambria Math" panose="02040503050406030204" pitchFamily="18" charset="0"/>
                                    </a:rPr>
                                    <m:t>𝑗</m:t>
                                  </m:r>
                                </m:sub>
                              </m:sSub>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𝑡</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𝑣</m:t>
                              </m:r>
                              <m:r>
                                <a:rPr lang="nb-NO" sz="2000" b="0" i="1" smtClean="0">
                                  <a:latin typeface="Cambria Math" panose="02040503050406030204" pitchFamily="18" charset="0"/>
                                  <a:ea typeface="Cambria Math" panose="02040503050406030204" pitchFamily="18" charset="0"/>
                                </a:rPr>
                                <m:t>)</m:t>
                              </m:r>
                            </m:sup>
                          </m:sSup>
                          <m:r>
                            <a:rPr lang="nb-NO" sz="2000" b="0" i="1" smtClean="0">
                              <a:latin typeface="Cambria Math" panose="02040503050406030204" pitchFamily="18" charset="0"/>
                              <a:ea typeface="Cambria Math" panose="02040503050406030204" pitchFamily="18" charset="0"/>
                            </a:rPr>
                            <m:t>−</m:t>
                          </m:r>
                          <m:sSup>
                            <m:sSupPr>
                              <m:ctrlPr>
                                <a:rPr lang="nb-NO" sz="2000" i="1">
                                  <a:latin typeface="Cambria Math" panose="02040503050406030204" pitchFamily="18" charset="0"/>
                                  <a:ea typeface="Cambria Math" panose="02040503050406030204" pitchFamily="18" charset="0"/>
                                </a:rPr>
                              </m:ctrlPr>
                            </m:sSupPr>
                            <m:e>
                              <m:r>
                                <a:rPr lang="nb-NO" sz="2000" i="1">
                                  <a:latin typeface="Cambria Math" panose="02040503050406030204" pitchFamily="18" charset="0"/>
                                  <a:ea typeface="Cambria Math" panose="02040503050406030204" pitchFamily="18" charset="0"/>
                                </a:rPr>
                                <m:t>𝑒</m:t>
                              </m:r>
                            </m:e>
                            <m:sup>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𝜆</m:t>
                                  </m:r>
                                </m:e>
                                <m:sub>
                                  <m:r>
                                    <a:rPr lang="nb-NO" sz="2000" b="0" i="1" smtClean="0">
                                      <a:latin typeface="Cambria Math" panose="02040503050406030204" pitchFamily="18" charset="0"/>
                                      <a:ea typeface="Cambria Math" panose="02040503050406030204" pitchFamily="18" charset="0"/>
                                    </a:rPr>
                                    <m:t>𝑖</m:t>
                                  </m:r>
                                </m:sub>
                              </m:sSub>
                              <m:r>
                                <a:rPr lang="nb-NO" sz="2000" i="1">
                                  <a:latin typeface="Cambria Math" panose="02040503050406030204" pitchFamily="18" charset="0"/>
                                  <a:ea typeface="Cambria Math" panose="02040503050406030204" pitchFamily="18" charset="0"/>
                                </a:rPr>
                                <m:t>(</m:t>
                              </m:r>
                              <m:r>
                                <a:rPr lang="nb-NO" sz="2000" i="1">
                                  <a:latin typeface="Cambria Math" panose="02040503050406030204" pitchFamily="18" charset="0"/>
                                  <a:ea typeface="Cambria Math" panose="02040503050406030204" pitchFamily="18" charset="0"/>
                                </a:rPr>
                                <m:t>𝑡</m:t>
                              </m:r>
                              <m:r>
                                <a:rPr lang="nb-NO" sz="2000" i="1">
                                  <a:latin typeface="Cambria Math" panose="02040503050406030204" pitchFamily="18" charset="0"/>
                                  <a:ea typeface="Cambria Math" panose="02040503050406030204" pitchFamily="18" charset="0"/>
                                </a:rPr>
                                <m:t>−</m:t>
                              </m:r>
                              <m:sSub>
                                <m:sSubPr>
                                  <m:ctrlPr>
                                    <a:rPr lang="nb-NO" sz="200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𝑡</m:t>
                                  </m:r>
                                </m:e>
                                <m:sub>
                                  <m:r>
                                    <a:rPr lang="nb-NO" sz="2000" b="0" i="1" smtClean="0">
                                      <a:latin typeface="Cambria Math" panose="02040503050406030204" pitchFamily="18" charset="0"/>
                                      <a:ea typeface="Cambria Math" panose="02040503050406030204" pitchFamily="18" charset="0"/>
                                    </a:rPr>
                                    <m:t>0</m:t>
                                  </m:r>
                                </m:sub>
                              </m:sSub>
                              <m:r>
                                <a:rPr lang="nb-NO" sz="2000" b="0" i="1" smtClean="0">
                                  <a:latin typeface="Cambria Math" panose="02040503050406030204" pitchFamily="18" charset="0"/>
                                  <a:ea typeface="Cambria Math" panose="02040503050406030204" pitchFamily="18" charset="0"/>
                                </a:rPr>
                                <m:t>+</m:t>
                              </m:r>
                              <m:r>
                                <a:rPr lang="nb-NO" sz="2000" i="1">
                                  <a:latin typeface="Cambria Math" panose="02040503050406030204" pitchFamily="18" charset="0"/>
                                  <a:ea typeface="Cambria Math" panose="02040503050406030204" pitchFamily="18" charset="0"/>
                                </a:rPr>
                                <m:t>𝑣</m:t>
                              </m:r>
                              <m:r>
                                <a:rPr lang="nb-NO" sz="2000" b="0" i="1" smtClean="0">
                                  <a:latin typeface="Cambria Math" panose="02040503050406030204" pitchFamily="18" charset="0"/>
                                  <a:ea typeface="Cambria Math" panose="02040503050406030204" pitchFamily="18" charset="0"/>
                                </a:rPr>
                                <m:t>−</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𝑡</m:t>
                                  </m:r>
                                </m:e>
                                <m:sub>
                                  <m:r>
                                    <a:rPr lang="nb-NO" sz="2000" b="0" i="1" smtClean="0">
                                      <a:latin typeface="Cambria Math" panose="02040503050406030204" pitchFamily="18" charset="0"/>
                                      <a:ea typeface="Cambria Math" panose="02040503050406030204" pitchFamily="18" charset="0"/>
                                    </a:rPr>
                                    <m:t>0</m:t>
                                  </m:r>
                                </m:sub>
                              </m:sSub>
                              <m:r>
                                <a:rPr lang="nb-NO" sz="2000" i="1">
                                  <a:latin typeface="Cambria Math" panose="02040503050406030204" pitchFamily="18" charset="0"/>
                                  <a:ea typeface="Cambria Math" panose="02040503050406030204" pitchFamily="18" charset="0"/>
                                </a:rPr>
                                <m:t>)</m:t>
                              </m:r>
                            </m:sup>
                          </m:sSup>
                        </m:num>
                        <m:den>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𝜆</m:t>
                              </m:r>
                            </m:e>
                            <m:sub>
                              <m:r>
                                <a:rPr lang="nb-NO" sz="2000" b="0" i="1" smtClean="0">
                                  <a:latin typeface="Cambria Math" panose="02040503050406030204" pitchFamily="18" charset="0"/>
                                  <a:ea typeface="Cambria Math" panose="02040503050406030204" pitchFamily="18" charset="0"/>
                                </a:rPr>
                                <m:t>𝑖</m:t>
                              </m:r>
                            </m:sub>
                          </m:sSub>
                          <m:r>
                            <a:rPr lang="nb-NO" sz="2000" b="0" i="1" smtClean="0">
                              <a:latin typeface="Cambria Math" panose="02040503050406030204" pitchFamily="18" charset="0"/>
                              <a:ea typeface="Cambria Math" panose="02040503050406030204" pitchFamily="18" charset="0"/>
                            </a:rPr>
                            <m:t>+</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𝜆</m:t>
                              </m:r>
                            </m:e>
                            <m:sub>
                              <m:r>
                                <a:rPr lang="nb-NO" sz="2000" b="0" i="1" smtClean="0">
                                  <a:latin typeface="Cambria Math" panose="02040503050406030204" pitchFamily="18" charset="0"/>
                                  <a:ea typeface="Cambria Math" panose="02040503050406030204" pitchFamily="18" charset="0"/>
                                </a:rPr>
                                <m:t>𝑗</m:t>
                              </m:r>
                            </m:sub>
                          </m:sSub>
                        </m:den>
                      </m:f>
                    </m:oMath>
                  </m:oMathPara>
                </a14:m>
                <a:endParaRPr lang="en-US" sz="2000" dirty="0"/>
              </a:p>
              <a:p>
                <a:r>
                  <a:rPr lang="en-US" sz="2000" dirty="0"/>
                  <a:t>PS: The eigenvalues,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Λ</m:t>
                    </m:r>
                  </m:oMath>
                </a14:m>
                <a:r>
                  <a:rPr lang="en-US" sz="2000" dirty="0"/>
                  <a:t>, and eigenvectors, V, can be complex-valued! (The results will still be real-valued).</a:t>
                </a:r>
              </a:p>
            </p:txBody>
          </p:sp>
        </mc:Choice>
        <mc:Fallback xmlns="">
          <p:sp>
            <p:nvSpPr>
              <p:cNvPr id="6" name="TextBox 5"/>
              <p:cNvSpPr txBox="1">
                <a:spLocks noRot="1" noChangeAspect="1" noMove="1" noResize="1" noEditPoints="1" noAdjustHandles="1" noChangeArrowheads="1" noChangeShapeType="1" noTextEdit="1"/>
              </p:cNvSpPr>
              <p:nvPr/>
            </p:nvSpPr>
            <p:spPr>
              <a:xfrm>
                <a:off x="376517" y="1248938"/>
                <a:ext cx="11438965" cy="5064143"/>
              </a:xfrm>
              <a:prstGeom prst="rect">
                <a:avLst/>
              </a:prstGeom>
              <a:blipFill>
                <a:blip r:embed="rId2"/>
                <a:stretch>
                  <a:fillRect l="-586" t="-241" b="-1203"/>
                </a:stretch>
              </a:blipFill>
            </p:spPr>
            <p:txBody>
              <a:bodyPr/>
              <a:lstStyle/>
              <a:p>
                <a:r>
                  <a:rPr lang="en-GB">
                    <a:noFill/>
                  </a:rPr>
                  <a:t> </a:t>
                </a:r>
              </a:p>
            </p:txBody>
          </p:sp>
        </mc:Fallback>
      </mc:AlternateContent>
    </p:spTree>
    <p:extLst>
      <p:ext uri="{BB962C8B-B14F-4D97-AF65-F5344CB8AC3E}">
        <p14:creationId xmlns:p14="http://schemas.microsoft.com/office/powerpoint/2010/main" val="37294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C4D51CE-1765-4B1C-B0CD-0C47E0A5B164}"/>
              </a:ext>
            </a:extLst>
          </p:cNvPr>
          <p:cNvSpPr>
            <a:spLocks noGrp="1"/>
          </p:cNvSpPr>
          <p:nvPr>
            <p:ph type="title"/>
          </p:nvPr>
        </p:nvSpPr>
        <p:spPr>
          <a:xfrm>
            <a:off x="838200" y="365125"/>
            <a:ext cx="10515600" cy="950719"/>
          </a:xfrm>
        </p:spPr>
        <p:txBody>
          <a:bodyPr/>
          <a:lstStyle/>
          <a:p>
            <a:pPr algn="ctr"/>
            <a:r>
              <a:rPr lang="en-GB" dirty="0"/>
              <a:t>Naïve likelihood calculation</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88125453-6ABD-4353-86BE-87934C8DB91A}"/>
                  </a:ext>
                </a:extLst>
              </p:cNvPr>
              <p:cNvSpPr>
                <a:spLocks noGrp="1"/>
              </p:cNvSpPr>
              <p:nvPr>
                <p:ph idx="1"/>
              </p:nvPr>
            </p:nvSpPr>
            <p:spPr>
              <a:xfrm>
                <a:off x="457200" y="1380565"/>
                <a:ext cx="10896600" cy="4796398"/>
              </a:xfrm>
            </p:spPr>
            <p:txBody>
              <a:bodyPr>
                <a:normAutofit fontScale="92500" lnSpcReduction="20000"/>
              </a:bodyPr>
              <a:lstStyle/>
              <a:p>
                <a:r>
                  <a:rPr lang="en-US" dirty="0"/>
                  <a:t>Just one more thing before we can calculate </a:t>
                </a:r>
                <a:r>
                  <a:rPr lang="en-US" dirty="0" err="1"/>
                  <a:t>likelihoods;There’s</a:t>
                </a:r>
                <a:r>
                  <a:rPr lang="en-US" dirty="0"/>
                  <a:t> a distinction between process values and measurement. We need to take into account independent measurement noise. </a:t>
                </a:r>
              </a:p>
              <a:p>
                <a:r>
                  <a:rPr lang="en-US" dirty="0"/>
                  <a:t>We’ll assume the same standard deviation for the noise for all measurements of a given process </a:t>
                </a:r>
                <a14:m>
                  <m:oMath xmlns:m="http://schemas.openxmlformats.org/officeDocument/2006/math">
                    <m:r>
                      <a:rPr lang="en-US" b="0" i="1" smtClean="0">
                        <a:latin typeface="Cambria Math" panose="02040503050406030204" pitchFamily="18" charset="0"/>
                      </a:rPr>
                      <m:t>𝑖</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a:t>
                </a:r>
              </a:p>
              <a:p>
                <a:r>
                  <a:rPr lang="en-US" dirty="0"/>
                  <a:t>We could now organize the measurements into a huge array,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 </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𝑘</m:t>
                                </m:r>
                              </m:sub>
                            </m:sSub>
                            <m:r>
                              <a:rPr lang="en-US" i="1">
                                <a:latin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r>
                              <a:rPr lang="en-US" i="1">
                                <a:latin typeface="Cambria Math" panose="02040503050406030204" pitchFamily="18" charset="0"/>
                              </a:rPr>
                              <m:t> </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𝑘</m:t>
                        </m:r>
                      </m:sub>
                    </m:sSub>
                  </m:oMath>
                </a14:m>
                <a:r>
                  <a:rPr lang="en-US" dirty="0"/>
                  <a:t> tells which process measurement </a:t>
                </a:r>
                <a14:m>
                  <m:oMath xmlns:m="http://schemas.openxmlformats.org/officeDocument/2006/math">
                    <m:r>
                      <a:rPr lang="en-US" b="0" i="1" smtClean="0">
                        <a:latin typeface="Cambria Math" panose="02040503050406030204" pitchFamily="18" charset="0"/>
                      </a:rPr>
                      <m:t>𝑘</m:t>
                    </m:r>
                  </m:oMath>
                </a14:m>
                <a:r>
                  <a:rPr lang="en-US" dirty="0"/>
                  <a:t> belongs to.</a:t>
                </a:r>
              </a:p>
              <a:p>
                <a14:m>
                  <m:oMath xmlns:m="http://schemas.openxmlformats.org/officeDocument/2006/math">
                    <m:r>
                      <a:rPr lang="en-US" i="1">
                        <a:latin typeface="Cambria Math" panose="02040503050406030204" pitchFamily="18" charset="0"/>
                      </a:rPr>
                      <m:t>𝐸</m:t>
                    </m:r>
                    <m:sSub>
                      <m:sSubPr>
                        <m:ctrlPr>
                          <a:rPr lang="en-US" i="1">
                            <a:latin typeface="Cambria Math" panose="02040503050406030204" pitchFamily="18" charset="0"/>
                          </a:rPr>
                        </m:ctrlPr>
                      </m:sSubPr>
                      <m:e>
                        <m:r>
                          <a:rPr lang="en-US" i="1">
                            <a:latin typeface="Cambria Math" panose="02040503050406030204" pitchFamily="18" charset="0"/>
                          </a:rPr>
                          <m:t>𝑍</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r>
                          <a:rPr lang="en-US" i="1">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𝐸𝑋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e>
                        </m:d>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𝑘</m:t>
                            </m:r>
                          </m:sub>
                        </m:sSub>
                      </m:sub>
                    </m:sSub>
                  </m:oMath>
                </a14:m>
                <a:r>
                  <a:rPr lang="en-US" dirty="0"/>
                  <a:t>  </a:t>
                </a:r>
              </a:p>
              <a:p>
                <a14:m>
                  <m:oMath xmlns:m="http://schemas.openxmlformats.org/officeDocument/2006/math">
                    <m:r>
                      <a:rPr lang="en-US" i="1">
                        <a:latin typeface="Cambria Math" panose="02040503050406030204" pitchFamily="18" charset="0"/>
                      </a:rPr>
                      <m:t>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𝑍</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r>
                              <a:rPr lang="en-US" i="1">
                                <a:latin typeface="Cambria Math" panose="02040503050406030204" pitchFamily="18" charset="0"/>
                              </a:rPr>
                              <m:t>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𝑙</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𝑙</m:t>
                                </m:r>
                              </m:sub>
                            </m:sSub>
                            <m:r>
                              <a:rPr lang="en-US" i="1">
                                <a:latin typeface="Cambria Math" panose="02040503050406030204" pitchFamily="18" charset="0"/>
                              </a:rPr>
                              <m:t> </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𝐶𝑜𝑣</m:t>
                        </m:r>
                        <m:d>
                          <m:dPr>
                            <m:ctrlPr>
                              <a:rPr lang="en-US" i="1">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𝑙</m:t>
                                    </m:r>
                                  </m:sub>
                                </m:sSub>
                              </m:e>
                            </m:d>
                          </m:e>
                        </m:d>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𝑙</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𝑘</m:t>
                            </m:r>
                          </m:sub>
                        </m:sSub>
                      </m:sub>
                      <m:sup>
                        <m:r>
                          <a:rPr lang="en-US" b="0" i="1" smtClean="0">
                            <a:latin typeface="Cambria Math" panose="02040503050406030204" pitchFamily="18" charset="0"/>
                          </a:rPr>
                          <m:t>2</m:t>
                        </m:r>
                      </m:sup>
                    </m:sSubSup>
                  </m:oMath>
                </a14:m>
                <a:endParaRPr lang="en-US" b="0" dirty="0"/>
              </a:p>
              <a:p>
                <a:r>
                  <a:rPr lang="en-US" dirty="0"/>
                  <a:t>Just insert this into the expression for the multivariate normal distribution...</a:t>
                </a:r>
              </a:p>
              <a:p>
                <a:r>
                  <a:rPr lang="en-US" dirty="0"/>
                  <a:t>This is very inefficient though!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Plassholder for innhold 2">
                <a:extLst>
                  <a:ext uri="{FF2B5EF4-FFF2-40B4-BE49-F238E27FC236}">
                    <a16:creationId xmlns:a16="http://schemas.microsoft.com/office/drawing/2014/main" id="{88125453-6ABD-4353-86BE-87934C8DB91A}"/>
                  </a:ext>
                </a:extLst>
              </p:cNvPr>
              <p:cNvSpPr>
                <a:spLocks noGrp="1" noRot="1" noChangeAspect="1" noMove="1" noResize="1" noEditPoints="1" noAdjustHandles="1" noChangeArrowheads="1" noChangeShapeType="1" noTextEdit="1"/>
              </p:cNvSpPr>
              <p:nvPr>
                <p:ph idx="1"/>
              </p:nvPr>
            </p:nvSpPr>
            <p:spPr>
              <a:xfrm>
                <a:off x="457200" y="1380565"/>
                <a:ext cx="10896600" cy="4796398"/>
              </a:xfrm>
              <a:blipFill>
                <a:blip r:embed="rId2"/>
                <a:stretch>
                  <a:fillRect l="-839" t="-3177" r="-447"/>
                </a:stretch>
              </a:blipFill>
            </p:spPr>
            <p:txBody>
              <a:bodyPr/>
              <a:lstStyle/>
              <a:p>
                <a:r>
                  <a:rPr lang="en-GB">
                    <a:noFill/>
                  </a:rPr>
                  <a:t> </a:t>
                </a:r>
              </a:p>
            </p:txBody>
          </p:sp>
        </mc:Fallback>
      </mc:AlternateContent>
    </p:spTree>
    <p:extLst>
      <p:ext uri="{BB962C8B-B14F-4D97-AF65-F5344CB8AC3E}">
        <p14:creationId xmlns:p14="http://schemas.microsoft.com/office/powerpoint/2010/main" val="7272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C4D51CE-1765-4B1C-B0CD-0C47E0A5B164}"/>
              </a:ext>
            </a:extLst>
          </p:cNvPr>
          <p:cNvSpPr>
            <a:spLocks noGrp="1"/>
          </p:cNvSpPr>
          <p:nvPr>
            <p:ph type="title"/>
          </p:nvPr>
        </p:nvSpPr>
        <p:spPr>
          <a:xfrm>
            <a:off x="838200" y="365125"/>
            <a:ext cx="10515600" cy="950719"/>
          </a:xfrm>
        </p:spPr>
        <p:txBody>
          <a:bodyPr/>
          <a:lstStyle/>
          <a:p>
            <a:pPr algn="ctr"/>
            <a:r>
              <a:rPr lang="en-GB" dirty="0"/>
              <a:t>Likelihood calculation using Kalman filtering</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88125453-6ABD-4353-86BE-87934C8DB91A}"/>
                  </a:ext>
                </a:extLst>
              </p:cNvPr>
              <p:cNvSpPr>
                <a:spLocks noGrp="1"/>
              </p:cNvSpPr>
              <p:nvPr>
                <p:ph idx="1"/>
              </p:nvPr>
            </p:nvSpPr>
            <p:spPr>
              <a:xfrm>
                <a:off x="838200" y="1137424"/>
                <a:ext cx="10515600" cy="5475249"/>
              </a:xfrm>
            </p:spPr>
            <p:txBody>
              <a:bodyPr>
                <a:noAutofit/>
              </a:bodyPr>
              <a:lstStyle/>
              <a:p>
                <a:r>
                  <a:rPr lang="en-GB" sz="2000" dirty="0"/>
                  <a:t>Likelihood calculation can be done in a step-wise fashion, so, </a:t>
                </a:r>
                <a14:m>
                  <m:oMath xmlns:m="http://schemas.openxmlformats.org/officeDocument/2006/math">
                    <m:r>
                      <a:rPr lang="en-GB" sz="2000" b="0" i="1" smtClean="0">
                        <a:latin typeface="Cambria Math" panose="02040503050406030204" pitchFamily="18" charset="0"/>
                      </a:rPr>
                      <m:t>𝑂</m:t>
                    </m:r>
                    <m:r>
                      <a:rPr lang="en-GB" sz="2000" b="0" i="1" smtClean="0">
                        <a:latin typeface="Cambria Math" panose="02040503050406030204" pitchFamily="18" charset="0"/>
                      </a:rPr>
                      <m:t>(</m:t>
                    </m:r>
                    <m:r>
                      <a:rPr lang="nb-NO" sz="2000" b="0" i="1" smtClean="0">
                        <a:latin typeface="Cambria Math" panose="02040503050406030204" pitchFamily="18" charset="0"/>
                      </a:rPr>
                      <m:t>𝑛</m:t>
                    </m:r>
                    <m:r>
                      <a:rPr lang="en-GB" sz="2000" b="0" i="1" smtClean="0">
                        <a:latin typeface="Cambria Math" panose="02040503050406030204" pitchFamily="18" charset="0"/>
                      </a:rPr>
                      <m:t>)</m:t>
                    </m:r>
                  </m:oMath>
                </a14:m>
                <a:r>
                  <a:rPr lang="en-GB" sz="2000" dirty="0"/>
                  <a:t>, though.</a:t>
                </a:r>
              </a:p>
              <a:p>
                <a:r>
                  <a:rPr lang="en-GB" sz="2000" dirty="0"/>
                  <a:t>We’ve got a hidden Markov chain (due to the possibility of measurement errors). The dependency of the next part of the time series given the previous in linear and normal, so that makes Kalman filtering possible. For each time step:</a:t>
                </a:r>
              </a:p>
              <a:p>
                <a:pPr marL="457200" indent="-457200">
                  <a:buFont typeface="+mj-lt"/>
                  <a:buAutoNum type="arabicPeriod"/>
                </a:pPr>
                <a:r>
                  <a:rPr lang="en-GB" sz="2000" dirty="0"/>
                  <a:t>Prediction step: Calculate the expected value, </a:t>
                </a:r>
                <a14:m>
                  <m:oMath xmlns:m="http://schemas.openxmlformats.org/officeDocument/2006/math">
                    <m:sSub>
                      <m:sSubPr>
                        <m:ctrlPr>
                          <a:rPr lang="en-GB" sz="2000" i="1" smtClean="0">
                            <a:latin typeface="Cambria Math" panose="02040503050406030204" pitchFamily="18" charset="0"/>
                          </a:rPr>
                        </m:ctrlPr>
                      </m:sSubPr>
                      <m:e>
                        <m:r>
                          <a:rPr lang="nb-NO" sz="2000" b="0" i="1" smtClean="0">
                            <a:latin typeface="Cambria Math" panose="02040503050406030204" pitchFamily="18" charset="0"/>
                          </a:rPr>
                          <m:t>𝑧</m:t>
                        </m:r>
                      </m:e>
                      <m:sub>
                        <m:r>
                          <a:rPr lang="nb-NO" sz="2000" b="0" i="1" smtClean="0">
                            <a:latin typeface="Cambria Math" panose="02040503050406030204" pitchFamily="18" charset="0"/>
                          </a:rPr>
                          <m:t>𝑘</m:t>
                        </m:r>
                        <m:r>
                          <a:rPr lang="nb-NO" sz="2000" b="0" i="1" smtClean="0">
                            <a:latin typeface="Cambria Math" panose="02040503050406030204" pitchFamily="18" charset="0"/>
                          </a:rPr>
                          <m:t>|</m:t>
                        </m:r>
                        <m:r>
                          <a:rPr lang="nb-NO" sz="2000" b="0" i="1" smtClean="0">
                            <a:latin typeface="Cambria Math" panose="02040503050406030204" pitchFamily="18" charset="0"/>
                          </a:rPr>
                          <m:t>𝑘</m:t>
                        </m:r>
                        <m:r>
                          <a:rPr lang="nb-NO" sz="2000" b="0" i="1" smtClean="0">
                            <a:latin typeface="Cambria Math" panose="02040503050406030204" pitchFamily="18" charset="0"/>
                          </a:rPr>
                          <m:t>−1</m:t>
                        </m:r>
                      </m:sub>
                    </m:sSub>
                    <m:r>
                      <a:rPr lang="nb-NO" sz="2000" b="0" i="1" smtClean="0">
                        <a:latin typeface="Cambria Math" panose="02040503050406030204" pitchFamily="18" charset="0"/>
                      </a:rPr>
                      <m:t>=</m:t>
                    </m:r>
                    <m:r>
                      <a:rPr lang="nb-NO" sz="2000" b="0" i="1" smtClean="0">
                        <a:latin typeface="Cambria Math" panose="02040503050406030204" pitchFamily="18" charset="0"/>
                      </a:rPr>
                      <m:t>𝐸</m:t>
                    </m:r>
                    <m:r>
                      <a:rPr lang="nb-NO" sz="2000" b="0" i="1" smtClean="0">
                        <a:latin typeface="Cambria Math" panose="02040503050406030204" pitchFamily="18" charset="0"/>
                      </a:rPr>
                      <m:t>(</m:t>
                    </m:r>
                    <m:sSub>
                      <m:sSubPr>
                        <m:ctrlPr>
                          <a:rPr lang="nb-NO" sz="2000" b="0" i="1" smtClean="0">
                            <a:latin typeface="Cambria Math" panose="02040503050406030204" pitchFamily="18" charset="0"/>
                          </a:rPr>
                        </m:ctrlPr>
                      </m:sSubPr>
                      <m:e>
                        <m:r>
                          <a:rPr lang="nb-NO" sz="2000" b="0" i="1" smtClean="0">
                            <a:latin typeface="Cambria Math" panose="02040503050406030204" pitchFamily="18" charset="0"/>
                          </a:rPr>
                          <m:t>𝑍</m:t>
                        </m:r>
                      </m:e>
                      <m:sub>
                        <m:r>
                          <a:rPr lang="nb-NO" sz="2000" b="0" i="1" smtClean="0">
                            <a:latin typeface="Cambria Math" panose="02040503050406030204" pitchFamily="18" charset="0"/>
                          </a:rPr>
                          <m:t>𝑘</m:t>
                        </m:r>
                      </m:sub>
                    </m:sSub>
                    <m:r>
                      <a:rPr lang="nb-NO" sz="2000" b="0" i="1" smtClean="0">
                        <a:latin typeface="Cambria Math" panose="02040503050406030204" pitchFamily="18" charset="0"/>
                      </a:rPr>
                      <m:t>|</m:t>
                    </m:r>
                    <m:sSub>
                      <m:sSubPr>
                        <m:ctrlPr>
                          <a:rPr lang="nb-NO" sz="2000" b="0" i="1" smtClean="0">
                            <a:latin typeface="Cambria Math" panose="02040503050406030204" pitchFamily="18" charset="0"/>
                          </a:rPr>
                        </m:ctrlPr>
                      </m:sSubPr>
                      <m:e>
                        <m:r>
                          <a:rPr lang="nb-NO" sz="2000" b="0" i="1" smtClean="0">
                            <a:latin typeface="Cambria Math" panose="02040503050406030204" pitchFamily="18" charset="0"/>
                          </a:rPr>
                          <m:t>𝑧</m:t>
                        </m:r>
                      </m:e>
                      <m:sub>
                        <m:r>
                          <a:rPr lang="nb-NO" sz="2000" b="0" i="1" smtClean="0">
                            <a:latin typeface="Cambria Math" panose="02040503050406030204" pitchFamily="18" charset="0"/>
                          </a:rPr>
                          <m:t>1</m:t>
                        </m:r>
                      </m:sub>
                    </m:sSub>
                    <m:r>
                      <a:rPr lang="nb-NO" sz="2000" b="0" i="1" smtClean="0">
                        <a:latin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𝑧</m:t>
                        </m:r>
                      </m:e>
                      <m:sub>
                        <m:r>
                          <a:rPr lang="nb-NO" sz="2000" b="0" i="1" smtClean="0">
                            <a:latin typeface="Cambria Math" panose="02040503050406030204" pitchFamily="18" charset="0"/>
                            <a:ea typeface="Cambria Math" panose="02040503050406030204" pitchFamily="18" charset="0"/>
                          </a:rPr>
                          <m:t>𝑘</m:t>
                        </m:r>
                        <m:r>
                          <a:rPr lang="nb-NO" sz="2000" b="0" i="1" smtClean="0">
                            <a:latin typeface="Cambria Math" panose="02040503050406030204" pitchFamily="18" charset="0"/>
                            <a:ea typeface="Cambria Math" panose="02040503050406030204" pitchFamily="18" charset="0"/>
                          </a:rPr>
                          <m:t>−1</m:t>
                        </m:r>
                      </m:sub>
                    </m:sSub>
                    <m:r>
                      <a:rPr lang="nb-NO" sz="2000" b="0" i="1" smtClean="0">
                        <a:latin typeface="Cambria Math" panose="02040503050406030204" pitchFamily="18" charset="0"/>
                        <a:ea typeface="Cambria Math" panose="02040503050406030204" pitchFamily="18" charset="0"/>
                      </a:rPr>
                      <m:t>)</m:t>
                    </m:r>
                  </m:oMath>
                </a14:m>
                <a:r>
                  <a:rPr lang="en-GB" sz="2000" dirty="0"/>
                  <a:t> (where </a:t>
                </a:r>
                <a14:m>
                  <m:oMath xmlns:m="http://schemas.openxmlformats.org/officeDocument/2006/math">
                    <m:sSub>
                      <m:sSubPr>
                        <m:ctrlPr>
                          <a:rPr lang="nb-NO" sz="2000" i="1">
                            <a:latin typeface="Cambria Math" panose="02040503050406030204" pitchFamily="18" charset="0"/>
                          </a:rPr>
                        </m:ctrlPr>
                      </m:sSubPr>
                      <m:e>
                        <m:r>
                          <a:rPr lang="nb-NO" sz="2000" i="1">
                            <a:latin typeface="Cambria Math" panose="02040503050406030204" pitchFamily="18" charset="0"/>
                          </a:rPr>
                          <m:t>𝑧</m:t>
                        </m:r>
                      </m:e>
                      <m:sub>
                        <m:r>
                          <a:rPr lang="nb-NO" sz="2000" i="1">
                            <a:latin typeface="Cambria Math" panose="02040503050406030204" pitchFamily="18" charset="0"/>
                          </a:rPr>
                          <m:t>1</m:t>
                        </m:r>
                      </m:sub>
                    </m:sSub>
                    <m:r>
                      <a:rPr lang="nb-NO" sz="2000" i="1">
                        <a:latin typeface="Cambria Math" panose="02040503050406030204" pitchFamily="18" charset="0"/>
                      </a:rPr>
                      <m:t>,</m:t>
                    </m:r>
                    <m:r>
                      <a:rPr lang="nb-NO" sz="2000" i="1">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i="1">
                            <a:latin typeface="Cambria Math" panose="02040503050406030204" pitchFamily="18" charset="0"/>
                            <a:ea typeface="Cambria Math" panose="02040503050406030204" pitchFamily="18" charset="0"/>
                          </a:rPr>
                          <m:t>𝑘</m:t>
                        </m:r>
                        <m:r>
                          <a:rPr lang="nb-NO" sz="2000" b="0" i="1" smtClean="0">
                            <a:latin typeface="Cambria Math" panose="02040503050406030204" pitchFamily="18" charset="0"/>
                            <a:ea typeface="Cambria Math" panose="02040503050406030204" pitchFamily="18" charset="0"/>
                          </a:rPr>
                          <m:t>−1</m:t>
                        </m:r>
                      </m:sub>
                    </m:sSub>
                  </m:oMath>
                </a14:m>
                <a:r>
                  <a:rPr lang="en-GB" sz="2000" dirty="0"/>
                  <a:t> are the previous measurements) and variance, </a:t>
                </a:r>
                <a14:m>
                  <m:oMath xmlns:m="http://schemas.openxmlformats.org/officeDocument/2006/math">
                    <m:sSub>
                      <m:sSubPr>
                        <m:ctrlPr>
                          <a:rPr lang="en-GB" sz="2000" i="1">
                            <a:latin typeface="Cambria Math" panose="02040503050406030204" pitchFamily="18" charset="0"/>
                          </a:rPr>
                        </m:ctrlPr>
                      </m:sSubPr>
                      <m:e>
                        <m:r>
                          <a:rPr lang="nb-NO" sz="2000" b="0" i="1" smtClean="0">
                            <a:latin typeface="Cambria Math" panose="02040503050406030204" pitchFamily="18" charset="0"/>
                          </a:rPr>
                          <m:t>𝑃</m:t>
                        </m:r>
                      </m:e>
                      <m:sub>
                        <m:r>
                          <a:rPr lang="nb-NO" sz="2000" i="1">
                            <a:latin typeface="Cambria Math" panose="02040503050406030204" pitchFamily="18" charset="0"/>
                          </a:rPr>
                          <m:t>𝑘</m:t>
                        </m:r>
                        <m:r>
                          <a:rPr lang="nb-NO" sz="2000" i="1">
                            <a:latin typeface="Cambria Math" panose="02040503050406030204" pitchFamily="18" charset="0"/>
                          </a:rPr>
                          <m:t>|</m:t>
                        </m:r>
                        <m:r>
                          <a:rPr lang="nb-NO" sz="2000" i="1">
                            <a:latin typeface="Cambria Math" panose="02040503050406030204" pitchFamily="18" charset="0"/>
                          </a:rPr>
                          <m:t>𝑘</m:t>
                        </m:r>
                        <m:r>
                          <a:rPr lang="nb-NO" sz="2000" i="1">
                            <a:latin typeface="Cambria Math" panose="02040503050406030204" pitchFamily="18" charset="0"/>
                          </a:rPr>
                          <m:t>−1</m:t>
                        </m:r>
                      </m:sub>
                    </m:sSub>
                    <m:r>
                      <a:rPr lang="nb-NO" sz="2000" i="1">
                        <a:latin typeface="Cambria Math" panose="02040503050406030204" pitchFamily="18" charset="0"/>
                      </a:rPr>
                      <m:t>=</m:t>
                    </m:r>
                    <m:r>
                      <a:rPr lang="nb-NO" sz="2000" b="0" i="1" smtClean="0">
                        <a:latin typeface="Cambria Math" panose="02040503050406030204" pitchFamily="18" charset="0"/>
                      </a:rPr>
                      <m:t>𝑉𝑎𝑟</m:t>
                    </m:r>
                    <m:r>
                      <a:rPr lang="nb-NO" sz="2000" b="0" i="1" smtClean="0">
                        <a:latin typeface="Cambria Math" panose="02040503050406030204" pitchFamily="18" charset="0"/>
                      </a:rPr>
                      <m:t>(</m:t>
                    </m:r>
                    <m:sSub>
                      <m:sSubPr>
                        <m:ctrlPr>
                          <a:rPr lang="nb-NO" sz="2000" i="1">
                            <a:latin typeface="Cambria Math" panose="02040503050406030204" pitchFamily="18" charset="0"/>
                          </a:rPr>
                        </m:ctrlPr>
                      </m:sSubPr>
                      <m:e>
                        <m:r>
                          <a:rPr lang="nb-NO" sz="2000" i="1">
                            <a:latin typeface="Cambria Math" panose="02040503050406030204" pitchFamily="18" charset="0"/>
                          </a:rPr>
                          <m:t>𝑍</m:t>
                        </m:r>
                      </m:e>
                      <m:sub>
                        <m:r>
                          <a:rPr lang="nb-NO" sz="2000" i="1">
                            <a:latin typeface="Cambria Math" panose="02040503050406030204" pitchFamily="18" charset="0"/>
                          </a:rPr>
                          <m:t>𝑘</m:t>
                        </m:r>
                      </m:sub>
                    </m:sSub>
                    <m:r>
                      <a:rPr lang="nb-NO" sz="2000" i="1">
                        <a:latin typeface="Cambria Math" panose="02040503050406030204" pitchFamily="18" charset="0"/>
                      </a:rPr>
                      <m:t>|</m:t>
                    </m:r>
                    <m:sSub>
                      <m:sSubPr>
                        <m:ctrlPr>
                          <a:rPr lang="nb-NO" sz="2000" i="1">
                            <a:latin typeface="Cambria Math" panose="02040503050406030204" pitchFamily="18" charset="0"/>
                          </a:rPr>
                        </m:ctrlPr>
                      </m:sSubPr>
                      <m:e>
                        <m:r>
                          <a:rPr lang="nb-NO" sz="2000" i="1">
                            <a:latin typeface="Cambria Math" panose="02040503050406030204" pitchFamily="18" charset="0"/>
                          </a:rPr>
                          <m:t>𝑧</m:t>
                        </m:r>
                      </m:e>
                      <m:sub>
                        <m:r>
                          <a:rPr lang="nb-NO" sz="2000" i="1">
                            <a:latin typeface="Cambria Math" panose="02040503050406030204" pitchFamily="18" charset="0"/>
                          </a:rPr>
                          <m:t>1</m:t>
                        </m:r>
                      </m:sub>
                    </m:sSub>
                    <m:r>
                      <a:rPr lang="nb-NO" sz="2000" i="1">
                        <a:latin typeface="Cambria Math" panose="02040503050406030204" pitchFamily="18" charset="0"/>
                      </a:rPr>
                      <m:t>,</m:t>
                    </m:r>
                    <m:r>
                      <a:rPr lang="nb-NO" sz="2000" i="1">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i="1">
                            <a:latin typeface="Cambria Math" panose="02040503050406030204" pitchFamily="18" charset="0"/>
                            <a:ea typeface="Cambria Math" panose="02040503050406030204" pitchFamily="18" charset="0"/>
                          </a:rPr>
                          <m:t>𝑘</m:t>
                        </m:r>
                        <m:r>
                          <a:rPr lang="nb-NO" sz="2000" i="1">
                            <a:latin typeface="Cambria Math" panose="02040503050406030204" pitchFamily="18" charset="0"/>
                            <a:ea typeface="Cambria Math" panose="02040503050406030204" pitchFamily="18" charset="0"/>
                          </a:rPr>
                          <m:t>−1</m:t>
                        </m:r>
                      </m:sub>
                    </m:sSub>
                    <m:r>
                      <a:rPr lang="nb-NO" sz="2000" b="0" i="1" smtClean="0">
                        <a:latin typeface="Cambria Math" panose="02040503050406030204" pitchFamily="18" charset="0"/>
                        <a:ea typeface="Cambria Math" panose="02040503050406030204" pitchFamily="18" charset="0"/>
                      </a:rPr>
                      <m:t>)</m:t>
                    </m:r>
                  </m:oMath>
                </a14:m>
                <a:r>
                  <a:rPr lang="en-GB" sz="2000" dirty="0"/>
                  <a:t> for the next measurement given the ones previous ones. The solution to linear SDE does this.</a:t>
                </a:r>
              </a:p>
              <a:p>
                <a:pPr marL="457200" indent="-457200">
                  <a:buFont typeface="+mj-lt"/>
                  <a:buAutoNum type="arabicPeriod"/>
                </a:pPr>
                <a:r>
                  <a:rPr lang="en-GB" sz="2000" dirty="0"/>
                  <a:t>Likelihood update step: The update is simply the normal distribution probability density for the set of measurements in this time step, given the expected value and variance from the prediction step; </a:t>
                </a:r>
                <a14:m>
                  <m:oMath xmlns:m="http://schemas.openxmlformats.org/officeDocument/2006/math">
                    <m:r>
                      <a:rPr lang="nb-NO" sz="2000" b="0" i="1" smtClean="0">
                        <a:latin typeface="Cambria Math" panose="02040503050406030204" pitchFamily="18" charset="0"/>
                      </a:rPr>
                      <m:t>𝑓</m:t>
                    </m:r>
                    <m:r>
                      <a:rPr lang="nb-NO" sz="2000" b="0" i="1" smtClean="0">
                        <a:latin typeface="Cambria Math" panose="02040503050406030204" pitchFamily="18" charset="0"/>
                      </a:rPr>
                      <m:t>(</m:t>
                    </m:r>
                    <m:sSub>
                      <m:sSubPr>
                        <m:ctrlPr>
                          <a:rPr lang="nb-NO" sz="2000" b="0" i="1" smtClean="0">
                            <a:latin typeface="Cambria Math" panose="02040503050406030204" pitchFamily="18" charset="0"/>
                          </a:rPr>
                        </m:ctrlPr>
                      </m:sSubPr>
                      <m:e>
                        <m:r>
                          <a:rPr lang="nb-NO" sz="2000" b="0" i="1" smtClean="0">
                            <a:latin typeface="Cambria Math" panose="02040503050406030204" pitchFamily="18" charset="0"/>
                          </a:rPr>
                          <m:t>𝑧</m:t>
                        </m:r>
                      </m:e>
                      <m:sub>
                        <m:r>
                          <a:rPr lang="nb-NO" sz="2000" b="0" i="1" smtClean="0">
                            <a:latin typeface="Cambria Math" panose="02040503050406030204" pitchFamily="18" charset="0"/>
                          </a:rPr>
                          <m:t>𝑘</m:t>
                        </m:r>
                      </m:sub>
                    </m:sSub>
                    <m:r>
                      <a:rPr lang="nb-NO" sz="2000" b="0" i="1" smtClean="0">
                        <a:latin typeface="Cambria Math" panose="02040503050406030204" pitchFamily="18" charset="0"/>
                      </a:rPr>
                      <m:t>|</m:t>
                    </m:r>
                  </m:oMath>
                </a14:m>
                <a:r>
                  <a:rPr lang="nb-NO" sz="2000" dirty="0"/>
                  <a:t> </a:t>
                </a:r>
                <a14:m>
                  <m:oMath xmlns:m="http://schemas.openxmlformats.org/officeDocument/2006/math">
                    <m:sSub>
                      <m:sSubPr>
                        <m:ctrlPr>
                          <a:rPr lang="nb-NO" sz="2000" i="1">
                            <a:latin typeface="Cambria Math" panose="02040503050406030204" pitchFamily="18" charset="0"/>
                          </a:rPr>
                        </m:ctrlPr>
                      </m:sSubPr>
                      <m:e>
                        <m:r>
                          <a:rPr lang="nb-NO" sz="2000" i="1">
                            <a:latin typeface="Cambria Math" panose="02040503050406030204" pitchFamily="18" charset="0"/>
                          </a:rPr>
                          <m:t>𝑧</m:t>
                        </m:r>
                      </m:e>
                      <m:sub>
                        <m:r>
                          <a:rPr lang="nb-NO" sz="2000" i="1">
                            <a:latin typeface="Cambria Math" panose="02040503050406030204" pitchFamily="18" charset="0"/>
                          </a:rPr>
                          <m:t>1</m:t>
                        </m:r>
                      </m:sub>
                    </m:sSub>
                    <m:r>
                      <a:rPr lang="nb-NO" sz="2000" i="1">
                        <a:latin typeface="Cambria Math" panose="02040503050406030204" pitchFamily="18" charset="0"/>
                      </a:rPr>
                      <m:t>,</m:t>
                    </m:r>
                    <m:r>
                      <a:rPr lang="nb-NO" sz="2000" i="1">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i="1">
                            <a:latin typeface="Cambria Math" panose="02040503050406030204" pitchFamily="18" charset="0"/>
                            <a:ea typeface="Cambria Math" panose="02040503050406030204" pitchFamily="18" charset="0"/>
                          </a:rPr>
                          <m:t>𝑘</m:t>
                        </m:r>
                        <m:r>
                          <a:rPr lang="nb-NO" sz="2000" i="1">
                            <a:latin typeface="Cambria Math" panose="02040503050406030204" pitchFamily="18" charset="0"/>
                            <a:ea typeface="Cambria Math" panose="02040503050406030204" pitchFamily="18" charset="0"/>
                          </a:rPr>
                          <m:t>−1</m:t>
                        </m:r>
                      </m:sub>
                    </m:sSub>
                    <m:r>
                      <a:rPr lang="nb-NO" sz="2000" b="0" i="1" smtClean="0">
                        <a:latin typeface="Cambria Math" panose="02040503050406030204" pitchFamily="18" charset="0"/>
                        <a:ea typeface="Cambria Math" panose="02040503050406030204" pitchFamily="18" charset="0"/>
                      </a:rPr>
                      <m:t>)=</m:t>
                    </m:r>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𝑓</m:t>
                        </m:r>
                      </m:e>
                      <m:sub>
                        <m:r>
                          <a:rPr lang="nb-NO" sz="2000" b="0" i="1" smtClean="0">
                            <a:latin typeface="Cambria Math" panose="02040503050406030204" pitchFamily="18" charset="0"/>
                            <a:ea typeface="Cambria Math" panose="02040503050406030204" pitchFamily="18" charset="0"/>
                          </a:rPr>
                          <m:t>𝑁</m:t>
                        </m:r>
                      </m:sub>
                    </m:sSub>
                    <m:r>
                      <a:rPr lang="nb-NO" sz="2000" b="0" i="1" smtClean="0">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rPr>
                        </m:ctrlPr>
                      </m:sSubPr>
                      <m:e>
                        <m:r>
                          <a:rPr lang="nb-NO" sz="2000" i="1">
                            <a:latin typeface="Cambria Math" panose="02040503050406030204" pitchFamily="18" charset="0"/>
                          </a:rPr>
                          <m:t>𝑧</m:t>
                        </m:r>
                      </m:e>
                      <m:sub>
                        <m:r>
                          <a:rPr lang="nb-NO" sz="2000" i="1">
                            <a:latin typeface="Cambria Math" panose="02040503050406030204" pitchFamily="18" charset="0"/>
                          </a:rPr>
                          <m:t>𝑘</m:t>
                        </m:r>
                      </m:sub>
                    </m:sSub>
                    <m:r>
                      <a:rPr lang="nb-NO" sz="2000" b="0" i="1" smtClean="0">
                        <a:latin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𝜇</m:t>
                    </m:r>
                    <m:r>
                      <a:rPr lang="nb-NO" sz="2000" b="0" i="1" smtClean="0">
                        <a:latin typeface="Cambria Math" panose="02040503050406030204" pitchFamily="18" charset="0"/>
                        <a:ea typeface="Cambria Math" panose="02040503050406030204" pitchFamily="18" charset="0"/>
                      </a:rPr>
                      <m:t>=</m:t>
                    </m:r>
                    <m:sSub>
                      <m:sSubPr>
                        <m:ctrlPr>
                          <a:rPr lang="en-GB" sz="2000" i="1">
                            <a:latin typeface="Cambria Math" panose="02040503050406030204" pitchFamily="18" charset="0"/>
                          </a:rPr>
                        </m:ctrlPr>
                      </m:sSubPr>
                      <m:e>
                        <m:r>
                          <a:rPr lang="nb-NO" sz="2000" i="1">
                            <a:latin typeface="Cambria Math" panose="02040503050406030204" pitchFamily="18" charset="0"/>
                          </a:rPr>
                          <m:t>𝑧</m:t>
                        </m:r>
                      </m:e>
                      <m:sub>
                        <m:r>
                          <a:rPr lang="nb-NO" sz="2000" i="1">
                            <a:latin typeface="Cambria Math" panose="02040503050406030204" pitchFamily="18" charset="0"/>
                          </a:rPr>
                          <m:t>𝑘</m:t>
                        </m:r>
                        <m:r>
                          <a:rPr lang="nb-NO" sz="2000" i="1">
                            <a:latin typeface="Cambria Math" panose="02040503050406030204" pitchFamily="18" charset="0"/>
                          </a:rPr>
                          <m:t>|</m:t>
                        </m:r>
                        <m:r>
                          <a:rPr lang="nb-NO" sz="2000" i="1">
                            <a:latin typeface="Cambria Math" panose="02040503050406030204" pitchFamily="18" charset="0"/>
                          </a:rPr>
                          <m:t>𝑘</m:t>
                        </m:r>
                        <m:r>
                          <a:rPr lang="nb-NO" sz="2000" i="1">
                            <a:latin typeface="Cambria Math" panose="02040503050406030204" pitchFamily="18" charset="0"/>
                          </a:rPr>
                          <m:t>−1</m:t>
                        </m:r>
                      </m:sub>
                    </m:sSub>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𝑣𝑎𝑟</m:t>
                    </m:r>
                    <m:r>
                      <a:rPr lang="nb-NO" sz="2000" b="0" i="1" smtClean="0">
                        <a:latin typeface="Cambria Math" panose="02040503050406030204" pitchFamily="18" charset="0"/>
                        <a:ea typeface="Cambria Math" panose="02040503050406030204" pitchFamily="18" charset="0"/>
                      </a:rPr>
                      <m:t>=</m:t>
                    </m:r>
                    <m:sSub>
                      <m:sSubPr>
                        <m:ctrlPr>
                          <a:rPr lang="en-GB" sz="2000" i="1">
                            <a:latin typeface="Cambria Math" panose="02040503050406030204" pitchFamily="18" charset="0"/>
                          </a:rPr>
                        </m:ctrlPr>
                      </m:sSubPr>
                      <m:e>
                        <m:r>
                          <a:rPr lang="nb-NO" sz="2000" i="1">
                            <a:latin typeface="Cambria Math" panose="02040503050406030204" pitchFamily="18" charset="0"/>
                          </a:rPr>
                          <m:t>𝑃</m:t>
                        </m:r>
                      </m:e>
                      <m:sub>
                        <m:r>
                          <a:rPr lang="nb-NO" sz="2000" i="1">
                            <a:latin typeface="Cambria Math" panose="02040503050406030204" pitchFamily="18" charset="0"/>
                          </a:rPr>
                          <m:t>𝑘</m:t>
                        </m:r>
                        <m:r>
                          <a:rPr lang="nb-NO" sz="2000" i="1">
                            <a:latin typeface="Cambria Math" panose="02040503050406030204" pitchFamily="18" charset="0"/>
                          </a:rPr>
                          <m:t>|</m:t>
                        </m:r>
                        <m:r>
                          <a:rPr lang="nb-NO" sz="2000" i="1">
                            <a:latin typeface="Cambria Math" panose="02040503050406030204" pitchFamily="18" charset="0"/>
                          </a:rPr>
                          <m:t>𝑘</m:t>
                        </m:r>
                        <m:r>
                          <a:rPr lang="nb-NO" sz="2000" i="1">
                            <a:latin typeface="Cambria Math" panose="02040503050406030204" pitchFamily="18" charset="0"/>
                          </a:rPr>
                          <m:t>−1</m:t>
                        </m:r>
                      </m:sub>
                    </m:sSub>
                    <m:r>
                      <a:rPr lang="nb-NO" sz="2000" b="0" i="1" smtClean="0">
                        <a:latin typeface="Cambria Math" panose="02040503050406030204" pitchFamily="18" charset="0"/>
                        <a:ea typeface="Cambria Math" panose="02040503050406030204" pitchFamily="18" charset="0"/>
                      </a:rPr>
                      <m:t>)</m:t>
                    </m:r>
                  </m:oMath>
                </a14:m>
                <a:r>
                  <a:rPr lang="en-GB" sz="2000" i="1" dirty="0"/>
                  <a:t>.</a:t>
                </a:r>
              </a:p>
              <a:p>
                <a:pPr marL="457200" indent="-457200">
                  <a:buFont typeface="+mj-lt"/>
                  <a:buAutoNum type="arabicPeriod"/>
                </a:pPr>
                <a:r>
                  <a:rPr lang="en-GB" sz="2000" dirty="0"/>
                  <a:t>Bayesian update step: Update the knowledge of the current state given the current measurement, using Bayes formula.</a:t>
                </a:r>
              </a:p>
              <a:p>
                <a:pPr marL="0" indent="0">
                  <a:buNone/>
                </a:pPr>
                <a:r>
                  <a:rPr lang="en-GB" sz="2000" dirty="0"/>
                  <a:t>The likelihood is </a:t>
                </a:r>
                <a14:m>
                  <m:oMath xmlns:m="http://schemas.openxmlformats.org/officeDocument/2006/math">
                    <m:r>
                      <a:rPr lang="nb-NO" sz="2000" b="0" i="1" smtClean="0">
                        <a:latin typeface="Cambria Math" panose="02040503050406030204" pitchFamily="18" charset="0"/>
                      </a:rPr>
                      <m:t>𝐿</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𝑓</m:t>
                    </m:r>
                    <m:d>
                      <m:dPr>
                        <m:ctrlPr>
                          <a:rPr lang="nb-NO" sz="2000" b="0" i="1" smtClean="0">
                            <a:latin typeface="Cambria Math" panose="02040503050406030204" pitchFamily="18" charset="0"/>
                            <a:ea typeface="Cambria Math" panose="02040503050406030204" pitchFamily="18" charset="0"/>
                          </a:rPr>
                        </m:ctrlPr>
                      </m:dPr>
                      <m:e>
                        <m:sSub>
                          <m:sSubPr>
                            <m:ctrlPr>
                              <a:rPr lang="nb-NO" sz="2000" i="1">
                                <a:latin typeface="Cambria Math" panose="02040503050406030204" pitchFamily="18" charset="0"/>
                              </a:rPr>
                            </m:ctrlPr>
                          </m:sSubPr>
                          <m:e>
                            <m:r>
                              <a:rPr lang="nb-NO" sz="2000" i="1">
                                <a:latin typeface="Cambria Math" panose="02040503050406030204" pitchFamily="18" charset="0"/>
                              </a:rPr>
                              <m:t>𝑧</m:t>
                            </m:r>
                          </m:e>
                          <m:sub>
                            <m:r>
                              <a:rPr lang="nb-NO" sz="2000" i="1">
                                <a:latin typeface="Cambria Math" panose="02040503050406030204" pitchFamily="18" charset="0"/>
                              </a:rPr>
                              <m:t>1</m:t>
                            </m:r>
                          </m:sub>
                        </m:sSub>
                        <m:r>
                          <a:rPr lang="nb-NO" sz="2000" i="1">
                            <a:latin typeface="Cambria Math" panose="02040503050406030204" pitchFamily="18" charset="0"/>
                          </a:rPr>
                          <m:t>,</m:t>
                        </m:r>
                        <m:r>
                          <a:rPr lang="nb-NO" sz="2000" i="1">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b="0" i="1" smtClean="0">
                                <a:latin typeface="Cambria Math" panose="02040503050406030204" pitchFamily="18" charset="0"/>
                                <a:ea typeface="Cambria Math" panose="02040503050406030204" pitchFamily="18" charset="0"/>
                              </a:rPr>
                              <m:t>𝑛</m:t>
                            </m:r>
                          </m:sub>
                        </m:sSub>
                      </m:e>
                    </m:d>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𝑓</m:t>
                    </m:r>
                    <m:d>
                      <m:dPr>
                        <m:ctrlPr>
                          <a:rPr lang="nb-NO" sz="2000" b="0" i="1" smtClean="0">
                            <a:latin typeface="Cambria Math" panose="02040503050406030204" pitchFamily="18" charset="0"/>
                            <a:ea typeface="Cambria Math" panose="02040503050406030204" pitchFamily="18" charset="0"/>
                          </a:rPr>
                        </m:ctrlPr>
                      </m:dPr>
                      <m:e>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𝑧</m:t>
                            </m:r>
                          </m:e>
                          <m:sub>
                            <m:r>
                              <a:rPr lang="nb-NO" sz="2000" b="0" i="1" smtClean="0">
                                <a:latin typeface="Cambria Math" panose="02040503050406030204" pitchFamily="18" charset="0"/>
                                <a:ea typeface="Cambria Math" panose="02040503050406030204" pitchFamily="18" charset="0"/>
                              </a:rPr>
                              <m:t>1</m:t>
                            </m:r>
                          </m:sub>
                        </m:sSub>
                      </m:e>
                    </m:d>
                    <m:r>
                      <a:rPr lang="nb-NO" sz="2000" b="0" i="1" smtClean="0">
                        <a:latin typeface="Cambria Math" panose="02040503050406030204" pitchFamily="18" charset="0"/>
                        <a:ea typeface="Cambria Math" panose="02040503050406030204" pitchFamily="18" charset="0"/>
                      </a:rPr>
                      <m:t>𝑓</m:t>
                    </m:r>
                    <m:d>
                      <m:dPr>
                        <m:ctrlPr>
                          <a:rPr lang="nb-NO" sz="2000" b="0" i="1" smtClean="0">
                            <a:latin typeface="Cambria Math" panose="02040503050406030204" pitchFamily="18" charset="0"/>
                            <a:ea typeface="Cambria Math" panose="02040503050406030204" pitchFamily="18" charset="0"/>
                          </a:rPr>
                        </m:ctrlPr>
                      </m:dPr>
                      <m:e>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b="0" i="1" smtClean="0">
                                <a:latin typeface="Cambria Math" panose="02040503050406030204" pitchFamily="18" charset="0"/>
                                <a:ea typeface="Cambria Math" panose="02040503050406030204" pitchFamily="18" charset="0"/>
                              </a:rPr>
                              <m:t>2</m:t>
                            </m:r>
                          </m:sub>
                        </m:sSub>
                      </m:e>
                      <m:e>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i="1">
                                <a:latin typeface="Cambria Math" panose="02040503050406030204" pitchFamily="18" charset="0"/>
                                <a:ea typeface="Cambria Math" panose="02040503050406030204" pitchFamily="18" charset="0"/>
                              </a:rPr>
                              <m:t>1</m:t>
                            </m:r>
                          </m:sub>
                        </m:sSub>
                      </m:e>
                    </m:d>
                    <m:r>
                      <a:rPr lang="nb-NO" sz="2000" b="0" i="1" smtClean="0">
                        <a:latin typeface="Cambria Math" panose="02040503050406030204" pitchFamily="18" charset="0"/>
                        <a:ea typeface="Cambria Math" panose="02040503050406030204" pitchFamily="18" charset="0"/>
                      </a:rPr>
                      <m:t>𝑓</m:t>
                    </m:r>
                    <m:r>
                      <a:rPr lang="nb-NO" sz="2000" b="0" i="1" smtClean="0">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b="0" i="1" smtClean="0">
                            <a:latin typeface="Cambria Math" panose="02040503050406030204" pitchFamily="18" charset="0"/>
                            <a:ea typeface="Cambria Math" panose="02040503050406030204" pitchFamily="18" charset="0"/>
                          </a:rPr>
                          <m:t>3</m:t>
                        </m:r>
                      </m:sub>
                    </m:sSub>
                    <m:r>
                      <a:rPr lang="nb-NO" sz="2000" b="0" i="1" smtClean="0">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i="1">
                            <a:latin typeface="Cambria Math" panose="02040503050406030204" pitchFamily="18" charset="0"/>
                            <a:ea typeface="Cambria Math" panose="02040503050406030204" pitchFamily="18" charset="0"/>
                          </a:rPr>
                          <m:t>1</m:t>
                        </m:r>
                      </m:sub>
                    </m:sSub>
                    <m:r>
                      <a:rPr lang="nb-NO" sz="2000" b="0" i="0" smtClean="0">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b="0" i="1" smtClean="0">
                            <a:latin typeface="Cambria Math" panose="02040503050406030204" pitchFamily="18" charset="0"/>
                            <a:ea typeface="Cambria Math" panose="02040503050406030204" pitchFamily="18" charset="0"/>
                          </a:rPr>
                          <m:t>2</m:t>
                        </m:r>
                      </m:sub>
                    </m:sSub>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𝑓</m:t>
                    </m:r>
                    <m:r>
                      <a:rPr lang="nb-NO" sz="2000" b="0" i="1" smtClean="0">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rPr>
                        </m:ctrlPr>
                      </m:sSubPr>
                      <m:e>
                        <m:sSub>
                          <m:sSubPr>
                            <m:ctrlPr>
                              <a:rPr lang="nb-NO" sz="2000" i="1" smtClean="0">
                                <a:latin typeface="Cambria Math" panose="02040503050406030204" pitchFamily="18" charset="0"/>
                              </a:rPr>
                            </m:ctrlPr>
                          </m:sSubPr>
                          <m:e>
                            <m:r>
                              <a:rPr lang="nb-NO" sz="2000" b="0" i="1" smtClean="0">
                                <a:latin typeface="Cambria Math" panose="02040503050406030204" pitchFamily="18" charset="0"/>
                              </a:rPr>
                              <m:t>𝑧</m:t>
                            </m:r>
                          </m:e>
                          <m:sub>
                            <m:r>
                              <a:rPr lang="nb-NO" sz="2000" b="0" i="1" smtClean="0">
                                <a:latin typeface="Cambria Math" panose="02040503050406030204" pitchFamily="18" charset="0"/>
                              </a:rPr>
                              <m:t>𝑛</m:t>
                            </m:r>
                          </m:sub>
                        </m:sSub>
                        <m:r>
                          <a:rPr lang="nb-NO" sz="2000" b="0" i="1" smtClean="0">
                            <a:latin typeface="Cambria Math" panose="02040503050406030204" pitchFamily="18" charset="0"/>
                          </a:rPr>
                          <m:t>|</m:t>
                        </m:r>
                        <m:r>
                          <a:rPr lang="nb-NO" sz="2000" i="1">
                            <a:latin typeface="Cambria Math" panose="02040503050406030204" pitchFamily="18" charset="0"/>
                          </a:rPr>
                          <m:t>𝑧</m:t>
                        </m:r>
                      </m:e>
                      <m:sub>
                        <m:r>
                          <a:rPr lang="nb-NO" sz="2000" i="1">
                            <a:latin typeface="Cambria Math" panose="02040503050406030204" pitchFamily="18" charset="0"/>
                          </a:rPr>
                          <m:t>1</m:t>
                        </m:r>
                      </m:sub>
                    </m:sSub>
                    <m:r>
                      <a:rPr lang="nb-NO" sz="2000" i="1">
                        <a:latin typeface="Cambria Math" panose="02040503050406030204" pitchFamily="18" charset="0"/>
                      </a:rPr>
                      <m:t>,</m:t>
                    </m:r>
                    <m:r>
                      <a:rPr lang="nb-NO" sz="2000" i="1">
                        <a:latin typeface="Cambria Math" panose="02040503050406030204" pitchFamily="18" charset="0"/>
                        <a:ea typeface="Cambria Math" panose="02040503050406030204" pitchFamily="18" charset="0"/>
                      </a:rPr>
                      <m:t>⋯</m:t>
                    </m:r>
                    <m:sSub>
                      <m:sSubPr>
                        <m:ctrlPr>
                          <a:rPr lang="nb-NO" sz="2000" i="1">
                            <a:latin typeface="Cambria Math" panose="02040503050406030204" pitchFamily="18" charset="0"/>
                            <a:ea typeface="Cambria Math" panose="02040503050406030204" pitchFamily="18" charset="0"/>
                          </a:rPr>
                        </m:ctrlPr>
                      </m:sSubPr>
                      <m:e>
                        <m:r>
                          <a:rPr lang="nb-NO" sz="2000" i="1">
                            <a:latin typeface="Cambria Math" panose="02040503050406030204" pitchFamily="18" charset="0"/>
                            <a:ea typeface="Cambria Math" panose="02040503050406030204" pitchFamily="18" charset="0"/>
                          </a:rPr>
                          <m:t>𝑧</m:t>
                        </m:r>
                      </m:e>
                      <m:sub>
                        <m:r>
                          <a:rPr lang="nb-NO" sz="2000" b="0" i="1" smtClean="0">
                            <a:latin typeface="Cambria Math" panose="02040503050406030204" pitchFamily="18" charset="0"/>
                            <a:ea typeface="Cambria Math" panose="02040503050406030204" pitchFamily="18" charset="0"/>
                          </a:rPr>
                          <m:t>𝑛</m:t>
                        </m:r>
                        <m:r>
                          <a:rPr lang="nb-NO" sz="2000" i="1">
                            <a:latin typeface="Cambria Math" panose="02040503050406030204" pitchFamily="18" charset="0"/>
                            <a:ea typeface="Cambria Math" panose="02040503050406030204" pitchFamily="18" charset="0"/>
                          </a:rPr>
                          <m:t>−1</m:t>
                        </m:r>
                      </m:sub>
                    </m:sSub>
                    <m:r>
                      <a:rPr lang="nb-NO" sz="2000" b="0" i="1" smtClean="0">
                        <a:latin typeface="Cambria Math" panose="02040503050406030204" pitchFamily="18" charset="0"/>
                        <a:ea typeface="Cambria Math" panose="02040503050406030204" pitchFamily="18" charset="0"/>
                      </a:rPr>
                      <m:t>)</m:t>
                    </m:r>
                  </m:oMath>
                </a14:m>
                <a:endParaRPr lang="en-GB" sz="2000" dirty="0"/>
              </a:p>
              <a:p>
                <a:pPr marL="0" indent="0">
                  <a:buNone/>
                </a:pPr>
                <a:r>
                  <a:rPr lang="en-GB" sz="2000" dirty="0"/>
                  <a:t>Each step involves matrix operations on the complete set of processes though, so if you have lots of different measurement types or lots of hidden layers, this will be slow. </a:t>
                </a:r>
                <a14:m>
                  <m:oMath xmlns:m="http://schemas.openxmlformats.org/officeDocument/2006/math">
                    <m:r>
                      <a:rPr lang="en-GB" sz="2000" b="0" i="1" smtClean="0">
                        <a:latin typeface="Cambria Math" panose="02040503050406030204" pitchFamily="18" charset="0"/>
                      </a:rPr>
                      <m:t>𝑂</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𝑛𝑚</m:t>
                        </m:r>
                      </m:e>
                      <m:sup>
                        <m:r>
                          <a:rPr lang="en-GB" sz="2000" b="0" i="1" smtClean="0">
                            <a:latin typeface="Cambria Math" panose="02040503050406030204" pitchFamily="18" charset="0"/>
                          </a:rPr>
                          <m:t>3</m:t>
                        </m:r>
                      </m:sup>
                    </m:sSup>
                    <m:r>
                      <a:rPr lang="en-GB" sz="2000" b="0" i="1" smtClean="0">
                        <a:latin typeface="Cambria Math" panose="02040503050406030204" pitchFamily="18" charset="0"/>
                      </a:rPr>
                      <m:t>)</m:t>
                    </m:r>
                  </m:oMath>
                </a14:m>
                <a:r>
                  <a:rPr lang="en-GB" sz="2000" dirty="0"/>
                  <a:t> where </a:t>
                </a:r>
                <a14:m>
                  <m:oMath xmlns:m="http://schemas.openxmlformats.org/officeDocument/2006/math">
                    <m:r>
                      <a:rPr lang="en-GB" sz="2000" i="1">
                        <a:latin typeface="Cambria Math" panose="02040503050406030204" pitchFamily="18" charset="0"/>
                      </a:rPr>
                      <m:t>𝑚</m:t>
                    </m:r>
                  </m:oMath>
                </a14:m>
                <a:r>
                  <a:rPr lang="en-GB" sz="2000" dirty="0"/>
                  <a:t> is the number of processes.</a:t>
                </a:r>
              </a:p>
            </p:txBody>
          </p:sp>
        </mc:Choice>
        <mc:Fallback xmlns="">
          <p:sp>
            <p:nvSpPr>
              <p:cNvPr id="3" name="Plassholder for innhold 2">
                <a:extLst>
                  <a:ext uri="{FF2B5EF4-FFF2-40B4-BE49-F238E27FC236}">
                    <a16:creationId xmlns:a16="http://schemas.microsoft.com/office/drawing/2014/main" id="{88125453-6ABD-4353-86BE-87934C8DB91A}"/>
                  </a:ext>
                </a:extLst>
              </p:cNvPr>
              <p:cNvSpPr>
                <a:spLocks noGrp="1" noRot="1" noChangeAspect="1" noMove="1" noResize="1" noEditPoints="1" noAdjustHandles="1" noChangeArrowheads="1" noChangeShapeType="1" noTextEdit="1"/>
              </p:cNvSpPr>
              <p:nvPr>
                <p:ph idx="1"/>
              </p:nvPr>
            </p:nvSpPr>
            <p:spPr>
              <a:xfrm>
                <a:off x="838200" y="1137424"/>
                <a:ext cx="10515600" cy="5475249"/>
              </a:xfrm>
              <a:blipFill>
                <a:blip r:embed="rId2"/>
                <a:stretch>
                  <a:fillRect l="-638" t="-1225" r="-1043"/>
                </a:stretch>
              </a:blipFill>
            </p:spPr>
            <p:txBody>
              <a:bodyPr/>
              <a:lstStyle/>
              <a:p>
                <a:r>
                  <a:rPr lang="en-GB">
                    <a:noFill/>
                  </a:rPr>
                  <a:t> </a:t>
                </a:r>
              </a:p>
            </p:txBody>
          </p:sp>
        </mc:Fallback>
      </mc:AlternateContent>
    </p:spTree>
    <p:extLst>
      <p:ext uri="{BB962C8B-B14F-4D97-AF65-F5344CB8AC3E}">
        <p14:creationId xmlns:p14="http://schemas.microsoft.com/office/powerpoint/2010/main" val="364093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e 6">
            <a:extLst>
              <a:ext uri="{FF2B5EF4-FFF2-40B4-BE49-F238E27FC236}">
                <a16:creationId xmlns:a16="http://schemas.microsoft.com/office/drawing/2014/main" id="{AC348FAA-D2EE-4DFC-9D25-67235F27D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663" y="3569330"/>
            <a:ext cx="5391634" cy="3266368"/>
          </a:xfrm>
          <a:prstGeom prst="rect">
            <a:avLst/>
          </a:prstGeom>
        </p:spPr>
      </p:pic>
      <p:sp>
        <p:nvSpPr>
          <p:cNvPr id="2" name="Tittel 1">
            <a:extLst>
              <a:ext uri="{FF2B5EF4-FFF2-40B4-BE49-F238E27FC236}">
                <a16:creationId xmlns:a16="http://schemas.microsoft.com/office/drawing/2014/main" id="{67DD8ED4-203D-44C1-A8C5-349A3C3D4959}"/>
              </a:ext>
            </a:extLst>
          </p:cNvPr>
          <p:cNvSpPr>
            <a:spLocks noGrp="1"/>
          </p:cNvSpPr>
          <p:nvPr>
            <p:ph type="title"/>
          </p:nvPr>
        </p:nvSpPr>
        <p:spPr>
          <a:xfrm>
            <a:off x="838200" y="365126"/>
            <a:ext cx="10515600" cy="872659"/>
          </a:xfrm>
        </p:spPr>
        <p:txBody>
          <a:bodyPr/>
          <a:lstStyle/>
          <a:p>
            <a:pPr algn="ctr"/>
            <a:r>
              <a:rPr lang="en-GB" dirty="0"/>
              <a:t>Kalman smoothing</a:t>
            </a:r>
          </a:p>
        </p:txBody>
      </p:sp>
      <p:sp>
        <p:nvSpPr>
          <p:cNvPr id="3" name="Plassholder for innhold 2">
            <a:extLst>
              <a:ext uri="{FF2B5EF4-FFF2-40B4-BE49-F238E27FC236}">
                <a16:creationId xmlns:a16="http://schemas.microsoft.com/office/drawing/2014/main" id="{94CE8567-8487-44F1-929A-C296E3651925}"/>
              </a:ext>
            </a:extLst>
          </p:cNvPr>
          <p:cNvSpPr>
            <a:spLocks noGrp="1"/>
          </p:cNvSpPr>
          <p:nvPr>
            <p:ph idx="1"/>
          </p:nvPr>
        </p:nvSpPr>
        <p:spPr>
          <a:xfrm>
            <a:off x="838200" y="1237785"/>
            <a:ext cx="6142463" cy="4939178"/>
          </a:xfrm>
        </p:spPr>
        <p:txBody>
          <a:bodyPr/>
          <a:lstStyle/>
          <a:p>
            <a:r>
              <a:rPr lang="en-GB" sz="2000" dirty="0"/>
              <a:t>Kalman smoothing is the act of getting a process estimates given all the measurement (not just the measurement that went before).</a:t>
            </a:r>
          </a:p>
          <a:p>
            <a:r>
              <a:rPr lang="en-GB" sz="2000" dirty="0"/>
              <a:t>This is performed by working backwards from the last measurement, using the Rauch-Tung-</a:t>
            </a:r>
            <a:r>
              <a:rPr lang="en-GB" sz="2000" dirty="0" err="1"/>
              <a:t>Stribel</a:t>
            </a:r>
            <a:r>
              <a:rPr lang="en-GB" sz="2000" dirty="0"/>
              <a:t> smoother.</a:t>
            </a:r>
          </a:p>
          <a:p>
            <a:r>
              <a:rPr lang="en-GB" sz="2000" dirty="0"/>
              <a:t>Can be used for interpolation and extrapolation on measured processes.</a:t>
            </a:r>
          </a:p>
          <a:p>
            <a:r>
              <a:rPr lang="en-GB" sz="2000" dirty="0"/>
              <a:t>Can also give inference for hidden layers!</a:t>
            </a:r>
          </a:p>
          <a:p>
            <a:r>
              <a:rPr lang="en-GB" sz="2000" dirty="0"/>
              <a:t>Example: We found that brachiopod extinction rates were affected by bivalve extinction rates and a hidden layer. We could post a reconstruction of this layer and ask the paleo-community if they’ve seen this time series.</a:t>
            </a:r>
          </a:p>
          <a:p>
            <a:pPr marL="0" indent="0">
              <a:buNone/>
            </a:pPr>
            <a:endParaRPr lang="en-GB" dirty="0"/>
          </a:p>
          <a:p>
            <a:endParaRPr lang="en-GB" dirty="0"/>
          </a:p>
          <a:p>
            <a:endParaRPr lang="en-GB" dirty="0"/>
          </a:p>
        </p:txBody>
      </p:sp>
      <p:pic>
        <p:nvPicPr>
          <p:cNvPr id="5" name="Bilde 4">
            <a:extLst>
              <a:ext uri="{FF2B5EF4-FFF2-40B4-BE49-F238E27FC236}">
                <a16:creationId xmlns:a16="http://schemas.microsoft.com/office/drawing/2014/main" id="{82E12FE8-E2F8-4557-8055-3AF85AA89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9044" y="1159726"/>
            <a:ext cx="4461734" cy="2999678"/>
          </a:xfrm>
          <a:prstGeom prst="rect">
            <a:avLst/>
          </a:prstGeom>
        </p:spPr>
      </p:pic>
    </p:spTree>
    <p:extLst>
      <p:ext uri="{BB962C8B-B14F-4D97-AF65-F5344CB8AC3E}">
        <p14:creationId xmlns:p14="http://schemas.microsoft.com/office/powerpoint/2010/main" val="162496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0EF8E0A-C479-4B85-BF83-B28172D9BD8D}"/>
              </a:ext>
            </a:extLst>
          </p:cNvPr>
          <p:cNvSpPr>
            <a:spLocks noGrp="1"/>
          </p:cNvSpPr>
          <p:nvPr>
            <p:ph type="title"/>
          </p:nvPr>
        </p:nvSpPr>
        <p:spPr>
          <a:xfrm>
            <a:off x="838200" y="365125"/>
            <a:ext cx="10515600" cy="973021"/>
          </a:xfrm>
        </p:spPr>
        <p:txBody>
          <a:bodyPr/>
          <a:lstStyle/>
          <a:p>
            <a:pPr algn="ctr"/>
            <a:r>
              <a:rPr lang="en-GB"/>
              <a:t>MCMC sampling</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EAE56265-7FA7-464D-A9E3-AE7DE76FCC70}"/>
                  </a:ext>
                </a:extLst>
              </p:cNvPr>
              <p:cNvSpPr>
                <a:spLocks noGrp="1"/>
              </p:cNvSpPr>
              <p:nvPr>
                <p:ph idx="1"/>
              </p:nvPr>
            </p:nvSpPr>
            <p:spPr>
              <a:xfrm>
                <a:off x="838200" y="1304692"/>
                <a:ext cx="10515600" cy="5330283"/>
              </a:xfrm>
            </p:spPr>
            <p:txBody>
              <a:bodyPr>
                <a:normAutofit lnSpcReduction="10000"/>
              </a:bodyPr>
              <a:lstStyle/>
              <a:p>
                <a:r>
                  <a:rPr lang="en-GB" dirty="0"/>
                  <a:t>Bayesian analysis is default (though ML is also possible)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MCMC</a:t>
                </a:r>
              </a:p>
              <a:p>
                <a:r>
                  <a:rPr lang="en-GB" dirty="0"/>
                  <a:t>Fairly standard random walk-Metropolis sampling, with two additions:</a:t>
                </a:r>
              </a:p>
              <a:p>
                <a:pPr marL="514350" indent="-514350">
                  <a:buFont typeface="+mj-lt"/>
                  <a:buAutoNum type="arabicPeriod"/>
                </a:pPr>
                <a:r>
                  <a:rPr lang="en-GB" dirty="0"/>
                  <a:t>Random walk SD adapted during burn-in phase.</a:t>
                </a:r>
              </a:p>
              <a:p>
                <a:pPr marL="514350" indent="-514350">
                  <a:buFont typeface="+mj-lt"/>
                  <a:buAutoNum type="arabicPeriod"/>
                </a:pPr>
                <a:r>
                  <a:rPr lang="en-GB" dirty="0"/>
                  <a:t>Parallel tempering allowed (optional), to reduce the risk of getting trapped in sub-optima.</a:t>
                </a:r>
              </a:p>
              <a:p>
                <a:r>
                  <a:rPr lang="en-GB" dirty="0"/>
                  <a:t>After MCMC, and importance sampler is used for calculating marginal likelihood, used for model comparison.</a:t>
                </a:r>
              </a:p>
              <a:p>
                <a:endParaRPr lang="en-GB" dirty="0"/>
              </a:p>
              <a:p>
                <a:r>
                  <a:rPr lang="en-GB" dirty="0"/>
                  <a:t>ML optimization performed on a random set of MCMC samples, to reduce the risk of getting stuck in sub-optima. (So priors are needed anyhow.)</a:t>
                </a:r>
              </a:p>
            </p:txBody>
          </p:sp>
        </mc:Choice>
        <mc:Fallback xmlns="">
          <p:sp>
            <p:nvSpPr>
              <p:cNvPr id="3" name="Plassholder for innhold 2">
                <a:extLst>
                  <a:ext uri="{FF2B5EF4-FFF2-40B4-BE49-F238E27FC236}">
                    <a16:creationId xmlns:a16="http://schemas.microsoft.com/office/drawing/2014/main" id="{EAE56265-7FA7-464D-A9E3-AE7DE76FCC70}"/>
                  </a:ext>
                </a:extLst>
              </p:cNvPr>
              <p:cNvSpPr>
                <a:spLocks noGrp="1" noRot="1" noChangeAspect="1" noMove="1" noResize="1" noEditPoints="1" noAdjustHandles="1" noChangeArrowheads="1" noChangeShapeType="1" noTextEdit="1"/>
              </p:cNvSpPr>
              <p:nvPr>
                <p:ph idx="1"/>
              </p:nvPr>
            </p:nvSpPr>
            <p:spPr>
              <a:xfrm>
                <a:off x="838200" y="1304692"/>
                <a:ext cx="10515600" cy="5330283"/>
              </a:xfrm>
              <a:blipFill>
                <a:blip r:embed="rId2"/>
                <a:stretch>
                  <a:fillRect l="-1217" t="-2517" r="-1159"/>
                </a:stretch>
              </a:blipFill>
            </p:spPr>
            <p:txBody>
              <a:bodyPr/>
              <a:lstStyle/>
              <a:p>
                <a:r>
                  <a:rPr lang="en-GB">
                    <a:noFill/>
                  </a:rPr>
                  <a:t> </a:t>
                </a:r>
              </a:p>
            </p:txBody>
          </p:sp>
        </mc:Fallback>
      </mc:AlternateContent>
    </p:spTree>
    <p:extLst>
      <p:ext uri="{BB962C8B-B14F-4D97-AF65-F5344CB8AC3E}">
        <p14:creationId xmlns:p14="http://schemas.microsoft.com/office/powerpoint/2010/main" val="215477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6434051" y="2294312"/>
            <a:ext cx="5757949" cy="4563688"/>
          </a:xfrm>
          <a:prstGeom prst="rect">
            <a:avLst/>
          </a:prstGeom>
        </p:spPr>
      </p:pic>
      <p:sp>
        <p:nvSpPr>
          <p:cNvPr id="2" name="Title 1"/>
          <p:cNvSpPr>
            <a:spLocks noGrp="1"/>
          </p:cNvSpPr>
          <p:nvPr>
            <p:ph type="title"/>
          </p:nvPr>
        </p:nvSpPr>
        <p:spPr>
          <a:xfrm>
            <a:off x="838200" y="232121"/>
            <a:ext cx="10515600" cy="798657"/>
          </a:xfrm>
        </p:spPr>
        <p:txBody>
          <a:bodyPr/>
          <a:lstStyle/>
          <a:p>
            <a:pPr algn="ctr"/>
            <a:r>
              <a:rPr lang="en-US" dirty="0"/>
              <a:t>Example, one phenotypic time series</a:t>
            </a:r>
          </a:p>
        </p:txBody>
      </p:sp>
      <p:sp>
        <p:nvSpPr>
          <p:cNvPr id="3" name="Content Placeholder 2"/>
          <p:cNvSpPr>
            <a:spLocks noGrp="1"/>
          </p:cNvSpPr>
          <p:nvPr>
            <p:ph idx="1"/>
          </p:nvPr>
        </p:nvSpPr>
        <p:spPr>
          <a:xfrm>
            <a:off x="419100" y="1163782"/>
            <a:ext cx="11353800" cy="5579918"/>
          </a:xfrm>
        </p:spPr>
        <p:txBody>
          <a:bodyPr>
            <a:normAutofit fontScale="92500" lnSpcReduction="10000"/>
          </a:bodyPr>
          <a:lstStyle/>
          <a:p>
            <a:r>
              <a:rPr lang="en-US" dirty="0"/>
              <a:t>One time series of reed warbler sizes (mass, g) measured over 19 year. </a:t>
            </a:r>
          </a:p>
          <a:p>
            <a:r>
              <a:rPr lang="en-US" dirty="0"/>
              <a:t>Original: OU (natural selection) or Wiener process (neutral drift). Adding more structures (linear trend, layered processes) in the model search.</a:t>
            </a:r>
          </a:p>
          <a:p>
            <a:r>
              <a:rPr lang="en-US" dirty="0"/>
              <a:t>Log-transformed before use.</a:t>
            </a:r>
          </a:p>
          <a:p>
            <a:endParaRPr lang="en-US" sz="900"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Result: OU with linear trend. </a:t>
            </a:r>
          </a:p>
        </p:txBody>
      </p:sp>
      <p:sp>
        <p:nvSpPr>
          <p:cNvPr id="5" name="Rectangle 4"/>
          <p:cNvSpPr/>
          <p:nvPr/>
        </p:nvSpPr>
        <p:spPr>
          <a:xfrm>
            <a:off x="419100" y="2905036"/>
            <a:ext cx="7960129" cy="3139321"/>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X=layer.data.series(time.points=malta$Time.Year,</a:t>
            </a:r>
            <a:endParaRPr lang="nb-NO"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value.points=malta$Mean..log.body.mass.,</a:t>
            </a:r>
            <a:endParaRPr lang="nb-NO"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std.dev=sqrt(</a:t>
            </a:r>
            <a:r>
              <a:rPr lang="en-GB" dirty="0" err="1">
                <a:latin typeface="Courier New" panose="02070309020205020404" pitchFamily="49" charset="0"/>
                <a:cs typeface="Courier New" panose="02070309020205020404" pitchFamily="49" charset="0"/>
              </a:rPr>
              <a:t>malta$Variance</a:t>
            </a:r>
            <a:r>
              <a:rPr lang="en-GB" dirty="0">
                <a:latin typeface="Courier New" panose="02070309020205020404" pitchFamily="49" charset="0"/>
                <a:cs typeface="Courier New" panose="02070309020205020404" pitchFamily="49" charset="0"/>
              </a:rPr>
              <a:t>), </a:t>
            </a:r>
            <a:endParaRPr lang="nb-NO"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num.meas.per.value=</a:t>
            </a:r>
            <a:r>
              <a:rPr lang="en-GB" dirty="0" err="1">
                <a:latin typeface="Courier New" panose="02070309020205020404" pitchFamily="49" charset="0"/>
                <a:cs typeface="Courier New" panose="02070309020205020404" pitchFamily="49" charset="0"/>
              </a:rPr>
              <a:t>malta$Sample.size</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name="log.body.size")</a:t>
            </a:r>
          </a:p>
          <a:p>
            <a:endParaRPr lang="nb-NO" dirty="0">
              <a:latin typeface="Courier New" panose="02070309020205020404" pitchFamily="49" charset="0"/>
              <a:cs typeface="Courier New" panose="02070309020205020404" pitchFamily="49" charset="0"/>
            </a:endParaRPr>
          </a:p>
          <a:p>
            <a:pPr>
              <a:spcAft>
                <a:spcPts val="0"/>
              </a:spcAft>
            </a:pPr>
            <a:r>
              <a:rPr lang="en-GB" dirty="0">
                <a:latin typeface="Courier New" panose="02070309020205020404" pitchFamily="49" charset="0"/>
                <a:ea typeface="Calibri" panose="020F0502020204030204" pitchFamily="34" charset="0"/>
                <a:cs typeface="Times New Roman" panose="02020603050405020304" pitchFamily="18" charset="0"/>
              </a:rPr>
              <a:t>models.ml=</a:t>
            </a:r>
          </a:p>
          <a:p>
            <a:pPr>
              <a:spcAft>
                <a:spcPts val="0"/>
              </a:spcAft>
            </a:pPr>
            <a:r>
              <a:rPr lang="en-GB" dirty="0">
                <a:latin typeface="Courier New" panose="02070309020205020404" pitchFamily="49" charset="0"/>
                <a:ea typeface="Calibri" panose="020F0502020204030204" pitchFamily="34" charset="0"/>
                <a:cs typeface="Times New Roman" panose="02020603050405020304" pitchFamily="18" charset="0"/>
              </a:rPr>
              <a:t>  traverse.standalone.layered(X, max.layers=2,   </a:t>
            </a:r>
            <a:endParaRPr lang="nb-NO"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dirty="0">
                <a:latin typeface="Courier New" panose="02070309020205020404" pitchFamily="49" charset="0"/>
                <a:ea typeface="Calibri" panose="020F0502020204030204" pitchFamily="34" charset="0"/>
                <a:cs typeface="Times New Roman" panose="02020603050405020304" pitchFamily="18" charset="0"/>
              </a:rPr>
              <a:t>  do.maximum.likelihood = TRUE, </a:t>
            </a:r>
            <a:endParaRPr lang="nb-NO"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dirty="0">
                <a:latin typeface="Courier New" panose="02070309020205020404" pitchFamily="49" charset="0"/>
                <a:ea typeface="Calibri" panose="020F0502020204030204" pitchFamily="34" charset="0"/>
                <a:cs typeface="Times New Roman" panose="02020603050405020304" pitchFamily="18" charset="0"/>
              </a:rPr>
              <a:t>  maximum.likelihood.numstart = 1000)</a:t>
            </a:r>
          </a:p>
          <a:p>
            <a:pPr>
              <a:spcAft>
                <a:spcPts val="0"/>
              </a:spcAft>
            </a:pPr>
            <a:r>
              <a:rPr lang="en-GB" dirty="0">
                <a:latin typeface="Courier New" panose="02070309020205020404" pitchFamily="49" charset="0"/>
                <a:cs typeface="Courier New" panose="02070309020205020404" pitchFamily="49" charset="0"/>
              </a:rPr>
              <a:t>compare.layered(models.ml, ML.IC = "AICc")</a:t>
            </a:r>
            <a:endParaRPr lang="nb-NO" dirty="0">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401538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
                                            <p:txEl>
                                              <p:pRg st="0" end="0"/>
                                            </p:txEl>
                                          </p:spTgt>
                                        </p:tgtEl>
                                        <p:attrNameLst>
                                          <p:attrName>style.opacity</p:attrName>
                                        </p:attrNameLst>
                                      </p:cBhvr>
                                      <p:to>
                                        <p:strVal val="0.5"/>
                                      </p:to>
                                    </p:set>
                                    <p:animEffect filter="image" prLst="opacity: 0.5">
                                      <p:cBhvr rctx="IE">
                                        <p:cTn id="13" dur="indefinite"/>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par>
                                <p:cTn id="26" presetID="9" presetClass="emph" presetSubtype="0" nodeType="withEffect">
                                  <p:stCondLst>
                                    <p:cond delay="0"/>
                                  </p:stCondLst>
                                  <p:childTnLst>
                                    <p:set>
                                      <p:cBhvr rctx="PPT">
                                        <p:cTn id="27" dur="indefinite"/>
                                        <p:tgtEl>
                                          <p:spTgt spid="3">
                                            <p:txEl>
                                              <p:pRg st="1" end="1"/>
                                            </p:txEl>
                                          </p:spTgt>
                                        </p:tgtEl>
                                        <p:attrNameLst>
                                          <p:attrName>style.opacity</p:attrName>
                                        </p:attrNameLst>
                                      </p:cBhvr>
                                      <p:to>
                                        <p:strVal val="0.5"/>
                                      </p:to>
                                    </p:set>
                                    <p:animEffect filter="image" prLst="opacity: 0.5">
                                      <p:cBhvr rctx="IE">
                                        <p:cTn id="28" dur="indefinite"/>
                                        <p:tgtEl>
                                          <p:spTgt spid="3">
                                            <p:txEl>
                                              <p:pRg st="1" end="1"/>
                                            </p:txEl>
                                          </p:spTgt>
                                        </p:tgtEl>
                                      </p:cBhvr>
                                    </p:animEffect>
                                  </p:childTnLst>
                                </p:cTn>
                              </p:par>
                              <p:par>
                                <p:cTn id="29" presetID="9" presetClass="emph" presetSubtype="0" nodeType="withEffect">
                                  <p:stCondLst>
                                    <p:cond delay="0"/>
                                  </p:stCondLst>
                                  <p:childTnLst>
                                    <p:set>
                                      <p:cBhvr rctx="PPT">
                                        <p:cTn id="30" dur="indefinite"/>
                                        <p:tgtEl>
                                          <p:spTgt spid="3">
                                            <p:txEl>
                                              <p:pRg st="2" end="2"/>
                                            </p:txEl>
                                          </p:spTgt>
                                        </p:tgtEl>
                                        <p:attrNameLst>
                                          <p:attrName>style.opacity</p:attrName>
                                        </p:attrNameLst>
                                      </p:cBhvr>
                                      <p:to>
                                        <p:strVal val="0.5"/>
                                      </p:to>
                                    </p:set>
                                    <p:animEffect filter="image" prLst="opacity: 0.5">
                                      <p:cBhvr rctx="IE">
                                        <p:cTn id="31" dur="indefinite"/>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childTnLst>
                                </p:cTn>
                              </p:par>
                              <p:par>
                                <p:cTn id="52" presetID="9" presetClass="emph" presetSubtype="0" nodeType="withEffect">
                                  <p:stCondLst>
                                    <p:cond delay="0"/>
                                  </p:stCondLst>
                                  <p:childTnLst>
                                    <p:set>
                                      <p:cBhvr rctx="PPT">
                                        <p:cTn id="53" dur="indefinite"/>
                                        <p:tgtEl>
                                          <p:spTgt spid="5">
                                            <p:txEl>
                                              <p:pRg st="0" end="0"/>
                                            </p:txEl>
                                          </p:spTgt>
                                        </p:tgtEl>
                                        <p:attrNameLst>
                                          <p:attrName>style.opacity</p:attrName>
                                        </p:attrNameLst>
                                      </p:cBhvr>
                                      <p:to>
                                        <p:strVal val="0.5"/>
                                      </p:to>
                                    </p:set>
                                    <p:animEffect filter="image" prLst="opacity: 0.5">
                                      <p:cBhvr rctx="IE">
                                        <p:cTn id="54" dur="indefinite"/>
                                        <p:tgtEl>
                                          <p:spTgt spid="5">
                                            <p:txEl>
                                              <p:pRg st="0" end="0"/>
                                            </p:txEl>
                                          </p:spTgt>
                                        </p:tgtEl>
                                      </p:cBhvr>
                                    </p:animEffect>
                                  </p:childTnLst>
                                </p:cTn>
                              </p:par>
                              <p:par>
                                <p:cTn id="55" presetID="9" presetClass="emph" presetSubtype="0" nodeType="withEffect">
                                  <p:stCondLst>
                                    <p:cond delay="0"/>
                                  </p:stCondLst>
                                  <p:childTnLst>
                                    <p:set>
                                      <p:cBhvr rctx="PPT">
                                        <p:cTn id="56" dur="indefinite"/>
                                        <p:tgtEl>
                                          <p:spTgt spid="5">
                                            <p:txEl>
                                              <p:pRg st="1" end="1"/>
                                            </p:txEl>
                                          </p:spTgt>
                                        </p:tgtEl>
                                        <p:attrNameLst>
                                          <p:attrName>style.opacity</p:attrName>
                                        </p:attrNameLst>
                                      </p:cBhvr>
                                      <p:to>
                                        <p:strVal val="0.5"/>
                                      </p:to>
                                    </p:set>
                                    <p:animEffect filter="image" prLst="opacity: 0.5">
                                      <p:cBhvr rctx="IE">
                                        <p:cTn id="57" dur="indefinite"/>
                                        <p:tgtEl>
                                          <p:spTgt spid="5">
                                            <p:txEl>
                                              <p:pRg st="1" end="1"/>
                                            </p:txEl>
                                          </p:spTgt>
                                        </p:tgtEl>
                                      </p:cBhvr>
                                    </p:animEffect>
                                  </p:childTnLst>
                                </p:cTn>
                              </p:par>
                              <p:par>
                                <p:cTn id="58" presetID="9" presetClass="emph" presetSubtype="0" nodeType="withEffect">
                                  <p:stCondLst>
                                    <p:cond delay="0"/>
                                  </p:stCondLst>
                                  <p:childTnLst>
                                    <p:set>
                                      <p:cBhvr rctx="PPT">
                                        <p:cTn id="59" dur="indefinite"/>
                                        <p:tgtEl>
                                          <p:spTgt spid="5">
                                            <p:txEl>
                                              <p:pRg st="2" end="2"/>
                                            </p:txEl>
                                          </p:spTgt>
                                        </p:tgtEl>
                                        <p:attrNameLst>
                                          <p:attrName>style.opacity</p:attrName>
                                        </p:attrNameLst>
                                      </p:cBhvr>
                                      <p:to>
                                        <p:strVal val="0.5"/>
                                      </p:to>
                                    </p:set>
                                    <p:animEffect filter="image" prLst="opacity: 0.5">
                                      <p:cBhvr rctx="IE">
                                        <p:cTn id="60" dur="indefinite"/>
                                        <p:tgtEl>
                                          <p:spTgt spid="5">
                                            <p:txEl>
                                              <p:pRg st="2" end="2"/>
                                            </p:txEl>
                                          </p:spTgt>
                                        </p:tgtEl>
                                      </p:cBhvr>
                                    </p:animEffect>
                                  </p:childTnLst>
                                </p:cTn>
                              </p:par>
                              <p:par>
                                <p:cTn id="61" presetID="9" presetClass="emph" presetSubtype="0" nodeType="withEffect">
                                  <p:stCondLst>
                                    <p:cond delay="0"/>
                                  </p:stCondLst>
                                  <p:childTnLst>
                                    <p:set>
                                      <p:cBhvr rctx="PPT">
                                        <p:cTn id="62" dur="indefinite"/>
                                        <p:tgtEl>
                                          <p:spTgt spid="5">
                                            <p:txEl>
                                              <p:pRg st="3" end="3"/>
                                            </p:txEl>
                                          </p:spTgt>
                                        </p:tgtEl>
                                        <p:attrNameLst>
                                          <p:attrName>style.opacity</p:attrName>
                                        </p:attrNameLst>
                                      </p:cBhvr>
                                      <p:to>
                                        <p:strVal val="0.5"/>
                                      </p:to>
                                    </p:set>
                                    <p:animEffect filter="image" prLst="opacity: 0.5">
                                      <p:cBhvr rctx="IE">
                                        <p:cTn id="63" dur="indefinite"/>
                                        <p:tgtEl>
                                          <p:spTgt spid="5">
                                            <p:txEl>
                                              <p:pRg st="3" end="3"/>
                                            </p:txEl>
                                          </p:spTgt>
                                        </p:tgtEl>
                                      </p:cBhvr>
                                    </p:animEffect>
                                  </p:childTnLst>
                                </p:cTn>
                              </p:par>
                              <p:par>
                                <p:cTn id="64" presetID="9" presetClass="emph" presetSubtype="0" nodeType="withEffect">
                                  <p:stCondLst>
                                    <p:cond delay="0"/>
                                  </p:stCondLst>
                                  <p:childTnLst>
                                    <p:set>
                                      <p:cBhvr rctx="PPT">
                                        <p:cTn id="65" dur="indefinite"/>
                                        <p:tgtEl>
                                          <p:spTgt spid="5">
                                            <p:txEl>
                                              <p:pRg st="4" end="4"/>
                                            </p:txEl>
                                          </p:spTgt>
                                        </p:tgtEl>
                                        <p:attrNameLst>
                                          <p:attrName>style.opacity</p:attrName>
                                        </p:attrNameLst>
                                      </p:cBhvr>
                                      <p:to>
                                        <p:strVal val="0.5"/>
                                      </p:to>
                                    </p:set>
                                    <p:animEffect filter="image" prLst="opacity: 0.5">
                                      <p:cBhvr rctx="IE">
                                        <p:cTn id="66" dur="indefinite"/>
                                        <p:tgtEl>
                                          <p:spTgt spid="5">
                                            <p:txEl>
                                              <p:pRg st="4" end="4"/>
                                            </p:txEl>
                                          </p:spTgt>
                                        </p:tgtEl>
                                      </p:cBhvr>
                                    </p:animEffect>
                                  </p:childTnLst>
                                </p:cTn>
                              </p:par>
                              <p:par>
                                <p:cTn id="67" presetID="9" presetClass="emph" presetSubtype="0" nodeType="withEffect">
                                  <p:stCondLst>
                                    <p:cond delay="0"/>
                                  </p:stCondLst>
                                  <p:childTnLst>
                                    <p:set>
                                      <p:cBhvr rctx="PPT">
                                        <p:cTn id="68" dur="indefinite"/>
                                        <p:tgtEl>
                                          <p:spTgt spid="5">
                                            <p:txEl>
                                              <p:pRg st="6" end="6"/>
                                            </p:txEl>
                                          </p:spTgt>
                                        </p:tgtEl>
                                        <p:attrNameLst>
                                          <p:attrName>style.opacity</p:attrName>
                                        </p:attrNameLst>
                                      </p:cBhvr>
                                      <p:to>
                                        <p:strVal val="0.5"/>
                                      </p:to>
                                    </p:set>
                                    <p:animEffect filter="image" prLst="opacity: 0.5">
                                      <p:cBhvr rctx="IE">
                                        <p:cTn id="69" dur="indefinite"/>
                                        <p:tgtEl>
                                          <p:spTgt spid="5">
                                            <p:txEl>
                                              <p:pRg st="6" end="6"/>
                                            </p:txEl>
                                          </p:spTgt>
                                        </p:tgtEl>
                                      </p:cBhvr>
                                    </p:animEffect>
                                  </p:childTnLst>
                                </p:cTn>
                              </p:par>
                              <p:par>
                                <p:cTn id="70" presetID="9" presetClass="emph" presetSubtype="0" nodeType="withEffect">
                                  <p:stCondLst>
                                    <p:cond delay="0"/>
                                  </p:stCondLst>
                                  <p:childTnLst>
                                    <p:set>
                                      <p:cBhvr rctx="PPT">
                                        <p:cTn id="71" dur="indefinite"/>
                                        <p:tgtEl>
                                          <p:spTgt spid="5">
                                            <p:txEl>
                                              <p:pRg st="7" end="7"/>
                                            </p:txEl>
                                          </p:spTgt>
                                        </p:tgtEl>
                                        <p:attrNameLst>
                                          <p:attrName>style.opacity</p:attrName>
                                        </p:attrNameLst>
                                      </p:cBhvr>
                                      <p:to>
                                        <p:strVal val="0.5"/>
                                      </p:to>
                                    </p:set>
                                    <p:animEffect filter="image" prLst="opacity: 0.5">
                                      <p:cBhvr rctx="IE">
                                        <p:cTn id="72" dur="indefinite"/>
                                        <p:tgtEl>
                                          <p:spTgt spid="5">
                                            <p:txEl>
                                              <p:pRg st="7" end="7"/>
                                            </p:txEl>
                                          </p:spTgt>
                                        </p:tgtEl>
                                      </p:cBhvr>
                                    </p:animEffect>
                                  </p:childTnLst>
                                </p:cTn>
                              </p:par>
                              <p:par>
                                <p:cTn id="73" presetID="9" presetClass="emph" presetSubtype="0" nodeType="withEffect">
                                  <p:stCondLst>
                                    <p:cond delay="0"/>
                                  </p:stCondLst>
                                  <p:childTnLst>
                                    <p:set>
                                      <p:cBhvr rctx="PPT">
                                        <p:cTn id="74" dur="indefinite"/>
                                        <p:tgtEl>
                                          <p:spTgt spid="5">
                                            <p:txEl>
                                              <p:pRg st="8" end="8"/>
                                            </p:txEl>
                                          </p:spTgt>
                                        </p:tgtEl>
                                        <p:attrNameLst>
                                          <p:attrName>style.opacity</p:attrName>
                                        </p:attrNameLst>
                                      </p:cBhvr>
                                      <p:to>
                                        <p:strVal val="0.5"/>
                                      </p:to>
                                    </p:set>
                                    <p:animEffect filter="image" prLst="opacity: 0.5">
                                      <p:cBhvr rctx="IE">
                                        <p:cTn id="75" dur="indefinite"/>
                                        <p:tgtEl>
                                          <p:spTgt spid="5">
                                            <p:txEl>
                                              <p:pRg st="8" end="8"/>
                                            </p:txEl>
                                          </p:spTgt>
                                        </p:tgtEl>
                                      </p:cBhvr>
                                    </p:animEffect>
                                  </p:childTnLst>
                                </p:cTn>
                              </p:par>
                              <p:par>
                                <p:cTn id="76" presetID="9" presetClass="emph" presetSubtype="0" nodeType="withEffect">
                                  <p:stCondLst>
                                    <p:cond delay="0"/>
                                  </p:stCondLst>
                                  <p:childTnLst>
                                    <p:set>
                                      <p:cBhvr rctx="PPT">
                                        <p:cTn id="77" dur="indefinite"/>
                                        <p:tgtEl>
                                          <p:spTgt spid="5">
                                            <p:txEl>
                                              <p:pRg st="9" end="9"/>
                                            </p:txEl>
                                          </p:spTgt>
                                        </p:tgtEl>
                                        <p:attrNameLst>
                                          <p:attrName>style.opacity</p:attrName>
                                        </p:attrNameLst>
                                      </p:cBhvr>
                                      <p:to>
                                        <p:strVal val="0.5"/>
                                      </p:to>
                                    </p:set>
                                    <p:animEffect filter="image" prLst="opacity: 0.5">
                                      <p:cBhvr rctx="IE">
                                        <p:cTn id="78" dur="indefinite"/>
                                        <p:tgtEl>
                                          <p:spTgt spid="5">
                                            <p:txEl>
                                              <p:pRg st="9" end="9"/>
                                            </p:txEl>
                                          </p:spTgt>
                                        </p:tgtEl>
                                      </p:cBhvr>
                                    </p:animEffect>
                                  </p:childTnLst>
                                </p:cTn>
                              </p:par>
                              <p:par>
                                <p:cTn id="79" presetID="9" presetClass="emph" presetSubtype="0" nodeType="withEffect">
                                  <p:stCondLst>
                                    <p:cond delay="0"/>
                                  </p:stCondLst>
                                  <p:childTnLst>
                                    <p:set>
                                      <p:cBhvr rctx="PPT">
                                        <p:cTn id="80" dur="indefinite"/>
                                        <p:tgtEl>
                                          <p:spTgt spid="5">
                                            <p:txEl>
                                              <p:pRg st="10" end="10"/>
                                            </p:txEl>
                                          </p:spTgt>
                                        </p:tgtEl>
                                        <p:attrNameLst>
                                          <p:attrName>style.opacity</p:attrName>
                                        </p:attrNameLst>
                                      </p:cBhvr>
                                      <p:to>
                                        <p:strVal val="0.5"/>
                                      </p:to>
                                    </p:set>
                                    <p:animEffect filter="image" prLst="opacity: 0.5">
                                      <p:cBhvr rctx="IE">
                                        <p:cTn id="81" dur="indefinite"/>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9102" y="2876204"/>
            <a:ext cx="9818716" cy="398179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9102" y="2876203"/>
            <a:ext cx="9818716" cy="3981795"/>
          </a:xfrm>
          <a:prstGeom prst="rect">
            <a:avLst/>
          </a:prstGeom>
        </p:spPr>
      </p:pic>
      <p:sp>
        <p:nvSpPr>
          <p:cNvPr id="2" name="Title 1"/>
          <p:cNvSpPr>
            <a:spLocks noGrp="1"/>
          </p:cNvSpPr>
          <p:nvPr>
            <p:ph type="title"/>
          </p:nvPr>
        </p:nvSpPr>
        <p:spPr>
          <a:xfrm>
            <a:off x="821575" y="232122"/>
            <a:ext cx="10515600" cy="948286"/>
          </a:xfrm>
        </p:spPr>
        <p:txBody>
          <a:bodyPr>
            <a:normAutofit fontScale="90000"/>
          </a:bodyPr>
          <a:lstStyle/>
          <a:p>
            <a:pPr algn="ctr"/>
            <a:r>
              <a:rPr lang="en-US" dirty="0"/>
              <a:t>Example, two possibly connected ecological series</a:t>
            </a:r>
          </a:p>
        </p:txBody>
      </p:sp>
      <p:sp>
        <p:nvSpPr>
          <p:cNvPr id="3" name="Content Placeholder 2"/>
          <p:cNvSpPr>
            <a:spLocks noGrp="1"/>
          </p:cNvSpPr>
          <p:nvPr>
            <p:ph idx="1"/>
          </p:nvPr>
        </p:nvSpPr>
        <p:spPr>
          <a:xfrm>
            <a:off x="473133" y="964279"/>
            <a:ext cx="7989223" cy="4863551"/>
          </a:xfrm>
        </p:spPr>
        <p:txBody>
          <a:bodyPr/>
          <a:lstStyle/>
          <a:p>
            <a:r>
              <a:rPr lang="en-US" dirty="0"/>
              <a:t>Hare and lynx capture data spanning over 100 year. Assumed indicative of abundance.</a:t>
            </a:r>
          </a:p>
          <a:p>
            <a:r>
              <a:rPr lang="en-US" dirty="0"/>
              <a:t>Normalized before use.</a:t>
            </a:r>
          </a:p>
          <a:p>
            <a:r>
              <a:rPr lang="en-US" dirty="0"/>
              <a:t>Connection analysis: 2-way causal feedback loop. Positive from hares to lynx, negative from lynx to hares.</a:t>
            </a:r>
          </a:p>
          <a:p>
            <a:endParaRPr lang="en-US" dirty="0"/>
          </a:p>
          <a:p>
            <a:endParaRPr lang="en-US" dirty="0"/>
          </a:p>
        </p:txBody>
      </p:sp>
      <p:sp>
        <p:nvSpPr>
          <p:cNvPr id="6" name="Rectangle 5"/>
          <p:cNvSpPr/>
          <p:nvPr/>
        </p:nvSpPr>
        <p:spPr>
          <a:xfrm>
            <a:off x="5719157" y="1658973"/>
            <a:ext cx="6772101" cy="738664"/>
          </a:xfrm>
          <a:prstGeom prst="rect">
            <a:avLst/>
          </a:prstGeom>
        </p:spPr>
        <p:txBody>
          <a:bodyPr wrap="square">
            <a:spAutoFit/>
          </a:bodyPr>
          <a:lstStyle/>
          <a:p>
            <a:r>
              <a:rPr lang="en-GB" sz="1400" dirty="0" err="1">
                <a:latin typeface="Courier New" panose="02070309020205020404" pitchFamily="49" charset="0"/>
                <a:cs typeface="Courier New" panose="02070309020205020404" pitchFamily="49" charset="0"/>
              </a:rPr>
              <a:t>hare.struct</a:t>
            </a:r>
            <a:r>
              <a:rPr lang="en-GB" sz="1400" dirty="0">
                <a:latin typeface="Courier New" panose="02070309020205020404" pitchFamily="49" charset="0"/>
                <a:cs typeface="Courier New" panose="02070309020205020404" pitchFamily="49" charset="0"/>
              </a:rPr>
              <a:t>=layer.series.structure(hare.norm, numlayers=1)</a:t>
            </a:r>
            <a:endParaRPr lang="nb-NO"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lynx.struct=layer.series.structure(lynx.norm, numlayers=1)</a:t>
            </a:r>
            <a:endParaRPr lang="en-GB" sz="1400" dirty="0">
              <a:latin typeface="Courier New" panose="02070309020205020404" pitchFamily="49" charset="0"/>
              <a:cs typeface="Times New Roman" panose="02020603050405020304" pitchFamily="18" charset="0"/>
            </a:endParaRPr>
          </a:p>
          <a:p>
            <a:r>
              <a:rPr lang="en-GB" sz="1400" dirty="0">
                <a:latin typeface="Courier New" panose="02070309020205020404" pitchFamily="49" charset="0"/>
                <a:ea typeface="Calibri" panose="020F0502020204030204" pitchFamily="34" charset="0"/>
                <a:cs typeface="Times New Roman" panose="02020603050405020304" pitchFamily="18" charset="0"/>
              </a:rPr>
              <a:t>res=traverse.connections.layered(hare.struct,lynx.struct)</a:t>
            </a:r>
            <a:endParaRPr lang="nb-NO"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731857" y="1658973"/>
            <a:ext cx="6358543" cy="73866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80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9" presetClass="emph" presetSubtype="0" nodeType="withEffect">
                                  <p:stCondLst>
                                    <p:cond delay="0"/>
                                  </p:stCondLst>
                                  <p:childTnLst>
                                    <p:set>
                                      <p:cBhvr rctx="PPT">
                                        <p:cTn id="14" dur="indefinite"/>
                                        <p:tgtEl>
                                          <p:spTgt spid="3">
                                            <p:txEl>
                                              <p:pRg st="0" end="0"/>
                                            </p:txEl>
                                          </p:spTgt>
                                        </p:tgtEl>
                                        <p:attrNameLst>
                                          <p:attrName>style.opacity</p:attrName>
                                        </p:attrNameLst>
                                      </p:cBhvr>
                                      <p:to>
                                        <p:strVal val="0.5"/>
                                      </p:to>
                                    </p:set>
                                    <p:animEffect filter="image" prLst="opacity: 0.5">
                                      <p:cBhvr rctx="IE">
                                        <p:cTn id="15" dur="indefinite"/>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childTnLst>
                                </p:cTn>
                              </p:par>
                              <p:par>
                                <p:cTn id="24" presetID="9" presetClass="emph" presetSubtype="0" nodeType="withEffect">
                                  <p:stCondLst>
                                    <p:cond delay="0"/>
                                  </p:stCondLst>
                                  <p:childTnLst>
                                    <p:set>
                                      <p:cBhvr rctx="PPT">
                                        <p:cTn id="25" dur="indefinite"/>
                                        <p:tgtEl>
                                          <p:spTgt spid="3">
                                            <p:txEl>
                                              <p:pRg st="1" end="1"/>
                                            </p:txEl>
                                          </p:spTgt>
                                        </p:tgtEl>
                                        <p:attrNameLst>
                                          <p:attrName>style.opacity</p:attrName>
                                        </p:attrNameLst>
                                      </p:cBhvr>
                                      <p:to>
                                        <p:strVal val="0.5"/>
                                      </p:to>
                                    </p:set>
                                    <p:animEffect filter="image" prLst="opacity: 0.5">
                                      <p:cBhvr rctx="IE">
                                        <p:cTn id="26" dur="indefinite"/>
                                        <p:tgtEl>
                                          <p:spTgt spid="3">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0" end="0"/>
                                            </p:txEl>
                                          </p:spTgt>
                                        </p:tgtEl>
                                        <p:attrNameLst>
                                          <p:attrName>style.opacity</p:attrName>
                                        </p:attrNameLst>
                                      </p:cBhvr>
                                      <p:to>
                                        <p:strVal val="0.5"/>
                                      </p:to>
                                    </p:set>
                                    <p:animEffect filter="image" prLst="opacity: 0.5">
                                      <p:cBhvr rctx="IE">
                                        <p:cTn id="29" dur="indefinite"/>
                                        <p:tgtEl>
                                          <p:spTgt spid="6">
                                            <p:txEl>
                                              <p:pRg st="0" end="0"/>
                                            </p:txEl>
                                          </p:spTgt>
                                        </p:tgtEl>
                                      </p:cBhvr>
                                    </p:animEffect>
                                  </p:childTnLst>
                                </p:cTn>
                              </p:par>
                              <p:par>
                                <p:cTn id="30" presetID="9" presetClass="emph" presetSubtype="0" nodeType="withEffect">
                                  <p:stCondLst>
                                    <p:cond delay="0"/>
                                  </p:stCondLst>
                                  <p:childTnLst>
                                    <p:set>
                                      <p:cBhvr rctx="PPT">
                                        <p:cTn id="31" dur="indefinite"/>
                                        <p:tgtEl>
                                          <p:spTgt spid="6">
                                            <p:txEl>
                                              <p:pRg st="1" end="1"/>
                                            </p:txEl>
                                          </p:spTgt>
                                        </p:tgtEl>
                                        <p:attrNameLst>
                                          <p:attrName>style.opacity</p:attrName>
                                        </p:attrNameLst>
                                      </p:cBhvr>
                                      <p:to>
                                        <p:strVal val="0.5"/>
                                      </p:to>
                                    </p:set>
                                    <p:animEffect filter="image" prLst="opacity: 0.5">
                                      <p:cBhvr rctx="IE">
                                        <p:cTn id="32"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6"/>
            <a:ext cx="10515600" cy="798657"/>
          </a:xfrm>
        </p:spPr>
        <p:txBody>
          <a:bodyPr/>
          <a:lstStyle/>
          <a:p>
            <a:pPr algn="ctr"/>
            <a:r>
              <a:rPr lang="en-US" dirty="0"/>
              <a:t>Motivation</a:t>
            </a:r>
          </a:p>
        </p:txBody>
      </p:sp>
      <p:sp>
        <p:nvSpPr>
          <p:cNvPr id="3" name="Content Placeholder 2"/>
          <p:cNvSpPr>
            <a:spLocks noGrp="1"/>
          </p:cNvSpPr>
          <p:nvPr>
            <p:ph idx="1"/>
          </p:nvPr>
        </p:nvSpPr>
        <p:spPr>
          <a:xfrm>
            <a:off x="838200" y="1294410"/>
            <a:ext cx="10515600" cy="5118265"/>
          </a:xfrm>
        </p:spPr>
        <p:txBody>
          <a:bodyPr>
            <a:normAutofit fontScale="92500" lnSpcReduction="10000"/>
          </a:bodyPr>
          <a:lstStyle/>
          <a:p>
            <a:r>
              <a:rPr lang="en-US" dirty="0"/>
              <a:t>Why time series analysis?</a:t>
            </a:r>
          </a:p>
          <a:p>
            <a:pPr lvl="1">
              <a:buFont typeface="Wingdings" panose="05000000000000000000" pitchFamily="2" charset="2"/>
              <a:buChar char="Ø"/>
            </a:pPr>
            <a:r>
              <a:rPr lang="en-US" dirty="0"/>
              <a:t>Auto-correlation</a:t>
            </a:r>
          </a:p>
          <a:p>
            <a:pPr lvl="1">
              <a:buFont typeface="Wingdings" panose="05000000000000000000" pitchFamily="2" charset="2"/>
              <a:buChar char="Ø"/>
            </a:pPr>
            <a:r>
              <a:rPr lang="en-US" dirty="0"/>
              <a:t>Causal vs correlative</a:t>
            </a:r>
          </a:p>
          <a:p>
            <a:r>
              <a:rPr lang="en-US" dirty="0"/>
              <a:t>Why continuous time processes?</a:t>
            </a:r>
          </a:p>
          <a:p>
            <a:pPr lvl="1">
              <a:buFont typeface="Wingdings" panose="05000000000000000000" pitchFamily="2" charset="2"/>
              <a:buChar char="Ø"/>
            </a:pPr>
            <a:r>
              <a:rPr lang="en-US" dirty="0"/>
              <a:t>Some time series are not organized in equal time bins. Ex: </a:t>
            </a:r>
            <a:r>
              <a:rPr lang="en-US" dirty="0" err="1"/>
              <a:t>paleodata</a:t>
            </a:r>
            <a:endParaRPr lang="en-US" dirty="0"/>
          </a:p>
          <a:p>
            <a:pPr lvl="1">
              <a:buFont typeface="Wingdings" panose="05000000000000000000" pitchFamily="2" charset="2"/>
              <a:buChar char="Ø"/>
            </a:pPr>
            <a:r>
              <a:rPr lang="en-US" dirty="0"/>
              <a:t>Binning removes info</a:t>
            </a:r>
          </a:p>
          <a:p>
            <a:pPr lvl="1">
              <a:buFont typeface="Wingdings" panose="05000000000000000000" pitchFamily="2" charset="2"/>
              <a:buChar char="Ø"/>
            </a:pPr>
            <a:r>
              <a:rPr lang="en-US" dirty="0"/>
              <a:t>Even if equal time bins, the process being modelled can be continuous in time.</a:t>
            </a:r>
          </a:p>
          <a:p>
            <a:r>
              <a:rPr lang="en-US" dirty="0"/>
              <a:t>Why linear stochastic differential equations (SDEs)?</a:t>
            </a:r>
          </a:p>
          <a:p>
            <a:pPr lvl="1">
              <a:buFont typeface="Wingdings" panose="05000000000000000000" pitchFamily="2" charset="2"/>
              <a:buChar char="Ø"/>
            </a:pPr>
            <a:r>
              <a:rPr lang="en-US" dirty="0"/>
              <a:t>Tractable</a:t>
            </a:r>
          </a:p>
          <a:p>
            <a:pPr lvl="1">
              <a:buFont typeface="Wingdings" panose="05000000000000000000" pitchFamily="2" charset="2"/>
              <a:buChar char="Ø"/>
            </a:pPr>
            <a:r>
              <a:rPr lang="en-US" dirty="0"/>
              <a:t>Allows for causal/correlative distinction</a:t>
            </a:r>
          </a:p>
          <a:p>
            <a:pPr lvl="1">
              <a:buFont typeface="Wingdings" panose="05000000000000000000" pitchFamily="2" charset="2"/>
              <a:buChar char="Ø"/>
            </a:pPr>
            <a:r>
              <a:rPr lang="en-US" dirty="0"/>
              <a:t>Various tempo/mode models in paleobiology are linear SDEs.</a:t>
            </a:r>
          </a:p>
          <a:p>
            <a:r>
              <a:rPr lang="en-US" dirty="0"/>
              <a:t>Why the layeranalyzer R package?</a:t>
            </a:r>
          </a:p>
          <a:p>
            <a:pPr lvl="1">
              <a:buFont typeface="Wingdings" panose="05000000000000000000" pitchFamily="2" charset="2"/>
              <a:buChar char="Ø"/>
            </a:pPr>
            <a:r>
              <a:rPr lang="en-US" dirty="0"/>
              <a:t>Quite general</a:t>
            </a:r>
          </a:p>
          <a:p>
            <a:pPr lvl="1">
              <a:buFont typeface="Wingdings" panose="05000000000000000000" pitchFamily="2" charset="2"/>
              <a:buChar char="Ø"/>
            </a:pPr>
            <a:r>
              <a:rPr lang="en-US" dirty="0"/>
              <a:t>Freely available!</a:t>
            </a:r>
          </a:p>
        </p:txBody>
      </p:sp>
    </p:spTree>
    <p:extLst>
      <p:ext uri="{BB962C8B-B14F-4D97-AF65-F5344CB8AC3E}">
        <p14:creationId xmlns:p14="http://schemas.microsoft.com/office/powerpoint/2010/main" val="9571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9" presetClass="emph" presetSubtype="0" nodeType="withEffect">
                                  <p:stCondLst>
                                    <p:cond delay="0"/>
                                  </p:stCondLst>
                                  <p:childTnLst>
                                    <p:set>
                                      <p:cBhvr rctx="PPT">
                                        <p:cTn id="16" dur="indefinite"/>
                                        <p:tgtEl>
                                          <p:spTgt spid="3">
                                            <p:txEl>
                                              <p:pRg st="0" end="0"/>
                                            </p:txEl>
                                          </p:spTgt>
                                        </p:tgtEl>
                                        <p:attrNameLst>
                                          <p:attrName>style.opacity</p:attrName>
                                        </p:attrNameLst>
                                      </p:cBhvr>
                                      <p:to>
                                        <p:strVal val="0.5"/>
                                      </p:to>
                                    </p:set>
                                    <p:animEffect filter="image" prLst="opacity: 0.5">
                                      <p:cBhvr rctx="IE">
                                        <p:cTn id="17" dur="indefinite"/>
                                        <p:tgtEl>
                                          <p:spTgt spid="3">
                                            <p:txEl>
                                              <p:pRg st="0" end="0"/>
                                            </p:txEl>
                                          </p:spTgt>
                                        </p:tgtEl>
                                      </p:cBhvr>
                                    </p:animEffect>
                                  </p:childTnLst>
                                </p:cTn>
                              </p:par>
                              <p:par>
                                <p:cTn id="18" presetID="9" presetClass="emph" presetSubtype="0" nodeType="withEffect">
                                  <p:stCondLst>
                                    <p:cond delay="0"/>
                                  </p:stCondLst>
                                  <p:childTnLst>
                                    <p:set>
                                      <p:cBhvr rctx="PPT">
                                        <p:cTn id="19" dur="indefinite"/>
                                        <p:tgtEl>
                                          <p:spTgt spid="3">
                                            <p:txEl>
                                              <p:pRg st="1" end="1"/>
                                            </p:txEl>
                                          </p:spTgt>
                                        </p:tgtEl>
                                        <p:attrNameLst>
                                          <p:attrName>style.opacity</p:attrName>
                                        </p:attrNameLst>
                                      </p:cBhvr>
                                      <p:to>
                                        <p:strVal val="0.5"/>
                                      </p:to>
                                    </p:set>
                                    <p:animEffect filter="image" prLst="opacity: 0.5">
                                      <p:cBhvr rctx="IE">
                                        <p:cTn id="20" dur="indefinite"/>
                                        <p:tgtEl>
                                          <p:spTgt spid="3">
                                            <p:txEl>
                                              <p:pRg st="1" end="1"/>
                                            </p:txEl>
                                          </p:spTgt>
                                        </p:tgtEl>
                                      </p:cBhvr>
                                    </p:animEffect>
                                  </p:childTnLst>
                                </p:cTn>
                              </p:par>
                              <p:par>
                                <p:cTn id="21" presetID="9" presetClass="emph" presetSubtype="0" nodeType="withEffect">
                                  <p:stCondLst>
                                    <p:cond delay="0"/>
                                  </p:stCondLst>
                                  <p:childTnLst>
                                    <p:set>
                                      <p:cBhvr rctx="PPT">
                                        <p:cTn id="22" dur="indefinite"/>
                                        <p:tgtEl>
                                          <p:spTgt spid="3">
                                            <p:txEl>
                                              <p:pRg st="2" end="2"/>
                                            </p:txEl>
                                          </p:spTgt>
                                        </p:tgtEl>
                                        <p:attrNameLst>
                                          <p:attrName>style.opacity</p:attrName>
                                        </p:attrNameLst>
                                      </p:cBhvr>
                                      <p:to>
                                        <p:strVal val="0.5"/>
                                      </p:to>
                                    </p:set>
                                    <p:animEffect filter="image" prLst="opacity: 0.5">
                                      <p:cBhvr rctx="IE">
                                        <p:cTn id="23" dur="indefinite"/>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par>
                                <p:cTn id="40" presetID="9" presetClass="emph" presetSubtype="0" nodeType="withEffect">
                                  <p:stCondLst>
                                    <p:cond delay="0"/>
                                  </p:stCondLst>
                                  <p:childTnLst>
                                    <p:set>
                                      <p:cBhvr rctx="PPT">
                                        <p:cTn id="41" dur="indefinite"/>
                                        <p:tgtEl>
                                          <p:spTgt spid="3">
                                            <p:txEl>
                                              <p:pRg st="3" end="3"/>
                                            </p:txEl>
                                          </p:spTgt>
                                        </p:tgtEl>
                                        <p:attrNameLst>
                                          <p:attrName>style.opacity</p:attrName>
                                        </p:attrNameLst>
                                      </p:cBhvr>
                                      <p:to>
                                        <p:strVal val="0.5"/>
                                      </p:to>
                                    </p:set>
                                    <p:animEffect filter="image" prLst="opacity: 0.5">
                                      <p:cBhvr rctx="IE">
                                        <p:cTn id="42" dur="indefinite"/>
                                        <p:tgtEl>
                                          <p:spTgt spid="3">
                                            <p:txEl>
                                              <p:pRg st="3" end="3"/>
                                            </p:txEl>
                                          </p:spTgt>
                                        </p:tgtEl>
                                      </p:cBhvr>
                                    </p:animEffect>
                                  </p:childTnLst>
                                </p:cTn>
                              </p:par>
                              <p:par>
                                <p:cTn id="43" presetID="9" presetClass="emph" presetSubtype="0" nodeType="withEffect">
                                  <p:stCondLst>
                                    <p:cond delay="0"/>
                                  </p:stCondLst>
                                  <p:childTnLst>
                                    <p:set>
                                      <p:cBhvr rctx="PPT">
                                        <p:cTn id="44" dur="indefinite"/>
                                        <p:tgtEl>
                                          <p:spTgt spid="3">
                                            <p:txEl>
                                              <p:pRg st="4" end="4"/>
                                            </p:txEl>
                                          </p:spTgt>
                                        </p:tgtEl>
                                        <p:attrNameLst>
                                          <p:attrName>style.opacity</p:attrName>
                                        </p:attrNameLst>
                                      </p:cBhvr>
                                      <p:to>
                                        <p:strVal val="0.5"/>
                                      </p:to>
                                    </p:set>
                                    <p:animEffect filter="image" prLst="opacity: 0.5">
                                      <p:cBhvr rctx="IE">
                                        <p:cTn id="45" dur="indefinite"/>
                                        <p:tgtEl>
                                          <p:spTgt spid="3">
                                            <p:txEl>
                                              <p:pRg st="4" end="4"/>
                                            </p:txEl>
                                          </p:spTgt>
                                        </p:tgtEl>
                                      </p:cBhvr>
                                    </p:animEffect>
                                  </p:childTnLst>
                                </p:cTn>
                              </p:par>
                              <p:par>
                                <p:cTn id="46" presetID="9" presetClass="emph" presetSubtype="0" nodeType="withEffect">
                                  <p:stCondLst>
                                    <p:cond delay="0"/>
                                  </p:stCondLst>
                                  <p:childTnLst>
                                    <p:set>
                                      <p:cBhvr rctx="PPT">
                                        <p:cTn id="47" dur="indefinite"/>
                                        <p:tgtEl>
                                          <p:spTgt spid="3">
                                            <p:txEl>
                                              <p:pRg st="5" end="5"/>
                                            </p:txEl>
                                          </p:spTgt>
                                        </p:tgtEl>
                                        <p:attrNameLst>
                                          <p:attrName>style.opacity</p:attrName>
                                        </p:attrNameLst>
                                      </p:cBhvr>
                                      <p:to>
                                        <p:strVal val="0.5"/>
                                      </p:to>
                                    </p:set>
                                    <p:animEffect filter="image" prLst="opacity: 0.5">
                                      <p:cBhvr rctx="IE">
                                        <p:cTn id="48" dur="indefinite"/>
                                        <p:tgtEl>
                                          <p:spTgt spid="3">
                                            <p:txEl>
                                              <p:pRg st="5" end="5"/>
                                            </p:txEl>
                                          </p:spTgt>
                                        </p:tgtEl>
                                      </p:cBhvr>
                                    </p:animEffect>
                                  </p:childTnLst>
                                </p:cTn>
                              </p:par>
                              <p:par>
                                <p:cTn id="49" presetID="9" presetClass="emph" presetSubtype="0" nodeType="withEffect">
                                  <p:stCondLst>
                                    <p:cond delay="0"/>
                                  </p:stCondLst>
                                  <p:childTnLst>
                                    <p:set>
                                      <p:cBhvr rctx="PPT">
                                        <p:cTn id="50" dur="indefinite"/>
                                        <p:tgtEl>
                                          <p:spTgt spid="3">
                                            <p:txEl>
                                              <p:pRg st="6" end="6"/>
                                            </p:txEl>
                                          </p:spTgt>
                                        </p:tgtEl>
                                        <p:attrNameLst>
                                          <p:attrName>style.opacity</p:attrName>
                                        </p:attrNameLst>
                                      </p:cBhvr>
                                      <p:to>
                                        <p:strVal val="0.5"/>
                                      </p:to>
                                    </p:set>
                                    <p:animEffect filter="image" prLst="opacity: 0.5">
                                      <p:cBhvr rctx="IE">
                                        <p:cTn id="51" dur="indefinite"/>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childTnLst>
                                </p:cTn>
                              </p:par>
                              <p:par>
                                <p:cTn id="68" presetID="9" presetClass="emph" presetSubtype="0" nodeType="withEffect">
                                  <p:stCondLst>
                                    <p:cond delay="0"/>
                                  </p:stCondLst>
                                  <p:childTnLst>
                                    <p:set>
                                      <p:cBhvr rctx="PPT">
                                        <p:cTn id="69" dur="indefinite"/>
                                        <p:tgtEl>
                                          <p:spTgt spid="3">
                                            <p:txEl>
                                              <p:pRg st="7" end="7"/>
                                            </p:txEl>
                                          </p:spTgt>
                                        </p:tgtEl>
                                        <p:attrNameLst>
                                          <p:attrName>style.opacity</p:attrName>
                                        </p:attrNameLst>
                                      </p:cBhvr>
                                      <p:to>
                                        <p:strVal val="0.5"/>
                                      </p:to>
                                    </p:set>
                                    <p:animEffect filter="image" prLst="opacity: 0.5">
                                      <p:cBhvr rctx="IE">
                                        <p:cTn id="70" dur="indefinite"/>
                                        <p:tgtEl>
                                          <p:spTgt spid="3">
                                            <p:txEl>
                                              <p:pRg st="7" end="7"/>
                                            </p:txEl>
                                          </p:spTgt>
                                        </p:tgtEl>
                                      </p:cBhvr>
                                    </p:animEffect>
                                  </p:childTnLst>
                                </p:cTn>
                              </p:par>
                              <p:par>
                                <p:cTn id="71" presetID="9" presetClass="emph" presetSubtype="0" nodeType="withEffect">
                                  <p:stCondLst>
                                    <p:cond delay="0"/>
                                  </p:stCondLst>
                                  <p:childTnLst>
                                    <p:set>
                                      <p:cBhvr rctx="PPT">
                                        <p:cTn id="72" dur="indefinite"/>
                                        <p:tgtEl>
                                          <p:spTgt spid="3">
                                            <p:txEl>
                                              <p:pRg st="8" end="8"/>
                                            </p:txEl>
                                          </p:spTgt>
                                        </p:tgtEl>
                                        <p:attrNameLst>
                                          <p:attrName>style.opacity</p:attrName>
                                        </p:attrNameLst>
                                      </p:cBhvr>
                                      <p:to>
                                        <p:strVal val="0.5"/>
                                      </p:to>
                                    </p:set>
                                    <p:animEffect filter="image" prLst="opacity: 0.5">
                                      <p:cBhvr rctx="IE">
                                        <p:cTn id="73" dur="indefinite"/>
                                        <p:tgtEl>
                                          <p:spTgt spid="3">
                                            <p:txEl>
                                              <p:pRg st="8" end="8"/>
                                            </p:txEl>
                                          </p:spTgt>
                                        </p:tgtEl>
                                      </p:cBhvr>
                                    </p:animEffect>
                                  </p:childTnLst>
                                </p:cTn>
                              </p:par>
                              <p:par>
                                <p:cTn id="74" presetID="9" presetClass="emph" presetSubtype="0" nodeType="withEffect">
                                  <p:stCondLst>
                                    <p:cond delay="0"/>
                                  </p:stCondLst>
                                  <p:childTnLst>
                                    <p:set>
                                      <p:cBhvr rctx="PPT">
                                        <p:cTn id="75" dur="indefinite"/>
                                        <p:tgtEl>
                                          <p:spTgt spid="3">
                                            <p:txEl>
                                              <p:pRg st="9" end="9"/>
                                            </p:txEl>
                                          </p:spTgt>
                                        </p:tgtEl>
                                        <p:attrNameLst>
                                          <p:attrName>style.opacity</p:attrName>
                                        </p:attrNameLst>
                                      </p:cBhvr>
                                      <p:to>
                                        <p:strVal val="0.5"/>
                                      </p:to>
                                    </p:set>
                                    <p:animEffect filter="image" prLst="opacity: 0.5">
                                      <p:cBhvr rctx="IE">
                                        <p:cTn id="76" dur="indefinite"/>
                                        <p:tgtEl>
                                          <p:spTgt spid="3">
                                            <p:txEl>
                                              <p:pRg st="9" end="9"/>
                                            </p:txEl>
                                          </p:spTgt>
                                        </p:tgtEl>
                                      </p:cBhvr>
                                    </p:animEffect>
                                  </p:childTnLst>
                                </p:cTn>
                              </p:par>
                              <p:par>
                                <p:cTn id="77" presetID="9" presetClass="emph" presetSubtype="0" nodeType="withEffect">
                                  <p:stCondLst>
                                    <p:cond delay="0"/>
                                  </p:stCondLst>
                                  <p:childTnLst>
                                    <p:set>
                                      <p:cBhvr rctx="PPT">
                                        <p:cTn id="78" dur="indefinite"/>
                                        <p:tgtEl>
                                          <p:spTgt spid="3">
                                            <p:txEl>
                                              <p:pRg st="10" end="10"/>
                                            </p:txEl>
                                          </p:spTgt>
                                        </p:tgtEl>
                                        <p:attrNameLst>
                                          <p:attrName>style.opacity</p:attrName>
                                        </p:attrNameLst>
                                      </p:cBhvr>
                                      <p:to>
                                        <p:strVal val="0.5"/>
                                      </p:to>
                                    </p:set>
                                    <p:animEffect filter="image" prLst="opacity: 0.5">
                                      <p:cBhvr rctx="IE">
                                        <p:cTn id="79" dur="indefinite"/>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1204E2D-F76C-4B99-BCFD-B19C4F490D17}"/>
              </a:ext>
            </a:extLst>
          </p:cNvPr>
          <p:cNvSpPr>
            <a:spLocks noGrp="1"/>
          </p:cNvSpPr>
          <p:nvPr>
            <p:ph type="title"/>
          </p:nvPr>
        </p:nvSpPr>
        <p:spPr>
          <a:xfrm>
            <a:off x="838200" y="365126"/>
            <a:ext cx="10515600" cy="761148"/>
          </a:xfrm>
        </p:spPr>
        <p:txBody>
          <a:bodyPr/>
          <a:lstStyle/>
          <a:p>
            <a:pPr algn="ctr"/>
            <a:r>
              <a:rPr lang="nb-NO" dirty="0"/>
              <a:t>Residual </a:t>
            </a:r>
            <a:r>
              <a:rPr lang="nb-NO" dirty="0" err="1"/>
              <a:t>analysis</a:t>
            </a:r>
            <a:endParaRPr lang="en-GB" dirty="0"/>
          </a:p>
        </p:txBody>
      </p:sp>
      <p:sp>
        <p:nvSpPr>
          <p:cNvPr id="3" name="Plassholder for innhold 2">
            <a:extLst>
              <a:ext uri="{FF2B5EF4-FFF2-40B4-BE49-F238E27FC236}">
                <a16:creationId xmlns:a16="http://schemas.microsoft.com/office/drawing/2014/main" id="{2BD05229-7A49-4456-9C07-AFBC3E2183D1}"/>
              </a:ext>
            </a:extLst>
          </p:cNvPr>
          <p:cNvSpPr>
            <a:spLocks noGrp="1"/>
          </p:cNvSpPr>
          <p:nvPr>
            <p:ph idx="1"/>
          </p:nvPr>
        </p:nvSpPr>
        <p:spPr>
          <a:xfrm>
            <a:off x="838200" y="1253331"/>
            <a:ext cx="10290717" cy="4351338"/>
          </a:xfrm>
        </p:spPr>
        <p:txBody>
          <a:bodyPr>
            <a:normAutofit/>
          </a:bodyPr>
          <a:lstStyle/>
          <a:p>
            <a:r>
              <a:rPr lang="en-GB" dirty="0"/>
              <a:t>The difference between predictions and measurement in the Kalman filter are called the residuals.</a:t>
            </a:r>
          </a:p>
          <a:p>
            <a:r>
              <a:rPr lang="en-GB" dirty="0"/>
              <a:t>Residuals should be independent and when standardized with the prediction standard deviation, standard normally distributed.</a:t>
            </a:r>
          </a:p>
          <a:p>
            <a:r>
              <a:rPr lang="en-GB" dirty="0"/>
              <a:t>Thus QQ-plots/Shapiro-Wilks test, autocorrelation plots/tests, regression tests on prediction vs residuals can all be used for diagnostics.</a:t>
            </a:r>
          </a:p>
        </p:txBody>
      </p:sp>
      <p:pic>
        <p:nvPicPr>
          <p:cNvPr id="5" name="Picture 9">
            <a:extLst>
              <a:ext uri="{FF2B5EF4-FFF2-40B4-BE49-F238E27FC236}">
                <a16:creationId xmlns:a16="http://schemas.microsoft.com/office/drawing/2014/main" id="{06727EB0-59F6-428C-A027-3DFC026F27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0775" y="4005580"/>
            <a:ext cx="5991225" cy="2852420"/>
          </a:xfrm>
          <a:prstGeom prst="rect">
            <a:avLst/>
          </a:prstGeom>
        </p:spPr>
      </p:pic>
    </p:spTree>
    <p:extLst>
      <p:ext uri="{BB962C8B-B14F-4D97-AF65-F5344CB8AC3E}">
        <p14:creationId xmlns:p14="http://schemas.microsoft.com/office/powerpoint/2010/main" val="96336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42" y="5476170"/>
            <a:ext cx="3077185" cy="1335431"/>
          </a:xfrm>
          <a:prstGeom prst="rect">
            <a:avLst/>
          </a:prstGeom>
        </p:spPr>
      </p:pic>
      <p:sp>
        <p:nvSpPr>
          <p:cNvPr id="2" name="Title 1"/>
          <p:cNvSpPr>
            <a:spLocks noGrp="1"/>
          </p:cNvSpPr>
          <p:nvPr>
            <p:ph type="title"/>
          </p:nvPr>
        </p:nvSpPr>
        <p:spPr>
          <a:xfrm>
            <a:off x="838200" y="249378"/>
            <a:ext cx="10515600" cy="896516"/>
          </a:xfrm>
        </p:spPr>
        <p:txBody>
          <a:bodyPr/>
          <a:lstStyle/>
          <a:p>
            <a:pPr algn="ctr"/>
            <a:r>
              <a:rPr lang="en-US" dirty="0"/>
              <a:t>Closing words</a:t>
            </a:r>
          </a:p>
        </p:txBody>
      </p:sp>
      <p:sp>
        <p:nvSpPr>
          <p:cNvPr id="3" name="Content Placeholder 2"/>
          <p:cNvSpPr>
            <a:spLocks noGrp="1"/>
          </p:cNvSpPr>
          <p:nvPr>
            <p:ph idx="1"/>
          </p:nvPr>
        </p:nvSpPr>
        <p:spPr>
          <a:xfrm>
            <a:off x="448771" y="1000120"/>
            <a:ext cx="10515600" cy="5031069"/>
          </a:xfrm>
        </p:spPr>
        <p:txBody>
          <a:bodyPr>
            <a:normAutofit fontScale="92500" lnSpcReduction="10000"/>
          </a:bodyPr>
          <a:lstStyle/>
          <a:p>
            <a:r>
              <a:rPr lang="en-US" dirty="0"/>
              <a:t>Project web page: </a:t>
            </a:r>
            <a:r>
              <a:rPr lang="en-US" dirty="0">
                <a:hlinkClick r:id="rId3"/>
              </a:rPr>
              <a:t>https://github.com/trondreitan/layeranalyzer</a:t>
            </a:r>
            <a:r>
              <a:rPr lang="en-US" dirty="0"/>
              <a:t>.</a:t>
            </a:r>
          </a:p>
          <a:p>
            <a:r>
              <a:rPr lang="en-US" dirty="0"/>
              <a:t>Intro for R package: </a:t>
            </a:r>
            <a:r>
              <a:rPr lang="en-GB" dirty="0"/>
              <a:t>Reitan, T., </a:t>
            </a:r>
            <a:r>
              <a:rPr lang="en-GB" dirty="0" err="1"/>
              <a:t>Liow</a:t>
            </a:r>
            <a:r>
              <a:rPr lang="en-GB" dirty="0"/>
              <a:t>, L. H. (2019) </a:t>
            </a:r>
            <a:r>
              <a:rPr lang="en-GB" i="1" dirty="0" err="1"/>
              <a:t>layeranalyzer</a:t>
            </a:r>
            <a:r>
              <a:rPr lang="en-GB" i="1" dirty="0"/>
              <a:t>: Inferring correlative and causal connections from time series data in R</a:t>
            </a:r>
            <a:br>
              <a:rPr lang="en-GB" dirty="0"/>
            </a:br>
            <a:r>
              <a:rPr lang="en-GB" dirty="0"/>
              <a:t>Methods in Ecology and Evolution, DOI: 10.1111/2041-210X.13299</a:t>
            </a:r>
            <a:endParaRPr lang="en-US" dirty="0"/>
          </a:p>
          <a:p>
            <a:r>
              <a:rPr lang="en-US" dirty="0"/>
              <a:t>Installation: </a:t>
            </a:r>
            <a:r>
              <a:rPr lang="en-GB" dirty="0"/>
              <a:t>install_github(repo="trondreitan/layeranalyzer") or </a:t>
            </a:r>
            <a:r>
              <a:rPr lang="en-US" dirty="0"/>
              <a:t>install.packages("https://github.com/trondreitan/layeranalyzer/raw/master/layeranalyzer_0.1.0.tar.gz",type="</a:t>
            </a:r>
            <a:r>
              <a:rPr lang="en-US" dirty="0" err="1"/>
              <a:t>source",verbose</a:t>
            </a:r>
            <a:r>
              <a:rPr lang="en-US" dirty="0"/>
              <a:t>=T)</a:t>
            </a:r>
          </a:p>
          <a:p>
            <a:endParaRPr lang="en-US" sz="1800" dirty="0"/>
          </a:p>
          <a:p>
            <a:r>
              <a:rPr lang="en-US" dirty="0"/>
              <a:t>Made as part of the BLEED project. </a:t>
            </a:r>
          </a:p>
          <a:p>
            <a:r>
              <a:rPr lang="en-US" dirty="0"/>
              <a:t>Lee Hsiang Liow – project leader + </a:t>
            </a:r>
            <a:r>
              <a:rPr lang="en-US" dirty="0" err="1"/>
              <a:t>text&amp;testing</a:t>
            </a:r>
            <a:r>
              <a:rPr lang="en-US" dirty="0"/>
              <a:t>.</a:t>
            </a:r>
          </a:p>
          <a:p>
            <a:r>
              <a:rPr lang="en-US" dirty="0"/>
              <a:t>Funded by the RCN and ERC.</a:t>
            </a:r>
          </a:p>
          <a:p>
            <a:r>
              <a:rPr lang="en-US" dirty="0"/>
              <a:t>Original ideas, Tore Schweder.</a:t>
            </a:r>
          </a:p>
        </p:txBody>
      </p:sp>
      <p:cxnSp>
        <p:nvCxnSpPr>
          <p:cNvPr id="5" name="Straight Connector 4"/>
          <p:cNvCxnSpPr/>
          <p:nvPr/>
        </p:nvCxnSpPr>
        <p:spPr>
          <a:xfrm flipV="1">
            <a:off x="173197" y="3637129"/>
            <a:ext cx="11725154" cy="11575"/>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4479" y="3872489"/>
            <a:ext cx="3614760" cy="262823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9160" y="4723427"/>
            <a:ext cx="2058504" cy="205850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1198" y="5707660"/>
            <a:ext cx="2514600" cy="533400"/>
          </a:xfrm>
          <a:prstGeom prst="rect">
            <a:avLst/>
          </a:prstGeom>
        </p:spPr>
      </p:pic>
    </p:spTree>
    <p:extLst>
      <p:ext uri="{BB962C8B-B14F-4D97-AF65-F5344CB8AC3E}">
        <p14:creationId xmlns:p14="http://schemas.microsoft.com/office/powerpoint/2010/main" val="423506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05" y="1511300"/>
            <a:ext cx="7477896" cy="5156199"/>
          </a:xfrm>
          <a:prstGeom prst="rect">
            <a:avLst/>
          </a:prstGeom>
        </p:spPr>
      </p:pic>
      <p:sp>
        <p:nvSpPr>
          <p:cNvPr id="2" name="Title 1"/>
          <p:cNvSpPr>
            <a:spLocks noGrp="1"/>
          </p:cNvSpPr>
          <p:nvPr>
            <p:ph type="title"/>
          </p:nvPr>
        </p:nvSpPr>
        <p:spPr>
          <a:xfrm>
            <a:off x="838200" y="365125"/>
            <a:ext cx="10515600" cy="714375"/>
          </a:xfrm>
        </p:spPr>
        <p:txBody>
          <a:bodyPr/>
          <a:lstStyle/>
          <a:p>
            <a:pPr algn="ctr"/>
            <a:r>
              <a:rPr lang="en-US" dirty="0"/>
              <a:t>One process linear SDE, the OU process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8800" y="1079500"/>
                <a:ext cx="11049000" cy="5384800"/>
              </a:xfrm>
            </p:spPr>
            <p:txBody>
              <a:bodyPr/>
              <a:lstStyle/>
              <a:p>
                <a:pPr marL="0" indent="0">
                  <a:buNone/>
                </a:pPr>
                <a14:m>
                  <m:oMathPara xmlns:m="http://schemas.openxmlformats.org/officeDocument/2006/math">
                    <m:oMathParaPr>
                      <m:jc m:val="left"/>
                    </m:oMathParaPr>
                    <m:oMath xmlns:m="http://schemas.openxmlformats.org/officeDocument/2006/math">
                      <m:r>
                        <a:rPr lang="nb-NO" b="0" i="1" smtClean="0">
                          <a:latin typeface="Cambria Math" panose="02040503050406030204" pitchFamily="18" charset="0"/>
                        </a:rPr>
                        <m:t>𝑑𝑥</m:t>
                      </m:r>
                      <m:d>
                        <m:dPr>
                          <m:ctrlPr>
                            <a:rPr lang="nb-NO" b="0" i="1" smtClean="0">
                              <a:latin typeface="Cambria Math" panose="02040503050406030204" pitchFamily="18" charset="0"/>
                            </a:rPr>
                          </m:ctrlPr>
                        </m:dPr>
                        <m:e>
                          <m:r>
                            <a:rPr lang="nb-NO" b="0" i="1" smtClean="0">
                              <a:latin typeface="Cambria Math" panose="02040503050406030204" pitchFamily="18" charset="0"/>
                            </a:rPr>
                            <m:t>𝑡</m:t>
                          </m:r>
                        </m:e>
                      </m:d>
                      <m:r>
                        <a:rPr lang="nb-NO" b="0" i="1" smtClean="0">
                          <a:latin typeface="Cambria Math" panose="02040503050406030204" pitchFamily="18" charset="0"/>
                        </a:rPr>
                        <m:t>=−</m:t>
                      </m:r>
                      <m:r>
                        <a:rPr lang="nb-NO" b="0" i="1" smtClean="0">
                          <a:latin typeface="Cambria Math" panose="02040503050406030204" pitchFamily="18" charset="0"/>
                        </a:rPr>
                        <m:t>𝑎</m:t>
                      </m:r>
                      <m:d>
                        <m:dPr>
                          <m:ctrlPr>
                            <a:rPr lang="nb-NO" b="0" i="1" smtClean="0">
                              <a:latin typeface="Cambria Math" panose="02040503050406030204" pitchFamily="18" charset="0"/>
                            </a:rPr>
                          </m:ctrlPr>
                        </m:dPr>
                        <m:e>
                          <m:r>
                            <a:rPr lang="nb-NO" b="0" i="1" smtClean="0">
                              <a:latin typeface="Cambria Math" panose="02040503050406030204" pitchFamily="18" charset="0"/>
                            </a:rPr>
                            <m:t>𝑥</m:t>
                          </m:r>
                          <m:d>
                            <m:dPr>
                              <m:ctrlPr>
                                <a:rPr lang="nb-NO" b="0" i="1" smtClean="0">
                                  <a:latin typeface="Cambria Math" panose="02040503050406030204" pitchFamily="18" charset="0"/>
                                </a:rPr>
                              </m:ctrlPr>
                            </m:dPr>
                            <m:e>
                              <m:r>
                                <a:rPr lang="nb-NO" b="0" i="1" smtClean="0">
                                  <a:latin typeface="Cambria Math" panose="02040503050406030204" pitchFamily="18" charset="0"/>
                                </a:rPr>
                                <m:t>𝑡</m:t>
                              </m:r>
                            </m:e>
                          </m:d>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𝜇</m:t>
                              </m:r>
                            </m:e>
                            <m:sub>
                              <m:r>
                                <a:rPr lang="nb-NO" b="0" i="1" smtClean="0">
                                  <a:latin typeface="Cambria Math" panose="02040503050406030204" pitchFamily="18" charset="0"/>
                                </a:rPr>
                                <m:t>𝑥</m:t>
                              </m:r>
                            </m:sub>
                          </m:sSub>
                        </m:e>
                      </m:d>
                      <m:r>
                        <a:rPr lang="nb-NO" b="0" i="1" smtClean="0">
                          <a:latin typeface="Cambria Math" panose="02040503050406030204" pitchFamily="18" charset="0"/>
                        </a:rPr>
                        <m:t>𝑑𝑡</m:t>
                      </m:r>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𝜎</m:t>
                          </m:r>
                        </m:e>
                        <m:sub>
                          <m:r>
                            <a:rPr lang="nb-NO" b="0" i="1" smtClean="0">
                              <a:latin typeface="Cambria Math" panose="02040503050406030204" pitchFamily="18" charset="0"/>
                            </a:rPr>
                            <m:t>𝑥</m:t>
                          </m:r>
                        </m:sub>
                      </m:sSub>
                      <m:r>
                        <a:rPr lang="nb-NO" b="0" i="1" smtClean="0">
                          <a:latin typeface="Cambria Math" panose="02040503050406030204" pitchFamily="18" charset="0"/>
                        </a:rPr>
                        <m:t>𝑑</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𝐵</m:t>
                          </m:r>
                        </m:e>
                        <m:sub>
                          <m:r>
                            <a:rPr lang="nb-NO" b="0" i="1" smtClean="0">
                              <a:latin typeface="Cambria Math" panose="02040503050406030204" pitchFamily="18" charset="0"/>
                            </a:rPr>
                            <m:t>𝑡</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8800" y="1079500"/>
                <a:ext cx="11049000" cy="5384800"/>
              </a:xfrm>
              <a:blipFill>
                <a:blip r:embed="rId3"/>
                <a:stretch>
                  <a:fillRect l="-331"/>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547626" y="2753448"/>
                <a:ext cx="1509451" cy="6789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𝑡</m:t>
                          </m:r>
                        </m:e>
                        <m:sub>
                          <m:r>
                            <a:rPr lang="nb-NO" b="0" i="1" smtClean="0">
                              <a:latin typeface="Cambria Math" panose="02040503050406030204" pitchFamily="18" charset="0"/>
                            </a:rPr>
                            <m:t>𝑥</m:t>
                          </m:r>
                        </m:sub>
                      </m:sSub>
                      <m:r>
                        <a:rPr lang="nb-NO" b="0" i="1" smtClean="0">
                          <a:latin typeface="Cambria Math" panose="02040503050406030204" pitchFamily="18" charset="0"/>
                        </a:rPr>
                        <m:t>=1/</m:t>
                      </m:r>
                      <m:r>
                        <a:rPr lang="nb-NO" b="0" i="1" smtClean="0">
                          <a:latin typeface="Cambria Math" panose="02040503050406030204" pitchFamily="18" charset="0"/>
                        </a:rPr>
                        <m:t>𝑎</m:t>
                      </m:r>
                      <m:r>
                        <a:rPr lang="nb-NO" b="0" i="1" smtClean="0">
                          <a:latin typeface="Cambria Math" panose="02040503050406030204" pitchFamily="18" charset="0"/>
                        </a:rPr>
                        <m:t>, </m:t>
                      </m:r>
                    </m:oMath>
                  </m:oMathPara>
                </a14:m>
                <a:endParaRPr lang="nb-NO"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rPr>
                            <m:t>𝑠</m:t>
                          </m:r>
                        </m:e>
                        <m:sub>
                          <m:r>
                            <a:rPr lang="nb-NO" b="0" i="1" smtClean="0">
                              <a:latin typeface="Cambria Math" panose="02040503050406030204" pitchFamily="18" charset="0"/>
                            </a:rPr>
                            <m:t>𝑥</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𝜎</m:t>
                          </m:r>
                        </m:e>
                        <m:sub>
                          <m:r>
                            <a:rPr lang="nb-NO" b="0" i="1" smtClean="0">
                              <a:latin typeface="Cambria Math" panose="02040503050406030204" pitchFamily="18" charset="0"/>
                            </a:rPr>
                            <m:t>𝑥</m:t>
                          </m:r>
                        </m:sub>
                      </m:sSub>
                      <m:r>
                        <a:rPr lang="nb-NO" b="0" i="1" smtClean="0">
                          <a:latin typeface="Cambria Math" panose="02040503050406030204" pitchFamily="18" charset="0"/>
                        </a:rPr>
                        <m:t>/</m:t>
                      </m:r>
                      <m:rad>
                        <m:radPr>
                          <m:degHide m:val="on"/>
                          <m:ctrlPr>
                            <a:rPr lang="nb-NO" b="0" i="1" smtClean="0">
                              <a:latin typeface="Cambria Math" panose="02040503050406030204" pitchFamily="18" charset="0"/>
                            </a:rPr>
                          </m:ctrlPr>
                        </m:radPr>
                        <m:deg/>
                        <m:e>
                          <m:r>
                            <a:rPr lang="nb-NO" b="0" i="1" smtClean="0">
                              <a:latin typeface="Cambria Math" panose="02040503050406030204" pitchFamily="18" charset="0"/>
                            </a:rPr>
                            <m:t>2</m:t>
                          </m:r>
                          <m:r>
                            <a:rPr lang="nb-NO" b="0" i="1" smtClean="0">
                              <a:latin typeface="Cambria Math" panose="02040503050406030204" pitchFamily="18" charset="0"/>
                            </a:rPr>
                            <m:t>𝑎</m:t>
                          </m:r>
                        </m:e>
                      </m:rad>
                    </m:oMath>
                  </m:oMathPara>
                </a14:m>
                <a:endParaRPr lang="nb-NO" dirty="0"/>
              </a:p>
            </p:txBody>
          </p:sp>
        </mc:Choice>
        <mc:Fallback xmlns="">
          <p:sp>
            <p:nvSpPr>
              <p:cNvPr id="6" name="TextBox 5"/>
              <p:cNvSpPr txBox="1">
                <a:spLocks noRot="1" noChangeAspect="1" noMove="1" noResize="1" noEditPoints="1" noAdjustHandles="1" noChangeArrowheads="1" noChangeShapeType="1" noTextEdit="1"/>
              </p:cNvSpPr>
              <p:nvPr/>
            </p:nvSpPr>
            <p:spPr>
              <a:xfrm>
                <a:off x="5547626" y="2753448"/>
                <a:ext cx="1509451" cy="678968"/>
              </a:xfrm>
              <a:prstGeom prst="rect">
                <a:avLst/>
              </a:prstGeom>
              <a:blipFill>
                <a:blip r:embed="rId4"/>
                <a:stretch>
                  <a:fillRect b="-7207"/>
                </a:stretch>
              </a:blipFill>
            </p:spPr>
            <p:txBody>
              <a:bodyPr/>
              <a:lstStyle/>
              <a:p>
                <a:r>
                  <a:rPr lang="nb-NO">
                    <a:noFill/>
                  </a:rPr>
                  <a:t> </a:t>
                </a:r>
              </a:p>
            </p:txBody>
          </p:sp>
        </mc:Fallback>
      </mc:AlternateContent>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6191" y="2412999"/>
            <a:ext cx="4059712" cy="3835401"/>
          </a:xfrm>
          <a:prstGeom prst="rect">
            <a:avLst/>
          </a:prstGeom>
        </p:spPr>
      </p:pic>
      <p:sp>
        <p:nvSpPr>
          <p:cNvPr id="10" name="TextBox 9"/>
          <p:cNvSpPr txBox="1"/>
          <p:nvPr/>
        </p:nvSpPr>
        <p:spPr>
          <a:xfrm>
            <a:off x="8719296" y="2150546"/>
            <a:ext cx="3114699" cy="369332"/>
          </a:xfrm>
          <a:prstGeom prst="rect">
            <a:avLst/>
          </a:prstGeom>
          <a:noFill/>
        </p:spPr>
        <p:txBody>
          <a:bodyPr wrap="none" rtlCol="0">
            <a:spAutoFit/>
          </a:bodyPr>
          <a:lstStyle/>
          <a:p>
            <a:r>
              <a:rPr lang="en-US" dirty="0"/>
              <a:t>Starting off outside equilibrium</a:t>
            </a:r>
          </a:p>
        </p:txBody>
      </p:sp>
      <p:sp>
        <p:nvSpPr>
          <p:cNvPr id="11" name="Rectangle 10"/>
          <p:cNvSpPr/>
          <p:nvPr/>
        </p:nvSpPr>
        <p:spPr>
          <a:xfrm>
            <a:off x="3830882" y="6437115"/>
            <a:ext cx="62104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75332" y="6436021"/>
            <a:ext cx="614271" cy="369332"/>
          </a:xfrm>
          <a:prstGeom prst="rect">
            <a:avLst/>
          </a:prstGeom>
          <a:noFill/>
        </p:spPr>
        <p:txBody>
          <a:bodyPr wrap="none" rtlCol="0">
            <a:spAutoFit/>
          </a:bodyPr>
          <a:lstStyle/>
          <a:p>
            <a:r>
              <a:rPr lang="en-US" dirty="0"/>
              <a:t>time</a:t>
            </a:r>
          </a:p>
        </p:txBody>
      </p:sp>
      <p:sp>
        <p:nvSpPr>
          <p:cNvPr id="13" name="Rectangle 12"/>
          <p:cNvSpPr/>
          <p:nvPr/>
        </p:nvSpPr>
        <p:spPr>
          <a:xfrm>
            <a:off x="9785566" y="5857557"/>
            <a:ext cx="62104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830016" y="5856463"/>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146135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00" y="2125550"/>
            <a:ext cx="5890643" cy="4529250"/>
          </a:xfrm>
          <a:prstGeom prst="rect">
            <a:avLst/>
          </a:prstGeom>
        </p:spPr>
      </p:pic>
      <p:sp>
        <p:nvSpPr>
          <p:cNvPr id="2" name="Title 1"/>
          <p:cNvSpPr>
            <a:spLocks noGrp="1"/>
          </p:cNvSpPr>
          <p:nvPr>
            <p:ph type="title"/>
          </p:nvPr>
        </p:nvSpPr>
        <p:spPr>
          <a:xfrm>
            <a:off x="838200" y="365125"/>
            <a:ext cx="10515600" cy="714375"/>
          </a:xfrm>
        </p:spPr>
        <p:txBody>
          <a:bodyPr/>
          <a:lstStyle/>
          <a:p>
            <a:pPr algn="ctr"/>
            <a:r>
              <a:rPr lang="en-US" dirty="0"/>
              <a:t>Multiple processes, causal vs correlative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8800" y="1079500"/>
                <a:ext cx="11049000" cy="5384800"/>
              </a:xfrm>
            </p:spPr>
            <p:txBody>
              <a:bodyPr/>
              <a:lstStyle/>
              <a:p>
                <a:pPr marL="0" indent="0">
                  <a:buNone/>
                </a:pPr>
                <a14:m>
                  <m:oMathPara xmlns:m="http://schemas.openxmlformats.org/officeDocument/2006/math">
                    <m:oMathParaPr>
                      <m:jc m:val="left"/>
                    </m:oMathParaPr>
                    <m:oMath xmlns:m="http://schemas.openxmlformats.org/officeDocument/2006/math">
                      <m:r>
                        <a:rPr lang="nb-NO" b="0" i="1" smtClean="0">
                          <a:latin typeface="Cambria Math" panose="02040503050406030204" pitchFamily="18" charset="0"/>
                        </a:rPr>
                        <m:t>𝑑</m:t>
                      </m:r>
                      <m:bar>
                        <m:barPr>
                          <m:ctrlPr>
                            <a:rPr lang="nb-NO" b="0" i="1" smtClean="0">
                              <a:latin typeface="Cambria Math" panose="02040503050406030204" pitchFamily="18" charset="0"/>
                            </a:rPr>
                          </m:ctrlPr>
                        </m:barPr>
                        <m:e>
                          <m:r>
                            <a:rPr lang="nb-NO" b="0" i="1" smtClean="0">
                              <a:latin typeface="Cambria Math" panose="02040503050406030204" pitchFamily="18" charset="0"/>
                            </a:rPr>
                            <m:t>𝑋</m:t>
                          </m:r>
                        </m:e>
                      </m:bar>
                      <m:d>
                        <m:dPr>
                          <m:ctrlPr>
                            <a:rPr lang="nb-NO" b="0" i="1" smtClean="0">
                              <a:latin typeface="Cambria Math" panose="02040503050406030204" pitchFamily="18" charset="0"/>
                            </a:rPr>
                          </m:ctrlPr>
                        </m:dPr>
                        <m:e>
                          <m:r>
                            <a:rPr lang="nb-NO" b="0" i="1" smtClean="0">
                              <a:latin typeface="Cambria Math" panose="02040503050406030204" pitchFamily="18" charset="0"/>
                            </a:rPr>
                            <m:t>𝑡</m:t>
                          </m:r>
                        </m:e>
                      </m:d>
                      <m:r>
                        <a:rPr lang="nb-NO" b="0" i="1" smtClean="0">
                          <a:latin typeface="Cambria Math" panose="02040503050406030204" pitchFamily="18" charset="0"/>
                        </a:rPr>
                        <m:t>=</m:t>
                      </m:r>
                      <m:d>
                        <m:dPr>
                          <m:ctrlPr>
                            <a:rPr lang="nb-NO" b="0" i="1" smtClean="0">
                              <a:latin typeface="Cambria Math" panose="02040503050406030204" pitchFamily="18" charset="0"/>
                            </a:rPr>
                          </m:ctrlPr>
                        </m:dPr>
                        <m:e>
                          <m:r>
                            <a:rPr lang="nb-NO" b="0" i="1" smtClean="0">
                              <a:latin typeface="Cambria Math" panose="02040503050406030204" pitchFamily="18" charset="0"/>
                            </a:rPr>
                            <m:t>𝐴</m:t>
                          </m:r>
                          <m:bar>
                            <m:barPr>
                              <m:ctrlPr>
                                <a:rPr lang="nb-NO" b="0" i="1" smtClean="0">
                                  <a:latin typeface="Cambria Math" panose="02040503050406030204" pitchFamily="18" charset="0"/>
                                </a:rPr>
                              </m:ctrlPr>
                            </m:barPr>
                            <m:e>
                              <m:r>
                                <a:rPr lang="nb-NO" b="0" i="1" smtClean="0">
                                  <a:latin typeface="Cambria Math" panose="02040503050406030204" pitchFamily="18" charset="0"/>
                                </a:rPr>
                                <m:t>𝑋</m:t>
                              </m:r>
                            </m:e>
                          </m:bar>
                          <m:d>
                            <m:dPr>
                              <m:ctrlPr>
                                <a:rPr lang="nb-NO" b="0" i="1" smtClean="0">
                                  <a:latin typeface="Cambria Math" panose="02040503050406030204" pitchFamily="18" charset="0"/>
                                </a:rPr>
                              </m:ctrlPr>
                            </m:dPr>
                            <m:e>
                              <m:r>
                                <a:rPr lang="nb-NO" b="0" i="1" smtClean="0">
                                  <a:latin typeface="Cambria Math" panose="02040503050406030204" pitchFamily="18" charset="0"/>
                                </a:rPr>
                                <m:t>𝑡</m:t>
                              </m:r>
                            </m:e>
                          </m:d>
                          <m:r>
                            <a:rPr lang="nb-NO" b="0" i="1" smtClean="0">
                              <a:latin typeface="Cambria Math" panose="02040503050406030204" pitchFamily="18" charset="0"/>
                            </a:rPr>
                            <m:t>+</m:t>
                          </m:r>
                          <m:bar>
                            <m:barPr>
                              <m:ctrlPr>
                                <a:rPr lang="nb-NO" b="0" i="1" smtClean="0">
                                  <a:latin typeface="Cambria Math" panose="02040503050406030204" pitchFamily="18" charset="0"/>
                                </a:rPr>
                              </m:ctrlPr>
                            </m:barPr>
                            <m:e>
                              <m:r>
                                <a:rPr lang="nb-NO" b="0" i="1" smtClean="0">
                                  <a:latin typeface="Cambria Math" panose="02040503050406030204" pitchFamily="18" charset="0"/>
                                </a:rPr>
                                <m:t>𝑚</m:t>
                              </m:r>
                            </m:e>
                          </m:bar>
                        </m:e>
                      </m:d>
                      <m:r>
                        <a:rPr lang="nb-NO" b="0" i="1" smtClean="0">
                          <a:latin typeface="Cambria Math" panose="02040503050406030204" pitchFamily="18" charset="0"/>
                        </a:rPr>
                        <m:t>𝑑𝑡</m:t>
                      </m:r>
                      <m:r>
                        <a:rPr lang="nb-NO"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Σ</m:t>
                      </m:r>
                      <m:r>
                        <a:rPr lang="nb-NO" b="0" i="1" smtClean="0">
                          <a:latin typeface="Cambria Math" panose="02040503050406030204" pitchFamily="18" charset="0"/>
                        </a:rPr>
                        <m:t>𝑑</m:t>
                      </m:r>
                      <m:sSub>
                        <m:sSubPr>
                          <m:ctrlPr>
                            <a:rPr lang="nb-NO" b="0" i="1" smtClean="0">
                              <a:latin typeface="Cambria Math" panose="02040503050406030204" pitchFamily="18" charset="0"/>
                            </a:rPr>
                          </m:ctrlPr>
                        </m:sSubPr>
                        <m:e>
                          <m:bar>
                            <m:barPr>
                              <m:ctrlPr>
                                <a:rPr lang="nb-NO" b="0" i="1" smtClean="0">
                                  <a:latin typeface="Cambria Math" panose="02040503050406030204" pitchFamily="18" charset="0"/>
                                </a:rPr>
                              </m:ctrlPr>
                            </m:barPr>
                            <m:e>
                              <m:r>
                                <a:rPr lang="nb-NO" b="0" i="1" smtClean="0">
                                  <a:latin typeface="Cambria Math" panose="02040503050406030204" pitchFamily="18" charset="0"/>
                                </a:rPr>
                                <m:t>𝐵</m:t>
                              </m:r>
                            </m:e>
                          </m:bar>
                        </m:e>
                        <m:sub>
                          <m:r>
                            <a:rPr lang="nb-NO" b="0" i="1" smtClean="0">
                              <a:latin typeface="Cambria Math" panose="02040503050406030204" pitchFamily="18" charset="0"/>
                            </a:rPr>
                            <m:t>𝑡</m:t>
                          </m:r>
                        </m:sub>
                      </m:sSub>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8800" y="1079500"/>
                <a:ext cx="11049000" cy="5384800"/>
              </a:xfrm>
              <a:blipFill>
                <a:blip r:embed="rId3"/>
                <a:stretch>
                  <a:fillRect/>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5" y="2125550"/>
            <a:ext cx="6307585" cy="452925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535509" y="2995620"/>
                <a:ext cx="3465116" cy="380553"/>
              </a:xfrm>
              <a:prstGeom prst="rect">
                <a:avLst/>
              </a:prstGeom>
              <a:noFill/>
            </p:spPr>
            <p:txBody>
              <a:bodyPr wrap="none" rtlCol="0">
                <a:spAutoFit/>
              </a:bodyPr>
              <a:lstStyle/>
              <a:p>
                <a:r>
                  <a:rPr lang="nb-NO" dirty="0"/>
                  <a:t>Connection in </a:t>
                </a:r>
                <a:r>
                  <a:rPr lang="nb-NO" dirty="0" err="1"/>
                  <a:t>the</a:t>
                </a:r>
                <a:r>
                  <a:rPr lang="nb-NO" dirty="0"/>
                  <a:t> «</a:t>
                </a:r>
                <a14:m>
                  <m:oMath xmlns:m="http://schemas.openxmlformats.org/officeDocument/2006/math">
                    <m:r>
                      <a:rPr lang="nb-NO" b="0" i="1" smtClean="0">
                        <a:latin typeface="Cambria Math" panose="02040503050406030204" pitchFamily="18" charset="0"/>
                      </a:rPr>
                      <m:t>𝑑</m:t>
                    </m:r>
                    <m:sSub>
                      <m:sSubPr>
                        <m:ctrlPr>
                          <a:rPr lang="nb-NO" b="0" i="1" smtClean="0">
                            <a:latin typeface="Cambria Math" panose="02040503050406030204" pitchFamily="18" charset="0"/>
                          </a:rPr>
                        </m:ctrlPr>
                      </m:sSubPr>
                      <m:e>
                        <m:bar>
                          <m:barPr>
                            <m:ctrlPr>
                              <a:rPr lang="nb-NO" b="0" i="1" smtClean="0">
                                <a:latin typeface="Cambria Math" panose="02040503050406030204" pitchFamily="18" charset="0"/>
                              </a:rPr>
                            </m:ctrlPr>
                          </m:barPr>
                          <m:e>
                            <m:r>
                              <a:rPr lang="nb-NO" b="0" i="1" smtClean="0">
                                <a:latin typeface="Cambria Math" panose="02040503050406030204" pitchFamily="18" charset="0"/>
                              </a:rPr>
                              <m:t>𝐵</m:t>
                            </m:r>
                          </m:e>
                        </m:bar>
                      </m:e>
                      <m:sub>
                        <m:r>
                          <a:rPr lang="nb-NO" b="0" i="1" smtClean="0">
                            <a:latin typeface="Cambria Math" panose="02040503050406030204" pitchFamily="18" charset="0"/>
                          </a:rPr>
                          <m:t>𝑡</m:t>
                        </m:r>
                      </m:sub>
                    </m:sSub>
                  </m:oMath>
                </a14:m>
                <a:r>
                  <a:rPr lang="nb-NO" dirty="0"/>
                  <a:t>» terms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Σ</m:t>
                    </m:r>
                  </m:oMath>
                </a14:m>
                <a:r>
                  <a:rPr lang="nb-NO"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1535509" y="2995620"/>
                <a:ext cx="3465116" cy="380553"/>
              </a:xfrm>
              <a:prstGeom prst="rect">
                <a:avLst/>
              </a:prstGeom>
              <a:blipFill>
                <a:blip r:embed="rId5"/>
                <a:stretch>
                  <a:fillRect l="-1585" t="-6349" r="-1585" b="-22222"/>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261435" y="4390175"/>
                <a:ext cx="3346365" cy="369332"/>
              </a:xfrm>
              <a:prstGeom prst="rect">
                <a:avLst/>
              </a:prstGeom>
              <a:noFill/>
            </p:spPr>
            <p:txBody>
              <a:bodyPr wrap="none" rtlCol="0">
                <a:spAutoFit/>
              </a:bodyPr>
              <a:lstStyle/>
              <a:p>
                <a:r>
                  <a:rPr lang="nb-NO" dirty="0"/>
                  <a:t>Connection in </a:t>
                </a:r>
                <a:r>
                  <a:rPr lang="nb-NO" dirty="0" err="1"/>
                  <a:t>the</a:t>
                </a:r>
                <a:r>
                  <a:rPr lang="nb-NO" dirty="0"/>
                  <a:t> «</a:t>
                </a:r>
                <a14:m>
                  <m:oMath xmlns:m="http://schemas.openxmlformats.org/officeDocument/2006/math">
                    <m:r>
                      <a:rPr lang="nb-NO" b="0" i="1" smtClean="0">
                        <a:latin typeface="Cambria Math" panose="02040503050406030204" pitchFamily="18" charset="0"/>
                      </a:rPr>
                      <m:t>𝑑𝑡</m:t>
                    </m:r>
                  </m:oMath>
                </a14:m>
                <a:r>
                  <a:rPr lang="nb-NO" dirty="0"/>
                  <a:t>» terms (</a:t>
                </a:r>
                <a14:m>
                  <m:oMath xmlns:m="http://schemas.openxmlformats.org/officeDocument/2006/math">
                    <m:r>
                      <a:rPr lang="nb-NO" b="0" i="1" smtClean="0">
                        <a:latin typeface="Cambria Math" panose="02040503050406030204" pitchFamily="18" charset="0"/>
                        <a:ea typeface="Cambria Math" panose="02040503050406030204" pitchFamily="18" charset="0"/>
                      </a:rPr>
                      <m:t>𝐴</m:t>
                    </m:r>
                  </m:oMath>
                </a14:m>
                <a:r>
                  <a:rPr lang="nb-NO"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8261435" y="4390175"/>
                <a:ext cx="3346365" cy="369332"/>
              </a:xfrm>
              <a:prstGeom prst="rect">
                <a:avLst/>
              </a:prstGeom>
              <a:blipFill>
                <a:blip r:embed="rId6"/>
                <a:stretch>
                  <a:fillRect l="-1457" t="-8197" r="-1639" b="-24590"/>
                </a:stretch>
              </a:blipFill>
            </p:spPr>
            <p:txBody>
              <a:bodyPr/>
              <a:lstStyle/>
              <a:p>
                <a:r>
                  <a:rPr lang="nb-NO">
                    <a:noFill/>
                  </a:rPr>
                  <a:t> </a:t>
                </a:r>
              </a:p>
            </p:txBody>
          </p:sp>
        </mc:Fallback>
      </mc:AlternateContent>
      <p:sp>
        <p:nvSpPr>
          <p:cNvPr id="10" name="Rectangle 9"/>
          <p:cNvSpPr/>
          <p:nvPr/>
        </p:nvSpPr>
        <p:spPr>
          <a:xfrm>
            <a:off x="2916482" y="6129312"/>
            <a:ext cx="62104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60932" y="6128218"/>
            <a:ext cx="614271" cy="369332"/>
          </a:xfrm>
          <a:prstGeom prst="rect">
            <a:avLst/>
          </a:prstGeom>
          <a:noFill/>
        </p:spPr>
        <p:txBody>
          <a:bodyPr wrap="none" rtlCol="0">
            <a:spAutoFit/>
          </a:bodyPr>
          <a:lstStyle/>
          <a:p>
            <a:r>
              <a:rPr lang="en-US" dirty="0"/>
              <a:t>time</a:t>
            </a:r>
          </a:p>
        </p:txBody>
      </p:sp>
      <p:sp>
        <p:nvSpPr>
          <p:cNvPr id="12" name="Rectangle 11"/>
          <p:cNvSpPr/>
          <p:nvPr/>
        </p:nvSpPr>
        <p:spPr>
          <a:xfrm>
            <a:off x="9019590" y="6191312"/>
            <a:ext cx="62104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064040" y="6190218"/>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73838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animBg="1"/>
      <p:bldP spid="11" grpId="0"/>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Bilde 12">
            <a:extLst>
              <a:ext uri="{FF2B5EF4-FFF2-40B4-BE49-F238E27FC236}">
                <a16:creationId xmlns:a16="http://schemas.microsoft.com/office/drawing/2014/main" id="{A99E3F54-FC90-4593-B2C8-EA94F0C315BC}"/>
              </a:ext>
            </a:extLst>
          </p:cNvPr>
          <p:cNvPicPr>
            <a:picLocks noChangeAspect="1"/>
          </p:cNvPicPr>
          <p:nvPr/>
        </p:nvPicPr>
        <p:blipFill>
          <a:blip r:embed="rId2"/>
          <a:stretch>
            <a:fillRect/>
          </a:stretch>
        </p:blipFill>
        <p:spPr>
          <a:xfrm>
            <a:off x="8256035" y="3040416"/>
            <a:ext cx="3950833" cy="3189248"/>
          </a:xfrm>
          <a:prstGeom prst="rect">
            <a:avLst/>
          </a:prstGeom>
        </p:spPr>
      </p:pic>
      <p:sp>
        <p:nvSpPr>
          <p:cNvPr id="2" name="Tittel 1">
            <a:extLst>
              <a:ext uri="{FF2B5EF4-FFF2-40B4-BE49-F238E27FC236}">
                <a16:creationId xmlns:a16="http://schemas.microsoft.com/office/drawing/2014/main" id="{56D5947D-779B-49BF-8719-D93A3815DA12}"/>
              </a:ext>
            </a:extLst>
          </p:cNvPr>
          <p:cNvSpPr>
            <a:spLocks noGrp="1"/>
          </p:cNvSpPr>
          <p:nvPr>
            <p:ph type="title"/>
          </p:nvPr>
        </p:nvSpPr>
        <p:spPr>
          <a:xfrm>
            <a:off x="838200" y="365125"/>
            <a:ext cx="10515600" cy="694241"/>
          </a:xfrm>
        </p:spPr>
        <p:txBody>
          <a:bodyPr>
            <a:normAutofit fontScale="90000"/>
          </a:bodyPr>
          <a:lstStyle/>
          <a:p>
            <a:pPr algn="ctr"/>
            <a:r>
              <a:rPr lang="en-US"/>
              <a:t>Parametrization – deterministic part (A)</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9EF31A41-13B1-405C-95EC-1D730388AFE2}"/>
                  </a:ext>
                </a:extLst>
              </p:cNvPr>
              <p:cNvSpPr>
                <a:spLocks noGrp="1"/>
              </p:cNvSpPr>
              <p:nvPr>
                <p:ph idx="1"/>
              </p:nvPr>
            </p:nvSpPr>
            <p:spPr>
              <a:xfrm>
                <a:off x="838200" y="1059366"/>
                <a:ext cx="7536366" cy="5798634"/>
              </a:xfrm>
            </p:spPr>
            <p:txBody>
              <a:bodyPr>
                <a:normAutofit/>
              </a:bodyPr>
              <a:lstStyle/>
              <a:p>
                <a:endParaRPr lang="en-US" dirty="0"/>
              </a:p>
              <a:p>
                <a:r>
                  <a:rPr lang="en-US" sz="2000" dirty="0"/>
                  <a:t>Parameters fetched from each single process to fill the A matrix:</a:t>
                </a:r>
              </a:p>
              <a:p>
                <a:pPr marL="0" indent="0">
                  <a:buNone/>
                </a:pPr>
                <a14:m>
                  <m:oMath xmlns:m="http://schemas.openxmlformats.org/officeDocument/2006/math">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1</m:t>
                            </m:r>
                          </m:sub>
                        </m:sSub>
                      </m:den>
                    </m:f>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𝛽</m:t>
                            </m:r>
                          </m:e>
                          <m:sub>
                            <m:r>
                              <a:rPr lang="en-US" sz="2000" i="1" smtClean="0">
                                <a:latin typeface="Cambria Math" panose="02040503050406030204" pitchFamily="18" charset="0"/>
                              </a:rPr>
                              <m:t>21</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2</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𝑡</m:t>
                            </m:r>
                          </m:e>
                        </m:d>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𝜇</m:t>
                            </m:r>
                          </m:e>
                          <m:sub>
                            <m:r>
                              <a:rPr lang="en-US" sz="200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rPr>
                          <m:t>)</m:t>
                        </m:r>
                      </m:e>
                    </m:d>
                    <m:r>
                      <a:rPr lang="en-US" sz="2000" b="0" i="1" smtClean="0">
                        <a:latin typeface="Cambria Math" panose="02040503050406030204" pitchFamily="18" charset="0"/>
                      </a:rPr>
                      <m:t>𝑑𝑡</m:t>
                    </m:r>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𝑑</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𝐵</m:t>
                        </m:r>
                      </m:e>
                      <m:sub>
                        <m:r>
                          <a:rPr lang="en-US" sz="2000" b="0" i="1" smtClean="0">
                            <a:latin typeface="Cambria Math" panose="02040503050406030204" pitchFamily="18" charset="0"/>
                          </a:rPr>
                          <m:t>𝑡</m:t>
                        </m:r>
                      </m:sub>
                      <m:sup>
                        <m:r>
                          <a:rPr lang="en-US" sz="2000" b="0" i="1" smtClean="0">
                            <a:latin typeface="Cambria Math" panose="02040503050406030204" pitchFamily="18" charset="0"/>
                          </a:rPr>
                          <m:t>(1)</m:t>
                        </m:r>
                      </m:sup>
                    </m:sSubSup>
                  </m:oMath>
                </a14:m>
                <a:r>
                  <a:rPr lang="en-US" sz="2000" dirty="0"/>
                  <a:t> </a:t>
                </a:r>
              </a:p>
              <a:p>
                <a:pPr marL="0" indent="0">
                  <a:buNone/>
                </a:pPr>
                <a14:m>
                  <m:oMath xmlns:m="http://schemas.openxmlformats.org/officeDocument/2006/math">
                    <m:r>
                      <a:rPr lang="en-US" sz="2000" i="1" smtClean="0">
                        <a:latin typeface="Cambria Math" panose="02040503050406030204" pitchFamily="18" charset="0"/>
                      </a:rPr>
                      <m:t>𝑑</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b="0" i="1" smtClean="0">
                            <a:latin typeface="Cambria Math" panose="02040503050406030204" pitchFamily="18" charset="0"/>
                          </a:rPr>
                          <m:t>2</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𝑡</m:t>
                        </m:r>
                      </m:e>
                    </m:d>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i="1" smtClean="0">
                            <a:latin typeface="Cambria Math" panose="02040503050406030204" pitchFamily="18" charset="0"/>
                          </a:rPr>
                          <m:t>1</m:t>
                        </m:r>
                      </m:num>
                      <m:den>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𝑡</m:t>
                            </m:r>
                          </m:e>
                          <m:sub>
                            <m:r>
                              <a:rPr lang="en-US" sz="2000" b="0" i="1" smtClean="0">
                                <a:latin typeface="Cambria Math" panose="02040503050406030204" pitchFamily="18" charset="0"/>
                              </a:rPr>
                              <m:t>2</m:t>
                            </m:r>
                          </m:sub>
                        </m:sSub>
                      </m:den>
                    </m:f>
                    <m:d>
                      <m:dPr>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b="0" i="1" smtClean="0">
                                <a:latin typeface="Cambria Math" panose="02040503050406030204" pitchFamily="18" charset="0"/>
                              </a:rPr>
                              <m:t>2</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𝑡</m:t>
                            </m:r>
                          </m:e>
                        </m:d>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2</m:t>
                            </m:r>
                          </m:sub>
                        </m:sSub>
                      </m:e>
                    </m:d>
                    <m:r>
                      <a:rPr lang="en-US" sz="2000" i="1" smtClean="0">
                        <a:latin typeface="Cambria Math" panose="02040503050406030204" pitchFamily="18" charset="0"/>
                      </a:rPr>
                      <m:t>𝑑𝑡</m:t>
                    </m:r>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2</m:t>
                        </m:r>
                      </m:sub>
                    </m:sSub>
                    <m:r>
                      <a:rPr lang="en-US" sz="2000" i="1" smtClean="0">
                        <a:latin typeface="Cambria Math" panose="02040503050406030204" pitchFamily="18" charset="0"/>
                      </a:rPr>
                      <m:t>𝑑</m:t>
                    </m:r>
                    <m:sSubSup>
                      <m:sSubSupPr>
                        <m:ctrlPr>
                          <a:rPr lang="en-US" sz="2000" i="1" smtClean="0">
                            <a:latin typeface="Cambria Math" panose="02040503050406030204" pitchFamily="18" charset="0"/>
                          </a:rPr>
                        </m:ctrlPr>
                      </m:sSubSupPr>
                      <m:e>
                        <m:r>
                          <a:rPr lang="en-US" sz="2000" i="1" smtClean="0">
                            <a:latin typeface="Cambria Math" panose="02040503050406030204" pitchFamily="18" charset="0"/>
                          </a:rPr>
                          <m:t>𝐵</m:t>
                        </m:r>
                      </m:e>
                      <m:sub>
                        <m:r>
                          <a:rPr lang="en-US" sz="2000" i="1" smtClean="0">
                            <a:latin typeface="Cambria Math" panose="02040503050406030204" pitchFamily="18" charset="0"/>
                          </a:rPr>
                          <m:t>𝑡</m:t>
                        </m:r>
                      </m:sub>
                      <m:sup>
                        <m:r>
                          <a:rPr lang="en-US" sz="2000" i="1" smtClean="0">
                            <a:latin typeface="Cambria Math" panose="02040503050406030204" pitchFamily="18" charset="0"/>
                          </a:rPr>
                          <m:t>(</m:t>
                        </m:r>
                        <m:r>
                          <a:rPr lang="en-US" sz="2000" b="0" i="1" smtClean="0">
                            <a:latin typeface="Cambria Math" panose="02040503050406030204" pitchFamily="18" charset="0"/>
                          </a:rPr>
                          <m:t>2</m:t>
                        </m:r>
                        <m:r>
                          <a:rPr lang="en-US" sz="2000" i="1" smtClean="0">
                            <a:latin typeface="Cambria Math" panose="02040503050406030204" pitchFamily="18" charset="0"/>
                          </a:rPr>
                          <m:t>)</m:t>
                        </m:r>
                      </m:sup>
                    </m:sSubSup>
                  </m:oMath>
                </a14:m>
                <a:r>
                  <a:rPr lang="en-US" sz="2000" dirty="0"/>
                  <a:t> </a:t>
                </a:r>
              </a:p>
              <a:p>
                <a:r>
                  <a:rPr lang="en-US" sz="2000" dirty="0">
                    <a:latin typeface="Cambria Math" panose="02040503050406030204" pitchFamily="18" charset="0"/>
                  </a:rPr>
                  <a:t>In this case,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oMath>
                </a14:m>
                <a:r>
                  <a:rPr lang="en-US" sz="2000" dirty="0">
                    <a:latin typeface="Cambria Math" panose="02040503050406030204" pitchFamily="18" charset="0"/>
                  </a:rPr>
                  <a:t> is being affected by the state of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2</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𝑡</m:t>
                        </m:r>
                      </m:e>
                    </m:d>
                  </m:oMath>
                </a14:m>
                <a:r>
                  <a:rPr lang="en-US" sz="2000" dirty="0">
                    <a:latin typeface="Cambria Math" panose="02040503050406030204" pitchFamily="18" charset="0"/>
                  </a:rPr>
                  <a:t>, but not vice versa.</a:t>
                </a:r>
              </a:p>
              <a:p>
                <a:r>
                  <a:rPr lang="en-US" sz="2000" dirty="0">
                    <a:latin typeface="Cambria Math" panose="02040503050406030204" pitchFamily="18" charset="0"/>
                  </a:rPr>
                  <a:t>General philosophy: If the other processes are held constant (at their expected value), the process parameters should be interpretable as OU parameters. </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𝑖</m:t>
                        </m:r>
                      </m:sub>
                    </m:sSub>
                  </m:oMath>
                </a14:m>
                <a:r>
                  <a:rPr lang="en-US" sz="2000" dirty="0">
                    <a:latin typeface="Cambria Math" panose="02040503050406030204" pitchFamily="18" charset="0"/>
                  </a:rPr>
                  <a:t> are the expected values of each process in those terms.</a:t>
                </a:r>
              </a:p>
              <a:p>
                <a:r>
                  <a:rPr lang="en-US" sz="2000" b="0" dirty="0"/>
                  <a:t>We call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oMath>
                </a14:m>
                <a:r>
                  <a:rPr lang="en-US" sz="2000" dirty="0">
                    <a:latin typeface="Cambria Math" panose="02040503050406030204" pitchFamily="18" charset="0"/>
                  </a:rPr>
                  <a:t> «characteristic time». Alternative, half-life: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𝑡</m:t>
                        </m:r>
                      </m:e>
                      <m:sub>
                        <m:r>
                          <a:rPr lang="en-US" sz="2000" b="0" i="1" smtClean="0">
                            <a:latin typeface="Cambria Math" panose="02040503050406030204" pitchFamily="18" charset="0"/>
                          </a:rPr>
                          <m:t>1/2,</m:t>
                        </m:r>
                        <m:r>
                          <a:rPr lang="en-US" sz="2000" i="1" smtClean="0">
                            <a:latin typeface="Cambria Math" panose="02040503050406030204" pitchFamily="18" charset="0"/>
                          </a:rPr>
                          <m:t>𝑖</m:t>
                        </m:r>
                      </m:sub>
                    </m:sSub>
                    <m:r>
                      <a:rPr lang="en-US" sz="2000" b="0" i="1" smtClean="0">
                        <a:latin typeface="Cambria Math" panose="02040503050406030204" pitchFamily="18" charset="0"/>
                      </a:rPr>
                      <m:t>=</m:t>
                    </m:r>
                    <m:r>
                      <m:rPr>
                        <m:sty m:val="p"/>
                      </m:rPr>
                      <a:rPr lang="en-US" sz="2000" b="0" i="0" smtClean="0">
                        <a:latin typeface="Cambria Math" panose="02040503050406030204" pitchFamily="18" charset="0"/>
                      </a:rPr>
                      <m:t>log</m:t>
                    </m:r>
                    <m:r>
                      <a:rPr lang="en-US" sz="2000" b="0" i="1" smtClean="0">
                        <a:latin typeface="Cambria Math" panose="02040503050406030204" pitchFamily="18" charset="0"/>
                      </a:rPr>
                      <m:t>⁡(2)</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𝑡</m:t>
                        </m:r>
                      </m:e>
                      <m:sub>
                        <m:r>
                          <a:rPr lang="en-US" sz="2000" i="1" smtClean="0">
                            <a:latin typeface="Cambria Math" panose="02040503050406030204" pitchFamily="18" charset="0"/>
                          </a:rPr>
                          <m:t>𝑖</m:t>
                        </m:r>
                      </m:sub>
                    </m:sSub>
                  </m:oMath>
                </a14:m>
                <a:endParaRPr lang="en-US" sz="2000" dirty="0">
                  <a:latin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𝛽</m:t>
                        </m:r>
                      </m:e>
                      <m:sub>
                        <m:r>
                          <a:rPr lang="en-US" sz="2000" i="1" smtClean="0">
                            <a:latin typeface="Cambria Math" panose="02040503050406030204" pitchFamily="18" charset="0"/>
                          </a:rPr>
                          <m:t>21</m:t>
                        </m:r>
                      </m:sub>
                    </m:sSub>
                  </m:oMath>
                </a14:m>
                <a:r>
                  <a:rPr lang="en-US" sz="2000" dirty="0">
                    <a:latin typeface="Cambria Math" panose="02040503050406030204" pitchFamily="18" charset="0"/>
                  </a:rPr>
                  <a:t> tells how much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2</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𝑡</m:t>
                        </m:r>
                      </m:e>
                    </m:d>
                  </m:oMath>
                </a14:m>
                <a:r>
                  <a:rPr lang="en-US" sz="2000" dirty="0">
                    <a:latin typeface="Cambria Math" panose="02040503050406030204" pitchFamily="18" charset="0"/>
                  </a:rPr>
                  <a:t> affects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b="0" i="1" smtClean="0">
                            <a:latin typeface="Cambria Math" panose="02040503050406030204" pitchFamily="18" charset="0"/>
                          </a:rPr>
                          <m:t>1</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𝑡</m:t>
                        </m:r>
                      </m:e>
                    </m:d>
                  </m:oMath>
                </a14:m>
                <a:r>
                  <a:rPr lang="en-US" sz="2000" dirty="0">
                    <a:latin typeface="Cambria Math" panose="02040503050406030204" pitchFamily="18" charset="0"/>
                  </a:rPr>
                  <a:t>. If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2</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𝑡</m:t>
                        </m:r>
                      </m:e>
                    </m:d>
                  </m:oMath>
                </a14:m>
                <a:r>
                  <a:rPr lang="en-US" sz="2000" dirty="0">
                    <a:latin typeface="Cambria Math" panose="02040503050406030204" pitchFamily="18" charset="0"/>
                  </a:rPr>
                  <a:t> shifts one unit up and stays there, then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1</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𝑡</m:t>
                        </m:r>
                      </m:e>
                    </m:d>
                  </m:oMath>
                </a14:m>
                <a:r>
                  <a:rPr lang="en-US" sz="2000" dirty="0">
                    <a:latin typeface="Cambria Math" panose="02040503050406030204" pitchFamily="18" charset="0"/>
                  </a:rPr>
                  <a:t> will in expectancy shift a factor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𝛽</m:t>
                        </m:r>
                      </m:e>
                      <m:sub>
                        <m:r>
                          <a:rPr lang="en-US" sz="2000" i="1" smtClean="0">
                            <a:latin typeface="Cambria Math" panose="02040503050406030204" pitchFamily="18" charset="0"/>
                          </a:rPr>
                          <m:t>21</m:t>
                        </m:r>
                      </m:sub>
                    </m:sSub>
                  </m:oMath>
                </a14:m>
                <a:r>
                  <a:rPr lang="en-US" sz="2000" dirty="0">
                    <a:latin typeface="Cambria Math" panose="02040503050406030204" pitchFamily="18" charset="0"/>
                  </a:rPr>
                  <a:t> over time.</a:t>
                </a:r>
                <a:endParaRPr lang="en-US" dirty="0"/>
              </a:p>
            </p:txBody>
          </p:sp>
        </mc:Choice>
        <mc:Fallback xmlns="">
          <p:sp>
            <p:nvSpPr>
              <p:cNvPr id="3" name="Plassholder for innhold 2">
                <a:extLst>
                  <a:ext uri="{FF2B5EF4-FFF2-40B4-BE49-F238E27FC236}">
                    <a16:creationId xmlns:a16="http://schemas.microsoft.com/office/drawing/2014/main" id="{9EF31A41-13B1-405C-95EC-1D730388AFE2}"/>
                  </a:ext>
                </a:extLst>
              </p:cNvPr>
              <p:cNvSpPr>
                <a:spLocks noGrp="1" noRot="1" noChangeAspect="1" noMove="1" noResize="1" noEditPoints="1" noAdjustHandles="1" noChangeArrowheads="1" noChangeShapeType="1" noTextEdit="1"/>
              </p:cNvSpPr>
              <p:nvPr>
                <p:ph idx="1"/>
              </p:nvPr>
            </p:nvSpPr>
            <p:spPr>
              <a:xfrm>
                <a:off x="838200" y="1059366"/>
                <a:ext cx="7536366" cy="5798634"/>
              </a:xfrm>
              <a:blipFill>
                <a:blip r:embed="rId3"/>
                <a:stretch>
                  <a:fillRect l="-7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kstSylinder 6">
                <a:extLst>
                  <a:ext uri="{FF2B5EF4-FFF2-40B4-BE49-F238E27FC236}">
                    <a16:creationId xmlns:a16="http://schemas.microsoft.com/office/drawing/2014/main" id="{C53DED3B-9121-46AA-9E6A-A548F7EFD4B4}"/>
                  </a:ext>
                </a:extLst>
              </p:cNvPr>
              <p:cNvSpPr txBox="1"/>
              <p:nvPr/>
            </p:nvSpPr>
            <p:spPr>
              <a:xfrm>
                <a:off x="717176" y="1059366"/>
                <a:ext cx="3729318"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bar>
                        <m:barPr>
                          <m:ctrlPr>
                            <a:rPr lang="en-US" b="0" i="1" smtClean="0">
                              <a:latin typeface="Cambria Math" panose="02040503050406030204" pitchFamily="18" charset="0"/>
                            </a:rPr>
                          </m:ctrlPr>
                        </m:barPr>
                        <m:e>
                          <m:r>
                            <a:rPr lang="en-US" b="0" i="1" smtClean="0">
                              <a:latin typeface="Cambria Math" panose="02040503050406030204" pitchFamily="18" charset="0"/>
                            </a:rPr>
                            <m:t>𝑋</m:t>
                          </m:r>
                        </m:e>
                      </m:ba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bar>
                            <m:barPr>
                              <m:ctrlPr>
                                <a:rPr lang="en-US" b="0" i="1" smtClean="0">
                                  <a:latin typeface="Cambria Math" panose="02040503050406030204" pitchFamily="18" charset="0"/>
                                </a:rPr>
                              </m:ctrlPr>
                            </m:barPr>
                            <m:e>
                              <m:r>
                                <a:rPr lang="en-US" b="0" i="1" smtClean="0">
                                  <a:latin typeface="Cambria Math" panose="02040503050406030204" pitchFamily="18" charset="0"/>
                                </a:rPr>
                                <m:t>𝑋</m:t>
                              </m:r>
                            </m:e>
                          </m:ba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𝑚</m:t>
                              </m:r>
                            </m:e>
                          </m:bar>
                        </m:e>
                      </m:d>
                      <m:r>
                        <a:rPr lang="en-US" b="0" i="1" smtClean="0">
                          <a:latin typeface="Cambria Math" panose="02040503050406030204" pitchFamily="18" charset="0"/>
                        </a:rPr>
                        <m:t>𝑑𝑡</m:t>
                      </m:r>
                      <m:r>
                        <a:rPr lang="en-US" b="0" i="1" smtClean="0">
                          <a:latin typeface="Cambria Math" panose="02040503050406030204" pitchFamily="18" charset="0"/>
                        </a:rPr>
                        <m:t>+</m:t>
                      </m:r>
                      <m:r>
                        <m:rPr>
                          <m:sty m:val="p"/>
                        </m:rPr>
                        <a:rPr lang="en-US"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bar>
                            <m:barPr>
                              <m:ctrlPr>
                                <a:rPr lang="en-US" b="0" i="1" smtClean="0">
                                  <a:latin typeface="Cambria Math" panose="02040503050406030204" pitchFamily="18" charset="0"/>
                                </a:rPr>
                              </m:ctrlPr>
                            </m:barPr>
                            <m:e>
                              <m:r>
                                <a:rPr lang="en-US" b="0" i="1" smtClean="0">
                                  <a:latin typeface="Cambria Math" panose="02040503050406030204" pitchFamily="18" charset="0"/>
                                </a:rPr>
                                <m:t>𝐵</m:t>
                              </m:r>
                            </m:e>
                          </m:bar>
                        </m:e>
                        <m:sub>
                          <m:r>
                            <a:rPr lang="en-US" b="0" i="1" smtClean="0">
                              <a:latin typeface="Cambria Math" panose="02040503050406030204" pitchFamily="18" charset="0"/>
                            </a:rPr>
                            <m:t>𝑡</m:t>
                          </m:r>
                        </m:sub>
                      </m:sSub>
                    </m:oMath>
                  </m:oMathPara>
                </a14:m>
                <a:endParaRPr lang="en-US" dirty="0"/>
              </a:p>
            </p:txBody>
          </p:sp>
        </mc:Choice>
        <mc:Fallback xmlns="">
          <p:sp>
            <p:nvSpPr>
              <p:cNvPr id="7" name="TekstSylinder 6">
                <a:extLst>
                  <a:ext uri="{FF2B5EF4-FFF2-40B4-BE49-F238E27FC236}">
                    <a16:creationId xmlns:a16="http://schemas.microsoft.com/office/drawing/2014/main" id="{C53DED3B-9121-46AA-9E6A-A548F7EFD4B4}"/>
                  </a:ext>
                </a:extLst>
              </p:cNvPr>
              <p:cNvSpPr txBox="1">
                <a:spLocks noRot="1" noChangeAspect="1" noMove="1" noResize="1" noEditPoints="1" noAdjustHandles="1" noChangeArrowheads="1" noChangeShapeType="1" noTextEdit="1"/>
              </p:cNvSpPr>
              <p:nvPr/>
            </p:nvSpPr>
            <p:spPr>
              <a:xfrm>
                <a:off x="717176" y="1059366"/>
                <a:ext cx="3729318" cy="40498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kstSylinder 8">
                <a:extLst>
                  <a:ext uri="{FF2B5EF4-FFF2-40B4-BE49-F238E27FC236}">
                    <a16:creationId xmlns:a16="http://schemas.microsoft.com/office/drawing/2014/main" id="{9B3CDE96-3AF9-44A4-BB8C-39CB7ACC3328}"/>
                  </a:ext>
                </a:extLst>
              </p:cNvPr>
              <p:cNvSpPr txBox="1"/>
              <p:nvPr/>
            </p:nvSpPr>
            <p:spPr>
              <a:xfrm>
                <a:off x="8256036" y="1962893"/>
                <a:ext cx="3463128" cy="90505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nb-NO"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den>
                              </m:f>
                            </m:e>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21</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rPr>
                                        <m:t>𝑡</m:t>
                                      </m:r>
                                    </m:e>
                                    <m:sub>
                                      <m:r>
                                        <a:rPr lang="en-US" i="1" smtClean="0">
                                          <a:latin typeface="Cambria Math" panose="02040503050406030204" pitchFamily="18" charset="0"/>
                                        </a:rPr>
                                        <m:t>1</m:t>
                                      </m:r>
                                    </m:sub>
                                  </m:sSub>
                                </m:den>
                              </m:f>
                            </m:e>
                          </m:mr>
                          <m:mr>
                            <m:e>
                              <m:r>
                                <a:rPr lang="en-US" b="0" i="1" smtClean="0">
                                  <a:latin typeface="Cambria Math" panose="02040503050406030204" pitchFamily="18" charset="0"/>
                                </a:rPr>
                                <m:t>0</m:t>
                              </m:r>
                            </m:e>
                            <m:e>
                              <m:r>
                                <a:rPr lang="nb-NO"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sSub>
                                    <m:sSubPr>
                                      <m:ctrlPr>
                                        <a:rPr lang="en-US" i="1" smtClean="0">
                                          <a:latin typeface="Cambria Math" panose="02040503050406030204" pitchFamily="18" charset="0"/>
                                        </a:rPr>
                                      </m:ctrlPr>
                                    </m:sSubPr>
                                    <m:e>
                                      <m:r>
                                        <a:rPr lang="en-US" i="1" smtClean="0">
                                          <a:latin typeface="Cambria Math" panose="02040503050406030204" pitchFamily="18" charset="0"/>
                                        </a:rPr>
                                        <m:t>𝑡</m:t>
                                      </m:r>
                                    </m:e>
                                    <m:sub>
                                      <m:r>
                                        <a:rPr lang="en-US" b="0" i="1" smtClean="0">
                                          <a:latin typeface="Cambria Math" panose="02040503050406030204" pitchFamily="18" charset="0"/>
                                        </a:rPr>
                                        <m:t>2</m:t>
                                      </m:r>
                                    </m:sub>
                                  </m:sSub>
                                </m:den>
                              </m:f>
                            </m:e>
                          </m:mr>
                        </m:m>
                      </m:e>
                    </m:d>
                  </m:oMath>
                </a14:m>
                <a:r>
                  <a:rPr lang="en-US"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i="1" smtClean="0">
                                          <a:latin typeface="Cambria Math" panose="02040503050406030204" pitchFamily="18" charset="0"/>
                                        </a:rPr>
                                        <m:t>21</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den>
                              </m:f>
                            </m:e>
                          </m:mr>
                          <m:mr>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rPr>
                                        <m:t>𝑡</m:t>
                                      </m:r>
                                    </m:e>
                                    <m:sub>
                                      <m:r>
                                        <a:rPr lang="en-US" b="0" i="1" smtClean="0">
                                          <a:latin typeface="Cambria Math" panose="02040503050406030204" pitchFamily="18" charset="0"/>
                                        </a:rPr>
                                        <m:t>2</m:t>
                                      </m:r>
                                    </m:sub>
                                  </m:sSub>
                                </m:den>
                              </m:f>
                            </m:e>
                          </m:mr>
                        </m:m>
                      </m:e>
                    </m:d>
                  </m:oMath>
                </a14:m>
                <a:endParaRPr lang="en-US" dirty="0"/>
              </a:p>
            </p:txBody>
          </p:sp>
        </mc:Choice>
        <mc:Fallback xmlns="">
          <p:sp>
            <p:nvSpPr>
              <p:cNvPr id="9" name="TekstSylinder 8">
                <a:extLst>
                  <a:ext uri="{FF2B5EF4-FFF2-40B4-BE49-F238E27FC236}">
                    <a16:creationId xmlns:a16="http://schemas.microsoft.com/office/drawing/2014/main" id="{9B3CDE96-3AF9-44A4-BB8C-39CB7ACC3328}"/>
                  </a:ext>
                </a:extLst>
              </p:cNvPr>
              <p:cNvSpPr txBox="1">
                <a:spLocks noRot="1" noChangeAspect="1" noMove="1" noResize="1" noEditPoints="1" noAdjustHandles="1" noChangeArrowheads="1" noChangeShapeType="1" noTextEdit="1"/>
              </p:cNvSpPr>
              <p:nvPr/>
            </p:nvSpPr>
            <p:spPr>
              <a:xfrm>
                <a:off x="8256036" y="1962893"/>
                <a:ext cx="3463128" cy="905056"/>
              </a:xfrm>
              <a:prstGeom prst="rect">
                <a:avLst/>
              </a:prstGeom>
              <a:blipFill>
                <a:blip r:embed="rId5"/>
                <a:stretch>
                  <a:fillRect/>
                </a:stretch>
              </a:blipFill>
            </p:spPr>
            <p:txBody>
              <a:bodyPr/>
              <a:lstStyle/>
              <a:p>
                <a:r>
                  <a:rPr lang="en-GB">
                    <a:noFill/>
                  </a:rPr>
                  <a:t> </a:t>
                </a:r>
              </a:p>
            </p:txBody>
          </p:sp>
        </mc:Fallback>
      </mc:AlternateContent>
      <p:sp>
        <p:nvSpPr>
          <p:cNvPr id="10" name="Pil: høyre 9">
            <a:extLst>
              <a:ext uri="{FF2B5EF4-FFF2-40B4-BE49-F238E27FC236}">
                <a16:creationId xmlns:a16="http://schemas.microsoft.com/office/drawing/2014/main" id="{650AE121-853C-4993-8ED5-F9BF540C482B}"/>
              </a:ext>
            </a:extLst>
          </p:cNvPr>
          <p:cNvSpPr/>
          <p:nvPr/>
        </p:nvSpPr>
        <p:spPr>
          <a:xfrm>
            <a:off x="7214839" y="2143822"/>
            <a:ext cx="747132" cy="4432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00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D98EEA7-0F33-4D4F-8C83-FBD6DD0E6E8D}"/>
              </a:ext>
            </a:extLst>
          </p:cNvPr>
          <p:cNvSpPr>
            <a:spLocks noGrp="1"/>
          </p:cNvSpPr>
          <p:nvPr>
            <p:ph type="title"/>
          </p:nvPr>
        </p:nvSpPr>
        <p:spPr>
          <a:xfrm>
            <a:off x="838200" y="365125"/>
            <a:ext cx="10515600" cy="749997"/>
          </a:xfrm>
        </p:spPr>
        <p:txBody>
          <a:bodyPr/>
          <a:lstStyle/>
          <a:p>
            <a:pPr algn="ctr"/>
            <a:r>
              <a:rPr lang="en-US" dirty="0"/>
              <a:t>Causality</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41554A75-B6A9-4D19-95E5-5E58CA1907DC}"/>
                  </a:ext>
                </a:extLst>
              </p:cNvPr>
              <p:cNvSpPr>
                <a:spLocks noGrp="1"/>
              </p:cNvSpPr>
              <p:nvPr>
                <p:ph idx="1"/>
              </p:nvPr>
            </p:nvSpPr>
            <p:spPr>
              <a:xfrm>
                <a:off x="838200" y="1520105"/>
                <a:ext cx="10515600" cy="4656858"/>
              </a:xfrm>
            </p:spPr>
            <p:txBody>
              <a:bodyPr>
                <a:normAutofit fontScale="92500" lnSpcReduction="10000"/>
              </a:bodyPr>
              <a:lstStyle/>
              <a:p>
                <a:r>
                  <a:rPr lang="en-US" dirty="0"/>
                  <a:t>We interpret connection (off-diagonal terms) in the deterministic part of the equation (A) as causal links.</a:t>
                </a:r>
              </a:p>
              <a:p>
                <a:r>
                  <a:rPr lang="en-US" dirty="0"/>
                  <a:t>Granger causality is an information transfer type of “causality”. If you have to processes, </a:t>
                </a:r>
                <a14:m>
                  <m:oMath xmlns:m="http://schemas.openxmlformats.org/officeDocument/2006/math">
                    <m:r>
                      <a:rPr lang="nb-NO" i="1" smtClean="0">
                        <a:latin typeface="Cambria Math" panose="02040503050406030204" pitchFamily="18" charset="0"/>
                      </a:rPr>
                      <m:t>𝑋</m:t>
                    </m:r>
                    <m:r>
                      <a:rPr lang="nb-NO" b="0" i="1" smtClean="0">
                        <a:latin typeface="Cambria Math" panose="02040503050406030204" pitchFamily="18" charset="0"/>
                      </a:rPr>
                      <m:t>(</m:t>
                    </m:r>
                    <m:r>
                      <a:rPr lang="nb-NO" b="0" i="1" smtClean="0">
                        <a:latin typeface="Cambria Math" panose="02040503050406030204" pitchFamily="18" charset="0"/>
                      </a:rPr>
                      <m:t>𝑡</m:t>
                    </m:r>
                    <m:r>
                      <a:rPr lang="nb-NO" b="0" i="1" smtClean="0">
                        <a:latin typeface="Cambria Math" panose="02040503050406030204" pitchFamily="18" charset="0"/>
                      </a:rPr>
                      <m:t>)</m:t>
                    </m:r>
                  </m:oMath>
                </a14:m>
                <a:r>
                  <a:rPr lang="en-US" dirty="0"/>
                  <a:t> and </a:t>
                </a:r>
                <a14:m>
                  <m:oMath xmlns:m="http://schemas.openxmlformats.org/officeDocument/2006/math">
                    <m:r>
                      <a:rPr lang="nb-NO" i="1" smtClean="0">
                        <a:latin typeface="Cambria Math" panose="02040503050406030204" pitchFamily="18" charset="0"/>
                      </a:rPr>
                      <m:t>𝑌</m:t>
                    </m:r>
                    <m:r>
                      <a:rPr lang="nb-NO" b="0" i="1" smtClean="0">
                        <a:latin typeface="Cambria Math" panose="02040503050406030204" pitchFamily="18" charset="0"/>
                      </a:rPr>
                      <m:t>(</m:t>
                    </m:r>
                    <m:r>
                      <a:rPr lang="nb-NO" b="0" i="1" smtClean="0">
                        <a:latin typeface="Cambria Math" panose="02040503050406030204" pitchFamily="18" charset="0"/>
                      </a:rPr>
                      <m:t>𝑡</m:t>
                    </m:r>
                    <m:r>
                      <a:rPr lang="nb-NO" b="0" i="1" smtClean="0">
                        <a:latin typeface="Cambria Math" panose="02040503050406030204" pitchFamily="18" charset="0"/>
                      </a:rPr>
                      <m:t>)</m:t>
                    </m:r>
                  </m:oMath>
                </a14:m>
                <a:r>
                  <a:rPr lang="en-US" dirty="0"/>
                  <a:t> and the sequence of states of </a:t>
                </a:r>
                <a14:m>
                  <m:oMath xmlns:m="http://schemas.openxmlformats.org/officeDocument/2006/math">
                    <m:r>
                      <a:rPr lang="nb-NO" i="1">
                        <a:latin typeface="Cambria Math" panose="02040503050406030204" pitchFamily="18" charset="0"/>
                      </a:rPr>
                      <m:t>𝑋</m:t>
                    </m:r>
                    <m:r>
                      <a:rPr lang="nb-NO" i="1">
                        <a:latin typeface="Cambria Math" panose="02040503050406030204" pitchFamily="18" charset="0"/>
                      </a:rPr>
                      <m:t>(</m:t>
                    </m:r>
                    <m:r>
                      <a:rPr lang="nb-NO" i="1">
                        <a:latin typeface="Cambria Math" panose="02040503050406030204" pitchFamily="18" charset="0"/>
                      </a:rPr>
                      <m:t>𝑡</m:t>
                    </m:r>
                    <m:r>
                      <a:rPr lang="nb-NO" i="1">
                        <a:latin typeface="Cambria Math" panose="02040503050406030204" pitchFamily="18" charset="0"/>
                      </a:rPr>
                      <m:t>)</m:t>
                    </m:r>
                  </m:oMath>
                </a14:m>
                <a:r>
                  <a:rPr lang="en-US" dirty="0"/>
                  <a:t>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𝑛</m:t>
                            </m:r>
                          </m:sub>
                        </m:sSub>
                      </m:e>
                    </m:d>
                  </m:oMath>
                </a14:m>
                <a:r>
                  <a:rPr lang="en-US" dirty="0"/>
                  <a:t> gives extra information about the future state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𝑡</m:t>
                        </m:r>
                        <m:r>
                          <a:rPr lang="en-US" b="0" i="1" smtClean="0">
                            <a:latin typeface="Cambria Math" panose="02040503050406030204" pitchFamily="18" charset="0"/>
                          </a:rPr>
                          <m:t>&gt;</m:t>
                        </m:r>
                        <m:r>
                          <a:rPr lang="en-US" b="0" i="1" smtClean="0">
                            <a:latin typeface="Cambria Math" panose="02040503050406030204" pitchFamily="18" charset="0"/>
                          </a:rPr>
                          <m:t>𝑛</m:t>
                        </m:r>
                      </m:sub>
                    </m:sSub>
                  </m:oMath>
                </a14:m>
                <a:r>
                  <a:rPr lang="en-US" dirty="0"/>
                  <a:t> even when conditioned on the previous state of </a:t>
                </a:r>
                <a14:m>
                  <m:oMath xmlns:m="http://schemas.openxmlformats.org/officeDocument/2006/math">
                    <m:r>
                      <a:rPr lang="nb-NO" b="0" i="1" smtClean="0">
                        <a:latin typeface="Cambria Math" panose="02040503050406030204" pitchFamily="18" charset="0"/>
                      </a:rPr>
                      <m:t>𝑌</m:t>
                    </m:r>
                    <m:d>
                      <m:dPr>
                        <m:ctrlPr>
                          <a:rPr lang="nb-NO" b="0" i="1" smtClean="0">
                            <a:latin typeface="Cambria Math" panose="02040503050406030204" pitchFamily="18" charset="0"/>
                          </a:rPr>
                        </m:ctrlPr>
                      </m:dPr>
                      <m:e>
                        <m:r>
                          <a:rPr lang="nb-NO" b="0" i="1" smtClean="0">
                            <a:latin typeface="Cambria Math" panose="02040503050406030204" pitchFamily="18" charset="0"/>
                          </a:rPr>
                          <m:t>𝑡</m:t>
                        </m:r>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𝑛</m:t>
                            </m:r>
                          </m:sub>
                        </m:sSub>
                      </m:e>
                    </m:d>
                  </m:oMath>
                </a14:m>
                <a:r>
                  <a:rPr lang="en-US" dirty="0"/>
                  <a:t>, then process </a:t>
                </a:r>
                <a14:m>
                  <m:oMath xmlns:m="http://schemas.openxmlformats.org/officeDocument/2006/math">
                    <m:r>
                      <a:rPr lang="nb-NO" b="0" i="1" smtClean="0">
                        <a:latin typeface="Cambria Math" panose="02040503050406030204" pitchFamily="18" charset="0"/>
                      </a:rPr>
                      <m:t>𝑋</m:t>
                    </m:r>
                    <m:r>
                      <a:rPr lang="nb-NO" b="0" i="1" smtClean="0">
                        <a:latin typeface="Cambria Math" panose="02040503050406030204" pitchFamily="18" charset="0"/>
                      </a:rPr>
                      <m:t>(</m:t>
                    </m:r>
                    <m:r>
                      <a:rPr lang="nb-NO" b="0" i="1" smtClean="0">
                        <a:latin typeface="Cambria Math" panose="02040503050406030204" pitchFamily="18" charset="0"/>
                      </a:rPr>
                      <m:t>𝑡</m:t>
                    </m:r>
                    <m:r>
                      <a:rPr lang="nb-NO" b="0" i="1" smtClean="0">
                        <a:latin typeface="Cambria Math" panose="02040503050406030204" pitchFamily="18" charset="0"/>
                      </a:rPr>
                      <m:t>)</m:t>
                    </m:r>
                  </m:oMath>
                </a14:m>
                <a:r>
                  <a:rPr lang="en-US" dirty="0"/>
                  <a:t> Granger-causes </a:t>
                </a:r>
                <a14:m>
                  <m:oMath xmlns:m="http://schemas.openxmlformats.org/officeDocument/2006/math">
                    <m:r>
                      <a:rPr lang="nb-NO" b="0" i="1" smtClean="0">
                        <a:latin typeface="Cambria Math" panose="02040503050406030204" pitchFamily="18" charset="0"/>
                      </a:rPr>
                      <m:t>𝑌</m:t>
                    </m:r>
                    <m:r>
                      <a:rPr lang="nb-NO" b="0" i="1" smtClean="0">
                        <a:latin typeface="Cambria Math" panose="02040503050406030204" pitchFamily="18" charset="0"/>
                      </a:rPr>
                      <m:t>(</m:t>
                    </m:r>
                    <m:r>
                      <a:rPr lang="nb-NO" b="0" i="1" smtClean="0">
                        <a:latin typeface="Cambria Math" panose="02040503050406030204" pitchFamily="18" charset="0"/>
                      </a:rPr>
                      <m:t>𝑡</m:t>
                    </m:r>
                    <m:r>
                      <a:rPr lang="nb-NO" b="0" i="1" smtClean="0">
                        <a:latin typeface="Cambria Math" panose="02040503050406030204" pitchFamily="18" charset="0"/>
                      </a:rPr>
                      <m:t>)</m:t>
                    </m:r>
                  </m:oMath>
                </a14:m>
                <a:r>
                  <a:rPr lang="en-US" dirty="0"/>
                  <a:t>.</a:t>
                </a:r>
              </a:p>
              <a:p>
                <a:r>
                  <a:rPr lang="en-US" dirty="0"/>
                  <a:t>If the SDEs are taken for granted, one can also give them an interventional causality interpretation. So, if one intervenes and changes </a:t>
                </a:r>
                <a14:m>
                  <m:oMath xmlns:m="http://schemas.openxmlformats.org/officeDocument/2006/math">
                    <m:r>
                      <a:rPr lang="nb-NO" i="1" smtClean="0">
                        <a:latin typeface="Cambria Math" panose="02040503050406030204" pitchFamily="18" charset="0"/>
                      </a:rPr>
                      <m:t>𝑋</m:t>
                    </m:r>
                    <m:r>
                      <a:rPr lang="nb-NO" b="0" i="1" smtClean="0">
                        <a:latin typeface="Cambria Math" panose="02040503050406030204" pitchFamily="18" charset="0"/>
                      </a:rPr>
                      <m:t>(</m:t>
                    </m:r>
                    <m:r>
                      <a:rPr lang="nb-NO" b="0" i="1" smtClean="0">
                        <a:latin typeface="Cambria Math" panose="02040503050406030204" pitchFamily="18" charset="0"/>
                      </a:rPr>
                      <m:t>𝑡</m:t>
                    </m:r>
                    <m:r>
                      <a:rPr lang="nb-NO" b="0" i="1" smtClean="0">
                        <a:latin typeface="Cambria Math" panose="02040503050406030204" pitchFamily="18" charset="0"/>
                      </a:rPr>
                      <m:t>)</m:t>
                    </m:r>
                  </m:oMath>
                </a14:m>
                <a:r>
                  <a:rPr lang="en-US" dirty="0"/>
                  <a:t> to a specific function, this will change the distribution of </a:t>
                </a:r>
                <a14:m>
                  <m:oMath xmlns:m="http://schemas.openxmlformats.org/officeDocument/2006/math">
                    <m:r>
                      <a:rPr lang="nb-NO" b="0" i="1" smtClean="0">
                        <a:latin typeface="Cambria Math" panose="02040503050406030204" pitchFamily="18" charset="0"/>
                      </a:rPr>
                      <m:t>𝑌</m:t>
                    </m:r>
                    <m:r>
                      <a:rPr lang="nb-NO" b="0" i="1" smtClean="0">
                        <a:latin typeface="Cambria Math" panose="02040503050406030204" pitchFamily="18" charset="0"/>
                      </a:rPr>
                      <m:t>(</m:t>
                    </m:r>
                    <m:r>
                      <a:rPr lang="nb-NO" b="0" i="1" smtClean="0">
                        <a:latin typeface="Cambria Math" panose="02040503050406030204" pitchFamily="18" charset="0"/>
                      </a:rPr>
                      <m:t>𝑡</m:t>
                    </m:r>
                    <m:r>
                      <a:rPr lang="nb-NO" b="0" i="1" smtClean="0">
                        <a:latin typeface="Cambria Math" panose="02040503050406030204" pitchFamily="18" charset="0"/>
                      </a:rPr>
                      <m:t>)</m:t>
                    </m:r>
                  </m:oMath>
                </a14:m>
                <a:r>
                  <a:rPr lang="en-US" dirty="0"/>
                  <a:t>.</a:t>
                </a:r>
              </a:p>
              <a:p>
                <a:r>
                  <a:rPr lang="en-US" dirty="0"/>
                  <a:t>Causality that depends on counterfactual specificity is not supported though (unless someone makes some extra assumptions).</a:t>
                </a:r>
              </a:p>
            </p:txBody>
          </p:sp>
        </mc:Choice>
        <mc:Fallback xmlns="">
          <p:sp>
            <p:nvSpPr>
              <p:cNvPr id="3" name="Plassholder for innhold 2">
                <a:extLst>
                  <a:ext uri="{FF2B5EF4-FFF2-40B4-BE49-F238E27FC236}">
                    <a16:creationId xmlns:a16="http://schemas.microsoft.com/office/drawing/2014/main" id="{41554A75-B6A9-4D19-95E5-5E58CA1907DC}"/>
                  </a:ext>
                </a:extLst>
              </p:cNvPr>
              <p:cNvSpPr>
                <a:spLocks noGrp="1" noRot="1" noChangeAspect="1" noMove="1" noResize="1" noEditPoints="1" noAdjustHandles="1" noChangeArrowheads="1" noChangeShapeType="1" noTextEdit="1"/>
              </p:cNvSpPr>
              <p:nvPr>
                <p:ph idx="1"/>
              </p:nvPr>
            </p:nvSpPr>
            <p:spPr>
              <a:xfrm>
                <a:off x="838200" y="1520105"/>
                <a:ext cx="10515600" cy="4656858"/>
              </a:xfrm>
              <a:blipFill>
                <a:blip r:embed="rId2"/>
                <a:stretch>
                  <a:fillRect l="-928" t="-2618" r="-9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kstSylinder 6">
                <a:extLst>
                  <a:ext uri="{FF2B5EF4-FFF2-40B4-BE49-F238E27FC236}">
                    <a16:creationId xmlns:a16="http://schemas.microsoft.com/office/drawing/2014/main" id="{C53DED3B-9121-46AA-9E6A-A548F7EFD4B4}"/>
                  </a:ext>
                </a:extLst>
              </p:cNvPr>
              <p:cNvSpPr txBox="1"/>
              <p:nvPr/>
            </p:nvSpPr>
            <p:spPr>
              <a:xfrm>
                <a:off x="838200" y="1115122"/>
                <a:ext cx="3774142"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bar>
                        <m:barPr>
                          <m:ctrlPr>
                            <a:rPr lang="en-US" b="0" i="1" smtClean="0">
                              <a:latin typeface="Cambria Math" panose="02040503050406030204" pitchFamily="18" charset="0"/>
                            </a:rPr>
                          </m:ctrlPr>
                        </m:barPr>
                        <m:e>
                          <m:r>
                            <a:rPr lang="en-US" b="0" i="1" smtClean="0">
                              <a:latin typeface="Cambria Math" panose="02040503050406030204" pitchFamily="18" charset="0"/>
                            </a:rPr>
                            <m:t>𝑋</m:t>
                          </m:r>
                        </m:e>
                      </m:ba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bar>
                            <m:barPr>
                              <m:ctrlPr>
                                <a:rPr lang="en-US" b="0" i="1" smtClean="0">
                                  <a:latin typeface="Cambria Math" panose="02040503050406030204" pitchFamily="18" charset="0"/>
                                </a:rPr>
                              </m:ctrlPr>
                            </m:barPr>
                            <m:e>
                              <m:r>
                                <a:rPr lang="en-US" b="0" i="1" smtClean="0">
                                  <a:latin typeface="Cambria Math" panose="02040503050406030204" pitchFamily="18" charset="0"/>
                                </a:rPr>
                                <m:t>𝑋</m:t>
                              </m:r>
                            </m:e>
                          </m:ba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𝑚</m:t>
                              </m:r>
                            </m:e>
                          </m:bar>
                        </m:e>
                      </m:d>
                      <m:r>
                        <a:rPr lang="en-US" b="0" i="1" smtClean="0">
                          <a:latin typeface="Cambria Math" panose="02040503050406030204" pitchFamily="18" charset="0"/>
                        </a:rPr>
                        <m:t>𝑑𝑡</m:t>
                      </m:r>
                      <m:r>
                        <a:rPr lang="en-US" b="0" i="1" smtClean="0">
                          <a:latin typeface="Cambria Math" panose="02040503050406030204" pitchFamily="18" charset="0"/>
                        </a:rPr>
                        <m:t>+</m:t>
                      </m:r>
                      <m:r>
                        <m:rPr>
                          <m:sty m:val="p"/>
                        </m:rPr>
                        <a:rPr lang="en-US"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bar>
                            <m:barPr>
                              <m:ctrlPr>
                                <a:rPr lang="en-US" b="0" i="1" smtClean="0">
                                  <a:latin typeface="Cambria Math" panose="02040503050406030204" pitchFamily="18" charset="0"/>
                                </a:rPr>
                              </m:ctrlPr>
                            </m:barPr>
                            <m:e>
                              <m:r>
                                <a:rPr lang="en-US" b="0" i="1" smtClean="0">
                                  <a:latin typeface="Cambria Math" panose="02040503050406030204" pitchFamily="18" charset="0"/>
                                </a:rPr>
                                <m:t>𝐵</m:t>
                              </m:r>
                            </m:e>
                          </m:bar>
                        </m:e>
                        <m:sub>
                          <m:r>
                            <a:rPr lang="en-US" b="0" i="1" smtClean="0">
                              <a:latin typeface="Cambria Math" panose="02040503050406030204" pitchFamily="18" charset="0"/>
                            </a:rPr>
                            <m:t>𝑡</m:t>
                          </m:r>
                        </m:sub>
                      </m:sSub>
                    </m:oMath>
                  </m:oMathPara>
                </a14:m>
                <a:endParaRPr lang="en-US" dirty="0"/>
              </a:p>
            </p:txBody>
          </p:sp>
        </mc:Choice>
        <mc:Fallback xmlns="">
          <p:sp>
            <p:nvSpPr>
              <p:cNvPr id="4" name="TekstSylinder 6">
                <a:extLst>
                  <a:ext uri="{FF2B5EF4-FFF2-40B4-BE49-F238E27FC236}">
                    <a16:creationId xmlns:a16="http://schemas.microsoft.com/office/drawing/2014/main" id="{C53DED3B-9121-46AA-9E6A-A548F7EFD4B4}"/>
                  </a:ext>
                </a:extLst>
              </p:cNvPr>
              <p:cNvSpPr txBox="1">
                <a:spLocks noRot="1" noChangeAspect="1" noMove="1" noResize="1" noEditPoints="1" noAdjustHandles="1" noChangeArrowheads="1" noChangeShapeType="1" noTextEdit="1"/>
              </p:cNvSpPr>
              <p:nvPr/>
            </p:nvSpPr>
            <p:spPr>
              <a:xfrm>
                <a:off x="838200" y="1115122"/>
                <a:ext cx="3774142" cy="404983"/>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5163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tel 1">
                <a:extLst>
                  <a:ext uri="{FF2B5EF4-FFF2-40B4-BE49-F238E27FC236}">
                    <a16:creationId xmlns:a16="http://schemas.microsoft.com/office/drawing/2014/main" id="{56D5947D-779B-49BF-8719-D93A3815DA12}"/>
                  </a:ext>
                </a:extLst>
              </p:cNvPr>
              <p:cNvSpPr>
                <a:spLocks noGrp="1"/>
              </p:cNvSpPr>
              <p:nvPr>
                <p:ph type="title"/>
              </p:nvPr>
            </p:nvSpPr>
            <p:spPr>
              <a:xfrm>
                <a:off x="838200" y="365125"/>
                <a:ext cx="10515600" cy="694241"/>
              </a:xfrm>
            </p:spPr>
            <p:txBody>
              <a:bodyPr>
                <a:normAutofit fontScale="90000"/>
              </a:bodyPr>
              <a:lstStyle/>
              <a:p>
                <a:pPr algn="ctr"/>
                <a:r>
                  <a:rPr lang="en-GB" dirty="0"/>
                  <a:t>Parametrization – stochastic part (</a:t>
                </a:r>
                <a14:m>
                  <m:oMath xmlns:m="http://schemas.openxmlformats.org/officeDocument/2006/math">
                    <m:r>
                      <m:rPr>
                        <m:sty m:val="p"/>
                      </m:rPr>
                      <a:rPr lang="en-GB" b="0" i="1" smtClean="0">
                        <a:latin typeface="Cambria Math" panose="02040503050406030204" pitchFamily="18" charset="0"/>
                        <a:ea typeface="Cambria Math" panose="02040503050406030204" pitchFamily="18" charset="0"/>
                      </a:rPr>
                      <m:t>Σ</m:t>
                    </m:r>
                  </m:oMath>
                </a14:m>
                <a:r>
                  <a:rPr lang="en-GB" dirty="0"/>
                  <a:t>)</a:t>
                </a:r>
              </a:p>
            </p:txBody>
          </p:sp>
        </mc:Choice>
        <mc:Fallback xmlns="">
          <p:sp>
            <p:nvSpPr>
              <p:cNvPr id="2" name="Tittel 1">
                <a:extLst>
                  <a:ext uri="{FF2B5EF4-FFF2-40B4-BE49-F238E27FC236}">
                    <a16:creationId xmlns:a16="http://schemas.microsoft.com/office/drawing/2014/main" id="{56D5947D-779B-49BF-8719-D93A3815DA12}"/>
                  </a:ext>
                </a:extLst>
              </p:cNvPr>
              <p:cNvSpPr>
                <a:spLocks noGrp="1" noRot="1" noChangeAspect="1" noMove="1" noResize="1" noEditPoints="1" noAdjustHandles="1" noChangeArrowheads="1" noChangeShapeType="1" noTextEdit="1"/>
              </p:cNvSpPr>
              <p:nvPr>
                <p:ph type="title"/>
              </p:nvPr>
            </p:nvSpPr>
            <p:spPr>
              <a:xfrm>
                <a:off x="838200" y="365125"/>
                <a:ext cx="10515600" cy="694241"/>
              </a:xfrm>
              <a:blipFill>
                <a:blip r:embed="rId2"/>
                <a:stretch>
                  <a:fillRect t="-21053"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9EF31A41-13B1-405C-95EC-1D730388AFE2}"/>
                  </a:ext>
                </a:extLst>
              </p:cNvPr>
              <p:cNvSpPr>
                <a:spLocks noGrp="1"/>
              </p:cNvSpPr>
              <p:nvPr>
                <p:ph idx="1"/>
              </p:nvPr>
            </p:nvSpPr>
            <p:spPr>
              <a:xfrm>
                <a:off x="838200" y="1059366"/>
                <a:ext cx="10515600" cy="5117597"/>
              </a:xfrm>
            </p:spPr>
            <p:txBody>
              <a:bodyPr/>
              <a:lstStyle/>
              <a:p>
                <a:r>
                  <a:rPr lang="en-US" dirty="0"/>
                  <a:t>Here we use parameters directly. We specify the covariance matrix, </a:t>
                </a:r>
                <a14:m>
                  <m:oMath xmlns:m="http://schemas.openxmlformats.org/officeDocument/2006/math">
                    <m:r>
                      <a:rPr lang="en-US" b="0" i="0" smtClean="0">
                        <a:latin typeface="Cambria Math" panose="02040503050406030204" pitchFamily="18" charset="0"/>
                        <a:ea typeface="Cambria Math" panose="02040503050406030204" pitchFamily="18" charset="0"/>
                      </a:rPr>
                      <m:t> </m:t>
                    </m:r>
                    <m:sSup>
                      <m:sSupPr>
                        <m:ctrlPr>
                          <a:rPr lang="en-US" i="1" smtClean="0">
                            <a:latin typeface="Cambria Math" panose="02040503050406030204" pitchFamily="18" charset="0"/>
                            <a:ea typeface="Cambria Math" panose="02040503050406030204" pitchFamily="18" charset="0"/>
                          </a:rPr>
                        </m:ctrlPr>
                      </m:sSupPr>
                      <m:e>
                        <m:r>
                          <m:rPr>
                            <m:sty m:val="p"/>
                          </m:rPr>
                          <a:rPr lang="en-US" i="1">
                            <a:latin typeface="Cambria Math" panose="02040503050406030204" pitchFamily="18" charset="0"/>
                            <a:ea typeface="Cambria Math" panose="02040503050406030204" pitchFamily="18" charset="0"/>
                          </a:rPr>
                          <m:t>ΣΣ</m:t>
                        </m:r>
                      </m:e>
                      <m:sup>
                        <m:r>
                          <a:rPr lang="nb-NO" b="0" i="1" smtClean="0">
                            <a:latin typeface="Cambria Math" panose="02040503050406030204" pitchFamily="18" charset="0"/>
                            <a:ea typeface="Cambria Math" panose="02040503050406030204" pitchFamily="18" charset="0"/>
                          </a:rPr>
                          <m:t>′</m:t>
                        </m:r>
                      </m:sup>
                    </m:sSup>
                  </m:oMath>
                </a14:m>
                <a:r>
                  <a:rPr lang="en-US" dirty="0"/>
                  <a:t>, since this is what matters for later calculations. (Many </a:t>
                </a:r>
                <a14:m>
                  <m:oMath xmlns:m="http://schemas.openxmlformats.org/officeDocument/2006/math">
                    <m:r>
                      <m:rPr>
                        <m:sty m:val="p"/>
                      </m:rPr>
                      <a:rPr lang="en-US" i="1">
                        <a:latin typeface="Cambria Math" panose="02040503050406030204" pitchFamily="18" charset="0"/>
                        <a:ea typeface="Cambria Math" panose="02040503050406030204" pitchFamily="18" charset="0"/>
                      </a:rPr>
                      <m:t>Σ</m:t>
                    </m:r>
                  </m:oMath>
                </a14:m>
                <a:r>
                  <a:rPr lang="en-US" dirty="0"/>
                  <a:t> matrixes can give the same covariance matrix). </a:t>
                </a:r>
              </a:p>
              <a:p>
                <a:r>
                  <a:rPr lang="en-US" dirty="0"/>
                  <a:t>For instance, let’s have three OU process, but introduce a correlation between process 1 and 2. We then have four parameters, the three standard deviations of the noise terms,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Sub>
                  </m:oMath>
                </a14:m>
                <a:r>
                  <a:rPr lang="en-US" dirty="0"/>
                  <a:t>,</a:t>
                </a: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3</m:t>
                        </m:r>
                      </m:sub>
                    </m:sSub>
                  </m:oMath>
                </a14:m>
                <a:r>
                  <a:rPr lang="en-US" dirty="0"/>
                  <a:t>, and the correlation between the stochastic contributions of process 1 and 2,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12</m:t>
                        </m:r>
                      </m:sub>
                    </m:sSub>
                  </m:oMath>
                </a14:m>
                <a:r>
                  <a:rPr lang="en-US" dirty="0"/>
                  <a:t>:</a:t>
                </a:r>
              </a:p>
              <a:p>
                <a:pPr marL="0" indent="0">
                  <a:buNone/>
                </a:pPr>
                <a:r>
                  <a:rPr lang="en-US" dirty="0"/>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m:rPr>
                            <m:sty m:val="p"/>
                          </m:rPr>
                          <a:rPr lang="en-US" i="1">
                            <a:latin typeface="Cambria Math" panose="02040503050406030204" pitchFamily="18" charset="0"/>
                            <a:ea typeface="Cambria Math" panose="02040503050406030204" pitchFamily="18" charset="0"/>
                          </a:rPr>
                          <m:t>ΣΣ</m:t>
                        </m:r>
                      </m:e>
                      <m:sup>
                        <m:r>
                          <a:rPr lang="nb-NO"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a:latin typeface="Cambria Math" panose="02040503050406030204" pitchFamily="18" charset="0"/>
                                <a:ea typeface="Cambria Math" panose="02040503050406030204" pitchFamily="18" charset="0"/>
                              </a:rPr>
                            </m:ctrlPr>
                          </m:mPr>
                          <m:mr>
                            <m:e>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e>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12</m:t>
                                  </m:r>
                                </m:sub>
                              </m:sSub>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nb-NO" b="0" i="1" smtClean="0">
                                      <a:latin typeface="Cambria Math" panose="02040503050406030204" pitchFamily="18" charset="0"/>
                                      <a:ea typeface="Cambria Math" panose="02040503050406030204" pitchFamily="18" charset="0"/>
                                    </a:rPr>
                                    <m:t>2</m:t>
                                  </m:r>
                                </m:sub>
                              </m:sSub>
                            </m:e>
                            <m:e>
                              <m:r>
                                <a:rPr lang="en-US" b="0" i="1" smtClean="0">
                                  <a:latin typeface="Cambria Math" panose="02040503050406030204" pitchFamily="18" charset="0"/>
                                  <a:ea typeface="Cambria Math" panose="02040503050406030204" pitchFamily="18" charset="0"/>
                                </a:rPr>
                                <m:t>0</m:t>
                              </m:r>
                            </m:e>
                          </m:mr>
                          <m:m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nb-NO" b="0" i="1" smtClean="0">
                                      <a:latin typeface="Cambria Math" panose="02040503050406030204" pitchFamily="18" charset="0"/>
                                      <a:ea typeface="Cambria Math" panose="02040503050406030204" pitchFamily="18" charset="0"/>
                                    </a:rPr>
                                    <m:t>2</m:t>
                                  </m:r>
                                </m:sub>
                              </m:sSub>
                            </m:e>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nb-NO"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e>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e>
                          </m:mr>
                        </m:m>
                      </m:e>
                    </m:d>
                  </m:oMath>
                </a14:m>
                <a:endParaRPr lang="en-US" dirty="0"/>
              </a:p>
            </p:txBody>
          </p:sp>
        </mc:Choice>
        <mc:Fallback xmlns="">
          <p:sp>
            <p:nvSpPr>
              <p:cNvPr id="3" name="Plassholder for innhold 2">
                <a:extLst>
                  <a:ext uri="{FF2B5EF4-FFF2-40B4-BE49-F238E27FC236}">
                    <a16:creationId xmlns:a16="http://schemas.microsoft.com/office/drawing/2014/main" id="{9EF31A41-13B1-405C-95EC-1D730388AFE2}"/>
                  </a:ext>
                </a:extLst>
              </p:cNvPr>
              <p:cNvSpPr>
                <a:spLocks noGrp="1" noRot="1" noChangeAspect="1" noMove="1" noResize="1" noEditPoints="1" noAdjustHandles="1" noChangeArrowheads="1" noChangeShapeType="1" noTextEdit="1"/>
              </p:cNvSpPr>
              <p:nvPr>
                <p:ph idx="1"/>
              </p:nvPr>
            </p:nvSpPr>
            <p:spPr>
              <a:xfrm>
                <a:off x="838200" y="1059366"/>
                <a:ext cx="10515600" cy="5117597"/>
              </a:xfrm>
              <a:blipFill>
                <a:blip r:embed="rId3"/>
                <a:stretch>
                  <a:fillRect l="-1043" t="-2026" r="-1275"/>
                </a:stretch>
              </a:blipFill>
            </p:spPr>
            <p:txBody>
              <a:bodyPr/>
              <a:lstStyle/>
              <a:p>
                <a:r>
                  <a:rPr lang="en-GB">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0296" y="3884706"/>
            <a:ext cx="4312023" cy="2794000"/>
          </a:xfrm>
          <a:prstGeom prst="rect">
            <a:avLst/>
          </a:prstGeom>
        </p:spPr>
      </p:pic>
      <p:sp>
        <p:nvSpPr>
          <p:cNvPr id="5" name="TextBox 4"/>
          <p:cNvSpPr txBox="1"/>
          <p:nvPr/>
        </p:nvSpPr>
        <p:spPr>
          <a:xfrm>
            <a:off x="10430924" y="4820041"/>
            <a:ext cx="1779141" cy="923330"/>
          </a:xfrm>
          <a:prstGeom prst="rect">
            <a:avLst/>
          </a:prstGeom>
          <a:noFill/>
        </p:spPr>
        <p:txBody>
          <a:bodyPr wrap="none" rtlCol="0">
            <a:spAutoFit/>
          </a:bodyPr>
          <a:lstStyle/>
          <a:p>
            <a:r>
              <a:rPr lang="nb-NO" dirty="0"/>
              <a:t>Black = </a:t>
            </a:r>
            <a:r>
              <a:rPr lang="nb-NO" dirty="0" err="1"/>
              <a:t>process</a:t>
            </a:r>
            <a:r>
              <a:rPr lang="nb-NO" dirty="0"/>
              <a:t> 1</a:t>
            </a:r>
          </a:p>
          <a:p>
            <a:r>
              <a:rPr lang="nb-NO" dirty="0">
                <a:solidFill>
                  <a:srgbClr val="FF0000"/>
                </a:solidFill>
              </a:rPr>
              <a:t>Red = </a:t>
            </a:r>
            <a:r>
              <a:rPr lang="nb-NO" dirty="0" err="1">
                <a:solidFill>
                  <a:srgbClr val="FF0000"/>
                </a:solidFill>
              </a:rPr>
              <a:t>process</a:t>
            </a:r>
            <a:r>
              <a:rPr lang="nb-NO" dirty="0">
                <a:solidFill>
                  <a:srgbClr val="FF0000"/>
                </a:solidFill>
              </a:rPr>
              <a:t> 2</a:t>
            </a:r>
          </a:p>
          <a:p>
            <a:r>
              <a:rPr lang="nb-NO" dirty="0">
                <a:solidFill>
                  <a:srgbClr val="0000C0"/>
                </a:solidFill>
              </a:rPr>
              <a:t>Blue = </a:t>
            </a:r>
            <a:r>
              <a:rPr lang="nb-NO" dirty="0" err="1">
                <a:solidFill>
                  <a:srgbClr val="0000C0"/>
                </a:solidFill>
              </a:rPr>
              <a:t>process</a:t>
            </a:r>
            <a:r>
              <a:rPr lang="nb-NO" dirty="0">
                <a:solidFill>
                  <a:srgbClr val="0000C0"/>
                </a:solidFill>
              </a:rPr>
              <a:t> 3</a:t>
            </a:r>
            <a:endParaRPr lang="en-GB" dirty="0">
              <a:solidFill>
                <a:srgbClr val="0000C0"/>
              </a:solidFill>
            </a:endParaRPr>
          </a:p>
        </p:txBody>
      </p:sp>
    </p:spTree>
    <p:extLst>
      <p:ext uri="{BB962C8B-B14F-4D97-AF65-F5344CB8AC3E}">
        <p14:creationId xmlns:p14="http://schemas.microsoft.com/office/powerpoint/2010/main" val="380557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pPr algn="ctr"/>
            <a:r>
              <a:rPr lang="en-US" dirty="0"/>
              <a:t>Layers</a:t>
            </a:r>
          </a:p>
        </p:txBody>
      </p:sp>
      <p:sp>
        <p:nvSpPr>
          <p:cNvPr id="3" name="Content Placeholder 2"/>
          <p:cNvSpPr>
            <a:spLocks noGrp="1"/>
          </p:cNvSpPr>
          <p:nvPr>
            <p:ph idx="1"/>
          </p:nvPr>
        </p:nvSpPr>
        <p:spPr>
          <a:xfrm>
            <a:off x="431800" y="1143000"/>
            <a:ext cx="5740400" cy="1778000"/>
          </a:xfrm>
        </p:spPr>
        <p:txBody>
          <a:bodyPr/>
          <a:lstStyle/>
          <a:p>
            <a:pPr marL="0" indent="0">
              <a:buNone/>
            </a:pPr>
            <a:r>
              <a:rPr lang="en-US" dirty="0"/>
              <a:t>An two causally linked processes, you might only have measurements for one. Ex: phenotype and optimum.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82" y="2438400"/>
            <a:ext cx="6779700" cy="4044434"/>
          </a:xfrm>
          <a:prstGeom prst="rect">
            <a:avLst/>
          </a:prstGeom>
        </p:spPr>
      </p:pic>
      <p:sp>
        <p:nvSpPr>
          <p:cNvPr id="5" name="TextBox 4"/>
          <p:cNvSpPr txBox="1"/>
          <p:nvPr/>
        </p:nvSpPr>
        <p:spPr>
          <a:xfrm>
            <a:off x="4889458" y="6328945"/>
            <a:ext cx="1810624" cy="307777"/>
          </a:xfrm>
          <a:prstGeom prst="rect">
            <a:avLst/>
          </a:prstGeom>
          <a:noFill/>
        </p:spPr>
        <p:txBody>
          <a:bodyPr wrap="none" rtlCol="0">
            <a:spAutoFit/>
          </a:bodyPr>
          <a:lstStyle/>
          <a:p>
            <a:r>
              <a:rPr lang="en-US" sz="1400" dirty="0"/>
              <a:t>(Default, but optional)</a:t>
            </a:r>
          </a:p>
        </p:txBody>
      </p:sp>
      <p:sp>
        <p:nvSpPr>
          <p:cNvPr id="6" name="Content Placeholder 2"/>
          <p:cNvSpPr txBox="1">
            <a:spLocks/>
          </p:cNvSpPr>
          <p:nvPr/>
        </p:nvSpPr>
        <p:spPr>
          <a:xfrm>
            <a:off x="6979482" y="1209499"/>
            <a:ext cx="5123618" cy="1141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hidden layer can be found by its imprint on the observed layer.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082" y="2060124"/>
            <a:ext cx="5491918" cy="4576598"/>
          </a:xfrm>
          <a:prstGeom prst="rect">
            <a:avLst/>
          </a:prstGeom>
        </p:spPr>
      </p:pic>
      <p:sp>
        <p:nvSpPr>
          <p:cNvPr id="8" name="TextBox 7"/>
          <p:cNvSpPr txBox="1"/>
          <p:nvPr/>
        </p:nvSpPr>
        <p:spPr>
          <a:xfrm>
            <a:off x="8401882" y="2648545"/>
            <a:ext cx="3496085" cy="923330"/>
          </a:xfrm>
          <a:prstGeom prst="rect">
            <a:avLst/>
          </a:prstGeom>
          <a:noFill/>
        </p:spPr>
        <p:txBody>
          <a:bodyPr wrap="none" rtlCol="0">
            <a:spAutoFit/>
          </a:bodyPr>
          <a:lstStyle/>
          <a:p>
            <a:r>
              <a:rPr lang="en-US" dirty="0"/>
              <a:t>Black=top layer of 2-layered system</a:t>
            </a:r>
          </a:p>
          <a:p>
            <a:r>
              <a:rPr lang="en-US" dirty="0">
                <a:solidFill>
                  <a:srgbClr val="0070C0"/>
                </a:solidFill>
              </a:rPr>
              <a:t>Blue=top layer by itself</a:t>
            </a:r>
          </a:p>
          <a:p>
            <a:r>
              <a:rPr lang="en-US" dirty="0">
                <a:solidFill>
                  <a:srgbClr val="FF0000"/>
                </a:solidFill>
              </a:rPr>
              <a:t>Red=lower layer correlation</a:t>
            </a:r>
          </a:p>
        </p:txBody>
      </p:sp>
      <p:sp>
        <p:nvSpPr>
          <p:cNvPr id="10" name="Rectangle 9"/>
          <p:cNvSpPr/>
          <p:nvPr/>
        </p:nvSpPr>
        <p:spPr>
          <a:xfrm>
            <a:off x="9234155" y="6328945"/>
            <a:ext cx="62104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278605" y="6327851"/>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122610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2E520B3-ED38-4E73-9F56-15D99E8C0FA5}"/>
              </a:ext>
            </a:extLst>
          </p:cNvPr>
          <p:cNvSpPr>
            <a:spLocks noGrp="1"/>
          </p:cNvSpPr>
          <p:nvPr>
            <p:ph type="title"/>
          </p:nvPr>
        </p:nvSpPr>
        <p:spPr>
          <a:xfrm>
            <a:off x="838200" y="365126"/>
            <a:ext cx="10515600" cy="872660"/>
          </a:xfrm>
        </p:spPr>
        <p:txBody>
          <a:bodyPr/>
          <a:lstStyle/>
          <a:p>
            <a:pPr algn="ctr"/>
            <a:r>
              <a:rPr lang="en-GB"/>
              <a:t>Identifiability issues in layered models</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F37E45D7-FA07-412E-A83F-6BE499AE524E}"/>
                  </a:ext>
                </a:extLst>
              </p:cNvPr>
              <p:cNvSpPr>
                <a:spLocks noGrp="1"/>
              </p:cNvSpPr>
              <p:nvPr>
                <p:ph idx="1"/>
              </p:nvPr>
            </p:nvSpPr>
            <p:spPr>
              <a:xfrm>
                <a:off x="258336" y="1193182"/>
                <a:ext cx="11684619" cy="5519853"/>
              </a:xfrm>
            </p:spPr>
            <p:txBody>
              <a:bodyPr>
                <a:normAutofit/>
              </a:bodyPr>
              <a:lstStyle/>
              <a:p>
                <a:r>
                  <a:rPr lang="en-GB" sz="2000" dirty="0">
                    <a:latin typeface="Cambria Math" panose="02040503050406030204" pitchFamily="18" charset="0"/>
                  </a:rPr>
                  <a:t>Let’s start with </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𝑥</m:t>
                        </m:r>
                      </m:e>
                      <m:sub>
                        <m:r>
                          <a:rPr lang="en-GB" sz="2000" b="0" i="1" smtClean="0">
                            <a:latin typeface="Cambria Math" panose="02040503050406030204" pitchFamily="18" charset="0"/>
                          </a:rPr>
                          <m:t>2</m:t>
                        </m:r>
                      </m:sub>
                    </m:sSub>
                    <m:d>
                      <m:dPr>
                        <m:ctrlPr>
                          <a:rPr lang="en-GB" sz="2000" i="1" smtClean="0">
                            <a:latin typeface="Cambria Math" panose="02040503050406030204" pitchFamily="18" charset="0"/>
                          </a:rPr>
                        </m:ctrlPr>
                      </m:dPr>
                      <m:e>
                        <m:r>
                          <a:rPr lang="en-GB" sz="2000" i="1" smtClean="0">
                            <a:latin typeface="Cambria Math" panose="02040503050406030204" pitchFamily="18" charset="0"/>
                          </a:rPr>
                          <m:t>𝑡</m:t>
                        </m:r>
                      </m:e>
                    </m:d>
                  </m:oMath>
                </a14:m>
                <a:r>
                  <a:rPr lang="en-GB" sz="2000" b="0" dirty="0">
                    <a:latin typeface="Cambria Math" panose="02040503050406030204" pitchFamily="18" charset="0"/>
                  </a:rPr>
                  <a:t> causing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1</m:t>
                        </m:r>
                      </m:sub>
                    </m:sSub>
                    <m:d>
                      <m:dPr>
                        <m:ctrlPr>
                          <a:rPr lang="en-GB" sz="2000" i="1">
                            <a:latin typeface="Cambria Math" panose="02040503050406030204" pitchFamily="18" charset="0"/>
                          </a:rPr>
                        </m:ctrlPr>
                      </m:dPr>
                      <m:e>
                        <m:r>
                          <a:rPr lang="en-GB" sz="2000" i="1">
                            <a:latin typeface="Cambria Math" panose="02040503050406030204" pitchFamily="18" charset="0"/>
                          </a:rPr>
                          <m:t>𝑡</m:t>
                        </m:r>
                      </m:e>
                    </m:d>
                  </m:oMath>
                </a14:m>
                <a:endParaRPr lang="en-GB" sz="2000" b="0" dirty="0">
                  <a:latin typeface="Cambria Math" panose="02040503050406030204" pitchFamily="18" charset="0"/>
                </a:endParaRPr>
              </a:p>
              <a:p>
                <a:pPr marL="0" indent="0">
                  <a:buNone/>
                </a:pPr>
                <a14:m>
                  <m:oMath xmlns:m="http://schemas.openxmlformats.org/officeDocument/2006/math">
                    <m:r>
                      <a:rPr lang="en-GB" sz="2000" b="0" i="1" smtClean="0">
                        <a:latin typeface="Cambria Math" panose="02040503050406030204" pitchFamily="18" charset="0"/>
                      </a:rPr>
                      <m:t>𝑑</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1</m:t>
                        </m:r>
                      </m:sub>
                    </m:s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r>
                              <a:rPr lang="en-GB" sz="2000" b="0" i="1" smtClean="0">
                                <a:latin typeface="Cambria Math" panose="02040503050406030204" pitchFamily="18" charset="0"/>
                              </a:rPr>
                              <m:t>1</m:t>
                            </m:r>
                          </m:sub>
                        </m:sSub>
                      </m:den>
                    </m:f>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1</m:t>
                            </m:r>
                          </m:sub>
                        </m:s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𝜇</m:t>
                            </m:r>
                          </m:e>
                          <m:sub>
                            <m:r>
                              <a:rPr lang="en-GB" sz="2000" b="0" i="1" smtClean="0">
                                <a:latin typeface="Cambria Math" panose="02040503050406030204" pitchFamily="18" charset="0"/>
                                <a:ea typeface="Cambria Math" panose="02040503050406030204" pitchFamily="18" charset="0"/>
                              </a:rPr>
                              <m:t>1</m:t>
                            </m:r>
                          </m:sub>
                        </m:sSub>
                        <m:r>
                          <a:rPr lang="en-GB" sz="2000" b="0" i="1"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𝛽</m:t>
                            </m:r>
                          </m:e>
                          <m:sub>
                            <m:r>
                              <a:rPr lang="en-GB" sz="2000" i="1" smtClean="0">
                                <a:latin typeface="Cambria Math" panose="02040503050406030204" pitchFamily="18" charset="0"/>
                              </a:rPr>
                              <m:t>21</m:t>
                            </m:r>
                          </m:sub>
                        </m:sSub>
                        <m:r>
                          <a:rPr lang="en-GB" sz="2000" b="0" i="1"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𝑥</m:t>
                            </m:r>
                          </m:e>
                          <m:sub>
                            <m:r>
                              <a:rPr lang="en-GB" sz="2000" i="1" smtClean="0">
                                <a:latin typeface="Cambria Math" panose="02040503050406030204" pitchFamily="18" charset="0"/>
                              </a:rPr>
                              <m:t>2</m:t>
                            </m:r>
                          </m:sub>
                        </m:sSub>
                        <m:d>
                          <m:dPr>
                            <m:ctrlPr>
                              <a:rPr lang="en-GB" sz="2000" i="1" smtClean="0">
                                <a:latin typeface="Cambria Math" panose="02040503050406030204" pitchFamily="18" charset="0"/>
                              </a:rPr>
                            </m:ctrlPr>
                          </m:dPr>
                          <m:e>
                            <m:r>
                              <a:rPr lang="en-GB" sz="2000" i="1" smtClean="0">
                                <a:latin typeface="Cambria Math" panose="02040503050406030204" pitchFamily="18" charset="0"/>
                              </a:rPr>
                              <m:t>𝑡</m:t>
                            </m:r>
                          </m:e>
                        </m:d>
                        <m:r>
                          <a:rPr lang="en-GB" sz="2000" i="1"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𝜇</m:t>
                            </m:r>
                          </m:e>
                          <m:sub>
                            <m:r>
                              <a:rPr lang="en-GB" sz="2000" i="1" smtClean="0">
                                <a:latin typeface="Cambria Math" panose="02040503050406030204" pitchFamily="18" charset="0"/>
                                <a:ea typeface="Cambria Math" panose="02040503050406030204" pitchFamily="18" charset="0"/>
                              </a:rPr>
                              <m:t>2</m:t>
                            </m:r>
                          </m:sub>
                        </m:sSub>
                        <m:r>
                          <a:rPr lang="en-GB" sz="2000" b="0" i="1" smtClean="0">
                            <a:latin typeface="Cambria Math" panose="02040503050406030204" pitchFamily="18" charset="0"/>
                          </a:rPr>
                          <m:t>)</m:t>
                        </m:r>
                      </m:e>
                    </m:d>
                    <m:r>
                      <a:rPr lang="en-GB" sz="2000" b="0" i="1" smtClean="0">
                        <a:latin typeface="Cambria Math" panose="02040503050406030204" pitchFamily="18" charset="0"/>
                      </a:rPr>
                      <m:t>𝑑𝑡</m:t>
                    </m:r>
                    <m:r>
                      <a:rPr lang="en-GB" sz="2000" b="0" i="1"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𝜎</m:t>
                        </m:r>
                      </m:e>
                      <m:sub>
                        <m:r>
                          <a:rPr lang="en-GB" sz="2000" b="0" i="1" smtClean="0">
                            <a:latin typeface="Cambria Math" panose="02040503050406030204" pitchFamily="18" charset="0"/>
                            <a:ea typeface="Cambria Math" panose="02040503050406030204" pitchFamily="18" charset="0"/>
                          </a:rPr>
                          <m:t>1</m:t>
                        </m:r>
                      </m:sub>
                    </m:sSub>
                    <m:r>
                      <a:rPr lang="en-GB" sz="2000" b="0" i="1" smtClean="0">
                        <a:latin typeface="Cambria Math" panose="02040503050406030204" pitchFamily="18" charset="0"/>
                      </a:rPr>
                      <m:t>𝑑</m:t>
                    </m:r>
                    <m:sSubSup>
                      <m:sSubSupPr>
                        <m:ctrlPr>
                          <a:rPr lang="en-GB" sz="2000" b="0" i="1" smtClean="0">
                            <a:latin typeface="Cambria Math" panose="02040503050406030204" pitchFamily="18" charset="0"/>
                          </a:rPr>
                        </m:ctrlPr>
                      </m:sSubSupPr>
                      <m:e>
                        <m:r>
                          <a:rPr lang="en-GB" sz="2000" b="0" i="1" smtClean="0">
                            <a:latin typeface="Cambria Math" panose="02040503050406030204" pitchFamily="18" charset="0"/>
                          </a:rPr>
                          <m:t>𝐵</m:t>
                        </m:r>
                      </m:e>
                      <m:sub>
                        <m:r>
                          <a:rPr lang="en-GB" sz="2000" b="0" i="1" smtClean="0">
                            <a:latin typeface="Cambria Math" panose="02040503050406030204" pitchFamily="18" charset="0"/>
                          </a:rPr>
                          <m:t>𝑡</m:t>
                        </m:r>
                      </m:sub>
                      <m:sup>
                        <m:r>
                          <a:rPr lang="en-GB" sz="2000" b="0" i="1" smtClean="0">
                            <a:latin typeface="Cambria Math" panose="02040503050406030204" pitchFamily="18" charset="0"/>
                          </a:rPr>
                          <m:t>(1)</m:t>
                        </m:r>
                      </m:sup>
                    </m:sSubSup>
                  </m:oMath>
                </a14:m>
                <a:r>
                  <a:rPr lang="en-GB" sz="2000" dirty="0"/>
                  <a:t> </a:t>
                </a:r>
              </a:p>
              <a:p>
                <a:pPr marL="0" indent="0">
                  <a:buNone/>
                </a:pPr>
                <a14:m>
                  <m:oMath xmlns:m="http://schemas.openxmlformats.org/officeDocument/2006/math">
                    <m:r>
                      <a:rPr lang="en-GB" sz="2000" i="1" smtClean="0">
                        <a:latin typeface="Cambria Math" panose="02040503050406030204" pitchFamily="18" charset="0"/>
                      </a:rPr>
                      <m:t>𝑑</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𝑥</m:t>
                        </m:r>
                      </m:e>
                      <m:sub>
                        <m:r>
                          <a:rPr lang="en-GB" sz="2000" b="0" i="1" smtClean="0">
                            <a:latin typeface="Cambria Math" panose="02040503050406030204" pitchFamily="18" charset="0"/>
                          </a:rPr>
                          <m:t>2</m:t>
                        </m:r>
                      </m:sub>
                    </m:sSub>
                    <m:d>
                      <m:dPr>
                        <m:ctrlPr>
                          <a:rPr lang="en-GB" sz="2000" i="1" smtClean="0">
                            <a:latin typeface="Cambria Math" panose="02040503050406030204" pitchFamily="18" charset="0"/>
                          </a:rPr>
                        </m:ctrlPr>
                      </m:dPr>
                      <m:e>
                        <m:r>
                          <a:rPr lang="en-GB" sz="2000" i="1" smtClean="0">
                            <a:latin typeface="Cambria Math" panose="02040503050406030204" pitchFamily="18" charset="0"/>
                          </a:rPr>
                          <m:t>𝑡</m:t>
                        </m:r>
                      </m:e>
                    </m:d>
                    <m:r>
                      <a:rPr lang="en-GB" sz="2000" i="1" smtClean="0">
                        <a:latin typeface="Cambria Math" panose="02040503050406030204" pitchFamily="18" charset="0"/>
                      </a:rPr>
                      <m:t>=−</m:t>
                    </m:r>
                    <m:f>
                      <m:fPr>
                        <m:ctrlPr>
                          <a:rPr lang="en-GB" sz="2000" i="1" smtClean="0">
                            <a:latin typeface="Cambria Math" panose="02040503050406030204" pitchFamily="18" charset="0"/>
                          </a:rPr>
                        </m:ctrlPr>
                      </m:fPr>
                      <m:num>
                        <m:r>
                          <a:rPr lang="en-GB" sz="2000" i="1" smtClean="0">
                            <a:latin typeface="Cambria Math" panose="02040503050406030204" pitchFamily="18" charset="0"/>
                          </a:rPr>
                          <m:t>1</m:t>
                        </m:r>
                      </m:num>
                      <m:den>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𝑡</m:t>
                            </m:r>
                          </m:e>
                          <m:sub>
                            <m:r>
                              <a:rPr lang="en-GB" sz="2000" b="0" i="1" smtClean="0">
                                <a:latin typeface="Cambria Math" panose="02040503050406030204" pitchFamily="18" charset="0"/>
                              </a:rPr>
                              <m:t>2</m:t>
                            </m:r>
                          </m:sub>
                        </m:sSub>
                      </m:den>
                    </m:f>
                    <m:d>
                      <m:dPr>
                        <m:ctrlPr>
                          <a:rPr lang="en-GB" sz="2000" i="1" smtClean="0">
                            <a:latin typeface="Cambria Math" panose="02040503050406030204" pitchFamily="18" charset="0"/>
                          </a:rPr>
                        </m:ctrlPr>
                      </m:dPr>
                      <m:e>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𝑥</m:t>
                            </m:r>
                          </m:e>
                          <m:sub>
                            <m:r>
                              <a:rPr lang="en-GB" sz="2000" b="0" i="1" smtClean="0">
                                <a:latin typeface="Cambria Math" panose="02040503050406030204" pitchFamily="18" charset="0"/>
                              </a:rPr>
                              <m:t>2</m:t>
                            </m:r>
                          </m:sub>
                        </m:sSub>
                        <m:d>
                          <m:dPr>
                            <m:ctrlPr>
                              <a:rPr lang="en-GB" sz="2000" i="1" smtClean="0">
                                <a:latin typeface="Cambria Math" panose="02040503050406030204" pitchFamily="18" charset="0"/>
                              </a:rPr>
                            </m:ctrlPr>
                          </m:dPr>
                          <m:e>
                            <m:r>
                              <a:rPr lang="en-GB" sz="2000" i="1" smtClean="0">
                                <a:latin typeface="Cambria Math" panose="02040503050406030204" pitchFamily="18" charset="0"/>
                              </a:rPr>
                              <m:t>𝑡</m:t>
                            </m:r>
                          </m:e>
                        </m:d>
                        <m:r>
                          <a:rPr lang="en-GB" sz="2000" i="1"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𝜇</m:t>
                            </m:r>
                          </m:e>
                          <m:sub>
                            <m:r>
                              <a:rPr lang="en-GB" sz="2000" b="0" i="1" smtClean="0">
                                <a:latin typeface="Cambria Math" panose="02040503050406030204" pitchFamily="18" charset="0"/>
                                <a:ea typeface="Cambria Math" panose="02040503050406030204" pitchFamily="18" charset="0"/>
                              </a:rPr>
                              <m:t>2</m:t>
                            </m:r>
                          </m:sub>
                        </m:sSub>
                      </m:e>
                    </m:d>
                    <m:r>
                      <a:rPr lang="en-GB" sz="2000" i="1" smtClean="0">
                        <a:latin typeface="Cambria Math" panose="02040503050406030204" pitchFamily="18" charset="0"/>
                      </a:rPr>
                      <m:t>𝑑𝑡</m:t>
                    </m:r>
                    <m:r>
                      <a:rPr lang="en-GB" sz="2000" i="1"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𝜎</m:t>
                        </m:r>
                      </m:e>
                      <m:sub>
                        <m:r>
                          <a:rPr lang="en-GB" sz="2000" b="0" i="1" smtClean="0">
                            <a:latin typeface="Cambria Math" panose="02040503050406030204" pitchFamily="18" charset="0"/>
                            <a:ea typeface="Cambria Math" panose="02040503050406030204" pitchFamily="18" charset="0"/>
                          </a:rPr>
                          <m:t>2</m:t>
                        </m:r>
                      </m:sub>
                    </m:sSub>
                    <m:r>
                      <a:rPr lang="en-GB" sz="2000" i="1" smtClean="0">
                        <a:latin typeface="Cambria Math" panose="02040503050406030204" pitchFamily="18" charset="0"/>
                      </a:rPr>
                      <m:t>𝑑</m:t>
                    </m:r>
                    <m:sSubSup>
                      <m:sSubSupPr>
                        <m:ctrlPr>
                          <a:rPr lang="en-GB" sz="2000" i="1" smtClean="0">
                            <a:latin typeface="Cambria Math" panose="02040503050406030204" pitchFamily="18" charset="0"/>
                          </a:rPr>
                        </m:ctrlPr>
                      </m:sSubSupPr>
                      <m:e>
                        <m:r>
                          <a:rPr lang="en-GB" sz="2000" i="1" smtClean="0">
                            <a:latin typeface="Cambria Math" panose="02040503050406030204" pitchFamily="18" charset="0"/>
                          </a:rPr>
                          <m:t>𝐵</m:t>
                        </m:r>
                      </m:e>
                      <m:sub>
                        <m:r>
                          <a:rPr lang="en-GB" sz="2000" i="1" smtClean="0">
                            <a:latin typeface="Cambria Math" panose="02040503050406030204" pitchFamily="18" charset="0"/>
                          </a:rPr>
                          <m:t>𝑡</m:t>
                        </m:r>
                      </m:sub>
                      <m:sup>
                        <m:r>
                          <a:rPr lang="en-GB" sz="2000" i="1" smtClean="0">
                            <a:latin typeface="Cambria Math" panose="02040503050406030204" pitchFamily="18" charset="0"/>
                          </a:rPr>
                          <m:t>(</m:t>
                        </m:r>
                        <m:r>
                          <a:rPr lang="en-GB" sz="2000" b="0" i="1" smtClean="0">
                            <a:latin typeface="Cambria Math" panose="02040503050406030204" pitchFamily="18" charset="0"/>
                          </a:rPr>
                          <m:t>2</m:t>
                        </m:r>
                        <m:r>
                          <a:rPr lang="en-GB" sz="2000" i="1" smtClean="0">
                            <a:latin typeface="Cambria Math" panose="02040503050406030204" pitchFamily="18" charset="0"/>
                          </a:rPr>
                          <m:t>)</m:t>
                        </m:r>
                      </m:sup>
                    </m:sSubSup>
                  </m:oMath>
                </a14:m>
                <a:r>
                  <a:rPr lang="en-GB" sz="2000" dirty="0"/>
                  <a:t> </a:t>
                </a:r>
              </a:p>
              <a:p>
                <a:r>
                  <a:rPr lang="en-GB" sz="2000" dirty="0"/>
                  <a:t>When </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𝑥</m:t>
                        </m:r>
                      </m:e>
                      <m:sub>
                        <m:r>
                          <a:rPr lang="en-GB" sz="2000" b="0" i="1" smtClean="0">
                            <a:latin typeface="Cambria Math" panose="02040503050406030204" pitchFamily="18" charset="0"/>
                          </a:rPr>
                          <m:t>2</m:t>
                        </m:r>
                      </m:sub>
                    </m:sSub>
                    <m:d>
                      <m:dPr>
                        <m:ctrlPr>
                          <a:rPr lang="en-GB" sz="2000" i="1" smtClean="0">
                            <a:latin typeface="Cambria Math" panose="02040503050406030204" pitchFamily="18" charset="0"/>
                          </a:rPr>
                        </m:ctrlPr>
                      </m:dPr>
                      <m:e>
                        <m:r>
                          <a:rPr lang="en-GB" sz="2000" i="1" smtClean="0">
                            <a:latin typeface="Cambria Math" panose="02040503050406030204" pitchFamily="18" charset="0"/>
                          </a:rPr>
                          <m:t>𝑡</m:t>
                        </m:r>
                      </m:e>
                    </m:d>
                  </m:oMath>
                </a14:m>
                <a:r>
                  <a:rPr lang="en-GB" sz="2000" b="0" dirty="0">
                    <a:latin typeface="Cambria Math" panose="02040503050406030204" pitchFamily="18" charset="0"/>
                  </a:rPr>
                  <a:t> isn’t measured</a:t>
                </a:r>
                <a:r>
                  <a:rPr lang="en-GB" sz="2000" dirty="0">
                    <a:latin typeface="Cambria Math" panose="02040503050406030204" pitchFamily="18" charset="0"/>
                  </a:rPr>
                  <a:t>, we neither know the expected value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𝜇</m:t>
                        </m:r>
                      </m:e>
                      <m:sub>
                        <m:r>
                          <a:rPr lang="en-GB" sz="2000" i="1">
                            <a:latin typeface="Cambria Math" panose="02040503050406030204" pitchFamily="18" charset="0"/>
                            <a:ea typeface="Cambria Math" panose="02040503050406030204" pitchFamily="18" charset="0"/>
                          </a:rPr>
                          <m:t>2</m:t>
                        </m:r>
                      </m:sub>
                    </m:sSub>
                  </m:oMath>
                </a14:m>
                <a:r>
                  <a:rPr lang="en-GB" sz="2000" dirty="0"/>
                  <a:t>) nor the scale. </a:t>
                </a:r>
              </a:p>
              <a:p>
                <a:r>
                  <a:rPr lang="en-GB" sz="2000" dirty="0"/>
                  <a:t>In </a:t>
                </a:r>
                <a:r>
                  <a:rPr lang="en-GB" sz="2000" dirty="0" err="1"/>
                  <a:t>layeranalyzer</a:t>
                </a:r>
                <a:r>
                  <a:rPr lang="en-GB" sz="2000" dirty="0"/>
                  <a:t>, this is solved by letting </a:t>
                </a:r>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1</m:t>
                        </m:r>
                      </m:sub>
                    </m:sSub>
                    <m:d>
                      <m:dPr>
                        <m:ctrlPr>
                          <a:rPr lang="en-GB" sz="2000" i="1">
                            <a:latin typeface="Cambria Math" panose="02040503050406030204" pitchFamily="18" charset="0"/>
                          </a:rPr>
                        </m:ctrlPr>
                      </m:dPr>
                      <m:e>
                        <m:r>
                          <a:rPr lang="en-GB" sz="2000" i="1">
                            <a:latin typeface="Cambria Math" panose="02040503050406030204" pitchFamily="18" charset="0"/>
                          </a:rPr>
                          <m:t>𝑡</m:t>
                        </m:r>
                      </m:e>
                    </m:d>
                  </m:oMath>
                </a14:m>
                <a:r>
                  <a:rPr lang="en-GB" sz="2000" dirty="0"/>
                  <a:t> inherit it’s expected value from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2</m:t>
                        </m:r>
                      </m:sub>
                    </m:sSub>
                    <m:d>
                      <m:dPr>
                        <m:ctrlPr>
                          <a:rPr lang="en-GB" sz="2000" i="1">
                            <a:latin typeface="Cambria Math" panose="02040503050406030204" pitchFamily="18" charset="0"/>
                          </a:rPr>
                        </m:ctrlPr>
                      </m:dPr>
                      <m:e>
                        <m:r>
                          <a:rPr lang="en-GB" sz="2000" i="1">
                            <a:latin typeface="Cambria Math" panose="02040503050406030204" pitchFamily="18" charset="0"/>
                          </a:rPr>
                          <m:t>𝑡</m:t>
                        </m:r>
                      </m:e>
                    </m:d>
                  </m:oMath>
                </a14:m>
                <a:r>
                  <a:rPr lang="en-GB" sz="2000" dirty="0"/>
                  <a:t> and fix the “regression term”,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𝛽</m:t>
                        </m:r>
                      </m:e>
                      <m:sub>
                        <m:r>
                          <a:rPr lang="en-GB" sz="2000" i="1">
                            <a:latin typeface="Cambria Math" panose="02040503050406030204" pitchFamily="18" charset="0"/>
                          </a:rPr>
                          <m:t>21</m:t>
                        </m:r>
                      </m:sub>
                    </m:sSub>
                    <m:r>
                      <a:rPr lang="en-GB" sz="2000" b="0" i="1" smtClean="0">
                        <a:latin typeface="Cambria Math" panose="02040503050406030204" pitchFamily="18" charset="0"/>
                      </a:rPr>
                      <m:t>=1</m:t>
                    </m:r>
                  </m:oMath>
                </a14:m>
                <a:r>
                  <a:rPr lang="en-GB" sz="2000" dirty="0"/>
                  <a:t>.</a:t>
                </a:r>
              </a:p>
              <a:p>
                <a:pPr marL="0" indent="0">
                  <a:buNone/>
                </a:pPr>
                <a14:m>
                  <m:oMath xmlns:m="http://schemas.openxmlformats.org/officeDocument/2006/math">
                    <m:r>
                      <a:rPr lang="en-GB" sz="2000" b="0" i="1" smtClean="0">
                        <a:latin typeface="Cambria Math" panose="02040503050406030204" pitchFamily="18" charset="0"/>
                      </a:rPr>
                      <m:t>𝑑</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1</m:t>
                        </m:r>
                      </m:sub>
                    </m:s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r>
                              <a:rPr lang="en-GB" sz="2000" b="0" i="1" smtClean="0">
                                <a:latin typeface="Cambria Math" panose="02040503050406030204" pitchFamily="18" charset="0"/>
                              </a:rPr>
                              <m:t>1</m:t>
                            </m:r>
                          </m:sub>
                        </m:sSub>
                      </m:den>
                    </m:f>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1</m:t>
                            </m:r>
                          </m:sub>
                        </m:s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i="1" smtClean="0">
                            <a:latin typeface="Cambria Math" panose="02040503050406030204" pitchFamily="18" charset="0"/>
                          </a:rPr>
                          <m:t> </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𝑥</m:t>
                            </m:r>
                          </m:e>
                          <m:sub>
                            <m:r>
                              <a:rPr lang="en-GB" sz="2000" i="1" smtClean="0">
                                <a:latin typeface="Cambria Math" panose="02040503050406030204" pitchFamily="18" charset="0"/>
                              </a:rPr>
                              <m:t>2</m:t>
                            </m:r>
                          </m:sub>
                        </m:sSub>
                        <m:d>
                          <m:dPr>
                            <m:ctrlPr>
                              <a:rPr lang="en-GB" sz="2000" i="1" smtClean="0">
                                <a:latin typeface="Cambria Math" panose="02040503050406030204" pitchFamily="18" charset="0"/>
                              </a:rPr>
                            </m:ctrlPr>
                          </m:dPr>
                          <m:e>
                            <m:r>
                              <a:rPr lang="en-GB" sz="2000" i="1" smtClean="0">
                                <a:latin typeface="Cambria Math" panose="02040503050406030204" pitchFamily="18" charset="0"/>
                              </a:rPr>
                              <m:t>𝑡</m:t>
                            </m:r>
                          </m:e>
                        </m:d>
                      </m:e>
                    </m:d>
                    <m:r>
                      <a:rPr lang="en-GB" sz="2000" b="0" i="1" smtClean="0">
                        <a:latin typeface="Cambria Math" panose="02040503050406030204" pitchFamily="18" charset="0"/>
                      </a:rPr>
                      <m:t>𝑑𝑡</m:t>
                    </m:r>
                    <m:r>
                      <a:rPr lang="en-GB" sz="2000" b="0" i="1"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𝜎</m:t>
                        </m:r>
                      </m:e>
                      <m:sub>
                        <m:r>
                          <a:rPr lang="en-GB" sz="2000" b="0" i="1" smtClean="0">
                            <a:latin typeface="Cambria Math" panose="02040503050406030204" pitchFamily="18" charset="0"/>
                            <a:ea typeface="Cambria Math" panose="02040503050406030204" pitchFamily="18" charset="0"/>
                          </a:rPr>
                          <m:t>1</m:t>
                        </m:r>
                      </m:sub>
                    </m:sSub>
                    <m:r>
                      <a:rPr lang="en-GB" sz="2000" b="0" i="1" smtClean="0">
                        <a:latin typeface="Cambria Math" panose="02040503050406030204" pitchFamily="18" charset="0"/>
                      </a:rPr>
                      <m:t>𝑑</m:t>
                    </m:r>
                    <m:sSubSup>
                      <m:sSubSupPr>
                        <m:ctrlPr>
                          <a:rPr lang="en-GB" sz="2000" b="0" i="1" smtClean="0">
                            <a:latin typeface="Cambria Math" panose="02040503050406030204" pitchFamily="18" charset="0"/>
                          </a:rPr>
                        </m:ctrlPr>
                      </m:sSubSupPr>
                      <m:e>
                        <m:r>
                          <a:rPr lang="en-GB" sz="2000" b="0" i="1" smtClean="0">
                            <a:latin typeface="Cambria Math" panose="02040503050406030204" pitchFamily="18" charset="0"/>
                          </a:rPr>
                          <m:t>𝐵</m:t>
                        </m:r>
                      </m:e>
                      <m:sub>
                        <m:r>
                          <a:rPr lang="en-GB" sz="2000" b="0" i="1" smtClean="0">
                            <a:latin typeface="Cambria Math" panose="02040503050406030204" pitchFamily="18" charset="0"/>
                          </a:rPr>
                          <m:t>𝑡</m:t>
                        </m:r>
                      </m:sub>
                      <m:sup>
                        <m:r>
                          <a:rPr lang="en-GB" sz="2000" b="0" i="1" smtClean="0">
                            <a:latin typeface="Cambria Math" panose="02040503050406030204" pitchFamily="18" charset="0"/>
                          </a:rPr>
                          <m:t>(1)</m:t>
                        </m:r>
                      </m:sup>
                    </m:sSubSup>
                  </m:oMath>
                </a14:m>
                <a:r>
                  <a:rPr lang="en-GB" sz="2000" dirty="0"/>
                  <a:t> </a:t>
                </a:r>
              </a:p>
              <a:p>
                <a:pPr marL="0" indent="0">
                  <a:buNone/>
                </a:pPr>
                <a14:m>
                  <m:oMath xmlns:m="http://schemas.openxmlformats.org/officeDocument/2006/math">
                    <m:r>
                      <a:rPr lang="en-GB" sz="2000" i="1" smtClean="0">
                        <a:latin typeface="Cambria Math" panose="02040503050406030204" pitchFamily="18" charset="0"/>
                      </a:rPr>
                      <m:t>𝑑</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𝑥</m:t>
                        </m:r>
                      </m:e>
                      <m:sub>
                        <m:r>
                          <a:rPr lang="en-GB" sz="2000" b="0" i="1" smtClean="0">
                            <a:latin typeface="Cambria Math" panose="02040503050406030204" pitchFamily="18" charset="0"/>
                          </a:rPr>
                          <m:t>2</m:t>
                        </m:r>
                      </m:sub>
                    </m:sSub>
                    <m:d>
                      <m:dPr>
                        <m:ctrlPr>
                          <a:rPr lang="en-GB" sz="2000" i="1" smtClean="0">
                            <a:latin typeface="Cambria Math" panose="02040503050406030204" pitchFamily="18" charset="0"/>
                          </a:rPr>
                        </m:ctrlPr>
                      </m:dPr>
                      <m:e>
                        <m:r>
                          <a:rPr lang="en-GB" sz="2000" i="1" smtClean="0">
                            <a:latin typeface="Cambria Math" panose="02040503050406030204" pitchFamily="18" charset="0"/>
                          </a:rPr>
                          <m:t>𝑡</m:t>
                        </m:r>
                      </m:e>
                    </m:d>
                    <m:r>
                      <a:rPr lang="en-GB" sz="2000" i="1" smtClean="0">
                        <a:latin typeface="Cambria Math" panose="02040503050406030204" pitchFamily="18" charset="0"/>
                      </a:rPr>
                      <m:t>=−</m:t>
                    </m:r>
                    <m:f>
                      <m:fPr>
                        <m:ctrlPr>
                          <a:rPr lang="en-GB" sz="2000" i="1" smtClean="0">
                            <a:latin typeface="Cambria Math" panose="02040503050406030204" pitchFamily="18" charset="0"/>
                          </a:rPr>
                        </m:ctrlPr>
                      </m:fPr>
                      <m:num>
                        <m:r>
                          <a:rPr lang="en-GB" sz="2000" i="1" smtClean="0">
                            <a:latin typeface="Cambria Math" panose="02040503050406030204" pitchFamily="18" charset="0"/>
                          </a:rPr>
                          <m:t>1</m:t>
                        </m:r>
                      </m:num>
                      <m:den>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𝑡</m:t>
                            </m:r>
                          </m:e>
                          <m:sub>
                            <m:r>
                              <a:rPr lang="en-GB" sz="2000" b="0" i="1" smtClean="0">
                                <a:latin typeface="Cambria Math" panose="02040503050406030204" pitchFamily="18" charset="0"/>
                              </a:rPr>
                              <m:t>2</m:t>
                            </m:r>
                          </m:sub>
                        </m:sSub>
                      </m:den>
                    </m:f>
                    <m:d>
                      <m:dPr>
                        <m:ctrlPr>
                          <a:rPr lang="en-GB" sz="2000" i="1" smtClean="0">
                            <a:latin typeface="Cambria Math" panose="02040503050406030204" pitchFamily="18" charset="0"/>
                          </a:rPr>
                        </m:ctrlPr>
                      </m:dPr>
                      <m:e>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𝑥</m:t>
                            </m:r>
                          </m:e>
                          <m:sub>
                            <m:r>
                              <a:rPr lang="en-GB" sz="2000" b="0" i="1" smtClean="0">
                                <a:latin typeface="Cambria Math" panose="02040503050406030204" pitchFamily="18" charset="0"/>
                              </a:rPr>
                              <m:t>2</m:t>
                            </m:r>
                          </m:sub>
                        </m:sSub>
                        <m:d>
                          <m:dPr>
                            <m:ctrlPr>
                              <a:rPr lang="en-GB" sz="2000" i="1" smtClean="0">
                                <a:latin typeface="Cambria Math" panose="02040503050406030204" pitchFamily="18" charset="0"/>
                              </a:rPr>
                            </m:ctrlPr>
                          </m:dPr>
                          <m:e>
                            <m:r>
                              <a:rPr lang="en-GB" sz="2000" i="1" smtClean="0">
                                <a:latin typeface="Cambria Math" panose="02040503050406030204" pitchFamily="18" charset="0"/>
                              </a:rPr>
                              <m:t>𝑡</m:t>
                            </m:r>
                          </m:e>
                        </m:d>
                        <m:r>
                          <a:rPr lang="en-GB" sz="2000" i="1"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𝜇</m:t>
                            </m:r>
                          </m:e>
                          <m:sub>
                            <m:r>
                              <a:rPr lang="en-GB" sz="2000" b="0" i="1" smtClean="0">
                                <a:latin typeface="Cambria Math" panose="02040503050406030204" pitchFamily="18" charset="0"/>
                                <a:ea typeface="Cambria Math" panose="02040503050406030204" pitchFamily="18" charset="0"/>
                              </a:rPr>
                              <m:t>2</m:t>
                            </m:r>
                          </m:sub>
                        </m:sSub>
                      </m:e>
                    </m:d>
                    <m:r>
                      <a:rPr lang="en-GB" sz="2000" i="1" smtClean="0">
                        <a:latin typeface="Cambria Math" panose="02040503050406030204" pitchFamily="18" charset="0"/>
                      </a:rPr>
                      <m:t>𝑑𝑡</m:t>
                    </m:r>
                    <m:r>
                      <a:rPr lang="en-GB" sz="2000" i="1"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𝜎</m:t>
                        </m:r>
                      </m:e>
                      <m:sub>
                        <m:r>
                          <a:rPr lang="en-GB" sz="2000" b="0" i="1" smtClean="0">
                            <a:latin typeface="Cambria Math" panose="02040503050406030204" pitchFamily="18" charset="0"/>
                            <a:ea typeface="Cambria Math" panose="02040503050406030204" pitchFamily="18" charset="0"/>
                          </a:rPr>
                          <m:t>2</m:t>
                        </m:r>
                      </m:sub>
                    </m:sSub>
                    <m:r>
                      <a:rPr lang="en-GB" sz="2000" i="1" smtClean="0">
                        <a:latin typeface="Cambria Math" panose="02040503050406030204" pitchFamily="18" charset="0"/>
                      </a:rPr>
                      <m:t>𝑑</m:t>
                    </m:r>
                    <m:sSubSup>
                      <m:sSubSupPr>
                        <m:ctrlPr>
                          <a:rPr lang="en-GB" sz="2000" i="1" smtClean="0">
                            <a:latin typeface="Cambria Math" panose="02040503050406030204" pitchFamily="18" charset="0"/>
                          </a:rPr>
                        </m:ctrlPr>
                      </m:sSubSupPr>
                      <m:e>
                        <m:r>
                          <a:rPr lang="en-GB" sz="2000" i="1" smtClean="0">
                            <a:latin typeface="Cambria Math" panose="02040503050406030204" pitchFamily="18" charset="0"/>
                          </a:rPr>
                          <m:t>𝐵</m:t>
                        </m:r>
                      </m:e>
                      <m:sub>
                        <m:r>
                          <a:rPr lang="en-GB" sz="2000" i="1" smtClean="0">
                            <a:latin typeface="Cambria Math" panose="02040503050406030204" pitchFamily="18" charset="0"/>
                          </a:rPr>
                          <m:t>𝑡</m:t>
                        </m:r>
                      </m:sub>
                      <m:sup>
                        <m:r>
                          <a:rPr lang="en-GB" sz="2000" i="1" smtClean="0">
                            <a:latin typeface="Cambria Math" panose="02040503050406030204" pitchFamily="18" charset="0"/>
                          </a:rPr>
                          <m:t>(</m:t>
                        </m:r>
                        <m:r>
                          <a:rPr lang="en-GB" sz="2000" b="0" i="1" smtClean="0">
                            <a:latin typeface="Cambria Math" panose="02040503050406030204" pitchFamily="18" charset="0"/>
                          </a:rPr>
                          <m:t>2</m:t>
                        </m:r>
                        <m:r>
                          <a:rPr lang="en-GB" sz="2000" i="1" smtClean="0">
                            <a:latin typeface="Cambria Math" panose="02040503050406030204" pitchFamily="18" charset="0"/>
                          </a:rPr>
                          <m:t>)</m:t>
                        </m:r>
                      </m:sup>
                    </m:sSubSup>
                  </m:oMath>
                </a14:m>
                <a:r>
                  <a:rPr lang="en-GB" sz="2000" dirty="0"/>
                  <a:t> </a:t>
                </a:r>
              </a:p>
              <a:p>
                <a:pPr marL="0" indent="0">
                  <a:buNone/>
                </a:pPr>
                <a:endParaRPr lang="en-GB" sz="2800" dirty="0"/>
              </a:p>
              <a:p>
                <a:endParaRPr lang="en-GB" dirty="0"/>
              </a:p>
            </p:txBody>
          </p:sp>
        </mc:Choice>
        <mc:Fallback xmlns="">
          <p:sp>
            <p:nvSpPr>
              <p:cNvPr id="3" name="Plassholder for innhold 2">
                <a:extLst>
                  <a:ext uri="{FF2B5EF4-FFF2-40B4-BE49-F238E27FC236}">
                    <a16:creationId xmlns:a16="http://schemas.microsoft.com/office/drawing/2014/main" id="{F37E45D7-FA07-412E-A83F-6BE499AE524E}"/>
                  </a:ext>
                </a:extLst>
              </p:cNvPr>
              <p:cNvSpPr>
                <a:spLocks noGrp="1" noRot="1" noChangeAspect="1" noMove="1" noResize="1" noEditPoints="1" noAdjustHandles="1" noChangeArrowheads="1" noChangeShapeType="1" noTextEdit="1"/>
              </p:cNvSpPr>
              <p:nvPr>
                <p:ph idx="1"/>
              </p:nvPr>
            </p:nvSpPr>
            <p:spPr>
              <a:xfrm>
                <a:off x="258336" y="1193182"/>
                <a:ext cx="11684619" cy="5519853"/>
              </a:xfrm>
              <a:blipFill>
                <a:blip r:embed="rId3"/>
                <a:stretch>
                  <a:fillRect l="-469" t="-1215"/>
                </a:stretch>
              </a:blipFill>
            </p:spPr>
            <p:txBody>
              <a:bodyPr/>
              <a:lstStyle/>
              <a:p>
                <a:r>
                  <a:rPr lang="en-GB">
                    <a:noFill/>
                  </a:rPr>
                  <a:t> </a:t>
                </a:r>
              </a:p>
            </p:txBody>
          </p:sp>
        </mc:Fallback>
      </mc:AlternateContent>
      <p:sp>
        <p:nvSpPr>
          <p:cNvPr id="5" name="TekstSylinder 4">
            <a:extLst>
              <a:ext uri="{FF2B5EF4-FFF2-40B4-BE49-F238E27FC236}">
                <a16:creationId xmlns:a16="http://schemas.microsoft.com/office/drawing/2014/main" id="{AB2369C1-FD1A-4B01-B8CB-E6E6557B0EEE}"/>
              </a:ext>
            </a:extLst>
          </p:cNvPr>
          <p:cNvSpPr txBox="1"/>
          <p:nvPr/>
        </p:nvSpPr>
        <p:spPr>
          <a:xfrm>
            <a:off x="249045" y="4736355"/>
            <a:ext cx="9764750" cy="2031325"/>
          </a:xfrm>
          <a:prstGeom prst="rect">
            <a:avLst/>
          </a:prstGeom>
          <a:noFill/>
        </p:spPr>
        <p:txBody>
          <a:bodyPr wrap="square">
            <a:spAutoFit/>
          </a:bodyPr>
          <a:lstStyle/>
          <a:p>
            <a:pPr marL="285750" indent="-285750">
              <a:buFont typeface="Arial" panose="020B0604020202020204" pitchFamily="34" charset="0"/>
              <a:buChar char="•"/>
            </a:pPr>
            <a:r>
              <a:rPr lang="en-GB" sz="1800" dirty="0"/>
              <a:t>Even so, the characteristic time of the two layers can be swapped, from slow tracking of fast moving process to vice versa (if the stochastic contributions are scaled accordingly). So, what dynamics belongs to which layer is not identifiable.</a:t>
            </a:r>
          </a:p>
          <a:p>
            <a:pPr marL="285750" indent="-285750">
              <a:buFont typeface="Arial" panose="020B0604020202020204" pitchFamily="34" charset="0"/>
              <a:buChar char="•"/>
            </a:pPr>
            <a:r>
              <a:rPr lang="en-GB" sz="1800" dirty="0"/>
              <a:t>Introduce an extra restriction: a lower layer has larger characteristic time than a higher layer (which is closer to the measurements). Reasonable for phenotypic evolution.</a:t>
            </a:r>
          </a:p>
          <a:p>
            <a:pPr marL="285750" indent="-285750">
              <a:buFont typeface="Arial" panose="020B0604020202020204" pitchFamily="34" charset="0"/>
              <a:buChar char="•"/>
            </a:pPr>
            <a:r>
              <a:rPr lang="en-GB" sz="1800" dirty="0"/>
              <a:t>Had to introduce some subtle ways of restricting in the Bayesian prior. There’s more than one way implemented though simulation tests showed that the one we default use is the best. </a:t>
            </a:r>
          </a:p>
        </p:txBody>
      </p:sp>
      <p:sp>
        <p:nvSpPr>
          <p:cNvPr id="6" name="Ellipse 5">
            <a:extLst>
              <a:ext uri="{FF2B5EF4-FFF2-40B4-BE49-F238E27FC236}">
                <a16:creationId xmlns:a16="http://schemas.microsoft.com/office/drawing/2014/main" id="{AD2CAC7E-69D6-4140-A48A-E867AACD7085}"/>
              </a:ext>
            </a:extLst>
          </p:cNvPr>
          <p:cNvSpPr/>
          <p:nvPr/>
        </p:nvSpPr>
        <p:spPr>
          <a:xfrm>
            <a:off x="10337180" y="5107259"/>
            <a:ext cx="1596484" cy="15054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Korde 6">
            <a:extLst>
              <a:ext uri="{FF2B5EF4-FFF2-40B4-BE49-F238E27FC236}">
                <a16:creationId xmlns:a16="http://schemas.microsoft.com/office/drawing/2014/main" id="{17EB1D5C-A085-4B8C-918B-116C33A54B85}"/>
              </a:ext>
            </a:extLst>
          </p:cNvPr>
          <p:cNvSpPr/>
          <p:nvPr/>
        </p:nvSpPr>
        <p:spPr>
          <a:xfrm>
            <a:off x="10346471" y="5107259"/>
            <a:ext cx="1596484" cy="1505414"/>
          </a:xfrm>
          <a:prstGeom prst="chord">
            <a:avLst>
              <a:gd name="adj1" fmla="val 5498260"/>
              <a:gd name="adj2" fmla="val 1620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kstSylinder 7">
            <a:extLst>
              <a:ext uri="{FF2B5EF4-FFF2-40B4-BE49-F238E27FC236}">
                <a16:creationId xmlns:a16="http://schemas.microsoft.com/office/drawing/2014/main" id="{08EAC06A-784C-49B3-B3BF-1E59786C98E2}"/>
              </a:ext>
            </a:extLst>
          </p:cNvPr>
          <p:cNvSpPr txBox="1"/>
          <p:nvPr/>
        </p:nvSpPr>
        <p:spPr>
          <a:xfrm>
            <a:off x="10023086" y="4505532"/>
            <a:ext cx="2168914" cy="646331"/>
          </a:xfrm>
          <a:prstGeom prst="rect">
            <a:avLst/>
          </a:prstGeom>
          <a:noFill/>
        </p:spPr>
        <p:txBody>
          <a:bodyPr wrap="square" rtlCol="0">
            <a:spAutoFit/>
          </a:bodyPr>
          <a:lstStyle/>
          <a:p>
            <a:r>
              <a:rPr lang="nb-NO" dirty="0"/>
              <a:t>Fast </a:t>
            </a:r>
            <a:r>
              <a:rPr lang="nb-NO" dirty="0" err="1"/>
              <a:t>tracking</a:t>
            </a:r>
            <a:r>
              <a:rPr lang="nb-NO" dirty="0"/>
              <a:t> </a:t>
            </a:r>
            <a:r>
              <a:rPr lang="nb-NO" dirty="0" err="1"/>
              <a:t>of</a:t>
            </a:r>
            <a:r>
              <a:rPr lang="nb-NO" dirty="0"/>
              <a:t> </a:t>
            </a:r>
            <a:r>
              <a:rPr lang="nb-NO" dirty="0" err="1"/>
              <a:t>slow</a:t>
            </a:r>
            <a:r>
              <a:rPr lang="nb-NO" dirty="0"/>
              <a:t> </a:t>
            </a:r>
            <a:r>
              <a:rPr lang="nb-NO" dirty="0" err="1"/>
              <a:t>moving</a:t>
            </a:r>
            <a:r>
              <a:rPr lang="nb-NO" dirty="0"/>
              <a:t> </a:t>
            </a:r>
            <a:r>
              <a:rPr lang="nb-NO" dirty="0" err="1"/>
              <a:t>process</a:t>
            </a:r>
            <a:endParaRPr lang="en-GB" dirty="0"/>
          </a:p>
        </p:txBody>
      </p:sp>
      <p:sp>
        <p:nvSpPr>
          <p:cNvPr id="9" name="TekstSylinder 8">
            <a:extLst>
              <a:ext uri="{FF2B5EF4-FFF2-40B4-BE49-F238E27FC236}">
                <a16:creationId xmlns:a16="http://schemas.microsoft.com/office/drawing/2014/main" id="{AC1DD3AB-F702-434D-AF48-1C5C2FCCD98E}"/>
              </a:ext>
            </a:extLst>
          </p:cNvPr>
          <p:cNvSpPr txBox="1"/>
          <p:nvPr/>
        </p:nvSpPr>
        <p:spPr>
          <a:xfrm>
            <a:off x="10346471" y="5506023"/>
            <a:ext cx="822959" cy="707886"/>
          </a:xfrm>
          <a:prstGeom prst="rect">
            <a:avLst/>
          </a:prstGeom>
          <a:noFill/>
        </p:spPr>
        <p:txBody>
          <a:bodyPr wrap="square" rtlCol="0">
            <a:spAutoFit/>
          </a:bodyPr>
          <a:lstStyle/>
          <a:p>
            <a:r>
              <a:rPr lang="nb-NO" sz="1000" dirty="0" err="1"/>
              <a:t>Slow</a:t>
            </a:r>
            <a:r>
              <a:rPr lang="nb-NO" sz="1000" dirty="0"/>
              <a:t> </a:t>
            </a:r>
            <a:r>
              <a:rPr lang="nb-NO" sz="1000" dirty="0" err="1"/>
              <a:t>tracking</a:t>
            </a:r>
            <a:r>
              <a:rPr lang="nb-NO" sz="1000" dirty="0"/>
              <a:t> </a:t>
            </a:r>
            <a:r>
              <a:rPr lang="nb-NO" sz="1000" dirty="0" err="1"/>
              <a:t>of</a:t>
            </a:r>
            <a:r>
              <a:rPr lang="nb-NO" sz="1000" dirty="0"/>
              <a:t> fast </a:t>
            </a:r>
            <a:r>
              <a:rPr lang="nb-NO" sz="1000" dirty="0" err="1"/>
              <a:t>moving</a:t>
            </a:r>
            <a:r>
              <a:rPr lang="nb-NO" sz="1000" dirty="0"/>
              <a:t> </a:t>
            </a:r>
            <a:r>
              <a:rPr lang="nb-NO" sz="1000" dirty="0" err="1"/>
              <a:t>process</a:t>
            </a:r>
            <a:endParaRPr lang="en-GB" sz="1000" dirty="0"/>
          </a:p>
        </p:txBody>
      </p:sp>
      <p:sp>
        <p:nvSpPr>
          <p:cNvPr id="10" name="TekstSylinder 9">
            <a:extLst>
              <a:ext uri="{FF2B5EF4-FFF2-40B4-BE49-F238E27FC236}">
                <a16:creationId xmlns:a16="http://schemas.microsoft.com/office/drawing/2014/main" id="{CB33B0C0-6928-47CA-B0EC-20E5FE1D1B6F}"/>
              </a:ext>
            </a:extLst>
          </p:cNvPr>
          <p:cNvSpPr txBox="1"/>
          <p:nvPr/>
        </p:nvSpPr>
        <p:spPr>
          <a:xfrm>
            <a:off x="11169430" y="5730461"/>
            <a:ext cx="822959" cy="246221"/>
          </a:xfrm>
          <a:prstGeom prst="rect">
            <a:avLst/>
          </a:prstGeom>
          <a:noFill/>
        </p:spPr>
        <p:txBody>
          <a:bodyPr wrap="square" rtlCol="0">
            <a:spAutoFit/>
          </a:bodyPr>
          <a:lstStyle/>
          <a:p>
            <a:r>
              <a:rPr lang="nb-NO" sz="1000" dirty="0"/>
              <a:t>OU+OU</a:t>
            </a:r>
            <a:endParaRPr lang="en-GB" sz="1000" dirty="0"/>
          </a:p>
        </p:txBody>
      </p:sp>
    </p:spTree>
    <p:extLst>
      <p:ext uri="{BB962C8B-B14F-4D97-AF65-F5344CB8AC3E}">
        <p14:creationId xmlns:p14="http://schemas.microsoft.com/office/powerpoint/2010/main" val="9467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9" presetClass="emph" presetSubtype="0" nodeType="withEffect">
                                  <p:stCondLst>
                                    <p:cond delay="0"/>
                                  </p:stCondLst>
                                  <p:childTnLst>
                                    <p:set>
                                      <p:cBhvr>
                                        <p:cTn id="30" dur="indefinite"/>
                                        <p:tgtEl>
                                          <p:spTgt spid="3">
                                            <p:txEl>
                                              <p:pRg st="0" end="0"/>
                                            </p:txEl>
                                          </p:spTgt>
                                        </p:tgtEl>
                                        <p:attrNameLst>
                                          <p:attrName>style.opacity</p:attrName>
                                        </p:attrNameLst>
                                      </p:cBhvr>
                                      <p:to>
                                        <p:strVal val="0.5"/>
                                      </p:to>
                                    </p:set>
                                    <p:animEffect filter="image" prLst="opacity: 0.5">
                                      <p:cBhvr rctx="IE">
                                        <p:cTn id="31" dur="indefinite"/>
                                        <p:tgtEl>
                                          <p:spTgt spid="3">
                                            <p:txEl>
                                              <p:pRg st="0" end="0"/>
                                            </p:txEl>
                                          </p:spTgt>
                                        </p:tgtEl>
                                      </p:cBhvr>
                                    </p:animEffect>
                                  </p:childTnLst>
                                </p:cTn>
                              </p:par>
                              <p:par>
                                <p:cTn id="32" presetID="9" presetClass="emph" presetSubtype="0" nodeType="withEffect">
                                  <p:stCondLst>
                                    <p:cond delay="0"/>
                                  </p:stCondLst>
                                  <p:childTnLst>
                                    <p:set>
                                      <p:cBhvr>
                                        <p:cTn id="33" dur="indefinite"/>
                                        <p:tgtEl>
                                          <p:spTgt spid="3">
                                            <p:txEl>
                                              <p:pRg st="1" end="1"/>
                                            </p:txEl>
                                          </p:spTgt>
                                        </p:tgtEl>
                                        <p:attrNameLst>
                                          <p:attrName>style.opacity</p:attrName>
                                        </p:attrNameLst>
                                      </p:cBhvr>
                                      <p:to>
                                        <p:strVal val="0.5"/>
                                      </p:to>
                                    </p:set>
                                    <p:animEffect filter="image" prLst="opacity: 0.5">
                                      <p:cBhvr rctx="IE">
                                        <p:cTn id="34" dur="indefinite"/>
                                        <p:tgtEl>
                                          <p:spTgt spid="3">
                                            <p:txEl>
                                              <p:pRg st="1" end="1"/>
                                            </p:txEl>
                                          </p:spTgt>
                                        </p:tgtEl>
                                      </p:cBhvr>
                                    </p:animEffect>
                                  </p:childTnLst>
                                </p:cTn>
                              </p:par>
                              <p:par>
                                <p:cTn id="35" presetID="9" presetClass="emph" presetSubtype="0" nodeType="withEffect">
                                  <p:stCondLst>
                                    <p:cond delay="0"/>
                                  </p:stCondLst>
                                  <p:childTnLst>
                                    <p:set>
                                      <p:cBhvr>
                                        <p:cTn id="36" dur="indefinite"/>
                                        <p:tgtEl>
                                          <p:spTgt spid="3">
                                            <p:txEl>
                                              <p:pRg st="2" end="2"/>
                                            </p:txEl>
                                          </p:spTgt>
                                        </p:tgtEl>
                                        <p:attrNameLst>
                                          <p:attrName>style.opacity</p:attrName>
                                        </p:attrNameLst>
                                      </p:cBhvr>
                                      <p:to>
                                        <p:strVal val="0.5"/>
                                      </p:to>
                                    </p:set>
                                    <p:animEffect filter="image" prLst="opacity: 0.5">
                                      <p:cBhvr rctx="IE">
                                        <p:cTn id="37" dur="indefinite"/>
                                        <p:tgtEl>
                                          <p:spTgt spid="3">
                                            <p:txEl>
                                              <p:pRg st="2" end="2"/>
                                            </p:txEl>
                                          </p:spTgt>
                                        </p:tgtEl>
                                      </p:cBhvr>
                                    </p:animEffect>
                                  </p:childTnLst>
                                </p:cTn>
                              </p:par>
                              <p:par>
                                <p:cTn id="38" presetID="9" presetClass="emph" presetSubtype="0" nodeType="withEffect">
                                  <p:stCondLst>
                                    <p:cond delay="0"/>
                                  </p:stCondLst>
                                  <p:childTnLst>
                                    <p:set>
                                      <p:cBhvr>
                                        <p:cTn id="39" dur="indefinite"/>
                                        <p:tgtEl>
                                          <p:spTgt spid="3">
                                            <p:txEl>
                                              <p:pRg st="3" end="3"/>
                                            </p:txEl>
                                          </p:spTgt>
                                        </p:tgtEl>
                                        <p:attrNameLst>
                                          <p:attrName>style.opacity</p:attrName>
                                        </p:attrNameLst>
                                      </p:cBhvr>
                                      <p:to>
                                        <p:strVal val="0.5"/>
                                      </p:to>
                                    </p:set>
                                    <p:animEffect filter="image" prLst="opacity: 0.5">
                                      <p:cBhvr rctx="IE">
                                        <p:cTn id="40" dur="indefinite"/>
                                        <p:tgtEl>
                                          <p:spTgt spid="3">
                                            <p:txEl>
                                              <p:pRg st="3" end="3"/>
                                            </p:txEl>
                                          </p:spTgt>
                                        </p:tgtEl>
                                      </p:cBhvr>
                                    </p:animEffect>
                                  </p:childTnLst>
                                </p:cTn>
                              </p:par>
                              <p:par>
                                <p:cTn id="41" presetID="9" presetClass="emph" presetSubtype="0" nodeType="withEffect">
                                  <p:stCondLst>
                                    <p:cond delay="0"/>
                                  </p:stCondLst>
                                  <p:childTnLst>
                                    <p:set>
                                      <p:cBhvr>
                                        <p:cTn id="42" dur="indefinite"/>
                                        <p:tgtEl>
                                          <p:spTgt spid="3">
                                            <p:txEl>
                                              <p:pRg st="4" end="4"/>
                                            </p:txEl>
                                          </p:spTgt>
                                        </p:tgtEl>
                                        <p:attrNameLst>
                                          <p:attrName>style.opacity</p:attrName>
                                        </p:attrNameLst>
                                      </p:cBhvr>
                                      <p:to>
                                        <p:strVal val="0.5"/>
                                      </p:to>
                                    </p:set>
                                    <p:animEffect filter="image" prLst="opacity: 0.5">
                                      <p:cBhvr rctx="IE">
                                        <p:cTn id="43" dur="indefinite"/>
                                        <p:tgtEl>
                                          <p:spTgt spid="3">
                                            <p:txEl>
                                              <p:pRg st="4" end="4"/>
                                            </p:txEl>
                                          </p:spTgt>
                                        </p:tgtEl>
                                      </p:cBhvr>
                                    </p:animEffect>
                                  </p:childTnLst>
                                </p:cTn>
                              </p:par>
                              <p:par>
                                <p:cTn id="44" presetID="9" presetClass="emph" presetSubtype="0" nodeType="withEffect">
                                  <p:stCondLst>
                                    <p:cond delay="0"/>
                                  </p:stCondLst>
                                  <p:childTnLst>
                                    <p:set>
                                      <p:cBhvr>
                                        <p:cTn id="45" dur="indefinite"/>
                                        <p:tgtEl>
                                          <p:spTgt spid="3">
                                            <p:txEl>
                                              <p:pRg st="5" end="5"/>
                                            </p:txEl>
                                          </p:spTgt>
                                        </p:tgtEl>
                                        <p:attrNameLst>
                                          <p:attrName>style.opacity</p:attrName>
                                        </p:attrNameLst>
                                      </p:cBhvr>
                                      <p:to>
                                        <p:strVal val="0.5"/>
                                      </p:to>
                                    </p:set>
                                    <p:animEffect filter="image" prLst="opacity: 0.5">
                                      <p:cBhvr rctx="IE">
                                        <p:cTn id="46" dur="indefinite"/>
                                        <p:tgtEl>
                                          <p:spTgt spid="3">
                                            <p:txEl>
                                              <p:pRg st="5" end="5"/>
                                            </p:txEl>
                                          </p:spTgt>
                                        </p:tgtEl>
                                      </p:cBhvr>
                                    </p:animEffect>
                                  </p:childTnLst>
                                </p:cTn>
                              </p:par>
                              <p:par>
                                <p:cTn id="47" presetID="9" presetClass="emph" presetSubtype="0" nodeType="withEffect">
                                  <p:stCondLst>
                                    <p:cond delay="0"/>
                                  </p:stCondLst>
                                  <p:childTnLst>
                                    <p:set>
                                      <p:cBhvr>
                                        <p:cTn id="48" dur="indefinite"/>
                                        <p:tgtEl>
                                          <p:spTgt spid="3">
                                            <p:txEl>
                                              <p:pRg st="6" end="6"/>
                                            </p:txEl>
                                          </p:spTgt>
                                        </p:tgtEl>
                                        <p:attrNameLst>
                                          <p:attrName>style.opacity</p:attrName>
                                        </p:attrNameLst>
                                      </p:cBhvr>
                                      <p:to>
                                        <p:strVal val="0.5"/>
                                      </p:to>
                                    </p:set>
                                    <p:animEffect filter="image" prLst="opacity: 0.5">
                                      <p:cBhvr rctx="IE">
                                        <p:cTn id="49" dur="indefinite"/>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TotalTime>
  <Words>2443</Words>
  <Application>Microsoft Office PowerPoint</Application>
  <PresentationFormat>Widescreen</PresentationFormat>
  <Paragraphs>181</Paragraphs>
  <Slides>21</Slides>
  <Notes>2</Notes>
  <HiddenSlides>0</HiddenSlides>
  <MMClips>0</MMClips>
  <ScaleCrop>false</ScaleCrop>
  <HeadingPairs>
    <vt:vector size="6" baseType="variant">
      <vt:variant>
        <vt:lpstr>Brukte skrifter</vt:lpstr>
      </vt:variant>
      <vt:variant>
        <vt:i4>6</vt:i4>
      </vt:variant>
      <vt:variant>
        <vt:lpstr>Tema</vt:lpstr>
      </vt:variant>
      <vt:variant>
        <vt:i4>1</vt:i4>
      </vt:variant>
      <vt:variant>
        <vt:lpstr>Lysbildetitler</vt:lpstr>
      </vt:variant>
      <vt:variant>
        <vt:i4>21</vt:i4>
      </vt:variant>
    </vt:vector>
  </HeadingPairs>
  <TitlesOfParts>
    <vt:vector size="28" baseType="lpstr">
      <vt:lpstr>Arial</vt:lpstr>
      <vt:lpstr>Calibri</vt:lpstr>
      <vt:lpstr>Calibri Light</vt:lpstr>
      <vt:lpstr>Cambria Math</vt:lpstr>
      <vt:lpstr>Courier New</vt:lpstr>
      <vt:lpstr>Wingdings</vt:lpstr>
      <vt:lpstr>Office Theme</vt:lpstr>
      <vt:lpstr>Introducing layeranalyzer, a process-based R package for time series analysis. </vt:lpstr>
      <vt:lpstr>Motivation</vt:lpstr>
      <vt:lpstr>One process linear SDE, the OU process</vt:lpstr>
      <vt:lpstr>Multiple processes, causal vs correlative</vt:lpstr>
      <vt:lpstr>Parametrization – deterministic part (A)</vt:lpstr>
      <vt:lpstr>Causality</vt:lpstr>
      <vt:lpstr>Parametrization – stochastic part (Σ)</vt:lpstr>
      <vt:lpstr>Layers</vt:lpstr>
      <vt:lpstr>Identifiability issues in layered models</vt:lpstr>
      <vt:lpstr>Parallel dataseries (regions)</vt:lpstr>
      <vt:lpstr>Deterministic layers</vt:lpstr>
      <vt:lpstr>Integration layers</vt:lpstr>
      <vt:lpstr>Solving linear SDEs</vt:lpstr>
      <vt:lpstr>Naïve likelihood calculation</vt:lpstr>
      <vt:lpstr>Likelihood calculation using Kalman filtering</vt:lpstr>
      <vt:lpstr>Kalman smoothing</vt:lpstr>
      <vt:lpstr>MCMC sampling</vt:lpstr>
      <vt:lpstr>Example, one phenotypic time series</vt:lpstr>
      <vt:lpstr>Example, two possibly connected ecological series</vt:lpstr>
      <vt:lpstr>Residual analysis</vt:lpstr>
      <vt:lpstr>Closing words</vt:lpstr>
    </vt:vector>
  </TitlesOfParts>
  <Company>Universitetet i Oslo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Inferring modes and drivers of trait evolution using layeranalyzer, a new process-based R package. </dc:title>
  <dc:creator>Trond Reitan</dc:creator>
  <cp:lastModifiedBy>Trond Reitan</cp:lastModifiedBy>
  <cp:revision>89</cp:revision>
  <dcterms:created xsi:type="dcterms:W3CDTF">2019-06-06T09:43:18Z</dcterms:created>
  <dcterms:modified xsi:type="dcterms:W3CDTF">2021-12-07T15:05:43Z</dcterms:modified>
</cp:coreProperties>
</file>