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notesMasterIdLst>
    <p:notesMasterId r:id="rId35"/>
  </p:notesMasterIdLst>
  <p:handoutMasterIdLst>
    <p:handoutMasterId r:id="rId36"/>
  </p:handoutMasterIdLst>
  <p:sldIdLst>
    <p:sldId id="257" r:id="rId3"/>
    <p:sldId id="311" r:id="rId4"/>
    <p:sldId id="312" r:id="rId5"/>
    <p:sldId id="336" r:id="rId6"/>
    <p:sldId id="337" r:id="rId7"/>
    <p:sldId id="349" r:id="rId8"/>
    <p:sldId id="341" r:id="rId9"/>
    <p:sldId id="314" r:id="rId10"/>
    <p:sldId id="313" r:id="rId11"/>
    <p:sldId id="315" r:id="rId12"/>
    <p:sldId id="317" r:id="rId13"/>
    <p:sldId id="320" r:id="rId14"/>
    <p:sldId id="342" r:id="rId15"/>
    <p:sldId id="338" r:id="rId16"/>
    <p:sldId id="343" r:id="rId17"/>
    <p:sldId id="318" r:id="rId18"/>
    <p:sldId id="319" r:id="rId19"/>
    <p:sldId id="344" r:id="rId20"/>
    <p:sldId id="321" r:id="rId21"/>
    <p:sldId id="339" r:id="rId22"/>
    <p:sldId id="345" r:id="rId23"/>
    <p:sldId id="325" r:id="rId24"/>
    <p:sldId id="322" r:id="rId25"/>
    <p:sldId id="346" r:id="rId26"/>
    <p:sldId id="323" r:id="rId27"/>
    <p:sldId id="334" r:id="rId28"/>
    <p:sldId id="347" r:id="rId29"/>
    <p:sldId id="324" r:id="rId30"/>
    <p:sldId id="335" r:id="rId31"/>
    <p:sldId id="348" r:id="rId32"/>
    <p:sldId id="340" r:id="rId33"/>
    <p:sldId id="333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6" autoAdjust="0"/>
    <p:restoredTop sz="86881" autoAdjust="0"/>
  </p:normalViewPr>
  <p:slideViewPr>
    <p:cSldViewPr>
      <p:cViewPr varScale="1">
        <p:scale>
          <a:sx n="101" d="100"/>
          <a:sy n="101" d="100"/>
        </p:scale>
        <p:origin x="190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255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DDD629-6D81-494F-81E7-758DFEF6A2AD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3708BB-1728-43A4-9E20-1D4F02AF4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8403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23A348-6219-4B3D-B641-73BC3F35A094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2C42CB-99AB-4A95-85D9-DD1B0A4BC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165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2C42CB-99AB-4A95-85D9-DD1B0A4BCC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5060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2C42CB-99AB-4A95-85D9-DD1B0A4BCC8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2498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2C42CB-99AB-4A95-85D9-DD1B0A4BCC8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741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2C42CB-99AB-4A95-85D9-DD1B0A4BCC8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5246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2C42CB-99AB-4A95-85D9-DD1B0A4BCC8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4300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2C42CB-99AB-4A95-85D9-DD1B0A4BCC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8844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2C42CB-99AB-4A95-85D9-DD1B0A4BCC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8104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2C42CB-99AB-4A95-85D9-DD1B0A4BCC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0572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2C42CB-99AB-4A95-85D9-DD1B0A4BCC8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8363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2C42CB-99AB-4A95-85D9-DD1B0A4BCC8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5679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2C42CB-99AB-4A95-85D9-DD1B0A4BCC8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0363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2C42CB-99AB-4A95-85D9-DD1B0A4BCC8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6394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2C42CB-99AB-4A95-85D9-DD1B0A4BCC8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171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75082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59086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Document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427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Document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374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Document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402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Document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4961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Document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5836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Document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1251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Document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3610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Document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695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Document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4488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Document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5871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762000" y="4876800"/>
            <a:ext cx="8229600" cy="1008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690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r" defTabSz="914400" rtl="0" eaLnBrk="1" latinLnBrk="0" hangingPunct="1">
        <a:spcBef>
          <a:spcPct val="20000"/>
        </a:spcBef>
        <a:buFont typeface="Arial" pitchFamily="34" charset="0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2981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44824"/>
            <a:ext cx="8229600" cy="428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Document name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ECD7D-CB1C-4C9E-B35F-44FD92E6110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lide Number Placeholder 5"/>
          <p:cNvSpPr txBox="1">
            <a:spLocks/>
          </p:cNvSpPr>
          <p:nvPr/>
        </p:nvSpPr>
        <p:spPr>
          <a:xfrm>
            <a:off x="6705600" y="6381328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795ECD7D-CB1C-4C9E-B35F-44FD92E61101}" type="slidenum">
              <a:rPr lang="en-US" smtClean="0">
                <a:solidFill>
                  <a:schemeClr val="bg1"/>
                </a:solidFill>
              </a:rPr>
              <a:pPr algn="r"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313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9" r:id="rId7"/>
    <p:sldLayoutId id="2147483655" r:id="rId8"/>
    <p:sldLayoutId id="2147483656" r:id="rId9"/>
    <p:sldLayoutId id="2147483657" r:id="rId10"/>
    <p:sldLayoutId id="2147483658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youtube.com/watch?v=d1u58t-ko6s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appium.io/slate/en/master/?ruby#running-appium-on-windows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8bitavenue.com/2012/12/robotframework-android-automation/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appium.io/slate/en/master/#hybrid.md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hyperlink" Target="http://appium.io/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appium.io/slate/en/master/?ruby#running-appium-on-mac-os-x" TargetMode="External"/><Relationship Id="rId2" Type="http://schemas.openxmlformats.org/officeDocument/2006/relationships/hyperlink" Target="https://horaceheaven.com/automated-functional-testing-native-ios-apps-using-robotframework-and-appium/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066800" y="4953000"/>
            <a:ext cx="8077200" cy="685800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Robot Framework &amp; </a:t>
            </a:r>
            <a:r>
              <a:rPr lang="en-US" b="1" dirty="0" err="1" smtClean="0">
                <a:solidFill>
                  <a:schemeClr val="tx1"/>
                </a:solidFill>
                <a:latin typeface="Century Gothic" panose="020B0502020202020204" pitchFamily="34" charset="0"/>
              </a:rPr>
              <a:t>Appium</a:t>
            </a:r>
            <a:r>
              <a:rPr lang="en-US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 For Mobile App</a:t>
            </a:r>
            <a:endParaRPr lang="en-US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191000" y="5638800"/>
            <a:ext cx="45720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08/2016</a:t>
            </a:r>
            <a:endParaRPr lang="en-US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960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9816"/>
            <a:ext cx="8229600" cy="74178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3. Setup </a:t>
            </a:r>
            <a:r>
              <a:rPr lang="en-US" dirty="0" err="1">
                <a:solidFill>
                  <a:schemeClr val="accent1"/>
                </a:solidFill>
              </a:rPr>
              <a:t>Appium</a:t>
            </a:r>
            <a:r>
              <a:rPr lang="en-US" dirty="0">
                <a:solidFill>
                  <a:schemeClr val="accent1"/>
                </a:solidFill>
              </a:rPr>
              <a:t> on Mac OS X for 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6. On MAC , start </a:t>
            </a:r>
            <a:r>
              <a:rPr lang="en-US" sz="2400" dirty="0" err="1"/>
              <a:t>Appium</a:t>
            </a:r>
            <a:r>
              <a:rPr lang="en-US" sz="2400" dirty="0"/>
              <a:t> and </a:t>
            </a:r>
            <a:r>
              <a:rPr lang="en-US" sz="2400" dirty="0" smtClean="0"/>
              <a:t>setting up </a:t>
            </a:r>
            <a:r>
              <a:rPr lang="en-US" sz="2400" dirty="0"/>
              <a:t>for </a:t>
            </a:r>
            <a:r>
              <a:rPr lang="en-US" sz="2400" b="1" dirty="0" smtClean="0">
                <a:solidFill>
                  <a:srgbClr val="FF0000"/>
                </a:solidFill>
              </a:rPr>
              <a:t>Simulator</a:t>
            </a:r>
            <a:endParaRPr lang="en-US" sz="2400" b="1" dirty="0">
              <a:solidFill>
                <a:srgbClr val="FF0000"/>
              </a:solidFill>
            </a:endParaRPr>
          </a:p>
          <a:p>
            <a:pPr marL="457200" indent="-457200">
              <a:buAutoNum type="alphaLcPeriod"/>
            </a:pPr>
            <a:r>
              <a:rPr lang="en-US" sz="2400" dirty="0" smtClean="0"/>
              <a:t>In simulator you have to use “.app” file.</a:t>
            </a:r>
          </a:p>
          <a:p>
            <a:pPr marL="457200" indent="-457200">
              <a:buAutoNum type="alphaLcPeriod"/>
            </a:pPr>
            <a:r>
              <a:rPr lang="en-US" sz="2400" dirty="0" smtClean="0"/>
              <a:t>To create app file, refer : </a:t>
            </a:r>
            <a:r>
              <a:rPr lang="en-US" sz="1800" dirty="0" smtClean="0"/>
              <a:t>(</a:t>
            </a:r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www.youtube.com/watch?v=d1u58t-ko6s</a:t>
            </a:r>
            <a:r>
              <a:rPr lang="en-US" sz="1800" dirty="0" smtClean="0"/>
              <a:t>)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2819400"/>
            <a:ext cx="5029200" cy="3455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882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9816"/>
            <a:ext cx="8229600" cy="43698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3. Setup </a:t>
            </a:r>
            <a:r>
              <a:rPr lang="en-US" dirty="0" err="1">
                <a:solidFill>
                  <a:schemeClr val="accent1"/>
                </a:solidFill>
              </a:rPr>
              <a:t>Appium</a:t>
            </a:r>
            <a:r>
              <a:rPr lang="en-US" dirty="0">
                <a:solidFill>
                  <a:schemeClr val="accent1"/>
                </a:solidFill>
              </a:rPr>
              <a:t> on Mac OS X for 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7. </a:t>
            </a:r>
            <a:r>
              <a:rPr lang="en-US" sz="2400" dirty="0"/>
              <a:t>On MAC , start </a:t>
            </a:r>
            <a:r>
              <a:rPr lang="en-US" sz="2400" dirty="0" err="1"/>
              <a:t>Appium</a:t>
            </a:r>
            <a:r>
              <a:rPr lang="en-US" sz="2400" dirty="0"/>
              <a:t> and setting up for </a:t>
            </a:r>
            <a:r>
              <a:rPr lang="en-US" sz="2400" b="1" dirty="0" smtClean="0">
                <a:solidFill>
                  <a:srgbClr val="FF0000"/>
                </a:solidFill>
              </a:rPr>
              <a:t>Real device</a:t>
            </a:r>
            <a:endParaRPr lang="en-US" sz="2400" b="1" dirty="0">
              <a:solidFill>
                <a:srgbClr val="FF0000"/>
              </a:solidFill>
            </a:endParaRPr>
          </a:p>
          <a:p>
            <a:pPr marL="457200" indent="-457200">
              <a:buAutoNum type="alphaLcPeriod"/>
            </a:pPr>
            <a:r>
              <a:rPr lang="en-US" sz="2400" dirty="0" smtClean="0"/>
              <a:t>Repeat step 4-5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2819400"/>
            <a:ext cx="4795887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125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9816"/>
            <a:ext cx="8229600" cy="43698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3. Setup </a:t>
            </a:r>
            <a:r>
              <a:rPr lang="en-US" dirty="0" err="1">
                <a:solidFill>
                  <a:schemeClr val="accent1"/>
                </a:solidFill>
              </a:rPr>
              <a:t>Appium</a:t>
            </a:r>
            <a:r>
              <a:rPr lang="en-US" dirty="0">
                <a:solidFill>
                  <a:schemeClr val="accent1"/>
                </a:solidFill>
              </a:rPr>
              <a:t> on Mac OS X for 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7. </a:t>
            </a:r>
            <a:r>
              <a:rPr lang="en-US" sz="2400" dirty="0"/>
              <a:t>On MAC , start </a:t>
            </a:r>
            <a:r>
              <a:rPr lang="en-US" sz="2400" dirty="0" err="1"/>
              <a:t>Appium</a:t>
            </a:r>
            <a:r>
              <a:rPr lang="en-US" sz="2400" dirty="0"/>
              <a:t> and setting up for </a:t>
            </a:r>
            <a:r>
              <a:rPr lang="en-US" sz="2400" b="1" dirty="0" smtClean="0">
                <a:solidFill>
                  <a:srgbClr val="FF0000"/>
                </a:solidFill>
              </a:rPr>
              <a:t>Real device</a:t>
            </a:r>
            <a:endParaRPr lang="en-US" sz="24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400" dirty="0" smtClean="0"/>
              <a:t>b. In real device you have to use “</a:t>
            </a:r>
            <a:r>
              <a:rPr lang="en-US" sz="2400" dirty="0" err="1" smtClean="0"/>
              <a:t>ipa</a:t>
            </a:r>
            <a:r>
              <a:rPr lang="en-US" sz="2400" dirty="0" smtClean="0"/>
              <a:t>” file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2209799"/>
            <a:ext cx="5597734" cy="3916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108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 txBox="1">
            <a:spLocks/>
          </p:cNvSpPr>
          <p:nvPr/>
        </p:nvSpPr>
        <p:spPr>
          <a:xfrm>
            <a:off x="533400" y="1524000"/>
            <a:ext cx="8001000" cy="4572000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accent1"/>
                </a:solidFill>
              </a:rPr>
              <a:t>1. What </a:t>
            </a:r>
            <a:r>
              <a:rPr lang="en-US" sz="2400" dirty="0">
                <a:solidFill>
                  <a:schemeClr val="accent1"/>
                </a:solidFill>
              </a:rPr>
              <a:t>is </a:t>
            </a:r>
            <a:r>
              <a:rPr lang="en-US" sz="2400" dirty="0" err="1">
                <a:solidFill>
                  <a:schemeClr val="accent1"/>
                </a:solidFill>
              </a:rPr>
              <a:t>Appium</a:t>
            </a:r>
            <a:endParaRPr lang="en-US" sz="2400" dirty="0">
              <a:solidFill>
                <a:schemeClr val="accent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accent1"/>
                </a:solidFill>
              </a:rPr>
              <a:t>2. Demo</a:t>
            </a:r>
            <a:endParaRPr lang="en-US" sz="2400" dirty="0">
              <a:solidFill>
                <a:schemeClr val="accent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accent1"/>
                </a:solidFill>
              </a:rPr>
              <a:t>3. Setup </a:t>
            </a:r>
            <a:r>
              <a:rPr lang="en-US" sz="2400" dirty="0" err="1" smtClean="0">
                <a:solidFill>
                  <a:schemeClr val="accent1"/>
                </a:solidFill>
              </a:rPr>
              <a:t>Appium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>
                <a:solidFill>
                  <a:schemeClr val="accent1"/>
                </a:solidFill>
              </a:rPr>
              <a:t>on Mac OS X for iOS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 smtClean="0"/>
              <a:t>4. How </a:t>
            </a:r>
            <a:r>
              <a:rPr lang="en-US" sz="2400" b="1" dirty="0"/>
              <a:t>To Locating Element For iOS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accent1"/>
                </a:solidFill>
              </a:rPr>
              <a:t>5. </a:t>
            </a:r>
            <a:r>
              <a:rPr lang="en-US" sz="2400" dirty="0">
                <a:solidFill>
                  <a:schemeClr val="accent1"/>
                </a:solidFill>
              </a:rPr>
              <a:t>Setup </a:t>
            </a:r>
            <a:r>
              <a:rPr lang="en-US" sz="2400" dirty="0" err="1" smtClean="0">
                <a:solidFill>
                  <a:schemeClr val="accent1"/>
                </a:solidFill>
              </a:rPr>
              <a:t>Appium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>
                <a:solidFill>
                  <a:schemeClr val="accent1"/>
                </a:solidFill>
              </a:rPr>
              <a:t>on Mac OS X for Android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accent1"/>
                </a:solidFill>
              </a:rPr>
              <a:t>6. How </a:t>
            </a:r>
            <a:r>
              <a:rPr lang="en-US" sz="2400" dirty="0">
                <a:solidFill>
                  <a:schemeClr val="accent1"/>
                </a:solidFill>
              </a:rPr>
              <a:t>To Locating Element For Android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accent1"/>
                </a:solidFill>
              </a:rPr>
              <a:t>7. </a:t>
            </a:r>
            <a:r>
              <a:rPr lang="en-US" sz="2400" dirty="0">
                <a:solidFill>
                  <a:schemeClr val="accent1"/>
                </a:solidFill>
              </a:rPr>
              <a:t>Setup </a:t>
            </a:r>
            <a:r>
              <a:rPr lang="en-US" sz="2400" dirty="0" err="1" smtClean="0">
                <a:solidFill>
                  <a:schemeClr val="accent1"/>
                </a:solidFill>
              </a:rPr>
              <a:t>Appium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>
                <a:solidFill>
                  <a:schemeClr val="accent1"/>
                </a:solidFill>
              </a:rPr>
              <a:t>on Window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accent1"/>
                </a:solidFill>
              </a:rPr>
              <a:t>8. </a:t>
            </a:r>
            <a:r>
              <a:rPr lang="en-US" sz="2400" dirty="0">
                <a:solidFill>
                  <a:schemeClr val="accent1"/>
                </a:solidFill>
              </a:rPr>
              <a:t>Setup </a:t>
            </a:r>
            <a:r>
              <a:rPr lang="en-US" sz="2400" dirty="0" err="1" smtClean="0">
                <a:solidFill>
                  <a:schemeClr val="accent1"/>
                </a:solidFill>
              </a:rPr>
              <a:t>Appium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>
                <a:solidFill>
                  <a:schemeClr val="accent1"/>
                </a:solidFill>
              </a:rPr>
              <a:t>on Window for Android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accent1"/>
                </a:solidFill>
              </a:rPr>
              <a:t>9. RF </a:t>
            </a:r>
            <a:r>
              <a:rPr lang="en-US" sz="2400" dirty="0">
                <a:solidFill>
                  <a:schemeClr val="accent1"/>
                </a:solidFill>
              </a:rPr>
              <a:t>&amp; </a:t>
            </a:r>
            <a:r>
              <a:rPr lang="en-US" sz="2400" dirty="0" err="1">
                <a:solidFill>
                  <a:schemeClr val="accent1"/>
                </a:solidFill>
              </a:rPr>
              <a:t>Appium</a:t>
            </a:r>
            <a:r>
              <a:rPr lang="en-US" sz="2400" dirty="0">
                <a:solidFill>
                  <a:schemeClr val="accent1"/>
                </a:solidFill>
              </a:rPr>
              <a:t> for iOS on MAC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accent1"/>
                </a:solidFill>
              </a:rPr>
              <a:t>10. RF </a:t>
            </a:r>
            <a:r>
              <a:rPr lang="en-US" sz="2400" dirty="0">
                <a:solidFill>
                  <a:schemeClr val="accent1"/>
                </a:solidFill>
              </a:rPr>
              <a:t>&amp; </a:t>
            </a:r>
            <a:r>
              <a:rPr lang="en-US" sz="2400" dirty="0" err="1">
                <a:solidFill>
                  <a:schemeClr val="accent1"/>
                </a:solidFill>
              </a:rPr>
              <a:t>Appium</a:t>
            </a:r>
            <a:r>
              <a:rPr lang="en-US" sz="2400" dirty="0">
                <a:solidFill>
                  <a:schemeClr val="accent1"/>
                </a:solidFill>
              </a:rPr>
              <a:t> for </a:t>
            </a:r>
            <a:r>
              <a:rPr lang="en-US" sz="2400" dirty="0" smtClean="0">
                <a:solidFill>
                  <a:schemeClr val="accent1"/>
                </a:solidFill>
              </a:rPr>
              <a:t>Android</a:t>
            </a:r>
            <a:endParaRPr lang="en-US" sz="2400" dirty="0">
              <a:solidFill>
                <a:schemeClr val="accent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accent1"/>
                </a:solidFill>
              </a:rPr>
              <a:t>11</a:t>
            </a:r>
            <a:r>
              <a:rPr lang="en-US" sz="2400" dirty="0">
                <a:solidFill>
                  <a:schemeClr val="accent1"/>
                </a:solidFill>
              </a:rPr>
              <a:t>. Compare usage of </a:t>
            </a:r>
            <a:r>
              <a:rPr lang="en-US" sz="2400" dirty="0" err="1">
                <a:solidFill>
                  <a:schemeClr val="accent1"/>
                </a:solidFill>
              </a:rPr>
              <a:t>Robotframework</a:t>
            </a:r>
            <a:r>
              <a:rPr lang="en-US" sz="2400" dirty="0">
                <a:solidFill>
                  <a:schemeClr val="accent1"/>
                </a:solidFill>
              </a:rPr>
              <a:t>/</a:t>
            </a:r>
            <a:r>
              <a:rPr lang="en-US" sz="2400" dirty="0" err="1">
                <a:solidFill>
                  <a:schemeClr val="accent1"/>
                </a:solidFill>
              </a:rPr>
              <a:t>appium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smtClean="0">
                <a:solidFill>
                  <a:schemeClr val="accent1"/>
                </a:solidFill>
              </a:rPr>
              <a:t>on different </a:t>
            </a:r>
            <a:r>
              <a:rPr lang="en-US" sz="2400" dirty="0">
                <a:solidFill>
                  <a:schemeClr val="accent1"/>
                </a:solidFill>
              </a:rPr>
              <a:t>platforms (Android Vs IOS)</a:t>
            </a:r>
            <a:endParaRPr lang="en-US" sz="2400" dirty="0" smtClean="0">
              <a:solidFill>
                <a:schemeClr val="accent1"/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04800" y="762000"/>
            <a:ext cx="71628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v-SE" sz="3200" b="1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Agenda:</a:t>
            </a:r>
            <a:r>
              <a:rPr lang="sv-SE" sz="3200" b="1" dirty="0" smtClean="0">
                <a:latin typeface="Century Gothic" panose="020B0502020202020204" pitchFamily="34" charset="0"/>
              </a:rPr>
              <a:t> </a:t>
            </a:r>
            <a:endParaRPr lang="en-US" sz="32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537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9816"/>
            <a:ext cx="8108156" cy="51318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4. How To Locating Element For </a:t>
            </a:r>
            <a:r>
              <a:rPr lang="en-US" dirty="0">
                <a:solidFill>
                  <a:schemeClr val="accent1"/>
                </a:solidFill>
              </a:rPr>
              <a:t>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Click Launch button, wait some seconds to completed startup </a:t>
            </a:r>
            <a:r>
              <a:rPr lang="en-US" sz="2400" dirty="0" err="1" smtClean="0"/>
              <a:t>appium</a:t>
            </a:r>
            <a:r>
              <a:rPr lang="en-US" sz="2400" dirty="0" smtClean="0"/>
              <a:t> then click magnifying glass icon. 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644" y="2271951"/>
            <a:ext cx="7986712" cy="3976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628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 txBox="1">
            <a:spLocks/>
          </p:cNvSpPr>
          <p:nvPr/>
        </p:nvSpPr>
        <p:spPr>
          <a:xfrm>
            <a:off x="533400" y="1524000"/>
            <a:ext cx="8001000" cy="4572000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accent1"/>
                </a:solidFill>
              </a:rPr>
              <a:t>1. What </a:t>
            </a:r>
            <a:r>
              <a:rPr lang="en-US" sz="2400" dirty="0">
                <a:solidFill>
                  <a:schemeClr val="accent1"/>
                </a:solidFill>
              </a:rPr>
              <a:t>is </a:t>
            </a:r>
            <a:r>
              <a:rPr lang="en-US" sz="2400" dirty="0" err="1">
                <a:solidFill>
                  <a:schemeClr val="accent1"/>
                </a:solidFill>
              </a:rPr>
              <a:t>Appium</a:t>
            </a:r>
            <a:endParaRPr lang="en-US" sz="2400" dirty="0">
              <a:solidFill>
                <a:schemeClr val="accent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accent1"/>
                </a:solidFill>
              </a:rPr>
              <a:t>2. Demo</a:t>
            </a:r>
            <a:endParaRPr lang="en-US" sz="2400" dirty="0">
              <a:solidFill>
                <a:schemeClr val="accent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accent1"/>
                </a:solidFill>
              </a:rPr>
              <a:t>3. Setup </a:t>
            </a:r>
            <a:r>
              <a:rPr lang="en-US" sz="2400" dirty="0" err="1" smtClean="0">
                <a:solidFill>
                  <a:schemeClr val="accent1"/>
                </a:solidFill>
              </a:rPr>
              <a:t>Appium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>
                <a:solidFill>
                  <a:schemeClr val="accent1"/>
                </a:solidFill>
              </a:rPr>
              <a:t>on Mac OS X for iOS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accent1"/>
                </a:solidFill>
              </a:rPr>
              <a:t>4. How </a:t>
            </a:r>
            <a:r>
              <a:rPr lang="en-US" sz="2400" dirty="0">
                <a:solidFill>
                  <a:schemeClr val="accent1"/>
                </a:solidFill>
              </a:rPr>
              <a:t>To Locating Element For iOS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 smtClean="0"/>
              <a:t>5. </a:t>
            </a:r>
            <a:r>
              <a:rPr lang="en-US" sz="2400" b="1" dirty="0"/>
              <a:t>Setup </a:t>
            </a:r>
            <a:r>
              <a:rPr lang="en-US" sz="2400" b="1" dirty="0" err="1" smtClean="0"/>
              <a:t>Appium</a:t>
            </a:r>
            <a:r>
              <a:rPr lang="en-US" sz="2400" b="1" dirty="0" smtClean="0"/>
              <a:t> </a:t>
            </a:r>
            <a:r>
              <a:rPr lang="en-US" sz="2400" b="1" dirty="0"/>
              <a:t>on Mac OS X for Android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accent1"/>
                </a:solidFill>
              </a:rPr>
              <a:t>6. How </a:t>
            </a:r>
            <a:r>
              <a:rPr lang="en-US" sz="2400" dirty="0">
                <a:solidFill>
                  <a:schemeClr val="accent1"/>
                </a:solidFill>
              </a:rPr>
              <a:t>To Locating Element For Android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accent1"/>
                </a:solidFill>
              </a:rPr>
              <a:t>7. </a:t>
            </a:r>
            <a:r>
              <a:rPr lang="en-US" sz="2400" dirty="0">
                <a:solidFill>
                  <a:schemeClr val="accent1"/>
                </a:solidFill>
              </a:rPr>
              <a:t>Setup </a:t>
            </a:r>
            <a:r>
              <a:rPr lang="en-US" sz="2400" dirty="0" err="1" smtClean="0">
                <a:solidFill>
                  <a:schemeClr val="accent1"/>
                </a:solidFill>
              </a:rPr>
              <a:t>Appium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>
                <a:solidFill>
                  <a:schemeClr val="accent1"/>
                </a:solidFill>
              </a:rPr>
              <a:t>on Window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accent1"/>
                </a:solidFill>
              </a:rPr>
              <a:t>8. </a:t>
            </a:r>
            <a:r>
              <a:rPr lang="en-US" sz="2400" dirty="0">
                <a:solidFill>
                  <a:schemeClr val="accent1"/>
                </a:solidFill>
              </a:rPr>
              <a:t>Setup </a:t>
            </a:r>
            <a:r>
              <a:rPr lang="en-US" sz="2400" dirty="0" err="1" smtClean="0">
                <a:solidFill>
                  <a:schemeClr val="accent1"/>
                </a:solidFill>
              </a:rPr>
              <a:t>Appium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>
                <a:solidFill>
                  <a:schemeClr val="accent1"/>
                </a:solidFill>
              </a:rPr>
              <a:t>on Window for Android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accent1"/>
                </a:solidFill>
              </a:rPr>
              <a:t>9. RF </a:t>
            </a:r>
            <a:r>
              <a:rPr lang="en-US" sz="2400" dirty="0">
                <a:solidFill>
                  <a:schemeClr val="accent1"/>
                </a:solidFill>
              </a:rPr>
              <a:t>&amp; </a:t>
            </a:r>
            <a:r>
              <a:rPr lang="en-US" sz="2400" dirty="0" err="1">
                <a:solidFill>
                  <a:schemeClr val="accent1"/>
                </a:solidFill>
              </a:rPr>
              <a:t>Appium</a:t>
            </a:r>
            <a:r>
              <a:rPr lang="en-US" sz="2400" dirty="0">
                <a:solidFill>
                  <a:schemeClr val="accent1"/>
                </a:solidFill>
              </a:rPr>
              <a:t> for iOS on MAC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accent1"/>
                </a:solidFill>
              </a:rPr>
              <a:t>10. RF </a:t>
            </a:r>
            <a:r>
              <a:rPr lang="en-US" sz="2400" dirty="0">
                <a:solidFill>
                  <a:schemeClr val="accent1"/>
                </a:solidFill>
              </a:rPr>
              <a:t>&amp; </a:t>
            </a:r>
            <a:r>
              <a:rPr lang="en-US" sz="2400" dirty="0" err="1">
                <a:solidFill>
                  <a:schemeClr val="accent1"/>
                </a:solidFill>
              </a:rPr>
              <a:t>Appium</a:t>
            </a:r>
            <a:r>
              <a:rPr lang="en-US" sz="2400" dirty="0">
                <a:solidFill>
                  <a:schemeClr val="accent1"/>
                </a:solidFill>
              </a:rPr>
              <a:t> for </a:t>
            </a:r>
            <a:r>
              <a:rPr lang="en-US" sz="2400" dirty="0" smtClean="0">
                <a:solidFill>
                  <a:schemeClr val="accent1"/>
                </a:solidFill>
              </a:rPr>
              <a:t>Android</a:t>
            </a:r>
            <a:endParaRPr lang="en-US" sz="2400" dirty="0">
              <a:solidFill>
                <a:schemeClr val="accent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accent1"/>
                </a:solidFill>
              </a:rPr>
              <a:t>11</a:t>
            </a:r>
            <a:r>
              <a:rPr lang="en-US" sz="2400" dirty="0">
                <a:solidFill>
                  <a:schemeClr val="accent1"/>
                </a:solidFill>
              </a:rPr>
              <a:t>. Compare usage of </a:t>
            </a:r>
            <a:r>
              <a:rPr lang="en-US" sz="2400" dirty="0" err="1">
                <a:solidFill>
                  <a:schemeClr val="accent1"/>
                </a:solidFill>
              </a:rPr>
              <a:t>Robotframework</a:t>
            </a:r>
            <a:r>
              <a:rPr lang="en-US" sz="2400" dirty="0">
                <a:solidFill>
                  <a:schemeClr val="accent1"/>
                </a:solidFill>
              </a:rPr>
              <a:t>/</a:t>
            </a:r>
            <a:r>
              <a:rPr lang="en-US" sz="2400" dirty="0" err="1">
                <a:solidFill>
                  <a:schemeClr val="accent1"/>
                </a:solidFill>
              </a:rPr>
              <a:t>appium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smtClean="0">
                <a:solidFill>
                  <a:schemeClr val="accent1"/>
                </a:solidFill>
              </a:rPr>
              <a:t>on different </a:t>
            </a:r>
            <a:r>
              <a:rPr lang="en-US" sz="2400" dirty="0">
                <a:solidFill>
                  <a:schemeClr val="accent1"/>
                </a:solidFill>
              </a:rPr>
              <a:t>platforms (Android Vs IOS)</a:t>
            </a:r>
            <a:endParaRPr lang="en-US" sz="2400" dirty="0" smtClean="0">
              <a:solidFill>
                <a:schemeClr val="accent1"/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04800" y="762000"/>
            <a:ext cx="71628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v-SE" sz="3200" b="1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Agenda:</a:t>
            </a:r>
            <a:r>
              <a:rPr lang="sv-SE" sz="3200" b="1" dirty="0" smtClean="0">
                <a:latin typeface="Century Gothic" panose="020B0502020202020204" pitchFamily="34" charset="0"/>
              </a:rPr>
              <a:t> </a:t>
            </a:r>
            <a:endParaRPr lang="en-US" sz="32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324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29816"/>
            <a:ext cx="9144000" cy="74178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5. Setup </a:t>
            </a:r>
            <a:r>
              <a:rPr lang="en-US" dirty="0" err="1" smtClean="0">
                <a:solidFill>
                  <a:schemeClr val="accent1"/>
                </a:solidFill>
              </a:rPr>
              <a:t>Appium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on Mac OS X for </a:t>
            </a:r>
            <a:r>
              <a:rPr lang="en-US" dirty="0" smtClean="0">
                <a:solidFill>
                  <a:schemeClr val="accent1"/>
                </a:solidFill>
              </a:rPr>
              <a:t>Android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400" dirty="0" smtClean="0"/>
              <a:t>Setup : download and setup “Android – </a:t>
            </a:r>
            <a:r>
              <a:rPr lang="en-US" sz="2400" dirty="0" err="1" smtClean="0"/>
              <a:t>sdk</a:t>
            </a:r>
            <a:r>
              <a:rPr lang="en-US" sz="2400" dirty="0" smtClean="0"/>
              <a:t> “ on MAC </a:t>
            </a:r>
            <a:r>
              <a:rPr lang="en-US" sz="2400" dirty="0"/>
              <a:t>( refer : </a:t>
            </a:r>
            <a:r>
              <a:rPr lang="en-US" sz="2400" dirty="0" smtClean="0"/>
              <a:t>android-sdk_r24.0.2-macosx.zip )</a:t>
            </a:r>
          </a:p>
          <a:p>
            <a:pPr marL="457200" indent="-457200">
              <a:buAutoNum type="arabicPeriod"/>
            </a:pPr>
            <a:r>
              <a:rPr lang="en-US" sz="2400" dirty="0" smtClean="0"/>
              <a:t>Check for connected devices : </a:t>
            </a:r>
          </a:p>
          <a:p>
            <a:pPr marL="457200" indent="-457200">
              <a:buAutoNum type="arabicPeriod"/>
            </a:pPr>
            <a:endParaRPr lang="en-US" sz="2400" dirty="0"/>
          </a:p>
          <a:p>
            <a:pPr marL="457200" indent="-457200">
              <a:buAutoNum type="arabicPeriod"/>
            </a:pPr>
            <a:endParaRPr lang="en-US" sz="2400" dirty="0" smtClean="0"/>
          </a:p>
          <a:p>
            <a:pPr marL="457200" indent="-457200">
              <a:buAutoNum type="arabicPeriod"/>
            </a:pPr>
            <a:endParaRPr lang="en-US" sz="2400" dirty="0"/>
          </a:p>
          <a:p>
            <a:pPr marL="457200" indent="-457200">
              <a:buAutoNum type="arabicPeriod"/>
            </a:pPr>
            <a:endParaRPr lang="en-US" sz="2400" dirty="0" smtClean="0"/>
          </a:p>
          <a:p>
            <a:pPr marL="457200" indent="-457200">
              <a:buAutoNum type="arabicPeriod"/>
            </a:pPr>
            <a:endParaRPr lang="en-US" sz="2400" dirty="0"/>
          </a:p>
          <a:p>
            <a:pPr marL="457200" indent="-457200">
              <a:buFont typeface="Arial" pitchFamily="34" charset="0"/>
              <a:buAutoNum type="arabicPeriod"/>
            </a:pPr>
            <a:r>
              <a:rPr lang="en-US" sz="2400" dirty="0" smtClean="0"/>
              <a:t>On </a:t>
            </a:r>
            <a:r>
              <a:rPr lang="en-US" sz="2400" dirty="0"/>
              <a:t>your device , open : Setting &gt; </a:t>
            </a:r>
            <a:r>
              <a:rPr lang="en-US" sz="2400" dirty="0" smtClean="0"/>
              <a:t>General &gt; developer report &gt; checked on : USB Debugging</a:t>
            </a:r>
            <a:endParaRPr lang="en-US" sz="2400" dirty="0"/>
          </a:p>
          <a:p>
            <a:pPr marL="457200" indent="-457200">
              <a:buAutoNum type="arabicPeriod"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3091656"/>
            <a:ext cx="6322127" cy="155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0164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29816"/>
            <a:ext cx="9144000" cy="28458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5. Setup </a:t>
            </a:r>
            <a:r>
              <a:rPr lang="en-US" dirty="0" err="1">
                <a:solidFill>
                  <a:schemeClr val="accent1"/>
                </a:solidFill>
              </a:rPr>
              <a:t>Appium</a:t>
            </a:r>
            <a:r>
              <a:rPr lang="en-US" dirty="0">
                <a:solidFill>
                  <a:schemeClr val="accent1"/>
                </a:solidFill>
              </a:rPr>
              <a:t> on Mac OS X for Android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4. </a:t>
            </a:r>
            <a:r>
              <a:rPr lang="en-US" sz="2400" dirty="0"/>
              <a:t>On MAC , start </a:t>
            </a:r>
            <a:r>
              <a:rPr lang="en-US" sz="2400" dirty="0" err="1"/>
              <a:t>Appium</a:t>
            </a:r>
            <a:r>
              <a:rPr lang="en-US" sz="2400" dirty="0"/>
              <a:t> and setting up for </a:t>
            </a:r>
            <a:r>
              <a:rPr lang="en-US" sz="2400" b="1" dirty="0" smtClean="0">
                <a:solidFill>
                  <a:srgbClr val="FF0000"/>
                </a:solidFill>
              </a:rPr>
              <a:t>Real Android device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a. Setup </a:t>
            </a:r>
            <a:r>
              <a:rPr lang="en-US" sz="2400" dirty="0" err="1" smtClean="0"/>
              <a:t>Appium</a:t>
            </a:r>
            <a:r>
              <a:rPr lang="en-US" sz="2400" dirty="0" smtClean="0"/>
              <a:t> : 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752600"/>
            <a:ext cx="5334000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8028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 txBox="1">
            <a:spLocks/>
          </p:cNvSpPr>
          <p:nvPr/>
        </p:nvSpPr>
        <p:spPr>
          <a:xfrm>
            <a:off x="533400" y="1524000"/>
            <a:ext cx="8001000" cy="4572000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accent1"/>
                </a:solidFill>
              </a:rPr>
              <a:t>1. What </a:t>
            </a:r>
            <a:r>
              <a:rPr lang="en-US" sz="2400" dirty="0">
                <a:solidFill>
                  <a:schemeClr val="accent1"/>
                </a:solidFill>
              </a:rPr>
              <a:t>is </a:t>
            </a:r>
            <a:r>
              <a:rPr lang="en-US" sz="2400" dirty="0" err="1">
                <a:solidFill>
                  <a:schemeClr val="accent1"/>
                </a:solidFill>
              </a:rPr>
              <a:t>Appium</a:t>
            </a:r>
            <a:endParaRPr lang="en-US" sz="2400" dirty="0">
              <a:solidFill>
                <a:schemeClr val="accent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accent1"/>
                </a:solidFill>
              </a:rPr>
              <a:t>2. Demo</a:t>
            </a:r>
            <a:endParaRPr lang="en-US" sz="2400" dirty="0">
              <a:solidFill>
                <a:schemeClr val="accent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accent1"/>
                </a:solidFill>
              </a:rPr>
              <a:t>3. Setup </a:t>
            </a:r>
            <a:r>
              <a:rPr lang="en-US" sz="2400" dirty="0" err="1" smtClean="0">
                <a:solidFill>
                  <a:schemeClr val="accent1"/>
                </a:solidFill>
              </a:rPr>
              <a:t>Appium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>
                <a:solidFill>
                  <a:schemeClr val="accent1"/>
                </a:solidFill>
              </a:rPr>
              <a:t>on Mac OS X for iOS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accent1"/>
                </a:solidFill>
              </a:rPr>
              <a:t>4. How </a:t>
            </a:r>
            <a:r>
              <a:rPr lang="en-US" sz="2400" dirty="0">
                <a:solidFill>
                  <a:schemeClr val="accent1"/>
                </a:solidFill>
              </a:rPr>
              <a:t>To Locating Element For iOS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accent1"/>
                </a:solidFill>
              </a:rPr>
              <a:t>5. </a:t>
            </a:r>
            <a:r>
              <a:rPr lang="en-US" sz="2400" dirty="0">
                <a:solidFill>
                  <a:schemeClr val="accent1"/>
                </a:solidFill>
              </a:rPr>
              <a:t>Setup </a:t>
            </a:r>
            <a:r>
              <a:rPr lang="en-US" sz="2400" dirty="0" err="1" smtClean="0">
                <a:solidFill>
                  <a:schemeClr val="accent1"/>
                </a:solidFill>
              </a:rPr>
              <a:t>Appium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>
                <a:solidFill>
                  <a:schemeClr val="accent1"/>
                </a:solidFill>
              </a:rPr>
              <a:t>on Mac OS X for Android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 smtClean="0"/>
              <a:t>6. How </a:t>
            </a:r>
            <a:r>
              <a:rPr lang="en-US" sz="2400" b="1" dirty="0"/>
              <a:t>To Locating Element For Android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accent1"/>
                </a:solidFill>
              </a:rPr>
              <a:t>7. </a:t>
            </a:r>
            <a:r>
              <a:rPr lang="en-US" sz="2400" dirty="0">
                <a:solidFill>
                  <a:schemeClr val="accent1"/>
                </a:solidFill>
              </a:rPr>
              <a:t>Setup </a:t>
            </a:r>
            <a:r>
              <a:rPr lang="en-US" sz="2400" dirty="0" err="1" smtClean="0">
                <a:solidFill>
                  <a:schemeClr val="accent1"/>
                </a:solidFill>
              </a:rPr>
              <a:t>Appium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>
                <a:solidFill>
                  <a:schemeClr val="accent1"/>
                </a:solidFill>
              </a:rPr>
              <a:t>on Window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accent1"/>
                </a:solidFill>
              </a:rPr>
              <a:t>8. </a:t>
            </a:r>
            <a:r>
              <a:rPr lang="en-US" sz="2400" dirty="0">
                <a:solidFill>
                  <a:schemeClr val="accent1"/>
                </a:solidFill>
              </a:rPr>
              <a:t>Setup </a:t>
            </a:r>
            <a:r>
              <a:rPr lang="en-US" sz="2400" dirty="0" err="1" smtClean="0">
                <a:solidFill>
                  <a:schemeClr val="accent1"/>
                </a:solidFill>
              </a:rPr>
              <a:t>Appium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>
                <a:solidFill>
                  <a:schemeClr val="accent1"/>
                </a:solidFill>
              </a:rPr>
              <a:t>on Window for Android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accent1"/>
                </a:solidFill>
              </a:rPr>
              <a:t>9. RF </a:t>
            </a:r>
            <a:r>
              <a:rPr lang="en-US" sz="2400" dirty="0">
                <a:solidFill>
                  <a:schemeClr val="accent1"/>
                </a:solidFill>
              </a:rPr>
              <a:t>&amp; </a:t>
            </a:r>
            <a:r>
              <a:rPr lang="en-US" sz="2400" dirty="0" err="1">
                <a:solidFill>
                  <a:schemeClr val="accent1"/>
                </a:solidFill>
              </a:rPr>
              <a:t>Appium</a:t>
            </a:r>
            <a:r>
              <a:rPr lang="en-US" sz="2400" dirty="0">
                <a:solidFill>
                  <a:schemeClr val="accent1"/>
                </a:solidFill>
              </a:rPr>
              <a:t> for iOS on MAC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accent1"/>
                </a:solidFill>
              </a:rPr>
              <a:t>10. RF </a:t>
            </a:r>
            <a:r>
              <a:rPr lang="en-US" sz="2400" dirty="0">
                <a:solidFill>
                  <a:schemeClr val="accent1"/>
                </a:solidFill>
              </a:rPr>
              <a:t>&amp; </a:t>
            </a:r>
            <a:r>
              <a:rPr lang="en-US" sz="2400" dirty="0" err="1">
                <a:solidFill>
                  <a:schemeClr val="accent1"/>
                </a:solidFill>
              </a:rPr>
              <a:t>Appium</a:t>
            </a:r>
            <a:r>
              <a:rPr lang="en-US" sz="2400" dirty="0">
                <a:solidFill>
                  <a:schemeClr val="accent1"/>
                </a:solidFill>
              </a:rPr>
              <a:t> for </a:t>
            </a:r>
            <a:r>
              <a:rPr lang="en-US" sz="2400" dirty="0" smtClean="0">
                <a:solidFill>
                  <a:schemeClr val="accent1"/>
                </a:solidFill>
              </a:rPr>
              <a:t>Android</a:t>
            </a:r>
            <a:endParaRPr lang="en-US" sz="2400" dirty="0">
              <a:solidFill>
                <a:schemeClr val="accent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accent1"/>
                </a:solidFill>
              </a:rPr>
              <a:t>11</a:t>
            </a:r>
            <a:r>
              <a:rPr lang="en-US" sz="2400" dirty="0">
                <a:solidFill>
                  <a:schemeClr val="accent1"/>
                </a:solidFill>
              </a:rPr>
              <a:t>. Compare usage of </a:t>
            </a:r>
            <a:r>
              <a:rPr lang="en-US" sz="2400" dirty="0" err="1">
                <a:solidFill>
                  <a:schemeClr val="accent1"/>
                </a:solidFill>
              </a:rPr>
              <a:t>Robotframework</a:t>
            </a:r>
            <a:r>
              <a:rPr lang="en-US" sz="2400" dirty="0">
                <a:solidFill>
                  <a:schemeClr val="accent1"/>
                </a:solidFill>
              </a:rPr>
              <a:t>/</a:t>
            </a:r>
            <a:r>
              <a:rPr lang="en-US" sz="2400" dirty="0" err="1">
                <a:solidFill>
                  <a:schemeClr val="accent1"/>
                </a:solidFill>
              </a:rPr>
              <a:t>appium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smtClean="0">
                <a:solidFill>
                  <a:schemeClr val="accent1"/>
                </a:solidFill>
              </a:rPr>
              <a:t>on different </a:t>
            </a:r>
            <a:r>
              <a:rPr lang="en-US" sz="2400" dirty="0">
                <a:solidFill>
                  <a:schemeClr val="accent1"/>
                </a:solidFill>
              </a:rPr>
              <a:t>platforms (Android Vs IOS)</a:t>
            </a:r>
            <a:endParaRPr lang="en-US" sz="2400" dirty="0" smtClean="0">
              <a:solidFill>
                <a:schemeClr val="accent1"/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04800" y="762000"/>
            <a:ext cx="71628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v-SE" sz="3200" b="1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Agenda:</a:t>
            </a:r>
            <a:r>
              <a:rPr lang="sv-SE" sz="3200" b="1" dirty="0" smtClean="0">
                <a:latin typeface="Century Gothic" panose="020B0502020202020204" pitchFamily="34" charset="0"/>
              </a:rPr>
              <a:t> </a:t>
            </a:r>
            <a:endParaRPr lang="en-US" sz="32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4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29816"/>
            <a:ext cx="9144000" cy="43698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6. How To Locating Element For Android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1. Way 1 </a:t>
            </a:r>
            <a:r>
              <a:rPr lang="en-US" sz="2400" dirty="0" err="1" smtClean="0"/>
              <a:t>Appium</a:t>
            </a:r>
            <a:r>
              <a:rPr lang="en-US" sz="2400" dirty="0" smtClean="0"/>
              <a:t> inspector : Click </a:t>
            </a:r>
            <a:r>
              <a:rPr lang="en-US" sz="2400" dirty="0"/>
              <a:t>Launch button, wait some seconds to completed startup </a:t>
            </a:r>
            <a:r>
              <a:rPr lang="en-US" sz="2400" dirty="0" err="1"/>
              <a:t>appium</a:t>
            </a:r>
            <a:r>
              <a:rPr lang="en-US" sz="2400" dirty="0"/>
              <a:t> then click magnifying glass icon. 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2291235"/>
            <a:ext cx="7872412" cy="4414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964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 txBox="1">
            <a:spLocks/>
          </p:cNvSpPr>
          <p:nvPr/>
        </p:nvSpPr>
        <p:spPr>
          <a:xfrm>
            <a:off x="533400" y="1524000"/>
            <a:ext cx="8001000" cy="4572000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400" b="1" dirty="0" smtClean="0"/>
              <a:t>1. What </a:t>
            </a:r>
            <a:r>
              <a:rPr lang="en-US" sz="2400" b="1" dirty="0"/>
              <a:t>is </a:t>
            </a:r>
            <a:r>
              <a:rPr lang="en-US" sz="2400" b="1" dirty="0" err="1"/>
              <a:t>Appium</a:t>
            </a:r>
            <a:endParaRPr lang="en-US" sz="24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accent1"/>
                </a:solidFill>
              </a:rPr>
              <a:t>2. Demo</a:t>
            </a:r>
            <a:endParaRPr lang="en-US" sz="2400" dirty="0">
              <a:solidFill>
                <a:schemeClr val="accent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accent1"/>
                </a:solidFill>
              </a:rPr>
              <a:t>3. Setup </a:t>
            </a:r>
            <a:r>
              <a:rPr lang="en-US" sz="2400" dirty="0" err="1" smtClean="0">
                <a:solidFill>
                  <a:schemeClr val="accent1"/>
                </a:solidFill>
              </a:rPr>
              <a:t>Appium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>
                <a:solidFill>
                  <a:schemeClr val="accent1"/>
                </a:solidFill>
              </a:rPr>
              <a:t>on Mac OS X for iOS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accent1"/>
                </a:solidFill>
              </a:rPr>
              <a:t>4. How </a:t>
            </a:r>
            <a:r>
              <a:rPr lang="en-US" sz="2400" dirty="0">
                <a:solidFill>
                  <a:schemeClr val="accent1"/>
                </a:solidFill>
              </a:rPr>
              <a:t>To Locating Element For iOS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accent1"/>
                </a:solidFill>
              </a:rPr>
              <a:t>5. </a:t>
            </a:r>
            <a:r>
              <a:rPr lang="en-US" sz="2400" dirty="0">
                <a:solidFill>
                  <a:schemeClr val="accent1"/>
                </a:solidFill>
              </a:rPr>
              <a:t>Setup </a:t>
            </a:r>
            <a:r>
              <a:rPr lang="en-US" sz="2400" dirty="0" err="1" smtClean="0">
                <a:solidFill>
                  <a:schemeClr val="accent1"/>
                </a:solidFill>
              </a:rPr>
              <a:t>Appium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>
                <a:solidFill>
                  <a:schemeClr val="accent1"/>
                </a:solidFill>
              </a:rPr>
              <a:t>on Mac OS X for Android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accent1"/>
                </a:solidFill>
              </a:rPr>
              <a:t>6. How </a:t>
            </a:r>
            <a:r>
              <a:rPr lang="en-US" sz="2400" dirty="0">
                <a:solidFill>
                  <a:schemeClr val="accent1"/>
                </a:solidFill>
              </a:rPr>
              <a:t>To Locating Element For Android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accent1"/>
                </a:solidFill>
              </a:rPr>
              <a:t>7. </a:t>
            </a:r>
            <a:r>
              <a:rPr lang="en-US" sz="2400" dirty="0">
                <a:solidFill>
                  <a:schemeClr val="accent1"/>
                </a:solidFill>
              </a:rPr>
              <a:t>Setup </a:t>
            </a:r>
            <a:r>
              <a:rPr lang="en-US" sz="2400" dirty="0" err="1" smtClean="0">
                <a:solidFill>
                  <a:schemeClr val="accent1"/>
                </a:solidFill>
              </a:rPr>
              <a:t>Appium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>
                <a:solidFill>
                  <a:schemeClr val="accent1"/>
                </a:solidFill>
              </a:rPr>
              <a:t>on Window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accent1"/>
                </a:solidFill>
              </a:rPr>
              <a:t>8. </a:t>
            </a:r>
            <a:r>
              <a:rPr lang="en-US" sz="2400" dirty="0">
                <a:solidFill>
                  <a:schemeClr val="accent1"/>
                </a:solidFill>
              </a:rPr>
              <a:t>Setup </a:t>
            </a:r>
            <a:r>
              <a:rPr lang="en-US" sz="2400" dirty="0" err="1" smtClean="0">
                <a:solidFill>
                  <a:schemeClr val="accent1"/>
                </a:solidFill>
              </a:rPr>
              <a:t>Appium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>
                <a:solidFill>
                  <a:schemeClr val="accent1"/>
                </a:solidFill>
              </a:rPr>
              <a:t>on Window for Android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accent1"/>
                </a:solidFill>
              </a:rPr>
              <a:t>9. RF </a:t>
            </a:r>
            <a:r>
              <a:rPr lang="en-US" sz="2400" dirty="0">
                <a:solidFill>
                  <a:schemeClr val="accent1"/>
                </a:solidFill>
              </a:rPr>
              <a:t>&amp; </a:t>
            </a:r>
            <a:r>
              <a:rPr lang="en-US" sz="2400" dirty="0" err="1">
                <a:solidFill>
                  <a:schemeClr val="accent1"/>
                </a:solidFill>
              </a:rPr>
              <a:t>Appium</a:t>
            </a:r>
            <a:r>
              <a:rPr lang="en-US" sz="2400" dirty="0">
                <a:solidFill>
                  <a:schemeClr val="accent1"/>
                </a:solidFill>
              </a:rPr>
              <a:t> for iOS on MAC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accent1"/>
                </a:solidFill>
              </a:rPr>
              <a:t>10. RF </a:t>
            </a:r>
            <a:r>
              <a:rPr lang="en-US" sz="2400" dirty="0">
                <a:solidFill>
                  <a:schemeClr val="accent1"/>
                </a:solidFill>
              </a:rPr>
              <a:t>&amp; </a:t>
            </a:r>
            <a:r>
              <a:rPr lang="en-US" sz="2400" dirty="0" err="1">
                <a:solidFill>
                  <a:schemeClr val="accent1"/>
                </a:solidFill>
              </a:rPr>
              <a:t>Appium</a:t>
            </a:r>
            <a:r>
              <a:rPr lang="en-US" sz="2400" dirty="0">
                <a:solidFill>
                  <a:schemeClr val="accent1"/>
                </a:solidFill>
              </a:rPr>
              <a:t> for </a:t>
            </a:r>
            <a:r>
              <a:rPr lang="en-US" sz="2400" dirty="0" smtClean="0">
                <a:solidFill>
                  <a:schemeClr val="accent1"/>
                </a:solidFill>
              </a:rPr>
              <a:t>Android</a:t>
            </a:r>
            <a:endParaRPr lang="en-US" sz="2400" dirty="0">
              <a:solidFill>
                <a:schemeClr val="accent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accent1"/>
                </a:solidFill>
              </a:rPr>
              <a:t>11</a:t>
            </a:r>
            <a:r>
              <a:rPr lang="en-US" sz="2400" dirty="0">
                <a:solidFill>
                  <a:schemeClr val="accent1"/>
                </a:solidFill>
              </a:rPr>
              <a:t>. Compare usage of </a:t>
            </a:r>
            <a:r>
              <a:rPr lang="en-US" sz="2400" dirty="0" err="1">
                <a:solidFill>
                  <a:schemeClr val="accent1"/>
                </a:solidFill>
              </a:rPr>
              <a:t>Robotframework</a:t>
            </a:r>
            <a:r>
              <a:rPr lang="en-US" sz="2400" dirty="0">
                <a:solidFill>
                  <a:schemeClr val="accent1"/>
                </a:solidFill>
              </a:rPr>
              <a:t>/</a:t>
            </a:r>
            <a:r>
              <a:rPr lang="en-US" sz="2400" dirty="0" err="1">
                <a:solidFill>
                  <a:schemeClr val="accent1"/>
                </a:solidFill>
              </a:rPr>
              <a:t>appium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smtClean="0">
                <a:solidFill>
                  <a:schemeClr val="accent1"/>
                </a:solidFill>
              </a:rPr>
              <a:t>on different </a:t>
            </a:r>
            <a:r>
              <a:rPr lang="en-US" sz="2400" dirty="0">
                <a:solidFill>
                  <a:schemeClr val="accent1"/>
                </a:solidFill>
              </a:rPr>
              <a:t>platforms (Android Vs IOS)</a:t>
            </a:r>
            <a:endParaRPr lang="en-US" sz="2400" dirty="0" smtClean="0">
              <a:solidFill>
                <a:schemeClr val="accent1"/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04800" y="762000"/>
            <a:ext cx="71628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v-SE" sz="3200" b="1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Agenda:</a:t>
            </a:r>
            <a:r>
              <a:rPr lang="sv-SE" sz="3200" b="1" dirty="0" smtClean="0">
                <a:latin typeface="Century Gothic" panose="020B0502020202020204" pitchFamily="34" charset="0"/>
              </a:rPr>
              <a:t> </a:t>
            </a:r>
            <a:endParaRPr lang="en-US" sz="32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554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33400"/>
            <a:ext cx="9144000" cy="43698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6. How To Locating Element For Android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059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2</a:t>
            </a:r>
            <a:r>
              <a:rPr lang="en-US" sz="2400" dirty="0" smtClean="0"/>
              <a:t>. Way 2 : </a:t>
            </a:r>
            <a:r>
              <a:rPr lang="en-US" sz="2400" dirty="0"/>
              <a:t>open uiautomatorviewer.bat (C:\</a:t>
            </a:r>
            <a:r>
              <a:rPr lang="en-US" sz="2400" dirty="0" smtClean="0"/>
              <a:t>Users\user.name\</a:t>
            </a:r>
            <a:r>
              <a:rPr lang="en-US" sz="2400" dirty="0" err="1" smtClean="0"/>
              <a:t>AppData</a:t>
            </a:r>
            <a:r>
              <a:rPr lang="en-US" sz="2400" dirty="0" smtClean="0"/>
              <a:t>\Local\Android\</a:t>
            </a:r>
            <a:r>
              <a:rPr lang="en-US" sz="2400" dirty="0" err="1" smtClean="0"/>
              <a:t>sdk</a:t>
            </a:r>
            <a:r>
              <a:rPr lang="en-US" sz="2400" dirty="0" smtClean="0"/>
              <a:t>\tools)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600200"/>
            <a:ext cx="6505575" cy="5394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1978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 txBox="1">
            <a:spLocks/>
          </p:cNvSpPr>
          <p:nvPr/>
        </p:nvSpPr>
        <p:spPr>
          <a:xfrm>
            <a:off x="533400" y="1524000"/>
            <a:ext cx="8001000" cy="4572000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accent1"/>
                </a:solidFill>
              </a:rPr>
              <a:t>1. What </a:t>
            </a:r>
            <a:r>
              <a:rPr lang="en-US" sz="2400" dirty="0">
                <a:solidFill>
                  <a:schemeClr val="accent1"/>
                </a:solidFill>
              </a:rPr>
              <a:t>is </a:t>
            </a:r>
            <a:r>
              <a:rPr lang="en-US" sz="2400" dirty="0" err="1">
                <a:solidFill>
                  <a:schemeClr val="accent1"/>
                </a:solidFill>
              </a:rPr>
              <a:t>Appium</a:t>
            </a:r>
            <a:endParaRPr lang="en-US" sz="2400" dirty="0">
              <a:solidFill>
                <a:schemeClr val="accent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accent1"/>
                </a:solidFill>
              </a:rPr>
              <a:t>2. Demo</a:t>
            </a:r>
            <a:endParaRPr lang="en-US" sz="2400" dirty="0">
              <a:solidFill>
                <a:schemeClr val="accent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accent1"/>
                </a:solidFill>
              </a:rPr>
              <a:t>3. Setup </a:t>
            </a:r>
            <a:r>
              <a:rPr lang="en-US" sz="2400" dirty="0" err="1" smtClean="0">
                <a:solidFill>
                  <a:schemeClr val="accent1"/>
                </a:solidFill>
              </a:rPr>
              <a:t>Appium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>
                <a:solidFill>
                  <a:schemeClr val="accent1"/>
                </a:solidFill>
              </a:rPr>
              <a:t>on Mac OS X for iOS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accent1"/>
                </a:solidFill>
              </a:rPr>
              <a:t>4. How </a:t>
            </a:r>
            <a:r>
              <a:rPr lang="en-US" sz="2400" dirty="0">
                <a:solidFill>
                  <a:schemeClr val="accent1"/>
                </a:solidFill>
              </a:rPr>
              <a:t>To Locating Element For iOS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accent1"/>
                </a:solidFill>
              </a:rPr>
              <a:t>5. </a:t>
            </a:r>
            <a:r>
              <a:rPr lang="en-US" sz="2400" dirty="0">
                <a:solidFill>
                  <a:schemeClr val="accent1"/>
                </a:solidFill>
              </a:rPr>
              <a:t>Setup </a:t>
            </a:r>
            <a:r>
              <a:rPr lang="en-US" sz="2400" dirty="0" err="1" smtClean="0">
                <a:solidFill>
                  <a:schemeClr val="accent1"/>
                </a:solidFill>
              </a:rPr>
              <a:t>Appium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>
                <a:solidFill>
                  <a:schemeClr val="accent1"/>
                </a:solidFill>
              </a:rPr>
              <a:t>on Mac OS X for Android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accent1"/>
                </a:solidFill>
              </a:rPr>
              <a:t>6. How </a:t>
            </a:r>
            <a:r>
              <a:rPr lang="en-US" sz="2400" dirty="0">
                <a:solidFill>
                  <a:schemeClr val="accent1"/>
                </a:solidFill>
              </a:rPr>
              <a:t>To Locating Element For Android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 smtClean="0"/>
              <a:t>7. </a:t>
            </a:r>
            <a:r>
              <a:rPr lang="en-US" sz="2400" b="1" dirty="0"/>
              <a:t>Setup </a:t>
            </a:r>
            <a:r>
              <a:rPr lang="en-US" sz="2400" b="1" dirty="0" err="1" smtClean="0"/>
              <a:t>Appium</a:t>
            </a:r>
            <a:r>
              <a:rPr lang="en-US" sz="2400" b="1" dirty="0" smtClean="0"/>
              <a:t> </a:t>
            </a:r>
            <a:r>
              <a:rPr lang="en-US" sz="2400" b="1" dirty="0"/>
              <a:t>on Window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accent1"/>
                </a:solidFill>
              </a:rPr>
              <a:t>8. </a:t>
            </a:r>
            <a:r>
              <a:rPr lang="en-US" sz="2400" dirty="0">
                <a:solidFill>
                  <a:schemeClr val="accent1"/>
                </a:solidFill>
              </a:rPr>
              <a:t>Setup </a:t>
            </a:r>
            <a:r>
              <a:rPr lang="en-US" sz="2400" dirty="0" err="1" smtClean="0">
                <a:solidFill>
                  <a:schemeClr val="accent1"/>
                </a:solidFill>
              </a:rPr>
              <a:t>Appium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>
                <a:solidFill>
                  <a:schemeClr val="accent1"/>
                </a:solidFill>
              </a:rPr>
              <a:t>on Window for Android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accent1"/>
                </a:solidFill>
              </a:rPr>
              <a:t>9. RF </a:t>
            </a:r>
            <a:r>
              <a:rPr lang="en-US" sz="2400" dirty="0">
                <a:solidFill>
                  <a:schemeClr val="accent1"/>
                </a:solidFill>
              </a:rPr>
              <a:t>&amp; </a:t>
            </a:r>
            <a:r>
              <a:rPr lang="en-US" sz="2400" dirty="0" err="1">
                <a:solidFill>
                  <a:schemeClr val="accent1"/>
                </a:solidFill>
              </a:rPr>
              <a:t>Appium</a:t>
            </a:r>
            <a:r>
              <a:rPr lang="en-US" sz="2400" dirty="0">
                <a:solidFill>
                  <a:schemeClr val="accent1"/>
                </a:solidFill>
              </a:rPr>
              <a:t> for iOS on MAC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accent1"/>
                </a:solidFill>
              </a:rPr>
              <a:t>10. RF </a:t>
            </a:r>
            <a:r>
              <a:rPr lang="en-US" sz="2400" dirty="0">
                <a:solidFill>
                  <a:schemeClr val="accent1"/>
                </a:solidFill>
              </a:rPr>
              <a:t>&amp; </a:t>
            </a:r>
            <a:r>
              <a:rPr lang="en-US" sz="2400" dirty="0" err="1">
                <a:solidFill>
                  <a:schemeClr val="accent1"/>
                </a:solidFill>
              </a:rPr>
              <a:t>Appium</a:t>
            </a:r>
            <a:r>
              <a:rPr lang="en-US" sz="2400" dirty="0">
                <a:solidFill>
                  <a:schemeClr val="accent1"/>
                </a:solidFill>
              </a:rPr>
              <a:t> for </a:t>
            </a:r>
            <a:r>
              <a:rPr lang="en-US" sz="2400" dirty="0" smtClean="0">
                <a:solidFill>
                  <a:schemeClr val="accent1"/>
                </a:solidFill>
              </a:rPr>
              <a:t>Android</a:t>
            </a:r>
            <a:endParaRPr lang="en-US" sz="2400" dirty="0">
              <a:solidFill>
                <a:schemeClr val="accent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accent1"/>
                </a:solidFill>
              </a:rPr>
              <a:t>11</a:t>
            </a:r>
            <a:r>
              <a:rPr lang="en-US" sz="2400" dirty="0">
                <a:solidFill>
                  <a:schemeClr val="accent1"/>
                </a:solidFill>
              </a:rPr>
              <a:t>. Compare usage of </a:t>
            </a:r>
            <a:r>
              <a:rPr lang="en-US" sz="2400" dirty="0" err="1">
                <a:solidFill>
                  <a:schemeClr val="accent1"/>
                </a:solidFill>
              </a:rPr>
              <a:t>Robotframework</a:t>
            </a:r>
            <a:r>
              <a:rPr lang="en-US" sz="2400" dirty="0">
                <a:solidFill>
                  <a:schemeClr val="accent1"/>
                </a:solidFill>
              </a:rPr>
              <a:t>/</a:t>
            </a:r>
            <a:r>
              <a:rPr lang="en-US" sz="2400" dirty="0" err="1">
                <a:solidFill>
                  <a:schemeClr val="accent1"/>
                </a:solidFill>
              </a:rPr>
              <a:t>appium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smtClean="0">
                <a:solidFill>
                  <a:schemeClr val="accent1"/>
                </a:solidFill>
              </a:rPr>
              <a:t>on different </a:t>
            </a:r>
            <a:r>
              <a:rPr lang="en-US" sz="2400" dirty="0">
                <a:solidFill>
                  <a:schemeClr val="accent1"/>
                </a:solidFill>
              </a:rPr>
              <a:t>platforms (Android Vs IOS)</a:t>
            </a:r>
            <a:endParaRPr lang="en-US" sz="2400" dirty="0" smtClean="0">
              <a:solidFill>
                <a:schemeClr val="accent1"/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04800" y="762000"/>
            <a:ext cx="71628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v-SE" sz="3200" b="1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Agenda:</a:t>
            </a:r>
            <a:r>
              <a:rPr lang="sv-SE" sz="3200" b="1" dirty="0" smtClean="0">
                <a:latin typeface="Century Gothic" panose="020B0502020202020204" pitchFamily="34" charset="0"/>
              </a:rPr>
              <a:t> </a:t>
            </a:r>
            <a:endParaRPr lang="en-US" sz="32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11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29816"/>
            <a:ext cx="9144000" cy="74178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7. Running </a:t>
            </a:r>
            <a:r>
              <a:rPr lang="en-US" dirty="0" err="1">
                <a:solidFill>
                  <a:schemeClr val="accent1"/>
                </a:solidFill>
              </a:rPr>
              <a:t>Appium</a:t>
            </a:r>
            <a:r>
              <a:rPr lang="en-US" dirty="0">
                <a:solidFill>
                  <a:schemeClr val="accent1"/>
                </a:solidFill>
              </a:rPr>
              <a:t> on </a:t>
            </a:r>
            <a:r>
              <a:rPr lang="en-US" dirty="0" smtClean="0">
                <a:solidFill>
                  <a:schemeClr val="accent1"/>
                </a:solidFill>
              </a:rPr>
              <a:t>Window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400" dirty="0" smtClean="0"/>
              <a:t>Limitations :You </a:t>
            </a:r>
            <a:r>
              <a:rPr lang="en-US" sz="2400" dirty="0"/>
              <a:t>will not be able to test iOS apps on a locally hosted server, because </a:t>
            </a:r>
            <a:r>
              <a:rPr lang="en-US" sz="2400" dirty="0" err="1"/>
              <a:t>Appium</a:t>
            </a:r>
            <a:r>
              <a:rPr lang="en-US" sz="2400" dirty="0"/>
              <a:t> relies on OS X-only libraries to support iOS testing. You can however use the Remote Server option to connect to an </a:t>
            </a:r>
            <a:r>
              <a:rPr lang="en-US" sz="2400" dirty="0" err="1"/>
              <a:t>Appium</a:t>
            </a:r>
            <a:r>
              <a:rPr lang="en-US" sz="2400" dirty="0"/>
              <a:t> server running on a Mac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2.   Reference </a:t>
            </a:r>
            <a:r>
              <a:rPr lang="en-US" sz="2400" dirty="0"/>
              <a:t>: </a:t>
            </a:r>
            <a:r>
              <a:rPr lang="en-US" sz="2400" dirty="0">
                <a:hlinkClick r:id="rId2"/>
              </a:rPr>
              <a:t>http://appium.io/slate/en/master/?</a:t>
            </a:r>
            <a:r>
              <a:rPr lang="en-US" sz="2400" dirty="0" smtClean="0">
                <a:hlinkClick r:id="rId2"/>
              </a:rPr>
              <a:t>ruby#running-appium-on-windows</a:t>
            </a:r>
            <a:endParaRPr lang="en-US" sz="2400" dirty="0" smtClean="0"/>
          </a:p>
          <a:p>
            <a:pPr marL="457200" indent="-457200">
              <a:buAutoNum type="arabicPeriod"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664622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29816"/>
            <a:ext cx="9144000" cy="58938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8. Setup </a:t>
            </a:r>
            <a:r>
              <a:rPr lang="en-US" dirty="0" err="1" smtClean="0">
                <a:solidFill>
                  <a:schemeClr val="accent1"/>
                </a:solidFill>
              </a:rPr>
              <a:t>Appium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on Window for Android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400" dirty="0" smtClean="0"/>
              <a:t>Setup </a:t>
            </a:r>
            <a:r>
              <a:rPr lang="en-US" sz="2400" dirty="0" err="1" smtClean="0"/>
              <a:t>appium</a:t>
            </a:r>
            <a:r>
              <a:rPr lang="en-US" sz="2400" dirty="0"/>
              <a:t> : </a:t>
            </a:r>
            <a:r>
              <a:rPr lang="en-US" sz="2400" dirty="0">
                <a:hlinkClick r:id="rId2"/>
              </a:rPr>
              <a:t>http://www.8bitavenue.com/2012/12/robotframework-android-automation</a:t>
            </a:r>
            <a:r>
              <a:rPr lang="en-US" sz="2400" dirty="0" smtClean="0">
                <a:hlinkClick r:id="rId2"/>
              </a:rPr>
              <a:t>/</a:t>
            </a:r>
            <a:endParaRPr lang="en-US" sz="2400" dirty="0" smtClean="0"/>
          </a:p>
          <a:p>
            <a:pPr marL="457200" indent="-457200">
              <a:buAutoNum type="arabicPeriod"/>
            </a:pPr>
            <a:r>
              <a:rPr lang="en-US" sz="2400" dirty="0" smtClean="0"/>
              <a:t>Start </a:t>
            </a:r>
            <a:r>
              <a:rPr lang="en-US" sz="2400" dirty="0" err="1" smtClean="0"/>
              <a:t>appium</a:t>
            </a:r>
            <a:r>
              <a:rPr lang="en-US" sz="2400" dirty="0" smtClean="0"/>
              <a:t> same as on MAC for android app. 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534032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 txBox="1">
            <a:spLocks/>
          </p:cNvSpPr>
          <p:nvPr/>
        </p:nvSpPr>
        <p:spPr>
          <a:xfrm>
            <a:off x="533400" y="1524000"/>
            <a:ext cx="8001000" cy="4572000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accent1"/>
                </a:solidFill>
              </a:rPr>
              <a:t>1. What </a:t>
            </a:r>
            <a:r>
              <a:rPr lang="en-US" sz="2400" dirty="0">
                <a:solidFill>
                  <a:schemeClr val="accent1"/>
                </a:solidFill>
              </a:rPr>
              <a:t>is </a:t>
            </a:r>
            <a:r>
              <a:rPr lang="en-US" sz="2400" dirty="0" err="1">
                <a:solidFill>
                  <a:schemeClr val="accent1"/>
                </a:solidFill>
              </a:rPr>
              <a:t>Appium</a:t>
            </a:r>
            <a:endParaRPr lang="en-US" sz="2400" dirty="0">
              <a:solidFill>
                <a:schemeClr val="accent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accent1"/>
                </a:solidFill>
              </a:rPr>
              <a:t>2. Demo</a:t>
            </a:r>
            <a:endParaRPr lang="en-US" sz="2400" dirty="0">
              <a:solidFill>
                <a:schemeClr val="accent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accent1"/>
                </a:solidFill>
              </a:rPr>
              <a:t>3. Setup </a:t>
            </a:r>
            <a:r>
              <a:rPr lang="en-US" sz="2400" dirty="0" err="1" smtClean="0">
                <a:solidFill>
                  <a:schemeClr val="accent1"/>
                </a:solidFill>
              </a:rPr>
              <a:t>Appium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>
                <a:solidFill>
                  <a:schemeClr val="accent1"/>
                </a:solidFill>
              </a:rPr>
              <a:t>on Mac OS X for iOS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accent1"/>
                </a:solidFill>
              </a:rPr>
              <a:t>4. How </a:t>
            </a:r>
            <a:r>
              <a:rPr lang="en-US" sz="2400" dirty="0">
                <a:solidFill>
                  <a:schemeClr val="accent1"/>
                </a:solidFill>
              </a:rPr>
              <a:t>To Locating Element For iOS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accent1"/>
                </a:solidFill>
              </a:rPr>
              <a:t>5. </a:t>
            </a:r>
            <a:r>
              <a:rPr lang="en-US" sz="2400" dirty="0">
                <a:solidFill>
                  <a:schemeClr val="accent1"/>
                </a:solidFill>
              </a:rPr>
              <a:t>Setup </a:t>
            </a:r>
            <a:r>
              <a:rPr lang="en-US" sz="2400" dirty="0" err="1" smtClean="0">
                <a:solidFill>
                  <a:schemeClr val="accent1"/>
                </a:solidFill>
              </a:rPr>
              <a:t>Appium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>
                <a:solidFill>
                  <a:schemeClr val="accent1"/>
                </a:solidFill>
              </a:rPr>
              <a:t>on Mac OS X for Android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accent1"/>
                </a:solidFill>
              </a:rPr>
              <a:t>6. How </a:t>
            </a:r>
            <a:r>
              <a:rPr lang="en-US" sz="2400" dirty="0">
                <a:solidFill>
                  <a:schemeClr val="accent1"/>
                </a:solidFill>
              </a:rPr>
              <a:t>To Locating Element For Android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accent1"/>
                </a:solidFill>
              </a:rPr>
              <a:t>7. </a:t>
            </a:r>
            <a:r>
              <a:rPr lang="en-US" sz="2400" dirty="0">
                <a:solidFill>
                  <a:schemeClr val="accent1"/>
                </a:solidFill>
              </a:rPr>
              <a:t>Setup </a:t>
            </a:r>
            <a:r>
              <a:rPr lang="en-US" sz="2400" dirty="0" err="1" smtClean="0">
                <a:solidFill>
                  <a:schemeClr val="accent1"/>
                </a:solidFill>
              </a:rPr>
              <a:t>Appium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>
                <a:solidFill>
                  <a:schemeClr val="accent1"/>
                </a:solidFill>
              </a:rPr>
              <a:t>on Window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accent1"/>
                </a:solidFill>
              </a:rPr>
              <a:t>8. </a:t>
            </a:r>
            <a:r>
              <a:rPr lang="en-US" sz="2400" dirty="0">
                <a:solidFill>
                  <a:schemeClr val="accent1"/>
                </a:solidFill>
              </a:rPr>
              <a:t>Setup </a:t>
            </a:r>
            <a:r>
              <a:rPr lang="en-US" sz="2400" dirty="0" err="1" smtClean="0">
                <a:solidFill>
                  <a:schemeClr val="accent1"/>
                </a:solidFill>
              </a:rPr>
              <a:t>Appium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>
                <a:solidFill>
                  <a:schemeClr val="accent1"/>
                </a:solidFill>
              </a:rPr>
              <a:t>on Window for Android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 smtClean="0"/>
              <a:t>9. RF </a:t>
            </a:r>
            <a:r>
              <a:rPr lang="en-US" sz="2400" b="1" dirty="0"/>
              <a:t>&amp; </a:t>
            </a:r>
            <a:r>
              <a:rPr lang="en-US" sz="2400" b="1" dirty="0" err="1"/>
              <a:t>Appium</a:t>
            </a:r>
            <a:r>
              <a:rPr lang="en-US" sz="2400" b="1" dirty="0"/>
              <a:t> for iOS on MAC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accent1"/>
                </a:solidFill>
              </a:rPr>
              <a:t>10. RF </a:t>
            </a:r>
            <a:r>
              <a:rPr lang="en-US" sz="2400" dirty="0">
                <a:solidFill>
                  <a:schemeClr val="accent1"/>
                </a:solidFill>
              </a:rPr>
              <a:t>&amp; </a:t>
            </a:r>
            <a:r>
              <a:rPr lang="en-US" sz="2400" dirty="0" err="1">
                <a:solidFill>
                  <a:schemeClr val="accent1"/>
                </a:solidFill>
              </a:rPr>
              <a:t>Appium</a:t>
            </a:r>
            <a:r>
              <a:rPr lang="en-US" sz="2400" dirty="0">
                <a:solidFill>
                  <a:schemeClr val="accent1"/>
                </a:solidFill>
              </a:rPr>
              <a:t> for </a:t>
            </a:r>
            <a:r>
              <a:rPr lang="en-US" sz="2400" dirty="0" smtClean="0">
                <a:solidFill>
                  <a:schemeClr val="accent1"/>
                </a:solidFill>
              </a:rPr>
              <a:t>Android</a:t>
            </a:r>
            <a:endParaRPr lang="en-US" sz="2400" dirty="0">
              <a:solidFill>
                <a:schemeClr val="accent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accent1"/>
                </a:solidFill>
              </a:rPr>
              <a:t>11</a:t>
            </a:r>
            <a:r>
              <a:rPr lang="en-US" sz="2400" dirty="0">
                <a:solidFill>
                  <a:schemeClr val="accent1"/>
                </a:solidFill>
              </a:rPr>
              <a:t>. Compare usage of </a:t>
            </a:r>
            <a:r>
              <a:rPr lang="en-US" sz="2400" dirty="0" err="1">
                <a:solidFill>
                  <a:schemeClr val="accent1"/>
                </a:solidFill>
              </a:rPr>
              <a:t>Robotframework</a:t>
            </a:r>
            <a:r>
              <a:rPr lang="en-US" sz="2400" dirty="0">
                <a:solidFill>
                  <a:schemeClr val="accent1"/>
                </a:solidFill>
              </a:rPr>
              <a:t>/</a:t>
            </a:r>
            <a:r>
              <a:rPr lang="en-US" sz="2400" dirty="0" err="1">
                <a:solidFill>
                  <a:schemeClr val="accent1"/>
                </a:solidFill>
              </a:rPr>
              <a:t>appium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smtClean="0">
                <a:solidFill>
                  <a:schemeClr val="accent1"/>
                </a:solidFill>
              </a:rPr>
              <a:t>on different </a:t>
            </a:r>
            <a:r>
              <a:rPr lang="en-US" sz="2400" dirty="0">
                <a:solidFill>
                  <a:schemeClr val="accent1"/>
                </a:solidFill>
              </a:rPr>
              <a:t>platforms (Android Vs IOS)</a:t>
            </a:r>
            <a:endParaRPr lang="en-US" sz="2400" dirty="0" smtClean="0">
              <a:solidFill>
                <a:schemeClr val="accent1"/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04800" y="762000"/>
            <a:ext cx="71628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v-SE" sz="3200" b="1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Agenda:</a:t>
            </a:r>
            <a:r>
              <a:rPr lang="sv-SE" sz="3200" b="1" dirty="0" smtClean="0">
                <a:latin typeface="Century Gothic" panose="020B0502020202020204" pitchFamily="34" charset="0"/>
              </a:rPr>
              <a:t> </a:t>
            </a:r>
            <a:endParaRPr lang="en-US" sz="32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3403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29816"/>
            <a:ext cx="9144000" cy="74178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9. RF &amp; </a:t>
            </a:r>
            <a:r>
              <a:rPr lang="en-US" dirty="0" err="1" smtClean="0">
                <a:solidFill>
                  <a:schemeClr val="accent1"/>
                </a:solidFill>
              </a:rPr>
              <a:t>Appium</a:t>
            </a:r>
            <a:r>
              <a:rPr lang="en-US" dirty="0" smtClean="0">
                <a:solidFill>
                  <a:schemeClr val="accent1"/>
                </a:solidFill>
              </a:rPr>
              <a:t> for iOS on MAC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534400" cy="4876800"/>
          </a:xfrm>
        </p:spPr>
        <p:txBody>
          <a:bodyPr>
            <a:normAutofit lnSpcReduction="10000"/>
          </a:bodyPr>
          <a:lstStyle/>
          <a:p>
            <a:pPr marL="457200" indent="-457200">
              <a:buAutoNum type="arabicPeriod"/>
            </a:pPr>
            <a:r>
              <a:rPr lang="en-US" sz="2400" dirty="0" smtClean="0"/>
              <a:t>Setup </a:t>
            </a:r>
            <a:r>
              <a:rPr lang="en-US" sz="2400" dirty="0" err="1" smtClean="0"/>
              <a:t>AppiumLibrary</a:t>
            </a:r>
            <a:r>
              <a:rPr lang="en-US" sz="2400" dirty="0" smtClean="0"/>
              <a:t> for robot framework </a:t>
            </a:r>
            <a:r>
              <a:rPr lang="en-US" sz="2400" dirty="0"/>
              <a:t>: https://github.com/jollychang/robotframework-appiumlibrary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2. From RF setup command : </a:t>
            </a:r>
          </a:p>
          <a:p>
            <a:r>
              <a:rPr lang="en-US" sz="2400" dirty="0" smtClean="0"/>
              <a:t>Open </a:t>
            </a:r>
            <a:r>
              <a:rPr lang="en-US" sz="2400" dirty="0"/>
              <a:t>Application    http://localhost:4723/wd/hub  </a:t>
            </a:r>
          </a:p>
          <a:p>
            <a:r>
              <a:rPr lang="en-US" sz="2400" b="1" dirty="0" err="1"/>
              <a:t>platformName</a:t>
            </a:r>
            <a:r>
              <a:rPr lang="en-US" sz="2400" dirty="0"/>
              <a:t>=iOS    </a:t>
            </a:r>
          </a:p>
          <a:p>
            <a:r>
              <a:rPr lang="en-US" sz="2400" b="1" dirty="0" err="1" smtClean="0"/>
              <a:t>platformVersion</a:t>
            </a:r>
            <a:r>
              <a:rPr lang="en-US" sz="2400" dirty="0" smtClean="0"/>
              <a:t>=8.4  </a:t>
            </a:r>
            <a:endParaRPr lang="en-US" sz="2400" dirty="0"/>
          </a:p>
          <a:p>
            <a:r>
              <a:rPr lang="en-US" sz="2400" b="1" dirty="0" err="1" smtClean="0"/>
              <a:t>deviceName</a:t>
            </a:r>
            <a:r>
              <a:rPr lang="en-US" sz="2400" dirty="0" smtClean="0"/>
              <a:t>=iPhone 5</a:t>
            </a:r>
            <a:endParaRPr lang="en-US" sz="2400" dirty="0"/>
          </a:p>
          <a:p>
            <a:r>
              <a:rPr lang="en-US" sz="2400" b="1" dirty="0" err="1" smtClean="0"/>
              <a:t>bundleld</a:t>
            </a:r>
            <a:r>
              <a:rPr lang="en-US" sz="2400" dirty="0" smtClean="0"/>
              <a:t>=</a:t>
            </a:r>
            <a:r>
              <a:rPr lang="en-US" sz="2400" dirty="0" err="1" smtClean="0"/>
              <a:t>se.dn.mobil</a:t>
            </a:r>
            <a:endParaRPr lang="en-US" sz="2400" dirty="0" smtClean="0"/>
          </a:p>
          <a:p>
            <a:r>
              <a:rPr lang="en-US" sz="2400" b="1" dirty="0" smtClean="0"/>
              <a:t>app</a:t>
            </a:r>
            <a:r>
              <a:rPr lang="en-US" sz="2400" dirty="0" smtClean="0"/>
              <a:t>=../DN-</a:t>
            </a:r>
            <a:r>
              <a:rPr lang="en-US" sz="2400" dirty="0" err="1" smtClean="0"/>
              <a:t>EpaperNew</a:t>
            </a:r>
            <a:r>
              <a:rPr lang="en-US" sz="2400" b="1" dirty="0" err="1" smtClean="0">
                <a:solidFill>
                  <a:srgbClr val="FF0000"/>
                </a:solidFill>
              </a:rPr>
              <a:t>.app</a:t>
            </a:r>
            <a:r>
              <a:rPr lang="en-US" sz="2400" b="1" dirty="0" smtClean="0">
                <a:solidFill>
                  <a:srgbClr val="FF0000"/>
                </a:solidFill>
              </a:rPr>
              <a:t>  </a:t>
            </a:r>
            <a:r>
              <a:rPr lang="en-US" sz="2400" b="1" dirty="0" smtClean="0"/>
              <a:t>( OR  ../DN-</a:t>
            </a:r>
            <a:r>
              <a:rPr lang="en-US" sz="2400" b="1" dirty="0" err="1" smtClean="0"/>
              <a:t>EpaperNew</a:t>
            </a:r>
            <a:r>
              <a:rPr lang="en-US" sz="2400" b="1" dirty="0" err="1" smtClean="0">
                <a:solidFill>
                  <a:srgbClr val="FF0000"/>
                </a:solidFill>
              </a:rPr>
              <a:t>.ipa</a:t>
            </a:r>
            <a:r>
              <a:rPr lang="en-US" sz="2400" b="1" dirty="0" smtClean="0"/>
              <a:t>)</a:t>
            </a:r>
          </a:p>
          <a:p>
            <a:pPr marL="0" indent="0">
              <a:buNone/>
            </a:pPr>
            <a:r>
              <a:rPr lang="en-US" sz="2400" dirty="0" smtClean="0"/>
              <a:t>For real device, need to add : </a:t>
            </a:r>
          </a:p>
          <a:p>
            <a:r>
              <a:rPr lang="en-US" sz="2400" b="1" dirty="0" err="1" smtClean="0"/>
              <a:t>udid</a:t>
            </a:r>
            <a:r>
              <a:rPr lang="en-US" sz="2400" b="1" dirty="0" smtClean="0"/>
              <a:t>=</a:t>
            </a:r>
            <a:r>
              <a:rPr lang="en-US" sz="2400" dirty="0"/>
              <a:t>54f6a1e138163a625ba44c8c00c7f2b4aa3fbc36 </a:t>
            </a:r>
            <a:r>
              <a:rPr lang="en-US" sz="2400" dirty="0" smtClean="0"/>
              <a:t>(get by check </a:t>
            </a:r>
            <a:r>
              <a:rPr lang="en-US" sz="2400" dirty="0"/>
              <a:t>: instruments -s devices)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92818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29816"/>
            <a:ext cx="9144000" cy="74178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9. RF &amp; </a:t>
            </a:r>
            <a:r>
              <a:rPr lang="en-US" dirty="0" err="1" smtClean="0">
                <a:solidFill>
                  <a:schemeClr val="accent1"/>
                </a:solidFill>
              </a:rPr>
              <a:t>Appium</a:t>
            </a:r>
            <a:r>
              <a:rPr lang="en-US" dirty="0" smtClean="0">
                <a:solidFill>
                  <a:schemeClr val="accent1"/>
                </a:solidFill>
              </a:rPr>
              <a:t> for iOS on MAC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5344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3. Code example : 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2133600"/>
            <a:ext cx="9048958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7244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 txBox="1">
            <a:spLocks/>
          </p:cNvSpPr>
          <p:nvPr/>
        </p:nvSpPr>
        <p:spPr>
          <a:xfrm>
            <a:off x="533400" y="1524000"/>
            <a:ext cx="8001000" cy="4572000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accent1"/>
                </a:solidFill>
              </a:rPr>
              <a:t>1. What </a:t>
            </a:r>
            <a:r>
              <a:rPr lang="en-US" sz="2400" dirty="0">
                <a:solidFill>
                  <a:schemeClr val="accent1"/>
                </a:solidFill>
              </a:rPr>
              <a:t>is </a:t>
            </a:r>
            <a:r>
              <a:rPr lang="en-US" sz="2400" dirty="0" err="1">
                <a:solidFill>
                  <a:schemeClr val="accent1"/>
                </a:solidFill>
              </a:rPr>
              <a:t>Appium</a:t>
            </a:r>
            <a:endParaRPr lang="en-US" sz="2400" dirty="0">
              <a:solidFill>
                <a:schemeClr val="accent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accent1"/>
                </a:solidFill>
              </a:rPr>
              <a:t>2. Demo</a:t>
            </a:r>
            <a:endParaRPr lang="en-US" sz="2400" dirty="0">
              <a:solidFill>
                <a:schemeClr val="accent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accent1"/>
                </a:solidFill>
              </a:rPr>
              <a:t>3. Setup </a:t>
            </a:r>
            <a:r>
              <a:rPr lang="en-US" sz="2400" dirty="0" err="1" smtClean="0">
                <a:solidFill>
                  <a:schemeClr val="accent1"/>
                </a:solidFill>
              </a:rPr>
              <a:t>Appium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>
                <a:solidFill>
                  <a:schemeClr val="accent1"/>
                </a:solidFill>
              </a:rPr>
              <a:t>on Mac OS X for iOS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accent1"/>
                </a:solidFill>
              </a:rPr>
              <a:t>4. How </a:t>
            </a:r>
            <a:r>
              <a:rPr lang="en-US" sz="2400" dirty="0">
                <a:solidFill>
                  <a:schemeClr val="accent1"/>
                </a:solidFill>
              </a:rPr>
              <a:t>To Locating Element For iOS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accent1"/>
                </a:solidFill>
              </a:rPr>
              <a:t>5. </a:t>
            </a:r>
            <a:r>
              <a:rPr lang="en-US" sz="2400" dirty="0">
                <a:solidFill>
                  <a:schemeClr val="accent1"/>
                </a:solidFill>
              </a:rPr>
              <a:t>Setup </a:t>
            </a:r>
            <a:r>
              <a:rPr lang="en-US" sz="2400" dirty="0" err="1" smtClean="0">
                <a:solidFill>
                  <a:schemeClr val="accent1"/>
                </a:solidFill>
              </a:rPr>
              <a:t>Appium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>
                <a:solidFill>
                  <a:schemeClr val="accent1"/>
                </a:solidFill>
              </a:rPr>
              <a:t>on Mac OS X for Android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accent1"/>
                </a:solidFill>
              </a:rPr>
              <a:t>6. How </a:t>
            </a:r>
            <a:r>
              <a:rPr lang="en-US" sz="2400" dirty="0">
                <a:solidFill>
                  <a:schemeClr val="accent1"/>
                </a:solidFill>
              </a:rPr>
              <a:t>To Locating Element For Android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accent1"/>
                </a:solidFill>
              </a:rPr>
              <a:t>7. </a:t>
            </a:r>
            <a:r>
              <a:rPr lang="en-US" sz="2400" dirty="0">
                <a:solidFill>
                  <a:schemeClr val="accent1"/>
                </a:solidFill>
              </a:rPr>
              <a:t>Setup </a:t>
            </a:r>
            <a:r>
              <a:rPr lang="en-US" sz="2400" dirty="0" err="1" smtClean="0">
                <a:solidFill>
                  <a:schemeClr val="accent1"/>
                </a:solidFill>
              </a:rPr>
              <a:t>Appium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>
                <a:solidFill>
                  <a:schemeClr val="accent1"/>
                </a:solidFill>
              </a:rPr>
              <a:t>on Window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accent1"/>
                </a:solidFill>
              </a:rPr>
              <a:t>8. </a:t>
            </a:r>
            <a:r>
              <a:rPr lang="en-US" sz="2400" dirty="0">
                <a:solidFill>
                  <a:schemeClr val="accent1"/>
                </a:solidFill>
              </a:rPr>
              <a:t>Setup </a:t>
            </a:r>
            <a:r>
              <a:rPr lang="en-US" sz="2400" dirty="0" err="1" smtClean="0">
                <a:solidFill>
                  <a:schemeClr val="accent1"/>
                </a:solidFill>
              </a:rPr>
              <a:t>Appium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>
                <a:solidFill>
                  <a:schemeClr val="accent1"/>
                </a:solidFill>
              </a:rPr>
              <a:t>on Window for Android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accent1"/>
                </a:solidFill>
              </a:rPr>
              <a:t>9. RF </a:t>
            </a:r>
            <a:r>
              <a:rPr lang="en-US" sz="2400" dirty="0">
                <a:solidFill>
                  <a:schemeClr val="accent1"/>
                </a:solidFill>
              </a:rPr>
              <a:t>&amp; </a:t>
            </a:r>
            <a:r>
              <a:rPr lang="en-US" sz="2400" dirty="0" err="1">
                <a:solidFill>
                  <a:schemeClr val="accent1"/>
                </a:solidFill>
              </a:rPr>
              <a:t>Appium</a:t>
            </a:r>
            <a:r>
              <a:rPr lang="en-US" sz="2400" dirty="0">
                <a:solidFill>
                  <a:schemeClr val="accent1"/>
                </a:solidFill>
              </a:rPr>
              <a:t> for iOS on MAC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 smtClean="0"/>
              <a:t>10. RF </a:t>
            </a:r>
            <a:r>
              <a:rPr lang="en-US" sz="2400" b="1" dirty="0"/>
              <a:t>&amp; </a:t>
            </a:r>
            <a:r>
              <a:rPr lang="en-US" sz="2400" b="1" dirty="0" err="1"/>
              <a:t>Appium</a:t>
            </a:r>
            <a:r>
              <a:rPr lang="en-US" sz="2400" b="1" dirty="0"/>
              <a:t> for </a:t>
            </a:r>
            <a:r>
              <a:rPr lang="en-US" sz="2400" b="1" dirty="0" smtClean="0"/>
              <a:t>Android</a:t>
            </a:r>
            <a:endParaRPr lang="en-US" sz="24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accent1"/>
                </a:solidFill>
              </a:rPr>
              <a:t>11</a:t>
            </a:r>
            <a:r>
              <a:rPr lang="en-US" sz="2400" dirty="0">
                <a:solidFill>
                  <a:schemeClr val="accent1"/>
                </a:solidFill>
              </a:rPr>
              <a:t>. Compare usage of </a:t>
            </a:r>
            <a:r>
              <a:rPr lang="en-US" sz="2400" dirty="0" err="1">
                <a:solidFill>
                  <a:schemeClr val="accent1"/>
                </a:solidFill>
              </a:rPr>
              <a:t>Robotframework</a:t>
            </a:r>
            <a:r>
              <a:rPr lang="en-US" sz="2400" dirty="0">
                <a:solidFill>
                  <a:schemeClr val="accent1"/>
                </a:solidFill>
              </a:rPr>
              <a:t>/</a:t>
            </a:r>
            <a:r>
              <a:rPr lang="en-US" sz="2400" dirty="0" err="1">
                <a:solidFill>
                  <a:schemeClr val="accent1"/>
                </a:solidFill>
              </a:rPr>
              <a:t>appium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smtClean="0">
                <a:solidFill>
                  <a:schemeClr val="accent1"/>
                </a:solidFill>
              </a:rPr>
              <a:t>on different </a:t>
            </a:r>
            <a:r>
              <a:rPr lang="en-US" sz="2400" dirty="0">
                <a:solidFill>
                  <a:schemeClr val="accent1"/>
                </a:solidFill>
              </a:rPr>
              <a:t>platforms (Android Vs IOS)</a:t>
            </a:r>
            <a:endParaRPr lang="en-US" sz="2400" dirty="0" smtClean="0">
              <a:solidFill>
                <a:schemeClr val="accent1"/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04800" y="762000"/>
            <a:ext cx="71628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v-SE" sz="3200" b="1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Agenda:</a:t>
            </a:r>
            <a:r>
              <a:rPr lang="sv-SE" sz="3200" b="1" dirty="0" smtClean="0">
                <a:latin typeface="Century Gothic" panose="020B0502020202020204" pitchFamily="34" charset="0"/>
              </a:rPr>
              <a:t> </a:t>
            </a:r>
            <a:endParaRPr lang="en-US" sz="32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794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29816"/>
            <a:ext cx="9144000" cy="74178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10. RF </a:t>
            </a:r>
            <a:r>
              <a:rPr lang="en-US" dirty="0">
                <a:solidFill>
                  <a:schemeClr val="accent1"/>
                </a:solidFill>
              </a:rPr>
              <a:t>&amp; </a:t>
            </a:r>
            <a:r>
              <a:rPr lang="en-US" dirty="0" err="1">
                <a:solidFill>
                  <a:schemeClr val="accent1"/>
                </a:solidFill>
              </a:rPr>
              <a:t>Appium</a:t>
            </a:r>
            <a:r>
              <a:rPr lang="en-US" dirty="0">
                <a:solidFill>
                  <a:schemeClr val="accent1"/>
                </a:solidFill>
              </a:rPr>
              <a:t> for </a:t>
            </a:r>
            <a:r>
              <a:rPr lang="en-US" dirty="0" smtClean="0">
                <a:solidFill>
                  <a:schemeClr val="accent1"/>
                </a:solidFill>
              </a:rPr>
              <a:t>Android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400" dirty="0"/>
              <a:t>Setup </a:t>
            </a:r>
            <a:r>
              <a:rPr lang="en-US" sz="2400" dirty="0" err="1"/>
              <a:t>AppiumLibrary</a:t>
            </a:r>
            <a:r>
              <a:rPr lang="en-US" sz="2400" dirty="0"/>
              <a:t> for robot framework : https://github.com/jollychang/robotframework-appiumlibrary</a:t>
            </a:r>
          </a:p>
          <a:p>
            <a:pPr marL="0" indent="0">
              <a:buNone/>
            </a:pPr>
            <a:r>
              <a:rPr lang="en-US" sz="2400" dirty="0"/>
              <a:t>2. From RF setup command : </a:t>
            </a:r>
            <a:endParaRPr lang="en-US" sz="2400" dirty="0" smtClean="0"/>
          </a:p>
          <a:p>
            <a:r>
              <a:rPr lang="en-US" sz="2400" dirty="0" smtClean="0"/>
              <a:t>Open </a:t>
            </a:r>
            <a:r>
              <a:rPr lang="en-US" sz="2400" dirty="0"/>
              <a:t>Application    http://localhost:4723/wd/hub                                 </a:t>
            </a:r>
            <a:r>
              <a:rPr lang="en-US" sz="2400" b="1" dirty="0" err="1"/>
              <a:t>platformName</a:t>
            </a:r>
            <a:r>
              <a:rPr lang="en-US" sz="2400" dirty="0"/>
              <a:t>=Android    </a:t>
            </a:r>
          </a:p>
          <a:p>
            <a:r>
              <a:rPr lang="en-US" sz="2400" b="1" dirty="0" err="1"/>
              <a:t>platformVersion</a:t>
            </a:r>
            <a:r>
              <a:rPr lang="en-US" sz="2400" dirty="0"/>
              <a:t>=4.4.2    </a:t>
            </a:r>
            <a:endParaRPr lang="en-US" sz="2400" dirty="0" smtClean="0"/>
          </a:p>
          <a:p>
            <a:r>
              <a:rPr lang="en-US" sz="2400" b="1" dirty="0" err="1" smtClean="0"/>
              <a:t>deviceName</a:t>
            </a:r>
            <a:r>
              <a:rPr lang="en-US" sz="2400" dirty="0" smtClean="0"/>
              <a:t>=a46c843b04053bde   </a:t>
            </a:r>
            <a:endParaRPr lang="en-US" sz="2400" dirty="0"/>
          </a:p>
          <a:p>
            <a:r>
              <a:rPr lang="en-US" sz="2400" b="1" dirty="0" err="1"/>
              <a:t>appPackage</a:t>
            </a:r>
            <a:r>
              <a:rPr lang="en-US" sz="2400" dirty="0"/>
              <a:t>=</a:t>
            </a:r>
            <a:r>
              <a:rPr lang="en-US" sz="2400" dirty="0" err="1"/>
              <a:t>se.dn</a:t>
            </a:r>
            <a:r>
              <a:rPr lang="en-US" sz="2400" dirty="0"/>
              <a:t>    </a:t>
            </a:r>
            <a:endParaRPr lang="en-US" sz="2400" dirty="0" smtClean="0"/>
          </a:p>
          <a:p>
            <a:r>
              <a:rPr lang="en-US" sz="2400" b="1" dirty="0" err="1" smtClean="0"/>
              <a:t>appActivity</a:t>
            </a:r>
            <a:r>
              <a:rPr lang="en-US" sz="2400" dirty="0" smtClean="0"/>
              <a:t>=</a:t>
            </a:r>
            <a:r>
              <a:rPr lang="en-US" sz="2400" dirty="0" err="1" smtClean="0"/>
              <a:t>se.dn.activities.MainActivity</a:t>
            </a: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483437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29816"/>
            <a:ext cx="9144000" cy="74178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10. RF </a:t>
            </a:r>
            <a:r>
              <a:rPr lang="en-US" dirty="0">
                <a:solidFill>
                  <a:schemeClr val="accent1"/>
                </a:solidFill>
              </a:rPr>
              <a:t>&amp; </a:t>
            </a:r>
            <a:r>
              <a:rPr lang="en-US" dirty="0" err="1">
                <a:solidFill>
                  <a:schemeClr val="accent1"/>
                </a:solidFill>
              </a:rPr>
              <a:t>Appium</a:t>
            </a:r>
            <a:r>
              <a:rPr lang="en-US" dirty="0">
                <a:solidFill>
                  <a:schemeClr val="accent1"/>
                </a:solidFill>
              </a:rPr>
              <a:t> for </a:t>
            </a:r>
            <a:r>
              <a:rPr lang="en-US" dirty="0" smtClean="0">
                <a:solidFill>
                  <a:schemeClr val="accent1"/>
                </a:solidFill>
              </a:rPr>
              <a:t>Android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3. Code example : 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992313"/>
            <a:ext cx="7315200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519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9816"/>
            <a:ext cx="8153400" cy="66558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1. What </a:t>
            </a:r>
            <a:r>
              <a:rPr lang="en-US" dirty="0">
                <a:solidFill>
                  <a:schemeClr val="accent1"/>
                </a:solidFill>
              </a:rPr>
              <a:t>is </a:t>
            </a:r>
            <a:r>
              <a:rPr lang="en-US" dirty="0" err="1">
                <a:solidFill>
                  <a:schemeClr val="accent1"/>
                </a:solidFill>
              </a:rPr>
              <a:t>Appium</a:t>
            </a:r>
            <a:r>
              <a:rPr lang="en-US" dirty="0" smtClean="0">
                <a:solidFill>
                  <a:schemeClr val="accent1"/>
                </a:solidFill>
              </a:rPr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r>
              <a:rPr lang="en-US" sz="2400" dirty="0" err="1"/>
              <a:t>Appium</a:t>
            </a:r>
            <a:r>
              <a:rPr lang="en-US" sz="2400" dirty="0"/>
              <a:t> is an open source test automation framework for use with native, </a:t>
            </a:r>
            <a:r>
              <a:rPr lang="en-US" sz="2400" dirty="0">
                <a:hlinkClick r:id="rId3"/>
              </a:rPr>
              <a:t>hybrid</a:t>
            </a:r>
            <a:r>
              <a:rPr lang="en-US" sz="2400" dirty="0"/>
              <a:t> and mobile web apps. </a:t>
            </a:r>
            <a:br>
              <a:rPr lang="en-US" sz="2400" dirty="0"/>
            </a:br>
            <a:r>
              <a:rPr lang="en-US" sz="2400" dirty="0"/>
              <a:t>It drives iOS and Android </a:t>
            </a:r>
            <a:r>
              <a:rPr lang="en-US" sz="2400" dirty="0" smtClean="0"/>
              <a:t>apps </a:t>
            </a:r>
            <a:r>
              <a:rPr lang="en-US" sz="2400" dirty="0"/>
              <a:t>using the WebDriver protocol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Homepage : </a:t>
            </a:r>
            <a:r>
              <a:rPr lang="en-US" sz="2400" dirty="0">
                <a:hlinkClick r:id="rId4"/>
              </a:rPr>
              <a:t>http://appium.io</a:t>
            </a:r>
            <a:r>
              <a:rPr lang="en-US" sz="2400" dirty="0" smtClean="0">
                <a:hlinkClick r:id="rId4"/>
              </a:rPr>
              <a:t>/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2675" y="3505200"/>
            <a:ext cx="443865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3787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 txBox="1">
            <a:spLocks/>
          </p:cNvSpPr>
          <p:nvPr/>
        </p:nvSpPr>
        <p:spPr>
          <a:xfrm>
            <a:off x="533400" y="1524000"/>
            <a:ext cx="8001000" cy="4572000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accent1"/>
                </a:solidFill>
              </a:rPr>
              <a:t>1. What </a:t>
            </a:r>
            <a:r>
              <a:rPr lang="en-US" sz="2400" dirty="0">
                <a:solidFill>
                  <a:schemeClr val="accent1"/>
                </a:solidFill>
              </a:rPr>
              <a:t>is </a:t>
            </a:r>
            <a:r>
              <a:rPr lang="en-US" sz="2400" dirty="0" err="1">
                <a:solidFill>
                  <a:schemeClr val="accent1"/>
                </a:solidFill>
              </a:rPr>
              <a:t>Appium</a:t>
            </a:r>
            <a:endParaRPr lang="en-US" sz="2400" dirty="0">
              <a:solidFill>
                <a:schemeClr val="accent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accent1"/>
                </a:solidFill>
              </a:rPr>
              <a:t>2. Demo</a:t>
            </a:r>
            <a:endParaRPr lang="en-US" sz="2400" dirty="0">
              <a:solidFill>
                <a:schemeClr val="accent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accent1"/>
                </a:solidFill>
              </a:rPr>
              <a:t>3. Setup </a:t>
            </a:r>
            <a:r>
              <a:rPr lang="en-US" sz="2400" dirty="0" err="1" smtClean="0">
                <a:solidFill>
                  <a:schemeClr val="accent1"/>
                </a:solidFill>
              </a:rPr>
              <a:t>Appium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>
                <a:solidFill>
                  <a:schemeClr val="accent1"/>
                </a:solidFill>
              </a:rPr>
              <a:t>on Mac OS X for iOS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accent1"/>
                </a:solidFill>
              </a:rPr>
              <a:t>4. How </a:t>
            </a:r>
            <a:r>
              <a:rPr lang="en-US" sz="2400" dirty="0">
                <a:solidFill>
                  <a:schemeClr val="accent1"/>
                </a:solidFill>
              </a:rPr>
              <a:t>To Locating Element For iOS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accent1"/>
                </a:solidFill>
              </a:rPr>
              <a:t>5. </a:t>
            </a:r>
            <a:r>
              <a:rPr lang="en-US" sz="2400" dirty="0">
                <a:solidFill>
                  <a:schemeClr val="accent1"/>
                </a:solidFill>
              </a:rPr>
              <a:t>Setup </a:t>
            </a:r>
            <a:r>
              <a:rPr lang="en-US" sz="2400" dirty="0" err="1" smtClean="0">
                <a:solidFill>
                  <a:schemeClr val="accent1"/>
                </a:solidFill>
              </a:rPr>
              <a:t>Appium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>
                <a:solidFill>
                  <a:schemeClr val="accent1"/>
                </a:solidFill>
              </a:rPr>
              <a:t>on Mac OS X for Android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accent1"/>
                </a:solidFill>
              </a:rPr>
              <a:t>6. How </a:t>
            </a:r>
            <a:r>
              <a:rPr lang="en-US" sz="2400" dirty="0">
                <a:solidFill>
                  <a:schemeClr val="accent1"/>
                </a:solidFill>
              </a:rPr>
              <a:t>To Locating Element For Android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accent1"/>
                </a:solidFill>
              </a:rPr>
              <a:t>7. </a:t>
            </a:r>
            <a:r>
              <a:rPr lang="en-US" sz="2400" dirty="0">
                <a:solidFill>
                  <a:schemeClr val="accent1"/>
                </a:solidFill>
              </a:rPr>
              <a:t>Setup </a:t>
            </a:r>
            <a:r>
              <a:rPr lang="en-US" sz="2400" dirty="0" err="1" smtClean="0">
                <a:solidFill>
                  <a:schemeClr val="accent1"/>
                </a:solidFill>
              </a:rPr>
              <a:t>Appium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>
                <a:solidFill>
                  <a:schemeClr val="accent1"/>
                </a:solidFill>
              </a:rPr>
              <a:t>on Window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accent1"/>
                </a:solidFill>
              </a:rPr>
              <a:t>8. </a:t>
            </a:r>
            <a:r>
              <a:rPr lang="en-US" sz="2400" dirty="0">
                <a:solidFill>
                  <a:schemeClr val="accent1"/>
                </a:solidFill>
              </a:rPr>
              <a:t>Setup </a:t>
            </a:r>
            <a:r>
              <a:rPr lang="en-US" sz="2400" dirty="0" err="1" smtClean="0">
                <a:solidFill>
                  <a:schemeClr val="accent1"/>
                </a:solidFill>
              </a:rPr>
              <a:t>Appium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>
                <a:solidFill>
                  <a:schemeClr val="accent1"/>
                </a:solidFill>
              </a:rPr>
              <a:t>on Window for Android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accent1"/>
                </a:solidFill>
              </a:rPr>
              <a:t>9. RF </a:t>
            </a:r>
            <a:r>
              <a:rPr lang="en-US" sz="2400" dirty="0">
                <a:solidFill>
                  <a:schemeClr val="accent1"/>
                </a:solidFill>
              </a:rPr>
              <a:t>&amp; </a:t>
            </a:r>
            <a:r>
              <a:rPr lang="en-US" sz="2400" dirty="0" err="1">
                <a:solidFill>
                  <a:schemeClr val="accent1"/>
                </a:solidFill>
              </a:rPr>
              <a:t>Appium</a:t>
            </a:r>
            <a:r>
              <a:rPr lang="en-US" sz="2400" dirty="0">
                <a:solidFill>
                  <a:schemeClr val="accent1"/>
                </a:solidFill>
              </a:rPr>
              <a:t> for iOS on MAC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accent1"/>
                </a:solidFill>
              </a:rPr>
              <a:t>10. RF </a:t>
            </a:r>
            <a:r>
              <a:rPr lang="en-US" sz="2400" dirty="0">
                <a:solidFill>
                  <a:schemeClr val="accent1"/>
                </a:solidFill>
              </a:rPr>
              <a:t>&amp; </a:t>
            </a:r>
            <a:r>
              <a:rPr lang="en-US" sz="2400" dirty="0" err="1">
                <a:solidFill>
                  <a:schemeClr val="accent1"/>
                </a:solidFill>
              </a:rPr>
              <a:t>Appium</a:t>
            </a:r>
            <a:r>
              <a:rPr lang="en-US" sz="2400" dirty="0">
                <a:solidFill>
                  <a:schemeClr val="accent1"/>
                </a:solidFill>
              </a:rPr>
              <a:t> for </a:t>
            </a:r>
            <a:r>
              <a:rPr lang="en-US" sz="2400" dirty="0" smtClean="0">
                <a:solidFill>
                  <a:schemeClr val="accent1"/>
                </a:solidFill>
              </a:rPr>
              <a:t>Android</a:t>
            </a:r>
            <a:endParaRPr lang="en-US" sz="2400" dirty="0">
              <a:solidFill>
                <a:schemeClr val="accent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 smtClean="0"/>
              <a:t>11</a:t>
            </a:r>
            <a:r>
              <a:rPr lang="en-US" sz="2400" b="1" dirty="0"/>
              <a:t>. Compare usage of </a:t>
            </a:r>
            <a:r>
              <a:rPr lang="en-US" sz="2400" b="1" dirty="0" err="1"/>
              <a:t>Robotframework</a:t>
            </a:r>
            <a:r>
              <a:rPr lang="en-US" sz="2400" b="1" dirty="0"/>
              <a:t>/</a:t>
            </a:r>
            <a:r>
              <a:rPr lang="en-US" sz="2400" b="1" dirty="0" err="1"/>
              <a:t>appium</a:t>
            </a:r>
            <a:r>
              <a:rPr lang="en-US" sz="2400" b="1" dirty="0"/>
              <a:t> </a:t>
            </a:r>
            <a:r>
              <a:rPr lang="en-US" sz="2400" b="1" dirty="0" smtClean="0"/>
              <a:t>on different </a:t>
            </a:r>
            <a:r>
              <a:rPr lang="en-US" sz="2400" b="1" dirty="0"/>
              <a:t>platforms (Android Vs IOS)</a:t>
            </a:r>
            <a:endParaRPr lang="en-US" sz="2400" b="1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04800" y="762000"/>
            <a:ext cx="71628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v-SE" sz="3200" b="1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Agenda:</a:t>
            </a:r>
            <a:r>
              <a:rPr lang="sv-SE" sz="3200" b="1" dirty="0" smtClean="0">
                <a:latin typeface="Century Gothic" panose="020B0502020202020204" pitchFamily="34" charset="0"/>
              </a:rPr>
              <a:t> </a:t>
            </a:r>
            <a:endParaRPr lang="en-US" sz="32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077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85800"/>
            <a:ext cx="9144000" cy="8382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3200" dirty="0" smtClean="0">
                <a:solidFill>
                  <a:schemeClr val="accent1"/>
                </a:solidFill>
              </a:rPr>
              <a:t>11. Compare </a:t>
            </a:r>
            <a:r>
              <a:rPr lang="en-US" sz="3200" dirty="0">
                <a:solidFill>
                  <a:schemeClr val="accent1"/>
                </a:solidFill>
              </a:rPr>
              <a:t>usage of </a:t>
            </a:r>
            <a:r>
              <a:rPr lang="en-US" sz="3200" dirty="0" err="1">
                <a:solidFill>
                  <a:schemeClr val="accent1"/>
                </a:solidFill>
              </a:rPr>
              <a:t>Robotframework</a:t>
            </a:r>
            <a:r>
              <a:rPr lang="en-US" sz="3200" dirty="0">
                <a:solidFill>
                  <a:schemeClr val="accent1"/>
                </a:solidFill>
              </a:rPr>
              <a:t>/</a:t>
            </a:r>
            <a:r>
              <a:rPr lang="en-US" sz="3200" dirty="0" err="1">
                <a:solidFill>
                  <a:schemeClr val="accent1"/>
                </a:solidFill>
              </a:rPr>
              <a:t>appium</a:t>
            </a:r>
            <a:r>
              <a:rPr lang="en-US" sz="3200" dirty="0">
                <a:solidFill>
                  <a:schemeClr val="accent1"/>
                </a:solidFill>
              </a:rPr>
              <a:t> on different platforms (Android Vs IOS)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575" y="1905000"/>
            <a:ext cx="9245496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5247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8575" y="2819400"/>
            <a:ext cx="9144000" cy="74178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Q&amp;A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315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9816"/>
            <a:ext cx="8153400" cy="66558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1. What </a:t>
            </a:r>
            <a:r>
              <a:rPr lang="en-US" dirty="0">
                <a:solidFill>
                  <a:schemeClr val="accent1"/>
                </a:solidFill>
              </a:rPr>
              <a:t>is </a:t>
            </a:r>
            <a:r>
              <a:rPr lang="en-US" dirty="0" err="1">
                <a:solidFill>
                  <a:schemeClr val="accent1"/>
                </a:solidFill>
              </a:rPr>
              <a:t>Appium</a:t>
            </a:r>
            <a:r>
              <a:rPr lang="en-US" dirty="0" smtClean="0">
                <a:solidFill>
                  <a:schemeClr val="accent1"/>
                </a:solidFill>
              </a:rPr>
              <a:t>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05000"/>
            <a:ext cx="9124501" cy="3825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720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765" y="685800"/>
            <a:ext cx="6917635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989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8575" y="2819400"/>
            <a:ext cx="9144000" cy="74178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2.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51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 txBox="1">
            <a:spLocks/>
          </p:cNvSpPr>
          <p:nvPr/>
        </p:nvSpPr>
        <p:spPr>
          <a:xfrm>
            <a:off x="533400" y="1524000"/>
            <a:ext cx="8001000" cy="4572000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accent1"/>
                </a:solidFill>
              </a:rPr>
              <a:t>1. What </a:t>
            </a:r>
            <a:r>
              <a:rPr lang="en-US" sz="2400" dirty="0">
                <a:solidFill>
                  <a:schemeClr val="accent1"/>
                </a:solidFill>
              </a:rPr>
              <a:t>is </a:t>
            </a:r>
            <a:r>
              <a:rPr lang="en-US" sz="2400" dirty="0" err="1">
                <a:solidFill>
                  <a:schemeClr val="accent1"/>
                </a:solidFill>
              </a:rPr>
              <a:t>Appium</a:t>
            </a:r>
            <a:endParaRPr lang="en-US" sz="2400" dirty="0">
              <a:solidFill>
                <a:schemeClr val="accent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accent1"/>
                </a:solidFill>
              </a:rPr>
              <a:t>2. Demo</a:t>
            </a:r>
            <a:endParaRPr lang="en-US" sz="2400" dirty="0">
              <a:solidFill>
                <a:schemeClr val="accent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 smtClean="0"/>
              <a:t>3. Setup </a:t>
            </a:r>
            <a:r>
              <a:rPr lang="en-US" sz="2400" b="1" dirty="0" err="1" smtClean="0"/>
              <a:t>Appium</a:t>
            </a:r>
            <a:r>
              <a:rPr lang="en-US" sz="2400" b="1" dirty="0" smtClean="0"/>
              <a:t> </a:t>
            </a:r>
            <a:r>
              <a:rPr lang="en-US" sz="2400" b="1" dirty="0"/>
              <a:t>on Mac OS X for iOS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accent1"/>
                </a:solidFill>
              </a:rPr>
              <a:t>4. How </a:t>
            </a:r>
            <a:r>
              <a:rPr lang="en-US" sz="2400" dirty="0">
                <a:solidFill>
                  <a:schemeClr val="accent1"/>
                </a:solidFill>
              </a:rPr>
              <a:t>To Locating Element For iOS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accent1"/>
                </a:solidFill>
              </a:rPr>
              <a:t>5. </a:t>
            </a:r>
            <a:r>
              <a:rPr lang="en-US" sz="2400" dirty="0">
                <a:solidFill>
                  <a:schemeClr val="accent1"/>
                </a:solidFill>
              </a:rPr>
              <a:t>Setup </a:t>
            </a:r>
            <a:r>
              <a:rPr lang="en-US" sz="2400" dirty="0" err="1" smtClean="0">
                <a:solidFill>
                  <a:schemeClr val="accent1"/>
                </a:solidFill>
              </a:rPr>
              <a:t>Appium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>
                <a:solidFill>
                  <a:schemeClr val="accent1"/>
                </a:solidFill>
              </a:rPr>
              <a:t>on Mac OS X for Android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accent1"/>
                </a:solidFill>
              </a:rPr>
              <a:t>6. How </a:t>
            </a:r>
            <a:r>
              <a:rPr lang="en-US" sz="2400" dirty="0">
                <a:solidFill>
                  <a:schemeClr val="accent1"/>
                </a:solidFill>
              </a:rPr>
              <a:t>To Locating Element For Android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accent1"/>
                </a:solidFill>
              </a:rPr>
              <a:t>7. </a:t>
            </a:r>
            <a:r>
              <a:rPr lang="en-US" sz="2400" dirty="0">
                <a:solidFill>
                  <a:schemeClr val="accent1"/>
                </a:solidFill>
              </a:rPr>
              <a:t>Setup </a:t>
            </a:r>
            <a:r>
              <a:rPr lang="en-US" sz="2400" dirty="0" err="1" smtClean="0">
                <a:solidFill>
                  <a:schemeClr val="accent1"/>
                </a:solidFill>
              </a:rPr>
              <a:t>Appium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>
                <a:solidFill>
                  <a:schemeClr val="accent1"/>
                </a:solidFill>
              </a:rPr>
              <a:t>on Window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accent1"/>
                </a:solidFill>
              </a:rPr>
              <a:t>8. </a:t>
            </a:r>
            <a:r>
              <a:rPr lang="en-US" sz="2400" dirty="0">
                <a:solidFill>
                  <a:schemeClr val="accent1"/>
                </a:solidFill>
              </a:rPr>
              <a:t>Setup </a:t>
            </a:r>
            <a:r>
              <a:rPr lang="en-US" sz="2400" dirty="0" err="1" smtClean="0">
                <a:solidFill>
                  <a:schemeClr val="accent1"/>
                </a:solidFill>
              </a:rPr>
              <a:t>Appium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>
                <a:solidFill>
                  <a:schemeClr val="accent1"/>
                </a:solidFill>
              </a:rPr>
              <a:t>on Window for Android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accent1"/>
                </a:solidFill>
              </a:rPr>
              <a:t>9. RF </a:t>
            </a:r>
            <a:r>
              <a:rPr lang="en-US" sz="2400" dirty="0">
                <a:solidFill>
                  <a:schemeClr val="accent1"/>
                </a:solidFill>
              </a:rPr>
              <a:t>&amp; </a:t>
            </a:r>
            <a:r>
              <a:rPr lang="en-US" sz="2400" dirty="0" err="1">
                <a:solidFill>
                  <a:schemeClr val="accent1"/>
                </a:solidFill>
              </a:rPr>
              <a:t>Appium</a:t>
            </a:r>
            <a:r>
              <a:rPr lang="en-US" sz="2400" dirty="0">
                <a:solidFill>
                  <a:schemeClr val="accent1"/>
                </a:solidFill>
              </a:rPr>
              <a:t> for iOS on MAC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accent1"/>
                </a:solidFill>
              </a:rPr>
              <a:t>10. RF </a:t>
            </a:r>
            <a:r>
              <a:rPr lang="en-US" sz="2400" dirty="0">
                <a:solidFill>
                  <a:schemeClr val="accent1"/>
                </a:solidFill>
              </a:rPr>
              <a:t>&amp; </a:t>
            </a:r>
            <a:r>
              <a:rPr lang="en-US" sz="2400" dirty="0" err="1">
                <a:solidFill>
                  <a:schemeClr val="accent1"/>
                </a:solidFill>
              </a:rPr>
              <a:t>Appium</a:t>
            </a:r>
            <a:r>
              <a:rPr lang="en-US" sz="2400" dirty="0">
                <a:solidFill>
                  <a:schemeClr val="accent1"/>
                </a:solidFill>
              </a:rPr>
              <a:t> for </a:t>
            </a:r>
            <a:r>
              <a:rPr lang="en-US" sz="2400" dirty="0" smtClean="0">
                <a:solidFill>
                  <a:schemeClr val="accent1"/>
                </a:solidFill>
              </a:rPr>
              <a:t>Android</a:t>
            </a:r>
            <a:endParaRPr lang="en-US" sz="2400" dirty="0">
              <a:solidFill>
                <a:schemeClr val="accent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accent1"/>
                </a:solidFill>
              </a:rPr>
              <a:t>11</a:t>
            </a:r>
            <a:r>
              <a:rPr lang="en-US" sz="2400" dirty="0">
                <a:solidFill>
                  <a:schemeClr val="accent1"/>
                </a:solidFill>
              </a:rPr>
              <a:t>. Compare usage of </a:t>
            </a:r>
            <a:r>
              <a:rPr lang="en-US" sz="2400" dirty="0" err="1">
                <a:solidFill>
                  <a:schemeClr val="accent1"/>
                </a:solidFill>
              </a:rPr>
              <a:t>Robotframework</a:t>
            </a:r>
            <a:r>
              <a:rPr lang="en-US" sz="2400" dirty="0">
                <a:solidFill>
                  <a:schemeClr val="accent1"/>
                </a:solidFill>
              </a:rPr>
              <a:t>/</a:t>
            </a:r>
            <a:r>
              <a:rPr lang="en-US" sz="2400" dirty="0" err="1">
                <a:solidFill>
                  <a:schemeClr val="accent1"/>
                </a:solidFill>
              </a:rPr>
              <a:t>appium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smtClean="0">
                <a:solidFill>
                  <a:schemeClr val="accent1"/>
                </a:solidFill>
              </a:rPr>
              <a:t>on different </a:t>
            </a:r>
            <a:r>
              <a:rPr lang="en-US" sz="2400" dirty="0">
                <a:solidFill>
                  <a:schemeClr val="accent1"/>
                </a:solidFill>
              </a:rPr>
              <a:t>platforms (Android Vs IOS)</a:t>
            </a:r>
            <a:endParaRPr lang="en-US" sz="2400" dirty="0" smtClean="0">
              <a:solidFill>
                <a:schemeClr val="accent1"/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04800" y="762000"/>
            <a:ext cx="71628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v-SE" sz="3200" b="1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Agenda:</a:t>
            </a:r>
            <a:r>
              <a:rPr lang="sv-SE" sz="3200" b="1" dirty="0" smtClean="0">
                <a:latin typeface="Century Gothic" panose="020B0502020202020204" pitchFamily="34" charset="0"/>
              </a:rPr>
              <a:t> </a:t>
            </a:r>
            <a:endParaRPr lang="en-US" sz="32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111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9816"/>
            <a:ext cx="8229600" cy="89418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3. Setup </a:t>
            </a:r>
            <a:r>
              <a:rPr lang="en-US" dirty="0" err="1" smtClean="0">
                <a:solidFill>
                  <a:schemeClr val="accent1"/>
                </a:solidFill>
              </a:rPr>
              <a:t>Appium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on Mac OS </a:t>
            </a:r>
            <a:r>
              <a:rPr lang="en-US" dirty="0" smtClean="0">
                <a:solidFill>
                  <a:schemeClr val="accent1"/>
                </a:solidFill>
              </a:rPr>
              <a:t>X for iOS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85800" y="1752600"/>
            <a:ext cx="777240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en-US" sz="2400" dirty="0" err="1" smtClean="0"/>
              <a:t>Appium</a:t>
            </a:r>
            <a:r>
              <a:rPr lang="en-US" sz="2400" dirty="0" smtClean="0"/>
              <a:t> </a:t>
            </a:r>
            <a:r>
              <a:rPr lang="en-US" sz="2400" dirty="0"/>
              <a:t>on OS X supports iOS and Android testing</a:t>
            </a:r>
            <a:r>
              <a:rPr lang="en-US" sz="2400" dirty="0" smtClean="0"/>
              <a:t>.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sz="2400" dirty="0" smtClean="0"/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2. Setup : </a:t>
            </a:r>
            <a:r>
              <a:rPr lang="en-US" sz="2400" dirty="0">
                <a:hlinkClick r:id="rId2"/>
              </a:rPr>
              <a:t>https://horaceheaven.com/automated-functional-testing-native-ios-apps-using-robotframework-and-appium</a:t>
            </a:r>
            <a:r>
              <a:rPr lang="en-US" sz="2400" dirty="0" smtClean="0">
                <a:hlinkClick r:id="rId2"/>
              </a:rPr>
              <a:t>/</a:t>
            </a:r>
            <a:endParaRPr lang="en-US" sz="2400" dirty="0" smtClean="0"/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sz="2400" dirty="0" smtClean="0"/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400" dirty="0" smtClean="0"/>
              <a:t>3. </a:t>
            </a:r>
            <a:r>
              <a:rPr lang="en-US" sz="2400" dirty="0"/>
              <a:t>Reference : </a:t>
            </a:r>
            <a:r>
              <a:rPr lang="en-US" sz="2400" dirty="0">
                <a:hlinkClick r:id="rId3"/>
              </a:rPr>
              <a:t>http://appium.io/slate/en/master/?</a:t>
            </a:r>
            <a:r>
              <a:rPr lang="en-US" sz="2400" dirty="0" smtClean="0">
                <a:hlinkClick r:id="rId3"/>
              </a:rPr>
              <a:t>ruby#running-appium-on-mac-os-x</a:t>
            </a:r>
            <a:endParaRPr lang="en-US" sz="2400" dirty="0" smtClean="0"/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sz="2400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4019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9816"/>
            <a:ext cx="8229600" cy="74178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3. Setup </a:t>
            </a:r>
            <a:r>
              <a:rPr lang="en-US" dirty="0" err="1">
                <a:solidFill>
                  <a:schemeClr val="accent1"/>
                </a:solidFill>
              </a:rPr>
              <a:t>Appium</a:t>
            </a:r>
            <a:r>
              <a:rPr lang="en-US" dirty="0">
                <a:solidFill>
                  <a:schemeClr val="accent1"/>
                </a:solidFill>
              </a:rPr>
              <a:t> on Mac OS X for 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4. On your device , open : Setting &gt; Developer &gt; turn on : Enable UI Automation.</a:t>
            </a:r>
          </a:p>
          <a:p>
            <a:pPr marL="0" indent="0">
              <a:buNone/>
            </a:pPr>
            <a:r>
              <a:rPr lang="en-US" sz="2400" dirty="0" smtClean="0"/>
              <a:t>5. Check connected device : open terminal and type </a:t>
            </a:r>
            <a:r>
              <a:rPr lang="en-US" sz="2400" dirty="0"/>
              <a:t>: instruments -s </a:t>
            </a:r>
            <a:r>
              <a:rPr lang="en-US" sz="2400" dirty="0" smtClean="0"/>
              <a:t>devices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99" y="3505200"/>
            <a:ext cx="5115859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414751"/>
      </p:ext>
    </p:extLst>
  </p:cSld>
  <p:clrMapOvr>
    <a:masterClrMapping/>
  </p:clrMapOvr>
</p:sld>
</file>

<file path=ppt/theme/theme1.xml><?xml version="1.0" encoding="utf-8"?>
<a:theme xmlns:a="http://schemas.openxmlformats.org/drawingml/2006/main" name="NitecoPPT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iteco The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NitecoPPTTemplate</Template>
  <TotalTime>8448</TotalTime>
  <Words>1428</Words>
  <Application>Microsoft Office PowerPoint</Application>
  <PresentationFormat>On-screen Show (4:3)</PresentationFormat>
  <Paragraphs>208</Paragraphs>
  <Slides>32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Century Gothic</vt:lpstr>
      <vt:lpstr>NitecoPPTTemplate</vt:lpstr>
      <vt:lpstr>Niteco Them</vt:lpstr>
      <vt:lpstr>PowerPoint Presentation</vt:lpstr>
      <vt:lpstr>PowerPoint Presentation</vt:lpstr>
      <vt:lpstr>1. What is Appium?</vt:lpstr>
      <vt:lpstr>1. What is Appium?</vt:lpstr>
      <vt:lpstr>PowerPoint Presentation</vt:lpstr>
      <vt:lpstr>2. Demo</vt:lpstr>
      <vt:lpstr>PowerPoint Presentation</vt:lpstr>
      <vt:lpstr>3. Setup Appium on Mac OS X for iOS</vt:lpstr>
      <vt:lpstr>3. Setup Appium on Mac OS X for iOS</vt:lpstr>
      <vt:lpstr>3. Setup Appium on Mac OS X for iOS</vt:lpstr>
      <vt:lpstr>3. Setup Appium on Mac OS X for iOS</vt:lpstr>
      <vt:lpstr>3. Setup Appium on Mac OS X for iOS</vt:lpstr>
      <vt:lpstr>PowerPoint Presentation</vt:lpstr>
      <vt:lpstr>4. How To Locating Element For iOS</vt:lpstr>
      <vt:lpstr>PowerPoint Presentation</vt:lpstr>
      <vt:lpstr>5. Setup Appium on Mac OS X for Android</vt:lpstr>
      <vt:lpstr>5. Setup Appium on Mac OS X for Android</vt:lpstr>
      <vt:lpstr>PowerPoint Presentation</vt:lpstr>
      <vt:lpstr>6. How To Locating Element For Android</vt:lpstr>
      <vt:lpstr>6. How To Locating Element For Android</vt:lpstr>
      <vt:lpstr>PowerPoint Presentation</vt:lpstr>
      <vt:lpstr>7. Running Appium on Window</vt:lpstr>
      <vt:lpstr>8. Setup Appium on Window for Android</vt:lpstr>
      <vt:lpstr>PowerPoint Presentation</vt:lpstr>
      <vt:lpstr>9. RF &amp; Appium for iOS on MAC</vt:lpstr>
      <vt:lpstr>9. RF &amp; Appium for iOS on MAC</vt:lpstr>
      <vt:lpstr>PowerPoint Presentation</vt:lpstr>
      <vt:lpstr>10. RF &amp; Appium for Android</vt:lpstr>
      <vt:lpstr>10. RF &amp; Appium for Android</vt:lpstr>
      <vt:lpstr>PowerPoint Presentation</vt:lpstr>
      <vt:lpstr>11. Compare usage of Robotframework/appium on different platforms (Android Vs IOS)</vt:lpstr>
      <vt:lpstr>Q&amp;A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 Dalisay</dc:creator>
  <cp:lastModifiedBy>Phuong Thi Nguyen</cp:lastModifiedBy>
  <cp:revision>594</cp:revision>
  <dcterms:created xsi:type="dcterms:W3CDTF">2012-06-13T06:59:23Z</dcterms:created>
  <dcterms:modified xsi:type="dcterms:W3CDTF">2016-08-25T03:06:10Z</dcterms:modified>
</cp:coreProperties>
</file>