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 id="2147483664" r:id="rId3"/>
  </p:sldMasterIdLst>
  <p:notesMasterIdLst>
    <p:notesMasterId r:id="rId20"/>
  </p:notesMasterIdLst>
  <p:handoutMasterIdLst>
    <p:handoutMasterId r:id="rId21"/>
  </p:handoutMasterIdLst>
  <p:sldIdLst>
    <p:sldId id="257" r:id="rId4"/>
    <p:sldId id="392" r:id="rId5"/>
    <p:sldId id="361" r:id="rId6"/>
    <p:sldId id="381" r:id="rId7"/>
    <p:sldId id="393" r:id="rId8"/>
    <p:sldId id="382" r:id="rId9"/>
    <p:sldId id="383" r:id="rId10"/>
    <p:sldId id="384" r:id="rId11"/>
    <p:sldId id="385" r:id="rId12"/>
    <p:sldId id="386" r:id="rId13"/>
    <p:sldId id="388" r:id="rId14"/>
    <p:sldId id="389" r:id="rId15"/>
    <p:sldId id="390" r:id="rId16"/>
    <p:sldId id="387" r:id="rId17"/>
    <p:sldId id="391" r:id="rId18"/>
    <p:sldId id="3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DE6C286-7B7D-4C78-8F5B-4D841354393D}">
          <p14:sldIdLst>
            <p14:sldId id="257"/>
          </p14:sldIdLst>
        </p14:section>
        <p14:section name="Untitled Section" id="{BE8E3E82-D0B7-4422-8F85-7DBD6706A985}">
          <p14:sldIdLst>
            <p14:sldId id="392"/>
            <p14:sldId id="361"/>
            <p14:sldId id="381"/>
            <p14:sldId id="393"/>
            <p14:sldId id="382"/>
            <p14:sldId id="383"/>
            <p14:sldId id="384"/>
            <p14:sldId id="385"/>
            <p14:sldId id="386"/>
            <p14:sldId id="388"/>
            <p14:sldId id="389"/>
            <p14:sldId id="390"/>
            <p14:sldId id="387"/>
            <p14:sldId id="391"/>
            <p14:sldId id="3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5949" autoAdjust="0"/>
  </p:normalViewPr>
  <p:slideViewPr>
    <p:cSldViewPr snapToGrid="0">
      <p:cViewPr varScale="1">
        <p:scale>
          <a:sx n="88" d="100"/>
          <a:sy n="88" d="100"/>
        </p:scale>
        <p:origin x="231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55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DDD629-6D81-494F-81E7-758DFEF6A2AD}" type="datetimeFigureOut">
              <a:rPr lang="en-US" smtClean="0"/>
              <a:t>7/19/2016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3708BB-1728-43A4-9E20-1D4F02AF4EA7}" type="slidenum">
              <a:rPr lang="en-US" smtClean="0"/>
              <a:t>‹#›</a:t>
            </a:fld>
            <a:endParaRPr lang="en-US"/>
          </a:p>
        </p:txBody>
      </p:sp>
    </p:spTree>
    <p:extLst>
      <p:ext uri="{BB962C8B-B14F-4D97-AF65-F5344CB8AC3E}">
        <p14:creationId xmlns:p14="http://schemas.microsoft.com/office/powerpoint/2010/main" val="627840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77A30-20C6-490D-9E22-BFD76318ED9E}" type="datetimeFigureOut">
              <a:rPr lang="en-US" smtClean="0"/>
              <a:t>7/19/2016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EFECD-04B0-4F68-8677-C803B9CB9E75}" type="slidenum">
              <a:rPr lang="en-US" smtClean="0"/>
              <a:t>‹#›</a:t>
            </a:fld>
            <a:endParaRPr lang="en-US"/>
          </a:p>
        </p:txBody>
      </p:sp>
    </p:spTree>
    <p:extLst>
      <p:ext uri="{BB962C8B-B14F-4D97-AF65-F5344CB8AC3E}">
        <p14:creationId xmlns:p14="http://schemas.microsoft.com/office/powerpoint/2010/main" val="1509443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28EFECD-04B0-4F68-8677-C803B9CB9E75}" type="slidenum">
              <a:rPr lang="en-US" smtClean="0"/>
              <a:t>1</a:t>
            </a:fld>
            <a:endParaRPr lang="en-US" dirty="0"/>
          </a:p>
        </p:txBody>
      </p:sp>
    </p:spTree>
    <p:extLst>
      <p:ext uri="{BB962C8B-B14F-4D97-AF65-F5344CB8AC3E}">
        <p14:creationId xmlns:p14="http://schemas.microsoft.com/office/powerpoint/2010/main" val="1799632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a:t>
            </a:r>
            <a:r>
              <a:rPr lang="vi-VN" sz="1200" b="0" i="0" kern="1200" dirty="0" smtClean="0">
                <a:solidFill>
                  <a:schemeClr val="tx1"/>
                </a:solidFill>
                <a:effectLst/>
                <a:latin typeface="+mn-lt"/>
                <a:ea typeface="+mn-ea"/>
                <a:cs typeface="+mn-cs"/>
              </a:rPr>
              <a:t>ự trì hoãn</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k</a:t>
            </a:r>
            <a:r>
              <a:rPr lang="vi-VN" sz="1200" b="0" i="0" kern="1200" dirty="0" smtClean="0">
                <a:solidFill>
                  <a:schemeClr val="tx1"/>
                </a:solidFill>
                <a:effectLst/>
                <a:latin typeface="+mn-lt"/>
                <a:ea typeface="+mn-ea"/>
                <a:cs typeface="+mn-cs"/>
              </a:rPr>
              <a:t>hi bạn lảng tránh những việc lẽ ra cần phải được tập trung giải quyết nga</a:t>
            </a:r>
            <a:r>
              <a:rPr lang="en-US" sz="1200" b="0" i="0" kern="1200" dirty="0" smtClean="0">
                <a:solidFill>
                  <a:schemeClr val="tx1"/>
                </a:solidFill>
                <a:effectLst/>
                <a:latin typeface="+mn-lt"/>
                <a:ea typeface="+mn-ea"/>
                <a:cs typeface="+mn-cs"/>
              </a:rPr>
              <a:t>y. C</a:t>
            </a:r>
            <a:r>
              <a:rPr lang="vi-VN" sz="1200" b="0" i="0" kern="1200" dirty="0" smtClean="0">
                <a:solidFill>
                  <a:schemeClr val="tx1"/>
                </a:solidFill>
                <a:effectLst/>
                <a:latin typeface="+mn-lt"/>
                <a:ea typeface="+mn-ea"/>
                <a:cs typeface="+mn-cs"/>
              </a:rPr>
              <a:t>ó rất nhiều người mắc phải thói quen không tốt này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ở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mức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nhau</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b="0" i="0" kern="1200" dirty="0" smtClean="0">
                <a:solidFill>
                  <a:schemeClr val="tx1"/>
                </a:solidFill>
                <a:effectLst/>
                <a:latin typeface="+mn-lt"/>
                <a:ea typeface="+mn-ea"/>
                <a:cs typeface="+mn-cs"/>
              </a:rPr>
              <a:t>Chìa khóa để kiểm soát thói quen xấu này là bạn phải nhận thức được khi nào mình bắt đầu chần chừ với công việc, và tại sao lại như vậy</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15phut.vn: </a:t>
            </a:r>
            <a:r>
              <a:rPr lang="en-US" sz="1200" b="0" i="0" kern="1200" dirty="0" err="1" smtClean="0">
                <a:solidFill>
                  <a:schemeClr val="tx1"/>
                </a:solidFill>
                <a:effectLst/>
                <a:latin typeface="+mn-lt"/>
                <a:ea typeface="+mn-ea"/>
                <a:cs typeface="+mn-cs"/>
              </a:rPr>
              <a:t>trắc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nghiệm</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Bạn có phải là người hay chần chừ không</a:t>
            </a:r>
            <a:r>
              <a:rPr lang="en-US" sz="1200" b="0" i="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Step: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b="0" i="0" kern="1200" dirty="0" smtClean="0">
                <a:solidFill>
                  <a:schemeClr val="tx1"/>
                </a:solidFill>
                <a:effectLst/>
                <a:latin typeface="+mn-lt"/>
                <a:ea typeface="+mn-ea"/>
                <a:cs typeface="+mn-cs"/>
              </a:rPr>
              <a:t>nhận thức được rằng bạn đang mắc phải chứng hay trì hoãn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err="1" smtClean="0">
                <a:solidFill>
                  <a:schemeClr val="tx1"/>
                </a:solidFill>
                <a:effectLst/>
                <a:latin typeface="+mn-lt"/>
                <a:ea typeface="+mn-ea"/>
                <a:cs typeface="+mn-cs"/>
              </a:rPr>
              <a:t>Tìm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hiểu</a:t>
            </a:r>
            <a:r>
              <a:rPr lang="en-US" sz="1200" b="0" i="0" kern="1200" dirty="0" smtClean="0">
                <a:solidFill>
                  <a:schemeClr val="tx1"/>
                </a:solidFill>
                <a:effectLst/>
                <a:latin typeface="+mn-lt"/>
                <a:ea typeface="+mn-ea"/>
                <a:cs typeface="+mn-cs"/>
              </a:rPr>
              <a:t> TẠI SAO </a:t>
            </a:r>
            <a:r>
              <a:rPr lang="en-US" sz="1200" b="0" i="0" kern="1200" dirty="0" err="1" smtClean="0">
                <a:solidFill>
                  <a:schemeClr val="tx1"/>
                </a:solidFill>
                <a:effectLst/>
                <a:latin typeface="+mn-lt"/>
                <a:ea typeface="+mn-ea"/>
                <a:cs typeface="+mn-cs"/>
              </a:rPr>
              <a:t>bạn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lại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đang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hoãn</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thích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những người cầu toàn</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 kỹ năng đưa ra quyết định kém</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E28EFECD-04B0-4F68-8677-C803B9CB9E75}" type="slidenum">
              <a:rPr lang="en-US" smtClean="0"/>
              <a:t>10</a:t>
            </a:fld>
            <a:endParaRPr lang="en-US"/>
          </a:p>
        </p:txBody>
      </p:sp>
    </p:spTree>
    <p:extLst>
      <p:ext uri="{BB962C8B-B14F-4D97-AF65-F5344CB8AC3E}">
        <p14:creationId xmlns:p14="http://schemas.microsoft.com/office/powerpoint/2010/main" val="1028965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28EFECD-04B0-4F68-8677-C803B9CB9E75}" type="slidenum">
              <a:rPr lang="en-US" smtClean="0"/>
              <a:t>11</a:t>
            </a:fld>
            <a:endParaRPr lang="en-US"/>
          </a:p>
        </p:txBody>
      </p:sp>
    </p:spTree>
    <p:extLst>
      <p:ext uri="{BB962C8B-B14F-4D97-AF65-F5344CB8AC3E}">
        <p14:creationId xmlns:p14="http://schemas.microsoft.com/office/powerpoint/2010/main" val="2801139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28EFECD-04B0-4F68-8677-C803B9CB9E75}" type="slidenum">
              <a:rPr lang="en-US" smtClean="0"/>
              <a:t>12</a:t>
            </a:fld>
            <a:endParaRPr lang="en-US"/>
          </a:p>
        </p:txBody>
      </p:sp>
    </p:spTree>
    <p:extLst>
      <p:ext uri="{BB962C8B-B14F-4D97-AF65-F5344CB8AC3E}">
        <p14:creationId xmlns:p14="http://schemas.microsoft.com/office/powerpoint/2010/main" val="1146166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28EFECD-04B0-4F68-8677-C803B9CB9E75}" type="slidenum">
              <a:rPr lang="en-US" smtClean="0"/>
              <a:t>13</a:t>
            </a:fld>
            <a:endParaRPr lang="en-US"/>
          </a:p>
        </p:txBody>
      </p:sp>
    </p:spTree>
    <p:extLst>
      <p:ext uri="{BB962C8B-B14F-4D97-AF65-F5344CB8AC3E}">
        <p14:creationId xmlns:p14="http://schemas.microsoft.com/office/powerpoint/2010/main" val="1732521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28EFECD-04B0-4F68-8677-C803B9CB9E75}" type="slidenum">
              <a:rPr lang="en-US" smtClean="0"/>
              <a:t>14</a:t>
            </a:fld>
            <a:endParaRPr lang="en-US"/>
          </a:p>
        </p:txBody>
      </p:sp>
    </p:spTree>
    <p:extLst>
      <p:ext uri="{BB962C8B-B14F-4D97-AF65-F5344CB8AC3E}">
        <p14:creationId xmlns:p14="http://schemas.microsoft.com/office/powerpoint/2010/main" val="2975562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dirty="0" smtClean="0">
                <a:solidFill>
                  <a:schemeClr val="tx1"/>
                </a:solidFill>
                <a:effectLst/>
                <a:latin typeface="+mn-lt"/>
                <a:ea typeface="+mn-ea"/>
                <a:cs typeface="+mn-cs"/>
              </a:rPr>
              <a:t>Thời gian biểu là quy trình sắp xếp và sử dụng thời gian hiệu quả để giảm thiểu căng thẳng, tăng cường hiệu quả làm việc</a:t>
            </a:r>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Để lập thời gian biểu, bạn có thể dùng nhật ký, lịch, hồ sơ,</a:t>
            </a:r>
            <a:r>
              <a:rPr lang="en-US" sz="1200" b="0" i="0" kern="1200" dirty="0" smtClean="0">
                <a:solidFill>
                  <a:schemeClr val="tx1"/>
                </a:solidFill>
                <a:effectLst/>
                <a:latin typeface="+mn-lt"/>
                <a:ea typeface="+mn-ea"/>
                <a:cs typeface="+mn-cs"/>
              </a:rPr>
              <a:t> calendar, …</a:t>
            </a:r>
          </a:p>
          <a:p>
            <a:pPr marL="628650" lvl="1" indent="-171450">
              <a:buFontTx/>
              <a:buChar char="-"/>
            </a:pPr>
            <a:r>
              <a:rPr lang="en-US" sz="1200" b="0" i="0" kern="1200" dirty="0" err="1" smtClean="0">
                <a:solidFill>
                  <a:schemeClr val="tx1"/>
                </a:solidFill>
                <a:effectLst/>
                <a:latin typeface="+mn-lt"/>
                <a:ea typeface="+mn-ea"/>
                <a:cs typeface="+mn-cs"/>
              </a:rPr>
              <a:t>Lên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kế</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thời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tốt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nhất</a:t>
            </a:r>
            <a:r>
              <a:rPr lang="en-US" sz="1200" b="0" i="0" kern="1200" dirty="0" smtClean="0">
                <a:solidFill>
                  <a:schemeClr val="tx1"/>
                </a:solidFill>
                <a:effectLst/>
                <a:latin typeface="+mn-lt"/>
                <a:ea typeface="+mn-ea"/>
                <a:cs typeface="+mn-cs"/>
              </a:rPr>
              <a:t>.</a:t>
            </a:r>
          </a:p>
          <a:p>
            <a:pPr marL="628650" lvl="1" indent="-171450">
              <a:buFontTx/>
              <a:buChar char="-"/>
            </a:pPr>
            <a:r>
              <a:rPr lang="en-US" sz="1200" b="0" i="0" kern="1200" dirty="0" err="1" smtClean="0">
                <a:solidFill>
                  <a:schemeClr val="tx1"/>
                </a:solidFill>
                <a:effectLst/>
                <a:latin typeface="+mn-lt"/>
                <a:ea typeface="+mn-ea"/>
                <a:cs typeface="+mn-cs"/>
              </a:rPr>
              <a:t>Dành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thời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phòng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đề</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phòng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ngờ</a:t>
            </a:r>
            <a:r>
              <a:rPr lang="en-US" sz="1200" b="0" i="0" kern="1200" dirty="0" smtClean="0">
                <a:solidFill>
                  <a:schemeClr val="tx1"/>
                </a:solidFill>
                <a:effectLst/>
                <a:latin typeface="+mn-lt"/>
                <a:ea typeface="+mn-ea"/>
                <a:cs typeface="+mn-cs"/>
              </a:rPr>
              <a:t>”.</a:t>
            </a:r>
          </a:p>
          <a:p>
            <a:pPr marL="628650" lvl="1" indent="-171450">
              <a:buFontTx/>
              <a:buChar char="-"/>
            </a:pPr>
            <a:r>
              <a:rPr lang="en-US" sz="1200" b="0" i="0" kern="1200" dirty="0" err="1" smtClean="0">
                <a:solidFill>
                  <a:schemeClr val="tx1"/>
                </a:solidFill>
                <a:effectLst/>
                <a:latin typeface="+mn-lt"/>
                <a:ea typeface="+mn-ea"/>
                <a:cs typeface="+mn-cs"/>
              </a:rPr>
              <a:t>Giảm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thiểu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căng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thẳng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bằng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hứa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hẹn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cam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nhiều</a:t>
            </a:r>
            <a:endParaRPr lang="en-US" sz="1200" b="0" i="0" kern="1200" dirty="0" smtClean="0">
              <a:solidFill>
                <a:schemeClr val="tx1"/>
              </a:solidFill>
              <a:effectLst/>
              <a:latin typeface="+mn-lt"/>
              <a:ea typeface="+mn-ea"/>
              <a:cs typeface="+mn-cs"/>
            </a:endParaRPr>
          </a:p>
          <a:p>
            <a:pPr marL="628650" lvl="1" indent="-171450">
              <a:buFontTx/>
              <a:buChar char="-"/>
            </a:pPr>
            <a:endParaRPr lang="en-US" dirty="0"/>
          </a:p>
        </p:txBody>
      </p:sp>
      <p:sp>
        <p:nvSpPr>
          <p:cNvPr id="4" name="Slide Number Placeholder 3"/>
          <p:cNvSpPr>
            <a:spLocks noGrp="1"/>
          </p:cNvSpPr>
          <p:nvPr>
            <p:ph type="sldNum" sz="quarter" idx="10"/>
          </p:nvPr>
        </p:nvSpPr>
        <p:spPr/>
        <p:txBody>
          <a:bodyPr/>
          <a:lstStyle/>
          <a:p>
            <a:fld id="{E28EFECD-04B0-4F68-8677-C803B9CB9E75}" type="slidenum">
              <a:rPr lang="en-US" smtClean="0"/>
              <a:t>15</a:t>
            </a:fld>
            <a:endParaRPr lang="en-US"/>
          </a:p>
        </p:txBody>
      </p:sp>
    </p:spTree>
    <p:extLst>
      <p:ext uri="{BB962C8B-B14F-4D97-AF65-F5344CB8AC3E}">
        <p14:creationId xmlns:p14="http://schemas.microsoft.com/office/powerpoint/2010/main" val="283486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Working Smarter to Enhance Productivity</a:t>
            </a:r>
          </a:p>
          <a:p>
            <a:pPr marL="171450" indent="-171450">
              <a:buFontTx/>
              <a:buChar char="-"/>
            </a:pPr>
            <a:r>
              <a:rPr lang="en-US" sz="1200" b="0" i="0" kern="1200" dirty="0" smtClean="0">
                <a:solidFill>
                  <a:schemeClr val="tx1"/>
                </a:solidFill>
                <a:effectLst/>
                <a:latin typeface="+mn-lt"/>
                <a:ea typeface="+mn-ea"/>
                <a:cs typeface="+mn-cs"/>
              </a:rPr>
              <a:t>Being </a:t>
            </a:r>
            <a:r>
              <a:rPr lang="en-US" sz="1200" b="0" i="0" kern="1200" dirty="0" smtClean="0">
                <a:solidFill>
                  <a:schemeClr val="tx1"/>
                </a:solidFill>
                <a:effectLst/>
                <a:latin typeface="+mn-lt"/>
                <a:ea typeface="+mn-ea"/>
                <a:cs typeface="+mn-cs"/>
              </a:rPr>
              <a:t>busy isn’t the same as being effective.</a:t>
            </a:r>
            <a:endParaRPr lang="en-US" b="0" dirty="0"/>
          </a:p>
        </p:txBody>
      </p:sp>
      <p:sp>
        <p:nvSpPr>
          <p:cNvPr id="4" name="Slide Number Placeholder 3"/>
          <p:cNvSpPr>
            <a:spLocks noGrp="1"/>
          </p:cNvSpPr>
          <p:nvPr>
            <p:ph type="sldNum" sz="quarter" idx="10"/>
          </p:nvPr>
        </p:nvSpPr>
        <p:spPr/>
        <p:txBody>
          <a:bodyPr/>
          <a:lstStyle/>
          <a:p>
            <a:fld id="{E28EFECD-04B0-4F68-8677-C803B9CB9E75}" type="slidenum">
              <a:rPr lang="en-US" smtClean="0"/>
              <a:t>2</a:t>
            </a:fld>
            <a:endParaRPr lang="en-US"/>
          </a:p>
        </p:txBody>
      </p:sp>
    </p:spTree>
    <p:extLst>
      <p:ext uri="{BB962C8B-B14F-4D97-AF65-F5344CB8AC3E}">
        <p14:creationId xmlns:p14="http://schemas.microsoft.com/office/powerpoint/2010/main" val="425287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Working Smarter to Enhance Productivity</a:t>
            </a:r>
          </a:p>
          <a:p>
            <a:pPr marL="171450" indent="-171450">
              <a:buFontTx/>
              <a:buChar char="-"/>
            </a:pPr>
            <a:r>
              <a:rPr lang="en-US" sz="1200" b="0" i="0" kern="1200" dirty="0" smtClean="0">
                <a:solidFill>
                  <a:schemeClr val="tx1"/>
                </a:solidFill>
                <a:effectLst/>
                <a:latin typeface="+mn-lt"/>
                <a:ea typeface="+mn-ea"/>
                <a:cs typeface="+mn-cs"/>
              </a:rPr>
              <a:t>Being </a:t>
            </a:r>
            <a:r>
              <a:rPr lang="en-US" sz="1200" b="0" i="0" kern="1200" dirty="0" smtClean="0">
                <a:solidFill>
                  <a:schemeClr val="tx1"/>
                </a:solidFill>
                <a:effectLst/>
                <a:latin typeface="+mn-lt"/>
                <a:ea typeface="+mn-ea"/>
                <a:cs typeface="+mn-cs"/>
              </a:rPr>
              <a:t>busy isn’t the same as being effective</a:t>
            </a:r>
            <a:r>
              <a:rPr lang="en-US" sz="1200" b="0" i="0" kern="1200" dirty="0" smtClean="0">
                <a:solidFill>
                  <a:schemeClr val="tx1"/>
                </a:solidFill>
                <a:effectLst/>
                <a:latin typeface="+mn-lt"/>
                <a:ea typeface="+mn-ea"/>
                <a:cs typeface="+mn-cs"/>
              </a:rPr>
              <a:t>.</a:t>
            </a:r>
          </a:p>
          <a:p>
            <a:pPr marL="171450" indent="-171450">
              <a:buFontTx/>
              <a:buChar char="-"/>
            </a:pPr>
            <a:r>
              <a:rPr lang="en-US" sz="1200" b="0" i="0" kern="1200" dirty="0" err="1" smtClean="0">
                <a:solidFill>
                  <a:schemeClr val="tx1"/>
                </a:solidFill>
                <a:effectLst/>
                <a:latin typeface="+mn-lt"/>
                <a:ea typeface="+mn-ea"/>
                <a:cs typeface="+mn-cs"/>
              </a:rPr>
              <a:t>Quy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tắc</a:t>
            </a:r>
            <a:r>
              <a:rPr lang="en-US" sz="1200" b="0" i="0" kern="1200" baseline="0" dirty="0" smtClean="0">
                <a:solidFill>
                  <a:schemeClr val="tx1"/>
                </a:solidFill>
                <a:effectLst/>
                <a:latin typeface="+mn-lt"/>
                <a:ea typeface="+mn-ea"/>
                <a:cs typeface="+mn-cs"/>
              </a:rPr>
              <a:t> 80-20 (</a:t>
            </a:r>
            <a:r>
              <a:rPr lang="en-US" sz="1200" b="0" i="0" kern="1200" dirty="0" smtClean="0">
                <a:solidFill>
                  <a:schemeClr val="tx1"/>
                </a:solidFill>
                <a:effectLst/>
                <a:latin typeface="+mn-lt"/>
                <a:ea typeface="+mn-ea"/>
                <a:cs typeface="+mn-cs"/>
              </a:rPr>
              <a:t>Pareto)</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điển hình 80% nổ lực không trọng tâm tạo ra chỉ 20% kết quả. Nó nghĩa là, phần còn lại 80% kết quả lại đạt được chỉ với 20% nổ lực</a:t>
            </a:r>
            <a:endParaRPr lang="en-US" b="0" dirty="0"/>
          </a:p>
        </p:txBody>
      </p:sp>
      <p:sp>
        <p:nvSpPr>
          <p:cNvPr id="4" name="Slide Number Placeholder 3"/>
          <p:cNvSpPr>
            <a:spLocks noGrp="1"/>
          </p:cNvSpPr>
          <p:nvPr>
            <p:ph type="sldNum" sz="quarter" idx="10"/>
          </p:nvPr>
        </p:nvSpPr>
        <p:spPr/>
        <p:txBody>
          <a:bodyPr/>
          <a:lstStyle/>
          <a:p>
            <a:fld id="{E28EFECD-04B0-4F68-8677-C803B9CB9E75}" type="slidenum">
              <a:rPr lang="en-US" smtClean="0"/>
              <a:t>3</a:t>
            </a:fld>
            <a:endParaRPr lang="en-US"/>
          </a:p>
        </p:txBody>
      </p:sp>
    </p:spTree>
    <p:extLst>
      <p:ext uri="{BB962C8B-B14F-4D97-AF65-F5344CB8AC3E}">
        <p14:creationId xmlns:p14="http://schemas.microsoft.com/office/powerpoint/2010/main" val="3886944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28EFECD-04B0-4F68-8677-C803B9CB9E75}" type="slidenum">
              <a:rPr lang="en-US" smtClean="0"/>
              <a:t>4</a:t>
            </a:fld>
            <a:endParaRPr lang="en-US"/>
          </a:p>
        </p:txBody>
      </p:sp>
    </p:spTree>
    <p:extLst>
      <p:ext uri="{BB962C8B-B14F-4D97-AF65-F5344CB8AC3E}">
        <p14:creationId xmlns:p14="http://schemas.microsoft.com/office/powerpoint/2010/main" val="344349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28EFECD-04B0-4F68-8677-C803B9CB9E75}" type="slidenum">
              <a:rPr lang="en-US" smtClean="0"/>
              <a:t>5</a:t>
            </a:fld>
            <a:endParaRPr lang="en-US"/>
          </a:p>
        </p:txBody>
      </p:sp>
    </p:spTree>
    <p:extLst>
      <p:ext uri="{BB962C8B-B14F-4D97-AF65-F5344CB8AC3E}">
        <p14:creationId xmlns:p14="http://schemas.microsoft.com/office/powerpoint/2010/main" val="2536641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dirty="0" smtClean="0">
                <a:solidFill>
                  <a:schemeClr val="tx1"/>
                </a:solidFill>
                <a:effectLst/>
                <a:latin typeface="+mn-lt"/>
                <a:ea typeface="+mn-ea"/>
                <a:cs typeface="+mn-cs"/>
              </a:rPr>
              <a:t>Todolist là một tập hợp những công việc đã được sắp xếp thứ tự ưu tiên cần được hoàn thành, trong đó việc gì quan trọng nhất sẽ được xếp lên đầu tiên.</a:t>
            </a:r>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Điểm hay của “Danh sách việc cần làm” Todolist là bạn có thể lưu lại tất cả việc cần làm trong cùng một nơi, tránh bỏ quên và sai sót</a:t>
            </a:r>
            <a:r>
              <a:rPr lang="en-US" sz="1200" b="0" i="0" kern="1200" dirty="0" smtClean="0">
                <a:solidFill>
                  <a:schemeClr val="tx1"/>
                </a:solidFill>
                <a:effectLst/>
                <a:latin typeface="+mn-lt"/>
                <a:ea typeface="+mn-ea"/>
                <a:cs typeface="+mn-cs"/>
              </a:rPr>
              <a:t>.</a:t>
            </a:r>
          </a:p>
          <a:p>
            <a:pPr marL="171450" indent="-171450">
              <a:buFontTx/>
              <a:buChar char="-"/>
            </a:pPr>
            <a:r>
              <a:rPr lang="vi-VN" sz="1200" b="0" i="0" kern="1200" dirty="0" smtClean="0">
                <a:solidFill>
                  <a:schemeClr val="tx1"/>
                </a:solidFill>
                <a:effectLst/>
                <a:latin typeface="+mn-lt"/>
                <a:ea typeface="+mn-ea"/>
                <a:cs typeface="+mn-cs"/>
              </a:rPr>
              <a:t>Nếu công việc nào có khối lượng quá lớn, hãy chia nhỏ ra thành những đầu việc nhỏ hơn. Cứ thế, tiếp tục chia nhỏ cho đến khi bạn đã liệt kê được hết mọi việc, trong đó mỗi đầu việc chỉ cần tối đa từ 1-2 giờ để hoàn thành</a:t>
            </a:r>
            <a:r>
              <a:rPr lang="en-US" sz="1200" b="0" i="0" kern="1200" dirty="0" smtClean="0">
                <a:solidFill>
                  <a:schemeClr val="tx1"/>
                </a:solidFill>
                <a:effectLst/>
                <a:latin typeface="+mn-lt"/>
                <a:ea typeface="+mn-ea"/>
                <a:cs typeface="+mn-cs"/>
              </a:rPr>
              <a:t>.</a:t>
            </a:r>
          </a:p>
          <a:p>
            <a:pPr marL="171450" indent="-171450">
              <a:buFontTx/>
              <a:buChar char="-"/>
            </a:pPr>
            <a:r>
              <a:rPr lang="en-US" sz="1200" b="0" i="0" kern="1200" dirty="0" err="1" smtClean="0">
                <a:solidFill>
                  <a:schemeClr val="tx1"/>
                </a:solidFill>
                <a:effectLst/>
                <a:latin typeface="+mn-lt"/>
                <a:ea typeface="+mn-ea"/>
                <a:cs typeface="+mn-cs"/>
              </a:rPr>
              <a:t>Mẫu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todo</a:t>
            </a:r>
            <a:r>
              <a:rPr lang="en-US" sz="1200" b="0" i="0" kern="1200" baseline="0" dirty="0" smtClean="0">
                <a:solidFill>
                  <a:schemeClr val="tx1"/>
                </a:solidFill>
                <a:effectLst/>
                <a:latin typeface="+mn-lt"/>
                <a:ea typeface="+mn-ea"/>
                <a:cs typeface="+mn-cs"/>
              </a:rPr>
              <a:t> list (</a:t>
            </a:r>
            <a:r>
              <a:rPr lang="en-US" sz="1200" b="0" i="0" kern="1200" baseline="0" dirty="0" err="1" smtClean="0">
                <a:solidFill>
                  <a:schemeClr val="tx1"/>
                </a:solidFill>
                <a:effectLst/>
                <a:latin typeface="+mn-lt"/>
                <a:ea typeface="+mn-ea"/>
                <a:cs typeface="+mn-cs"/>
              </a:rPr>
              <a:t>exel</a:t>
            </a:r>
            <a:r>
              <a:rPr lang="en-US" sz="1200" b="0" i="0" kern="1200" baseline="0" dirty="0" smtClean="0">
                <a:solidFill>
                  <a:schemeClr val="tx1"/>
                </a:solidFill>
                <a:effectLst/>
                <a:latin typeface="+mn-lt"/>
                <a:ea typeface="+mn-ea"/>
                <a:cs typeface="+mn-cs"/>
              </a:rPr>
              <a:t> file, </a:t>
            </a:r>
            <a:r>
              <a:rPr lang="en-US" sz="1200" b="0" i="0" kern="1200" baseline="0" dirty="0" err="1" smtClean="0">
                <a:solidFill>
                  <a:schemeClr val="tx1"/>
                </a:solidFill>
                <a:effectLst/>
                <a:latin typeface="+mn-lt"/>
                <a:ea typeface="+mn-ea"/>
                <a:cs typeface="+mn-cs"/>
              </a:rPr>
              <a:t>sổ</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note </a:t>
            </a:r>
            <a:r>
              <a:rPr lang="en-US" sz="1200" b="0" i="0" kern="1200" baseline="0" dirty="0" err="1" smtClean="0">
                <a:solidFill>
                  <a:schemeClr val="tx1"/>
                </a:solidFill>
                <a:effectLst/>
                <a:latin typeface="+mn-lt"/>
                <a:ea typeface="+mn-ea"/>
                <a:cs typeface="+mn-cs"/>
              </a:rPr>
              <a:t>trên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thoại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indent="-171450">
              <a:buFontTx/>
              <a:buChar char="-"/>
            </a:pP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28EFECD-04B0-4F68-8677-C803B9CB9E75}" type="slidenum">
              <a:rPr lang="en-US" smtClean="0"/>
              <a:t>6</a:t>
            </a:fld>
            <a:endParaRPr lang="en-US"/>
          </a:p>
        </p:txBody>
      </p:sp>
    </p:spTree>
    <p:extLst>
      <p:ext uri="{BB962C8B-B14F-4D97-AF65-F5344CB8AC3E}">
        <p14:creationId xmlns:p14="http://schemas.microsoft.com/office/powerpoint/2010/main" val="255180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err="1" smtClean="0">
                <a:solidFill>
                  <a:schemeClr val="tx1"/>
                </a:solidFill>
                <a:effectLst/>
                <a:latin typeface="+mn-lt"/>
                <a:ea typeface="+mn-ea"/>
                <a:cs typeface="+mn-cs"/>
              </a:rPr>
              <a:t>Tầm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nhìn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động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ngắn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hạn</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Trước tiên là tạo ra một bức tranh tổng thể về những điều bạn muốn làm và quyết định xem quy mô của mục tiêu lớn nhỏ như thế nào. Tiếp theo, chia nhỏ mục tiêu này thành những phân đoạn nhỏ hơn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tìm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ngay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hôm</a:t>
            </a:r>
            <a:r>
              <a:rPr lang="en-US" sz="1200" b="0" i="0" kern="1200" dirty="0" smtClean="0">
                <a:solidFill>
                  <a:schemeClr val="tx1"/>
                </a:solidFill>
                <a:effectLst/>
                <a:latin typeface="+mn-lt"/>
                <a:ea typeface="+mn-ea"/>
                <a:cs typeface="+mn-cs"/>
              </a:rPr>
              <a:t> nay </a:t>
            </a:r>
            <a:r>
              <a:rPr lang="en-US" sz="1200" b="0" i="0" kern="1200" dirty="0" err="1" smtClean="0">
                <a:solidFill>
                  <a:schemeClr val="tx1"/>
                </a:solidFill>
                <a:effectLst/>
                <a:latin typeface="+mn-lt"/>
                <a:ea typeface="+mn-ea"/>
                <a:cs typeface="+mn-cs"/>
              </a:rPr>
              <a:t>để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biến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mục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tiêu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thực</a:t>
            </a:r>
            <a:r>
              <a:rPr lang="en-US" sz="1200" b="0" i="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Theo </a:t>
            </a:r>
            <a:r>
              <a:rPr lang="en-US" sz="1200" b="0" i="0" kern="1200" dirty="0" err="1" smtClean="0">
                <a:solidFill>
                  <a:schemeClr val="tx1"/>
                </a:solidFill>
                <a:effectLst/>
                <a:latin typeface="+mn-lt"/>
                <a:ea typeface="+mn-ea"/>
                <a:cs typeface="+mn-cs"/>
              </a:rPr>
              <a:t>sát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tiến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cập nhật danh sách việc cần làm mỗi ngày</a:t>
            </a:r>
            <a:r>
              <a:rPr lang="en-US" sz="1200" b="0" i="0" kern="1200" dirty="0" smtClean="0">
                <a:solidFill>
                  <a:schemeClr val="tx1"/>
                </a:solidFill>
                <a:effectLst/>
                <a:latin typeface="+mn-lt"/>
                <a:ea typeface="+mn-ea"/>
                <a:cs typeface="+mn-cs"/>
              </a:rPr>
              <a:t> đ</a:t>
            </a:r>
            <a:r>
              <a:rPr lang="vi-VN" sz="1200" b="0" i="0" kern="1200" dirty="0" smtClean="0">
                <a:solidFill>
                  <a:schemeClr val="tx1"/>
                </a:solidFill>
                <a:effectLst/>
                <a:latin typeface="+mn-lt"/>
                <a:ea typeface="+mn-ea"/>
                <a:cs typeface="+mn-cs"/>
              </a:rPr>
              <a:t>ịnh kì kiểm tra lại kế hoạch dài hạn và kiểm soát để kế hoạch phản ánh được ưu tiên và kinh nghiệm của bạn</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err="1" smtClean="0">
                <a:solidFill>
                  <a:schemeClr val="tx1"/>
                </a:solidFill>
                <a:effectLst/>
                <a:latin typeface="+mn-lt"/>
                <a:ea typeface="+mn-ea"/>
                <a:cs typeface="+mn-cs"/>
              </a:rPr>
              <a:t>Mục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tiêu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đảm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bảo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tiêu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chí</a:t>
            </a:r>
            <a:r>
              <a:rPr lang="en-US" sz="1200" b="0" i="0" kern="1200" baseline="0" dirty="0" smtClean="0">
                <a:solidFill>
                  <a:schemeClr val="tx1"/>
                </a:solidFill>
                <a:effectLst/>
                <a:latin typeface="+mn-lt"/>
                <a:ea typeface="+mn-ea"/>
                <a:cs typeface="+mn-cs"/>
              </a:rPr>
              <a:t> SMART</a:t>
            </a:r>
            <a:endParaRPr lang="en-US"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28EFECD-04B0-4F68-8677-C803B9CB9E75}" type="slidenum">
              <a:rPr lang="en-US" smtClean="0"/>
              <a:t>7</a:t>
            </a:fld>
            <a:endParaRPr lang="en-US"/>
          </a:p>
        </p:txBody>
      </p:sp>
    </p:spTree>
    <p:extLst>
      <p:ext uri="{BB962C8B-B14F-4D97-AF65-F5344CB8AC3E}">
        <p14:creationId xmlns:p14="http://schemas.microsoft.com/office/powerpoint/2010/main" val="3717410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sắp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đặt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theo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thứ</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thời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nhuận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vọng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ích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hoàn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việc</a:t>
            </a:r>
            <a:r>
              <a:rPr lang="en-US" sz="1200" b="0" i="0" kern="1200" dirty="0" smtClean="0">
                <a:solidFill>
                  <a:schemeClr val="tx1"/>
                </a:solidFill>
                <a:effectLst/>
                <a:latin typeface="+mn-lt"/>
                <a:ea typeface="+mn-ea"/>
                <a:cs typeface="+mn-cs"/>
              </a:rPr>
              <a:t>.</a:t>
            </a:r>
          </a:p>
          <a:p>
            <a:pPr marL="171450" indent="-171450">
              <a:buFontTx/>
              <a:buChar char="-"/>
            </a:pPr>
            <a:r>
              <a:rPr lang="vi-VN" sz="1200" b="0" i="0" kern="1200" dirty="0" smtClean="0">
                <a:solidFill>
                  <a:schemeClr val="tx1"/>
                </a:solidFill>
                <a:effectLst/>
                <a:latin typeface="+mn-lt"/>
                <a:ea typeface="+mn-ea"/>
                <a:cs typeface="+mn-cs"/>
              </a:rPr>
              <a:t>Áp lực công việc cũng là một yếu tố cần quan tâm khi sắp xếp ưu tiê</a:t>
            </a:r>
            <a:r>
              <a:rPr lang="en-US" sz="1200" b="0" i="0" kern="1200" dirty="0" smtClean="0">
                <a:solidFill>
                  <a:schemeClr val="tx1"/>
                </a:solidFill>
                <a:effectLst/>
                <a:latin typeface="+mn-lt"/>
                <a:ea typeface="+mn-ea"/>
                <a:cs typeface="+mn-cs"/>
              </a:rPr>
              <a:t>n</a:t>
            </a:r>
            <a:endParaRPr lang="en-US" dirty="0"/>
          </a:p>
        </p:txBody>
      </p:sp>
      <p:sp>
        <p:nvSpPr>
          <p:cNvPr id="4" name="Slide Number Placeholder 3"/>
          <p:cNvSpPr>
            <a:spLocks noGrp="1"/>
          </p:cNvSpPr>
          <p:nvPr>
            <p:ph type="sldNum" sz="quarter" idx="10"/>
          </p:nvPr>
        </p:nvSpPr>
        <p:spPr/>
        <p:txBody>
          <a:bodyPr/>
          <a:lstStyle/>
          <a:p>
            <a:fld id="{E28EFECD-04B0-4F68-8677-C803B9CB9E75}" type="slidenum">
              <a:rPr lang="en-US" smtClean="0"/>
              <a:t>8</a:t>
            </a:fld>
            <a:endParaRPr lang="en-US"/>
          </a:p>
        </p:txBody>
      </p:sp>
    </p:spTree>
    <p:extLst>
      <p:ext uri="{BB962C8B-B14F-4D97-AF65-F5344CB8AC3E}">
        <p14:creationId xmlns:p14="http://schemas.microsoft.com/office/powerpoint/2010/main" val="221599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28EFECD-04B0-4F68-8677-C803B9CB9E75}" type="slidenum">
              <a:rPr lang="en-US" smtClean="0"/>
              <a:t>9</a:t>
            </a:fld>
            <a:endParaRPr lang="en-US"/>
          </a:p>
        </p:txBody>
      </p:sp>
    </p:spTree>
    <p:extLst>
      <p:ext uri="{BB962C8B-B14F-4D97-AF65-F5344CB8AC3E}">
        <p14:creationId xmlns:p14="http://schemas.microsoft.com/office/powerpoint/2010/main" val="328583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75082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59086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Document name</a:t>
            </a:r>
            <a:endParaRPr lang="en-US" dirty="0"/>
          </a:p>
        </p:txBody>
      </p:sp>
    </p:spTree>
    <p:extLst>
      <p:ext uri="{BB962C8B-B14F-4D97-AF65-F5344CB8AC3E}">
        <p14:creationId xmlns:p14="http://schemas.microsoft.com/office/powerpoint/2010/main" val="3992427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Document name</a:t>
            </a:r>
            <a:endParaRPr lang="en-US" dirty="0"/>
          </a:p>
        </p:txBody>
      </p:sp>
    </p:spTree>
    <p:extLst>
      <p:ext uri="{BB962C8B-B14F-4D97-AF65-F5344CB8AC3E}">
        <p14:creationId xmlns:p14="http://schemas.microsoft.com/office/powerpoint/2010/main" val="5543740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5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iteco-layout">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3776" y="1611757"/>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43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Document name</a:t>
            </a:r>
            <a:endParaRPr lang="en-US" dirty="0"/>
          </a:p>
        </p:txBody>
      </p:sp>
    </p:spTree>
    <p:extLst>
      <p:ext uri="{BB962C8B-B14F-4D97-AF65-F5344CB8AC3E}">
        <p14:creationId xmlns:p14="http://schemas.microsoft.com/office/powerpoint/2010/main" val="2144402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Document name</a:t>
            </a:r>
            <a:endParaRPr lang="en-US" dirty="0"/>
          </a:p>
        </p:txBody>
      </p:sp>
    </p:spTree>
    <p:extLst>
      <p:ext uri="{BB962C8B-B14F-4D97-AF65-F5344CB8AC3E}">
        <p14:creationId xmlns:p14="http://schemas.microsoft.com/office/powerpoint/2010/main" val="3686496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Document name</a:t>
            </a:r>
            <a:endParaRPr lang="en-US" dirty="0"/>
          </a:p>
        </p:txBody>
      </p:sp>
    </p:spTree>
    <p:extLst>
      <p:ext uri="{BB962C8B-B14F-4D97-AF65-F5344CB8AC3E}">
        <p14:creationId xmlns:p14="http://schemas.microsoft.com/office/powerpoint/2010/main" val="14375836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Document name</a:t>
            </a:r>
            <a:endParaRPr lang="en-US" dirty="0"/>
          </a:p>
        </p:txBody>
      </p:sp>
    </p:spTree>
    <p:extLst>
      <p:ext uri="{BB962C8B-B14F-4D97-AF65-F5344CB8AC3E}">
        <p14:creationId xmlns:p14="http://schemas.microsoft.com/office/powerpoint/2010/main" val="42651251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a:xfrm>
            <a:off x="457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Document name</a:t>
            </a:r>
            <a:endParaRPr lang="en-US" dirty="0"/>
          </a:p>
        </p:txBody>
      </p:sp>
    </p:spTree>
    <p:extLst>
      <p:ext uri="{BB962C8B-B14F-4D97-AF65-F5344CB8AC3E}">
        <p14:creationId xmlns:p14="http://schemas.microsoft.com/office/powerpoint/2010/main" val="10633610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Document name</a:t>
            </a:r>
            <a:endParaRPr lang="en-US" dirty="0"/>
          </a:p>
        </p:txBody>
      </p:sp>
    </p:spTree>
    <p:extLst>
      <p:ext uri="{BB962C8B-B14F-4D97-AF65-F5344CB8AC3E}">
        <p14:creationId xmlns:p14="http://schemas.microsoft.com/office/powerpoint/2010/main" val="706695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Document name</a:t>
            </a:r>
            <a:endParaRPr lang="en-US" dirty="0"/>
          </a:p>
        </p:txBody>
      </p:sp>
    </p:spTree>
    <p:extLst>
      <p:ext uri="{BB962C8B-B14F-4D97-AF65-F5344CB8AC3E}">
        <p14:creationId xmlns:p14="http://schemas.microsoft.com/office/powerpoint/2010/main" val="7474488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Document name</a:t>
            </a:r>
            <a:endParaRPr lang="en-US" dirty="0"/>
          </a:p>
        </p:txBody>
      </p:sp>
    </p:spTree>
    <p:extLst>
      <p:ext uri="{BB962C8B-B14F-4D97-AF65-F5344CB8AC3E}">
        <p14:creationId xmlns:p14="http://schemas.microsoft.com/office/powerpoint/2010/main" val="14585871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762000" y="4876800"/>
            <a:ext cx="8229600" cy="1008112"/>
          </a:xfrm>
          <a:prstGeom prst="rect">
            <a:avLst/>
          </a:prstGeom>
        </p:spPr>
        <p:txBody>
          <a:bodyPr vert="horz" lIns="91440" tIns="45720" rIns="91440" bIns="45720" rtlCol="0">
            <a:normAutofit/>
          </a:bodyPr>
          <a:lstStyle/>
          <a:p>
            <a:pPr lvl="0"/>
            <a:endParaRPr lang="en-US" dirty="0"/>
          </a:p>
        </p:txBody>
      </p:sp>
    </p:spTree>
    <p:extLst>
      <p:ext uri="{BB962C8B-B14F-4D97-AF65-F5344CB8AC3E}">
        <p14:creationId xmlns:p14="http://schemas.microsoft.com/office/powerpoint/2010/main" val="589690865"/>
      </p:ext>
    </p:extLst>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r"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9816"/>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844824"/>
            <a:ext cx="8229600" cy="42813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Document name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ECD7D-CB1C-4C9E-B35F-44FD92E61101}" type="slidenum">
              <a:rPr lang="en-US" smtClean="0"/>
              <a:t>‹#›</a:t>
            </a:fld>
            <a:endParaRPr lang="en-US"/>
          </a:p>
        </p:txBody>
      </p:sp>
      <p:sp>
        <p:nvSpPr>
          <p:cNvPr id="9" name="Slide Number Placeholder 5"/>
          <p:cNvSpPr txBox="1">
            <a:spLocks/>
          </p:cNvSpPr>
          <p:nvPr/>
        </p:nvSpPr>
        <p:spPr>
          <a:xfrm>
            <a:off x="6705600" y="6381328"/>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795ECD7D-CB1C-4C9E-B35F-44FD92E61101}" type="slidenum">
              <a:rPr lang="en-US" smtClean="0">
                <a:solidFill>
                  <a:schemeClr val="bg1"/>
                </a:solidFill>
              </a:rPr>
              <a:pPr algn="r"/>
              <a:t>‹#›</a:t>
            </a:fld>
            <a:endParaRPr lang="en-US" dirty="0">
              <a:solidFill>
                <a:schemeClr val="bg1"/>
              </a:solidFill>
            </a:endParaRPr>
          </a:p>
        </p:txBody>
      </p:sp>
    </p:spTree>
    <p:extLst>
      <p:ext uri="{BB962C8B-B14F-4D97-AF65-F5344CB8AC3E}">
        <p14:creationId xmlns:p14="http://schemas.microsoft.com/office/powerpoint/2010/main" val="1445313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9" r:id="rId7"/>
    <p:sldLayoutId id="2147483655" r:id="rId8"/>
    <p:sldLayoutId id="2147483656" r:id="rId9"/>
    <p:sldLayoutId id="2147483657" r:id="rId10"/>
    <p:sldLayoutId id="2147483658"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703410"/>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3037115" y="5189538"/>
            <a:ext cx="6106886" cy="449262"/>
          </a:xfrm>
        </p:spPr>
        <p:txBody>
          <a:bodyPr>
            <a:noAutofit/>
          </a:bodyPr>
          <a:lstStyle/>
          <a:p>
            <a:r>
              <a:rPr lang="en-US" sz="2200" b="1" dirty="0" smtClean="0">
                <a:latin typeface="Century Gothic" panose="020B0502020202020204" pitchFamily="34" charset="0"/>
              </a:rPr>
              <a:t>10 Common Time Management Mistakes </a:t>
            </a:r>
            <a:endParaRPr lang="en-US" sz="2200" b="1" dirty="0">
              <a:solidFill>
                <a:schemeClr val="tx1"/>
              </a:solidFill>
              <a:latin typeface="Century Gothic" panose="020B0502020202020204" pitchFamily="34" charset="0"/>
            </a:endParaRPr>
          </a:p>
        </p:txBody>
      </p:sp>
      <p:sp>
        <p:nvSpPr>
          <p:cNvPr id="4" name="Subtitle 2"/>
          <p:cNvSpPr txBox="1">
            <a:spLocks/>
          </p:cNvSpPr>
          <p:nvPr/>
        </p:nvSpPr>
        <p:spPr>
          <a:xfrm>
            <a:off x="2171700" y="5638800"/>
            <a:ext cx="6591300" cy="685800"/>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200" b="1" dirty="0">
              <a:latin typeface="Century Gothic" panose="020B0502020202020204" pitchFamily="34" charset="0"/>
            </a:endParaRPr>
          </a:p>
        </p:txBody>
      </p:sp>
    </p:spTree>
    <p:extLst>
      <p:ext uri="{BB962C8B-B14F-4D97-AF65-F5344CB8AC3E}">
        <p14:creationId xmlns:p14="http://schemas.microsoft.com/office/powerpoint/2010/main" val="60796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a:spcBef>
                <a:spcPts val="600"/>
              </a:spcBef>
              <a:spcAft>
                <a:spcPts val="600"/>
              </a:spcAft>
            </a:pPr>
            <a:r>
              <a:rPr lang="en-US" sz="2800" dirty="0"/>
              <a:t>10 Common Time Management Mistakes</a:t>
            </a:r>
          </a:p>
        </p:txBody>
      </p:sp>
      <p:sp>
        <p:nvSpPr>
          <p:cNvPr id="3" name="Content Placeholder 2"/>
          <p:cNvSpPr>
            <a:spLocks noGrp="1"/>
          </p:cNvSpPr>
          <p:nvPr>
            <p:ph idx="1"/>
          </p:nvPr>
        </p:nvSpPr>
        <p:spPr>
          <a:xfrm>
            <a:off x="457200" y="1636776"/>
            <a:ext cx="8229600" cy="4461955"/>
          </a:xfrm>
        </p:spPr>
        <p:txBody>
          <a:bodyPr>
            <a:normAutofit/>
          </a:bodyPr>
          <a:lstStyle/>
          <a:p>
            <a:r>
              <a:rPr lang="en-US" sz="2000" dirty="0"/>
              <a:t>Mistake #5. Procrastination</a:t>
            </a:r>
          </a:p>
          <a:p>
            <a:endParaRPr lang="en-US" sz="1600" dirty="0"/>
          </a:p>
          <a:p>
            <a:endParaRPr lang="en-US" sz="1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http://2.bp.blogspot.com/-p_VLjLWaZfs/VGdMIUhIDNI/AAAAAAAAAhg/-2AfFxOiMpo/s1600/Procrastination-Cyc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939" y="2119086"/>
            <a:ext cx="3965688" cy="413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04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a:spcBef>
                <a:spcPts val="600"/>
              </a:spcBef>
              <a:spcAft>
                <a:spcPts val="600"/>
              </a:spcAft>
            </a:pPr>
            <a:r>
              <a:rPr lang="en-US" sz="2800" dirty="0"/>
              <a:t>10 Common Time Management Mistakes</a:t>
            </a:r>
          </a:p>
        </p:txBody>
      </p:sp>
      <p:sp>
        <p:nvSpPr>
          <p:cNvPr id="3" name="Content Placeholder 2"/>
          <p:cNvSpPr>
            <a:spLocks noGrp="1"/>
          </p:cNvSpPr>
          <p:nvPr>
            <p:ph idx="1"/>
          </p:nvPr>
        </p:nvSpPr>
        <p:spPr>
          <a:xfrm>
            <a:off x="457200" y="1636776"/>
            <a:ext cx="8229600" cy="4461955"/>
          </a:xfrm>
        </p:spPr>
        <p:txBody>
          <a:bodyPr>
            <a:normAutofit/>
          </a:bodyPr>
          <a:lstStyle/>
          <a:p>
            <a:r>
              <a:rPr lang="en-US" sz="2000" dirty="0"/>
              <a:t>Mistake #6. Taking on too Much</a:t>
            </a:r>
          </a:p>
          <a:p>
            <a:endParaRPr lang="en-US" sz="1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descr="http://3.bp.blogspot.com/-9eMvTEEoJVg/VJIJBvEy4OI/AAAAAAAAP0A/MYsObliTw-w/s1600/TOO%2BMUCH%2BWORK%2BNOTHING%2BTO%2BDO%2B6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747" y="2046513"/>
            <a:ext cx="8157029" cy="421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888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a:spcBef>
                <a:spcPts val="600"/>
              </a:spcBef>
              <a:spcAft>
                <a:spcPts val="600"/>
              </a:spcAft>
            </a:pPr>
            <a:r>
              <a:rPr lang="en-US" sz="2800" dirty="0"/>
              <a:t>10 Common Time Management Mistakes</a:t>
            </a:r>
          </a:p>
        </p:txBody>
      </p:sp>
      <p:sp>
        <p:nvSpPr>
          <p:cNvPr id="3" name="Content Placeholder 2"/>
          <p:cNvSpPr>
            <a:spLocks noGrp="1"/>
          </p:cNvSpPr>
          <p:nvPr>
            <p:ph idx="1"/>
          </p:nvPr>
        </p:nvSpPr>
        <p:spPr>
          <a:xfrm>
            <a:off x="457200" y="1636776"/>
            <a:ext cx="8229600" cy="4461955"/>
          </a:xfrm>
        </p:spPr>
        <p:txBody>
          <a:bodyPr>
            <a:normAutofit/>
          </a:bodyPr>
          <a:lstStyle/>
          <a:p>
            <a:r>
              <a:rPr lang="en-US" sz="1600" dirty="0"/>
              <a:t>Mistake #7. Thriving on "Busy</a:t>
            </a:r>
            <a:r>
              <a:rPr lang="en-US" sz="1600" dirty="0" smtClean="0"/>
              <a:t>"</a:t>
            </a:r>
            <a:endParaRPr lang="en-US" sz="1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descr="http://processspecialist.com/increasesales/wp-content/uploads/2010/12/Busy-I-Am-To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554" y="1937038"/>
            <a:ext cx="4152068" cy="415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43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a:spcBef>
                <a:spcPts val="600"/>
              </a:spcBef>
              <a:spcAft>
                <a:spcPts val="600"/>
              </a:spcAft>
            </a:pPr>
            <a:r>
              <a:rPr lang="en-US" sz="2800" dirty="0"/>
              <a:t>10 Common Time Management Mistakes</a:t>
            </a:r>
          </a:p>
        </p:txBody>
      </p:sp>
      <p:sp>
        <p:nvSpPr>
          <p:cNvPr id="3" name="Content Placeholder 2"/>
          <p:cNvSpPr>
            <a:spLocks noGrp="1"/>
          </p:cNvSpPr>
          <p:nvPr>
            <p:ph idx="1"/>
          </p:nvPr>
        </p:nvSpPr>
        <p:spPr>
          <a:xfrm>
            <a:off x="457200" y="1636776"/>
            <a:ext cx="8229600" cy="4461955"/>
          </a:xfrm>
        </p:spPr>
        <p:txBody>
          <a:bodyPr>
            <a:normAutofit/>
          </a:bodyPr>
          <a:lstStyle/>
          <a:p>
            <a:r>
              <a:rPr lang="en-US" sz="2000" dirty="0"/>
              <a:t>Mistake #8. Multitasking</a:t>
            </a:r>
          </a:p>
          <a:p>
            <a:endParaRPr lang="en-US" sz="2000" dirty="0"/>
          </a:p>
          <a:p>
            <a:endParaRPr lang="en-US" sz="2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descr="http://viva24horas.com/wp-content/uploads/2016/02/Multitasking-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5833" y="2235200"/>
            <a:ext cx="4920615" cy="3818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617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a:spcBef>
                <a:spcPts val="600"/>
              </a:spcBef>
              <a:spcAft>
                <a:spcPts val="600"/>
              </a:spcAft>
            </a:pPr>
            <a:r>
              <a:rPr lang="en-US" sz="2800" dirty="0"/>
              <a:t>10 Common Time Management Mistakes</a:t>
            </a:r>
          </a:p>
        </p:txBody>
      </p:sp>
      <p:sp>
        <p:nvSpPr>
          <p:cNvPr id="3" name="Content Placeholder 2"/>
          <p:cNvSpPr>
            <a:spLocks noGrp="1"/>
          </p:cNvSpPr>
          <p:nvPr>
            <p:ph idx="1"/>
          </p:nvPr>
        </p:nvSpPr>
        <p:spPr>
          <a:xfrm>
            <a:off x="457200" y="1636776"/>
            <a:ext cx="8229600" cy="4461955"/>
          </a:xfrm>
        </p:spPr>
        <p:txBody>
          <a:bodyPr>
            <a:normAutofit/>
          </a:bodyPr>
          <a:lstStyle/>
          <a:p>
            <a:r>
              <a:rPr lang="en-US" sz="2000" dirty="0"/>
              <a:t>Mistake #9. Not Taking Breaks</a:t>
            </a:r>
          </a:p>
          <a:p>
            <a:endParaRPr lang="en-US" sz="2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http://www.smh.com.au/content/dam/images/2/4/9/d/a/image.related.articleLeadNarrow.300x0.24951.png/13450500000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592" y="2356838"/>
            <a:ext cx="3741893" cy="3741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93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a:spcBef>
                <a:spcPts val="600"/>
              </a:spcBef>
              <a:spcAft>
                <a:spcPts val="600"/>
              </a:spcAft>
            </a:pPr>
            <a:r>
              <a:rPr lang="en-US" sz="2800" dirty="0"/>
              <a:t>10 Common Time Management Mistakes</a:t>
            </a:r>
          </a:p>
        </p:txBody>
      </p:sp>
      <p:sp>
        <p:nvSpPr>
          <p:cNvPr id="3" name="Content Placeholder 2"/>
          <p:cNvSpPr>
            <a:spLocks noGrp="1"/>
          </p:cNvSpPr>
          <p:nvPr>
            <p:ph idx="1"/>
          </p:nvPr>
        </p:nvSpPr>
        <p:spPr>
          <a:xfrm>
            <a:off x="457200" y="1636776"/>
            <a:ext cx="8229600" cy="4461955"/>
          </a:xfrm>
        </p:spPr>
        <p:txBody>
          <a:bodyPr>
            <a:normAutofit/>
          </a:bodyPr>
          <a:lstStyle/>
          <a:p>
            <a:r>
              <a:rPr lang="en-US" sz="1600" dirty="0"/>
              <a:t>Mistake #10. Ineffectively Scheduling Tasks</a:t>
            </a:r>
          </a:p>
          <a:p>
            <a:endParaRPr lang="en-US" sz="1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descr="http://www.success.com/sites/default/files/styles/article_main/public/main/articles/WaystoEffectivelyPrioritizeYourToDoList.jpg?itok=XAYjsID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76" y="2218768"/>
            <a:ext cx="5543550" cy="403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303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816"/>
            <a:ext cx="8229600" cy="970384"/>
          </a:xfrm>
        </p:spPr>
        <p:txBody>
          <a:bodyPr>
            <a:normAutofit/>
          </a:bodyPr>
          <a:lstStyle/>
          <a:p>
            <a:pPr>
              <a:spcBef>
                <a:spcPct val="20000"/>
              </a:spcBef>
            </a:pPr>
            <a:r>
              <a:rPr lang="en-US" sz="3600" b="1" dirty="0" smtClean="0">
                <a:latin typeface="Century Gothic" panose="020B0502020202020204" pitchFamily="34" charset="0"/>
                <a:ea typeface="+mn-ea"/>
                <a:cs typeface="+mn-cs"/>
              </a:rPr>
              <a:t>Thank you</a:t>
            </a:r>
            <a:endParaRPr lang="en-US" sz="3600" b="1" dirty="0">
              <a:latin typeface="Century Gothic" panose="020B0502020202020204" pitchFamily="34" charset="0"/>
              <a:ea typeface="+mn-ea"/>
              <a:cs typeface="+mn-cs"/>
            </a:endParaRPr>
          </a:p>
        </p:txBody>
      </p:sp>
      <p:sp>
        <p:nvSpPr>
          <p:cNvPr id="3" name="Content Placeholder 2"/>
          <p:cNvSpPr>
            <a:spLocks noGrp="1"/>
          </p:cNvSpPr>
          <p:nvPr>
            <p:ph idx="1"/>
          </p:nvPr>
        </p:nvSpPr>
        <p:spPr>
          <a:xfrm>
            <a:off x="381000" y="1854984"/>
            <a:ext cx="8229600" cy="4281339"/>
          </a:xfrm>
        </p:spPr>
        <p:txBody>
          <a:bodyPr>
            <a:normAutofit/>
          </a:bodyPr>
          <a:lstStyle/>
          <a:p>
            <a:pPr marL="0" indent="0" algn="ctr">
              <a:buNone/>
            </a:pPr>
            <a:endParaRPr lang="en-US" sz="8000" dirty="0" smtClean="0">
              <a:cs typeface="Arial" panose="020B0604020202020204" pitchFamily="34" charset="0"/>
            </a:endParaRPr>
          </a:p>
          <a:p>
            <a:pPr marL="0" indent="0" algn="ctr">
              <a:buNone/>
            </a:pPr>
            <a:r>
              <a:rPr lang="en-US" sz="8000" dirty="0" smtClean="0">
                <a:cs typeface="Arial" panose="020B0604020202020204" pitchFamily="34" charset="0"/>
              </a:rPr>
              <a:t>Q&amp;A</a:t>
            </a:r>
            <a:endParaRPr lang="en-US" sz="8000" dirty="0">
              <a:cs typeface="Arial" panose="020B0604020202020204" pitchFamily="34" charset="0"/>
            </a:endParaRPr>
          </a:p>
        </p:txBody>
      </p:sp>
      <p:cxnSp>
        <p:nvCxnSpPr>
          <p:cNvPr id="7" name="Straight Connector 6"/>
          <p:cNvCxnSpPr/>
          <p:nvPr/>
        </p:nvCxnSpPr>
        <p:spPr>
          <a:xfrm>
            <a:off x="381000" y="1600200"/>
            <a:ext cx="85344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2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algn="l">
              <a:spcBef>
                <a:spcPts val="600"/>
              </a:spcBef>
              <a:spcAft>
                <a:spcPts val="600"/>
              </a:spcAft>
            </a:pPr>
            <a:r>
              <a:rPr lang="en-US" sz="4000" b="1" dirty="0" smtClean="0"/>
              <a:t>Agenda</a:t>
            </a:r>
            <a:endParaRPr lang="en-US" sz="4000" b="1" dirty="0"/>
          </a:p>
        </p:txBody>
      </p:sp>
      <p:sp>
        <p:nvSpPr>
          <p:cNvPr id="3" name="Content Placeholder 2"/>
          <p:cNvSpPr>
            <a:spLocks noGrp="1"/>
          </p:cNvSpPr>
          <p:nvPr>
            <p:ph idx="1"/>
          </p:nvPr>
        </p:nvSpPr>
        <p:spPr>
          <a:xfrm>
            <a:off x="457200" y="1857676"/>
            <a:ext cx="8229600" cy="4241055"/>
          </a:xfrm>
        </p:spPr>
        <p:txBody>
          <a:bodyPr>
            <a:normAutofit/>
          </a:bodyPr>
          <a:lstStyle/>
          <a:p>
            <a:r>
              <a:rPr lang="en-US" sz="2000" dirty="0" smtClean="0"/>
              <a:t>What is time management</a:t>
            </a:r>
          </a:p>
          <a:p>
            <a:r>
              <a:rPr lang="en-US" sz="2000" dirty="0"/>
              <a:t>10 Common Time Management Mistakes</a:t>
            </a:r>
            <a:endParaRPr lang="en-US" sz="20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97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a:spcBef>
                <a:spcPts val="600"/>
              </a:spcBef>
              <a:spcAft>
                <a:spcPts val="600"/>
              </a:spcAft>
            </a:pPr>
            <a:r>
              <a:rPr lang="en-US" sz="2800" dirty="0" smtClean="0"/>
              <a:t>What is time management?</a:t>
            </a:r>
            <a:endParaRPr lang="en-US" sz="2800" dirty="0"/>
          </a:p>
        </p:txBody>
      </p:sp>
      <p:sp>
        <p:nvSpPr>
          <p:cNvPr id="3" name="Content Placeholder 2"/>
          <p:cNvSpPr>
            <a:spLocks noGrp="1"/>
          </p:cNvSpPr>
          <p:nvPr>
            <p:ph idx="1"/>
          </p:nvPr>
        </p:nvSpPr>
        <p:spPr>
          <a:xfrm>
            <a:off x="457200" y="1636776"/>
            <a:ext cx="8229600" cy="4461955"/>
          </a:xfrm>
        </p:spPr>
        <p:txBody>
          <a:bodyPr>
            <a:normAutofit/>
          </a:bodyPr>
          <a:lstStyle/>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a:t>“</a:t>
            </a:r>
            <a:r>
              <a:rPr lang="en-US" sz="1600" b="1" dirty="0"/>
              <a:t>Time management</a:t>
            </a:r>
            <a:r>
              <a:rPr lang="en-US" sz="1600" dirty="0"/>
              <a:t>” refers to the way that you organize and plan how long you spend on specific </a:t>
            </a:r>
            <a:r>
              <a:rPr lang="en-US" sz="1600" dirty="0" smtClean="0"/>
              <a:t>activities</a:t>
            </a:r>
          </a:p>
          <a:p>
            <a:r>
              <a:rPr lang="en-US" sz="1600" dirty="0"/>
              <a:t>Improve the way that you use your time</a:t>
            </a:r>
            <a:r>
              <a:rPr lang="en-US" sz="1600" dirty="0" smtClean="0"/>
              <a:t>.</a:t>
            </a:r>
          </a:p>
          <a:p>
            <a:r>
              <a:rPr lang="en-US" sz="1600" dirty="0" smtClean="0"/>
              <a:t>“You can delay but the time will not” - </a:t>
            </a:r>
            <a:r>
              <a:rPr lang="en-US" sz="1600" dirty="0"/>
              <a:t>Benjamin </a:t>
            </a:r>
            <a:r>
              <a:rPr lang="en-US" sz="1600" dirty="0" smtClean="0"/>
              <a:t>Franklin.</a:t>
            </a:r>
            <a:endParaRPr lang="en-US" sz="1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http://www.webhostingreviewslist.com/wp-content/uploads/2014/02/Establish-A-Routin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9264" y="1730620"/>
            <a:ext cx="47625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965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a:spcBef>
                <a:spcPts val="600"/>
              </a:spcBef>
              <a:spcAft>
                <a:spcPts val="600"/>
              </a:spcAft>
            </a:pPr>
            <a:r>
              <a:rPr lang="en-US" sz="2800" dirty="0" smtClean="0"/>
              <a:t>What is time management?</a:t>
            </a:r>
            <a:endParaRPr lang="en-US" sz="2800" dirty="0"/>
          </a:p>
        </p:txBody>
      </p:sp>
      <p:sp>
        <p:nvSpPr>
          <p:cNvPr id="3" name="Content Placeholder 2"/>
          <p:cNvSpPr>
            <a:spLocks noGrp="1"/>
          </p:cNvSpPr>
          <p:nvPr>
            <p:ph idx="1"/>
          </p:nvPr>
        </p:nvSpPr>
        <p:spPr>
          <a:xfrm>
            <a:off x="457200" y="1796430"/>
            <a:ext cx="8229600" cy="4461955"/>
          </a:xfrm>
        </p:spPr>
        <p:txBody>
          <a:bodyPr>
            <a:normAutofit lnSpcReduction="10000"/>
          </a:bodyPr>
          <a:lstStyle/>
          <a:p>
            <a:r>
              <a:rPr lang="en-US" sz="2400" b="1" dirty="0" smtClean="0"/>
              <a:t>Benefits</a:t>
            </a:r>
          </a:p>
          <a:p>
            <a:pPr lvl="1" fontAlgn="base"/>
            <a:r>
              <a:rPr lang="en-US" sz="2000" dirty="0"/>
              <a:t>Greater productivity and efficiency.</a:t>
            </a:r>
          </a:p>
          <a:p>
            <a:pPr lvl="1" fontAlgn="base"/>
            <a:r>
              <a:rPr lang="en-US" sz="2000" dirty="0"/>
              <a:t>A better professional reputation.</a:t>
            </a:r>
          </a:p>
          <a:p>
            <a:pPr lvl="1" fontAlgn="base"/>
            <a:r>
              <a:rPr lang="en-US" sz="2000" dirty="0"/>
              <a:t>Less stress.</a:t>
            </a:r>
          </a:p>
          <a:p>
            <a:pPr lvl="1" fontAlgn="base"/>
            <a:r>
              <a:rPr lang="en-US" sz="2000" dirty="0"/>
              <a:t>Increased opportunities for advancement.</a:t>
            </a:r>
          </a:p>
          <a:p>
            <a:pPr lvl="1" fontAlgn="base"/>
            <a:r>
              <a:rPr lang="en-US" sz="2000" dirty="0"/>
              <a:t>Greater opportunities to achieve important life and career goals</a:t>
            </a:r>
            <a:r>
              <a:rPr lang="en-US" sz="2000" dirty="0" smtClean="0"/>
              <a:t>.</a:t>
            </a:r>
            <a:endParaRPr lang="en-US" sz="2000" dirty="0"/>
          </a:p>
          <a:p>
            <a:r>
              <a:rPr lang="en-US" sz="2400" b="1" dirty="0"/>
              <a:t>Failing to manage your time </a:t>
            </a:r>
            <a:r>
              <a:rPr lang="en-US" sz="2400" b="1" dirty="0" smtClean="0"/>
              <a:t>effectively</a:t>
            </a:r>
          </a:p>
          <a:p>
            <a:pPr lvl="1" fontAlgn="base"/>
            <a:r>
              <a:rPr lang="en-US" sz="2000" dirty="0"/>
              <a:t>Missed deadlines.</a:t>
            </a:r>
          </a:p>
          <a:p>
            <a:pPr lvl="1" fontAlgn="base"/>
            <a:r>
              <a:rPr lang="en-US" sz="2000" dirty="0"/>
              <a:t>Inefficient work flow.</a:t>
            </a:r>
          </a:p>
          <a:p>
            <a:pPr lvl="1" fontAlgn="base"/>
            <a:r>
              <a:rPr lang="en-US" sz="2000" dirty="0"/>
              <a:t>Poor work quality.</a:t>
            </a:r>
          </a:p>
          <a:p>
            <a:pPr lvl="1" fontAlgn="base"/>
            <a:r>
              <a:rPr lang="en-US" sz="2000" dirty="0"/>
              <a:t>A poor professional reputation and a stalled career.</a:t>
            </a:r>
          </a:p>
          <a:p>
            <a:pPr lvl="1" fontAlgn="base"/>
            <a:r>
              <a:rPr lang="en-US" sz="2000" dirty="0"/>
              <a:t>Higher stress levels.</a:t>
            </a:r>
          </a:p>
          <a:p>
            <a:pPr lvl="1"/>
            <a:endParaRPr lang="en-US" sz="12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28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a:spcBef>
                <a:spcPts val="600"/>
              </a:spcBef>
              <a:spcAft>
                <a:spcPts val="600"/>
              </a:spcAft>
            </a:pPr>
            <a:r>
              <a:rPr lang="en-US" sz="2800" dirty="0" smtClean="0"/>
              <a:t>Exercise</a:t>
            </a:r>
            <a:endParaRPr lang="en-US" sz="2800" dirty="0"/>
          </a:p>
        </p:txBody>
      </p:sp>
      <p:sp>
        <p:nvSpPr>
          <p:cNvPr id="3" name="Content Placeholder 2"/>
          <p:cNvSpPr>
            <a:spLocks noGrp="1"/>
          </p:cNvSpPr>
          <p:nvPr>
            <p:ph idx="1"/>
          </p:nvPr>
        </p:nvSpPr>
        <p:spPr>
          <a:xfrm>
            <a:off x="457200" y="1796430"/>
            <a:ext cx="8229600" cy="4035959"/>
          </a:xfrm>
        </p:spPr>
        <p:txBody>
          <a:bodyPr>
            <a:normAutofit/>
          </a:bodyPr>
          <a:lstStyle/>
          <a:p>
            <a:pPr marL="0" indent="0">
              <a:buNone/>
            </a:pPr>
            <a:r>
              <a:rPr lang="en-US" sz="1900" dirty="0"/>
              <a:t>You are a tester in a team of 5 members(Team Lead, 3 </a:t>
            </a:r>
            <a:r>
              <a:rPr lang="en-US" sz="1900" dirty="0" err="1"/>
              <a:t>devs</a:t>
            </a:r>
            <a:r>
              <a:rPr lang="en-US" sz="1900" dirty="0"/>
              <a:t>, 1 testers). Team is in sprint 25, there are total 3 stories and 5 bugs. After this sprint, the product owner require to release the version to deploy all stories and bugs in sprint 25 to production</a:t>
            </a:r>
            <a:r>
              <a:rPr lang="en-US" sz="1900" dirty="0" smtClean="0"/>
              <a:t>.</a:t>
            </a:r>
          </a:p>
          <a:p>
            <a:pPr marL="0" indent="0">
              <a:buNone/>
            </a:pPr>
            <a:endParaRPr lang="en-US" sz="1900" dirty="0"/>
          </a:p>
          <a:p>
            <a:pPr marL="457200" indent="-457200">
              <a:buAutoNum type="arabicPeriod"/>
            </a:pPr>
            <a:r>
              <a:rPr lang="en-US" sz="1900" dirty="0" smtClean="0"/>
              <a:t>You </a:t>
            </a:r>
            <a:r>
              <a:rPr lang="en-US" sz="1900" dirty="0"/>
              <a:t>are in the middle of sprint, there are 2 stories have implemented and find some bugs (3 major bugs and 4 minor bugs). We have 3 days left to end sprint 25, and the customer raise 2 bugs that need to be fixed as soon as possible. Let priority the task and what we should do next</a:t>
            </a:r>
            <a:r>
              <a:rPr lang="en-US" sz="1900" dirty="0" smtClean="0"/>
              <a:t>?  (5 mins)</a:t>
            </a:r>
            <a:endParaRPr lang="en-US" sz="1200" dirty="0"/>
          </a:p>
          <a:p>
            <a:pPr marL="457200" indent="-457200">
              <a:buAutoNum type="arabicPeriod"/>
            </a:pPr>
            <a:r>
              <a:rPr lang="en-US" sz="1900" dirty="0" smtClean="0"/>
              <a:t>Is there </a:t>
            </a:r>
            <a:r>
              <a:rPr lang="en-US" sz="1900" dirty="0"/>
              <a:t>any </a:t>
            </a:r>
            <a:r>
              <a:rPr lang="en-US" sz="1900" dirty="0" smtClean="0"/>
              <a:t>impediments while doing your work to achieve your goal? (5mins</a:t>
            </a:r>
            <a:r>
              <a:rPr lang="en-US" sz="1900" dirty="0" smtClean="0"/>
              <a:t>)</a:t>
            </a:r>
          </a:p>
          <a:p>
            <a:pPr marL="457200" indent="-457200">
              <a:buAutoNum type="arabicPeriod"/>
            </a:pPr>
            <a:r>
              <a:rPr lang="en-US" sz="1900" dirty="0"/>
              <a:t>http://www.15phut.vn/category/quan-ly-thoi-gian-2/</a:t>
            </a:r>
            <a:endParaRPr lang="en-US" sz="19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34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charRg st="629" end="68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fontAlgn="base"/>
            <a:r>
              <a:rPr lang="en-US" sz="2800" dirty="0"/>
              <a:t>10 Common Time Management Mistakes</a:t>
            </a:r>
          </a:p>
        </p:txBody>
      </p:sp>
      <p:sp>
        <p:nvSpPr>
          <p:cNvPr id="3" name="Content Placeholder 2"/>
          <p:cNvSpPr>
            <a:spLocks noGrp="1"/>
          </p:cNvSpPr>
          <p:nvPr>
            <p:ph idx="1"/>
          </p:nvPr>
        </p:nvSpPr>
        <p:spPr>
          <a:xfrm>
            <a:off x="457200" y="1636776"/>
            <a:ext cx="8229600" cy="4461955"/>
          </a:xfrm>
        </p:spPr>
        <p:txBody>
          <a:bodyPr>
            <a:normAutofit/>
          </a:bodyPr>
          <a:lstStyle/>
          <a:p>
            <a:r>
              <a:rPr lang="en-US" sz="2400" dirty="0"/>
              <a:t>Mistake #1. Failing to Keep a To-Do List</a:t>
            </a:r>
          </a:p>
          <a:p>
            <a:endParaRPr lang="en-US" sz="1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descr="http://i.kinja-img.com/gawker-media/image/upload/t_original/hoegsyezvpmdnsbgt2g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116" y="2131682"/>
            <a:ext cx="7360018" cy="4138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68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a:spcBef>
                <a:spcPts val="600"/>
              </a:spcBef>
              <a:spcAft>
                <a:spcPts val="600"/>
              </a:spcAft>
            </a:pPr>
            <a:r>
              <a:rPr lang="en-US" sz="2800" dirty="0"/>
              <a:t>10 Common Time Management Mistakes</a:t>
            </a:r>
          </a:p>
        </p:txBody>
      </p:sp>
      <p:sp>
        <p:nvSpPr>
          <p:cNvPr id="3" name="Content Placeholder 2"/>
          <p:cNvSpPr>
            <a:spLocks noGrp="1"/>
          </p:cNvSpPr>
          <p:nvPr>
            <p:ph idx="1"/>
          </p:nvPr>
        </p:nvSpPr>
        <p:spPr>
          <a:xfrm>
            <a:off x="457200" y="1636776"/>
            <a:ext cx="8229600" cy="4461955"/>
          </a:xfrm>
        </p:spPr>
        <p:txBody>
          <a:bodyPr>
            <a:normAutofit/>
          </a:bodyPr>
          <a:lstStyle/>
          <a:p>
            <a:r>
              <a:rPr lang="en-US" sz="2000" dirty="0"/>
              <a:t>Mistake #2. Not Setting Personal Goals</a:t>
            </a:r>
          </a:p>
          <a:p>
            <a:endParaRPr lang="en-US" sz="2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descr="http://www.casedge.com/wp-content/uploads/2014/04/Goal-setting-concept-diagram-on-white-board-SMART-Goals-1666288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3685" y="2350102"/>
            <a:ext cx="5865657" cy="390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725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a:spcBef>
                <a:spcPts val="600"/>
              </a:spcBef>
              <a:spcAft>
                <a:spcPts val="600"/>
              </a:spcAft>
            </a:pPr>
            <a:r>
              <a:rPr lang="en-US" sz="2800" dirty="0"/>
              <a:t>10 Common Time Management Mistakes</a:t>
            </a:r>
          </a:p>
        </p:txBody>
      </p:sp>
      <p:sp>
        <p:nvSpPr>
          <p:cNvPr id="3" name="Content Placeholder 2"/>
          <p:cNvSpPr>
            <a:spLocks noGrp="1"/>
          </p:cNvSpPr>
          <p:nvPr>
            <p:ph idx="1"/>
          </p:nvPr>
        </p:nvSpPr>
        <p:spPr>
          <a:xfrm>
            <a:off x="457200" y="1636776"/>
            <a:ext cx="8229600" cy="4461955"/>
          </a:xfrm>
        </p:spPr>
        <p:txBody>
          <a:bodyPr>
            <a:normAutofit/>
          </a:bodyPr>
          <a:lstStyle/>
          <a:p>
            <a:r>
              <a:rPr lang="en-US" sz="2000" dirty="0"/>
              <a:t>Mistake #3. Not Prioritizing</a:t>
            </a:r>
          </a:p>
          <a:p>
            <a:endParaRPr lang="en-US" sz="2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http://www.thelifeofsingleparents.com/wp-content/uploads/2015/03/bigstock-Priorities-List-65174149-704x45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971" y="2069432"/>
            <a:ext cx="6409943" cy="417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71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0882"/>
            <a:ext cx="8229600" cy="690113"/>
          </a:xfrm>
        </p:spPr>
        <p:txBody>
          <a:bodyPr>
            <a:noAutofit/>
          </a:bodyPr>
          <a:lstStyle/>
          <a:p>
            <a:pPr>
              <a:spcBef>
                <a:spcPts val="600"/>
              </a:spcBef>
              <a:spcAft>
                <a:spcPts val="600"/>
              </a:spcAft>
            </a:pPr>
            <a:r>
              <a:rPr lang="en-US" sz="2800" dirty="0"/>
              <a:t>10 Common Time Management Mistakes</a:t>
            </a:r>
          </a:p>
        </p:txBody>
      </p:sp>
      <p:sp>
        <p:nvSpPr>
          <p:cNvPr id="3" name="Content Placeholder 2"/>
          <p:cNvSpPr>
            <a:spLocks noGrp="1"/>
          </p:cNvSpPr>
          <p:nvPr>
            <p:ph idx="1"/>
          </p:nvPr>
        </p:nvSpPr>
        <p:spPr>
          <a:xfrm>
            <a:off x="457200" y="1636776"/>
            <a:ext cx="8229600" cy="4461955"/>
          </a:xfrm>
        </p:spPr>
        <p:txBody>
          <a:bodyPr>
            <a:normAutofit/>
          </a:bodyPr>
          <a:lstStyle/>
          <a:p>
            <a:r>
              <a:rPr lang="en-US" sz="2000" dirty="0"/>
              <a:t>Mistake #4. Failing to Manage </a:t>
            </a:r>
            <a:r>
              <a:rPr lang="en-US" sz="2000" dirty="0" smtClean="0"/>
              <a:t>Distractions</a:t>
            </a:r>
            <a:endParaRPr lang="en-US" sz="2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56" y="1593469"/>
            <a:ext cx="8766175" cy="3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descr="http://haydenwilson.com.au/wp-content/uploads/2016/03/18-1920x144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5052" y="2121920"/>
            <a:ext cx="5368783" cy="402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622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NitecoPP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iteco The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NitecoPPTTemplate</Template>
  <TotalTime>9332</TotalTime>
  <Words>1001</Words>
  <Application>Microsoft Office PowerPoint</Application>
  <PresentationFormat>On-screen Show (4:3)</PresentationFormat>
  <Paragraphs>111</Paragraphs>
  <Slides>16</Slides>
  <Notes>15</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16</vt:i4>
      </vt:variant>
    </vt:vector>
  </HeadingPairs>
  <TitlesOfParts>
    <vt:vector size="22" baseType="lpstr">
      <vt:lpstr>Arial</vt:lpstr>
      <vt:lpstr>Calibri</vt:lpstr>
      <vt:lpstr>Century Gothic</vt:lpstr>
      <vt:lpstr>NitecoPPTTemplate</vt:lpstr>
      <vt:lpstr>Niteco Them</vt:lpstr>
      <vt:lpstr>Storyboard Layouts</vt:lpstr>
      <vt:lpstr>PowerPoint Presentation</vt:lpstr>
      <vt:lpstr>Agenda</vt:lpstr>
      <vt:lpstr>What is time management?</vt:lpstr>
      <vt:lpstr>What is time management?</vt:lpstr>
      <vt:lpstr>Exercise</vt:lpstr>
      <vt:lpstr>10 Common Time Management Mistakes</vt:lpstr>
      <vt:lpstr>10 Common Time Management Mistakes</vt:lpstr>
      <vt:lpstr>10 Common Time Management Mistakes</vt:lpstr>
      <vt:lpstr>10 Common Time Management Mistakes</vt:lpstr>
      <vt:lpstr>10 Common Time Management Mistakes</vt:lpstr>
      <vt:lpstr>10 Common Time Management Mistakes</vt:lpstr>
      <vt:lpstr>10 Common Time Management Mistakes</vt:lpstr>
      <vt:lpstr>10 Common Time Management Mistakes</vt:lpstr>
      <vt:lpstr>10 Common Time Management Mistakes</vt:lpstr>
      <vt:lpstr>10 Common Time Management Mistakes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Trang.Nguyen</dc:creator>
  <cp:lastModifiedBy>Luyen Thi Nguyen</cp:lastModifiedBy>
  <cp:revision>733</cp:revision>
  <dcterms:created xsi:type="dcterms:W3CDTF">2012-06-13T06:59:23Z</dcterms:created>
  <dcterms:modified xsi:type="dcterms:W3CDTF">2016-07-19T04:00:51Z</dcterms:modified>
</cp:coreProperties>
</file>