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14"/>
  </p:notesMasterIdLst>
  <p:sldIdLst>
    <p:sldId id="257" r:id="rId5"/>
    <p:sldId id="261" r:id="rId6"/>
    <p:sldId id="260" r:id="rId7"/>
    <p:sldId id="262" r:id="rId8"/>
    <p:sldId id="263" r:id="rId9"/>
    <p:sldId id="264" r:id="rId10"/>
    <p:sldId id="265" r:id="rId11"/>
    <p:sldId id="266" r:id="rId12"/>
    <p:sldId id="267"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Slide" id="{D56EE0BA-B9C6-4D1B-BBA1-17E3D17AA984}">
          <p14:sldIdLst>
            <p14:sldId id="257"/>
          </p14:sldIdLst>
        </p14:section>
        <p14:section name="Content" id="{C0F0D410-549F-4F72-83D8-9F2C0137246B}">
          <p14:sldIdLst>
            <p14:sldId id="261"/>
            <p14:sldId id="260"/>
            <p14:sldId id="262"/>
            <p14:sldId id="263"/>
            <p14:sldId id="264"/>
            <p14:sldId id="265"/>
            <p14:sldId id="266"/>
            <p14:sldId id="26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ACD1F"/>
    <a:srgbClr val="595959"/>
    <a:srgbClr val="A6A6A6"/>
    <a:srgbClr val="BFC0C1"/>
    <a:srgbClr val="F5C24C"/>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152" d="100"/>
          <a:sy n="152" d="100"/>
        </p:scale>
        <p:origin x="480" y="132"/>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387CCE-2FF8-4C4F-814C-EE6E76026263}" type="datetimeFigureOut">
              <a:rPr lang="en-US" smtClean="0"/>
              <a:t>7/27/2016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4ACCD1-6A07-4099-ACBF-2EA3310362E9}" type="slidenum">
              <a:rPr lang="en-US" smtClean="0"/>
              <a:t>‹#›</a:t>
            </a:fld>
            <a:endParaRPr lang="en-US"/>
          </a:p>
        </p:txBody>
      </p:sp>
    </p:spTree>
    <p:extLst>
      <p:ext uri="{BB962C8B-B14F-4D97-AF65-F5344CB8AC3E}">
        <p14:creationId xmlns:p14="http://schemas.microsoft.com/office/powerpoint/2010/main" val="3483295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tr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00400" y="409897"/>
            <a:ext cx="5545137" cy="576412"/>
          </a:xfrm>
          <a:prstGeom prst="rect">
            <a:avLst/>
          </a:prstGeom>
        </p:spPr>
        <p:txBody>
          <a:bodyPr/>
          <a:lstStyle>
            <a:lvl1pPr marL="0" indent="0" algn="r">
              <a:buNone/>
              <a:defRPr sz="4000" b="1" i="0" baseline="0">
                <a:solidFill>
                  <a:schemeClr val="tx1"/>
                </a:solidFill>
                <a:latin typeface="+mj-lt"/>
              </a:defRPr>
            </a:lvl1pPr>
          </a:lstStyle>
          <a:p>
            <a:pPr lvl="0"/>
            <a:r>
              <a:rPr lang="en-US" dirty="0" smtClean="0"/>
              <a:t>Presentation Heading</a:t>
            </a:r>
            <a:endParaRPr lang="en-US" dirty="0"/>
          </a:p>
        </p:txBody>
      </p:sp>
      <p:sp>
        <p:nvSpPr>
          <p:cNvPr id="6" name="Text Placeholder 5"/>
          <p:cNvSpPr>
            <a:spLocks noGrp="1"/>
          </p:cNvSpPr>
          <p:nvPr>
            <p:ph type="body" sz="quarter" idx="11" hasCustomPrompt="1"/>
          </p:nvPr>
        </p:nvSpPr>
        <p:spPr>
          <a:xfrm>
            <a:off x="5436096" y="987425"/>
            <a:ext cx="2880817" cy="360189"/>
          </a:xfrm>
          <a:prstGeom prst="rect">
            <a:avLst/>
          </a:prstGeom>
        </p:spPr>
        <p:txBody>
          <a:bodyPr/>
          <a:lstStyle>
            <a:lvl1pPr marL="0" indent="0" algn="r">
              <a:buNone/>
              <a:defRPr sz="1800" cap="all" baseline="0">
                <a:solidFill>
                  <a:schemeClr val="accent4">
                    <a:lumMod val="50000"/>
                  </a:schemeClr>
                </a:solidFill>
              </a:defRPr>
            </a:lvl1pPr>
          </a:lstStyle>
          <a:p>
            <a:pPr lvl="0"/>
            <a:r>
              <a:rPr lang="en-US" dirty="0" smtClean="0"/>
              <a:t>Presentation Subheading</a:t>
            </a:r>
            <a:endParaRPr lang="en-US" dirty="0"/>
          </a:p>
        </p:txBody>
      </p:sp>
    </p:spTree>
    <p:extLst>
      <p:ext uri="{BB962C8B-B14F-4D97-AF65-F5344CB8AC3E}">
        <p14:creationId xmlns:p14="http://schemas.microsoft.com/office/powerpoint/2010/main" val="690751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06403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g (pg#)">
    <p:spTree>
      <p:nvGrpSpPr>
        <p:cNvPr id="1" name=""/>
        <p:cNvGrpSpPr/>
        <p:nvPr/>
      </p:nvGrpSpPr>
      <p:grpSpPr>
        <a:xfrm>
          <a:off x="0" y="0"/>
          <a:ext cx="0" cy="0"/>
          <a:chOff x="0" y="0"/>
          <a:chExt cx="0" cy="0"/>
        </a:xfrm>
      </p:grpSpPr>
      <p:sp>
        <p:nvSpPr>
          <p:cNvPr id="5" name="Flowchart: Off-page Connector 4"/>
          <p:cNvSpPr/>
          <p:nvPr userDrawn="1"/>
        </p:nvSpPr>
        <p:spPr>
          <a:xfrm>
            <a:off x="8637215" y="181494"/>
            <a:ext cx="327273" cy="2952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6" name="TextBox 5"/>
          <p:cNvSpPr txBox="1"/>
          <p:nvPr userDrawn="1"/>
        </p:nvSpPr>
        <p:spPr>
          <a:xfrm>
            <a:off x="8584827" y="176540"/>
            <a:ext cx="432047" cy="261610"/>
          </a:xfrm>
          <a:prstGeom prst="rect">
            <a:avLst/>
          </a:prstGeom>
          <a:noFill/>
        </p:spPr>
        <p:txBody>
          <a:bodyPr wrap="square" rtlCol="0">
            <a:spAutoFit/>
          </a:bodyPr>
          <a:lstStyle/>
          <a:p>
            <a:pPr algn="ctr"/>
            <a:fld id="{28FBDDD3-4810-4617-AE83-8D425A30BC0B}" type="slidenum">
              <a:rPr lang="en-US" sz="1100" b="1" smtClean="0">
                <a:solidFill>
                  <a:schemeClr val="bg1"/>
                </a:solidFill>
              </a:rPr>
              <a:pPr algn="ctr"/>
              <a:t>‹#›</a:t>
            </a:fld>
            <a:endParaRPr lang="en-US" sz="1100" b="1" dirty="0">
              <a:solidFill>
                <a:schemeClr val="bg1"/>
              </a:solidFill>
            </a:endParaRPr>
          </a:p>
        </p:txBody>
      </p:sp>
    </p:spTree>
    <p:extLst>
      <p:ext uri="{BB962C8B-B14F-4D97-AF65-F5344CB8AC3E}">
        <p14:creationId xmlns:p14="http://schemas.microsoft.com/office/powerpoint/2010/main" val="1951467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p:spTree>
      <p:nvGrpSpPr>
        <p:cNvPr id="1" name=""/>
        <p:cNvGrpSpPr/>
        <p:nvPr/>
      </p:nvGrpSpPr>
      <p:grpSpPr>
        <a:xfrm>
          <a:off x="0" y="0"/>
          <a:ext cx="0" cy="0"/>
          <a:chOff x="0" y="0"/>
          <a:chExt cx="0" cy="0"/>
        </a:xfrm>
      </p:grpSpPr>
      <p:sp>
        <p:nvSpPr>
          <p:cNvPr id="3" name="Rectangle 2"/>
          <p:cNvSpPr/>
          <p:nvPr userDrawn="1"/>
        </p:nvSpPr>
        <p:spPr>
          <a:xfrm>
            <a:off x="-2" y="0"/>
            <a:ext cx="9144002" cy="24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Off-page Connector 3"/>
          <p:cNvSpPr/>
          <p:nvPr userDrawn="1"/>
        </p:nvSpPr>
        <p:spPr>
          <a:xfrm>
            <a:off x="8637215" y="181494"/>
            <a:ext cx="327273" cy="295200"/>
          </a:xfrm>
          <a:prstGeom prst="flowChartOffpageConnector">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35" name="TextBox 34"/>
          <p:cNvSpPr txBox="1"/>
          <p:nvPr userDrawn="1"/>
        </p:nvSpPr>
        <p:spPr>
          <a:xfrm>
            <a:off x="8584827" y="176540"/>
            <a:ext cx="432047" cy="261610"/>
          </a:xfrm>
          <a:prstGeom prst="rect">
            <a:avLst/>
          </a:prstGeom>
          <a:noFill/>
        </p:spPr>
        <p:txBody>
          <a:bodyPr wrap="square" rtlCol="0">
            <a:spAutoFit/>
          </a:bodyPr>
          <a:lstStyle/>
          <a:p>
            <a:pPr algn="ctr"/>
            <a:fld id="{28FBDDD3-4810-4617-AE83-8D425A30BC0B}" type="slidenum">
              <a:rPr lang="en-US" sz="1100" b="1" smtClean="0">
                <a:solidFill>
                  <a:schemeClr val="bg1"/>
                </a:solidFill>
              </a:rPr>
              <a:pPr algn="ctr"/>
              <a:t>‹#›</a:t>
            </a:fld>
            <a:endParaRPr lang="en-US" sz="1100" b="1" dirty="0">
              <a:solidFill>
                <a:schemeClr val="bg1"/>
              </a:solidFill>
            </a:endParaRPr>
          </a:p>
        </p:txBody>
      </p:sp>
      <p:sp>
        <p:nvSpPr>
          <p:cNvPr id="38" name="Text Placeholder 37"/>
          <p:cNvSpPr>
            <a:spLocks noGrp="1"/>
          </p:cNvSpPr>
          <p:nvPr>
            <p:ph type="body" sz="quarter" idx="10" hasCustomPrompt="1"/>
          </p:nvPr>
        </p:nvSpPr>
        <p:spPr>
          <a:xfrm>
            <a:off x="0" y="2692362"/>
            <a:ext cx="9144000" cy="720080"/>
          </a:xfrm>
          <a:prstGeom prst="rect">
            <a:avLst/>
          </a:prstGeom>
        </p:spPr>
        <p:txBody>
          <a:bodyPr/>
          <a:lstStyle>
            <a:lvl1pPr marL="0" indent="0" algn="ctr">
              <a:buNone/>
              <a:defRPr sz="4000" b="1" i="0" baseline="0">
                <a:solidFill>
                  <a:schemeClr val="tx1"/>
                </a:solidFill>
                <a:latin typeface="+mj-lt"/>
              </a:defRPr>
            </a:lvl1pPr>
          </a:lstStyle>
          <a:p>
            <a:pPr lvl="0"/>
            <a:r>
              <a:rPr lang="en-US" dirty="0" smtClean="0"/>
              <a:t>Click to edit Heading</a:t>
            </a:r>
            <a:endParaRPr lang="en-US" dirty="0"/>
          </a:p>
        </p:txBody>
      </p:sp>
      <p:sp>
        <p:nvSpPr>
          <p:cNvPr id="48" name="Text Placeholder 47"/>
          <p:cNvSpPr>
            <a:spLocks noGrp="1"/>
          </p:cNvSpPr>
          <p:nvPr>
            <p:ph type="body" sz="quarter" idx="11" hasCustomPrompt="1"/>
          </p:nvPr>
        </p:nvSpPr>
        <p:spPr>
          <a:xfrm>
            <a:off x="251520" y="3579862"/>
            <a:ext cx="8640960" cy="7920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aseline="0">
                <a:solidFill>
                  <a:schemeClr val="accent4">
                    <a:lumMod val="50000"/>
                  </a:schemeClr>
                </a:solidFill>
              </a:defRPr>
            </a:lvl1pPr>
          </a:lstStyle>
          <a:p>
            <a:pPr lvl="0"/>
            <a:r>
              <a:rPr lang="en-US" dirty="0" smtClean="0"/>
              <a:t>Contrary to popular belief, Lorem Ipsum is not simply random text. It has roots in a piece of classical Latin literature from 45 BC. It has roots in a piece of classical Latin literature from 45BC. Contrary to popular belief it has roots in a piece of literature from 45BC. Contrary to popular belief, Lorem Ipsum is not simply random text. Contrary to popular belief, Lorem Ipsum is not simply random text. Contrary to popular belief it has roots in a piece of literature from 45BC. </a:t>
            </a:r>
            <a:endParaRPr lang="en-US" dirty="0"/>
          </a:p>
        </p:txBody>
      </p:sp>
    </p:spTree>
    <p:extLst>
      <p:ext uri="{BB962C8B-B14F-4D97-AF65-F5344CB8AC3E}">
        <p14:creationId xmlns:p14="http://schemas.microsoft.com/office/powerpoint/2010/main" val="3329403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ing &amp; Content  (p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55526"/>
            <a:ext cx="7255718" cy="563870"/>
          </a:xfrm>
          <a:prstGeom prst="rect">
            <a:avLst/>
          </a:prstGeom>
        </p:spPr>
        <p:txBody>
          <a:bodyPr/>
          <a:lstStyle>
            <a:lvl1pPr>
              <a:defRPr sz="4000" b="1" baseline="0">
                <a:solidFill>
                  <a:schemeClr val="tx1"/>
                </a:solidFill>
              </a:defRPr>
            </a:lvl1pPr>
          </a:lstStyle>
          <a:p>
            <a:r>
              <a:rPr lang="en-US" dirty="0" smtClean="0"/>
              <a:t>Click to edit Heading</a:t>
            </a:r>
            <a:endParaRPr lang="en-US" dirty="0"/>
          </a:p>
        </p:txBody>
      </p:sp>
      <p:sp>
        <p:nvSpPr>
          <p:cNvPr id="3" name="Rectangle 2"/>
          <p:cNvSpPr/>
          <p:nvPr userDrawn="1"/>
        </p:nvSpPr>
        <p:spPr>
          <a:xfrm>
            <a:off x="370406" y="411510"/>
            <a:ext cx="516488" cy="707886"/>
          </a:xfrm>
          <a:prstGeom prst="rect">
            <a:avLst/>
          </a:prstGeom>
        </p:spPr>
        <p:txBody>
          <a:bodyPr wrap="none">
            <a:spAutoFit/>
          </a:bodyPr>
          <a:lstStyle/>
          <a:p>
            <a:r>
              <a:rPr lang="en-US" sz="4000" b="1" spc="-150" dirty="0" smtClean="0">
                <a:solidFill>
                  <a:schemeClr val="tx2"/>
                </a:solidFill>
                <a:latin typeface="Century Gothic" panose="020B0502020202020204" pitchFamily="34" charset="0"/>
                <a:ea typeface="Franchise" pitchFamily="49" charset="0"/>
              </a:rPr>
              <a:t>* </a:t>
            </a:r>
            <a:endParaRPr lang="en-US" sz="4000" dirty="0">
              <a:solidFill>
                <a:schemeClr val="tx2"/>
              </a:solidFill>
            </a:endParaRPr>
          </a:p>
        </p:txBody>
      </p:sp>
      <p:sp>
        <p:nvSpPr>
          <p:cNvPr id="4" name="Flowchart: Off-page Connector 3"/>
          <p:cNvSpPr/>
          <p:nvPr userDrawn="1"/>
        </p:nvSpPr>
        <p:spPr>
          <a:xfrm>
            <a:off x="8637215" y="181494"/>
            <a:ext cx="327273" cy="2952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8" name="Text Placeholder 7"/>
          <p:cNvSpPr>
            <a:spLocks noGrp="1"/>
          </p:cNvSpPr>
          <p:nvPr>
            <p:ph type="body" sz="quarter" idx="10" hasCustomPrompt="1"/>
          </p:nvPr>
        </p:nvSpPr>
        <p:spPr>
          <a:xfrm>
            <a:off x="628650" y="1131317"/>
            <a:ext cx="7543750" cy="576337"/>
          </a:xfrm>
          <a:prstGeom prst="rect">
            <a:avLst/>
          </a:prstGeom>
        </p:spPr>
        <p:txBody>
          <a:bodyPr/>
          <a:lstStyle>
            <a:lvl1pPr marL="0" indent="0">
              <a:buNone/>
              <a:defRPr sz="1200" baseline="0">
                <a:solidFill>
                  <a:schemeClr val="accent4">
                    <a:lumMod val="50000"/>
                  </a:schemeClr>
                </a:solidFill>
              </a:defRPr>
            </a:lvl1pPr>
          </a:lstStyle>
          <a:p>
            <a:pPr lvl="0"/>
            <a:r>
              <a:rPr lang="en-US" dirty="0" smtClean="0"/>
              <a:t>Contrary to popular belief, Lorem Ipsum is not simply random text. It has roots in a piece of classical Latin literature from 45 BC. </a:t>
            </a:r>
            <a:endParaRPr lang="en-US" dirty="0"/>
          </a:p>
        </p:txBody>
      </p:sp>
      <p:sp>
        <p:nvSpPr>
          <p:cNvPr id="5" name="TextBox 4"/>
          <p:cNvSpPr txBox="1"/>
          <p:nvPr userDrawn="1"/>
        </p:nvSpPr>
        <p:spPr>
          <a:xfrm>
            <a:off x="8584827" y="176540"/>
            <a:ext cx="432047" cy="261610"/>
          </a:xfrm>
          <a:prstGeom prst="rect">
            <a:avLst/>
          </a:prstGeom>
          <a:noFill/>
        </p:spPr>
        <p:txBody>
          <a:bodyPr wrap="square" rtlCol="0">
            <a:spAutoFit/>
          </a:bodyPr>
          <a:lstStyle/>
          <a:p>
            <a:pPr algn="ctr"/>
            <a:fld id="{28FBDDD3-4810-4617-AE83-8D425A30BC0B}" type="slidenum">
              <a:rPr lang="en-US" sz="1100" b="1" smtClean="0">
                <a:solidFill>
                  <a:schemeClr val="bg1"/>
                </a:solidFill>
              </a:rPr>
              <a:pPr algn="ctr"/>
              <a:t>‹#›</a:t>
            </a:fld>
            <a:endParaRPr lang="en-US" sz="1100" b="1" dirty="0">
              <a:solidFill>
                <a:schemeClr val="bg1"/>
              </a:solidFill>
            </a:endParaRPr>
          </a:p>
        </p:txBody>
      </p:sp>
    </p:spTree>
    <p:extLst>
      <p:ext uri="{BB962C8B-B14F-4D97-AF65-F5344CB8AC3E}">
        <p14:creationId xmlns:p14="http://schemas.microsoft.com/office/powerpoint/2010/main" val="3465606536"/>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ing &amp; Content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55526"/>
            <a:ext cx="7255718" cy="563870"/>
          </a:xfrm>
          <a:prstGeom prst="rect">
            <a:avLst/>
          </a:prstGeom>
        </p:spPr>
        <p:txBody>
          <a:bodyPr/>
          <a:lstStyle>
            <a:lvl1pPr>
              <a:defRPr sz="4000" b="1" baseline="0">
                <a:solidFill>
                  <a:schemeClr val="tx1"/>
                </a:solidFill>
              </a:defRPr>
            </a:lvl1pPr>
          </a:lstStyle>
          <a:p>
            <a:r>
              <a:rPr lang="en-US" dirty="0" smtClean="0"/>
              <a:t>Click to edit Heading</a:t>
            </a:r>
            <a:endParaRPr lang="en-US" dirty="0"/>
          </a:p>
        </p:txBody>
      </p:sp>
      <p:sp>
        <p:nvSpPr>
          <p:cNvPr id="3" name="Rectangle 2"/>
          <p:cNvSpPr/>
          <p:nvPr userDrawn="1"/>
        </p:nvSpPr>
        <p:spPr>
          <a:xfrm>
            <a:off x="370406" y="411510"/>
            <a:ext cx="516488" cy="707886"/>
          </a:xfrm>
          <a:prstGeom prst="rect">
            <a:avLst/>
          </a:prstGeom>
        </p:spPr>
        <p:txBody>
          <a:bodyPr wrap="none">
            <a:spAutoFit/>
          </a:bodyPr>
          <a:lstStyle/>
          <a:p>
            <a:r>
              <a:rPr lang="en-US" sz="4000" b="1" spc="-150" dirty="0" smtClean="0">
                <a:solidFill>
                  <a:schemeClr val="tx2"/>
                </a:solidFill>
                <a:latin typeface="Century Gothic" panose="020B0502020202020204" pitchFamily="34" charset="0"/>
                <a:ea typeface="Franchise" pitchFamily="49" charset="0"/>
              </a:rPr>
              <a:t>* </a:t>
            </a:r>
            <a:endParaRPr lang="en-US" sz="4000" dirty="0">
              <a:solidFill>
                <a:schemeClr val="tx2"/>
              </a:solidFill>
            </a:endParaRPr>
          </a:p>
        </p:txBody>
      </p:sp>
      <p:sp>
        <p:nvSpPr>
          <p:cNvPr id="8" name="Text Placeholder 7"/>
          <p:cNvSpPr>
            <a:spLocks noGrp="1"/>
          </p:cNvSpPr>
          <p:nvPr>
            <p:ph type="body" sz="quarter" idx="10" hasCustomPrompt="1"/>
          </p:nvPr>
        </p:nvSpPr>
        <p:spPr>
          <a:xfrm>
            <a:off x="628650" y="1131317"/>
            <a:ext cx="7543750" cy="576337"/>
          </a:xfrm>
          <a:prstGeom prst="rect">
            <a:avLst/>
          </a:prstGeom>
        </p:spPr>
        <p:txBody>
          <a:bodyPr/>
          <a:lstStyle>
            <a:lvl1pPr marL="0" indent="0">
              <a:buNone/>
              <a:defRPr sz="1200" baseline="0">
                <a:solidFill>
                  <a:schemeClr val="accent4">
                    <a:lumMod val="50000"/>
                  </a:schemeClr>
                </a:solidFill>
              </a:defRPr>
            </a:lvl1pPr>
          </a:lstStyle>
          <a:p>
            <a:pPr lvl="0"/>
            <a:r>
              <a:rPr lang="en-US" dirty="0" smtClean="0"/>
              <a:t>Contrary to popular belief, Lorem Ipsum is not simply random text. It has roots in a piece of classical Latin literature from 45 BC. </a:t>
            </a:r>
            <a:endParaRPr lang="en-US" dirty="0"/>
          </a:p>
        </p:txBody>
      </p:sp>
    </p:spTree>
    <p:extLst>
      <p:ext uri="{BB962C8B-B14F-4D97-AF65-F5344CB8AC3E}">
        <p14:creationId xmlns:p14="http://schemas.microsoft.com/office/powerpoint/2010/main" val="2889405756"/>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alphaModFix amt="66000"/>
            <a:lum/>
          </a:blip>
          <a:srcRect/>
          <a:stretch>
            <a:fillRect t="-9000" b="-9000"/>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133176" y="4645093"/>
            <a:ext cx="831310" cy="265003"/>
          </a:xfrm>
          <a:prstGeom prst="rect">
            <a:avLst/>
          </a:prstGeom>
        </p:spPr>
      </p:pic>
    </p:spTree>
    <p:extLst>
      <p:ext uri="{BB962C8B-B14F-4D97-AF65-F5344CB8AC3E}">
        <p14:creationId xmlns:p14="http://schemas.microsoft.com/office/powerpoint/2010/main" val="3191265186"/>
      </p:ext>
    </p:extLst>
  </p:cSld>
  <p:clrMap bg1="lt1" tx1="dk1" bg2="lt2" tx2="dk2" accent1="accent1" accent2="accent2" accent3="accent3" accent4="accent4" accent5="accent5" accent6="accent6" hlink="hlink" folHlink="folHlink"/>
  <p:sldLayoutIdLst>
    <p:sldLayoutId id="2147483665" r:id="rId1"/>
    <p:sldLayoutId id="2147483664" r:id="rId2"/>
    <p:sldLayoutId id="2147483666" r:id="rId3"/>
    <p:sldLayoutId id="2147483663" r:id="rId4"/>
    <p:sldLayoutId id="2147483662" r:id="rId5"/>
    <p:sldLayoutId id="2147483667"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8800" y="514349"/>
            <a:ext cx="6916737" cy="471959"/>
          </a:xfrm>
        </p:spPr>
        <p:txBody>
          <a:bodyPr/>
          <a:lstStyle/>
          <a:p>
            <a:r>
              <a:rPr lang="en-US" dirty="0" smtClean="0"/>
              <a:t>Write test case effectively</a:t>
            </a:r>
            <a:endParaRPr lang="en-US" dirty="0"/>
          </a:p>
        </p:txBody>
      </p:sp>
      <p:sp>
        <p:nvSpPr>
          <p:cNvPr id="3" name="Text Placeholder 2"/>
          <p:cNvSpPr>
            <a:spLocks noGrp="1"/>
          </p:cNvSpPr>
          <p:nvPr>
            <p:ph type="body" sz="quarter" idx="11"/>
          </p:nvPr>
        </p:nvSpPr>
        <p:spPr>
          <a:xfrm>
            <a:off x="5638800" y="1962150"/>
            <a:ext cx="2880817" cy="360189"/>
          </a:xfrm>
        </p:spPr>
        <p:txBody>
          <a:bodyPr/>
          <a:lstStyle/>
          <a:p>
            <a:r>
              <a:rPr lang="en-US" dirty="0" smtClean="0"/>
              <a:t>Anh Kim Ngo</a:t>
            </a:r>
            <a:endParaRPr lang="en-US" dirty="0"/>
          </a:p>
        </p:txBody>
      </p:sp>
    </p:spTree>
    <p:extLst>
      <p:ext uri="{BB962C8B-B14F-4D97-AF65-F5344CB8AC3E}">
        <p14:creationId xmlns:p14="http://schemas.microsoft.com/office/powerpoint/2010/main" val="26013372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a:xfrm>
            <a:off x="628650" y="1131317"/>
            <a:ext cx="7543750" cy="2964433"/>
          </a:xfrm>
        </p:spPr>
        <p:txBody>
          <a:bodyPr/>
          <a:lstStyle/>
          <a:p>
            <a:pPr marL="228600" indent="-228600">
              <a:buAutoNum type="arabicPeriod"/>
            </a:pPr>
            <a:r>
              <a:rPr lang="en-US" dirty="0" smtClean="0"/>
              <a:t>What’s test case used for?</a:t>
            </a:r>
          </a:p>
          <a:p>
            <a:pPr marL="228600" indent="-228600">
              <a:buAutoNum type="arabicPeriod"/>
            </a:pPr>
            <a:r>
              <a:rPr lang="en-US" dirty="0" smtClean="0"/>
              <a:t>Write &amp; use test case in Automation (Selenium)</a:t>
            </a:r>
          </a:p>
          <a:p>
            <a:pPr marL="1143000" lvl="1" indent="-457200"/>
            <a:r>
              <a:rPr lang="en-US" sz="1200" dirty="0"/>
              <a:t>Test title</a:t>
            </a:r>
          </a:p>
          <a:p>
            <a:pPr marL="1143000" lvl="1" indent="-457200"/>
            <a:r>
              <a:rPr lang="en-US" sz="1200" dirty="0"/>
              <a:t>Test description</a:t>
            </a:r>
          </a:p>
          <a:p>
            <a:pPr marL="1143000" lvl="1" indent="-457200"/>
            <a:r>
              <a:rPr lang="en-US" sz="1200" dirty="0"/>
              <a:t>Precondition</a:t>
            </a:r>
          </a:p>
          <a:p>
            <a:pPr marL="1143000" lvl="1" indent="-457200"/>
            <a:r>
              <a:rPr lang="en-US" sz="1200" dirty="0"/>
              <a:t>Test data</a:t>
            </a:r>
          </a:p>
          <a:p>
            <a:pPr marL="1143000" lvl="1" indent="-457200"/>
            <a:r>
              <a:rPr lang="en-US" sz="1200" dirty="0"/>
              <a:t>Test steps</a:t>
            </a:r>
          </a:p>
          <a:p>
            <a:pPr marL="1143000" lvl="1" indent="-457200"/>
            <a:r>
              <a:rPr lang="en-US" sz="1200" dirty="0"/>
              <a:t>Expected </a:t>
            </a:r>
            <a:r>
              <a:rPr lang="en-US" sz="1200" dirty="0" smtClean="0"/>
              <a:t>result</a:t>
            </a:r>
            <a:endParaRPr lang="en-US" dirty="0" smtClean="0"/>
          </a:p>
          <a:p>
            <a:pPr marL="228600" indent="-228600">
              <a:buAutoNum type="arabicPeriod"/>
            </a:pPr>
            <a:r>
              <a:rPr lang="en-US" dirty="0" smtClean="0"/>
              <a:t>Q&amp;A</a:t>
            </a:r>
          </a:p>
          <a:p>
            <a:pPr lvl="1" indent="0">
              <a:buNone/>
            </a:pPr>
            <a:endParaRPr lang="en-US" dirty="0"/>
          </a:p>
        </p:txBody>
      </p:sp>
    </p:spTree>
    <p:extLst>
      <p:ext uri="{BB962C8B-B14F-4D97-AF65-F5344CB8AC3E}">
        <p14:creationId xmlns:p14="http://schemas.microsoft.com/office/powerpoint/2010/main" val="959875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test case used for?</a:t>
            </a:r>
          </a:p>
        </p:txBody>
      </p:sp>
      <p:sp>
        <p:nvSpPr>
          <p:cNvPr id="3" name="Text Placeholder 2"/>
          <p:cNvSpPr>
            <a:spLocks noGrp="1"/>
          </p:cNvSpPr>
          <p:nvPr>
            <p:ph type="body" sz="quarter" idx="10"/>
          </p:nvPr>
        </p:nvSpPr>
        <p:spPr>
          <a:xfrm>
            <a:off x="762000" y="1809750"/>
            <a:ext cx="7543750" cy="576337"/>
          </a:xfrm>
        </p:spPr>
        <p:txBody>
          <a:bodyPr/>
          <a:lstStyle/>
          <a:p>
            <a:pPr marL="171450" indent="-171450">
              <a:buFont typeface="Arial" panose="020B0604020202020204" pitchFamily="34" charset="0"/>
              <a:buChar char="•"/>
            </a:pPr>
            <a:r>
              <a:rPr lang="en-US" dirty="0"/>
              <a:t>Manual </a:t>
            </a:r>
            <a:r>
              <a:rPr lang="en-US" dirty="0" smtClean="0"/>
              <a:t>test</a:t>
            </a:r>
            <a:endParaRPr lang="en-US" dirty="0" smtClean="0"/>
          </a:p>
          <a:p>
            <a:pPr marL="171450" lvl="0" indent="-171450">
              <a:buFont typeface="Arial" panose="020B0604020202020204" pitchFamily="34" charset="0"/>
              <a:buChar char="•"/>
            </a:pPr>
            <a:r>
              <a:rPr lang="en-US" dirty="0" smtClean="0"/>
              <a:t>Client </a:t>
            </a:r>
            <a:r>
              <a:rPr lang="en-US" dirty="0"/>
              <a:t>acceptance testing</a:t>
            </a:r>
          </a:p>
          <a:p>
            <a:pPr marL="171450" lvl="0" indent="-171450">
              <a:buFont typeface="Arial" panose="020B0604020202020204" pitchFamily="34" charset="0"/>
              <a:buChar char="•"/>
            </a:pPr>
            <a:r>
              <a:rPr lang="en-US" dirty="0"/>
              <a:t>Guideline</a:t>
            </a:r>
          </a:p>
          <a:p>
            <a:pPr marL="171450" lvl="0" indent="-171450">
              <a:buFont typeface="Arial" panose="020B0604020202020204" pitchFamily="34" charset="0"/>
              <a:buChar char="•"/>
            </a:pPr>
            <a:r>
              <a:rPr lang="en-US" dirty="0" smtClean="0"/>
              <a:t>Automation </a:t>
            </a:r>
            <a:r>
              <a:rPr lang="en-US" dirty="0"/>
              <a:t>test</a:t>
            </a:r>
          </a:p>
          <a:p>
            <a:endParaRPr lang="en-US" dirty="0"/>
          </a:p>
        </p:txBody>
      </p:sp>
    </p:spTree>
    <p:extLst>
      <p:ext uri="{BB962C8B-B14F-4D97-AF65-F5344CB8AC3E}">
        <p14:creationId xmlns:p14="http://schemas.microsoft.com/office/powerpoint/2010/main" val="3879341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title</a:t>
            </a:r>
            <a:br>
              <a:rPr lang="en-US" dirty="0" smtClean="0"/>
            </a:br>
            <a:endParaRPr lang="en-US" dirty="0"/>
          </a:p>
        </p:txBody>
      </p:sp>
      <p:sp>
        <p:nvSpPr>
          <p:cNvPr id="3" name="Text Placeholder 2"/>
          <p:cNvSpPr>
            <a:spLocks noGrp="1"/>
          </p:cNvSpPr>
          <p:nvPr>
            <p:ph type="body" sz="quarter" idx="10"/>
          </p:nvPr>
        </p:nvSpPr>
        <p:spPr>
          <a:xfrm>
            <a:off x="628650" y="1131317"/>
            <a:ext cx="7981950" cy="3116833"/>
          </a:xfrm>
        </p:spPr>
        <p:txBody>
          <a:bodyPr/>
          <a:lstStyle/>
          <a:p>
            <a:pPr marL="228600" indent="-228600">
              <a:buAutoNum type="arabicPeriod"/>
            </a:pPr>
            <a:r>
              <a:rPr lang="en-US" dirty="0" smtClean="0"/>
              <a:t>Write:</a:t>
            </a:r>
          </a:p>
          <a:p>
            <a:pPr marL="914400" lvl="1"/>
            <a:r>
              <a:rPr lang="en-US" sz="1200" dirty="0"/>
              <a:t>Test case naming convention as “TC[number]_Feature/</a:t>
            </a:r>
            <a:r>
              <a:rPr lang="en-US" sz="1200" dirty="0" err="1"/>
              <a:t>Page_Testcasename</a:t>
            </a:r>
            <a:r>
              <a:rPr lang="en-US" sz="1200" dirty="0"/>
              <a:t>” . Example: TC01_Login_SignInSuccess</a:t>
            </a:r>
          </a:p>
          <a:p>
            <a:pPr marL="914400" lvl="1"/>
            <a:r>
              <a:rPr lang="en-US" sz="1200" dirty="0"/>
              <a:t>Use ‘verb’ for the beginning of test case </a:t>
            </a:r>
            <a:r>
              <a:rPr lang="en-US" sz="1200" dirty="0" smtClean="0"/>
              <a:t>name</a:t>
            </a:r>
          </a:p>
          <a:p>
            <a:pPr marL="228600" indent="-228600">
              <a:buAutoNum type="arabicPeriod"/>
            </a:pPr>
            <a:r>
              <a:rPr lang="en-US" dirty="0" smtClean="0"/>
              <a:t>Use: </a:t>
            </a:r>
          </a:p>
          <a:p>
            <a:r>
              <a:rPr lang="en-US" dirty="0"/>
              <a:t>	</a:t>
            </a:r>
            <a:r>
              <a:rPr lang="en-US" dirty="0" smtClean="0"/>
              <a:t>In Automation test, it’s associated with test method name</a:t>
            </a:r>
          </a:p>
          <a:p>
            <a:r>
              <a:rPr lang="en-US" dirty="0"/>
              <a:t>	</a:t>
            </a:r>
            <a:endParaRPr lang="en-US" dirty="0" smtClean="0"/>
          </a:p>
          <a:p>
            <a:r>
              <a:rPr lang="en-US" dirty="0"/>
              <a:t>	</a:t>
            </a:r>
            <a:endParaRPr lang="en-US" dirty="0" smtClean="0"/>
          </a:p>
          <a:p>
            <a:pPr marL="228600" indent="-228600">
              <a:buAutoNum type="arabicPeriod"/>
            </a:pPr>
            <a:endParaRPr lang="en-US" dirty="0" smtClean="0"/>
          </a:p>
          <a:p>
            <a:pPr marL="228600" indent="-228600">
              <a:buAutoNum type="arabicPeriod"/>
            </a:pPr>
            <a:endParaRPr lang="en-US" dirty="0"/>
          </a:p>
          <a:p>
            <a:pPr marL="228600" indent="-228600">
              <a:buAutoNum type="arabicPeriod"/>
            </a:pPr>
            <a:endParaRPr lang="en-US" dirty="0" smtClean="0"/>
          </a:p>
          <a:p>
            <a:pPr marL="228600" indent="-228600">
              <a:buAutoNum type="arabicPeriod"/>
            </a:pPr>
            <a:endParaRPr lang="en-US" dirty="0" smtClean="0"/>
          </a:p>
          <a:p>
            <a:pPr marL="228600" indent="-228600">
              <a:buAutoNum type="arabicPeriod"/>
            </a:pPr>
            <a:endParaRPr lang="en-US" dirty="0"/>
          </a:p>
          <a:p>
            <a:pPr marL="228600" indent="-228600">
              <a:buAutoNum type="arabicPeriod"/>
            </a:pPr>
            <a:endParaRPr lang="en-US" dirty="0" smtClean="0"/>
          </a:p>
          <a:p>
            <a:pPr marL="228600" indent="-228600">
              <a:buAutoNum type="arabicPeriod"/>
            </a:pPr>
            <a:endParaRPr lang="en-US" dirty="0" smtClean="0"/>
          </a:p>
          <a:p>
            <a:pPr marL="228600">
              <a:buFont typeface="+mj-lt"/>
              <a:buAutoNum type="arabicPeriod"/>
            </a:pPr>
            <a:endParaRPr lang="en-US" sz="100" dirty="0" smtClean="0"/>
          </a:p>
        </p:txBody>
      </p:sp>
      <p:pic>
        <p:nvPicPr>
          <p:cNvPr id="4" name="Picture 3"/>
          <p:cNvPicPr>
            <a:picLocks noChangeAspect="1"/>
          </p:cNvPicPr>
          <p:nvPr/>
        </p:nvPicPr>
        <p:blipFill>
          <a:blip r:embed="rId2"/>
          <a:stretch>
            <a:fillRect/>
          </a:stretch>
        </p:blipFill>
        <p:spPr>
          <a:xfrm>
            <a:off x="1828800" y="2724150"/>
            <a:ext cx="5105400" cy="1600200"/>
          </a:xfrm>
          <a:prstGeom prst="rect">
            <a:avLst/>
          </a:prstGeom>
        </p:spPr>
      </p:pic>
    </p:spTree>
    <p:extLst>
      <p:ext uri="{BB962C8B-B14F-4D97-AF65-F5344CB8AC3E}">
        <p14:creationId xmlns:p14="http://schemas.microsoft.com/office/powerpoint/2010/main" val="1519475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Precondition</a:t>
            </a:r>
            <a:endParaRPr lang="en-US" dirty="0"/>
          </a:p>
        </p:txBody>
      </p:sp>
      <p:sp>
        <p:nvSpPr>
          <p:cNvPr id="3" name="Text Placeholder 2"/>
          <p:cNvSpPr>
            <a:spLocks noGrp="1"/>
          </p:cNvSpPr>
          <p:nvPr>
            <p:ph type="body" sz="quarter" idx="10"/>
          </p:nvPr>
        </p:nvSpPr>
        <p:spPr>
          <a:xfrm>
            <a:off x="628650" y="1131317"/>
            <a:ext cx="8286750" cy="3574033"/>
          </a:xfrm>
        </p:spPr>
        <p:txBody>
          <a:bodyPr/>
          <a:lstStyle/>
          <a:p>
            <a:pPr marL="228600" indent="-228600">
              <a:buFont typeface="+mj-lt"/>
              <a:buAutoNum type="arabicPeriod"/>
            </a:pPr>
            <a:r>
              <a:rPr lang="en-US" dirty="0" smtClean="0"/>
              <a:t>Write:</a:t>
            </a:r>
          </a:p>
          <a:p>
            <a:pPr lvl="3"/>
            <a:r>
              <a:rPr lang="en-US" sz="1200" dirty="0"/>
              <a:t>Any user data dependency (e.g. the user should be logged in, which page should the user start the journey, etc.)</a:t>
            </a:r>
          </a:p>
          <a:p>
            <a:pPr lvl="3"/>
            <a:r>
              <a:rPr lang="en-US" sz="1200" dirty="0"/>
              <a:t>Any special setup/configuration to be done before Test Execution</a:t>
            </a:r>
          </a:p>
          <a:p>
            <a:pPr lvl="3"/>
            <a:r>
              <a:rPr lang="en-US" sz="1200" dirty="0"/>
              <a:t>Dependencies on any other test cases – does the Test Case need to be run before/after some other Test Case?  (</a:t>
            </a:r>
            <a:r>
              <a:rPr lang="en-US" sz="1200" dirty="0" err="1"/>
              <a:t>e.g</a:t>
            </a:r>
            <a:r>
              <a:rPr lang="en-US" sz="1200" dirty="0"/>
              <a:t> TC01_EditView_CreatePageA  =&gt; precondition of TC02_EditView_EditPageA would be TC01_…)</a:t>
            </a:r>
          </a:p>
          <a:p>
            <a:pPr marL="228600" indent="-228600">
              <a:buFont typeface="+mj-lt"/>
              <a:buAutoNum type="arabicPeriod"/>
            </a:pPr>
            <a:r>
              <a:rPr lang="en-US" dirty="0" smtClean="0"/>
              <a:t>Use:</a:t>
            </a:r>
          </a:p>
          <a:p>
            <a:pPr marL="1028700" lvl="1" indent="-342900"/>
            <a:r>
              <a:rPr lang="en-US" sz="1200" dirty="0" smtClean="0"/>
              <a:t>Optional</a:t>
            </a:r>
          </a:p>
          <a:p>
            <a:pPr marL="1028700" lvl="1" indent="-342900"/>
            <a:r>
              <a:rPr lang="en-US" sz="1200" dirty="0" smtClean="0"/>
              <a:t>In Automation test: used at initial method (</a:t>
            </a:r>
            <a:r>
              <a:rPr lang="en-US" sz="1200" dirty="0" err="1" smtClean="0"/>
              <a:t>e.g</a:t>
            </a:r>
            <a:r>
              <a:rPr lang="en-US" sz="1200" dirty="0" smtClean="0"/>
              <a:t> @</a:t>
            </a:r>
            <a:r>
              <a:rPr lang="en-US" sz="1200" dirty="0" err="1" smtClean="0"/>
              <a:t>BeforeTest</a:t>
            </a:r>
            <a:r>
              <a:rPr lang="en-US" sz="1200" dirty="0" smtClean="0"/>
              <a:t> attribute)</a:t>
            </a:r>
            <a:endParaRPr lang="en-US" sz="1200" dirty="0"/>
          </a:p>
        </p:txBody>
      </p:sp>
      <p:pic>
        <p:nvPicPr>
          <p:cNvPr id="4" name="Picture 3"/>
          <p:cNvPicPr>
            <a:picLocks noChangeAspect="1"/>
          </p:cNvPicPr>
          <p:nvPr/>
        </p:nvPicPr>
        <p:blipFill>
          <a:blip r:embed="rId2"/>
          <a:stretch>
            <a:fillRect/>
          </a:stretch>
        </p:blipFill>
        <p:spPr>
          <a:xfrm>
            <a:off x="1752600" y="3333750"/>
            <a:ext cx="4343400" cy="1663965"/>
          </a:xfrm>
          <a:prstGeom prst="rect">
            <a:avLst/>
          </a:prstGeom>
        </p:spPr>
      </p:pic>
    </p:spTree>
    <p:extLst>
      <p:ext uri="{BB962C8B-B14F-4D97-AF65-F5344CB8AC3E}">
        <p14:creationId xmlns:p14="http://schemas.microsoft.com/office/powerpoint/2010/main" val="1850085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data</a:t>
            </a:r>
            <a:endParaRPr lang="en-US" dirty="0"/>
          </a:p>
        </p:txBody>
      </p:sp>
      <p:sp>
        <p:nvSpPr>
          <p:cNvPr id="3" name="Text Placeholder 2"/>
          <p:cNvSpPr>
            <a:spLocks noGrp="1"/>
          </p:cNvSpPr>
          <p:nvPr>
            <p:ph type="body" sz="quarter" idx="10"/>
          </p:nvPr>
        </p:nvSpPr>
        <p:spPr>
          <a:xfrm>
            <a:off x="628650" y="1131317"/>
            <a:ext cx="7905750" cy="3421633"/>
          </a:xfrm>
        </p:spPr>
        <p:txBody>
          <a:bodyPr/>
          <a:lstStyle/>
          <a:p>
            <a:pPr marL="228600" indent="-228600">
              <a:buFont typeface="+mj-lt"/>
              <a:buAutoNum type="arabicPeriod"/>
            </a:pPr>
            <a:r>
              <a:rPr lang="en-US" dirty="0" smtClean="0"/>
              <a:t>Write:</a:t>
            </a:r>
          </a:p>
          <a:p>
            <a:pPr marL="914400" lvl="1"/>
            <a:r>
              <a:rPr lang="en-US" sz="1200" dirty="0"/>
              <a:t>No data</a:t>
            </a:r>
          </a:p>
          <a:p>
            <a:pPr marL="914400" lvl="1"/>
            <a:r>
              <a:rPr lang="en-US" sz="1200" dirty="0"/>
              <a:t>Valid data</a:t>
            </a:r>
          </a:p>
          <a:p>
            <a:pPr marL="914400" lvl="1"/>
            <a:r>
              <a:rPr lang="en-US" sz="1200" dirty="0"/>
              <a:t>Invalid/illegal data</a:t>
            </a:r>
          </a:p>
          <a:p>
            <a:pPr marL="914400" lvl="1"/>
            <a:r>
              <a:rPr lang="en-US" sz="1200" dirty="0"/>
              <a:t>Boundary condition data</a:t>
            </a:r>
          </a:p>
          <a:p>
            <a:pPr marL="914400" lvl="1"/>
            <a:r>
              <a:rPr lang="en-US" sz="1200" dirty="0"/>
              <a:t>Data set for performance testing</a:t>
            </a:r>
          </a:p>
          <a:p>
            <a:pPr lvl="1" indent="0">
              <a:buNone/>
            </a:pPr>
            <a:r>
              <a:rPr lang="en-US" sz="1200" dirty="0"/>
              <a:t>Example: </a:t>
            </a:r>
          </a:p>
          <a:p>
            <a:pPr marL="228600"/>
            <a:endParaRPr lang="en-US" sz="100" dirty="0"/>
          </a:p>
          <a:p>
            <a:pPr marL="228600" indent="-228600">
              <a:buFont typeface="+mj-lt"/>
              <a:buAutoNum type="arabicPeriod"/>
            </a:pPr>
            <a:endParaRPr lang="en-US" dirty="0"/>
          </a:p>
          <a:p>
            <a:pPr marL="228600" indent="-228600">
              <a:buFont typeface="+mj-lt"/>
              <a:buAutoNum type="arabicPeriod"/>
            </a:pPr>
            <a:endParaRPr lang="en-US" dirty="0" smtClean="0"/>
          </a:p>
          <a:p>
            <a:pPr marL="228600" indent="-228600">
              <a:buFont typeface="+mj-lt"/>
              <a:buAutoNum type="arabicPeriod"/>
            </a:pPr>
            <a:endParaRPr lang="en-US" dirty="0" smtClean="0"/>
          </a:p>
          <a:p>
            <a:r>
              <a:rPr lang="en-US" dirty="0" smtClean="0"/>
              <a:t>2.  In Automation: each type of data set will be stored in each sheet/excel file</a:t>
            </a:r>
            <a:endParaRPr lang="en-US" dirty="0"/>
          </a:p>
        </p:txBody>
      </p:sp>
      <p:pic>
        <p:nvPicPr>
          <p:cNvPr id="4" name="Picture 3"/>
          <p:cNvPicPr>
            <a:picLocks noChangeAspect="1"/>
          </p:cNvPicPr>
          <p:nvPr/>
        </p:nvPicPr>
        <p:blipFill>
          <a:blip r:embed="rId2"/>
          <a:stretch>
            <a:fillRect/>
          </a:stretch>
        </p:blipFill>
        <p:spPr>
          <a:xfrm>
            <a:off x="1447801" y="2724151"/>
            <a:ext cx="2362200" cy="1094678"/>
          </a:xfrm>
          <a:prstGeom prst="rect">
            <a:avLst/>
          </a:prstGeom>
        </p:spPr>
      </p:pic>
    </p:spTree>
    <p:extLst>
      <p:ext uri="{BB962C8B-B14F-4D97-AF65-F5344CB8AC3E}">
        <p14:creationId xmlns:p14="http://schemas.microsoft.com/office/powerpoint/2010/main" val="3416466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steps</a:t>
            </a:r>
            <a:endParaRPr lang="en-US" dirty="0"/>
          </a:p>
        </p:txBody>
      </p:sp>
      <p:sp>
        <p:nvSpPr>
          <p:cNvPr id="3" name="Text Placeholder 2"/>
          <p:cNvSpPr>
            <a:spLocks noGrp="1"/>
          </p:cNvSpPr>
          <p:nvPr>
            <p:ph type="body" sz="quarter" idx="10"/>
          </p:nvPr>
        </p:nvSpPr>
        <p:spPr>
          <a:xfrm>
            <a:off x="628650" y="1131317"/>
            <a:ext cx="7981950" cy="3269233"/>
          </a:xfrm>
        </p:spPr>
        <p:txBody>
          <a:bodyPr/>
          <a:lstStyle/>
          <a:p>
            <a:pPr marL="228600" indent="-228600">
              <a:buFont typeface="+mj-lt"/>
              <a:buAutoNum type="arabicPeriod"/>
            </a:pPr>
            <a:r>
              <a:rPr lang="en-US" dirty="0" smtClean="0"/>
              <a:t>Details level:</a:t>
            </a:r>
          </a:p>
          <a:p>
            <a:pPr marL="857250" lvl="1" indent="-171450"/>
            <a:r>
              <a:rPr lang="en-US" sz="1200" dirty="0"/>
              <a:t>Very detailed: Manual testers without application knowledge, steps need to be 100% exact.</a:t>
            </a:r>
          </a:p>
          <a:p>
            <a:pPr marL="857250" lvl="1" indent="-171450"/>
            <a:r>
              <a:rPr lang="en-US" sz="1200" dirty="0"/>
              <a:t>A bit detailed: Client acceptance testing, guidelines to trigger client into testing their personal workflows.</a:t>
            </a:r>
          </a:p>
          <a:p>
            <a:pPr marL="857250" lvl="1" indent="-171450"/>
            <a:r>
              <a:rPr lang="en-US" sz="1200" dirty="0"/>
              <a:t>Less detailed: Automated tests, high level steps might be sufficient in the test-case descriptions. Just enough to be able to understand what needs to be automated. Details are later defined in the tests it self</a:t>
            </a:r>
            <a:endParaRPr lang="en-US" sz="1200" dirty="0" smtClean="0"/>
          </a:p>
          <a:p>
            <a:pPr marL="228600" indent="-228600">
              <a:buFont typeface="+mj-lt"/>
              <a:buAutoNum type="arabicPeriod"/>
            </a:pPr>
            <a:r>
              <a:rPr lang="en-US" dirty="0" smtClean="0"/>
              <a:t>In Automation: each step should be commented </a:t>
            </a:r>
          </a:p>
          <a:p>
            <a:endParaRPr lang="en-US" dirty="0" smtClean="0"/>
          </a:p>
          <a:p>
            <a:pPr marL="228600" indent="-228600">
              <a:buFont typeface="+mj-lt"/>
              <a:buAutoNum type="arabicPeriod"/>
            </a:pPr>
            <a:endParaRPr lang="en-US" dirty="0" smtClean="0"/>
          </a:p>
          <a:p>
            <a:pPr marL="228600" indent="-228600">
              <a:buFont typeface="+mj-lt"/>
              <a:buAutoNum type="arabicPeriod"/>
            </a:pPr>
            <a:endParaRPr lang="en-US" dirty="0"/>
          </a:p>
        </p:txBody>
      </p:sp>
      <p:pic>
        <p:nvPicPr>
          <p:cNvPr id="4" name="Picture 3"/>
          <p:cNvPicPr>
            <a:picLocks noChangeAspect="1"/>
          </p:cNvPicPr>
          <p:nvPr/>
        </p:nvPicPr>
        <p:blipFill>
          <a:blip r:embed="rId2"/>
          <a:stretch>
            <a:fillRect/>
          </a:stretch>
        </p:blipFill>
        <p:spPr>
          <a:xfrm>
            <a:off x="914400" y="2495550"/>
            <a:ext cx="7200900" cy="890769"/>
          </a:xfrm>
          <a:prstGeom prst="rect">
            <a:avLst/>
          </a:prstGeom>
        </p:spPr>
      </p:pic>
      <p:pic>
        <p:nvPicPr>
          <p:cNvPr id="5" name="Picture 4"/>
          <p:cNvPicPr>
            <a:picLocks noChangeAspect="1"/>
          </p:cNvPicPr>
          <p:nvPr/>
        </p:nvPicPr>
        <p:blipFill>
          <a:blip r:embed="rId3"/>
          <a:stretch>
            <a:fillRect/>
          </a:stretch>
        </p:blipFill>
        <p:spPr>
          <a:xfrm>
            <a:off x="1219200" y="3406157"/>
            <a:ext cx="4460742" cy="1628775"/>
          </a:xfrm>
          <a:prstGeom prst="rect">
            <a:avLst/>
          </a:prstGeom>
        </p:spPr>
      </p:pic>
    </p:spTree>
    <p:extLst>
      <p:ext uri="{BB962C8B-B14F-4D97-AF65-F5344CB8AC3E}">
        <p14:creationId xmlns:p14="http://schemas.microsoft.com/office/powerpoint/2010/main" val="865821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result</a:t>
            </a:r>
            <a:endParaRPr lang="en-US" dirty="0"/>
          </a:p>
        </p:txBody>
      </p:sp>
      <p:sp>
        <p:nvSpPr>
          <p:cNvPr id="3" name="Text Placeholder 2"/>
          <p:cNvSpPr>
            <a:spLocks noGrp="1"/>
          </p:cNvSpPr>
          <p:nvPr>
            <p:ph type="body" sz="quarter" idx="10"/>
          </p:nvPr>
        </p:nvSpPr>
        <p:spPr>
          <a:xfrm>
            <a:off x="628650" y="1131317"/>
            <a:ext cx="7981950" cy="3116833"/>
          </a:xfrm>
        </p:spPr>
        <p:txBody>
          <a:bodyPr/>
          <a:lstStyle/>
          <a:p>
            <a:pPr marL="171450" indent="-171450">
              <a:buFont typeface="Arial" panose="020B0604020202020204" pitchFamily="34" charset="0"/>
              <a:buChar char="•"/>
            </a:pPr>
            <a:r>
              <a:rPr lang="en-US" dirty="0"/>
              <a:t>Each </a:t>
            </a:r>
            <a:r>
              <a:rPr lang="en-US" dirty="0" smtClean="0"/>
              <a:t>test </a:t>
            </a:r>
            <a:r>
              <a:rPr lang="en-US" dirty="0"/>
              <a:t>step should clearly mention what you expect as outcome of that verification </a:t>
            </a:r>
            <a:r>
              <a:rPr lang="en-US" dirty="0" smtClean="0"/>
              <a:t>step</a:t>
            </a:r>
          </a:p>
          <a:p>
            <a:pPr marL="171450" indent="-171450">
              <a:buFont typeface="Arial" panose="020B0604020202020204" pitchFamily="34" charset="0"/>
              <a:buChar char="•"/>
            </a:pPr>
            <a:r>
              <a:rPr lang="en-US" dirty="0"/>
              <a:t>M</a:t>
            </a:r>
            <a:r>
              <a:rPr lang="en-US" dirty="0" smtClean="0"/>
              <a:t>ention </a:t>
            </a:r>
            <a:r>
              <a:rPr lang="en-US" dirty="0"/>
              <a:t>in detail what page/screen you expect to appear after the test and, any updates you expect as an outcome to be made in back-end systems or database </a:t>
            </a:r>
            <a:endParaRPr lang="en-US" dirty="0" smtClean="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smtClean="0"/>
          </a:p>
          <a:p>
            <a:endParaRPr lang="en-US" dirty="0" smtClean="0"/>
          </a:p>
          <a:p>
            <a:endParaRPr lang="en-US" dirty="0" smtClean="0"/>
          </a:p>
          <a:p>
            <a:pPr marL="171450" lvl="2" indent="-171450">
              <a:spcBef>
                <a:spcPts val="1000"/>
              </a:spcBef>
            </a:pPr>
            <a:r>
              <a:rPr lang="en-US" sz="1200" dirty="0"/>
              <a:t>You can also attach screenshots or specification documents to the relevant step mentioning the system should work as outlined in the given document to make things simpler.</a:t>
            </a:r>
          </a:p>
          <a:p>
            <a:pPr marL="171450" indent="-171450">
              <a:buFont typeface="Arial" panose="020B0604020202020204" pitchFamily="34" charset="0"/>
              <a:buChar char="•"/>
            </a:pPr>
            <a:endParaRPr lang="en-US" dirty="0"/>
          </a:p>
        </p:txBody>
      </p:sp>
      <p:pic>
        <p:nvPicPr>
          <p:cNvPr id="4" name="Picture 3"/>
          <p:cNvPicPr>
            <a:picLocks noChangeAspect="1"/>
          </p:cNvPicPr>
          <p:nvPr/>
        </p:nvPicPr>
        <p:blipFill>
          <a:blip r:embed="rId2"/>
          <a:stretch>
            <a:fillRect/>
          </a:stretch>
        </p:blipFill>
        <p:spPr>
          <a:xfrm>
            <a:off x="1524000" y="1885950"/>
            <a:ext cx="2362200" cy="1094678"/>
          </a:xfrm>
          <a:prstGeom prst="rect">
            <a:avLst/>
          </a:prstGeom>
        </p:spPr>
      </p:pic>
    </p:spTree>
    <p:extLst>
      <p:ext uri="{BB962C8B-B14F-4D97-AF65-F5344CB8AC3E}">
        <p14:creationId xmlns:p14="http://schemas.microsoft.com/office/powerpoint/2010/main" val="3886073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10178114"/>
      </p:ext>
    </p:extLst>
  </p:cSld>
  <p:clrMapOvr>
    <a:masterClrMapping/>
  </p:clrMapOvr>
</p:sld>
</file>

<file path=ppt/theme/theme1.xml><?xml version="1.0" encoding="utf-8"?>
<a:theme xmlns:a="http://schemas.openxmlformats.org/drawingml/2006/main" name="Custom Design">
  <a:themeElements>
    <a:clrScheme name="Niteco">
      <a:dk1>
        <a:srgbClr val="383739"/>
      </a:dk1>
      <a:lt1>
        <a:sysClr val="window" lastClr="FFFFFF"/>
      </a:lt1>
      <a:dk2>
        <a:srgbClr val="FACC21"/>
      </a:dk2>
      <a:lt2>
        <a:srgbClr val="FFFFFF"/>
      </a:lt2>
      <a:accent1>
        <a:srgbClr val="383739"/>
      </a:accent1>
      <a:accent2>
        <a:srgbClr val="FACC21"/>
      </a:accent2>
      <a:accent3>
        <a:srgbClr val="FAAF40"/>
      </a:accent3>
      <a:accent4>
        <a:srgbClr val="D0D2D3"/>
      </a:accent4>
      <a:accent5>
        <a:srgbClr val="CEDEB2"/>
      </a:accent5>
      <a:accent6>
        <a:srgbClr val="F69E99"/>
      </a:accent6>
      <a:hlink>
        <a:srgbClr val="FAAF40"/>
      </a:hlink>
      <a:folHlink>
        <a:srgbClr val="383739"/>
      </a:folHlink>
    </a:clrScheme>
    <a:fontScheme name="Niteco">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lumMod val="50000"/>
            <a:lumOff val="50000"/>
          </a:schemeClr>
        </a:solidFill>
        <a:ln>
          <a:noFill/>
        </a:ln>
      </a:spPr>
      <a:bodyPr rtlCol="0" anchor="ctr"/>
      <a:lstStyle>
        <a:defPPr algn="ctr">
          <a:defRPr/>
        </a:defPPr>
      </a:lstStyle>
      <a:style>
        <a:lnRef idx="2">
          <a:schemeClr val="accent4">
            <a:shade val="50000"/>
          </a:schemeClr>
        </a:lnRef>
        <a:fillRef idx="1">
          <a:schemeClr val="accent4"/>
        </a:fillRef>
        <a:effectRef idx="0">
          <a:schemeClr val="accent4"/>
        </a:effectRef>
        <a:fontRef idx="minor">
          <a:schemeClr val="lt1"/>
        </a:fontRef>
      </a:style>
    </a:spDef>
    <a:txDef>
      <a:spPr>
        <a:noFill/>
      </a:spPr>
      <a:bodyPr wrap="square" rtlCol="0">
        <a:spAutoFit/>
      </a:bodyPr>
      <a:lstStyle>
        <a:defPPr>
          <a:defRPr sz="1200" dirty="0" smtClean="0">
            <a:solidFill>
              <a:srgbClr val="A6A6A6"/>
            </a:solidFill>
          </a:defRPr>
        </a:defPPr>
      </a:lstStyle>
    </a:txDef>
  </a:objectDefaults>
  <a:extraClrSchemeLst/>
  <a:extLst>
    <a:ext uri="{05A4C25C-085E-4340-85A3-A5531E510DB2}">
      <thm15:themeFamily xmlns:thm15="http://schemas.microsoft.com/office/thememl/2012/main" name="Presentation3" id="{83C55CE1-9B86-4A06-A829-2C8AEBEFD052}" vid="{0D3B83B0-31ED-471A-BF30-AA1D954CEC7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4DA49F3F678243A25A5F13CDDB9626" ma:contentTypeVersion="1" ma:contentTypeDescription="Create a new document." ma:contentTypeScope="" ma:versionID="9dbd17d333360d0ff5a5fcbf2da33d52">
  <xsd:schema xmlns:xsd="http://www.w3.org/2001/XMLSchema" xmlns:xs="http://www.w3.org/2001/XMLSchema" xmlns:p="http://schemas.microsoft.com/office/2006/metadata/properties" targetNamespace="http://schemas.microsoft.com/office/2006/metadata/properties" ma:root="true" ma:fieldsID="9048003445716fd884177a4b8e0dfec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16BDFA0-0BEA-4AF7-B798-4C52BB2CFB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2118E71F-C465-4AA2-98D2-5F391177379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AD1357D-37B8-465C-BCDD-7C56B5F682F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Niteco - Powerpoint 2015 (light template)</Template>
  <TotalTime>1161</TotalTime>
  <Words>366</Words>
  <Application>Microsoft Office PowerPoint</Application>
  <PresentationFormat>On-screen Show (16:9)</PresentationFormat>
  <Paragraphs>68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Franchise</vt:lpstr>
      <vt:lpstr>Custom Design</vt:lpstr>
      <vt:lpstr>PowerPoint Presentation</vt:lpstr>
      <vt:lpstr>Agenda</vt:lpstr>
      <vt:lpstr>What’s test case used for?</vt:lpstr>
      <vt:lpstr>Test title </vt:lpstr>
      <vt:lpstr>Precondition</vt:lpstr>
      <vt:lpstr>Test data</vt:lpstr>
      <vt:lpstr>Test steps</vt:lpstr>
      <vt:lpstr>Expected result</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Anh Kim Ngo</dc:creator>
  <cp:lastModifiedBy>Anh Kim Ngo</cp:lastModifiedBy>
  <cp:revision>11</cp:revision>
  <dcterms:created xsi:type="dcterms:W3CDTF">2016-07-25T01:47:06Z</dcterms:created>
  <dcterms:modified xsi:type="dcterms:W3CDTF">2016-07-27T03:47:21Z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0x010100A94DA49F3F678243A25A5F13CDDB9626</vt:lpwstr>
  </property>
</Properties>
</file>