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lide" id="{D56EE0BA-B9C6-4D1B-BBA1-17E3D17AA984}">
          <p14:sldIdLst>
            <p14:sldId id="257"/>
          </p14:sldIdLst>
        </p14:section>
        <p14:section name="Content" id="{C0F0D410-549F-4F72-83D8-9F2C0137246B}">
          <p14:sldIdLst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ACD1F"/>
    <a:srgbClr val="595959"/>
    <a:srgbClr val="A6A6A6"/>
    <a:srgbClr val="BFC0C1"/>
    <a:srgbClr val="F5C24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7CCE-2FF8-4C4F-814C-EE6E7602626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CCD1-6A07-4099-ACBF-2EA33103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409897"/>
            <a:ext cx="5545137" cy="5764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Presentation Heading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36096" y="987425"/>
            <a:ext cx="2880817" cy="36018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Subheading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4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g (pg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 userDrawn="1"/>
        </p:nvSpPr>
        <p:spPr>
          <a:xfrm>
            <a:off x="8637215" y="181494"/>
            <a:ext cx="327273" cy="295200"/>
          </a:xfrm>
          <a:prstGeom prst="flowChartOffpageConnector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584827" y="176540"/>
            <a:ext cx="432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8FBDDD3-4810-4617-AE83-8D425A30BC0B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" y="0"/>
            <a:ext cx="9144002" cy="2422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/>
          <p:cNvSpPr/>
          <p:nvPr userDrawn="1"/>
        </p:nvSpPr>
        <p:spPr>
          <a:xfrm>
            <a:off x="8637215" y="181494"/>
            <a:ext cx="327273" cy="2952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584827" y="176540"/>
            <a:ext cx="432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8FBDDD3-4810-4617-AE83-8D425A30BC0B}" type="slidenum">
              <a:rPr lang="en-US" sz="11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2362"/>
            <a:ext cx="9144000" cy="720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3579862"/>
            <a:ext cx="864096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Contrary to popular belief, Lorem Ipsum is not simply random text. It has roots in a piece of classical Latin literature from 45 BC. Contrary to It has roots in a piece of classical Latin literature from 45 BC. Contrary to popular belief It has roots in a piece of literature from 45 BC. Contrary to popular belief, Lorem Ipsum is not simply random text. It has roots in a piece of classical Latin literature from 45 BC.</a:t>
            </a:r>
            <a:endParaRPr lang="en-US" sz="1050" b="1" dirty="0" smtClean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Content (pg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5526"/>
            <a:ext cx="7255718" cy="563870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70406" y="411510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50" dirty="0" smtClean="0">
                <a:solidFill>
                  <a:schemeClr val="tx2"/>
                </a:solidFill>
                <a:latin typeface="Century Gothic" panose="020B0502020202020204" pitchFamily="34" charset="0"/>
                <a:ea typeface="Franchise" pitchFamily="49" charset="0"/>
              </a:rPr>
              <a:t>* 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Flowchart: Off-page Connector 3"/>
          <p:cNvSpPr/>
          <p:nvPr userDrawn="1"/>
        </p:nvSpPr>
        <p:spPr>
          <a:xfrm>
            <a:off x="8637215" y="181494"/>
            <a:ext cx="327273" cy="295200"/>
          </a:xfrm>
          <a:prstGeom prst="flowChartOffpageConnector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131317"/>
            <a:ext cx="7543750" cy="576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BC. 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84827" y="176540"/>
            <a:ext cx="432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8FBDDD3-4810-4617-AE83-8D425A30BC0B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0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5526"/>
            <a:ext cx="7255718" cy="563870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70406" y="411510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50" dirty="0" smtClean="0">
                <a:solidFill>
                  <a:schemeClr val="tx2"/>
                </a:solidFill>
                <a:latin typeface="Century Gothic" panose="020B0502020202020204" pitchFamily="34" charset="0"/>
                <a:ea typeface="Franchise" pitchFamily="49" charset="0"/>
              </a:rPr>
              <a:t>* 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131317"/>
            <a:ext cx="7543750" cy="576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374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262" y="4705350"/>
            <a:ext cx="594138" cy="1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  <p:sldLayoutId id="2147483663" r:id="rId4"/>
    <p:sldLayoutId id="2147483662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adimpact.com/load-script-api" TargetMode="External"/><Relationship Id="rId2" Type="http://schemas.openxmlformats.org/officeDocument/2006/relationships/hyperlink" Target="https://loadimpact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409897"/>
            <a:ext cx="6459537" cy="576412"/>
          </a:xfrm>
        </p:spPr>
        <p:txBody>
          <a:bodyPr/>
          <a:lstStyle/>
          <a:p>
            <a:r>
              <a:rPr lang="en-US" dirty="0" smtClean="0"/>
              <a:t>Load Testing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Tung NT – 2016-12-09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276350"/>
            <a:ext cx="7753350" cy="2514600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800" dirty="0" smtClean="0"/>
              <a:t>Reading theory is not enough, you need to START DOING IT.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Do not kill the network if you use Niteco Visual Studio Load Test environment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It is not enough to look at the indicators, you need to integrate all related numbers during the test to understand the root causes of the problem.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To do advanced tests with advanced load patterns or if security is included, you need programming skills, don’t be lazy, you CAN DO IT.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Niteco experts I know: Pelle Niklasson, Ngoc </a:t>
            </a:r>
            <a:r>
              <a:rPr lang="en-US" sz="1800" dirty="0" smtClean="0"/>
              <a:t>Nguyen, </a:t>
            </a:r>
            <a:r>
              <a:rPr lang="en-US" sz="1800" dirty="0" smtClean="0"/>
              <a:t>some BNP guys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93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352550"/>
            <a:ext cx="7543750" cy="24384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What is Load Testing?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Load Testing </a:t>
            </a:r>
            <a:r>
              <a:rPr lang="en-US" sz="2000" dirty="0" err="1" smtClean="0"/>
              <a:t>v.s</a:t>
            </a:r>
            <a:r>
              <a:rPr lang="en-US" sz="2000" dirty="0" smtClean="0"/>
              <a:t>. Volume Testing </a:t>
            </a:r>
            <a:r>
              <a:rPr lang="en-US" sz="2000" dirty="0" err="1" smtClean="0"/>
              <a:t>v.s</a:t>
            </a:r>
            <a:r>
              <a:rPr lang="en-US" sz="2000" dirty="0" smtClean="0"/>
              <a:t>. Stress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Most valuable indicators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Some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Some notes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5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Load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276350"/>
            <a:ext cx="7543750" cy="1447800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800" dirty="0" smtClean="0"/>
              <a:t>Put demand on a software system (or computing device)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Measure the response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Identify the MAXIMUM operating CAPACITY, and bottlenecks as well as the element causing degradation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03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8150"/>
            <a:ext cx="7543750" cy="563870"/>
          </a:xfrm>
        </p:spPr>
        <p:txBody>
          <a:bodyPr/>
          <a:lstStyle/>
          <a:p>
            <a:r>
              <a:rPr lang="en-US" dirty="0" smtClean="0"/>
              <a:t>Different performance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123950"/>
            <a:ext cx="7981950" cy="3581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Volume Testing:</a:t>
            </a:r>
            <a:r>
              <a:rPr lang="en-US" sz="1600" dirty="0" smtClean="0"/>
              <a:t> Large amounts of data</a:t>
            </a:r>
          </a:p>
          <a:p>
            <a:r>
              <a:rPr lang="en-US" sz="1600" dirty="0" smtClean="0"/>
              <a:t>Target: See the performance under heavy data size/type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Load Testing:</a:t>
            </a:r>
            <a:r>
              <a:rPr lang="en-US" sz="1600" dirty="0" smtClean="0"/>
              <a:t> Large amounts of concurrent users</a:t>
            </a:r>
            <a:endParaRPr lang="en-US" sz="1600" b="1" dirty="0" smtClean="0"/>
          </a:p>
          <a:p>
            <a:r>
              <a:rPr lang="en-US" sz="1600" dirty="0" smtClean="0"/>
              <a:t>Target: See the system’s CAPACITY (thresholds where problem starts to occur)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Stress Testing:</a:t>
            </a:r>
            <a:r>
              <a:rPr lang="en-US" sz="1600" dirty="0" smtClean="0"/>
              <a:t> Many users, too much data, too little time …</a:t>
            </a:r>
          </a:p>
          <a:p>
            <a:r>
              <a:rPr lang="en-US" sz="1600" dirty="0" smtClean="0"/>
              <a:t>Target: See if the system will perform sufficiently when the load exceeds expected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Soak Testing:</a:t>
            </a:r>
            <a:r>
              <a:rPr lang="en-US" sz="1600" dirty="0" smtClean="0"/>
              <a:t> (or endurance</a:t>
            </a:r>
            <a:r>
              <a:rPr lang="en-US" sz="1600" dirty="0"/>
              <a:t> </a:t>
            </a:r>
            <a:r>
              <a:rPr lang="en-US" sz="1600" dirty="0" smtClean="0"/>
              <a:t>test) continuous expected load</a:t>
            </a:r>
          </a:p>
          <a:p>
            <a:r>
              <a:rPr lang="en-US" sz="1600" dirty="0"/>
              <a:t>Target: See if the </a:t>
            </a:r>
            <a:r>
              <a:rPr lang="en-US" sz="1600" dirty="0" smtClean="0"/>
              <a:t>system can sustain, especially memory utilization (potential leaks) and the difference of response times at diff times compared to the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Spike Testing: </a:t>
            </a:r>
            <a:r>
              <a:rPr lang="en-US" sz="1600" dirty="0" smtClean="0"/>
              <a:t>suddenly increase and decrease the load</a:t>
            </a:r>
          </a:p>
          <a:p>
            <a:r>
              <a:rPr lang="en-US" sz="1600" dirty="0" smtClean="0"/>
              <a:t>Target: See if the performance will suffer or if the system will fail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6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880"/>
            <a:ext cx="7543750" cy="563870"/>
          </a:xfrm>
        </p:spPr>
        <p:txBody>
          <a:bodyPr/>
          <a:lstStyle/>
          <a:p>
            <a:r>
              <a:rPr lang="en-US" dirty="0" smtClean="0"/>
              <a:t>Quick demo w/ Load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200150"/>
            <a:ext cx="7981950" cy="30480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https://loadimpact.com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</a:t>
            </a:r>
            <a:r>
              <a:rPr lang="en-US" sz="2000" dirty="0" err="1" smtClean="0"/>
              <a:t>senarios</a:t>
            </a:r>
            <a:r>
              <a:rPr lang="en-US" sz="2000" dirty="0" smtClean="0"/>
              <a:t> &amp; Data 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Load Impact User Scenario </a:t>
            </a:r>
            <a:r>
              <a:rPr lang="en-US" sz="2000" dirty="0" smtClean="0"/>
              <a:t>Recorder Chrome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API documentation: </a:t>
            </a:r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loadimpact.com/load-script-api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Integration &amp;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85549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42189"/>
            <a:ext cx="6283142" cy="43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1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276350"/>
            <a:ext cx="7543750" cy="3200400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800" dirty="0" smtClean="0"/>
              <a:t>Max requests/sec (</a:t>
            </a:r>
            <a:r>
              <a:rPr lang="en-US" sz="1800" dirty="0" err="1" smtClean="0"/>
              <a:t>reqs</a:t>
            </a:r>
            <a:r>
              <a:rPr lang="en-US" sz="1800" dirty="0" smtClean="0"/>
              <a:t>/sec at the time CPU% &gt; 75%)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Min and Max page response time (Max number is at the </a:t>
            </a:r>
            <a:r>
              <a:rPr lang="en-US" sz="1800" dirty="0"/>
              <a:t>time CPU% &gt; 75</a:t>
            </a:r>
            <a:r>
              <a:rPr lang="en-US" sz="1800" dirty="0" smtClean="0"/>
              <a:t>%)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Failure rate (at the time system reaches the defined thresholds, especially when CPU% &gt; 75%)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Different server info during the load test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Trend of number of concurrent users (VUs) and how it impacts the performance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151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0080"/>
            <a:ext cx="5410200" cy="45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276350"/>
            <a:ext cx="7543750" cy="838200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800" dirty="0" smtClean="0"/>
              <a:t>Load Impact (demoed)</a:t>
            </a:r>
          </a:p>
          <a:p>
            <a:pPr marL="228600" indent="-228600">
              <a:buAutoNum type="arabicPeriod"/>
            </a:pPr>
            <a:r>
              <a:rPr lang="en-US" sz="1800" dirty="0" smtClean="0"/>
              <a:t>Visual Studio Load Test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38200" y="280035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ni-testctrlr02</a:t>
            </a:r>
            <a:endParaRPr lang="en-US" dirty="0" smtClean="0"/>
          </a:p>
          <a:p>
            <a:pPr algn="ctr"/>
            <a:r>
              <a:rPr lang="en-US" dirty="0" smtClean="0"/>
              <a:t>(Test Controller)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226695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ni-lta02</a:t>
            </a:r>
            <a:endParaRPr lang="en-US" dirty="0" smtClean="0"/>
          </a:p>
          <a:p>
            <a:pPr algn="ctr"/>
            <a:r>
              <a:rPr lang="en-US" dirty="0" smtClean="0"/>
              <a:t>(Test agent 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226695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ni-lta06</a:t>
            </a:r>
          </a:p>
          <a:p>
            <a:pPr algn="ctr"/>
            <a:r>
              <a:rPr lang="en-US" dirty="0" smtClean="0"/>
              <a:t>(Test agent 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226695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ni-lta07</a:t>
            </a:r>
          </a:p>
          <a:p>
            <a:pPr algn="ctr"/>
            <a:r>
              <a:rPr lang="en-US" dirty="0" smtClean="0"/>
              <a:t>(Test agent 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333375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ni-lta08</a:t>
            </a:r>
          </a:p>
          <a:p>
            <a:pPr algn="ctr"/>
            <a:r>
              <a:rPr lang="en-US" dirty="0" smtClean="0"/>
              <a:t>(Test agent 4)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333375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ni-lta09</a:t>
            </a:r>
          </a:p>
          <a:p>
            <a:pPr algn="ctr"/>
            <a:r>
              <a:rPr lang="en-US" dirty="0" smtClean="0"/>
              <a:t>(Test agent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694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iteco">
      <a:dk1>
        <a:srgbClr val="383739"/>
      </a:dk1>
      <a:lt1>
        <a:sysClr val="window" lastClr="FFFFFF"/>
      </a:lt1>
      <a:dk2>
        <a:srgbClr val="FACC21"/>
      </a:dk2>
      <a:lt2>
        <a:srgbClr val="FFFFFF"/>
      </a:lt2>
      <a:accent1>
        <a:srgbClr val="383739"/>
      </a:accent1>
      <a:accent2>
        <a:srgbClr val="FACC21"/>
      </a:accent2>
      <a:accent3>
        <a:srgbClr val="FAAF40"/>
      </a:accent3>
      <a:accent4>
        <a:srgbClr val="D0D2D3"/>
      </a:accent4>
      <a:accent5>
        <a:srgbClr val="CEDEB2"/>
      </a:accent5>
      <a:accent6>
        <a:srgbClr val="F69E99"/>
      </a:accent6>
      <a:hlink>
        <a:srgbClr val="FAAF40"/>
      </a:hlink>
      <a:folHlink>
        <a:srgbClr val="383739"/>
      </a:folHlink>
    </a:clrScheme>
    <a:fontScheme name="Nitec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A6A6A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teco - Powerpoint 2015 (dark template).potx" id="{C36A2717-32D6-47E0-95F0-49F06951C96A}" vid="{A036BF3C-C358-44B3-BDDC-A41CB15C61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DA49F3F678243A25A5F13CDDB9626" ma:contentTypeVersion="0" ma:contentTypeDescription="Create a new document." ma:contentTypeScope="" ma:versionID="901d7b42644d2caa6814ff634a047e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B221F-323D-400D-AE18-64FBE70E56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8CFA82-4DC7-40D7-B560-A3BFBD94030C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F4FBF5-2A64-4EF3-BFE3-081117F52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Niteco - Powerpoint 2015 (dark template)</Template>
  <TotalTime>88</TotalTime>
  <Words>395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Franchise</vt:lpstr>
      <vt:lpstr>Signika Negative</vt:lpstr>
      <vt:lpstr>Custom Design</vt:lpstr>
      <vt:lpstr>PowerPoint Presentation</vt:lpstr>
      <vt:lpstr>Topics</vt:lpstr>
      <vt:lpstr>What is Load Testing?</vt:lpstr>
      <vt:lpstr>Different performance tests</vt:lpstr>
      <vt:lpstr>Quick demo w/ Load Impact</vt:lpstr>
      <vt:lpstr>PowerPoint Presentation</vt:lpstr>
      <vt:lpstr>Most important indicators</vt:lpstr>
      <vt:lpstr>PowerPoint Presentation</vt:lpstr>
      <vt:lpstr>Some tools</vt:lpstr>
      <vt:lpstr>Some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Thanh Nguyen</dc:creator>
  <cp:lastModifiedBy>Tung Thanh Nguyen</cp:lastModifiedBy>
  <cp:revision>28</cp:revision>
  <dcterms:created xsi:type="dcterms:W3CDTF">2016-12-08T09:42:41Z</dcterms:created>
  <dcterms:modified xsi:type="dcterms:W3CDTF">2016-12-09T05:57:23Z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0x010100A94DA49F3F678243A25A5F13CDDB9626</vt:lpwstr>
  </property>
</Properties>
</file>