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6"/>
  </p:sldMasterIdLst>
  <p:notesMasterIdLst>
    <p:notesMasterId r:id="rId20"/>
  </p:notesMasterIdLst>
  <p:sldIdLst>
    <p:sldId id="257" r:id="rId7"/>
    <p:sldId id="260" r:id="rId8"/>
    <p:sldId id="268" r:id="rId9"/>
    <p:sldId id="261" r:id="rId10"/>
    <p:sldId id="272" r:id="rId11"/>
    <p:sldId id="262" r:id="rId12"/>
    <p:sldId id="271" r:id="rId13"/>
    <p:sldId id="269" r:id="rId14"/>
    <p:sldId id="263" r:id="rId15"/>
    <p:sldId id="265" r:id="rId16"/>
    <p:sldId id="273" r:id="rId17"/>
    <p:sldId id="266" r:id="rId18"/>
    <p:sldId id="274"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260"/>
            <p14:sldId id="268"/>
            <p14:sldId id="261"/>
            <p14:sldId id="272"/>
            <p14:sldId id="262"/>
            <p14:sldId id="271"/>
            <p14:sldId id="269"/>
            <p14:sldId id="263"/>
            <p14:sldId id="265"/>
            <p14:sldId id="273"/>
            <p14:sldId id="266"/>
            <p14:sldId id="27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F7F7F"/>
    <a:srgbClr val="808486"/>
    <a:srgbClr val="A6A6A6"/>
    <a:srgbClr val="FFCC00"/>
    <a:srgbClr val="FACD1F"/>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8458" autoAdjust="0"/>
  </p:normalViewPr>
  <p:slideViewPr>
    <p:cSldViewPr>
      <p:cViewPr varScale="1">
        <p:scale>
          <a:sx n="89" d="100"/>
          <a:sy n="89" d="100"/>
        </p:scale>
        <p:origin x="1290" y="7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12/22/2016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1&gt; Tools</a:t>
            </a:r>
            <a:r>
              <a:rPr lang="en-US" baseline="0" dirty="0" smtClean="0"/>
              <a:t> support</a:t>
            </a:r>
          </a:p>
          <a:p>
            <a:r>
              <a:rPr lang="en-US" baseline="0" dirty="0" smtClean="0"/>
              <a:t>2&gt; </a:t>
            </a:r>
            <a:r>
              <a:rPr lang="en-US" dirty="0" smtClean="0"/>
              <a:t>Improve find locator by CSS</a:t>
            </a:r>
            <a:r>
              <a:rPr lang="en-US" baseline="0" dirty="0" smtClean="0"/>
              <a:t> selector</a:t>
            </a:r>
          </a:p>
          <a:p>
            <a:r>
              <a:rPr lang="en-US" baseline="0" dirty="0" smtClean="0"/>
              <a:t>3&gt; Improve find locator by</a:t>
            </a:r>
            <a:r>
              <a:rPr lang="en-US" dirty="0" smtClean="0"/>
              <a:t> </a:t>
            </a:r>
            <a:r>
              <a:rPr lang="en-US" dirty="0" err="1" smtClean="0"/>
              <a:t>Xpath</a:t>
            </a:r>
            <a:endParaRPr lang="en-US" dirty="0" smtClean="0"/>
          </a:p>
          <a:p>
            <a:r>
              <a:rPr lang="en-US" dirty="0" smtClean="0"/>
              <a:t>4&gt;</a:t>
            </a:r>
            <a:r>
              <a:rPr lang="en-US" baseline="0" dirty="0" smtClean="0"/>
              <a:t> Compare structure of CSS selector vs </a:t>
            </a:r>
            <a:r>
              <a:rPr lang="en-US" baseline="0" dirty="0" err="1" smtClean="0"/>
              <a:t>Xpath</a:t>
            </a:r>
            <a:r>
              <a:rPr lang="en-US" dirty="0" smtClean="0"/>
              <a:t/>
            </a:r>
            <a:br>
              <a:rPr lang="en-US" dirty="0" smtClean="0"/>
            </a:br>
            <a:r>
              <a:rPr lang="en-US" dirty="0" smtClean="0"/>
              <a:t>5&gt;</a:t>
            </a:r>
            <a:r>
              <a:rPr lang="en-US" baseline="0" dirty="0" smtClean="0"/>
              <a:t> </a:t>
            </a:r>
            <a:r>
              <a:rPr lang="en-US" dirty="0" smtClean="0"/>
              <a:t>How to find dynamic element locator</a:t>
            </a:r>
          </a:p>
          <a:p>
            <a:r>
              <a:rPr lang="en-US" dirty="0" smtClean="0"/>
              <a:t>6&gt; Access MSSQL</a:t>
            </a:r>
          </a:p>
          <a:p>
            <a:r>
              <a:rPr lang="en-US" dirty="0" smtClean="0"/>
              <a:t>7&gt; Demo</a:t>
            </a:r>
          </a:p>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a:t>
            </a:fld>
            <a:endParaRPr lang="en-US"/>
          </a:p>
        </p:txBody>
      </p:sp>
    </p:spTree>
    <p:extLst>
      <p:ext uri="{BB962C8B-B14F-4D97-AF65-F5344CB8AC3E}">
        <p14:creationId xmlns:p14="http://schemas.microsoft.com/office/powerpoint/2010/main" val="21930385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Content  (p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mp;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Tree>
    <p:extLst>
      <p:ext uri="{BB962C8B-B14F-4D97-AF65-F5344CB8AC3E}">
        <p14:creationId xmlns:p14="http://schemas.microsoft.com/office/powerpoint/2010/main" val="2889405756"/>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microsoft.com/en-us/download/details.aspx?displaylang=en&amp;id=11774"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www.codejava.net/java-se/jdbc/connect-to-microsoft-sql-server-via-jdbc"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uceio.com/index.php/tag/selenium-tips/"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hyperlink" Target="http://www.w3schools.com/cssref/sel_element_gt.asp" TargetMode="External"/><Relationship Id="rId13" Type="http://schemas.openxmlformats.org/officeDocument/2006/relationships/hyperlink" Target="http://www.w3schools.com/cssref/sel_attribute_value_contains.asp" TargetMode="External"/><Relationship Id="rId18" Type="http://schemas.openxmlformats.org/officeDocument/2006/relationships/hyperlink" Target="http://www.w3schools.com/cssref/sel_nth-last-of-type.asp" TargetMode="External"/><Relationship Id="rId3" Type="http://schemas.openxmlformats.org/officeDocument/2006/relationships/hyperlink" Target="http://www.w3schools.com/cssref/sel_id.asp" TargetMode="External"/><Relationship Id="rId21" Type="http://schemas.openxmlformats.org/officeDocument/2006/relationships/hyperlink" Target="http://www.w3schools.com/cssref/sel_nth-last-child.asp" TargetMode="External"/><Relationship Id="rId7" Type="http://schemas.openxmlformats.org/officeDocument/2006/relationships/hyperlink" Target="http://www.w3schools.com/cssref/sel_element_element.asp" TargetMode="External"/><Relationship Id="rId12" Type="http://schemas.openxmlformats.org/officeDocument/2006/relationships/hyperlink" Target="http://www.w3schools.com/cssref/sel_attribute_value.asp" TargetMode="External"/><Relationship Id="rId17" Type="http://schemas.openxmlformats.org/officeDocument/2006/relationships/hyperlink" Target="http://www.w3schools.com/cssref/sel_attr_contain.asp" TargetMode="External"/><Relationship Id="rId2" Type="http://schemas.openxmlformats.org/officeDocument/2006/relationships/hyperlink" Target="http://www.w3schools.com/cssref/sel_class.asp" TargetMode="External"/><Relationship Id="rId16" Type="http://schemas.openxmlformats.org/officeDocument/2006/relationships/hyperlink" Target="http://www.w3schools.com/cssref/sel_attr_end.asp" TargetMode="External"/><Relationship Id="rId20" Type="http://schemas.openxmlformats.org/officeDocument/2006/relationships/hyperlink" Target="http://www.w3schools.com/cssref/sel_nth-child.asp" TargetMode="External"/><Relationship Id="rId1" Type="http://schemas.openxmlformats.org/officeDocument/2006/relationships/slideLayout" Target="../slideLayouts/slideLayout5.xml"/><Relationship Id="rId6" Type="http://schemas.openxmlformats.org/officeDocument/2006/relationships/hyperlink" Target="http://www.w3schools.com/cssref/sel_element_comma.asp" TargetMode="External"/><Relationship Id="rId11" Type="http://schemas.openxmlformats.org/officeDocument/2006/relationships/hyperlink" Target="http://www.w3schools.com/cssref/sel_attribute.asp" TargetMode="External"/><Relationship Id="rId5" Type="http://schemas.openxmlformats.org/officeDocument/2006/relationships/hyperlink" Target="http://www.w3schools.com/cssref/sel_element.asp" TargetMode="External"/><Relationship Id="rId15" Type="http://schemas.openxmlformats.org/officeDocument/2006/relationships/hyperlink" Target="http://www.w3schools.com/cssref/sel_attr_begin.asp" TargetMode="External"/><Relationship Id="rId10" Type="http://schemas.openxmlformats.org/officeDocument/2006/relationships/hyperlink" Target="http://www.w3schools.com/cssref/sel_gen_sibling.asp" TargetMode="External"/><Relationship Id="rId19" Type="http://schemas.openxmlformats.org/officeDocument/2006/relationships/hyperlink" Target="http://www.w3schools.com/cssref/sel_nth-of-type.asp" TargetMode="External"/><Relationship Id="rId4" Type="http://schemas.openxmlformats.org/officeDocument/2006/relationships/hyperlink" Target="http://www.w3schools.com/cssref/sel_all.asp" TargetMode="External"/><Relationship Id="rId9" Type="http://schemas.openxmlformats.org/officeDocument/2006/relationships/hyperlink" Target="http://www.w3schools.com/cssref/sel_element_pluss.asp" TargetMode="External"/><Relationship Id="rId14" Type="http://schemas.openxmlformats.org/officeDocument/2006/relationships/hyperlink" Target="http://www.w3schools.com/cssref/sel_attribute_value_lang.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www.w3schools.com/cssref/css_selectors.asp" TargetMode="External"/><Relationship Id="rId2" Type="http://schemas.openxmlformats.org/officeDocument/2006/relationships/hyperlink" Target="http://www.w3schools.com/xsl/xpath_syntax.asp" TargetMode="External"/><Relationship Id="rId1" Type="http://schemas.openxmlformats.org/officeDocument/2006/relationships/slideLayout" Target="../slideLayouts/slideLayout5.xml"/><Relationship Id="rId5" Type="http://schemas.openxmlformats.org/officeDocument/2006/relationships/hyperlink" Target="http://swisnl.github.io/jQuery-contextMenu/demo.html" TargetMode="External"/><Relationship Id="rId4" Type="http://schemas.openxmlformats.org/officeDocument/2006/relationships/hyperlink" Target="https://www.simple-talk.com/dotnet/.net-framework/xpath,-css,-dom-and-selenium-the-rosetta-stone/"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ustomXml" Target="../../customXml/item2.xml"/><Relationship Id="rId1" Type="http://schemas.openxmlformats.org/officeDocument/2006/relationships/customXml" Target="../../customXml/item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590800" y="409896"/>
            <a:ext cx="6154737" cy="1171253"/>
          </a:xfrm>
        </p:spPr>
        <p:txBody>
          <a:bodyPr/>
          <a:lstStyle/>
          <a:p>
            <a:r>
              <a:rPr lang="en-US" dirty="0" smtClean="0"/>
              <a:t>Sharing selenium tips and tricks</a:t>
            </a:r>
            <a:endParaRPr lang="en-US" dirty="0"/>
          </a:p>
        </p:txBody>
      </p:sp>
      <p:sp>
        <p:nvSpPr>
          <p:cNvPr id="4" name="Text Placeholder 2"/>
          <p:cNvSpPr>
            <a:spLocks noGrp="1"/>
          </p:cNvSpPr>
          <p:nvPr>
            <p:ph type="body" sz="quarter" idx="11"/>
          </p:nvPr>
        </p:nvSpPr>
        <p:spPr>
          <a:xfrm>
            <a:off x="5864720" y="1581150"/>
            <a:ext cx="2880817" cy="360189"/>
          </a:xfrm>
        </p:spPr>
        <p:txBody>
          <a:bodyPr/>
          <a:lstStyle/>
          <a:p>
            <a:r>
              <a:rPr lang="en-US" dirty="0" smtClean="0"/>
              <a:t>Presenter: </a:t>
            </a:r>
            <a:r>
              <a:rPr lang="en-US" dirty="0" err="1" smtClean="0"/>
              <a:t>trang.ntt</a:t>
            </a:r>
            <a:endParaRPr lang="en-US" dirty="0"/>
          </a:p>
        </p:txBody>
      </p:sp>
    </p:spTree>
    <p:extLst>
      <p:ext uri="{BB962C8B-B14F-4D97-AF65-F5344CB8AC3E}">
        <p14:creationId xmlns:p14="http://schemas.microsoft.com/office/powerpoint/2010/main" val="2601337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1480"/>
            <a:ext cx="7255718" cy="563870"/>
          </a:xfrm>
        </p:spPr>
        <p:txBody>
          <a:bodyPr/>
          <a:lstStyle/>
          <a:p>
            <a:r>
              <a:rPr lang="en-US" dirty="0">
                <a:solidFill>
                  <a:schemeClr val="accent4">
                    <a:lumMod val="50000"/>
                  </a:schemeClr>
                </a:solidFill>
                <a:latin typeface="Century Gothic" panose="020B0502020202020204" pitchFamily="34" charset="0"/>
              </a:rPr>
              <a:t>Access MS SQL</a:t>
            </a:r>
            <a:r>
              <a:rPr lang="en-US" baseline="30000" dirty="0">
                <a:solidFill>
                  <a:schemeClr val="accent4">
                    <a:lumMod val="50000"/>
                  </a:schemeClr>
                </a:solidFill>
                <a:latin typeface="Century Gothic" panose="020B0502020202020204" pitchFamily="34" charset="0"/>
              </a:rPr>
              <a:t/>
            </a:r>
            <a:br>
              <a:rPr lang="en-US" baseline="30000" dirty="0">
                <a:solidFill>
                  <a:schemeClr val="accent4">
                    <a:lumMod val="50000"/>
                  </a:schemeClr>
                </a:solidFill>
                <a:latin typeface="Century Gothic" panose="020B0502020202020204" pitchFamily="34" charset="0"/>
              </a:rPr>
            </a:br>
            <a:endParaRPr lang="en-US" dirty="0"/>
          </a:p>
        </p:txBody>
      </p:sp>
      <p:sp>
        <p:nvSpPr>
          <p:cNvPr id="3" name="Text Placeholder 2"/>
          <p:cNvSpPr>
            <a:spLocks noGrp="1"/>
          </p:cNvSpPr>
          <p:nvPr>
            <p:ph type="body" sz="quarter" idx="10"/>
          </p:nvPr>
        </p:nvSpPr>
        <p:spPr>
          <a:xfrm>
            <a:off x="628650" y="1131317"/>
            <a:ext cx="7543750" cy="3650233"/>
          </a:xfrm>
        </p:spPr>
        <p:txBody>
          <a:bodyPr/>
          <a:lstStyle/>
          <a:p>
            <a:pPr marL="171450" lvl="1" indent="-171450">
              <a:spcBef>
                <a:spcPts val="1200"/>
              </a:spcBef>
              <a:buClr>
                <a:srgbClr val="F5C24C"/>
              </a:buClr>
              <a:buFont typeface="Wingdings" pitchFamily="2" charset="2"/>
              <a:buChar char="ü"/>
            </a:pPr>
            <a:r>
              <a:rPr lang="en-US" sz="1600" dirty="0">
                <a:solidFill>
                  <a:srgbClr val="595959"/>
                </a:solidFill>
              </a:rPr>
              <a:t>Step 1- </a:t>
            </a:r>
            <a:r>
              <a:rPr lang="en-US" sz="1600" dirty="0" smtClean="0">
                <a:solidFill>
                  <a:srgbClr val="595959"/>
                </a:solidFill>
              </a:rPr>
              <a:t>Configuration connect SQL with JDBC:</a:t>
            </a:r>
          </a:p>
          <a:p>
            <a:pPr marL="0" lvl="1" indent="0">
              <a:spcBef>
                <a:spcPts val="1200"/>
              </a:spcBef>
              <a:buClr>
                <a:srgbClr val="F5C24C"/>
              </a:buClr>
              <a:buNone/>
            </a:pPr>
            <a:r>
              <a:rPr lang="en-US" sz="1100" dirty="0" smtClean="0">
                <a:solidFill>
                  <a:srgbClr val="595959"/>
                </a:solidFill>
                <a:hlinkClick r:id="rId2"/>
              </a:rPr>
              <a:t>https</a:t>
            </a:r>
            <a:r>
              <a:rPr lang="en-US" sz="1100" dirty="0">
                <a:solidFill>
                  <a:srgbClr val="595959"/>
                </a:solidFill>
                <a:hlinkClick r:id="rId2"/>
              </a:rPr>
              <a:t>://</a:t>
            </a:r>
            <a:r>
              <a:rPr lang="en-US" sz="1100" dirty="0" smtClean="0">
                <a:solidFill>
                  <a:srgbClr val="595959"/>
                </a:solidFill>
                <a:hlinkClick r:id="rId2"/>
              </a:rPr>
              <a:t>www.microsoft.com/en-us/download/details.aspx?displaylang=en&amp;id=11774</a:t>
            </a:r>
            <a:r>
              <a:rPr lang="en-US" sz="1100" dirty="0" smtClean="0">
                <a:solidFill>
                  <a:srgbClr val="595959"/>
                </a:solidFill>
              </a:rPr>
              <a:t> </a:t>
            </a:r>
            <a:endParaRPr lang="en-US" sz="1100" dirty="0">
              <a:solidFill>
                <a:srgbClr val="595959"/>
              </a:solidFill>
            </a:endParaRPr>
          </a:p>
          <a:p>
            <a:pPr marL="171450" lvl="1" indent="-171450">
              <a:spcBef>
                <a:spcPts val="1200"/>
              </a:spcBef>
              <a:buClr>
                <a:srgbClr val="F5C24C"/>
              </a:buClr>
              <a:buFont typeface="Wingdings" pitchFamily="2" charset="2"/>
              <a:buChar char="ü"/>
            </a:pPr>
            <a:r>
              <a:rPr lang="en-US" sz="1600" dirty="0">
                <a:solidFill>
                  <a:srgbClr val="595959"/>
                </a:solidFill>
              </a:rPr>
              <a:t>Step 2- Establishing a </a:t>
            </a:r>
            <a:r>
              <a:rPr lang="en-US" sz="1600" dirty="0" smtClean="0">
                <a:solidFill>
                  <a:srgbClr val="595959"/>
                </a:solidFill>
              </a:rPr>
              <a:t>Connection:</a:t>
            </a:r>
            <a:endParaRPr lang="en-US" sz="1600" dirty="0">
              <a:solidFill>
                <a:srgbClr val="595959"/>
              </a:solidFill>
            </a:endParaRPr>
          </a:p>
          <a:p>
            <a:pPr marL="628650" lvl="2" indent="-171450">
              <a:spcBef>
                <a:spcPts val="1200"/>
              </a:spcBef>
              <a:buClr>
                <a:srgbClr val="F5C24C"/>
              </a:buClr>
              <a:buFont typeface="Wingdings" pitchFamily="2" charset="2"/>
              <a:buChar char="ü"/>
            </a:pPr>
            <a:r>
              <a:rPr lang="en-US" sz="1200" dirty="0" smtClean="0">
                <a:solidFill>
                  <a:srgbClr val="595959"/>
                </a:solidFill>
              </a:rPr>
              <a:t>Registries driver: </a:t>
            </a:r>
            <a:r>
              <a:rPr lang="en-US" sz="1200" dirty="0" err="1" smtClean="0">
                <a:solidFill>
                  <a:srgbClr val="595959"/>
                </a:solidFill>
              </a:rPr>
              <a:t>Class.forName</a:t>
            </a:r>
            <a:r>
              <a:rPr lang="en-US" sz="1200" dirty="0">
                <a:solidFill>
                  <a:srgbClr val="595959"/>
                </a:solidFill>
              </a:rPr>
              <a:t>("</a:t>
            </a:r>
            <a:r>
              <a:rPr lang="en-US" sz="1200" dirty="0" err="1">
                <a:solidFill>
                  <a:srgbClr val="595959"/>
                </a:solidFill>
              </a:rPr>
              <a:t>com.microsoft.sqlserver.jdbc.SQLServerDriver</a:t>
            </a:r>
            <a:r>
              <a:rPr lang="en-US" sz="1200" dirty="0" smtClean="0">
                <a:solidFill>
                  <a:srgbClr val="595959"/>
                </a:solidFill>
              </a:rPr>
              <a:t>");</a:t>
            </a:r>
            <a:endParaRPr lang="en-US" sz="1200" dirty="0">
              <a:solidFill>
                <a:srgbClr val="595959"/>
              </a:solidFill>
            </a:endParaRPr>
          </a:p>
          <a:p>
            <a:pPr marL="628650" lvl="2" indent="-171450">
              <a:spcBef>
                <a:spcPts val="1200"/>
              </a:spcBef>
              <a:buClr>
                <a:srgbClr val="F5C24C"/>
              </a:buClr>
              <a:buFont typeface="Wingdings" pitchFamily="2" charset="2"/>
              <a:buChar char="ü"/>
            </a:pPr>
            <a:r>
              <a:rPr lang="en-US" sz="1200" dirty="0" smtClean="0">
                <a:solidFill>
                  <a:srgbClr val="595959"/>
                </a:solidFill>
              </a:rPr>
              <a:t>Establish connection with the </a:t>
            </a:r>
            <a:r>
              <a:rPr lang="en-US" sz="1200" dirty="0">
                <a:solidFill>
                  <a:srgbClr val="595959"/>
                </a:solidFill>
              </a:rPr>
              <a:t>syntax </a:t>
            </a:r>
            <a:r>
              <a:rPr lang="en-US" sz="1200" dirty="0" smtClean="0">
                <a:solidFill>
                  <a:srgbClr val="595959"/>
                </a:solidFill>
              </a:rPr>
              <a:t>follows:</a:t>
            </a:r>
            <a:endParaRPr lang="en-US" sz="1200" dirty="0">
              <a:solidFill>
                <a:srgbClr val="595959"/>
              </a:solidFill>
            </a:endParaRPr>
          </a:p>
          <a:p>
            <a:pPr marL="0" lvl="1" indent="0">
              <a:spcBef>
                <a:spcPts val="1200"/>
              </a:spcBef>
              <a:buClr>
                <a:srgbClr val="F5C24C"/>
              </a:buClr>
              <a:buNone/>
            </a:pPr>
            <a:r>
              <a:rPr lang="en-US" sz="1200" dirty="0" err="1">
                <a:solidFill>
                  <a:srgbClr val="C00000"/>
                </a:solidFill>
              </a:rPr>
              <a:t>jdbc:sqlserver</a:t>
            </a:r>
            <a:r>
              <a:rPr lang="en-US" sz="1200" dirty="0">
                <a:solidFill>
                  <a:srgbClr val="C00000"/>
                </a:solidFill>
              </a:rPr>
              <a:t>://[</a:t>
            </a:r>
            <a:r>
              <a:rPr lang="en-US" sz="1200" dirty="0" err="1">
                <a:solidFill>
                  <a:srgbClr val="C00000"/>
                </a:solidFill>
              </a:rPr>
              <a:t>serverName</a:t>
            </a:r>
            <a:r>
              <a:rPr lang="en-US" sz="1200" dirty="0">
                <a:solidFill>
                  <a:srgbClr val="C00000"/>
                </a:solidFill>
              </a:rPr>
              <a:t>[\</a:t>
            </a:r>
            <a:r>
              <a:rPr lang="en-US" sz="1200" dirty="0" err="1">
                <a:solidFill>
                  <a:srgbClr val="C00000"/>
                </a:solidFill>
              </a:rPr>
              <a:t>instanceName</a:t>
            </a:r>
            <a:r>
              <a:rPr lang="en-US" sz="1200" dirty="0">
                <a:solidFill>
                  <a:srgbClr val="C00000"/>
                </a:solidFill>
              </a:rPr>
              <a:t>][:</a:t>
            </a:r>
            <a:r>
              <a:rPr lang="en-US" sz="1200" dirty="0" err="1">
                <a:solidFill>
                  <a:srgbClr val="C00000"/>
                </a:solidFill>
              </a:rPr>
              <a:t>portNumber</a:t>
            </a:r>
            <a:r>
              <a:rPr lang="en-US" sz="1200" dirty="0">
                <a:solidFill>
                  <a:srgbClr val="C00000"/>
                </a:solidFill>
              </a:rPr>
              <a:t>]][;property=value[;property=value</a:t>
            </a:r>
            <a:r>
              <a:rPr lang="en-US" sz="1200" dirty="0" smtClean="0">
                <a:solidFill>
                  <a:srgbClr val="C00000"/>
                </a:solidFill>
              </a:rPr>
              <a:t>]]</a:t>
            </a:r>
          </a:p>
          <a:p>
            <a:pPr marL="628650" lvl="2" indent="-171450">
              <a:spcBef>
                <a:spcPts val="1200"/>
              </a:spcBef>
              <a:buClr>
                <a:srgbClr val="F5C24C"/>
              </a:buClr>
              <a:buFont typeface="Wingdings" pitchFamily="2" charset="2"/>
              <a:buChar char="ü"/>
            </a:pPr>
            <a:r>
              <a:rPr lang="en-US" sz="1200" dirty="0" err="1">
                <a:solidFill>
                  <a:srgbClr val="595959"/>
                </a:solidFill>
              </a:rPr>
              <a:t>serverName</a:t>
            </a:r>
            <a:r>
              <a:rPr lang="en-US" sz="1200" dirty="0">
                <a:solidFill>
                  <a:srgbClr val="595959"/>
                </a:solidFill>
              </a:rPr>
              <a:t>: host name or IP address of the machine on which SQL server is running</a:t>
            </a:r>
            <a:r>
              <a:rPr lang="en-US" sz="1200" dirty="0" smtClean="0">
                <a:solidFill>
                  <a:srgbClr val="595959"/>
                </a:solidFill>
              </a:rPr>
              <a:t>.</a:t>
            </a:r>
          </a:p>
          <a:p>
            <a:pPr marL="628650" lvl="2" indent="-171450">
              <a:spcBef>
                <a:spcPts val="1200"/>
              </a:spcBef>
              <a:buClr>
                <a:srgbClr val="F5C24C"/>
              </a:buClr>
              <a:buFont typeface="Wingdings" pitchFamily="2" charset="2"/>
              <a:buChar char="ü"/>
            </a:pPr>
            <a:r>
              <a:rPr lang="en-US" sz="1200" dirty="0" smtClean="0">
                <a:solidFill>
                  <a:srgbClr val="595959"/>
                </a:solidFill>
              </a:rPr>
              <a:t> </a:t>
            </a:r>
            <a:r>
              <a:rPr lang="en-US" sz="1200" dirty="0" err="1">
                <a:solidFill>
                  <a:srgbClr val="595959"/>
                </a:solidFill>
              </a:rPr>
              <a:t>instanceName</a:t>
            </a:r>
            <a:r>
              <a:rPr lang="en-US" sz="1200" dirty="0">
                <a:solidFill>
                  <a:srgbClr val="595959"/>
                </a:solidFill>
              </a:rPr>
              <a:t>: name of the instance to connect to on </a:t>
            </a:r>
            <a:r>
              <a:rPr lang="en-US" sz="1200" dirty="0" err="1">
                <a:solidFill>
                  <a:srgbClr val="595959"/>
                </a:solidFill>
              </a:rPr>
              <a:t>serverName</a:t>
            </a:r>
            <a:r>
              <a:rPr lang="en-US" sz="1200" dirty="0">
                <a:solidFill>
                  <a:srgbClr val="595959"/>
                </a:solidFill>
              </a:rPr>
              <a:t>. The default instance is used if this parameter is not </a:t>
            </a:r>
            <a:r>
              <a:rPr lang="en-US" sz="1200" dirty="0" smtClean="0">
                <a:solidFill>
                  <a:srgbClr val="595959"/>
                </a:solidFill>
              </a:rPr>
              <a:t>specified.</a:t>
            </a:r>
          </a:p>
          <a:p>
            <a:pPr marL="628650" lvl="2" indent="-171450">
              <a:spcBef>
                <a:spcPts val="1200"/>
              </a:spcBef>
              <a:buClr>
                <a:srgbClr val="F5C24C"/>
              </a:buClr>
              <a:buFont typeface="Wingdings" pitchFamily="2" charset="2"/>
              <a:buChar char="ü"/>
            </a:pPr>
            <a:r>
              <a:rPr lang="en-US" sz="1200" dirty="0" err="1" smtClean="0">
                <a:solidFill>
                  <a:srgbClr val="595959"/>
                </a:solidFill>
              </a:rPr>
              <a:t>portNumber</a:t>
            </a:r>
            <a:r>
              <a:rPr lang="en-US" sz="1200" dirty="0">
                <a:solidFill>
                  <a:srgbClr val="595959"/>
                </a:solidFill>
              </a:rPr>
              <a:t>: port number of SQL server, default is 1433. If this parameter is missing, the default port is </a:t>
            </a:r>
            <a:r>
              <a:rPr lang="en-US" sz="1200" dirty="0" smtClean="0">
                <a:solidFill>
                  <a:srgbClr val="595959"/>
                </a:solidFill>
              </a:rPr>
              <a:t>used.</a:t>
            </a:r>
          </a:p>
          <a:p>
            <a:pPr marL="628650" lvl="2" indent="-171450">
              <a:spcBef>
                <a:spcPts val="1200"/>
              </a:spcBef>
              <a:buClr>
                <a:srgbClr val="F5C24C"/>
              </a:buClr>
              <a:buFont typeface="Wingdings" pitchFamily="2" charset="2"/>
              <a:buChar char="ü"/>
            </a:pPr>
            <a:r>
              <a:rPr lang="en-US" sz="1200" dirty="0" smtClean="0">
                <a:solidFill>
                  <a:srgbClr val="595959"/>
                </a:solidFill>
              </a:rPr>
              <a:t>property=value</a:t>
            </a:r>
            <a:r>
              <a:rPr lang="en-US" sz="1200" dirty="0">
                <a:solidFill>
                  <a:srgbClr val="595959"/>
                </a:solidFill>
              </a:rPr>
              <a:t>: specify one or more additional connection properties. To see the properties specific to SQL server, visit Setting the Connection Properties.</a:t>
            </a:r>
          </a:p>
        </p:txBody>
      </p:sp>
    </p:spTree>
    <p:extLst>
      <p:ext uri="{BB962C8B-B14F-4D97-AF65-F5344CB8AC3E}">
        <p14:creationId xmlns:p14="http://schemas.microsoft.com/office/powerpoint/2010/main" val="2507279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1480"/>
            <a:ext cx="7255718" cy="563870"/>
          </a:xfrm>
        </p:spPr>
        <p:txBody>
          <a:bodyPr/>
          <a:lstStyle/>
          <a:p>
            <a:r>
              <a:rPr lang="en-US" dirty="0">
                <a:solidFill>
                  <a:schemeClr val="accent4">
                    <a:lumMod val="50000"/>
                  </a:schemeClr>
                </a:solidFill>
                <a:latin typeface="Century Gothic" panose="020B0502020202020204" pitchFamily="34" charset="0"/>
              </a:rPr>
              <a:t>Access MS SQL</a:t>
            </a:r>
            <a:r>
              <a:rPr lang="en-US" baseline="30000" dirty="0">
                <a:solidFill>
                  <a:schemeClr val="accent4">
                    <a:lumMod val="50000"/>
                  </a:schemeClr>
                </a:solidFill>
                <a:latin typeface="Century Gothic" panose="020B0502020202020204" pitchFamily="34" charset="0"/>
              </a:rPr>
              <a:t/>
            </a:r>
            <a:br>
              <a:rPr lang="en-US" baseline="30000" dirty="0">
                <a:solidFill>
                  <a:schemeClr val="accent4">
                    <a:lumMod val="50000"/>
                  </a:schemeClr>
                </a:solidFill>
                <a:latin typeface="Century Gothic" panose="020B0502020202020204" pitchFamily="34" charset="0"/>
              </a:rPr>
            </a:br>
            <a:endParaRPr lang="en-US" dirty="0"/>
          </a:p>
        </p:txBody>
      </p:sp>
      <p:sp>
        <p:nvSpPr>
          <p:cNvPr id="3" name="Text Placeholder 2"/>
          <p:cNvSpPr>
            <a:spLocks noGrp="1"/>
          </p:cNvSpPr>
          <p:nvPr>
            <p:ph type="body" sz="quarter" idx="10"/>
          </p:nvPr>
        </p:nvSpPr>
        <p:spPr>
          <a:xfrm>
            <a:off x="628650" y="1131317"/>
            <a:ext cx="7543750" cy="1821433"/>
          </a:xfrm>
        </p:spPr>
        <p:txBody>
          <a:bodyPr/>
          <a:lstStyle/>
          <a:p>
            <a:pPr marL="171450" lvl="1" indent="-171450">
              <a:spcBef>
                <a:spcPts val="1200"/>
              </a:spcBef>
              <a:buClr>
                <a:srgbClr val="F5C24C"/>
              </a:buClr>
              <a:buFont typeface="Wingdings" pitchFamily="2" charset="2"/>
              <a:buChar char="ü"/>
            </a:pPr>
            <a:r>
              <a:rPr lang="en-US" sz="1600" dirty="0">
                <a:solidFill>
                  <a:srgbClr val="595959"/>
                </a:solidFill>
              </a:rPr>
              <a:t>Step 3- Then Create a </a:t>
            </a:r>
            <a:r>
              <a:rPr lang="en-US" sz="1600" dirty="0" smtClean="0">
                <a:solidFill>
                  <a:srgbClr val="595959"/>
                </a:solidFill>
              </a:rPr>
              <a:t>statement</a:t>
            </a:r>
          </a:p>
          <a:p>
            <a:pPr marL="171450" lvl="1" indent="-171450">
              <a:spcBef>
                <a:spcPts val="1200"/>
              </a:spcBef>
              <a:buClr>
                <a:srgbClr val="F5C24C"/>
              </a:buClr>
              <a:buFont typeface="Wingdings" pitchFamily="2" charset="2"/>
              <a:buChar char="ü"/>
            </a:pPr>
            <a:r>
              <a:rPr lang="en-US" sz="1600" dirty="0" smtClean="0">
                <a:solidFill>
                  <a:srgbClr val="595959"/>
                </a:solidFill>
              </a:rPr>
              <a:t>Step </a:t>
            </a:r>
            <a:r>
              <a:rPr lang="en-US" sz="1600" dirty="0">
                <a:solidFill>
                  <a:srgbClr val="595959"/>
                </a:solidFill>
              </a:rPr>
              <a:t>4-  Then Execute your SQL query</a:t>
            </a:r>
          </a:p>
          <a:p>
            <a:pPr marL="171450" lvl="1" indent="-171450">
              <a:spcBef>
                <a:spcPts val="1200"/>
              </a:spcBef>
              <a:buClr>
                <a:srgbClr val="F5C24C"/>
              </a:buClr>
              <a:buFont typeface="Wingdings" pitchFamily="2" charset="2"/>
              <a:buChar char="ü"/>
            </a:pPr>
            <a:r>
              <a:rPr lang="en-US" sz="1600" dirty="0">
                <a:solidFill>
                  <a:srgbClr val="595959"/>
                </a:solidFill>
              </a:rPr>
              <a:t>Step 5-  And Store the data in Result set</a:t>
            </a:r>
          </a:p>
          <a:p>
            <a:pPr marL="171450" lvl="1" indent="-171450">
              <a:spcBef>
                <a:spcPts val="1200"/>
              </a:spcBef>
              <a:buClr>
                <a:srgbClr val="F5C24C"/>
              </a:buClr>
              <a:buFont typeface="Wingdings" pitchFamily="2" charset="2"/>
              <a:buChar char="ü"/>
            </a:pPr>
            <a:r>
              <a:rPr lang="en-US" sz="1600" dirty="0">
                <a:solidFill>
                  <a:srgbClr val="595959"/>
                </a:solidFill>
              </a:rPr>
              <a:t>Step 6- Finally verify whether data (table) is updated or not</a:t>
            </a:r>
          </a:p>
          <a:p>
            <a:pPr marL="171450" lvl="1" indent="-171450">
              <a:spcBef>
                <a:spcPts val="1200"/>
              </a:spcBef>
              <a:buClr>
                <a:srgbClr val="F5C24C"/>
              </a:buClr>
              <a:buFont typeface="Wingdings" pitchFamily="2" charset="2"/>
              <a:buChar char="ü"/>
            </a:pPr>
            <a:r>
              <a:rPr lang="en-US" sz="1600" dirty="0">
                <a:solidFill>
                  <a:srgbClr val="595959"/>
                </a:solidFill>
              </a:rPr>
              <a:t>Lets implement the same using Java and DB as MS </a:t>
            </a:r>
            <a:r>
              <a:rPr lang="en-US" sz="1600" dirty="0" smtClean="0">
                <a:solidFill>
                  <a:srgbClr val="595959"/>
                </a:solidFill>
              </a:rPr>
              <a:t>Access</a:t>
            </a:r>
          </a:p>
          <a:p>
            <a:pPr marL="0" lvl="1" indent="0">
              <a:spcBef>
                <a:spcPts val="1200"/>
              </a:spcBef>
              <a:buClr>
                <a:srgbClr val="F5C24C"/>
              </a:buClr>
              <a:buNone/>
            </a:pPr>
            <a:endParaRPr lang="en-US" sz="1200" dirty="0">
              <a:solidFill>
                <a:srgbClr val="595959"/>
              </a:solidFill>
            </a:endParaRPr>
          </a:p>
        </p:txBody>
      </p:sp>
      <p:sp>
        <p:nvSpPr>
          <p:cNvPr id="4" name="TextBox 3"/>
          <p:cNvSpPr txBox="1"/>
          <p:nvPr/>
        </p:nvSpPr>
        <p:spPr>
          <a:xfrm>
            <a:off x="741218" y="3361551"/>
            <a:ext cx="7410400" cy="276999"/>
          </a:xfrm>
          <a:prstGeom prst="rect">
            <a:avLst/>
          </a:prstGeom>
          <a:noFill/>
        </p:spPr>
        <p:txBody>
          <a:bodyPr wrap="square" rtlCol="0">
            <a:spAutoFit/>
          </a:bodyPr>
          <a:lstStyle/>
          <a:p>
            <a:r>
              <a:rPr lang="en-US" sz="1200" dirty="0">
                <a:solidFill>
                  <a:srgbClr val="A6A6A6"/>
                </a:solidFill>
              </a:rPr>
              <a:t>Reference: </a:t>
            </a:r>
            <a:r>
              <a:rPr lang="en-US" sz="1200" dirty="0">
                <a:solidFill>
                  <a:srgbClr val="A6A6A6"/>
                </a:solidFill>
                <a:hlinkClick r:id="rId2"/>
              </a:rPr>
              <a:t>http://</a:t>
            </a:r>
            <a:r>
              <a:rPr lang="en-US" sz="1200" dirty="0" smtClean="0">
                <a:solidFill>
                  <a:srgbClr val="A6A6A6"/>
                </a:solidFill>
                <a:hlinkClick r:id="rId2"/>
              </a:rPr>
              <a:t>www.codejava.net/java-se/jdbc/connect-to-microsoft-sql-server-via-jdbc</a:t>
            </a:r>
            <a:r>
              <a:rPr lang="en-US" sz="1200" dirty="0" smtClean="0">
                <a:solidFill>
                  <a:srgbClr val="A6A6A6"/>
                </a:solidFill>
              </a:rPr>
              <a:t> </a:t>
            </a:r>
          </a:p>
        </p:txBody>
      </p:sp>
    </p:spTree>
    <p:extLst>
      <p:ext uri="{BB962C8B-B14F-4D97-AF65-F5344CB8AC3E}">
        <p14:creationId xmlns:p14="http://schemas.microsoft.com/office/powerpoint/2010/main" val="1517971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1950"/>
            <a:ext cx="7255718" cy="563870"/>
          </a:xfrm>
        </p:spPr>
        <p:txBody>
          <a:bodyPr/>
          <a:lstStyle/>
          <a:p>
            <a:r>
              <a:rPr lang="en-US" dirty="0">
                <a:solidFill>
                  <a:schemeClr val="accent4">
                    <a:lumMod val="50000"/>
                  </a:schemeClr>
                </a:solidFill>
                <a:latin typeface="Century Gothic" panose="020B0502020202020204" pitchFamily="34" charset="0"/>
              </a:rPr>
              <a:t>Demo</a:t>
            </a:r>
            <a:r>
              <a:rPr lang="en-US" baseline="30000" dirty="0">
                <a:solidFill>
                  <a:schemeClr val="accent4">
                    <a:lumMod val="50000"/>
                  </a:schemeClr>
                </a:solidFill>
                <a:latin typeface="Century Gothic" panose="020B0502020202020204" pitchFamily="34" charset="0"/>
              </a:rPr>
              <a:t/>
            </a:r>
            <a:br>
              <a:rPr lang="en-US" baseline="30000" dirty="0">
                <a:solidFill>
                  <a:schemeClr val="accent4">
                    <a:lumMod val="50000"/>
                  </a:schemeClr>
                </a:solidFill>
                <a:latin typeface="Century Gothic" panose="020B0502020202020204" pitchFamily="34" charset="0"/>
              </a:rPr>
            </a:br>
            <a:endParaRPr lang="en-US" dirty="0"/>
          </a:p>
        </p:txBody>
      </p:sp>
    </p:spTree>
    <p:extLst>
      <p:ext uri="{BB962C8B-B14F-4D97-AF65-F5344CB8AC3E}">
        <p14:creationId xmlns:p14="http://schemas.microsoft.com/office/powerpoint/2010/main" val="1252252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733550"/>
            <a:ext cx="1676400" cy="563870"/>
          </a:xfrm>
        </p:spPr>
        <p:txBody>
          <a:bodyPr/>
          <a:lstStyle/>
          <a:p>
            <a:r>
              <a:rPr lang="en-US" dirty="0" smtClean="0"/>
              <a:t>Q &amp; A</a:t>
            </a:r>
            <a:endParaRPr lang="en-US" dirty="0"/>
          </a:p>
        </p:txBody>
      </p:sp>
    </p:spTree>
    <p:extLst>
      <p:ext uri="{BB962C8B-B14F-4D97-AF65-F5344CB8AC3E}">
        <p14:creationId xmlns:p14="http://schemas.microsoft.com/office/powerpoint/2010/main" val="217675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1950"/>
            <a:ext cx="7255718" cy="563870"/>
          </a:xfrm>
        </p:spPr>
        <p:txBody>
          <a:bodyPr/>
          <a:lstStyle/>
          <a:p>
            <a:r>
              <a:rPr lang="en-US" dirty="0" smtClean="0"/>
              <a:t>Agenda</a:t>
            </a:r>
            <a:endParaRPr lang="en-US" dirty="0"/>
          </a:p>
        </p:txBody>
      </p:sp>
      <p:sp>
        <p:nvSpPr>
          <p:cNvPr id="12" name="Oval 11"/>
          <p:cNvSpPr/>
          <p:nvPr/>
        </p:nvSpPr>
        <p:spPr>
          <a:xfrm>
            <a:off x="966268" y="1352550"/>
            <a:ext cx="703955" cy="702723"/>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Oval 12"/>
          <p:cNvSpPr/>
          <p:nvPr/>
        </p:nvSpPr>
        <p:spPr>
          <a:xfrm>
            <a:off x="966268" y="2259285"/>
            <a:ext cx="703955" cy="702723"/>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p:cNvSpPr txBox="1"/>
          <p:nvPr/>
        </p:nvSpPr>
        <p:spPr>
          <a:xfrm>
            <a:off x="1807052" y="1550023"/>
            <a:ext cx="1313180" cy="307777"/>
          </a:xfrm>
          <a:prstGeom prst="rect">
            <a:avLst/>
          </a:prstGeom>
          <a:noFill/>
        </p:spPr>
        <p:txBody>
          <a:bodyPr wrap="none" rtlCol="0">
            <a:spAutoFit/>
          </a:bodyPr>
          <a:lstStyle/>
          <a:p>
            <a:r>
              <a:rPr lang="en-US" sz="1400" b="1" dirty="0" smtClean="0">
                <a:solidFill>
                  <a:schemeClr val="accent4">
                    <a:lumMod val="50000"/>
                  </a:schemeClr>
                </a:solidFill>
                <a:latin typeface="Century Gothic" panose="020B0502020202020204" pitchFamily="34" charset="0"/>
              </a:rPr>
              <a:t>Tools support</a:t>
            </a:r>
            <a:endParaRPr lang="en-US" sz="1400" b="1" baseline="30000" dirty="0">
              <a:solidFill>
                <a:schemeClr val="accent4">
                  <a:lumMod val="50000"/>
                </a:schemeClr>
              </a:solidFill>
              <a:latin typeface="Century Gothic" panose="020B0502020202020204" pitchFamily="34" charset="0"/>
            </a:endParaRPr>
          </a:p>
        </p:txBody>
      </p:sp>
      <p:sp>
        <p:nvSpPr>
          <p:cNvPr id="18" name="TextBox 17"/>
          <p:cNvSpPr txBox="1"/>
          <p:nvPr/>
        </p:nvSpPr>
        <p:spPr>
          <a:xfrm>
            <a:off x="1807052" y="2349036"/>
            <a:ext cx="1949573" cy="523220"/>
          </a:xfrm>
          <a:prstGeom prst="rect">
            <a:avLst/>
          </a:prstGeom>
          <a:noFill/>
        </p:spPr>
        <p:txBody>
          <a:bodyPr wrap="none" rtlCol="0">
            <a:spAutoFit/>
          </a:bodyPr>
          <a:lstStyle/>
          <a:p>
            <a:r>
              <a:rPr lang="en-US" sz="1400" b="1" dirty="0" smtClean="0">
                <a:solidFill>
                  <a:schemeClr val="accent4">
                    <a:lumMod val="50000"/>
                  </a:schemeClr>
                </a:solidFill>
                <a:latin typeface="Century Gothic" panose="020B0502020202020204" pitchFamily="34" charset="0"/>
              </a:rPr>
              <a:t>Improve find locator</a:t>
            </a:r>
          </a:p>
          <a:p>
            <a:r>
              <a:rPr lang="en-US" sz="1400" b="1" dirty="0" smtClean="0">
                <a:solidFill>
                  <a:schemeClr val="accent4">
                    <a:lumMod val="50000"/>
                  </a:schemeClr>
                </a:solidFill>
                <a:latin typeface="Century Gothic" panose="020B0502020202020204" pitchFamily="34" charset="0"/>
              </a:rPr>
              <a:t>by CSS vs </a:t>
            </a:r>
            <a:r>
              <a:rPr lang="en-US" sz="1400" b="1" dirty="0" err="1" smtClean="0">
                <a:solidFill>
                  <a:schemeClr val="accent4">
                    <a:lumMod val="50000"/>
                  </a:schemeClr>
                </a:solidFill>
                <a:latin typeface="Century Gothic" panose="020B0502020202020204" pitchFamily="34" charset="0"/>
              </a:rPr>
              <a:t>Xpath</a:t>
            </a:r>
            <a:endParaRPr lang="en-US" sz="1400" b="1" dirty="0" smtClean="0">
              <a:solidFill>
                <a:schemeClr val="accent4">
                  <a:lumMod val="50000"/>
                </a:schemeClr>
              </a:solidFill>
              <a:latin typeface="Century Gothic" panose="020B0502020202020204" pitchFamily="34" charset="0"/>
            </a:endParaRPr>
          </a:p>
        </p:txBody>
      </p:sp>
      <p:sp>
        <p:nvSpPr>
          <p:cNvPr id="21" name="TextBox 20"/>
          <p:cNvSpPr txBox="1"/>
          <p:nvPr/>
        </p:nvSpPr>
        <p:spPr>
          <a:xfrm>
            <a:off x="5549423" y="1442301"/>
            <a:ext cx="2154757" cy="523220"/>
          </a:xfrm>
          <a:prstGeom prst="rect">
            <a:avLst/>
          </a:prstGeom>
          <a:noFill/>
        </p:spPr>
        <p:txBody>
          <a:bodyPr wrap="none" rtlCol="0">
            <a:spAutoFit/>
          </a:bodyPr>
          <a:lstStyle/>
          <a:p>
            <a:r>
              <a:rPr lang="en-US" sz="1400" b="1" dirty="0" smtClean="0">
                <a:solidFill>
                  <a:schemeClr val="accent4">
                    <a:lumMod val="50000"/>
                  </a:schemeClr>
                </a:solidFill>
                <a:latin typeface="Century Gothic" panose="020B0502020202020204" pitchFamily="34" charset="0"/>
              </a:rPr>
              <a:t>Improve find dynamic </a:t>
            </a:r>
          </a:p>
          <a:p>
            <a:r>
              <a:rPr lang="en-US" sz="1400" b="1" dirty="0" smtClean="0">
                <a:solidFill>
                  <a:schemeClr val="accent4">
                    <a:lumMod val="50000"/>
                  </a:schemeClr>
                </a:solidFill>
                <a:latin typeface="Century Gothic" panose="020B0502020202020204" pitchFamily="34" charset="0"/>
              </a:rPr>
              <a:t>element locator</a:t>
            </a:r>
            <a:endParaRPr lang="en-US" sz="1400" b="1" baseline="30000" dirty="0">
              <a:solidFill>
                <a:schemeClr val="accent4">
                  <a:lumMod val="50000"/>
                </a:schemeClr>
              </a:solidFill>
              <a:latin typeface="Century Gothic" panose="020B0502020202020204" pitchFamily="34" charset="0"/>
            </a:endParaRPr>
          </a:p>
        </p:txBody>
      </p:sp>
      <p:sp>
        <p:nvSpPr>
          <p:cNvPr id="23" name="Oval 22"/>
          <p:cNvSpPr/>
          <p:nvPr/>
        </p:nvSpPr>
        <p:spPr>
          <a:xfrm>
            <a:off x="966268" y="3155823"/>
            <a:ext cx="703955" cy="702723"/>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TextBox 24"/>
          <p:cNvSpPr txBox="1"/>
          <p:nvPr/>
        </p:nvSpPr>
        <p:spPr>
          <a:xfrm>
            <a:off x="1807052" y="3245574"/>
            <a:ext cx="2081019" cy="523220"/>
          </a:xfrm>
          <a:prstGeom prst="rect">
            <a:avLst/>
          </a:prstGeom>
          <a:noFill/>
        </p:spPr>
        <p:txBody>
          <a:bodyPr wrap="none" rtlCol="0">
            <a:spAutoFit/>
          </a:bodyPr>
          <a:lstStyle/>
          <a:p>
            <a:r>
              <a:rPr lang="en-US" sz="1400" b="1" dirty="0" smtClean="0">
                <a:solidFill>
                  <a:schemeClr val="accent4">
                    <a:lumMod val="50000"/>
                  </a:schemeClr>
                </a:solidFill>
                <a:latin typeface="Century Gothic" panose="020B0502020202020204" pitchFamily="34" charset="0"/>
              </a:rPr>
              <a:t>Compare structure of </a:t>
            </a:r>
          </a:p>
          <a:p>
            <a:r>
              <a:rPr lang="en-US" sz="1400" b="1" dirty="0" smtClean="0">
                <a:solidFill>
                  <a:schemeClr val="accent4">
                    <a:lumMod val="50000"/>
                  </a:schemeClr>
                </a:solidFill>
                <a:latin typeface="Century Gothic" panose="020B0502020202020204" pitchFamily="34" charset="0"/>
              </a:rPr>
              <a:t>CSS selector vs </a:t>
            </a:r>
            <a:r>
              <a:rPr lang="en-US" sz="1400" b="1" dirty="0" err="1" smtClean="0">
                <a:solidFill>
                  <a:schemeClr val="accent4">
                    <a:lumMod val="50000"/>
                  </a:schemeClr>
                </a:solidFill>
                <a:latin typeface="Century Gothic" panose="020B0502020202020204" pitchFamily="34" charset="0"/>
              </a:rPr>
              <a:t>Xpath</a:t>
            </a:r>
            <a:endParaRPr lang="en-US" sz="1400" b="1" baseline="30000" dirty="0">
              <a:solidFill>
                <a:schemeClr val="accent4">
                  <a:lumMod val="50000"/>
                </a:schemeClr>
              </a:solidFill>
              <a:latin typeface="Century Gothic" panose="020B0502020202020204" pitchFamily="34" charset="0"/>
            </a:endParaRPr>
          </a:p>
        </p:txBody>
      </p:sp>
      <p:sp>
        <p:nvSpPr>
          <p:cNvPr id="28" name="TextBox 27"/>
          <p:cNvSpPr txBox="1"/>
          <p:nvPr/>
        </p:nvSpPr>
        <p:spPr>
          <a:xfrm>
            <a:off x="5549423" y="2456758"/>
            <a:ext cx="1497526" cy="307777"/>
          </a:xfrm>
          <a:prstGeom prst="rect">
            <a:avLst/>
          </a:prstGeom>
          <a:noFill/>
        </p:spPr>
        <p:txBody>
          <a:bodyPr wrap="none" rtlCol="0">
            <a:spAutoFit/>
          </a:bodyPr>
          <a:lstStyle/>
          <a:p>
            <a:r>
              <a:rPr lang="en-US" sz="1400" b="1" dirty="0" smtClean="0">
                <a:solidFill>
                  <a:schemeClr val="accent4">
                    <a:lumMod val="50000"/>
                  </a:schemeClr>
                </a:solidFill>
                <a:latin typeface="Century Gothic" panose="020B0502020202020204" pitchFamily="34" charset="0"/>
              </a:rPr>
              <a:t>Access MS SQL</a:t>
            </a:r>
            <a:endParaRPr lang="en-US" sz="1400" b="1" baseline="30000" dirty="0">
              <a:solidFill>
                <a:schemeClr val="accent4">
                  <a:lumMod val="50000"/>
                </a:schemeClr>
              </a:solidFill>
              <a:latin typeface="Century Gothic" panose="020B0502020202020204" pitchFamily="34" charset="0"/>
            </a:endParaRPr>
          </a:p>
        </p:txBody>
      </p:sp>
      <p:sp>
        <p:nvSpPr>
          <p:cNvPr id="31" name="TextBox 30"/>
          <p:cNvSpPr txBox="1"/>
          <p:nvPr/>
        </p:nvSpPr>
        <p:spPr>
          <a:xfrm>
            <a:off x="5549423" y="3353296"/>
            <a:ext cx="708848" cy="307777"/>
          </a:xfrm>
          <a:prstGeom prst="rect">
            <a:avLst/>
          </a:prstGeom>
          <a:noFill/>
        </p:spPr>
        <p:txBody>
          <a:bodyPr wrap="none" rtlCol="0">
            <a:spAutoFit/>
          </a:bodyPr>
          <a:lstStyle/>
          <a:p>
            <a:r>
              <a:rPr lang="en-US" sz="1400" b="1" dirty="0" smtClean="0">
                <a:solidFill>
                  <a:schemeClr val="accent4">
                    <a:lumMod val="50000"/>
                  </a:schemeClr>
                </a:solidFill>
                <a:latin typeface="Century Gothic" panose="020B0502020202020204" pitchFamily="34" charset="0"/>
              </a:rPr>
              <a:t>Demo</a:t>
            </a:r>
            <a:endParaRPr lang="en-US" sz="1400" b="1" baseline="30000" dirty="0">
              <a:solidFill>
                <a:schemeClr val="accent4">
                  <a:lumMod val="50000"/>
                </a:schemeClr>
              </a:solidFill>
              <a:latin typeface="Century Gothic" panose="020B0502020202020204" pitchFamily="34" charset="0"/>
            </a:endParaRPr>
          </a:p>
        </p:txBody>
      </p:sp>
      <p:sp>
        <p:nvSpPr>
          <p:cNvPr id="33" name="Oval 32"/>
          <p:cNvSpPr/>
          <p:nvPr/>
        </p:nvSpPr>
        <p:spPr>
          <a:xfrm>
            <a:off x="4721186" y="1352550"/>
            <a:ext cx="703955" cy="702723"/>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Oval 33"/>
          <p:cNvSpPr/>
          <p:nvPr/>
        </p:nvSpPr>
        <p:spPr>
          <a:xfrm>
            <a:off x="4721186" y="2259285"/>
            <a:ext cx="703955" cy="702723"/>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Oval 34"/>
          <p:cNvSpPr/>
          <p:nvPr/>
        </p:nvSpPr>
        <p:spPr>
          <a:xfrm>
            <a:off x="4721186" y="3155823"/>
            <a:ext cx="703955" cy="702723"/>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TextBox 35"/>
          <p:cNvSpPr txBox="1"/>
          <p:nvPr/>
        </p:nvSpPr>
        <p:spPr>
          <a:xfrm>
            <a:off x="1172380" y="1519245"/>
            <a:ext cx="288032" cy="369332"/>
          </a:xfrm>
          <a:prstGeom prst="rect">
            <a:avLst/>
          </a:prstGeom>
          <a:noFill/>
        </p:spPr>
        <p:txBody>
          <a:bodyPr wrap="square" rtlCol="0">
            <a:spAutoFit/>
          </a:bodyPr>
          <a:lstStyle/>
          <a:p>
            <a:pPr algn="ctr"/>
            <a:r>
              <a:rPr lang="en-US" b="1" dirty="0" smtClean="0">
                <a:solidFill>
                  <a:schemeClr val="bg1"/>
                </a:solidFill>
                <a:latin typeface="Century Gothic" panose="020B0502020202020204" pitchFamily="34" charset="0"/>
              </a:rPr>
              <a:t>1</a:t>
            </a:r>
            <a:endParaRPr lang="en-US" dirty="0">
              <a:solidFill>
                <a:schemeClr val="bg1"/>
              </a:solidFill>
            </a:endParaRPr>
          </a:p>
        </p:txBody>
      </p:sp>
      <p:sp>
        <p:nvSpPr>
          <p:cNvPr id="37" name="TextBox 36"/>
          <p:cNvSpPr txBox="1"/>
          <p:nvPr/>
        </p:nvSpPr>
        <p:spPr>
          <a:xfrm>
            <a:off x="1172380" y="2425980"/>
            <a:ext cx="288032" cy="369332"/>
          </a:xfrm>
          <a:prstGeom prst="rect">
            <a:avLst/>
          </a:prstGeom>
          <a:noFill/>
        </p:spPr>
        <p:txBody>
          <a:bodyPr wrap="square" rtlCol="0">
            <a:spAutoFit/>
          </a:bodyPr>
          <a:lstStyle/>
          <a:p>
            <a:pPr algn="ctr"/>
            <a:r>
              <a:rPr lang="en-US" b="1" dirty="0" smtClean="0">
                <a:solidFill>
                  <a:schemeClr val="bg1"/>
                </a:solidFill>
                <a:latin typeface="Century Gothic" panose="020B0502020202020204" pitchFamily="34" charset="0"/>
              </a:rPr>
              <a:t>2</a:t>
            </a:r>
            <a:endParaRPr lang="en-US" dirty="0">
              <a:solidFill>
                <a:schemeClr val="bg1"/>
              </a:solidFill>
            </a:endParaRPr>
          </a:p>
        </p:txBody>
      </p:sp>
      <p:sp>
        <p:nvSpPr>
          <p:cNvPr id="38" name="TextBox 37"/>
          <p:cNvSpPr txBox="1"/>
          <p:nvPr/>
        </p:nvSpPr>
        <p:spPr>
          <a:xfrm>
            <a:off x="1172380" y="3322518"/>
            <a:ext cx="288032" cy="369332"/>
          </a:xfrm>
          <a:prstGeom prst="rect">
            <a:avLst/>
          </a:prstGeom>
          <a:noFill/>
        </p:spPr>
        <p:txBody>
          <a:bodyPr wrap="square" rtlCol="0">
            <a:spAutoFit/>
          </a:bodyPr>
          <a:lstStyle/>
          <a:p>
            <a:pPr algn="ctr"/>
            <a:r>
              <a:rPr lang="en-US" b="1" dirty="0" smtClean="0">
                <a:solidFill>
                  <a:schemeClr val="bg1"/>
                </a:solidFill>
                <a:latin typeface="Century Gothic" panose="020B0502020202020204" pitchFamily="34" charset="0"/>
              </a:rPr>
              <a:t>3</a:t>
            </a:r>
            <a:endParaRPr lang="en-US" dirty="0">
              <a:solidFill>
                <a:schemeClr val="bg1"/>
              </a:solidFill>
            </a:endParaRPr>
          </a:p>
        </p:txBody>
      </p:sp>
      <p:sp>
        <p:nvSpPr>
          <p:cNvPr id="39" name="TextBox 38"/>
          <p:cNvSpPr txBox="1"/>
          <p:nvPr/>
        </p:nvSpPr>
        <p:spPr>
          <a:xfrm>
            <a:off x="5004047" y="1513706"/>
            <a:ext cx="142115" cy="369332"/>
          </a:xfrm>
          <a:prstGeom prst="rect">
            <a:avLst/>
          </a:prstGeom>
          <a:noFill/>
        </p:spPr>
        <p:txBody>
          <a:bodyPr wrap="square" rtlCol="0">
            <a:spAutoFit/>
          </a:bodyPr>
          <a:lstStyle/>
          <a:p>
            <a:pPr algn="ctr"/>
            <a:r>
              <a:rPr lang="en-US" b="1" dirty="0" smtClean="0">
                <a:solidFill>
                  <a:schemeClr val="bg1"/>
                </a:solidFill>
                <a:latin typeface="Century Gothic" panose="020B0502020202020204" pitchFamily="34" charset="0"/>
              </a:rPr>
              <a:t>4</a:t>
            </a:r>
            <a:endParaRPr lang="en-US" dirty="0">
              <a:solidFill>
                <a:schemeClr val="bg1"/>
              </a:solidFill>
            </a:endParaRPr>
          </a:p>
        </p:txBody>
      </p:sp>
      <p:sp>
        <p:nvSpPr>
          <p:cNvPr id="40" name="TextBox 39"/>
          <p:cNvSpPr txBox="1"/>
          <p:nvPr/>
        </p:nvSpPr>
        <p:spPr>
          <a:xfrm>
            <a:off x="5002105" y="2425980"/>
            <a:ext cx="142115" cy="369332"/>
          </a:xfrm>
          <a:prstGeom prst="rect">
            <a:avLst/>
          </a:prstGeom>
          <a:noFill/>
        </p:spPr>
        <p:txBody>
          <a:bodyPr wrap="square" rtlCol="0">
            <a:spAutoFit/>
          </a:bodyPr>
          <a:lstStyle/>
          <a:p>
            <a:pPr algn="ctr"/>
            <a:r>
              <a:rPr lang="en-US" b="1" dirty="0" smtClean="0">
                <a:solidFill>
                  <a:schemeClr val="bg1"/>
                </a:solidFill>
                <a:latin typeface="Century Gothic" panose="020B0502020202020204" pitchFamily="34" charset="0"/>
              </a:rPr>
              <a:t>5</a:t>
            </a:r>
            <a:endParaRPr lang="en-US" dirty="0">
              <a:solidFill>
                <a:schemeClr val="bg1"/>
              </a:solidFill>
            </a:endParaRPr>
          </a:p>
        </p:txBody>
      </p:sp>
      <p:sp>
        <p:nvSpPr>
          <p:cNvPr id="41" name="TextBox 40"/>
          <p:cNvSpPr txBox="1"/>
          <p:nvPr/>
        </p:nvSpPr>
        <p:spPr>
          <a:xfrm>
            <a:off x="5002104" y="3322518"/>
            <a:ext cx="142115" cy="369332"/>
          </a:xfrm>
          <a:prstGeom prst="rect">
            <a:avLst/>
          </a:prstGeom>
          <a:noFill/>
        </p:spPr>
        <p:txBody>
          <a:bodyPr wrap="square" rtlCol="0">
            <a:spAutoFit/>
          </a:bodyPr>
          <a:lstStyle/>
          <a:p>
            <a:pPr algn="ctr"/>
            <a:r>
              <a:rPr lang="en-US" b="1" dirty="0" smtClean="0">
                <a:solidFill>
                  <a:schemeClr val="bg1"/>
                </a:solidFill>
                <a:latin typeface="Century Gothic" panose="020B0502020202020204" pitchFamily="34" charset="0"/>
              </a:rPr>
              <a:t>6</a:t>
            </a:r>
            <a:endParaRPr lang="en-US" dirty="0">
              <a:solidFill>
                <a:schemeClr val="bg1"/>
              </a:solidFill>
            </a:endParaRPr>
          </a:p>
        </p:txBody>
      </p:sp>
    </p:spTree>
    <p:extLst>
      <p:ext uri="{BB962C8B-B14F-4D97-AF65-F5344CB8AC3E}">
        <p14:creationId xmlns:p14="http://schemas.microsoft.com/office/powerpoint/2010/main" val="3879341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1950"/>
            <a:ext cx="7255718" cy="563870"/>
          </a:xfrm>
        </p:spPr>
        <p:txBody>
          <a:bodyPr/>
          <a:lstStyle/>
          <a:p>
            <a:r>
              <a:rPr lang="en-US" dirty="0" smtClean="0"/>
              <a:t>Tools support</a:t>
            </a:r>
            <a:endParaRPr lang="en-US" dirty="0"/>
          </a:p>
        </p:txBody>
      </p:sp>
      <p:pic>
        <p:nvPicPr>
          <p:cNvPr id="8" name="Picture 7"/>
          <p:cNvPicPr>
            <a:picLocks noChangeAspect="1"/>
          </p:cNvPicPr>
          <p:nvPr/>
        </p:nvPicPr>
        <p:blipFill>
          <a:blip r:embed="rId2"/>
          <a:stretch>
            <a:fillRect/>
          </a:stretch>
        </p:blipFill>
        <p:spPr>
          <a:xfrm>
            <a:off x="762000" y="1308194"/>
            <a:ext cx="7701312" cy="3016156"/>
          </a:xfrm>
          <a:prstGeom prst="rect">
            <a:avLst/>
          </a:prstGeom>
        </p:spPr>
      </p:pic>
    </p:spTree>
    <p:extLst>
      <p:ext uri="{BB962C8B-B14F-4D97-AF65-F5344CB8AC3E}">
        <p14:creationId xmlns:p14="http://schemas.microsoft.com/office/powerpoint/2010/main" val="983289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1950"/>
            <a:ext cx="7255718" cy="563870"/>
          </a:xfrm>
        </p:spPr>
        <p:txBody>
          <a:bodyPr/>
          <a:lstStyle/>
          <a:p>
            <a:r>
              <a:rPr lang="en-US" dirty="0" smtClean="0"/>
              <a:t>Improve find locator by CSS</a:t>
            </a:r>
            <a:endParaRPr lang="en-US" dirty="0"/>
          </a:p>
        </p:txBody>
      </p:sp>
      <p:sp>
        <p:nvSpPr>
          <p:cNvPr id="4" name="TextBox 3"/>
          <p:cNvSpPr txBox="1"/>
          <p:nvPr/>
        </p:nvSpPr>
        <p:spPr>
          <a:xfrm>
            <a:off x="533400" y="1352550"/>
            <a:ext cx="7543800" cy="1631216"/>
          </a:xfrm>
          <a:prstGeom prst="rect">
            <a:avLst/>
          </a:prstGeom>
          <a:noFill/>
        </p:spPr>
        <p:txBody>
          <a:bodyPr wrap="square" rtlCol="0">
            <a:spAutoFit/>
          </a:bodyPr>
          <a:lstStyle/>
          <a:p>
            <a:pPr marL="171450" indent="-171450">
              <a:spcBef>
                <a:spcPts val="1200"/>
              </a:spcBef>
              <a:buClr>
                <a:srgbClr val="F5C24C"/>
              </a:buClr>
              <a:buFont typeface="Wingdings" pitchFamily="2" charset="2"/>
              <a:buChar char="ü"/>
            </a:pPr>
            <a:r>
              <a:rPr lang="en-US" sz="1200" dirty="0">
                <a:solidFill>
                  <a:srgbClr val="595959"/>
                </a:solidFill>
              </a:rPr>
              <a:t>In CSS, selectors are patterns used to select the element(s) you want to style</a:t>
            </a:r>
            <a:r>
              <a:rPr lang="en-US" sz="1200" dirty="0" smtClean="0">
                <a:solidFill>
                  <a:srgbClr val="595959"/>
                </a:solidFill>
              </a:rPr>
              <a:t>.</a:t>
            </a:r>
            <a:endParaRPr lang="en-US" sz="1200" dirty="0">
              <a:solidFill>
                <a:srgbClr val="595959"/>
              </a:solidFill>
            </a:endParaRPr>
          </a:p>
          <a:p>
            <a:pPr marL="171450" indent="-171450">
              <a:spcBef>
                <a:spcPts val="1200"/>
              </a:spcBef>
              <a:buClr>
                <a:srgbClr val="F5C24C"/>
              </a:buClr>
              <a:buFont typeface="Wingdings" pitchFamily="2" charset="2"/>
              <a:buChar char="ü"/>
            </a:pPr>
            <a:r>
              <a:rPr lang="en-US" sz="1200" dirty="0">
                <a:solidFill>
                  <a:srgbClr val="595959"/>
                </a:solidFill>
              </a:rPr>
              <a:t>Use our CSS Selector Tester to demonstrate the different selectors</a:t>
            </a:r>
            <a:r>
              <a:rPr lang="en-US" sz="1200" dirty="0" smtClean="0">
                <a:solidFill>
                  <a:srgbClr val="595959"/>
                </a:solidFill>
              </a:rPr>
              <a:t>.</a:t>
            </a:r>
          </a:p>
          <a:p>
            <a:pPr marL="171450" indent="-171450">
              <a:spcBef>
                <a:spcPts val="1200"/>
              </a:spcBef>
              <a:buClr>
                <a:srgbClr val="F5C24C"/>
              </a:buClr>
              <a:buFont typeface="Wingdings" pitchFamily="2" charset="2"/>
              <a:buChar char="ü"/>
            </a:pPr>
            <a:r>
              <a:rPr lang="en-US" sz="1200" dirty="0" smtClean="0">
                <a:solidFill>
                  <a:srgbClr val="595959"/>
                </a:solidFill>
              </a:rPr>
              <a:t>In Sauce Lab pages, they recommend using CSS as possible. </a:t>
            </a:r>
          </a:p>
          <a:p>
            <a:pPr marL="171450" indent="-171450">
              <a:spcBef>
                <a:spcPts val="1200"/>
              </a:spcBef>
              <a:buClr>
                <a:srgbClr val="F5C24C"/>
              </a:buClr>
              <a:buFont typeface="Wingdings" pitchFamily="2" charset="2"/>
              <a:buChar char="ü"/>
            </a:pPr>
            <a:r>
              <a:rPr lang="en-US" sz="1200" dirty="0" smtClean="0">
                <a:solidFill>
                  <a:srgbClr val="595959"/>
                </a:solidFill>
              </a:rPr>
              <a:t>CSS Selector can locate the element faster than </a:t>
            </a:r>
            <a:r>
              <a:rPr lang="en-US" sz="1200" dirty="0" err="1" smtClean="0">
                <a:solidFill>
                  <a:srgbClr val="595959"/>
                </a:solidFill>
              </a:rPr>
              <a:t>Xpath</a:t>
            </a:r>
            <a:endParaRPr lang="en-US" sz="1200" dirty="0" smtClean="0">
              <a:solidFill>
                <a:srgbClr val="595959"/>
              </a:solidFill>
            </a:endParaRPr>
          </a:p>
          <a:p>
            <a:pPr>
              <a:spcBef>
                <a:spcPts val="1200"/>
              </a:spcBef>
              <a:buClr>
                <a:srgbClr val="F5C24C"/>
              </a:buClr>
            </a:pPr>
            <a:r>
              <a:rPr lang="en-US" sz="1200" dirty="0">
                <a:solidFill>
                  <a:schemeClr val="bg1">
                    <a:lumMod val="65000"/>
                  </a:schemeClr>
                </a:solidFill>
                <a:hlinkClick r:id="rId2"/>
              </a:rPr>
              <a:t>http://sauceio.com/index.php/tag/selenium-tips</a:t>
            </a:r>
            <a:r>
              <a:rPr lang="en-US" sz="1200" dirty="0" smtClean="0">
                <a:solidFill>
                  <a:schemeClr val="bg1">
                    <a:lumMod val="65000"/>
                  </a:schemeClr>
                </a:solidFill>
                <a:hlinkClick r:id="rId2"/>
              </a:rPr>
              <a:t>/</a:t>
            </a:r>
            <a:r>
              <a:rPr lang="en-US" sz="1200" dirty="0">
                <a:solidFill>
                  <a:schemeClr val="bg1">
                    <a:lumMod val="65000"/>
                  </a:schemeClr>
                </a:solidFill>
              </a:rPr>
              <a:t> </a:t>
            </a:r>
            <a:endParaRPr lang="en-US" sz="1200" dirty="0" smtClean="0">
              <a:solidFill>
                <a:schemeClr val="bg1">
                  <a:lumMod val="65000"/>
                </a:schemeClr>
              </a:solidFill>
            </a:endParaRPr>
          </a:p>
        </p:txBody>
      </p:sp>
      <p:pic>
        <p:nvPicPr>
          <p:cNvPr id="3" name="Picture 2"/>
          <p:cNvPicPr>
            <a:picLocks noChangeAspect="1"/>
          </p:cNvPicPr>
          <p:nvPr/>
        </p:nvPicPr>
        <p:blipFill>
          <a:blip r:embed="rId3"/>
          <a:stretch>
            <a:fillRect/>
          </a:stretch>
        </p:blipFill>
        <p:spPr>
          <a:xfrm>
            <a:off x="5638800" y="1352550"/>
            <a:ext cx="3145197" cy="2819400"/>
          </a:xfrm>
          <a:prstGeom prst="rect">
            <a:avLst/>
          </a:prstGeom>
        </p:spPr>
      </p:pic>
    </p:spTree>
    <p:extLst>
      <p:ext uri="{BB962C8B-B14F-4D97-AF65-F5344CB8AC3E}">
        <p14:creationId xmlns:p14="http://schemas.microsoft.com/office/powerpoint/2010/main" val="65088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1950"/>
            <a:ext cx="7255718" cy="563870"/>
          </a:xfrm>
        </p:spPr>
        <p:txBody>
          <a:bodyPr/>
          <a:lstStyle/>
          <a:p>
            <a:r>
              <a:rPr lang="en-US" dirty="0" smtClean="0"/>
              <a:t>Improve find locator by CSS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49601558"/>
              </p:ext>
            </p:extLst>
          </p:nvPr>
        </p:nvGraphicFramePr>
        <p:xfrm>
          <a:off x="685800" y="1047750"/>
          <a:ext cx="7620000" cy="3027332"/>
        </p:xfrm>
        <a:graphic>
          <a:graphicData uri="http://schemas.openxmlformats.org/drawingml/2006/table">
            <a:tbl>
              <a:tblPr firstRow="1" bandRow="1">
                <a:tableStyleId>{5C22544A-7EE6-4342-B048-85BDC9FD1C3A}</a:tableStyleId>
              </a:tblPr>
              <a:tblGrid>
                <a:gridCol w="838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4495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152400">
                <a:tc>
                  <a:txBody>
                    <a:bodyPr/>
                    <a:lstStyle/>
                    <a:p>
                      <a:r>
                        <a:rPr lang="en-US" sz="800" dirty="0" smtClean="0"/>
                        <a:t>Selector</a:t>
                      </a:r>
                      <a:endParaRPr lang="en-US" sz="800" dirty="0"/>
                    </a:p>
                  </a:txBody>
                  <a:tcPr/>
                </a:tc>
                <a:tc>
                  <a:txBody>
                    <a:bodyPr/>
                    <a:lstStyle/>
                    <a:p>
                      <a:r>
                        <a:rPr lang="en-US" sz="800" dirty="0" smtClean="0"/>
                        <a:t>Description</a:t>
                      </a:r>
                      <a:endParaRPr lang="en-US" sz="800" dirty="0"/>
                    </a:p>
                  </a:txBody>
                  <a:tcPr/>
                </a:tc>
                <a:tc>
                  <a:txBody>
                    <a:bodyPr/>
                    <a:lstStyle/>
                    <a:p>
                      <a:r>
                        <a:rPr lang="en-US" sz="800" dirty="0" smtClean="0"/>
                        <a:t>Example</a:t>
                      </a:r>
                      <a:endParaRPr lang="en-US" sz="800" dirty="0"/>
                    </a:p>
                  </a:txBody>
                  <a:tcPr/>
                </a:tc>
                <a:tc>
                  <a:txBody>
                    <a:bodyPr/>
                    <a:lstStyle/>
                    <a:p>
                      <a:r>
                        <a:rPr lang="en-US" sz="800" dirty="0" err="1" smtClean="0"/>
                        <a:t>Css</a:t>
                      </a:r>
                      <a:r>
                        <a:rPr lang="en-US" sz="800" dirty="0" smtClean="0"/>
                        <a:t> version</a:t>
                      </a:r>
                      <a:endParaRPr lang="en-US" sz="800" dirty="0"/>
                    </a:p>
                  </a:txBody>
                  <a:tcPr/>
                </a:tc>
                <a:extLst>
                  <a:ext uri="{0D108BD9-81ED-4DB2-BD59-A6C34878D82A}">
                    <a16:rowId xmlns:a16="http://schemas.microsoft.com/office/drawing/2014/main" val="10000"/>
                  </a:ext>
                </a:extLst>
              </a:tr>
              <a:tr h="0">
                <a:tc>
                  <a:txBody>
                    <a:bodyPr/>
                    <a:lstStyle/>
                    <a:p>
                      <a:r>
                        <a:rPr lang="en-US" sz="800" i="1" u="none" baseline="0" dirty="0">
                          <a:solidFill>
                            <a:schemeClr val="tx1"/>
                          </a:solidFill>
                          <a:hlinkClick r:id="rId2"/>
                        </a:rPr>
                        <a:t>.class</a:t>
                      </a:r>
                      <a:endParaRPr lang="en-US" sz="800" i="1" u="none" baseline="0" dirty="0">
                        <a:solidFill>
                          <a:schemeClr val="tx1"/>
                        </a:solidFill>
                      </a:endParaRPr>
                    </a:p>
                  </a:txBody>
                  <a:tcPr marL="12547" marR="12547" marT="6274" marB="6274" anchor="ctr"/>
                </a:tc>
                <a:tc>
                  <a:txBody>
                    <a:bodyPr/>
                    <a:lstStyle/>
                    <a:p>
                      <a:r>
                        <a:rPr lang="en-US" sz="800" dirty="0"/>
                        <a:t>.intro</a:t>
                      </a:r>
                    </a:p>
                  </a:txBody>
                  <a:tcPr marL="12547" marR="12547" marT="6274" marB="6274" anchor="ctr"/>
                </a:tc>
                <a:tc>
                  <a:txBody>
                    <a:bodyPr/>
                    <a:lstStyle/>
                    <a:p>
                      <a:r>
                        <a:rPr lang="en-US" sz="800"/>
                        <a:t>Selects all elements with class="intro"</a:t>
                      </a:r>
                    </a:p>
                  </a:txBody>
                  <a:tcPr marL="12547" marR="12547" marT="6274" marB="6274" anchor="ctr"/>
                </a:tc>
                <a:tc>
                  <a:txBody>
                    <a:bodyPr/>
                    <a:lstStyle/>
                    <a:p>
                      <a:r>
                        <a:rPr lang="en-US" sz="800" dirty="0"/>
                        <a:t>1</a:t>
                      </a:r>
                    </a:p>
                  </a:txBody>
                  <a:tcPr marL="12547" marR="12547" marT="6274" marB="6274" anchor="ctr"/>
                </a:tc>
                <a:extLst>
                  <a:ext uri="{0D108BD9-81ED-4DB2-BD59-A6C34878D82A}">
                    <a16:rowId xmlns:a16="http://schemas.microsoft.com/office/drawing/2014/main" val="10001"/>
                  </a:ext>
                </a:extLst>
              </a:tr>
              <a:tr h="0">
                <a:tc>
                  <a:txBody>
                    <a:bodyPr/>
                    <a:lstStyle/>
                    <a:p>
                      <a:r>
                        <a:rPr lang="en-US" sz="800" i="1" u="none" baseline="0" dirty="0">
                          <a:solidFill>
                            <a:schemeClr val="tx1"/>
                          </a:solidFill>
                          <a:hlinkClick r:id="rId3"/>
                        </a:rPr>
                        <a:t>#id</a:t>
                      </a:r>
                      <a:endParaRPr lang="en-US" sz="800" i="1" u="none" baseline="0" dirty="0">
                        <a:solidFill>
                          <a:schemeClr val="tx1"/>
                        </a:solidFill>
                      </a:endParaRPr>
                    </a:p>
                  </a:txBody>
                  <a:tcPr marL="12547" marR="12547" marT="6274" marB="6274" anchor="ctr"/>
                </a:tc>
                <a:tc>
                  <a:txBody>
                    <a:bodyPr/>
                    <a:lstStyle/>
                    <a:p>
                      <a:r>
                        <a:rPr lang="en-US" sz="800" dirty="0"/>
                        <a:t>#</a:t>
                      </a:r>
                      <a:r>
                        <a:rPr lang="en-US" sz="800" dirty="0" err="1"/>
                        <a:t>firstname</a:t>
                      </a:r>
                      <a:endParaRPr lang="en-US" sz="800" dirty="0"/>
                    </a:p>
                  </a:txBody>
                  <a:tcPr marL="12547" marR="12547" marT="6274" marB="6274" anchor="ctr"/>
                </a:tc>
                <a:tc>
                  <a:txBody>
                    <a:bodyPr/>
                    <a:lstStyle/>
                    <a:p>
                      <a:r>
                        <a:rPr lang="en-US" sz="800"/>
                        <a:t>Selects the element with id="firstname"</a:t>
                      </a:r>
                    </a:p>
                  </a:txBody>
                  <a:tcPr marL="12547" marR="12547" marT="6274" marB="6274" anchor="ctr"/>
                </a:tc>
                <a:tc>
                  <a:txBody>
                    <a:bodyPr/>
                    <a:lstStyle/>
                    <a:p>
                      <a:r>
                        <a:rPr lang="en-US" sz="800"/>
                        <a:t>1</a:t>
                      </a:r>
                    </a:p>
                  </a:txBody>
                  <a:tcPr marL="12547" marR="12547" marT="6274" marB="6274" anchor="ctr"/>
                </a:tc>
                <a:extLst>
                  <a:ext uri="{0D108BD9-81ED-4DB2-BD59-A6C34878D82A}">
                    <a16:rowId xmlns:a16="http://schemas.microsoft.com/office/drawing/2014/main" val="10002"/>
                  </a:ext>
                </a:extLst>
              </a:tr>
              <a:tr h="0">
                <a:tc>
                  <a:txBody>
                    <a:bodyPr/>
                    <a:lstStyle/>
                    <a:p>
                      <a:r>
                        <a:rPr lang="en-US" sz="800" i="1" u="none" baseline="0" dirty="0">
                          <a:solidFill>
                            <a:schemeClr val="tx1"/>
                          </a:solidFill>
                          <a:hlinkClick r:id="rId4"/>
                        </a:rPr>
                        <a:t>*</a:t>
                      </a:r>
                      <a:endParaRPr lang="en-US" sz="800" i="1" u="none" baseline="0" dirty="0">
                        <a:solidFill>
                          <a:schemeClr val="tx1"/>
                        </a:solidFill>
                      </a:endParaRPr>
                    </a:p>
                  </a:txBody>
                  <a:tcPr marL="12547" marR="12547" marT="6274" marB="6274" anchor="ctr"/>
                </a:tc>
                <a:tc>
                  <a:txBody>
                    <a:bodyPr/>
                    <a:lstStyle/>
                    <a:p>
                      <a:r>
                        <a:rPr lang="en-US" sz="800"/>
                        <a:t>*</a:t>
                      </a:r>
                    </a:p>
                  </a:txBody>
                  <a:tcPr marL="12547" marR="12547" marT="6274" marB="6274" anchor="ctr"/>
                </a:tc>
                <a:tc>
                  <a:txBody>
                    <a:bodyPr/>
                    <a:lstStyle/>
                    <a:p>
                      <a:r>
                        <a:rPr lang="en-US" sz="800" dirty="0"/>
                        <a:t>Selects all elements</a:t>
                      </a:r>
                    </a:p>
                  </a:txBody>
                  <a:tcPr marL="12547" marR="12547" marT="6274" marB="6274" anchor="ctr"/>
                </a:tc>
                <a:tc>
                  <a:txBody>
                    <a:bodyPr/>
                    <a:lstStyle/>
                    <a:p>
                      <a:r>
                        <a:rPr lang="en-US" sz="800"/>
                        <a:t>2</a:t>
                      </a:r>
                    </a:p>
                  </a:txBody>
                  <a:tcPr marL="12547" marR="12547" marT="6274" marB="6274" anchor="ctr"/>
                </a:tc>
                <a:extLst>
                  <a:ext uri="{0D108BD9-81ED-4DB2-BD59-A6C34878D82A}">
                    <a16:rowId xmlns:a16="http://schemas.microsoft.com/office/drawing/2014/main" val="10003"/>
                  </a:ext>
                </a:extLst>
              </a:tr>
              <a:tr h="0">
                <a:tc>
                  <a:txBody>
                    <a:bodyPr/>
                    <a:lstStyle/>
                    <a:p>
                      <a:r>
                        <a:rPr lang="en-US" sz="800" i="1" u="none" baseline="0" dirty="0">
                          <a:solidFill>
                            <a:schemeClr val="tx1"/>
                          </a:solidFill>
                          <a:hlinkClick r:id="rId5"/>
                        </a:rPr>
                        <a:t>element</a:t>
                      </a:r>
                      <a:endParaRPr lang="en-US" sz="800" i="1" u="none" baseline="0" dirty="0">
                        <a:solidFill>
                          <a:schemeClr val="tx1"/>
                        </a:solidFill>
                      </a:endParaRPr>
                    </a:p>
                  </a:txBody>
                  <a:tcPr marL="12547" marR="12547" marT="6274" marB="6274" anchor="ctr"/>
                </a:tc>
                <a:tc>
                  <a:txBody>
                    <a:bodyPr/>
                    <a:lstStyle/>
                    <a:p>
                      <a:r>
                        <a:rPr lang="en-US" sz="800" dirty="0"/>
                        <a:t>p</a:t>
                      </a:r>
                    </a:p>
                  </a:txBody>
                  <a:tcPr marL="12547" marR="12547" marT="6274" marB="6274" anchor="ctr"/>
                </a:tc>
                <a:tc>
                  <a:txBody>
                    <a:bodyPr/>
                    <a:lstStyle/>
                    <a:p>
                      <a:r>
                        <a:rPr lang="en-US" sz="800" dirty="0"/>
                        <a:t>Selects all &lt;p&gt; elements</a:t>
                      </a:r>
                    </a:p>
                  </a:txBody>
                  <a:tcPr marL="12547" marR="12547" marT="6274" marB="6274" anchor="ctr"/>
                </a:tc>
                <a:tc>
                  <a:txBody>
                    <a:bodyPr/>
                    <a:lstStyle/>
                    <a:p>
                      <a:r>
                        <a:rPr lang="en-US" sz="800" dirty="0"/>
                        <a:t>1</a:t>
                      </a:r>
                    </a:p>
                  </a:txBody>
                  <a:tcPr marL="12547" marR="12547" marT="6274" marB="6274" anchor="ctr"/>
                </a:tc>
                <a:extLst>
                  <a:ext uri="{0D108BD9-81ED-4DB2-BD59-A6C34878D82A}">
                    <a16:rowId xmlns:a16="http://schemas.microsoft.com/office/drawing/2014/main" val="10004"/>
                  </a:ext>
                </a:extLst>
              </a:tr>
              <a:tr h="0">
                <a:tc>
                  <a:txBody>
                    <a:bodyPr/>
                    <a:lstStyle/>
                    <a:p>
                      <a:r>
                        <a:rPr lang="en-US" sz="800" i="1" u="none" baseline="0" dirty="0" err="1">
                          <a:solidFill>
                            <a:schemeClr val="tx1"/>
                          </a:solidFill>
                          <a:hlinkClick r:id="rId6"/>
                        </a:rPr>
                        <a:t>element,element</a:t>
                      </a:r>
                      <a:endParaRPr lang="en-US" sz="800" i="1" u="none" baseline="0" dirty="0">
                        <a:solidFill>
                          <a:schemeClr val="tx1"/>
                        </a:solidFill>
                      </a:endParaRPr>
                    </a:p>
                  </a:txBody>
                  <a:tcPr marL="12547" marR="12547" marT="6274" marB="6274" anchor="ctr"/>
                </a:tc>
                <a:tc>
                  <a:txBody>
                    <a:bodyPr/>
                    <a:lstStyle/>
                    <a:p>
                      <a:r>
                        <a:rPr lang="en-US" sz="800"/>
                        <a:t>div, p</a:t>
                      </a:r>
                    </a:p>
                  </a:txBody>
                  <a:tcPr marL="12547" marR="12547" marT="6274" marB="6274" anchor="ctr"/>
                </a:tc>
                <a:tc>
                  <a:txBody>
                    <a:bodyPr/>
                    <a:lstStyle/>
                    <a:p>
                      <a:r>
                        <a:rPr lang="en-US" sz="800" dirty="0"/>
                        <a:t>Selects all &lt;div&gt; elements and all &lt;p&gt; elements</a:t>
                      </a:r>
                    </a:p>
                  </a:txBody>
                  <a:tcPr marL="12547" marR="12547" marT="6274" marB="6274" anchor="ctr"/>
                </a:tc>
                <a:tc>
                  <a:txBody>
                    <a:bodyPr/>
                    <a:lstStyle/>
                    <a:p>
                      <a:r>
                        <a:rPr lang="en-US" sz="800"/>
                        <a:t>1</a:t>
                      </a:r>
                    </a:p>
                  </a:txBody>
                  <a:tcPr marL="12547" marR="12547" marT="6274" marB="6274" anchor="ctr"/>
                </a:tc>
                <a:extLst>
                  <a:ext uri="{0D108BD9-81ED-4DB2-BD59-A6C34878D82A}">
                    <a16:rowId xmlns:a16="http://schemas.microsoft.com/office/drawing/2014/main" val="10005"/>
                  </a:ext>
                </a:extLst>
              </a:tr>
              <a:tr h="0">
                <a:tc>
                  <a:txBody>
                    <a:bodyPr/>
                    <a:lstStyle/>
                    <a:p>
                      <a:r>
                        <a:rPr lang="en-US" sz="800" i="1" u="none" baseline="0" dirty="0">
                          <a:solidFill>
                            <a:schemeClr val="tx1"/>
                          </a:solidFill>
                          <a:hlinkClick r:id="rId7"/>
                        </a:rPr>
                        <a:t>element </a:t>
                      </a:r>
                      <a:r>
                        <a:rPr lang="en-US" sz="800" i="1" u="none" baseline="0" dirty="0" err="1">
                          <a:solidFill>
                            <a:schemeClr val="tx1"/>
                          </a:solidFill>
                          <a:hlinkClick r:id="rId7"/>
                        </a:rPr>
                        <a:t>element</a:t>
                      </a:r>
                      <a:endParaRPr lang="en-US" sz="800" i="1" u="none" baseline="0" dirty="0">
                        <a:solidFill>
                          <a:schemeClr val="tx1"/>
                        </a:solidFill>
                      </a:endParaRPr>
                    </a:p>
                  </a:txBody>
                  <a:tcPr marL="12547" marR="12547" marT="6274" marB="6274" anchor="ctr"/>
                </a:tc>
                <a:tc>
                  <a:txBody>
                    <a:bodyPr/>
                    <a:lstStyle/>
                    <a:p>
                      <a:r>
                        <a:rPr lang="en-US" sz="800" dirty="0"/>
                        <a:t>div p</a:t>
                      </a:r>
                    </a:p>
                  </a:txBody>
                  <a:tcPr marL="12547" marR="12547" marT="6274" marB="6274" anchor="ctr"/>
                </a:tc>
                <a:tc>
                  <a:txBody>
                    <a:bodyPr/>
                    <a:lstStyle/>
                    <a:p>
                      <a:r>
                        <a:rPr lang="en-US" sz="800"/>
                        <a:t>Selects all &lt;p&gt; elements inside &lt;div&gt; elements</a:t>
                      </a:r>
                    </a:p>
                  </a:txBody>
                  <a:tcPr marL="12547" marR="12547" marT="6274" marB="6274" anchor="ctr"/>
                </a:tc>
                <a:tc>
                  <a:txBody>
                    <a:bodyPr/>
                    <a:lstStyle/>
                    <a:p>
                      <a:r>
                        <a:rPr lang="en-US" sz="800"/>
                        <a:t>1</a:t>
                      </a:r>
                    </a:p>
                  </a:txBody>
                  <a:tcPr marL="12547" marR="12547" marT="6274" marB="6274" anchor="ctr"/>
                </a:tc>
                <a:extLst>
                  <a:ext uri="{0D108BD9-81ED-4DB2-BD59-A6C34878D82A}">
                    <a16:rowId xmlns:a16="http://schemas.microsoft.com/office/drawing/2014/main" val="10006"/>
                  </a:ext>
                </a:extLst>
              </a:tr>
              <a:tr h="121920">
                <a:tc>
                  <a:txBody>
                    <a:bodyPr/>
                    <a:lstStyle/>
                    <a:p>
                      <a:r>
                        <a:rPr lang="en-US" sz="800" i="1" u="none" baseline="0" dirty="0">
                          <a:solidFill>
                            <a:schemeClr val="tx1"/>
                          </a:solidFill>
                          <a:hlinkClick r:id="rId8"/>
                        </a:rPr>
                        <a:t>element&gt;element</a:t>
                      </a:r>
                      <a:endParaRPr lang="en-US" sz="800" i="1" u="none" baseline="0" dirty="0">
                        <a:solidFill>
                          <a:schemeClr val="tx1"/>
                        </a:solidFill>
                      </a:endParaRPr>
                    </a:p>
                  </a:txBody>
                  <a:tcPr marL="12547" marR="12547" marT="6274" marB="6274" anchor="ctr"/>
                </a:tc>
                <a:tc>
                  <a:txBody>
                    <a:bodyPr/>
                    <a:lstStyle/>
                    <a:p>
                      <a:r>
                        <a:rPr lang="en-US" sz="800" dirty="0"/>
                        <a:t>div &gt; p</a:t>
                      </a:r>
                    </a:p>
                  </a:txBody>
                  <a:tcPr marL="12547" marR="12547" marT="6274" marB="6274" anchor="ctr"/>
                </a:tc>
                <a:tc>
                  <a:txBody>
                    <a:bodyPr/>
                    <a:lstStyle/>
                    <a:p>
                      <a:r>
                        <a:rPr lang="en-US" sz="800" dirty="0"/>
                        <a:t>Selects all &lt;p&gt; elements where the parent is a &lt;div&gt; element</a:t>
                      </a:r>
                    </a:p>
                  </a:txBody>
                  <a:tcPr marL="12547" marR="12547" marT="6274" marB="6274" anchor="ctr"/>
                </a:tc>
                <a:tc>
                  <a:txBody>
                    <a:bodyPr/>
                    <a:lstStyle/>
                    <a:p>
                      <a:r>
                        <a:rPr lang="en-US" sz="800"/>
                        <a:t>2</a:t>
                      </a:r>
                    </a:p>
                  </a:txBody>
                  <a:tcPr marL="12547" marR="12547" marT="6274" marB="6274" anchor="ctr"/>
                </a:tc>
                <a:extLst>
                  <a:ext uri="{0D108BD9-81ED-4DB2-BD59-A6C34878D82A}">
                    <a16:rowId xmlns:a16="http://schemas.microsoft.com/office/drawing/2014/main" val="10007"/>
                  </a:ext>
                </a:extLst>
              </a:tr>
              <a:tr h="137160">
                <a:tc>
                  <a:txBody>
                    <a:bodyPr/>
                    <a:lstStyle/>
                    <a:p>
                      <a:r>
                        <a:rPr lang="en-US" sz="800" i="1" u="none" baseline="0" dirty="0" err="1">
                          <a:solidFill>
                            <a:schemeClr val="tx1"/>
                          </a:solidFill>
                          <a:hlinkClick r:id="rId9"/>
                        </a:rPr>
                        <a:t>element+element</a:t>
                      </a:r>
                      <a:endParaRPr lang="en-US" sz="800" i="1" u="none" baseline="0" dirty="0">
                        <a:solidFill>
                          <a:schemeClr val="tx1"/>
                        </a:solidFill>
                      </a:endParaRPr>
                    </a:p>
                  </a:txBody>
                  <a:tcPr marL="12547" marR="12547" marT="6274" marB="6274" anchor="ctr"/>
                </a:tc>
                <a:tc>
                  <a:txBody>
                    <a:bodyPr/>
                    <a:lstStyle/>
                    <a:p>
                      <a:r>
                        <a:rPr lang="en-US" sz="800" dirty="0"/>
                        <a:t>div + p</a:t>
                      </a:r>
                    </a:p>
                  </a:txBody>
                  <a:tcPr marL="12547" marR="12547" marT="6274" marB="6274" anchor="ctr"/>
                </a:tc>
                <a:tc>
                  <a:txBody>
                    <a:bodyPr/>
                    <a:lstStyle/>
                    <a:p>
                      <a:r>
                        <a:rPr lang="en-US" sz="800" dirty="0"/>
                        <a:t>Selects all &lt;p&gt; elements that are placed immediately after &lt;div&gt; elements</a:t>
                      </a:r>
                    </a:p>
                  </a:txBody>
                  <a:tcPr marL="12547" marR="12547" marT="6274" marB="6274" anchor="ctr"/>
                </a:tc>
                <a:tc>
                  <a:txBody>
                    <a:bodyPr/>
                    <a:lstStyle/>
                    <a:p>
                      <a:r>
                        <a:rPr lang="en-US" sz="800"/>
                        <a:t>2</a:t>
                      </a:r>
                    </a:p>
                  </a:txBody>
                  <a:tcPr marL="12547" marR="12547" marT="6274" marB="6274" anchor="ctr"/>
                </a:tc>
                <a:extLst>
                  <a:ext uri="{0D108BD9-81ED-4DB2-BD59-A6C34878D82A}">
                    <a16:rowId xmlns:a16="http://schemas.microsoft.com/office/drawing/2014/main" val="10008"/>
                  </a:ext>
                </a:extLst>
              </a:tr>
              <a:tr h="152400">
                <a:tc>
                  <a:txBody>
                    <a:bodyPr/>
                    <a:lstStyle/>
                    <a:p>
                      <a:r>
                        <a:rPr lang="en-US" sz="800" i="1" u="none" baseline="0" dirty="0">
                          <a:solidFill>
                            <a:schemeClr val="tx1"/>
                          </a:solidFill>
                          <a:hlinkClick r:id="rId10"/>
                        </a:rPr>
                        <a:t>element1~element2</a:t>
                      </a:r>
                      <a:endParaRPr lang="en-US" sz="800" i="1" u="none" baseline="0" dirty="0">
                        <a:solidFill>
                          <a:schemeClr val="tx1"/>
                        </a:solidFill>
                      </a:endParaRPr>
                    </a:p>
                  </a:txBody>
                  <a:tcPr marL="12547" marR="12547" marT="6274" marB="6274" anchor="ctr"/>
                </a:tc>
                <a:tc>
                  <a:txBody>
                    <a:bodyPr/>
                    <a:lstStyle/>
                    <a:p>
                      <a:r>
                        <a:rPr lang="en-US" sz="800" dirty="0"/>
                        <a:t>p ~ </a:t>
                      </a:r>
                      <a:r>
                        <a:rPr lang="en-US" sz="800" dirty="0" err="1"/>
                        <a:t>ul</a:t>
                      </a:r>
                      <a:endParaRPr lang="en-US" sz="800" dirty="0"/>
                    </a:p>
                  </a:txBody>
                  <a:tcPr marL="12547" marR="12547" marT="6274" marB="6274" anchor="ctr"/>
                </a:tc>
                <a:tc>
                  <a:txBody>
                    <a:bodyPr/>
                    <a:lstStyle/>
                    <a:p>
                      <a:r>
                        <a:rPr lang="en-US" sz="800" dirty="0"/>
                        <a:t>Selects every &lt;</a:t>
                      </a:r>
                      <a:r>
                        <a:rPr lang="en-US" sz="800" dirty="0" err="1"/>
                        <a:t>ul</a:t>
                      </a:r>
                      <a:r>
                        <a:rPr lang="en-US" sz="800" dirty="0"/>
                        <a:t>&gt; element that are preceded by a &lt;p&gt; element</a:t>
                      </a:r>
                    </a:p>
                  </a:txBody>
                  <a:tcPr marL="12547" marR="12547" marT="6274" marB="6274" anchor="ctr"/>
                </a:tc>
                <a:tc>
                  <a:txBody>
                    <a:bodyPr/>
                    <a:lstStyle/>
                    <a:p>
                      <a:r>
                        <a:rPr lang="en-US" sz="800"/>
                        <a:t>3</a:t>
                      </a:r>
                    </a:p>
                  </a:txBody>
                  <a:tcPr marL="12547" marR="12547" marT="6274" marB="6274" anchor="ctr"/>
                </a:tc>
                <a:extLst>
                  <a:ext uri="{0D108BD9-81ED-4DB2-BD59-A6C34878D82A}">
                    <a16:rowId xmlns:a16="http://schemas.microsoft.com/office/drawing/2014/main" val="10009"/>
                  </a:ext>
                </a:extLst>
              </a:tr>
              <a:tr h="0">
                <a:tc>
                  <a:txBody>
                    <a:bodyPr/>
                    <a:lstStyle/>
                    <a:p>
                      <a:r>
                        <a:rPr lang="en-US" sz="800" i="1" u="none" baseline="0" dirty="0">
                          <a:solidFill>
                            <a:schemeClr val="tx1"/>
                          </a:solidFill>
                          <a:hlinkClick r:id="rId11"/>
                        </a:rPr>
                        <a:t>[attribute]</a:t>
                      </a:r>
                      <a:endParaRPr lang="en-US" sz="800" i="1" u="none" baseline="0" dirty="0">
                        <a:solidFill>
                          <a:schemeClr val="tx1"/>
                        </a:solidFill>
                      </a:endParaRPr>
                    </a:p>
                  </a:txBody>
                  <a:tcPr marL="12547" marR="12547" marT="6274" marB="6274" anchor="ctr"/>
                </a:tc>
                <a:tc>
                  <a:txBody>
                    <a:bodyPr/>
                    <a:lstStyle/>
                    <a:p>
                      <a:r>
                        <a:rPr lang="en-US" sz="800"/>
                        <a:t>[target]</a:t>
                      </a:r>
                    </a:p>
                  </a:txBody>
                  <a:tcPr marL="12547" marR="12547" marT="6274" marB="6274" anchor="ctr"/>
                </a:tc>
                <a:tc>
                  <a:txBody>
                    <a:bodyPr/>
                    <a:lstStyle/>
                    <a:p>
                      <a:r>
                        <a:rPr lang="en-US" sz="800" dirty="0"/>
                        <a:t>Selects all elements with a target attribute</a:t>
                      </a:r>
                    </a:p>
                  </a:txBody>
                  <a:tcPr marL="12547" marR="12547" marT="6274" marB="6274" anchor="ctr"/>
                </a:tc>
                <a:tc>
                  <a:txBody>
                    <a:bodyPr/>
                    <a:lstStyle/>
                    <a:p>
                      <a:r>
                        <a:rPr lang="en-US" sz="800"/>
                        <a:t>2</a:t>
                      </a:r>
                    </a:p>
                  </a:txBody>
                  <a:tcPr marL="12547" marR="12547" marT="6274" marB="6274" anchor="ctr"/>
                </a:tc>
                <a:extLst>
                  <a:ext uri="{0D108BD9-81ED-4DB2-BD59-A6C34878D82A}">
                    <a16:rowId xmlns:a16="http://schemas.microsoft.com/office/drawing/2014/main" val="10010"/>
                  </a:ext>
                </a:extLst>
              </a:tr>
              <a:tr h="0">
                <a:tc>
                  <a:txBody>
                    <a:bodyPr/>
                    <a:lstStyle/>
                    <a:p>
                      <a:r>
                        <a:rPr lang="en-US" sz="800" i="1" u="none" baseline="0" dirty="0">
                          <a:solidFill>
                            <a:schemeClr val="tx1"/>
                          </a:solidFill>
                          <a:hlinkClick r:id="rId12"/>
                        </a:rPr>
                        <a:t>[attribute=value]</a:t>
                      </a:r>
                      <a:endParaRPr lang="en-US" sz="800" i="1" u="none" baseline="0" dirty="0">
                        <a:solidFill>
                          <a:schemeClr val="tx1"/>
                        </a:solidFill>
                      </a:endParaRPr>
                    </a:p>
                  </a:txBody>
                  <a:tcPr marL="12547" marR="12547" marT="6274" marB="6274" anchor="ctr"/>
                </a:tc>
                <a:tc>
                  <a:txBody>
                    <a:bodyPr/>
                    <a:lstStyle/>
                    <a:p>
                      <a:r>
                        <a:rPr lang="en-US" sz="800"/>
                        <a:t>[target=_blank]</a:t>
                      </a:r>
                    </a:p>
                  </a:txBody>
                  <a:tcPr marL="12547" marR="12547" marT="6274" marB="6274" anchor="ctr"/>
                </a:tc>
                <a:tc>
                  <a:txBody>
                    <a:bodyPr/>
                    <a:lstStyle/>
                    <a:p>
                      <a:r>
                        <a:rPr lang="en-US" sz="800" dirty="0"/>
                        <a:t>Selects all elements with target="_blank"</a:t>
                      </a:r>
                    </a:p>
                  </a:txBody>
                  <a:tcPr marL="12547" marR="12547" marT="6274" marB="6274" anchor="ctr"/>
                </a:tc>
                <a:tc>
                  <a:txBody>
                    <a:bodyPr/>
                    <a:lstStyle/>
                    <a:p>
                      <a:r>
                        <a:rPr lang="en-US" sz="800"/>
                        <a:t>2</a:t>
                      </a:r>
                    </a:p>
                  </a:txBody>
                  <a:tcPr marL="12547" marR="12547" marT="6274" marB="6274" anchor="ctr"/>
                </a:tc>
                <a:extLst>
                  <a:ext uri="{0D108BD9-81ED-4DB2-BD59-A6C34878D82A}">
                    <a16:rowId xmlns:a16="http://schemas.microsoft.com/office/drawing/2014/main" val="10011"/>
                  </a:ext>
                </a:extLst>
              </a:tr>
              <a:tr h="0">
                <a:tc>
                  <a:txBody>
                    <a:bodyPr/>
                    <a:lstStyle/>
                    <a:p>
                      <a:r>
                        <a:rPr lang="en-US" sz="800" i="1" u="none" baseline="0" dirty="0">
                          <a:solidFill>
                            <a:schemeClr val="tx1"/>
                          </a:solidFill>
                          <a:hlinkClick r:id="rId13"/>
                        </a:rPr>
                        <a:t>[attribute~=value]</a:t>
                      </a:r>
                      <a:endParaRPr lang="en-US" sz="800" i="1" u="none" baseline="0" dirty="0">
                        <a:solidFill>
                          <a:schemeClr val="tx1"/>
                        </a:solidFill>
                      </a:endParaRPr>
                    </a:p>
                  </a:txBody>
                  <a:tcPr marL="12547" marR="12547" marT="6274" marB="6274" anchor="ctr"/>
                </a:tc>
                <a:tc>
                  <a:txBody>
                    <a:bodyPr/>
                    <a:lstStyle/>
                    <a:p>
                      <a:r>
                        <a:rPr lang="en-US" sz="800"/>
                        <a:t>[title~=flower]</a:t>
                      </a:r>
                    </a:p>
                  </a:txBody>
                  <a:tcPr marL="12547" marR="12547" marT="6274" marB="6274" anchor="ctr"/>
                </a:tc>
                <a:tc>
                  <a:txBody>
                    <a:bodyPr/>
                    <a:lstStyle/>
                    <a:p>
                      <a:r>
                        <a:rPr lang="en-US" sz="800" dirty="0"/>
                        <a:t>Selects all elements with a title attribute containing the word "flower"</a:t>
                      </a:r>
                    </a:p>
                  </a:txBody>
                  <a:tcPr marL="12547" marR="12547" marT="6274" marB="6274" anchor="ctr"/>
                </a:tc>
                <a:tc>
                  <a:txBody>
                    <a:bodyPr/>
                    <a:lstStyle/>
                    <a:p>
                      <a:r>
                        <a:rPr lang="en-US" sz="800"/>
                        <a:t>2</a:t>
                      </a:r>
                    </a:p>
                  </a:txBody>
                  <a:tcPr marL="12547" marR="12547" marT="6274" marB="6274" anchor="ctr"/>
                </a:tc>
                <a:extLst>
                  <a:ext uri="{0D108BD9-81ED-4DB2-BD59-A6C34878D82A}">
                    <a16:rowId xmlns:a16="http://schemas.microsoft.com/office/drawing/2014/main" val="10012"/>
                  </a:ext>
                </a:extLst>
              </a:tr>
              <a:tr h="0">
                <a:tc>
                  <a:txBody>
                    <a:bodyPr/>
                    <a:lstStyle/>
                    <a:p>
                      <a:r>
                        <a:rPr lang="en-US" sz="800" i="1" u="none" baseline="0" dirty="0">
                          <a:solidFill>
                            <a:schemeClr val="tx1"/>
                          </a:solidFill>
                          <a:hlinkClick r:id="rId14"/>
                        </a:rPr>
                        <a:t>[attribute|=value]</a:t>
                      </a:r>
                      <a:endParaRPr lang="en-US" sz="800" i="1" u="none" baseline="0" dirty="0">
                        <a:solidFill>
                          <a:schemeClr val="tx1"/>
                        </a:solidFill>
                      </a:endParaRPr>
                    </a:p>
                  </a:txBody>
                  <a:tcPr marL="12547" marR="12547" marT="6274" marB="6274" anchor="ctr"/>
                </a:tc>
                <a:tc>
                  <a:txBody>
                    <a:bodyPr/>
                    <a:lstStyle/>
                    <a:p>
                      <a:r>
                        <a:rPr lang="en-US" sz="800"/>
                        <a:t>[lang|=en]</a:t>
                      </a:r>
                    </a:p>
                  </a:txBody>
                  <a:tcPr marL="12547" marR="12547" marT="6274" marB="6274" anchor="ctr"/>
                </a:tc>
                <a:tc>
                  <a:txBody>
                    <a:bodyPr/>
                    <a:lstStyle/>
                    <a:p>
                      <a:r>
                        <a:rPr lang="en-US" sz="800" dirty="0"/>
                        <a:t>Selects all elements with a </a:t>
                      </a:r>
                      <a:r>
                        <a:rPr lang="en-US" sz="800" dirty="0" err="1"/>
                        <a:t>lang</a:t>
                      </a:r>
                      <a:r>
                        <a:rPr lang="en-US" sz="800" dirty="0"/>
                        <a:t> attribute value starting with "</a:t>
                      </a:r>
                      <a:r>
                        <a:rPr lang="en-US" sz="800" dirty="0" err="1"/>
                        <a:t>en</a:t>
                      </a:r>
                      <a:r>
                        <a:rPr lang="en-US" sz="800" dirty="0"/>
                        <a:t>"</a:t>
                      </a:r>
                    </a:p>
                  </a:txBody>
                  <a:tcPr marL="12547" marR="12547" marT="6274" marB="6274" anchor="ctr"/>
                </a:tc>
                <a:tc>
                  <a:txBody>
                    <a:bodyPr/>
                    <a:lstStyle/>
                    <a:p>
                      <a:r>
                        <a:rPr lang="en-US" sz="800"/>
                        <a:t>2</a:t>
                      </a:r>
                    </a:p>
                  </a:txBody>
                  <a:tcPr marL="12547" marR="12547" marT="6274" marB="6274" anchor="ctr"/>
                </a:tc>
                <a:extLst>
                  <a:ext uri="{0D108BD9-81ED-4DB2-BD59-A6C34878D82A}">
                    <a16:rowId xmlns:a16="http://schemas.microsoft.com/office/drawing/2014/main" val="10013"/>
                  </a:ext>
                </a:extLst>
              </a:tr>
              <a:tr h="0">
                <a:tc>
                  <a:txBody>
                    <a:bodyPr/>
                    <a:lstStyle/>
                    <a:p>
                      <a:r>
                        <a:rPr lang="en-US" sz="800" i="1" u="none" baseline="0" dirty="0">
                          <a:solidFill>
                            <a:schemeClr val="tx1"/>
                          </a:solidFill>
                          <a:hlinkClick r:id="rId15"/>
                        </a:rPr>
                        <a:t>[attribute^=value]</a:t>
                      </a:r>
                      <a:endParaRPr lang="en-US" sz="800" i="1" u="none" baseline="0" dirty="0">
                        <a:solidFill>
                          <a:schemeClr val="tx1"/>
                        </a:solidFill>
                      </a:endParaRPr>
                    </a:p>
                  </a:txBody>
                  <a:tcPr marL="12547" marR="12547" marT="6274" marB="6274" anchor="ctr"/>
                </a:tc>
                <a:tc>
                  <a:txBody>
                    <a:bodyPr/>
                    <a:lstStyle/>
                    <a:p>
                      <a:r>
                        <a:rPr lang="en-US" sz="800"/>
                        <a:t>a[href^="https"]</a:t>
                      </a:r>
                    </a:p>
                  </a:txBody>
                  <a:tcPr marL="12547" marR="12547" marT="6274" marB="6274" anchor="ctr"/>
                </a:tc>
                <a:tc>
                  <a:txBody>
                    <a:bodyPr/>
                    <a:lstStyle/>
                    <a:p>
                      <a:r>
                        <a:rPr lang="en-US" sz="800" dirty="0"/>
                        <a:t>Selects every &lt;a&gt; element whose </a:t>
                      </a:r>
                      <a:r>
                        <a:rPr lang="en-US" sz="800" dirty="0" err="1"/>
                        <a:t>href</a:t>
                      </a:r>
                      <a:r>
                        <a:rPr lang="en-US" sz="800" dirty="0"/>
                        <a:t> attribute value begins with "https"</a:t>
                      </a:r>
                    </a:p>
                  </a:txBody>
                  <a:tcPr marL="12547" marR="12547" marT="6274" marB="6274" anchor="ctr"/>
                </a:tc>
                <a:tc>
                  <a:txBody>
                    <a:bodyPr/>
                    <a:lstStyle/>
                    <a:p>
                      <a:r>
                        <a:rPr lang="en-US" sz="800"/>
                        <a:t>3</a:t>
                      </a:r>
                    </a:p>
                  </a:txBody>
                  <a:tcPr marL="12547" marR="12547" marT="6274" marB="6274" anchor="ctr"/>
                </a:tc>
                <a:extLst>
                  <a:ext uri="{0D108BD9-81ED-4DB2-BD59-A6C34878D82A}">
                    <a16:rowId xmlns:a16="http://schemas.microsoft.com/office/drawing/2014/main" val="10014"/>
                  </a:ext>
                </a:extLst>
              </a:tr>
              <a:tr h="0">
                <a:tc>
                  <a:txBody>
                    <a:bodyPr/>
                    <a:lstStyle/>
                    <a:p>
                      <a:r>
                        <a:rPr lang="en-US" sz="800" i="1" u="none" baseline="0" dirty="0">
                          <a:solidFill>
                            <a:schemeClr val="tx1"/>
                          </a:solidFill>
                          <a:hlinkClick r:id="rId16"/>
                        </a:rPr>
                        <a:t>[attribute$=value]</a:t>
                      </a:r>
                      <a:endParaRPr lang="en-US" sz="800" i="1" u="none" baseline="0" dirty="0">
                        <a:solidFill>
                          <a:schemeClr val="tx1"/>
                        </a:solidFill>
                      </a:endParaRPr>
                    </a:p>
                  </a:txBody>
                  <a:tcPr marL="12547" marR="12547" marT="6274" marB="6274" anchor="ctr"/>
                </a:tc>
                <a:tc>
                  <a:txBody>
                    <a:bodyPr/>
                    <a:lstStyle/>
                    <a:p>
                      <a:r>
                        <a:rPr lang="en-US" sz="800"/>
                        <a:t>a[href$=".pdf"]</a:t>
                      </a:r>
                    </a:p>
                  </a:txBody>
                  <a:tcPr marL="12547" marR="12547" marT="6274" marB="6274" anchor="ctr"/>
                </a:tc>
                <a:tc>
                  <a:txBody>
                    <a:bodyPr/>
                    <a:lstStyle/>
                    <a:p>
                      <a:r>
                        <a:rPr lang="en-US" sz="800" dirty="0"/>
                        <a:t>Selects every &lt;a&gt; element whose </a:t>
                      </a:r>
                      <a:r>
                        <a:rPr lang="en-US" sz="800" dirty="0" err="1"/>
                        <a:t>href</a:t>
                      </a:r>
                      <a:r>
                        <a:rPr lang="en-US" sz="800" dirty="0"/>
                        <a:t> attribute value ends with ".pdf"</a:t>
                      </a:r>
                    </a:p>
                  </a:txBody>
                  <a:tcPr marL="12547" marR="12547" marT="6274" marB="6274" anchor="ctr"/>
                </a:tc>
                <a:tc>
                  <a:txBody>
                    <a:bodyPr/>
                    <a:lstStyle/>
                    <a:p>
                      <a:r>
                        <a:rPr lang="en-US" sz="800"/>
                        <a:t>3</a:t>
                      </a:r>
                    </a:p>
                  </a:txBody>
                  <a:tcPr marL="12547" marR="12547" marT="6274" marB="6274" anchor="ctr"/>
                </a:tc>
                <a:extLst>
                  <a:ext uri="{0D108BD9-81ED-4DB2-BD59-A6C34878D82A}">
                    <a16:rowId xmlns:a16="http://schemas.microsoft.com/office/drawing/2014/main" val="10015"/>
                  </a:ext>
                </a:extLst>
              </a:tr>
              <a:tr h="0">
                <a:tc>
                  <a:txBody>
                    <a:bodyPr/>
                    <a:lstStyle/>
                    <a:p>
                      <a:r>
                        <a:rPr lang="en-US" sz="800" i="1" u="none" baseline="0" dirty="0">
                          <a:solidFill>
                            <a:schemeClr val="tx1"/>
                          </a:solidFill>
                          <a:hlinkClick r:id="rId17"/>
                        </a:rPr>
                        <a:t>[attribute*=value]</a:t>
                      </a:r>
                      <a:endParaRPr lang="en-US" sz="800" i="1" u="none" baseline="0" dirty="0">
                        <a:solidFill>
                          <a:schemeClr val="tx1"/>
                        </a:solidFill>
                      </a:endParaRPr>
                    </a:p>
                  </a:txBody>
                  <a:tcPr marL="12547" marR="12547" marT="6274" marB="6274" anchor="ctr"/>
                </a:tc>
                <a:tc>
                  <a:txBody>
                    <a:bodyPr/>
                    <a:lstStyle/>
                    <a:p>
                      <a:r>
                        <a:rPr lang="en-US" sz="800"/>
                        <a:t>a[href*="w3schools"]</a:t>
                      </a:r>
                    </a:p>
                  </a:txBody>
                  <a:tcPr marL="12547" marR="12547" marT="6274" marB="6274" anchor="ctr"/>
                </a:tc>
                <a:tc>
                  <a:txBody>
                    <a:bodyPr/>
                    <a:lstStyle/>
                    <a:p>
                      <a:r>
                        <a:rPr lang="en-US" sz="800" dirty="0"/>
                        <a:t>Selects every &lt;a&gt; element whose </a:t>
                      </a:r>
                      <a:r>
                        <a:rPr lang="en-US" sz="800" dirty="0" err="1"/>
                        <a:t>href</a:t>
                      </a:r>
                      <a:r>
                        <a:rPr lang="en-US" sz="800" dirty="0"/>
                        <a:t> attribute value contains the substring "w3schools"</a:t>
                      </a:r>
                    </a:p>
                  </a:txBody>
                  <a:tcPr marL="12547" marR="12547" marT="6274" marB="6274" anchor="ctr"/>
                </a:tc>
                <a:tc>
                  <a:txBody>
                    <a:bodyPr/>
                    <a:lstStyle/>
                    <a:p>
                      <a:r>
                        <a:rPr lang="en-US" sz="800" dirty="0" smtClean="0"/>
                        <a:t>3</a:t>
                      </a:r>
                      <a:endParaRPr lang="en-US" sz="800" dirty="0"/>
                    </a:p>
                  </a:txBody>
                  <a:tcPr marL="12547" marR="12547" marT="6274" marB="6274" anchor="ctr"/>
                </a:tc>
                <a:extLst>
                  <a:ext uri="{0D108BD9-81ED-4DB2-BD59-A6C34878D82A}">
                    <a16:rowId xmlns:a16="http://schemas.microsoft.com/office/drawing/2014/main" val="1001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hlinkClick r:id="rId18"/>
                        </a:rPr>
                        <a:t>:nth-last-of-type(n)</a:t>
                      </a:r>
                      <a:endParaRPr lang="en-US" sz="800" kern="1200" dirty="0" smtClean="0">
                        <a:solidFill>
                          <a:schemeClr val="tx1"/>
                        </a:solidFill>
                        <a:latin typeface="+mn-lt"/>
                        <a:ea typeface="+mn-ea"/>
                        <a:cs typeface="+mn-cs"/>
                      </a:endParaRPr>
                    </a:p>
                  </a:txBody>
                  <a:tcPr marL="12547" marR="12547" marT="6274" marB="6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p:nth-last-of-type(2)</a:t>
                      </a:r>
                    </a:p>
                  </a:txBody>
                  <a:tcPr marL="12547" marR="12547" marT="6274" marB="6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Selects every &lt;p&gt; element that is the second &lt;p&gt; element of its parent, counting from the last child</a:t>
                      </a:r>
                      <a:endParaRPr lang="en-US" sz="800" kern="1200" dirty="0">
                        <a:solidFill>
                          <a:schemeClr val="tx1"/>
                        </a:solidFill>
                        <a:latin typeface="+mn-lt"/>
                        <a:ea typeface="+mn-ea"/>
                        <a:cs typeface="+mn-cs"/>
                      </a:endParaRPr>
                    </a:p>
                  </a:txBody>
                  <a:tcPr marL="12547" marR="12547" marT="6274" marB="6274" anchor="ctr"/>
                </a:tc>
                <a:tc>
                  <a:txBody>
                    <a:bodyPr/>
                    <a:lstStyle/>
                    <a:p>
                      <a:pPr marL="0" algn="l" defTabSz="914400" rtl="0" eaLnBrk="1" latinLnBrk="0" hangingPunct="1"/>
                      <a:r>
                        <a:rPr lang="en-US" sz="800" kern="1200" dirty="0" smtClean="0">
                          <a:solidFill>
                            <a:schemeClr val="tx1"/>
                          </a:solidFill>
                          <a:latin typeface="+mn-lt"/>
                          <a:ea typeface="+mn-ea"/>
                          <a:cs typeface="+mn-cs"/>
                        </a:rPr>
                        <a:t>3</a:t>
                      </a:r>
                      <a:endParaRPr lang="en-US" sz="800" kern="1200" dirty="0">
                        <a:solidFill>
                          <a:schemeClr val="tx1"/>
                        </a:solidFill>
                        <a:latin typeface="+mn-lt"/>
                        <a:ea typeface="+mn-ea"/>
                        <a:cs typeface="+mn-cs"/>
                      </a:endParaRPr>
                    </a:p>
                  </a:txBody>
                  <a:tcPr marL="12547" marR="12547" marT="6274" marB="6274" anchor="ctr"/>
                </a:tc>
                <a:extLst>
                  <a:ext uri="{0D108BD9-81ED-4DB2-BD59-A6C34878D82A}">
                    <a16:rowId xmlns:a16="http://schemas.microsoft.com/office/drawing/2014/main" val="1001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hlinkClick r:id="rId19"/>
                        </a:rPr>
                        <a:t>:nth-of-type(n)</a:t>
                      </a:r>
                      <a:endParaRPr lang="en-US" sz="800" kern="1200" dirty="0" smtClean="0">
                        <a:solidFill>
                          <a:schemeClr val="tx1"/>
                        </a:solidFill>
                        <a:latin typeface="+mn-lt"/>
                        <a:ea typeface="+mn-ea"/>
                        <a:cs typeface="+mn-cs"/>
                      </a:endParaRPr>
                    </a:p>
                  </a:txBody>
                  <a:tcPr marL="12547" marR="12547" marT="6274" marB="6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p:nth-of-type(2)</a:t>
                      </a:r>
                    </a:p>
                  </a:txBody>
                  <a:tcPr marL="12547" marR="12547" marT="6274" marB="6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Selects every &lt;p&gt; element that is the second &lt;p&gt; element of its parent</a:t>
                      </a:r>
                      <a:endParaRPr lang="en-US" sz="800" kern="1200" dirty="0">
                        <a:solidFill>
                          <a:schemeClr val="tx1"/>
                        </a:solidFill>
                        <a:latin typeface="+mn-lt"/>
                        <a:ea typeface="+mn-ea"/>
                        <a:cs typeface="+mn-cs"/>
                      </a:endParaRPr>
                    </a:p>
                  </a:txBody>
                  <a:tcPr marL="12547" marR="12547" marT="6274" marB="6274" anchor="ctr"/>
                </a:tc>
                <a:tc>
                  <a:txBody>
                    <a:bodyPr/>
                    <a:lstStyle/>
                    <a:p>
                      <a:pPr marL="0" algn="l" defTabSz="914400" rtl="0" eaLnBrk="1" latinLnBrk="0" hangingPunct="1"/>
                      <a:r>
                        <a:rPr lang="en-US" sz="800" kern="1200" dirty="0" smtClean="0">
                          <a:solidFill>
                            <a:schemeClr val="tx1"/>
                          </a:solidFill>
                          <a:latin typeface="+mn-lt"/>
                          <a:ea typeface="+mn-ea"/>
                          <a:cs typeface="+mn-cs"/>
                        </a:rPr>
                        <a:t>3</a:t>
                      </a:r>
                      <a:endParaRPr lang="en-US" sz="800" kern="1200" dirty="0">
                        <a:solidFill>
                          <a:schemeClr val="tx1"/>
                        </a:solidFill>
                        <a:latin typeface="+mn-lt"/>
                        <a:ea typeface="+mn-ea"/>
                        <a:cs typeface="+mn-cs"/>
                      </a:endParaRPr>
                    </a:p>
                  </a:txBody>
                  <a:tcPr marL="12547" marR="12547" marT="6274" marB="6274" anchor="ctr"/>
                </a:tc>
                <a:extLst>
                  <a:ext uri="{0D108BD9-81ED-4DB2-BD59-A6C34878D82A}">
                    <a16:rowId xmlns:a16="http://schemas.microsoft.com/office/drawing/2014/main" val="1001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hlinkClick r:id="rId20"/>
                        </a:rPr>
                        <a:t>:nth-child(n)</a:t>
                      </a:r>
                      <a:endParaRPr lang="en-US" sz="800" kern="1200" dirty="0" smtClean="0">
                        <a:solidFill>
                          <a:schemeClr val="tx1"/>
                        </a:solidFill>
                        <a:latin typeface="+mn-lt"/>
                        <a:ea typeface="+mn-ea"/>
                        <a:cs typeface="+mn-cs"/>
                      </a:endParaRPr>
                    </a:p>
                  </a:txBody>
                  <a:tcPr marL="12547" marR="12547" marT="6274" marB="6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p:nth-child(2)</a:t>
                      </a:r>
                    </a:p>
                  </a:txBody>
                  <a:tcPr marL="12547" marR="12547" marT="6274" marB="6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Selects every &lt;p&gt; element that is the second child of its parent</a:t>
                      </a:r>
                    </a:p>
                  </a:txBody>
                  <a:tcPr marL="12547" marR="12547" marT="6274" marB="6274" anchor="ctr"/>
                </a:tc>
                <a:tc>
                  <a:txBody>
                    <a:bodyPr/>
                    <a:lstStyle/>
                    <a:p>
                      <a:pPr marL="0" algn="l" defTabSz="914400" rtl="0" eaLnBrk="1" latinLnBrk="0" hangingPunct="1"/>
                      <a:r>
                        <a:rPr lang="en-US" sz="800" kern="1200" dirty="0" smtClean="0">
                          <a:solidFill>
                            <a:schemeClr val="tx1"/>
                          </a:solidFill>
                          <a:latin typeface="+mn-lt"/>
                          <a:ea typeface="+mn-ea"/>
                          <a:cs typeface="+mn-cs"/>
                        </a:rPr>
                        <a:t>3</a:t>
                      </a:r>
                      <a:endParaRPr lang="en-US" sz="800" kern="1200" dirty="0">
                        <a:solidFill>
                          <a:schemeClr val="tx1"/>
                        </a:solidFill>
                        <a:latin typeface="+mn-lt"/>
                        <a:ea typeface="+mn-ea"/>
                        <a:cs typeface="+mn-cs"/>
                      </a:endParaRPr>
                    </a:p>
                  </a:txBody>
                  <a:tcPr marL="12547" marR="12547" marT="6274" marB="6274" anchor="ctr"/>
                </a:tc>
                <a:extLst>
                  <a:ext uri="{0D108BD9-81ED-4DB2-BD59-A6C34878D82A}">
                    <a16:rowId xmlns:a16="http://schemas.microsoft.com/office/drawing/2014/main" val="1001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hlinkClick r:id="rId21"/>
                        </a:rPr>
                        <a:t>:nth-last-child(n)</a:t>
                      </a:r>
                      <a:endParaRPr lang="en-US" sz="800" kern="1200" dirty="0" smtClean="0">
                        <a:solidFill>
                          <a:schemeClr val="tx1"/>
                        </a:solidFill>
                        <a:latin typeface="+mn-lt"/>
                        <a:ea typeface="+mn-ea"/>
                        <a:cs typeface="+mn-cs"/>
                      </a:endParaRPr>
                    </a:p>
                  </a:txBody>
                  <a:tcPr marL="12547" marR="12547" marT="6274" marB="6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p:nth-last-child(2)</a:t>
                      </a:r>
                    </a:p>
                  </a:txBody>
                  <a:tcPr marL="12547" marR="12547" marT="6274" marB="627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tx1"/>
                          </a:solidFill>
                          <a:latin typeface="+mn-lt"/>
                          <a:ea typeface="+mn-ea"/>
                          <a:cs typeface="+mn-cs"/>
                        </a:rPr>
                        <a:t>Selects every &lt;p&gt; element that is the second child of its parent, counting from the last child</a:t>
                      </a:r>
                    </a:p>
                  </a:txBody>
                  <a:tcPr marL="12547" marR="12547" marT="6274" marB="6274" anchor="ctr"/>
                </a:tc>
                <a:tc>
                  <a:txBody>
                    <a:bodyPr/>
                    <a:lstStyle/>
                    <a:p>
                      <a:pPr marL="0" algn="l" defTabSz="914400" rtl="0" eaLnBrk="1" latinLnBrk="0" hangingPunct="1"/>
                      <a:r>
                        <a:rPr lang="en-US" sz="800" kern="1200" dirty="0" smtClean="0">
                          <a:solidFill>
                            <a:schemeClr val="tx1"/>
                          </a:solidFill>
                          <a:latin typeface="+mn-lt"/>
                          <a:ea typeface="+mn-ea"/>
                          <a:cs typeface="+mn-cs"/>
                        </a:rPr>
                        <a:t>3</a:t>
                      </a:r>
                      <a:endParaRPr lang="en-US" sz="800" kern="1200" dirty="0">
                        <a:solidFill>
                          <a:schemeClr val="tx1"/>
                        </a:solidFill>
                        <a:latin typeface="+mn-lt"/>
                        <a:ea typeface="+mn-ea"/>
                        <a:cs typeface="+mn-cs"/>
                      </a:endParaRPr>
                    </a:p>
                  </a:txBody>
                  <a:tcPr marL="12547" marR="12547" marT="6274" marB="6274" anchor="ct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1200186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1950"/>
            <a:ext cx="7753350" cy="563870"/>
          </a:xfrm>
        </p:spPr>
        <p:txBody>
          <a:bodyPr/>
          <a:lstStyle/>
          <a:p>
            <a:r>
              <a:rPr lang="en-US" dirty="0">
                <a:solidFill>
                  <a:schemeClr val="accent4">
                    <a:lumMod val="50000"/>
                  </a:schemeClr>
                </a:solidFill>
                <a:latin typeface="Century Gothic" panose="020B0502020202020204" pitchFamily="34" charset="0"/>
              </a:rPr>
              <a:t>Improve </a:t>
            </a:r>
            <a:r>
              <a:rPr lang="en-US" dirty="0" smtClean="0">
                <a:solidFill>
                  <a:schemeClr val="accent4">
                    <a:lumMod val="50000"/>
                  </a:schemeClr>
                </a:solidFill>
                <a:latin typeface="Century Gothic" panose="020B0502020202020204" pitchFamily="34" charset="0"/>
              </a:rPr>
              <a:t>find locator by </a:t>
            </a:r>
            <a:r>
              <a:rPr lang="en-US" dirty="0" err="1">
                <a:solidFill>
                  <a:schemeClr val="accent4">
                    <a:lumMod val="50000"/>
                  </a:schemeClr>
                </a:solidFill>
                <a:latin typeface="Century Gothic" panose="020B0502020202020204" pitchFamily="34" charset="0"/>
              </a:rPr>
              <a:t>Xpath</a:t>
            </a:r>
            <a:r>
              <a:rPr lang="en-US" dirty="0">
                <a:solidFill>
                  <a:schemeClr val="accent4">
                    <a:lumMod val="50000"/>
                  </a:schemeClr>
                </a:solidFill>
                <a:latin typeface="Century Gothic" panose="020B0502020202020204" pitchFamily="34" charset="0"/>
              </a:rPr>
              <a:t/>
            </a:r>
            <a:br>
              <a:rPr lang="en-US" dirty="0">
                <a:solidFill>
                  <a:schemeClr val="accent4">
                    <a:lumMod val="50000"/>
                  </a:schemeClr>
                </a:solidFill>
                <a:latin typeface="Century Gothic" panose="020B0502020202020204" pitchFamily="34" charset="0"/>
              </a:rPr>
            </a:br>
            <a:endParaRPr lang="en-US" dirty="0"/>
          </a:p>
        </p:txBody>
      </p:sp>
      <p:sp>
        <p:nvSpPr>
          <p:cNvPr id="3" name="Text Placeholder 2"/>
          <p:cNvSpPr>
            <a:spLocks noGrp="1"/>
          </p:cNvSpPr>
          <p:nvPr>
            <p:ph type="body" sz="quarter" idx="10"/>
          </p:nvPr>
        </p:nvSpPr>
        <p:spPr>
          <a:xfrm>
            <a:off x="628650" y="1809750"/>
            <a:ext cx="7543750" cy="1295400"/>
          </a:xfrm>
        </p:spPr>
        <p:txBody>
          <a:bodyPr/>
          <a:lstStyle/>
          <a:p>
            <a:r>
              <a:rPr lang="en-US" dirty="0">
                <a:solidFill>
                  <a:srgbClr val="595959"/>
                </a:solidFill>
              </a:rPr>
              <a:t>XPath is the language used when locating XML (Extensible Markup Language) nodes. Since HTML can be thought of as an implementation of XML, we can also use XPath in locating HTML elements. </a:t>
            </a:r>
          </a:p>
          <a:p>
            <a:r>
              <a:rPr lang="en-US" dirty="0">
                <a:solidFill>
                  <a:srgbClr val="595959"/>
                </a:solidFill>
              </a:rPr>
              <a:t>        </a:t>
            </a:r>
            <a:r>
              <a:rPr lang="en-US" b="1" dirty="0">
                <a:solidFill>
                  <a:srgbClr val="595959"/>
                </a:solidFill>
              </a:rPr>
              <a:t>Advantage:</a:t>
            </a:r>
            <a:r>
              <a:rPr lang="en-US" dirty="0">
                <a:solidFill>
                  <a:srgbClr val="595959"/>
                </a:solidFill>
              </a:rPr>
              <a:t> It can access almost any element, even those without class, name, or id attributes. </a:t>
            </a:r>
          </a:p>
          <a:p>
            <a:r>
              <a:rPr lang="en-US" dirty="0">
                <a:solidFill>
                  <a:srgbClr val="595959"/>
                </a:solidFill>
              </a:rPr>
              <a:t>        </a:t>
            </a:r>
            <a:r>
              <a:rPr lang="en-US" b="1" dirty="0">
                <a:solidFill>
                  <a:srgbClr val="595959"/>
                </a:solidFill>
              </a:rPr>
              <a:t>Disadvantage:</a:t>
            </a:r>
            <a:r>
              <a:rPr lang="en-US" dirty="0">
                <a:solidFill>
                  <a:srgbClr val="595959"/>
                </a:solidFill>
              </a:rPr>
              <a:t> It is the most complicated method of identifying elements because of too many different rules and considerations. </a:t>
            </a:r>
          </a:p>
          <a:p>
            <a:endParaRPr lang="en-US" dirty="0"/>
          </a:p>
        </p:txBody>
      </p:sp>
    </p:spTree>
    <p:extLst>
      <p:ext uri="{BB962C8B-B14F-4D97-AF65-F5344CB8AC3E}">
        <p14:creationId xmlns:p14="http://schemas.microsoft.com/office/powerpoint/2010/main" val="2824600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31480"/>
            <a:ext cx="7677150" cy="563870"/>
          </a:xfrm>
        </p:spPr>
        <p:txBody>
          <a:bodyPr/>
          <a:lstStyle/>
          <a:p>
            <a:r>
              <a:rPr lang="en-US" dirty="0">
                <a:solidFill>
                  <a:schemeClr val="accent4">
                    <a:lumMod val="50000"/>
                  </a:schemeClr>
                </a:solidFill>
                <a:latin typeface="Century Gothic" panose="020B0502020202020204" pitchFamily="34" charset="0"/>
              </a:rPr>
              <a:t>Improve </a:t>
            </a:r>
            <a:r>
              <a:rPr lang="en-US" dirty="0" smtClean="0">
                <a:solidFill>
                  <a:schemeClr val="accent4">
                    <a:lumMod val="50000"/>
                  </a:schemeClr>
                </a:solidFill>
                <a:latin typeface="Century Gothic" panose="020B0502020202020204" pitchFamily="34" charset="0"/>
              </a:rPr>
              <a:t>find locator by </a:t>
            </a:r>
            <a:r>
              <a:rPr lang="en-US" dirty="0" err="1">
                <a:solidFill>
                  <a:schemeClr val="accent4">
                    <a:lumMod val="50000"/>
                  </a:schemeClr>
                </a:solidFill>
                <a:latin typeface="Century Gothic" panose="020B0502020202020204" pitchFamily="34" charset="0"/>
              </a:rPr>
              <a:t>Xpath</a:t>
            </a:r>
            <a:r>
              <a:rPr lang="en-US" dirty="0">
                <a:solidFill>
                  <a:schemeClr val="accent4">
                    <a:lumMod val="50000"/>
                  </a:schemeClr>
                </a:solidFill>
                <a:latin typeface="Century Gothic" panose="020B0502020202020204" pitchFamily="34" charset="0"/>
              </a:rPr>
              <a:t/>
            </a:r>
            <a:br>
              <a:rPr lang="en-US" dirty="0">
                <a:solidFill>
                  <a:schemeClr val="accent4">
                    <a:lumMod val="50000"/>
                  </a:schemeClr>
                </a:solidFill>
                <a:latin typeface="Century Gothic" panose="020B0502020202020204" pitchFamily="34" charset="0"/>
              </a:rPr>
            </a:br>
            <a:r>
              <a:rPr lang="en-US" dirty="0" smtClean="0">
                <a:solidFill>
                  <a:schemeClr val="accent4">
                    <a:lumMod val="50000"/>
                  </a:schemeClr>
                </a:solidFill>
                <a:latin typeface="Century Gothic" panose="020B0502020202020204" pitchFamily="34" charset="0"/>
              </a:rPr>
              <a:t/>
            </a:r>
            <a:br>
              <a:rPr lang="en-US" dirty="0" smtClean="0">
                <a:solidFill>
                  <a:schemeClr val="accent4">
                    <a:lumMod val="50000"/>
                  </a:schemeClr>
                </a:solidFill>
                <a:latin typeface="Century Gothic" panose="020B0502020202020204" pitchFamily="34" charset="0"/>
              </a:rPr>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6422291"/>
              </p:ext>
            </p:extLst>
          </p:nvPr>
        </p:nvGraphicFramePr>
        <p:xfrm>
          <a:off x="762000" y="1047750"/>
          <a:ext cx="7391400" cy="285858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124200">
                  <a:extLst>
                    <a:ext uri="{9D8B030D-6E8A-4147-A177-3AD203B41FA5}">
                      <a16:colId xmlns:a16="http://schemas.microsoft.com/office/drawing/2014/main" val="20003"/>
                    </a:ext>
                  </a:extLst>
                </a:gridCol>
              </a:tblGrid>
              <a:tr h="152400">
                <a:tc>
                  <a:txBody>
                    <a:bodyPr/>
                    <a:lstStyle/>
                    <a:p>
                      <a:pPr marL="0" algn="l" defTabSz="914400" rtl="0" eaLnBrk="1" latinLnBrk="0" hangingPunct="1"/>
                      <a:r>
                        <a:rPr lang="en-US" sz="800" b="1" kern="1200" dirty="0">
                          <a:solidFill>
                            <a:schemeClr val="bg1"/>
                          </a:solidFill>
                          <a:latin typeface="+mn-lt"/>
                          <a:ea typeface="+mn-ea"/>
                          <a:cs typeface="+mn-cs"/>
                        </a:rPr>
                        <a:t>Expression</a:t>
                      </a:r>
                    </a:p>
                  </a:txBody>
                  <a:tcPr marL="88171" marR="88171" marT="44085" marB="44085" anchor="ctr"/>
                </a:tc>
                <a:tc>
                  <a:txBody>
                    <a:bodyPr/>
                    <a:lstStyle/>
                    <a:p>
                      <a:pPr marL="0" algn="l" defTabSz="914400" rtl="0" eaLnBrk="1" latinLnBrk="0" hangingPunct="1"/>
                      <a:r>
                        <a:rPr lang="en-US" sz="800" b="1" kern="1200" dirty="0">
                          <a:solidFill>
                            <a:schemeClr val="bg1"/>
                          </a:solidFill>
                          <a:latin typeface="+mn-lt"/>
                          <a:ea typeface="+mn-ea"/>
                          <a:cs typeface="+mn-cs"/>
                        </a:rPr>
                        <a:t>Description</a:t>
                      </a:r>
                    </a:p>
                  </a:txBody>
                  <a:tcPr marL="88171" marR="88171" marT="44085" marB="44085" anchor="ctr"/>
                </a:tc>
                <a:tc>
                  <a:txBody>
                    <a:bodyPr/>
                    <a:lstStyle/>
                    <a:p>
                      <a:pPr marL="0" algn="l" defTabSz="914400" rtl="0" eaLnBrk="1" latinLnBrk="0" hangingPunct="1"/>
                      <a:r>
                        <a:rPr lang="en-US" sz="800" b="1" kern="1200" dirty="0">
                          <a:solidFill>
                            <a:schemeClr val="bg1"/>
                          </a:solidFill>
                          <a:latin typeface="+mn-lt"/>
                          <a:ea typeface="+mn-ea"/>
                          <a:cs typeface="+mn-cs"/>
                        </a:rPr>
                        <a:t>Path Expression</a:t>
                      </a:r>
                    </a:p>
                  </a:txBody>
                  <a:tcPr anchor="ctr"/>
                </a:tc>
                <a:tc>
                  <a:txBody>
                    <a:bodyPr/>
                    <a:lstStyle/>
                    <a:p>
                      <a:pPr marL="0" algn="l" defTabSz="914400" rtl="0" eaLnBrk="1" latinLnBrk="0" hangingPunct="1"/>
                      <a:r>
                        <a:rPr lang="en-US" sz="800" b="1" kern="1200" dirty="0">
                          <a:solidFill>
                            <a:schemeClr val="bg1"/>
                          </a:solidFill>
                          <a:latin typeface="+mn-lt"/>
                          <a:ea typeface="+mn-ea"/>
                          <a:cs typeface="+mn-cs"/>
                        </a:rPr>
                        <a:t>Result</a:t>
                      </a:r>
                    </a:p>
                  </a:txBody>
                  <a:tcPr anchor="ctr"/>
                </a:tc>
                <a:extLst>
                  <a:ext uri="{0D108BD9-81ED-4DB2-BD59-A6C34878D82A}">
                    <a16:rowId xmlns:a16="http://schemas.microsoft.com/office/drawing/2014/main" val="1000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dirty="0" err="1" smtClean="0"/>
                        <a:t>Nodename</a:t>
                      </a:r>
                      <a:endParaRPr lang="en-US" sz="800" i="1" dirty="0" smtClean="0"/>
                    </a:p>
                  </a:txBody>
                  <a:tcPr marL="88171" marR="88171" marT="44085" marB="4408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Selects all nodes with the name "</a:t>
                      </a:r>
                      <a:r>
                        <a:rPr lang="en-US" sz="800" i="1" dirty="0" err="1" smtClean="0"/>
                        <a:t>nodename</a:t>
                      </a:r>
                      <a:r>
                        <a:rPr lang="en-US" sz="800" dirty="0" smtClean="0"/>
                        <a:t>"</a:t>
                      </a:r>
                    </a:p>
                    <a:p>
                      <a:endParaRPr lang="en-US" sz="800" dirty="0"/>
                    </a:p>
                  </a:txBody>
                  <a:tcPr marL="88171" marR="88171" marT="44085" marB="44085" anchor="ctr"/>
                </a:tc>
                <a:tc>
                  <a:txBody>
                    <a:bodyPr/>
                    <a:lstStyle/>
                    <a:p>
                      <a:r>
                        <a:rPr lang="en-US" sz="800" dirty="0" smtClean="0"/>
                        <a:t>div</a:t>
                      </a:r>
                      <a:endParaRPr lang="en-US" sz="800" dirty="0"/>
                    </a:p>
                  </a:txBody>
                  <a:tcPr anchor="ctr"/>
                </a:tc>
                <a:tc>
                  <a:txBody>
                    <a:bodyPr/>
                    <a:lstStyle/>
                    <a:p>
                      <a:r>
                        <a:rPr lang="en-US" sz="800" dirty="0" smtClean="0"/>
                        <a:t>Selects</a:t>
                      </a:r>
                      <a:r>
                        <a:rPr lang="en-US" sz="800" baseline="0" dirty="0" smtClean="0"/>
                        <a:t> all nodes with the name “div”</a:t>
                      </a:r>
                      <a:endParaRPr lang="en-US" sz="800" dirty="0"/>
                    </a:p>
                  </a:txBody>
                  <a:tcPr anchor="ctr"/>
                </a:tc>
                <a:extLst>
                  <a:ext uri="{0D108BD9-81ED-4DB2-BD59-A6C34878D82A}">
                    <a16:rowId xmlns:a16="http://schemas.microsoft.com/office/drawing/2014/main" val="10001"/>
                  </a:ext>
                </a:extLst>
              </a:tr>
              <a:tr h="0">
                <a:tc>
                  <a:txBody>
                    <a:bodyPr/>
                    <a:lstStyle/>
                    <a:p>
                      <a:r>
                        <a:rPr lang="en-US" sz="800" dirty="0"/>
                        <a:t>/</a:t>
                      </a:r>
                    </a:p>
                  </a:txBody>
                  <a:tcPr marL="88171" marR="88171" marT="44085" marB="44085" anchor="ctr"/>
                </a:tc>
                <a:tc>
                  <a:txBody>
                    <a:bodyPr/>
                    <a:lstStyle/>
                    <a:p>
                      <a:r>
                        <a:rPr lang="en-US" sz="800" dirty="0"/>
                        <a:t>Selects from the root node</a:t>
                      </a:r>
                    </a:p>
                  </a:txBody>
                  <a:tcPr marL="88171" marR="88171" marT="44085" marB="44085" anchor="ctr"/>
                </a:tc>
                <a:tc>
                  <a:txBody>
                    <a:bodyPr/>
                    <a:lstStyle/>
                    <a:p>
                      <a:r>
                        <a:rPr lang="en-US" sz="800" dirty="0"/>
                        <a:t>/bookstore</a:t>
                      </a:r>
                    </a:p>
                  </a:txBody>
                  <a:tcPr anchor="ctr"/>
                </a:tc>
                <a:tc>
                  <a:txBody>
                    <a:bodyPr/>
                    <a:lstStyle/>
                    <a:p>
                      <a:r>
                        <a:rPr lang="en-US" sz="800" dirty="0"/>
                        <a:t>Selects the root element </a:t>
                      </a:r>
                      <a:r>
                        <a:rPr lang="en-US" sz="800" dirty="0" smtClean="0"/>
                        <a:t>bookstore</a:t>
                      </a:r>
                    </a:p>
                    <a:p>
                      <a:r>
                        <a:rPr lang="en-US" sz="800" b="1" dirty="0" smtClean="0"/>
                        <a:t>Note</a:t>
                      </a:r>
                      <a:r>
                        <a:rPr lang="en-US" sz="800" b="1" dirty="0"/>
                        <a:t>:</a:t>
                      </a:r>
                      <a:r>
                        <a:rPr lang="en-US" sz="800" dirty="0"/>
                        <a:t> If the path starts with a slash ( / ) it always represents an absolute path to an element!</a:t>
                      </a:r>
                    </a:p>
                  </a:txBody>
                  <a:tcPr anchor="ctr"/>
                </a:tc>
                <a:extLst>
                  <a:ext uri="{0D108BD9-81ED-4DB2-BD59-A6C34878D82A}">
                    <a16:rowId xmlns:a16="http://schemas.microsoft.com/office/drawing/2014/main" val="10002"/>
                  </a:ext>
                </a:extLst>
              </a:tr>
              <a:tr h="0">
                <a:tc>
                  <a:txBody>
                    <a:bodyPr/>
                    <a:lstStyle/>
                    <a:p>
                      <a:r>
                        <a:rPr lang="en-US" sz="800"/>
                        <a:t>//</a:t>
                      </a:r>
                    </a:p>
                  </a:txBody>
                  <a:tcPr marL="88171" marR="88171" marT="44085" marB="44085" anchor="ctr"/>
                </a:tc>
                <a:tc>
                  <a:txBody>
                    <a:bodyPr/>
                    <a:lstStyle/>
                    <a:p>
                      <a:r>
                        <a:rPr lang="en-US" sz="800" dirty="0"/>
                        <a:t>Selects nodes in the document from the current node that match the selection no matter where they are </a:t>
                      </a:r>
                    </a:p>
                  </a:txBody>
                  <a:tcPr marL="88171" marR="88171" marT="44085" marB="44085" anchor="ctr"/>
                </a:tc>
                <a:tc>
                  <a:txBody>
                    <a:bodyPr/>
                    <a:lstStyle/>
                    <a:p>
                      <a:r>
                        <a:rPr lang="en-US" sz="800" dirty="0"/>
                        <a:t>bookstore/book</a:t>
                      </a:r>
                    </a:p>
                  </a:txBody>
                  <a:tcPr anchor="ctr"/>
                </a:tc>
                <a:tc>
                  <a:txBody>
                    <a:bodyPr/>
                    <a:lstStyle/>
                    <a:p>
                      <a:r>
                        <a:rPr lang="en-US" sz="800" dirty="0"/>
                        <a:t>Selects all book elements that are children of bookstore</a:t>
                      </a:r>
                    </a:p>
                  </a:txBody>
                  <a:tcPr anchor="ctr"/>
                </a:tc>
                <a:extLst>
                  <a:ext uri="{0D108BD9-81ED-4DB2-BD59-A6C34878D82A}">
                    <a16:rowId xmlns:a16="http://schemas.microsoft.com/office/drawing/2014/main" val="10003"/>
                  </a:ext>
                </a:extLst>
              </a:tr>
              <a:tr h="0">
                <a:tc>
                  <a:txBody>
                    <a:bodyPr/>
                    <a:lstStyle/>
                    <a:p>
                      <a:r>
                        <a:rPr lang="en-US" sz="800"/>
                        <a:t>.</a:t>
                      </a:r>
                    </a:p>
                  </a:txBody>
                  <a:tcPr marL="88171" marR="88171" marT="44085" marB="44085" anchor="ctr"/>
                </a:tc>
                <a:tc>
                  <a:txBody>
                    <a:bodyPr/>
                    <a:lstStyle/>
                    <a:p>
                      <a:r>
                        <a:rPr lang="en-US" sz="800"/>
                        <a:t>Selects the current node</a:t>
                      </a:r>
                    </a:p>
                  </a:txBody>
                  <a:tcPr marL="88171" marR="88171" marT="44085" marB="44085" anchor="ctr"/>
                </a:tc>
                <a:tc>
                  <a:txBody>
                    <a:bodyPr/>
                    <a:lstStyle/>
                    <a:p>
                      <a:r>
                        <a:rPr lang="en-US" sz="800"/>
                        <a:t>//book</a:t>
                      </a:r>
                    </a:p>
                  </a:txBody>
                  <a:tcPr anchor="ctr"/>
                </a:tc>
                <a:tc>
                  <a:txBody>
                    <a:bodyPr/>
                    <a:lstStyle/>
                    <a:p>
                      <a:r>
                        <a:rPr lang="en-US" sz="800" dirty="0"/>
                        <a:t>Selects all book elements no matter where they are in the document</a:t>
                      </a:r>
                    </a:p>
                  </a:txBody>
                  <a:tcPr anchor="ctr"/>
                </a:tc>
                <a:extLst>
                  <a:ext uri="{0D108BD9-81ED-4DB2-BD59-A6C34878D82A}">
                    <a16:rowId xmlns:a16="http://schemas.microsoft.com/office/drawing/2014/main" val="10004"/>
                  </a:ext>
                </a:extLst>
              </a:tr>
              <a:tr h="0">
                <a:tc>
                  <a:txBody>
                    <a:bodyPr/>
                    <a:lstStyle/>
                    <a:p>
                      <a:r>
                        <a:rPr lang="en-US" sz="800"/>
                        <a:t>..</a:t>
                      </a:r>
                    </a:p>
                  </a:txBody>
                  <a:tcPr marL="88171" marR="88171" marT="44085" marB="44085" anchor="ctr"/>
                </a:tc>
                <a:tc>
                  <a:txBody>
                    <a:bodyPr/>
                    <a:lstStyle/>
                    <a:p>
                      <a:r>
                        <a:rPr lang="en-US" sz="800" dirty="0"/>
                        <a:t>Selects the parent of the current node</a:t>
                      </a:r>
                    </a:p>
                  </a:txBody>
                  <a:tcPr marL="88171" marR="88171" marT="44085" marB="44085" anchor="ctr"/>
                </a:tc>
                <a:tc>
                  <a:txBody>
                    <a:bodyPr/>
                    <a:lstStyle/>
                    <a:p>
                      <a:r>
                        <a:rPr lang="en-US" sz="800"/>
                        <a:t>bookstore//book</a:t>
                      </a:r>
                    </a:p>
                  </a:txBody>
                  <a:tcPr anchor="ctr"/>
                </a:tc>
                <a:tc>
                  <a:txBody>
                    <a:bodyPr/>
                    <a:lstStyle/>
                    <a:p>
                      <a:r>
                        <a:rPr lang="en-US" sz="800" dirty="0"/>
                        <a:t>Selects all book elements that are descendant of the bookstore element, no matter where they are under the bookstore element</a:t>
                      </a:r>
                    </a:p>
                  </a:txBody>
                  <a:tcPr anchor="ctr"/>
                </a:tc>
                <a:extLst>
                  <a:ext uri="{0D108BD9-81ED-4DB2-BD59-A6C34878D82A}">
                    <a16:rowId xmlns:a16="http://schemas.microsoft.com/office/drawing/2014/main" val="10005"/>
                  </a:ext>
                </a:extLst>
              </a:tr>
              <a:tr h="0">
                <a:tc>
                  <a:txBody>
                    <a:bodyPr/>
                    <a:lstStyle/>
                    <a:p>
                      <a:r>
                        <a:rPr lang="en-US" sz="800"/>
                        <a:t>@</a:t>
                      </a:r>
                    </a:p>
                  </a:txBody>
                  <a:tcPr marL="88171" marR="88171" marT="44085" marB="44085" anchor="ctr"/>
                </a:tc>
                <a:tc>
                  <a:txBody>
                    <a:bodyPr/>
                    <a:lstStyle/>
                    <a:p>
                      <a:r>
                        <a:rPr lang="en-US" sz="800" dirty="0"/>
                        <a:t>Selects attributes</a:t>
                      </a:r>
                    </a:p>
                  </a:txBody>
                  <a:tcPr marL="88171" marR="88171" marT="44085" marB="44085" anchor="ctr"/>
                </a:tc>
                <a:tc>
                  <a:txBody>
                    <a:bodyPr/>
                    <a:lstStyle/>
                    <a:p>
                      <a:r>
                        <a:rPr lang="en-US" sz="800"/>
                        <a:t>//@lang</a:t>
                      </a:r>
                    </a:p>
                  </a:txBody>
                  <a:tcPr anchor="ctr"/>
                </a:tc>
                <a:tc>
                  <a:txBody>
                    <a:bodyPr/>
                    <a:lstStyle/>
                    <a:p>
                      <a:r>
                        <a:rPr lang="en-US" sz="800" dirty="0"/>
                        <a:t>Selects all attributes that are named </a:t>
                      </a:r>
                      <a:r>
                        <a:rPr lang="en-US" sz="800" dirty="0" err="1"/>
                        <a:t>lang</a:t>
                      </a:r>
                      <a:endParaRPr lang="en-US" sz="800" dirty="0"/>
                    </a:p>
                  </a:txBody>
                  <a:tcPr anchor="ctr"/>
                </a:tc>
                <a:extLst>
                  <a:ext uri="{0D108BD9-81ED-4DB2-BD59-A6C34878D82A}">
                    <a16:rowId xmlns:a16="http://schemas.microsoft.com/office/drawing/2014/main" val="10006"/>
                  </a:ext>
                </a:extLst>
              </a:tr>
              <a:tr h="0">
                <a:tc>
                  <a:txBody>
                    <a:bodyPr/>
                    <a:lstStyle/>
                    <a:p>
                      <a:r>
                        <a:rPr lang="en-US" sz="800" dirty="0"/>
                        <a:t>*</a:t>
                      </a:r>
                    </a:p>
                  </a:txBody>
                  <a:tcPr anchor="ctr"/>
                </a:tc>
                <a:tc>
                  <a:txBody>
                    <a:bodyPr/>
                    <a:lstStyle/>
                    <a:p>
                      <a:r>
                        <a:rPr lang="en-US" sz="800"/>
                        <a:t>Matches any element node</a:t>
                      </a:r>
                    </a:p>
                  </a:txBody>
                  <a:tcPr anchor="ctr"/>
                </a:tc>
                <a:tc>
                  <a:txBody>
                    <a:bodyPr/>
                    <a:lstStyle/>
                    <a:p>
                      <a:r>
                        <a:rPr lang="en-US" sz="800" dirty="0"/>
                        <a:t>/bookstore/*</a:t>
                      </a:r>
                    </a:p>
                  </a:txBody>
                  <a:tcPr anchor="ctr"/>
                </a:tc>
                <a:tc>
                  <a:txBody>
                    <a:bodyPr/>
                    <a:lstStyle/>
                    <a:p>
                      <a:r>
                        <a:rPr lang="en-US" sz="800" dirty="0"/>
                        <a:t>Selects all the child element nodes of the bookstore element</a:t>
                      </a:r>
                    </a:p>
                  </a:txBody>
                  <a:tcPr anchor="ctr"/>
                </a:tc>
                <a:extLst>
                  <a:ext uri="{0D108BD9-81ED-4DB2-BD59-A6C34878D82A}">
                    <a16:rowId xmlns:a16="http://schemas.microsoft.com/office/drawing/2014/main" val="10007"/>
                  </a:ext>
                </a:extLst>
              </a:tr>
              <a:tr h="0">
                <a:tc>
                  <a:txBody>
                    <a:bodyPr/>
                    <a:lstStyle/>
                    <a:p>
                      <a:r>
                        <a:rPr lang="en-US" sz="800"/>
                        <a:t>@*</a:t>
                      </a:r>
                    </a:p>
                  </a:txBody>
                  <a:tcPr anchor="ctr"/>
                </a:tc>
                <a:tc>
                  <a:txBody>
                    <a:bodyPr/>
                    <a:lstStyle/>
                    <a:p>
                      <a:r>
                        <a:rPr lang="en-US" sz="800"/>
                        <a:t>Matches any attribute node</a:t>
                      </a:r>
                    </a:p>
                  </a:txBody>
                  <a:tcPr anchor="ctr"/>
                </a:tc>
                <a:tc>
                  <a:txBody>
                    <a:bodyPr/>
                    <a:lstStyle/>
                    <a:p>
                      <a:r>
                        <a:rPr lang="en-US" sz="800"/>
                        <a:t>//*</a:t>
                      </a:r>
                    </a:p>
                  </a:txBody>
                  <a:tcPr anchor="ctr"/>
                </a:tc>
                <a:tc>
                  <a:txBody>
                    <a:bodyPr/>
                    <a:lstStyle/>
                    <a:p>
                      <a:r>
                        <a:rPr lang="en-US" sz="800" dirty="0"/>
                        <a:t>Selects all elements in the document</a:t>
                      </a:r>
                    </a:p>
                  </a:txBody>
                  <a:tcPr anchor="ctr"/>
                </a:tc>
                <a:extLst>
                  <a:ext uri="{0D108BD9-81ED-4DB2-BD59-A6C34878D82A}">
                    <a16:rowId xmlns:a16="http://schemas.microsoft.com/office/drawing/2014/main" val="10008"/>
                  </a:ext>
                </a:extLst>
              </a:tr>
              <a:tr h="0">
                <a:tc>
                  <a:txBody>
                    <a:bodyPr/>
                    <a:lstStyle/>
                    <a:p>
                      <a:r>
                        <a:rPr lang="en-US" sz="800"/>
                        <a:t>node()</a:t>
                      </a:r>
                    </a:p>
                  </a:txBody>
                  <a:tcPr anchor="ctr"/>
                </a:tc>
                <a:tc>
                  <a:txBody>
                    <a:bodyPr/>
                    <a:lstStyle/>
                    <a:p>
                      <a:r>
                        <a:rPr lang="en-US" sz="800" dirty="0"/>
                        <a:t>Matches any node of any kind</a:t>
                      </a:r>
                    </a:p>
                  </a:txBody>
                  <a:tcPr anchor="ctr"/>
                </a:tc>
                <a:tc>
                  <a:txBody>
                    <a:bodyPr/>
                    <a:lstStyle/>
                    <a:p>
                      <a:r>
                        <a:rPr lang="en-US" sz="800"/>
                        <a:t>//title[@*]</a:t>
                      </a:r>
                    </a:p>
                  </a:txBody>
                  <a:tcPr anchor="ctr"/>
                </a:tc>
                <a:tc>
                  <a:txBody>
                    <a:bodyPr/>
                    <a:lstStyle/>
                    <a:p>
                      <a:r>
                        <a:rPr lang="en-US" sz="800" dirty="0"/>
                        <a:t>Selects all title elements which have at least one attribute of any kind</a:t>
                      </a:r>
                    </a:p>
                  </a:txBody>
                  <a:tcPr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761608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1950"/>
            <a:ext cx="7255718" cy="563870"/>
          </a:xfrm>
        </p:spPr>
        <p:txBody>
          <a:bodyPr/>
          <a:lstStyle/>
          <a:p>
            <a:r>
              <a:rPr lang="en-US" dirty="0">
                <a:solidFill>
                  <a:schemeClr val="accent4">
                    <a:lumMod val="50000"/>
                  </a:schemeClr>
                </a:solidFill>
                <a:latin typeface="Century Gothic" panose="020B0502020202020204" pitchFamily="34" charset="0"/>
              </a:rPr>
              <a:t>Compare structure of CSS vs </a:t>
            </a:r>
            <a:r>
              <a:rPr lang="en-US" dirty="0" err="1">
                <a:solidFill>
                  <a:schemeClr val="accent4">
                    <a:lumMod val="50000"/>
                  </a:schemeClr>
                </a:solidFill>
                <a:latin typeface="Century Gothic" panose="020B0502020202020204" pitchFamily="34" charset="0"/>
              </a:rPr>
              <a:t>Xpath</a:t>
            </a:r>
            <a:endParaRPr lang="en-US" dirty="0">
              <a:solidFill>
                <a:schemeClr val="accent4">
                  <a:lumMod val="50000"/>
                </a:schemeClr>
              </a:solidFill>
              <a:latin typeface="Century Gothic" panose="020B0502020202020204" pitchFamily="34" charset="0"/>
            </a:endParaRPr>
          </a:p>
        </p:txBody>
      </p:sp>
      <p:sp>
        <p:nvSpPr>
          <p:cNvPr id="5" name="TextBox 4"/>
          <p:cNvSpPr txBox="1"/>
          <p:nvPr/>
        </p:nvSpPr>
        <p:spPr>
          <a:xfrm>
            <a:off x="762000" y="1611690"/>
            <a:ext cx="7543800" cy="1569660"/>
          </a:xfrm>
          <a:prstGeom prst="rect">
            <a:avLst/>
          </a:prstGeom>
          <a:noFill/>
        </p:spPr>
        <p:txBody>
          <a:bodyPr wrap="square" rtlCol="0">
            <a:spAutoFit/>
          </a:bodyPr>
          <a:lstStyle/>
          <a:p>
            <a:r>
              <a:rPr lang="en-US" sz="1200" dirty="0" smtClean="0"/>
              <a:t>Reference:</a:t>
            </a:r>
          </a:p>
          <a:p>
            <a:r>
              <a:rPr lang="en-US" sz="1200" dirty="0">
                <a:hlinkClick r:id="rId2"/>
              </a:rPr>
              <a:t>http://</a:t>
            </a:r>
            <a:r>
              <a:rPr lang="en-US" sz="1200" dirty="0" smtClean="0">
                <a:hlinkClick r:id="rId2"/>
              </a:rPr>
              <a:t>www.w3schools.com/xsl/xpath_syntax.asp</a:t>
            </a:r>
            <a:endParaRPr lang="en-US" sz="1200" dirty="0" smtClean="0"/>
          </a:p>
          <a:p>
            <a:r>
              <a:rPr lang="en-US" sz="1200" dirty="0">
                <a:hlinkClick r:id="rId3"/>
              </a:rPr>
              <a:t>http://</a:t>
            </a:r>
            <a:r>
              <a:rPr lang="en-US" sz="1200" dirty="0" smtClean="0">
                <a:hlinkClick r:id="rId3"/>
              </a:rPr>
              <a:t>www.w3schools.com/cssref/css_selectors.asp</a:t>
            </a:r>
            <a:endParaRPr lang="en-US" sz="1200" dirty="0" smtClean="0"/>
          </a:p>
          <a:p>
            <a:r>
              <a:rPr lang="en-US" sz="1200" dirty="0">
                <a:hlinkClick r:id="rId4"/>
              </a:rPr>
              <a:t>https://www.simple-talk.com/dotnet/.net-framework/xpath,-css,-dom-and-selenium-the-rosetta-stone</a:t>
            </a:r>
            <a:r>
              <a:rPr lang="en-US" sz="1200" dirty="0" smtClean="0">
                <a:hlinkClick r:id="rId4"/>
              </a:rPr>
              <a:t>/</a:t>
            </a:r>
            <a:endParaRPr lang="en-US" sz="1200" dirty="0" smtClean="0"/>
          </a:p>
          <a:p>
            <a:endParaRPr lang="en-US" sz="1200" dirty="0" smtClean="0"/>
          </a:p>
          <a:p>
            <a:r>
              <a:rPr lang="en-US" sz="1200" dirty="0" smtClean="0"/>
              <a:t>Demo: </a:t>
            </a:r>
          </a:p>
          <a:p>
            <a:r>
              <a:rPr lang="en-US" sz="1200" dirty="0">
                <a:hlinkClick r:id="rId5"/>
              </a:rPr>
              <a:t>http://</a:t>
            </a:r>
            <a:r>
              <a:rPr lang="en-US" sz="1200" dirty="0" smtClean="0">
                <a:hlinkClick r:id="rId5"/>
              </a:rPr>
              <a:t>swisnl.github.io/jQuery-contextMenu/demo.html</a:t>
            </a:r>
            <a:endParaRPr lang="en-US" sz="1200" dirty="0" smtClean="0"/>
          </a:p>
          <a:p>
            <a:endParaRPr lang="en-US" sz="1200" dirty="0" smtClean="0"/>
          </a:p>
        </p:txBody>
      </p:sp>
      <p:graphicFrame>
        <p:nvGraphicFramePr>
          <p:cNvPr id="8" name="Table 7"/>
          <p:cNvGraphicFramePr>
            <a:graphicFrameLocks noGrp="1"/>
          </p:cNvGraphicFramePr>
          <p:nvPr>
            <p:extLst>
              <p:ext uri="{D42A27DB-BD31-4B8C-83A1-F6EECF244321}">
                <p14:modId xmlns:p14="http://schemas.microsoft.com/office/powerpoint/2010/main" val="911739333"/>
              </p:ext>
            </p:extLst>
          </p:nvPr>
        </p:nvGraphicFramePr>
        <p:xfrm>
          <a:off x="838200" y="3145790"/>
          <a:ext cx="7467600" cy="1178560"/>
        </p:xfrm>
        <a:graphic>
          <a:graphicData uri="http://schemas.openxmlformats.org/drawingml/2006/table">
            <a:tbl>
              <a:tblPr firstRow="1" bandRow="1">
                <a:tableStyleId>{5C22544A-7EE6-4342-B048-85BDC9FD1C3A}</a:tableStyleId>
              </a:tblPr>
              <a:tblGrid>
                <a:gridCol w="3473302">
                  <a:extLst>
                    <a:ext uri="{9D8B030D-6E8A-4147-A177-3AD203B41FA5}">
                      <a16:colId xmlns:a16="http://schemas.microsoft.com/office/drawing/2014/main" val="20000"/>
                    </a:ext>
                  </a:extLst>
                </a:gridCol>
                <a:gridCol w="3994298">
                  <a:extLst>
                    <a:ext uri="{9D8B030D-6E8A-4147-A177-3AD203B41FA5}">
                      <a16:colId xmlns:a16="http://schemas.microsoft.com/office/drawing/2014/main" val="20001"/>
                    </a:ext>
                  </a:extLst>
                </a:gridCol>
              </a:tblGrid>
              <a:tr h="228600">
                <a:tc>
                  <a:txBody>
                    <a:bodyPr/>
                    <a:lstStyle/>
                    <a:p>
                      <a:r>
                        <a:rPr lang="en-US" sz="800" dirty="0" err="1" smtClean="0"/>
                        <a:t>Css</a:t>
                      </a:r>
                      <a:endParaRPr lang="en-US" sz="800" dirty="0"/>
                    </a:p>
                  </a:txBody>
                  <a:tcPr/>
                </a:tc>
                <a:tc>
                  <a:txBody>
                    <a:bodyPr/>
                    <a:lstStyle/>
                    <a:p>
                      <a:r>
                        <a:rPr lang="en-US" sz="800" dirty="0" err="1" smtClean="0"/>
                        <a:t>Xpath</a:t>
                      </a:r>
                      <a:endParaRPr lang="en-US" sz="800" dirty="0"/>
                    </a:p>
                  </a:txBody>
                  <a:tcPr/>
                </a:tc>
                <a:extLst>
                  <a:ext uri="{0D108BD9-81ED-4DB2-BD59-A6C34878D82A}">
                    <a16:rowId xmlns:a16="http://schemas.microsoft.com/office/drawing/2014/main" val="10000"/>
                  </a:ext>
                </a:extLst>
              </a:tr>
              <a:tr h="370840">
                <a:tc>
                  <a:txBody>
                    <a:bodyPr/>
                    <a:lstStyle/>
                    <a:p>
                      <a:r>
                        <a:rPr lang="en-US" sz="800" dirty="0" err="1" smtClean="0"/>
                        <a:t>span.context</a:t>
                      </a:r>
                      <a:r>
                        <a:rPr lang="en-US" sz="800" dirty="0" smtClean="0"/>
                        <a:t>-menu-</a:t>
                      </a:r>
                      <a:r>
                        <a:rPr lang="en-US" sz="800" dirty="0" err="1" smtClean="0"/>
                        <a:t>one.btn.btn</a:t>
                      </a:r>
                      <a:r>
                        <a:rPr lang="en-US" sz="800" dirty="0" smtClean="0"/>
                        <a:t>-neutral</a:t>
                      </a:r>
                      <a:endParaRPr lang="en-US" sz="800" dirty="0"/>
                    </a:p>
                  </a:txBody>
                  <a:tcPr/>
                </a:tc>
                <a:tc>
                  <a:txBody>
                    <a:bodyPr/>
                    <a:lstStyle/>
                    <a:p>
                      <a:r>
                        <a:rPr lang="sv-SE" sz="800" dirty="0" smtClean="0"/>
                        <a:t>//span[@class='context-menu-one btn btn-neutral']</a:t>
                      </a:r>
                      <a:endParaRPr lang="en-US" sz="800" dirty="0"/>
                    </a:p>
                  </a:txBody>
                  <a:tcPr/>
                </a:tc>
                <a:extLst>
                  <a:ext uri="{0D108BD9-81ED-4DB2-BD59-A6C34878D82A}">
                    <a16:rowId xmlns:a16="http://schemas.microsoft.com/office/drawing/2014/main" val="10001"/>
                  </a:ext>
                </a:extLst>
              </a:tr>
              <a:tr h="370840">
                <a:tc>
                  <a:txBody>
                    <a:bodyPr/>
                    <a:lstStyle/>
                    <a:p>
                      <a:r>
                        <a:rPr lang="en-US" sz="800" dirty="0" err="1" smtClean="0"/>
                        <a:t>ul.context</a:t>
                      </a:r>
                      <a:r>
                        <a:rPr lang="en-US" sz="800" dirty="0" smtClean="0"/>
                        <a:t>-menu-</a:t>
                      </a:r>
                      <a:r>
                        <a:rPr lang="en-US" sz="800" dirty="0" err="1" smtClean="0"/>
                        <a:t>list.context</a:t>
                      </a:r>
                      <a:r>
                        <a:rPr lang="en-US" sz="800" dirty="0" smtClean="0"/>
                        <a:t>-menu-root&gt;</a:t>
                      </a:r>
                      <a:r>
                        <a:rPr lang="en-US" sz="800" dirty="0" err="1" smtClean="0"/>
                        <a:t>li:nth-child</a:t>
                      </a:r>
                      <a:r>
                        <a:rPr lang="en-US" sz="800" dirty="0" smtClean="0"/>
                        <a:t>(1)&gt;span</a:t>
                      </a:r>
                    </a:p>
                    <a:p>
                      <a:r>
                        <a:rPr lang="en-US" sz="800" dirty="0" smtClean="0"/>
                        <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err="1" smtClean="0"/>
                        <a:t>ul.context</a:t>
                      </a:r>
                      <a:r>
                        <a:rPr lang="en-US" sz="800" dirty="0" smtClean="0"/>
                        <a:t>-menu-</a:t>
                      </a:r>
                      <a:r>
                        <a:rPr lang="en-US" sz="800" dirty="0" err="1" smtClean="0"/>
                        <a:t>list.context</a:t>
                      </a:r>
                      <a:r>
                        <a:rPr lang="en-US" sz="800" dirty="0" smtClean="0"/>
                        <a:t>-menu-root&gt;li&gt;</a:t>
                      </a:r>
                      <a:r>
                        <a:rPr lang="en-US" sz="800" dirty="0" err="1" smtClean="0"/>
                        <a:t>span:contains</a:t>
                      </a:r>
                      <a:r>
                        <a:rPr lang="en-US" sz="800" dirty="0" smtClean="0"/>
                        <a:t>(‘Edit’)  in CSS1,</a:t>
                      </a:r>
                      <a:r>
                        <a:rPr lang="en-US" sz="800" baseline="0" dirty="0" smtClean="0"/>
                        <a:t> 2</a:t>
                      </a:r>
                      <a:endParaRPr lang="en-US" sz="800" dirty="0" smtClean="0"/>
                    </a:p>
                    <a:p>
                      <a:endParaRPr lang="en-US" sz="800" dirty="0"/>
                    </a:p>
                  </a:txBody>
                  <a:tcPr/>
                </a:tc>
                <a:tc>
                  <a:txBody>
                    <a:bodyPr/>
                    <a:lstStyle/>
                    <a:p>
                      <a:r>
                        <a:rPr lang="en-US" sz="800" kern="1200" dirty="0" smtClean="0">
                          <a:solidFill>
                            <a:schemeClr val="dk1"/>
                          </a:solidFill>
                          <a:latin typeface="+mn-lt"/>
                          <a:ea typeface="+mn-ea"/>
                          <a:cs typeface="+mn-cs"/>
                        </a:rPr>
                        <a:t>//</a:t>
                      </a:r>
                      <a:r>
                        <a:rPr lang="en-US" sz="800" kern="1200" dirty="0" err="1" smtClean="0">
                          <a:solidFill>
                            <a:schemeClr val="dk1"/>
                          </a:solidFill>
                          <a:latin typeface="+mn-lt"/>
                          <a:ea typeface="+mn-ea"/>
                          <a:cs typeface="+mn-cs"/>
                        </a:rPr>
                        <a:t>ul</a:t>
                      </a:r>
                      <a:r>
                        <a:rPr lang="en-US" sz="800" kern="1200" dirty="0" smtClean="0">
                          <a:solidFill>
                            <a:schemeClr val="dk1"/>
                          </a:solidFill>
                          <a:latin typeface="+mn-lt"/>
                          <a:ea typeface="+mn-ea"/>
                          <a:cs typeface="+mn-cs"/>
                        </a:rPr>
                        <a:t>[@class='context-menu-list context-menu-root']/li/span[contains(text(),'Edit')]</a:t>
                      </a:r>
                      <a:endParaRPr lang="en-US" sz="8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47338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1950"/>
            <a:ext cx="7829550" cy="563870"/>
          </a:xfrm>
        </p:spPr>
        <p:txBody>
          <a:bodyPr/>
          <a:lstStyle/>
          <a:p>
            <a:r>
              <a:rPr lang="en-US" dirty="0">
                <a:solidFill>
                  <a:schemeClr val="accent4">
                    <a:lumMod val="50000"/>
                  </a:schemeClr>
                </a:solidFill>
                <a:latin typeface="Century Gothic" panose="020B0502020202020204" pitchFamily="34" charset="0"/>
              </a:rPr>
              <a:t>Improve </a:t>
            </a:r>
            <a:r>
              <a:rPr lang="en-US" dirty="0" smtClean="0">
                <a:solidFill>
                  <a:schemeClr val="accent4">
                    <a:lumMod val="50000"/>
                  </a:schemeClr>
                </a:solidFill>
                <a:latin typeface="Century Gothic" panose="020B0502020202020204" pitchFamily="34" charset="0"/>
              </a:rPr>
              <a:t>find dynamic element </a:t>
            </a:r>
            <a:r>
              <a:rPr lang="en-US" baseline="30000" dirty="0">
                <a:solidFill>
                  <a:schemeClr val="accent4">
                    <a:lumMod val="50000"/>
                  </a:schemeClr>
                </a:solidFill>
                <a:latin typeface="Century Gothic" panose="020B0502020202020204" pitchFamily="34" charset="0"/>
              </a:rPr>
              <a:t/>
            </a:r>
            <a:br>
              <a:rPr lang="en-US" baseline="30000" dirty="0">
                <a:solidFill>
                  <a:schemeClr val="accent4">
                    <a:lumMod val="50000"/>
                  </a:schemeClr>
                </a:solidFill>
                <a:latin typeface="Century Gothic" panose="020B0502020202020204" pitchFamily="34" charset="0"/>
              </a:rPr>
            </a:br>
            <a:endParaRPr lang="en-US" dirty="0"/>
          </a:p>
        </p:txBody>
      </p:sp>
      <p:sp>
        <p:nvSpPr>
          <p:cNvPr id="3" name="Text Placeholder 2"/>
          <p:cNvSpPr>
            <a:spLocks noGrp="1"/>
          </p:cNvSpPr>
          <p:nvPr>
            <p:ph type="body" sz="quarter" idx="10"/>
          </p:nvPr>
        </p:nvSpPr>
        <p:spPr>
          <a:xfrm>
            <a:off x="628650" y="1200150"/>
            <a:ext cx="7448550" cy="1752600"/>
          </a:xfrm>
        </p:spPr>
        <p:txBody>
          <a:bodyPr/>
          <a:lstStyle/>
          <a:p>
            <a:pPr marL="171450" indent="-171450">
              <a:spcBef>
                <a:spcPts val="1200"/>
              </a:spcBef>
              <a:buClr>
                <a:srgbClr val="F5C24C"/>
              </a:buClr>
              <a:buFont typeface="Wingdings" pitchFamily="2" charset="2"/>
              <a:buChar char="ü"/>
            </a:pPr>
            <a:r>
              <a:rPr lang="en-US" sz="1600" dirty="0">
                <a:solidFill>
                  <a:srgbClr val="595959"/>
                </a:solidFill>
              </a:rPr>
              <a:t>Find with relatively operator:</a:t>
            </a:r>
          </a:p>
          <a:p>
            <a:pPr marL="628650" lvl="2" indent="-171450">
              <a:spcBef>
                <a:spcPts val="1200"/>
              </a:spcBef>
              <a:buClr>
                <a:srgbClr val="F5C24C"/>
              </a:buClr>
              <a:buFont typeface="Wingdings" pitchFamily="2" charset="2"/>
              <a:buChar char="ü"/>
            </a:pPr>
            <a:r>
              <a:rPr lang="en-US" sz="1200" dirty="0" smtClean="0">
                <a:solidFill>
                  <a:srgbClr val="595959"/>
                </a:solidFill>
              </a:rPr>
              <a:t>Start text:</a:t>
            </a:r>
          </a:p>
          <a:p>
            <a:pPr marL="628650" lvl="2" indent="-171450">
              <a:spcBef>
                <a:spcPts val="1200"/>
              </a:spcBef>
              <a:buClr>
                <a:srgbClr val="F5C24C"/>
              </a:buClr>
              <a:buFont typeface="Wingdings" pitchFamily="2" charset="2"/>
              <a:buChar char="ü"/>
            </a:pPr>
            <a:r>
              <a:rPr lang="en-US" sz="1200" dirty="0" smtClean="0">
                <a:solidFill>
                  <a:srgbClr val="595959"/>
                </a:solidFill>
              </a:rPr>
              <a:t>Contains text:</a:t>
            </a:r>
          </a:p>
          <a:p>
            <a:pPr marL="628650" lvl="2" indent="-171450">
              <a:spcBef>
                <a:spcPts val="1200"/>
              </a:spcBef>
              <a:buClr>
                <a:srgbClr val="F5C24C"/>
              </a:buClr>
              <a:buFont typeface="Wingdings" pitchFamily="2" charset="2"/>
              <a:buChar char="ü"/>
            </a:pPr>
            <a:r>
              <a:rPr lang="en-US" sz="1200" dirty="0" smtClean="0">
                <a:solidFill>
                  <a:srgbClr val="595959"/>
                </a:solidFill>
              </a:rPr>
              <a:t>Index: Determined </a:t>
            </a:r>
            <a:r>
              <a:rPr lang="en-US" sz="1200" dirty="0">
                <a:solidFill>
                  <a:srgbClr val="595959"/>
                </a:solidFill>
              </a:rPr>
              <a:t>the index in list element, then find the rules of generations</a:t>
            </a:r>
            <a:endParaRPr lang="en-US" sz="1200" dirty="0" smtClean="0">
              <a:solidFill>
                <a:srgbClr val="595959"/>
              </a:solidFill>
            </a:endParaRPr>
          </a:p>
          <a:p>
            <a:pPr marL="628650" lvl="2" indent="-171450">
              <a:spcBef>
                <a:spcPts val="1200"/>
              </a:spcBef>
              <a:buClr>
                <a:srgbClr val="F5C24C"/>
              </a:buClr>
              <a:buFont typeface="Wingdings" pitchFamily="2" charset="2"/>
              <a:buChar char="ü"/>
            </a:pPr>
            <a:r>
              <a:rPr lang="en-US" sz="1200" dirty="0" smtClean="0">
                <a:solidFill>
                  <a:srgbClr val="595959"/>
                </a:solidFill>
              </a:rPr>
              <a:t>Related to closed stable element: </a:t>
            </a:r>
            <a:r>
              <a:rPr lang="en-US" sz="1200" b="1" dirty="0" smtClean="0">
                <a:solidFill>
                  <a:srgbClr val="C00000"/>
                </a:solidFill>
              </a:rPr>
              <a:t>span#uniqName_26_50</a:t>
            </a:r>
            <a:r>
              <a:rPr lang="en-US" sz="1200" dirty="0" smtClean="0">
                <a:solidFill>
                  <a:srgbClr val="C00000"/>
                </a:solidFill>
              </a:rPr>
              <a:t>&gt;</a:t>
            </a:r>
            <a:r>
              <a:rPr lang="en-US" sz="1200" dirty="0" err="1" smtClean="0">
                <a:solidFill>
                  <a:srgbClr val="C00000"/>
                </a:solidFill>
              </a:rPr>
              <a:t>span.dijit.dijitReset.dijitInline.dijitToggleButton</a:t>
            </a:r>
            <a:r>
              <a:rPr lang="en-US" sz="1200" dirty="0" smtClean="0">
                <a:solidFill>
                  <a:srgbClr val="C00000"/>
                </a:solidFill>
              </a:rPr>
              <a:t>&gt;span</a:t>
            </a:r>
            <a:endParaRPr lang="en-US" sz="1200" dirty="0">
              <a:solidFill>
                <a:srgbClr val="C00000"/>
              </a:solidFill>
            </a:endParaRPr>
          </a:p>
        </p:txBody>
      </p:sp>
      <p:sp>
        <p:nvSpPr>
          <p:cNvPr id="7" name="TextBox 6"/>
          <p:cNvSpPr txBox="1"/>
          <p:nvPr/>
        </p:nvSpPr>
        <p:spPr>
          <a:xfrm>
            <a:off x="1606475" y="3181350"/>
            <a:ext cx="6394525" cy="954107"/>
          </a:xfrm>
          <a:prstGeom prst="rect">
            <a:avLst/>
          </a:prstGeom>
          <a:noFill/>
        </p:spPr>
        <p:txBody>
          <a:bodyPr wrap="square" rtlCol="0">
            <a:spAutoFit/>
          </a:bodyPr>
          <a:lstStyle/>
          <a:p>
            <a:pPr marL="171450" lvl="1" indent="-171450">
              <a:spcBef>
                <a:spcPts val="1200"/>
              </a:spcBef>
              <a:buClr>
                <a:srgbClr val="F5C24C"/>
              </a:buClr>
              <a:buFont typeface="Wingdings" pitchFamily="2" charset="2"/>
              <a:buChar char="ü"/>
            </a:pPr>
            <a:r>
              <a:rPr lang="en-US" sz="1200" dirty="0">
                <a:solidFill>
                  <a:srgbClr val="595959"/>
                </a:solidFill>
              </a:rPr>
              <a:t>If element has </a:t>
            </a:r>
            <a:r>
              <a:rPr lang="en-US" sz="1200" dirty="0" err="1">
                <a:solidFill>
                  <a:srgbClr val="595959"/>
                </a:solidFill>
              </a:rPr>
              <a:t>css</a:t>
            </a:r>
            <a:r>
              <a:rPr lang="en-US" sz="1200" dirty="0">
                <a:solidFill>
                  <a:srgbClr val="595959"/>
                </a:solidFill>
              </a:rPr>
              <a:t> class, use this locator</a:t>
            </a:r>
          </a:p>
          <a:p>
            <a:pPr marL="171450" lvl="1" indent="-171450">
              <a:spcBef>
                <a:spcPts val="1200"/>
              </a:spcBef>
              <a:buClr>
                <a:srgbClr val="F5C24C"/>
              </a:buClr>
              <a:buFont typeface="Wingdings" pitchFamily="2" charset="2"/>
              <a:buChar char="ü"/>
            </a:pPr>
            <a:r>
              <a:rPr lang="en-US" sz="1200" dirty="0" smtClean="0">
                <a:solidFill>
                  <a:srgbClr val="595959"/>
                </a:solidFill>
              </a:rPr>
              <a:t>If </a:t>
            </a:r>
            <a:r>
              <a:rPr lang="en-US" sz="1200" dirty="0">
                <a:solidFill>
                  <a:srgbClr val="595959"/>
                </a:solidFill>
              </a:rPr>
              <a:t>element has name or id, use this locator</a:t>
            </a:r>
          </a:p>
          <a:p>
            <a:pPr marL="171450" lvl="1" indent="-171450">
              <a:spcBef>
                <a:spcPts val="1200"/>
              </a:spcBef>
              <a:buClr>
                <a:srgbClr val="F5C24C"/>
              </a:buClr>
              <a:buFont typeface="Wingdings" pitchFamily="2" charset="2"/>
              <a:buChar char="ü"/>
            </a:pPr>
            <a:r>
              <a:rPr lang="en-US" sz="1200" dirty="0" smtClean="0">
                <a:solidFill>
                  <a:srgbClr val="595959"/>
                </a:solidFill>
              </a:rPr>
              <a:t>If </a:t>
            </a:r>
            <a:r>
              <a:rPr lang="en-US" sz="1200" dirty="0">
                <a:solidFill>
                  <a:srgbClr val="595959"/>
                </a:solidFill>
              </a:rPr>
              <a:t>none of the above is present, and you can not use </a:t>
            </a:r>
            <a:r>
              <a:rPr lang="en-US" sz="1200" dirty="0" err="1">
                <a:solidFill>
                  <a:srgbClr val="595959"/>
                </a:solidFill>
              </a:rPr>
              <a:t>linkText</a:t>
            </a:r>
            <a:r>
              <a:rPr lang="en-US" sz="1200" dirty="0">
                <a:solidFill>
                  <a:srgbClr val="595959"/>
                </a:solidFill>
              </a:rPr>
              <a:t> or another locator, go for </a:t>
            </a:r>
            <a:r>
              <a:rPr lang="en-US" sz="1200" dirty="0" err="1">
                <a:solidFill>
                  <a:srgbClr val="595959"/>
                </a:solidFill>
              </a:rPr>
              <a:t>xpath</a:t>
            </a:r>
            <a:r>
              <a:rPr lang="en-US" sz="1200" dirty="0" smtClean="0">
                <a:solidFill>
                  <a:srgbClr val="595959"/>
                </a:solidFill>
              </a:rPr>
              <a:t>.</a:t>
            </a:r>
            <a:endParaRPr lang="en-US" sz="1200" dirty="0">
              <a:solidFill>
                <a:srgbClr val="595959"/>
              </a:solidFill>
            </a:endParaRPr>
          </a:p>
        </p:txBody>
      </p:sp>
      <p:grpSp>
        <p:nvGrpSpPr>
          <p:cNvPr id="8" name="Group 7"/>
          <p:cNvGrpSpPr/>
          <p:nvPr>
            <p:custDataLst>
              <p:custData r:id="rId1"/>
            </p:custDataLst>
          </p:nvPr>
        </p:nvGrpSpPr>
        <p:grpSpPr>
          <a:xfrm>
            <a:off x="990600" y="3227080"/>
            <a:ext cx="401862" cy="401159"/>
            <a:chOff x="1066800" y="3465991"/>
            <a:chExt cx="401862" cy="401159"/>
          </a:xfrm>
        </p:grpSpPr>
        <p:sp>
          <p:nvSpPr>
            <p:cNvPr id="9" name="Oval 8"/>
            <p:cNvSpPr/>
            <p:nvPr>
              <p:custDataLst>
                <p:custData r:id="rId2"/>
              </p:custDataLst>
            </p:nvPr>
          </p:nvSpPr>
          <p:spPr>
            <a:xfrm>
              <a:off x="1066800" y="3465991"/>
              <a:ext cx="401862" cy="401159"/>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04613" y="3581155"/>
              <a:ext cx="126236" cy="186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72929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Niteco - Powerpoint 2015 (light template).potx" id="{799301A3-AB8B-4498-99E8-BEA5E8966CF7}" vid="{DA1DA9EF-DDD8-48D5-A878-DE294EDBAB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8c1843dc-6ff7-41ad-886d-72710b8f046f" Revision="1" Stencil="System.MyShapes" StencilVersion="1.0"/>
</Control>
</file>

<file path=customXml/item3.xml><?xml version="1.0" encoding="utf-8"?>
<Control xmlns="http://schemas.microsoft.com/VisualStudio/2011/storyboarding/control">
  <Id Name="61513047-e758-44dd-a37d-86e0d1269bff" Revision="1" Stencil="System.MyShapes" StencilVersion="1.0"/>
</Control>
</file>

<file path=customXml/item4.xml><?xml version="1.0" encoding="utf-8"?>
<ct:contentTypeSchema xmlns:ct="http://schemas.microsoft.com/office/2006/metadata/contentType" xmlns:ma="http://schemas.microsoft.com/office/2006/metadata/properties/metaAttributes" ct:_="" ma:_="" ma:contentTypeName="Document" ma:contentTypeID="0x010100A94DA49F3F678243A25A5F13CDDB9626" ma:contentTypeVersion="0" ma:contentTypeDescription="Create a new document." ma:contentTypeScope="" ma:versionID="901d7b42644d2caa6814ff634a047e9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D1357D-37B8-465C-BCDD-7C56B5F682F8}">
  <ds:schemaRefs>
    <ds:schemaRef ds:uri="http://schemas.microsoft.com/sharepoint/v3/contenttype/forms"/>
  </ds:schemaRefs>
</ds:datastoreItem>
</file>

<file path=customXml/itemProps2.xml><?xml version="1.0" encoding="utf-8"?>
<ds:datastoreItem xmlns:ds="http://schemas.openxmlformats.org/officeDocument/2006/customXml" ds:itemID="{3B2D8866-8807-4010-8FBA-180D8CA35664}">
  <ds:schemaRefs>
    <ds:schemaRef ds:uri="http://schemas.microsoft.com/VisualStudio/2011/storyboarding/control"/>
  </ds:schemaRefs>
</ds:datastoreItem>
</file>

<file path=customXml/itemProps3.xml><?xml version="1.0" encoding="utf-8"?>
<ds:datastoreItem xmlns:ds="http://schemas.openxmlformats.org/officeDocument/2006/customXml" ds:itemID="{1572AE85-1C62-43D9-B69F-34A8267C717A}">
  <ds:schemaRefs>
    <ds:schemaRef ds:uri="http://schemas.microsoft.com/VisualStudio/2011/storyboarding/control"/>
  </ds:schemaRefs>
</ds:datastoreItem>
</file>

<file path=customXml/itemProps4.xml><?xml version="1.0" encoding="utf-8"?>
<ds:datastoreItem xmlns:ds="http://schemas.openxmlformats.org/officeDocument/2006/customXml" ds:itemID="{913C8C36-912C-4FD3-883F-B1286E5210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5.xml><?xml version="1.0" encoding="utf-8"?>
<ds:datastoreItem xmlns:ds="http://schemas.openxmlformats.org/officeDocument/2006/customXml" ds:itemID="{2118E71F-C465-4AA2-98D2-5F3911773798}">
  <ds:schemaRef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Niteco - Powerpoint 2015 (light template)</Template>
  <TotalTime>1192</TotalTime>
  <Words>1079</Words>
  <Application>Microsoft Office PowerPoint</Application>
  <PresentationFormat>On-screen Show (16:9)</PresentationFormat>
  <Paragraphs>208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Franchise</vt:lpstr>
      <vt:lpstr>Wingdings</vt:lpstr>
      <vt:lpstr>Custom Design</vt:lpstr>
      <vt:lpstr>PowerPoint Presentation</vt:lpstr>
      <vt:lpstr>Agenda</vt:lpstr>
      <vt:lpstr>Tools support</vt:lpstr>
      <vt:lpstr>Improve find locator by CSS</vt:lpstr>
      <vt:lpstr>Improve find locator by CSS</vt:lpstr>
      <vt:lpstr>Improve find locator by Xpath </vt:lpstr>
      <vt:lpstr>Improve find locator by Xpath  </vt:lpstr>
      <vt:lpstr>Compare structure of CSS vs Xpath</vt:lpstr>
      <vt:lpstr>Improve find dynamic element  </vt:lpstr>
      <vt:lpstr>Access MS SQL </vt:lpstr>
      <vt:lpstr>Access MS SQL </vt:lpstr>
      <vt:lpstr>Demo </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Trang Thu Thi Nguyen</dc:creator>
  <cp:lastModifiedBy>Hai Thanh Thi Nguyen</cp:lastModifiedBy>
  <cp:revision>42</cp:revision>
  <dcterms:created xsi:type="dcterms:W3CDTF">2016-08-25T11:06:28Z</dcterms:created>
  <dcterms:modified xsi:type="dcterms:W3CDTF">2016-12-22T04:23:15Z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0x010100A94DA49F3F678243A25A5F13CDDB9626</vt:lpwstr>
  </property>
  <property fmtid="{D5CDD505-2E9C-101B-9397-08002B2CF9AE}" pid="3" name="Tfs.IsStoryboard">
    <vt:bool>true</vt:bool>
  </property>
  <property fmtid="{D5CDD505-2E9C-101B-9397-08002B2CF9AE}" pid="4" name="Tfs.LastKnownPath">
    <vt:lpwstr>\\shared.niteco.se\Team-Sharing\Testers_Team\Sharing knowledge\Selenium Tips and tricks.pptx</vt:lpwstr>
  </property>
</Properties>
</file>