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325" r:id="rId3"/>
    <p:sldId id="324" r:id="rId4"/>
    <p:sldId id="311" r:id="rId5"/>
    <p:sldId id="313" r:id="rId6"/>
    <p:sldId id="314" r:id="rId7"/>
    <p:sldId id="320" r:id="rId8"/>
    <p:sldId id="321" r:id="rId9"/>
    <p:sldId id="315" r:id="rId10"/>
    <p:sldId id="316" r:id="rId11"/>
    <p:sldId id="317" r:id="rId12"/>
    <p:sldId id="318" r:id="rId13"/>
    <p:sldId id="322" r:id="rId14"/>
    <p:sldId id="319" r:id="rId15"/>
    <p:sldId id="32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3901" autoAdjust="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B9ECF-E464-4CE0-8991-D9A522B545C8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8BA9C-7934-463D-A573-5ADD45CE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71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ACCD1-6A07-4099-ACBF-2EA3310362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23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1AF1-4ED2-407C-9C8D-82BFFC41247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C541-BC4B-4423-9E32-DC6B32387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6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1AF1-4ED2-407C-9C8D-82BFFC41247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C541-BC4B-4423-9E32-DC6B32387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1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1AF1-4ED2-407C-9C8D-82BFFC41247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C541-BC4B-4423-9E32-DC6B32387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93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CA76F-0611-4C72-8766-4931247DD68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25E6-2105-48BA-8F2C-31FCBA7617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algn="ctr"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81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ing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1" y="740701"/>
            <a:ext cx="9674291" cy="751827"/>
          </a:xfrm>
          <a:prstGeom prst="rect">
            <a:avLst/>
          </a:prstGeom>
        </p:spPr>
        <p:txBody>
          <a:bodyPr/>
          <a:lstStyle>
            <a:lvl1pPr>
              <a:defRPr sz="5333" b="1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Heading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93875" y="548682"/>
            <a:ext cx="625492" cy="9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333" b="1" spc="-200" dirty="0">
                <a:solidFill>
                  <a:srgbClr val="FACC21"/>
                </a:solidFill>
                <a:latin typeface="Century Gothic" panose="020B0502020202020204" pitchFamily="34" charset="0"/>
                <a:ea typeface="Franchise" pitchFamily="49" charset="0"/>
              </a:rPr>
              <a:t>* </a:t>
            </a:r>
            <a:endParaRPr lang="en-US" sz="5333" dirty="0">
              <a:solidFill>
                <a:srgbClr val="FACC21"/>
              </a:solidFill>
            </a:endParaRPr>
          </a:p>
        </p:txBody>
      </p:sp>
      <p:sp>
        <p:nvSpPr>
          <p:cNvPr id="4" name="Flowchart: Off-page Connector 3"/>
          <p:cNvSpPr/>
          <p:nvPr userDrawn="1"/>
        </p:nvSpPr>
        <p:spPr>
          <a:xfrm>
            <a:off x="11516285" y="347101"/>
            <a:ext cx="436364" cy="393600"/>
          </a:xfrm>
          <a:prstGeom prst="flowChartOffpageConnector">
            <a:avLst/>
          </a:prstGeom>
          <a:solidFill>
            <a:srgbClr val="FACD1F"/>
          </a:solidFill>
          <a:ln w="6350">
            <a:solidFill>
              <a:srgbClr val="FAC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b="1" dirty="0">
              <a:solidFill>
                <a:prstClr val="white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508425"/>
            <a:ext cx="10058333" cy="7684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Contrary to popular belief, Lorem Ipsum is not simply random text. It has roots in a piece of classical Latin literature from 45 BC. 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1446437" y="338951"/>
            <a:ext cx="576063" cy="318100"/>
          </a:xfrm>
          <a:prstGeom prst="rect">
            <a:avLst/>
          </a:prstGeom>
          <a:solidFill>
            <a:srgbClr val="FACD1F"/>
          </a:solidFill>
        </p:spPr>
        <p:txBody>
          <a:bodyPr wrap="square" rtlCol="0">
            <a:spAutoFit/>
          </a:bodyPr>
          <a:lstStyle/>
          <a:p>
            <a:pPr algn="ctr"/>
            <a:fld id="{28FBDDD3-4810-4617-AE83-8D425A30BC0B}" type="slidenum">
              <a:rPr lang="en-US" sz="1467" b="1">
                <a:solidFill>
                  <a:schemeClr val="tx1"/>
                </a:solidFill>
              </a:rPr>
              <a:pPr algn="ctr"/>
              <a:t>‹#›</a:t>
            </a:fld>
            <a:endParaRPr lang="en-US" sz="1467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81578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1AF1-4ED2-407C-9C8D-82BFFC41247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C541-BC4B-4423-9E32-DC6B32387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2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1AF1-4ED2-407C-9C8D-82BFFC41247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C541-BC4B-4423-9E32-DC6B32387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6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1AF1-4ED2-407C-9C8D-82BFFC41247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C541-BC4B-4423-9E32-DC6B32387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94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1AF1-4ED2-407C-9C8D-82BFFC41247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C541-BC4B-4423-9E32-DC6B32387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1AF1-4ED2-407C-9C8D-82BFFC41247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C541-BC4B-4423-9E32-DC6B32387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68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1AF1-4ED2-407C-9C8D-82BFFC41247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C541-BC4B-4423-9E32-DC6B32387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1AF1-4ED2-407C-9C8D-82BFFC41247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C541-BC4B-4423-9E32-DC6B32387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1AF1-4ED2-407C-9C8D-82BFFC41247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C541-BC4B-4423-9E32-DC6B32387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9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51AF1-4ED2-407C-9C8D-82BFFC41247B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9C541-BC4B-4423-9E32-DC6B32387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80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Placeholder 24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" b="47"/>
          <a:stretch>
            <a:fillRect/>
          </a:stretch>
        </p:blipFill>
        <p:spPr>
          <a:xfrm>
            <a:off x="4271797" y="4293096"/>
            <a:ext cx="7583488" cy="4265712"/>
          </a:xfrm>
        </p:spPr>
      </p:pic>
      <p:sp>
        <p:nvSpPr>
          <p:cNvPr id="27" name="TextBox 26"/>
          <p:cNvSpPr txBox="1"/>
          <p:nvPr/>
        </p:nvSpPr>
        <p:spPr>
          <a:xfrm>
            <a:off x="8784299" y="3215901"/>
            <a:ext cx="2112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	     2016</a:t>
            </a:r>
          </a:p>
          <a:p>
            <a:pPr algn="just"/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</a:rPr>
              <a:t>         Vu Nguyen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28" name="Freeform 15"/>
          <p:cNvSpPr>
            <a:spLocks/>
          </p:cNvSpPr>
          <p:nvPr/>
        </p:nvSpPr>
        <p:spPr bwMode="auto">
          <a:xfrm>
            <a:off x="0" y="6194738"/>
            <a:ext cx="12192000" cy="663263"/>
          </a:xfrm>
          <a:custGeom>
            <a:avLst/>
            <a:gdLst>
              <a:gd name="T0" fmla="*/ 3558 w 3895"/>
              <a:gd name="T1" fmla="*/ 38 h 266"/>
              <a:gd name="T2" fmla="*/ 2598 w 3895"/>
              <a:gd name="T3" fmla="*/ 101 h 266"/>
              <a:gd name="T4" fmla="*/ 1948 w 3895"/>
              <a:gd name="T5" fmla="*/ 112 h 266"/>
              <a:gd name="T6" fmla="*/ 0 w 3895"/>
              <a:gd name="T7" fmla="*/ 0 h 266"/>
              <a:gd name="T8" fmla="*/ 0 w 3895"/>
              <a:gd name="T9" fmla="*/ 266 h 266"/>
              <a:gd name="T10" fmla="*/ 3895 w 3895"/>
              <a:gd name="T11" fmla="*/ 266 h 266"/>
              <a:gd name="T12" fmla="*/ 3895 w 3895"/>
              <a:gd name="T13" fmla="*/ 238 h 266"/>
              <a:gd name="T14" fmla="*/ 3895 w 3895"/>
              <a:gd name="T15" fmla="*/ 0 h 266"/>
              <a:gd name="T16" fmla="*/ 1948 w 3895"/>
              <a:gd name="T17" fmla="*/ 182 h 266"/>
              <a:gd name="T18" fmla="*/ 3558 w 3895"/>
              <a:gd name="T19" fmla="*/ 38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95" h="266">
                <a:moveTo>
                  <a:pt x="3558" y="38"/>
                </a:moveTo>
                <a:cubicBezTo>
                  <a:pt x="3260" y="67"/>
                  <a:pt x="2937" y="89"/>
                  <a:pt x="2598" y="101"/>
                </a:cubicBezTo>
                <a:cubicBezTo>
                  <a:pt x="2387" y="108"/>
                  <a:pt x="2170" y="112"/>
                  <a:pt x="1948" y="112"/>
                </a:cubicBezTo>
                <a:cubicBezTo>
                  <a:pt x="1230" y="112"/>
                  <a:pt x="561" y="71"/>
                  <a:pt x="0" y="0"/>
                </a:cubicBezTo>
                <a:cubicBezTo>
                  <a:pt x="0" y="266"/>
                  <a:pt x="0" y="266"/>
                  <a:pt x="0" y="266"/>
                </a:cubicBezTo>
                <a:cubicBezTo>
                  <a:pt x="3895" y="266"/>
                  <a:pt x="3895" y="266"/>
                  <a:pt x="3895" y="266"/>
                </a:cubicBezTo>
                <a:cubicBezTo>
                  <a:pt x="3895" y="238"/>
                  <a:pt x="3895" y="238"/>
                  <a:pt x="3895" y="238"/>
                </a:cubicBezTo>
                <a:cubicBezTo>
                  <a:pt x="3895" y="0"/>
                  <a:pt x="3895" y="0"/>
                  <a:pt x="3895" y="0"/>
                </a:cubicBezTo>
                <a:cubicBezTo>
                  <a:pt x="3895" y="0"/>
                  <a:pt x="3471" y="166"/>
                  <a:pt x="1948" y="182"/>
                </a:cubicBezTo>
                <a:cubicBezTo>
                  <a:pt x="1948" y="182"/>
                  <a:pt x="2969" y="154"/>
                  <a:pt x="3558" y="38"/>
                </a:cubicBezTo>
                <a:close/>
              </a:path>
            </a:pathLst>
          </a:custGeom>
          <a:solidFill>
            <a:srgbClr val="FACD1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157532"/>
              </p:ext>
            </p:extLst>
          </p:nvPr>
        </p:nvGraphicFramePr>
        <p:xfrm>
          <a:off x="885780" y="1708820"/>
          <a:ext cx="8128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QAII</a:t>
                      </a:r>
                      <a:r>
                        <a:rPr lang="en-US" sz="36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Testing quiz</a:t>
                      </a:r>
                      <a:endParaRPr lang="en-US" sz="36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75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914" y="455948"/>
            <a:ext cx="9674291" cy="7518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332273"/>
              </p:ext>
            </p:extLst>
          </p:nvPr>
        </p:nvGraphicFramePr>
        <p:xfrm>
          <a:off x="3658614" y="-1206"/>
          <a:ext cx="4999672" cy="6859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668"/>
                <a:gridCol w="636905"/>
                <a:gridCol w="925830"/>
                <a:gridCol w="614680"/>
                <a:gridCol w="725805"/>
                <a:gridCol w="628967"/>
                <a:gridCol w="444817"/>
              </a:tblGrid>
              <a:tr h="354615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Browsers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Brands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/>
                        <a:t>Order category</a:t>
                      </a:r>
                    </a:p>
                    <a:p>
                      <a:pPr algn="ctr"/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Location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Order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Time</a:t>
                      </a:r>
                      <a:endParaRPr lang="en-US" sz="900" b="1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Chrome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Amazon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Buy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Hanoi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Online 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en-US" sz="9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Amazon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Sell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Saigon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Phone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Chrome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Apple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Buy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Hanoi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Online 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Apple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Sell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Saigon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Phone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Chrome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Samsung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Buy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Hanoi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Online 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Samsung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Sell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Saigon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Phone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Firefox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Amazon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Sell</a:t>
                      </a:r>
                      <a:endParaRPr lang="en-US" sz="9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Hanoi</a:t>
                      </a:r>
                      <a:endParaRPr lang="en-US" sz="9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Online 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en-US" sz="9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Amazon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Buy</a:t>
                      </a:r>
                      <a:endParaRPr lang="en-US" sz="9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Saigon</a:t>
                      </a:r>
                      <a:endParaRPr lang="en-US" sz="9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Phone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Firefox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Apple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Sell</a:t>
                      </a:r>
                      <a:endParaRPr lang="en-US" sz="9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Hanoi</a:t>
                      </a:r>
                      <a:endParaRPr lang="en-US" sz="9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Online 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Apple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Buy</a:t>
                      </a:r>
                      <a:endParaRPr lang="en-US" sz="9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Saigon</a:t>
                      </a:r>
                      <a:endParaRPr lang="en-US" sz="9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Phone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Firefox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Samsung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Sell</a:t>
                      </a:r>
                      <a:endParaRPr lang="en-US" sz="9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Hanoi</a:t>
                      </a:r>
                      <a:endParaRPr lang="en-US" sz="9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Online 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Samsung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Buy</a:t>
                      </a:r>
                      <a:endParaRPr lang="en-US" sz="9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Saigon</a:t>
                      </a:r>
                      <a:endParaRPr lang="en-US" sz="9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Phone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335682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Internet Explorer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Amazon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Buy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Hanoi</a:t>
                      </a:r>
                      <a:endParaRPr lang="en-US" sz="9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Online 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en-US" sz="9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Amazon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Sell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Saigon</a:t>
                      </a:r>
                      <a:endParaRPr lang="en-US" sz="9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Phone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3356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/>
                        <a:t>Internet Explorer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Apple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Buy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Hanoi</a:t>
                      </a:r>
                      <a:endParaRPr lang="en-US" sz="9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Online 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Apple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Sell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Saigon</a:t>
                      </a:r>
                      <a:endParaRPr lang="en-US" sz="9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Phone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3356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/>
                        <a:t>Internet Explorer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Samsung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Buy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Hanoi</a:t>
                      </a:r>
                      <a:endParaRPr lang="en-US" sz="9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Online 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Samsung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Sell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Saigon</a:t>
                      </a:r>
                      <a:endParaRPr lang="en-US" sz="9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Phone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/>
                        <a:t>Safari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Amazon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Buy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Hanoi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Online 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Amazon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Sell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Saigon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Phone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Safari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Apple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Buy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Hanoi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Online 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Apple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Sell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Saigon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Phone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Safari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Samsung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Buy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Hanoi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Online 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21634"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Samsung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Sell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Saigon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Phone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urved Left Arrow 2"/>
          <p:cNvSpPr/>
          <p:nvPr/>
        </p:nvSpPr>
        <p:spPr>
          <a:xfrm>
            <a:off x="7381103" y="3690551"/>
            <a:ext cx="271849" cy="420130"/>
          </a:xfrm>
          <a:prstGeom prst="curved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53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914" y="455948"/>
            <a:ext cx="9674291" cy="7518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604206"/>
              </p:ext>
            </p:extLst>
          </p:nvPr>
        </p:nvGraphicFramePr>
        <p:xfrm>
          <a:off x="3945926" y="115330"/>
          <a:ext cx="5615338" cy="6578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955"/>
                <a:gridCol w="625793"/>
                <a:gridCol w="925830"/>
                <a:gridCol w="747289"/>
                <a:gridCol w="954966"/>
                <a:gridCol w="576580"/>
                <a:gridCol w="874925"/>
              </a:tblGrid>
              <a:tr h="346232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Browsers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Brands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/>
                        <a:t>Order category</a:t>
                      </a:r>
                    </a:p>
                    <a:p>
                      <a:pPr algn="ctr"/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Location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Order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Time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Chrome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Amazon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Buy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Hanoi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Online 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endParaRPr lang="en-US" sz="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Amazon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Sell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Saigon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Phone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Invalid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Chrome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Apple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Buy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Hanoi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Online 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Apple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Sell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Saigon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Phone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Invalid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Chrome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Samsung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Buy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Hanoi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Online 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Samsung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Sell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Saigon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Phone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Invalid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Firefox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Amazon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Sell</a:t>
                      </a:r>
                      <a:endParaRPr lang="en-US" sz="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Hanoi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Online 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endParaRPr lang="en-US" sz="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Amazon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Buy</a:t>
                      </a:r>
                      <a:endParaRPr lang="en-US" sz="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Saigon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Phone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Invalid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Firefox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Apple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Sell</a:t>
                      </a:r>
                      <a:endParaRPr lang="en-US" sz="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Hanoi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Online 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Apple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Buy</a:t>
                      </a:r>
                      <a:endParaRPr lang="en-US" sz="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Saigon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Phone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Invalid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Firefox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Samsung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Sell</a:t>
                      </a:r>
                      <a:endParaRPr lang="en-US" sz="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Hanoi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Online 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Samsung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Buy</a:t>
                      </a:r>
                      <a:endParaRPr lang="en-US" sz="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Saigon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Phone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Invalid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</a:tr>
              <a:tr h="346232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Internet Explorer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Amazon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Buy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Hanoi</a:t>
                      </a:r>
                      <a:endParaRPr lang="en-US" sz="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2"/>
                          </a:solidFill>
                        </a:rPr>
                        <a:t>Phone</a:t>
                      </a:r>
                      <a:endParaRPr lang="en-US" sz="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endParaRPr lang="en-US" sz="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Amazon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Sell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Saigon</a:t>
                      </a:r>
                      <a:endParaRPr lang="en-US" sz="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2"/>
                          </a:solidFill>
                        </a:rPr>
                        <a:t>Online</a:t>
                      </a:r>
                      <a:endParaRPr lang="en-US" sz="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Invalid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</a:tr>
              <a:tr h="3462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/>
                        <a:t>Internet Explorer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Apple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Buy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Hanoi</a:t>
                      </a:r>
                      <a:endParaRPr lang="en-US" sz="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2"/>
                          </a:solidFill>
                        </a:rPr>
                        <a:t>Phone</a:t>
                      </a:r>
                      <a:endParaRPr lang="en-US" sz="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Apple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Sell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Saigon</a:t>
                      </a:r>
                      <a:endParaRPr lang="en-US" sz="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2"/>
                          </a:solidFill>
                        </a:rPr>
                        <a:t>Online</a:t>
                      </a:r>
                      <a:endParaRPr lang="en-US" sz="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Invalid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</a:tr>
              <a:tr h="3462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/>
                        <a:t>Internet Explorer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Samsung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Buy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Hanoi</a:t>
                      </a:r>
                      <a:endParaRPr lang="en-US" sz="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2"/>
                          </a:solidFill>
                        </a:rPr>
                        <a:t>Phone</a:t>
                      </a:r>
                      <a:endParaRPr lang="en-US" sz="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Samsung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Sell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Saigon</a:t>
                      </a:r>
                      <a:endParaRPr lang="en-US" sz="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2"/>
                          </a:solidFill>
                        </a:rPr>
                        <a:t>Online</a:t>
                      </a:r>
                      <a:endParaRPr lang="en-US" sz="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Invalid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/>
                        <a:t>Safari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Amazon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Buy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Hanoi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Online 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Amazon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Sell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Saigon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Phone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Invalid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Safari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Apple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Buy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Hanoi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Online 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Apple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Sell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Saigon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Phone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Invalid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Safari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Samsung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Buy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Hanoi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Online 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Samsung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Sell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Saigon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Phone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Invalid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urved Left Arrow 3"/>
          <p:cNvSpPr/>
          <p:nvPr/>
        </p:nvSpPr>
        <p:spPr>
          <a:xfrm>
            <a:off x="8600303" y="5461686"/>
            <a:ext cx="197708" cy="304800"/>
          </a:xfrm>
          <a:prstGeom prst="curved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3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914" y="455948"/>
            <a:ext cx="9674291" cy="7518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609642"/>
              </p:ext>
            </p:extLst>
          </p:nvPr>
        </p:nvGraphicFramePr>
        <p:xfrm>
          <a:off x="3822358" y="0"/>
          <a:ext cx="5732918" cy="6636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955"/>
                <a:gridCol w="625793"/>
                <a:gridCol w="925830"/>
                <a:gridCol w="747289"/>
                <a:gridCol w="954966"/>
                <a:gridCol w="576580"/>
                <a:gridCol w="992505"/>
              </a:tblGrid>
              <a:tr h="346232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Browsers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Brands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/>
                        <a:t>Order category</a:t>
                      </a:r>
                    </a:p>
                    <a:p>
                      <a:pPr algn="ctr"/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Location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Order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Time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Chrome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Amazon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Buy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Hanoi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Online 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endParaRPr lang="en-US" sz="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Amazon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Sell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Saigon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Phone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Invalid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Non 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Chrome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Apple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Buy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Hanoi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Online 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Apple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Sell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Saigon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Phone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Invalid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Non 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Chrome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Samsung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Buy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Hanoi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Online 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Samsung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Sell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Saigon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Phone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Invalid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Non 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74814"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Firefox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Amazon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Sell</a:t>
                      </a:r>
                      <a:endParaRPr lang="en-US" sz="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Hanoi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Online 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endParaRPr lang="en-US" sz="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Amazon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Buy</a:t>
                      </a:r>
                      <a:endParaRPr lang="en-US" sz="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Saigon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Phone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Invalid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Non 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Firefox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Apple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Sell</a:t>
                      </a:r>
                      <a:endParaRPr lang="en-US" sz="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Hanoi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Online 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Apple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Buy</a:t>
                      </a:r>
                      <a:endParaRPr lang="en-US" sz="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Saigon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Phone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Invalid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Non 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Firefox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Samsung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Sell</a:t>
                      </a:r>
                      <a:endParaRPr lang="en-US" sz="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Hanoi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Online 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Samsung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Buy</a:t>
                      </a:r>
                      <a:endParaRPr lang="en-US" sz="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Saigon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Phone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Invalid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Non 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</a:tr>
              <a:tr h="346232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Internet Explorer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Amazon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Buy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Hanoi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2"/>
                          </a:solidFill>
                        </a:rPr>
                        <a:t>Phone</a:t>
                      </a:r>
                      <a:endParaRPr lang="en-US" sz="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endParaRPr lang="en-US" sz="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Amazon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Sell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Saigon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2"/>
                          </a:solidFill>
                        </a:rPr>
                        <a:t>Online</a:t>
                      </a:r>
                      <a:endParaRPr lang="en-US" sz="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Invalid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Non working hours</a:t>
                      </a:r>
                      <a:endParaRPr lang="en-US" sz="800" b="1" dirty="0"/>
                    </a:p>
                  </a:txBody>
                  <a:tcPr/>
                </a:tc>
              </a:tr>
              <a:tr h="3462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/>
                        <a:t>Internet Explorer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Apple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Buy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Hanoi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2"/>
                          </a:solidFill>
                        </a:rPr>
                        <a:t>Phone</a:t>
                      </a:r>
                      <a:endParaRPr lang="en-US" sz="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Apple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Sell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Saigon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2"/>
                          </a:solidFill>
                        </a:rPr>
                        <a:t>Online</a:t>
                      </a:r>
                      <a:endParaRPr lang="en-US" sz="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Invalid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Non working hours</a:t>
                      </a:r>
                      <a:endParaRPr lang="en-US" sz="800" b="1" dirty="0"/>
                    </a:p>
                  </a:txBody>
                  <a:tcPr/>
                </a:tc>
              </a:tr>
              <a:tr h="3462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/>
                        <a:t>Internet Explorer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Samsung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Buy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Hanoi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2"/>
                          </a:solidFill>
                        </a:rPr>
                        <a:t>Phone</a:t>
                      </a:r>
                      <a:endParaRPr lang="en-US" sz="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Samsung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Sell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Saigon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2"/>
                          </a:solidFill>
                        </a:rPr>
                        <a:t>Online</a:t>
                      </a:r>
                      <a:endParaRPr lang="en-US" sz="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Invalid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Non 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/>
                        <a:t>Safari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Amazon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Buy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Hanoi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Online 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2"/>
                          </a:solidFill>
                        </a:rPr>
                        <a:t>Invalid</a:t>
                      </a:r>
                      <a:endParaRPr lang="en-US" sz="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Amazon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Sell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Saigon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Phone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2"/>
                          </a:solidFill>
                        </a:rPr>
                        <a:t>Valid</a:t>
                      </a:r>
                      <a:endParaRPr lang="en-US" sz="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Non 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Safari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Apple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Buy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Hanoi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Online 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2"/>
                          </a:solidFill>
                        </a:rPr>
                        <a:t>Invalid</a:t>
                      </a:r>
                      <a:endParaRPr lang="en-US" sz="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Apple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Sell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Saigon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Phone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2"/>
                          </a:solidFill>
                        </a:rPr>
                        <a:t>Valid</a:t>
                      </a:r>
                      <a:endParaRPr lang="en-US" sz="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Non 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Safari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Samsung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Buy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Hanoi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Online 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2"/>
                          </a:solidFill>
                        </a:rPr>
                        <a:t>Invalid</a:t>
                      </a:r>
                      <a:endParaRPr lang="en-US" sz="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Samsung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Sell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Saigon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Phone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2"/>
                          </a:solidFill>
                        </a:rPr>
                        <a:t>Valid</a:t>
                      </a:r>
                      <a:endParaRPr lang="en-US" sz="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Non working hours</a:t>
                      </a:r>
                      <a:endParaRPr lang="en-US" sz="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11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914" y="455948"/>
            <a:ext cx="9674291" cy="7518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662260"/>
              </p:ext>
            </p:extLst>
          </p:nvPr>
        </p:nvGraphicFramePr>
        <p:xfrm>
          <a:off x="3830596" y="65903"/>
          <a:ext cx="5798006" cy="6636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955"/>
                <a:gridCol w="625793"/>
                <a:gridCol w="925830"/>
                <a:gridCol w="747289"/>
                <a:gridCol w="954966"/>
                <a:gridCol w="641668"/>
                <a:gridCol w="992505"/>
              </a:tblGrid>
              <a:tr h="346232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Browsers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Brands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/>
                        <a:t>Order category</a:t>
                      </a:r>
                    </a:p>
                    <a:p>
                      <a:pPr algn="ctr"/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Location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Order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Time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Chrome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Amazon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Buy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Hanoi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Online 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endParaRPr lang="en-US" sz="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Amazon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Sell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Saigon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Phone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Invalid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Non 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Chrome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Apple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Buy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Hanoi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Online 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Apple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Sell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Saigon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Phone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Invalid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Non 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Chrome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Samsung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Buy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Hanoi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Online 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Samsung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Sell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Saigon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Phone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Invalid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Non 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74814"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(arbitrary)</a:t>
                      </a:r>
                      <a:endParaRPr lang="en-US" sz="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(arbitrary)</a:t>
                      </a:r>
                      <a:endParaRPr lang="en-US" sz="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(arbitrary)</a:t>
                      </a:r>
                      <a:endParaRPr lang="en-US" sz="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2"/>
                          </a:solidFill>
                        </a:rPr>
                        <a:t>Hanoi</a:t>
                      </a:r>
                      <a:endParaRPr lang="en-US" sz="8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(arbitrary)</a:t>
                      </a:r>
                      <a:endParaRPr lang="en-US" sz="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(arbitrary)</a:t>
                      </a:r>
                      <a:endParaRPr lang="en-US" sz="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Non</a:t>
                      </a:r>
                      <a:r>
                        <a:rPr lang="en-US" sz="800" b="1" kern="1200" baseline="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 working hours</a:t>
                      </a:r>
                      <a:endParaRPr lang="en-US" sz="800" b="1" kern="1200" dirty="0" smtClean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163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Firefox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Amazon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Sell</a:t>
                      </a:r>
                      <a:endParaRPr lang="en-US" sz="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Hanoi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Online 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endParaRPr lang="en-US" sz="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Amazon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Buy</a:t>
                      </a:r>
                      <a:endParaRPr lang="en-US" sz="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Saigon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Phone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Invalid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Non 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Firefox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Apple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Sell</a:t>
                      </a:r>
                      <a:endParaRPr lang="en-US" sz="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Hanoi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Online 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Apple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Buy</a:t>
                      </a:r>
                      <a:endParaRPr lang="en-US" sz="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Saigon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Phone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Invalid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Non 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Firefox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Samsung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Sell</a:t>
                      </a:r>
                      <a:endParaRPr lang="en-US" sz="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Hanoi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Online 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Samsung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Buy</a:t>
                      </a:r>
                      <a:endParaRPr lang="en-US" sz="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Saigon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Phone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Invalid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Non 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(arbitrary)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(arbitrary)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(arbitrary)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2"/>
                          </a:solidFill>
                        </a:rPr>
                        <a:t>Saigon</a:t>
                      </a:r>
                      <a:endParaRPr lang="en-US" sz="8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(arbitrary)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(arbitrary)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2"/>
                          </a:solidFill>
                        </a:rPr>
                        <a:t>Working hours</a:t>
                      </a:r>
                      <a:endParaRPr lang="en-US" sz="8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6232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Internet Explorer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Amazon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Buy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Hanoi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2"/>
                          </a:solidFill>
                        </a:rPr>
                        <a:t>Phone</a:t>
                      </a:r>
                      <a:endParaRPr lang="en-US" sz="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endParaRPr lang="en-US" sz="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Amazon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Sell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Saigon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2"/>
                          </a:solidFill>
                        </a:rPr>
                        <a:t>Online</a:t>
                      </a:r>
                      <a:endParaRPr lang="en-US" sz="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Invalid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Non working hours</a:t>
                      </a:r>
                      <a:endParaRPr lang="en-US" sz="800" b="1" dirty="0"/>
                    </a:p>
                  </a:txBody>
                  <a:tcPr/>
                </a:tc>
              </a:tr>
              <a:tr h="3462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/>
                        <a:t>Internet Explorer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Apple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Buy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Hanoi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2"/>
                          </a:solidFill>
                        </a:rPr>
                        <a:t>Phone</a:t>
                      </a:r>
                      <a:endParaRPr lang="en-US" sz="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Apple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Sell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Saigon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2"/>
                          </a:solidFill>
                        </a:rPr>
                        <a:t>Online</a:t>
                      </a:r>
                      <a:endParaRPr lang="en-US" sz="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Invalid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Non working hours</a:t>
                      </a:r>
                      <a:endParaRPr lang="en-US" sz="800" b="1" dirty="0"/>
                    </a:p>
                  </a:txBody>
                  <a:tcPr/>
                </a:tc>
              </a:tr>
              <a:tr h="3462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/>
                        <a:t>Internet Explorer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Samsung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Buy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Hanoi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2"/>
                          </a:solidFill>
                        </a:rPr>
                        <a:t>Phone</a:t>
                      </a:r>
                      <a:endParaRPr lang="en-US" sz="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Samsung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Sell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Saigon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2"/>
                          </a:solidFill>
                        </a:rPr>
                        <a:t>Online</a:t>
                      </a:r>
                      <a:endParaRPr lang="en-US" sz="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Invalid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Non 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/>
                        <a:t>Safari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Amazon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Buy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Hanoi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Online 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2"/>
                          </a:solidFill>
                        </a:rPr>
                        <a:t>Invalid</a:t>
                      </a:r>
                      <a:endParaRPr lang="en-US" sz="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Amazon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Sell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Saigon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Phone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2"/>
                          </a:solidFill>
                        </a:rPr>
                        <a:t>Valid</a:t>
                      </a:r>
                      <a:endParaRPr lang="en-US" sz="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Non 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Safari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Apple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Buy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Hanoi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Online 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2"/>
                          </a:solidFill>
                        </a:rPr>
                        <a:t>Invalid</a:t>
                      </a:r>
                      <a:endParaRPr lang="en-US" sz="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Apple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Sell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Saigon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Phone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2"/>
                          </a:solidFill>
                        </a:rPr>
                        <a:t>Valid</a:t>
                      </a:r>
                      <a:endParaRPr lang="en-US" sz="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Non 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Safari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Samsung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Buy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Hanoi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Online 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2"/>
                          </a:solidFill>
                        </a:rPr>
                        <a:t>Invalid</a:t>
                      </a:r>
                      <a:endParaRPr lang="en-US" sz="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Samsung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Sell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Saigon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Phone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2"/>
                          </a:solidFill>
                        </a:rPr>
                        <a:t>Valid</a:t>
                      </a:r>
                      <a:endParaRPr lang="en-US" sz="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Non working hours</a:t>
                      </a:r>
                      <a:endParaRPr lang="en-US" sz="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10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914" y="455948"/>
            <a:ext cx="9674291" cy="7518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60889"/>
              </p:ext>
            </p:extLst>
          </p:nvPr>
        </p:nvGraphicFramePr>
        <p:xfrm>
          <a:off x="244829" y="1420637"/>
          <a:ext cx="4071799" cy="1737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71799"/>
              </a:tblGrid>
              <a:tr h="64997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26 test cases</a:t>
                      </a:r>
                      <a:endParaRPr lang="en-US" baseline="0" dirty="0" smtClean="0">
                        <a:solidFill>
                          <a:schemeClr val="accent2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15 mins per test case. Total execution time (T) = 15 mins x 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26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= 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390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mins (6.5 hours)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bg1"/>
                          </a:solidFill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Pairwise testing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998762"/>
              </p:ext>
            </p:extLst>
          </p:nvPr>
        </p:nvGraphicFramePr>
        <p:xfrm>
          <a:off x="244828" y="3370859"/>
          <a:ext cx="4071799" cy="64997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71799"/>
              </a:tblGrid>
              <a:tr h="64997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(T/T1) x 100% =  1.35%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(T/T2) x 100% = 6.77%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146335"/>
              </p:ext>
            </p:extLst>
          </p:nvPr>
        </p:nvGraphicFramePr>
        <p:xfrm>
          <a:off x="5000369" y="90616"/>
          <a:ext cx="6177009" cy="642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368"/>
                <a:gridCol w="922655"/>
                <a:gridCol w="641668"/>
                <a:gridCol w="838518"/>
                <a:gridCol w="645917"/>
                <a:gridCol w="825422"/>
                <a:gridCol w="641668"/>
                <a:gridCol w="1006793"/>
              </a:tblGrid>
              <a:tr h="346232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#</a:t>
                      </a:r>
                    </a:p>
                    <a:p>
                      <a:pPr algn="ctr"/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Test</a:t>
                      </a:r>
                      <a:r>
                        <a:rPr lang="en-US" sz="800" b="1" baseline="0" dirty="0" smtClean="0">
                          <a:solidFill>
                            <a:schemeClr val="bg1"/>
                          </a:solidFill>
                        </a:rPr>
                        <a:t>  cases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Browsers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Brands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/>
                        <a:t>Order category</a:t>
                      </a:r>
                    </a:p>
                    <a:p>
                      <a:pPr algn="ctr"/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Location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Order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/>
                        <a:t>Time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Chrome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Amazon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Buy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Hanoi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Online 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/>
                        <a:t>Chrome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Amazon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Sell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Saigon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Phone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Invalid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Non 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Chrome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Apple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Buy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Hanoi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Online 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/>
                        <a:t>Chrome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Apple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Sell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Saigon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Phone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Invalid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Non 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Chrome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Samsung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Buy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Hanoi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Online 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/>
                        <a:t>Chrome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Samsung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Sell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Saigon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Phone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Invalid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Non 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74814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(arbitrary)</a:t>
                      </a:r>
                      <a:endParaRPr lang="en-US" sz="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(arbitrary)</a:t>
                      </a:r>
                      <a:endParaRPr lang="en-US" sz="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(arbitrary)</a:t>
                      </a:r>
                      <a:endParaRPr lang="en-US" sz="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2"/>
                          </a:solidFill>
                        </a:rPr>
                        <a:t>Hanoi</a:t>
                      </a:r>
                      <a:endParaRPr lang="en-US" sz="8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(arbitrary)</a:t>
                      </a:r>
                      <a:endParaRPr lang="en-US" sz="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(arbitrary)</a:t>
                      </a:r>
                      <a:endParaRPr lang="en-US" sz="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Non</a:t>
                      </a:r>
                      <a:r>
                        <a:rPr lang="en-US" sz="800" b="1" kern="1200" baseline="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 working hours</a:t>
                      </a:r>
                      <a:endParaRPr lang="en-US" sz="800" b="1" kern="1200" dirty="0" smtClean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16395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Firefox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Amazon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Sell</a:t>
                      </a:r>
                      <a:endParaRPr lang="en-US" sz="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Hanoi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Online 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/>
                        <a:t>Firefox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Amazon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Buy</a:t>
                      </a:r>
                      <a:endParaRPr lang="en-US" sz="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Saigon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Phone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Invalid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Non 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Firefox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Apple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Sell</a:t>
                      </a:r>
                      <a:endParaRPr lang="en-US" sz="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Hanoi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Online 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/>
                        <a:t>Firefox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Apple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Buy</a:t>
                      </a:r>
                      <a:endParaRPr lang="en-US" sz="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Saigon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Phone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Invalid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Non 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Firefox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Samsung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Sell</a:t>
                      </a:r>
                      <a:endParaRPr lang="en-US" sz="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Hanoi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Online 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/>
                        <a:t>Firefox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Samsung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Buy</a:t>
                      </a:r>
                      <a:endParaRPr lang="en-US" sz="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Saigon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Phone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Invalid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Non 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(arbitrary)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(arbitrary)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(arbitrary)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2"/>
                          </a:solidFill>
                        </a:rPr>
                        <a:t>Saigon</a:t>
                      </a:r>
                      <a:endParaRPr lang="en-US" sz="8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(arbitrary)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(arbitrary)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2"/>
                          </a:solidFill>
                        </a:rPr>
                        <a:t>Working hours</a:t>
                      </a:r>
                      <a:endParaRPr lang="en-US" sz="800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6232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Internet Explorer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Amazon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Buy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Hanoi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2"/>
                          </a:solidFill>
                        </a:rPr>
                        <a:t>Phone</a:t>
                      </a:r>
                      <a:endParaRPr lang="en-US" sz="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/>
                        <a:t>Internet Explorer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Amazon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Sell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Saigon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2"/>
                          </a:solidFill>
                        </a:rPr>
                        <a:t>Online</a:t>
                      </a:r>
                      <a:endParaRPr lang="en-US" sz="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Invalid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Non working hours</a:t>
                      </a:r>
                      <a:endParaRPr lang="en-US" sz="800" b="1" dirty="0"/>
                    </a:p>
                  </a:txBody>
                  <a:tcPr/>
                </a:tc>
              </a:tr>
              <a:tr h="3462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/>
                        <a:t>Internet Explorer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Apple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Buy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Hanoi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2"/>
                          </a:solidFill>
                        </a:rPr>
                        <a:t>Phone</a:t>
                      </a:r>
                      <a:endParaRPr lang="en-US" sz="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/>
                        <a:t>Internet Explorer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Apple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Sell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Saigon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2"/>
                          </a:solidFill>
                        </a:rPr>
                        <a:t>Online</a:t>
                      </a:r>
                      <a:endParaRPr lang="en-US" sz="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Invalid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Non working hours</a:t>
                      </a:r>
                      <a:endParaRPr lang="en-US" sz="800" b="1" dirty="0"/>
                    </a:p>
                  </a:txBody>
                  <a:tcPr/>
                </a:tc>
              </a:tr>
              <a:tr h="3462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/>
                        <a:t>Internet Explorer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Samsung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Buy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Hanoi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2"/>
                          </a:solidFill>
                        </a:rPr>
                        <a:t>Phone</a:t>
                      </a:r>
                      <a:endParaRPr lang="en-US" sz="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/>
                        <a:t>Internet Explorer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Samsung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Sell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Saigon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2"/>
                          </a:solidFill>
                        </a:rPr>
                        <a:t>Online</a:t>
                      </a:r>
                      <a:endParaRPr lang="en-US" sz="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Invalid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Non 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/>
                        <a:t>Safari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Amazon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Buy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Hanoi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Online 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2"/>
                          </a:solidFill>
                        </a:rPr>
                        <a:t>Invalid</a:t>
                      </a:r>
                      <a:endParaRPr lang="en-US" sz="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/>
                        <a:t>Safari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Amazon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Sell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Saigon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Phone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2"/>
                          </a:solidFill>
                        </a:rPr>
                        <a:t>Valid</a:t>
                      </a:r>
                      <a:endParaRPr lang="en-US" sz="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Non 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Safari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Apple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Buy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Hanoi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Online 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2"/>
                          </a:solidFill>
                        </a:rPr>
                        <a:t>Invalid</a:t>
                      </a:r>
                      <a:endParaRPr lang="en-US" sz="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/>
                        <a:t>Safari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Apple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Sell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Saigon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Phone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2"/>
                          </a:solidFill>
                        </a:rPr>
                        <a:t>Valid</a:t>
                      </a:r>
                      <a:endParaRPr lang="en-US" sz="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Non 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Safari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Samsung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Buy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Hanoi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Online 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2"/>
                          </a:solidFill>
                        </a:rPr>
                        <a:t>Invalid</a:t>
                      </a:r>
                      <a:endParaRPr lang="en-US" sz="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Working hours</a:t>
                      </a:r>
                      <a:endParaRPr lang="en-US" sz="800" b="1" dirty="0"/>
                    </a:p>
                  </a:txBody>
                  <a:tcPr/>
                </a:tc>
              </a:tr>
              <a:tr h="216395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bg1"/>
                          </a:solidFill>
                        </a:rPr>
                        <a:t>26</a:t>
                      </a:r>
                      <a:endParaRPr 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/>
                        <a:t>Safari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Samsung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Sell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Saigon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Phone</a:t>
                      </a:r>
                      <a:endParaRPr 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solidFill>
                            <a:schemeClr val="accent2"/>
                          </a:solidFill>
                        </a:rPr>
                        <a:t>Valid</a:t>
                      </a:r>
                      <a:endParaRPr lang="en-US" sz="8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 smtClean="0"/>
                        <a:t>Non working hours</a:t>
                      </a:r>
                      <a:endParaRPr lang="en-US" sz="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52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914" y="455948"/>
            <a:ext cx="9674291" cy="7518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85809" y="1293614"/>
            <a:ext cx="888971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4"/>
                </a:solidFill>
              </a:rPr>
              <a:t>1</a:t>
            </a:r>
            <a:r>
              <a:rPr lang="en-US" sz="2400" baseline="30000" dirty="0" smtClean="0">
                <a:solidFill>
                  <a:schemeClr val="accent4"/>
                </a:solidFill>
              </a:rPr>
              <a:t>st</a:t>
            </a:r>
            <a:r>
              <a:rPr lang="en-US" sz="2400" dirty="0" smtClean="0">
                <a:solidFill>
                  <a:schemeClr val="accent4"/>
                </a:solidFill>
              </a:rPr>
              <a:t> position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4"/>
                </a:solidFill>
              </a:rPr>
              <a:t>Group  </a:t>
            </a:r>
            <a:r>
              <a:rPr lang="en-US" sz="2400" dirty="0" smtClean="0">
                <a:solidFill>
                  <a:schemeClr val="accent4"/>
                </a:solidFill>
              </a:rPr>
              <a:t>X</a:t>
            </a:r>
            <a:endParaRPr lang="en-US" sz="2400" dirty="0" smtClean="0">
              <a:solidFill>
                <a:schemeClr val="accent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position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Group </a:t>
            </a:r>
            <a:r>
              <a:rPr lang="en-US" sz="2400" dirty="0" smtClean="0"/>
              <a:t>2 and Group 3</a:t>
            </a: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2"/>
                </a:solidFill>
              </a:rPr>
              <a:t>3</a:t>
            </a:r>
            <a:r>
              <a:rPr lang="en-US" sz="2400" baseline="30000" dirty="0" smtClean="0">
                <a:solidFill>
                  <a:schemeClr val="accent2"/>
                </a:solidFill>
              </a:rPr>
              <a:t>rd</a:t>
            </a:r>
            <a:r>
              <a:rPr lang="en-US" sz="2400" dirty="0" smtClean="0">
                <a:solidFill>
                  <a:schemeClr val="accent2"/>
                </a:solidFill>
              </a:rPr>
              <a:t> position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/>
                </a:solidFill>
              </a:rPr>
              <a:t>Group </a:t>
            </a:r>
            <a:r>
              <a:rPr lang="en-US" sz="2400" dirty="0" smtClean="0">
                <a:solidFill>
                  <a:schemeClr val="accent2"/>
                </a:solidFill>
              </a:rPr>
              <a:t>1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 lvl="1"/>
            <a:endParaRPr lang="en-US" sz="2400" dirty="0" smtClean="0">
              <a:solidFill>
                <a:schemeClr val="accent2"/>
              </a:solidFill>
            </a:endParaRPr>
          </a:p>
          <a:p>
            <a:r>
              <a:rPr lang="en-US" sz="2800" dirty="0" smtClean="0"/>
              <a:t>Congratulations!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04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2357"/>
            <a:ext cx="9674291" cy="7518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8200" y="1184184"/>
            <a:ext cx="10793819" cy="5324566"/>
          </a:xfrm>
        </p:spPr>
        <p:txBody>
          <a:bodyPr>
            <a:normAutofit/>
          </a:bodyPr>
          <a:lstStyle/>
          <a:p>
            <a:pPr marL="1143000" lvl="1" indent="-457200"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</a:rPr>
              <a:t>The Quiz rules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Review </a:t>
            </a:r>
            <a:r>
              <a:rPr lang="en-US" sz="2800" dirty="0" smtClean="0">
                <a:solidFill>
                  <a:schemeClr val="tx1"/>
                </a:solidFill>
              </a:rPr>
              <a:t>the answers </a:t>
            </a:r>
            <a:r>
              <a:rPr lang="en-US" sz="2800" dirty="0">
                <a:solidFill>
                  <a:schemeClr val="tx1"/>
                </a:solidFill>
              </a:rPr>
              <a:t>of each </a:t>
            </a:r>
            <a:r>
              <a:rPr lang="en-US" sz="2800" dirty="0" smtClean="0">
                <a:solidFill>
                  <a:schemeClr val="tx1"/>
                </a:solidFill>
              </a:rPr>
              <a:t>group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</a:rPr>
              <a:t>Solution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Conclusion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75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2357"/>
            <a:ext cx="9674291" cy="7518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Testing quiz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8200" y="1184184"/>
            <a:ext cx="10793819" cy="5324566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Rules</a:t>
            </a:r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3 groups, each </a:t>
            </a:r>
            <a:r>
              <a:rPr lang="en-US" sz="2400" dirty="0"/>
              <a:t>group is composed by 2 </a:t>
            </a:r>
            <a:r>
              <a:rPr lang="en-US" sz="2400" dirty="0" smtClean="0"/>
              <a:t>members</a:t>
            </a:r>
          </a:p>
          <a:p>
            <a:pPr lvl="2" indent="0">
              <a:buNone/>
            </a:pPr>
            <a:endParaRPr lang="en-US" sz="2400" dirty="0" smtClean="0"/>
          </a:p>
          <a:p>
            <a:pPr lvl="2" indent="0">
              <a:buNone/>
            </a:pPr>
            <a:endParaRPr lang="en-US" sz="2400" dirty="0" smtClean="0"/>
          </a:p>
          <a:p>
            <a:pPr lvl="2" indent="0">
              <a:buNone/>
            </a:pPr>
            <a:endParaRPr lang="en-US" sz="2400" dirty="0"/>
          </a:p>
          <a:p>
            <a:pPr marL="1600200" lvl="2" indent="-45720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Due date: 17:00 PM July 13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, 2016</a:t>
            </a:r>
            <a:endParaRPr lang="en-US" sz="2400" dirty="0"/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Send solution to </a:t>
            </a:r>
            <a:r>
              <a:rPr lang="en-US" sz="2400" u="sng" dirty="0" smtClean="0"/>
              <a:t>vu.nguyen2@niteco.se</a:t>
            </a:r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3 </a:t>
            </a:r>
            <a:r>
              <a:rPr lang="en-US" sz="2400" dirty="0"/>
              <a:t>prizes</a:t>
            </a:r>
          </a:p>
          <a:p>
            <a:pPr marL="2057400" lvl="3" indent="-457200"/>
            <a:r>
              <a:rPr lang="en-US" sz="2000" dirty="0"/>
              <a:t>300K – 250K – 200K </a:t>
            </a:r>
          </a:p>
          <a:p>
            <a:pPr marL="2057400" lvl="3" indent="-457200"/>
            <a:r>
              <a:rPr lang="en-US" sz="2000" dirty="0"/>
              <a:t>First-come, first-served (if having same answers)</a:t>
            </a:r>
          </a:p>
          <a:p>
            <a:pPr lvl="2" indent="0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672915"/>
              </p:ext>
            </p:extLst>
          </p:nvPr>
        </p:nvGraphicFramePr>
        <p:xfrm>
          <a:off x="2066835" y="2177687"/>
          <a:ext cx="635435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118"/>
                <a:gridCol w="2118118"/>
                <a:gridCol w="21181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Group 1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Group 2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Group 3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Trang.NTT</a:t>
                      </a:r>
                      <a:endParaRPr lang="en-US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Trang.Ninh</a:t>
                      </a:r>
                      <a:endParaRPr lang="en-US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Duong.Tran</a:t>
                      </a:r>
                      <a:endParaRPr lang="en-US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Tu.Luu</a:t>
                      </a:r>
                      <a:endParaRPr lang="en-US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Minh.Nguyen</a:t>
                      </a:r>
                      <a:endParaRPr lang="en-US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Trang.Nguyen</a:t>
                      </a:r>
                      <a:endParaRPr lang="en-US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28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2357"/>
            <a:ext cx="9674291" cy="7518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Testing a Website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8200" y="1184184"/>
            <a:ext cx="10793819" cy="5324566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</a:rPr>
              <a:t>Thread – Ecommerce Ordering Application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1257300" lvl="1" indent="-571500"/>
            <a:r>
              <a:rPr lang="en-US" sz="2000" dirty="0" smtClean="0"/>
              <a:t>The tablets ordering website allows for Buying and Selling tablets. It should support trading in Hanoi and Saigon.</a:t>
            </a:r>
          </a:p>
          <a:p>
            <a:pPr marL="1257300" lvl="1" indent="-571500"/>
            <a:r>
              <a:rPr lang="en-US" sz="2000" dirty="0" smtClean="0"/>
              <a:t>The website’s compatibility on browsers: Chrome, Firefox, Internet Explorer, Safari.</a:t>
            </a:r>
          </a:p>
          <a:p>
            <a:pPr marL="1257300" lvl="1" indent="-571500"/>
            <a:r>
              <a:rPr lang="en-US" sz="2000" dirty="0" smtClean="0"/>
              <a:t>The types of booking: Online booking and Via Phone.</a:t>
            </a:r>
          </a:p>
          <a:p>
            <a:pPr marL="1257300" lvl="1" indent="-571500"/>
            <a:r>
              <a:rPr lang="en-US" sz="2000" dirty="0" smtClean="0"/>
              <a:t>Tablets brands: Amazon, Apple, Samsung	.</a:t>
            </a:r>
          </a:p>
          <a:p>
            <a:pPr marL="1257300" lvl="1" indent="-571500"/>
            <a:r>
              <a:rPr lang="en-US" sz="2000" dirty="0"/>
              <a:t>The Constraint </a:t>
            </a:r>
            <a:r>
              <a:rPr lang="en-US" sz="2000" dirty="0" smtClean="0"/>
              <a:t>is the quantity of tablets for one order. It </a:t>
            </a:r>
            <a:r>
              <a:rPr lang="en-US" sz="2000" dirty="0"/>
              <a:t>can accept values only between 1 and </a:t>
            </a:r>
            <a:r>
              <a:rPr lang="en-US" sz="2000" dirty="0" smtClean="0"/>
              <a:t>10.</a:t>
            </a:r>
          </a:p>
          <a:p>
            <a:pPr marL="1257300" lvl="1" indent="-571500"/>
            <a:r>
              <a:rPr lang="en-US" sz="2000" dirty="0" smtClean="0"/>
              <a:t>The Orders can be placed only during working hours.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</a:rPr>
              <a:t>Questions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1257300" lvl="1" indent="-571500"/>
            <a:r>
              <a:rPr lang="en-US" sz="2000" dirty="0" smtClean="0"/>
              <a:t>Calculate the number of test cases that can be generated in </a:t>
            </a:r>
            <a:r>
              <a:rPr lang="en-US" sz="2000" dirty="0"/>
              <a:t>the above </a:t>
            </a:r>
            <a:r>
              <a:rPr lang="en-US" sz="2000" dirty="0" smtClean="0"/>
              <a:t>testing </a:t>
            </a:r>
            <a:r>
              <a:rPr lang="en-US" sz="2000" dirty="0"/>
              <a:t>problem</a:t>
            </a:r>
            <a:endParaRPr lang="en-US" sz="2000" dirty="0" smtClean="0"/>
          </a:p>
          <a:p>
            <a:pPr marL="1257300" lvl="1" indent="-571500"/>
            <a:r>
              <a:rPr lang="en-US" sz="2000" dirty="0" smtClean="0"/>
              <a:t>Write these test cases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2" indent="0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39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2850"/>
            <a:ext cx="9674291" cy="7518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8200" y="1044677"/>
            <a:ext cx="10793819" cy="5324566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</a:rPr>
              <a:t>Analysis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pPr marL="1143000" lvl="1" indent="-457200"/>
            <a:endParaRPr lang="en-US" sz="2800" dirty="0" smtClean="0">
              <a:solidFill>
                <a:schemeClr val="tx1"/>
              </a:solidFill>
            </a:endParaRPr>
          </a:p>
          <a:p>
            <a:pPr marL="1143000" lvl="1" indent="-457200"/>
            <a:r>
              <a:rPr lang="en-US" sz="2800" dirty="0" smtClean="0"/>
              <a:t>Total number of test cases using Cartesian method</a:t>
            </a:r>
          </a:p>
          <a:p>
            <a:pPr lvl="1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</a:p>
          <a:p>
            <a:pPr marL="1143000" lvl="1" indent="-457200"/>
            <a:endParaRPr lang="en-US" sz="2800" dirty="0" smtClean="0">
              <a:solidFill>
                <a:schemeClr val="tx1"/>
              </a:solidFill>
            </a:endParaRPr>
          </a:p>
          <a:p>
            <a:pPr marL="1143000" lvl="1" indent="-457200"/>
            <a:r>
              <a:rPr lang="en-US" sz="2800" dirty="0"/>
              <a:t>Total number of </a:t>
            </a:r>
            <a:r>
              <a:rPr lang="en-US" sz="2800" dirty="0" smtClean="0"/>
              <a:t>test cases (including </a:t>
            </a:r>
            <a:r>
              <a:rPr lang="en-US" sz="2800" dirty="0"/>
              <a:t>negative </a:t>
            </a:r>
            <a:r>
              <a:rPr lang="en-US" sz="2800" dirty="0" smtClean="0"/>
              <a:t>cases) &gt; 1920 test cases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2" indent="0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615994"/>
              </p:ext>
            </p:extLst>
          </p:nvPr>
        </p:nvGraphicFramePr>
        <p:xfrm>
          <a:off x="1463590" y="1474692"/>
          <a:ext cx="9178034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042"/>
                <a:gridCol w="1195042"/>
                <a:gridCol w="1577809"/>
                <a:gridCol w="1075941"/>
                <a:gridCol w="1195042"/>
                <a:gridCol w="1195042"/>
                <a:gridCol w="17441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Order 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Browsers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Order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Brands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Buy</a:t>
                      </a:r>
                    </a:p>
                    <a:p>
                      <a:r>
                        <a:rPr lang="en-US" dirty="0" smtClean="0"/>
                        <a:t>Sell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Hanoi</a:t>
                      </a:r>
                    </a:p>
                    <a:p>
                      <a:r>
                        <a:rPr lang="en-US" dirty="0" smtClean="0"/>
                        <a:t>Saigon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Chrome</a:t>
                      </a:r>
                    </a:p>
                    <a:p>
                      <a:r>
                        <a:rPr lang="en-US" dirty="0" smtClean="0"/>
                        <a:t>Firefox</a:t>
                      </a:r>
                    </a:p>
                    <a:p>
                      <a:r>
                        <a:rPr lang="en-US" dirty="0" smtClean="0"/>
                        <a:t>Internet Explorer</a:t>
                      </a:r>
                    </a:p>
                    <a:p>
                      <a:r>
                        <a:rPr lang="en-US" dirty="0" smtClean="0"/>
                        <a:t>Safari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Online</a:t>
                      </a:r>
                    </a:p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Amazon</a:t>
                      </a:r>
                    </a:p>
                    <a:p>
                      <a:r>
                        <a:rPr lang="en-US" dirty="0" smtClean="0"/>
                        <a:t>Apple</a:t>
                      </a:r>
                    </a:p>
                    <a:p>
                      <a:r>
                        <a:rPr lang="en-US" dirty="0" smtClean="0"/>
                        <a:t>Samsung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1, 2, 3, 4, 5, 6, 7, 8, 9, 10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 hours</a:t>
                      </a:r>
                    </a:p>
                    <a:p>
                      <a:r>
                        <a:rPr lang="en-US" dirty="0" smtClean="0"/>
                        <a:t>Non-working</a:t>
                      </a:r>
                      <a:r>
                        <a:rPr lang="en-US" baseline="0" dirty="0" smtClean="0"/>
                        <a:t> hours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174512"/>
              </p:ext>
            </p:extLst>
          </p:nvPr>
        </p:nvGraphicFramePr>
        <p:xfrm>
          <a:off x="2180281" y="4508974"/>
          <a:ext cx="9146745" cy="64997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146745"/>
              </a:tblGrid>
              <a:tr h="64997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x 2 x 4 x 2 x 3 x 10 x 2 = 1920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15 mins per test case. Total execution time (T1) = 15 mins x 1920 = 28800 mins (480 hours)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52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3571"/>
            <a:ext cx="9674291" cy="7518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8200" y="1125398"/>
            <a:ext cx="10793819" cy="5324566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T</a:t>
            </a:r>
            <a:r>
              <a:rPr lang="en-US" sz="2800" dirty="0" smtClean="0">
                <a:solidFill>
                  <a:schemeClr val="tx1"/>
                </a:solidFill>
              </a:rPr>
              <a:t>he </a:t>
            </a:r>
            <a:r>
              <a:rPr lang="en-US" sz="2800" dirty="0">
                <a:solidFill>
                  <a:schemeClr val="tx1"/>
                </a:solidFill>
              </a:rPr>
              <a:t>idea is to bring down the number of test </a:t>
            </a:r>
            <a:r>
              <a:rPr lang="en-US" sz="2800" dirty="0" smtClean="0">
                <a:solidFill>
                  <a:schemeClr val="tx1"/>
                </a:solidFill>
              </a:rPr>
              <a:t>cases</a:t>
            </a:r>
          </a:p>
          <a:p>
            <a:pPr marL="1143000" lvl="1" indent="-457200"/>
            <a:r>
              <a:rPr lang="en-US" sz="2800" dirty="0" smtClean="0"/>
              <a:t>The Quantity values can be reduced into 2 inputs (Valid, Invalid) Total number of test cases (positive cases)</a:t>
            </a:r>
          </a:p>
          <a:p>
            <a:pPr marL="1143000" lvl="1" indent="-457200"/>
            <a:endParaRPr lang="en-US" sz="2800" dirty="0">
              <a:solidFill>
                <a:schemeClr val="tx1"/>
              </a:solidFill>
            </a:endParaRPr>
          </a:p>
          <a:p>
            <a:pPr marL="1143000" lvl="1" indent="-457200"/>
            <a:endParaRPr lang="en-US" sz="2800" dirty="0" smtClean="0"/>
          </a:p>
          <a:p>
            <a:pPr marL="1143000" lvl="1" indent="-457200"/>
            <a:r>
              <a:rPr lang="en-US" b="1" dirty="0"/>
              <a:t>O</a:t>
            </a:r>
            <a:r>
              <a:rPr lang="en-US" b="1" dirty="0" smtClean="0"/>
              <a:t>rder </a:t>
            </a:r>
            <a:r>
              <a:rPr lang="en-US" b="1" dirty="0"/>
              <a:t>the variables so that the one with the most number of values is first and the least is last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037911"/>
              </p:ext>
            </p:extLst>
          </p:nvPr>
        </p:nvGraphicFramePr>
        <p:xfrm>
          <a:off x="2073627" y="2515418"/>
          <a:ext cx="9055692" cy="64997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055692"/>
              </a:tblGrid>
              <a:tr h="64997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x 2 x 4 x 2 x 3 x 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x 2 = 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384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15 mins per test case. Total execution time (T2) = 15 mins x 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384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= </a:t>
                      </a:r>
                      <a:r>
                        <a:rPr lang="en-US" baseline="0" dirty="0" smtClean="0">
                          <a:solidFill>
                            <a:schemeClr val="accent2"/>
                          </a:solidFill>
                        </a:rPr>
                        <a:t>5760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mins (96 hours)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575475"/>
              </p:ext>
            </p:extLst>
          </p:nvPr>
        </p:nvGraphicFramePr>
        <p:xfrm>
          <a:off x="2073628" y="4232498"/>
          <a:ext cx="8271975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46"/>
                <a:gridCol w="887351"/>
                <a:gridCol w="1376039"/>
                <a:gridCol w="1376039"/>
                <a:gridCol w="1051378"/>
                <a:gridCol w="1105664"/>
                <a:gridCol w="96325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Browsers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Brands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Order category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Order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04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914" y="455948"/>
            <a:ext cx="9674291" cy="7518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725275"/>
              </p:ext>
            </p:extLst>
          </p:nvPr>
        </p:nvGraphicFramePr>
        <p:xfrm>
          <a:off x="4003590" y="101723"/>
          <a:ext cx="5169814" cy="6560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407"/>
                <a:gridCol w="636905"/>
                <a:gridCol w="925830"/>
                <a:gridCol w="698457"/>
                <a:gridCol w="725805"/>
                <a:gridCol w="628967"/>
                <a:gridCol w="505443"/>
              </a:tblGrid>
              <a:tr h="31941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Browsers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Brands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/>
                        <a:t>Order category</a:t>
                      </a:r>
                    </a:p>
                    <a:p>
                      <a:pPr algn="ctr"/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Location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Order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Time</a:t>
                      </a:r>
                      <a:endParaRPr lang="en-US" sz="900" b="1" dirty="0"/>
                    </a:p>
                  </a:txBody>
                  <a:tcPr/>
                </a:tc>
              </a:tr>
              <a:tr h="203261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Chrome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Amazon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Buy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49971">
                <a:tc>
                  <a:txBody>
                    <a:bodyPr/>
                    <a:lstStyle/>
                    <a:p>
                      <a:endParaRPr lang="en-US" sz="9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Amazon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Sell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59814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Chrome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Apple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Buy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59814"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Apple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Sell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59814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Chrome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Samsung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Buy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59814"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Samsung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Sell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59814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Firefox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Amazon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Buy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59814">
                <a:tc>
                  <a:txBody>
                    <a:bodyPr/>
                    <a:lstStyle/>
                    <a:p>
                      <a:endParaRPr lang="en-US" sz="9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Amazon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Sell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59814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Firefox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Apple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Buy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59814"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Apple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Sell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59814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Firefox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Samsung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Buy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59814"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Samsung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Sell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59814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Internet Explorer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Amazon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Buy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59814">
                <a:tc>
                  <a:txBody>
                    <a:bodyPr/>
                    <a:lstStyle/>
                    <a:p>
                      <a:endParaRPr lang="en-US" sz="9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Amazon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Sell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59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/>
                        <a:t>Internet Explorer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Apple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Buy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59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Apple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Sell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59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/>
                        <a:t>Internet Explorer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Samsung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Buy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59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Samsung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Sell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59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/>
                        <a:t>Safari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Amazon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Buy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59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Amazon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Sell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59814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Safari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Apple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Buy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59814"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Apple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Sell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59814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Safari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Samsung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Buy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59814"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Samsung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Sell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urved Left Arrow 2"/>
          <p:cNvSpPr/>
          <p:nvPr/>
        </p:nvSpPr>
        <p:spPr>
          <a:xfrm>
            <a:off x="6099125" y="2097459"/>
            <a:ext cx="255373" cy="321276"/>
          </a:xfrm>
          <a:prstGeom prst="curved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9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914" y="455948"/>
            <a:ext cx="9674291" cy="7518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356170"/>
              </p:ext>
            </p:extLst>
          </p:nvPr>
        </p:nvGraphicFramePr>
        <p:xfrm>
          <a:off x="4003590" y="101723"/>
          <a:ext cx="5062407" cy="6560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668"/>
                <a:gridCol w="636905"/>
                <a:gridCol w="925830"/>
                <a:gridCol w="614680"/>
                <a:gridCol w="725805"/>
                <a:gridCol w="628967"/>
                <a:gridCol w="507552"/>
              </a:tblGrid>
              <a:tr h="31941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Browsers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Brands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/>
                        <a:t>Order category</a:t>
                      </a:r>
                    </a:p>
                    <a:p>
                      <a:pPr algn="ctr"/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Location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Order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Time</a:t>
                      </a:r>
                      <a:endParaRPr lang="en-US" sz="900" b="1" dirty="0"/>
                    </a:p>
                  </a:txBody>
                  <a:tcPr/>
                </a:tc>
              </a:tr>
              <a:tr h="203261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Chrome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Amazon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Buy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49971">
                <a:tc>
                  <a:txBody>
                    <a:bodyPr/>
                    <a:lstStyle/>
                    <a:p>
                      <a:endParaRPr lang="en-US" sz="9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Amazon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Sell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59814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Chrome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Apple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Buy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59814"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Apple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Sell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59814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Chrome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Samsung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Buy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59814"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Samsung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Sell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59814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Firefox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Amazon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Sell</a:t>
                      </a:r>
                      <a:endParaRPr lang="en-US" sz="9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59814">
                <a:tc>
                  <a:txBody>
                    <a:bodyPr/>
                    <a:lstStyle/>
                    <a:p>
                      <a:endParaRPr lang="en-US" sz="9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Amazon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Buy</a:t>
                      </a:r>
                      <a:endParaRPr lang="en-US" sz="9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59814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Firefox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Apple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Sell</a:t>
                      </a:r>
                      <a:endParaRPr lang="en-US" sz="9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59814"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Apple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Buy</a:t>
                      </a:r>
                      <a:endParaRPr lang="en-US" sz="9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59814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Firefox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Samsung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Sell</a:t>
                      </a:r>
                      <a:endParaRPr lang="en-US" sz="9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59814"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Samsung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Buy</a:t>
                      </a:r>
                      <a:endParaRPr lang="en-US" sz="9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59814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Internet Explorer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Amazon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Buy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59814">
                <a:tc>
                  <a:txBody>
                    <a:bodyPr/>
                    <a:lstStyle/>
                    <a:p>
                      <a:endParaRPr lang="en-US" sz="9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Amazon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Sell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59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/>
                        <a:t>Internet Explorer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Apple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Buy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59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Apple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Sell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59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/>
                        <a:t>Internet Explorer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Samsung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Buy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59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Samsung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Sell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59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/>
                        <a:t>Safari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Amazon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Buy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598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Amazon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Sell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59814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Safari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Apple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Buy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59814"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Apple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Sell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59814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Safari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Samsung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Buy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59814"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Samsung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Sell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3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914" y="455948"/>
            <a:ext cx="9674291" cy="7518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354811"/>
              </p:ext>
            </p:extLst>
          </p:nvPr>
        </p:nvGraphicFramePr>
        <p:xfrm>
          <a:off x="3930142" y="238907"/>
          <a:ext cx="5119007" cy="6249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030"/>
                <a:gridCol w="686727"/>
                <a:gridCol w="1015981"/>
                <a:gridCol w="614680"/>
                <a:gridCol w="725805"/>
                <a:gridCol w="628967"/>
                <a:gridCol w="444817"/>
              </a:tblGrid>
              <a:tr h="360947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Browsers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Brands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/>
                        <a:t>Order category</a:t>
                      </a:r>
                    </a:p>
                    <a:p>
                      <a:pPr algn="ctr"/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Location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Order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/>
                        <a:t>Time</a:t>
                      </a:r>
                      <a:endParaRPr lang="en-US" sz="900" b="1" dirty="0"/>
                    </a:p>
                  </a:txBody>
                  <a:tcPr/>
                </a:tc>
              </a:tr>
              <a:tr h="225592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Chrome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Amazon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Buy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Hanoi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25592">
                <a:tc>
                  <a:txBody>
                    <a:bodyPr/>
                    <a:lstStyle/>
                    <a:p>
                      <a:endParaRPr lang="en-US" sz="9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Amazon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Sell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Saigon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25592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Chrome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Apple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Buy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Hanoi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25592"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Apple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Sell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Saigon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25592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Chrome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Samsung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Buy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Hanoi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25592"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Samsung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Sell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Saigon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25592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Firefox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Amazon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Sell</a:t>
                      </a:r>
                      <a:endParaRPr lang="en-US" sz="9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Hanoi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25592">
                <a:tc>
                  <a:txBody>
                    <a:bodyPr/>
                    <a:lstStyle/>
                    <a:p>
                      <a:endParaRPr lang="en-US" sz="9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Amazon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Buy</a:t>
                      </a:r>
                      <a:endParaRPr lang="en-US" sz="9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Saigon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25592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Firefox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Apple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Sell</a:t>
                      </a:r>
                      <a:endParaRPr lang="en-US" sz="9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Hanoi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25592"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Apple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Buy</a:t>
                      </a:r>
                      <a:endParaRPr lang="en-US" sz="9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Saigon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25592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Firefox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Samsung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Sell</a:t>
                      </a:r>
                      <a:endParaRPr lang="en-US" sz="9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Hanoi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25592"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Samsung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Buy</a:t>
                      </a:r>
                      <a:endParaRPr lang="en-US" sz="9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Saigon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360947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Internet Explorer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Amazon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Buy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Hanoi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25592">
                <a:tc>
                  <a:txBody>
                    <a:bodyPr/>
                    <a:lstStyle/>
                    <a:p>
                      <a:endParaRPr lang="en-US" sz="9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Amazon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Sell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Saigon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3609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/>
                        <a:t>Internet Explorer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Apple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Buy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Hanoi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255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Apple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Sell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Saigon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3609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/>
                        <a:t>Internet Explorer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Samsung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Buy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Hanoi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255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Samsung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Sell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Saigon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255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/>
                        <a:t>Safari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Amazon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Buy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Hanoi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255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Amazon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Sell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Saigon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25592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Safari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Apple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Buy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Hanoi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25592"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Apple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Sell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Saigon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25592"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Safari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Samsung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Buy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Hanoi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  <a:tr h="225592"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Samsung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Sell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smtClean="0"/>
                        <a:t>Saigon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92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CBDCFAB3DE8B44A7E8E8017022C67B" ma:contentTypeVersion="1" ma:contentTypeDescription="Create a new document." ma:contentTypeScope="" ma:versionID="793c038206a4d051a7920105edb0f5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a0c67c4b9a3ad7b266dcc1cabf1fb2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F06F47-8203-4FDF-A55D-6EFC4A5B6178}"/>
</file>

<file path=customXml/itemProps2.xml><?xml version="1.0" encoding="utf-8"?>
<ds:datastoreItem xmlns:ds="http://schemas.openxmlformats.org/officeDocument/2006/customXml" ds:itemID="{A6AC6EE6-1F7F-41C8-9627-09BF78544AF6}"/>
</file>

<file path=customXml/itemProps3.xml><?xml version="1.0" encoding="utf-8"?>
<ds:datastoreItem xmlns:ds="http://schemas.openxmlformats.org/officeDocument/2006/customXml" ds:itemID="{104937A6-FC39-460B-B6CE-4A33226C18E3}"/>
</file>

<file path=docProps/app.xml><?xml version="1.0" encoding="utf-8"?>
<Properties xmlns="http://schemas.openxmlformats.org/officeDocument/2006/extended-properties" xmlns:vt="http://schemas.openxmlformats.org/officeDocument/2006/docPropsVTypes">
  <TotalTime>6202</TotalTime>
  <Words>1653</Words>
  <Application>Microsoft Office PowerPoint</Application>
  <PresentationFormat>Widescreen</PresentationFormat>
  <Paragraphs>1165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Franchise</vt:lpstr>
      <vt:lpstr>Times New Roman</vt:lpstr>
      <vt:lpstr>Wingdings</vt:lpstr>
      <vt:lpstr>Office Theme</vt:lpstr>
      <vt:lpstr>PowerPoint Presentation</vt:lpstr>
      <vt:lpstr>Agenda</vt:lpstr>
      <vt:lpstr>Testing quiz</vt:lpstr>
      <vt:lpstr>Testing a Website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Anh Nguyen</dc:creator>
  <cp:lastModifiedBy>Vu Anh Nguyen</cp:lastModifiedBy>
  <cp:revision>273</cp:revision>
  <dcterms:created xsi:type="dcterms:W3CDTF">2016-05-20T02:28:01Z</dcterms:created>
  <dcterms:modified xsi:type="dcterms:W3CDTF">2016-07-18T09:39:53Z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0x010100EDCBDCFAB3DE8B44A7E8E8017022C67B</vt:lpwstr>
  </property>
</Properties>
</file>