
<file path=[Content_Types].xml><?xml version="1.0" encoding="utf-8"?>
<Types xmlns="http://schemas.openxmlformats.org/package/2006/content-types">
  <Default Extension="png" ContentType="image/png"/>
  <Default Extension="m4a" ContentType="audio/mp4"/>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7"/>
  </p:notesMasterIdLst>
  <p:handoutMasterIdLst>
    <p:handoutMasterId r:id="rId18"/>
  </p:handoutMasterIdLst>
  <p:sldIdLst>
    <p:sldId id="323" r:id="rId5"/>
    <p:sldId id="307" r:id="rId6"/>
    <p:sldId id="321" r:id="rId7"/>
    <p:sldId id="315" r:id="rId8"/>
    <p:sldId id="319" r:id="rId9"/>
    <p:sldId id="324" r:id="rId10"/>
    <p:sldId id="325" r:id="rId11"/>
    <p:sldId id="316" r:id="rId12"/>
    <p:sldId id="318" r:id="rId13"/>
    <p:sldId id="320" r:id="rId14"/>
    <p:sldId id="312" r:id="rId15"/>
    <p:sldId id="313" r:id="rId16"/>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ection>
        <p14:section name="Content" id="{C0F0D410-549F-4F72-83D8-9F2C0137246B}">
          <p14:sldIdLst>
            <p14:sldId id="323"/>
            <p14:sldId id="307"/>
            <p14:sldId id="321"/>
            <p14:sldId id="315"/>
            <p14:sldId id="319"/>
            <p14:sldId id="324"/>
            <p14:sldId id="325"/>
            <p14:sldId id="316"/>
            <p14:sldId id="318"/>
            <p14:sldId id="320"/>
            <p14:sldId id="312"/>
            <p14:sldId id="31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rik Paulin" initials="FP" lastIdx="24" clrIdx="0">
    <p:extLst>
      <p:ext uri="{19B8F6BF-5375-455C-9EA6-DF929625EA0E}">
        <p15:presenceInfo xmlns:p15="http://schemas.microsoft.com/office/powerpoint/2012/main" userId="S-1-5-21-3732533413-2494246402-1928275818-291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24C"/>
    <a:srgbClr val="A6A6A6"/>
    <a:srgbClr val="BFC0C1"/>
    <a:srgbClr val="FFCC00"/>
    <a:srgbClr val="FACD1F"/>
    <a:srgbClr val="59595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3" autoAdjust="0"/>
    <p:restoredTop sz="94660"/>
  </p:normalViewPr>
  <p:slideViewPr>
    <p:cSldViewPr>
      <p:cViewPr varScale="1">
        <p:scale>
          <a:sx n="120" d="100"/>
          <a:sy n="120" d="100"/>
        </p:scale>
        <p:origin x="432" y="10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E4D5FF-D0D0-46FD-9CED-83800258BCE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38D7FFE-311B-40CB-8092-2F5987686E86}">
      <dgm:prSet phldrT="[Text]" custT="1"/>
      <dgm:spPr/>
      <dgm:t>
        <a:bodyPr/>
        <a:lstStyle/>
        <a:p>
          <a:pPr algn="ctr"/>
          <a:r>
            <a:rPr lang="en-US" sz="1800" b="0" dirty="0" smtClean="0"/>
            <a:t>Position salary</a:t>
          </a:r>
          <a:endParaRPr lang="en-US" sz="1800" b="0" dirty="0"/>
        </a:p>
      </dgm:t>
    </dgm:pt>
    <dgm:pt modelId="{A66A7BB9-A4DC-4283-A9B2-DB98DB7DD16E}" type="parTrans" cxnId="{FC14AD12-3AAB-400A-AEFF-D1EC97C50D53}">
      <dgm:prSet/>
      <dgm:spPr/>
      <dgm:t>
        <a:bodyPr/>
        <a:lstStyle/>
        <a:p>
          <a:endParaRPr lang="en-US" sz="2000" b="0"/>
        </a:p>
      </dgm:t>
    </dgm:pt>
    <dgm:pt modelId="{5A265E32-DC5A-4A12-ABDE-C0A516AA937F}" type="sibTrans" cxnId="{FC14AD12-3AAB-400A-AEFF-D1EC97C50D53}">
      <dgm:prSet/>
      <dgm:spPr/>
      <dgm:t>
        <a:bodyPr/>
        <a:lstStyle/>
        <a:p>
          <a:endParaRPr lang="en-US" sz="2000" b="0"/>
        </a:p>
      </dgm:t>
    </dgm:pt>
    <dgm:pt modelId="{5C5F1011-C90E-4766-A8C6-6980C60F5BF2}">
      <dgm:prSet phldrT="[Text]" custT="1"/>
      <dgm:spPr/>
      <dgm:t>
        <a:bodyPr/>
        <a:lstStyle/>
        <a:p>
          <a:pPr algn="ctr"/>
          <a:r>
            <a:rPr lang="en-US" sz="1800" b="0" dirty="0" smtClean="0"/>
            <a:t>Supplementary amount</a:t>
          </a:r>
          <a:endParaRPr lang="en-US" sz="1800" b="0" dirty="0"/>
        </a:p>
      </dgm:t>
    </dgm:pt>
    <dgm:pt modelId="{77D9A9DD-2196-4B27-9877-6C3FB3751131}" type="parTrans" cxnId="{C79F413D-1857-4D03-B2DB-3A38DBADAF70}">
      <dgm:prSet/>
      <dgm:spPr/>
      <dgm:t>
        <a:bodyPr/>
        <a:lstStyle/>
        <a:p>
          <a:endParaRPr lang="en-US" sz="2000" b="0"/>
        </a:p>
      </dgm:t>
    </dgm:pt>
    <dgm:pt modelId="{5F6F1046-7AD7-4433-828E-A5E326C6D7A3}" type="sibTrans" cxnId="{C79F413D-1857-4D03-B2DB-3A38DBADAF70}">
      <dgm:prSet/>
      <dgm:spPr/>
      <dgm:t>
        <a:bodyPr/>
        <a:lstStyle/>
        <a:p>
          <a:endParaRPr lang="en-US" sz="2000" b="0"/>
        </a:p>
      </dgm:t>
    </dgm:pt>
    <dgm:pt modelId="{497F8A89-39B7-4FE8-9357-38CAB6F30A9D}">
      <dgm:prSet phldrT="[Text]" custT="1"/>
      <dgm:spPr/>
      <dgm:t>
        <a:bodyPr/>
        <a:lstStyle/>
        <a:p>
          <a:pPr algn="ctr"/>
          <a:r>
            <a:rPr lang="en-US" sz="1800" b="0" dirty="0" smtClean="0"/>
            <a:t>Gas Allowance</a:t>
          </a:r>
          <a:endParaRPr lang="en-US" sz="1800" b="0" dirty="0"/>
        </a:p>
      </dgm:t>
    </dgm:pt>
    <dgm:pt modelId="{A3701A3B-3158-4154-B364-0409B885326D}" type="parTrans" cxnId="{731B89B9-4886-45A4-B51D-E68501DD3E8E}">
      <dgm:prSet/>
      <dgm:spPr/>
      <dgm:t>
        <a:bodyPr/>
        <a:lstStyle/>
        <a:p>
          <a:endParaRPr lang="en-US" sz="2000" b="0"/>
        </a:p>
      </dgm:t>
    </dgm:pt>
    <dgm:pt modelId="{8445A3B5-33D9-4710-93DD-717B435658D1}" type="sibTrans" cxnId="{731B89B9-4886-45A4-B51D-E68501DD3E8E}">
      <dgm:prSet/>
      <dgm:spPr/>
      <dgm:t>
        <a:bodyPr/>
        <a:lstStyle/>
        <a:p>
          <a:endParaRPr lang="en-US" sz="2000" b="0"/>
        </a:p>
      </dgm:t>
    </dgm:pt>
    <dgm:pt modelId="{68EDCB5F-0A89-47A5-AEBB-D432A4561C96}">
      <dgm:prSet phldrT="[Text]" custT="1"/>
      <dgm:spPr/>
      <dgm:t>
        <a:bodyPr/>
        <a:lstStyle/>
        <a:p>
          <a:pPr algn="ctr"/>
          <a:r>
            <a:rPr lang="en-US" sz="1800" b="0" dirty="0" smtClean="0"/>
            <a:t>Tel Allowance</a:t>
          </a:r>
          <a:endParaRPr lang="en-US" sz="1800" b="0" dirty="0"/>
        </a:p>
      </dgm:t>
    </dgm:pt>
    <dgm:pt modelId="{61F3654F-43B9-4AAF-B977-4A3CBBCDB4BB}" type="parTrans" cxnId="{1454DD0E-2A64-420C-B6FB-EB1AF8BD9EFA}">
      <dgm:prSet/>
      <dgm:spPr/>
      <dgm:t>
        <a:bodyPr/>
        <a:lstStyle/>
        <a:p>
          <a:endParaRPr lang="en-US" sz="2000" b="0"/>
        </a:p>
      </dgm:t>
    </dgm:pt>
    <dgm:pt modelId="{99270445-ED4E-42C8-B97A-23695A6FD22B}" type="sibTrans" cxnId="{1454DD0E-2A64-420C-B6FB-EB1AF8BD9EFA}">
      <dgm:prSet/>
      <dgm:spPr/>
      <dgm:t>
        <a:bodyPr/>
        <a:lstStyle/>
        <a:p>
          <a:endParaRPr lang="en-US" sz="2000" b="0"/>
        </a:p>
      </dgm:t>
    </dgm:pt>
    <dgm:pt modelId="{390BE359-EC3B-4746-89F8-606A0499EEF1}">
      <dgm:prSet phldrT="[Text]" custT="1"/>
      <dgm:spPr/>
      <dgm:t>
        <a:bodyPr/>
        <a:lstStyle/>
        <a:p>
          <a:pPr algn="ctr"/>
          <a:r>
            <a:rPr lang="en-US" sz="1800" b="0" dirty="0" smtClean="0"/>
            <a:t>Lunch Allowance</a:t>
          </a:r>
          <a:endParaRPr lang="en-US" sz="1800" b="0" dirty="0"/>
        </a:p>
      </dgm:t>
    </dgm:pt>
    <dgm:pt modelId="{A7484049-989D-4526-8600-139343206D92}" type="parTrans" cxnId="{37B8CFB9-0731-4E1A-8C0D-6E6F979A85EF}">
      <dgm:prSet/>
      <dgm:spPr/>
      <dgm:t>
        <a:bodyPr/>
        <a:lstStyle/>
        <a:p>
          <a:endParaRPr lang="en-US" sz="2000" b="0"/>
        </a:p>
      </dgm:t>
    </dgm:pt>
    <dgm:pt modelId="{719A33A0-45F7-4EED-800E-5F9BA896D2F8}" type="sibTrans" cxnId="{37B8CFB9-0731-4E1A-8C0D-6E6F979A85EF}">
      <dgm:prSet/>
      <dgm:spPr/>
      <dgm:t>
        <a:bodyPr/>
        <a:lstStyle/>
        <a:p>
          <a:endParaRPr lang="en-US" sz="2000" b="0"/>
        </a:p>
      </dgm:t>
    </dgm:pt>
    <dgm:pt modelId="{C74E140F-582D-4DC6-92BA-0499C1AE2524}" type="pres">
      <dgm:prSet presAssocID="{F9E4D5FF-D0D0-46FD-9CED-83800258BCE4}" presName="linear" presStyleCnt="0">
        <dgm:presLayoutVars>
          <dgm:animLvl val="lvl"/>
          <dgm:resizeHandles val="exact"/>
        </dgm:presLayoutVars>
      </dgm:prSet>
      <dgm:spPr/>
      <dgm:t>
        <a:bodyPr/>
        <a:lstStyle/>
        <a:p>
          <a:endParaRPr lang="en-US"/>
        </a:p>
      </dgm:t>
    </dgm:pt>
    <dgm:pt modelId="{242081DD-2699-4DA6-A886-77E19A266F6A}" type="pres">
      <dgm:prSet presAssocID="{A38D7FFE-311B-40CB-8092-2F5987686E86}" presName="parentText" presStyleLbl="node1" presStyleIdx="0" presStyleCnt="5" custLinFactNeighborX="-24074" custLinFactNeighborY="-76055">
        <dgm:presLayoutVars>
          <dgm:chMax val="0"/>
          <dgm:bulletEnabled val="1"/>
        </dgm:presLayoutVars>
      </dgm:prSet>
      <dgm:spPr/>
      <dgm:t>
        <a:bodyPr/>
        <a:lstStyle/>
        <a:p>
          <a:endParaRPr lang="en-US"/>
        </a:p>
      </dgm:t>
    </dgm:pt>
    <dgm:pt modelId="{DDAC66B5-BCEF-4789-B375-902B5F76F228}" type="pres">
      <dgm:prSet presAssocID="{5A265E32-DC5A-4A12-ABDE-C0A516AA937F}" presName="spacer" presStyleCnt="0"/>
      <dgm:spPr/>
    </dgm:pt>
    <dgm:pt modelId="{31F3C011-797C-410B-89A4-176A98E055C2}" type="pres">
      <dgm:prSet presAssocID="{5C5F1011-C90E-4766-A8C6-6980C60F5BF2}" presName="parentText" presStyleLbl="node1" presStyleIdx="1" presStyleCnt="5">
        <dgm:presLayoutVars>
          <dgm:chMax val="0"/>
          <dgm:bulletEnabled val="1"/>
        </dgm:presLayoutVars>
      </dgm:prSet>
      <dgm:spPr/>
      <dgm:t>
        <a:bodyPr/>
        <a:lstStyle/>
        <a:p>
          <a:endParaRPr lang="en-US"/>
        </a:p>
      </dgm:t>
    </dgm:pt>
    <dgm:pt modelId="{EAA9D870-2651-4C65-82E7-5D2A58B62738}" type="pres">
      <dgm:prSet presAssocID="{5F6F1046-7AD7-4433-828E-A5E326C6D7A3}" presName="spacer" presStyleCnt="0"/>
      <dgm:spPr/>
    </dgm:pt>
    <dgm:pt modelId="{08390FDA-FC76-410C-B082-BCE2595B4092}" type="pres">
      <dgm:prSet presAssocID="{497F8A89-39B7-4FE8-9357-38CAB6F30A9D}" presName="parentText" presStyleLbl="node1" presStyleIdx="2" presStyleCnt="5">
        <dgm:presLayoutVars>
          <dgm:chMax val="0"/>
          <dgm:bulletEnabled val="1"/>
        </dgm:presLayoutVars>
      </dgm:prSet>
      <dgm:spPr/>
      <dgm:t>
        <a:bodyPr/>
        <a:lstStyle/>
        <a:p>
          <a:endParaRPr lang="en-US"/>
        </a:p>
      </dgm:t>
    </dgm:pt>
    <dgm:pt modelId="{EAE35A69-DEB5-4423-9278-8255DEE8490F}" type="pres">
      <dgm:prSet presAssocID="{8445A3B5-33D9-4710-93DD-717B435658D1}" presName="spacer" presStyleCnt="0"/>
      <dgm:spPr/>
    </dgm:pt>
    <dgm:pt modelId="{2DD315BC-C618-4940-B30A-DD15B1B6C65D}" type="pres">
      <dgm:prSet presAssocID="{68EDCB5F-0A89-47A5-AEBB-D432A4561C96}" presName="parentText" presStyleLbl="node1" presStyleIdx="3" presStyleCnt="5">
        <dgm:presLayoutVars>
          <dgm:chMax val="0"/>
          <dgm:bulletEnabled val="1"/>
        </dgm:presLayoutVars>
      </dgm:prSet>
      <dgm:spPr/>
      <dgm:t>
        <a:bodyPr/>
        <a:lstStyle/>
        <a:p>
          <a:endParaRPr lang="en-US"/>
        </a:p>
      </dgm:t>
    </dgm:pt>
    <dgm:pt modelId="{2ECE4DA3-57CA-4F21-9ED7-5DAEC64A4EEA}" type="pres">
      <dgm:prSet presAssocID="{99270445-ED4E-42C8-B97A-23695A6FD22B}" presName="spacer" presStyleCnt="0"/>
      <dgm:spPr/>
    </dgm:pt>
    <dgm:pt modelId="{B36881AE-39CD-443B-906B-CF639EF98C3E}" type="pres">
      <dgm:prSet presAssocID="{390BE359-EC3B-4746-89F8-606A0499EEF1}" presName="parentText" presStyleLbl="node1" presStyleIdx="4" presStyleCnt="5">
        <dgm:presLayoutVars>
          <dgm:chMax val="0"/>
          <dgm:bulletEnabled val="1"/>
        </dgm:presLayoutVars>
      </dgm:prSet>
      <dgm:spPr/>
      <dgm:t>
        <a:bodyPr/>
        <a:lstStyle/>
        <a:p>
          <a:endParaRPr lang="en-US"/>
        </a:p>
      </dgm:t>
    </dgm:pt>
  </dgm:ptLst>
  <dgm:cxnLst>
    <dgm:cxn modelId="{731B89B9-4886-45A4-B51D-E68501DD3E8E}" srcId="{F9E4D5FF-D0D0-46FD-9CED-83800258BCE4}" destId="{497F8A89-39B7-4FE8-9357-38CAB6F30A9D}" srcOrd="2" destOrd="0" parTransId="{A3701A3B-3158-4154-B364-0409B885326D}" sibTransId="{8445A3B5-33D9-4710-93DD-717B435658D1}"/>
    <dgm:cxn modelId="{89ADEA67-838F-4EAE-A59C-18EFCB0FC6E3}" type="presOf" srcId="{A38D7FFE-311B-40CB-8092-2F5987686E86}" destId="{242081DD-2699-4DA6-A886-77E19A266F6A}" srcOrd="0" destOrd="0" presId="urn:microsoft.com/office/officeart/2005/8/layout/vList2"/>
    <dgm:cxn modelId="{1454DD0E-2A64-420C-B6FB-EB1AF8BD9EFA}" srcId="{F9E4D5FF-D0D0-46FD-9CED-83800258BCE4}" destId="{68EDCB5F-0A89-47A5-AEBB-D432A4561C96}" srcOrd="3" destOrd="0" parTransId="{61F3654F-43B9-4AAF-B977-4A3CBBCDB4BB}" sibTransId="{99270445-ED4E-42C8-B97A-23695A6FD22B}"/>
    <dgm:cxn modelId="{C79F413D-1857-4D03-B2DB-3A38DBADAF70}" srcId="{F9E4D5FF-D0D0-46FD-9CED-83800258BCE4}" destId="{5C5F1011-C90E-4766-A8C6-6980C60F5BF2}" srcOrd="1" destOrd="0" parTransId="{77D9A9DD-2196-4B27-9877-6C3FB3751131}" sibTransId="{5F6F1046-7AD7-4433-828E-A5E326C6D7A3}"/>
    <dgm:cxn modelId="{1DF0CBCB-188F-47E8-8C58-6C31A5D6E57E}" type="presOf" srcId="{68EDCB5F-0A89-47A5-AEBB-D432A4561C96}" destId="{2DD315BC-C618-4940-B30A-DD15B1B6C65D}" srcOrd="0" destOrd="0" presId="urn:microsoft.com/office/officeart/2005/8/layout/vList2"/>
    <dgm:cxn modelId="{C8E56BDC-45C8-4E3C-ADBA-7EED44028FFD}" type="presOf" srcId="{497F8A89-39B7-4FE8-9357-38CAB6F30A9D}" destId="{08390FDA-FC76-410C-B082-BCE2595B4092}" srcOrd="0" destOrd="0" presId="urn:microsoft.com/office/officeart/2005/8/layout/vList2"/>
    <dgm:cxn modelId="{F56DA591-A7C0-426B-A8D2-081E180ADB22}" type="presOf" srcId="{390BE359-EC3B-4746-89F8-606A0499EEF1}" destId="{B36881AE-39CD-443B-906B-CF639EF98C3E}" srcOrd="0" destOrd="0" presId="urn:microsoft.com/office/officeart/2005/8/layout/vList2"/>
    <dgm:cxn modelId="{FC14AD12-3AAB-400A-AEFF-D1EC97C50D53}" srcId="{F9E4D5FF-D0D0-46FD-9CED-83800258BCE4}" destId="{A38D7FFE-311B-40CB-8092-2F5987686E86}" srcOrd="0" destOrd="0" parTransId="{A66A7BB9-A4DC-4283-A9B2-DB98DB7DD16E}" sibTransId="{5A265E32-DC5A-4A12-ABDE-C0A516AA937F}"/>
    <dgm:cxn modelId="{37B8CFB9-0731-4E1A-8C0D-6E6F979A85EF}" srcId="{F9E4D5FF-D0D0-46FD-9CED-83800258BCE4}" destId="{390BE359-EC3B-4746-89F8-606A0499EEF1}" srcOrd="4" destOrd="0" parTransId="{A7484049-989D-4526-8600-139343206D92}" sibTransId="{719A33A0-45F7-4EED-800E-5F9BA896D2F8}"/>
    <dgm:cxn modelId="{E0F11120-A500-4E8D-BCB5-FBBE489A3925}" type="presOf" srcId="{F9E4D5FF-D0D0-46FD-9CED-83800258BCE4}" destId="{C74E140F-582D-4DC6-92BA-0499C1AE2524}" srcOrd="0" destOrd="0" presId="urn:microsoft.com/office/officeart/2005/8/layout/vList2"/>
    <dgm:cxn modelId="{65D6AFCC-C588-4781-950E-683BA9E30973}" type="presOf" srcId="{5C5F1011-C90E-4766-A8C6-6980C60F5BF2}" destId="{31F3C011-797C-410B-89A4-176A98E055C2}" srcOrd="0" destOrd="0" presId="urn:microsoft.com/office/officeart/2005/8/layout/vList2"/>
    <dgm:cxn modelId="{F5AC928E-626B-4A5F-BE69-252EA7D76DE3}" type="presParOf" srcId="{C74E140F-582D-4DC6-92BA-0499C1AE2524}" destId="{242081DD-2699-4DA6-A886-77E19A266F6A}" srcOrd="0" destOrd="0" presId="urn:microsoft.com/office/officeart/2005/8/layout/vList2"/>
    <dgm:cxn modelId="{A1D57B37-725C-4D16-8088-AF002B49C921}" type="presParOf" srcId="{C74E140F-582D-4DC6-92BA-0499C1AE2524}" destId="{DDAC66B5-BCEF-4789-B375-902B5F76F228}" srcOrd="1" destOrd="0" presId="urn:microsoft.com/office/officeart/2005/8/layout/vList2"/>
    <dgm:cxn modelId="{9276FF41-0BE8-436F-B2DE-73217E5DBCD2}" type="presParOf" srcId="{C74E140F-582D-4DC6-92BA-0499C1AE2524}" destId="{31F3C011-797C-410B-89A4-176A98E055C2}" srcOrd="2" destOrd="0" presId="urn:microsoft.com/office/officeart/2005/8/layout/vList2"/>
    <dgm:cxn modelId="{201F2932-EED5-46DF-8062-BA7153677E31}" type="presParOf" srcId="{C74E140F-582D-4DC6-92BA-0499C1AE2524}" destId="{EAA9D870-2651-4C65-82E7-5D2A58B62738}" srcOrd="3" destOrd="0" presId="urn:microsoft.com/office/officeart/2005/8/layout/vList2"/>
    <dgm:cxn modelId="{73252227-3735-4D47-B94B-B91E912CCC18}" type="presParOf" srcId="{C74E140F-582D-4DC6-92BA-0499C1AE2524}" destId="{08390FDA-FC76-410C-B082-BCE2595B4092}" srcOrd="4" destOrd="0" presId="urn:microsoft.com/office/officeart/2005/8/layout/vList2"/>
    <dgm:cxn modelId="{9EDEC391-4A79-4D4D-B280-8504B56E6B8F}" type="presParOf" srcId="{C74E140F-582D-4DC6-92BA-0499C1AE2524}" destId="{EAE35A69-DEB5-4423-9278-8255DEE8490F}" srcOrd="5" destOrd="0" presId="urn:microsoft.com/office/officeart/2005/8/layout/vList2"/>
    <dgm:cxn modelId="{982BC544-E841-48CC-A716-A9866C587D28}" type="presParOf" srcId="{C74E140F-582D-4DC6-92BA-0499C1AE2524}" destId="{2DD315BC-C618-4940-B30A-DD15B1B6C65D}" srcOrd="6" destOrd="0" presId="urn:microsoft.com/office/officeart/2005/8/layout/vList2"/>
    <dgm:cxn modelId="{DFC4C1C7-BFE6-4112-B12C-ADDA533F1BFF}" type="presParOf" srcId="{C74E140F-582D-4DC6-92BA-0499C1AE2524}" destId="{2ECE4DA3-57CA-4F21-9ED7-5DAEC64A4EEA}" srcOrd="7" destOrd="0" presId="urn:microsoft.com/office/officeart/2005/8/layout/vList2"/>
    <dgm:cxn modelId="{A29406A0-FE04-44FE-B263-A9191417AFE4}" type="presParOf" srcId="{C74E140F-582D-4DC6-92BA-0499C1AE2524}" destId="{B36881AE-39CD-443B-906B-CF639EF98C3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669B15-4672-4320-A057-584B62068462}" type="doc">
      <dgm:prSet loTypeId="urn:microsoft.com/office/officeart/2005/8/layout/hProcess4" loCatId="process" qsTypeId="urn:microsoft.com/office/officeart/2005/8/quickstyle/simple1" qsCatId="simple" csTypeId="urn:microsoft.com/office/officeart/2005/8/colors/colorful3" csCatId="colorful" phldr="1"/>
      <dgm:spPr/>
      <dgm:t>
        <a:bodyPr/>
        <a:lstStyle/>
        <a:p>
          <a:endParaRPr lang="en-US"/>
        </a:p>
      </dgm:t>
    </dgm:pt>
    <dgm:pt modelId="{9087C8D0-A755-4EE3-B5FE-3FEC9FC48BC9}">
      <dgm:prSet phldrT="[Text]"/>
      <dgm:spPr/>
      <dgm:t>
        <a:bodyPr/>
        <a:lstStyle/>
        <a:p>
          <a:r>
            <a:rPr lang="en-US" b="1" dirty="0" smtClean="0">
              <a:solidFill>
                <a:schemeClr val="tx1"/>
              </a:solidFill>
            </a:rPr>
            <a:t>Effective</a:t>
          </a:r>
          <a:endParaRPr lang="en-US" b="1" dirty="0">
            <a:solidFill>
              <a:schemeClr val="tx1"/>
            </a:solidFill>
          </a:endParaRPr>
        </a:p>
      </dgm:t>
    </dgm:pt>
    <dgm:pt modelId="{DAA29E9F-17B8-4D83-9F85-0B2983B64248}" type="parTrans" cxnId="{5D85251F-5CCE-46EA-A4CA-1FB44C1CDCC5}">
      <dgm:prSet/>
      <dgm:spPr/>
      <dgm:t>
        <a:bodyPr/>
        <a:lstStyle/>
        <a:p>
          <a:endParaRPr lang="en-US"/>
        </a:p>
      </dgm:t>
    </dgm:pt>
    <dgm:pt modelId="{AAF1D57F-B322-4CA5-B504-20A30316A2F0}" type="sibTrans" cxnId="{5D85251F-5CCE-46EA-A4CA-1FB44C1CDCC5}">
      <dgm:prSet/>
      <dgm:spPr/>
      <dgm:t>
        <a:bodyPr/>
        <a:lstStyle/>
        <a:p>
          <a:endParaRPr lang="en-US"/>
        </a:p>
      </dgm:t>
    </dgm:pt>
    <dgm:pt modelId="{1614329D-5C62-4D5A-ACD0-96EC4C16AF00}">
      <dgm:prSet phldrT="[Text]"/>
      <dgm:spPr>
        <a:solidFill>
          <a:schemeClr val="accent5">
            <a:lumMod val="75000"/>
          </a:schemeClr>
        </a:solidFill>
      </dgm:spPr>
      <dgm:t>
        <a:bodyPr/>
        <a:lstStyle/>
        <a:p>
          <a:r>
            <a:rPr lang="en-US" b="1" dirty="0" smtClean="0">
              <a:solidFill>
                <a:schemeClr val="tx1"/>
              </a:solidFill>
            </a:rPr>
            <a:t>Contract &amp; Appendix</a:t>
          </a:r>
          <a:endParaRPr lang="en-US" b="1" dirty="0">
            <a:solidFill>
              <a:schemeClr val="tx1"/>
            </a:solidFill>
          </a:endParaRPr>
        </a:p>
      </dgm:t>
    </dgm:pt>
    <dgm:pt modelId="{30DD304C-459D-4D99-B55A-4C9BD453BFB3}" type="parTrans" cxnId="{4DF1DC0F-AD61-4BCA-ADA5-53D8012466C6}">
      <dgm:prSet/>
      <dgm:spPr/>
      <dgm:t>
        <a:bodyPr/>
        <a:lstStyle/>
        <a:p>
          <a:endParaRPr lang="en-US"/>
        </a:p>
      </dgm:t>
    </dgm:pt>
    <dgm:pt modelId="{2B78BA9E-C6B5-4327-9188-4D4ACDC4AA21}" type="sibTrans" cxnId="{4DF1DC0F-AD61-4BCA-ADA5-53D8012466C6}">
      <dgm:prSet/>
      <dgm:spPr/>
      <dgm:t>
        <a:bodyPr/>
        <a:lstStyle/>
        <a:p>
          <a:endParaRPr lang="en-US"/>
        </a:p>
      </dgm:t>
    </dgm:pt>
    <dgm:pt modelId="{8E75A95B-94B6-4CD0-9225-F518ACEE5F23}">
      <dgm:prSet phldrT="[Text]"/>
      <dgm:spPr/>
      <dgm:t>
        <a:bodyPr/>
        <a:lstStyle/>
        <a:p>
          <a:r>
            <a:rPr lang="en-US" b="1" dirty="0" smtClean="0"/>
            <a:t>CONTRACT: </a:t>
          </a:r>
          <a:r>
            <a:rPr lang="en-US" dirty="0" smtClean="0"/>
            <a:t>Staff holding LC with </a:t>
          </a:r>
          <a:r>
            <a:rPr lang="en-US" b="1" dirty="0" smtClean="0"/>
            <a:t>indefinite </a:t>
          </a:r>
          <a:r>
            <a:rPr lang="en-US" dirty="0" smtClean="0"/>
            <a:t>duration</a:t>
          </a:r>
          <a:endParaRPr lang="en-US" dirty="0"/>
        </a:p>
      </dgm:t>
    </dgm:pt>
    <dgm:pt modelId="{A4B194DD-C466-468F-90D8-4AEE68400D22}" type="parTrans" cxnId="{7243BF27-6AD2-4941-9B1B-52CBA4301991}">
      <dgm:prSet/>
      <dgm:spPr/>
      <dgm:t>
        <a:bodyPr/>
        <a:lstStyle/>
        <a:p>
          <a:endParaRPr lang="en-US"/>
        </a:p>
      </dgm:t>
    </dgm:pt>
    <dgm:pt modelId="{AA855FD7-F89F-46FA-846E-BF0E9E5B42BF}" type="sibTrans" cxnId="{7243BF27-6AD2-4941-9B1B-52CBA4301991}">
      <dgm:prSet/>
      <dgm:spPr/>
      <dgm:t>
        <a:bodyPr/>
        <a:lstStyle/>
        <a:p>
          <a:endParaRPr lang="en-US"/>
        </a:p>
      </dgm:t>
    </dgm:pt>
    <dgm:pt modelId="{932E4002-3F3A-4C43-A207-040742CA1E9E}">
      <dgm:prSet phldrT="[Text]"/>
      <dgm:spPr/>
      <dgm:t>
        <a:bodyPr/>
        <a:lstStyle/>
        <a:p>
          <a:r>
            <a:rPr lang="en-US" b="1" dirty="0" smtClean="0">
              <a:solidFill>
                <a:schemeClr val="tx1"/>
              </a:solidFill>
            </a:rPr>
            <a:t>ADDITIONAL APPENDIX: </a:t>
          </a:r>
          <a:r>
            <a:rPr lang="en-US" dirty="0" smtClean="0"/>
            <a:t>Staff holding LC with </a:t>
          </a:r>
          <a:r>
            <a:rPr lang="en-US" b="1" dirty="0" smtClean="0"/>
            <a:t>definite</a:t>
          </a:r>
          <a:r>
            <a:rPr lang="en-US" dirty="0" smtClean="0"/>
            <a:t> duration</a:t>
          </a:r>
          <a:endParaRPr lang="en-US" b="1" dirty="0">
            <a:solidFill>
              <a:schemeClr val="tx1"/>
            </a:solidFill>
          </a:endParaRPr>
        </a:p>
      </dgm:t>
    </dgm:pt>
    <dgm:pt modelId="{63D1C9BB-754A-42FC-963D-88459A86BA1E}" type="parTrans" cxnId="{D10F6DED-5C3C-4CC9-AF9F-44AD91262AA6}">
      <dgm:prSet/>
      <dgm:spPr/>
      <dgm:t>
        <a:bodyPr/>
        <a:lstStyle/>
        <a:p>
          <a:endParaRPr lang="en-US"/>
        </a:p>
      </dgm:t>
    </dgm:pt>
    <dgm:pt modelId="{AB284344-5679-4219-A2C9-321C708FD5F3}" type="sibTrans" cxnId="{D10F6DED-5C3C-4CC9-AF9F-44AD91262AA6}">
      <dgm:prSet/>
      <dgm:spPr/>
      <dgm:t>
        <a:bodyPr/>
        <a:lstStyle/>
        <a:p>
          <a:endParaRPr lang="en-US"/>
        </a:p>
      </dgm:t>
    </dgm:pt>
    <dgm:pt modelId="{22D39B3F-267E-467C-B389-38575BB4C942}">
      <dgm:prSet phldrT="[Text]"/>
      <dgm:spPr/>
      <dgm:t>
        <a:bodyPr/>
        <a:lstStyle/>
        <a:p>
          <a:pPr algn="l"/>
          <a:endParaRPr lang="en-US" dirty="0"/>
        </a:p>
      </dgm:t>
    </dgm:pt>
    <dgm:pt modelId="{A059BB86-FD21-45B4-BEA0-1B2B30B30D25}" type="parTrans" cxnId="{213F52C4-C9B4-476F-8394-5CB003E77BE0}">
      <dgm:prSet/>
      <dgm:spPr/>
      <dgm:t>
        <a:bodyPr/>
        <a:lstStyle/>
        <a:p>
          <a:endParaRPr lang="en-US"/>
        </a:p>
      </dgm:t>
    </dgm:pt>
    <dgm:pt modelId="{FB5E7A4D-AFEF-4440-A501-5420690021B8}" type="sibTrans" cxnId="{213F52C4-C9B4-476F-8394-5CB003E77BE0}">
      <dgm:prSet/>
      <dgm:spPr/>
      <dgm:t>
        <a:bodyPr/>
        <a:lstStyle/>
        <a:p>
          <a:endParaRPr lang="en-US"/>
        </a:p>
      </dgm:t>
    </dgm:pt>
    <dgm:pt modelId="{1CEBF913-420D-4D77-B1E6-3304841669D9}">
      <dgm:prSet phldrT="[Text]"/>
      <dgm:spPr/>
      <dgm:t>
        <a:bodyPr/>
        <a:lstStyle/>
        <a:p>
          <a:pPr algn="l"/>
          <a:endParaRPr lang="en-US" dirty="0"/>
        </a:p>
      </dgm:t>
    </dgm:pt>
    <dgm:pt modelId="{F4BDC48E-9EF4-422C-902D-EF0BB13C0329}" type="parTrans" cxnId="{23307A74-2139-4B41-8616-3152E5E3DB62}">
      <dgm:prSet/>
      <dgm:spPr/>
      <dgm:t>
        <a:bodyPr/>
        <a:lstStyle/>
        <a:p>
          <a:endParaRPr lang="en-US"/>
        </a:p>
      </dgm:t>
    </dgm:pt>
    <dgm:pt modelId="{92604691-78C0-4373-B4A9-7ACD19F9B465}" type="sibTrans" cxnId="{23307A74-2139-4B41-8616-3152E5E3DB62}">
      <dgm:prSet/>
      <dgm:spPr/>
      <dgm:t>
        <a:bodyPr/>
        <a:lstStyle/>
        <a:p>
          <a:endParaRPr lang="en-US"/>
        </a:p>
      </dgm:t>
    </dgm:pt>
    <dgm:pt modelId="{5A9CFDA6-0E7C-42E7-BB2E-671CA76C1AB1}">
      <dgm:prSet phldrT="[Text]"/>
      <dgm:spPr/>
      <dgm:t>
        <a:bodyPr/>
        <a:lstStyle/>
        <a:p>
          <a:pPr algn="ctr"/>
          <a:r>
            <a:rPr lang="en-US" dirty="0" smtClean="0"/>
            <a:t>1</a:t>
          </a:r>
          <a:r>
            <a:rPr lang="en-US" baseline="30000" dirty="0" smtClean="0"/>
            <a:t>st</a:t>
          </a:r>
          <a:r>
            <a:rPr lang="en-US" dirty="0" smtClean="0"/>
            <a:t> January 2018</a:t>
          </a:r>
          <a:endParaRPr lang="en-US" dirty="0"/>
        </a:p>
      </dgm:t>
    </dgm:pt>
    <dgm:pt modelId="{7BE7566A-6F63-4CA0-9172-2921FA8089AF}" type="sibTrans" cxnId="{CF107E71-4392-4E26-B014-6EABFC15D382}">
      <dgm:prSet/>
      <dgm:spPr/>
      <dgm:t>
        <a:bodyPr/>
        <a:lstStyle/>
        <a:p>
          <a:endParaRPr lang="en-US"/>
        </a:p>
      </dgm:t>
    </dgm:pt>
    <dgm:pt modelId="{326530F1-4A98-4A96-992D-FB74E8A1B496}" type="parTrans" cxnId="{CF107E71-4392-4E26-B014-6EABFC15D382}">
      <dgm:prSet/>
      <dgm:spPr/>
      <dgm:t>
        <a:bodyPr/>
        <a:lstStyle/>
        <a:p>
          <a:endParaRPr lang="en-US"/>
        </a:p>
      </dgm:t>
    </dgm:pt>
    <dgm:pt modelId="{F830DBEA-E3E5-442C-98A5-34BCD5508D24}" type="pres">
      <dgm:prSet presAssocID="{7F669B15-4672-4320-A057-584B62068462}" presName="Name0" presStyleCnt="0">
        <dgm:presLayoutVars>
          <dgm:dir/>
          <dgm:animLvl val="lvl"/>
          <dgm:resizeHandles val="exact"/>
        </dgm:presLayoutVars>
      </dgm:prSet>
      <dgm:spPr/>
      <dgm:t>
        <a:bodyPr/>
        <a:lstStyle/>
        <a:p>
          <a:endParaRPr lang="en-US"/>
        </a:p>
      </dgm:t>
    </dgm:pt>
    <dgm:pt modelId="{D98FD6A4-CA3C-487F-B4F9-C636DC7312D4}" type="pres">
      <dgm:prSet presAssocID="{7F669B15-4672-4320-A057-584B62068462}" presName="tSp" presStyleCnt="0"/>
      <dgm:spPr/>
    </dgm:pt>
    <dgm:pt modelId="{67B68B75-3888-4E1E-9253-003F992C1FBA}" type="pres">
      <dgm:prSet presAssocID="{7F669B15-4672-4320-A057-584B62068462}" presName="bSp" presStyleCnt="0"/>
      <dgm:spPr/>
    </dgm:pt>
    <dgm:pt modelId="{29D513CB-29A0-4C6E-A609-A4EF64EEE809}" type="pres">
      <dgm:prSet presAssocID="{7F669B15-4672-4320-A057-584B62068462}" presName="process" presStyleCnt="0"/>
      <dgm:spPr/>
    </dgm:pt>
    <dgm:pt modelId="{8356C736-BD16-4C50-8E44-392F55FA0F52}" type="pres">
      <dgm:prSet presAssocID="{9087C8D0-A755-4EE3-B5FE-3FEC9FC48BC9}" presName="composite1" presStyleCnt="0"/>
      <dgm:spPr/>
    </dgm:pt>
    <dgm:pt modelId="{9C1AD373-EE06-495C-BD4D-921D643672DF}" type="pres">
      <dgm:prSet presAssocID="{9087C8D0-A755-4EE3-B5FE-3FEC9FC48BC9}" presName="dummyNode1" presStyleLbl="node1" presStyleIdx="0" presStyleCnt="2"/>
      <dgm:spPr/>
    </dgm:pt>
    <dgm:pt modelId="{B483DD7E-156A-4A54-84C7-6A091FF3853F}" type="pres">
      <dgm:prSet presAssocID="{9087C8D0-A755-4EE3-B5FE-3FEC9FC48BC9}" presName="childNode1" presStyleLbl="bgAcc1" presStyleIdx="0" presStyleCnt="2">
        <dgm:presLayoutVars>
          <dgm:bulletEnabled val="1"/>
        </dgm:presLayoutVars>
      </dgm:prSet>
      <dgm:spPr/>
      <dgm:t>
        <a:bodyPr/>
        <a:lstStyle/>
        <a:p>
          <a:endParaRPr lang="en-US"/>
        </a:p>
      </dgm:t>
    </dgm:pt>
    <dgm:pt modelId="{5F356D43-3ED9-4F1B-90E2-048E63A00714}" type="pres">
      <dgm:prSet presAssocID="{9087C8D0-A755-4EE3-B5FE-3FEC9FC48BC9}" presName="childNode1tx" presStyleLbl="bgAcc1" presStyleIdx="0" presStyleCnt="2">
        <dgm:presLayoutVars>
          <dgm:bulletEnabled val="1"/>
        </dgm:presLayoutVars>
      </dgm:prSet>
      <dgm:spPr/>
      <dgm:t>
        <a:bodyPr/>
        <a:lstStyle/>
        <a:p>
          <a:endParaRPr lang="en-US"/>
        </a:p>
      </dgm:t>
    </dgm:pt>
    <dgm:pt modelId="{B209FC0C-F0D5-437D-A516-7A22D626E12A}" type="pres">
      <dgm:prSet presAssocID="{9087C8D0-A755-4EE3-B5FE-3FEC9FC48BC9}" presName="parentNode1" presStyleLbl="node1" presStyleIdx="0" presStyleCnt="2" custLinFactNeighborX="-5171" custLinFactNeighborY="-35888">
        <dgm:presLayoutVars>
          <dgm:chMax val="1"/>
          <dgm:bulletEnabled val="1"/>
        </dgm:presLayoutVars>
      </dgm:prSet>
      <dgm:spPr/>
      <dgm:t>
        <a:bodyPr/>
        <a:lstStyle/>
        <a:p>
          <a:endParaRPr lang="en-US"/>
        </a:p>
      </dgm:t>
    </dgm:pt>
    <dgm:pt modelId="{BA2A2D2D-9A5B-4C37-AD20-3D2FA90FD16A}" type="pres">
      <dgm:prSet presAssocID="{9087C8D0-A755-4EE3-B5FE-3FEC9FC48BC9}" presName="connSite1" presStyleCnt="0"/>
      <dgm:spPr/>
    </dgm:pt>
    <dgm:pt modelId="{511FC60F-9D92-4B90-8EB3-5ED127BA9666}" type="pres">
      <dgm:prSet presAssocID="{AAF1D57F-B322-4CA5-B504-20A30316A2F0}" presName="Name9" presStyleLbl="sibTrans2D1" presStyleIdx="0" presStyleCnt="1"/>
      <dgm:spPr/>
      <dgm:t>
        <a:bodyPr/>
        <a:lstStyle/>
        <a:p>
          <a:endParaRPr lang="en-US"/>
        </a:p>
      </dgm:t>
    </dgm:pt>
    <dgm:pt modelId="{745D43AB-BCE5-4217-AC71-48E0B512639C}" type="pres">
      <dgm:prSet presAssocID="{1614329D-5C62-4D5A-ACD0-96EC4C16AF00}" presName="composite2" presStyleCnt="0"/>
      <dgm:spPr/>
    </dgm:pt>
    <dgm:pt modelId="{5D0293AC-731F-4A2E-845B-A97A2E703777}" type="pres">
      <dgm:prSet presAssocID="{1614329D-5C62-4D5A-ACD0-96EC4C16AF00}" presName="dummyNode2" presStyleLbl="node1" presStyleIdx="0" presStyleCnt="2"/>
      <dgm:spPr/>
    </dgm:pt>
    <dgm:pt modelId="{7462B0E9-BC31-45E1-A87A-DD6A2F6C3ABF}" type="pres">
      <dgm:prSet presAssocID="{1614329D-5C62-4D5A-ACD0-96EC4C16AF00}" presName="childNode2" presStyleLbl="bgAcc1" presStyleIdx="1" presStyleCnt="2" custLinFactNeighborX="390" custLinFactNeighborY="-8077">
        <dgm:presLayoutVars>
          <dgm:bulletEnabled val="1"/>
        </dgm:presLayoutVars>
      </dgm:prSet>
      <dgm:spPr/>
      <dgm:t>
        <a:bodyPr/>
        <a:lstStyle/>
        <a:p>
          <a:endParaRPr lang="en-US"/>
        </a:p>
      </dgm:t>
    </dgm:pt>
    <dgm:pt modelId="{49523767-A520-45A9-A815-D102629AA408}" type="pres">
      <dgm:prSet presAssocID="{1614329D-5C62-4D5A-ACD0-96EC4C16AF00}" presName="childNode2tx" presStyleLbl="bgAcc1" presStyleIdx="1" presStyleCnt="2">
        <dgm:presLayoutVars>
          <dgm:bulletEnabled val="1"/>
        </dgm:presLayoutVars>
      </dgm:prSet>
      <dgm:spPr/>
      <dgm:t>
        <a:bodyPr/>
        <a:lstStyle/>
        <a:p>
          <a:endParaRPr lang="en-US"/>
        </a:p>
      </dgm:t>
    </dgm:pt>
    <dgm:pt modelId="{DAE4FEF3-89A3-4C8C-9EDE-E908A0A0FBE0}" type="pres">
      <dgm:prSet presAssocID="{1614329D-5C62-4D5A-ACD0-96EC4C16AF00}" presName="parentNode2" presStyleLbl="node1" presStyleIdx="1" presStyleCnt="2" custLinFactNeighborX="-799" custLinFactNeighborY="-25641">
        <dgm:presLayoutVars>
          <dgm:chMax val="0"/>
          <dgm:bulletEnabled val="1"/>
        </dgm:presLayoutVars>
      </dgm:prSet>
      <dgm:spPr/>
      <dgm:t>
        <a:bodyPr/>
        <a:lstStyle/>
        <a:p>
          <a:endParaRPr lang="en-US"/>
        </a:p>
      </dgm:t>
    </dgm:pt>
    <dgm:pt modelId="{FC7C5D00-8291-45EF-B7AE-542BD30C04AA}" type="pres">
      <dgm:prSet presAssocID="{1614329D-5C62-4D5A-ACD0-96EC4C16AF00}" presName="connSite2" presStyleCnt="0"/>
      <dgm:spPr/>
    </dgm:pt>
  </dgm:ptLst>
  <dgm:cxnLst>
    <dgm:cxn modelId="{47076461-B697-4FDA-94FD-779A86239BB7}" type="presOf" srcId="{22D39B3F-267E-467C-B389-38575BB4C942}" destId="{5F356D43-3ED9-4F1B-90E2-048E63A00714}" srcOrd="1" destOrd="0" presId="urn:microsoft.com/office/officeart/2005/8/layout/hProcess4"/>
    <dgm:cxn modelId="{7243BF27-6AD2-4941-9B1B-52CBA4301991}" srcId="{1614329D-5C62-4D5A-ACD0-96EC4C16AF00}" destId="{8E75A95B-94B6-4CD0-9225-F518ACEE5F23}" srcOrd="0" destOrd="0" parTransId="{A4B194DD-C466-468F-90D8-4AEE68400D22}" sibTransId="{AA855FD7-F89F-46FA-846E-BF0E9E5B42BF}"/>
    <dgm:cxn modelId="{5D85251F-5CCE-46EA-A4CA-1FB44C1CDCC5}" srcId="{7F669B15-4672-4320-A057-584B62068462}" destId="{9087C8D0-A755-4EE3-B5FE-3FEC9FC48BC9}" srcOrd="0" destOrd="0" parTransId="{DAA29E9F-17B8-4D83-9F85-0B2983B64248}" sibTransId="{AAF1D57F-B322-4CA5-B504-20A30316A2F0}"/>
    <dgm:cxn modelId="{F3CC5C9A-6158-4D1A-962E-7513F926A805}" type="presOf" srcId="{5A9CFDA6-0E7C-42E7-BB2E-671CA76C1AB1}" destId="{B483DD7E-156A-4A54-84C7-6A091FF3853F}" srcOrd="0" destOrd="2" presId="urn:microsoft.com/office/officeart/2005/8/layout/hProcess4"/>
    <dgm:cxn modelId="{660C8A91-F605-499A-B8FA-AA01552B27F9}" type="presOf" srcId="{5A9CFDA6-0E7C-42E7-BB2E-671CA76C1AB1}" destId="{5F356D43-3ED9-4F1B-90E2-048E63A00714}" srcOrd="1" destOrd="2" presId="urn:microsoft.com/office/officeart/2005/8/layout/hProcess4"/>
    <dgm:cxn modelId="{E0C2DE59-046A-484C-B880-F36711F381F5}" type="presOf" srcId="{932E4002-3F3A-4C43-A207-040742CA1E9E}" destId="{7462B0E9-BC31-45E1-A87A-DD6A2F6C3ABF}" srcOrd="0" destOrd="1" presId="urn:microsoft.com/office/officeart/2005/8/layout/hProcess4"/>
    <dgm:cxn modelId="{4DF1DC0F-AD61-4BCA-ADA5-53D8012466C6}" srcId="{7F669B15-4672-4320-A057-584B62068462}" destId="{1614329D-5C62-4D5A-ACD0-96EC4C16AF00}" srcOrd="1" destOrd="0" parTransId="{30DD304C-459D-4D99-B55A-4C9BD453BFB3}" sibTransId="{2B78BA9E-C6B5-4327-9188-4D4ACDC4AA21}"/>
    <dgm:cxn modelId="{060A85CA-A76F-4ED7-B32E-68BE5355EF1D}" type="presOf" srcId="{8E75A95B-94B6-4CD0-9225-F518ACEE5F23}" destId="{49523767-A520-45A9-A815-D102629AA408}" srcOrd="1" destOrd="0" presId="urn:microsoft.com/office/officeart/2005/8/layout/hProcess4"/>
    <dgm:cxn modelId="{7AFBBE1A-39E0-45D3-82C4-0C9CC524145C}" type="presOf" srcId="{AAF1D57F-B322-4CA5-B504-20A30316A2F0}" destId="{511FC60F-9D92-4B90-8EB3-5ED127BA9666}" srcOrd="0" destOrd="0" presId="urn:microsoft.com/office/officeart/2005/8/layout/hProcess4"/>
    <dgm:cxn modelId="{491FA320-3D96-4165-9894-5B60D820A5AB}" type="presOf" srcId="{22D39B3F-267E-467C-B389-38575BB4C942}" destId="{B483DD7E-156A-4A54-84C7-6A091FF3853F}" srcOrd="0" destOrd="0" presId="urn:microsoft.com/office/officeart/2005/8/layout/hProcess4"/>
    <dgm:cxn modelId="{213F52C4-C9B4-476F-8394-5CB003E77BE0}" srcId="{9087C8D0-A755-4EE3-B5FE-3FEC9FC48BC9}" destId="{22D39B3F-267E-467C-B389-38575BB4C942}" srcOrd="0" destOrd="0" parTransId="{A059BB86-FD21-45B4-BEA0-1B2B30B30D25}" sibTransId="{FB5E7A4D-AFEF-4440-A501-5420690021B8}"/>
    <dgm:cxn modelId="{E21D47B4-7669-4F8C-BAC6-151B4B7219CF}" type="presOf" srcId="{7F669B15-4672-4320-A057-584B62068462}" destId="{F830DBEA-E3E5-442C-98A5-34BCD5508D24}" srcOrd="0" destOrd="0" presId="urn:microsoft.com/office/officeart/2005/8/layout/hProcess4"/>
    <dgm:cxn modelId="{543187D5-7C5E-4026-BBFB-2D5444B616F6}" type="presOf" srcId="{8E75A95B-94B6-4CD0-9225-F518ACEE5F23}" destId="{7462B0E9-BC31-45E1-A87A-DD6A2F6C3ABF}" srcOrd="0" destOrd="0" presId="urn:microsoft.com/office/officeart/2005/8/layout/hProcess4"/>
    <dgm:cxn modelId="{4A6105C9-2A22-43E0-A425-D3706EF078AE}" type="presOf" srcId="{1CEBF913-420D-4D77-B1E6-3304841669D9}" destId="{B483DD7E-156A-4A54-84C7-6A091FF3853F}" srcOrd="0" destOrd="1" presId="urn:microsoft.com/office/officeart/2005/8/layout/hProcess4"/>
    <dgm:cxn modelId="{CF107E71-4392-4E26-B014-6EABFC15D382}" srcId="{9087C8D0-A755-4EE3-B5FE-3FEC9FC48BC9}" destId="{5A9CFDA6-0E7C-42E7-BB2E-671CA76C1AB1}" srcOrd="2" destOrd="0" parTransId="{326530F1-4A98-4A96-992D-FB74E8A1B496}" sibTransId="{7BE7566A-6F63-4CA0-9172-2921FA8089AF}"/>
    <dgm:cxn modelId="{F774468C-1F77-4B8A-B702-F351C56EF05B}" type="presOf" srcId="{932E4002-3F3A-4C43-A207-040742CA1E9E}" destId="{49523767-A520-45A9-A815-D102629AA408}" srcOrd="1" destOrd="1" presId="urn:microsoft.com/office/officeart/2005/8/layout/hProcess4"/>
    <dgm:cxn modelId="{925F9991-BB45-46DF-8496-CDAB0230FF66}" type="presOf" srcId="{9087C8D0-A755-4EE3-B5FE-3FEC9FC48BC9}" destId="{B209FC0C-F0D5-437D-A516-7A22D626E12A}" srcOrd="0" destOrd="0" presId="urn:microsoft.com/office/officeart/2005/8/layout/hProcess4"/>
    <dgm:cxn modelId="{91FF3E2E-204F-4387-9960-52975F5C1106}" type="presOf" srcId="{1614329D-5C62-4D5A-ACD0-96EC4C16AF00}" destId="{DAE4FEF3-89A3-4C8C-9EDE-E908A0A0FBE0}" srcOrd="0" destOrd="0" presId="urn:microsoft.com/office/officeart/2005/8/layout/hProcess4"/>
    <dgm:cxn modelId="{BB7354FF-2045-4DCA-B949-D74345A84EA4}" type="presOf" srcId="{1CEBF913-420D-4D77-B1E6-3304841669D9}" destId="{5F356D43-3ED9-4F1B-90E2-048E63A00714}" srcOrd="1" destOrd="1" presId="urn:microsoft.com/office/officeart/2005/8/layout/hProcess4"/>
    <dgm:cxn modelId="{D10F6DED-5C3C-4CC9-AF9F-44AD91262AA6}" srcId="{1614329D-5C62-4D5A-ACD0-96EC4C16AF00}" destId="{932E4002-3F3A-4C43-A207-040742CA1E9E}" srcOrd="1" destOrd="0" parTransId="{63D1C9BB-754A-42FC-963D-88459A86BA1E}" sibTransId="{AB284344-5679-4219-A2C9-321C708FD5F3}"/>
    <dgm:cxn modelId="{23307A74-2139-4B41-8616-3152E5E3DB62}" srcId="{9087C8D0-A755-4EE3-B5FE-3FEC9FC48BC9}" destId="{1CEBF913-420D-4D77-B1E6-3304841669D9}" srcOrd="1" destOrd="0" parTransId="{F4BDC48E-9EF4-422C-902D-EF0BB13C0329}" sibTransId="{92604691-78C0-4373-B4A9-7ACD19F9B465}"/>
    <dgm:cxn modelId="{AFEFEE47-76D1-47CD-9000-11ACCEF86385}" type="presParOf" srcId="{F830DBEA-E3E5-442C-98A5-34BCD5508D24}" destId="{D98FD6A4-CA3C-487F-B4F9-C636DC7312D4}" srcOrd="0" destOrd="0" presId="urn:microsoft.com/office/officeart/2005/8/layout/hProcess4"/>
    <dgm:cxn modelId="{244999E8-7D13-4F82-B410-EDE46D5B98A2}" type="presParOf" srcId="{F830DBEA-E3E5-442C-98A5-34BCD5508D24}" destId="{67B68B75-3888-4E1E-9253-003F992C1FBA}" srcOrd="1" destOrd="0" presId="urn:microsoft.com/office/officeart/2005/8/layout/hProcess4"/>
    <dgm:cxn modelId="{F85FB727-F5F5-4DD3-8E22-1582611186D8}" type="presParOf" srcId="{F830DBEA-E3E5-442C-98A5-34BCD5508D24}" destId="{29D513CB-29A0-4C6E-A609-A4EF64EEE809}" srcOrd="2" destOrd="0" presId="urn:microsoft.com/office/officeart/2005/8/layout/hProcess4"/>
    <dgm:cxn modelId="{F4712AA8-8C48-4E71-B8F0-0766D7F7CCAB}" type="presParOf" srcId="{29D513CB-29A0-4C6E-A609-A4EF64EEE809}" destId="{8356C736-BD16-4C50-8E44-392F55FA0F52}" srcOrd="0" destOrd="0" presId="urn:microsoft.com/office/officeart/2005/8/layout/hProcess4"/>
    <dgm:cxn modelId="{5D1275E4-5AA0-424D-A8A4-5FB2E77F314B}" type="presParOf" srcId="{8356C736-BD16-4C50-8E44-392F55FA0F52}" destId="{9C1AD373-EE06-495C-BD4D-921D643672DF}" srcOrd="0" destOrd="0" presId="urn:microsoft.com/office/officeart/2005/8/layout/hProcess4"/>
    <dgm:cxn modelId="{DCE95C56-BB4F-4AD1-89C0-522FD9904F44}" type="presParOf" srcId="{8356C736-BD16-4C50-8E44-392F55FA0F52}" destId="{B483DD7E-156A-4A54-84C7-6A091FF3853F}" srcOrd="1" destOrd="0" presId="urn:microsoft.com/office/officeart/2005/8/layout/hProcess4"/>
    <dgm:cxn modelId="{5DFE3846-EC14-4085-8611-8870133B6C94}" type="presParOf" srcId="{8356C736-BD16-4C50-8E44-392F55FA0F52}" destId="{5F356D43-3ED9-4F1B-90E2-048E63A00714}" srcOrd="2" destOrd="0" presId="urn:microsoft.com/office/officeart/2005/8/layout/hProcess4"/>
    <dgm:cxn modelId="{6E73363B-8592-461E-B5D7-FDAF669B3EFF}" type="presParOf" srcId="{8356C736-BD16-4C50-8E44-392F55FA0F52}" destId="{B209FC0C-F0D5-437D-A516-7A22D626E12A}" srcOrd="3" destOrd="0" presId="urn:microsoft.com/office/officeart/2005/8/layout/hProcess4"/>
    <dgm:cxn modelId="{67B86587-0718-4D60-8A08-0FE22441918B}" type="presParOf" srcId="{8356C736-BD16-4C50-8E44-392F55FA0F52}" destId="{BA2A2D2D-9A5B-4C37-AD20-3D2FA90FD16A}" srcOrd="4" destOrd="0" presId="urn:microsoft.com/office/officeart/2005/8/layout/hProcess4"/>
    <dgm:cxn modelId="{9072D5D8-5BE4-4313-86BD-A5B43EB970C0}" type="presParOf" srcId="{29D513CB-29A0-4C6E-A609-A4EF64EEE809}" destId="{511FC60F-9D92-4B90-8EB3-5ED127BA9666}" srcOrd="1" destOrd="0" presId="urn:microsoft.com/office/officeart/2005/8/layout/hProcess4"/>
    <dgm:cxn modelId="{6958F2F9-8FFF-4300-8B7C-13225E45B0D3}" type="presParOf" srcId="{29D513CB-29A0-4C6E-A609-A4EF64EEE809}" destId="{745D43AB-BCE5-4217-AC71-48E0B512639C}" srcOrd="2" destOrd="0" presId="urn:microsoft.com/office/officeart/2005/8/layout/hProcess4"/>
    <dgm:cxn modelId="{131DA447-DB59-4FA4-95C1-B8CC683A58A3}" type="presParOf" srcId="{745D43AB-BCE5-4217-AC71-48E0B512639C}" destId="{5D0293AC-731F-4A2E-845B-A97A2E703777}" srcOrd="0" destOrd="0" presId="urn:microsoft.com/office/officeart/2005/8/layout/hProcess4"/>
    <dgm:cxn modelId="{46343BD4-4D35-4CD6-A5E4-307AB6747E76}" type="presParOf" srcId="{745D43AB-BCE5-4217-AC71-48E0B512639C}" destId="{7462B0E9-BC31-45E1-A87A-DD6A2F6C3ABF}" srcOrd="1" destOrd="0" presId="urn:microsoft.com/office/officeart/2005/8/layout/hProcess4"/>
    <dgm:cxn modelId="{74EA3C46-260B-4B04-9239-4D018794DDC1}" type="presParOf" srcId="{745D43AB-BCE5-4217-AC71-48E0B512639C}" destId="{49523767-A520-45A9-A815-D102629AA408}" srcOrd="2" destOrd="0" presId="urn:microsoft.com/office/officeart/2005/8/layout/hProcess4"/>
    <dgm:cxn modelId="{833ACBC5-DC12-451C-83D0-0C67777CD349}" type="presParOf" srcId="{745D43AB-BCE5-4217-AC71-48E0B512639C}" destId="{DAE4FEF3-89A3-4C8C-9EDE-E908A0A0FBE0}" srcOrd="3" destOrd="0" presId="urn:microsoft.com/office/officeart/2005/8/layout/hProcess4"/>
    <dgm:cxn modelId="{45E96CD3-4636-42E8-9B86-FF43FAED8407}" type="presParOf" srcId="{745D43AB-BCE5-4217-AC71-48E0B512639C}" destId="{FC7C5D00-8291-45EF-B7AE-542BD30C04A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081DD-2699-4DA6-A886-77E19A266F6A}">
      <dsp:nvSpPr>
        <dsp:cNvPr id="0" name=""/>
        <dsp:cNvSpPr/>
      </dsp:nvSpPr>
      <dsp:spPr>
        <a:xfrm>
          <a:off x="0" y="0"/>
          <a:ext cx="4114800" cy="4329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Position salary</a:t>
          </a:r>
          <a:endParaRPr lang="en-US" sz="1800" b="0" kern="1200" dirty="0"/>
        </a:p>
      </dsp:txBody>
      <dsp:txXfrm>
        <a:off x="21132" y="21132"/>
        <a:ext cx="4072536" cy="390636"/>
      </dsp:txXfrm>
    </dsp:sp>
    <dsp:sp modelId="{31F3C011-797C-410B-89A4-176A98E055C2}">
      <dsp:nvSpPr>
        <dsp:cNvPr id="0" name=""/>
        <dsp:cNvSpPr/>
      </dsp:nvSpPr>
      <dsp:spPr>
        <a:xfrm>
          <a:off x="0" y="464849"/>
          <a:ext cx="4114800" cy="432900"/>
        </a:xfrm>
        <a:prstGeom prst="roundRect">
          <a:avLst/>
        </a:prstGeom>
        <a:solidFill>
          <a:schemeClr val="accent2">
            <a:hueOff val="-172121"/>
            <a:satOff val="-174"/>
            <a:lumOff val="15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Supplementary amount</a:t>
          </a:r>
          <a:endParaRPr lang="en-US" sz="1800" b="0" kern="1200" dirty="0"/>
        </a:p>
      </dsp:txBody>
      <dsp:txXfrm>
        <a:off x="21132" y="485981"/>
        <a:ext cx="4072536" cy="390636"/>
      </dsp:txXfrm>
    </dsp:sp>
    <dsp:sp modelId="{08390FDA-FC76-410C-B082-BCE2595B4092}">
      <dsp:nvSpPr>
        <dsp:cNvPr id="0" name=""/>
        <dsp:cNvSpPr/>
      </dsp:nvSpPr>
      <dsp:spPr>
        <a:xfrm>
          <a:off x="0" y="926549"/>
          <a:ext cx="4114800" cy="432900"/>
        </a:xfrm>
        <a:prstGeom prst="roundRect">
          <a:avLst/>
        </a:prstGeom>
        <a:solidFill>
          <a:schemeClr val="accent2">
            <a:hueOff val="-344242"/>
            <a:satOff val="-348"/>
            <a:lumOff val="3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Gas Allowance</a:t>
          </a:r>
          <a:endParaRPr lang="en-US" sz="1800" b="0" kern="1200" dirty="0"/>
        </a:p>
      </dsp:txBody>
      <dsp:txXfrm>
        <a:off x="21132" y="947681"/>
        <a:ext cx="4072536" cy="390636"/>
      </dsp:txXfrm>
    </dsp:sp>
    <dsp:sp modelId="{2DD315BC-C618-4940-B30A-DD15B1B6C65D}">
      <dsp:nvSpPr>
        <dsp:cNvPr id="0" name=""/>
        <dsp:cNvSpPr/>
      </dsp:nvSpPr>
      <dsp:spPr>
        <a:xfrm>
          <a:off x="0" y="1388250"/>
          <a:ext cx="4114800" cy="432900"/>
        </a:xfrm>
        <a:prstGeom prst="roundRect">
          <a:avLst/>
        </a:prstGeom>
        <a:solidFill>
          <a:schemeClr val="accent2">
            <a:hueOff val="-516363"/>
            <a:satOff val="-522"/>
            <a:lumOff val="45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Tel Allowance</a:t>
          </a:r>
          <a:endParaRPr lang="en-US" sz="1800" b="0" kern="1200" dirty="0"/>
        </a:p>
      </dsp:txBody>
      <dsp:txXfrm>
        <a:off x="21132" y="1409382"/>
        <a:ext cx="4072536" cy="390636"/>
      </dsp:txXfrm>
    </dsp:sp>
    <dsp:sp modelId="{B36881AE-39CD-443B-906B-CF639EF98C3E}">
      <dsp:nvSpPr>
        <dsp:cNvPr id="0" name=""/>
        <dsp:cNvSpPr/>
      </dsp:nvSpPr>
      <dsp:spPr>
        <a:xfrm>
          <a:off x="0" y="1849950"/>
          <a:ext cx="4114800" cy="432900"/>
        </a:xfrm>
        <a:prstGeom prst="roundRect">
          <a:avLst/>
        </a:prstGeom>
        <a:solidFill>
          <a:schemeClr val="accent2">
            <a:hueOff val="-688484"/>
            <a:satOff val="-696"/>
            <a:lumOff val="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Lunch Allowance</a:t>
          </a:r>
          <a:endParaRPr lang="en-US" sz="1800" b="0" kern="1200" dirty="0"/>
        </a:p>
      </dsp:txBody>
      <dsp:txXfrm>
        <a:off x="21132" y="1871082"/>
        <a:ext cx="4072536" cy="390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3DD7E-156A-4A54-84C7-6A091FF3853F}">
      <dsp:nvSpPr>
        <dsp:cNvPr id="0" name=""/>
        <dsp:cNvSpPr/>
      </dsp:nvSpPr>
      <dsp:spPr>
        <a:xfrm>
          <a:off x="2058767" y="924512"/>
          <a:ext cx="2153895" cy="177651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ctr" defTabSz="622300">
            <a:lnSpc>
              <a:spcPct val="90000"/>
            </a:lnSpc>
            <a:spcBef>
              <a:spcPct val="0"/>
            </a:spcBef>
            <a:spcAft>
              <a:spcPct val="15000"/>
            </a:spcAft>
            <a:buChar char="••"/>
          </a:pPr>
          <a:r>
            <a:rPr lang="en-US" sz="1400" kern="1200" dirty="0" smtClean="0"/>
            <a:t>1</a:t>
          </a:r>
          <a:r>
            <a:rPr lang="en-US" sz="1400" kern="1200" baseline="30000" dirty="0" smtClean="0"/>
            <a:t>st</a:t>
          </a:r>
          <a:r>
            <a:rPr lang="en-US" sz="1400" kern="1200" dirty="0" smtClean="0"/>
            <a:t> January 2018</a:t>
          </a:r>
          <a:endParaRPr lang="en-US" sz="1400" kern="1200" dirty="0"/>
        </a:p>
      </dsp:txBody>
      <dsp:txXfrm>
        <a:off x="2099650" y="965395"/>
        <a:ext cx="2072129" cy="1314066"/>
      </dsp:txXfrm>
    </dsp:sp>
    <dsp:sp modelId="{511FC60F-9D92-4B90-8EB3-5ED127BA9666}">
      <dsp:nvSpPr>
        <dsp:cNvPr id="0" name=""/>
        <dsp:cNvSpPr/>
      </dsp:nvSpPr>
      <dsp:spPr>
        <a:xfrm>
          <a:off x="3162898" y="923247"/>
          <a:ext cx="2682867" cy="2682867"/>
        </a:xfrm>
        <a:prstGeom prst="leftCircularArrow">
          <a:avLst>
            <a:gd name="adj1" fmla="val 3668"/>
            <a:gd name="adj2" fmla="val 456970"/>
            <a:gd name="adj3" fmla="val 2440310"/>
            <a:gd name="adj4" fmla="val 9232318"/>
            <a:gd name="adj5" fmla="val 428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09FC0C-F0D5-437D-A516-7A22D626E12A}">
      <dsp:nvSpPr>
        <dsp:cNvPr id="0" name=""/>
        <dsp:cNvSpPr/>
      </dsp:nvSpPr>
      <dsp:spPr>
        <a:xfrm>
          <a:off x="2438408" y="2047106"/>
          <a:ext cx="1914574" cy="7613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tx1"/>
              </a:solidFill>
            </a:rPr>
            <a:t>Effective</a:t>
          </a:r>
          <a:endParaRPr lang="en-US" sz="2300" b="1" kern="1200" dirty="0">
            <a:solidFill>
              <a:schemeClr val="tx1"/>
            </a:solidFill>
          </a:endParaRPr>
        </a:p>
      </dsp:txBody>
      <dsp:txXfrm>
        <a:off x="2460708" y="2069406"/>
        <a:ext cx="1869974" cy="716762"/>
      </dsp:txXfrm>
    </dsp:sp>
    <dsp:sp modelId="{7462B0E9-BC31-45E1-A87A-DD6A2F6C3ABF}">
      <dsp:nvSpPr>
        <dsp:cNvPr id="0" name=""/>
        <dsp:cNvSpPr/>
      </dsp:nvSpPr>
      <dsp:spPr>
        <a:xfrm>
          <a:off x="4929015" y="781023"/>
          <a:ext cx="2153895" cy="177651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9852228"/>
              <a:satOff val="-91601"/>
              <a:lumOff val="20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smtClean="0"/>
            <a:t>CONTRACT: </a:t>
          </a:r>
          <a:r>
            <a:rPr lang="en-US" sz="1400" kern="1200" dirty="0" smtClean="0"/>
            <a:t>Staff holding LC with </a:t>
          </a:r>
          <a:r>
            <a:rPr lang="en-US" sz="1400" b="1" kern="1200" dirty="0" smtClean="0"/>
            <a:t>indefinite </a:t>
          </a:r>
          <a:r>
            <a:rPr lang="en-US" sz="1400" kern="1200" dirty="0" smtClean="0"/>
            <a:t>duration</a:t>
          </a:r>
          <a:endParaRPr lang="en-US" sz="1400" kern="1200" dirty="0"/>
        </a:p>
        <a:p>
          <a:pPr marL="114300" lvl="1" indent="-114300" algn="l" defTabSz="622300">
            <a:lnSpc>
              <a:spcPct val="90000"/>
            </a:lnSpc>
            <a:spcBef>
              <a:spcPct val="0"/>
            </a:spcBef>
            <a:spcAft>
              <a:spcPct val="15000"/>
            </a:spcAft>
            <a:buChar char="••"/>
          </a:pPr>
          <a:r>
            <a:rPr lang="en-US" sz="1400" b="1" kern="1200" dirty="0" smtClean="0">
              <a:solidFill>
                <a:schemeClr val="tx1"/>
              </a:solidFill>
            </a:rPr>
            <a:t>ADDITIONAL APPENDIX: </a:t>
          </a:r>
          <a:r>
            <a:rPr lang="en-US" sz="1400" kern="1200" dirty="0" smtClean="0"/>
            <a:t>Staff holding LC with </a:t>
          </a:r>
          <a:r>
            <a:rPr lang="en-US" sz="1400" b="1" kern="1200" dirty="0" smtClean="0"/>
            <a:t>definite</a:t>
          </a:r>
          <a:r>
            <a:rPr lang="en-US" sz="1400" kern="1200" dirty="0" smtClean="0"/>
            <a:t> duration</a:t>
          </a:r>
          <a:endParaRPr lang="en-US" sz="1400" b="1" kern="1200" dirty="0">
            <a:solidFill>
              <a:schemeClr val="tx1"/>
            </a:solidFill>
          </a:endParaRPr>
        </a:p>
      </dsp:txBody>
      <dsp:txXfrm>
        <a:off x="4969898" y="1202587"/>
        <a:ext cx="2072129" cy="1314066"/>
      </dsp:txXfrm>
    </dsp:sp>
    <dsp:sp modelId="{DAE4FEF3-89A3-4C8C-9EDE-E908A0A0FBE0}">
      <dsp:nvSpPr>
        <dsp:cNvPr id="0" name=""/>
        <dsp:cNvSpPr/>
      </dsp:nvSpPr>
      <dsp:spPr>
        <a:xfrm>
          <a:off x="5383961" y="348609"/>
          <a:ext cx="1914574" cy="761362"/>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tx1"/>
              </a:solidFill>
            </a:rPr>
            <a:t>Contract &amp; Appendix</a:t>
          </a:r>
          <a:endParaRPr lang="en-US" sz="2300" b="1" kern="1200" dirty="0">
            <a:solidFill>
              <a:schemeClr val="tx1"/>
            </a:solidFill>
          </a:endParaRPr>
        </a:p>
      </dsp:txBody>
      <dsp:txXfrm>
        <a:off x="5406261" y="370909"/>
        <a:ext cx="1869974" cy="7167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C0B5FB88-A794-44D1-959B-49AA9F76DBE4}" type="datetimeFigureOut">
              <a:rPr lang="en-US" smtClean="0"/>
              <a:t>1/31/2018</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D090E503-0A39-4DA9-990A-EACC7A135B4B}" type="slidenum">
              <a:rPr lang="en-US" smtClean="0"/>
              <a:t>‹#›</a:t>
            </a:fld>
            <a:endParaRPr lang="en-US"/>
          </a:p>
        </p:txBody>
      </p:sp>
    </p:spTree>
    <p:extLst>
      <p:ext uri="{BB962C8B-B14F-4D97-AF65-F5344CB8AC3E}">
        <p14:creationId xmlns:p14="http://schemas.microsoft.com/office/powerpoint/2010/main" val="438729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D7387CCE-2FF8-4C4F-814C-EE6E76026263}" type="datetimeFigureOut">
              <a:rPr lang="en-US" smtClean="0"/>
              <a:t>1/31/2018</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
            <a:ext cx="7255718" cy="563870"/>
          </a:xfrm>
        </p:spPr>
        <p:txBody>
          <a:bodyPr/>
          <a:lstStyle/>
          <a:p>
            <a:r>
              <a:rPr lang="en-US" dirty="0" smtClean="0"/>
              <a:t>SOCIAL INSURANCE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10366530"/>
              </p:ext>
            </p:extLst>
          </p:nvPr>
        </p:nvGraphicFramePr>
        <p:xfrm>
          <a:off x="914400" y="1276350"/>
          <a:ext cx="6248400" cy="3011804"/>
        </p:xfrm>
        <a:graphic>
          <a:graphicData uri="http://schemas.openxmlformats.org/drawingml/2006/table">
            <a:tbl>
              <a:tblPr firstRow="1" bandRow="1">
                <a:tableStyleId>{5C22544A-7EE6-4342-B048-85BDC9FD1C3A}</a:tableStyleId>
              </a:tblPr>
              <a:tblGrid>
                <a:gridCol w="672390">
                  <a:extLst>
                    <a:ext uri="{9D8B030D-6E8A-4147-A177-3AD203B41FA5}">
                      <a16:colId xmlns:a16="http://schemas.microsoft.com/office/drawing/2014/main" val="484702549"/>
                    </a:ext>
                  </a:extLst>
                </a:gridCol>
                <a:gridCol w="5576010">
                  <a:extLst>
                    <a:ext uri="{9D8B030D-6E8A-4147-A177-3AD203B41FA5}">
                      <a16:colId xmlns:a16="http://schemas.microsoft.com/office/drawing/2014/main" val="3177292520"/>
                    </a:ext>
                  </a:extLst>
                </a:gridCol>
              </a:tblGrid>
              <a:tr h="390769">
                <a:tc gridSpan="2">
                  <a:txBody>
                    <a:bodyPr/>
                    <a:lstStyle/>
                    <a:p>
                      <a:r>
                        <a:rPr lang="en-US" dirty="0" smtClean="0">
                          <a:solidFill>
                            <a:schemeClr val="tx1"/>
                          </a:solidFill>
                        </a:rPr>
                        <a:t>Agenda</a:t>
                      </a:r>
                      <a:endParaRPr lang="en-US" dirty="0">
                        <a:solidFill>
                          <a:schemeClr val="tx1"/>
                        </a:solidFill>
                      </a:endParaRPr>
                    </a:p>
                  </a:txBody>
                  <a:tcPr>
                    <a:solidFill>
                      <a:srgbClr val="FFCC00"/>
                    </a:solidFill>
                  </a:tcPr>
                </a:tc>
                <a:tc hMerge="1">
                  <a:txBody>
                    <a:bodyPr/>
                    <a:lstStyle/>
                    <a:p>
                      <a:endParaRPr lang="en-US" dirty="0"/>
                    </a:p>
                  </a:txBody>
                  <a:tcPr/>
                </a:tc>
                <a:extLst>
                  <a:ext uri="{0D108BD9-81ED-4DB2-BD59-A6C34878D82A}">
                    <a16:rowId xmlns:a16="http://schemas.microsoft.com/office/drawing/2014/main" val="265573444"/>
                  </a:ext>
                </a:extLst>
              </a:tr>
              <a:tr h="431800">
                <a:tc>
                  <a:txBody>
                    <a:bodyPr/>
                    <a:lstStyle/>
                    <a:p>
                      <a:pPr algn="ctr" fontAlgn="ctr">
                        <a:lnSpc>
                          <a:spcPct val="150000"/>
                        </a:lnSpc>
                        <a:spcBef>
                          <a:spcPts val="600"/>
                        </a:spcBef>
                      </a:pPr>
                      <a:r>
                        <a:rPr lang="en-US" sz="1800" b="1" i="0" u="none" strike="noStrike" dirty="0">
                          <a:solidFill>
                            <a:schemeClr val="tx1"/>
                          </a:solidFill>
                          <a:effectLst/>
                          <a:latin typeface="Calibri" panose="020F0502020204030204" pitchFamily="34" charset="0"/>
                        </a:rPr>
                        <a:t>1</a:t>
                      </a:r>
                    </a:p>
                  </a:txBody>
                  <a:tcPr marL="9525" marR="9525" marT="9525" marB="0" anchor="ctr">
                    <a:solidFill>
                      <a:schemeClr val="accent3">
                        <a:lumMod val="20000"/>
                        <a:lumOff val="80000"/>
                      </a:schemeClr>
                    </a:solidFill>
                  </a:tcPr>
                </a:tc>
                <a:tc>
                  <a:txBody>
                    <a:bodyPr/>
                    <a:lstStyle/>
                    <a:p>
                      <a:pPr marL="0" marR="0" lvl="0" indent="0" algn="l"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Legal requirement</a:t>
                      </a:r>
                    </a:p>
                  </a:txBody>
                  <a:tcPr marL="9525" marR="9525" marT="9525" marB="0" anchor="ctr">
                    <a:solidFill>
                      <a:schemeClr val="accent3">
                        <a:lumMod val="20000"/>
                        <a:lumOff val="80000"/>
                      </a:schemeClr>
                    </a:solidFill>
                  </a:tcPr>
                </a:tc>
                <a:extLst>
                  <a:ext uri="{0D108BD9-81ED-4DB2-BD59-A6C34878D82A}">
                    <a16:rowId xmlns:a16="http://schemas.microsoft.com/office/drawing/2014/main" val="238615949"/>
                  </a:ext>
                </a:extLst>
              </a:tr>
              <a:tr h="472830">
                <a:tc>
                  <a:txBody>
                    <a:bodyPr/>
                    <a:lstStyle/>
                    <a:p>
                      <a:pPr marL="0" marR="0" lvl="0" indent="0" algn="ctr"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2</a:t>
                      </a:r>
                      <a:endParaRPr lang="en-US" sz="1800" b="1" i="0" u="none" strike="noStrike" kern="1200" dirty="0">
                        <a:solidFill>
                          <a:schemeClr val="tx1"/>
                        </a:solidFill>
                        <a:effectLst/>
                        <a:latin typeface="Calibri" panose="020F0502020204030204" pitchFamily="34" charset="0"/>
                        <a:ea typeface="+mn-ea"/>
                        <a:cs typeface="+mn-cs"/>
                      </a:endParaRPr>
                    </a:p>
                  </a:txBody>
                  <a:tcPr marL="9525" marR="9525" marT="9525" marB="0" anchor="ctr">
                    <a:solidFill>
                      <a:schemeClr val="bg2">
                        <a:lumMod val="95000"/>
                      </a:schemeClr>
                    </a:solidFill>
                  </a:tcPr>
                </a:tc>
                <a:tc>
                  <a:txBody>
                    <a:bodyPr/>
                    <a:lstStyle/>
                    <a:p>
                      <a:pPr marL="0" marR="0" lvl="0" indent="0" algn="l"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Benefits</a:t>
                      </a:r>
                      <a:r>
                        <a:rPr lang="en-US" sz="1800" b="1" i="0" u="none" strike="noStrike" kern="1200" baseline="0" dirty="0" smtClean="0">
                          <a:solidFill>
                            <a:schemeClr val="tx1"/>
                          </a:solidFill>
                          <a:effectLst/>
                          <a:latin typeface="Calibri" panose="020F0502020204030204" pitchFamily="34" charset="0"/>
                          <a:ea typeface="+mn-ea"/>
                          <a:cs typeface="+mn-cs"/>
                        </a:rPr>
                        <a:t> and Cost</a:t>
                      </a:r>
                      <a:endParaRPr lang="en-US" sz="1800" b="1" i="0" u="none" strike="noStrike" kern="1200" dirty="0" smtClean="0">
                        <a:solidFill>
                          <a:schemeClr val="tx1"/>
                        </a:solidFill>
                        <a:effectLst/>
                        <a:latin typeface="Calibri" panose="020F0502020204030204" pitchFamily="34" charset="0"/>
                        <a:ea typeface="+mn-ea"/>
                        <a:cs typeface="+mn-cs"/>
                      </a:endParaRPr>
                    </a:p>
                  </a:txBody>
                  <a:tcPr marL="9525" marR="9525" marT="9525" marB="0" anchor="ctr">
                    <a:solidFill>
                      <a:schemeClr val="bg2">
                        <a:lumMod val="95000"/>
                      </a:schemeClr>
                    </a:solidFill>
                  </a:tcPr>
                </a:tc>
                <a:extLst>
                  <a:ext uri="{0D108BD9-81ED-4DB2-BD59-A6C34878D82A}">
                    <a16:rowId xmlns:a16="http://schemas.microsoft.com/office/drawing/2014/main" val="218940630"/>
                  </a:ext>
                </a:extLst>
              </a:tr>
              <a:tr h="431800">
                <a:tc>
                  <a:txBody>
                    <a:bodyPr/>
                    <a:lstStyle/>
                    <a:p>
                      <a:pPr algn="ctr" fontAlgn="ctr">
                        <a:lnSpc>
                          <a:spcPct val="150000"/>
                        </a:lnSpc>
                        <a:spcBef>
                          <a:spcPts val="600"/>
                        </a:spcBef>
                      </a:pPr>
                      <a:r>
                        <a:rPr lang="en-US" sz="1800" b="1" i="0" u="none" strike="noStrike" dirty="0" smtClean="0">
                          <a:solidFill>
                            <a:schemeClr val="tx1"/>
                          </a:solidFill>
                          <a:effectLst/>
                          <a:latin typeface="Calibri" panose="020F0502020204030204" pitchFamily="34" charset="0"/>
                        </a:rPr>
                        <a:t>3</a:t>
                      </a:r>
                      <a:endParaRPr lang="en-US" sz="1800" b="1" i="0" u="none" strike="noStrike" dirty="0">
                        <a:solidFill>
                          <a:schemeClr val="tx1"/>
                        </a:solidFill>
                        <a:effectLst/>
                        <a:latin typeface="Calibri" panose="020F0502020204030204" pitchFamily="34" charset="0"/>
                      </a:endParaRPr>
                    </a:p>
                  </a:txBody>
                  <a:tcPr marL="9525" marR="9525" marT="9525" marB="0" anchor="ctr">
                    <a:solidFill>
                      <a:schemeClr val="accent3">
                        <a:lumMod val="20000"/>
                        <a:lumOff val="80000"/>
                      </a:schemeClr>
                    </a:solidFill>
                  </a:tcPr>
                </a:tc>
                <a:tc>
                  <a:txBody>
                    <a:bodyPr/>
                    <a:lstStyle/>
                    <a:p>
                      <a:pPr marL="0" marR="0" lvl="0" indent="0" algn="l"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Restructure</a:t>
                      </a:r>
                      <a:r>
                        <a:rPr lang="en-US" sz="1800" b="1" i="0" u="none" strike="noStrike" kern="1200" baseline="0" dirty="0" smtClean="0">
                          <a:solidFill>
                            <a:schemeClr val="tx1"/>
                          </a:solidFill>
                          <a:effectLst/>
                          <a:latin typeface="Calibri" panose="020F0502020204030204" pitchFamily="34" charset="0"/>
                          <a:ea typeface="+mn-ea"/>
                          <a:cs typeface="+mn-cs"/>
                        </a:rPr>
                        <a:t> of compensation package</a:t>
                      </a:r>
                      <a:endParaRPr lang="en-US" sz="1800" b="1" i="0" u="none" strike="noStrike" dirty="0" smtClean="0">
                        <a:solidFill>
                          <a:schemeClr val="tx1"/>
                        </a:solidFill>
                        <a:effectLst/>
                        <a:latin typeface="Calibri" panose="020F0502020204030204" pitchFamily="34" charset="0"/>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641605083"/>
                  </a:ext>
                </a:extLst>
              </a:tr>
              <a:tr h="406401">
                <a:tc>
                  <a:txBody>
                    <a:bodyPr/>
                    <a:lstStyle/>
                    <a:p>
                      <a:pPr marL="0" marR="0" lvl="0" indent="0" algn="ctr"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4</a:t>
                      </a:r>
                      <a:endParaRPr lang="en-US" sz="1800" b="1" i="0" u="none" strike="noStrike" kern="1200" dirty="0">
                        <a:solidFill>
                          <a:schemeClr val="tx1"/>
                        </a:solidFill>
                        <a:effectLst/>
                        <a:latin typeface="Calibri" panose="020F0502020204030204" pitchFamily="34" charset="0"/>
                        <a:ea typeface="+mn-ea"/>
                        <a:cs typeface="+mn-cs"/>
                      </a:endParaRPr>
                    </a:p>
                  </a:txBody>
                  <a:tcPr marL="9525" marR="9525" marT="9525" marB="0" anchor="ctr">
                    <a:solidFill>
                      <a:schemeClr val="bg1">
                        <a:lumMod val="95000"/>
                      </a:schemeClr>
                    </a:solidFill>
                  </a:tcPr>
                </a:tc>
                <a:tc>
                  <a:txBody>
                    <a:bodyPr/>
                    <a:lstStyle/>
                    <a:p>
                      <a:pPr marL="0" marR="0" lvl="0" indent="0" algn="l"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Example</a:t>
                      </a:r>
                    </a:p>
                  </a:txBody>
                  <a:tcPr marL="9525" marR="9525" marT="9525" marB="0" anchor="ctr">
                    <a:solidFill>
                      <a:schemeClr val="bg1">
                        <a:lumMod val="95000"/>
                      </a:schemeClr>
                    </a:solidFill>
                  </a:tcPr>
                </a:tc>
                <a:extLst>
                  <a:ext uri="{0D108BD9-81ED-4DB2-BD59-A6C34878D82A}">
                    <a16:rowId xmlns:a16="http://schemas.microsoft.com/office/drawing/2014/main" val="3025823302"/>
                  </a:ext>
                </a:extLst>
              </a:tr>
              <a:tr h="431800">
                <a:tc>
                  <a:txBody>
                    <a:bodyPr/>
                    <a:lstStyle/>
                    <a:p>
                      <a:pPr marL="0" marR="0" lvl="0" indent="0" algn="ctr"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5</a:t>
                      </a:r>
                      <a:endParaRPr lang="en-US" sz="1800" b="1" i="0" u="none" strike="noStrike" kern="1200" dirty="0">
                        <a:solidFill>
                          <a:schemeClr val="tx1"/>
                        </a:solidFill>
                        <a:effectLst/>
                        <a:latin typeface="Calibri" panose="020F0502020204030204" pitchFamily="34" charset="0"/>
                        <a:ea typeface="+mn-ea"/>
                        <a:cs typeface="+mn-cs"/>
                      </a:endParaRPr>
                    </a:p>
                  </a:txBody>
                  <a:tcPr marL="9525" marR="9525" marT="9525" marB="0" anchor="ctr">
                    <a:solidFill>
                      <a:schemeClr val="accent3">
                        <a:lumMod val="20000"/>
                        <a:lumOff val="80000"/>
                      </a:schemeClr>
                    </a:solidFill>
                  </a:tcPr>
                </a:tc>
                <a:tc>
                  <a:txBody>
                    <a:bodyPr/>
                    <a:lstStyle/>
                    <a:p>
                      <a:pPr marL="0" marR="0" lvl="0" indent="0" algn="l"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Future</a:t>
                      </a:r>
                      <a:r>
                        <a:rPr lang="en-US" sz="1800" b="1" i="0" u="none" strike="noStrike" kern="1200" baseline="0" dirty="0" smtClean="0">
                          <a:solidFill>
                            <a:schemeClr val="tx1"/>
                          </a:solidFill>
                          <a:effectLst/>
                          <a:latin typeface="Calibri" panose="020F0502020204030204" pitchFamily="34" charset="0"/>
                          <a:ea typeface="+mn-ea"/>
                          <a:cs typeface="+mn-cs"/>
                        </a:rPr>
                        <a:t> reference</a:t>
                      </a:r>
                      <a:endParaRPr lang="en-US" sz="1800" b="1" i="0" u="none" strike="noStrike" kern="1200" dirty="0" smtClean="0">
                        <a:solidFill>
                          <a:schemeClr val="tx1"/>
                        </a:solidFill>
                        <a:effectLst/>
                        <a:latin typeface="Calibri" panose="020F0502020204030204" pitchFamily="34" charset="0"/>
                        <a:ea typeface="+mn-ea"/>
                        <a:cs typeface="+mn-cs"/>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799325327"/>
                  </a:ext>
                </a:extLst>
              </a:tr>
              <a:tr h="431800">
                <a:tc>
                  <a:txBody>
                    <a:bodyPr/>
                    <a:lstStyle/>
                    <a:p>
                      <a:pPr marL="0" marR="0" lvl="0" indent="0" algn="ctr"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6</a:t>
                      </a:r>
                      <a:endParaRPr lang="en-US" sz="1800" b="1" i="0" u="none" strike="noStrike" kern="1200" dirty="0">
                        <a:solidFill>
                          <a:schemeClr val="tx1"/>
                        </a:solidFill>
                        <a:effectLst/>
                        <a:latin typeface="Calibri" panose="020F0502020204030204" pitchFamily="34" charset="0"/>
                        <a:ea typeface="+mn-ea"/>
                        <a:cs typeface="+mn-cs"/>
                      </a:endParaRPr>
                    </a:p>
                  </a:txBody>
                  <a:tcPr marL="9525" marR="9525" marT="9525" marB="0" anchor="ctr">
                    <a:solidFill>
                      <a:schemeClr val="bg1">
                        <a:lumMod val="95000"/>
                      </a:schemeClr>
                    </a:solidFill>
                  </a:tcPr>
                </a:tc>
                <a:tc>
                  <a:txBody>
                    <a:bodyPr/>
                    <a:lstStyle/>
                    <a:p>
                      <a:pPr marL="0" marR="0" lvl="0" indent="0" algn="l" defTabSz="914400" rtl="0" eaLnBrk="1" fontAlgn="ctr" latinLnBrk="0" hangingPunct="1">
                        <a:lnSpc>
                          <a:spcPct val="150000"/>
                        </a:lnSpc>
                        <a:spcBef>
                          <a:spcPts val="600"/>
                        </a:spcBef>
                        <a:spcAft>
                          <a:spcPts val="0"/>
                        </a:spcAft>
                        <a:buClrTx/>
                        <a:buSzTx/>
                        <a:buFontTx/>
                        <a:buNone/>
                        <a:tabLst/>
                        <a:defRPr/>
                      </a:pPr>
                      <a:r>
                        <a:rPr lang="en-US" sz="1800" b="1" i="0" u="none" strike="noStrike" kern="1200" dirty="0" smtClean="0">
                          <a:solidFill>
                            <a:schemeClr val="tx1"/>
                          </a:solidFill>
                          <a:effectLst/>
                          <a:latin typeface="Calibri" panose="020F0502020204030204" pitchFamily="34" charset="0"/>
                          <a:ea typeface="+mn-ea"/>
                          <a:cs typeface="+mn-cs"/>
                        </a:rPr>
                        <a:t>Action</a:t>
                      </a:r>
                    </a:p>
                  </a:txBody>
                  <a:tcPr marL="9525" marR="9525" marT="9525" marB="0" anchor="ctr">
                    <a:solidFill>
                      <a:schemeClr val="bg1">
                        <a:lumMod val="95000"/>
                      </a:schemeClr>
                    </a:solidFill>
                  </a:tcPr>
                </a:tc>
                <a:extLst>
                  <a:ext uri="{0D108BD9-81ED-4DB2-BD59-A6C34878D82A}">
                    <a16:rowId xmlns:a16="http://schemas.microsoft.com/office/drawing/2014/main" val="718925295"/>
                  </a:ext>
                </a:extLst>
              </a:tr>
            </a:tbl>
          </a:graphicData>
        </a:graphic>
      </p:graphicFrame>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4503738"/>
            <a:ext cx="487362" cy="487362"/>
          </a:xfrm>
          <a:prstGeom prst="rect">
            <a:avLst/>
          </a:prstGeom>
        </p:spPr>
      </p:pic>
    </p:spTree>
    <p:extLst>
      <p:ext uri="{BB962C8B-B14F-4D97-AF65-F5344CB8AC3E}">
        <p14:creationId xmlns:p14="http://schemas.microsoft.com/office/powerpoint/2010/main" val="1268134938"/>
      </p:ext>
    </p:extLst>
  </p:cSld>
  <p:clrMapOvr>
    <a:masterClrMapping/>
  </p:clrMapOvr>
  <mc:AlternateContent xmlns:mc="http://schemas.openxmlformats.org/markup-compatibility/2006" xmlns:p14="http://schemas.microsoft.com/office/powerpoint/2010/main">
    <mc:Choice Requires="p14">
      <p:transition spd="med" p14:dur="700" advTm="2262">
        <p:fade/>
      </p:transition>
    </mc:Choice>
    <mc:Fallback xmlns="">
      <p:transition spd="med" advTm="226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8"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976" y="438150"/>
            <a:ext cx="7829550" cy="563870"/>
          </a:xfrm>
        </p:spPr>
        <p:txBody>
          <a:bodyPr/>
          <a:lstStyle/>
          <a:p>
            <a:r>
              <a:rPr lang="en-US" sz="2800" dirty="0" smtClean="0"/>
              <a:t>5. Future reference (from 1 Jan 2018)</a:t>
            </a:r>
            <a:endParaRPr lang="en-US" sz="2800" dirty="0"/>
          </a:p>
        </p:txBody>
      </p:sp>
      <p:sp>
        <p:nvSpPr>
          <p:cNvPr id="5" name="Title 1"/>
          <p:cNvSpPr txBox="1">
            <a:spLocks/>
          </p:cNvSpPr>
          <p:nvPr/>
        </p:nvSpPr>
        <p:spPr>
          <a:xfrm>
            <a:off x="883319" y="982970"/>
            <a:ext cx="7270081" cy="120778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b="0" dirty="0" smtClean="0">
                <a:latin typeface="+mn-lt"/>
              </a:rPr>
              <a:t/>
            </a:r>
            <a:br>
              <a:rPr lang="en-US" sz="1600" b="0" dirty="0" smtClean="0">
                <a:latin typeface="+mn-lt"/>
              </a:rPr>
            </a:br>
            <a:r>
              <a:rPr lang="en-US" sz="1600" dirty="0" smtClean="0">
                <a:latin typeface="+mn-lt"/>
              </a:rPr>
              <a:t>1. Baby allowance: </a:t>
            </a:r>
            <a:r>
              <a:rPr lang="en-US" sz="1600" b="0" dirty="0" smtClean="0">
                <a:latin typeface="+mn-lt"/>
              </a:rPr>
              <a:t>remain unchanged and to be provided at actual condition</a:t>
            </a:r>
          </a:p>
          <a:p>
            <a:endParaRPr lang="en-US" sz="1600" dirty="0" smtClean="0">
              <a:latin typeface="+mn-lt"/>
            </a:endParaRPr>
          </a:p>
          <a:p>
            <a:r>
              <a:rPr lang="en-US" sz="1600" dirty="0" smtClean="0">
                <a:latin typeface="+mn-lt"/>
              </a:rPr>
              <a:t>2. Salary review + 13</a:t>
            </a:r>
            <a:r>
              <a:rPr lang="en-US" sz="1600" baseline="30000" dirty="0" smtClean="0">
                <a:latin typeface="+mn-lt"/>
              </a:rPr>
              <a:t>th</a:t>
            </a:r>
            <a:r>
              <a:rPr lang="en-US" sz="1600" dirty="0" smtClean="0">
                <a:latin typeface="+mn-lt"/>
              </a:rPr>
              <a:t> Month Bonus: </a:t>
            </a:r>
            <a:r>
              <a:rPr lang="en-US" sz="1600" b="0" dirty="0" smtClean="0">
                <a:latin typeface="+mn-lt"/>
              </a:rPr>
              <a:t>based on total sum of 5 elements:</a:t>
            </a:r>
          </a:p>
          <a:p>
            <a:endParaRPr lang="en-US" sz="1400" b="0" dirty="0">
              <a:latin typeface="+mn-lt"/>
            </a:endParaRPr>
          </a:p>
          <a:p>
            <a:endParaRPr lang="en-US" sz="1600" b="0" dirty="0" smtClean="0">
              <a:latin typeface="+mn-lt"/>
            </a:endParaRPr>
          </a:p>
        </p:txBody>
      </p:sp>
      <p:graphicFrame>
        <p:nvGraphicFramePr>
          <p:cNvPr id="4" name="Diagram 3"/>
          <p:cNvGraphicFramePr/>
          <p:nvPr>
            <p:extLst>
              <p:ext uri="{D42A27DB-BD31-4B8C-83A1-F6EECF244321}">
                <p14:modId xmlns:p14="http://schemas.microsoft.com/office/powerpoint/2010/main" val="1686129859"/>
              </p:ext>
            </p:extLst>
          </p:nvPr>
        </p:nvGraphicFramePr>
        <p:xfrm>
          <a:off x="894205" y="2175329"/>
          <a:ext cx="41148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410200" y="2952750"/>
            <a:ext cx="3335326" cy="762000"/>
            <a:chOff x="0" y="0"/>
            <a:chExt cx="4114800" cy="614859"/>
          </a:xfrm>
        </p:grpSpPr>
        <p:sp>
          <p:nvSpPr>
            <p:cNvPr id="7" name="Rounded Rectangle 6"/>
            <p:cNvSpPr/>
            <p:nvPr/>
          </p:nvSpPr>
          <p:spPr>
            <a:xfrm>
              <a:off x="0" y="0"/>
              <a:ext cx="4114800" cy="614859"/>
            </a:xfrm>
            <a:prstGeom prst="roundRect">
              <a:avLst/>
            </a:prstGeom>
          </p:spPr>
          <p:style>
            <a:lnRef idx="2">
              <a:schemeClr val="accent4">
                <a:shade val="50000"/>
              </a:schemeClr>
            </a:lnRef>
            <a:fillRef idx="1">
              <a:schemeClr val="accent4"/>
            </a:fillRef>
            <a:effectRef idx="0">
              <a:schemeClr val="accent4"/>
            </a:effectRef>
            <a:fontRef idx="minor">
              <a:schemeClr val="lt1"/>
            </a:fontRef>
          </p:style>
        </p:sp>
        <p:sp>
          <p:nvSpPr>
            <p:cNvPr id="8" name="Rounded Rectangle 4"/>
            <p:cNvSpPr txBox="1"/>
            <p:nvPr/>
          </p:nvSpPr>
          <p:spPr>
            <a:xfrm>
              <a:off x="18010" y="30841"/>
              <a:ext cx="4078782" cy="535363"/>
            </a:xfrm>
            <a:prstGeom prst="rect">
              <a:avLst/>
            </a:prstGeom>
            <a:ln/>
          </p:spPr>
          <p:style>
            <a:lnRef idx="3">
              <a:schemeClr val="lt1"/>
            </a:lnRef>
            <a:fillRef idx="1">
              <a:schemeClr val="accent6"/>
            </a:fillRef>
            <a:effectRef idx="1">
              <a:schemeClr val="accent6"/>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Baby Allowance</a:t>
              </a:r>
              <a:br>
                <a:rPr lang="en-US" sz="1800" b="0" kern="1200" dirty="0" smtClean="0"/>
              </a:br>
              <a:r>
                <a:rPr lang="en-US" sz="1800" b="0" kern="1200" dirty="0" smtClean="0"/>
                <a:t>(exclusion from 2 above)</a:t>
              </a:r>
              <a:endParaRPr lang="en-US" sz="1800" b="0" kern="1200" dirty="0"/>
            </a:p>
          </p:txBody>
        </p:sp>
      </p:grpSp>
    </p:spTree>
    <p:extLst>
      <p:ext uri="{BB962C8B-B14F-4D97-AF65-F5344CB8AC3E}">
        <p14:creationId xmlns:p14="http://schemas.microsoft.com/office/powerpoint/2010/main" val="42478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6" y="359727"/>
            <a:ext cx="7829550" cy="563870"/>
          </a:xfrm>
        </p:spPr>
        <p:txBody>
          <a:bodyPr/>
          <a:lstStyle/>
          <a:p>
            <a:r>
              <a:rPr lang="en-US" sz="2800" dirty="0" smtClean="0"/>
              <a:t>6. Action</a:t>
            </a:r>
            <a:endParaRPr lang="en-US" sz="2800" dirty="0"/>
          </a:p>
        </p:txBody>
      </p:sp>
      <p:graphicFrame>
        <p:nvGraphicFramePr>
          <p:cNvPr id="3" name="Diagram 2"/>
          <p:cNvGraphicFramePr/>
          <p:nvPr>
            <p:extLst>
              <p:ext uri="{D42A27DB-BD31-4B8C-83A1-F6EECF244321}">
                <p14:modId xmlns:p14="http://schemas.microsoft.com/office/powerpoint/2010/main" val="3627154927"/>
              </p:ext>
            </p:extLst>
          </p:nvPr>
        </p:nvGraphicFramePr>
        <p:xfrm>
          <a:off x="-228600" y="677041"/>
          <a:ext cx="9372600" cy="3625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71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819150"/>
            <a:ext cx="5830250" cy="3276600"/>
          </a:xfrm>
          <a:prstGeom prst="rect">
            <a:avLst/>
          </a:prstGeom>
        </p:spPr>
      </p:pic>
    </p:spTree>
    <p:extLst>
      <p:ext uri="{BB962C8B-B14F-4D97-AF65-F5344CB8AC3E}">
        <p14:creationId xmlns:p14="http://schemas.microsoft.com/office/powerpoint/2010/main" val="9012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6" y="438150"/>
            <a:ext cx="7829550" cy="563870"/>
          </a:xfrm>
        </p:spPr>
        <p:txBody>
          <a:bodyPr/>
          <a:lstStyle/>
          <a:p>
            <a:r>
              <a:rPr lang="en-US" sz="2800" dirty="0" smtClean="0"/>
              <a:t>1. Legal requirement (1)</a:t>
            </a:r>
            <a:endParaRPr lang="en-US" sz="2800" dirty="0"/>
          </a:p>
        </p:txBody>
      </p:sp>
      <p:sp>
        <p:nvSpPr>
          <p:cNvPr id="7" name="Title 1"/>
          <p:cNvSpPr txBox="1">
            <a:spLocks/>
          </p:cNvSpPr>
          <p:nvPr/>
        </p:nvSpPr>
        <p:spPr>
          <a:xfrm>
            <a:off x="712776" y="1123950"/>
            <a:ext cx="7829550" cy="358140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endParaRPr lang="en-US" sz="1600" u="sng" dirty="0" smtClean="0">
              <a:latin typeface="+mn-lt"/>
            </a:endParaRPr>
          </a:p>
          <a:p>
            <a:r>
              <a:rPr lang="en-US" sz="1600" b="0" dirty="0" smtClean="0">
                <a:latin typeface="+mn-lt"/>
              </a:rPr>
              <a:t>Social Insurance Law 58/2014/QH13, Art 89</a:t>
            </a:r>
          </a:p>
          <a:p>
            <a:endParaRPr lang="en-US" sz="1600" b="0" dirty="0" smtClean="0">
              <a:latin typeface="+mn-lt"/>
            </a:endParaRPr>
          </a:p>
          <a:p>
            <a:pPr marL="285750" indent="-285750">
              <a:buFont typeface="Wingdings" panose="05000000000000000000" pitchFamily="2" charset="2"/>
              <a:buChar char="Ø"/>
            </a:pPr>
            <a:r>
              <a:rPr lang="en-US" sz="1400" b="0" i="1" dirty="0" smtClean="0">
                <a:latin typeface="+mn-lt"/>
              </a:rPr>
              <a:t>“Article </a:t>
            </a:r>
            <a:r>
              <a:rPr lang="en-US" sz="1400" b="0" i="1" dirty="0">
                <a:latin typeface="+mn-lt"/>
              </a:rPr>
              <a:t>89. Monthly salary on which compulsory social insurance premiums are </a:t>
            </a:r>
            <a:r>
              <a:rPr lang="en-US" sz="1400" b="0" i="1" dirty="0" smtClean="0">
                <a:latin typeface="+mn-lt"/>
              </a:rPr>
              <a:t>based</a:t>
            </a:r>
          </a:p>
          <a:p>
            <a:r>
              <a:rPr lang="en-US" sz="1400" i="1" dirty="0" smtClean="0">
                <a:solidFill>
                  <a:srgbClr val="0070C0"/>
                </a:solidFill>
                <a:latin typeface="+mn-lt"/>
              </a:rPr>
              <a:t>Since </a:t>
            </a:r>
            <a:r>
              <a:rPr lang="en-US" sz="1400" i="1" dirty="0">
                <a:solidFill>
                  <a:srgbClr val="0070C0"/>
                </a:solidFill>
                <a:latin typeface="+mn-lt"/>
              </a:rPr>
              <a:t>January 1, 2018, the monthly salary on which social insurance premiums are based will be the salary plus salary-based allowance and other amounts </a:t>
            </a:r>
            <a:r>
              <a:rPr lang="en-US" sz="1400" b="0" i="1" dirty="0">
                <a:latin typeface="+mn-lt"/>
              </a:rPr>
              <a:t>as prescribed in the </a:t>
            </a:r>
            <a:r>
              <a:rPr lang="en-US" sz="1400" b="0" i="1" dirty="0" smtClean="0">
                <a:latin typeface="+mn-lt"/>
              </a:rPr>
              <a:t>labor law”.</a:t>
            </a:r>
          </a:p>
          <a:p>
            <a:endParaRPr lang="en-US" sz="1400" b="0" i="1" dirty="0">
              <a:latin typeface="+mn-lt"/>
            </a:endParaRPr>
          </a:p>
          <a:p>
            <a:endParaRPr lang="en-US" sz="1400" b="0" i="1" dirty="0" smtClean="0">
              <a:latin typeface="+mn-lt"/>
            </a:endParaRPr>
          </a:p>
          <a:p>
            <a:pPr marL="285750" indent="-285750">
              <a:buFont typeface="Wingdings" panose="05000000000000000000" pitchFamily="2" charset="2"/>
              <a:buChar char="Ø"/>
            </a:pPr>
            <a:r>
              <a:rPr lang="vi-VN" sz="1400" b="0" dirty="0">
                <a:latin typeface="+mn-lt"/>
              </a:rPr>
              <a:t>Điều 89. Tiền lương tháng đóng bảo hiểm xã hội bắt buộc</a:t>
            </a:r>
            <a:endParaRPr lang="en-US" sz="1400" b="0" dirty="0">
              <a:latin typeface="+mn-lt"/>
            </a:endParaRPr>
          </a:p>
          <a:p>
            <a:r>
              <a:rPr lang="en-US" sz="1400" i="1" dirty="0" smtClean="0">
                <a:latin typeface="+mn-lt"/>
              </a:rPr>
              <a:t>“</a:t>
            </a:r>
            <a:r>
              <a:rPr lang="vi-VN" sz="1400" i="1" dirty="0" smtClean="0">
                <a:solidFill>
                  <a:srgbClr val="0070C0"/>
                </a:solidFill>
                <a:latin typeface="+mn-lt"/>
              </a:rPr>
              <a:t>Từ </a:t>
            </a:r>
            <a:r>
              <a:rPr lang="vi-VN" sz="1400" i="1" dirty="0">
                <a:solidFill>
                  <a:srgbClr val="0070C0"/>
                </a:solidFill>
                <a:latin typeface="+mn-lt"/>
              </a:rPr>
              <a:t>ngày 01 tháng 01 năm 2018 trở đi, tiền lương tháng đóng bảo hiểm xã hội là mức lương, phụ cấp lương và các khoản bổ sung khác </a:t>
            </a:r>
            <a:r>
              <a:rPr lang="vi-VN" sz="1400" b="0" i="1" dirty="0">
                <a:latin typeface="+mn-lt"/>
              </a:rPr>
              <a:t>theo quy định của pháp luật về lao động</a:t>
            </a:r>
            <a:r>
              <a:rPr lang="vi-VN" sz="1400" b="0" i="1" dirty="0" smtClean="0">
                <a:latin typeface="+mn-lt"/>
              </a:rPr>
              <a:t>.</a:t>
            </a:r>
            <a:r>
              <a:rPr lang="en-US" sz="1400" b="0" i="1" dirty="0" smtClean="0">
                <a:latin typeface="+mn-lt"/>
              </a:rPr>
              <a:t>”</a:t>
            </a:r>
            <a:endParaRPr lang="en-US" sz="1400" b="0" i="1" dirty="0">
              <a:latin typeface="+mn-lt"/>
            </a:endParaRPr>
          </a:p>
          <a:p>
            <a:endParaRPr lang="en-US" sz="1400" b="0" i="1" dirty="0">
              <a:latin typeface="+mn-lt"/>
            </a:endParaRPr>
          </a:p>
          <a:p>
            <a:endParaRPr lang="en-US" sz="1600" b="0" dirty="0" smtClean="0">
              <a:latin typeface="+mn-lt"/>
            </a:endParaRPr>
          </a:p>
        </p:txBody>
      </p:sp>
    </p:spTree>
    <p:extLst>
      <p:ext uri="{BB962C8B-B14F-4D97-AF65-F5344CB8AC3E}">
        <p14:creationId xmlns:p14="http://schemas.microsoft.com/office/powerpoint/2010/main" val="66755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6" y="438150"/>
            <a:ext cx="7829550" cy="563870"/>
          </a:xfrm>
        </p:spPr>
        <p:txBody>
          <a:bodyPr/>
          <a:lstStyle/>
          <a:p>
            <a:r>
              <a:rPr lang="en-US" sz="2800" dirty="0" smtClean="0"/>
              <a:t>1. Legal requirement (2)</a:t>
            </a:r>
            <a:endParaRPr lang="en-US" sz="2800" dirty="0"/>
          </a:p>
        </p:txBody>
      </p:sp>
      <p:sp>
        <p:nvSpPr>
          <p:cNvPr id="7" name="Title 1"/>
          <p:cNvSpPr txBox="1">
            <a:spLocks/>
          </p:cNvSpPr>
          <p:nvPr/>
        </p:nvSpPr>
        <p:spPr>
          <a:xfrm>
            <a:off x="762000" y="1047750"/>
            <a:ext cx="7829550" cy="358140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b="0" dirty="0" smtClean="0">
                <a:latin typeface="+mn-lt"/>
              </a:rPr>
              <a:t/>
            </a:r>
            <a:br>
              <a:rPr lang="en-US" sz="1600" b="0" dirty="0" smtClean="0">
                <a:latin typeface="+mn-lt"/>
              </a:rPr>
            </a:br>
            <a:r>
              <a:rPr lang="en-US" sz="1600" u="sng" dirty="0" smtClean="0">
                <a:latin typeface="+mn-lt"/>
              </a:rPr>
              <a:t>Note for International Staffs</a:t>
            </a:r>
          </a:p>
          <a:p>
            <a:endParaRPr lang="en-US" sz="1600" b="0" dirty="0" smtClean="0">
              <a:latin typeface="+mn-lt"/>
            </a:endParaRPr>
          </a:p>
          <a:p>
            <a:r>
              <a:rPr lang="en-US" sz="1600" b="0" dirty="0" smtClean="0">
                <a:latin typeface="+mn-lt"/>
              </a:rPr>
              <a:t>Social </a:t>
            </a:r>
            <a:r>
              <a:rPr lang="en-US" sz="1600" b="0" dirty="0">
                <a:latin typeface="+mn-lt"/>
              </a:rPr>
              <a:t>Insurance Law number </a:t>
            </a:r>
            <a:r>
              <a:rPr lang="en-US" sz="1600" b="0" dirty="0" smtClean="0">
                <a:latin typeface="+mn-lt"/>
              </a:rPr>
              <a:t>58/2014/QH13</a:t>
            </a:r>
          </a:p>
          <a:p>
            <a:endParaRPr lang="en-US" sz="1600" b="0" dirty="0">
              <a:latin typeface="+mn-lt"/>
            </a:endParaRPr>
          </a:p>
          <a:p>
            <a:pPr marL="285750" indent="-285750">
              <a:buFont typeface="Wingdings" panose="05000000000000000000" pitchFamily="2" charset="2"/>
              <a:buChar char="Ø"/>
            </a:pPr>
            <a:r>
              <a:rPr lang="en-US" sz="1600" b="0" dirty="0" smtClean="0">
                <a:latin typeface="+mn-lt"/>
              </a:rPr>
              <a:t>Article 2: </a:t>
            </a:r>
            <a:r>
              <a:rPr lang="en-US" sz="1600" dirty="0">
                <a:latin typeface="+mn-lt"/>
              </a:rPr>
              <a:t>Applicable </a:t>
            </a:r>
            <a:r>
              <a:rPr lang="en-US" sz="1600" dirty="0" smtClean="0">
                <a:latin typeface="+mn-lt"/>
              </a:rPr>
              <a:t>entities</a:t>
            </a:r>
            <a:endParaRPr lang="en-US" sz="1600" b="0" dirty="0" smtClean="0">
              <a:latin typeface="+mn-lt"/>
            </a:endParaRPr>
          </a:p>
          <a:p>
            <a:r>
              <a:rPr lang="en-US" sz="1600" b="0" i="1" dirty="0" smtClean="0">
                <a:latin typeface="+mn-lt"/>
              </a:rPr>
              <a:t>“2</a:t>
            </a:r>
            <a:r>
              <a:rPr lang="en-US" sz="1600" b="0" i="1" dirty="0">
                <a:latin typeface="+mn-lt"/>
              </a:rPr>
              <a:t>. Employees who are foreign citizens working in Vietnam with work permits or practice certificates or practice licenses granted by Vietnamese authorities shall be covered by compulsory social insurance under the Government’s regulations</a:t>
            </a:r>
            <a:r>
              <a:rPr lang="en-US" sz="1600" b="0" i="1" dirty="0" smtClean="0">
                <a:latin typeface="+mn-lt"/>
              </a:rPr>
              <a:t>.”</a:t>
            </a:r>
            <a:endParaRPr lang="en-US" sz="1600" b="0" i="1" dirty="0">
              <a:latin typeface="+mn-lt"/>
            </a:endParaRPr>
          </a:p>
          <a:p>
            <a:endParaRPr lang="en-US" sz="1600" b="0" dirty="0" smtClean="0">
              <a:latin typeface="+mn-lt"/>
            </a:endParaRPr>
          </a:p>
          <a:p>
            <a:r>
              <a:rPr lang="en-US" sz="1600" b="0" dirty="0" smtClean="0">
                <a:solidFill>
                  <a:srgbClr val="0070C0"/>
                </a:solidFill>
                <a:latin typeface="+mn-lt"/>
              </a:rPr>
              <a:t>Note: Implementation guidance/circular </a:t>
            </a:r>
            <a:r>
              <a:rPr lang="en-US" sz="1600" b="0" dirty="0">
                <a:solidFill>
                  <a:srgbClr val="0070C0"/>
                </a:solidFill>
                <a:latin typeface="+mn-lt"/>
              </a:rPr>
              <a:t>is not yet introduced yet by Hanoi Social Insurance. </a:t>
            </a:r>
            <a:endParaRPr lang="en-US" sz="1600" b="0" dirty="0" smtClean="0">
              <a:solidFill>
                <a:srgbClr val="0070C0"/>
              </a:solidFill>
              <a:latin typeface="+mn-lt"/>
            </a:endParaRPr>
          </a:p>
          <a:p>
            <a:endParaRPr lang="en-US" sz="1600" b="0" dirty="0" smtClean="0">
              <a:solidFill>
                <a:srgbClr val="0070C0"/>
              </a:solidFill>
              <a:latin typeface="+mn-lt"/>
            </a:endParaRPr>
          </a:p>
          <a:p>
            <a:r>
              <a:rPr lang="en-US" sz="1600" b="0" dirty="0" smtClean="0">
                <a:solidFill>
                  <a:srgbClr val="0070C0"/>
                </a:solidFill>
                <a:latin typeface="+mn-lt"/>
              </a:rPr>
              <a:t>Unemployment Insurance: will </a:t>
            </a:r>
            <a:r>
              <a:rPr lang="en-US" sz="1600" b="0" dirty="0">
                <a:solidFill>
                  <a:srgbClr val="0070C0"/>
                </a:solidFill>
                <a:latin typeface="+mn-lt"/>
              </a:rPr>
              <a:t>not be available to international staffs as determined by Article 3 of Law on Employment.</a:t>
            </a:r>
          </a:p>
          <a:p>
            <a:endParaRPr lang="en-US" sz="1600" b="0" i="1" dirty="0">
              <a:latin typeface="+mn-lt"/>
            </a:endParaRPr>
          </a:p>
          <a:p>
            <a:endParaRPr lang="en-US" sz="1600" b="0" i="1" dirty="0" smtClean="0">
              <a:latin typeface="+mn-lt"/>
            </a:endParaRPr>
          </a:p>
          <a:p>
            <a:endParaRPr lang="en-US" sz="1600" b="0" i="1" dirty="0">
              <a:latin typeface="+mn-lt"/>
            </a:endParaRPr>
          </a:p>
          <a:p>
            <a:endParaRPr lang="en-US" sz="1600" b="0" dirty="0" smtClean="0">
              <a:latin typeface="+mn-lt"/>
            </a:endParaRPr>
          </a:p>
        </p:txBody>
      </p:sp>
    </p:spTree>
    <p:extLst>
      <p:ext uri="{BB962C8B-B14F-4D97-AF65-F5344CB8AC3E}">
        <p14:creationId xmlns:p14="http://schemas.microsoft.com/office/powerpoint/2010/main" val="367510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65274" y="1153403"/>
            <a:ext cx="2812961" cy="1059375"/>
          </a:xfrm>
          <a:prstGeom prst="rect">
            <a:avLst/>
          </a:prstGeom>
          <a:solidFill>
            <a:schemeClr val="accent3">
              <a:lumMod val="20000"/>
              <a:lumOff val="80000"/>
            </a:schemeClr>
          </a:solidFill>
          <a:ln w="38100">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9464" y="357221"/>
            <a:ext cx="7829550" cy="563870"/>
          </a:xfrm>
        </p:spPr>
        <p:txBody>
          <a:bodyPr/>
          <a:lstStyle/>
          <a:p>
            <a:r>
              <a:rPr lang="en-US" sz="2800" dirty="0"/>
              <a:t>2</a:t>
            </a:r>
            <a:r>
              <a:rPr lang="en-US" sz="2800" dirty="0" smtClean="0"/>
              <a:t>. Benefit vs Cost (1)</a:t>
            </a:r>
            <a:endParaRPr lang="en-US" sz="2800" dirty="0"/>
          </a:p>
        </p:txBody>
      </p:sp>
      <p:sp>
        <p:nvSpPr>
          <p:cNvPr id="7" name="Title 1"/>
          <p:cNvSpPr txBox="1">
            <a:spLocks/>
          </p:cNvSpPr>
          <p:nvPr/>
        </p:nvSpPr>
        <p:spPr>
          <a:xfrm>
            <a:off x="1160474" y="737418"/>
            <a:ext cx="7829550" cy="358140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b="0" dirty="0" smtClean="0">
                <a:latin typeface="+mn-lt"/>
              </a:rPr>
              <a:t/>
            </a:r>
            <a:br>
              <a:rPr lang="en-US" sz="1600" b="0" dirty="0" smtClean="0">
                <a:latin typeface="+mn-lt"/>
              </a:rPr>
            </a:br>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400" b="0" i="1" dirty="0" smtClean="0">
              <a:latin typeface="+mn-lt"/>
            </a:endParaRPr>
          </a:p>
          <a:p>
            <a:endParaRPr lang="en-US" sz="1400" b="0" i="1" dirty="0" smtClean="0">
              <a:latin typeface="+mn-lt"/>
            </a:endParaRPr>
          </a:p>
          <a:p>
            <a:endParaRPr lang="en-US" sz="1400" b="0" i="1" dirty="0">
              <a:latin typeface="+mn-lt"/>
            </a:endParaRPr>
          </a:p>
          <a:p>
            <a:endParaRPr lang="en-US" sz="1400" b="0" i="1" dirty="0" smtClean="0">
              <a:latin typeface="+mn-lt"/>
            </a:endParaRPr>
          </a:p>
          <a:p>
            <a:endParaRPr lang="en-US" sz="1400" b="0" i="1" dirty="0">
              <a:latin typeface="+mn-lt"/>
            </a:endParaRPr>
          </a:p>
          <a:p>
            <a:endParaRPr lang="en-US" sz="1600" b="0" dirty="0" smtClean="0">
              <a:latin typeface="+mn-lt"/>
            </a:endParaRPr>
          </a:p>
        </p:txBody>
      </p:sp>
      <p:sp>
        <p:nvSpPr>
          <p:cNvPr id="5" name="Title 1"/>
          <p:cNvSpPr txBox="1">
            <a:spLocks/>
          </p:cNvSpPr>
          <p:nvPr/>
        </p:nvSpPr>
        <p:spPr>
          <a:xfrm>
            <a:off x="1541474" y="1202043"/>
            <a:ext cx="3069077" cy="1245749"/>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dirty="0" smtClean="0">
                <a:latin typeface="+mn-lt"/>
              </a:rPr>
              <a:t>High Insurance Allowance: </a:t>
            </a:r>
            <a:br>
              <a:rPr lang="en-US" sz="1600" dirty="0" smtClean="0">
                <a:latin typeface="+mn-lt"/>
              </a:rPr>
            </a:br>
            <a:r>
              <a:rPr lang="en-US" sz="1600" b="0" dirty="0" smtClean="0">
                <a:latin typeface="+mn-lt"/>
              </a:rPr>
              <a:t>- Sick leave</a:t>
            </a:r>
          </a:p>
          <a:p>
            <a:r>
              <a:rPr lang="en-US" sz="1600" b="0" dirty="0" smtClean="0">
                <a:latin typeface="+mn-lt"/>
              </a:rPr>
              <a:t>- Maternity leave</a:t>
            </a:r>
          </a:p>
          <a:p>
            <a:r>
              <a:rPr lang="en-US" sz="1600" b="0" dirty="0" smtClean="0">
                <a:latin typeface="+mn-lt"/>
              </a:rPr>
              <a:t>- Leave to take care sick child</a:t>
            </a:r>
            <a:r>
              <a:rPr lang="en-US" sz="1600" dirty="0" smtClean="0">
                <a:latin typeface="+mn-lt"/>
              </a:rPr>
              <a:t/>
            </a:r>
            <a:br>
              <a:rPr lang="en-US" sz="1600" dirty="0" smtClean="0">
                <a:latin typeface="+mn-lt"/>
              </a:rPr>
            </a:br>
            <a:r>
              <a:rPr lang="en-US" sz="1600" b="0" dirty="0" smtClean="0">
                <a:latin typeface="+mn-lt"/>
              </a:rPr>
              <a:t/>
            </a:r>
            <a:br>
              <a:rPr lang="en-US" sz="1600" b="0" dirty="0" smtClean="0">
                <a:latin typeface="+mn-lt"/>
              </a:rPr>
            </a:br>
            <a:endParaRPr lang="en-US" sz="1600" b="0" dirty="0" smtClean="0">
              <a:latin typeface="+mn-lt"/>
            </a:endParaRPr>
          </a:p>
          <a:p>
            <a:endParaRPr lang="en-US" sz="1600" b="0" dirty="0" smtClean="0">
              <a:latin typeface="+mn-lt"/>
            </a:endParaRPr>
          </a:p>
        </p:txBody>
      </p:sp>
      <p:sp>
        <p:nvSpPr>
          <p:cNvPr id="4" name="Down Arrow 3"/>
          <p:cNvSpPr/>
          <p:nvPr/>
        </p:nvSpPr>
        <p:spPr>
          <a:xfrm rot="10800000">
            <a:off x="5882048" y="1284156"/>
            <a:ext cx="2216584" cy="2518393"/>
          </a:xfrm>
          <a:prstGeom prst="downArrow">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p:cNvSpPr/>
          <p:nvPr/>
        </p:nvSpPr>
        <p:spPr>
          <a:xfrm>
            <a:off x="1465272" y="2360481"/>
            <a:ext cx="2812961" cy="475798"/>
          </a:xfrm>
          <a:prstGeom prst="rect">
            <a:avLst/>
          </a:prstGeom>
          <a:solidFill>
            <a:schemeClr val="accent3">
              <a:lumMod val="20000"/>
              <a:lumOff val="80000"/>
            </a:schemeClr>
          </a:solidFill>
          <a:ln w="38100">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itle 1"/>
          <p:cNvSpPr txBox="1">
            <a:spLocks/>
          </p:cNvSpPr>
          <p:nvPr/>
        </p:nvSpPr>
        <p:spPr>
          <a:xfrm>
            <a:off x="1565162" y="2413818"/>
            <a:ext cx="3069077" cy="969092"/>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dirty="0" smtClean="0">
                <a:latin typeface="+mn-lt"/>
              </a:rPr>
              <a:t>Lower PIT</a:t>
            </a:r>
            <a:br>
              <a:rPr lang="en-US" sz="1600" dirty="0" smtClean="0">
                <a:latin typeface="+mn-lt"/>
              </a:rPr>
            </a:br>
            <a:r>
              <a:rPr lang="en-US" sz="1600" b="0" dirty="0" smtClean="0">
                <a:latin typeface="+mn-lt"/>
              </a:rPr>
              <a:t/>
            </a:r>
            <a:br>
              <a:rPr lang="en-US" sz="1600" b="0" dirty="0" smtClean="0">
                <a:latin typeface="+mn-lt"/>
              </a:rPr>
            </a:br>
            <a:endParaRPr lang="en-US" sz="1600" b="0" dirty="0" smtClean="0">
              <a:latin typeface="+mn-lt"/>
            </a:endParaRPr>
          </a:p>
        </p:txBody>
      </p:sp>
      <p:sp>
        <p:nvSpPr>
          <p:cNvPr id="15" name="Rectangle 14"/>
          <p:cNvSpPr/>
          <p:nvPr/>
        </p:nvSpPr>
        <p:spPr>
          <a:xfrm>
            <a:off x="1465273" y="2984506"/>
            <a:ext cx="2812961" cy="662938"/>
          </a:xfrm>
          <a:prstGeom prst="rect">
            <a:avLst/>
          </a:prstGeom>
          <a:solidFill>
            <a:schemeClr val="accent3">
              <a:lumMod val="20000"/>
              <a:lumOff val="80000"/>
            </a:schemeClr>
          </a:solidFill>
          <a:ln w="38100">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itle 1"/>
          <p:cNvSpPr txBox="1">
            <a:spLocks/>
          </p:cNvSpPr>
          <p:nvPr/>
        </p:nvSpPr>
        <p:spPr>
          <a:xfrm>
            <a:off x="1565163" y="3057795"/>
            <a:ext cx="3069077" cy="969092"/>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dirty="0" smtClean="0">
                <a:latin typeface="+mn-lt"/>
              </a:rPr>
              <a:t>High Monthly Pension Salary </a:t>
            </a:r>
            <a:br>
              <a:rPr lang="en-US" sz="1600" dirty="0" smtClean="0">
                <a:latin typeface="+mn-lt"/>
              </a:rPr>
            </a:br>
            <a:r>
              <a:rPr lang="en-US" sz="1600" dirty="0" smtClean="0">
                <a:latin typeface="+mn-lt"/>
              </a:rPr>
              <a:t>at retirement age</a:t>
            </a:r>
            <a:br>
              <a:rPr lang="en-US" sz="1600" dirty="0" smtClean="0">
                <a:latin typeface="+mn-lt"/>
              </a:rPr>
            </a:br>
            <a:r>
              <a:rPr lang="en-US" sz="1600" b="0" dirty="0" smtClean="0">
                <a:latin typeface="+mn-lt"/>
              </a:rPr>
              <a:t/>
            </a:r>
            <a:br>
              <a:rPr lang="en-US" sz="1600" b="0" dirty="0" smtClean="0">
                <a:latin typeface="+mn-lt"/>
              </a:rPr>
            </a:br>
            <a:endParaRPr lang="en-US" sz="1600" b="0" dirty="0" smtClean="0">
              <a:latin typeface="+mn-lt"/>
            </a:endParaRPr>
          </a:p>
        </p:txBody>
      </p:sp>
      <p:sp>
        <p:nvSpPr>
          <p:cNvPr id="17" name="Rectangle 16"/>
          <p:cNvSpPr/>
          <p:nvPr/>
        </p:nvSpPr>
        <p:spPr>
          <a:xfrm>
            <a:off x="1465272" y="2984506"/>
            <a:ext cx="2812961" cy="662938"/>
          </a:xfrm>
          <a:prstGeom prst="rect">
            <a:avLst/>
          </a:prstGeom>
          <a:solidFill>
            <a:schemeClr val="accent3">
              <a:lumMod val="20000"/>
              <a:lumOff val="80000"/>
            </a:schemeClr>
          </a:solidFill>
          <a:ln w="38100">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itle 1"/>
          <p:cNvSpPr txBox="1">
            <a:spLocks/>
          </p:cNvSpPr>
          <p:nvPr/>
        </p:nvSpPr>
        <p:spPr>
          <a:xfrm>
            <a:off x="1565162" y="3057795"/>
            <a:ext cx="3069077" cy="969092"/>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dirty="0" smtClean="0">
                <a:latin typeface="+mn-lt"/>
              </a:rPr>
              <a:t>High Monthly Pension Salary </a:t>
            </a:r>
            <a:br>
              <a:rPr lang="en-US" sz="1600" dirty="0" smtClean="0">
                <a:latin typeface="+mn-lt"/>
              </a:rPr>
            </a:br>
            <a:r>
              <a:rPr lang="en-US" sz="1600" dirty="0" smtClean="0">
                <a:latin typeface="+mn-lt"/>
              </a:rPr>
              <a:t>at retirement age</a:t>
            </a:r>
            <a:br>
              <a:rPr lang="en-US" sz="1600" dirty="0" smtClean="0">
                <a:latin typeface="+mn-lt"/>
              </a:rPr>
            </a:br>
            <a:r>
              <a:rPr lang="en-US" sz="1600" b="0" dirty="0" smtClean="0">
                <a:latin typeface="+mn-lt"/>
              </a:rPr>
              <a:t/>
            </a:r>
            <a:br>
              <a:rPr lang="en-US" sz="1600" b="0" dirty="0" smtClean="0">
                <a:latin typeface="+mn-lt"/>
              </a:rPr>
            </a:br>
            <a:endParaRPr lang="en-US" sz="1600" b="0" dirty="0" smtClean="0">
              <a:latin typeface="+mn-lt"/>
            </a:endParaRPr>
          </a:p>
        </p:txBody>
      </p:sp>
      <p:sp>
        <p:nvSpPr>
          <p:cNvPr id="19" name="Rectangle 18"/>
          <p:cNvSpPr/>
          <p:nvPr/>
        </p:nvSpPr>
        <p:spPr>
          <a:xfrm>
            <a:off x="1465273" y="3846335"/>
            <a:ext cx="2812961" cy="662938"/>
          </a:xfrm>
          <a:prstGeom prst="rect">
            <a:avLst/>
          </a:prstGeom>
          <a:solidFill>
            <a:schemeClr val="accent3">
              <a:lumMod val="20000"/>
              <a:lumOff val="80000"/>
            </a:schemeClr>
          </a:solidFill>
          <a:ln w="38100">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ectangle 20"/>
          <p:cNvSpPr/>
          <p:nvPr/>
        </p:nvSpPr>
        <p:spPr>
          <a:xfrm>
            <a:off x="1465272" y="3846335"/>
            <a:ext cx="2812961" cy="662938"/>
          </a:xfrm>
          <a:prstGeom prst="rect">
            <a:avLst/>
          </a:prstGeom>
          <a:solidFill>
            <a:schemeClr val="accent3">
              <a:lumMod val="20000"/>
              <a:lumOff val="80000"/>
            </a:schemeClr>
          </a:solidFill>
          <a:ln w="38100">
            <a:solidFill>
              <a:srgbClr val="0070C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itle 1"/>
          <p:cNvSpPr txBox="1">
            <a:spLocks/>
          </p:cNvSpPr>
          <p:nvPr/>
        </p:nvSpPr>
        <p:spPr>
          <a:xfrm>
            <a:off x="1549581" y="3919624"/>
            <a:ext cx="3069077" cy="969092"/>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dirty="0" smtClean="0">
                <a:latin typeface="+mn-lt"/>
              </a:rPr>
              <a:t>High 1 time cash out benefit </a:t>
            </a:r>
            <a:br>
              <a:rPr lang="en-US" sz="1600" dirty="0" smtClean="0">
                <a:latin typeface="+mn-lt"/>
              </a:rPr>
            </a:br>
            <a:r>
              <a:rPr lang="en-US" sz="1600" dirty="0" smtClean="0">
                <a:latin typeface="+mn-lt"/>
              </a:rPr>
              <a:t>(if do not chose Pension)</a:t>
            </a:r>
            <a:br>
              <a:rPr lang="en-US" sz="1600" dirty="0" smtClean="0">
                <a:latin typeface="+mn-lt"/>
              </a:rPr>
            </a:br>
            <a:r>
              <a:rPr lang="en-US" sz="1600" b="0" dirty="0" smtClean="0">
                <a:latin typeface="+mn-lt"/>
              </a:rPr>
              <a:t/>
            </a:r>
            <a:br>
              <a:rPr lang="en-US" sz="1600" b="0" dirty="0" smtClean="0">
                <a:latin typeface="+mn-lt"/>
              </a:rPr>
            </a:br>
            <a:endParaRPr lang="en-US" sz="1600" b="0" dirty="0" smtClean="0">
              <a:latin typeface="+mn-lt"/>
            </a:endParaRPr>
          </a:p>
        </p:txBody>
      </p:sp>
      <p:sp>
        <p:nvSpPr>
          <p:cNvPr id="23" name="Down Arrow 22"/>
          <p:cNvSpPr/>
          <p:nvPr/>
        </p:nvSpPr>
        <p:spPr>
          <a:xfrm rot="10800000">
            <a:off x="4919703" y="2655417"/>
            <a:ext cx="1359980" cy="1164263"/>
          </a:xfrm>
          <a:prstGeom prst="downArrow">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Title 1"/>
          <p:cNvSpPr txBox="1">
            <a:spLocks/>
          </p:cNvSpPr>
          <p:nvPr/>
        </p:nvSpPr>
        <p:spPr>
          <a:xfrm>
            <a:off x="5228258" y="2836279"/>
            <a:ext cx="761564" cy="624077"/>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pPr algn="ctr"/>
            <a:r>
              <a:rPr lang="en-US" sz="1600" dirty="0" smtClean="0">
                <a:latin typeface="+mn-lt"/>
              </a:rPr>
              <a:t>Lower </a:t>
            </a:r>
            <a:br>
              <a:rPr lang="en-US" sz="1600" dirty="0" smtClean="0">
                <a:latin typeface="+mn-lt"/>
              </a:rPr>
            </a:br>
            <a:r>
              <a:rPr lang="en-US" sz="1600" dirty="0" smtClean="0">
                <a:latin typeface="+mn-lt"/>
              </a:rPr>
              <a:t>taken </a:t>
            </a:r>
            <a:br>
              <a:rPr lang="en-US" sz="1600" dirty="0" smtClean="0">
                <a:latin typeface="+mn-lt"/>
              </a:rPr>
            </a:br>
            <a:r>
              <a:rPr lang="en-US" sz="1600" dirty="0" smtClean="0">
                <a:latin typeface="+mn-lt"/>
              </a:rPr>
              <a:t>home </a:t>
            </a:r>
            <a:br>
              <a:rPr lang="en-US" sz="1600" dirty="0" smtClean="0">
                <a:latin typeface="+mn-lt"/>
              </a:rPr>
            </a:br>
            <a:r>
              <a:rPr lang="en-US" sz="1600" dirty="0" smtClean="0">
                <a:latin typeface="+mn-lt"/>
              </a:rPr>
              <a:t>pay</a:t>
            </a:r>
            <a:br>
              <a:rPr lang="en-US" sz="1600" dirty="0" smtClean="0">
                <a:latin typeface="+mn-lt"/>
              </a:rPr>
            </a:br>
            <a:r>
              <a:rPr lang="en-US" sz="1600" b="0" dirty="0" smtClean="0">
                <a:latin typeface="+mn-lt"/>
              </a:rPr>
              <a:t/>
            </a:r>
            <a:br>
              <a:rPr lang="en-US" sz="1600" b="0" dirty="0" smtClean="0">
                <a:latin typeface="+mn-lt"/>
              </a:rPr>
            </a:br>
            <a:endParaRPr lang="en-US" sz="1600" b="0" dirty="0" smtClean="0">
              <a:latin typeface="+mn-lt"/>
            </a:endParaRPr>
          </a:p>
        </p:txBody>
      </p:sp>
      <p:sp>
        <p:nvSpPr>
          <p:cNvPr id="25" name="Title 1"/>
          <p:cNvSpPr txBox="1">
            <a:spLocks/>
          </p:cNvSpPr>
          <p:nvPr/>
        </p:nvSpPr>
        <p:spPr>
          <a:xfrm>
            <a:off x="6380986" y="2109018"/>
            <a:ext cx="1218708" cy="963462"/>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pPr algn="ctr"/>
            <a:r>
              <a:rPr lang="en-US" sz="1800" dirty="0" smtClean="0">
                <a:latin typeface="+mn-lt"/>
              </a:rPr>
              <a:t>Significant cost to </a:t>
            </a:r>
            <a:r>
              <a:rPr lang="en-US" sz="1800" dirty="0" err="1" smtClean="0">
                <a:latin typeface="+mn-lt"/>
              </a:rPr>
              <a:t>Niteco</a:t>
            </a:r>
            <a:r>
              <a:rPr lang="en-US" sz="1800" b="0" dirty="0" smtClean="0">
                <a:latin typeface="+mn-lt"/>
              </a:rPr>
              <a:t/>
            </a:r>
            <a:br>
              <a:rPr lang="en-US" sz="1800" b="0" dirty="0" smtClean="0">
                <a:latin typeface="+mn-lt"/>
              </a:rPr>
            </a:br>
            <a:endParaRPr lang="en-US" sz="1800" b="0" dirty="0" smtClean="0">
              <a:latin typeface="+mn-lt"/>
            </a:endParaRPr>
          </a:p>
        </p:txBody>
      </p:sp>
    </p:spTree>
    <p:extLst>
      <p:ext uri="{BB962C8B-B14F-4D97-AF65-F5344CB8AC3E}">
        <p14:creationId xmlns:p14="http://schemas.microsoft.com/office/powerpoint/2010/main" val="381606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6" y="438150"/>
            <a:ext cx="7829550" cy="563870"/>
          </a:xfrm>
        </p:spPr>
        <p:txBody>
          <a:bodyPr/>
          <a:lstStyle/>
          <a:p>
            <a:r>
              <a:rPr lang="en-US" sz="2800" dirty="0"/>
              <a:t>2</a:t>
            </a:r>
            <a:r>
              <a:rPr lang="en-US" sz="2800" dirty="0" smtClean="0"/>
              <a:t>. Benefit in details (2)</a:t>
            </a:r>
            <a:endParaRPr lang="en-US" sz="2800" dirty="0"/>
          </a:p>
        </p:txBody>
      </p:sp>
      <p:sp>
        <p:nvSpPr>
          <p:cNvPr id="7" name="Title 1"/>
          <p:cNvSpPr txBox="1">
            <a:spLocks/>
          </p:cNvSpPr>
          <p:nvPr/>
        </p:nvSpPr>
        <p:spPr>
          <a:xfrm>
            <a:off x="533400" y="971550"/>
            <a:ext cx="7829550" cy="358140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b="0" dirty="0" smtClean="0">
                <a:latin typeface="+mn-lt"/>
              </a:rPr>
              <a:t/>
            </a:r>
            <a:br>
              <a:rPr lang="en-US" sz="1600" b="0" dirty="0" smtClean="0">
                <a:latin typeface="+mn-lt"/>
              </a:rPr>
            </a:br>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400" b="0" i="1" dirty="0" smtClean="0">
              <a:latin typeface="+mn-lt"/>
            </a:endParaRPr>
          </a:p>
          <a:p>
            <a:endParaRPr lang="en-US" sz="1400" b="0" i="1" dirty="0" smtClean="0">
              <a:latin typeface="+mn-lt"/>
            </a:endParaRPr>
          </a:p>
          <a:p>
            <a:endParaRPr lang="en-US" sz="1400" b="0" i="1" dirty="0">
              <a:latin typeface="+mn-lt"/>
            </a:endParaRPr>
          </a:p>
          <a:p>
            <a:endParaRPr lang="en-US" sz="1400" b="0" i="1" dirty="0" smtClean="0">
              <a:latin typeface="+mn-lt"/>
            </a:endParaRPr>
          </a:p>
          <a:p>
            <a:endParaRPr lang="en-US" sz="1400" b="0" i="1" dirty="0">
              <a:latin typeface="+mn-lt"/>
            </a:endParaRPr>
          </a:p>
          <a:p>
            <a:endParaRPr lang="en-US" sz="1600" b="0" dirty="0" smtClean="0">
              <a:latin typeface="+mn-lt"/>
            </a:endParaRPr>
          </a:p>
        </p:txBody>
      </p:sp>
      <p:pic>
        <p:nvPicPr>
          <p:cNvPr id="4" name="Picture 3"/>
          <p:cNvPicPr>
            <a:picLocks noChangeAspect="1"/>
          </p:cNvPicPr>
          <p:nvPr/>
        </p:nvPicPr>
        <p:blipFill>
          <a:blip r:embed="rId2"/>
          <a:stretch>
            <a:fillRect/>
          </a:stretch>
        </p:blipFill>
        <p:spPr>
          <a:xfrm>
            <a:off x="762000" y="1217006"/>
            <a:ext cx="7468032" cy="3323200"/>
          </a:xfrm>
          <a:prstGeom prst="rect">
            <a:avLst/>
          </a:prstGeom>
        </p:spPr>
      </p:pic>
    </p:spTree>
    <p:extLst>
      <p:ext uri="{BB962C8B-B14F-4D97-AF65-F5344CB8AC3E}">
        <p14:creationId xmlns:p14="http://schemas.microsoft.com/office/powerpoint/2010/main" val="269244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6" y="438150"/>
            <a:ext cx="7829550" cy="563870"/>
          </a:xfrm>
        </p:spPr>
        <p:txBody>
          <a:bodyPr/>
          <a:lstStyle/>
          <a:p>
            <a:r>
              <a:rPr lang="en-US" sz="2800" dirty="0"/>
              <a:t>2</a:t>
            </a:r>
            <a:r>
              <a:rPr lang="en-US" sz="2800" dirty="0" smtClean="0"/>
              <a:t>. Benefit in details (3)</a:t>
            </a:r>
            <a:endParaRPr lang="en-US" sz="2800" dirty="0"/>
          </a:p>
        </p:txBody>
      </p:sp>
      <p:sp>
        <p:nvSpPr>
          <p:cNvPr id="7" name="Title 1"/>
          <p:cNvSpPr txBox="1">
            <a:spLocks/>
          </p:cNvSpPr>
          <p:nvPr/>
        </p:nvSpPr>
        <p:spPr>
          <a:xfrm>
            <a:off x="609600" y="971033"/>
            <a:ext cx="7829550" cy="358140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b="0" dirty="0" smtClean="0">
                <a:latin typeface="+mn-lt"/>
              </a:rPr>
              <a:t/>
            </a:r>
            <a:br>
              <a:rPr lang="en-US" sz="1600" b="0" dirty="0" smtClean="0">
                <a:latin typeface="+mn-lt"/>
              </a:rPr>
            </a:br>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400" b="0" i="1" dirty="0" smtClean="0">
              <a:latin typeface="+mn-lt"/>
            </a:endParaRPr>
          </a:p>
          <a:p>
            <a:endParaRPr lang="en-US" sz="1400" b="0" i="1" dirty="0" smtClean="0">
              <a:latin typeface="+mn-lt"/>
            </a:endParaRPr>
          </a:p>
          <a:p>
            <a:endParaRPr lang="en-US" sz="1400" b="0" i="1" dirty="0">
              <a:latin typeface="+mn-lt"/>
            </a:endParaRPr>
          </a:p>
          <a:p>
            <a:endParaRPr lang="en-US" sz="1400" b="0" i="1" dirty="0" smtClean="0">
              <a:latin typeface="+mn-lt"/>
            </a:endParaRPr>
          </a:p>
          <a:p>
            <a:endParaRPr lang="en-US" sz="1400" b="0" i="1" dirty="0">
              <a:latin typeface="+mn-lt"/>
            </a:endParaRPr>
          </a:p>
          <a:p>
            <a:endParaRPr lang="en-US" sz="1600" b="0" dirty="0" smtClean="0">
              <a:latin typeface="+mn-lt"/>
            </a:endParaRPr>
          </a:p>
        </p:txBody>
      </p:sp>
      <p:pic>
        <p:nvPicPr>
          <p:cNvPr id="5" name="Picture 4"/>
          <p:cNvPicPr>
            <a:picLocks noChangeAspect="1"/>
          </p:cNvPicPr>
          <p:nvPr/>
        </p:nvPicPr>
        <p:blipFill>
          <a:blip r:embed="rId2"/>
          <a:stretch>
            <a:fillRect/>
          </a:stretch>
        </p:blipFill>
        <p:spPr>
          <a:xfrm>
            <a:off x="687376" y="1851048"/>
            <a:ext cx="7859078" cy="2514600"/>
          </a:xfrm>
          <a:prstGeom prst="rect">
            <a:avLst/>
          </a:prstGeom>
        </p:spPr>
      </p:pic>
      <p:sp>
        <p:nvSpPr>
          <p:cNvPr id="8" name="Title 1"/>
          <p:cNvSpPr txBox="1">
            <a:spLocks/>
          </p:cNvSpPr>
          <p:nvPr/>
        </p:nvSpPr>
        <p:spPr>
          <a:xfrm>
            <a:off x="687376" y="1144599"/>
            <a:ext cx="7829550" cy="56387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400" dirty="0" smtClean="0"/>
              <a:t>Example of One time cash out benefit </a:t>
            </a:r>
            <a:br>
              <a:rPr lang="en-US" sz="1400" dirty="0" smtClean="0"/>
            </a:br>
            <a:r>
              <a:rPr lang="en-US" sz="1400" b="0" i="1" dirty="0" smtClean="0"/>
              <a:t>(if you do not wish to select pension salary)</a:t>
            </a:r>
          </a:p>
          <a:p>
            <a:endParaRPr lang="en-US" sz="1400" b="0" i="1" dirty="0"/>
          </a:p>
        </p:txBody>
      </p:sp>
    </p:spTree>
    <p:extLst>
      <p:ext uri="{BB962C8B-B14F-4D97-AF65-F5344CB8AC3E}">
        <p14:creationId xmlns:p14="http://schemas.microsoft.com/office/powerpoint/2010/main" val="47488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6" y="438150"/>
            <a:ext cx="7829550" cy="563870"/>
          </a:xfrm>
        </p:spPr>
        <p:txBody>
          <a:bodyPr/>
          <a:lstStyle/>
          <a:p>
            <a:r>
              <a:rPr lang="en-US" sz="2800" dirty="0"/>
              <a:t>2</a:t>
            </a:r>
            <a:r>
              <a:rPr lang="en-US" sz="2800" dirty="0" smtClean="0"/>
              <a:t>. Benefit in details (4)</a:t>
            </a:r>
            <a:endParaRPr lang="en-US" sz="2800" dirty="0"/>
          </a:p>
        </p:txBody>
      </p:sp>
      <p:sp>
        <p:nvSpPr>
          <p:cNvPr id="7" name="Title 1"/>
          <p:cNvSpPr txBox="1">
            <a:spLocks/>
          </p:cNvSpPr>
          <p:nvPr/>
        </p:nvSpPr>
        <p:spPr>
          <a:xfrm>
            <a:off x="609600" y="971033"/>
            <a:ext cx="7829550" cy="358140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b="0" dirty="0" smtClean="0">
                <a:latin typeface="+mn-lt"/>
              </a:rPr>
              <a:t/>
            </a:r>
            <a:br>
              <a:rPr lang="en-US" sz="1600" b="0" dirty="0" smtClean="0">
                <a:latin typeface="+mn-lt"/>
              </a:rPr>
            </a:br>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400" b="0" i="1" dirty="0" smtClean="0">
              <a:latin typeface="+mn-lt"/>
            </a:endParaRPr>
          </a:p>
          <a:p>
            <a:endParaRPr lang="en-US" sz="1400" b="0" i="1" dirty="0" smtClean="0">
              <a:latin typeface="+mn-lt"/>
            </a:endParaRPr>
          </a:p>
          <a:p>
            <a:endParaRPr lang="en-US" sz="1400" b="0" i="1" dirty="0">
              <a:latin typeface="+mn-lt"/>
            </a:endParaRPr>
          </a:p>
          <a:p>
            <a:endParaRPr lang="en-US" sz="1400" b="0" i="1" dirty="0" smtClean="0">
              <a:latin typeface="+mn-lt"/>
            </a:endParaRPr>
          </a:p>
          <a:p>
            <a:endParaRPr lang="en-US" sz="1400" b="0" i="1" dirty="0">
              <a:latin typeface="+mn-lt"/>
            </a:endParaRPr>
          </a:p>
          <a:p>
            <a:endParaRPr lang="en-US" sz="1600" b="0" dirty="0" smtClean="0">
              <a:latin typeface="+mn-lt"/>
            </a:endParaRPr>
          </a:p>
        </p:txBody>
      </p:sp>
      <p:sp>
        <p:nvSpPr>
          <p:cNvPr id="8" name="Title 1"/>
          <p:cNvSpPr txBox="1">
            <a:spLocks/>
          </p:cNvSpPr>
          <p:nvPr/>
        </p:nvSpPr>
        <p:spPr>
          <a:xfrm>
            <a:off x="687376" y="1144599"/>
            <a:ext cx="7829550" cy="56387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400" dirty="0" smtClean="0"/>
              <a:t>Indexing factor - </a:t>
            </a:r>
            <a:r>
              <a:rPr lang="en-US" sz="1400" dirty="0"/>
              <a:t>decree number 42/2016/TT-BLĐTBXH</a:t>
            </a:r>
            <a:r>
              <a:rPr lang="en-US" sz="1400" dirty="0" smtClean="0"/>
              <a:t/>
            </a:r>
            <a:br>
              <a:rPr lang="en-US" sz="1400" dirty="0" smtClean="0"/>
            </a:br>
            <a:r>
              <a:rPr lang="en-US" sz="1400" b="0" i="1" dirty="0" smtClean="0"/>
              <a:t>(applicable for both Pension and One time cash out)</a:t>
            </a:r>
          </a:p>
          <a:p>
            <a:endParaRPr lang="en-US" sz="1400" b="0" i="1" dirty="0"/>
          </a:p>
        </p:txBody>
      </p:sp>
      <p:pic>
        <p:nvPicPr>
          <p:cNvPr id="3" name="Picture 2"/>
          <p:cNvPicPr>
            <a:picLocks noChangeAspect="1"/>
          </p:cNvPicPr>
          <p:nvPr/>
        </p:nvPicPr>
        <p:blipFill>
          <a:blip r:embed="rId2"/>
          <a:stretch>
            <a:fillRect/>
          </a:stretch>
        </p:blipFill>
        <p:spPr>
          <a:xfrm>
            <a:off x="687376" y="2202966"/>
            <a:ext cx="7745288" cy="2349467"/>
          </a:xfrm>
          <a:prstGeom prst="rect">
            <a:avLst/>
          </a:prstGeom>
        </p:spPr>
      </p:pic>
    </p:spTree>
    <p:extLst>
      <p:ext uri="{BB962C8B-B14F-4D97-AF65-F5344CB8AC3E}">
        <p14:creationId xmlns:p14="http://schemas.microsoft.com/office/powerpoint/2010/main" val="110313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6" y="438150"/>
            <a:ext cx="7829550" cy="563870"/>
          </a:xfrm>
        </p:spPr>
        <p:txBody>
          <a:bodyPr/>
          <a:lstStyle/>
          <a:p>
            <a:r>
              <a:rPr lang="en-US" sz="2800" dirty="0" smtClean="0"/>
              <a:t>3. Restructure of compensation package</a:t>
            </a:r>
            <a:endParaRPr lang="en-US" sz="2800" dirty="0"/>
          </a:p>
        </p:txBody>
      </p:sp>
      <p:sp>
        <p:nvSpPr>
          <p:cNvPr id="7" name="Title 1"/>
          <p:cNvSpPr txBox="1">
            <a:spLocks/>
          </p:cNvSpPr>
          <p:nvPr/>
        </p:nvSpPr>
        <p:spPr>
          <a:xfrm>
            <a:off x="609600" y="1274200"/>
            <a:ext cx="7829550" cy="358140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b="0" dirty="0" smtClean="0">
                <a:latin typeface="+mn-lt"/>
              </a:rPr>
              <a:t/>
            </a:r>
            <a:br>
              <a:rPr lang="en-US" sz="1600" b="0" dirty="0" smtClean="0">
                <a:latin typeface="+mn-lt"/>
              </a:rPr>
            </a:br>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400" b="0" i="1" dirty="0" smtClean="0">
              <a:latin typeface="+mn-lt"/>
            </a:endParaRPr>
          </a:p>
          <a:p>
            <a:endParaRPr lang="en-US" sz="1400" b="0" i="1" dirty="0" smtClean="0">
              <a:latin typeface="+mn-lt"/>
            </a:endParaRPr>
          </a:p>
          <a:p>
            <a:endParaRPr lang="en-US" sz="1400" b="0" i="1" dirty="0">
              <a:latin typeface="+mn-lt"/>
            </a:endParaRPr>
          </a:p>
          <a:p>
            <a:endParaRPr lang="en-US" sz="1400" b="0" i="1" dirty="0" smtClean="0">
              <a:latin typeface="+mn-lt"/>
            </a:endParaRPr>
          </a:p>
          <a:p>
            <a:endParaRPr lang="en-US" sz="1400" b="0" i="1" dirty="0">
              <a:latin typeface="+mn-lt"/>
            </a:endParaRPr>
          </a:p>
          <a:p>
            <a:endParaRPr lang="en-US" sz="1600" b="0" dirty="0" smtClean="0">
              <a:latin typeface="+mn-lt"/>
            </a:endParaRPr>
          </a:p>
        </p:txBody>
      </p:sp>
      <p:pic>
        <p:nvPicPr>
          <p:cNvPr id="4" name="Picture 3"/>
          <p:cNvPicPr>
            <a:picLocks noChangeAspect="1"/>
          </p:cNvPicPr>
          <p:nvPr/>
        </p:nvPicPr>
        <p:blipFill>
          <a:blip r:embed="rId2"/>
          <a:stretch>
            <a:fillRect/>
          </a:stretch>
        </p:blipFill>
        <p:spPr>
          <a:xfrm>
            <a:off x="659524" y="1274200"/>
            <a:ext cx="7189076" cy="3025436"/>
          </a:xfrm>
          <a:prstGeom prst="rect">
            <a:avLst/>
          </a:prstGeom>
        </p:spPr>
      </p:pic>
    </p:spTree>
    <p:extLst>
      <p:ext uri="{BB962C8B-B14F-4D97-AF65-F5344CB8AC3E}">
        <p14:creationId xmlns:p14="http://schemas.microsoft.com/office/powerpoint/2010/main" val="403426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6" y="438150"/>
            <a:ext cx="7829550" cy="563870"/>
          </a:xfrm>
        </p:spPr>
        <p:txBody>
          <a:bodyPr/>
          <a:lstStyle/>
          <a:p>
            <a:r>
              <a:rPr lang="en-US" sz="2800" dirty="0"/>
              <a:t>4</a:t>
            </a:r>
            <a:r>
              <a:rPr lang="en-US" sz="2800" dirty="0" smtClean="0"/>
              <a:t>. Example</a:t>
            </a:r>
            <a:endParaRPr lang="en-US" sz="2800" dirty="0"/>
          </a:p>
        </p:txBody>
      </p:sp>
      <p:sp>
        <p:nvSpPr>
          <p:cNvPr id="7" name="Title 1"/>
          <p:cNvSpPr txBox="1">
            <a:spLocks/>
          </p:cNvSpPr>
          <p:nvPr/>
        </p:nvSpPr>
        <p:spPr>
          <a:xfrm>
            <a:off x="609600" y="1274200"/>
            <a:ext cx="7829550" cy="3581400"/>
          </a:xfrm>
          <a:prstGeom prst="rect">
            <a:avLst/>
          </a:prstGeom>
        </p:spPr>
        <p:txBody>
          <a:bodyPr/>
          <a:lstStyle>
            <a:lvl1pPr algn="l"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r>
              <a:rPr lang="en-US" sz="1600" b="0" dirty="0" smtClean="0">
                <a:latin typeface="+mn-lt"/>
              </a:rPr>
              <a:t/>
            </a:r>
            <a:br>
              <a:rPr lang="en-US" sz="1600" b="0" dirty="0" smtClean="0">
                <a:latin typeface="+mn-lt"/>
              </a:rPr>
            </a:br>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600" b="0" dirty="0" smtClean="0">
              <a:latin typeface="+mn-lt"/>
            </a:endParaRPr>
          </a:p>
          <a:p>
            <a:endParaRPr lang="en-US" sz="1600" b="0" dirty="0">
              <a:latin typeface="+mn-lt"/>
            </a:endParaRPr>
          </a:p>
          <a:p>
            <a:endParaRPr lang="en-US" sz="1400" b="0" i="1" dirty="0" smtClean="0">
              <a:latin typeface="+mn-lt"/>
            </a:endParaRPr>
          </a:p>
          <a:p>
            <a:endParaRPr lang="en-US" sz="1400" b="0" i="1" dirty="0" smtClean="0">
              <a:latin typeface="+mn-lt"/>
            </a:endParaRPr>
          </a:p>
          <a:p>
            <a:endParaRPr lang="en-US" sz="1400" b="0" i="1" dirty="0">
              <a:latin typeface="+mn-lt"/>
            </a:endParaRPr>
          </a:p>
          <a:p>
            <a:endParaRPr lang="en-US" sz="1400" b="0" i="1" dirty="0" smtClean="0">
              <a:latin typeface="+mn-lt"/>
            </a:endParaRPr>
          </a:p>
          <a:p>
            <a:endParaRPr lang="en-US" sz="1400" b="0" i="1" dirty="0">
              <a:latin typeface="+mn-lt"/>
            </a:endParaRPr>
          </a:p>
          <a:p>
            <a:endParaRPr lang="en-US" sz="1600" b="0" dirty="0" smtClean="0">
              <a:latin typeface="+mn-lt"/>
            </a:endParaRPr>
          </a:p>
        </p:txBody>
      </p:sp>
      <p:pic>
        <p:nvPicPr>
          <p:cNvPr id="6" name="Picture 5"/>
          <p:cNvPicPr>
            <a:picLocks noChangeAspect="1"/>
          </p:cNvPicPr>
          <p:nvPr/>
        </p:nvPicPr>
        <p:blipFill>
          <a:blip r:embed="rId2"/>
          <a:stretch>
            <a:fillRect/>
          </a:stretch>
        </p:blipFill>
        <p:spPr>
          <a:xfrm>
            <a:off x="152400" y="1002020"/>
            <a:ext cx="8915401" cy="3638742"/>
          </a:xfrm>
          <a:prstGeom prst="rect">
            <a:avLst/>
          </a:prstGeom>
        </p:spPr>
      </p:pic>
    </p:spTree>
    <p:extLst>
      <p:ext uri="{BB962C8B-B14F-4D97-AF65-F5344CB8AC3E}">
        <p14:creationId xmlns:p14="http://schemas.microsoft.com/office/powerpoint/2010/main" val="185890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7B11EFC8DFAF4A8FA077D269BACC4A" ma:contentTypeVersion="1" ma:contentTypeDescription="Create a new document." ma:contentTypeScope="" ma:versionID="2106e2b4da75d182dd57c837b4e472d3">
  <xsd:schema xmlns:xsd="http://www.w3.org/2001/XMLSchema" xmlns:xs="http://www.w3.org/2001/XMLSchema" xmlns:p="http://schemas.microsoft.com/office/2006/metadata/properties" targetNamespace="http://schemas.microsoft.com/office/2006/metadata/properties" ma:root="true" ma:fieldsID="9048003445716fd884177a4b8e0dfec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F615EC-32EA-4EFA-940D-FC5AEE75D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09B3730-DEE9-46A5-B69D-A277B5F1B1F3}">
  <ds:schemaRefs>
    <ds:schemaRef ds:uri="http://schemas.microsoft.com/office/2006/metadata/properties"/>
    <ds:schemaRef ds:uri="http://www.w3.org/XML/1998/namespace"/>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51F6164A-10BF-4877-A536-1049A149B3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Niteco - Powerpoint 2015 (light template)</Template>
  <TotalTime>6393</TotalTime>
  <Words>274</Words>
  <Application>Microsoft Office PowerPoint</Application>
  <PresentationFormat>On-screen Show (16:9)</PresentationFormat>
  <Paragraphs>142</Paragraphs>
  <Slides>12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Franchise</vt:lpstr>
      <vt:lpstr>Wingdings</vt:lpstr>
      <vt:lpstr>Custom Design</vt:lpstr>
      <vt:lpstr>SOCIAL INSURANCE</vt:lpstr>
      <vt:lpstr>1. Legal requirement (1)</vt:lpstr>
      <vt:lpstr>1. Legal requirement (2)</vt:lpstr>
      <vt:lpstr>2. Benefit vs Cost (1)</vt:lpstr>
      <vt:lpstr>2. Benefit in details (2)</vt:lpstr>
      <vt:lpstr>2. Benefit in details (3)</vt:lpstr>
      <vt:lpstr>2. Benefit in details (4)</vt:lpstr>
      <vt:lpstr>3. Restructure of compensation package</vt:lpstr>
      <vt:lpstr>4. Example</vt:lpstr>
      <vt:lpstr>5. Future reference (from 1 Jan 2018)</vt:lpstr>
      <vt:lpstr>6. 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Nguyen</dc:creator>
  <cp:lastModifiedBy>Mai Thuy Nguyen</cp:lastModifiedBy>
  <cp:revision>433</cp:revision>
  <cp:lastPrinted>2015-06-08T02:40:46Z</cp:lastPrinted>
  <dcterms:created xsi:type="dcterms:W3CDTF">2015-05-11T00:15:38Z</dcterms:created>
  <dcterms:modified xsi:type="dcterms:W3CDTF">2018-01-31T03:40:01Z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0x010100DF7B11EFC8DFAF4A8FA077D269BACC4A</vt:lpwstr>
  </property>
</Properties>
</file>