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8" r:id="rId3"/>
    <p:sldId id="259" r:id="rId4"/>
    <p:sldId id="260" r:id="rId5"/>
    <p:sldId id="261" r:id="rId6"/>
    <p:sldId id="262" r:id="rId7"/>
    <p:sldId id="263" r:id="rId8"/>
    <p:sldId id="264" r:id="rId9"/>
    <p:sldId id="265" r:id="rId10"/>
    <p:sldId id="266" r:id="rId11"/>
    <p:sldId id="267"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Raleway"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71437b8ef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71437b8e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71437b8ef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71437b8ef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71437b8ef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71437b8e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71437b8ef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71437b8ef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71437b8ef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71437b8ef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71437b8ef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71437b8e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71437b8ef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71437b8ef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71437b8ef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71437b8ef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71437b8e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71437b8e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71437b8ef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71437b8e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map.toronto.ca/wellbeing/#eyJ0b3Itd2lkZ2V0LWNsYXNzYnJlYWsiOsSAcGVyY2VudE9wYWNpdHnElzcwfSwiY3VzxIJtYcSTYcSXxIBuZWlnaGJvdXJob29kc8S2fcSrxIHEg8SFxIfEicSLdGFixYXEmCLEo3RpdmVUxZBJZMSXxYnEhMWPYi1pbmRpY2HEgnLFhcWIYWdzTWFwxLYiesWCbcSXMTPErHjEly04ODM3NzYzLjXGhDcyN8SsxKc6NTQxMjkzMS4yNMaDMjg1xYjFpMWmxajFqsWSxIDFmMWraW9uxJcyxKxzxaRnbGXFtMSucsSTxJ9UaW1lxZzEqMSsxZbGucajIjfFtMafxafFqcSDxZxzQcWlV8S5xLt0xZJbxIDEh8WeNzMixKx3x41odMW5xKzEk8alc2VQb8SOcsSlxo5mYWzHoX1dxYfFiMa%2BZcehx6bHssWGxKzGs8a1dEnFpceFxapNxYPGsToixq1uxq%2FGscWH"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drive.google.com/open?id=1ZSetUWM0KbPQTbnIyeUSTH-UCgZhLqqe" TargetMode="External"/><Relationship Id="rId5" Type="http://schemas.openxmlformats.org/officeDocument/2006/relationships/hyperlink" Target="https://drive.google.com/open?id=1hZ3pFtWCmrMtUSRhoE05mLZJst8QnK7Y" TargetMode="External"/><Relationship Id="rId4" Type="http://schemas.openxmlformats.org/officeDocument/2006/relationships/hyperlink" Target="https://drive.google.com/open?id=1B7V-V8IWprkfjYpAwHsezHmdyspPGkW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open?id=1nMpK7aVKFpWjrJJlNlkMhWf8ZyKL27yi"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Trong’s Handskill Challenge</a:t>
            </a:r>
            <a:endParaRPr/>
          </a:p>
          <a:p>
            <a:pPr marL="0" lvl="0" indent="0" algn="l" rtl="0">
              <a:spcBef>
                <a:spcPts val="0"/>
              </a:spcBef>
              <a:spcAft>
                <a:spcPts val="0"/>
              </a:spcAft>
              <a:buNone/>
            </a:pPr>
            <a:r>
              <a:rPr lang="en" sz="3600" b="0"/>
              <a:t>Data Science</a:t>
            </a:r>
            <a:endParaRPr sz="3600" b="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May 4th,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729450" y="1166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 4- Thefts vs Part-time Employment  </a:t>
            </a:r>
            <a:endParaRPr/>
          </a:p>
        </p:txBody>
      </p:sp>
      <p:sp>
        <p:nvSpPr>
          <p:cNvPr id="151" name="Google Shape;151;p23"/>
          <p:cNvSpPr txBox="1">
            <a:spLocks noGrp="1"/>
          </p:cNvSpPr>
          <p:nvPr>
            <p:ph type="body" idx="1"/>
          </p:nvPr>
        </p:nvSpPr>
        <p:spPr>
          <a:xfrm>
            <a:off x="202500" y="1749150"/>
            <a:ext cx="4313100" cy="33489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Char char="●"/>
            </a:pPr>
            <a:r>
              <a:rPr lang="en" sz="1200"/>
              <a:t>Strong positive correlation (r=0.72) can be observed. Regions with more thefts per population happens to have more part-time employment rate</a:t>
            </a:r>
            <a:endParaRPr sz="1200"/>
          </a:p>
          <a:p>
            <a:pPr marL="457200" lvl="0" indent="-304800" algn="l" rtl="0">
              <a:lnSpc>
                <a:spcPct val="150000"/>
              </a:lnSpc>
              <a:spcBef>
                <a:spcPts val="0"/>
              </a:spcBef>
              <a:spcAft>
                <a:spcPts val="0"/>
              </a:spcAft>
              <a:buSzPts val="1200"/>
              <a:buChar char="●"/>
            </a:pPr>
            <a:r>
              <a:rPr lang="en" sz="1200"/>
              <a:t>The correlation can be  hypothesized to be that since part-time employment does not generate enough income to support the expensive life styles in Toronto, perhaps some people resort to stealing </a:t>
            </a:r>
            <a:endParaRPr sz="1200"/>
          </a:p>
          <a:p>
            <a:pPr marL="457200" lvl="0" indent="-304800" algn="l" rtl="0">
              <a:lnSpc>
                <a:spcPct val="150000"/>
              </a:lnSpc>
              <a:spcBef>
                <a:spcPts val="0"/>
              </a:spcBef>
              <a:spcAft>
                <a:spcPts val="0"/>
              </a:spcAft>
              <a:buSzPts val="1200"/>
              <a:buChar char="●"/>
            </a:pPr>
            <a:r>
              <a:rPr lang="en" sz="1200"/>
              <a:t>I recommend to have more community housing, food banks, and employment centres at regions where there are more part-time employees to support them job-wise and financially to decrease the the theft rate at high part-time employment regions</a:t>
            </a:r>
            <a:endParaRPr sz="1200"/>
          </a:p>
        </p:txBody>
      </p:sp>
      <p:pic>
        <p:nvPicPr>
          <p:cNvPr id="152" name="Google Shape;152;p23"/>
          <p:cNvPicPr preferRelativeResize="0"/>
          <p:nvPr/>
        </p:nvPicPr>
        <p:blipFill>
          <a:blip r:embed="rId3">
            <a:alphaModFix/>
          </a:blip>
          <a:stretch>
            <a:fillRect/>
          </a:stretch>
        </p:blipFill>
        <p:spPr>
          <a:xfrm>
            <a:off x="4625375" y="1853850"/>
            <a:ext cx="4366225" cy="26288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551550" y="1113025"/>
            <a:ext cx="82458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Result 5- Lone Parent Families vs Bachelor or Higher Degrees</a:t>
            </a:r>
            <a:endParaRPr sz="2400"/>
          </a:p>
        </p:txBody>
      </p:sp>
      <p:sp>
        <p:nvSpPr>
          <p:cNvPr id="158" name="Google Shape;158;p24"/>
          <p:cNvSpPr txBox="1">
            <a:spLocks noGrp="1"/>
          </p:cNvSpPr>
          <p:nvPr>
            <p:ph type="body" idx="1"/>
          </p:nvPr>
        </p:nvSpPr>
        <p:spPr>
          <a:xfrm>
            <a:off x="74700" y="1853850"/>
            <a:ext cx="4313100" cy="32472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Char char="●"/>
            </a:pPr>
            <a:r>
              <a:rPr lang="en" sz="1200"/>
              <a:t>Strong negative correlation (r=-0.86) can be observed. Regions with more bachelor degrees or higher have less single parent families per population.</a:t>
            </a:r>
            <a:endParaRPr sz="1200"/>
          </a:p>
          <a:p>
            <a:pPr marL="457200" lvl="0" indent="-304800" algn="l" rtl="0">
              <a:lnSpc>
                <a:spcPct val="150000"/>
              </a:lnSpc>
              <a:spcBef>
                <a:spcPts val="0"/>
              </a:spcBef>
              <a:spcAft>
                <a:spcPts val="0"/>
              </a:spcAft>
              <a:buSzPts val="1200"/>
              <a:buChar char="●"/>
            </a:pPr>
            <a:r>
              <a:rPr lang="en" sz="1200"/>
              <a:t>The correlation can be  hypothesized that having less single parents can potentially lead to higher education. This result is aligned with result 3. </a:t>
            </a:r>
            <a:endParaRPr sz="1200"/>
          </a:p>
          <a:p>
            <a:pPr marL="457200" lvl="0" indent="-304800" algn="l" rtl="0">
              <a:lnSpc>
                <a:spcPct val="150000"/>
              </a:lnSpc>
              <a:spcBef>
                <a:spcPts val="0"/>
              </a:spcBef>
              <a:spcAft>
                <a:spcPts val="0"/>
              </a:spcAft>
              <a:buSzPts val="1200"/>
              <a:buChar char="●"/>
            </a:pPr>
            <a:r>
              <a:rPr lang="en" sz="1200"/>
              <a:t>I recommend Toronto to have educational programs catered towards single-parent families such as after -school programs to assist in promoting education.</a:t>
            </a:r>
            <a:endParaRPr sz="1200"/>
          </a:p>
        </p:txBody>
      </p:sp>
      <p:pic>
        <p:nvPicPr>
          <p:cNvPr id="159" name="Google Shape;159;p24"/>
          <p:cNvPicPr preferRelativeResize="0"/>
          <p:nvPr/>
        </p:nvPicPr>
        <p:blipFill>
          <a:blip r:embed="rId3">
            <a:alphaModFix/>
          </a:blip>
          <a:stretch>
            <a:fillRect/>
          </a:stretch>
        </p:blipFill>
        <p:spPr>
          <a:xfrm>
            <a:off x="4540200" y="1853850"/>
            <a:ext cx="4451400" cy="26745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Description and Outline</a:t>
            </a:r>
            <a:endParaRPr/>
          </a:p>
        </p:txBody>
      </p:sp>
      <p:sp>
        <p:nvSpPr>
          <p:cNvPr id="99" name="Google Shape;99;p15"/>
          <p:cNvSpPr txBox="1">
            <a:spLocks noGrp="1"/>
          </p:cNvSpPr>
          <p:nvPr>
            <p:ph type="body" idx="1"/>
          </p:nvPr>
        </p:nvSpPr>
        <p:spPr>
          <a:xfrm>
            <a:off x="484525" y="2020425"/>
            <a:ext cx="8003100" cy="21300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400" dirty="0"/>
              <a:t>To a</a:t>
            </a:r>
            <a:r>
              <a:rPr lang="en" sz="1400" dirty="0"/>
              <a:t>nalyze selected </a:t>
            </a:r>
            <a:r>
              <a:rPr lang="en" sz="1400" b="1" dirty="0"/>
              <a:t>40 </a:t>
            </a:r>
            <a:r>
              <a:rPr lang="en" sz="1400" dirty="0"/>
              <a:t>types of Toronto’s socioeconomic data from 2014.</a:t>
            </a:r>
            <a:endParaRPr sz="1400" dirty="0"/>
          </a:p>
          <a:p>
            <a:pPr marL="914400" lvl="1" indent="-317500" algn="l" rtl="0">
              <a:lnSpc>
                <a:spcPct val="150000"/>
              </a:lnSpc>
              <a:spcBef>
                <a:spcPts val="0"/>
              </a:spcBef>
              <a:spcAft>
                <a:spcPts val="0"/>
              </a:spcAft>
              <a:buSzPts val="1400"/>
              <a:buChar char="○"/>
            </a:pPr>
            <a:r>
              <a:rPr lang="en" sz="1400" dirty="0"/>
              <a:t>Each type of socioeconomic data corresponds to each region of Toronto.</a:t>
            </a:r>
            <a:endParaRPr sz="1400" dirty="0"/>
          </a:p>
          <a:p>
            <a:pPr marL="914400" lvl="1" indent="-317500" algn="l" rtl="0">
              <a:lnSpc>
                <a:spcPct val="150000"/>
              </a:lnSpc>
              <a:spcBef>
                <a:spcPts val="0"/>
              </a:spcBef>
              <a:spcAft>
                <a:spcPts val="0"/>
              </a:spcAft>
              <a:buSzPts val="1400"/>
              <a:buChar char="○"/>
            </a:pPr>
            <a:r>
              <a:rPr lang="en" sz="1400" dirty="0"/>
              <a:t>There are in total</a:t>
            </a:r>
            <a:r>
              <a:rPr lang="en" sz="1400" b="1" dirty="0"/>
              <a:t> 140 regions</a:t>
            </a:r>
            <a:r>
              <a:rPr lang="en" sz="1400" dirty="0"/>
              <a:t>.</a:t>
            </a:r>
            <a:endParaRPr sz="1400" dirty="0"/>
          </a:p>
          <a:p>
            <a:pPr marL="457200" lvl="0" indent="-317500" algn="l" rtl="0">
              <a:lnSpc>
                <a:spcPct val="150000"/>
              </a:lnSpc>
              <a:spcBef>
                <a:spcPts val="0"/>
              </a:spcBef>
              <a:spcAft>
                <a:spcPts val="0"/>
              </a:spcAft>
              <a:buSzPts val="1400"/>
              <a:buChar char="●"/>
            </a:pPr>
            <a:r>
              <a:rPr lang="en-US" sz="1400" dirty="0"/>
              <a:t>To </a:t>
            </a:r>
            <a:r>
              <a:rPr lang="en" sz="1400" dirty="0"/>
              <a:t>use Python to draw correlations between socioeconomic data.</a:t>
            </a:r>
            <a:endParaRPr sz="1400" dirty="0"/>
          </a:p>
          <a:p>
            <a:pPr marL="914400" lvl="1" indent="-317500" algn="l" rtl="0">
              <a:lnSpc>
                <a:spcPct val="150000"/>
              </a:lnSpc>
              <a:spcBef>
                <a:spcPts val="0"/>
              </a:spcBef>
              <a:spcAft>
                <a:spcPts val="0"/>
              </a:spcAft>
              <a:buSzPts val="1400"/>
              <a:buChar char="○"/>
            </a:pPr>
            <a:r>
              <a:rPr lang="en" sz="1400" dirty="0"/>
              <a:t>With libraries Pandas and Math.  </a:t>
            </a:r>
            <a:endParaRPr sz="1400" dirty="0"/>
          </a:p>
          <a:p>
            <a:pPr marL="457200" lvl="0" indent="-317500" algn="l" rtl="0">
              <a:lnSpc>
                <a:spcPct val="150000"/>
              </a:lnSpc>
              <a:spcBef>
                <a:spcPts val="0"/>
              </a:spcBef>
              <a:spcAft>
                <a:spcPts val="0"/>
              </a:spcAft>
              <a:buSzPts val="1400"/>
              <a:buChar char="●"/>
            </a:pPr>
            <a:r>
              <a:rPr lang="en-US" sz="1400" dirty="0"/>
              <a:t>To u</a:t>
            </a:r>
            <a:r>
              <a:rPr lang="en" sz="1400" dirty="0"/>
              <a:t>se correlation data to suggest Toronto development strategies.</a:t>
            </a:r>
            <a:endParaRPr sz="1400" dirty="0"/>
          </a:p>
        </p:txBody>
      </p:sp>
      <p:pic>
        <p:nvPicPr>
          <p:cNvPr id="100" name="Google Shape;100;p15"/>
          <p:cNvPicPr preferRelativeResize="0"/>
          <p:nvPr/>
        </p:nvPicPr>
        <p:blipFill>
          <a:blip r:embed="rId3">
            <a:alphaModFix/>
          </a:blip>
          <a:stretch>
            <a:fillRect/>
          </a:stretch>
        </p:blipFill>
        <p:spPr>
          <a:xfrm>
            <a:off x="6343875" y="3209345"/>
            <a:ext cx="2800124" cy="19341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Procedures</a:t>
            </a:r>
            <a:endParaRPr/>
          </a:p>
        </p:txBody>
      </p:sp>
      <p:sp>
        <p:nvSpPr>
          <p:cNvPr id="106" name="Google Shape;106;p16"/>
          <p:cNvSpPr txBox="1">
            <a:spLocks noGrp="1"/>
          </p:cNvSpPr>
          <p:nvPr>
            <p:ph type="body" idx="1"/>
          </p:nvPr>
        </p:nvSpPr>
        <p:spPr>
          <a:xfrm>
            <a:off x="399570" y="2078875"/>
            <a:ext cx="8620480" cy="29442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AutoNum type="arabicPeriod"/>
            </a:pPr>
            <a:r>
              <a:rPr lang="en" sz="1400" dirty="0"/>
              <a:t>Downloaded </a:t>
            </a:r>
            <a:r>
              <a:rPr lang="en" sz="1400" b="1" dirty="0"/>
              <a:t>41</a:t>
            </a:r>
            <a:r>
              <a:rPr lang="en" sz="1400" dirty="0"/>
              <a:t>  Toronto’s socioeconomic data of choice from 2014 as .csv  from </a:t>
            </a:r>
            <a:r>
              <a:rPr lang="en" sz="1400" u="sng" dirty="0">
                <a:solidFill>
                  <a:schemeClr val="accent5"/>
                </a:solidFill>
                <a:hlinkClick r:id="rId3"/>
              </a:rPr>
              <a:t>Wellbeing Toronto</a:t>
            </a:r>
            <a:r>
              <a:rPr lang="en" sz="1400" dirty="0"/>
              <a:t> .</a:t>
            </a:r>
            <a:endParaRPr lang="en-US" sz="1400" dirty="0"/>
          </a:p>
          <a:p>
            <a:pPr marL="914400" lvl="1" indent="-317500" algn="l" rtl="0">
              <a:lnSpc>
                <a:spcPct val="150000"/>
              </a:lnSpc>
              <a:spcBef>
                <a:spcPts val="0"/>
              </a:spcBef>
              <a:spcAft>
                <a:spcPts val="0"/>
              </a:spcAft>
              <a:buSzPts val="1400"/>
              <a:buChar char="○"/>
            </a:pPr>
            <a:r>
              <a:rPr lang="en-US" sz="1400" u="sng" dirty="0">
                <a:solidFill>
                  <a:schemeClr val="hlink"/>
                </a:solidFill>
                <a:hlinkClick r:id="rId4"/>
              </a:rPr>
              <a:t>Raw data</a:t>
            </a:r>
            <a:endParaRPr lang="en-US" sz="1400" dirty="0"/>
          </a:p>
          <a:p>
            <a:pPr marL="914400" lvl="1" indent="-317500" algn="l" rtl="0">
              <a:lnSpc>
                <a:spcPct val="150000"/>
              </a:lnSpc>
              <a:spcBef>
                <a:spcPts val="0"/>
              </a:spcBef>
              <a:spcAft>
                <a:spcPts val="0"/>
              </a:spcAft>
              <a:buSzPts val="1400"/>
              <a:buChar char="○"/>
            </a:pPr>
            <a:r>
              <a:rPr lang="en" sz="1400" u="sng" dirty="0">
                <a:solidFill>
                  <a:schemeClr val="hlink"/>
                </a:solidFill>
                <a:hlinkClick r:id="rId5"/>
              </a:rPr>
              <a:t>Explanation  for each type of  data</a:t>
            </a:r>
            <a:endParaRPr sz="1400" dirty="0"/>
          </a:p>
          <a:p>
            <a:pPr marL="457200" lvl="0" indent="-317500" algn="l" rtl="0">
              <a:lnSpc>
                <a:spcPct val="150000"/>
              </a:lnSpc>
              <a:spcBef>
                <a:spcPts val="0"/>
              </a:spcBef>
              <a:spcAft>
                <a:spcPts val="0"/>
              </a:spcAft>
              <a:buSzPts val="1400"/>
              <a:buAutoNum type="arabicPeriod"/>
            </a:pPr>
            <a:r>
              <a:rPr lang="en" sz="1400" dirty="0"/>
              <a:t>Normalized applicable data in Excel by dividing applicable data by population of each region to allow comparison.</a:t>
            </a:r>
            <a:endParaRPr sz="1400" dirty="0"/>
          </a:p>
          <a:p>
            <a:pPr marL="914400" lvl="1" indent="-317500" algn="l" rtl="0">
              <a:lnSpc>
                <a:spcPct val="150000"/>
              </a:lnSpc>
              <a:spcBef>
                <a:spcPts val="0"/>
              </a:spcBef>
              <a:spcAft>
                <a:spcPts val="0"/>
              </a:spcAft>
              <a:buSzPts val="1400"/>
              <a:buChar char="○"/>
            </a:pPr>
            <a:r>
              <a:rPr lang="en" sz="1400" dirty="0"/>
              <a:t>Examples of such data include number of visible minority, labour force, recent immigrants, and etc.</a:t>
            </a:r>
            <a:endParaRPr sz="1400" dirty="0"/>
          </a:p>
          <a:p>
            <a:pPr marL="914400" lvl="1" indent="-317500" algn="l" rtl="0">
              <a:lnSpc>
                <a:spcPct val="150000"/>
              </a:lnSpc>
              <a:spcBef>
                <a:spcPts val="0"/>
              </a:spcBef>
              <a:spcAft>
                <a:spcPts val="0"/>
              </a:spcAft>
              <a:buSzPts val="1400"/>
              <a:buChar char="○"/>
            </a:pPr>
            <a:r>
              <a:rPr lang="en" sz="1400" u="sng" dirty="0">
                <a:solidFill>
                  <a:schemeClr val="hlink"/>
                </a:solidFill>
                <a:hlinkClick r:id="rId6"/>
              </a:rPr>
              <a:t>Normalized data</a:t>
            </a:r>
            <a:endParaRPr sz="1400" dirty="0"/>
          </a:p>
          <a:p>
            <a:pPr marL="457200" lvl="0" indent="0" algn="l" rtl="0">
              <a:lnSpc>
                <a:spcPct val="150000"/>
              </a:lnSpc>
              <a:spcBef>
                <a:spcPts val="1600"/>
              </a:spcBef>
              <a:spcAft>
                <a:spcPts val="1600"/>
              </a:spcAft>
              <a:buNone/>
            </a:pP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Procedures</a:t>
            </a:r>
            <a:endParaRPr/>
          </a:p>
        </p:txBody>
      </p:sp>
      <p:sp>
        <p:nvSpPr>
          <p:cNvPr id="112" name="Google Shape;112;p17"/>
          <p:cNvSpPr txBox="1">
            <a:spLocks noGrp="1"/>
          </p:cNvSpPr>
          <p:nvPr>
            <p:ph type="body" idx="1"/>
          </p:nvPr>
        </p:nvSpPr>
        <p:spPr>
          <a:xfrm>
            <a:off x="671050" y="1853850"/>
            <a:ext cx="8349000" cy="29442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AutoNum type="arabicPeriod" startAt="3"/>
            </a:pPr>
            <a:r>
              <a:rPr lang="en" sz="1400"/>
              <a:t>With Anaconda, opened Spyder as the IDE with Python 3.7 and pandas loaded in the environment. </a:t>
            </a:r>
            <a:endParaRPr sz="1400"/>
          </a:p>
          <a:p>
            <a:pPr marL="457200" lvl="0" indent="-317500" algn="l" rtl="0">
              <a:lnSpc>
                <a:spcPct val="150000"/>
              </a:lnSpc>
              <a:spcBef>
                <a:spcPts val="0"/>
              </a:spcBef>
              <a:spcAft>
                <a:spcPts val="0"/>
              </a:spcAft>
              <a:buSzPts val="1400"/>
              <a:buAutoNum type="arabicPeriod" startAt="3"/>
            </a:pPr>
            <a:r>
              <a:rPr lang="en" sz="1400"/>
              <a:t>Developed Python code has several functions (</a:t>
            </a:r>
            <a:r>
              <a:rPr lang="en" sz="1400" u="sng">
                <a:solidFill>
                  <a:schemeClr val="accent5"/>
                </a:solidFill>
                <a:hlinkClick r:id="rId3"/>
              </a:rPr>
              <a:t>Python Code</a:t>
            </a:r>
            <a:r>
              <a:rPr lang="en" sz="1400"/>
              <a:t>):</a:t>
            </a:r>
            <a:endParaRPr sz="1400"/>
          </a:p>
          <a:p>
            <a:pPr marL="914400" lvl="1" indent="-317500" algn="l" rtl="0">
              <a:lnSpc>
                <a:spcPct val="150000"/>
              </a:lnSpc>
              <a:spcBef>
                <a:spcPts val="0"/>
              </a:spcBef>
              <a:spcAft>
                <a:spcPts val="0"/>
              </a:spcAft>
              <a:buSzPts val="1400"/>
              <a:buChar char="○"/>
            </a:pPr>
            <a:r>
              <a:rPr lang="en" sz="1400"/>
              <a:t> Extracts the .csv file and loaded as a pandas dataframe.</a:t>
            </a:r>
            <a:endParaRPr sz="1400"/>
          </a:p>
          <a:p>
            <a:pPr marL="914400" lvl="1" indent="-317500" algn="l" rtl="0">
              <a:lnSpc>
                <a:spcPct val="150000"/>
              </a:lnSpc>
              <a:spcBef>
                <a:spcPts val="0"/>
              </a:spcBef>
              <a:spcAft>
                <a:spcPts val="0"/>
              </a:spcAft>
              <a:buSzPts val="1400"/>
              <a:buChar char="○"/>
            </a:pPr>
            <a:r>
              <a:rPr lang="en" sz="1400"/>
              <a:t>Converts all objects in the table as numbers from strings</a:t>
            </a:r>
            <a:endParaRPr sz="1400"/>
          </a:p>
          <a:p>
            <a:pPr marL="914400" lvl="1" indent="-317500" algn="l" rtl="0">
              <a:lnSpc>
                <a:spcPct val="150000"/>
              </a:lnSpc>
              <a:spcBef>
                <a:spcPts val="0"/>
              </a:spcBef>
              <a:spcAft>
                <a:spcPts val="0"/>
              </a:spcAft>
              <a:buSzPts val="1400"/>
              <a:buChar char="○"/>
            </a:pPr>
            <a:r>
              <a:rPr lang="en" sz="1400"/>
              <a:t>Calculates Pearson correlation coefficients (r) between all combinations of 40 types of socioeconomic data (40 Choose 2=780 different combinations)</a:t>
            </a:r>
            <a:endParaRPr sz="1400"/>
          </a:p>
          <a:p>
            <a:pPr marL="914400" lvl="1" indent="-317500" algn="l" rtl="0">
              <a:lnSpc>
                <a:spcPct val="150000"/>
              </a:lnSpc>
              <a:spcBef>
                <a:spcPts val="0"/>
              </a:spcBef>
              <a:spcAft>
                <a:spcPts val="0"/>
              </a:spcAft>
              <a:buSzPts val="1400"/>
              <a:buChar char="○"/>
            </a:pPr>
            <a:r>
              <a:rPr lang="en" sz="1400"/>
              <a:t>Partitioning the data based on r values</a:t>
            </a:r>
            <a:endParaRPr sz="1400"/>
          </a:p>
          <a:p>
            <a:pPr marL="1371600" lvl="2" indent="-317500" algn="l" rtl="0">
              <a:lnSpc>
                <a:spcPct val="150000"/>
              </a:lnSpc>
              <a:spcBef>
                <a:spcPts val="0"/>
              </a:spcBef>
              <a:spcAft>
                <a:spcPts val="0"/>
              </a:spcAft>
              <a:buSzPts val="1400"/>
              <a:buChar char="■"/>
            </a:pPr>
            <a:r>
              <a:rPr lang="en" sz="1400" b="1"/>
              <a:t>Strong correlation  |r|&gt;=0.7</a:t>
            </a:r>
            <a:endParaRPr sz="1400" b="1"/>
          </a:p>
          <a:p>
            <a:pPr marL="1371600" lvl="2" indent="-317500" algn="l" rtl="0">
              <a:lnSpc>
                <a:spcPct val="150000"/>
              </a:lnSpc>
              <a:spcBef>
                <a:spcPts val="0"/>
              </a:spcBef>
              <a:spcAft>
                <a:spcPts val="0"/>
              </a:spcAft>
              <a:buSzPts val="1400"/>
              <a:buChar char="■"/>
            </a:pPr>
            <a:r>
              <a:rPr lang="en" sz="1400" b="1"/>
              <a:t>Weak correlation 0.7&gt;|r|&gt;=0.5</a:t>
            </a:r>
            <a:endParaRPr sz="1400" b="1"/>
          </a:p>
          <a:p>
            <a:pPr marL="1371600" lvl="2" indent="-317500" algn="l" rtl="0">
              <a:lnSpc>
                <a:spcPct val="150000"/>
              </a:lnSpc>
              <a:spcBef>
                <a:spcPts val="0"/>
              </a:spcBef>
              <a:spcAft>
                <a:spcPts val="0"/>
              </a:spcAft>
              <a:buSzPts val="1400"/>
              <a:buChar char="■"/>
            </a:pPr>
            <a:r>
              <a:rPr lang="en" sz="1400" b="1"/>
              <a:t>No correlation |r| &lt;0.5</a:t>
            </a:r>
            <a:endParaRPr sz="1400" b="1"/>
          </a:p>
          <a:p>
            <a:pPr marL="0" lvl="0" indent="0" algn="l" rtl="0">
              <a:lnSpc>
                <a:spcPct val="150000"/>
              </a:lnSpc>
              <a:spcBef>
                <a:spcPts val="1600"/>
              </a:spcBef>
              <a:spcAft>
                <a:spcPts val="0"/>
              </a:spcAft>
              <a:buNone/>
            </a:pPr>
            <a:endParaRPr sz="1400"/>
          </a:p>
          <a:p>
            <a:pPr marL="457200" lvl="0" indent="0" algn="l" rtl="0">
              <a:lnSpc>
                <a:spcPct val="150000"/>
              </a:lnSpc>
              <a:spcBef>
                <a:spcPts val="1600"/>
              </a:spcBef>
              <a:spcAft>
                <a:spcPts val="1600"/>
              </a:spcAft>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Procedures</a:t>
            </a:r>
            <a:endParaRPr/>
          </a:p>
        </p:txBody>
      </p:sp>
      <p:sp>
        <p:nvSpPr>
          <p:cNvPr id="118" name="Google Shape;118;p18"/>
          <p:cNvSpPr txBox="1">
            <a:spLocks noGrp="1"/>
          </p:cNvSpPr>
          <p:nvPr>
            <p:ph type="body" idx="1"/>
          </p:nvPr>
        </p:nvSpPr>
        <p:spPr>
          <a:xfrm>
            <a:off x="671050" y="1853850"/>
            <a:ext cx="8349000" cy="29442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AutoNum type="arabicPeriod" startAt="5"/>
            </a:pPr>
            <a:r>
              <a:rPr lang="en" sz="1400"/>
              <a:t>Plotted and analyzed the strong correlated data</a:t>
            </a:r>
            <a:endParaRPr sz="1400"/>
          </a:p>
          <a:p>
            <a:pPr marL="457200" lvl="0" indent="-317500" algn="l" rtl="0">
              <a:lnSpc>
                <a:spcPct val="150000"/>
              </a:lnSpc>
              <a:spcBef>
                <a:spcPts val="0"/>
              </a:spcBef>
              <a:spcAft>
                <a:spcPts val="0"/>
              </a:spcAft>
              <a:buSzPts val="1400"/>
              <a:buAutoNum type="arabicPeriod" startAt="5"/>
            </a:pPr>
            <a:r>
              <a:rPr lang="en" sz="1400"/>
              <a:t>Explained the correlation and proposed strategies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Overview </a:t>
            </a:r>
            <a:endParaRPr/>
          </a:p>
        </p:txBody>
      </p:sp>
      <p:sp>
        <p:nvSpPr>
          <p:cNvPr id="124" name="Google Shape;124;p19"/>
          <p:cNvSpPr txBox="1">
            <a:spLocks noGrp="1"/>
          </p:cNvSpPr>
          <p:nvPr>
            <p:ph type="body" idx="1"/>
          </p:nvPr>
        </p:nvSpPr>
        <p:spPr>
          <a:xfrm>
            <a:off x="729450" y="1853850"/>
            <a:ext cx="7688700" cy="30669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sz="1400"/>
              <a:t>My python script ran successfully. In terms correlation:</a:t>
            </a:r>
            <a:endParaRPr sz="1400"/>
          </a:p>
          <a:p>
            <a:pPr marL="914400" lvl="1" indent="-317500" algn="l" rtl="0">
              <a:lnSpc>
                <a:spcPct val="150000"/>
              </a:lnSpc>
              <a:spcBef>
                <a:spcPts val="0"/>
              </a:spcBef>
              <a:spcAft>
                <a:spcPts val="0"/>
              </a:spcAft>
              <a:buSzPts val="1400"/>
              <a:buChar char="○"/>
            </a:pPr>
            <a:r>
              <a:rPr lang="en" sz="1400"/>
              <a:t>25 pairings of socioeconomic data were found to be </a:t>
            </a:r>
            <a:r>
              <a:rPr lang="en" sz="1400" b="1"/>
              <a:t>strongly correlated</a:t>
            </a:r>
            <a:endParaRPr sz="1400" b="1"/>
          </a:p>
          <a:p>
            <a:pPr marL="914400" lvl="1" indent="-317500" algn="l" rtl="0">
              <a:lnSpc>
                <a:spcPct val="150000"/>
              </a:lnSpc>
              <a:spcBef>
                <a:spcPts val="0"/>
              </a:spcBef>
              <a:spcAft>
                <a:spcPts val="0"/>
              </a:spcAft>
              <a:buSzPts val="1400"/>
              <a:buChar char="○"/>
            </a:pPr>
            <a:r>
              <a:rPr lang="en" sz="1400"/>
              <a:t>215 pairings were found to be weakly correlated</a:t>
            </a:r>
            <a:endParaRPr sz="1400"/>
          </a:p>
          <a:p>
            <a:pPr marL="914400" lvl="1" indent="-317500" algn="l" rtl="0">
              <a:lnSpc>
                <a:spcPct val="150000"/>
              </a:lnSpc>
              <a:spcBef>
                <a:spcPts val="0"/>
              </a:spcBef>
              <a:spcAft>
                <a:spcPts val="0"/>
              </a:spcAft>
              <a:buSzPts val="1400"/>
              <a:buChar char="○"/>
            </a:pPr>
            <a:r>
              <a:rPr lang="en" sz="1400"/>
              <a:t>501 pairings were found to be not correlated </a:t>
            </a:r>
            <a:endParaRPr sz="1400"/>
          </a:p>
          <a:p>
            <a:pPr marL="457200" lvl="0" indent="-317500" algn="l" rtl="0">
              <a:lnSpc>
                <a:spcPct val="150000"/>
              </a:lnSpc>
              <a:spcBef>
                <a:spcPts val="0"/>
              </a:spcBef>
              <a:spcAft>
                <a:spcPts val="0"/>
              </a:spcAft>
              <a:buSzPts val="1400"/>
              <a:buChar char="●"/>
            </a:pPr>
            <a:r>
              <a:rPr lang="en" sz="1400"/>
              <a:t>In the following  slides I will be presenting 5 pairings:</a:t>
            </a:r>
            <a:endParaRPr sz="1400"/>
          </a:p>
          <a:p>
            <a:pPr marL="914400" lvl="1" indent="-317500" algn="l" rtl="0">
              <a:lnSpc>
                <a:spcPct val="150000"/>
              </a:lnSpc>
              <a:spcBef>
                <a:spcPts val="0"/>
              </a:spcBef>
              <a:spcAft>
                <a:spcPts val="0"/>
              </a:spcAft>
              <a:buSzPts val="1400"/>
              <a:buChar char="○"/>
            </a:pPr>
            <a:r>
              <a:rPr lang="en" sz="1400"/>
              <a:t>With College Certificate/Diploma vs In Labour Force</a:t>
            </a:r>
            <a:endParaRPr sz="1400"/>
          </a:p>
          <a:p>
            <a:pPr marL="914400" lvl="1" indent="-317500" algn="l" rtl="0">
              <a:lnSpc>
                <a:spcPct val="150000"/>
              </a:lnSpc>
              <a:spcBef>
                <a:spcPts val="0"/>
              </a:spcBef>
              <a:spcAft>
                <a:spcPts val="0"/>
              </a:spcAft>
              <a:buSzPts val="1400"/>
              <a:buChar char="○"/>
            </a:pPr>
            <a:r>
              <a:rPr lang="en" sz="1400"/>
              <a:t>Low Income Population vs Not a Visible Minority </a:t>
            </a:r>
            <a:endParaRPr sz="1400"/>
          </a:p>
          <a:p>
            <a:pPr marL="914400" lvl="1" indent="-317500" algn="l" rtl="0">
              <a:lnSpc>
                <a:spcPct val="150000"/>
              </a:lnSpc>
              <a:spcBef>
                <a:spcPts val="0"/>
              </a:spcBef>
              <a:spcAft>
                <a:spcPts val="0"/>
              </a:spcAft>
              <a:buSzPts val="1400"/>
              <a:buChar char="○"/>
            </a:pPr>
            <a:r>
              <a:rPr lang="en" sz="1400"/>
              <a:t>Lone Parent Families vs Less than grade 9</a:t>
            </a:r>
            <a:endParaRPr sz="1400"/>
          </a:p>
          <a:p>
            <a:pPr marL="914400" lvl="1" indent="-317500" algn="l" rtl="0">
              <a:lnSpc>
                <a:spcPct val="150000"/>
              </a:lnSpc>
              <a:spcBef>
                <a:spcPts val="0"/>
              </a:spcBef>
              <a:spcAft>
                <a:spcPts val="0"/>
              </a:spcAft>
              <a:buSzPts val="1400"/>
              <a:buChar char="○"/>
            </a:pPr>
            <a:r>
              <a:rPr lang="en" sz="1400"/>
              <a:t>Thefts vs Part-Time Employment</a:t>
            </a:r>
            <a:endParaRPr sz="1400"/>
          </a:p>
          <a:p>
            <a:pPr marL="914400" lvl="1" indent="-317500" algn="l" rtl="0">
              <a:lnSpc>
                <a:spcPct val="150000"/>
              </a:lnSpc>
              <a:spcBef>
                <a:spcPts val="0"/>
              </a:spcBef>
              <a:spcAft>
                <a:spcPts val="0"/>
              </a:spcAft>
              <a:buSzPts val="1400"/>
              <a:buChar char="○"/>
            </a:pPr>
            <a:r>
              <a:rPr lang="en" sz="1400"/>
              <a:t>Lone Parent Families vs With Bachelor Degree or Higher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 1- Labour Force vs College Diploma </a:t>
            </a:r>
            <a:endParaRPr/>
          </a:p>
        </p:txBody>
      </p:sp>
      <p:sp>
        <p:nvSpPr>
          <p:cNvPr id="130" name="Google Shape;130;p20"/>
          <p:cNvSpPr txBox="1">
            <a:spLocks noGrp="1"/>
          </p:cNvSpPr>
          <p:nvPr>
            <p:ph type="body" idx="1"/>
          </p:nvPr>
        </p:nvSpPr>
        <p:spPr>
          <a:xfrm>
            <a:off x="298350" y="1962125"/>
            <a:ext cx="4142400" cy="30573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 dirty="0"/>
              <a:t>Strong positive correlation (r=0.7) can be observed between the % people with college diploma and % people who work.</a:t>
            </a:r>
            <a:endParaRPr dirty="0"/>
          </a:p>
          <a:p>
            <a:pPr marL="457200" lvl="0" indent="-311150" algn="l" rtl="0">
              <a:lnSpc>
                <a:spcPct val="150000"/>
              </a:lnSpc>
              <a:spcBef>
                <a:spcPts val="0"/>
              </a:spcBef>
              <a:spcAft>
                <a:spcPts val="0"/>
              </a:spcAft>
              <a:buSzPts val="1300"/>
              <a:buChar char="●"/>
            </a:pPr>
            <a:r>
              <a:rPr lang="en" dirty="0"/>
              <a:t>This correlation suggest</a:t>
            </a:r>
            <a:r>
              <a:rPr lang="en-US" dirty="0"/>
              <a:t>s</a:t>
            </a:r>
            <a:r>
              <a:rPr lang="en" dirty="0"/>
              <a:t> that people with jobs are the ones with college diplomas which implies the college education is rather successful at preparing graduates for job hunt.  Same labour force data with bachelor’s degree or higher is only weakly correlated at  r=0.64.</a:t>
            </a:r>
            <a:endParaRPr dirty="0"/>
          </a:p>
        </p:txBody>
      </p:sp>
      <p:pic>
        <p:nvPicPr>
          <p:cNvPr id="131" name="Google Shape;131;p20"/>
          <p:cNvPicPr preferRelativeResize="0"/>
          <p:nvPr/>
        </p:nvPicPr>
        <p:blipFill>
          <a:blip r:embed="rId3">
            <a:alphaModFix/>
          </a:blip>
          <a:stretch>
            <a:fillRect/>
          </a:stretch>
        </p:blipFill>
        <p:spPr>
          <a:xfrm>
            <a:off x="4593150" y="2006250"/>
            <a:ext cx="4398450" cy="26482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2359" y="1126549"/>
            <a:ext cx="890955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 2-Low Income Population vs Not a Visible Minority </a:t>
            </a:r>
            <a:endParaRPr dirty="0"/>
          </a:p>
        </p:txBody>
      </p:sp>
      <p:sp>
        <p:nvSpPr>
          <p:cNvPr id="137" name="Google Shape;137;p21"/>
          <p:cNvSpPr txBox="1">
            <a:spLocks noGrp="1"/>
          </p:cNvSpPr>
          <p:nvPr>
            <p:ph type="body" idx="1"/>
          </p:nvPr>
        </p:nvSpPr>
        <p:spPr>
          <a:xfrm>
            <a:off x="298350" y="1962125"/>
            <a:ext cx="4142400" cy="30573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 dirty="0"/>
              <a:t>Strong negative correlation (r=-0.7) can be observed.</a:t>
            </a:r>
            <a:endParaRPr dirty="0"/>
          </a:p>
          <a:p>
            <a:pPr marL="457200" lvl="0" indent="-311150" algn="l" rtl="0">
              <a:lnSpc>
                <a:spcPct val="150000"/>
              </a:lnSpc>
              <a:spcBef>
                <a:spcPts val="0"/>
              </a:spcBef>
              <a:spcAft>
                <a:spcPts val="0"/>
              </a:spcAft>
              <a:buSzPts val="1300"/>
              <a:buChar char="●"/>
            </a:pPr>
            <a:r>
              <a:rPr lang="en" dirty="0"/>
              <a:t>Not a visible minority is defined as the caucasian population  in that region.</a:t>
            </a:r>
            <a:endParaRPr dirty="0"/>
          </a:p>
          <a:p>
            <a:pPr marL="457200" lvl="0" indent="-311150" algn="l" rtl="0">
              <a:lnSpc>
                <a:spcPct val="150000"/>
              </a:lnSpc>
              <a:spcBef>
                <a:spcPts val="0"/>
              </a:spcBef>
              <a:spcAft>
                <a:spcPts val="0"/>
              </a:spcAft>
              <a:buSzPts val="1300"/>
              <a:buChar char="●"/>
            </a:pPr>
            <a:r>
              <a:rPr lang="en" dirty="0"/>
              <a:t>This correlation suggests that regions with more caucasians have less low income population. This potentially suggests that Caucasians are not experiencing poverty. </a:t>
            </a:r>
            <a:endParaRPr dirty="0"/>
          </a:p>
          <a:p>
            <a:pPr marL="457200" lvl="0" indent="-311150" algn="l" rtl="0">
              <a:lnSpc>
                <a:spcPct val="150000"/>
              </a:lnSpc>
              <a:spcBef>
                <a:spcPts val="0"/>
              </a:spcBef>
              <a:spcAft>
                <a:spcPts val="0"/>
              </a:spcAft>
              <a:buSzPts val="1300"/>
              <a:buChar char="●"/>
            </a:pPr>
            <a:r>
              <a:rPr lang="en" dirty="0"/>
              <a:t>Based on this finding, I recommend Toronto to focus more on poverty </a:t>
            </a:r>
            <a:r>
              <a:rPr lang="en-US" dirty="0"/>
              <a:t>with</a:t>
            </a:r>
            <a:r>
              <a:rPr lang="en" dirty="0"/>
              <a:t>in visible minority</a:t>
            </a:r>
            <a:endParaRPr dirty="0"/>
          </a:p>
        </p:txBody>
      </p:sp>
      <p:pic>
        <p:nvPicPr>
          <p:cNvPr id="138" name="Google Shape;138;p21"/>
          <p:cNvPicPr preferRelativeResize="0"/>
          <p:nvPr/>
        </p:nvPicPr>
        <p:blipFill>
          <a:blip r:embed="rId3">
            <a:alphaModFix/>
          </a:blip>
          <a:stretch>
            <a:fillRect/>
          </a:stretch>
        </p:blipFill>
        <p:spPr>
          <a:xfrm>
            <a:off x="4593150" y="2006250"/>
            <a:ext cx="4398450" cy="26427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625150" y="1144025"/>
            <a:ext cx="82458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Result 3-Lone Parent Families vs Less-than-Grade 9 Education</a:t>
            </a:r>
            <a:endParaRPr sz="2400"/>
          </a:p>
        </p:txBody>
      </p:sp>
      <p:sp>
        <p:nvSpPr>
          <p:cNvPr id="144" name="Google Shape;144;p22"/>
          <p:cNvSpPr txBox="1">
            <a:spLocks noGrp="1"/>
          </p:cNvSpPr>
          <p:nvPr>
            <p:ph type="body" idx="1"/>
          </p:nvPr>
        </p:nvSpPr>
        <p:spPr>
          <a:xfrm>
            <a:off x="-85025" y="2015375"/>
            <a:ext cx="4813200" cy="30573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Char char="●"/>
            </a:pPr>
            <a:r>
              <a:rPr lang="en" sz="1200"/>
              <a:t>Strong positive correlation (r=0.75) can be observed.</a:t>
            </a:r>
            <a:endParaRPr sz="1200"/>
          </a:p>
          <a:p>
            <a:pPr marL="457200" lvl="0" indent="-304800" algn="l" rtl="0">
              <a:lnSpc>
                <a:spcPct val="150000"/>
              </a:lnSpc>
              <a:spcBef>
                <a:spcPts val="0"/>
              </a:spcBef>
              <a:spcAft>
                <a:spcPts val="0"/>
              </a:spcAft>
              <a:buSzPts val="1200"/>
              <a:buChar char="●"/>
            </a:pPr>
            <a:r>
              <a:rPr lang="en" sz="1200"/>
              <a:t>Lone parent families are single parent families. This correlation suggests that regions with more single parent families have more people with less-than grade 9 education.</a:t>
            </a:r>
            <a:endParaRPr sz="1200"/>
          </a:p>
          <a:p>
            <a:pPr marL="457200" lvl="0" indent="-304800" algn="l" rtl="0">
              <a:lnSpc>
                <a:spcPct val="150000"/>
              </a:lnSpc>
              <a:spcBef>
                <a:spcPts val="0"/>
              </a:spcBef>
              <a:spcAft>
                <a:spcPts val="0"/>
              </a:spcAft>
              <a:buSzPts val="1200"/>
              <a:buChar char="●"/>
            </a:pPr>
            <a:r>
              <a:rPr lang="en" sz="1200"/>
              <a:t>Hard to decipher the possible causation. Whether lower-than-average years of education or having more single parents leads to another.  It’s possible that  there is a feedback loop</a:t>
            </a:r>
            <a:endParaRPr sz="1200"/>
          </a:p>
          <a:p>
            <a:pPr marL="457200" lvl="0" indent="-304800" algn="l" rtl="0">
              <a:lnSpc>
                <a:spcPct val="150000"/>
              </a:lnSpc>
              <a:spcBef>
                <a:spcPts val="0"/>
              </a:spcBef>
              <a:spcAft>
                <a:spcPts val="0"/>
              </a:spcAft>
              <a:buSzPts val="1200"/>
              <a:buChar char="●"/>
            </a:pPr>
            <a:r>
              <a:rPr lang="en" sz="1200"/>
              <a:t>I recommend Toronto to have educational programs catered towards single-parent families such as after -school programs to assist in promoting education.</a:t>
            </a:r>
            <a:endParaRPr sz="1200"/>
          </a:p>
        </p:txBody>
      </p:sp>
      <p:pic>
        <p:nvPicPr>
          <p:cNvPr id="145" name="Google Shape;145;p22"/>
          <p:cNvPicPr preferRelativeResize="0"/>
          <p:nvPr/>
        </p:nvPicPr>
        <p:blipFill>
          <a:blip r:embed="rId3">
            <a:alphaModFix/>
          </a:blip>
          <a:stretch>
            <a:fillRect/>
          </a:stretch>
        </p:blipFill>
        <p:spPr>
          <a:xfrm>
            <a:off x="4728175" y="2038200"/>
            <a:ext cx="4398450" cy="2642728"/>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783</Words>
  <Application>Microsoft Office PowerPoint</Application>
  <PresentationFormat>On-screen Show (16:9)</PresentationFormat>
  <Paragraphs>62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Raleway</vt:lpstr>
      <vt:lpstr>Lato</vt:lpstr>
      <vt:lpstr>Arial</vt:lpstr>
      <vt:lpstr>Streamline</vt:lpstr>
      <vt:lpstr>Trong’s Handskill Challenge Data Science</vt:lpstr>
      <vt:lpstr>Project Description and Outline</vt:lpstr>
      <vt:lpstr>Project Procedures</vt:lpstr>
      <vt:lpstr>Project Procedures</vt:lpstr>
      <vt:lpstr>Project Procedures</vt:lpstr>
      <vt:lpstr>Results: Overview </vt:lpstr>
      <vt:lpstr>Result 1- Labour Force vs College Diploma </vt:lpstr>
      <vt:lpstr>Result 2-Low Income Population vs Not a Visible Minority </vt:lpstr>
      <vt:lpstr>Result 3-Lone Parent Families vs Less-than-Grade 9 Education</vt:lpstr>
      <vt:lpstr>Result 4- Thefts vs Part-time Employment  </vt:lpstr>
      <vt:lpstr>Result 5- Lone Parent Families vs Bachelor or Higher Degrees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Trong’s Handskill Challenge Data Science</dc:title>
  <dc:creator>Trong Shen</dc:creator>
  <cp:lastModifiedBy>Trong Shen</cp:lastModifiedBy>
  <cp:revision>4</cp:revision>
  <dcterms:modified xsi:type="dcterms:W3CDTF">2019-07-06T18:02:56Z</dcterms:modified>
</cp:coreProperties>
</file>