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57" r:id="rId4"/>
    <p:sldId id="259" r:id="rId5"/>
    <p:sldId id="25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73B19-576C-45ED-8A32-5A2D6CDF32F9}" type="datetimeFigureOut">
              <a:rPr lang="en-IN" smtClean="0"/>
              <a:pPr/>
              <a:t>06-05-2018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26C4B-8160-4328-A426-3AE53F8939E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73B19-576C-45ED-8A32-5A2D6CDF32F9}" type="datetimeFigureOut">
              <a:rPr lang="en-IN" smtClean="0"/>
              <a:pPr/>
              <a:t>06-05-2018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26C4B-8160-4328-A426-3AE53F8939E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204864"/>
            <a:ext cx="8136904" cy="584775"/>
          </a:xfrm>
          <a:prstGeom prst="rect">
            <a:avLst/>
          </a:prstGeom>
          <a:noFill/>
        </p:spPr>
        <p:txBody>
          <a:bodyPr wrap="square" rtlCol="0">
            <a:spAutoFit/>
          </a:bodyPr>
          <a:lstStyle/>
          <a:p>
            <a:pPr algn="ctr"/>
            <a:r>
              <a:rPr lang="en-IN" sz="3200" b="1" dirty="0"/>
              <a:t>     PD Flow Basic Training</a:t>
            </a:r>
          </a:p>
        </p:txBody>
      </p:sp>
      <p:sp>
        <p:nvSpPr>
          <p:cNvPr id="3" name="TextBox 2"/>
          <p:cNvSpPr txBox="1"/>
          <p:nvPr/>
        </p:nvSpPr>
        <p:spPr>
          <a:xfrm>
            <a:off x="5148064" y="4941168"/>
            <a:ext cx="3384376" cy="800219"/>
          </a:xfrm>
          <a:prstGeom prst="rect">
            <a:avLst/>
          </a:prstGeom>
          <a:noFill/>
        </p:spPr>
        <p:txBody>
          <a:bodyPr wrap="square" rtlCol="0">
            <a:spAutoFit/>
          </a:bodyPr>
          <a:lstStyle/>
          <a:p>
            <a:endParaRPr lang="en-IN" sz="2800" b="1"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352928" cy="523220"/>
          </a:xfrm>
          <a:prstGeom prst="rect">
            <a:avLst/>
          </a:prstGeom>
          <a:noFill/>
        </p:spPr>
        <p:txBody>
          <a:bodyPr wrap="square" rtlCol="0">
            <a:spAutoFit/>
          </a:bodyPr>
          <a:lstStyle/>
          <a:p>
            <a:r>
              <a:rPr lang="en-IN" b="1" dirty="0"/>
              <a:t>    			</a:t>
            </a:r>
            <a:r>
              <a:rPr lang="en-IN" sz="2800" b="1" dirty="0"/>
              <a:t>RC Extraction</a:t>
            </a:r>
            <a:r>
              <a:rPr lang="en-IN" sz="2800" dirty="0"/>
              <a:t> </a:t>
            </a:r>
          </a:p>
        </p:txBody>
      </p:sp>
      <p:sp>
        <p:nvSpPr>
          <p:cNvPr id="3" name="TextBox 2"/>
          <p:cNvSpPr txBox="1"/>
          <p:nvPr/>
        </p:nvSpPr>
        <p:spPr>
          <a:xfrm>
            <a:off x="395536" y="980728"/>
            <a:ext cx="8280920" cy="369332"/>
          </a:xfrm>
          <a:prstGeom prst="rect">
            <a:avLst/>
          </a:prstGeom>
          <a:noFill/>
        </p:spPr>
        <p:txBody>
          <a:bodyPr wrap="square" rtlCol="0">
            <a:spAutoFit/>
          </a:bodyPr>
          <a:lstStyle/>
          <a:p>
            <a:r>
              <a:rPr lang="en-IN" b="1" dirty="0"/>
              <a:t>Objective : </a:t>
            </a:r>
            <a:r>
              <a:rPr lang="en-IN" dirty="0"/>
              <a:t>To extract the nets related resistors &amp; capacitors for Static Timing Analysis. </a:t>
            </a:r>
            <a:r>
              <a:rPr lang="en-IN" b="1" dirty="0"/>
              <a:t> </a:t>
            </a:r>
          </a:p>
        </p:txBody>
      </p:sp>
      <p:pic>
        <p:nvPicPr>
          <p:cNvPr id="2050" name="Picture 2"/>
          <p:cNvPicPr>
            <a:picLocks noChangeAspect="1" noChangeArrowheads="1"/>
          </p:cNvPicPr>
          <p:nvPr/>
        </p:nvPicPr>
        <p:blipFill>
          <a:blip r:embed="rId2" cstate="print"/>
          <a:srcRect/>
          <a:stretch>
            <a:fillRect/>
          </a:stretch>
        </p:blipFill>
        <p:spPr bwMode="auto">
          <a:xfrm>
            <a:off x="611560" y="1628800"/>
            <a:ext cx="8010525" cy="45434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280920" cy="584775"/>
          </a:xfrm>
          <a:prstGeom prst="rect">
            <a:avLst/>
          </a:prstGeom>
          <a:noFill/>
        </p:spPr>
        <p:txBody>
          <a:bodyPr wrap="square" rtlCol="0">
            <a:spAutoFit/>
          </a:bodyPr>
          <a:lstStyle/>
          <a:p>
            <a:r>
              <a:rPr lang="en-IN" sz="3200" dirty="0"/>
              <a:t>		Static Timing Analysis</a:t>
            </a:r>
          </a:p>
        </p:txBody>
      </p:sp>
      <p:sp>
        <p:nvSpPr>
          <p:cNvPr id="3" name="TextBox 2"/>
          <p:cNvSpPr txBox="1"/>
          <p:nvPr/>
        </p:nvSpPr>
        <p:spPr>
          <a:xfrm>
            <a:off x="395536" y="908720"/>
            <a:ext cx="7992888" cy="5632311"/>
          </a:xfrm>
          <a:prstGeom prst="rect">
            <a:avLst/>
          </a:prstGeom>
          <a:noFill/>
        </p:spPr>
        <p:txBody>
          <a:bodyPr wrap="square" rtlCol="0">
            <a:spAutoFit/>
          </a:bodyPr>
          <a:lstStyle/>
          <a:p>
            <a:r>
              <a:rPr lang="en-IN" b="1" dirty="0"/>
              <a:t>Objective :  </a:t>
            </a:r>
            <a:r>
              <a:rPr lang="en-IN" dirty="0"/>
              <a:t>To analyze all the Timing failure of the design to ensure the operating frequency of the design.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b="1" dirty="0"/>
              <a:t> </a:t>
            </a:r>
          </a:p>
        </p:txBody>
      </p:sp>
      <p:pic>
        <p:nvPicPr>
          <p:cNvPr id="3075" name="Picture 3"/>
          <p:cNvPicPr>
            <a:picLocks noChangeAspect="1" noChangeArrowheads="1"/>
          </p:cNvPicPr>
          <p:nvPr/>
        </p:nvPicPr>
        <p:blipFill>
          <a:blip r:embed="rId2" cstate="print"/>
          <a:srcRect/>
          <a:stretch>
            <a:fillRect/>
          </a:stretch>
        </p:blipFill>
        <p:spPr bwMode="auto">
          <a:xfrm>
            <a:off x="611560" y="1772816"/>
            <a:ext cx="8067675" cy="4619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7488832" cy="584775"/>
          </a:xfrm>
          <a:prstGeom prst="rect">
            <a:avLst/>
          </a:prstGeom>
          <a:noFill/>
        </p:spPr>
        <p:txBody>
          <a:bodyPr wrap="square" rtlCol="0">
            <a:spAutoFit/>
          </a:bodyPr>
          <a:lstStyle/>
          <a:p>
            <a:r>
              <a:rPr lang="en-IN" sz="3200" dirty="0"/>
              <a:t>		Static Timing Analysis</a:t>
            </a:r>
          </a:p>
        </p:txBody>
      </p:sp>
      <p:sp>
        <p:nvSpPr>
          <p:cNvPr id="3" name="TextBox 2"/>
          <p:cNvSpPr txBox="1"/>
          <p:nvPr/>
        </p:nvSpPr>
        <p:spPr>
          <a:xfrm>
            <a:off x="467544" y="980728"/>
            <a:ext cx="8280920" cy="5355312"/>
          </a:xfrm>
          <a:prstGeom prst="rect">
            <a:avLst/>
          </a:prstGeom>
          <a:noFill/>
        </p:spPr>
        <p:txBody>
          <a:bodyPr wrap="square" rtlCol="0">
            <a:spAutoFit/>
          </a:bodyPr>
          <a:lstStyle/>
          <a:p>
            <a:r>
              <a:rPr lang="en-IN" b="1" dirty="0"/>
              <a:t>Setup Violation Fixes :</a:t>
            </a:r>
          </a:p>
          <a:p>
            <a:pPr lvl="0"/>
            <a:endParaRPr lang="en-US" dirty="0"/>
          </a:p>
          <a:p>
            <a:pPr lvl="0">
              <a:buFont typeface="Wingdings" pitchFamily="2" charset="2"/>
              <a:buChar char="Ø"/>
            </a:pPr>
            <a:r>
              <a:rPr lang="en-US" dirty="0"/>
              <a:t>By replacing a buffer with 2 inverters in the violated path.</a:t>
            </a:r>
          </a:p>
          <a:p>
            <a:pPr lvl="0">
              <a:buFont typeface="Wingdings" pitchFamily="2" charset="2"/>
              <a:buChar char="Ø"/>
            </a:pPr>
            <a:endParaRPr lang="en-US" dirty="0"/>
          </a:p>
          <a:p>
            <a:pPr lvl="0">
              <a:buFont typeface="Wingdings" pitchFamily="2" charset="2"/>
              <a:buChar char="Ø"/>
            </a:pPr>
            <a:r>
              <a:rPr lang="en-US" dirty="0"/>
              <a:t>By reducing capacitance value on the o/p pin of the cells.</a:t>
            </a:r>
          </a:p>
          <a:p>
            <a:pPr lvl="0">
              <a:buFont typeface="Wingdings" pitchFamily="2" charset="2"/>
              <a:buChar char="Ø"/>
            </a:pPr>
            <a:endParaRPr lang="en-US" dirty="0"/>
          </a:p>
          <a:p>
            <a:pPr lvl="0">
              <a:buFont typeface="Wingdings" pitchFamily="2" charset="2"/>
              <a:buChar char="Ø"/>
            </a:pPr>
            <a:r>
              <a:rPr lang="en-US" dirty="0"/>
              <a:t>By upsizing the cells to increase their drive strength.</a:t>
            </a:r>
          </a:p>
          <a:p>
            <a:pPr lvl="0">
              <a:buFont typeface="Wingdings" pitchFamily="2" charset="2"/>
              <a:buChar char="Ø"/>
            </a:pPr>
            <a:endParaRPr lang="en-US" dirty="0"/>
          </a:p>
          <a:p>
            <a:pPr lvl="0">
              <a:buFont typeface="Wingdings" pitchFamily="2" charset="2"/>
              <a:buChar char="Ø"/>
            </a:pPr>
            <a:r>
              <a:rPr lang="en-US" dirty="0"/>
              <a:t>By using faster cells in the violated path. (VT Swap)</a:t>
            </a:r>
          </a:p>
          <a:p>
            <a:pPr lvl="0">
              <a:buFont typeface="Wingdings" pitchFamily="2" charset="2"/>
              <a:buChar char="Ø"/>
            </a:pPr>
            <a:endParaRPr lang="en-US" dirty="0"/>
          </a:p>
          <a:p>
            <a:pPr lvl="0">
              <a:buFont typeface="Wingdings" pitchFamily="2" charset="2"/>
              <a:buChar char="Ø"/>
            </a:pPr>
            <a:r>
              <a:rPr lang="en-US" dirty="0"/>
              <a:t>Can create some +</a:t>
            </a:r>
            <a:r>
              <a:rPr lang="en-US" dirty="0" err="1"/>
              <a:t>ve</a:t>
            </a:r>
            <a:r>
              <a:rPr lang="en-US" dirty="0"/>
              <a:t> skew to help setup checks.</a:t>
            </a:r>
          </a:p>
          <a:p>
            <a:pPr lvl="0">
              <a:buFont typeface="Wingdings" pitchFamily="2" charset="2"/>
              <a:buChar char="Ø"/>
            </a:pPr>
            <a:endParaRPr lang="en-US" dirty="0"/>
          </a:p>
          <a:p>
            <a:pPr lvl="0">
              <a:buFont typeface="Wingdings" pitchFamily="2" charset="2"/>
              <a:buChar char="Ø"/>
            </a:pPr>
            <a:r>
              <a:rPr lang="en-US" dirty="0"/>
              <a:t>We can delete some of the long paths and reroute them by ECO routing.</a:t>
            </a:r>
          </a:p>
          <a:p>
            <a:pPr lvl="0">
              <a:buFont typeface="Wingdings" pitchFamily="2" charset="2"/>
              <a:buChar char="Ø"/>
            </a:pPr>
            <a:endParaRPr lang="en-US" dirty="0"/>
          </a:p>
          <a:p>
            <a:pPr>
              <a:buFont typeface="Wingdings" pitchFamily="2" charset="2"/>
              <a:buChar char="Ø"/>
            </a:pPr>
            <a:r>
              <a:rPr lang="en-US" dirty="0"/>
              <a:t>By reducing the amount of buffering in the violated path. (Very risky method)</a:t>
            </a:r>
          </a:p>
          <a:p>
            <a:pPr>
              <a:buFont typeface="Wingdings" pitchFamily="2" charset="2"/>
              <a:buChar char="Ø"/>
            </a:pPr>
            <a:endParaRPr lang="en-US" dirty="0"/>
          </a:p>
          <a:p>
            <a:pPr lvl="0">
              <a:buFont typeface="Wingdings" pitchFamily="2" charset="2"/>
              <a:buChar char="Ø"/>
            </a:pPr>
            <a:r>
              <a:rPr lang="en-US" dirty="0"/>
              <a:t>By reducing the clock frequency (speed). This is a very poor design technique and should be used as the worst last case.</a:t>
            </a:r>
          </a:p>
          <a:p>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136904" cy="861774"/>
          </a:xfrm>
          <a:prstGeom prst="rect">
            <a:avLst/>
          </a:prstGeom>
          <a:noFill/>
        </p:spPr>
        <p:txBody>
          <a:bodyPr wrap="square" rtlCol="0">
            <a:spAutoFit/>
          </a:bodyPr>
          <a:lstStyle/>
          <a:p>
            <a:r>
              <a:rPr lang="en-IN" sz="3200" dirty="0"/>
              <a:t>		   Static Timing Analysis</a:t>
            </a:r>
          </a:p>
          <a:p>
            <a:endParaRPr lang="en-IN" dirty="0"/>
          </a:p>
        </p:txBody>
      </p:sp>
      <p:sp>
        <p:nvSpPr>
          <p:cNvPr id="3" name="TextBox 2"/>
          <p:cNvSpPr txBox="1"/>
          <p:nvPr/>
        </p:nvSpPr>
        <p:spPr>
          <a:xfrm>
            <a:off x="395536" y="1124744"/>
            <a:ext cx="8208912" cy="3970318"/>
          </a:xfrm>
          <a:prstGeom prst="rect">
            <a:avLst/>
          </a:prstGeom>
          <a:noFill/>
        </p:spPr>
        <p:txBody>
          <a:bodyPr wrap="square" rtlCol="0">
            <a:spAutoFit/>
          </a:bodyPr>
          <a:lstStyle/>
          <a:p>
            <a:r>
              <a:rPr lang="en-IN" b="1" dirty="0"/>
              <a:t>Hold Violation Fixes :</a:t>
            </a:r>
          </a:p>
          <a:p>
            <a:endParaRPr lang="en-IN" b="1" dirty="0"/>
          </a:p>
          <a:p>
            <a:pPr lvl="0">
              <a:buFont typeface="Wingdings" pitchFamily="2" charset="2"/>
              <a:buChar char="Ø"/>
            </a:pPr>
            <a:r>
              <a:rPr lang="en-US" dirty="0"/>
              <a:t>By adding buffers in the violated path.</a:t>
            </a:r>
          </a:p>
          <a:p>
            <a:pPr lvl="0">
              <a:buFont typeface="Wingdings" pitchFamily="2" charset="2"/>
              <a:buChar char="Ø"/>
            </a:pPr>
            <a:endParaRPr lang="en-US" dirty="0"/>
          </a:p>
          <a:p>
            <a:pPr lvl="0">
              <a:buFont typeface="Wingdings" pitchFamily="2" charset="2"/>
              <a:buChar char="Ø"/>
            </a:pPr>
            <a:r>
              <a:rPr lang="en-US" dirty="0"/>
              <a:t>Can create some –</a:t>
            </a:r>
            <a:r>
              <a:rPr lang="en-US" dirty="0" err="1"/>
              <a:t>ve</a:t>
            </a:r>
            <a:r>
              <a:rPr lang="en-US" dirty="0"/>
              <a:t> skew to help hold checks.</a:t>
            </a:r>
          </a:p>
          <a:p>
            <a:pPr lvl="0">
              <a:buFont typeface="Wingdings" pitchFamily="2" charset="2"/>
              <a:buChar char="Ø"/>
            </a:pPr>
            <a:endParaRPr lang="en-US" dirty="0"/>
          </a:p>
          <a:p>
            <a:pPr lvl="0">
              <a:buFont typeface="Wingdings" pitchFamily="2" charset="2"/>
              <a:buChar char="Ø"/>
            </a:pPr>
            <a:r>
              <a:rPr lang="en-US" dirty="0"/>
              <a:t>By downsizing the cells to decrease their drive strength. (Again Very Risky).</a:t>
            </a:r>
          </a:p>
          <a:p>
            <a:pPr lvl="0">
              <a:buFont typeface="Wingdings" pitchFamily="2" charset="2"/>
              <a:buChar char="Ø"/>
            </a:pPr>
            <a:endParaRPr lang="en-US" dirty="0"/>
          </a:p>
          <a:p>
            <a:pPr>
              <a:buFont typeface="Wingdings" pitchFamily="2" charset="2"/>
              <a:buChar char="Ø"/>
            </a:pPr>
            <a:r>
              <a:rPr lang="en-US" dirty="0"/>
              <a:t>By using slower cells in the violated combo path. (VT Swap)</a:t>
            </a:r>
          </a:p>
          <a:p>
            <a:pPr>
              <a:buFont typeface="Wingdings" pitchFamily="2" charset="2"/>
              <a:buChar char="Ø"/>
            </a:pPr>
            <a:endParaRPr lang="en-US" b="1" dirty="0"/>
          </a:p>
          <a:p>
            <a:pPr>
              <a:buFont typeface="Wingdings" pitchFamily="2" charset="2"/>
              <a:buChar char="Ø"/>
            </a:pPr>
            <a:r>
              <a:rPr lang="en-US" dirty="0"/>
              <a:t> By adding extra RC using longer routes. (Generally used to fix after Base </a:t>
            </a:r>
            <a:r>
              <a:rPr lang="en-US" dirty="0" err="1"/>
              <a:t>Tapeout</a:t>
            </a:r>
            <a:r>
              <a:rPr lang="en-US" dirty="0"/>
              <a:t>)</a:t>
            </a:r>
            <a:endParaRPr lang="en-IN" dirty="0"/>
          </a:p>
          <a:p>
            <a:pPr>
              <a:buFont typeface="Wingdings" pitchFamily="2" charset="2"/>
              <a:buChar char="Ø"/>
            </a:pPr>
            <a:endParaRPr lang="en-IN" b="1" dirty="0"/>
          </a:p>
          <a:p>
            <a:pPr>
              <a:buFont typeface="Wingdings" pitchFamily="2" charset="2"/>
              <a:buChar char="Ø"/>
            </a:pPr>
            <a:r>
              <a:rPr lang="en-IN" dirty="0"/>
              <a:t>By Swapping capture flop of minimum library hold value flop.</a:t>
            </a:r>
          </a:p>
          <a:p>
            <a:pPr>
              <a:buFont typeface="Wingdings" pitchFamily="2" charset="2"/>
              <a:buChar char="Ø"/>
            </a:pPr>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424936" cy="584775"/>
          </a:xfrm>
          <a:prstGeom prst="rect">
            <a:avLst/>
          </a:prstGeom>
          <a:noFill/>
        </p:spPr>
        <p:txBody>
          <a:bodyPr wrap="square" rtlCol="0">
            <a:spAutoFit/>
          </a:bodyPr>
          <a:lstStyle/>
          <a:p>
            <a:r>
              <a:rPr lang="en-IN" sz="3200" b="1" dirty="0"/>
              <a:t>		Static Timing Analysis</a:t>
            </a:r>
          </a:p>
        </p:txBody>
      </p:sp>
      <p:sp>
        <p:nvSpPr>
          <p:cNvPr id="4" name="TextBox 3"/>
          <p:cNvSpPr txBox="1"/>
          <p:nvPr/>
        </p:nvSpPr>
        <p:spPr>
          <a:xfrm>
            <a:off x="323528" y="1052736"/>
            <a:ext cx="8496944" cy="5909310"/>
          </a:xfrm>
          <a:prstGeom prst="rect">
            <a:avLst/>
          </a:prstGeom>
          <a:noFill/>
        </p:spPr>
        <p:txBody>
          <a:bodyPr wrap="square" rtlCol="0">
            <a:spAutoFit/>
          </a:bodyPr>
          <a:lstStyle/>
          <a:p>
            <a:r>
              <a:rPr lang="en-IN" b="1" dirty="0" err="1"/>
              <a:t>Max_transition</a:t>
            </a:r>
            <a:r>
              <a:rPr lang="en-IN" b="1" dirty="0"/>
              <a:t> violation fixes :</a:t>
            </a:r>
          </a:p>
          <a:p>
            <a:endParaRPr lang="en-IN" dirty="0"/>
          </a:p>
          <a:p>
            <a:pPr lvl="0">
              <a:buFont typeface="Wingdings" pitchFamily="2" charset="2"/>
              <a:buChar char="Ø"/>
            </a:pPr>
            <a:r>
              <a:rPr lang="en-US" dirty="0"/>
              <a:t>If the transition violation is at o/p pin of a cell then we can upsize or make that cell to faster to solve transition violation but if is at </a:t>
            </a:r>
            <a:r>
              <a:rPr lang="en-US" dirty="0" err="1"/>
              <a:t>i</a:t>
            </a:r>
            <a:r>
              <a:rPr lang="en-US" dirty="0"/>
              <a:t>/p pin of a cell then we have to upsize or faster cell swap with its driver cell (previous cell) in that violated path.</a:t>
            </a:r>
          </a:p>
          <a:p>
            <a:pPr lvl="0">
              <a:buFont typeface="Wingdings" pitchFamily="2" charset="2"/>
              <a:buChar char="Ø"/>
            </a:pPr>
            <a:endParaRPr lang="en-US" dirty="0"/>
          </a:p>
          <a:p>
            <a:pPr lvl="0">
              <a:buFont typeface="Wingdings" pitchFamily="2" charset="2"/>
              <a:buChar char="Ø"/>
            </a:pPr>
            <a:r>
              <a:rPr lang="en-US" dirty="0"/>
              <a:t>By decreasing the capacitance &amp; resistance value by moving the source gate closer to the sink gate.</a:t>
            </a:r>
          </a:p>
          <a:p>
            <a:pPr lvl="0">
              <a:buFont typeface="Wingdings" pitchFamily="2" charset="2"/>
              <a:buChar char="Ø"/>
            </a:pPr>
            <a:endParaRPr lang="en-US" dirty="0"/>
          </a:p>
          <a:p>
            <a:pPr lvl="0">
              <a:buFont typeface="Wingdings" pitchFamily="2" charset="2"/>
              <a:buChar char="Ø"/>
            </a:pPr>
            <a:r>
              <a:rPr lang="en-US" dirty="0"/>
              <a:t>By increasing the width of the route at the violation instance pin. This will also decrease the resistance of that route and may help to solve transition violation at that instance pin.</a:t>
            </a:r>
          </a:p>
          <a:p>
            <a:pPr lvl="0">
              <a:buFont typeface="Wingdings" pitchFamily="2" charset="2"/>
              <a:buChar char="Ø"/>
            </a:pPr>
            <a:endParaRPr lang="en-US" dirty="0"/>
          </a:p>
          <a:p>
            <a:pPr lvl="0"/>
            <a:r>
              <a:rPr lang="en-US" b="1" dirty="0" err="1"/>
              <a:t>Max_cap</a:t>
            </a:r>
            <a:r>
              <a:rPr lang="en-US" b="1" dirty="0"/>
              <a:t> violation fixes :</a:t>
            </a:r>
          </a:p>
          <a:p>
            <a:pPr lvl="0">
              <a:buFont typeface="Wingdings" pitchFamily="2" charset="2"/>
              <a:buChar char="Ø"/>
            </a:pPr>
            <a:r>
              <a:rPr lang="en-US" dirty="0"/>
              <a:t>By increasing the drive strength of the violated cell.</a:t>
            </a:r>
          </a:p>
          <a:p>
            <a:pPr lvl="0">
              <a:buFont typeface="Wingdings" pitchFamily="2" charset="2"/>
              <a:buChar char="Ø"/>
            </a:pPr>
            <a:endParaRPr lang="en-US" dirty="0"/>
          </a:p>
          <a:p>
            <a:pPr lvl="0">
              <a:buFont typeface="Wingdings" pitchFamily="2" charset="2"/>
              <a:buChar char="Ø"/>
            </a:pPr>
            <a:r>
              <a:rPr lang="en-US" dirty="0"/>
              <a:t>By buffering some of the fan-out paths to reduce capacitance seen by the o/p pin or by fan-out distribution which is called as cloning concept.</a:t>
            </a:r>
          </a:p>
          <a:p>
            <a:r>
              <a:rPr lang="en-US" dirty="0"/>
              <a:t> </a:t>
            </a:r>
          </a:p>
          <a:p>
            <a:r>
              <a:rPr lang="en-US" dirty="0"/>
              <a:t>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568952" cy="584775"/>
          </a:xfrm>
          <a:prstGeom prst="rect">
            <a:avLst/>
          </a:prstGeom>
          <a:noFill/>
        </p:spPr>
        <p:txBody>
          <a:bodyPr wrap="square" rtlCol="0">
            <a:spAutoFit/>
          </a:bodyPr>
          <a:lstStyle/>
          <a:p>
            <a:r>
              <a:rPr lang="en-IN" sz="3200" b="1" dirty="0"/>
              <a:t>		     Static Timing Analysis</a:t>
            </a:r>
          </a:p>
        </p:txBody>
      </p:sp>
      <p:sp>
        <p:nvSpPr>
          <p:cNvPr id="3" name="TextBox 2"/>
          <p:cNvSpPr txBox="1"/>
          <p:nvPr/>
        </p:nvSpPr>
        <p:spPr>
          <a:xfrm>
            <a:off x="251520" y="980728"/>
            <a:ext cx="8568952" cy="7571303"/>
          </a:xfrm>
          <a:prstGeom prst="rect">
            <a:avLst/>
          </a:prstGeom>
          <a:noFill/>
        </p:spPr>
        <p:txBody>
          <a:bodyPr wrap="square" rtlCol="0">
            <a:spAutoFit/>
          </a:bodyPr>
          <a:lstStyle/>
          <a:p>
            <a:r>
              <a:rPr lang="en-IN" b="1" dirty="0"/>
              <a:t>SI Check :: Cross Talk :</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Since, a logic change or voltage level change on clock net, is causing a voltage level change on the nearby output net of AND gate, the clock net is called as 'AGGRESSOR' whereas the output net of AND gate is called as 'VICTIM'. If the bump voltage </a:t>
            </a:r>
            <a:r>
              <a:rPr lang="en-IN" dirty="0" err="1"/>
              <a:t>Vbump</a:t>
            </a:r>
            <a:r>
              <a:rPr lang="en-IN" dirty="0"/>
              <a:t> on VICTIM exceeds a certain margin or threshold, the output of AND gate switches to logic '1' which changes the functionality of the design. This phenomenon is called Crosstalk. </a:t>
            </a:r>
          </a:p>
          <a:p>
            <a:endParaRPr lang="en-IN" b="1" dirty="0"/>
          </a:p>
          <a:p>
            <a:endParaRPr lang="en-IN" b="1" dirty="0"/>
          </a:p>
          <a:p>
            <a:endParaRPr lang="en-IN" b="1" dirty="0"/>
          </a:p>
          <a:p>
            <a:endParaRPr lang="en-IN" b="1" dirty="0"/>
          </a:p>
          <a:p>
            <a:endParaRPr lang="en-IN" b="1" dirty="0"/>
          </a:p>
          <a:p>
            <a:r>
              <a:rPr lang="en-IN" dirty="0"/>
              <a:t> </a:t>
            </a:r>
          </a:p>
        </p:txBody>
      </p:sp>
      <p:pic>
        <p:nvPicPr>
          <p:cNvPr id="4098" name="Picture 2"/>
          <p:cNvPicPr>
            <a:picLocks noChangeAspect="1" noChangeArrowheads="1"/>
          </p:cNvPicPr>
          <p:nvPr/>
        </p:nvPicPr>
        <p:blipFill>
          <a:blip r:embed="rId2" cstate="print"/>
          <a:srcRect/>
          <a:stretch>
            <a:fillRect/>
          </a:stretch>
        </p:blipFill>
        <p:spPr bwMode="auto">
          <a:xfrm>
            <a:off x="827584" y="1340768"/>
            <a:ext cx="7505700" cy="34480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8064896" cy="584775"/>
          </a:xfrm>
          <a:prstGeom prst="rect">
            <a:avLst/>
          </a:prstGeom>
          <a:noFill/>
        </p:spPr>
        <p:txBody>
          <a:bodyPr wrap="square" rtlCol="0">
            <a:spAutoFit/>
          </a:bodyPr>
          <a:lstStyle/>
          <a:p>
            <a:r>
              <a:rPr lang="en-IN" sz="3200" dirty="0"/>
              <a:t>	</a:t>
            </a:r>
            <a:r>
              <a:rPr lang="en-IN" sz="3200" b="1" dirty="0"/>
              <a:t>	Static Timing Analysis</a:t>
            </a:r>
          </a:p>
        </p:txBody>
      </p:sp>
      <p:sp>
        <p:nvSpPr>
          <p:cNvPr id="4" name="TextBox 3"/>
          <p:cNvSpPr txBox="1"/>
          <p:nvPr/>
        </p:nvSpPr>
        <p:spPr>
          <a:xfrm>
            <a:off x="251520" y="980728"/>
            <a:ext cx="8496944" cy="3970318"/>
          </a:xfrm>
          <a:prstGeom prst="rect">
            <a:avLst/>
          </a:prstGeom>
          <a:noFill/>
        </p:spPr>
        <p:txBody>
          <a:bodyPr wrap="square" rtlCol="0">
            <a:spAutoFit/>
          </a:bodyPr>
          <a:lstStyle/>
          <a:p>
            <a:r>
              <a:rPr lang="en-IN" sz="2000" b="1" dirty="0"/>
              <a:t>SI Check :: Noise Margin :</a:t>
            </a:r>
          </a:p>
          <a:p>
            <a:endParaRPr lang="en-IN" b="1" dirty="0"/>
          </a:p>
          <a:p>
            <a:pPr>
              <a:buFont typeface="Wingdings" pitchFamily="2" charset="2"/>
              <a:buChar char="Ø"/>
            </a:pPr>
            <a:r>
              <a:rPr lang="en-IN" dirty="0"/>
              <a:t>Noise margin is the amount of noise that a CMOS circuit could withstand without compromising the operation of circuit. </a:t>
            </a:r>
          </a:p>
          <a:p>
            <a:pPr>
              <a:buFont typeface="Wingdings" pitchFamily="2" charset="2"/>
              <a:buChar char="Ø"/>
            </a:pPr>
            <a:endParaRPr lang="en-IN" dirty="0"/>
          </a:p>
          <a:p>
            <a:pPr>
              <a:buFont typeface="Wingdings" pitchFamily="2" charset="2"/>
              <a:buChar char="Ø"/>
            </a:pPr>
            <a:r>
              <a:rPr lang="en-IN" dirty="0"/>
              <a:t>Noise margin does makes sure that any signal which is logic '1' with finite noise added to it, is still recognised as logic '1' and not logic '0'.</a:t>
            </a:r>
          </a:p>
          <a:p>
            <a:pPr>
              <a:buFont typeface="Wingdings" pitchFamily="2" charset="2"/>
              <a:buChar char="Ø"/>
            </a:pPr>
            <a:endParaRPr lang="en-IN" dirty="0"/>
          </a:p>
          <a:p>
            <a:pPr>
              <a:buFont typeface="Wingdings" pitchFamily="2" charset="2"/>
              <a:buChar char="Ø"/>
            </a:pPr>
            <a:r>
              <a:rPr lang="en-IN" dirty="0"/>
              <a:t> It is basically the difference between signal value and the noise value.</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IN" dirty="0"/>
          </a:p>
          <a:p>
            <a:endParaRPr lang="en-IN" b="1" dirty="0"/>
          </a:p>
          <a:p>
            <a:endParaRPr lang="en-IN" b="1" dirty="0"/>
          </a:p>
        </p:txBody>
      </p:sp>
      <p:pic>
        <p:nvPicPr>
          <p:cNvPr id="5122" name="Picture 2"/>
          <p:cNvPicPr>
            <a:picLocks noChangeAspect="1" noChangeArrowheads="1"/>
          </p:cNvPicPr>
          <p:nvPr/>
        </p:nvPicPr>
        <p:blipFill>
          <a:blip r:embed="rId2" cstate="print"/>
          <a:srcRect/>
          <a:stretch>
            <a:fillRect/>
          </a:stretch>
        </p:blipFill>
        <p:spPr bwMode="auto">
          <a:xfrm>
            <a:off x="1403648" y="3717032"/>
            <a:ext cx="6296025" cy="261749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96944" cy="523220"/>
          </a:xfrm>
          <a:prstGeom prst="rect">
            <a:avLst/>
          </a:prstGeom>
          <a:noFill/>
        </p:spPr>
        <p:txBody>
          <a:bodyPr wrap="square" rtlCol="0">
            <a:spAutoFit/>
          </a:bodyPr>
          <a:lstStyle/>
          <a:p>
            <a:r>
              <a:rPr lang="en-IN" b="1" dirty="0"/>
              <a:t>		  </a:t>
            </a:r>
            <a:r>
              <a:rPr lang="en-IN" sz="2800" b="1" dirty="0"/>
              <a:t>ECO (Engineering Change Order)</a:t>
            </a:r>
          </a:p>
        </p:txBody>
      </p:sp>
      <p:sp>
        <p:nvSpPr>
          <p:cNvPr id="3" name="TextBox 2"/>
          <p:cNvSpPr txBox="1"/>
          <p:nvPr/>
        </p:nvSpPr>
        <p:spPr>
          <a:xfrm>
            <a:off x="323528" y="1052736"/>
            <a:ext cx="8496944" cy="4308872"/>
          </a:xfrm>
          <a:prstGeom prst="rect">
            <a:avLst/>
          </a:prstGeom>
          <a:noFill/>
        </p:spPr>
        <p:txBody>
          <a:bodyPr wrap="square" rtlCol="0">
            <a:spAutoFit/>
          </a:bodyPr>
          <a:lstStyle/>
          <a:p>
            <a:r>
              <a:rPr lang="en-IN" sz="2000" b="1" dirty="0"/>
              <a:t>Objective : </a:t>
            </a:r>
            <a:r>
              <a:rPr lang="en-IN" dirty="0"/>
              <a:t>To implement Timing fixes on Post Route Opt DB</a:t>
            </a:r>
          </a:p>
          <a:p>
            <a:endParaRPr lang="en-IN" b="1" dirty="0"/>
          </a:p>
          <a:p>
            <a:r>
              <a:rPr lang="en-IN" sz="2000" b="1" dirty="0"/>
              <a:t>Key Steps :</a:t>
            </a:r>
          </a:p>
          <a:p>
            <a:endParaRPr lang="en-IN" b="1" dirty="0"/>
          </a:p>
          <a:p>
            <a:pPr>
              <a:buFont typeface="Wingdings" pitchFamily="2" charset="2"/>
              <a:buChar char="Ø"/>
            </a:pPr>
            <a:r>
              <a:rPr lang="en-IN" dirty="0"/>
              <a:t>Prepare ECO file fro STA </a:t>
            </a:r>
          </a:p>
          <a:p>
            <a:pPr>
              <a:buFont typeface="Wingdings" pitchFamily="2" charset="2"/>
              <a:buChar char="Ø"/>
            </a:pPr>
            <a:endParaRPr lang="en-IN" dirty="0"/>
          </a:p>
          <a:p>
            <a:pPr>
              <a:buFont typeface="Wingdings" pitchFamily="2" charset="2"/>
              <a:buChar char="Ø"/>
            </a:pPr>
            <a:r>
              <a:rPr lang="en-IN" dirty="0"/>
              <a:t>ECO file will be sourced to existing PRO DB</a:t>
            </a:r>
          </a:p>
          <a:p>
            <a:pPr>
              <a:buFont typeface="Wingdings" pitchFamily="2" charset="2"/>
              <a:buChar char="Ø"/>
            </a:pPr>
            <a:endParaRPr lang="en-IN" dirty="0"/>
          </a:p>
          <a:p>
            <a:pPr>
              <a:buFont typeface="Wingdings" pitchFamily="2" charset="2"/>
              <a:buChar char="Ø"/>
            </a:pPr>
            <a:r>
              <a:rPr lang="en-IN" dirty="0"/>
              <a:t>Incremental Placement : To place ECO inserted cells</a:t>
            </a:r>
          </a:p>
          <a:p>
            <a:pPr>
              <a:buFont typeface="Wingdings" pitchFamily="2" charset="2"/>
              <a:buChar char="Ø"/>
            </a:pPr>
            <a:endParaRPr lang="en-IN" dirty="0"/>
          </a:p>
          <a:p>
            <a:pPr>
              <a:buFont typeface="Wingdings" pitchFamily="2" charset="2"/>
              <a:buChar char="Ø"/>
            </a:pPr>
            <a:r>
              <a:rPr lang="en-IN" dirty="0"/>
              <a:t>ECO Route : To Fix Open nets.</a:t>
            </a:r>
          </a:p>
          <a:p>
            <a:pPr>
              <a:buFont typeface="Wingdings" pitchFamily="2" charset="2"/>
              <a:buChar char="Ø"/>
            </a:pPr>
            <a:endParaRPr lang="en-IN" dirty="0"/>
          </a:p>
          <a:p>
            <a:pPr>
              <a:buFont typeface="Wingdings" pitchFamily="2" charset="2"/>
              <a:buChar char="Ø"/>
            </a:pPr>
            <a:r>
              <a:rPr lang="en-IN" dirty="0"/>
              <a:t>Detail Route : To fix DRC </a:t>
            </a:r>
          </a:p>
          <a:p>
            <a:pPr>
              <a:buFont typeface="Wingdings" pitchFamily="2" charset="2"/>
              <a:buChar char="Ø"/>
            </a:pPr>
            <a:endParaRPr lang="en-IN" dirty="0"/>
          </a:p>
          <a:p>
            <a:pPr>
              <a:buFont typeface="Wingdings" pitchFamily="2" charset="2"/>
              <a:buChar char="Ø"/>
            </a:pPr>
            <a:r>
              <a:rPr lang="en-IN" dirty="0"/>
              <a:t>Again Extraction &amp; STA will be done in iterative manner until we get a timing clean DB.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7920880" cy="584775"/>
          </a:xfrm>
          <a:prstGeom prst="rect">
            <a:avLst/>
          </a:prstGeom>
          <a:noFill/>
        </p:spPr>
        <p:txBody>
          <a:bodyPr wrap="square" rtlCol="0">
            <a:spAutoFit/>
          </a:bodyPr>
          <a:lstStyle/>
          <a:p>
            <a:r>
              <a:rPr lang="en-IN" sz="3200" b="1" dirty="0"/>
              <a:t>	Physical Verification Checks </a:t>
            </a:r>
          </a:p>
        </p:txBody>
      </p:sp>
      <p:sp>
        <p:nvSpPr>
          <p:cNvPr id="3" name="TextBox 2"/>
          <p:cNvSpPr txBox="1"/>
          <p:nvPr/>
        </p:nvSpPr>
        <p:spPr>
          <a:xfrm>
            <a:off x="395536" y="1052736"/>
            <a:ext cx="8424936" cy="3693319"/>
          </a:xfrm>
          <a:prstGeom prst="rect">
            <a:avLst/>
          </a:prstGeom>
          <a:noFill/>
        </p:spPr>
        <p:txBody>
          <a:bodyPr wrap="square" rtlCol="0">
            <a:spAutoFit/>
          </a:bodyPr>
          <a:lstStyle/>
          <a:p>
            <a:pPr>
              <a:buFont typeface="Wingdings" pitchFamily="2" charset="2"/>
              <a:buChar char="Ø"/>
            </a:pPr>
            <a:r>
              <a:rPr lang="en-IN" dirty="0"/>
              <a:t>DRC</a:t>
            </a:r>
          </a:p>
          <a:p>
            <a:pPr>
              <a:buFont typeface="Wingdings" pitchFamily="2" charset="2"/>
              <a:buChar char="Ø"/>
            </a:pPr>
            <a:endParaRPr lang="en-IN" dirty="0"/>
          </a:p>
          <a:p>
            <a:pPr>
              <a:buFont typeface="Wingdings" pitchFamily="2" charset="2"/>
              <a:buChar char="Ø"/>
            </a:pPr>
            <a:r>
              <a:rPr lang="en-IN" dirty="0"/>
              <a:t>LVS</a:t>
            </a:r>
          </a:p>
          <a:p>
            <a:pPr>
              <a:buFont typeface="Wingdings" pitchFamily="2" charset="2"/>
              <a:buChar char="Ø"/>
            </a:pPr>
            <a:endParaRPr lang="en-IN" dirty="0"/>
          </a:p>
          <a:p>
            <a:pPr>
              <a:buFont typeface="Wingdings" pitchFamily="2" charset="2"/>
              <a:buChar char="Ø"/>
            </a:pPr>
            <a:r>
              <a:rPr lang="en-IN" dirty="0"/>
              <a:t>Soft Check</a:t>
            </a:r>
          </a:p>
          <a:p>
            <a:pPr>
              <a:buFont typeface="Wingdings" pitchFamily="2" charset="2"/>
              <a:buChar char="Ø"/>
            </a:pPr>
            <a:endParaRPr lang="en-IN" dirty="0"/>
          </a:p>
          <a:p>
            <a:pPr>
              <a:buFont typeface="Wingdings" pitchFamily="2" charset="2"/>
              <a:buChar char="Ø"/>
            </a:pPr>
            <a:r>
              <a:rPr lang="en-IN" dirty="0"/>
              <a:t>Antenna Check</a:t>
            </a:r>
          </a:p>
          <a:p>
            <a:pPr>
              <a:buFont typeface="Wingdings" pitchFamily="2" charset="2"/>
              <a:buChar char="Ø"/>
            </a:pPr>
            <a:endParaRPr lang="en-IN" dirty="0"/>
          </a:p>
          <a:p>
            <a:pPr>
              <a:buFont typeface="Wingdings" pitchFamily="2" charset="2"/>
              <a:buChar char="Ø"/>
            </a:pPr>
            <a:r>
              <a:rPr lang="en-IN" dirty="0"/>
              <a:t>ERC Check</a:t>
            </a:r>
          </a:p>
          <a:p>
            <a:pPr>
              <a:buFont typeface="Wingdings" pitchFamily="2" charset="2"/>
              <a:buChar char="Ø"/>
            </a:pPr>
            <a:endParaRPr lang="en-IN" dirty="0"/>
          </a:p>
          <a:p>
            <a:pPr>
              <a:buFont typeface="Wingdings" pitchFamily="2" charset="2"/>
              <a:buChar char="Ø"/>
            </a:pPr>
            <a:r>
              <a:rPr lang="en-IN" dirty="0"/>
              <a:t>PERC Check</a:t>
            </a:r>
          </a:p>
          <a:p>
            <a:pPr>
              <a:buFont typeface="Wingdings" pitchFamily="2" charset="2"/>
              <a:buChar char="Ø"/>
            </a:pPr>
            <a:endParaRPr lang="en-IN" dirty="0"/>
          </a:p>
          <a:p>
            <a:pPr>
              <a:buFont typeface="Wingdings" pitchFamily="2" charset="2"/>
              <a:buChar char="Ø"/>
            </a:pPr>
            <a:endParaRPr lang="en-IN" dirty="0"/>
          </a:p>
        </p:txBody>
      </p:sp>
      <p:sp>
        <p:nvSpPr>
          <p:cNvPr id="4" name="TextBox 3"/>
          <p:cNvSpPr txBox="1"/>
          <p:nvPr/>
        </p:nvSpPr>
        <p:spPr>
          <a:xfrm>
            <a:off x="395536" y="4509120"/>
            <a:ext cx="8280920" cy="584775"/>
          </a:xfrm>
          <a:prstGeom prst="rect">
            <a:avLst/>
          </a:prstGeom>
          <a:noFill/>
        </p:spPr>
        <p:txBody>
          <a:bodyPr wrap="square" rtlCol="0">
            <a:spAutoFit/>
          </a:bodyPr>
          <a:lstStyle/>
          <a:p>
            <a:r>
              <a:rPr lang="en-IN" b="1" dirty="0"/>
              <a:t>		  </a:t>
            </a:r>
            <a:r>
              <a:rPr lang="en-IN" sz="3200" b="1" dirty="0"/>
              <a:t>Formal Verification</a:t>
            </a:r>
          </a:p>
        </p:txBody>
      </p:sp>
      <p:sp>
        <p:nvSpPr>
          <p:cNvPr id="5" name="TextBox 4"/>
          <p:cNvSpPr txBox="1"/>
          <p:nvPr/>
        </p:nvSpPr>
        <p:spPr>
          <a:xfrm>
            <a:off x="323528" y="5301208"/>
            <a:ext cx="8352928" cy="646331"/>
          </a:xfrm>
          <a:prstGeom prst="rect">
            <a:avLst/>
          </a:prstGeom>
          <a:noFill/>
        </p:spPr>
        <p:txBody>
          <a:bodyPr wrap="square" rtlCol="0">
            <a:spAutoFit/>
          </a:bodyPr>
          <a:lstStyle/>
          <a:p>
            <a:r>
              <a:rPr lang="en-IN" dirty="0"/>
              <a:t>Its the comparison between DC </a:t>
            </a:r>
            <a:r>
              <a:rPr lang="en-IN" dirty="0" err="1"/>
              <a:t>netlist</a:t>
            </a:r>
            <a:r>
              <a:rPr lang="en-IN" dirty="0"/>
              <a:t> &amp; </a:t>
            </a:r>
            <a:r>
              <a:rPr lang="en-IN" dirty="0" err="1"/>
              <a:t>PnR</a:t>
            </a:r>
            <a:r>
              <a:rPr lang="en-IN" dirty="0"/>
              <a:t> implemented </a:t>
            </a:r>
            <a:r>
              <a:rPr lang="en-IN" dirty="0" err="1"/>
              <a:t>netlist</a:t>
            </a:r>
            <a:r>
              <a:rPr lang="en-IN" dirty="0"/>
              <a:t> to make sure the functionality is not altered while PD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2276872"/>
            <a:ext cx="6408712" cy="1015663"/>
          </a:xfrm>
          <a:prstGeom prst="rect">
            <a:avLst/>
          </a:prstGeom>
          <a:noFill/>
        </p:spPr>
        <p:txBody>
          <a:bodyPr wrap="square" rtlCol="0">
            <a:spAutoFit/>
          </a:bodyPr>
          <a:lstStyle/>
          <a:p>
            <a:pPr algn="ctr"/>
            <a:r>
              <a:rPr lang="en-IN" sz="6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Basic</a:t>
            </a:r>
            <a:r>
              <a:rPr kumimoji="0" lang="en-US" sz="4400" b="0" i="0" u="none" strike="noStrike" kern="1200" cap="none" spc="0" normalizeH="0" noProof="0" dirty="0">
                <a:ln>
                  <a:noFill/>
                </a:ln>
                <a:solidFill>
                  <a:schemeClr val="tx1"/>
                </a:solidFill>
                <a:effectLst/>
                <a:uLnTx/>
                <a:uFillTx/>
                <a:latin typeface="+mj-lt"/>
                <a:ea typeface="+mj-ea"/>
                <a:cs typeface="+mj-cs"/>
              </a:rPr>
              <a:t> PD </a:t>
            </a:r>
            <a:r>
              <a:rPr kumimoji="0" lang="en-US" sz="4400" b="0" i="0" u="none" strike="noStrike" kern="1200" cap="none" spc="0" normalizeH="0" baseline="0" noProof="0" dirty="0">
                <a:ln>
                  <a:noFill/>
                </a:ln>
                <a:solidFill>
                  <a:schemeClr val="tx1"/>
                </a:solidFill>
                <a:effectLst/>
                <a:uLnTx/>
                <a:uFillTx/>
                <a:latin typeface="+mj-lt"/>
                <a:ea typeface="+mj-ea"/>
                <a:cs typeface="+mj-cs"/>
              </a:rPr>
              <a:t>Flow chart </a:t>
            </a:r>
          </a:p>
        </p:txBody>
      </p:sp>
      <p:sp>
        <p:nvSpPr>
          <p:cNvPr id="6" name="Rounded Rectangle 5"/>
          <p:cNvSpPr/>
          <p:nvPr/>
        </p:nvSpPr>
        <p:spPr>
          <a:xfrm>
            <a:off x="3810000" y="1600200"/>
            <a:ext cx="29718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923928" y="1844824"/>
            <a:ext cx="3048000" cy="646331"/>
          </a:xfrm>
          <a:prstGeom prst="rect">
            <a:avLst/>
          </a:prstGeom>
          <a:noFill/>
        </p:spPr>
        <p:txBody>
          <a:bodyPr wrap="square" rtlCol="0">
            <a:spAutoFit/>
          </a:bodyPr>
          <a:lstStyle/>
          <a:p>
            <a:r>
              <a:rPr lang="en-US" dirty="0"/>
              <a:t>FE(Floor planning, Power Planning, Pre place/Pre route)  </a:t>
            </a:r>
          </a:p>
        </p:txBody>
      </p:sp>
      <p:cxnSp>
        <p:nvCxnSpPr>
          <p:cNvPr id="8" name="Straight Arrow Connector 7"/>
          <p:cNvCxnSpPr/>
          <p:nvPr/>
        </p:nvCxnSpPr>
        <p:spPr>
          <a:xfrm>
            <a:off x="2915816" y="1844824"/>
            <a:ext cx="86409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a:off x="2483768" y="2132856"/>
            <a:ext cx="1326232" cy="76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257800" y="2895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886200" y="3276600"/>
            <a:ext cx="2819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191000" y="3352800"/>
            <a:ext cx="1295400" cy="369332"/>
          </a:xfrm>
          <a:prstGeom prst="rect">
            <a:avLst/>
          </a:prstGeom>
          <a:noFill/>
        </p:spPr>
        <p:txBody>
          <a:bodyPr wrap="square" rtlCol="0">
            <a:spAutoFit/>
          </a:bodyPr>
          <a:lstStyle/>
          <a:p>
            <a:r>
              <a:rPr lang="en-US" dirty="0"/>
              <a:t>ICC (</a:t>
            </a:r>
            <a:r>
              <a:rPr lang="en-US" dirty="0" err="1"/>
              <a:t>PnR</a:t>
            </a:r>
            <a:r>
              <a:rPr lang="en-US" dirty="0"/>
              <a:t>) </a:t>
            </a:r>
          </a:p>
        </p:txBody>
      </p:sp>
      <p:cxnSp>
        <p:nvCxnSpPr>
          <p:cNvPr id="13" name="Straight Arrow Connector 12"/>
          <p:cNvCxnSpPr/>
          <p:nvPr/>
        </p:nvCxnSpPr>
        <p:spPr>
          <a:xfrm>
            <a:off x="3276600" y="32766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57400" y="2971800"/>
            <a:ext cx="1143000" cy="253916"/>
          </a:xfrm>
          <a:prstGeom prst="rect">
            <a:avLst/>
          </a:prstGeom>
          <a:noFill/>
        </p:spPr>
        <p:txBody>
          <a:bodyPr wrap="square" rtlCol="0">
            <a:spAutoFit/>
          </a:bodyPr>
          <a:lstStyle/>
          <a:p>
            <a:r>
              <a:rPr lang="en-US" sz="1050" dirty="0" err="1">
                <a:latin typeface="Arial" pitchFamily="34" charset="0"/>
                <a:cs typeface="Arial" pitchFamily="34" charset="0"/>
              </a:rPr>
              <a:t>Floorplan</a:t>
            </a:r>
            <a:r>
              <a:rPr lang="en-US" sz="1050" dirty="0">
                <a:latin typeface="Arial" pitchFamily="34" charset="0"/>
                <a:cs typeface="Arial" pitchFamily="34" charset="0"/>
              </a:rPr>
              <a:t> DEF</a:t>
            </a:r>
            <a:endParaRPr lang="en-US" dirty="0"/>
          </a:p>
        </p:txBody>
      </p:sp>
      <p:cxnSp>
        <p:nvCxnSpPr>
          <p:cNvPr id="15" name="Straight Arrow Connector 14"/>
          <p:cNvCxnSpPr/>
          <p:nvPr/>
        </p:nvCxnSpPr>
        <p:spPr>
          <a:xfrm>
            <a:off x="3124200" y="35052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8200" y="3352800"/>
            <a:ext cx="2209800" cy="253916"/>
          </a:xfrm>
          <a:prstGeom prst="rect">
            <a:avLst/>
          </a:prstGeom>
          <a:noFill/>
        </p:spPr>
        <p:txBody>
          <a:bodyPr wrap="square" rtlCol="0">
            <a:spAutoFit/>
          </a:bodyPr>
          <a:lstStyle/>
          <a:p>
            <a:r>
              <a:rPr lang="en-US" sz="1050" dirty="0">
                <a:latin typeface="Arial" pitchFamily="34" charset="0"/>
                <a:cs typeface="Arial" pitchFamily="34" charset="0"/>
              </a:rPr>
              <a:t>                 Don’t touch cells &amp; nets</a:t>
            </a:r>
          </a:p>
        </p:txBody>
      </p:sp>
      <p:sp>
        <p:nvSpPr>
          <p:cNvPr id="17" name="TextBox 16"/>
          <p:cNvSpPr txBox="1"/>
          <p:nvPr/>
        </p:nvSpPr>
        <p:spPr>
          <a:xfrm>
            <a:off x="1600200" y="3657600"/>
            <a:ext cx="1371600" cy="253916"/>
          </a:xfrm>
          <a:prstGeom prst="rect">
            <a:avLst/>
          </a:prstGeom>
          <a:noFill/>
        </p:spPr>
        <p:txBody>
          <a:bodyPr wrap="square" rtlCol="0">
            <a:spAutoFit/>
          </a:bodyPr>
          <a:lstStyle/>
          <a:p>
            <a:r>
              <a:rPr lang="en-US" sz="1050" dirty="0" err="1">
                <a:latin typeface="Arial" pitchFamily="34" charset="0"/>
                <a:cs typeface="Arial" pitchFamily="34" charset="0"/>
              </a:rPr>
              <a:t>Netlist</a:t>
            </a:r>
            <a:r>
              <a:rPr lang="en-US" sz="1050" dirty="0">
                <a:latin typeface="Arial" pitchFamily="34" charset="0"/>
                <a:cs typeface="Arial" pitchFamily="34" charset="0"/>
              </a:rPr>
              <a:t> &amp; constraints</a:t>
            </a:r>
          </a:p>
        </p:txBody>
      </p:sp>
      <p:cxnSp>
        <p:nvCxnSpPr>
          <p:cNvPr id="18" name="Straight Arrow Connector 17"/>
          <p:cNvCxnSpPr>
            <a:stCxn id="17" idx="3"/>
          </p:cNvCxnSpPr>
          <p:nvPr/>
        </p:nvCxnSpPr>
        <p:spPr>
          <a:xfrm>
            <a:off x="2971800" y="3784558"/>
            <a:ext cx="914400" cy="177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200" y="4038600"/>
            <a:ext cx="1066800" cy="415498"/>
          </a:xfrm>
          <a:prstGeom prst="rect">
            <a:avLst/>
          </a:prstGeom>
          <a:noFill/>
        </p:spPr>
        <p:txBody>
          <a:bodyPr wrap="square" rtlCol="0">
            <a:spAutoFit/>
          </a:bodyPr>
          <a:lstStyle/>
          <a:p>
            <a:r>
              <a:rPr lang="en-US" sz="1050" dirty="0" err="1">
                <a:latin typeface="Arial" pitchFamily="34" charset="0"/>
                <a:cs typeface="Arial" pitchFamily="34" charset="0"/>
              </a:rPr>
              <a:t>Stdcell</a:t>
            </a:r>
            <a:r>
              <a:rPr lang="en-US" sz="1050" dirty="0">
                <a:latin typeface="Arial" pitchFamily="34" charset="0"/>
                <a:cs typeface="Arial" pitchFamily="34" charset="0"/>
              </a:rPr>
              <a:t> </a:t>
            </a:r>
            <a:r>
              <a:rPr lang="en-US" sz="1050" dirty="0" err="1">
                <a:latin typeface="Arial" pitchFamily="34" charset="0"/>
                <a:cs typeface="Arial" pitchFamily="34" charset="0"/>
              </a:rPr>
              <a:t>mway</a:t>
            </a:r>
            <a:r>
              <a:rPr lang="en-US" sz="1050" dirty="0">
                <a:latin typeface="Arial" pitchFamily="34" charset="0"/>
                <a:cs typeface="Arial" pitchFamily="34" charset="0"/>
              </a:rPr>
              <a:t> &amp; DBs</a:t>
            </a:r>
          </a:p>
        </p:txBody>
      </p:sp>
      <p:cxnSp>
        <p:nvCxnSpPr>
          <p:cNvPr id="20" name="Straight Arrow Connector 19"/>
          <p:cNvCxnSpPr/>
          <p:nvPr/>
        </p:nvCxnSpPr>
        <p:spPr>
          <a:xfrm>
            <a:off x="5257800" y="4038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114800" y="4419600"/>
            <a:ext cx="2362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19600" y="4495800"/>
            <a:ext cx="2057400" cy="276999"/>
          </a:xfrm>
          <a:prstGeom prst="rect">
            <a:avLst/>
          </a:prstGeom>
          <a:noFill/>
        </p:spPr>
        <p:txBody>
          <a:bodyPr wrap="square" rtlCol="0">
            <a:spAutoFit/>
          </a:bodyPr>
          <a:lstStyle/>
          <a:p>
            <a:r>
              <a:rPr lang="en-US" sz="1200" dirty="0">
                <a:latin typeface="Arial" pitchFamily="34" charset="0"/>
                <a:cs typeface="Arial" pitchFamily="34" charset="0"/>
              </a:rPr>
              <a:t>STARXT (RC extraction)</a:t>
            </a:r>
          </a:p>
        </p:txBody>
      </p:sp>
      <p:cxnSp>
        <p:nvCxnSpPr>
          <p:cNvPr id="23" name="Straight Arrow Connector 22"/>
          <p:cNvCxnSpPr/>
          <p:nvPr/>
        </p:nvCxnSpPr>
        <p:spPr>
          <a:xfrm>
            <a:off x="3276600" y="44958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4267200"/>
            <a:ext cx="1143000" cy="307777"/>
          </a:xfrm>
          <a:prstGeom prst="rect">
            <a:avLst/>
          </a:prstGeom>
          <a:noFill/>
        </p:spPr>
        <p:txBody>
          <a:bodyPr wrap="square" rtlCol="0">
            <a:spAutoFit/>
          </a:bodyPr>
          <a:lstStyle/>
          <a:p>
            <a:r>
              <a:rPr lang="en-US" sz="1400" dirty="0" err="1">
                <a:latin typeface="Arial" pitchFamily="34" charset="0"/>
                <a:cs typeface="Arial" pitchFamily="34" charset="0"/>
              </a:rPr>
              <a:t>PnR</a:t>
            </a:r>
            <a:r>
              <a:rPr lang="en-US" sz="1400" dirty="0">
                <a:latin typeface="Arial" pitchFamily="34" charset="0"/>
                <a:cs typeface="Arial" pitchFamily="34" charset="0"/>
              </a:rPr>
              <a:t> DEF</a:t>
            </a:r>
          </a:p>
        </p:txBody>
      </p:sp>
      <p:cxnSp>
        <p:nvCxnSpPr>
          <p:cNvPr id="25" name="Straight Arrow Connector 24"/>
          <p:cNvCxnSpPr/>
          <p:nvPr/>
        </p:nvCxnSpPr>
        <p:spPr>
          <a:xfrm>
            <a:off x="3429000" y="4876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5000" y="4724400"/>
            <a:ext cx="1447800" cy="307777"/>
          </a:xfrm>
          <a:prstGeom prst="rect">
            <a:avLst/>
          </a:prstGeom>
          <a:noFill/>
        </p:spPr>
        <p:txBody>
          <a:bodyPr wrap="square" rtlCol="0">
            <a:spAutoFit/>
          </a:bodyPr>
          <a:lstStyle/>
          <a:p>
            <a:r>
              <a:rPr lang="en-US" sz="1400" dirty="0">
                <a:latin typeface="Arial" pitchFamily="34" charset="0"/>
                <a:cs typeface="Arial" pitchFamily="34" charset="0"/>
              </a:rPr>
              <a:t>                   LEF</a:t>
            </a:r>
          </a:p>
        </p:txBody>
      </p:sp>
      <p:cxnSp>
        <p:nvCxnSpPr>
          <p:cNvPr id="27" name="Straight Arrow Connector 26"/>
          <p:cNvCxnSpPr/>
          <p:nvPr/>
        </p:nvCxnSpPr>
        <p:spPr>
          <a:xfrm>
            <a:off x="52578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191000" y="5257800"/>
            <a:ext cx="23622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4343400" y="5257800"/>
            <a:ext cx="1143000" cy="369332"/>
          </a:xfrm>
          <a:prstGeom prst="rect">
            <a:avLst/>
          </a:prstGeom>
          <a:noFill/>
        </p:spPr>
        <p:txBody>
          <a:bodyPr wrap="square" rtlCol="0">
            <a:spAutoFit/>
          </a:bodyPr>
          <a:lstStyle/>
          <a:p>
            <a:r>
              <a:rPr lang="en-US" dirty="0"/>
              <a:t>    PT (STA)</a:t>
            </a:r>
          </a:p>
        </p:txBody>
      </p:sp>
      <p:sp>
        <p:nvSpPr>
          <p:cNvPr id="30" name="Rounded Rectangle 29"/>
          <p:cNvSpPr/>
          <p:nvPr/>
        </p:nvSpPr>
        <p:spPr>
          <a:xfrm>
            <a:off x="4114800" y="5867400"/>
            <a:ext cx="2362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4191000" y="5867400"/>
            <a:ext cx="2209800" cy="646331"/>
          </a:xfrm>
          <a:prstGeom prst="rect">
            <a:avLst/>
          </a:prstGeom>
          <a:noFill/>
        </p:spPr>
        <p:txBody>
          <a:bodyPr wrap="square" rtlCol="0">
            <a:spAutoFit/>
          </a:bodyPr>
          <a:lstStyle/>
          <a:p>
            <a:r>
              <a:rPr lang="en-US" dirty="0"/>
              <a:t>CALIBRE (physical verification)</a:t>
            </a:r>
          </a:p>
        </p:txBody>
      </p:sp>
      <p:cxnSp>
        <p:nvCxnSpPr>
          <p:cNvPr id="32" name="Straight Arrow Connector 31"/>
          <p:cNvCxnSpPr>
            <a:stCxn id="33" idx="3"/>
          </p:cNvCxnSpPr>
          <p:nvPr/>
        </p:nvCxnSpPr>
        <p:spPr>
          <a:xfrm>
            <a:off x="3429000" y="52197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286000" y="5029200"/>
            <a:ext cx="1143000" cy="381000"/>
          </a:xfrm>
          <a:prstGeom prst="rect">
            <a:avLst/>
          </a:prstGeom>
          <a:noFill/>
        </p:spPr>
        <p:txBody>
          <a:bodyPr wrap="square" rtlCol="0">
            <a:spAutoFit/>
          </a:bodyPr>
          <a:lstStyle/>
          <a:p>
            <a:r>
              <a:rPr lang="en-US" dirty="0"/>
              <a:t>         </a:t>
            </a:r>
            <a:r>
              <a:rPr lang="en-US" sz="1200" dirty="0">
                <a:latin typeface="Arial" pitchFamily="34" charset="0"/>
                <a:cs typeface="Arial" pitchFamily="34" charset="0"/>
              </a:rPr>
              <a:t>SPEF</a:t>
            </a:r>
          </a:p>
        </p:txBody>
      </p:sp>
      <p:cxnSp>
        <p:nvCxnSpPr>
          <p:cNvPr id="34" name="Straight Arrow Connector 33"/>
          <p:cNvCxnSpPr/>
          <p:nvPr/>
        </p:nvCxnSpPr>
        <p:spPr>
          <a:xfrm>
            <a:off x="3505200" y="5486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62200" y="5410200"/>
            <a:ext cx="1066800" cy="253916"/>
          </a:xfrm>
          <a:prstGeom prst="rect">
            <a:avLst/>
          </a:prstGeom>
          <a:noFill/>
        </p:spPr>
        <p:txBody>
          <a:bodyPr wrap="square" rtlCol="0">
            <a:spAutoFit/>
          </a:bodyPr>
          <a:lstStyle/>
          <a:p>
            <a:r>
              <a:rPr lang="en-US" sz="1050" dirty="0">
                <a:latin typeface="Arial" pitchFamily="34" charset="0"/>
                <a:cs typeface="Arial" pitchFamily="34" charset="0"/>
              </a:rPr>
              <a:t>                DBs</a:t>
            </a:r>
          </a:p>
        </p:txBody>
      </p:sp>
      <p:cxnSp>
        <p:nvCxnSpPr>
          <p:cNvPr id="36" name="Straight Arrow Connector 35"/>
          <p:cNvCxnSpPr/>
          <p:nvPr/>
        </p:nvCxnSpPr>
        <p:spPr>
          <a:xfrm flipV="1">
            <a:off x="3505200" y="56388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057400" y="5791200"/>
            <a:ext cx="1371600" cy="253916"/>
          </a:xfrm>
          <a:prstGeom prst="rect">
            <a:avLst/>
          </a:prstGeom>
          <a:noFill/>
        </p:spPr>
        <p:txBody>
          <a:bodyPr wrap="square" rtlCol="0">
            <a:spAutoFit/>
          </a:bodyPr>
          <a:lstStyle/>
          <a:p>
            <a:r>
              <a:rPr lang="en-US" sz="1050" dirty="0" err="1">
                <a:latin typeface="Arial" pitchFamily="34" charset="0"/>
                <a:cs typeface="Arial" pitchFamily="34" charset="0"/>
              </a:rPr>
              <a:t>Netlist</a:t>
            </a:r>
            <a:r>
              <a:rPr lang="en-US" sz="1050" dirty="0">
                <a:latin typeface="Arial" pitchFamily="34" charset="0"/>
                <a:cs typeface="Arial" pitchFamily="34" charset="0"/>
              </a:rPr>
              <a:t> &amp; constraints</a:t>
            </a:r>
          </a:p>
        </p:txBody>
      </p:sp>
      <p:cxnSp>
        <p:nvCxnSpPr>
          <p:cNvPr id="38" name="Straight Arrow Connector 37"/>
          <p:cNvCxnSpPr/>
          <p:nvPr/>
        </p:nvCxnSpPr>
        <p:spPr>
          <a:xfrm flipV="1">
            <a:off x="1600200" y="4038600"/>
            <a:ext cx="2209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Diamond 38"/>
          <p:cNvSpPr/>
          <p:nvPr/>
        </p:nvSpPr>
        <p:spPr>
          <a:xfrm>
            <a:off x="6858000" y="3810000"/>
            <a:ext cx="1524000" cy="1295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39000" y="4191000"/>
            <a:ext cx="914400" cy="646331"/>
          </a:xfrm>
          <a:prstGeom prst="rect">
            <a:avLst/>
          </a:prstGeom>
          <a:noFill/>
        </p:spPr>
        <p:txBody>
          <a:bodyPr wrap="square" rtlCol="0">
            <a:spAutoFit/>
          </a:bodyPr>
          <a:lstStyle/>
          <a:p>
            <a:r>
              <a:rPr lang="en-US" dirty="0"/>
              <a:t>Timing met??</a:t>
            </a:r>
          </a:p>
        </p:txBody>
      </p:sp>
      <p:cxnSp>
        <p:nvCxnSpPr>
          <p:cNvPr id="41" name="Straight Arrow Connector 40"/>
          <p:cNvCxnSpPr>
            <a:stCxn id="39" idx="2"/>
          </p:cNvCxnSpPr>
          <p:nvPr/>
        </p:nvCxnSpPr>
        <p:spPr>
          <a:xfrm>
            <a:off x="7620000" y="51054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72400" y="5181600"/>
            <a:ext cx="609600" cy="369332"/>
          </a:xfrm>
          <a:prstGeom prst="rect">
            <a:avLst/>
          </a:prstGeom>
          <a:noFill/>
        </p:spPr>
        <p:txBody>
          <a:bodyPr wrap="square" rtlCol="0">
            <a:spAutoFit/>
          </a:bodyPr>
          <a:lstStyle/>
          <a:p>
            <a:r>
              <a:rPr lang="en-US" dirty="0"/>
              <a:t>YES</a:t>
            </a:r>
          </a:p>
        </p:txBody>
      </p:sp>
      <p:cxnSp>
        <p:nvCxnSpPr>
          <p:cNvPr id="43" name="Straight Arrow Connector 42"/>
          <p:cNvCxnSpPr/>
          <p:nvPr/>
        </p:nvCxnSpPr>
        <p:spPr>
          <a:xfrm flipV="1">
            <a:off x="6858000" y="44196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553200" y="5562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hape 44"/>
          <p:cNvCxnSpPr/>
          <p:nvPr/>
        </p:nvCxnSpPr>
        <p:spPr>
          <a:xfrm rot="16200000" flipV="1">
            <a:off x="7010400" y="3276600"/>
            <a:ext cx="381000" cy="838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34200" y="2971800"/>
            <a:ext cx="1066800" cy="381000"/>
          </a:xfrm>
          <a:prstGeom prst="rect">
            <a:avLst/>
          </a:prstGeom>
          <a:noFill/>
        </p:spPr>
        <p:txBody>
          <a:bodyPr wrap="square" rtlCol="0">
            <a:spAutoFit/>
          </a:bodyPr>
          <a:lstStyle/>
          <a:p>
            <a:r>
              <a:rPr lang="en-US" dirty="0"/>
              <a:t>PT ECO</a:t>
            </a:r>
          </a:p>
        </p:txBody>
      </p:sp>
      <p:sp>
        <p:nvSpPr>
          <p:cNvPr id="47" name="TextBox 46"/>
          <p:cNvSpPr txBox="1"/>
          <p:nvPr/>
        </p:nvSpPr>
        <p:spPr>
          <a:xfrm>
            <a:off x="7848600" y="3581400"/>
            <a:ext cx="609600" cy="369332"/>
          </a:xfrm>
          <a:prstGeom prst="rect">
            <a:avLst/>
          </a:prstGeom>
          <a:noFill/>
        </p:spPr>
        <p:txBody>
          <a:bodyPr wrap="square" rtlCol="0">
            <a:spAutoFit/>
          </a:bodyPr>
          <a:lstStyle/>
          <a:p>
            <a:r>
              <a:rPr lang="en-US" dirty="0"/>
              <a:t>NO</a:t>
            </a:r>
          </a:p>
        </p:txBody>
      </p:sp>
      <p:cxnSp>
        <p:nvCxnSpPr>
          <p:cNvPr id="48" name="Straight Arrow Connector 47"/>
          <p:cNvCxnSpPr/>
          <p:nvPr/>
        </p:nvCxnSpPr>
        <p:spPr>
          <a:xfrm flipH="1">
            <a:off x="6553200" y="61722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0" idx="1"/>
          </p:cNvCxnSpPr>
          <p:nvPr/>
        </p:nvCxnSpPr>
        <p:spPr>
          <a:xfrm flipV="1">
            <a:off x="3657600" y="61722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286000" y="6172200"/>
            <a:ext cx="1371600" cy="577081"/>
          </a:xfrm>
          <a:prstGeom prst="rect">
            <a:avLst/>
          </a:prstGeom>
          <a:noFill/>
        </p:spPr>
        <p:txBody>
          <a:bodyPr wrap="square" rtlCol="0">
            <a:spAutoFit/>
          </a:bodyPr>
          <a:lstStyle/>
          <a:p>
            <a:r>
              <a:rPr lang="en-US" sz="1050" dirty="0">
                <a:latin typeface="Arial" pitchFamily="34" charset="0"/>
                <a:cs typeface="Arial" pitchFamily="34" charset="0"/>
              </a:rPr>
              <a:t>PV Inputs from </a:t>
            </a:r>
            <a:r>
              <a:rPr lang="en-US" sz="1050" dirty="0" err="1">
                <a:latin typeface="Arial" pitchFamily="34" charset="0"/>
                <a:cs typeface="Arial" pitchFamily="34" charset="0"/>
              </a:rPr>
              <a:t>PnR</a:t>
            </a:r>
            <a:r>
              <a:rPr lang="en-US" sz="1050" dirty="0">
                <a:latin typeface="Arial" pitchFamily="34" charset="0"/>
                <a:cs typeface="Arial" pitchFamily="34" charset="0"/>
              </a:rPr>
              <a:t> DB &amp; cadence/</a:t>
            </a:r>
            <a:r>
              <a:rPr lang="en-US" sz="1050" dirty="0" err="1">
                <a:latin typeface="Arial" pitchFamily="34" charset="0"/>
                <a:cs typeface="Arial" pitchFamily="34" charset="0"/>
              </a:rPr>
              <a:t>cdl</a:t>
            </a:r>
            <a:r>
              <a:rPr lang="en-US" sz="1050" dirty="0">
                <a:latin typeface="Arial" pitchFamily="34" charset="0"/>
                <a:cs typeface="Arial" pitchFamily="34" charset="0"/>
              </a:rPr>
              <a:t> views </a:t>
            </a:r>
          </a:p>
        </p:txBody>
      </p:sp>
      <p:cxnSp>
        <p:nvCxnSpPr>
          <p:cNvPr id="51" name="Straight Arrow Connector 50"/>
          <p:cNvCxnSpPr/>
          <p:nvPr/>
        </p:nvCxnSpPr>
        <p:spPr>
          <a:xfrm flipH="1">
            <a:off x="6804248" y="1700808"/>
            <a:ext cx="36004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36296" y="1556792"/>
            <a:ext cx="1296144" cy="369332"/>
          </a:xfrm>
          <a:prstGeom prst="rect">
            <a:avLst/>
          </a:prstGeom>
          <a:noFill/>
        </p:spPr>
        <p:txBody>
          <a:bodyPr wrap="square" rtlCol="0">
            <a:spAutoFit/>
          </a:bodyPr>
          <a:lstStyle/>
          <a:p>
            <a:r>
              <a:rPr lang="en-IN" dirty="0"/>
              <a:t>Tech file</a:t>
            </a:r>
          </a:p>
        </p:txBody>
      </p:sp>
      <p:cxnSp>
        <p:nvCxnSpPr>
          <p:cNvPr id="57" name="Straight Arrow Connector 56"/>
          <p:cNvCxnSpPr/>
          <p:nvPr/>
        </p:nvCxnSpPr>
        <p:spPr>
          <a:xfrm flipH="1">
            <a:off x="6804248" y="2060848"/>
            <a:ext cx="43204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308304" y="1844824"/>
            <a:ext cx="1368152" cy="369332"/>
          </a:xfrm>
          <a:prstGeom prst="rect">
            <a:avLst/>
          </a:prstGeom>
          <a:noFill/>
        </p:spPr>
        <p:txBody>
          <a:bodyPr wrap="square" rtlCol="0">
            <a:spAutoFit/>
          </a:bodyPr>
          <a:lstStyle/>
          <a:p>
            <a:r>
              <a:rPr lang="en-IN" dirty="0"/>
              <a:t>BP  Info</a:t>
            </a:r>
          </a:p>
        </p:txBody>
      </p:sp>
      <p:cxnSp>
        <p:nvCxnSpPr>
          <p:cNvPr id="60" name="Straight Arrow Connector 59"/>
          <p:cNvCxnSpPr>
            <a:stCxn id="62" idx="1"/>
          </p:cNvCxnSpPr>
          <p:nvPr/>
        </p:nvCxnSpPr>
        <p:spPr>
          <a:xfrm flipH="1">
            <a:off x="6804248" y="2317522"/>
            <a:ext cx="360040"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164288" y="2132856"/>
            <a:ext cx="2448272" cy="369332"/>
          </a:xfrm>
          <a:prstGeom prst="rect">
            <a:avLst/>
          </a:prstGeom>
          <a:noFill/>
        </p:spPr>
        <p:txBody>
          <a:bodyPr wrap="square" rtlCol="0">
            <a:spAutoFit/>
          </a:bodyPr>
          <a:lstStyle/>
          <a:p>
            <a:r>
              <a:rPr lang="en-IN" dirty="0"/>
              <a:t>PIE/UPF/CPF Sheet</a:t>
            </a:r>
          </a:p>
        </p:txBody>
      </p:sp>
      <p:cxnSp>
        <p:nvCxnSpPr>
          <p:cNvPr id="64" name="Straight Arrow Connector 63"/>
          <p:cNvCxnSpPr/>
          <p:nvPr/>
        </p:nvCxnSpPr>
        <p:spPr>
          <a:xfrm flipH="1">
            <a:off x="6732240" y="2636912"/>
            <a:ext cx="432048" cy="3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164288" y="2420888"/>
            <a:ext cx="864096" cy="369332"/>
          </a:xfrm>
          <a:prstGeom prst="rect">
            <a:avLst/>
          </a:prstGeom>
          <a:noFill/>
        </p:spPr>
        <p:txBody>
          <a:bodyPr wrap="square" rtlCol="0">
            <a:spAutoFit/>
          </a:bodyPr>
          <a:lstStyle/>
          <a:p>
            <a:r>
              <a:rPr lang="en-IN" dirty="0"/>
              <a:t>LIBs</a:t>
            </a:r>
          </a:p>
        </p:txBody>
      </p:sp>
      <p:sp>
        <p:nvSpPr>
          <p:cNvPr id="69" name="Rectangle 68"/>
          <p:cNvSpPr/>
          <p:nvPr/>
        </p:nvSpPr>
        <p:spPr>
          <a:xfrm>
            <a:off x="1835696" y="1484784"/>
            <a:ext cx="914033" cy="369332"/>
          </a:xfrm>
          <a:prstGeom prst="rect">
            <a:avLst/>
          </a:prstGeom>
        </p:spPr>
        <p:txBody>
          <a:bodyPr wrap="none">
            <a:spAutoFit/>
          </a:bodyPr>
          <a:lstStyle/>
          <a:p>
            <a:r>
              <a:rPr lang="en-US" dirty="0">
                <a:latin typeface="Arial" pitchFamily="34" charset="0"/>
                <a:cs typeface="Arial" pitchFamily="34" charset="0"/>
              </a:rPr>
              <a:t> </a:t>
            </a:r>
            <a:r>
              <a:rPr lang="en-US" sz="1200" dirty="0">
                <a:latin typeface="Arial" pitchFamily="34" charset="0"/>
                <a:cs typeface="Arial" pitchFamily="34" charset="0"/>
              </a:rPr>
              <a:t>DC </a:t>
            </a:r>
            <a:r>
              <a:rPr lang="en-US" sz="1200" dirty="0" err="1">
                <a:latin typeface="Arial" pitchFamily="34" charset="0"/>
                <a:cs typeface="Arial" pitchFamily="34" charset="0"/>
              </a:rPr>
              <a:t>netlist</a:t>
            </a:r>
            <a:endParaRPr lang="en-IN" sz="1200" dirty="0"/>
          </a:p>
        </p:txBody>
      </p:sp>
      <p:cxnSp>
        <p:nvCxnSpPr>
          <p:cNvPr id="73" name="Straight Arrow Connector 72"/>
          <p:cNvCxnSpPr/>
          <p:nvPr/>
        </p:nvCxnSpPr>
        <p:spPr>
          <a:xfrm>
            <a:off x="2915816" y="2492896"/>
            <a:ext cx="93610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39552" y="2204865"/>
            <a:ext cx="3744416" cy="369332"/>
          </a:xfrm>
          <a:prstGeom prst="rect">
            <a:avLst/>
          </a:prstGeom>
          <a:noFill/>
        </p:spPr>
        <p:txBody>
          <a:bodyPr wrap="square" rtlCol="0">
            <a:spAutoFit/>
          </a:bodyPr>
          <a:lstStyle/>
          <a:p>
            <a:r>
              <a:rPr lang="en-IN" dirty="0"/>
              <a:t>Design Doc/data flow diagram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7416824" cy="523220"/>
          </a:xfrm>
          <a:prstGeom prst="rect">
            <a:avLst/>
          </a:prstGeom>
          <a:noFill/>
        </p:spPr>
        <p:txBody>
          <a:bodyPr wrap="square" rtlCol="0">
            <a:spAutoFit/>
          </a:bodyPr>
          <a:lstStyle/>
          <a:p>
            <a:r>
              <a:rPr lang="en-IN" sz="2800" b="1" dirty="0"/>
              <a:t>                             Floor Planning</a:t>
            </a:r>
          </a:p>
        </p:txBody>
      </p:sp>
      <p:sp>
        <p:nvSpPr>
          <p:cNvPr id="3" name="TextBox 2"/>
          <p:cNvSpPr txBox="1"/>
          <p:nvPr/>
        </p:nvSpPr>
        <p:spPr>
          <a:xfrm>
            <a:off x="323528" y="1196752"/>
            <a:ext cx="8640960" cy="6924973"/>
          </a:xfrm>
          <a:prstGeom prst="rect">
            <a:avLst/>
          </a:prstGeom>
          <a:noFill/>
        </p:spPr>
        <p:txBody>
          <a:bodyPr wrap="square" rtlCol="0">
            <a:spAutoFit/>
          </a:bodyPr>
          <a:lstStyle/>
          <a:p>
            <a:r>
              <a:rPr lang="en-IN" sz="2000" b="1" dirty="0"/>
              <a:t>Objective : </a:t>
            </a:r>
            <a:r>
              <a:rPr lang="en-IN" dirty="0"/>
              <a:t>To define the area of a chip based on utilization and Aspect Ratio.</a:t>
            </a:r>
          </a:p>
          <a:p>
            <a:r>
              <a:rPr lang="en-IN" dirty="0">
                <a:sym typeface="Wingdings" pitchFamily="2" charset="2"/>
              </a:rPr>
              <a:t> Exception :  Above parameter will not be useful if it is a PAD/IO LIMITED Design.</a:t>
            </a:r>
            <a:endParaRPr lang="en-IN" dirty="0"/>
          </a:p>
          <a:p>
            <a:endParaRPr lang="en-IN" dirty="0"/>
          </a:p>
          <a:p>
            <a:r>
              <a:rPr lang="en-IN" sz="2000" b="1" dirty="0"/>
              <a:t>Key Steps :</a:t>
            </a:r>
          </a:p>
          <a:p>
            <a:endParaRPr lang="en-IN" b="1" dirty="0">
              <a:sym typeface="Wingdings" pitchFamily="2" charset="2"/>
            </a:endParaRPr>
          </a:p>
          <a:p>
            <a:pPr>
              <a:buFont typeface="Wingdings" pitchFamily="2" charset="2"/>
              <a:buChar char="Ø"/>
            </a:pPr>
            <a:r>
              <a:rPr lang="en-IN" dirty="0">
                <a:sym typeface="Wingdings" pitchFamily="2" charset="2"/>
              </a:rPr>
              <a:t>Define core width &amp; height based on utilization and aspect ratio.</a:t>
            </a:r>
          </a:p>
          <a:p>
            <a:pPr>
              <a:buFont typeface="Wingdings" pitchFamily="2" charset="2"/>
              <a:buChar char="Ø"/>
            </a:pPr>
            <a:endParaRPr lang="en-IN" dirty="0">
              <a:sym typeface="Wingdings" pitchFamily="2" charset="2"/>
            </a:endParaRPr>
          </a:p>
          <a:p>
            <a:pPr>
              <a:buFont typeface="Wingdings" pitchFamily="2" charset="2"/>
              <a:buChar char="Ø"/>
            </a:pPr>
            <a:r>
              <a:rPr lang="en-IN" dirty="0">
                <a:sym typeface="Wingdings" pitchFamily="2" charset="2"/>
              </a:rPr>
              <a:t>Define core to die spacing based on IO height requirement.</a:t>
            </a:r>
          </a:p>
          <a:p>
            <a:pPr>
              <a:buFont typeface="Wingdings" pitchFamily="2" charset="2"/>
              <a:buChar char="Ø"/>
            </a:pPr>
            <a:endParaRPr lang="en-IN" dirty="0">
              <a:sym typeface="Wingdings" pitchFamily="2" charset="2"/>
            </a:endParaRPr>
          </a:p>
          <a:p>
            <a:pPr>
              <a:buFont typeface="Wingdings" pitchFamily="2" charset="2"/>
              <a:buChar char="Ø"/>
            </a:pPr>
            <a:r>
              <a:rPr lang="en-IN" dirty="0">
                <a:sym typeface="Wingdings" pitchFamily="2" charset="2"/>
              </a:rPr>
              <a:t>IP placement driven by Frequency, domain  Power domains and bump info of he design.</a:t>
            </a:r>
          </a:p>
          <a:p>
            <a:pPr>
              <a:buFont typeface="Wingdings" pitchFamily="2" charset="2"/>
              <a:buChar char="Ø"/>
            </a:pPr>
            <a:endParaRPr lang="en-IN" dirty="0">
              <a:sym typeface="Wingdings" pitchFamily="2" charset="2"/>
            </a:endParaRPr>
          </a:p>
          <a:p>
            <a:pPr>
              <a:buFont typeface="Wingdings" pitchFamily="2" charset="2"/>
              <a:buChar char="Ø"/>
            </a:pPr>
            <a:r>
              <a:rPr lang="en-IN" dirty="0">
                <a:sym typeface="Wingdings" pitchFamily="2" charset="2"/>
              </a:rPr>
              <a:t>Provide common area as much as possible for std cells placement.</a:t>
            </a:r>
          </a:p>
          <a:p>
            <a:pPr>
              <a:buFont typeface="Wingdings" pitchFamily="2" charset="2"/>
              <a:buChar char="Ø"/>
            </a:pPr>
            <a:endParaRPr lang="en-IN" dirty="0">
              <a:sym typeface="Wingdings" pitchFamily="2" charset="2"/>
            </a:endParaRPr>
          </a:p>
          <a:p>
            <a:pPr>
              <a:buFont typeface="Wingdings" pitchFamily="2" charset="2"/>
              <a:buChar char="Ø"/>
            </a:pPr>
            <a:r>
              <a:rPr lang="en-IN" dirty="0"/>
              <a:t>Narrow Channel’s width calculation. I</a:t>
            </a:r>
          </a:p>
          <a:p>
            <a:pPr>
              <a:buFont typeface="Wingdings" pitchFamily="2" charset="2"/>
              <a:buChar char="Ø"/>
            </a:pPr>
            <a:endParaRPr lang="en-IN" dirty="0"/>
          </a:p>
          <a:p>
            <a:pPr>
              <a:buFont typeface="Wingdings" pitchFamily="2" charset="2"/>
              <a:buChar char="Ø"/>
            </a:pPr>
            <a:r>
              <a:rPr lang="en-IN" dirty="0"/>
              <a:t>Island Creation for non generic PG domains.</a:t>
            </a:r>
          </a:p>
          <a:p>
            <a:pPr>
              <a:buFont typeface="Wingdings" pitchFamily="2" charset="2"/>
              <a:buChar char="Ø"/>
            </a:pPr>
            <a:endParaRPr lang="en-IN" dirty="0"/>
          </a:p>
          <a:p>
            <a:pPr>
              <a:buFont typeface="Wingdings" pitchFamily="2" charset="2"/>
              <a:buChar char="Ø"/>
            </a:pPr>
            <a:r>
              <a:rPr lang="en-IN" dirty="0"/>
              <a:t>ESD Protection circuits  placement.</a:t>
            </a:r>
          </a:p>
          <a:p>
            <a:pPr>
              <a:buFont typeface="Wingdings" pitchFamily="2" charset="2"/>
              <a:buChar char="Ø"/>
            </a:pPr>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352928" cy="584775"/>
          </a:xfrm>
          <a:prstGeom prst="rect">
            <a:avLst/>
          </a:prstGeom>
          <a:noFill/>
        </p:spPr>
        <p:txBody>
          <a:bodyPr wrap="square" rtlCol="0">
            <a:spAutoFit/>
          </a:bodyPr>
          <a:lstStyle/>
          <a:p>
            <a:r>
              <a:rPr lang="en-IN" b="1" dirty="0"/>
              <a:t>   			</a:t>
            </a:r>
            <a:r>
              <a:rPr lang="en-IN" sz="3200" b="1" dirty="0"/>
              <a:t>Floor Planning</a:t>
            </a:r>
            <a:endParaRPr lang="en-IN" sz="3200" dirty="0"/>
          </a:p>
        </p:txBody>
      </p:sp>
      <p:sp>
        <p:nvSpPr>
          <p:cNvPr id="4" name="TextBox 3"/>
          <p:cNvSpPr txBox="1"/>
          <p:nvPr/>
        </p:nvSpPr>
        <p:spPr>
          <a:xfrm>
            <a:off x="539552" y="1196752"/>
            <a:ext cx="8208912" cy="3416320"/>
          </a:xfrm>
          <a:prstGeom prst="rect">
            <a:avLst/>
          </a:prstGeom>
          <a:noFill/>
        </p:spPr>
        <p:txBody>
          <a:bodyPr wrap="square" rtlCol="0">
            <a:spAutoFit/>
          </a:bodyPr>
          <a:lstStyle/>
          <a:p>
            <a:pPr>
              <a:buFont typeface="Wingdings" pitchFamily="2" charset="2"/>
              <a:buChar char="Ø"/>
            </a:pPr>
            <a:r>
              <a:rPr lang="en-IN" dirty="0"/>
              <a:t>ENDCAP, HMY, TAP &amp; DECAP cells placement.</a:t>
            </a:r>
          </a:p>
          <a:p>
            <a:pPr>
              <a:buFont typeface="Wingdings" pitchFamily="2" charset="2"/>
              <a:buChar char="Ø"/>
            </a:pPr>
            <a:endParaRPr lang="en-IN" dirty="0"/>
          </a:p>
          <a:p>
            <a:pPr>
              <a:buFont typeface="Wingdings" pitchFamily="2" charset="2"/>
              <a:buChar char="Ø"/>
            </a:pPr>
            <a:r>
              <a:rPr lang="en-IN" dirty="0"/>
              <a:t> PAD/IO Placement based on connectivity. </a:t>
            </a:r>
          </a:p>
          <a:p>
            <a:pPr>
              <a:buFont typeface="Wingdings" pitchFamily="2" charset="2"/>
              <a:buChar char="Ø"/>
            </a:pPr>
            <a:endParaRPr lang="en-IN" dirty="0"/>
          </a:p>
          <a:p>
            <a:pPr>
              <a:buFont typeface="Wingdings" pitchFamily="2" charset="2"/>
              <a:buChar char="Ø"/>
            </a:pPr>
            <a:r>
              <a:rPr lang="en-IN" dirty="0"/>
              <a:t>Bump Placement based on Bump package info given by package team.</a:t>
            </a:r>
          </a:p>
          <a:p>
            <a:pPr>
              <a:buFont typeface="Wingdings" pitchFamily="2" charset="2"/>
              <a:buChar char="Ø"/>
            </a:pPr>
            <a:endParaRPr lang="en-IN" dirty="0"/>
          </a:p>
          <a:p>
            <a:pPr>
              <a:buFont typeface="Wingdings" pitchFamily="2" charset="2"/>
              <a:buChar char="Ø"/>
            </a:pPr>
            <a:r>
              <a:rPr lang="en-IN" dirty="0"/>
              <a:t>Pad fillers placement to have continuous Pad ring around the core.</a:t>
            </a:r>
          </a:p>
          <a:p>
            <a:pPr>
              <a:buFont typeface="Wingdings" pitchFamily="2" charset="2"/>
              <a:buChar char="Ø"/>
            </a:pPr>
            <a:endParaRPr lang="en-IN" dirty="0"/>
          </a:p>
          <a:p>
            <a:pPr>
              <a:buFont typeface="Wingdings" pitchFamily="2" charset="2"/>
              <a:buChar char="Ø"/>
            </a:pPr>
            <a:r>
              <a:rPr lang="en-IN" dirty="0"/>
              <a:t>Generate Routing Tracks.</a:t>
            </a:r>
          </a:p>
          <a:p>
            <a:pPr>
              <a:buFont typeface="Wingdings" pitchFamily="2" charset="2"/>
              <a:buChar char="Ø"/>
            </a:pPr>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404664"/>
            <a:ext cx="7128792" cy="523220"/>
          </a:xfrm>
          <a:prstGeom prst="rect">
            <a:avLst/>
          </a:prstGeom>
          <a:noFill/>
        </p:spPr>
        <p:txBody>
          <a:bodyPr wrap="square" rtlCol="0">
            <a:spAutoFit/>
          </a:bodyPr>
          <a:lstStyle/>
          <a:p>
            <a:r>
              <a:rPr lang="en-IN" sz="2800" b="1" dirty="0"/>
              <a:t>              	Power Planning </a:t>
            </a:r>
          </a:p>
        </p:txBody>
      </p:sp>
      <p:sp>
        <p:nvSpPr>
          <p:cNvPr id="4" name="TextBox 3"/>
          <p:cNvSpPr txBox="1"/>
          <p:nvPr/>
        </p:nvSpPr>
        <p:spPr>
          <a:xfrm>
            <a:off x="395536" y="1124744"/>
            <a:ext cx="8496944" cy="6370975"/>
          </a:xfrm>
          <a:prstGeom prst="rect">
            <a:avLst/>
          </a:prstGeom>
          <a:noFill/>
        </p:spPr>
        <p:txBody>
          <a:bodyPr wrap="square" rtlCol="0">
            <a:spAutoFit/>
          </a:bodyPr>
          <a:lstStyle/>
          <a:p>
            <a:r>
              <a:rPr lang="en-IN" sz="2000" b="1" dirty="0"/>
              <a:t>Objective : </a:t>
            </a:r>
            <a:r>
              <a:rPr lang="en-IN" dirty="0"/>
              <a:t>To reduce the Power Drop as much as possible to provide required Power to different cells/IPs.</a:t>
            </a:r>
          </a:p>
          <a:p>
            <a:endParaRPr lang="en-IN" b="1" dirty="0"/>
          </a:p>
          <a:p>
            <a:r>
              <a:rPr lang="en-IN" sz="2000" b="1" dirty="0"/>
              <a:t>Key Steps :</a:t>
            </a:r>
          </a:p>
          <a:p>
            <a:endParaRPr lang="en-IN" b="1" dirty="0"/>
          </a:p>
          <a:p>
            <a:pPr>
              <a:buFont typeface="Wingdings" pitchFamily="2" charset="2"/>
              <a:buChar char="Ø"/>
            </a:pPr>
            <a:r>
              <a:rPr lang="en-IN" dirty="0"/>
              <a:t>PG rings creation around the IPs. (Ring width will be based on Resistance requirement given by IP owner)</a:t>
            </a:r>
          </a:p>
          <a:p>
            <a:pPr>
              <a:buFont typeface="Wingdings" pitchFamily="2" charset="2"/>
              <a:buChar char="Ø"/>
            </a:pPr>
            <a:endParaRPr lang="en-IN" dirty="0"/>
          </a:p>
          <a:p>
            <a:pPr>
              <a:buFont typeface="Wingdings" pitchFamily="2" charset="2"/>
              <a:buChar char="Ø"/>
            </a:pPr>
            <a:r>
              <a:rPr lang="en-IN" dirty="0"/>
              <a:t>Create </a:t>
            </a:r>
            <a:r>
              <a:rPr lang="en-IN" dirty="0" err="1"/>
              <a:t>Followpins</a:t>
            </a:r>
            <a:r>
              <a:rPr lang="en-IN" dirty="0"/>
              <a:t> for std cells Power supply.</a:t>
            </a:r>
          </a:p>
          <a:p>
            <a:pPr>
              <a:buFont typeface="Wingdings" pitchFamily="2" charset="2"/>
              <a:buChar char="Ø"/>
            </a:pPr>
            <a:endParaRPr lang="en-IN" dirty="0"/>
          </a:p>
          <a:p>
            <a:pPr>
              <a:buFont typeface="Wingdings" pitchFamily="2" charset="2"/>
              <a:buChar char="Ø"/>
            </a:pPr>
            <a:r>
              <a:rPr lang="en-IN" dirty="0"/>
              <a:t>Generic (Most used PG in a chip) PG Stripes generation.</a:t>
            </a:r>
          </a:p>
          <a:p>
            <a:pPr>
              <a:buFont typeface="Wingdings" pitchFamily="2" charset="2"/>
              <a:buChar char="Ø"/>
            </a:pPr>
            <a:endParaRPr lang="en-IN" dirty="0"/>
          </a:p>
          <a:p>
            <a:pPr>
              <a:buFont typeface="Wingdings" pitchFamily="2" charset="2"/>
              <a:buChar char="Ø"/>
            </a:pPr>
            <a:r>
              <a:rPr lang="en-IN" dirty="0"/>
              <a:t>Convert generic PG in to non generic PG over non generic Power domain related IPs.</a:t>
            </a:r>
          </a:p>
          <a:p>
            <a:pPr>
              <a:buFont typeface="Wingdings" pitchFamily="2" charset="2"/>
              <a:buChar char="Ø"/>
            </a:pPr>
            <a:endParaRPr lang="en-IN" dirty="0"/>
          </a:p>
          <a:p>
            <a:pPr>
              <a:buFont typeface="Wingdings" pitchFamily="2" charset="2"/>
              <a:buChar char="Ø"/>
            </a:pPr>
            <a:r>
              <a:rPr lang="en-IN" dirty="0"/>
              <a:t>Create PG pins for Top Level hook up (in case of HM level )</a:t>
            </a:r>
          </a:p>
          <a:p>
            <a:pPr>
              <a:buFont typeface="Wingdings" pitchFamily="2" charset="2"/>
              <a:buChar char="Ø"/>
            </a:pPr>
            <a:endParaRPr lang="en-IN" b="1" dirty="0"/>
          </a:p>
          <a:p>
            <a:pPr>
              <a:buFont typeface="Wingdings" pitchFamily="2" charset="2"/>
              <a:buChar char="Ø"/>
            </a:pPr>
            <a:r>
              <a:rPr lang="en-IN" dirty="0"/>
              <a:t>RDL Connectivity.</a:t>
            </a:r>
          </a:p>
          <a:p>
            <a:pPr>
              <a:buFont typeface="Wingdings" pitchFamily="2" charset="2"/>
              <a:buChar char="Ø"/>
            </a:pPr>
            <a:endParaRPr lang="en-IN" dirty="0"/>
          </a:p>
          <a:p>
            <a:pPr>
              <a:buFont typeface="Wingdings" pitchFamily="2" charset="2"/>
              <a:buChar char="Ø"/>
            </a:pPr>
            <a:r>
              <a:rPr lang="en-IN" dirty="0"/>
              <a:t>DRC/Soft check Cleanup.</a:t>
            </a:r>
          </a:p>
          <a:p>
            <a:endParaRPr lang="en-IN" dirty="0"/>
          </a:p>
          <a:p>
            <a:endParaRPr lang="en-IN" dirty="0"/>
          </a:p>
          <a:p>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352928" cy="523220"/>
          </a:xfrm>
          <a:prstGeom prst="rect">
            <a:avLst/>
          </a:prstGeom>
          <a:noFill/>
        </p:spPr>
        <p:txBody>
          <a:bodyPr wrap="square" rtlCol="0">
            <a:spAutoFit/>
          </a:bodyPr>
          <a:lstStyle/>
          <a:p>
            <a:r>
              <a:rPr lang="en-IN" sz="2800" b="1" dirty="0"/>
              <a:t>	      Pre Placement and Pre Routes </a:t>
            </a:r>
          </a:p>
        </p:txBody>
      </p:sp>
      <p:sp>
        <p:nvSpPr>
          <p:cNvPr id="4" name="TextBox 3"/>
          <p:cNvSpPr txBox="1"/>
          <p:nvPr/>
        </p:nvSpPr>
        <p:spPr>
          <a:xfrm>
            <a:off x="251520" y="980728"/>
            <a:ext cx="8640960" cy="2123658"/>
          </a:xfrm>
          <a:prstGeom prst="rect">
            <a:avLst/>
          </a:prstGeom>
          <a:noFill/>
        </p:spPr>
        <p:txBody>
          <a:bodyPr wrap="square" rtlCol="0">
            <a:spAutoFit/>
          </a:bodyPr>
          <a:lstStyle/>
          <a:p>
            <a:r>
              <a:rPr lang="en-IN" sz="2000" b="1" dirty="0"/>
              <a:t>Objective :</a:t>
            </a:r>
          </a:p>
          <a:p>
            <a:r>
              <a:rPr lang="en-IN" sz="2000" b="1" dirty="0"/>
              <a:t>Pre Place : </a:t>
            </a:r>
            <a:r>
              <a:rPr lang="en-IN" dirty="0"/>
              <a:t>To decide the physical location of highly timing critical cells like clock marker given by Design team.  </a:t>
            </a:r>
          </a:p>
          <a:p>
            <a:r>
              <a:rPr lang="en-IN" sz="2000" b="1" dirty="0"/>
              <a:t>Pre Route : </a:t>
            </a:r>
            <a:r>
              <a:rPr lang="en-IN" sz="2000" dirty="0"/>
              <a:t> </a:t>
            </a:r>
            <a:r>
              <a:rPr lang="en-IN" dirty="0"/>
              <a:t>To get the shortest possible routes for the critical paths.</a:t>
            </a:r>
          </a:p>
          <a:p>
            <a:endParaRPr lang="en-IN" b="1" dirty="0"/>
          </a:p>
          <a:p>
            <a:endParaRPr lang="en-IN" b="1" dirty="0"/>
          </a:p>
          <a:p>
            <a:endParaRPr lang="en-IN" b="1" dirty="0"/>
          </a:p>
        </p:txBody>
      </p:sp>
      <p:pic>
        <p:nvPicPr>
          <p:cNvPr id="1026" name="Picture 2"/>
          <p:cNvPicPr>
            <a:picLocks noChangeAspect="1" noChangeArrowheads="1"/>
          </p:cNvPicPr>
          <p:nvPr/>
        </p:nvPicPr>
        <p:blipFill>
          <a:blip r:embed="rId2" cstate="print"/>
          <a:srcRect/>
          <a:stretch>
            <a:fillRect/>
          </a:stretch>
        </p:blipFill>
        <p:spPr bwMode="auto">
          <a:xfrm>
            <a:off x="1403648" y="2420889"/>
            <a:ext cx="6124575" cy="396044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352928" cy="584775"/>
          </a:xfrm>
          <a:prstGeom prst="rect">
            <a:avLst/>
          </a:prstGeom>
          <a:noFill/>
        </p:spPr>
        <p:txBody>
          <a:bodyPr wrap="square" rtlCol="0">
            <a:spAutoFit/>
          </a:bodyPr>
          <a:lstStyle/>
          <a:p>
            <a:r>
              <a:rPr lang="en-IN" b="1" dirty="0"/>
              <a:t>		    	</a:t>
            </a:r>
            <a:r>
              <a:rPr lang="en-IN" sz="3200" b="1" dirty="0"/>
              <a:t>Placement</a:t>
            </a:r>
            <a:r>
              <a:rPr lang="en-IN" b="1" dirty="0"/>
              <a:t> </a:t>
            </a:r>
          </a:p>
        </p:txBody>
      </p:sp>
      <p:sp>
        <p:nvSpPr>
          <p:cNvPr id="3" name="TextBox 2"/>
          <p:cNvSpPr txBox="1"/>
          <p:nvPr/>
        </p:nvSpPr>
        <p:spPr>
          <a:xfrm>
            <a:off x="467544" y="1844824"/>
            <a:ext cx="8352928" cy="5047536"/>
          </a:xfrm>
          <a:prstGeom prst="rect">
            <a:avLst/>
          </a:prstGeom>
          <a:noFill/>
        </p:spPr>
        <p:txBody>
          <a:bodyPr wrap="square" rtlCol="0">
            <a:spAutoFit/>
          </a:bodyPr>
          <a:lstStyle/>
          <a:p>
            <a:r>
              <a:rPr lang="en-US" dirty="0">
                <a:solidFill>
                  <a:srgbClr val="000066"/>
                </a:solidFill>
              </a:rPr>
              <a:t>Create route guides for blocks to restrict routing within the specified number of tracks of the boundary.</a:t>
            </a:r>
          </a:p>
          <a:p>
            <a:r>
              <a:rPr lang="en-IN" dirty="0"/>
              <a:t>Placement engine uses RC values from Virtual Route (VR) to calculate timing. VR is the shortest distance between two pins.</a:t>
            </a:r>
          </a:p>
          <a:p>
            <a:endParaRPr lang="en-IN" dirty="0">
              <a:solidFill>
                <a:srgbClr val="000066"/>
              </a:solidFill>
            </a:endParaRPr>
          </a:p>
          <a:p>
            <a:r>
              <a:rPr lang="en-IN" b="1" dirty="0">
                <a:solidFill>
                  <a:srgbClr val="000066"/>
                </a:solidFill>
              </a:rPr>
              <a:t>Phases of Placement :</a:t>
            </a:r>
          </a:p>
          <a:p>
            <a:endParaRPr lang="en-IN" dirty="0">
              <a:solidFill>
                <a:srgbClr val="000066"/>
              </a:solidFill>
            </a:endParaRPr>
          </a:p>
          <a:p>
            <a:r>
              <a:rPr lang="en-IN" dirty="0"/>
              <a:t>1.) Pre-placement optimization :</a:t>
            </a:r>
          </a:p>
          <a:p>
            <a:r>
              <a:rPr lang="en-IN" dirty="0"/>
              <a:t>     To optimize the </a:t>
            </a:r>
            <a:r>
              <a:rPr lang="en-IN" dirty="0" err="1"/>
              <a:t>netlist</a:t>
            </a:r>
            <a:r>
              <a:rPr lang="en-IN" dirty="0"/>
              <a:t> before placement, HFNs will be collapsed.</a:t>
            </a:r>
          </a:p>
          <a:p>
            <a:endParaRPr lang="en-US" dirty="0">
              <a:solidFill>
                <a:srgbClr val="000066"/>
              </a:solidFill>
            </a:endParaRPr>
          </a:p>
          <a:p>
            <a:r>
              <a:rPr lang="en-US" dirty="0">
                <a:solidFill>
                  <a:srgbClr val="000066"/>
                </a:solidFill>
              </a:rPr>
              <a:t>2.) Global route driven placement and optimization</a:t>
            </a:r>
          </a:p>
          <a:p>
            <a:r>
              <a:rPr lang="en-US" sz="1600" dirty="0">
                <a:solidFill>
                  <a:srgbClr val="000066"/>
                </a:solidFill>
              </a:rPr>
              <a:t>      To perform </a:t>
            </a:r>
            <a:r>
              <a:rPr lang="en-US" sz="1600" dirty="0">
                <a:solidFill>
                  <a:srgbClr val="660033"/>
                </a:solidFill>
              </a:rPr>
              <a:t>Coarse placement, Placement optimization and Scan chain reordering.</a:t>
            </a:r>
          </a:p>
          <a:p>
            <a:endParaRPr lang="en-IN" dirty="0"/>
          </a:p>
          <a:p>
            <a:r>
              <a:rPr lang="en-IN" dirty="0"/>
              <a:t>3.) Post Placement Optimization : </a:t>
            </a:r>
          </a:p>
          <a:p>
            <a:r>
              <a:rPr lang="en-IN" dirty="0"/>
              <a:t>     To perform Area recovery, Power optimization and congestion removal by refine     placement without affecting timing.</a:t>
            </a:r>
          </a:p>
          <a:p>
            <a:endParaRPr lang="en-US" dirty="0">
              <a:solidFill>
                <a:srgbClr val="000066"/>
              </a:solidFill>
            </a:endParaRPr>
          </a:p>
          <a:p>
            <a:endParaRPr lang="en-IN" dirty="0"/>
          </a:p>
        </p:txBody>
      </p:sp>
      <p:sp>
        <p:nvSpPr>
          <p:cNvPr id="4" name="TextBox 3"/>
          <p:cNvSpPr txBox="1"/>
          <p:nvPr/>
        </p:nvSpPr>
        <p:spPr>
          <a:xfrm>
            <a:off x="611560" y="1052736"/>
            <a:ext cx="7992888" cy="646331"/>
          </a:xfrm>
          <a:prstGeom prst="rect">
            <a:avLst/>
          </a:prstGeom>
          <a:noFill/>
        </p:spPr>
        <p:txBody>
          <a:bodyPr wrap="square" rtlCol="0">
            <a:spAutoFit/>
          </a:bodyPr>
          <a:lstStyle/>
          <a:p>
            <a:r>
              <a:rPr lang="en-IN" b="1" dirty="0"/>
              <a:t>Objective : </a:t>
            </a:r>
            <a:r>
              <a:rPr lang="en-IN" dirty="0"/>
              <a:t> To get a std cells placed design with Timing optimization with minimum congestion issues.</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32656"/>
            <a:ext cx="7128792" cy="523220"/>
          </a:xfrm>
          <a:prstGeom prst="rect">
            <a:avLst/>
          </a:prstGeom>
          <a:noFill/>
        </p:spPr>
        <p:txBody>
          <a:bodyPr wrap="square" rtlCol="0">
            <a:spAutoFit/>
          </a:bodyPr>
          <a:lstStyle/>
          <a:p>
            <a:r>
              <a:rPr lang="en-IN" b="1" dirty="0"/>
              <a:t>		</a:t>
            </a:r>
            <a:r>
              <a:rPr lang="en-IN" sz="2800" b="1" dirty="0"/>
              <a:t>Clock Tree Synthesis</a:t>
            </a:r>
          </a:p>
        </p:txBody>
      </p:sp>
      <p:sp>
        <p:nvSpPr>
          <p:cNvPr id="3" name="TextBox 2"/>
          <p:cNvSpPr txBox="1"/>
          <p:nvPr/>
        </p:nvSpPr>
        <p:spPr>
          <a:xfrm>
            <a:off x="467544" y="1124744"/>
            <a:ext cx="8136904" cy="369332"/>
          </a:xfrm>
          <a:prstGeom prst="rect">
            <a:avLst/>
          </a:prstGeom>
          <a:noFill/>
        </p:spPr>
        <p:txBody>
          <a:bodyPr wrap="square" rtlCol="0">
            <a:spAutoFit/>
          </a:bodyPr>
          <a:lstStyle/>
          <a:p>
            <a:r>
              <a:rPr lang="en-IN" b="1" dirty="0"/>
              <a:t>Objective : Clock tree synthesis</a:t>
            </a:r>
            <a:r>
              <a:rPr lang="en-IN" dirty="0"/>
              <a:t> (CTS) is to minimize skew and insertion delay.</a:t>
            </a:r>
            <a:endParaRPr lang="en-IN" b="1" dirty="0"/>
          </a:p>
        </p:txBody>
      </p:sp>
      <p:sp>
        <p:nvSpPr>
          <p:cNvPr id="4" name="TextBox 3"/>
          <p:cNvSpPr txBox="1"/>
          <p:nvPr/>
        </p:nvSpPr>
        <p:spPr>
          <a:xfrm>
            <a:off x="467544" y="1700808"/>
            <a:ext cx="8280920" cy="4829014"/>
          </a:xfrm>
          <a:prstGeom prst="rect">
            <a:avLst/>
          </a:prstGeom>
          <a:noFill/>
        </p:spPr>
        <p:txBody>
          <a:bodyPr wrap="square" rtlCol="0">
            <a:spAutoFit/>
          </a:bodyPr>
          <a:lstStyle/>
          <a:p>
            <a:r>
              <a:rPr lang="en-IN" dirty="0"/>
              <a:t>Trace the DC Clock tree or use the Clock Diagram given by Design Team to place the clock marker cells  which are clock tree building points.</a:t>
            </a:r>
          </a:p>
          <a:p>
            <a:endParaRPr lang="en-IN" dirty="0"/>
          </a:p>
          <a:p>
            <a:r>
              <a:rPr lang="en-IN" dirty="0"/>
              <a:t>Create custom clock tree for the given requirements and set them as clock tree exceptions.</a:t>
            </a:r>
          </a:p>
          <a:p>
            <a:endParaRPr lang="en-IN" dirty="0"/>
          </a:p>
          <a:p>
            <a:r>
              <a:rPr lang="en-IN" dirty="0"/>
              <a:t>Compile clock tree.</a:t>
            </a:r>
          </a:p>
          <a:p>
            <a:endParaRPr lang="en-IN" dirty="0"/>
          </a:p>
          <a:p>
            <a:pPr>
              <a:lnSpc>
                <a:spcPct val="90000"/>
              </a:lnSpc>
            </a:pPr>
            <a:r>
              <a:rPr lang="en-US" dirty="0">
                <a:solidFill>
                  <a:srgbClr val="000066"/>
                </a:solidFill>
              </a:rPr>
              <a:t>Optimize clock tree.</a:t>
            </a:r>
          </a:p>
          <a:p>
            <a:pPr>
              <a:lnSpc>
                <a:spcPct val="90000"/>
              </a:lnSpc>
            </a:pPr>
            <a:endParaRPr lang="en-US" dirty="0">
              <a:solidFill>
                <a:srgbClr val="000066"/>
              </a:solidFill>
            </a:endParaRPr>
          </a:p>
          <a:p>
            <a:pPr>
              <a:lnSpc>
                <a:spcPct val="90000"/>
              </a:lnSpc>
            </a:pPr>
            <a:r>
              <a:rPr lang="en-US" dirty="0">
                <a:solidFill>
                  <a:srgbClr val="000066"/>
                </a:solidFill>
              </a:rPr>
              <a:t>Balance inter clock delay.</a:t>
            </a:r>
          </a:p>
          <a:p>
            <a:pPr>
              <a:lnSpc>
                <a:spcPct val="90000"/>
              </a:lnSpc>
            </a:pPr>
            <a:endParaRPr lang="en-US" dirty="0">
              <a:solidFill>
                <a:srgbClr val="000066"/>
              </a:solidFill>
            </a:endParaRPr>
          </a:p>
          <a:p>
            <a:pPr>
              <a:lnSpc>
                <a:spcPct val="90000"/>
              </a:lnSpc>
            </a:pPr>
            <a:r>
              <a:rPr lang="en-US" dirty="0">
                <a:solidFill>
                  <a:srgbClr val="000066"/>
                </a:solidFill>
              </a:rPr>
              <a:t>Clock tree routing with specific Non default routing rules.</a:t>
            </a:r>
          </a:p>
          <a:p>
            <a:pPr>
              <a:lnSpc>
                <a:spcPct val="90000"/>
              </a:lnSpc>
            </a:pPr>
            <a:endParaRPr lang="en-US" dirty="0">
              <a:solidFill>
                <a:srgbClr val="000066"/>
              </a:solidFill>
            </a:endParaRPr>
          </a:p>
          <a:p>
            <a:pPr>
              <a:lnSpc>
                <a:spcPct val="90000"/>
              </a:lnSpc>
            </a:pPr>
            <a:r>
              <a:rPr lang="en-US" dirty="0">
                <a:solidFill>
                  <a:srgbClr val="000066"/>
                </a:solidFill>
              </a:rPr>
              <a:t>Clock shielding Implementation.</a:t>
            </a:r>
          </a:p>
          <a:p>
            <a:pPr>
              <a:lnSpc>
                <a:spcPct val="90000"/>
              </a:lnSpc>
            </a:pPr>
            <a:endParaRPr lang="en-US" dirty="0">
              <a:solidFill>
                <a:srgbClr val="000066"/>
              </a:solidFill>
            </a:endParaRPr>
          </a:p>
          <a:p>
            <a:pPr>
              <a:lnSpc>
                <a:spcPct val="90000"/>
              </a:lnSpc>
            </a:pPr>
            <a:r>
              <a:rPr lang="en-US" dirty="0">
                <a:solidFill>
                  <a:srgbClr val="000066"/>
                </a:solidFill>
              </a:rPr>
              <a:t>Post clock route optimize clock tree.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332656"/>
            <a:ext cx="7416824" cy="646331"/>
          </a:xfrm>
          <a:prstGeom prst="rect">
            <a:avLst/>
          </a:prstGeom>
          <a:noFill/>
        </p:spPr>
        <p:txBody>
          <a:bodyPr wrap="square" rtlCol="0">
            <a:spAutoFit/>
          </a:bodyPr>
          <a:lstStyle/>
          <a:p>
            <a:r>
              <a:rPr lang="en-IN" sz="3600" b="1" dirty="0"/>
              <a:t>			Routing</a:t>
            </a:r>
          </a:p>
        </p:txBody>
      </p:sp>
      <p:sp>
        <p:nvSpPr>
          <p:cNvPr id="3" name="TextBox 2"/>
          <p:cNvSpPr txBox="1"/>
          <p:nvPr/>
        </p:nvSpPr>
        <p:spPr>
          <a:xfrm>
            <a:off x="395536" y="1052736"/>
            <a:ext cx="8424936" cy="5909310"/>
          </a:xfrm>
          <a:prstGeom prst="rect">
            <a:avLst/>
          </a:prstGeom>
          <a:noFill/>
        </p:spPr>
        <p:txBody>
          <a:bodyPr wrap="square" rtlCol="0">
            <a:spAutoFit/>
          </a:bodyPr>
          <a:lstStyle/>
          <a:p>
            <a:r>
              <a:rPr lang="en-IN" b="1" dirty="0"/>
              <a:t>Objective :</a:t>
            </a:r>
            <a:r>
              <a:rPr lang="en-IN" dirty="0"/>
              <a:t> To convert all the Signal logical connectivity in to physical connectivity with minimum DRC violations.</a:t>
            </a:r>
          </a:p>
          <a:p>
            <a:endParaRPr lang="en-IN" dirty="0"/>
          </a:p>
          <a:p>
            <a:r>
              <a:rPr lang="en-IN" b="1" dirty="0"/>
              <a:t>Phases of  Routing :</a:t>
            </a:r>
          </a:p>
          <a:p>
            <a:endParaRPr lang="en-IN" b="1" dirty="0"/>
          </a:p>
          <a:p>
            <a:r>
              <a:rPr lang="en-IN" b="1" dirty="0"/>
              <a:t>1.) Global Route</a:t>
            </a:r>
            <a:r>
              <a:rPr lang="en-IN" dirty="0"/>
              <a:t> assigns nets to specific metal layers and global routing cells. Global route tries to avoid congested global cells while minimizing detours. Global route also avoids pre-routed P/G, placement blockages and routing blockages.</a:t>
            </a:r>
          </a:p>
          <a:p>
            <a:endParaRPr lang="en-IN" b="1" dirty="0"/>
          </a:p>
          <a:p>
            <a:r>
              <a:rPr lang="en-IN" b="1" dirty="0"/>
              <a:t>2.) Track Routing :</a:t>
            </a:r>
          </a:p>
          <a:p>
            <a:r>
              <a:rPr lang="en-IN" dirty="0"/>
              <a:t>It assigns each net to a specific track and actual metal traces are laid down by it. It tries to make long, straight traces to avoid the number of </a:t>
            </a:r>
            <a:r>
              <a:rPr lang="en-IN" dirty="0" err="1"/>
              <a:t>vias</a:t>
            </a:r>
            <a:r>
              <a:rPr lang="en-IN" dirty="0"/>
              <a:t>. DRC is not followed in TA stage. TA operates on the entire design at once.</a:t>
            </a:r>
            <a:endParaRPr lang="en-IN" b="1" dirty="0"/>
          </a:p>
          <a:p>
            <a:endParaRPr lang="en-IN" b="1" dirty="0"/>
          </a:p>
          <a:p>
            <a:r>
              <a:rPr lang="en-IN" b="1" dirty="0"/>
              <a:t>3.) Detail Routing :</a:t>
            </a:r>
          </a:p>
          <a:p>
            <a:r>
              <a:rPr lang="en-IN" dirty="0"/>
              <a:t>tries to fix all DRC violations after track assignment using a fixed size small area known as “</a:t>
            </a:r>
            <a:r>
              <a:rPr lang="en-IN" dirty="0" err="1"/>
              <a:t>SBox</a:t>
            </a:r>
            <a:r>
              <a:rPr lang="en-IN" dirty="0"/>
              <a:t>”. Detail route traverses the whole design box by box until entire routing pass is complete.</a:t>
            </a:r>
            <a:br>
              <a:rPr lang="en-IN" dirty="0"/>
            </a:br>
            <a:br>
              <a:rPr lang="en-IN" dirty="0"/>
            </a:br>
            <a:r>
              <a:rPr lang="en-IN" dirty="0"/>
              <a:t>4.) </a:t>
            </a:r>
            <a:r>
              <a:rPr lang="en-IN" b="1" dirty="0"/>
              <a:t>Search and Repair</a:t>
            </a:r>
            <a:r>
              <a:rPr lang="en-IN" dirty="0"/>
              <a:t> fixes remaining DRC violations through multiple iterative loops using progressively larger </a:t>
            </a:r>
            <a:r>
              <a:rPr lang="en-IN" dirty="0" err="1"/>
              <a:t>SBox</a:t>
            </a:r>
            <a:r>
              <a:rPr lang="en-IN" dirty="0"/>
              <a:t> sizes.</a:t>
            </a: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TotalTime>
  <Words>1454</Words>
  <Application>Microsoft Office PowerPoint</Application>
  <PresentationFormat>On-screen Show (4:3)</PresentationFormat>
  <Paragraphs>263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Ayyamma</cp:lastModifiedBy>
  <cp:revision>190</cp:revision>
  <dcterms:created xsi:type="dcterms:W3CDTF">2013-07-22T17:26:14Z</dcterms:created>
  <dcterms:modified xsi:type="dcterms:W3CDTF">2018-05-06T02:42:13Z</dcterms:modified>
</cp:coreProperties>
</file>