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539" r:id="rId2"/>
    <p:sldId id="1541" r:id="rId3"/>
    <p:sldId id="1542" r:id="rId4"/>
    <p:sldId id="1543" r:id="rId5"/>
    <p:sldId id="1550" r:id="rId6"/>
    <p:sldId id="1559" r:id="rId7"/>
    <p:sldId id="1560" r:id="rId8"/>
    <p:sldId id="1551" r:id="rId9"/>
    <p:sldId id="1555" r:id="rId10"/>
    <p:sldId id="1556" r:id="rId11"/>
    <p:sldId id="1557" r:id="rId12"/>
    <p:sldId id="1552" r:id="rId13"/>
    <p:sldId id="1558" r:id="rId14"/>
    <p:sldId id="1545" r:id="rId15"/>
    <p:sldId id="1553" r:id="rId16"/>
    <p:sldId id="1561" r:id="rId17"/>
    <p:sldId id="1562" r:id="rId18"/>
    <p:sldId id="1554" r:id="rId19"/>
    <p:sldId id="1563" r:id="rId20"/>
    <p:sldId id="1564" r:id="rId21"/>
    <p:sldId id="1546" r:id="rId22"/>
    <p:sldId id="1565" r:id="rId23"/>
    <p:sldId id="1547" r:id="rId24"/>
    <p:sldId id="1549" r:id="rId25"/>
    <p:sldId id="1566" r:id="rId26"/>
    <p:sldId id="1185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00CC00"/>
    <a:srgbClr val="008000"/>
    <a:srgbClr val="660066"/>
    <a:srgbClr val="FF9900"/>
    <a:srgbClr val="FFCC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71" autoAdjust="0"/>
  </p:normalViewPr>
  <p:slideViewPr>
    <p:cSldViewPr snapToObjects="1">
      <p:cViewPr varScale="1">
        <p:scale>
          <a:sx n="61" d="100"/>
          <a:sy n="61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84"/>
    </p:cViewPr>
  </p:sorterViewPr>
  <p:notesViewPr>
    <p:cSldViewPr snapToObjects="1">
      <p:cViewPr>
        <p:scale>
          <a:sx n="75" d="100"/>
          <a:sy n="75" d="100"/>
        </p:scale>
        <p:origin x="-2460" y="-258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A9ADAB9-E0C6-4B4D-8FCA-5553780EC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B79D138-05FE-4E21-A165-23FB786F3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F8A16-3DC2-4BAF-8ABA-C4DA60C93D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4BDED-9D99-4C9D-91E6-0DFA1A24BD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1218F-980B-47BB-851D-E17BA9F0B0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CC735-AE1A-49B0-AC6D-E14FC01FB7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4AB46-6BFE-46CB-AF55-AEE106F748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FC1C-E933-4800-B835-66E574EE7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C7AE2-5AEE-4DAE-9DD5-B0752CEED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E6118-B964-41FB-A44F-EC9D82636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99A33-00DC-457B-A427-8FBAA7F08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F23FC-0CA1-4DDF-807D-E5A713C77C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7BA35-352E-419E-B031-9CBF174E3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77E9E-9727-442C-A4B2-BE5779DE2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Acer\OneDrive\Documents\Presentation\Acronym\interlocking-WUSTL-open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39598" y="143008"/>
            <a:ext cx="910740" cy="857352"/>
          </a:xfrm>
          <a:prstGeom prst="rect">
            <a:avLst/>
          </a:prstGeom>
          <a:noFill/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E7B10920-13C1-473E-811F-5AEB0BBDFE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  <a:ea typeface="MS PGothic" pitchFamily="34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427710"/>
            <a:ext cx="7772400" cy="1849500"/>
          </a:xfrm>
        </p:spPr>
        <p:txBody>
          <a:bodyPr/>
          <a:lstStyle/>
          <a:p>
            <a:r>
              <a:rPr lang="en-US" sz="3200" dirty="0" smtClean="0"/>
              <a:t>Lecture 1</a:t>
            </a:r>
            <a:r>
              <a:rPr lang="en-US" altLang="zh-CN" sz="3200" dirty="0" smtClean="0"/>
              <a:t>9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Performance Optimization 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77250" y="3886200"/>
            <a:ext cx="6400800" cy="1752600"/>
          </a:xfrm>
        </p:spPr>
        <p:txBody>
          <a:bodyPr/>
          <a:lstStyle/>
          <a:p>
            <a:pPr algn="l"/>
            <a:r>
              <a:rPr lang="en-US" sz="2800" dirty="0" err="1" smtClean="0"/>
              <a:t>Xuan</a:t>
            </a:r>
            <a:r>
              <a:rPr lang="en-US" sz="2800" dirty="0" smtClean="0"/>
              <a:t> ‘Silvia’ Zhang</a:t>
            </a:r>
          </a:p>
          <a:p>
            <a:pPr algn="l"/>
            <a:r>
              <a:rPr lang="en-US" sz="2200" dirty="0" smtClean="0"/>
              <a:t>Washington University in St. Louis</a:t>
            </a:r>
          </a:p>
          <a:p>
            <a:pPr algn="l"/>
            <a:endParaRPr lang="en-US" dirty="0" smtClean="0"/>
          </a:p>
          <a:p>
            <a:pPr algn="l"/>
            <a:r>
              <a:rPr lang="en-US" sz="2200" u="sng" dirty="0" smtClean="0">
                <a:solidFill>
                  <a:schemeClr val="accent2"/>
                </a:solidFill>
              </a:rPr>
              <a:t>http://classes.engineering.wustl.edu/ese461/</a:t>
            </a:r>
            <a:endParaRPr lang="en-US" sz="2200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Arithmetic Shift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structured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 descr="C:\Users\Acer\Dropbox\Screenshots\Screenshot 2016-11-09 09.32.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655" y="2138785"/>
            <a:ext cx="619125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Arithmetic Shift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specifying the </a:t>
            </a:r>
            <a:r>
              <a:rPr lang="en-US" dirty="0" err="1" smtClean="0"/>
              <a:t>mux</a:t>
            </a:r>
            <a:r>
              <a:rPr lang="en-US" dirty="0" smtClean="0"/>
              <a:t> instantiations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 descr="C:\Users\Acer\Dropbox\Screenshots\Screenshot 2016-11-08 19.5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6200" y="1683415"/>
            <a:ext cx="5610225" cy="2724150"/>
          </a:xfrm>
          <a:prstGeom prst="rect">
            <a:avLst/>
          </a:prstGeom>
          <a:noFill/>
        </p:spPr>
      </p:pic>
      <p:pic>
        <p:nvPicPr>
          <p:cNvPr id="5124" name="Picture 4" descr="C:\Users\Acer\Dropbox\Screenshots\Screenshot 2016-11-08 19.54.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6200" y="4339740"/>
            <a:ext cx="6753225" cy="119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circuit into horizontal slices to minimize maximum fan-in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adder: </a:t>
            </a:r>
          </a:p>
          <a:p>
            <a:pPr lvl="1">
              <a:buNone/>
            </a:pPr>
            <a:r>
              <a:rPr lang="en-US" dirty="0" smtClean="0"/>
              <a:t>	32-bit adder broken to eight 4-bit blocks</a:t>
            </a:r>
          </a:p>
          <a:p>
            <a:pPr lvl="1"/>
            <a:r>
              <a:rPr lang="en-US" dirty="0" smtClean="0"/>
              <a:t>32-bit priority encoder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 descr="C:\Users\Acer\Dropbox\Screenshots\Screenshot 2016-11-09 09.36.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" y="3353105"/>
            <a:ext cx="5203825" cy="1318187"/>
          </a:xfrm>
          <a:prstGeom prst="rect">
            <a:avLst/>
          </a:prstGeom>
          <a:noFill/>
        </p:spPr>
      </p:pic>
      <p:pic>
        <p:nvPicPr>
          <p:cNvPr id="6147" name="Picture 3" descr="C:\Users\Acer\Dropbox\Screenshots\Screenshot 2016-11-09 09.36.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0950" y="3125420"/>
            <a:ext cx="3676650" cy="347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49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Priority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Restructured with four 8-bit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 descr="C:\Users\Acer\Dropbox\Screenshots\Screenshot 2016-11-08 19.55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966" y="1673655"/>
            <a:ext cx="6229939" cy="433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Priority-Encoded Logic </a:t>
            </a:r>
            <a:r>
              <a:rPr lang="en-US" dirty="0" err="1" smtClean="0"/>
              <a:t>vs</a:t>
            </a:r>
            <a:r>
              <a:rPr lang="en-US" dirty="0" smtClean="0"/>
              <a:t> Balanced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If-Then-Else </a:t>
            </a:r>
            <a:r>
              <a:rPr lang="en-US" dirty="0" err="1"/>
              <a:t>vs</a:t>
            </a:r>
            <a:r>
              <a:rPr lang="en-US" dirty="0"/>
              <a:t> Case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redundant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2" name="Picture 2" descr="C:\Users\Acer\Dropbox\Screenshots\Screenshot 2016-11-08 19.41.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290575"/>
            <a:ext cx="7800975" cy="2562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2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hierarchy (flattening)</a:t>
            </a:r>
          </a:p>
          <a:p>
            <a:pPr lvl="1"/>
            <a:r>
              <a:rPr lang="en-US" dirty="0" smtClean="0"/>
              <a:t>more efficient synthesis</a:t>
            </a:r>
          </a:p>
          <a:p>
            <a:r>
              <a:rPr lang="en-US" dirty="0" smtClean="0"/>
              <a:t>Add Hierarchy</a:t>
            </a:r>
          </a:p>
          <a:p>
            <a:pPr lvl="1"/>
            <a:r>
              <a:rPr lang="en-US" dirty="0" smtClean="0"/>
              <a:t>benefit results from structure preservation</a:t>
            </a:r>
          </a:p>
          <a:p>
            <a:pPr lvl="1"/>
            <a:r>
              <a:rPr lang="en-US" dirty="0" smtClean="0"/>
              <a:t>example: 32-bit decoder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least-efficient implementation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266" name="Picture 2" descr="C:\Users\Acer\Dropbox\Screenshots\Screenshot 2016-11-09 09.43.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049525"/>
            <a:ext cx="4800600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16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concise representation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balanced tree decoder is even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290" name="Picture 2" descr="C:\Users\Acer\Dropbox\Screenshots\Screenshot 2016-11-09 09.45.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675" y="1455730"/>
            <a:ext cx="4671220" cy="1646605"/>
          </a:xfrm>
          <a:prstGeom prst="rect">
            <a:avLst/>
          </a:prstGeom>
          <a:noFill/>
        </p:spPr>
      </p:pic>
      <p:pic>
        <p:nvPicPr>
          <p:cNvPr id="12291" name="Picture 3" descr="C:\Users\Acer\Dropbox\Screenshots\Screenshot 2016-11-08 20.02.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310" y="3808475"/>
            <a:ext cx="3009900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Balanced-Tree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314" name="Picture 2" descr="C:\Users\Acer\Dropbox\Screenshots\Screenshot 2016-11-09 09.47.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830" y="772675"/>
            <a:ext cx="6944506" cy="572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338" name="Picture 2" descr="C:\Users\Acer\Dropbox\Screenshots\Screenshot 2016-11-09 09.49.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9470" y="682375"/>
            <a:ext cx="4143375" cy="2457450"/>
          </a:xfrm>
          <a:prstGeom prst="rect">
            <a:avLst/>
          </a:prstGeom>
          <a:noFill/>
        </p:spPr>
      </p:pic>
      <p:pic>
        <p:nvPicPr>
          <p:cNvPr id="14339" name="Picture 3" descr="C:\Users\Acer\Dropbox\Screenshots\Screenshot 2016-11-09 09.49.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725" y="3139825"/>
            <a:ext cx="5391150" cy="923925"/>
          </a:xfrm>
          <a:prstGeom prst="rect">
            <a:avLst/>
          </a:prstGeom>
          <a:noFill/>
        </p:spPr>
      </p:pic>
      <p:pic>
        <p:nvPicPr>
          <p:cNvPr id="14340" name="Picture 4" descr="C:\Users\Acer\Dropbox\Screenshots\Screenshot 2016-11-09 09.50.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6725" y="4263845"/>
            <a:ext cx="4019550" cy="1104900"/>
          </a:xfrm>
          <a:prstGeom prst="rect">
            <a:avLst/>
          </a:prstGeom>
          <a:noFill/>
        </p:spPr>
      </p:pic>
      <p:pic>
        <p:nvPicPr>
          <p:cNvPr id="14341" name="Picture 5" descr="C:\Users\Acer\Dropbox\Screenshots\Screenshot 2016-11-09 09.50.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573" y="682374"/>
            <a:ext cx="6465272" cy="6029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70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362" name="Picture 2" descr="C:\Users\Acer\Dropbox\Screenshots\Screenshot 2016-11-09 09.51.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7155" y="620885"/>
            <a:ext cx="3876675" cy="2514600"/>
          </a:xfrm>
          <a:prstGeom prst="rect">
            <a:avLst/>
          </a:prstGeom>
          <a:noFill/>
        </p:spPr>
      </p:pic>
      <p:pic>
        <p:nvPicPr>
          <p:cNvPr id="15363" name="Picture 3" descr="C:\Users\Acer\Dropbox\Screenshots\Screenshot 2016-11-09 09.52.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9376" y="620884"/>
            <a:ext cx="6132529" cy="6237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70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typo in optical flow: </a:t>
            </a:r>
            <a:r>
              <a:rPr lang="en-US" b="1" dirty="0" err="1"/>
              <a:t>I</a:t>
            </a:r>
            <a:r>
              <a:rPr lang="en-US" b="1" baseline="-25000" dirty="0" err="1"/>
              <a:t>y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j) = I</a:t>
            </a:r>
            <a:r>
              <a:rPr lang="en-US" b="1" baseline="-25000" dirty="0"/>
              <a:t>1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j+1) –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j-1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j+1)</a:t>
            </a:r>
            <a:r>
              <a:rPr lang="en-US" b="1" dirty="0"/>
              <a:t> </a:t>
            </a:r>
            <a:r>
              <a:rPr lang="en-US" dirty="0"/>
              <a:t>might not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Mid-project report</a:t>
            </a:r>
          </a:p>
          <a:p>
            <a:pPr lvl="1"/>
            <a:r>
              <a:rPr lang="en-US" dirty="0" smtClean="0"/>
              <a:t>behavioral Verilog code and </a:t>
            </a:r>
            <a:r>
              <a:rPr lang="en-US" dirty="0" err="1" smtClean="0"/>
              <a:t>testbench</a:t>
            </a:r>
            <a:endParaRPr lang="en-US" dirty="0" smtClean="0"/>
          </a:p>
          <a:p>
            <a:pPr lvl="1"/>
            <a:r>
              <a:rPr lang="en-US" dirty="0"/>
              <a:t>show proof of working functional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ensure synthesizable codes</a:t>
            </a:r>
          </a:p>
          <a:p>
            <a:r>
              <a:rPr lang="en-US" dirty="0" smtClean="0"/>
              <a:t>Use of external memory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instantiate in the test bench</a:t>
            </a:r>
          </a:p>
          <a:p>
            <a:pPr lvl="1"/>
            <a:r>
              <a:rPr lang="en-US" dirty="0" smtClean="0"/>
              <a:t>used for large data array or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parallel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6386" name="Picture 2" descr="C:\Users\Acer\Dropbox\Screenshots\Screenshot 2016-11-09 09.53.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738" y="2062890"/>
            <a:ext cx="3438525" cy="3543300"/>
          </a:xfrm>
          <a:prstGeom prst="rect">
            <a:avLst/>
          </a:prstGeom>
          <a:noFill/>
        </p:spPr>
      </p:pic>
      <p:pic>
        <p:nvPicPr>
          <p:cNvPr id="16387" name="Picture 3" descr="C:\Users\Acer\Dropbox\Screenshots\Screenshot 2016-11-09 09.53.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44990"/>
            <a:ext cx="6410325" cy="4752975"/>
          </a:xfrm>
          <a:prstGeom prst="rect">
            <a:avLst/>
          </a:prstGeom>
          <a:noFill/>
        </p:spPr>
      </p:pic>
      <p:pic>
        <p:nvPicPr>
          <p:cNvPr id="16388" name="Picture 4" descr="C:\Users\Acer\Dropbox\Screenshots\Screenshot 2016-11-09 09.54.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4935" y="5297965"/>
            <a:ext cx="4781550" cy="135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70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for Conditional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7410" name="Picture 2" descr="C:\Users\Acer\Dropbox\Screenshots\Screenshot 2016-11-08 19.43.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515" y="3429000"/>
            <a:ext cx="5781675" cy="2057400"/>
          </a:xfrm>
          <a:prstGeom prst="rect">
            <a:avLst/>
          </a:prstGeom>
          <a:noFill/>
        </p:spPr>
      </p:pic>
      <p:pic>
        <p:nvPicPr>
          <p:cNvPr id="17411" name="Picture 3" descr="C:\Users\Acer\Dropbox\Screenshots\Screenshot 2016-11-08 19.43.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9383" y="1531625"/>
            <a:ext cx="4177462" cy="146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28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for Conditional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4" name="Picture 2" descr="C:\Users\Acer\Dropbox\Screenshots\Screenshot 2016-11-08 19.43.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85" y="1514474"/>
            <a:ext cx="8652257" cy="1420836"/>
          </a:xfrm>
          <a:prstGeom prst="rect">
            <a:avLst/>
          </a:prstGeom>
          <a:noFill/>
        </p:spPr>
      </p:pic>
      <p:pic>
        <p:nvPicPr>
          <p:cNvPr id="18435" name="Picture 3" descr="C:\Users\Acer\Dropbox\Screenshots\Screenshot 2016-11-08 19.44.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645" y="3208165"/>
            <a:ext cx="6115050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28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</a:t>
            </a:r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manual register duplication to reduce congestion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458" name="Picture 2" descr="C:\Users\Acer\Dropbox\Screenshots\Screenshot 2016-11-08 19.44.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162175"/>
            <a:ext cx="4581525" cy="2533650"/>
          </a:xfrm>
          <a:prstGeom prst="rect">
            <a:avLst/>
          </a:prstGeom>
          <a:noFill/>
        </p:spPr>
      </p:pic>
      <p:pic>
        <p:nvPicPr>
          <p:cNvPr id="19461" name="Picture 5" descr="C:\Users\Acer\Dropbox\Screenshots\Screenshot 2016-11-09 09.57.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388" y="2005013"/>
            <a:ext cx="4019550" cy="2847975"/>
          </a:xfrm>
          <a:prstGeom prst="rect">
            <a:avLst/>
          </a:prstGeom>
          <a:noFill/>
        </p:spPr>
      </p:pic>
      <p:pic>
        <p:nvPicPr>
          <p:cNvPr id="19462" name="Picture 6" descr="C:\Users\Acer\Dropbox\Screenshots\Screenshot 2016-11-08 19.45.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1570" y="3663840"/>
            <a:ext cx="5210175" cy="2952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74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area but hurt speed</a:t>
            </a:r>
          </a:p>
          <a:p>
            <a:pPr lvl="1"/>
            <a:r>
              <a:rPr lang="en-US" dirty="0" smtClean="0"/>
              <a:t>with resource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482" name="Picture 2" descr="C:\Users\Acer\Dropbox\Screenshots\Screenshot 2016-11-08 19.47.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2138785"/>
            <a:ext cx="5067300" cy="346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4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area but hurt speed</a:t>
            </a:r>
          </a:p>
          <a:p>
            <a:pPr lvl="1"/>
            <a:r>
              <a:rPr lang="en-US" dirty="0" smtClean="0"/>
              <a:t>without resource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1506" name="Picture 2" descr="C:\Users\Acer\Dropbox\Screenshots\Screenshot 2016-11-08 19.47.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990" y="2138785"/>
            <a:ext cx="5572125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4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Questions?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Comments?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Discussion?</a:t>
            </a:r>
          </a:p>
        </p:txBody>
      </p:sp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4B7266-AAC4-4DD5-9828-C4C5998CE6B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Vectors, and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25" y="620885"/>
            <a:ext cx="7184065" cy="608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72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Verilog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tasks</a:t>
            </a:r>
          </a:p>
          <a:p>
            <a:pPr lvl="1"/>
            <a:r>
              <a:rPr lang="en-US" dirty="0" smtClean="0"/>
              <a:t>$display, $</a:t>
            </a:r>
            <a:r>
              <a:rPr lang="en-US" dirty="0" err="1" smtClean="0"/>
              <a:t>displayb</a:t>
            </a:r>
            <a:r>
              <a:rPr lang="en-US" dirty="0" smtClean="0"/>
              <a:t> (h, o) in binary, hex, and octal</a:t>
            </a:r>
          </a:p>
          <a:p>
            <a:pPr lvl="1"/>
            <a:r>
              <a:rPr lang="en-US" dirty="0" smtClean="0"/>
              <a:t>$write, $strobe, $monitor</a:t>
            </a:r>
          </a:p>
          <a:p>
            <a:r>
              <a:rPr lang="en-US" dirty="0" smtClean="0"/>
              <a:t>File I/O tasks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fopen</a:t>
            </a:r>
            <a:r>
              <a:rPr lang="en-US" dirty="0" smtClean="0"/>
              <a:t>, $</a:t>
            </a:r>
            <a:r>
              <a:rPr lang="en-US" dirty="0" err="1" smtClean="0"/>
              <a:t>fclose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fdisplay</a:t>
            </a:r>
            <a:r>
              <a:rPr lang="en-US" dirty="0" smtClean="0"/>
              <a:t>, $</a:t>
            </a:r>
            <a:r>
              <a:rPr lang="en-US" dirty="0" err="1" smtClean="0"/>
              <a:t>fwrite</a:t>
            </a:r>
            <a:r>
              <a:rPr lang="en-US" dirty="0" smtClean="0"/>
              <a:t>, $</a:t>
            </a:r>
            <a:r>
              <a:rPr lang="en-US" dirty="0" err="1" smtClean="0"/>
              <a:t>fstrobe</a:t>
            </a:r>
            <a:r>
              <a:rPr lang="en-US" dirty="0" smtClean="0"/>
              <a:t>, $</a:t>
            </a:r>
            <a:r>
              <a:rPr lang="en-US" dirty="0" err="1" smtClean="0"/>
              <a:t>fmonitor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readmemb</a:t>
            </a:r>
            <a:r>
              <a:rPr lang="en-US" dirty="0" smtClean="0"/>
              <a:t>, $</a:t>
            </a:r>
            <a:r>
              <a:rPr lang="en-US" dirty="0" err="1" smtClean="0"/>
              <a:t>readmemh</a:t>
            </a:r>
            <a:r>
              <a:rPr lang="en-US" dirty="0" smtClean="0"/>
              <a:t>: read a text file into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 descr="C:\Users\Acer\Dropbox\Screenshots\Screenshot 2016-08-30 18.14.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4105275"/>
            <a:ext cx="4410075" cy="981075"/>
          </a:xfrm>
          <a:prstGeom prst="rect">
            <a:avLst/>
          </a:prstGeom>
          <a:noFill/>
        </p:spPr>
      </p:pic>
      <p:pic>
        <p:nvPicPr>
          <p:cNvPr id="6147" name="Picture 3" descr="C:\Users\Acer\Dropbox\Screenshots\Screenshot 2016-08-30 18.14.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5580" y="4187950"/>
            <a:ext cx="3657600" cy="159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06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possible, register module outputs and keep critical path in one block</a:t>
            </a:r>
          </a:p>
          <a:p>
            <a:r>
              <a:rPr lang="en-US" dirty="0" smtClean="0"/>
              <a:t>Design Registering</a:t>
            </a:r>
          </a:p>
          <a:p>
            <a:pPr lvl="1"/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restructure a long data path with several levels of logic and break it up over multiple cycles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Acer\Dropbox\Screenshots\Screenshot 2016-11-08 19.29.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3429000"/>
            <a:ext cx="5924550" cy="3038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5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 descr="C:\Users\Acer\Dropbox\Screenshots\Screenshot 2016-11-08 19.29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5200" cy="5188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18" name="Picture 2" descr="C:\Users\Acer\Dropbox\Screenshots\Screenshot 2016-11-08 19.30.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935" y="981891"/>
            <a:ext cx="7072875" cy="5558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structure by using separate assignment and parentheses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32-bit arithmetic shift right</a:t>
            </a:r>
          </a:p>
          <a:p>
            <a:pPr lvl="1"/>
            <a:r>
              <a:rPr lang="en-US" dirty="0" smtClean="0"/>
              <a:t>design 1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design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Acer\Dropbox\Screenshots\Screenshot 2016-11-08 19.52.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210" y="2973630"/>
            <a:ext cx="5267325" cy="409575"/>
          </a:xfrm>
          <a:prstGeom prst="rect">
            <a:avLst/>
          </a:prstGeom>
          <a:noFill/>
        </p:spPr>
      </p:pic>
      <p:pic>
        <p:nvPicPr>
          <p:cNvPr id="2051" name="Picture 3" descr="C:\Users\Acer\Dropbox\Screenshots\Screenshot 2016-11-08 19.53.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925" y="3786375"/>
            <a:ext cx="7362825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017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Arithmetic Shift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B46-6BFE-46CB-AF55-AEE106F748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C:\Users\Acer\Dropbox\Screenshots\Screenshot 2016-11-08 19.53.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1406040"/>
            <a:ext cx="7553325" cy="2933700"/>
          </a:xfrm>
          <a:prstGeom prst="rect">
            <a:avLst/>
          </a:prstGeom>
          <a:noFill/>
        </p:spPr>
      </p:pic>
      <p:pic>
        <p:nvPicPr>
          <p:cNvPr id="3076" name="Picture 4" descr="C:\Users\Acer\Dropbox\Screenshots\Screenshot 2016-11-09 09.30.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4196630"/>
            <a:ext cx="7324725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56773</TotalTime>
  <Words>443</Words>
  <Application>Microsoft Macintosh PowerPoint</Application>
  <PresentationFormat>On-screen Show (4:3)</PresentationFormat>
  <Paragraphs>133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 Presentation</vt:lpstr>
      <vt:lpstr>Lecture 19 Performance Optimization </vt:lpstr>
      <vt:lpstr>Project FAQ</vt:lpstr>
      <vt:lpstr>Arrays, Vectors, and Memories</vt:lpstr>
      <vt:lpstr>Useful Verilog Features</vt:lpstr>
      <vt:lpstr>Module Partitioning</vt:lpstr>
      <vt:lpstr>Pipelining</vt:lpstr>
      <vt:lpstr>Pipelining</vt:lpstr>
      <vt:lpstr>Adding Structure</vt:lpstr>
      <vt:lpstr>32-Bit Arithmetic Shift Right</vt:lpstr>
      <vt:lpstr>32-Bit Arithmetic Shift Right</vt:lpstr>
      <vt:lpstr>32-Bit Arithmetic Shift Right</vt:lpstr>
      <vt:lpstr>Horizontal Partitioning</vt:lpstr>
      <vt:lpstr>32-Bit Priority Encoder</vt:lpstr>
      <vt:lpstr>Priority-Encoded Logic vs Balanced Logic</vt:lpstr>
      <vt:lpstr>Hierarchy</vt:lpstr>
      <vt:lpstr>32-Bit Decoder</vt:lpstr>
      <vt:lpstr>32-Bit Balanced-Tree Decoder</vt:lpstr>
      <vt:lpstr>Performing Operations in Parallel</vt:lpstr>
      <vt:lpstr>Performing Operations in Parallel</vt:lpstr>
      <vt:lpstr>Performing Operations in Parallel</vt:lpstr>
      <vt:lpstr>MUX for Conditional Assignment</vt:lpstr>
      <vt:lpstr>MUX for Conditional Assignment</vt:lpstr>
      <vt:lpstr>Replication</vt:lpstr>
      <vt:lpstr>Resource Sharing</vt:lpstr>
      <vt:lpstr>Resource Sharing</vt:lpstr>
      <vt:lpstr>PowerPoint Presentation</vt:lpstr>
    </vt:vector>
  </TitlesOfParts>
  <Company>U.C.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Xuan 'Silvia' Zhang</dc:creator>
  <cp:lastModifiedBy>Xuan Zhang</cp:lastModifiedBy>
  <cp:revision>10068</cp:revision>
  <cp:lastPrinted>2000-06-29T13:25:05Z</cp:lastPrinted>
  <dcterms:created xsi:type="dcterms:W3CDTF">2011-09-06T12:15:05Z</dcterms:created>
  <dcterms:modified xsi:type="dcterms:W3CDTF">2016-11-09T22:00:37Z</dcterms:modified>
</cp:coreProperties>
</file>