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431" r:id="rId6"/>
  </p:sldMasterIdLst>
  <p:notesMasterIdLst>
    <p:notesMasterId r:id="rId52"/>
  </p:notesMasterIdLst>
  <p:handoutMasterIdLst>
    <p:handoutMasterId r:id="rId53"/>
  </p:handoutMasterIdLst>
  <p:sldIdLst>
    <p:sldId id="371" r:id="rId7"/>
    <p:sldId id="257" r:id="rId8"/>
    <p:sldId id="258" r:id="rId9"/>
    <p:sldId id="310" r:id="rId10"/>
    <p:sldId id="374" r:id="rId11"/>
    <p:sldId id="375" r:id="rId12"/>
    <p:sldId id="376" r:id="rId13"/>
    <p:sldId id="377" r:id="rId14"/>
    <p:sldId id="378" r:id="rId15"/>
    <p:sldId id="311" r:id="rId16"/>
    <p:sldId id="312" r:id="rId17"/>
    <p:sldId id="379" r:id="rId18"/>
    <p:sldId id="381" r:id="rId19"/>
    <p:sldId id="382" r:id="rId20"/>
    <p:sldId id="383" r:id="rId21"/>
    <p:sldId id="266" r:id="rId22"/>
    <p:sldId id="384" r:id="rId23"/>
    <p:sldId id="278" r:id="rId24"/>
    <p:sldId id="385" r:id="rId25"/>
    <p:sldId id="386" r:id="rId26"/>
    <p:sldId id="295" r:id="rId27"/>
    <p:sldId id="387" r:id="rId28"/>
    <p:sldId id="388" r:id="rId29"/>
    <p:sldId id="296" r:id="rId30"/>
    <p:sldId id="389" r:id="rId31"/>
    <p:sldId id="390" r:id="rId32"/>
    <p:sldId id="391" r:id="rId33"/>
    <p:sldId id="298" r:id="rId34"/>
    <p:sldId id="392" r:id="rId35"/>
    <p:sldId id="393" r:id="rId36"/>
    <p:sldId id="299" r:id="rId37"/>
    <p:sldId id="394" r:id="rId38"/>
    <p:sldId id="395" r:id="rId39"/>
    <p:sldId id="300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309" r:id="rId50"/>
    <p:sldId id="405" r:id="rId51"/>
  </p:sldIdLst>
  <p:sldSz cx="12192000" cy="6858000"/>
  <p:notesSz cx="6858000" cy="182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E5ECEB"/>
    <a:srgbClr val="95D600"/>
    <a:srgbClr val="FF6B00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3524" autoAdjust="0"/>
  </p:normalViewPr>
  <p:slideViewPr>
    <p:cSldViewPr snapToGrid="0">
      <p:cViewPr varScale="1">
        <p:scale>
          <a:sx n="85" d="100"/>
          <a:sy n="85" d="100"/>
        </p:scale>
        <p:origin x="130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Sheet2!$B$2:$B$35</c:f>
              <c:numCache>
                <c:formatCode>General</c:formatCode>
                <c:ptCount val="34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  <c:pt idx="28">
                  <c:v>2014</c:v>
                </c:pt>
                <c:pt idx="29">
                  <c:v>2015</c:v>
                </c:pt>
                <c:pt idx="30">
                  <c:v>2016</c:v>
                </c:pt>
                <c:pt idx="31">
                  <c:v>2017</c:v>
                </c:pt>
                <c:pt idx="32">
                  <c:v>2018</c:v>
                </c:pt>
                <c:pt idx="33">
                  <c:v>2019</c:v>
                </c:pt>
              </c:numCache>
            </c:numRef>
          </c:xVal>
          <c:yVal>
            <c:numRef>
              <c:f>Sheet2!$D$2:$D$35</c:f>
              <c:numCache>
                <c:formatCode>General</c:formatCode>
                <c:ptCount val="34"/>
                <c:pt idx="0">
                  <c:v>26355359000</c:v>
                </c:pt>
                <c:pt idx="1">
                  <c:v>32530452000</c:v>
                </c:pt>
                <c:pt idx="2">
                  <c:v>45004809000</c:v>
                </c:pt>
                <c:pt idx="3">
                  <c:v>48762926000</c:v>
                </c:pt>
                <c:pt idx="4">
                  <c:v>50518932000</c:v>
                </c:pt>
                <c:pt idx="5">
                  <c:v>54607454000</c:v>
                </c:pt>
                <c:pt idx="6">
                  <c:v>59864958000</c:v>
                </c:pt>
                <c:pt idx="7">
                  <c:v>77309681000</c:v>
                </c:pt>
                <c:pt idx="8">
                  <c:v>101878593000</c:v>
                </c:pt>
                <c:pt idx="9">
                  <c:v>144403681000</c:v>
                </c:pt>
                <c:pt idx="10">
                  <c:v>131966432000</c:v>
                </c:pt>
                <c:pt idx="11">
                  <c:v>137203120000</c:v>
                </c:pt>
                <c:pt idx="12">
                  <c:v>125611999000</c:v>
                </c:pt>
                <c:pt idx="13">
                  <c:v>149378551000</c:v>
                </c:pt>
                <c:pt idx="14">
                  <c:v>204393623000</c:v>
                </c:pt>
                <c:pt idx="15">
                  <c:v>138962610000</c:v>
                </c:pt>
                <c:pt idx="16">
                  <c:v>140713320000</c:v>
                </c:pt>
                <c:pt idx="17">
                  <c:v>166425522000</c:v>
                </c:pt>
                <c:pt idx="18">
                  <c:v>213026836000</c:v>
                </c:pt>
                <c:pt idx="19">
                  <c:v>227484137000</c:v>
                </c:pt>
                <c:pt idx="20">
                  <c:v>247716193000</c:v>
                </c:pt>
                <c:pt idx="21">
                  <c:v>255645338000</c:v>
                </c:pt>
                <c:pt idx="22">
                  <c:v>248602812000</c:v>
                </c:pt>
                <c:pt idx="23">
                  <c:v>226313366000</c:v>
                </c:pt>
                <c:pt idx="24">
                  <c:v>298315115000</c:v>
                </c:pt>
                <c:pt idx="25">
                  <c:v>299521338000</c:v>
                </c:pt>
                <c:pt idx="26">
                  <c:v>291562116000</c:v>
                </c:pt>
                <c:pt idx="27">
                  <c:v>305583864000</c:v>
                </c:pt>
                <c:pt idx="28">
                  <c:v>335842917000</c:v>
                </c:pt>
                <c:pt idx="29">
                  <c:v>335167861000</c:v>
                </c:pt>
                <c:pt idx="30">
                  <c:v>338930855000</c:v>
                </c:pt>
                <c:pt idx="31">
                  <c:v>412220944000</c:v>
                </c:pt>
                <c:pt idx="32">
                  <c:v>468778285000</c:v>
                </c:pt>
                <c:pt idx="33">
                  <c:v>412306976000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F8D-4FC3-ACA0-A74BBEA138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6790864"/>
        <c:axId val="616795456"/>
      </c:scatterChart>
      <c:valAx>
        <c:axId val="616790864"/>
        <c:scaling>
          <c:orientation val="minMax"/>
          <c:max val="2020"/>
          <c:min val="198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Year</a:t>
                </a:r>
              </a:p>
            </c:rich>
          </c:tx>
          <c:layout>
            <c:manualLayout>
              <c:xMode val="edge"/>
              <c:yMode val="edge"/>
              <c:x val="0.52161293905177053"/>
              <c:y val="0.908854895080467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795456"/>
        <c:crosses val="autoZero"/>
        <c:crossBetween val="midCat"/>
      </c:valAx>
      <c:valAx>
        <c:axId val="61679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Global Semiconductor Billings</a:t>
                </a:r>
                <a:r>
                  <a:rPr lang="en-GB" sz="1600" b="1" baseline="0"/>
                  <a:t> </a:t>
                </a:r>
                <a:r>
                  <a:rPr lang="en-GB" sz="1600" b="1"/>
                  <a:t>(US$)</a:t>
                </a:r>
              </a:p>
            </c:rich>
          </c:tx>
          <c:layout>
            <c:manualLayout>
              <c:xMode val="edge"/>
              <c:yMode val="edge"/>
              <c:x val="2.8594762993130657E-2"/>
              <c:y val="6.046455382046726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790864"/>
        <c:crosses val="autoZero"/>
        <c:crossBetween val="midCat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11/22/2021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11/22/2021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and welcome to the CMOS VSLI Design course</a:t>
            </a:r>
            <a:r>
              <a:rPr lang="en-GB" b="1" dirty="0"/>
              <a:t>;</a:t>
            </a:r>
            <a:r>
              <a:rPr lang="en-GB" dirty="0"/>
              <a:t> today</a:t>
            </a:r>
            <a:r>
              <a:rPr lang="en-GB" b="1" dirty="0"/>
              <a:t>,</a:t>
            </a:r>
            <a:r>
              <a:rPr lang="en-GB" dirty="0"/>
              <a:t> we will talk about circuits and layout</a:t>
            </a:r>
            <a:r>
              <a:rPr lang="en-GB" b="1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28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1D785C0C-1257-514A-9EC9-8EB4E2E40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1BDAD1-3C30-8D43-BDC2-3E0634298564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 dirty="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FB199DE2-83AE-0E47-87E5-0422DAD2A9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A60A3110-120A-F74C-8CAE-1A6449F09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Moore's law trend saw an increased number of transistors packed in a chip</a:t>
            </a:r>
            <a:r>
              <a:rPr lang="en-US" b="1" dirty="0">
                <a:cs typeface="+mn-cs"/>
              </a:rPr>
              <a:t>.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157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FB7824F-380A-DE4D-861A-7012982A1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3F5DC3-FA48-E143-9664-E6DBC2A723D4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 dirty="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4D573CE6-7121-3F45-80D8-7EB2B2179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71ED36B8-D54F-F84E-9CC0-7D7C08C14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Feature size of transistors kept been shrinking 30% every 2-3 years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640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56802B28-10D7-ED40-8746-7B36B232F5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2A5AAF-E2DE-3747-B214-5573865FBB95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 dirty="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33A0FC6-2492-4A44-A806-ABF67119E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CDE49ECE-3987-E249-8F5D-FF8F37D68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Because of this, other factors grow exponentially like clock frequency or processor performance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196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3D20F037-E412-A044-80E8-D31505ED0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B2AF9E-2B91-0344-B53F-F003FFB1E8B2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 dirty="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974B90F-B0F1-F346-AE23-A32A3BDBD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D08A430F-7C9B-C848-9D50-4A56EDDA9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Complementary CMOS logic gates also known as static CMOS uses both pMOS and nMOS transistors in their design.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The </a:t>
            </a:r>
            <a:r>
              <a:rPr lang="en-US" b="0" dirty="0" err="1">
                <a:cs typeface="+mn-cs"/>
              </a:rPr>
              <a:t>nMOS</a:t>
            </a:r>
            <a:r>
              <a:rPr lang="en-US" b="0" dirty="0">
                <a:cs typeface="+mn-cs"/>
              </a:rPr>
              <a:t> transistor is used as the pull-down network (make output as logic Low) and </a:t>
            </a:r>
            <a:r>
              <a:rPr lang="en-US" b="0" dirty="0" err="1">
                <a:cs typeface="+mn-cs"/>
              </a:rPr>
              <a:t>pMOS</a:t>
            </a:r>
            <a:r>
              <a:rPr lang="en-US" b="0" dirty="0">
                <a:cs typeface="+mn-cs"/>
              </a:rPr>
              <a:t> is used as the pull-up network (make output as logic High). 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100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57A86E09-BE59-3440-B3B1-9C3678C90F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BC2011-4965-124A-824A-1498B605CAB1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 dirty="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C10BEC20-B5AF-794A-8BFE-E29DC2861F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B649516B-8F4B-D84A-B70E-10C8FE80A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Behavior of nMOS and pMOS transistors when connected in series and parallel.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Assume the transistors are placed in the middle of the connection between a and b.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The </a:t>
            </a:r>
            <a:r>
              <a:rPr lang="en-US" dirty="0" err="1">
                <a:cs typeface="+mn-cs"/>
              </a:rPr>
              <a:t>nMOS</a:t>
            </a:r>
            <a:r>
              <a:rPr lang="en-US" dirty="0">
                <a:cs typeface="+mn-cs"/>
              </a:rPr>
              <a:t> transistor will be ON when a logic 1 is applied to its gate, while </a:t>
            </a:r>
            <a:r>
              <a:rPr lang="en-US" dirty="0" err="1">
                <a:cs typeface="+mn-cs"/>
              </a:rPr>
              <a:t>pMOS</a:t>
            </a:r>
            <a:r>
              <a:rPr lang="en-US" dirty="0">
                <a:cs typeface="+mn-cs"/>
              </a:rPr>
              <a:t> will be ON </a:t>
            </a:r>
            <a:r>
              <a:rPr lang="en-US" b="0" dirty="0">
                <a:cs typeface="+mn-cs"/>
              </a:rPr>
              <a:t>when a logic 0 is applied to its gate.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To have a connection between a and b </a:t>
            </a:r>
            <a:r>
              <a:rPr lang="en-US" dirty="0" err="1">
                <a:cs typeface="+mn-cs"/>
              </a:rPr>
              <a:t>i.e</a:t>
            </a:r>
            <a:r>
              <a:rPr lang="en-US" dirty="0">
                <a:cs typeface="+mn-cs"/>
              </a:rPr>
              <a:t> create a path between a and b the following applied: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+mn-cs"/>
              </a:rPr>
              <a:t>When both transistors are in series, then, both transistors must be turned ON.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hen </a:t>
            </a:r>
            <a:r>
              <a:rPr lang="en-US" dirty="0">
                <a:cs typeface="+mn-cs"/>
              </a:rPr>
              <a:t>both transistors are in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parallel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either transistor can be ON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.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500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4FA744DE-7E89-C746-8326-E342C7461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E74594F-385C-894C-A5D5-0CC1CCF2FC60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 dirty="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608BF421-E9A0-E34F-B8EB-CCF3AA2D7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111CEE21-0311-E943-A78A-10553641D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Complementary CMOS gates will either produce a 0 (low state) or 1 (high state). For example.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A NAND gate will output 0 when both inputs are 1 because the series nMOS transistors are turned ON. It will produce a 1 when one or both inputs is 0 because one or both parallel </a:t>
            </a:r>
            <a:r>
              <a:rPr lang="en-US" b="0" dirty="0" err="1">
                <a:cs typeface="+mn-cs"/>
              </a:rPr>
              <a:t>pMOS</a:t>
            </a:r>
            <a:r>
              <a:rPr lang="en-US" b="0" dirty="0">
                <a:cs typeface="+mn-cs"/>
              </a:rPr>
              <a:t> transistors will be ON.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The rule of conduction complements tells us that a pull-up network is a complement of pull-down, thus parallel  pull-up and series pull-down are paired and vice versa. 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421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07F8602F-4E8B-4644-9F72-DC59595CB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EE9E97E-A1F7-AC48-B2BB-55784450A3D5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 dirty="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5DEFC3CA-DB04-2143-90A1-741C951762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73031109-96A7-D94F-BC9C-CAE94A493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944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1D1FDA5E-237B-034F-96C2-EE6CF8F803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BE7BB2-B0AB-A049-9E7C-655027E80735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 dirty="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06B5DAC-79F6-3F47-B73E-512C92032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F9AFE888-302E-D740-93A5-2109576A6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312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10F82860-9606-3B48-88DD-5A80CB739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55672E1-9B10-E04E-8755-F692A8CD792F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 dirty="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6BE7692-16DC-1446-8D51-2D454AFF15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C0FBBC0F-9B1E-C640-B6BB-607A7759C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ea typeface="ＭＳ Ｐゴシック"/>
                <a:cs typeface="+mn-cs"/>
              </a:rPr>
              <a:t>Signal strength is given by how close it approximates ideal voltage source. </a:t>
            </a:r>
            <a:r>
              <a:rPr lang="en-US" b="0" dirty="0" err="1">
                <a:ea typeface="ＭＳ Ｐゴシック"/>
                <a:cs typeface="+mn-cs"/>
              </a:rPr>
              <a:t>Vdd</a:t>
            </a:r>
            <a:r>
              <a:rPr lang="en-US" b="0" dirty="0">
                <a:ea typeface="ＭＳ Ｐゴシック"/>
                <a:cs typeface="+mn-cs"/>
              </a:rPr>
              <a:t> and GND rails are strongest 1 and 0, respectively. </a:t>
            </a: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nMOS transistors pass strong 0 but are degraded or weak with 1s.</a:t>
            </a:r>
          </a:p>
          <a:p>
            <a:pPr eaLnBrk="1" hangingPunct="1">
              <a:defRPr/>
            </a:pPr>
            <a:r>
              <a:rPr lang="en-US" b="0" dirty="0" err="1">
                <a:cs typeface="+mn-cs"/>
              </a:rPr>
              <a:t>pMOS</a:t>
            </a:r>
            <a:r>
              <a:rPr lang="en-US" b="0" dirty="0">
                <a:cs typeface="+mn-cs"/>
              </a:rPr>
              <a:t> pass strong 1 but are degraded or weak with 0s.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Thus, nMOS are best for pull-down network and pMOS for pull-up. </a:t>
            </a:r>
          </a:p>
        </p:txBody>
      </p:sp>
    </p:spTree>
    <p:extLst>
      <p:ext uri="{BB962C8B-B14F-4D97-AF65-F5344CB8AC3E}">
        <p14:creationId xmlns:p14="http://schemas.microsoft.com/office/powerpoint/2010/main" val="4054140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C8CF7678-6569-124A-B7BE-6B909AB1B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8A2B8F-3F21-3C4F-AA88-C7899B4DF83A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 dirty="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4279CE88-2C52-9441-B6A3-50C9782C9A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64713A3F-5648-0843-907C-E7FF3E73C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Pass transistor refer to transistors used as switches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42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16C1422-85A1-564D-A764-8011C09BC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73C604-78E2-8746-95AF-3A1BD13D1B8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FA283B3-98F9-354A-AC44-B554D6E4A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CD10E155-59CB-5842-BAA2-1B9C8ED7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By the end of this lecture, you should be able to: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Draw transistor-level schematics and layouts for complementary CMOS standard cells.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time diagrams to describe the operation of D latch and D Flip-flop.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stick diagrams to sketch and plan cell layouts. 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095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E0B9D63B-676C-8643-9A24-DBEEB39C4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8AEA53F-7DC1-7641-A32A-F87CB543168C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 dirty="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2F4120CB-C4E7-0C4C-8EA2-89DC6EB405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B89BFC66-30BD-D747-8E96-2DD837915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Although pass transistors produce degraded outputs, we can mix them to build transmission gates that pass both 0 and 1 well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397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32426E80-3437-9046-9F0B-AD5E45F50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B52397-7078-A645-9278-AADEDDB81FCA}" type="slidenum">
              <a:rPr lang="en-US" altLang="en-US" sz="1300"/>
              <a:pPr>
                <a:spcBef>
                  <a:spcPct val="0"/>
                </a:spcBef>
              </a:pPr>
              <a:t>21</a:t>
            </a:fld>
            <a:endParaRPr lang="en-US" altLang="en-US" sz="1300" dirty="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796563C7-3F81-9343-9E66-49B72EF4B0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15CAE1C0-FA12-004B-977E-D29183F92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/>
                <a:cs typeface="+mn-cs"/>
              </a:rPr>
              <a:t>A tristate buffer produces a high impedance or Z, when it is not enabled</a:t>
            </a:r>
            <a:r>
              <a:rPr lang="en-US" b="1" dirty="0">
                <a:ea typeface="ＭＳ Ｐゴシック"/>
                <a:cs typeface="+mn-cs"/>
              </a:rPr>
              <a:t>.</a:t>
            </a:r>
            <a:r>
              <a:rPr lang="en-US" dirty="0">
                <a:ea typeface="ＭＳ Ｐゴシック"/>
                <a:cs typeface="+mn-cs"/>
              </a:rPr>
              <a:t> 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Notice that high impendence means that the output is not either 1 or 0</a:t>
            </a:r>
            <a:r>
              <a:rPr lang="en-US" b="1" dirty="0">
                <a:cs typeface="+mn-cs"/>
              </a:rPr>
              <a:t>.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788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C293CFEB-C3DB-A443-B7FE-C37045138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4D0702-48FB-0A49-8370-68AF1BC23931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 dirty="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22706A5F-1C4C-AC45-8545-A39293FF50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8AD59509-99A0-A640-A8C3-2DD624046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transmission gate acts like a tristate buffer.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It is built with two transistors, and there is no way to restore its values, in other words</a:t>
            </a:r>
            <a:r>
              <a:rPr lang="en-US" b="1" dirty="0">
                <a:cs typeface="+mn-cs"/>
              </a:rPr>
              <a:t>,</a:t>
            </a:r>
            <a:r>
              <a:rPr lang="en-US" dirty="0">
                <a:cs typeface="+mn-cs"/>
              </a:rPr>
              <a:t> the noise on A is passed on to Y</a:t>
            </a:r>
            <a:r>
              <a:rPr lang="en-US" b="1" dirty="0">
                <a:cs typeface="+mn-cs"/>
              </a:rPr>
              <a:t>.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75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F0E56F35-E942-9C49-81FA-8C4578DB3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0D1298B-CA91-DD42-B262-3493F4EC30A4}" type="slidenum">
              <a:rPr lang="en-US" altLang="en-US" sz="1300"/>
              <a:pPr>
                <a:spcBef>
                  <a:spcPct val="0"/>
                </a:spcBef>
              </a:pPr>
              <a:t>23</a:t>
            </a:fld>
            <a:endParaRPr lang="en-US" altLang="en-US" sz="1300" dirty="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CB19646-1542-FE4B-8C69-9A386C7C1F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7272881C-CE1A-F64B-B884-FE2CEE437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tristate inverter</a:t>
            </a:r>
            <a:r>
              <a:rPr lang="en-US" b="1" dirty="0">
                <a:cs typeface="+mn-cs"/>
              </a:rPr>
              <a:t>,</a:t>
            </a:r>
            <a:r>
              <a:rPr lang="en-US" dirty="0">
                <a:cs typeface="+mn-cs"/>
              </a:rPr>
              <a:t> on the other hand</a:t>
            </a:r>
            <a:r>
              <a:rPr lang="en-US" b="1" dirty="0">
                <a:cs typeface="+mn-cs"/>
              </a:rPr>
              <a:t>,</a:t>
            </a:r>
            <a:r>
              <a:rPr lang="en-US" dirty="0">
                <a:cs typeface="+mn-cs"/>
              </a:rPr>
              <a:t> produces a restored output and violates conduction complement rule because according to the rules CMOS circuits will need to output 1 or 0</a:t>
            </a:r>
            <a:r>
              <a:rPr lang="en-US" b="1" dirty="0">
                <a:cs typeface="+mn-cs"/>
              </a:rPr>
              <a:t>,</a:t>
            </a:r>
            <a:r>
              <a:rPr lang="en-US" dirty="0">
                <a:cs typeface="+mn-cs"/>
              </a:rPr>
              <a:t> and here, we have a Z output</a:t>
            </a:r>
            <a:r>
              <a:rPr lang="en-US" b="1" dirty="0">
                <a:cs typeface="+mn-cs"/>
              </a:rPr>
              <a:t>.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563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912F27EC-C04F-584F-B47C-7E08A8040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105395-3068-9C49-9E2B-CDC322540373}" type="slidenum">
              <a:rPr lang="en-US" altLang="en-US" sz="1300"/>
              <a:pPr>
                <a:spcBef>
                  <a:spcPct val="0"/>
                </a:spcBef>
              </a:pPr>
              <a:t>24</a:t>
            </a:fld>
            <a:endParaRPr lang="en-US" altLang="en-US" sz="1300" dirty="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C6F4B7C-48B3-1144-90C3-F2BCD2287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B439BF86-3947-F046-81BC-35012E279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A multiplexer circuit is used to select between different inputs. In this case, a 2:1 multiplexer chooses between these two inputs, D1 and D0.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In the table above, X  is placed where the input values don’t matter.</a:t>
            </a:r>
          </a:p>
        </p:txBody>
      </p:sp>
    </p:spTree>
    <p:extLst>
      <p:ext uri="{BB962C8B-B14F-4D97-AF65-F5344CB8AC3E}">
        <p14:creationId xmlns:p14="http://schemas.microsoft.com/office/powerpoint/2010/main" val="3220731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B8A8B144-3037-ED45-853D-B111998B26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A6B63A7-4783-434C-891A-1AAA5AFB4250}" type="slidenum">
              <a:rPr lang="en-US" altLang="en-US" sz="1300"/>
              <a:pPr>
                <a:spcBef>
                  <a:spcPct val="0"/>
                </a:spcBef>
              </a:pPr>
              <a:t>25</a:t>
            </a:fld>
            <a:endParaRPr lang="en-US" altLang="en-US" sz="1300" dirty="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31D52385-7FB2-A04A-B2BF-569B60C512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78C7A8BF-DFC8-8643-B17F-7900E8B1E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Now, how many transistors are needed for a Multiplexer Design.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If we look at its gate level design, there are 4 gates in total. But not all the gates use the same number of transistors. And most of our gates need to be inverted since we are using CMOS transistors. </a:t>
            </a:r>
          </a:p>
        </p:txBody>
      </p:sp>
    </p:spTree>
    <p:extLst>
      <p:ext uri="{BB962C8B-B14F-4D97-AF65-F5344CB8AC3E}">
        <p14:creationId xmlns:p14="http://schemas.microsoft.com/office/powerpoint/2010/main" val="1068188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3B390019-567F-A042-9BF9-308481585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8DAC6F2-164C-0748-BE6C-1568E31EAD90}" type="slidenum">
              <a:rPr lang="en-US" altLang="en-US" sz="1300"/>
              <a:pPr>
                <a:spcBef>
                  <a:spcPct val="0"/>
                </a:spcBef>
              </a:pPr>
              <a:t>26</a:t>
            </a:fld>
            <a:endParaRPr lang="en-US" altLang="en-US" sz="1300" dirty="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A6348E63-538B-8548-8C1D-401F79EB2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C1D475D6-627B-214F-98C1-E13E83103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But what about using transmission gates? For a nonrestoring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multiplexer,</a:t>
            </a:r>
            <a:r>
              <a:rPr lang="en-US" b="0" dirty="0">
                <a:cs typeface="+mn-cs"/>
              </a:rPr>
              <a:t> two transmission gates will be enough, requiring 4 transistors.</a:t>
            </a:r>
          </a:p>
        </p:txBody>
      </p:sp>
    </p:spTree>
    <p:extLst>
      <p:ext uri="{BB962C8B-B14F-4D97-AF65-F5344CB8AC3E}">
        <p14:creationId xmlns:p14="http://schemas.microsoft.com/office/powerpoint/2010/main" val="3405469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16B2EA7F-F929-8B4B-8E7A-550C8B9B8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7AC243-D28F-0544-A947-E9C12908EDDC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 dirty="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F04F8027-0B42-B44A-BC76-2FA15175D3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C705BCBF-7AD9-5A4C-86AD-F41609375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What about an inverting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multiplexer</a:t>
            </a:r>
            <a:r>
              <a:rPr lang="en-US" b="0" dirty="0">
                <a:cs typeface="+mn-cs"/>
              </a:rPr>
              <a:t>.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You can use the compound AOI22 or a pair of tristate inverter, which is the same thing.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Noninverting multiplexer adds an inverter.</a:t>
            </a:r>
          </a:p>
        </p:txBody>
      </p:sp>
    </p:spTree>
    <p:extLst>
      <p:ext uri="{BB962C8B-B14F-4D97-AF65-F5344CB8AC3E}">
        <p14:creationId xmlns:p14="http://schemas.microsoft.com/office/powerpoint/2010/main" val="4200192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09A66E1E-8D6D-6F4F-90E0-17526C63DE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1161FA-E4B5-EB44-BA73-3B9955B37132}" type="slidenum">
              <a:rPr lang="en-US" altLang="en-US" sz="1300"/>
              <a:pPr>
                <a:spcBef>
                  <a:spcPct val="0"/>
                </a:spcBef>
              </a:pPr>
              <a:t>28</a:t>
            </a:fld>
            <a:endParaRPr lang="en-US" altLang="en-US" sz="1300" dirty="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70E66C5-C47C-CD46-A8AC-F92D36229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79F0A359-5F57-6E4B-82B1-E74DBB68B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4:1 Multiplexer chooses one of four inputs using two selects, SO and S1.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We can design this with two levels of 2:1 multiplexers or four tristates. </a:t>
            </a:r>
          </a:p>
        </p:txBody>
      </p:sp>
    </p:spTree>
    <p:extLst>
      <p:ext uri="{BB962C8B-B14F-4D97-AF65-F5344CB8AC3E}">
        <p14:creationId xmlns:p14="http://schemas.microsoft.com/office/powerpoint/2010/main" val="3493825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C285D9F8-ED55-254C-9B24-113929047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B69CDA-4663-3E49-AE59-9B2D5328A50B}" type="slidenum">
              <a:rPr lang="en-US" altLang="en-US" sz="1300"/>
              <a:pPr>
                <a:spcBef>
                  <a:spcPct val="0"/>
                </a:spcBef>
              </a:pPr>
              <a:t>29</a:t>
            </a:fld>
            <a:endParaRPr lang="en-US" altLang="en-US" sz="1300" dirty="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06612A81-5A5F-4740-9952-56A83C60E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0BF82190-1DCD-B94A-9F45-35EEE5059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A D latch is a circuit that holds a value depending on the state of the clock.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When the clock is in a high state, the latch is transparent, so D flows through Q like a buffer.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When the clock is in a low state, the latch is opaque, and Q holds its old value independent of D. 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4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9212D0A8-68C5-6B41-A24D-48B35F07E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E12181F-5044-BF42-A796-A85F57A1DF9F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 dirty="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31BF3F9-1449-9C4C-AABB-C9476BE7A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A8EB61ED-83DB-C14D-B2BA-7BE8EC9F5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On 12 September 1958, the first integrated circuit was built. A flip-flop using two transistors designed by Jack Kilby at Texas Instruments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On 2019, Apple A13 microprocessor contained 8.5 billion transistors. Also, a Samsung 8 Terabyte  flash memory contained 2 trillion stacked transistors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392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4AB042C7-EB94-6845-B564-BFCEF097A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8367F7F-C320-7D42-A604-1A22EFD100A5}" type="slidenum">
              <a:rPr lang="en-US" altLang="en-US" sz="1300"/>
              <a:pPr>
                <a:spcBef>
                  <a:spcPct val="0"/>
                </a:spcBef>
              </a:pPr>
              <a:t>30</a:t>
            </a:fld>
            <a:endParaRPr lang="en-US" altLang="en-US" sz="1300" dirty="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ECB3BBDE-3D06-ED44-88A8-B9F5A3294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0DE13ACC-3527-0943-9976-0ED26F1B2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D latch design contains a multiplexer that chooses D or old Q and two inverters.</a:t>
            </a:r>
          </a:p>
        </p:txBody>
      </p:sp>
    </p:spTree>
    <p:extLst>
      <p:ext uri="{BB962C8B-B14F-4D97-AF65-F5344CB8AC3E}">
        <p14:creationId xmlns:p14="http://schemas.microsoft.com/office/powerpoint/2010/main" val="2481598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9805BCBF-65BF-614D-9D44-62ECE9819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2FE1B5B-ED3B-5240-9F3E-8F8744D0AA84}" type="slidenum">
              <a:rPr lang="en-US" altLang="en-US" sz="1300"/>
              <a:pPr>
                <a:spcBef>
                  <a:spcPct val="0"/>
                </a:spcBef>
              </a:pPr>
              <a:t>31</a:t>
            </a:fld>
            <a:endParaRPr lang="en-US" altLang="en-US" sz="1300" dirty="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0C513702-E03B-044F-A0A6-5B2872EE9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81EE42FE-9807-2D48-B983-75B0F14C7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For D latch operation, if we replace the transmission gates with switches, we can observe how the value of D is passed through Q when the clock is high. Otherwise, the old value fed back as the output through the second inverter network (feedback). </a:t>
            </a:r>
          </a:p>
        </p:txBody>
      </p:sp>
    </p:spTree>
    <p:extLst>
      <p:ext uri="{BB962C8B-B14F-4D97-AF65-F5344CB8AC3E}">
        <p14:creationId xmlns:p14="http://schemas.microsoft.com/office/powerpoint/2010/main" val="630374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78BEFBD3-77E4-1145-A23E-BD43DAA82B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B20327-9E26-7943-B221-47A647DD9800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 dirty="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CE2BF0AB-0285-EE44-87A7-718F0B2601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9ADC5538-C9EC-AC42-B00D-3D2696E66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D flip-flop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When the clock signal rises, D is copied to Q, but Q will conserve its value until the next positive transition of the clock.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Also known as positive edge-triggered flip-flop</a:t>
            </a:r>
          </a:p>
        </p:txBody>
      </p:sp>
    </p:spTree>
    <p:extLst>
      <p:ext uri="{BB962C8B-B14F-4D97-AF65-F5344CB8AC3E}">
        <p14:creationId xmlns:p14="http://schemas.microsoft.com/office/powerpoint/2010/main" val="13540187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7F3040D3-2860-4649-A536-1D7AA5A464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9C1E10-8291-A949-98F1-5933EC624486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 dirty="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D2327F4A-934B-274A-B159-FDB4D4B981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21397528-9179-9E4F-87DE-88BE95324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 D flip-flop design is built from primary and secondary D latches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438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D78D2148-21D3-8A43-A810-3D57C9AC13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C411E5D-3F6A-4643-9B07-447632A8EC4B}" type="slidenum">
              <a:rPr lang="en-US" altLang="en-US" sz="1300"/>
              <a:pPr>
                <a:spcBef>
                  <a:spcPct val="0"/>
                </a:spcBef>
              </a:pPr>
              <a:t>34</a:t>
            </a:fld>
            <a:endParaRPr lang="en-US" altLang="en-US" sz="1300" dirty="0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F020A57E-B0AE-B344-9453-BC54B5E492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98F0B1F4-A6A2-1C45-B0A3-278006BEE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Let’s replace the transmission gate by switches</a:t>
            </a:r>
            <a:r>
              <a:rPr lang="en-US" b="1" dirty="0">
                <a:cs typeface="+mn-cs"/>
              </a:rPr>
              <a:t>,</a:t>
            </a:r>
            <a:r>
              <a:rPr lang="en-US" dirty="0">
                <a:cs typeface="+mn-cs"/>
              </a:rPr>
              <a:t> and then we can observe how the only way to update the value of Q is when the clock rises.</a:t>
            </a:r>
          </a:p>
        </p:txBody>
      </p:sp>
    </p:spTree>
    <p:extLst>
      <p:ext uri="{BB962C8B-B14F-4D97-AF65-F5344CB8AC3E}">
        <p14:creationId xmlns:p14="http://schemas.microsoft.com/office/powerpoint/2010/main" val="17420637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F86CF342-E4D8-244B-BFDE-C29FCC38FE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E4B7AC-F5D4-3144-B564-C3A37803D491}" type="slidenum">
              <a:rPr lang="en-US" altLang="en-US" sz="1300"/>
              <a:pPr>
                <a:spcBef>
                  <a:spcPct val="0"/>
                </a:spcBef>
              </a:pPr>
              <a:t>35</a:t>
            </a:fld>
            <a:endParaRPr lang="en-US" altLang="en-US" sz="1300" dirty="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0BFEA4F-5CEF-EC46-BDF1-4F67E2A3A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65A94B76-6BB1-984E-9374-2357597FB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Back-to-back flop can malfunction from clock skew.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For example, second flip-flop fires late, sees first flip-flop change, and captures its result.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This is called hold-time failure or race condition.</a:t>
            </a:r>
          </a:p>
        </p:txBody>
      </p:sp>
    </p:spTree>
    <p:extLst>
      <p:ext uri="{BB962C8B-B14F-4D97-AF65-F5344CB8AC3E}">
        <p14:creationId xmlns:p14="http://schemas.microsoft.com/office/powerpoint/2010/main" val="1603909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7AA3ED29-3EF6-9B42-9CC4-B0F5C0FEC2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C97666-BDE2-B44B-BBD8-877F1840461C}" type="slidenum">
              <a:rPr lang="en-US" altLang="en-US" sz="1300"/>
              <a:pPr>
                <a:spcBef>
                  <a:spcPct val="0"/>
                </a:spcBef>
              </a:pPr>
              <a:t>36</a:t>
            </a:fld>
            <a:endParaRPr lang="en-US" altLang="en-US" sz="1300" dirty="0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13DAFE68-196B-0841-8577-973E5E560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1A3484DF-E591-4144-BF14-FF70CD39E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Nonoverlapping clock can prevent races, as long as nonoverlap exceeds clock skew. </a:t>
            </a:r>
          </a:p>
        </p:txBody>
      </p:sp>
    </p:spTree>
    <p:extLst>
      <p:ext uri="{BB962C8B-B14F-4D97-AF65-F5344CB8AC3E}">
        <p14:creationId xmlns:p14="http://schemas.microsoft.com/office/powerpoint/2010/main" val="21886563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84CCB333-D6A2-3442-BF18-E4B37432E9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EF678A-EF80-3C44-B677-AEAB3FC1015B}" type="slidenum">
              <a:rPr lang="en-US" altLang="en-US" sz="1300"/>
              <a:pPr>
                <a:spcBef>
                  <a:spcPct val="0"/>
                </a:spcBef>
              </a:pPr>
              <a:t>37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3AA752D-9AAE-5545-BA3C-7123A8848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ABB9A664-5167-F743-B3AA-42D158A1A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 gate layout can be very time consuming because: 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Design gates need to fit together nicely</a:t>
            </a:r>
            <a:r>
              <a:rPr lang="en-US" b="1" dirty="0">
                <a:cs typeface="+mn-cs"/>
              </a:rPr>
              <a:t>.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Sometimes we need to build a library of standard cells</a:t>
            </a:r>
            <a:r>
              <a:rPr lang="en-US" b="1" dirty="0">
                <a:cs typeface="+mn-cs"/>
              </a:rPr>
              <a:t>.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Another thing about gate layout is its standard cell design methodology like VDD and GND being about the same height</a:t>
            </a:r>
            <a:r>
              <a:rPr lang="en-US" b="1" dirty="0"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Adjacent gates that should satisfy design rules,</a:t>
            </a:r>
          </a:p>
          <a:p>
            <a:pPr eaLnBrk="1" hangingPunct="1">
              <a:defRPr/>
            </a:pPr>
            <a:r>
              <a:rPr lang="en-US" dirty="0" err="1">
                <a:cs typeface="+mn-cs"/>
              </a:rPr>
              <a:t>nMOS</a:t>
            </a:r>
            <a:r>
              <a:rPr lang="en-US" dirty="0">
                <a:cs typeface="+mn-cs"/>
              </a:rPr>
              <a:t> at bottom and pMOS at top and that all gates include well and substrate contracts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67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A58250AC-8320-8C4E-89BF-0D8E237513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76BC7E-4985-D845-8B66-E58B971B629A}" type="slidenum">
              <a:rPr lang="en-US" altLang="en-US" sz="1300"/>
              <a:pPr>
                <a:spcBef>
                  <a:spcPct val="0"/>
                </a:spcBef>
              </a:pPr>
              <a:t>38</a:t>
            </a:fld>
            <a:endParaRPr lang="en-US" altLang="en-US" sz="1300" dirty="0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BACFAA02-B049-8544-A70A-2DAC4CB51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C0C878E1-AA5B-9940-8D8A-1E149C8A9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Example shown for a CMOS inverter </a:t>
            </a:r>
          </a:p>
        </p:txBody>
      </p:sp>
    </p:spTree>
    <p:extLst>
      <p:ext uri="{BB962C8B-B14F-4D97-AF65-F5344CB8AC3E}">
        <p14:creationId xmlns:p14="http://schemas.microsoft.com/office/powerpoint/2010/main" val="13354962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160488AE-03CA-E543-9F1D-4C584677E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7FD0FD-14A0-8540-B66A-A3D476B8F1A9}" type="slidenum">
              <a:rPr lang="en-US" altLang="en-US" sz="1300"/>
              <a:pPr>
                <a:spcBef>
                  <a:spcPct val="0"/>
                </a:spcBef>
              </a:pPr>
              <a:t>39</a:t>
            </a:fld>
            <a:endParaRPr lang="en-US" altLang="en-US" sz="1300" dirty="0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E3E9B69D-7E6A-984C-B6B8-3E3BC4343C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3406FC25-8C85-D44F-B91B-99A5B4C0A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Example shown for OR NAND3 </a:t>
            </a:r>
          </a:p>
        </p:txBody>
      </p:sp>
    </p:spTree>
    <p:extLst>
      <p:ext uri="{BB962C8B-B14F-4D97-AF65-F5344CB8AC3E}">
        <p14:creationId xmlns:p14="http://schemas.microsoft.com/office/powerpoint/2010/main" val="224220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70B3105C-EF47-FE49-9E1D-A29B48E84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376352-5DF3-C045-B814-69F624A2A660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 dirty="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1835328-FDFD-564D-9D01-42FF565BC2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7AA20AD5-85D1-EC45-BFAA-D350532C0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Over 50 years, there has been a 53% increase in the compound annual growth rate, and this was particularly driven by the miniaturization of transistors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79562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65003369-67D3-4E4C-BD35-0D6280897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ABE090-1F0E-0546-80AB-6155226995CE}" type="slidenum">
              <a:rPr lang="en-US" altLang="en-US" sz="1300"/>
              <a:pPr>
                <a:spcBef>
                  <a:spcPct val="0"/>
                </a:spcBef>
              </a:pPr>
              <a:t>40</a:t>
            </a:fld>
            <a:endParaRPr lang="en-US" altLang="en-US" sz="1300" dirty="0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B2118AF7-8499-D547-AD45-DF4489A4A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A2A9D9D3-981E-D943-ADBA-D527E6E34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+mn-cs"/>
              </a:rPr>
              <a:t>Layout can be time consuming. Stick diagrams are used to plan layout.</a:t>
            </a:r>
          </a:p>
        </p:txBody>
      </p:sp>
    </p:spTree>
    <p:extLst>
      <p:ext uri="{BB962C8B-B14F-4D97-AF65-F5344CB8AC3E}">
        <p14:creationId xmlns:p14="http://schemas.microsoft.com/office/powerpoint/2010/main" val="6783109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5494F656-910B-8F42-AAF6-8D191BC3E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5FE32E-0F3A-E947-932B-4BEA4F5F4588}" type="slidenum">
              <a:rPr lang="en-US" altLang="en-US" sz="1300"/>
              <a:pPr>
                <a:spcBef>
                  <a:spcPct val="0"/>
                </a:spcBef>
              </a:pPr>
              <a:t>41</a:t>
            </a:fld>
            <a:endParaRPr lang="en-US" altLang="en-US" sz="1300" dirty="0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89DB6E2-2013-494C-9B25-CC82A6FCCD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32D104AC-2C79-7C4B-AC90-E4765E08D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A wiring track is the space required for a wire, for example, for 4 lambda width and 4 lambda spacing from neighbor will be equal to 8 lambda pitch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Transistors also consume one wiring track 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Remember that </a:t>
            </a:r>
            <a:r>
              <a:rPr lang="en-US" altLang="en-US" b="0" dirty="0">
                <a:latin typeface="Apple Symbols" panose="02000000000000000000" pitchFamily="2" charset="-79"/>
                <a:ea typeface="ＭＳ Ｐゴシック" panose="020B0600070205080204" pitchFamily="34" charset="-128"/>
              </a:rPr>
              <a:t>λ(</a:t>
            </a:r>
            <a:r>
              <a:rPr lang="en-US" altLang="en-US" b="0" dirty="0">
                <a:ea typeface="ＭＳ Ｐゴシック" panose="020B0600070205080204" pitchFamily="34" charset="-128"/>
              </a:rPr>
              <a:t>lambda) </a:t>
            </a:r>
            <a:r>
              <a:rPr lang="en-US" altLang="en-US" b="0" dirty="0">
                <a:latin typeface="Apple Symbols" panose="02000000000000000000" pitchFamily="2" charset="-79"/>
                <a:ea typeface="ＭＳ Ｐゴシック" panose="020B0600070205080204" pitchFamily="34" charset="-128"/>
              </a:rPr>
              <a:t>= feature size/2 in which feature size is the distance between the source and drain. </a:t>
            </a: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7088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5D1E5014-9069-8141-9D4A-3640321ECB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64DFDF9-1E05-4644-838D-C51E2C96977A}" type="slidenum">
              <a:rPr lang="en-US" altLang="en-US" sz="1300"/>
              <a:pPr>
                <a:spcBef>
                  <a:spcPct val="0"/>
                </a:spcBef>
              </a:pPr>
              <a:t>42</a:t>
            </a:fld>
            <a:endParaRPr lang="en-US" altLang="en-US" sz="1300" dirty="0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B97B084A-7A57-144B-B59D-BA531B8B9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572758D2-4AB2-E449-B2A7-E8105B492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Wells must surround transistors by 6 lambda spaces. This implies 12 lambdas between opposite transistor flavors.</a:t>
            </a:r>
          </a:p>
        </p:txBody>
      </p:sp>
    </p:spTree>
    <p:extLst>
      <p:ext uri="{BB962C8B-B14F-4D97-AF65-F5344CB8AC3E}">
        <p14:creationId xmlns:p14="http://schemas.microsoft.com/office/powerpoint/2010/main" val="15440982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850A8C28-75C4-0E45-9BF8-FF7EAD768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F9DFFE-C810-534B-A9E6-56BFAE262704}" type="slidenum">
              <a:rPr lang="en-US" altLang="en-US" sz="1300"/>
              <a:pPr>
                <a:spcBef>
                  <a:spcPct val="0"/>
                </a:spcBef>
              </a:pPr>
              <a:t>43</a:t>
            </a:fld>
            <a:endParaRPr lang="en-US" altLang="en-US" sz="1300" dirty="0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3B9862C4-0A78-604E-A4D3-A8EC5D88E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FBA61B57-DC5F-684E-BC80-F063282BE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We can estimate the area of the gate layout by counting the horizontal and vertical wiring tracks and multiplying this value by 8 to express in lambda.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4393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id="{B8804BEB-CFC4-954D-8899-459D439D2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CE803A1-1709-AE47-99F2-769855BD1132}" type="slidenum">
              <a:rPr lang="en-US" altLang="en-US" sz="1300"/>
              <a:pPr>
                <a:spcBef>
                  <a:spcPct val="0"/>
                </a:spcBef>
              </a:pPr>
              <a:t>44</a:t>
            </a:fld>
            <a:endParaRPr lang="en-US" altLang="en-US" sz="1300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27B7FCBE-A710-394C-A6FA-E7398641D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44FDC703-E58B-E645-9BE2-00A4FF7BF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Example of a stick diagram for 03AI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30771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9659EDAD-AB1E-714E-AE93-43B4389ACD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1F844E-FA60-034A-BC34-4BA8B242471A}" type="slidenum">
              <a:rPr lang="en-US" altLang="en-US" sz="1300"/>
              <a:pPr>
                <a:spcBef>
                  <a:spcPct val="0"/>
                </a:spcBef>
              </a:pPr>
              <a:t>45</a:t>
            </a:fld>
            <a:endParaRPr lang="en-US" altLang="en-US" sz="1300" dirty="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C8C0A92E-2EBD-7C43-AE4E-A4F55EA720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44FDC703-E58B-E645-9BE2-00A4FF7BF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Modern design rules are expressed in nanometers, not lambda.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It is important to know that Lithography becomes difficult when feature size is less than the wavelength of light.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When we approach 16 nm and below, design rules are highly restrictive, but the principles of the layout remain valid.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061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C069ED0D-DAF9-F14C-A245-B42DF97AC5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79A625-8B41-AB4E-A924-3C96F43A62BE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 dirty="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1531454-4E89-794D-A743-B2275BA57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BBCBEFB-F746-8142-8AD4-8B266BA2A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Annual sales between 1962 and 2017 show that there are more than 10^20 transistors manufactured in 2017.</a:t>
            </a:r>
          </a:p>
        </p:txBody>
      </p:sp>
    </p:spTree>
    <p:extLst>
      <p:ext uri="{BB962C8B-B14F-4D97-AF65-F5344CB8AC3E}">
        <p14:creationId xmlns:p14="http://schemas.microsoft.com/office/powerpoint/2010/main" val="2062411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40748D58-0B4A-3641-8644-9DC6BA47D1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59E4560-A83B-C446-AD92-B03611AF160A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 dirty="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1AAA64CF-BF3D-B744-901C-36D7BC0671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E4EAFE9D-E8B2-164C-802F-0D0306D57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Before the invention of the transistor, vacuum tubes ruled the first half of 20th century, but they were large, expensive, power-hungry, and unreliable.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In December 1947, John Bardeen and Walter Brattain at Bell Labs built the first point contact transistor.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19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164E195-BF39-0143-9CD2-6607E7BF63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88B2A1-571D-2949-8A8A-1324CF1870D7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 dirty="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D668490-70C6-DD4B-8CB5-1E9C48939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55286C6C-0FE4-A149-9AD1-AD4623AD7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There are two types of transistor: bipolar and mosfets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Bipolar transistors are characterized by their </a:t>
            </a:r>
            <a:r>
              <a:rPr lang="en-US" b="0" dirty="0" err="1">
                <a:cs typeface="+mn-cs"/>
              </a:rPr>
              <a:t>npn</a:t>
            </a:r>
            <a:r>
              <a:rPr lang="en-US" b="0" dirty="0">
                <a:cs typeface="+mn-cs"/>
              </a:rPr>
              <a:t> or pnp silicon structure. In this type of transistors, small current in the very thin base layer controls large currents between emitter and collector. Base currents limit integration density.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Metal Oxide Semiconductor Field Effect Transistors  are characterized by </a:t>
            </a:r>
            <a:r>
              <a:rPr lang="en-US" b="0" dirty="0" err="1">
                <a:cs typeface="+mn-cs"/>
              </a:rPr>
              <a:t>nMOS</a:t>
            </a:r>
            <a:r>
              <a:rPr lang="en-US" b="0" dirty="0">
                <a:cs typeface="+mn-cs"/>
              </a:rPr>
              <a:t> and </a:t>
            </a:r>
            <a:r>
              <a:rPr lang="en-US" b="0" dirty="0" err="1">
                <a:cs typeface="+mn-cs"/>
              </a:rPr>
              <a:t>pMOS</a:t>
            </a:r>
            <a:r>
              <a:rPr lang="en-US" b="0" dirty="0">
                <a:cs typeface="+mn-cs"/>
              </a:rPr>
              <a:t> MOSFETS. In this transistor, voltage applied to insulated gate controls current between source and drain. These transistors are low power and allow very high integration.</a:t>
            </a:r>
          </a:p>
        </p:txBody>
      </p:sp>
    </p:spTree>
    <p:extLst>
      <p:ext uri="{BB962C8B-B14F-4D97-AF65-F5344CB8AC3E}">
        <p14:creationId xmlns:p14="http://schemas.microsoft.com/office/powerpoint/2010/main" val="3790760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B3D07287-12DB-0646-8FE2-857BCD0BA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67E289-57CC-1C4E-813E-2ED617CBA2AF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 dirty="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BE369049-526B-8E44-AE9E-0FFFE2F84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A03EE28A-2EC1-DF48-BC19-1A63BBE94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ea typeface="ＭＳ Ｐゴシック"/>
                <a:cs typeface="Calibri"/>
              </a:rPr>
              <a:t>During 1970’s,</a:t>
            </a:r>
            <a:r>
              <a:rPr lang="en-US" b="0" dirty="0">
                <a:ea typeface="ＭＳ Ｐゴシック"/>
                <a:cs typeface="+mn-cs"/>
              </a:rPr>
              <a:t> processes usually had only </a:t>
            </a:r>
            <a:r>
              <a:rPr lang="en-US" b="0" dirty="0" err="1">
                <a:ea typeface="ＭＳ Ｐゴシック"/>
                <a:cs typeface="+mn-cs"/>
              </a:rPr>
              <a:t>nMOS</a:t>
            </a:r>
            <a:r>
              <a:rPr lang="en-US" b="0" dirty="0">
                <a:ea typeface="ＭＳ Ｐゴシック"/>
                <a:cs typeface="+mn-cs"/>
              </a:rPr>
              <a:t> transistors; they were inexpensive, but consumed power when idle. </a:t>
            </a: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From 1980s to the present, CMOS processes are used because of its low power consumption when idle.</a:t>
            </a:r>
          </a:p>
        </p:txBody>
      </p:sp>
    </p:spTree>
    <p:extLst>
      <p:ext uri="{BB962C8B-B14F-4D97-AF65-F5344CB8AC3E}">
        <p14:creationId xmlns:p14="http://schemas.microsoft.com/office/powerpoint/2010/main" val="406219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AB6368EB-CB29-FE4D-8874-206EFB8AB9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D526001-F172-5049-9C6D-482F8C202CD3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 dirty="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49F78E4-E0FD-DE4C-B339-E14A5B33D8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E91856F8-8F09-EC49-A554-D00C5A92F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In 1965, Gordon Moore plotted several transistors on each chip against dates of introduction.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From this graph, we obtained a fit straight line on semilog scale showing that transistor’s counts are nearly doubling every 26 months. 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29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80BE67C-B00B-7444-99B6-10A3997029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492549"/>
            <a:ext cx="12192000" cy="685799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42EC3731-9F30-0D4B-A054-E13DBA0EE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37466"/>
            <a:ext cx="5113338" cy="1519514"/>
          </a:xfrm>
        </p:spPr>
        <p:txBody>
          <a:bodyPr anchor="t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Divider Page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499DC14-57F4-EA4C-ABBC-0ECD735C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556980"/>
            <a:ext cx="5113338" cy="702444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0A94567B-B8A8-AB41-BF7F-41919C86BD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1972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72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08622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90"/>
            <a:ext cx="11233150" cy="40871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3333C0-34BE-704E-807B-860FBC235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078942" y="108737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>
                <a:solidFill>
                  <a:schemeClr val="bg1"/>
                </a:solidFill>
              </a:rPr>
              <a:t>www.arm.com/company/policies/trademarks</a:t>
            </a:r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DAF95499-8272-DF43-8B3C-788EA26EBD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63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133061"/>
            <a:ext cx="11243088" cy="46009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80847B-9A7E-BA46-810D-F75EAE9DB8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315F1EF-53E7-C540-9856-2EEA75515F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0"/>
            <a:ext cx="0" cy="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5FBF0-ABAE-FA4B-A2FF-2B6EEB7B5CA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159028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2BB713-D91D-084C-A1AE-5F80B66A53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4B424B-764E-D84A-ACAC-B053BEDA47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DFE19-9385-5646-AA9D-7BEB701D5E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6838006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600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982663" y="6413179"/>
            <a:ext cx="156161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2020 Arm Limited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12347-3565-314A-935A-F06376FE34D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938720" y="6378893"/>
            <a:ext cx="774267" cy="23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440" r:id="rId2"/>
    <p:sldLayoutId id="2147485441" r:id="rId3"/>
    <p:sldLayoutId id="2147485453" r:id="rId4"/>
    <p:sldLayoutId id="2147485512" r:id="rId5"/>
    <p:sldLayoutId id="2147485513" r:id="rId6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19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pos="302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9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B3BF-D272-0C49-B51F-7C78F467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669243"/>
            <a:ext cx="5113338" cy="1519514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CMOS VLSI Design</a:t>
            </a:r>
            <a:br>
              <a:rPr lang="en-US" dirty="0"/>
            </a:br>
            <a:br>
              <a:rPr lang="en-US" dirty="0"/>
            </a:br>
            <a:r>
              <a:rPr lang="en-US" dirty="0">
                <a:ea typeface="ＭＳ Ｐゴシック"/>
              </a:rPr>
              <a:t>Lecture 2:</a:t>
            </a:r>
            <a:br>
              <a:rPr lang="en-US" dirty="0"/>
            </a:br>
            <a:r>
              <a:rPr lang="en-US" dirty="0">
                <a:ea typeface="ＭＳ Ｐゴシック"/>
              </a:rPr>
              <a:t>Circuits and Layout</a:t>
            </a:r>
          </a:p>
        </p:txBody>
      </p:sp>
    </p:spTree>
    <p:extLst>
      <p:ext uri="{BB962C8B-B14F-4D97-AF65-F5344CB8AC3E}">
        <p14:creationId xmlns:p14="http://schemas.microsoft.com/office/powerpoint/2010/main" val="81206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4FEF7B48-90E5-114C-949C-50F10BA1F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And Now…</a:t>
            </a:r>
          </a:p>
        </p:txBody>
      </p:sp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BBA01F34-3395-4FC8-A33A-BFEF0C93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57" y="1065465"/>
            <a:ext cx="9402985" cy="410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17315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172EB518-7B20-E740-B438-C7042BA6F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cs typeface="+mj-cs"/>
              </a:rPr>
              <a:t>Feature Size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453BB513-7C7C-6045-A88D-976DCE705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Minimum feature size shrinking 30% every 2-3 years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DCC1E12C-1C59-4C83-8C5F-1059C9480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787821"/>
            <a:ext cx="7389813" cy="482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973710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8E09C75-A210-6041-8323-7AEAFACDC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Corollaries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CCB3F548-B94A-9E49-98DF-2F7032CF9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Many other factors grow exponentially  </a:t>
            </a:r>
          </a:p>
          <a:p>
            <a:pPr lvl="1" eaLnBrk="1" hangingPunct="1">
              <a:defRPr/>
            </a:pPr>
            <a:r>
              <a:rPr lang="en-US" dirty="0"/>
              <a:t>E.g., clock frequency, processor performance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D87E9-1099-4E46-9DF5-26D07AD09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86300"/>
              </p:ext>
            </p:extLst>
          </p:nvPr>
        </p:nvGraphicFramePr>
        <p:xfrm>
          <a:off x="2219429" y="2142066"/>
          <a:ext cx="5133871" cy="397933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02311">
                  <a:extLst>
                    <a:ext uri="{9D8B030D-6E8A-4147-A177-3AD203B41FA5}">
                      <a16:colId xmlns:a16="http://schemas.microsoft.com/office/drawing/2014/main" val="3670164648"/>
                    </a:ext>
                  </a:extLst>
                </a:gridCol>
                <a:gridCol w="2130862">
                  <a:extLst>
                    <a:ext uri="{9D8B030D-6E8A-4147-A177-3AD203B41FA5}">
                      <a16:colId xmlns:a16="http://schemas.microsoft.com/office/drawing/2014/main" val="2791093367"/>
                    </a:ext>
                  </a:extLst>
                </a:gridCol>
                <a:gridCol w="2100698">
                  <a:extLst>
                    <a:ext uri="{9D8B030D-6E8A-4147-A177-3AD203B41FA5}">
                      <a16:colId xmlns:a16="http://schemas.microsoft.com/office/drawing/2014/main" val="644092882"/>
                    </a:ext>
                  </a:extLst>
                </a:gridCol>
              </a:tblGrid>
              <a:tr h="366845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Clock Speed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Processor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62542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202122"/>
                          </a:solidFill>
                          <a:effectLst/>
                        </a:rPr>
                        <a:t>1971</a:t>
                      </a:r>
                      <a:endParaRPr lang="en-GB" sz="2000" b="0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740K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4004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9049632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1972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500K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8008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9460908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80186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7018283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80188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0921956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Pentium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162181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600M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Pentium III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1681217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2G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Pentium 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303606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2.33K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Core 2 Duo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49027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2008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3.2G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Core i7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3160510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2.67G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Xeon E7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793918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2013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4.4G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Intel "Haswell"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1225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FC9B67-4F6C-4DB4-B81C-EFCE6BCE57A9}"/>
              </a:ext>
            </a:extLst>
          </p:cNvPr>
          <p:cNvSpPr txBox="1"/>
          <p:nvPr/>
        </p:nvSpPr>
        <p:spPr>
          <a:xfrm>
            <a:off x="2720894" y="6234274"/>
            <a:ext cx="4211794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Intel Processors, year and clock speed</a:t>
            </a:r>
          </a:p>
        </p:txBody>
      </p:sp>
    </p:spTree>
    <p:extLst>
      <p:ext uri="{BB962C8B-B14F-4D97-AF65-F5344CB8AC3E}">
        <p14:creationId xmlns:p14="http://schemas.microsoft.com/office/powerpoint/2010/main" val="19226562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510CA86D-C3E5-794B-8096-3C0DAF709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Complementary CMOS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7ED29186-36E8-A940-BA07-D1DEE5E1E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Complementary CMOS logic gates</a:t>
            </a:r>
          </a:p>
          <a:p>
            <a:pPr lvl="1" eaLnBrk="1" hangingPunct="1">
              <a:defRPr/>
            </a:pPr>
            <a:r>
              <a:rPr lang="en-US" dirty="0"/>
              <a:t>nMOS </a:t>
            </a:r>
            <a:r>
              <a:rPr lang="en-US" i="1" dirty="0"/>
              <a:t>pull-down network</a:t>
            </a:r>
          </a:p>
          <a:p>
            <a:pPr lvl="1" eaLnBrk="1" hangingPunct="1">
              <a:defRPr/>
            </a:pPr>
            <a:r>
              <a:rPr lang="en-US" dirty="0"/>
              <a:t>pMOS </a:t>
            </a:r>
            <a:r>
              <a:rPr lang="en-US" i="1" dirty="0"/>
              <a:t>pull-up network</a:t>
            </a:r>
          </a:p>
          <a:p>
            <a:pPr lvl="1" eaLnBrk="1" hangingPunct="1">
              <a:defRPr/>
            </a:pPr>
            <a:r>
              <a:rPr lang="en-US" dirty="0"/>
              <a:t>a.k.a. static CMOS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E19912B-8291-46F5-8762-8016CCA1D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699" y="2070732"/>
            <a:ext cx="6092751" cy="28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4886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2C2B36DD-F321-3248-B5BE-E60B28AA9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Series and Parallel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EA3CBB8-EECE-4F42-8934-B2C383C75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nMOS: 1 = ON</a:t>
            </a:r>
          </a:p>
          <a:p>
            <a:pPr>
              <a:defRPr/>
            </a:pPr>
            <a:r>
              <a:rPr lang="en-US" dirty="0">
                <a:cs typeface="+mn-cs"/>
              </a:rPr>
              <a:t>pMOS: 0 = ON</a:t>
            </a:r>
          </a:p>
          <a:p>
            <a:pPr>
              <a:defRPr/>
            </a:pPr>
            <a:r>
              <a:rPr lang="en-US" i="1" dirty="0">
                <a:cs typeface="+mn-cs"/>
              </a:rPr>
              <a:t>Series</a:t>
            </a:r>
            <a:r>
              <a:rPr lang="en-US" dirty="0">
                <a:cs typeface="+mn-cs"/>
              </a:rPr>
              <a:t>: both must be ON</a:t>
            </a:r>
          </a:p>
          <a:p>
            <a:pPr>
              <a:defRPr/>
            </a:pPr>
            <a:r>
              <a:rPr lang="en-US" i="1" dirty="0">
                <a:cs typeface="+mn-cs"/>
              </a:rPr>
              <a:t>Parallel</a:t>
            </a:r>
            <a:r>
              <a:rPr lang="en-US" dirty="0">
                <a:cs typeface="+mn-cs"/>
              </a:rPr>
              <a:t>: either can be ON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404F3DA-4A4E-41D2-A60F-F383D3F1A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8" y="933416"/>
            <a:ext cx="3520653" cy="47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2467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5F60810A-4265-3848-9113-DC015246C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Conduction Complement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6565487A-0438-1F4D-810D-DAA4050E4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Complementary CMOS gates always produce 0 or 1</a:t>
            </a:r>
          </a:p>
          <a:p>
            <a:pPr>
              <a:defRPr/>
            </a:pPr>
            <a:r>
              <a:rPr lang="en-US" dirty="0">
                <a:cs typeface="+mn-cs"/>
              </a:rPr>
              <a:t>E.g., NAND gate</a:t>
            </a:r>
          </a:p>
          <a:p>
            <a:pPr lvl="1" eaLnBrk="1" hangingPunct="1">
              <a:defRPr/>
            </a:pPr>
            <a:r>
              <a:rPr lang="en-US" dirty="0"/>
              <a:t>Series nMOS: Y=0 when both inputs are 1</a:t>
            </a:r>
          </a:p>
          <a:p>
            <a:pPr lvl="1" eaLnBrk="1" hangingPunct="1">
              <a:defRPr/>
            </a:pPr>
            <a:r>
              <a:rPr lang="en-US" dirty="0"/>
              <a:t>Thus, Y=1 when either input is 0</a:t>
            </a:r>
          </a:p>
          <a:p>
            <a:pPr lvl="1" eaLnBrk="1" hangingPunct="1">
              <a:defRPr/>
            </a:pPr>
            <a:r>
              <a:rPr lang="en-US" dirty="0"/>
              <a:t>Requires parallel pMOS</a:t>
            </a:r>
          </a:p>
          <a:p>
            <a:pPr lvl="1" eaLnBrk="1" hangingPunct="1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cs typeface="+mn-cs"/>
              </a:rPr>
              <a:t>Rule of </a:t>
            </a:r>
            <a:r>
              <a:rPr lang="en-US" i="1" dirty="0">
                <a:cs typeface="+mn-cs"/>
              </a:rPr>
              <a:t>Conduction Complements</a:t>
            </a:r>
          </a:p>
          <a:p>
            <a:pPr lvl="1" eaLnBrk="1" hangingPunct="1">
              <a:defRPr/>
            </a:pPr>
            <a:r>
              <a:rPr lang="en-US" dirty="0"/>
              <a:t>Pull-up network is 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complement of pull-down</a:t>
            </a:r>
          </a:p>
          <a:p>
            <a:pPr lvl="1" eaLnBrk="1" hangingPunct="1">
              <a:defRPr/>
            </a:pPr>
            <a:r>
              <a:rPr lang="en-US" dirty="0"/>
              <a:t>Parallel -&gt; series, series -&gt; parallel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2B3F8A4-0FA3-4E36-BEE8-6D4513CB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374" y="2248959"/>
            <a:ext cx="2300153" cy="202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3039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E225BF93-F25B-354A-AC0E-3774691DA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Compound Gates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065EE50C-D17E-C54F-BC27-187A5A9C2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cs typeface="+mn-cs"/>
              </a:rPr>
              <a:t>Compound gates</a:t>
            </a:r>
            <a:r>
              <a:rPr lang="en-US" dirty="0">
                <a:cs typeface="+mn-cs"/>
              </a:rPr>
              <a:t> can do any inverting function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cs typeface="+mn-cs"/>
              </a:rPr>
              <a:t>E.g., </a:t>
            </a:r>
          </a:p>
        </p:txBody>
      </p:sp>
      <p:graphicFrame>
        <p:nvGraphicFramePr>
          <p:cNvPr id="49157" name="Object 4">
            <a:extLst>
              <a:ext uri="{FF2B5EF4-FFF2-40B4-BE49-F238E27FC236}">
                <a16:creationId xmlns:a16="http://schemas.microsoft.com/office/drawing/2014/main" id="{B3F4FC5C-D033-8945-9C2B-E44022694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6588" y="1889125"/>
          <a:ext cx="70675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2692400" imgH="228600" progId="Equation.DSMT4">
                  <p:embed/>
                </p:oleObj>
              </mc:Choice>
              <mc:Fallback>
                <p:oleObj name="Equation" r:id="rId4" imgW="2692400" imgH="228600" progId="Equation.DSMT4">
                  <p:embed/>
                  <p:pic>
                    <p:nvPicPr>
                      <p:cNvPr id="49157" name="Object 4">
                        <a:extLst>
                          <a:ext uri="{FF2B5EF4-FFF2-40B4-BE49-F238E27FC236}">
                            <a16:creationId xmlns:a16="http://schemas.microsoft.com/office/drawing/2014/main" id="{B3F4FC5C-D033-8945-9C2B-E44022694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1889125"/>
                        <a:ext cx="70675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C315B3B-2C0A-434F-B643-86405DB71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181" y="2729777"/>
            <a:ext cx="4520364" cy="32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08609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08057D1F-F8F7-3D4B-B7A9-F1498220C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Example: O3AI 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5159CC6F-0955-E643-9B8E-928FBF7E1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 </a:t>
            </a:r>
          </a:p>
        </p:txBody>
      </p:sp>
      <p:graphicFrame>
        <p:nvGraphicFramePr>
          <p:cNvPr id="51205" name="Object 4">
            <a:extLst>
              <a:ext uri="{FF2B5EF4-FFF2-40B4-BE49-F238E27FC236}">
                <a16:creationId xmlns:a16="http://schemas.microsoft.com/office/drawing/2014/main" id="{E7D1AB0F-E30C-2F40-A405-39BFE40D7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9863" y="1414464"/>
          <a:ext cx="26670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1016000" imgH="266700" progId="Equation.DSMT4">
                  <p:embed/>
                </p:oleObj>
              </mc:Choice>
              <mc:Fallback>
                <p:oleObj name="Equation" r:id="rId4" imgW="1016000" imgH="266700" progId="Equation.DSMT4">
                  <p:embed/>
                  <p:pic>
                    <p:nvPicPr>
                      <p:cNvPr id="51205" name="Object 4">
                        <a:extLst>
                          <a:ext uri="{FF2B5EF4-FFF2-40B4-BE49-F238E27FC236}">
                            <a16:creationId xmlns:a16="http://schemas.microsoft.com/office/drawing/2014/main" id="{E7D1AB0F-E30C-2F40-A405-39BFE40D7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414464"/>
                        <a:ext cx="26670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AAED2FE-3934-4635-8891-A89EB6B08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138" y="2769311"/>
            <a:ext cx="2573662" cy="27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84207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8293CEFD-3467-5745-995A-AC718F7E9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Signal Strength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863B845F-5B51-DB4E-B888-56D0311F8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cs typeface="+mn-cs"/>
              </a:rPr>
              <a:t>Strength</a:t>
            </a:r>
            <a:r>
              <a:rPr lang="en-US" dirty="0">
                <a:cs typeface="+mn-cs"/>
              </a:rPr>
              <a:t> of signal</a:t>
            </a:r>
          </a:p>
          <a:p>
            <a:pPr lvl="1" eaLnBrk="1" hangingPunct="1">
              <a:defRPr/>
            </a:pPr>
            <a:r>
              <a:rPr lang="en-US" dirty="0"/>
              <a:t>How close it approximates ideal voltage source</a:t>
            </a:r>
          </a:p>
          <a:p>
            <a:pPr>
              <a:defRPr/>
            </a:pPr>
            <a:r>
              <a:rPr lang="en-US" dirty="0">
                <a:cs typeface="+mn-cs"/>
              </a:rPr>
              <a:t>V</a:t>
            </a:r>
            <a:r>
              <a:rPr lang="en-US" baseline="-25000" dirty="0">
                <a:cs typeface="+mn-cs"/>
              </a:rPr>
              <a:t>DD</a:t>
            </a:r>
            <a:r>
              <a:rPr lang="en-US" dirty="0">
                <a:cs typeface="+mn-cs"/>
              </a:rPr>
              <a:t> and GND rails are strongest 1 and 0</a:t>
            </a:r>
          </a:p>
          <a:p>
            <a:pPr>
              <a:defRPr/>
            </a:pPr>
            <a:r>
              <a:rPr lang="en-US" dirty="0">
                <a:cs typeface="+mn-cs"/>
              </a:rPr>
              <a:t>nMOS pass strong 0</a:t>
            </a:r>
          </a:p>
          <a:p>
            <a:pPr lvl="1" eaLnBrk="1" hangingPunct="1">
              <a:defRPr/>
            </a:pPr>
            <a:r>
              <a:rPr lang="en-US" dirty="0"/>
              <a:t>But degraded or weak 1</a:t>
            </a:r>
          </a:p>
          <a:p>
            <a:pPr>
              <a:defRPr/>
            </a:pPr>
            <a:r>
              <a:rPr lang="en-US" dirty="0">
                <a:cs typeface="+mn-cs"/>
              </a:rPr>
              <a:t>pMOS pass strong 1</a:t>
            </a:r>
          </a:p>
          <a:p>
            <a:pPr lvl="1" eaLnBrk="1" hangingPunct="1">
              <a:defRPr/>
            </a:pPr>
            <a:r>
              <a:rPr lang="en-US" dirty="0"/>
              <a:t>But degraded or weak 0</a:t>
            </a:r>
          </a:p>
          <a:p>
            <a:pPr>
              <a:defRPr/>
            </a:pPr>
            <a:r>
              <a:rPr lang="en-US" dirty="0">
                <a:cs typeface="+mn-cs"/>
              </a:rPr>
              <a:t>Thus</a:t>
            </a:r>
            <a:r>
              <a:rPr lang="en-US" dirty="0">
                <a:solidFill>
                  <a:schemeClr val="tx1"/>
                </a:solidFill>
                <a:cs typeface="+mn-cs"/>
              </a:rPr>
              <a:t>,</a:t>
            </a:r>
            <a:r>
              <a:rPr lang="en-US" dirty="0">
                <a:cs typeface="+mn-cs"/>
              </a:rPr>
              <a:t> nMOS are best for pull-down network</a:t>
            </a:r>
          </a:p>
        </p:txBody>
      </p:sp>
    </p:spTree>
    <p:extLst>
      <p:ext uri="{BB962C8B-B14F-4D97-AF65-F5344CB8AC3E}">
        <p14:creationId xmlns:p14="http://schemas.microsoft.com/office/powerpoint/2010/main" val="4244554006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0237E9E0-F338-8B43-8EE6-637473D09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Pass Transistors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0D7B4ACB-8B47-394D-A1E9-7860C7E4544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524000"/>
            <a:ext cx="5791200" cy="45720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Transistors can be used as switches</a:t>
            </a:r>
          </a:p>
        </p:txBody>
      </p:sp>
      <p:pic>
        <p:nvPicPr>
          <p:cNvPr id="8" name="Picture 7" descr="A star in the night sky&#10;&#10;Description automatically generated">
            <a:extLst>
              <a:ext uri="{FF2B5EF4-FFF2-40B4-BE49-F238E27FC236}">
                <a16:creationId xmlns:a16="http://schemas.microsoft.com/office/drawing/2014/main" id="{C44BC893-1538-4598-A598-B49D2A54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952" y="2438400"/>
            <a:ext cx="663334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4104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732E8F9-034D-3843-9F6E-24F0AFBC5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Learning Objectives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8893A3C-ECEB-EB40-AC7D-88BE5EA3D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At the end of this lecture, you should be able to</a:t>
            </a:r>
            <a:r>
              <a:rPr lang="en-US" altLang="en-US" dirty="0">
                <a:solidFill>
                  <a:schemeClr val="accent5"/>
                </a:solidFill>
                <a:ea typeface="ＭＳ Ｐゴシック" panose="020B0600070205080204" pitchFamily="34" charset="-128"/>
              </a:rPr>
              <a:t>:</a:t>
            </a:r>
          </a:p>
          <a:p>
            <a:r>
              <a:rPr lang="en-GB" dirty="0">
                <a:ea typeface="ＭＳ Ｐゴシック" panose="020B0600070205080204" pitchFamily="34" charset="-128"/>
              </a:rPr>
              <a:t>Draw transistor-level schematics and layouts for complementary CMOS standard cells. </a:t>
            </a:r>
          </a:p>
          <a:p>
            <a:r>
              <a:rPr lang="en-GB" dirty="0">
                <a:ea typeface="ＭＳ Ｐゴシック" panose="020B0600070205080204" pitchFamily="34" charset="-128"/>
              </a:rPr>
              <a:t>Use time diagrams to describe the operation of D latch and D Flip-flop. </a:t>
            </a:r>
          </a:p>
          <a:p>
            <a:r>
              <a:rPr lang="en-GB" dirty="0">
                <a:ea typeface="ＭＳ Ｐゴシック" panose="020B0600070205080204" pitchFamily="34" charset="-128"/>
              </a:rPr>
              <a:t>Use stick diagrams to sketch and plan cell layouts. </a:t>
            </a:r>
          </a:p>
          <a:p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Char char="q"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888500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5F1C63BD-8874-DD48-AE16-F59627829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Transmission Gates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2F466077-0F2A-DC46-9FAE-5BAB0E3E4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Pass transistors produce degraded outputs</a:t>
            </a:r>
          </a:p>
          <a:p>
            <a:pPr>
              <a:defRPr/>
            </a:pPr>
            <a:r>
              <a:rPr lang="en-US" i="1" dirty="0">
                <a:cs typeface="+mn-cs"/>
              </a:rPr>
              <a:t>Transmission gates</a:t>
            </a:r>
            <a:r>
              <a:rPr lang="en-US" dirty="0">
                <a:cs typeface="+mn-cs"/>
              </a:rPr>
              <a:t> pass both 0 and 1 well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05F1F1B-E3EF-4539-9C3B-9E8DEF279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63" y="2303953"/>
            <a:ext cx="5667425" cy="317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18113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B012F0E1-893C-D944-8FDC-AFAE78F33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Tristates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0401CD23-0DE7-EE47-8E52-3EF8C15CD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cs typeface="+mn-cs"/>
              </a:rPr>
              <a:t>Tristate buffer</a:t>
            </a:r>
            <a:r>
              <a:rPr lang="en-US" dirty="0">
                <a:cs typeface="+mn-cs"/>
              </a:rPr>
              <a:t> produces Z when not enabled</a:t>
            </a:r>
          </a:p>
        </p:txBody>
      </p:sp>
      <p:sp>
        <p:nvSpPr>
          <p:cNvPr id="152607" name="Rectangle 31">
            <a:extLst>
              <a:ext uri="{FF2B5EF4-FFF2-40B4-BE49-F238E27FC236}">
                <a16:creationId xmlns:a16="http://schemas.microsoft.com/office/drawing/2014/main" id="{173941BC-3F66-E847-8C12-239971E6B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9718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2608" name="Rectangle 32">
            <a:extLst>
              <a:ext uri="{FF2B5EF4-FFF2-40B4-BE49-F238E27FC236}">
                <a16:creationId xmlns:a16="http://schemas.microsoft.com/office/drawing/2014/main" id="{DE7C92DB-3DED-3545-94C8-F18BEDB2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3528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2609" name="Rectangle 33">
            <a:extLst>
              <a:ext uri="{FF2B5EF4-FFF2-40B4-BE49-F238E27FC236}">
                <a16:creationId xmlns:a16="http://schemas.microsoft.com/office/drawing/2014/main" id="{02B82880-D80F-2446-A4E4-A2D70B04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152610" name="Rectangle 34">
            <a:extLst>
              <a:ext uri="{FF2B5EF4-FFF2-40B4-BE49-F238E27FC236}">
                <a16:creationId xmlns:a16="http://schemas.microsoft.com/office/drawing/2014/main" id="{B239B172-12B9-494C-949C-5402B8E46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91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33854D7-5DB8-4F68-A720-EA8126176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38" y="2209799"/>
            <a:ext cx="4516074" cy="259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601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2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52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52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7" grpId="0" animBg="1"/>
      <p:bldP spid="152608" grpId="0" animBg="1"/>
      <p:bldP spid="152609" grpId="0" animBg="1"/>
      <p:bldP spid="1526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B73DCEAE-00E6-0546-96A3-9C1687B68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Nonrestoring Tristate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2AA479A1-BFAC-B040-9B5A-5EE5C564B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Transmission gate acts as a</a:t>
            </a:r>
            <a:r>
              <a:rPr lang="en-US" b="1" dirty="0">
                <a:cs typeface="+mn-cs"/>
              </a:rPr>
              <a:t> </a:t>
            </a:r>
            <a:r>
              <a:rPr lang="en-US" dirty="0">
                <a:cs typeface="+mn-cs"/>
              </a:rPr>
              <a:t>tristate buffer</a:t>
            </a:r>
          </a:p>
          <a:p>
            <a:pPr lvl="1" eaLnBrk="1" hangingPunct="1">
              <a:defRPr/>
            </a:pPr>
            <a:r>
              <a:rPr lang="en-US" dirty="0"/>
              <a:t>Only two transistors</a:t>
            </a:r>
          </a:p>
          <a:p>
            <a:pPr lvl="1" eaLnBrk="1" hangingPunct="1">
              <a:defRPr/>
            </a:pPr>
            <a:r>
              <a:rPr lang="en-US" dirty="0"/>
              <a:t>But </a:t>
            </a:r>
            <a:r>
              <a:rPr lang="en-US" i="1" dirty="0"/>
              <a:t>nonrestoring</a:t>
            </a:r>
          </a:p>
          <a:p>
            <a:pPr lvl="2" eaLnBrk="1" hangingPunct="1">
              <a:defRPr/>
            </a:pPr>
            <a:r>
              <a:rPr lang="en-US" dirty="0"/>
              <a:t>Noise on A is passed on to Y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36BA98-DACD-4ACD-9344-1F25D748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828098"/>
            <a:ext cx="1047750" cy="18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2209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BCD09E1C-2267-734F-957D-9E6638C9F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Tristate Inverter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07F9E253-18FB-9D40-A87F-3FAF20466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Tristate inverter produces restored output</a:t>
            </a:r>
          </a:p>
          <a:p>
            <a:pPr lvl="1" eaLnBrk="1" hangingPunct="1">
              <a:defRPr/>
            </a:pPr>
            <a:r>
              <a:rPr lang="en-US" dirty="0"/>
              <a:t>Violates conduction complement rule</a:t>
            </a:r>
          </a:p>
          <a:p>
            <a:pPr lvl="1" eaLnBrk="1" hangingPunct="1">
              <a:defRPr/>
            </a:pPr>
            <a:r>
              <a:rPr lang="en-US" dirty="0"/>
              <a:t>Because we want a Z output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AA58110-2882-4951-9D48-FACAACA52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61" y="2536676"/>
            <a:ext cx="5167043" cy="262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95834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F0D9FAF5-F1E7-9C4D-9C59-6A2A5EB52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Multiplexers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06C872D3-4417-8A43-88F6-DCEB56322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487" y="1133061"/>
            <a:ext cx="11243088" cy="4600989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2:1 multiplexer chooses between two inputs</a:t>
            </a:r>
          </a:p>
        </p:txBody>
      </p:sp>
      <p:sp>
        <p:nvSpPr>
          <p:cNvPr id="153638" name="Rectangle 38">
            <a:extLst>
              <a:ext uri="{FF2B5EF4-FFF2-40B4-BE49-F238E27FC236}">
                <a16:creationId xmlns:a16="http://schemas.microsoft.com/office/drawing/2014/main" id="{B6345951-9850-A444-8EA8-27CF5A59B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39" name="Rectangle 39">
            <a:extLst>
              <a:ext uri="{FF2B5EF4-FFF2-40B4-BE49-F238E27FC236}">
                <a16:creationId xmlns:a16="http://schemas.microsoft.com/office/drawing/2014/main" id="{22718F17-F405-D544-BFA2-B547E8BC8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7338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40" name="Rectangle 40">
            <a:extLst>
              <a:ext uri="{FF2B5EF4-FFF2-40B4-BE49-F238E27FC236}">
                <a16:creationId xmlns:a16="http://schemas.microsoft.com/office/drawing/2014/main" id="{BDA9D45F-44B6-364A-AEBE-FB6527C03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191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153641" name="Rectangle 41">
            <a:extLst>
              <a:ext uri="{FF2B5EF4-FFF2-40B4-BE49-F238E27FC236}">
                <a16:creationId xmlns:a16="http://schemas.microsoft.com/office/drawing/2014/main" id="{A18EC32D-46AA-8247-A2D1-2D796B22B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4B81F23-FE45-4051-9F1E-1EDF6465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052" y="2739611"/>
            <a:ext cx="6946695" cy="22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6421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3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53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53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53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8" grpId="0" animBg="1"/>
      <p:bldP spid="153639" grpId="0" animBg="1"/>
      <p:bldP spid="153640" grpId="0" animBg="1"/>
      <p:bldP spid="1536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32D8DBF6-08BD-5A40-A213-2B017234D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Gate-Level Mux Design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54C5A4F5-82E4-4245-875A-32ED9F0F4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 </a:t>
            </a:r>
          </a:p>
          <a:p>
            <a:pPr>
              <a:defRPr/>
            </a:pPr>
            <a:r>
              <a:rPr lang="en-US" dirty="0">
                <a:cs typeface="+mn-cs"/>
              </a:rPr>
              <a:t>How many transistors are needed? </a:t>
            </a:r>
            <a:endParaRPr lang="en-US" dirty="0">
              <a:solidFill>
                <a:srgbClr val="0000FF"/>
              </a:solidFill>
              <a:cs typeface="+mn-cs"/>
            </a:endParaRPr>
          </a:p>
        </p:txBody>
      </p:sp>
      <p:graphicFrame>
        <p:nvGraphicFramePr>
          <p:cNvPr id="67589" name="Object 4">
            <a:extLst>
              <a:ext uri="{FF2B5EF4-FFF2-40B4-BE49-F238E27FC236}">
                <a16:creationId xmlns:a16="http://schemas.microsoft.com/office/drawing/2014/main" id="{FEEEE7B9-F3CB-1141-A5FB-B0F3D4C77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91186"/>
              </p:ext>
            </p:extLst>
          </p:nvPr>
        </p:nvGraphicFramePr>
        <p:xfrm>
          <a:off x="808037" y="1028492"/>
          <a:ext cx="50339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44183300" imgH="4978400" progId="Equation.DSMT4">
                  <p:embed/>
                </p:oleObj>
              </mc:Choice>
              <mc:Fallback>
                <p:oleObj name="Equation" r:id="rId4" imgW="44183300" imgH="4978400" progId="Equation.DSMT4">
                  <p:embed/>
                  <p:pic>
                    <p:nvPicPr>
                      <p:cNvPr id="67589" name="Object 4">
                        <a:extLst>
                          <a:ext uri="{FF2B5EF4-FFF2-40B4-BE49-F238E27FC236}">
                            <a16:creationId xmlns:a16="http://schemas.microsoft.com/office/drawing/2014/main" id="{FEEEE7B9-F3CB-1141-A5FB-B0F3D4C779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7" y="1028492"/>
                        <a:ext cx="503396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5">
            <a:extLst>
              <a:ext uri="{FF2B5EF4-FFF2-40B4-BE49-F238E27FC236}">
                <a16:creationId xmlns:a16="http://schemas.microsoft.com/office/drawing/2014/main" id="{031EEE9D-7E9D-A749-94DF-4D62512FD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667001"/>
          <a:ext cx="6629400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6" imgW="18529300" imgH="9093200" progId="Visio.Drawing.6">
                  <p:embed/>
                </p:oleObj>
              </mc:Choice>
              <mc:Fallback>
                <p:oleObj name="VISIO" r:id="rId6" imgW="18529300" imgH="9093200" progId="Visio.Drawing.6">
                  <p:embed/>
                  <p:pic>
                    <p:nvPicPr>
                      <p:cNvPr id="67590" name="Object 5">
                        <a:extLst>
                          <a:ext uri="{FF2B5EF4-FFF2-40B4-BE49-F238E27FC236}">
                            <a16:creationId xmlns:a16="http://schemas.microsoft.com/office/drawing/2014/main" id="{031EEE9D-7E9D-A749-94DF-4D62512FD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1"/>
                        <a:ext cx="6629400" cy="326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4" name="Rectangle 6">
            <a:extLst>
              <a:ext uri="{FF2B5EF4-FFF2-40B4-BE49-F238E27FC236}">
                <a16:creationId xmlns:a16="http://schemas.microsoft.com/office/drawing/2014/main" id="{26752329-0B01-A14F-8BBC-8F163BC2E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057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60775" name="Rectangle 7">
            <a:extLst>
              <a:ext uri="{FF2B5EF4-FFF2-40B4-BE49-F238E27FC236}">
                <a16:creationId xmlns:a16="http://schemas.microsoft.com/office/drawing/2014/main" id="{D7553547-C325-0E42-8A18-56E0CA84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667000"/>
            <a:ext cx="5943600" cy="3352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983331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 animBg="1"/>
      <p:bldP spid="1607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026">
            <a:extLst>
              <a:ext uri="{FF2B5EF4-FFF2-40B4-BE49-F238E27FC236}">
                <a16:creationId xmlns:a16="http://schemas.microsoft.com/office/drawing/2014/main" id="{C9B3FF31-467C-9646-93DD-36596DB18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Transmission Gate Mux</a:t>
            </a:r>
          </a:p>
        </p:txBody>
      </p:sp>
      <p:sp>
        <p:nvSpPr>
          <p:cNvPr id="154627" name="Rectangle 1027">
            <a:extLst>
              <a:ext uri="{FF2B5EF4-FFF2-40B4-BE49-F238E27FC236}">
                <a16:creationId xmlns:a16="http://schemas.microsoft.com/office/drawing/2014/main" id="{C50734D8-437A-3343-BAFC-9DAABCB1D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Nonrestoring mux uses two transmission gates</a:t>
            </a:r>
          </a:p>
          <a:p>
            <a:pPr lvl="1" eaLnBrk="1" hangingPunct="1">
              <a:defRPr/>
            </a:pPr>
            <a:r>
              <a:rPr lang="en-US" dirty="0"/>
              <a:t>Only 4 transistors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974B80E-EFB0-42DD-AF57-75564D52B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50" y="2664040"/>
            <a:ext cx="1314499" cy="21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25829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31BD60E1-6753-884B-9210-92E4E6271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Inverting Mux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F13001E7-ABF3-BD43-AC78-ED6B18A42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Inverting multiplexer</a:t>
            </a:r>
          </a:p>
          <a:p>
            <a:pPr lvl="1" eaLnBrk="1" hangingPunct="1">
              <a:defRPr/>
            </a:pPr>
            <a:r>
              <a:rPr lang="en-US" dirty="0"/>
              <a:t>Use compound AOI22</a:t>
            </a:r>
          </a:p>
          <a:p>
            <a:pPr lvl="1" eaLnBrk="1" hangingPunct="1">
              <a:defRPr/>
            </a:pPr>
            <a:r>
              <a:rPr lang="en-US" dirty="0"/>
              <a:t>Or 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pair of tristate inverters</a:t>
            </a:r>
          </a:p>
          <a:p>
            <a:pPr lvl="1" eaLnBrk="1" hangingPunct="1">
              <a:defRPr/>
            </a:pPr>
            <a:r>
              <a:rPr lang="en-US" dirty="0"/>
              <a:t>Essentially the same thing</a:t>
            </a:r>
          </a:p>
          <a:p>
            <a:pPr>
              <a:defRPr/>
            </a:pPr>
            <a:r>
              <a:rPr lang="en-US" dirty="0">
                <a:cs typeface="+mn-cs"/>
              </a:rPr>
              <a:t>Noninverting multiplexer adds an inverter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19348BE-6615-40FE-9A0C-4CB957F9F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30" y="3258570"/>
            <a:ext cx="9019190" cy="24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11508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CCDB5274-E554-EE46-8112-506945A70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4:1 Multiplexer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A8B9BAEE-4930-8542-9A0C-227DE8FB0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4:1 mux chooses one of 4 inputs using two selects</a:t>
            </a:r>
          </a:p>
          <a:p>
            <a:pPr lvl="1" eaLnBrk="1" hangingPunct="1">
              <a:defRPr/>
            </a:pPr>
            <a:r>
              <a:rPr lang="en-US" dirty="0"/>
              <a:t>Two levels of 2:1 muxes</a:t>
            </a:r>
          </a:p>
          <a:p>
            <a:pPr lvl="1" eaLnBrk="1" hangingPunct="1">
              <a:defRPr/>
            </a:pPr>
            <a:r>
              <a:rPr lang="en-US" dirty="0"/>
              <a:t>Or four tristates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6CAD660-3B5E-4BBF-9B4A-60B29CCB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23" y="1787821"/>
            <a:ext cx="5526653" cy="336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878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2C3CDEE4-1979-2B4A-8A00-F3E39BB37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 Latch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5D4F457-18B1-074B-8026-11B010B6C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defRPr/>
            </a:pPr>
            <a:r>
              <a:rPr lang="en-US" dirty="0">
                <a:ea typeface="ＭＳ Ｐゴシック"/>
                <a:cs typeface="+mn-cs"/>
              </a:rPr>
              <a:t>When CLK = 1, latch is </a:t>
            </a:r>
            <a:r>
              <a:rPr lang="en-US" i="1" dirty="0">
                <a:ea typeface="ＭＳ Ｐゴシック"/>
                <a:cs typeface="+mn-cs"/>
              </a:rPr>
              <a:t>transparent</a:t>
            </a:r>
          </a:p>
          <a:p>
            <a:pPr marL="581025" lvl="1" indent="-166370" eaLnBrk="1" hangingPunct="1">
              <a:defRPr/>
            </a:pPr>
            <a:r>
              <a:rPr lang="en-US" dirty="0"/>
              <a:t>D flows through to Q like a buffer</a:t>
            </a: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>
                <a:ea typeface="ＭＳ Ｐゴシック"/>
                <a:cs typeface="+mn-cs"/>
              </a:rPr>
              <a:t>When CLK = 0, the latch is </a:t>
            </a:r>
            <a:r>
              <a:rPr lang="en-US" i="1" dirty="0">
                <a:ea typeface="ＭＳ Ｐゴシック"/>
                <a:cs typeface="+mn-cs"/>
              </a:rPr>
              <a:t>opaque</a:t>
            </a:r>
            <a:endParaRPr lang="en-US" i="1" dirty="0">
              <a:ea typeface="ＭＳ Ｐゴシック"/>
              <a:cs typeface="Calibri"/>
            </a:endParaRPr>
          </a:p>
          <a:p>
            <a:pPr marL="581025" lvl="1" indent="-166370" eaLnBrk="1" hangingPunct="1">
              <a:defRPr/>
            </a:pPr>
            <a:r>
              <a:rPr lang="en-US" dirty="0"/>
              <a:t>Q holds its old value independent of D</a:t>
            </a: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>
                <a:ea typeface="ＭＳ Ｐゴシック"/>
                <a:cs typeface="+mn-cs"/>
              </a:rPr>
              <a:t>Aka </a:t>
            </a:r>
            <a:r>
              <a:rPr lang="en-US" i="1" dirty="0">
                <a:ea typeface="ＭＳ Ｐゴシック"/>
                <a:cs typeface="+mn-cs"/>
              </a:rPr>
              <a:t>transparent latch</a:t>
            </a:r>
            <a:r>
              <a:rPr lang="en-US" dirty="0">
                <a:ea typeface="ＭＳ Ｐゴシック"/>
                <a:cs typeface="+mn-cs"/>
              </a:rPr>
              <a:t> or </a:t>
            </a:r>
            <a:r>
              <a:rPr lang="en-US" i="1" dirty="0">
                <a:ea typeface="ＭＳ Ｐゴシック"/>
                <a:cs typeface="+mn-cs"/>
              </a:rPr>
              <a:t>level-sensitive latch</a:t>
            </a:r>
            <a:endParaRPr lang="en-US" i="1" dirty="0">
              <a:ea typeface="ＭＳ Ｐゴシック"/>
              <a:cs typeface="Calibri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35B1FCC-AC7B-4478-85EE-6C0D5B915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3429000"/>
            <a:ext cx="5229211" cy="149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2196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BAC63C3-B7E6-494D-98F2-6ED18DA3B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 Brief History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C02752CD-C469-4447-82AA-2B3EBE551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2200" y="1371600"/>
            <a:ext cx="5181600" cy="4572000"/>
          </a:xfrm>
        </p:spPr>
        <p:txBody>
          <a:bodyPr vert="horz" lIns="0" tIns="0" rIns="0" bIns="0" rtlCol="0" anchor="t">
            <a:no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1958: First integrated circuit</a:t>
            </a:r>
          </a:p>
          <a:p>
            <a:pPr marL="581025" lvl="1" indent="-166370" eaLnBrk="1" hangingPunct="1">
              <a:defRPr/>
            </a:pPr>
            <a:r>
              <a:rPr lang="en-US" dirty="0"/>
              <a:t>Flip-flop using two transistors</a:t>
            </a:r>
            <a:endParaRPr lang="en-US" dirty="0">
              <a:cs typeface="Calibri"/>
            </a:endParaRPr>
          </a:p>
          <a:p>
            <a:pPr marL="581025" lvl="1" indent="-166370" eaLnBrk="1" hangingPunct="1">
              <a:defRPr/>
            </a:pPr>
            <a:r>
              <a:rPr lang="en-US" dirty="0"/>
              <a:t>Built by Jack Kilby at Texas Instruments</a:t>
            </a: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>
                <a:cs typeface="+mn-cs"/>
              </a:rPr>
              <a:t>2019</a:t>
            </a:r>
          </a:p>
          <a:p>
            <a:pPr marL="581025" lvl="1" indent="-166370">
              <a:defRPr/>
            </a:pPr>
            <a:r>
              <a:rPr lang="en-US" dirty="0">
                <a:ea typeface="ＭＳ Ｐゴシック"/>
              </a:rPr>
              <a:t>Apple A13 </a:t>
            </a:r>
            <a:r>
              <a:rPr lang="en-US" dirty="0">
                <a:latin typeface="Calibri"/>
                <a:ea typeface="ＭＳ Ｐゴシック"/>
                <a:cs typeface="Calibri"/>
              </a:rPr>
              <a:t>microprocessor</a:t>
            </a:r>
            <a:r>
              <a:rPr lang="en-US" dirty="0">
                <a:ea typeface="ＭＳ Ｐゴシック"/>
              </a:rPr>
              <a:t> </a:t>
            </a:r>
            <a:endParaRPr lang="en-US" dirty="0">
              <a:cs typeface="Calibri"/>
            </a:endParaRPr>
          </a:p>
          <a:p>
            <a:pPr marL="855345" lvl="2" indent="-166370" eaLnBrk="1" hangingPunct="1">
              <a:defRPr/>
            </a:pPr>
            <a:r>
              <a:rPr lang="en-US" dirty="0"/>
              <a:t>8.5 billion transistors</a:t>
            </a:r>
            <a:endParaRPr lang="en-US" dirty="0">
              <a:cs typeface="Calibri"/>
            </a:endParaRPr>
          </a:p>
          <a:p>
            <a:pPr marL="581025" lvl="1" indent="-166370" eaLnBrk="1" hangingPunct="1">
              <a:defRPr/>
            </a:pPr>
            <a:r>
              <a:rPr lang="en-US" dirty="0"/>
              <a:t>Samsung 8 TB Flash memory </a:t>
            </a:r>
            <a:endParaRPr lang="en-US" dirty="0">
              <a:cs typeface="Calibri"/>
            </a:endParaRPr>
          </a:p>
          <a:p>
            <a:pPr marL="855345" lvl="2" indent="-166370" eaLnBrk="1" hangingPunct="1">
              <a:defRPr/>
            </a:pPr>
            <a:r>
              <a:rPr lang="en-US" dirty="0"/>
              <a:t>2 trillion stacked transistors</a:t>
            </a:r>
            <a:endParaRPr lang="en-US" dirty="0">
              <a:cs typeface="Calibri"/>
            </a:endParaRPr>
          </a:p>
        </p:txBody>
      </p:sp>
      <p:pic>
        <p:nvPicPr>
          <p:cNvPr id="20485" name="Picture 4" descr="0102b">
            <a:extLst>
              <a:ext uri="{FF2B5EF4-FFF2-40B4-BE49-F238E27FC236}">
                <a16:creationId xmlns:a16="http://schemas.microsoft.com/office/drawing/2014/main" id="{BBBCBBCF-768C-D444-B13F-BD01698EA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1"/>
            <a:ext cx="27432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5">
            <a:extLst>
              <a:ext uri="{FF2B5EF4-FFF2-40B4-BE49-F238E27FC236}">
                <a16:creationId xmlns:a16="http://schemas.microsoft.com/office/drawing/2014/main" id="{8529D45D-C6C9-8C4F-8C86-D4C4D340E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29000"/>
            <a:ext cx="2819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900" dirty="0">
                <a:latin typeface="Arial" panose="020B0604020202020204" pitchFamily="34" charset="0"/>
              </a:rPr>
              <a:t>Courtesy Texas Instruments</a:t>
            </a:r>
          </a:p>
        </p:txBody>
      </p:sp>
      <p:pic>
        <p:nvPicPr>
          <p:cNvPr id="20487" name="Picture 7">
            <a:extLst>
              <a:ext uri="{FF2B5EF4-FFF2-40B4-BE49-F238E27FC236}">
                <a16:creationId xmlns:a16="http://schemas.microsoft.com/office/drawing/2014/main" id="{89370536-BF47-314E-B4A3-EA3D1808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733801"/>
            <a:ext cx="1973263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9">
            <a:extLst>
              <a:ext uri="{FF2B5EF4-FFF2-40B4-BE49-F238E27FC236}">
                <a16:creationId xmlns:a16="http://schemas.microsoft.com/office/drawing/2014/main" id="{87BE7126-CB3B-6547-9C59-D36CF3BC1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5562600"/>
            <a:ext cx="99060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 dirty="0"/>
              <a:t>[Trinh09]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 dirty="0"/>
              <a:t>© 2009 IEEE.</a:t>
            </a:r>
          </a:p>
        </p:txBody>
      </p:sp>
    </p:spTree>
    <p:extLst>
      <p:ext uri="{BB962C8B-B14F-4D97-AF65-F5344CB8AC3E}">
        <p14:creationId xmlns:p14="http://schemas.microsoft.com/office/powerpoint/2010/main" val="2640154838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E022D6A1-3540-C24D-8AB4-6D92DC6B9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 Latch Design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10635AF6-02D3-D848-9F00-893D63987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Multiplexer chooses D or old Q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5311193-DA01-4588-92DD-BE62CAA1A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868" y="2232085"/>
            <a:ext cx="4883795" cy="17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01677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B58A67EC-3AA2-E349-AB1A-5364907A0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 Latch Operation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386AFA1-D072-4314-B92C-BE95B5110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730" y="2055655"/>
            <a:ext cx="5467146" cy="32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00564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EFD2E6BC-E56A-184B-99D7-B8DD157E2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 Flip-flop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20323B6B-DC8E-834C-815E-BC15BF32C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When CLK rises, D is copied to Q</a:t>
            </a:r>
          </a:p>
          <a:p>
            <a:pPr>
              <a:defRPr/>
            </a:pPr>
            <a:r>
              <a:rPr lang="en-US" dirty="0">
                <a:cs typeface="+mn-cs"/>
              </a:rPr>
              <a:t>At all other times, Q holds its value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cs typeface="+mn-cs"/>
              </a:rPr>
              <a:t>Also known as </a:t>
            </a:r>
            <a:r>
              <a:rPr lang="en-US" i="1" dirty="0">
                <a:cs typeface="+mn-cs"/>
              </a:rPr>
              <a:t>positive edge-triggered flip-flop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03BF788-3869-42C8-AF2F-F3D5ECFF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998" y="3142596"/>
            <a:ext cx="6275054" cy="14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51884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78D19C09-D5E3-FE41-ACD7-2646B7373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 Flip-flop Design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51110EC4-0479-1D4C-9985-CF99ACBB4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Built from two D latches, a primary and secondary D latches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89DB513-1E83-4466-B3FB-7266A34E6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90" y="2160669"/>
            <a:ext cx="7839019" cy="189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00721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3AAB7E32-C3D2-F44D-A4D3-A8E48A03B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 Flip-flop Operation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B2F3DBD-D612-4724-995C-1EA0A5A1E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724" y="1381568"/>
            <a:ext cx="4380902" cy="409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791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86D0E9C5-BD67-7646-AD82-B4D52FF1F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Race Condition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8E63C3A6-B3C9-964A-886A-135F50322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Back-to-back flops can malfunction from clock skew</a:t>
            </a:r>
          </a:p>
          <a:p>
            <a:pPr lvl="1" eaLnBrk="1" hangingPunct="1">
              <a:defRPr/>
            </a:pPr>
            <a:r>
              <a:rPr lang="en-US" dirty="0"/>
              <a:t>Second flip-flop fires late</a:t>
            </a:r>
          </a:p>
          <a:p>
            <a:pPr lvl="1" eaLnBrk="1" hangingPunct="1">
              <a:defRPr/>
            </a:pPr>
            <a:r>
              <a:rPr lang="en-US" dirty="0"/>
              <a:t>Sees first flip-flop change and captures its result</a:t>
            </a:r>
          </a:p>
          <a:p>
            <a:pPr lvl="1" eaLnBrk="1" hangingPunct="1">
              <a:defRPr/>
            </a:pPr>
            <a:r>
              <a:rPr lang="en-US" dirty="0"/>
              <a:t>Called </a:t>
            </a:r>
            <a:r>
              <a:rPr lang="en-US" i="1" dirty="0"/>
              <a:t>hold-time failure</a:t>
            </a:r>
            <a:r>
              <a:rPr lang="en-US" dirty="0"/>
              <a:t> or </a:t>
            </a:r>
            <a:r>
              <a:rPr lang="en-US" i="1" dirty="0"/>
              <a:t>race condition</a:t>
            </a:r>
          </a:p>
        </p:txBody>
      </p:sp>
      <p:graphicFrame>
        <p:nvGraphicFramePr>
          <p:cNvPr id="88069" name="Object 4">
            <a:extLst>
              <a:ext uri="{FF2B5EF4-FFF2-40B4-BE49-F238E27FC236}">
                <a16:creationId xmlns:a16="http://schemas.microsoft.com/office/drawing/2014/main" id="{C9E2B19C-E682-5047-8AC9-909D77AC43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365501"/>
          <a:ext cx="8001000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4" imgW="18199100" imgH="5803900" progId="Visio.Drawing.6">
                  <p:embed/>
                </p:oleObj>
              </mc:Choice>
              <mc:Fallback>
                <p:oleObj name="VISIO" r:id="rId4" imgW="18199100" imgH="5803900" progId="Visio.Drawing.6">
                  <p:embed/>
                  <p:pic>
                    <p:nvPicPr>
                      <p:cNvPr id="88069" name="Object 4">
                        <a:extLst>
                          <a:ext uri="{FF2B5EF4-FFF2-40B4-BE49-F238E27FC236}">
                            <a16:creationId xmlns:a16="http://schemas.microsoft.com/office/drawing/2014/main" id="{C9E2B19C-E682-5047-8AC9-909D77AC43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65501"/>
                        <a:ext cx="8001000" cy="255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666513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7C12EE5E-518F-9C4A-93A1-2A6CFDA0D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Nonoverlapping Clocks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F2E689C0-D92C-7A4F-8BB0-ED60B263C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Nonoverlapping clocks can prevent races</a:t>
            </a:r>
          </a:p>
          <a:p>
            <a:pPr lvl="1" eaLnBrk="1" hangingPunct="1">
              <a:defRPr/>
            </a:pPr>
            <a:r>
              <a:rPr lang="en-US" dirty="0"/>
              <a:t>As long as nonoverlap exceeds clock skew</a:t>
            </a:r>
          </a:p>
          <a:p>
            <a:pPr>
              <a:defRPr/>
            </a:pPr>
            <a:r>
              <a:rPr lang="en-US" dirty="0">
                <a:cs typeface="+mn-cs"/>
              </a:rPr>
              <a:t>We will use them in this class for safe design</a:t>
            </a:r>
          </a:p>
          <a:p>
            <a:pPr lvl="1" eaLnBrk="1" hangingPunct="1">
              <a:defRPr/>
            </a:pPr>
            <a:r>
              <a:rPr lang="en-US" dirty="0"/>
              <a:t>Industry manages skew more carefully instead 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3B51FB3-8930-4EBE-96D8-0E92C0CAD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772" y="2971043"/>
            <a:ext cx="4515106" cy="27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90779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8429B4C-E49A-A74D-890D-1AEE59CF8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Gate Layout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D9A8FBD8-B8A1-9B4C-BEEA-F82207920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Layout can be very time consuming</a:t>
            </a:r>
          </a:p>
          <a:p>
            <a:pPr lvl="1" eaLnBrk="1" hangingPunct="1">
              <a:defRPr/>
            </a:pPr>
            <a:r>
              <a:rPr lang="en-US" dirty="0"/>
              <a:t>Design gates to fit together nicely</a:t>
            </a:r>
          </a:p>
          <a:p>
            <a:pPr lvl="1" eaLnBrk="1" hangingPunct="1">
              <a:defRPr/>
            </a:pPr>
            <a:r>
              <a:rPr lang="en-US" dirty="0"/>
              <a:t>Build a library of standard cells</a:t>
            </a:r>
          </a:p>
          <a:p>
            <a:pPr>
              <a:defRPr/>
            </a:pPr>
            <a:r>
              <a:rPr lang="en-US" dirty="0">
                <a:cs typeface="+mn-cs"/>
              </a:rPr>
              <a:t>Standard cell design methodology</a:t>
            </a:r>
          </a:p>
          <a:p>
            <a:pPr lvl="1" eaLnBrk="1" hangingPunct="1">
              <a:defRPr/>
            </a:pPr>
            <a:r>
              <a:rPr lang="en-US" dirty="0"/>
              <a:t>V</a:t>
            </a:r>
            <a:r>
              <a:rPr lang="en-US" baseline="-25000" dirty="0"/>
              <a:t>DD</a:t>
            </a:r>
            <a:r>
              <a:rPr lang="en-US" dirty="0"/>
              <a:t> and GND should abut (standard height)</a:t>
            </a:r>
          </a:p>
          <a:p>
            <a:pPr lvl="1" eaLnBrk="1" hangingPunct="1">
              <a:defRPr/>
            </a:pPr>
            <a:r>
              <a:rPr lang="en-US" dirty="0"/>
              <a:t>Adjacent gates should satisfy design rules</a:t>
            </a:r>
          </a:p>
          <a:p>
            <a:pPr lvl="1" eaLnBrk="1" hangingPunct="1">
              <a:defRPr/>
            </a:pPr>
            <a:r>
              <a:rPr lang="en-US" dirty="0"/>
              <a:t>nMOS at bottom and pMOS at top</a:t>
            </a:r>
          </a:p>
          <a:p>
            <a:pPr lvl="1" eaLnBrk="1" hangingPunct="1">
              <a:defRPr/>
            </a:pPr>
            <a:r>
              <a:rPr lang="en-US" dirty="0"/>
              <a:t>All gates include well and substrate contacts</a:t>
            </a:r>
          </a:p>
        </p:txBody>
      </p:sp>
    </p:spTree>
    <p:extLst>
      <p:ext uri="{BB962C8B-B14F-4D97-AF65-F5344CB8AC3E}">
        <p14:creationId xmlns:p14="http://schemas.microsoft.com/office/powerpoint/2010/main" val="706109201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BADBEF5B-B233-EA47-9F73-88508DE3F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Example: Inverter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4339D29-408F-45C0-B0EC-C0BD79B8A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94" y="1514821"/>
            <a:ext cx="4010661" cy="382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13829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7956D9BD-31DE-EE4B-AEAE-B82BA96AC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Example: NAND3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D4A7FE12-B41F-3147-AC68-89104EBA9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defRPr/>
            </a:pPr>
            <a:r>
              <a:rPr lang="en-US" dirty="0">
                <a:ea typeface="ＭＳ Ｐゴシック"/>
                <a:cs typeface="+mn-cs"/>
              </a:rPr>
              <a:t>Horizontal n-diffusion and p-diffusion strips</a:t>
            </a:r>
          </a:p>
          <a:p>
            <a:pPr>
              <a:defRPr/>
            </a:pPr>
            <a:r>
              <a:rPr lang="en-US" dirty="0">
                <a:cs typeface="+mn-cs"/>
              </a:rPr>
              <a:t>Vertical polysilicon gates</a:t>
            </a:r>
          </a:p>
          <a:p>
            <a:pPr>
              <a:defRPr/>
            </a:pPr>
            <a:r>
              <a:rPr lang="en-US" dirty="0">
                <a:cs typeface="+mn-cs"/>
              </a:rPr>
              <a:t>Metal 1 V</a:t>
            </a:r>
            <a:r>
              <a:rPr lang="en-US" baseline="-25000" dirty="0">
                <a:cs typeface="+mn-cs"/>
              </a:rPr>
              <a:t>DD</a:t>
            </a:r>
            <a:r>
              <a:rPr lang="en-US" dirty="0">
                <a:cs typeface="+mn-cs"/>
              </a:rPr>
              <a:t> rail at top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cs typeface="+mn-cs"/>
              </a:rPr>
              <a:t>Metal 1</a:t>
            </a:r>
            <a:r>
              <a:rPr lang="en-US" dirty="0">
                <a:cs typeface="+mn-cs"/>
              </a:rPr>
              <a:t> GND rail at bottom</a:t>
            </a:r>
          </a:p>
          <a:p>
            <a:pPr>
              <a:defRPr/>
            </a:pPr>
            <a:r>
              <a:rPr lang="en-US" dirty="0">
                <a:cs typeface="+mn-cs"/>
              </a:rPr>
              <a:t>32 </a:t>
            </a:r>
            <a:r>
              <a:rPr lang="en-US" dirty="0">
                <a:latin typeface="Symbol" charset="2"/>
                <a:cs typeface="Symbol" charset="2"/>
              </a:rPr>
              <a:t>l</a:t>
            </a:r>
            <a:r>
              <a:rPr lang="en-US" dirty="0">
                <a:cs typeface="+mn-cs"/>
              </a:rPr>
              <a:t> by 40 </a:t>
            </a:r>
            <a:r>
              <a:rPr lang="en-US" dirty="0">
                <a:latin typeface="Symbol" charset="0"/>
                <a:cs typeface="+mn-cs"/>
              </a:rPr>
              <a:t>l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F1D3764-0652-4B7C-8C38-09B4A88D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73" y="1934553"/>
            <a:ext cx="3837953" cy="35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6380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2BA27ED6-B608-6244-B7C4-F5C783A91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cs typeface="+mj-cs"/>
              </a:rPr>
              <a:t>Growth Rate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E0843810-DE14-5C49-A334-4F5384487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53% compound annual growth rate over 50 years</a:t>
            </a:r>
          </a:p>
          <a:p>
            <a:pPr lvl="1" eaLnBrk="1" hangingPunct="1">
              <a:defRPr/>
            </a:pPr>
            <a:r>
              <a:rPr lang="en-US" dirty="0"/>
              <a:t>No other technology has grown so fast so long</a:t>
            </a:r>
          </a:p>
          <a:p>
            <a:pPr>
              <a:defRPr/>
            </a:pPr>
            <a:r>
              <a:rPr lang="en-US" dirty="0">
                <a:cs typeface="+mn-cs"/>
              </a:rPr>
              <a:t>Driven by miniaturization of transistors</a:t>
            </a:r>
          </a:p>
          <a:p>
            <a:pPr lvl="1" eaLnBrk="1" hangingPunct="1">
              <a:defRPr/>
            </a:pPr>
            <a:r>
              <a:rPr lang="en-US" dirty="0"/>
              <a:t>Smaller is cheaper, faster, lower in power!</a:t>
            </a:r>
          </a:p>
          <a:p>
            <a:pPr lvl="1" eaLnBrk="1" hangingPunct="1">
              <a:defRPr/>
            </a:pPr>
            <a:r>
              <a:rPr lang="en-US" dirty="0"/>
              <a:t>Revolutionary effects on society</a:t>
            </a:r>
          </a:p>
          <a:p>
            <a:pPr eaLnBrk="1" hangingPunct="1">
              <a:buFont typeface="Wingdings" charset="0"/>
              <a:buChar char="q"/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592118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C71E833C-4F96-2B47-89D4-AE1A3EEDF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Stick Diagrams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69ACBFCB-C3DA-194B-A2A7-08E64EA49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defRPr/>
            </a:pPr>
            <a:r>
              <a:rPr lang="en-US" i="1" dirty="0">
                <a:cs typeface="+mn-cs"/>
              </a:rPr>
              <a:t>Stick diagrams</a:t>
            </a:r>
            <a:r>
              <a:rPr lang="en-US" dirty="0">
                <a:cs typeface="+mn-cs"/>
              </a:rPr>
              <a:t> help plan layout quickly</a:t>
            </a:r>
          </a:p>
          <a:p>
            <a:pPr marL="581025" lvl="1" indent="-166370" eaLnBrk="1" hangingPunct="1">
              <a:defRPr/>
            </a:pPr>
            <a:r>
              <a:rPr lang="en-US" dirty="0">
                <a:ea typeface="ＭＳ Ｐゴシック"/>
              </a:rPr>
              <a:t>Need not be scaled</a:t>
            </a:r>
            <a:endParaRPr lang="en-US" dirty="0">
              <a:cs typeface="Calibri"/>
            </a:endParaRPr>
          </a:p>
          <a:p>
            <a:pPr marL="581025" lvl="1" indent="-166370" eaLnBrk="1" hangingPunct="1">
              <a:defRPr/>
            </a:pPr>
            <a:r>
              <a:rPr lang="en-US" dirty="0"/>
              <a:t>Draw with color pencils or dry-erase markers</a:t>
            </a:r>
            <a:endParaRPr lang="en-US" dirty="0">
              <a:cs typeface="Calibri"/>
            </a:endParaRPr>
          </a:p>
        </p:txBody>
      </p:sp>
      <p:sp>
        <p:nvSpPr>
          <p:cNvPr id="98309" name="Rectangle 7">
            <a:extLst>
              <a:ext uri="{FF2B5EF4-FFF2-40B4-BE49-F238E27FC236}">
                <a16:creationId xmlns:a16="http://schemas.microsoft.com/office/drawing/2014/main" id="{BE5DF614-2792-2743-8BA1-AC85B885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695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aphicFrame>
        <p:nvGraphicFramePr>
          <p:cNvPr id="98310" name="Object 6">
            <a:extLst>
              <a:ext uri="{FF2B5EF4-FFF2-40B4-BE49-F238E27FC236}">
                <a16:creationId xmlns:a16="http://schemas.microsoft.com/office/drawing/2014/main" id="{C2FEBE05-5191-EA44-AFA0-08847EAB3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971801"/>
          <a:ext cx="7696200" cy="282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4" imgW="5867400" imgH="2159000" progId="Visio.Drawing.11">
                  <p:embed/>
                </p:oleObj>
              </mc:Choice>
              <mc:Fallback>
                <p:oleObj name="Visio" r:id="rId4" imgW="5867400" imgH="2159000" progId="Visio.Drawing.11">
                  <p:embed/>
                  <p:pic>
                    <p:nvPicPr>
                      <p:cNvPr id="98310" name="Object 6">
                        <a:extLst>
                          <a:ext uri="{FF2B5EF4-FFF2-40B4-BE49-F238E27FC236}">
                            <a16:creationId xmlns:a16="http://schemas.microsoft.com/office/drawing/2014/main" id="{C2FEBE05-5191-EA44-AFA0-08847EAB3D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1"/>
                        <a:ext cx="7696200" cy="282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8663116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D8BABC6F-D118-AA41-A6F7-D68C742CD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Wiring Tracks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D062795F-7EBB-9848-A19A-F09F1C860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</a:t>
            </a:r>
            <a:r>
              <a:rPr lang="en-US" i="1" dirty="0">
                <a:cs typeface="+mn-cs"/>
              </a:rPr>
              <a:t>wiring track</a:t>
            </a:r>
            <a:r>
              <a:rPr lang="en-US" dirty="0">
                <a:cs typeface="+mn-cs"/>
              </a:rPr>
              <a:t> is the space required for a wire</a:t>
            </a:r>
          </a:p>
          <a:p>
            <a:pPr lvl="1" eaLnBrk="1" hangingPunct="1">
              <a:defRPr/>
            </a:pPr>
            <a:r>
              <a:rPr lang="en-US" dirty="0"/>
              <a:t>4 </a:t>
            </a:r>
            <a:r>
              <a:rPr lang="en-US" dirty="0">
                <a:latin typeface="Symbol" charset="0"/>
              </a:rPr>
              <a:t>l</a:t>
            </a:r>
            <a:r>
              <a:rPr lang="en-US" dirty="0"/>
              <a:t> width, 4 </a:t>
            </a:r>
            <a:r>
              <a:rPr lang="en-US" dirty="0">
                <a:latin typeface="Symbol" charset="0"/>
              </a:rPr>
              <a:t>l</a:t>
            </a:r>
            <a:r>
              <a:rPr lang="en-US" dirty="0"/>
              <a:t> spacing from neighbor = 8 </a:t>
            </a:r>
            <a:r>
              <a:rPr lang="en-US" dirty="0">
                <a:latin typeface="Symbol" charset="0"/>
              </a:rPr>
              <a:t>l</a:t>
            </a:r>
            <a:r>
              <a:rPr lang="en-US" dirty="0"/>
              <a:t> pitch</a:t>
            </a:r>
          </a:p>
          <a:p>
            <a:pPr>
              <a:defRPr/>
            </a:pPr>
            <a:r>
              <a:rPr lang="en-US" dirty="0">
                <a:cs typeface="+mn-cs"/>
              </a:rPr>
              <a:t>Transistors also consume one wiring track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8E37CF-6494-4592-91AD-95BE5A263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405" y="2529359"/>
            <a:ext cx="5737740" cy="32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68013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EF0E36F8-96D1-B543-9C02-2DA260CFB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Well spacing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35068170-2E87-BC48-9320-198DA09AD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Wells must surround transistors by 6 </a:t>
            </a:r>
            <a:r>
              <a:rPr lang="en-US" dirty="0">
                <a:latin typeface="Symbol" charset="0"/>
                <a:cs typeface="+mn-cs"/>
              </a:rPr>
              <a:t>l</a:t>
            </a:r>
          </a:p>
          <a:p>
            <a:pPr lvl="1" eaLnBrk="1" hangingPunct="1">
              <a:defRPr/>
            </a:pPr>
            <a:r>
              <a:rPr lang="en-US" dirty="0"/>
              <a:t>Implies 12 </a:t>
            </a:r>
            <a:r>
              <a:rPr lang="en-US" dirty="0">
                <a:latin typeface="Symbol" charset="0"/>
              </a:rPr>
              <a:t>l</a:t>
            </a:r>
            <a:r>
              <a:rPr lang="en-US" dirty="0"/>
              <a:t> between opposite transistor flavors</a:t>
            </a:r>
          </a:p>
          <a:p>
            <a:pPr lvl="1" eaLnBrk="1" hangingPunct="1">
              <a:defRPr/>
            </a:pPr>
            <a:r>
              <a:rPr lang="en-US" dirty="0"/>
              <a:t>Leaves room for one wire track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AC84735-0844-4AB8-A96D-2701D5D9A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722" y="2577333"/>
            <a:ext cx="4960555" cy="31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22650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1" name="Object 7">
            <a:extLst>
              <a:ext uri="{FF2B5EF4-FFF2-40B4-BE49-F238E27FC236}">
                <a16:creationId xmlns:a16="http://schemas.microsoft.com/office/drawing/2014/main" id="{69655123-2E34-864D-BBF6-17DD588E87A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733800" y="2438400"/>
          <a:ext cx="352425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4" imgW="2705100" imgH="2743200" progId="Visio.Drawing.11">
                  <p:embed/>
                </p:oleObj>
              </mc:Choice>
              <mc:Fallback>
                <p:oleObj name="Visio" r:id="rId4" imgW="2705100" imgH="2743200" progId="Visio.Drawing.11">
                  <p:embed/>
                  <p:pic>
                    <p:nvPicPr>
                      <p:cNvPr id="104451" name="Object 7">
                        <a:extLst>
                          <a:ext uri="{FF2B5EF4-FFF2-40B4-BE49-F238E27FC236}">
                            <a16:creationId xmlns:a16="http://schemas.microsoft.com/office/drawing/2014/main" id="{69655123-2E34-864D-BBF6-17DD588E87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38400"/>
                        <a:ext cx="352425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1" name="Rectangle 9">
            <a:extLst>
              <a:ext uri="{FF2B5EF4-FFF2-40B4-BE49-F238E27FC236}">
                <a16:creationId xmlns:a16="http://schemas.microsoft.com/office/drawing/2014/main" id="{A498E6AB-55D3-7A47-877B-FA6C25FAD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14600"/>
            <a:ext cx="3962400" cy="3429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EE1E388C-5052-8B4A-8029-F658BCE3A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Area Estimation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ED9D1E29-6548-5F4D-B74C-63383C69EBC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7010400" cy="45720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Estimate area by counting wiring tracks</a:t>
            </a:r>
          </a:p>
          <a:p>
            <a:pPr lvl="1" eaLnBrk="1" hangingPunct="1">
              <a:defRPr/>
            </a:pPr>
            <a:r>
              <a:rPr lang="en-US" dirty="0"/>
              <a:t>Multiply by 8 to express in </a:t>
            </a:r>
            <a:r>
              <a:rPr lang="en-US" dirty="0">
                <a:latin typeface="Symbol" charset="0"/>
              </a:rPr>
              <a:t>l</a:t>
            </a:r>
          </a:p>
        </p:txBody>
      </p:sp>
      <p:sp>
        <p:nvSpPr>
          <p:cNvPr id="104455" name="Rectangle 6">
            <a:extLst>
              <a:ext uri="{FF2B5EF4-FFF2-40B4-BE49-F238E27FC236}">
                <a16:creationId xmlns:a16="http://schemas.microsoft.com/office/drawing/2014/main" id="{3DB84ED9-56B5-D648-8B60-0EE623D90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8313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aphicFrame>
        <p:nvGraphicFramePr>
          <p:cNvPr id="104456" name="Object 5">
            <a:extLst>
              <a:ext uri="{FF2B5EF4-FFF2-40B4-BE49-F238E27FC236}">
                <a16:creationId xmlns:a16="http://schemas.microsoft.com/office/drawing/2014/main" id="{8B365814-6350-8A4A-95D7-D530136D1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438400"/>
          <a:ext cx="3532188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6" imgW="2705100" imgH="2743200" progId="Visio.Drawing.11">
                  <p:embed/>
                </p:oleObj>
              </mc:Choice>
              <mc:Fallback>
                <p:oleObj name="Visio" r:id="rId6" imgW="2705100" imgH="2743200" progId="Visio.Drawing.11">
                  <p:embed/>
                  <p:pic>
                    <p:nvPicPr>
                      <p:cNvPr id="104456" name="Object 5">
                        <a:extLst>
                          <a:ext uri="{FF2B5EF4-FFF2-40B4-BE49-F238E27FC236}">
                            <a16:creationId xmlns:a16="http://schemas.microsoft.com/office/drawing/2014/main" id="{8B365814-6350-8A4A-95D7-D530136D1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38400"/>
                        <a:ext cx="3532188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9770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0EDD083B-23F5-9C43-98F6-461922DDF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Example: O3AI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E74D9510-5FC0-5849-9F6B-8CF62E0C5B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24569" y="1524000"/>
            <a:ext cx="8119431" cy="45720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Sketch a stick diagram for O3AI and estimate area</a:t>
            </a:r>
          </a:p>
          <a:p>
            <a:pPr lvl="1" eaLnBrk="1" hangingPunct="1">
              <a:defRPr/>
            </a:pPr>
            <a:r>
              <a:rPr lang="en-US" dirty="0"/>
              <a:t> </a:t>
            </a:r>
          </a:p>
        </p:txBody>
      </p:sp>
      <p:graphicFrame>
        <p:nvGraphicFramePr>
          <p:cNvPr id="106501" name="Object 4">
            <a:extLst>
              <a:ext uri="{FF2B5EF4-FFF2-40B4-BE49-F238E27FC236}">
                <a16:creationId xmlns:a16="http://schemas.microsoft.com/office/drawing/2014/main" id="{C9DB9645-059D-234F-8E07-BFEF349FF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166311"/>
              </p:ext>
            </p:extLst>
          </p:nvPr>
        </p:nvGraphicFramePr>
        <p:xfrm>
          <a:off x="2019300" y="1871839"/>
          <a:ext cx="26670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4" imgW="1016000" imgH="266700" progId="Equation.DSMT4">
                  <p:embed/>
                </p:oleObj>
              </mc:Choice>
              <mc:Fallback>
                <p:oleObj name="Equation" r:id="rId4" imgW="1016000" imgH="266700" progId="Equation.DSMT4">
                  <p:embed/>
                  <p:pic>
                    <p:nvPicPr>
                      <p:cNvPr id="106501" name="Object 4">
                        <a:extLst>
                          <a:ext uri="{FF2B5EF4-FFF2-40B4-BE49-F238E27FC236}">
                            <a16:creationId xmlns:a16="http://schemas.microsoft.com/office/drawing/2014/main" id="{C9DB9645-059D-234F-8E07-BFEF349FF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871839"/>
                        <a:ext cx="26670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Rectangle 8">
            <a:extLst>
              <a:ext uri="{FF2B5EF4-FFF2-40B4-BE49-F238E27FC236}">
                <a16:creationId xmlns:a16="http://schemas.microsoft.com/office/drawing/2014/main" id="{6044018D-EB71-6A4F-9496-34800A5D9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812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aphicFrame>
        <p:nvGraphicFramePr>
          <p:cNvPr id="167943" name="Object 7">
            <a:extLst>
              <a:ext uri="{FF2B5EF4-FFF2-40B4-BE49-F238E27FC236}">
                <a16:creationId xmlns:a16="http://schemas.microsoft.com/office/drawing/2014/main" id="{B7A449C7-C9D1-A841-810F-694ECF8B6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514601"/>
          <a:ext cx="4876800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6" imgW="3873500" imgH="2781300" progId="Visio.Drawing.11">
                  <p:embed/>
                </p:oleObj>
              </mc:Choice>
              <mc:Fallback>
                <p:oleObj name="Visio" r:id="rId6" imgW="3873500" imgH="2781300" progId="Visio.Drawing.11">
                  <p:embed/>
                  <p:pic>
                    <p:nvPicPr>
                      <p:cNvPr id="167943" name="Object 7">
                        <a:extLst>
                          <a:ext uri="{FF2B5EF4-FFF2-40B4-BE49-F238E27FC236}">
                            <a16:creationId xmlns:a16="http://schemas.microsoft.com/office/drawing/2014/main" id="{B7A449C7-C9D1-A841-810F-694ECF8B6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14601"/>
                        <a:ext cx="4876800" cy="350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Rectangle 9">
            <a:extLst>
              <a:ext uri="{FF2B5EF4-FFF2-40B4-BE49-F238E27FC236}">
                <a16:creationId xmlns:a16="http://schemas.microsoft.com/office/drawing/2014/main" id="{2BBB62B2-48BD-9843-9525-C44F8CA55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438400"/>
            <a:ext cx="1447800" cy="3429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67946" name="Rectangle 10">
            <a:extLst>
              <a:ext uri="{FF2B5EF4-FFF2-40B4-BE49-F238E27FC236}">
                <a16:creationId xmlns:a16="http://schemas.microsoft.com/office/drawing/2014/main" id="{9230DE8A-77C4-A741-918B-1163D0AAE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34000"/>
            <a:ext cx="3429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75476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 animBg="1"/>
      <p:bldP spid="1679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0EDD083B-23F5-9C43-98F6-461922DDF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Modern Design Rules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E74D9510-5FC0-5849-9F6B-8CF62E0C5BA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303663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Rules are expressed in nanometers, not </a:t>
            </a:r>
            <a:r>
              <a:rPr lang="en-US" sz="2000" dirty="0">
                <a:latin typeface="Symbol" charset="0"/>
              </a:rPr>
              <a:t>l</a:t>
            </a:r>
            <a:endParaRPr lang="en-US" sz="2000" dirty="0">
              <a:cs typeface="+mn-cs"/>
            </a:endParaRPr>
          </a:p>
          <a:p>
            <a:pPr>
              <a:defRPr/>
            </a:pPr>
            <a:r>
              <a:rPr lang="en-US" sz="2000" dirty="0">
                <a:cs typeface="+mn-cs"/>
              </a:rPr>
              <a:t>Lithography becomes difficult when feature size is less than the wavelength of light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At 16 nm and below, design rules are highly restrictive</a:t>
            </a:r>
          </a:p>
          <a:p>
            <a:pPr lvl="1">
              <a:defRPr/>
            </a:pPr>
            <a:r>
              <a:rPr lang="en-US" dirty="0"/>
              <a:t>Layers have preferred directions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and no bends are allowed</a:t>
            </a:r>
          </a:p>
          <a:p>
            <a:pPr lvl="1">
              <a:defRPr/>
            </a:pPr>
            <a:r>
              <a:rPr lang="en-US" dirty="0"/>
              <a:t>Only certain widths are allowed</a:t>
            </a:r>
          </a:p>
          <a:p>
            <a:pPr lvl="1">
              <a:defRPr/>
            </a:pPr>
            <a:r>
              <a:rPr lang="en-US" dirty="0"/>
              <a:t>Minimum area of each rectangle</a:t>
            </a:r>
          </a:p>
          <a:p>
            <a:pPr lvl="1">
              <a:defRPr/>
            </a:pPr>
            <a:r>
              <a:rPr lang="en-US" dirty="0"/>
              <a:t>Complex rules for power busses</a:t>
            </a:r>
          </a:p>
          <a:p>
            <a:pPr lvl="1">
              <a:defRPr/>
            </a:pPr>
            <a:r>
              <a:rPr lang="en-US" dirty="0"/>
              <a:t>Thousands of design rules</a:t>
            </a:r>
          </a:p>
          <a:p>
            <a:pPr lvl="1">
              <a:defRPr/>
            </a:pPr>
            <a:r>
              <a:rPr lang="en-US" dirty="0"/>
              <a:t>Layout becomes the domain of full-time experts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But the principles of layout remain valid</a:t>
            </a:r>
          </a:p>
          <a:p>
            <a:pPr lvl="1" eaLnBrk="1" hangingPunct="1">
              <a:buFont typeface="Wingdings" charset="0"/>
              <a:buChar char="q"/>
              <a:defRPr/>
            </a:pPr>
            <a:endParaRPr lang="en-US" dirty="0"/>
          </a:p>
          <a:p>
            <a:pPr lvl="1" eaLnBrk="1" hangingPunct="1">
              <a:buFont typeface="Wingdings" charset="0"/>
              <a:buChar char="q"/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108549" name="Rectangle 8">
            <a:extLst>
              <a:ext uri="{FF2B5EF4-FFF2-40B4-BE49-F238E27FC236}">
                <a16:creationId xmlns:a16="http://schemas.microsoft.com/office/drawing/2014/main" id="{FCC4AA19-87CF-A947-A03F-84A7D1B25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812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757660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1C009FA7-A42F-1147-ACA7-E6BC67A5F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Annual Sales</a:t>
            </a:r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id="{A6D71A7C-ACE8-BE4D-810C-9FDF7F1D5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&gt;10</a:t>
            </a:r>
            <a:r>
              <a:rPr lang="en-US" baseline="30000" dirty="0">
                <a:cs typeface="+mn-cs"/>
              </a:rPr>
              <a:t>20</a:t>
            </a:r>
            <a:r>
              <a:rPr lang="en-US" dirty="0">
                <a:cs typeface="+mn-cs"/>
              </a:rPr>
              <a:t> transistors manufactured in 2017</a:t>
            </a:r>
          </a:p>
          <a:p>
            <a:pPr lvl="1" eaLnBrk="1" hangingPunct="1">
              <a:defRPr/>
            </a:pPr>
            <a:r>
              <a:rPr lang="en-US" dirty="0"/>
              <a:t>56 billion for every human on the planet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3FD8F0-3728-4D24-82B1-7AC3DB41F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730023"/>
              </p:ext>
            </p:extLst>
          </p:nvPr>
        </p:nvGraphicFramePr>
        <p:xfrm>
          <a:off x="2926556" y="1969293"/>
          <a:ext cx="6338888" cy="3936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368478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338B7D8-249A-564E-B928-55AF5D176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534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Invention of the Transistor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E54E6A3-401A-2A4C-B52B-2264E4548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Vacuum tubes ruled in first half of 20th century Large, expensive, power-hungry, unreliable</a:t>
            </a:r>
          </a:p>
          <a:p>
            <a:pPr>
              <a:defRPr/>
            </a:pPr>
            <a:r>
              <a:rPr lang="en-US" dirty="0">
                <a:cs typeface="+mn-cs"/>
              </a:rPr>
              <a:t>1947: first point contact transistor</a:t>
            </a:r>
          </a:p>
          <a:p>
            <a:pPr lvl="1" eaLnBrk="1" hangingPunct="1">
              <a:defRPr/>
            </a:pPr>
            <a:r>
              <a:rPr lang="en-US" dirty="0"/>
              <a:t>John Bardeen and Walter Brattain at Bell Labs</a:t>
            </a:r>
          </a:p>
          <a:p>
            <a:pPr lvl="1" eaLnBrk="1" hangingPunct="1">
              <a:defRPr/>
            </a:pPr>
            <a:r>
              <a:rPr lang="en-US" dirty="0"/>
              <a:t>See </a:t>
            </a:r>
            <a:r>
              <a:rPr lang="en-US" i="1" dirty="0"/>
              <a:t>Crystal Fire</a:t>
            </a:r>
          </a:p>
          <a:p>
            <a:pPr lvl="1" eaLnBrk="1" hangingPunct="1">
              <a:buFontTx/>
              <a:buNone/>
              <a:defRPr/>
            </a:pPr>
            <a:r>
              <a:rPr lang="en-US" dirty="0"/>
              <a:t>	by Riordan, Hoddeson</a:t>
            </a:r>
            <a:endParaRPr lang="en-US" dirty="0">
              <a:latin typeface="Verdana" charset="0"/>
            </a:endParaRPr>
          </a:p>
        </p:txBody>
      </p:sp>
      <p:pic>
        <p:nvPicPr>
          <p:cNvPr id="26629" name="Picture 7" descr="lect1transistor">
            <a:extLst>
              <a:ext uri="{FF2B5EF4-FFF2-40B4-BE49-F238E27FC236}">
                <a16:creationId xmlns:a16="http://schemas.microsoft.com/office/drawing/2014/main" id="{43E31AC6-4213-D145-B488-75C20DC90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3167063"/>
            <a:ext cx="3451225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8">
            <a:extLst>
              <a:ext uri="{FF2B5EF4-FFF2-40B4-BE49-F238E27FC236}">
                <a16:creationId xmlns:a16="http://schemas.microsoft.com/office/drawing/2014/main" id="{D403AC7B-7327-3D4C-8094-61D2D26AA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86401"/>
            <a:ext cx="990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900" dirty="0">
                <a:latin typeface="Arial" panose="020B0604020202020204" pitchFamily="34" charset="0"/>
              </a:rPr>
              <a:t>AT&amp;T Archives.  Reprinted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4839942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B3E049A-B5D1-0847-8EDD-3960BF46E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Transistor Types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DBE432F1-C23B-DF4E-B984-5436CA7D6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Bipolar transistors</a:t>
            </a:r>
          </a:p>
          <a:p>
            <a:pPr lvl="1" eaLnBrk="1" hangingPunct="1">
              <a:defRPr/>
            </a:pPr>
            <a:r>
              <a:rPr lang="en-US" dirty="0"/>
              <a:t>npn or pnp silicon structure</a:t>
            </a:r>
          </a:p>
          <a:p>
            <a:pPr lvl="1" eaLnBrk="1" hangingPunct="1">
              <a:defRPr/>
            </a:pPr>
            <a:r>
              <a:rPr lang="en-US" dirty="0"/>
              <a:t>Small current into very thin base layer controls large currents between emitter and collector</a:t>
            </a:r>
          </a:p>
          <a:p>
            <a:pPr lvl="1" eaLnBrk="1" hangingPunct="1">
              <a:defRPr/>
            </a:pPr>
            <a:r>
              <a:rPr lang="en-US" dirty="0"/>
              <a:t>Base currents limit integration density</a:t>
            </a:r>
          </a:p>
          <a:p>
            <a:pPr>
              <a:defRPr/>
            </a:pPr>
            <a:r>
              <a:rPr lang="en-US" dirty="0">
                <a:cs typeface="+mn-cs"/>
              </a:rPr>
              <a:t>Metal Oxide Semiconductor Field Effect Transistors</a:t>
            </a:r>
          </a:p>
          <a:p>
            <a:pPr lvl="1" eaLnBrk="1" hangingPunct="1">
              <a:defRPr/>
            </a:pPr>
            <a:r>
              <a:rPr lang="en-US" dirty="0"/>
              <a:t>nMOS and pMOS MOSFETS</a:t>
            </a:r>
          </a:p>
          <a:p>
            <a:pPr lvl="1" eaLnBrk="1" hangingPunct="1">
              <a:defRPr/>
            </a:pPr>
            <a:r>
              <a:rPr lang="en-US" dirty="0"/>
              <a:t>Voltage applied to insulated gate controls current between source and drain</a:t>
            </a:r>
          </a:p>
          <a:p>
            <a:pPr lvl="1" eaLnBrk="1" hangingPunct="1">
              <a:defRPr/>
            </a:pPr>
            <a:r>
              <a:rPr lang="en-US" dirty="0"/>
              <a:t>Low power allows very high integration</a:t>
            </a:r>
          </a:p>
        </p:txBody>
      </p:sp>
    </p:spTree>
    <p:extLst>
      <p:ext uri="{BB962C8B-B14F-4D97-AF65-F5344CB8AC3E}">
        <p14:creationId xmlns:p14="http://schemas.microsoft.com/office/powerpoint/2010/main" val="352133437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A32A7DB2-D28A-3A4F-9AC2-B6E76AFCA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325" y="1143000"/>
            <a:ext cx="9058273" cy="5438422"/>
          </a:xfrm>
        </p:spPr>
        <p:txBody>
          <a:bodyPr/>
          <a:lstStyle/>
          <a:p>
            <a:r>
              <a:rPr lang="en-US" altLang="en-US" dirty="0"/>
              <a:t>1970</a:t>
            </a:r>
            <a:r>
              <a:rPr lang="ja-JP" altLang="en-US" dirty="0"/>
              <a:t>’</a:t>
            </a:r>
            <a:r>
              <a:rPr lang="en-US" altLang="ja-JP" dirty="0"/>
              <a:t>s processes usually had only nMOS transistors</a:t>
            </a:r>
          </a:p>
          <a:p>
            <a:pPr lvl="1" eaLnBrk="1" hangingPunct="1"/>
            <a:r>
              <a:rPr lang="en-US" altLang="en-US" dirty="0"/>
              <a:t>Inexpensive, but consumed power while idle</a:t>
            </a:r>
            <a:endParaRPr lang="en-US" altLang="en-US" sz="2800" dirty="0"/>
          </a:p>
          <a:p>
            <a:pPr lvl="1" eaLnBrk="1" hangingPunct="1"/>
            <a:endParaRPr lang="en-US" altLang="en-US" sz="2800" dirty="0"/>
          </a:p>
          <a:p>
            <a:pPr lvl="1" eaLnBrk="1" hangingPunct="1"/>
            <a:endParaRPr lang="en-US" altLang="en-US" sz="2800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414655" lvl="1" indent="0" eaLnBrk="1" hangingPunct="1">
              <a:buNone/>
            </a:pPr>
            <a:endParaRPr lang="en-US" altLang="en-US" dirty="0"/>
          </a:p>
          <a:p>
            <a:pPr marL="414655" lvl="1" indent="0" eaLnBrk="1" hangingPunct="1">
              <a:buNone/>
            </a:pPr>
            <a:endParaRPr lang="en-US" altLang="en-US" dirty="0"/>
          </a:p>
          <a:p>
            <a:r>
              <a:rPr lang="en-US" altLang="en-US" dirty="0"/>
              <a:t>1980s-present: CMOS processes for low idle power</a:t>
            </a:r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E2B6E180-D4A3-B24A-B5A0-B62038049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MOS Integrated Circuits</a:t>
            </a:r>
          </a:p>
        </p:txBody>
      </p:sp>
      <p:sp>
        <p:nvSpPr>
          <p:cNvPr id="30725" name="Text Box 6">
            <a:extLst>
              <a:ext uri="{FF2B5EF4-FFF2-40B4-BE49-F238E27FC236}">
                <a16:creationId xmlns:a16="http://schemas.microsoft.com/office/drawing/2014/main" id="{EB53055B-8343-4E4E-9476-7CA44A35E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4953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Intel 1101 256-bit SRAM</a:t>
            </a:r>
          </a:p>
        </p:txBody>
      </p:sp>
      <p:sp>
        <p:nvSpPr>
          <p:cNvPr id="30726" name="Text Box 7">
            <a:extLst>
              <a:ext uri="{FF2B5EF4-FFF2-40B4-BE49-F238E27FC236}">
                <a16:creationId xmlns:a16="http://schemas.microsoft.com/office/drawing/2014/main" id="{15070CF5-8C39-FB4E-99E8-22E36BA8A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499" y="4953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Intel 4004 4-bit </a:t>
            </a:r>
            <a:r>
              <a:rPr lang="en-US" altLang="en-US" dirty="0">
                <a:latin typeface="Symbol" pitchFamily="2" charset="2"/>
              </a:rPr>
              <a:t>m</a:t>
            </a:r>
            <a:r>
              <a:rPr lang="en-US" altLang="en-US" dirty="0">
                <a:latin typeface="Arial" panose="020B0604020202020204" pitchFamily="34" charset="0"/>
              </a:rPr>
              <a:t>Proc</a:t>
            </a:r>
          </a:p>
        </p:txBody>
      </p:sp>
      <p:pic>
        <p:nvPicPr>
          <p:cNvPr id="30727" name="Picture 10" descr="0103a">
            <a:extLst>
              <a:ext uri="{FF2B5EF4-FFF2-40B4-BE49-F238E27FC236}">
                <a16:creationId xmlns:a16="http://schemas.microsoft.com/office/drawing/2014/main" id="{51D122E7-1899-FB46-98C8-9DA9B321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103440"/>
            <a:ext cx="23717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1" descr="0103b">
            <a:extLst>
              <a:ext uri="{FF2B5EF4-FFF2-40B4-BE49-F238E27FC236}">
                <a16:creationId xmlns:a16="http://schemas.microsoft.com/office/drawing/2014/main" id="{AAB65E28-07F5-F547-BD29-2DDD80827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44" y="2009954"/>
            <a:ext cx="3733800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Text Box 12">
            <a:extLst>
              <a:ext uri="{FF2B5EF4-FFF2-40B4-BE49-F238E27FC236}">
                <a16:creationId xmlns:a16="http://schemas.microsoft.com/office/drawing/2014/main" id="{8A14AE43-ADDC-AA4B-BAE1-4D2663846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4172276"/>
            <a:ext cx="99060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 dirty="0"/>
              <a:t>[Vadasz69]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 dirty="0"/>
              <a:t>© 1969 IEEE.</a:t>
            </a:r>
          </a:p>
        </p:txBody>
      </p:sp>
      <p:sp>
        <p:nvSpPr>
          <p:cNvPr id="30730" name="Text Box 13">
            <a:extLst>
              <a:ext uri="{FF2B5EF4-FFF2-40B4-BE49-F238E27FC236}">
                <a16:creationId xmlns:a16="http://schemas.microsoft.com/office/drawing/2014/main" id="{664C782B-66CF-3C4D-B5B2-314E4A17A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2299" y="3914949"/>
            <a:ext cx="838200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00" dirty="0">
                <a:latin typeface="Arial" panose="020B0604020202020204" pitchFamily="34" charset="0"/>
              </a:rPr>
              <a:t>Intel Museum.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900" dirty="0">
                <a:latin typeface="Arial" panose="020B0604020202020204" pitchFamily="34" charset="0"/>
              </a:rPr>
              <a:t>Reprinted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649663152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AECE7E04-E1AA-A942-8381-B3F3A2A29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Moore</a:t>
            </a:r>
            <a:r>
              <a:rPr lang="ja-JP" altLang="en-US" dirty="0">
                <a:latin typeface="Arial" panose="020B0604020202020204" pitchFamily="34" charset="0"/>
              </a:rPr>
              <a:t>’</a:t>
            </a:r>
            <a:r>
              <a:rPr lang="en-US" altLang="ja-JP" dirty="0"/>
              <a:t>s Law: Then</a:t>
            </a:r>
            <a:endParaRPr lang="en-US" altLang="en-US" dirty="0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3C2C180A-A4EA-8A46-A3A3-DD29E7CA3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1965: Gordon Moore plotted transistor on each chip</a:t>
            </a:r>
          </a:p>
          <a:p>
            <a:pPr lvl="1" eaLnBrk="1" hangingPunct="1">
              <a:defRPr/>
            </a:pPr>
            <a:r>
              <a:rPr lang="en-US" dirty="0"/>
              <a:t>Fit 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straight line on semilog scale</a:t>
            </a:r>
          </a:p>
          <a:p>
            <a:pPr lvl="1" eaLnBrk="1" hangingPunct="1">
              <a:defRPr/>
            </a:pPr>
            <a:r>
              <a:rPr lang="en-US" dirty="0"/>
              <a:t>Transistor counts have doubled every 26 months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0AAE7847-E2A4-B04C-ADBE-C49E9B74D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692400"/>
            <a:ext cx="2895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u="sng" dirty="0">
                <a:latin typeface="Arial" panose="020B0604020202020204" pitchFamily="34" charset="0"/>
              </a:rPr>
              <a:t>Integration Levels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SSI</a:t>
            </a:r>
            <a:r>
              <a:rPr lang="en-US" altLang="en-US" dirty="0">
                <a:latin typeface="Arial" panose="020B0604020202020204" pitchFamily="34" charset="0"/>
              </a:rPr>
              <a:t>: 	10 gates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MSI</a:t>
            </a:r>
            <a:r>
              <a:rPr lang="en-US" altLang="en-US" dirty="0">
                <a:latin typeface="Arial" panose="020B0604020202020204" pitchFamily="34" charset="0"/>
              </a:rPr>
              <a:t>: 	1000 gates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LSI</a:t>
            </a:r>
            <a:r>
              <a:rPr lang="en-US" altLang="en-US" dirty="0">
                <a:latin typeface="Arial" panose="020B0604020202020204" pitchFamily="34" charset="0"/>
              </a:rPr>
              <a:t>: 	10,000 gates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VLSI</a:t>
            </a:r>
            <a:r>
              <a:rPr lang="en-US" altLang="en-US" dirty="0">
                <a:latin typeface="Arial" panose="020B0604020202020204" pitchFamily="34" charset="0"/>
              </a:rPr>
              <a:t>: 	&gt;10k gates</a:t>
            </a:r>
          </a:p>
        </p:txBody>
      </p:sp>
    </p:spTree>
    <p:extLst>
      <p:ext uri="{BB962C8B-B14F-4D97-AF65-F5344CB8AC3E}">
        <p14:creationId xmlns:p14="http://schemas.microsoft.com/office/powerpoint/2010/main" val="221349909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Master_Arm_Limited_2019.potx  -  Read-Only" id="{D09A6074-4508-4365-A1DC-9585CABF9D5F}" vid="{3CD30893-EED7-4292-8C0A-ECC25221B6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sharepoint/v3"/>
    <ds:schemaRef ds:uri="http://schemas.microsoft.com/sharepoint/v3/fields"/>
    <ds:schemaRef ds:uri="http://purl.org/dc/terms/"/>
    <ds:schemaRef ds:uri="c0950e01-db07-4e41-9c32-b7a8e9fccc9b"/>
    <ds:schemaRef ds:uri="http://schemas.microsoft.com/office/2006/documentManagement/types"/>
    <ds:schemaRef ds:uri="f2ad5090-61a8-4b8c-ab70-68f4ff4d1933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Arm_Education_PPT_template_2019</Template>
  <TotalTime>0</TotalTime>
  <Words>2827</Words>
  <Application>Microsoft Office PowerPoint</Application>
  <PresentationFormat>Widescreen</PresentationFormat>
  <Paragraphs>406</Paragraphs>
  <Slides>45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Apple Symbols</vt:lpstr>
      <vt:lpstr>Arial</vt:lpstr>
      <vt:lpstr>Calibri</vt:lpstr>
      <vt:lpstr>Symbol</vt:lpstr>
      <vt:lpstr>Times New Roman</vt:lpstr>
      <vt:lpstr>Verdana</vt:lpstr>
      <vt:lpstr>Wingdings</vt:lpstr>
      <vt:lpstr>Arm_PPT_Public</vt:lpstr>
      <vt:lpstr>Equation</vt:lpstr>
      <vt:lpstr>VISIO</vt:lpstr>
      <vt:lpstr>Visio</vt:lpstr>
      <vt:lpstr>CMOS VLSI Design  Lecture 2: Circuits and Layout</vt:lpstr>
      <vt:lpstr>Learning Objectives</vt:lpstr>
      <vt:lpstr>A Brief History</vt:lpstr>
      <vt:lpstr>Growth Rate</vt:lpstr>
      <vt:lpstr>Annual Sales</vt:lpstr>
      <vt:lpstr>Invention of the Transistor</vt:lpstr>
      <vt:lpstr>Transistor Types</vt:lpstr>
      <vt:lpstr>MOS Integrated Circuits</vt:lpstr>
      <vt:lpstr>Moore’s Law: Then</vt:lpstr>
      <vt:lpstr>And Now…</vt:lpstr>
      <vt:lpstr>Feature Size</vt:lpstr>
      <vt:lpstr>Corollaries</vt:lpstr>
      <vt:lpstr>Complementary CMOS</vt:lpstr>
      <vt:lpstr>Series and Parallel</vt:lpstr>
      <vt:lpstr>Conduction Complement</vt:lpstr>
      <vt:lpstr>Compound Gates</vt:lpstr>
      <vt:lpstr>Example: O3AI </vt:lpstr>
      <vt:lpstr>Signal Strength</vt:lpstr>
      <vt:lpstr>Pass Transistors</vt:lpstr>
      <vt:lpstr>Transmission Gates</vt:lpstr>
      <vt:lpstr>Tristates</vt:lpstr>
      <vt:lpstr>Nonrestoring Tristate</vt:lpstr>
      <vt:lpstr>Tristate Inverter</vt:lpstr>
      <vt:lpstr>Multiplexers</vt:lpstr>
      <vt:lpstr>Gate-Level Mux Design</vt:lpstr>
      <vt:lpstr>Transmission Gate Mux</vt:lpstr>
      <vt:lpstr>Inverting Mux</vt:lpstr>
      <vt:lpstr>4:1 Multiplexer</vt:lpstr>
      <vt:lpstr>D Latch</vt:lpstr>
      <vt:lpstr>D Latch Design</vt:lpstr>
      <vt:lpstr>D Latch Operation</vt:lpstr>
      <vt:lpstr>D Flip-flop</vt:lpstr>
      <vt:lpstr>D Flip-flop Design</vt:lpstr>
      <vt:lpstr>D Flip-flop Operation</vt:lpstr>
      <vt:lpstr>Race Condition</vt:lpstr>
      <vt:lpstr>Nonoverlapping Clocks</vt:lpstr>
      <vt:lpstr>Gate Layout</vt:lpstr>
      <vt:lpstr>Example: Inverter</vt:lpstr>
      <vt:lpstr>Example: NAND3</vt:lpstr>
      <vt:lpstr>Stick Diagrams</vt:lpstr>
      <vt:lpstr>Wiring Tracks</vt:lpstr>
      <vt:lpstr>Well spacing</vt:lpstr>
      <vt:lpstr>Area Estimation</vt:lpstr>
      <vt:lpstr>Example: O3AI</vt:lpstr>
      <vt:lpstr>Modern Design Rules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CMOS VLSI Design  Lecture 2: Circuits &amp; Layout</dc:title>
  <dc:subject/>
  <dc:creator/>
  <cp:keywords/>
  <dc:description/>
  <cp:lastModifiedBy/>
  <cp:revision>41</cp:revision>
  <dcterms:created xsi:type="dcterms:W3CDTF">2019-04-08T13:00:08Z</dcterms:created>
  <dcterms:modified xsi:type="dcterms:W3CDTF">2021-11-22T11:27:34Z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