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26"/>
  </p:notesMasterIdLst>
  <p:handoutMasterIdLst>
    <p:handoutMasterId r:id="rId27"/>
  </p:handoutMasterIdLst>
  <p:sldIdLst>
    <p:sldId id="371" r:id="rId7"/>
    <p:sldId id="257" r:id="rId8"/>
    <p:sldId id="259" r:id="rId9"/>
    <p:sldId id="258" r:id="rId10"/>
    <p:sldId id="260" r:id="rId11"/>
    <p:sldId id="261" r:id="rId12"/>
    <p:sldId id="262" r:id="rId13"/>
    <p:sldId id="263" r:id="rId14"/>
    <p:sldId id="264" r:id="rId15"/>
    <p:sldId id="297" r:id="rId16"/>
    <p:sldId id="294" r:id="rId17"/>
    <p:sldId id="291" r:id="rId18"/>
    <p:sldId id="289" r:id="rId19"/>
    <p:sldId id="287" r:id="rId20"/>
    <p:sldId id="270" r:id="rId21"/>
    <p:sldId id="271" r:id="rId22"/>
    <p:sldId id="276" r:id="rId23"/>
    <p:sldId id="272" r:id="rId24"/>
    <p:sldId id="273" r:id="rId25"/>
  </p:sldIdLst>
  <p:sldSz cx="12192000" cy="6858000"/>
  <p:notesSz cx="6858000" cy="20955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5B1D9-9957-4DB4-93EB-4290EE2ACB80}" v="7" dt="2020-08-26T07:53:27.459"/>
    <p1510:client id="{FF7B9DEE-DAEA-45EF-8A47-C1DB37E4941B}" v="1" dt="2020-08-26T07:50:41.60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3524" autoAdjust="0"/>
  </p:normalViewPr>
  <p:slideViewPr>
    <p:cSldViewPr snapToGrid="0">
      <p:cViewPr varScale="1">
        <p:scale>
          <a:sx n="87" d="100"/>
          <a:sy n="87" d="100"/>
        </p:scale>
        <p:origin x="122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268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8/26/2020</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8/26/2020</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a typeface="ＭＳ Ｐゴシック"/>
                <a:cs typeface="Calibri"/>
              </a:rPr>
              <a:t>Hello and welcome. Today, our focus will be on the CMOS transistor theory.</a:t>
            </a:r>
          </a:p>
          <a:p>
            <a:endParaRPr lang="LID4096" dirty="0">
              <a:cs typeface="Calibri"/>
            </a:endParaRP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BC11F359-5BD4-ED49-824C-32CF4B5A17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54281E6-70DF-5B4D-87A1-A394082255D7}" type="slidenum">
              <a:rPr lang="en-US" altLang="en-US" smtClean="0"/>
              <a:pPr>
                <a:spcBef>
                  <a:spcPct val="0"/>
                </a:spcBef>
              </a:pPr>
              <a:t>10</a:t>
            </a:fld>
            <a:endParaRPr lang="en-US" altLang="en-US" dirty="0"/>
          </a:p>
        </p:txBody>
      </p:sp>
      <p:sp>
        <p:nvSpPr>
          <p:cNvPr id="35842" name="Rectangle 2">
            <a:extLst>
              <a:ext uri="{FF2B5EF4-FFF2-40B4-BE49-F238E27FC236}">
                <a16:creationId xmlns:a16="http://schemas.microsoft.com/office/drawing/2014/main" id="{E70DE112-B133-E548-80C2-BA39E36AE04F}"/>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AA58BCBD-E0C0-644D-97AA-561E495653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MOS structure looks like a parallel-plate capacitor while operating in inversions.</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Channel Charge is equal to capacitance times voltage.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Capacitance is equal to the gate capacitance or gate oxide capacitance times the width and length.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Calibri Light"/>
              </a:rPr>
              <a:t>Voltage is equal to V from gate to channel – voltage threshold or (</a:t>
            </a:r>
            <a:r>
              <a:rPr lang="en-US" altLang="en-US" dirty="0" err="1">
                <a:latin typeface="+mj-lt"/>
                <a:ea typeface="ＭＳ Ｐゴシック"/>
                <a:cs typeface="Calibri Light"/>
              </a:rPr>
              <a:t>Vgs</a:t>
            </a:r>
            <a:r>
              <a:rPr lang="en-US" altLang="en-US" dirty="0">
                <a:latin typeface="+mj-lt"/>
                <a:ea typeface="ＭＳ Ｐゴシック"/>
                <a:cs typeface="Calibri Light"/>
              </a:rPr>
              <a:t> – </a:t>
            </a:r>
            <a:r>
              <a:rPr lang="en-US" altLang="en-US" dirty="0" err="1">
                <a:latin typeface="+mj-lt"/>
                <a:ea typeface="ＭＳ Ｐゴシック"/>
                <a:cs typeface="Calibri Light"/>
              </a:rPr>
              <a:t>Vds</a:t>
            </a:r>
            <a:r>
              <a:rPr lang="en-US" altLang="en-US" dirty="0">
                <a:latin typeface="+mj-lt"/>
                <a:ea typeface="ＭＳ Ｐゴシック"/>
                <a:cs typeface="Calibri Light"/>
              </a:rPr>
              <a:t>/2) minus voltage threshold.</a:t>
            </a:r>
          </a:p>
        </p:txBody>
      </p:sp>
    </p:spTree>
    <p:extLst>
      <p:ext uri="{BB962C8B-B14F-4D97-AF65-F5344CB8AC3E}">
        <p14:creationId xmlns:p14="http://schemas.microsoft.com/office/powerpoint/2010/main" val="1396755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70C1A9D3-A84F-FC41-90FB-135DFE0C6A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60371EB-C878-524E-9991-2906A89FB342}" type="slidenum">
              <a:rPr lang="en-US" altLang="en-US" smtClean="0"/>
              <a:pPr>
                <a:spcBef>
                  <a:spcPct val="0"/>
                </a:spcBef>
              </a:pPr>
              <a:t>11</a:t>
            </a:fld>
            <a:endParaRPr lang="en-US" altLang="en-US" dirty="0"/>
          </a:p>
        </p:txBody>
      </p:sp>
      <p:sp>
        <p:nvSpPr>
          <p:cNvPr id="37890" name="Rectangle 2">
            <a:extLst>
              <a:ext uri="{FF2B5EF4-FFF2-40B4-BE49-F238E27FC236}">
                <a16:creationId xmlns:a16="http://schemas.microsoft.com/office/drawing/2014/main" id="{0932C5A7-F917-4348-9A90-9F30C3DCC264}"/>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265F6A90-54E6-1844-854D-8D06F8AAEED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Slide details relevant formulas to calculate carrier velocity and time for carrier to cross channel.</a:t>
            </a:r>
          </a:p>
        </p:txBody>
      </p:sp>
    </p:spTree>
    <p:extLst>
      <p:ext uri="{BB962C8B-B14F-4D97-AF65-F5344CB8AC3E}">
        <p14:creationId xmlns:p14="http://schemas.microsoft.com/office/powerpoint/2010/main" val="2358607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5C4DB044-621C-5243-82D1-9027D1270CD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C76B7C1-2299-8544-A2A2-C7560FE9271A}" type="slidenum">
              <a:rPr lang="en-US" altLang="en-US" smtClean="0"/>
              <a:pPr>
                <a:spcBef>
                  <a:spcPct val="0"/>
                </a:spcBef>
              </a:pPr>
              <a:t>12</a:t>
            </a:fld>
            <a:endParaRPr lang="en-US" altLang="en-US" dirty="0"/>
          </a:p>
        </p:txBody>
      </p:sp>
      <p:sp>
        <p:nvSpPr>
          <p:cNvPr id="39938" name="Rectangle 2">
            <a:extLst>
              <a:ext uri="{FF2B5EF4-FFF2-40B4-BE49-F238E27FC236}">
                <a16:creationId xmlns:a16="http://schemas.microsoft.com/office/drawing/2014/main" id="{BE553476-BBC1-F24E-AB8F-EC7F92581BE4}"/>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BAFD254-C992-E142-92F9-0A05F3CFDEA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en-US" b="0" dirty="0"/>
          </a:p>
        </p:txBody>
      </p:sp>
    </p:spTree>
    <p:extLst>
      <p:ext uri="{BB962C8B-B14F-4D97-AF65-F5344CB8AC3E}">
        <p14:creationId xmlns:p14="http://schemas.microsoft.com/office/powerpoint/2010/main" val="69566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CAF55402-0680-0449-BDEA-E7F02BDBE0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6074430-08E4-1B4B-9904-14CFA9B60FF7}" type="slidenum">
              <a:rPr lang="en-US" altLang="en-US" smtClean="0"/>
              <a:pPr>
                <a:spcBef>
                  <a:spcPct val="0"/>
                </a:spcBef>
              </a:pPr>
              <a:t>13</a:t>
            </a:fld>
            <a:endParaRPr lang="en-US" altLang="en-US" dirty="0"/>
          </a:p>
        </p:txBody>
      </p:sp>
      <p:sp>
        <p:nvSpPr>
          <p:cNvPr id="41986" name="Rectangle 2">
            <a:extLst>
              <a:ext uri="{FF2B5EF4-FFF2-40B4-BE49-F238E27FC236}">
                <a16:creationId xmlns:a16="http://schemas.microsoft.com/office/drawing/2014/main" id="{FAB25CEF-B8BE-034F-B51F-D3822A11D5F8}"/>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1BD13299-46C6-A348-9787-4A044B43E95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3922158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BAF8B88D-1DFE-3C45-A0B7-4C829671E6C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ADCEF2C-36DD-2247-B2A3-576B2250C309}" type="slidenum">
              <a:rPr lang="en-US" altLang="en-US" smtClean="0"/>
              <a:pPr>
                <a:spcBef>
                  <a:spcPct val="0"/>
                </a:spcBef>
              </a:pPr>
              <a:t>14</a:t>
            </a:fld>
            <a:endParaRPr lang="en-US" altLang="en-US" dirty="0"/>
          </a:p>
        </p:txBody>
      </p:sp>
      <p:sp>
        <p:nvSpPr>
          <p:cNvPr id="44034" name="Rectangle 2">
            <a:extLst>
              <a:ext uri="{FF2B5EF4-FFF2-40B4-BE49-F238E27FC236}">
                <a16:creationId xmlns:a16="http://schemas.microsoft.com/office/drawing/2014/main" id="{D5341122-4386-D648-8D73-1422FE820E18}"/>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76D84048-0777-574E-A4B2-A5547DA9741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mj-lt"/>
                <a:ea typeface="ＭＳ Ｐゴシック"/>
                <a:cs typeface="Calibri"/>
              </a:rPr>
              <a:t>The equation for Ids current can be expressed for the three operating regions cutoff, linear and saturation.</a:t>
            </a:r>
          </a:p>
        </p:txBody>
      </p:sp>
    </p:spTree>
    <p:extLst>
      <p:ext uri="{BB962C8B-B14F-4D97-AF65-F5344CB8AC3E}">
        <p14:creationId xmlns:p14="http://schemas.microsoft.com/office/powerpoint/2010/main" val="2588407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699DF274-FF72-4D48-94FC-B9624B9CAFB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9A0C9FB-47AF-6C49-B8C8-9BF4A8F9808A}" type="slidenum">
              <a:rPr lang="en-US" altLang="en-US" smtClean="0"/>
              <a:pPr>
                <a:spcBef>
                  <a:spcPct val="0"/>
                </a:spcBef>
              </a:pPr>
              <a:t>15</a:t>
            </a:fld>
            <a:endParaRPr lang="en-US" altLang="en-US" dirty="0"/>
          </a:p>
        </p:txBody>
      </p:sp>
      <p:sp>
        <p:nvSpPr>
          <p:cNvPr id="46082" name="Rectangle 2">
            <a:extLst>
              <a:ext uri="{FF2B5EF4-FFF2-40B4-BE49-F238E27FC236}">
                <a16:creationId xmlns:a16="http://schemas.microsoft.com/office/drawing/2014/main" id="{313ED073-D668-E744-8908-A65BBF2A9108}"/>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6C12E49C-73DD-5747-98C3-5308060B484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In this example, the 0.6 </a:t>
            </a:r>
            <a:r>
              <a:rPr lang="en-US" altLang="en-US" dirty="0">
                <a:latin typeface="+mj-lt"/>
                <a:ea typeface="ＭＳ Ｐゴシック"/>
              </a:rPr>
              <a:t>µ</a:t>
            </a:r>
            <a:r>
              <a:rPr lang="en-US" altLang="en-US" dirty="0">
                <a:latin typeface="+mj-lt"/>
                <a:ea typeface="ＭＳ Ｐゴシック"/>
                <a:cs typeface="Times New Roman"/>
              </a:rPr>
              <a:t>m process will be used.</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This process is from AMI semiconductor.</a:t>
            </a:r>
          </a:p>
          <a:p>
            <a:pPr eaLnBrk="1" hangingPunct="1"/>
            <a:endParaRPr lang="en-US" altLang="en-US" dirty="0">
              <a:latin typeface="+mj-lt"/>
              <a:ea typeface="ＭＳ Ｐゴシック"/>
              <a:cs typeface="Times New Roman"/>
            </a:endParaRPr>
          </a:p>
          <a:p>
            <a:pPr eaLnBrk="1" hangingPunct="1">
              <a:defRPr/>
            </a:pPr>
            <a:r>
              <a:rPr lang="en-US" altLang="en-US" dirty="0">
                <a:latin typeface="+mj-lt"/>
                <a:ea typeface="ＭＳ Ｐゴシック"/>
                <a:cs typeface="Times New Roman"/>
              </a:rPr>
              <a:t>The gate oxide thickness is 100 </a:t>
            </a:r>
            <a:r>
              <a:rPr lang="en-GB" sz="1200" i="0" kern="1200" dirty="0">
                <a:solidFill>
                  <a:schemeClr val="tx1"/>
                </a:solidFill>
                <a:effectLst/>
                <a:latin typeface="+mj-lt"/>
                <a:ea typeface="ＭＳ Ｐゴシック"/>
                <a:cs typeface="Calibri"/>
              </a:rPr>
              <a:t>Angstrom or 0.1 nanometer.</a:t>
            </a:r>
            <a:r>
              <a:rPr lang="en-GB" dirty="0">
                <a:latin typeface="+mj-lt"/>
                <a:ea typeface="ＭＳ Ｐゴシック"/>
                <a:cs typeface="Calibri"/>
              </a:rPr>
              <a:t> </a:t>
            </a:r>
            <a:endParaRPr lang="en-US" altLang="en-US" dirty="0">
              <a:latin typeface="+mj-lt"/>
              <a:ea typeface="ＭＳ Ｐゴシック"/>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The mobility of electrons is equal to 350 cm square over Voltage times seconds. </a:t>
            </a:r>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Voltage threshold = 0.7 V</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Given the following values for </a:t>
            </a:r>
            <a:r>
              <a:rPr lang="en-US" altLang="en-US" dirty="0" err="1">
                <a:latin typeface="+mj-lt"/>
                <a:ea typeface="ＭＳ Ｐゴシック"/>
                <a:cs typeface="Times New Roman"/>
              </a:rPr>
              <a:t>Vgs</a:t>
            </a:r>
            <a:r>
              <a:rPr lang="en-US" altLang="en-US" dirty="0">
                <a:latin typeface="+mj-lt"/>
                <a:ea typeface="ＭＳ Ｐゴシック"/>
                <a:cs typeface="Times New Roman"/>
              </a:rPr>
              <a:t>, 0, 1, 2, 3, 4, 5, and assuming W/L = 4/2 lambda, we can calculate Ids and plot it against </a:t>
            </a:r>
            <a:r>
              <a:rPr lang="en-US" dirty="0" err="1">
                <a:latin typeface="+mj-lt"/>
                <a:ea typeface="ＭＳ Ｐゴシック"/>
                <a:cs typeface="Calibri"/>
              </a:rPr>
              <a:t>Vds</a:t>
            </a:r>
            <a:r>
              <a:rPr lang="en-US" altLang="en-US" dirty="0">
                <a:latin typeface="+mj-lt"/>
                <a:ea typeface="ＭＳ Ｐゴシック"/>
                <a:cs typeface="Times New Roman"/>
              </a:rPr>
              <a:t>.</a:t>
            </a:r>
          </a:p>
          <a:p>
            <a:pPr eaLnBrk="1" hangingPunct="1"/>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3618311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F2512F1F-02EB-774D-B1EC-ED5B03E5037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3705E48-6CA8-A348-ABEC-1F00FCE1AB9F}" type="slidenum">
              <a:rPr lang="en-US" altLang="en-US" smtClean="0"/>
              <a:pPr>
                <a:spcBef>
                  <a:spcPct val="0"/>
                </a:spcBef>
              </a:pPr>
              <a:t>16</a:t>
            </a:fld>
            <a:endParaRPr lang="en-US" altLang="en-US" dirty="0"/>
          </a:p>
        </p:txBody>
      </p:sp>
      <p:sp>
        <p:nvSpPr>
          <p:cNvPr id="48130" name="Rectangle 2">
            <a:extLst>
              <a:ext uri="{FF2B5EF4-FFF2-40B4-BE49-F238E27FC236}">
                <a16:creationId xmlns:a16="http://schemas.microsoft.com/office/drawing/2014/main" id="{BFB759B4-EF84-6D4C-9E76-84C4FD30C8D2}"/>
              </a:ext>
            </a:extLst>
          </p:cNvPr>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48131" name="Rectangle 3">
                <a:extLst>
                  <a:ext uri="{FF2B5EF4-FFF2-40B4-BE49-F238E27FC236}">
                    <a16:creationId xmlns:a16="http://schemas.microsoft.com/office/drawing/2014/main" id="{432352D2-2E55-E747-B42D-960182D38264}"/>
                  </a:ext>
                </a:extLst>
              </p:cNvPr>
              <p:cNvSpPr>
                <a:spLocks noGrp="1" noChangeArrowheads="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For </a:t>
                </a:r>
                <a:r>
                  <a:rPr lang="en-US" altLang="en-US" dirty="0" err="1">
                    <a:latin typeface="+mj-lt"/>
                    <a:ea typeface="ＭＳ Ｐゴシック"/>
                    <a:cs typeface="Times New Roman"/>
                  </a:rPr>
                  <a:t>pMOS</a:t>
                </a:r>
                <a:r>
                  <a:rPr lang="en-US" altLang="en-US" dirty="0">
                    <a:latin typeface="+mj-lt"/>
                    <a:ea typeface="ＭＳ Ｐゴシック"/>
                    <a:cs typeface="Times New Roman"/>
                  </a:rPr>
                  <a:t> transistors, all doping and voltages become inverted.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So the source is the more positive terminal. </a:t>
                </a:r>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The mobility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is determined by holes, and it is typically 2 to 3 times slower than of electrons in </a:t>
                </a:r>
                <a14:m>
                  <m:oMath xmlns:m="http://schemas.openxmlformats.org/officeDocument/2006/math">
                    <m:sSub>
                      <m:sSubPr>
                        <m:ctrlPr>
                          <a:rPr lang="en-US" altLang="en-US" sz="13800" i="1" smtClean="0">
                            <a:latin typeface="Cambria Math" panose="02040503050406030204" pitchFamily="18" charset="0"/>
                            <a:ea typeface="ＭＳ Ｐゴシック"/>
                            <a:cs typeface="Times New Roman"/>
                          </a:rPr>
                        </m:ctrlPr>
                      </m:sSubPr>
                      <m:e>
                        <m:r>
                          <m:rPr>
                            <m:nor/>
                          </m:rPr>
                          <a:rPr lang="en-US" altLang="en-US" sz="13800" dirty="0" smtClean="0">
                            <a:solidFill>
                              <a:srgbClr val="000000"/>
                            </a:solidFill>
                            <a:latin typeface="+mj-lt"/>
                            <a:ea typeface="ＭＳ Ｐゴシック"/>
                          </a:rPr>
                          <m:t>µ</m:t>
                        </m:r>
                      </m:e>
                      <m:sub>
                        <m:r>
                          <a:rPr lang="en-GB" altLang="en-US" sz="13800" b="0" i="1" smtClean="0">
                            <a:latin typeface="Cambria Math" panose="02040503050406030204" pitchFamily="18" charset="0"/>
                            <a:ea typeface="ＭＳ Ｐゴシック"/>
                            <a:cs typeface="Times New Roman"/>
                          </a:rPr>
                          <m:t>𝑛</m:t>
                        </m:r>
                      </m:sub>
                    </m:sSub>
                  </m:oMath>
                </a14:m>
                <a:r>
                  <a:rPr lang="en-US" altLang="en-US" dirty="0">
                    <a:solidFill>
                      <a:srgbClr val="000000"/>
                    </a:solidFill>
                    <a:latin typeface="+mj-lt"/>
                    <a:ea typeface="ＭＳ Ｐゴシック"/>
                  </a:rPr>
                  <a:t>.</a:t>
                </a:r>
              </a:p>
              <a:p>
                <a:pPr eaLnBrk="1" hangingPunct="1"/>
                <a:endParaRPr lang="en-US" altLang="en-US" dirty="0">
                  <a:latin typeface="+mj-lt"/>
                  <a:ea typeface="ＭＳ Ｐゴシック"/>
                  <a:cs typeface="Times New Roman"/>
                </a:endParaRPr>
              </a:p>
              <a:p>
                <a:pPr eaLnBrk="1" hangingPunct="1">
                  <a:defRPr/>
                </a:pPr>
                <a:r>
                  <a:rPr lang="en-US" altLang="en-US" dirty="0">
                    <a:latin typeface="+mj-lt"/>
                    <a:ea typeface="ＭＳ Ｐゴシック"/>
                    <a:cs typeface="Times New Roman"/>
                  </a:rPr>
                  <a:t>So the mobility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 120 cm square over Voltage times seconds in AMI 0.5 micrometer process </a:t>
                </a:r>
                <a:endParaRPr lang="en-US" altLang="en-US" dirty="0">
                  <a:latin typeface="+mj-lt"/>
                  <a:ea typeface="ＭＳ Ｐゴシック" panose="020B0600070205080204" pitchFamily="34" charset="-128"/>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In advanced nodes, </a:t>
                </a:r>
                <a14:m>
                  <m:oMath xmlns:m="http://schemas.openxmlformats.org/officeDocument/2006/math">
                    <m:sSub>
                      <m:sSubPr>
                        <m:ctrlPr>
                          <a:rPr lang="en-US" altLang="en-US" sz="1200" i="1" smtClean="0">
                            <a:latin typeface="Cambria Math" panose="02040503050406030204" pitchFamily="18" charset="0"/>
                            <a:ea typeface="ＭＳ Ｐゴシック"/>
                            <a:cs typeface="Times New Roman"/>
                          </a:rPr>
                        </m:ctrlPr>
                      </m:sSubPr>
                      <m:e>
                        <m:r>
                          <m:rPr>
                            <m:nor/>
                          </m:rPr>
                          <a:rPr lang="en-US" altLang="en-US" sz="1200" dirty="0" smtClean="0">
                            <a:solidFill>
                              <a:srgbClr val="000000"/>
                            </a:solidFill>
                            <a:latin typeface="+mj-lt"/>
                            <a:ea typeface="ＭＳ Ｐゴシック"/>
                          </a:rPr>
                          <m:t>µ</m:t>
                        </m:r>
                      </m:e>
                      <m:sub>
                        <m:r>
                          <a:rPr lang="en-GB" altLang="en-US" sz="12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is close to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smtClean="0">
                            <a:latin typeface="Cambria Math" panose="02040503050406030204" pitchFamily="18" charset="0"/>
                            <a:ea typeface="ＭＳ Ｐゴシック"/>
                            <a:cs typeface="Times New Roman"/>
                          </a:rPr>
                          <m:t>𝑛</m:t>
                        </m:r>
                      </m:sub>
                    </m:sSub>
                  </m:oMath>
                </a14:m>
                <a:r>
                  <a:rPr lang="en-US" altLang="en-US" dirty="0">
                    <a:latin typeface="+mj-lt"/>
                    <a:ea typeface="ＭＳ Ｐゴシック"/>
                    <a:cs typeface="Times New Roman"/>
                  </a:rPr>
                  <a:t>.</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Thus, </a:t>
                </a:r>
                <a:r>
                  <a:rPr lang="en-US" altLang="en-US" dirty="0" err="1">
                    <a:latin typeface="+mj-lt"/>
                    <a:ea typeface="ＭＳ Ｐゴシック"/>
                    <a:cs typeface="Calibri"/>
                  </a:rPr>
                  <a:t>pMOS</a:t>
                </a:r>
                <a:r>
                  <a:rPr lang="en-US" altLang="en-US" dirty="0">
                    <a:latin typeface="+mj-lt"/>
                    <a:ea typeface="ＭＳ Ｐゴシック"/>
                    <a:cs typeface="Times New Roman"/>
                  </a:rPr>
                  <a:t> needs to be wider to provide the same current. In this class, assume that mobility in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smtClean="0">
                            <a:latin typeface="Cambria Math" panose="02040503050406030204" pitchFamily="18" charset="0"/>
                            <a:ea typeface="ＭＳ Ｐゴシック"/>
                            <a:cs typeface="Times New Roman"/>
                          </a:rPr>
                          <m:t>𝑛</m:t>
                        </m:r>
                      </m:sub>
                    </m:sSub>
                  </m:oMath>
                </a14:m>
                <a:r>
                  <a:rPr lang="en-US" altLang="en-US" dirty="0">
                    <a:latin typeface="+mj-lt"/>
                    <a:ea typeface="ＭＳ Ｐゴシック"/>
                    <a:cs typeface="Times New Roman"/>
                  </a:rPr>
                  <a:t>/</a:t>
                </a:r>
                <a14:m>
                  <m:oMath xmlns:m="http://schemas.openxmlformats.org/officeDocument/2006/math">
                    <m:sSub>
                      <m:sSubPr>
                        <m:ctrlPr>
                          <a:rPr lang="en-US" altLang="en-US" sz="1200" i="1" smtClean="0">
                            <a:latin typeface="Cambria Math" panose="02040503050406030204" pitchFamily="18" charset="0"/>
                            <a:ea typeface="ＭＳ Ｐゴシック"/>
                            <a:cs typeface="Times New Roman"/>
                          </a:rPr>
                        </m:ctrlPr>
                      </m:sSubPr>
                      <m:e>
                        <m:r>
                          <m:rPr>
                            <m:nor/>
                          </m:rPr>
                          <a:rPr lang="en-US" altLang="en-US" sz="1200" dirty="0" smtClean="0">
                            <a:solidFill>
                              <a:srgbClr val="000000"/>
                            </a:solidFill>
                            <a:latin typeface="+mj-lt"/>
                            <a:ea typeface="ＭＳ Ｐゴシック"/>
                          </a:rPr>
                          <m:t>µ</m:t>
                        </m:r>
                      </m:e>
                      <m:sub>
                        <m:r>
                          <a:rPr lang="en-GB" altLang="en-US" sz="12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is equal to 2. </a:t>
                </a:r>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p:txBody>
          </p:sp>
        </mc:Choice>
        <mc:Fallback xmlns="">
          <p:sp>
            <p:nvSpPr>
              <p:cNvPr id="48131" name="Rectangle 3">
                <a:extLst>
                  <a:ext uri="{FF2B5EF4-FFF2-40B4-BE49-F238E27FC236}">
                    <a16:creationId xmlns:a16="http://schemas.microsoft.com/office/drawing/2014/main" id="{432352D2-2E55-E747-B42D-960182D382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For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transistors, all doping and voltages become inverted. </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So the source is the more positive terminal. </a:t>
                </a: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The mobility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is determined by holes, and it is typically 2 to 3 times slower than of electrons in </a:t>
                </a:r>
                <a:r>
                  <a:rPr lang="en-US" altLang="en-US" sz="13800" i="0" dirty="0">
                    <a:solidFill>
                      <a:srgbClr val="000000"/>
                    </a:solidFill>
                    <a:latin typeface="+mn-lt"/>
                    <a:ea typeface="ＭＳ Ｐゴシック"/>
                  </a:rPr>
                  <a:t>"µ</a:t>
                </a:r>
                <a:r>
                  <a:rPr lang="en-US" altLang="en-US" sz="13800" i="0">
                    <a:solidFill>
                      <a:srgbClr val="000000"/>
                    </a:solidFill>
                    <a:latin typeface="Cambria Math" panose="02040503050406030204" pitchFamily="18" charset="0"/>
                    <a:ea typeface="ＭＳ Ｐゴシック"/>
                  </a:rPr>
                  <a:t>" _</a:t>
                </a:r>
                <a:r>
                  <a:rPr lang="en-GB" altLang="en-US" sz="13800" b="0" i="0">
                    <a:latin typeface="Cambria Math" panose="02040503050406030204" pitchFamily="18" charset="0"/>
                    <a:ea typeface="ＭＳ Ｐゴシック"/>
                    <a:cs typeface="Times New Roman"/>
                  </a:rPr>
                  <a:t>𝑛</a:t>
                </a:r>
                <a:r>
                  <a:rPr lang="en-US" altLang="en-US" dirty="0">
                    <a:solidFill>
                      <a:srgbClr val="000000"/>
                    </a:solidFill>
                    <a:latin typeface="Calibri"/>
                    <a:ea typeface="ＭＳ Ｐゴシック"/>
                  </a:rPr>
                  <a:t>.</a:t>
                </a:r>
              </a:p>
              <a:p>
                <a:pPr eaLnBrk="1" hangingPunct="1"/>
                <a:endParaRPr lang="en-US" altLang="en-US" dirty="0">
                  <a:latin typeface="Times New Roman"/>
                  <a:ea typeface="ＭＳ Ｐゴシック"/>
                  <a:cs typeface="Times New Roman"/>
                </a:endParaRPr>
              </a:p>
              <a:p>
                <a:pPr eaLnBrk="1" hangingPunct="1">
                  <a:defRPr/>
                </a:pPr>
                <a:r>
                  <a:rPr lang="en-US" altLang="en-US" dirty="0">
                    <a:latin typeface="Times New Roman"/>
                    <a:ea typeface="ＭＳ Ｐゴシック"/>
                    <a:cs typeface="Times New Roman"/>
                  </a:rPr>
                  <a:t>So the mobility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 120 cm square over Voltage times seconds  in AMI 0.5 micrometer process </a:t>
                </a:r>
                <a:endParaRPr lang="en-US" altLang="en-US" dirty="0">
                  <a:latin typeface="Times New Roman" panose="02020603050405020304" pitchFamily="18" charset="0"/>
                  <a:ea typeface="ＭＳ Ｐゴシック" panose="020B0600070205080204" pitchFamily="34" charset="-128"/>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a:ea typeface="ＭＳ Ｐゴシック"/>
                    <a:cs typeface="Times New Roman"/>
                  </a:rPr>
                  <a:t>In advanced nodes, </a:t>
                </a:r>
                <a:r>
                  <a:rPr lang="en-US" altLang="en-US" sz="1200" i="0" dirty="0">
                    <a:solidFill>
                      <a:srgbClr val="000000"/>
                    </a:solidFill>
                    <a:latin typeface="+mn-lt"/>
                    <a:ea typeface="ＭＳ Ｐゴシック"/>
                  </a:rPr>
                  <a:t>"µ</a:t>
                </a:r>
                <a:r>
                  <a:rPr lang="en-US" altLang="en-US" sz="1200" i="0" dirty="0">
                    <a:solidFill>
                      <a:srgbClr val="000000"/>
                    </a:solidFill>
                    <a:latin typeface="Cambria Math" panose="02040503050406030204" pitchFamily="18" charset="0"/>
                    <a:ea typeface="ＭＳ Ｐゴシック"/>
                  </a:rPr>
                  <a:t>" </a:t>
                </a:r>
                <a:r>
                  <a:rPr lang="en-US" altLang="en-US" sz="1200" i="0">
                    <a:solidFill>
                      <a:srgbClr val="000000"/>
                    </a:solidFill>
                    <a:latin typeface="Cambria Math" panose="02040503050406030204" pitchFamily="18" charset="0"/>
                    <a:ea typeface="ＭＳ Ｐゴシック"/>
                  </a:rPr>
                  <a:t>_</a:t>
                </a:r>
                <a:r>
                  <a:rPr lang="en-GB" altLang="en-US" sz="12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is close to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a:latin typeface="Cambria Math" panose="02040503050406030204" pitchFamily="18" charset="0"/>
                    <a:ea typeface="ＭＳ Ｐゴシック"/>
                    <a:cs typeface="Times New Roman"/>
                  </a:rPr>
                  <a:t>𝑛</a:t>
                </a:r>
                <a:r>
                  <a:rPr lang="en-US" altLang="en-US" dirty="0">
                    <a:latin typeface="Times New Roman"/>
                    <a:ea typeface="ＭＳ Ｐゴシック"/>
                    <a:cs typeface="Times New Roman"/>
                  </a:rPr>
                  <a:t>.</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Thus, </a:t>
                </a:r>
                <a:r>
                  <a:rPr lang="en-US" altLang="en-US" dirty="0" err="1">
                    <a:ea typeface="ＭＳ Ｐゴシック"/>
                    <a:cs typeface="Calibri"/>
                  </a:rPr>
                  <a:t>pMOS</a:t>
                </a:r>
                <a:r>
                  <a:rPr lang="en-US" altLang="en-US" dirty="0">
                    <a:latin typeface="Times New Roman"/>
                    <a:ea typeface="ＭＳ Ｐゴシック"/>
                    <a:cs typeface="Times New Roman"/>
                  </a:rPr>
                  <a:t> needs to be wider to provide the same current. In this class, assume that mobility in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a:latin typeface="Cambria Math" panose="02040503050406030204" pitchFamily="18" charset="0"/>
                    <a:ea typeface="ＭＳ Ｐゴシック"/>
                    <a:cs typeface="Times New Roman"/>
                  </a:rPr>
                  <a:t>𝑛</a:t>
                </a:r>
                <a:r>
                  <a:rPr lang="en-US" altLang="en-US" dirty="0">
                    <a:latin typeface="Times New Roman"/>
                    <a:ea typeface="ＭＳ Ｐゴシック"/>
                    <a:cs typeface="Times New Roman"/>
                  </a:rPr>
                  <a:t>/</a:t>
                </a:r>
                <a:r>
                  <a:rPr lang="en-US" altLang="en-US" sz="1200" i="0" dirty="0">
                    <a:solidFill>
                      <a:srgbClr val="000000"/>
                    </a:solidFill>
                    <a:latin typeface="+mn-lt"/>
                    <a:ea typeface="ＭＳ Ｐゴシック"/>
                  </a:rPr>
                  <a:t>"µ</a:t>
                </a:r>
                <a:r>
                  <a:rPr lang="en-US" altLang="en-US" sz="1200" i="0" dirty="0">
                    <a:solidFill>
                      <a:srgbClr val="000000"/>
                    </a:solidFill>
                    <a:latin typeface="Cambria Math" panose="02040503050406030204" pitchFamily="18" charset="0"/>
                    <a:ea typeface="ＭＳ Ｐゴシック"/>
                  </a:rPr>
                  <a:t>" </a:t>
                </a:r>
                <a:r>
                  <a:rPr lang="en-US" altLang="en-US" sz="1200" i="0">
                    <a:solidFill>
                      <a:srgbClr val="000000"/>
                    </a:solidFill>
                    <a:latin typeface="Cambria Math" panose="02040503050406030204" pitchFamily="18" charset="0"/>
                    <a:ea typeface="ＭＳ Ｐゴシック"/>
                  </a:rPr>
                  <a:t>_</a:t>
                </a:r>
                <a:r>
                  <a:rPr lang="en-GB" altLang="en-US" sz="12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is equal to 2. </a:t>
                </a: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mc:Fallback>
      </mc:AlternateContent>
    </p:spTree>
    <p:extLst>
      <p:ext uri="{BB962C8B-B14F-4D97-AF65-F5344CB8AC3E}">
        <p14:creationId xmlns:p14="http://schemas.microsoft.com/office/powerpoint/2010/main" val="983122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E3D04E57-1821-764E-9CE6-05B5AA57D9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392B884-641B-7A49-9CC1-70121A8C6381}" type="slidenum">
              <a:rPr lang="en-US" altLang="en-US" smtClean="0"/>
              <a:pPr>
                <a:spcBef>
                  <a:spcPct val="0"/>
                </a:spcBef>
              </a:pPr>
              <a:t>17</a:t>
            </a:fld>
            <a:endParaRPr lang="en-US" altLang="en-US" dirty="0"/>
          </a:p>
        </p:txBody>
      </p:sp>
      <p:sp>
        <p:nvSpPr>
          <p:cNvPr id="50178" name="Rectangle 2">
            <a:extLst>
              <a:ext uri="{FF2B5EF4-FFF2-40B4-BE49-F238E27FC236}">
                <a16:creationId xmlns:a16="http://schemas.microsoft.com/office/drawing/2014/main" id="{149D38AA-9D95-954B-8FBE-756476659B76}"/>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CFB71532-7E7F-3F4E-9CB4-197319494E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When two conductors are separated by an insulator, they have a capacitance.  </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Gate to channel capacitance is very important because it creates channel charge necessary for an operation.</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The diffusion capacitance formed by the source/drain to body junctions.</a:t>
            </a:r>
          </a:p>
          <a:p>
            <a:pPr eaLnBrk="1" hangingPunct="1"/>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1466433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E23F6093-5828-1A4B-8C85-B13280695E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1D92FDC-B984-7247-9EE2-77C9AD32611D}" type="slidenum">
              <a:rPr lang="en-US" altLang="en-US" smtClean="0"/>
              <a:pPr>
                <a:spcBef>
                  <a:spcPct val="0"/>
                </a:spcBef>
              </a:pPr>
              <a:t>18</a:t>
            </a:fld>
            <a:endParaRPr lang="en-US" altLang="en-US" dirty="0"/>
          </a:p>
        </p:txBody>
      </p:sp>
      <p:sp>
        <p:nvSpPr>
          <p:cNvPr id="52226" name="Rectangle 2">
            <a:extLst>
              <a:ext uri="{FF2B5EF4-FFF2-40B4-BE49-F238E27FC236}">
                <a16:creationId xmlns:a16="http://schemas.microsoft.com/office/drawing/2014/main" id="{A795D345-8E52-E349-B799-01BD2F5D2BFE}"/>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2DF5F088-404F-2242-88A2-955024B0411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To calculate gate capacitance, approximate channel as connected to source:</a:t>
            </a:r>
          </a:p>
          <a:p>
            <a:r>
              <a:rPr lang="en-US" dirty="0">
                <a:latin typeface="+mj-lt"/>
                <a:ea typeface="ＭＳ Ｐゴシック"/>
                <a:cs typeface="Calibri"/>
              </a:rPr>
              <a:t>If we want to calculate Capacitance from the gate to a source, it is equal to the capacitance gate oxide times the width and length of the transistor. </a:t>
            </a:r>
            <a:endParaRPr lang="en-US" dirty="0">
              <a:latin typeface="+mj-lt"/>
              <a:cs typeface="Calibri"/>
            </a:endParaRPr>
          </a:p>
        </p:txBody>
      </p:sp>
    </p:spTree>
    <p:extLst>
      <p:ext uri="{BB962C8B-B14F-4D97-AF65-F5344CB8AC3E}">
        <p14:creationId xmlns:p14="http://schemas.microsoft.com/office/powerpoint/2010/main" val="3803172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D463A2E5-EC93-DC44-A8E3-6A73D2CD72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513832D-20B8-4F4B-9831-1D857E9E3543}" type="slidenum">
              <a:rPr lang="en-US" altLang="en-US" smtClean="0"/>
              <a:pPr>
                <a:spcBef>
                  <a:spcPct val="0"/>
                </a:spcBef>
              </a:pPr>
              <a:t>19</a:t>
            </a:fld>
            <a:endParaRPr lang="en-US" altLang="en-US" dirty="0"/>
          </a:p>
        </p:txBody>
      </p:sp>
      <p:sp>
        <p:nvSpPr>
          <p:cNvPr id="54274" name="Rectangle 2">
            <a:extLst>
              <a:ext uri="{FF2B5EF4-FFF2-40B4-BE49-F238E27FC236}">
                <a16:creationId xmlns:a16="http://schemas.microsoft.com/office/drawing/2014/main" id="{5C3438CB-8E6D-CB49-BECA-7CF020FC32DC}"/>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03B331E8-421E-914F-91EC-A27A1A43980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Calibri Light"/>
              </a:rPr>
              <a:t>P</a:t>
            </a:r>
            <a:r>
              <a:rPr lang="en-US" dirty="0">
                <a:latin typeface="+mj-lt"/>
                <a:ea typeface="ＭＳ Ｐゴシック"/>
                <a:cs typeface="Calibri"/>
              </a:rPr>
              <a:t>arasitic capacitance is the </a:t>
            </a:r>
            <a:r>
              <a:rPr lang="en-US" altLang="en-US" dirty="0">
                <a:latin typeface="+mj-lt"/>
                <a:ea typeface="ＭＳ Ｐゴシック"/>
                <a:cs typeface="Calibri Light"/>
              </a:rPr>
              <a:t>Source/drain diffusion to body capacitance, and this is undesirable. </a:t>
            </a:r>
            <a:endParaRPr lang="en-US" altLang="en-US" dirty="0">
              <a:latin typeface="+mj-lt"/>
              <a:ea typeface="ＭＳ Ｐゴシック" panose="020B0600070205080204" pitchFamily="34" charset="-128"/>
              <a:cs typeface="Calibri Light"/>
            </a:endParaRPr>
          </a:p>
          <a:p>
            <a:r>
              <a:rPr lang="en-US" dirty="0">
                <a:latin typeface="+mj-lt"/>
                <a:ea typeface="ＭＳ Ｐゴシック"/>
                <a:cs typeface="Calibri Light"/>
              </a:rPr>
              <a:t> </a:t>
            </a:r>
          </a:p>
          <a:p>
            <a:r>
              <a:rPr lang="en-US" dirty="0">
                <a:latin typeface="+mj-lt"/>
                <a:ea typeface="ＭＳ Ｐゴシック"/>
                <a:cs typeface="Calibri Light"/>
              </a:rPr>
              <a:t>Since capacitance depends on area and </a:t>
            </a:r>
            <a:r>
              <a:rPr lang="en-US" noProof="0" dirty="0">
                <a:latin typeface="+mj-lt"/>
                <a:ea typeface="ＭＳ Ｐゴシック"/>
                <a:cs typeface="Calibri Light"/>
              </a:rPr>
              <a:t>perimeter</a:t>
            </a:r>
            <a:r>
              <a:rPr lang="en-US" dirty="0">
                <a:latin typeface="+mj-lt"/>
                <a:ea typeface="ＭＳ Ｐゴシック"/>
                <a:cs typeface="Calibri Light"/>
              </a:rPr>
              <a:t>, it is best that the diffusion nodes are small. </a:t>
            </a:r>
          </a:p>
          <a:p>
            <a:r>
              <a:rPr lang="en-US" dirty="0">
                <a:latin typeface="+mj-lt"/>
                <a:ea typeface="ＭＳ Ｐゴシック"/>
                <a:cs typeface="Calibri Light"/>
              </a:rPr>
              <a:t>Their capacitance is comparable to the gate capacitance for contacted diffusion, and half of the gate capacitance for uncontacted.</a:t>
            </a:r>
          </a:p>
          <a:p>
            <a:r>
              <a:rPr lang="en-US" dirty="0">
                <a:latin typeface="+mj-lt"/>
                <a:ea typeface="ＭＳ Ｐゴシック"/>
                <a:cs typeface="Calibri Light"/>
              </a:rPr>
              <a:t>This can vary with the process.</a:t>
            </a:r>
          </a:p>
        </p:txBody>
      </p:sp>
    </p:spTree>
    <p:extLst>
      <p:ext uri="{BB962C8B-B14F-4D97-AF65-F5344CB8AC3E}">
        <p14:creationId xmlns:p14="http://schemas.microsoft.com/office/powerpoint/2010/main" val="2853322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r>
              <a:rPr lang="en-US" sz="1200" dirty="0">
                <a:latin typeface="+mj-lt"/>
                <a:cs typeface="+mn-cs"/>
              </a:rPr>
              <a:t>At the end of this lecture, you should be able to:</a:t>
            </a: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Use cross section diagrams to describe the characteristics of MOS transistors when operating in cut off, linear and saturation regions. </a:t>
            </a:r>
            <a:endParaRPr lang="en-GB" sz="1200" dirty="0">
              <a:effectLst/>
              <a:latin typeface="+mj-lt"/>
              <a:ea typeface="DengXian" panose="03000509000000000000" pitchFamily="65" charset="-122"/>
              <a:cs typeface="Times New Roman" panose="02020603050405020304" pitchFamily="18" charset="0"/>
            </a:endParaRP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Derive the relationship between current and voltage (I-V) of the MOS device at cut off, linear and saturation modes.</a:t>
            </a:r>
            <a:endParaRPr lang="en-GB" sz="1200" dirty="0">
              <a:effectLst/>
              <a:latin typeface="+mj-lt"/>
              <a:ea typeface="DengXian" panose="03000509000000000000" pitchFamily="65" charset="-122"/>
              <a:cs typeface="Times New Roman" panose="02020603050405020304" pitchFamily="18" charset="0"/>
            </a:endParaRP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Mathematically estimate the MOS gate capacitance.</a:t>
            </a: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Describe the effect of diffusion capacitance on the terminals.</a:t>
            </a:r>
            <a:endParaRPr lang="en-US" sz="1200" dirty="0">
              <a:latin typeface="+mj-lt"/>
              <a:cs typeface="+mn-cs"/>
            </a:endParaRPr>
          </a:p>
        </p:txBody>
      </p:sp>
    </p:spTree>
    <p:extLst>
      <p:ext uri="{BB962C8B-B14F-4D97-AF65-F5344CB8AC3E}">
        <p14:creationId xmlns:p14="http://schemas.microsoft.com/office/powerpoint/2010/main" val="134809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4ECE7D39-120F-5B46-8DD8-4000E94B53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802B995-1D3B-1446-8AA8-3CF292614E4D}" type="slidenum">
              <a:rPr lang="en-US" altLang="en-US" smtClean="0"/>
              <a:pPr>
                <a:spcBef>
                  <a:spcPct val="0"/>
                </a:spcBef>
              </a:pPr>
              <a:t>3</a:t>
            </a:fld>
            <a:endParaRPr lang="en-US" altLang="en-US" dirty="0"/>
          </a:p>
        </p:txBody>
      </p:sp>
      <p:sp>
        <p:nvSpPr>
          <p:cNvPr id="21506" name="Rectangle 2">
            <a:extLst>
              <a:ext uri="{FF2B5EF4-FFF2-40B4-BE49-F238E27FC236}">
                <a16:creationId xmlns:a16="http://schemas.microsoft.com/office/drawing/2014/main" id="{9CAB537B-4B24-BE42-B3D8-98330B96FA6D}"/>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B86ABDF9-E9B6-C247-B5F3-C67407D340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So far, we have seen transistors as ideal switches.</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The amount of current that an On transistor passes is finite and depends on the terminal voltages. We can draw relations between the current and voltage also known as (I-V) relationships.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The transistor gate, source, and drain all have capacitance that can be used  to calculate the current in certain regions with the formula: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Current = Capacitance in Farads * volts per seconds that implies that the capacitance and current determine the speed of the transistor.</a:t>
            </a:r>
          </a:p>
        </p:txBody>
      </p:sp>
    </p:spTree>
    <p:extLst>
      <p:ext uri="{BB962C8B-B14F-4D97-AF65-F5344CB8AC3E}">
        <p14:creationId xmlns:p14="http://schemas.microsoft.com/office/powerpoint/2010/main" val="180675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9526EB2B-DAF5-A245-8E9A-031D410540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BB07B03-28A4-9843-82B6-1D30EC84DDBC}" type="slidenum">
              <a:rPr lang="en-US" altLang="en-US" smtClean="0"/>
              <a:pPr>
                <a:spcBef>
                  <a:spcPct val="0"/>
                </a:spcBef>
              </a:pPr>
              <a:t>4</a:t>
            </a:fld>
            <a:endParaRPr lang="en-US" altLang="en-US" dirty="0"/>
          </a:p>
        </p:txBody>
      </p:sp>
      <p:sp>
        <p:nvSpPr>
          <p:cNvPr id="23554" name="Rectangle 2">
            <a:extLst>
              <a:ext uri="{FF2B5EF4-FFF2-40B4-BE49-F238E27FC236}">
                <a16:creationId xmlns:a16="http://schemas.microsoft.com/office/drawing/2014/main" id="{BB757753-05E4-5A45-948F-2DC9BFCDE32F}"/>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9087B438-9AFB-7349-8F5C-83470E6D01B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solidFill>
                  <a:srgbClr val="231F20"/>
                </a:solidFill>
                <a:latin typeface="+mj-lt"/>
                <a:ea typeface="ＭＳ Ｐゴシック"/>
                <a:cs typeface="Calibri Light"/>
              </a:rPr>
              <a:t>The </a:t>
            </a:r>
            <a:r>
              <a:rPr lang="en-GB" i="1" dirty="0">
                <a:solidFill>
                  <a:srgbClr val="231F20"/>
                </a:solidFill>
                <a:latin typeface="+mj-lt"/>
                <a:ea typeface="ＭＳ Ｐゴシック"/>
                <a:cs typeface="Calibri Light"/>
              </a:rPr>
              <a:t>majority-carriers in MOS transistor </a:t>
            </a:r>
            <a:r>
              <a:rPr lang="en-GB">
                <a:solidFill>
                  <a:srgbClr val="231F20"/>
                </a:solidFill>
                <a:latin typeface="+mj-lt"/>
                <a:ea typeface="ＭＳ Ｐゴシック"/>
                <a:cs typeface="Calibri Light"/>
              </a:rPr>
              <a:t>devices enable them carry current from one terminal to another</a:t>
            </a:r>
            <a:r>
              <a:rPr lang="en-GB" sz="1200" b="0" i="0">
                <a:solidFill>
                  <a:srgbClr val="231F20"/>
                </a:solidFill>
                <a:effectLst/>
                <a:latin typeface="+mj-lt"/>
                <a:ea typeface="ＭＳ Ｐゴシック"/>
                <a:cs typeface="Calibri Light"/>
              </a:rPr>
              <a:t>. Voltage applied to the gate controls the current in a conducting channel between the source and drain. </a:t>
            </a:r>
            <a:endParaRPr lang="en-GB" sz="1200" b="0" i="0">
              <a:solidFill>
                <a:srgbClr val="000000"/>
              </a:solidFill>
              <a:effectLst/>
              <a:latin typeface="+mj-lt"/>
              <a:ea typeface="ＭＳ Ｐゴシック"/>
              <a:cs typeface="Calibri Ligh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Figure shows a simple MOS structure.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top layer of the structure is a polysilicon</a:t>
            </a:r>
            <a:r>
              <a:rPr lang="en-GB" sz="1200" b="0" i="1" dirty="0">
                <a:solidFill>
                  <a:srgbClr val="231F20"/>
                </a:solidFill>
                <a:effectLst/>
                <a:latin typeface="+mj-lt"/>
              </a:rPr>
              <a:t> gate</a:t>
            </a:r>
            <a:r>
              <a:rPr lang="en-GB" sz="1200" b="0" i="0" dirty="0">
                <a:solidFill>
                  <a:srgbClr val="231F20"/>
                </a:solidFill>
                <a:effectLst/>
                <a:latin typeface="+mj-lt"/>
              </a:rPr>
              <a:t>.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middle layer is silicon dioxide insulator.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bottom layer is the doped p-type body in which the carriers are holes.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body is grounded, and a voltage is applied to the gate.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000000"/>
                </a:solidFill>
                <a:effectLst/>
                <a:latin typeface="+mj-lt"/>
              </a:rPr>
              <a:t>MOS transistor has 3 different operating modes:   </a:t>
            </a:r>
          </a:p>
          <a:p>
            <a:pPr marL="285750" indent="-285750" algn="l" rtl="0" fontAlgn="base">
              <a:buFont typeface="Arial" panose="020B0604020202020204" pitchFamily="34" charset="0"/>
              <a:buChar char="•"/>
            </a:pPr>
            <a:r>
              <a:rPr lang="en-GB" sz="1200" b="0" i="0" dirty="0">
                <a:solidFill>
                  <a:srgbClr val="000000"/>
                </a:solidFill>
                <a:effectLst/>
                <a:latin typeface="+mj-lt"/>
              </a:rPr>
              <a:t>Accumulation mode occurs when voltage gate is less than zero.  </a:t>
            </a:r>
          </a:p>
          <a:p>
            <a:pPr marL="285750" indent="-285750" algn="l" rtl="0" fontAlgn="base">
              <a:buFont typeface="Arial" panose="020B0604020202020204" pitchFamily="34" charset="0"/>
              <a:buChar char="•"/>
            </a:pPr>
            <a:r>
              <a:rPr lang="en-GB" sz="1200" b="0" i="0" dirty="0">
                <a:solidFill>
                  <a:srgbClr val="000000"/>
                </a:solidFill>
                <a:effectLst/>
                <a:latin typeface="+mj-lt"/>
              </a:rPr>
              <a:t>Depletion mode occurs when voltage gate is less than voltage threshold and greater than zero. </a:t>
            </a:r>
          </a:p>
          <a:p>
            <a:pPr marL="285750" indent="-285750" algn="l" rtl="0" fontAlgn="base">
              <a:buFont typeface="Arial" panose="020B0604020202020204" pitchFamily="34" charset="0"/>
              <a:buChar char="•"/>
            </a:pPr>
            <a:r>
              <a:rPr lang="en-GB" sz="1200" b="0" i="0" dirty="0">
                <a:solidFill>
                  <a:srgbClr val="000000"/>
                </a:solidFill>
                <a:effectLst/>
                <a:latin typeface="+mj-lt"/>
              </a:rPr>
              <a:t>Inversion mode occurs when voltage gate is greater than voltage threshold. </a:t>
            </a:r>
          </a:p>
          <a:p>
            <a:pPr eaLnBrk="1" hangingPunct="1"/>
            <a:endParaRPr lang="en-US" altLang="en-US" sz="1200"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1413151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58A36E36-5A84-5841-BD94-744E3E2D15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D0A300B-402D-4144-B07B-C8DFFA83829A}" type="slidenum">
              <a:rPr lang="en-US" altLang="en-US" smtClean="0"/>
              <a:pPr>
                <a:spcBef>
                  <a:spcPct val="0"/>
                </a:spcBef>
              </a:pPr>
              <a:t>5</a:t>
            </a:fld>
            <a:endParaRPr lang="en-US" altLang="en-US" dirty="0"/>
          </a:p>
        </p:txBody>
      </p:sp>
      <p:sp>
        <p:nvSpPr>
          <p:cNvPr id="25602" name="Rectangle 2">
            <a:extLst>
              <a:ext uri="{FF2B5EF4-FFF2-40B4-BE49-F238E27FC236}">
                <a16:creationId xmlns:a16="http://schemas.microsoft.com/office/drawing/2014/main" id="{CCD41154-53A5-7142-889C-2E33BF22E693}"/>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EF7FA3D2-59D2-1A4B-A262-6A843203768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mj-lt"/>
                <a:ea typeface="ＭＳ Ｐゴシック"/>
                <a:cs typeface="Times New Roman"/>
              </a:rPr>
              <a:t>The mode of operations depends on gate voltage Vg, drain voltage </a:t>
            </a:r>
            <a:r>
              <a:rPr lang="en-GB" altLang="en-US" dirty="0" err="1">
                <a:latin typeface="+mj-lt"/>
                <a:ea typeface="ＭＳ Ｐゴシック"/>
                <a:cs typeface="Times New Roman"/>
              </a:rPr>
              <a:t>Vd</a:t>
            </a:r>
            <a:r>
              <a:rPr lang="en-GB" altLang="en-US" dirty="0">
                <a:latin typeface="+mj-lt"/>
                <a:ea typeface="ＭＳ Ｐゴシック"/>
                <a:cs typeface="Times New Roman"/>
              </a:rPr>
              <a:t> and source voltage Vs. </a:t>
            </a:r>
          </a:p>
          <a:p>
            <a:pPr eaLnBrk="1" hangingPunct="1"/>
            <a:endParaRPr lang="en-GB" altLang="en-US" dirty="0">
              <a:latin typeface="+mj-lt"/>
              <a:ea typeface="ＭＳ Ｐゴシック"/>
              <a:cs typeface="Times New Roman"/>
            </a:endParaRPr>
          </a:p>
          <a:p>
            <a:pPr marL="171450" indent="-171450" eaLnBrk="1" hangingPunct="1">
              <a:buFont typeface="Arial" panose="020B0604020202020204" pitchFamily="34" charset="0"/>
              <a:buChar char="•"/>
            </a:pPr>
            <a:r>
              <a:rPr lang="en-GB" altLang="en-US" dirty="0">
                <a:latin typeface="+mj-lt"/>
                <a:ea typeface="ＭＳ Ｐゴシック"/>
                <a:cs typeface="Times New Roman"/>
              </a:rPr>
              <a:t>The gate to source voltage (</a:t>
            </a:r>
            <a:r>
              <a:rPr lang="en-GB" altLang="en-US" dirty="0" err="1">
                <a:latin typeface="+mj-lt"/>
                <a:ea typeface="ＭＳ Ｐゴシック"/>
                <a:cs typeface="Times New Roman"/>
              </a:rPr>
              <a:t>Vgs</a:t>
            </a:r>
            <a:r>
              <a:rPr lang="en-GB" altLang="en-US" dirty="0">
                <a:latin typeface="+mj-lt"/>
                <a:ea typeface="ＭＳ Ｐゴシック"/>
                <a:cs typeface="Times New Roman"/>
              </a:rPr>
              <a:t>) is the difference between vg – vs.</a:t>
            </a:r>
          </a:p>
          <a:p>
            <a:pPr marL="171450" indent="-171450" eaLnBrk="1" hangingPunct="1">
              <a:buFont typeface="Arial" panose="020B0604020202020204" pitchFamily="34" charset="0"/>
              <a:buChar char="•"/>
            </a:pPr>
            <a:r>
              <a:rPr lang="en-GB" altLang="en-US" dirty="0">
                <a:latin typeface="+mj-lt"/>
                <a:ea typeface="ＭＳ Ｐゴシック"/>
                <a:cs typeface="Times New Roman"/>
              </a:rPr>
              <a:t>The gate to drain voltage (</a:t>
            </a:r>
            <a:r>
              <a:rPr lang="en-GB" altLang="en-US" dirty="0" err="1">
                <a:latin typeface="+mj-lt"/>
                <a:ea typeface="ＭＳ Ｐゴシック"/>
                <a:cs typeface="Times New Roman"/>
              </a:rPr>
              <a:t>Vgd</a:t>
            </a:r>
            <a:r>
              <a:rPr lang="en-GB" altLang="en-US" dirty="0">
                <a:latin typeface="+mj-lt"/>
                <a:ea typeface="ＭＳ Ｐゴシック"/>
                <a:cs typeface="Times New Roman"/>
              </a:rPr>
              <a:t>) is the difference between vg – </a:t>
            </a:r>
            <a:r>
              <a:rPr lang="en-GB" altLang="en-US" dirty="0" err="1">
                <a:latin typeface="+mj-lt"/>
                <a:ea typeface="ＭＳ Ｐゴシック"/>
                <a:cs typeface="Times New Roman"/>
              </a:rPr>
              <a:t>vd</a:t>
            </a:r>
            <a:r>
              <a:rPr lang="en-GB" altLang="en-US" dirty="0">
                <a:latin typeface="+mj-lt"/>
                <a:ea typeface="ＭＳ Ｐゴシック"/>
                <a:cs typeface="Times New Roman"/>
              </a:rPr>
              <a:t>.  </a:t>
            </a:r>
          </a:p>
          <a:p>
            <a:pPr marL="171450" indent="-171450" eaLnBrk="1" hangingPunct="1">
              <a:buFont typeface="Arial" panose="020B0604020202020204" pitchFamily="34" charset="0"/>
              <a:buChar char="•"/>
            </a:pPr>
            <a:r>
              <a:rPr lang="en-GB" altLang="en-US" dirty="0">
                <a:latin typeface="+mj-lt"/>
                <a:ea typeface="ＭＳ Ｐゴシック"/>
                <a:cs typeface="Times New Roman"/>
              </a:rPr>
              <a:t>The drain to source voltage (</a:t>
            </a:r>
            <a:r>
              <a:rPr lang="en-GB" altLang="en-US" dirty="0" err="1">
                <a:latin typeface="+mj-lt"/>
                <a:ea typeface="ＭＳ Ｐゴシック"/>
                <a:cs typeface="Times New Roman"/>
              </a:rPr>
              <a:t>Vds</a:t>
            </a:r>
            <a:r>
              <a:rPr lang="en-GB" altLang="en-US" dirty="0">
                <a:latin typeface="+mj-lt"/>
                <a:ea typeface="ＭＳ Ｐゴシック"/>
                <a:cs typeface="Times New Roman"/>
              </a:rPr>
              <a:t>) is the difference between </a:t>
            </a:r>
            <a:r>
              <a:rPr lang="en-GB" altLang="en-US" dirty="0" err="1">
                <a:latin typeface="+mj-lt"/>
                <a:ea typeface="ＭＳ Ｐゴシック"/>
                <a:cs typeface="Times New Roman"/>
              </a:rPr>
              <a:t>vgs</a:t>
            </a:r>
            <a:r>
              <a:rPr lang="en-GB" altLang="en-US" dirty="0">
                <a:latin typeface="+mj-lt"/>
                <a:ea typeface="ＭＳ Ｐゴシック"/>
                <a:cs typeface="Times New Roman"/>
              </a:rPr>
              <a:t> – </a:t>
            </a:r>
            <a:r>
              <a:rPr lang="en-GB" altLang="en-US" dirty="0" err="1">
                <a:latin typeface="+mj-lt"/>
                <a:ea typeface="ＭＳ Ｐゴシック"/>
                <a:cs typeface="Times New Roman"/>
              </a:rPr>
              <a:t>vgd</a:t>
            </a:r>
            <a:r>
              <a:rPr lang="en-GB" altLang="en-US" dirty="0">
                <a:latin typeface="+mj-lt"/>
                <a:ea typeface="ＭＳ Ｐゴシック"/>
                <a:cs typeface="Times New Roman"/>
              </a:rPr>
              <a:t>  </a:t>
            </a:r>
          </a:p>
          <a:p>
            <a:pPr eaLnBrk="1" hangingPunct="1"/>
            <a:endParaRPr lang="en-GB" altLang="en-US" dirty="0">
              <a:latin typeface="+mj-lt"/>
              <a:ea typeface="ＭＳ Ｐゴシック"/>
              <a:cs typeface="Times New Roman"/>
            </a:endParaRPr>
          </a:p>
          <a:p>
            <a:pPr eaLnBrk="1" hangingPunct="1"/>
            <a:r>
              <a:rPr lang="en-GB" altLang="en-US" dirty="0">
                <a:latin typeface="+mj-lt"/>
                <a:ea typeface="ＭＳ Ｐゴシック"/>
                <a:cs typeface="Times New Roman"/>
              </a:rPr>
              <a:t>The source terminal is at lower voltage potential and drain terminal at high voltage potential. Hence, </a:t>
            </a:r>
            <a:r>
              <a:rPr lang="en-GB" altLang="en-US" dirty="0" err="1">
                <a:latin typeface="+mj-lt"/>
                <a:ea typeface="ＭＳ Ｐゴシック"/>
                <a:cs typeface="Times New Roman"/>
              </a:rPr>
              <a:t>Vds</a:t>
            </a:r>
            <a:r>
              <a:rPr lang="en-GB" altLang="en-US" dirty="0">
                <a:latin typeface="+mj-lt"/>
                <a:ea typeface="ＭＳ Ｐゴシック"/>
                <a:cs typeface="Times New Roman"/>
              </a:rPr>
              <a:t> ≥ 0. </a:t>
            </a:r>
          </a:p>
          <a:p>
            <a:pPr eaLnBrk="1" hangingPunct="1"/>
            <a:endParaRPr lang="en-GB" altLang="en-US" dirty="0">
              <a:latin typeface="+mj-lt"/>
              <a:ea typeface="ＭＳ Ｐゴシック"/>
              <a:cs typeface="Times New Roman"/>
            </a:endParaRPr>
          </a:p>
          <a:p>
            <a:pPr eaLnBrk="1" hangingPunct="1"/>
            <a:r>
              <a:rPr lang="en-GB" altLang="en-US" dirty="0">
                <a:latin typeface="+mj-lt"/>
                <a:ea typeface="ＭＳ Ｐゴシック"/>
                <a:cs typeface="Times New Roman"/>
              </a:rPr>
              <a:t>In </a:t>
            </a:r>
            <a:r>
              <a:rPr lang="en-GB" altLang="en-US" dirty="0" err="1">
                <a:latin typeface="+mj-lt"/>
                <a:ea typeface="ＭＳ Ｐゴシック"/>
                <a:cs typeface="Times New Roman"/>
              </a:rPr>
              <a:t>nMOS</a:t>
            </a:r>
            <a:r>
              <a:rPr lang="en-GB" altLang="en-US" dirty="0">
                <a:latin typeface="+mj-lt"/>
                <a:ea typeface="ＭＳ Ｐゴシック"/>
                <a:cs typeface="Times New Roman"/>
              </a:rPr>
              <a:t> transistor, the body is grounded.  First, we assume that source is 0 too.  </a:t>
            </a:r>
          </a:p>
          <a:p>
            <a:pPr eaLnBrk="1" hangingPunct="1"/>
            <a:endParaRPr lang="en-GB" altLang="en-US" dirty="0">
              <a:latin typeface="+mj-lt"/>
              <a:ea typeface="ＭＳ Ｐゴシック"/>
              <a:cs typeface="Times New Roman"/>
            </a:endParaRPr>
          </a:p>
          <a:p>
            <a:pPr eaLnBrk="1" hangingPunct="1"/>
            <a:r>
              <a:rPr lang="en-GB" altLang="en-US" dirty="0">
                <a:latin typeface="+mj-lt"/>
                <a:ea typeface="ＭＳ Ｐゴシック"/>
                <a:cs typeface="Times New Roman"/>
              </a:rPr>
              <a:t>Then the three regions of operation are </a:t>
            </a:r>
            <a:r>
              <a:rPr lang="en-GB" altLang="en-US" dirty="0" err="1">
                <a:latin typeface="+mj-lt"/>
                <a:ea typeface="ＭＳ Ｐゴシック"/>
                <a:cs typeface="Times New Roman"/>
              </a:rPr>
              <a:t>Cutoff</a:t>
            </a:r>
            <a:r>
              <a:rPr lang="en-GB" altLang="en-US" dirty="0">
                <a:latin typeface="+mj-lt"/>
                <a:ea typeface="ＭＳ Ｐゴシック"/>
                <a:cs typeface="Times New Roman"/>
              </a:rPr>
              <a:t>, Linear and Saturation. </a:t>
            </a:r>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1687334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BD45CE9E-9998-0F44-A284-E6FC807FD35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CC77B7A-F0C5-CB4D-97D4-F4913E211CAC}" type="slidenum">
              <a:rPr lang="en-US" altLang="en-US" smtClean="0"/>
              <a:pPr>
                <a:spcBef>
                  <a:spcPct val="0"/>
                </a:spcBef>
              </a:pPr>
              <a:t>6</a:t>
            </a:fld>
            <a:endParaRPr lang="en-US" altLang="en-US" dirty="0"/>
          </a:p>
        </p:txBody>
      </p:sp>
      <p:sp>
        <p:nvSpPr>
          <p:cNvPr id="27650" name="Rectangle 2">
            <a:extLst>
              <a:ext uri="{FF2B5EF4-FFF2-40B4-BE49-F238E27FC236}">
                <a16:creationId xmlns:a16="http://schemas.microsoft.com/office/drawing/2014/main" id="{62C9FF9F-27AA-394D-B090-EE053044EFFB}"/>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84DC40A0-3FD9-A342-92B9-DFCDB297102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b="0" i="0" dirty="0">
                <a:solidFill>
                  <a:srgbClr val="231F20"/>
                </a:solidFill>
                <a:effectLst/>
                <a:latin typeface="+mj-lt"/>
                <a:ea typeface="ＭＳ Ｐゴシック"/>
                <a:cs typeface="Calibri Light"/>
              </a:rPr>
              <a:t>In </a:t>
            </a:r>
            <a:r>
              <a:rPr lang="en-GB" sz="1200" b="0" i="0" dirty="0" err="1">
                <a:solidFill>
                  <a:srgbClr val="231F20"/>
                </a:solidFill>
                <a:effectLst/>
                <a:latin typeface="+mj-lt"/>
                <a:ea typeface="ＭＳ Ｐゴシック"/>
                <a:cs typeface="Calibri Light"/>
              </a:rPr>
              <a:t>Cutoff</a:t>
            </a:r>
            <a:r>
              <a:rPr lang="en-GB" sz="1200" b="0" i="0" dirty="0">
                <a:solidFill>
                  <a:srgbClr val="231F20"/>
                </a:solidFill>
                <a:effectLst/>
                <a:latin typeface="+mj-lt"/>
                <a:ea typeface="ＭＳ Ｐゴシック"/>
                <a:cs typeface="Calibri Light"/>
              </a:rPr>
              <a:t> region, the gate-to-source voltage </a:t>
            </a:r>
            <a:r>
              <a:rPr lang="en-GB" sz="1200" b="0" i="1" dirty="0" err="1">
                <a:solidFill>
                  <a:srgbClr val="231F20"/>
                </a:solidFill>
                <a:effectLst/>
                <a:latin typeface="+mj-lt"/>
                <a:ea typeface="ＭＳ Ｐゴシック"/>
                <a:cs typeface="Calibri Light"/>
              </a:rPr>
              <a:t>Vgs</a:t>
            </a:r>
            <a:r>
              <a:rPr lang="en-GB" sz="1200" b="0" i="1" dirty="0">
                <a:solidFill>
                  <a:srgbClr val="231F20"/>
                </a:solidFill>
                <a:effectLst/>
                <a:latin typeface="+mj-lt"/>
                <a:ea typeface="ＭＳ Ｐゴシック"/>
                <a:cs typeface="Calibri Light"/>
              </a:rPr>
              <a:t> </a:t>
            </a:r>
            <a:r>
              <a:rPr lang="en-GB" dirty="0">
                <a:solidFill>
                  <a:srgbClr val="231F20"/>
                </a:solidFill>
                <a:latin typeface="+mj-lt"/>
                <a:ea typeface="ＭＳ Ｐゴシック"/>
                <a:cs typeface="Calibri Light"/>
              </a:rPr>
              <a:t>&lt;</a:t>
            </a:r>
            <a:r>
              <a:rPr lang="en-GB" sz="1200" b="0" i="0" dirty="0">
                <a:solidFill>
                  <a:srgbClr val="231F20"/>
                </a:solidFill>
                <a:effectLst/>
                <a:latin typeface="+mj-lt"/>
                <a:ea typeface="ＭＳ Ｐゴシック"/>
                <a:cs typeface="Calibri Light"/>
              </a:rPr>
              <a:t> threshold voltage. We supposed that the source is grounded. The source and drain have free electrons. Whereas, the body has free holes but no free electrons. The junctions between the body and the source or drain are zero-biased and no current flows (there is no inversion channel between </a:t>
            </a:r>
            <a:r>
              <a:rPr lang="en-US" altLang="en-US" sz="1200" dirty="0">
                <a:latin typeface="+mj-lt"/>
                <a:ea typeface="ＭＳ Ｐゴシック"/>
                <a:cs typeface="Calibri Light"/>
              </a:rPr>
              <a:t>drain and source)</a:t>
            </a:r>
            <a:r>
              <a:rPr lang="en-GB" sz="1200" b="0" i="0" dirty="0">
                <a:solidFill>
                  <a:srgbClr val="231F20"/>
                </a:solidFill>
                <a:effectLst/>
                <a:latin typeface="+mj-lt"/>
                <a:ea typeface="ＭＳ Ｐゴシック"/>
                <a:cs typeface="Calibri Light"/>
              </a:rPr>
              <a:t>. The transistor is in OFF state. </a:t>
            </a:r>
            <a:endParaRPr lang="en-US" altLang="en-US" sz="1200" dirty="0">
              <a:latin typeface="+mj-lt"/>
              <a:ea typeface="ＭＳ Ｐゴシック"/>
              <a:cs typeface="Calibri Light"/>
            </a:endParaRPr>
          </a:p>
        </p:txBody>
      </p:sp>
    </p:spTree>
    <p:extLst>
      <p:ext uri="{BB962C8B-B14F-4D97-AF65-F5344CB8AC3E}">
        <p14:creationId xmlns:p14="http://schemas.microsoft.com/office/powerpoint/2010/main" val="1230756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33EE7080-F188-C949-955B-B9D12CBF2B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B88A2EE-CB1D-7F41-BF39-5B524F35FA24}" type="slidenum">
              <a:rPr lang="en-US" altLang="en-US" smtClean="0"/>
              <a:pPr>
                <a:spcBef>
                  <a:spcPct val="0"/>
                </a:spcBef>
              </a:pPr>
              <a:t>7</a:t>
            </a:fld>
            <a:endParaRPr lang="en-US" altLang="en-US" dirty="0"/>
          </a:p>
        </p:txBody>
      </p:sp>
      <p:sp>
        <p:nvSpPr>
          <p:cNvPr id="29698" name="Rectangle 2">
            <a:extLst>
              <a:ext uri="{FF2B5EF4-FFF2-40B4-BE49-F238E27FC236}">
                <a16:creationId xmlns:a16="http://schemas.microsoft.com/office/drawing/2014/main" id="{7086E44E-17D4-B64D-9DCD-BE80687E04E7}"/>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042666F3-BF1B-7444-B951-C8C7B350E1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nMOS linear region starts when Vgs is greater than the threshold voltage; in this case, a channel forms, but Vds is small. Current flows from the drain to the source and electrons from the source to drain. </a:t>
            </a:r>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Current from drain source increases with Vds, and this kind of behavior is similar to a linear resistor.</a:t>
            </a:r>
          </a:p>
        </p:txBody>
      </p:sp>
    </p:spTree>
    <p:extLst>
      <p:ext uri="{BB962C8B-B14F-4D97-AF65-F5344CB8AC3E}">
        <p14:creationId xmlns:p14="http://schemas.microsoft.com/office/powerpoint/2010/main" val="121797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0291258A-0C7D-C144-B8E3-9690FBB74E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9F4C20A-79A3-FB4B-9132-982E2C02F411}" type="slidenum">
              <a:rPr lang="en-US" altLang="en-US" smtClean="0"/>
              <a:pPr>
                <a:spcBef>
                  <a:spcPct val="0"/>
                </a:spcBef>
              </a:pPr>
              <a:t>8</a:t>
            </a:fld>
            <a:endParaRPr lang="en-US" altLang="en-US" dirty="0"/>
          </a:p>
        </p:txBody>
      </p:sp>
      <p:sp>
        <p:nvSpPr>
          <p:cNvPr id="31746" name="Rectangle 2">
            <a:extLst>
              <a:ext uri="{FF2B5EF4-FFF2-40B4-BE49-F238E27FC236}">
                <a16:creationId xmlns:a16="http://schemas.microsoft.com/office/drawing/2014/main" id="{9F0D03DB-6472-4340-A78C-A90E105781B0}"/>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613DE691-07D0-DB47-A622-A5780A9595A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fontAlgn="base"/>
            <a:r>
              <a:rPr lang="en-GB" sz="1200" b="0" i="0" dirty="0" err="1">
                <a:solidFill>
                  <a:srgbClr val="000000"/>
                </a:solidFill>
                <a:effectLst/>
                <a:latin typeface="+mj-lt"/>
              </a:rPr>
              <a:t>nMOS</a:t>
            </a:r>
            <a:r>
              <a:rPr lang="en-GB" sz="1200" b="0" i="0" dirty="0">
                <a:solidFill>
                  <a:srgbClr val="000000"/>
                </a:solidFill>
                <a:effectLst/>
                <a:latin typeface="+mj-lt"/>
              </a:rPr>
              <a:t> Saturation region starts when </a:t>
            </a:r>
            <a:r>
              <a:rPr lang="en-GB" sz="1200" b="0" i="0" dirty="0" err="1">
                <a:solidFill>
                  <a:srgbClr val="000000"/>
                </a:solidFill>
                <a:effectLst/>
                <a:latin typeface="+mj-lt"/>
              </a:rPr>
              <a:t>Vgs</a:t>
            </a:r>
            <a:r>
              <a:rPr lang="en-GB" sz="1200" b="0" i="0" dirty="0">
                <a:solidFill>
                  <a:srgbClr val="000000"/>
                </a:solidFill>
                <a:effectLst/>
                <a:latin typeface="+mj-lt"/>
              </a:rPr>
              <a:t> is greater than the voltage threshold, and, at the same time, </a:t>
            </a:r>
            <a:r>
              <a:rPr lang="en-GB" sz="1200" b="0" i="0" dirty="0" err="1">
                <a:solidFill>
                  <a:srgbClr val="000000"/>
                </a:solidFill>
                <a:effectLst/>
                <a:latin typeface="+mj-lt"/>
              </a:rPr>
              <a:t>Vds</a:t>
            </a:r>
            <a:r>
              <a:rPr lang="en-GB" sz="1200" b="0" i="0" dirty="0">
                <a:solidFill>
                  <a:srgbClr val="000000"/>
                </a:solidFill>
                <a:effectLst/>
                <a:latin typeface="+mj-lt"/>
              </a:rPr>
              <a:t> is greater than the difference between </a:t>
            </a:r>
            <a:r>
              <a:rPr lang="en-GB" sz="1200" b="0" i="0" dirty="0" err="1">
                <a:solidFill>
                  <a:srgbClr val="000000"/>
                </a:solidFill>
                <a:effectLst/>
                <a:latin typeface="+mj-lt"/>
              </a:rPr>
              <a:t>Vgs</a:t>
            </a:r>
            <a:r>
              <a:rPr lang="en-GB" sz="1200" b="0" i="0" dirty="0">
                <a:solidFill>
                  <a:srgbClr val="000000"/>
                </a:solidFill>
                <a:effectLst/>
                <a:latin typeface="+mj-lt"/>
              </a:rPr>
              <a:t> – Vt. </a:t>
            </a:r>
          </a:p>
          <a:p>
            <a:pPr algn="l" rtl="0" fontAlgn="base"/>
            <a:r>
              <a:rPr lang="en-GB" sz="1200" b="0" i="0" dirty="0">
                <a:solidFill>
                  <a:srgbClr val="000000"/>
                </a:solidFill>
                <a:effectLst/>
                <a:latin typeface="+mj-lt"/>
              </a:rPr>
              <a:t>In this case, current from drain to source is independent of </a:t>
            </a:r>
            <a:r>
              <a:rPr lang="en-GB" sz="1200" b="0" i="0" dirty="0" err="1">
                <a:solidFill>
                  <a:srgbClr val="000000"/>
                </a:solidFill>
                <a:effectLst/>
                <a:latin typeface="+mj-lt"/>
              </a:rPr>
              <a:t>Vds</a:t>
            </a:r>
            <a:r>
              <a:rPr lang="en-GB" sz="1200" b="0" i="0" dirty="0">
                <a:solidFill>
                  <a:srgbClr val="000000"/>
                </a:solidFill>
                <a:effectLst/>
                <a:latin typeface="+mj-lt"/>
              </a:rPr>
              <a:t>, and we say that the current saturates; this is similar to current source. </a:t>
            </a:r>
          </a:p>
          <a:p>
            <a:pPr eaLnBrk="1" hangingPunct="1"/>
            <a:endParaRPr lang="en-US" altLang="en-US" sz="1200" dirty="0">
              <a:latin typeface="+mj-lt"/>
              <a:ea typeface="ＭＳ Ｐゴシック"/>
              <a:cs typeface="Times New Roman"/>
            </a:endParaRPr>
          </a:p>
        </p:txBody>
      </p:sp>
    </p:spTree>
    <p:extLst>
      <p:ext uri="{BB962C8B-B14F-4D97-AF65-F5344CB8AC3E}">
        <p14:creationId xmlns:p14="http://schemas.microsoft.com/office/powerpoint/2010/main" val="2882197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E7C9558E-662D-EC4F-87E2-EFBB17ECAD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7E9E6E9-5A52-0D4D-B6DB-239BEAAE2ED8}" type="slidenum">
              <a:rPr lang="en-US" altLang="en-US" smtClean="0"/>
              <a:pPr>
                <a:spcBef>
                  <a:spcPct val="0"/>
                </a:spcBef>
              </a:pPr>
              <a:t>9</a:t>
            </a:fld>
            <a:endParaRPr lang="en-US" altLang="en-US" dirty="0"/>
          </a:p>
        </p:txBody>
      </p:sp>
      <p:sp>
        <p:nvSpPr>
          <p:cNvPr id="33794" name="Rectangle 2">
            <a:extLst>
              <a:ext uri="{FF2B5EF4-FFF2-40B4-BE49-F238E27FC236}">
                <a16:creationId xmlns:a16="http://schemas.microsoft.com/office/drawing/2014/main" id="{4BD43515-B707-6347-98DC-D418251421CD}"/>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6ED5250C-3725-6648-A68C-EF57B7345F4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panose="020B0600070205080204" pitchFamily="34" charset="-128"/>
              </a:rPr>
              <a:t>Current and voltage characteristics. </a:t>
            </a:r>
          </a:p>
          <a:p>
            <a:pPr eaLnBrk="1" hangingPunct="1"/>
            <a:r>
              <a:rPr lang="en-US" altLang="en-US" dirty="0">
                <a:latin typeface="+mj-lt"/>
                <a:ea typeface="ＭＳ Ｐゴシック" panose="020B0600070205080204" pitchFamily="34" charset="-128"/>
              </a:rPr>
              <a:t>In linear region, the current from the drain to source depends on:</a:t>
            </a:r>
          </a:p>
          <a:p>
            <a:pPr eaLnBrk="1" hangingPunct="1"/>
            <a:r>
              <a:rPr lang="en-US" altLang="en-US" dirty="0">
                <a:latin typeface="+mj-lt"/>
                <a:ea typeface="ＭＳ Ｐゴシック"/>
                <a:cs typeface="Calibri Light"/>
              </a:rPr>
              <a:t>How much charge is in the channel and how fast these charge</a:t>
            </a:r>
            <a:r>
              <a:rPr lang="en-US" altLang="en-US" b="0" dirty="0">
                <a:latin typeface="+mj-lt"/>
                <a:ea typeface="ＭＳ Ｐゴシック"/>
                <a:cs typeface="Calibri Light"/>
              </a:rPr>
              <a:t>s</a:t>
            </a:r>
            <a:r>
              <a:rPr lang="en-US" altLang="en-US" dirty="0">
                <a:latin typeface="+mj-lt"/>
                <a:ea typeface="ＭＳ Ｐゴシック"/>
                <a:cs typeface="Calibri Light"/>
              </a:rPr>
              <a:t> move</a:t>
            </a:r>
            <a:r>
              <a:rPr lang="en-US" altLang="en-US" b="1" dirty="0">
                <a:latin typeface="+mj-lt"/>
                <a:ea typeface="ＭＳ Ｐゴシック"/>
                <a:cs typeface="Calibri Light"/>
              </a:rPr>
              <a:t>.</a:t>
            </a:r>
            <a:endParaRPr lang="en-US" altLang="en-US" dirty="0">
              <a:latin typeface="+mj-lt"/>
              <a:ea typeface="ＭＳ Ｐゴシック"/>
              <a:cs typeface="Calibri Light"/>
            </a:endParaRPr>
          </a:p>
        </p:txBody>
      </p:sp>
    </p:spTree>
    <p:extLst>
      <p:ext uri="{BB962C8B-B14F-4D97-AF65-F5344CB8AC3E}">
        <p14:creationId xmlns:p14="http://schemas.microsoft.com/office/powerpoint/2010/main" val="3647538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425" y="478301"/>
            <a:ext cx="11233150" cy="654760"/>
          </a:xfrm>
        </p:spPr>
        <p:txBody>
          <a:bodyPr/>
          <a:lstStyle/>
          <a:p>
            <a:r>
              <a:rPr lang="en-US"/>
              <a:t>Click to edit Master title style</a:t>
            </a:r>
          </a:p>
        </p:txBody>
      </p:sp>
      <p:sp>
        <p:nvSpPr>
          <p:cNvPr id="3" name="Content Placeholder 2"/>
          <p:cNvSpPr>
            <a:spLocks noGrp="1"/>
          </p:cNvSpPr>
          <p:nvPr>
            <p:ph idx="1"/>
          </p:nvPr>
        </p:nvSpPr>
        <p:spPr>
          <a:xfrm>
            <a:off x="479425" y="1133061"/>
            <a:ext cx="11243088" cy="46009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280847B-9A7E-BA46-810D-F75EAE9DB87B}"/>
              </a:ext>
            </a:extLst>
          </p:cNvPr>
          <p:cNvSpPr>
            <a:spLocks noGrp="1" noChangeArrowheads="1"/>
          </p:cNvSpPr>
          <p:nvPr>
            <p:ph type="ftr" sz="quarter" idx="10"/>
          </p:nvPr>
        </p:nvSpPr>
        <p:spPr>
          <a:xfrm>
            <a:off x="0" y="0"/>
            <a:ext cx="0" cy="0"/>
          </a:xfrm>
          <a:ln/>
        </p:spPr>
        <p:txBody>
          <a:bodyPr/>
          <a:lstStyle>
            <a:lvl1pPr>
              <a:defRPr/>
            </a:lvl1pPr>
          </a:lstStyle>
          <a:p>
            <a:pPr>
              <a:defRPr/>
            </a:pPr>
            <a:r>
              <a:rPr lang="en-US" dirty="0"/>
              <a:t>3: CMOS Transistor Theory</a:t>
            </a:r>
          </a:p>
        </p:txBody>
      </p:sp>
      <p:sp>
        <p:nvSpPr>
          <p:cNvPr id="5" name="Rectangle 6">
            <a:extLst>
              <a:ext uri="{FF2B5EF4-FFF2-40B4-BE49-F238E27FC236}">
                <a16:creationId xmlns:a16="http://schemas.microsoft.com/office/drawing/2014/main" id="{1315F1EF-53E7-C540-9856-2EEA75515F0D}"/>
              </a:ext>
            </a:extLst>
          </p:cNvPr>
          <p:cNvSpPr>
            <a:spLocks noGrp="1" noChangeArrowheads="1"/>
          </p:cNvSpPr>
          <p:nvPr>
            <p:ph type="sldNum" sz="quarter" idx="11"/>
          </p:nvPr>
        </p:nvSpPr>
        <p:spPr>
          <a:xfrm>
            <a:off x="0" y="0"/>
            <a:ext cx="0" cy="0"/>
          </a:xfrm>
          <a:ln/>
        </p:spPr>
        <p:txBody>
          <a:bodyPr/>
          <a:lstStyle>
            <a:lvl1pPr>
              <a:defRPr/>
            </a:lvl1pPr>
          </a:lstStyle>
          <a:p>
            <a:pPr>
              <a:defRPr/>
            </a:pPr>
            <a:fld id="{42B5FBF0-ABAE-FA4B-A2FF-2B6EEB7B5CA1}" type="slidenum">
              <a:rPr lang="en-US" altLang="en-US" smtClean="0"/>
              <a:pPr>
                <a:defRPr/>
              </a:pPr>
              <a:t>‹#›</a:t>
            </a:fld>
            <a:endParaRPr lang="en-US" altLang="en-US" dirty="0"/>
          </a:p>
        </p:txBody>
      </p:sp>
    </p:spTree>
    <p:extLst>
      <p:ext uri="{BB962C8B-B14F-4D97-AF65-F5344CB8AC3E}">
        <p14:creationId xmlns:p14="http://schemas.microsoft.com/office/powerpoint/2010/main" val="113159028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5240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862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50F2451C-A69E-2640-9D90-2252A4707596}"/>
              </a:ext>
            </a:extLst>
          </p:cNvPr>
          <p:cNvSpPr>
            <a:spLocks noGrp="1" noChangeArrowheads="1"/>
          </p:cNvSpPr>
          <p:nvPr>
            <p:ph type="ftr" sz="quarter" idx="10"/>
          </p:nvPr>
        </p:nvSpPr>
        <p:spPr>
          <a:ln/>
        </p:spPr>
        <p:txBody>
          <a:bodyPr/>
          <a:lstStyle>
            <a:lvl1pPr>
              <a:defRPr/>
            </a:lvl1pPr>
          </a:lstStyle>
          <a:p>
            <a:pPr>
              <a:defRPr/>
            </a:pPr>
            <a:r>
              <a:rPr lang="en-US" dirty="0"/>
              <a:t>3: CMOS Transistor Theory</a:t>
            </a:r>
          </a:p>
        </p:txBody>
      </p:sp>
      <p:sp>
        <p:nvSpPr>
          <p:cNvPr id="7" name="Rectangle 6">
            <a:extLst>
              <a:ext uri="{FF2B5EF4-FFF2-40B4-BE49-F238E27FC236}">
                <a16:creationId xmlns:a16="http://schemas.microsoft.com/office/drawing/2014/main" id="{7D0D0C42-9B65-3E4C-8D81-BB6B7E26F340}"/>
              </a:ext>
            </a:extLst>
          </p:cNvPr>
          <p:cNvSpPr>
            <a:spLocks noGrp="1" noChangeArrowheads="1"/>
          </p:cNvSpPr>
          <p:nvPr>
            <p:ph type="sldNum" sz="quarter" idx="11"/>
          </p:nvPr>
        </p:nvSpPr>
        <p:spPr>
          <a:ln/>
        </p:spPr>
        <p:txBody>
          <a:bodyPr/>
          <a:lstStyle>
            <a:lvl1pPr>
              <a:defRPr/>
            </a:lvl1pPr>
          </a:lstStyle>
          <a:p>
            <a:pPr>
              <a:defRPr/>
            </a:pPr>
            <a:fld id="{BCF7F1F2-8A30-F94E-9070-608D1FE2B1AC}" type="slidenum">
              <a:rPr lang="en-US" altLang="en-US"/>
              <a:pPr>
                <a:defRPr/>
              </a:pPr>
              <a:t>‹#›</a:t>
            </a:fld>
            <a:endParaRPr lang="en-US" altLang="en-US" dirty="0"/>
          </a:p>
        </p:txBody>
      </p:sp>
    </p:spTree>
    <p:extLst>
      <p:ext uri="{BB962C8B-B14F-4D97-AF65-F5344CB8AC3E}">
        <p14:creationId xmlns:p14="http://schemas.microsoft.com/office/powerpoint/2010/main" val="336529875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8"/>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2" r:id="rId5"/>
    <p:sldLayoutId id="2147485513" r:id="rId6"/>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3.e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2.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14.e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7.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6.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image" Target="../media/image18.e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19.e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4514850" y="2669243"/>
            <a:ext cx="6694488" cy="1519514"/>
          </a:xfrm>
        </p:spPr>
        <p:txBody>
          <a:bodyPr/>
          <a:lstStyle/>
          <a:p>
            <a:r>
              <a:rPr lang="en-US" dirty="0"/>
              <a:t>CMOS VLSI Design</a:t>
            </a:r>
            <a:br>
              <a:rPr lang="en-US" dirty="0"/>
            </a:br>
            <a:br>
              <a:rPr lang="en-US" dirty="0"/>
            </a:br>
            <a:r>
              <a:rPr lang="en-US" dirty="0"/>
              <a:t>Lecture 4:</a:t>
            </a:r>
            <a:br>
              <a:rPr lang="en-US" dirty="0"/>
            </a:br>
            <a:r>
              <a:rPr lang="en-US" dirty="0"/>
              <a:t>CMOS Transistor Theory</a:t>
            </a: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EE0F745F-42D4-7B46-BC7B-DB6CB1D4E015}"/>
              </a:ext>
            </a:extLst>
          </p:cNvPr>
          <p:cNvSpPr>
            <a:spLocks noGrp="1" noChangeArrowheads="1"/>
          </p:cNvSpPr>
          <p:nvPr>
            <p:ph type="title"/>
          </p:nvPr>
        </p:nvSpPr>
        <p:spPr/>
        <p:txBody>
          <a:bodyPr/>
          <a:lstStyle/>
          <a:p>
            <a:pPr eaLnBrk="1" hangingPunct="1"/>
            <a:r>
              <a:rPr lang="en-US" altLang="en-US" dirty="0"/>
              <a:t>Channel Charge</a:t>
            </a:r>
          </a:p>
        </p:txBody>
      </p:sp>
      <p:sp>
        <p:nvSpPr>
          <p:cNvPr id="34820" name="Rectangle 3">
            <a:extLst>
              <a:ext uri="{FF2B5EF4-FFF2-40B4-BE49-F238E27FC236}">
                <a16:creationId xmlns:a16="http://schemas.microsoft.com/office/drawing/2014/main" id="{B519E8F4-7535-D84A-98AA-C5534F001AC2}"/>
              </a:ext>
            </a:extLst>
          </p:cNvPr>
          <p:cNvSpPr>
            <a:spLocks noGrp="1" noChangeArrowheads="1"/>
          </p:cNvSpPr>
          <p:nvPr>
            <p:ph type="body" idx="1"/>
          </p:nvPr>
        </p:nvSpPr>
        <p:spPr/>
        <p:txBody>
          <a:bodyPr/>
          <a:lstStyle/>
          <a:p>
            <a:pPr eaLnBrk="1" hangingPunct="1"/>
            <a:r>
              <a:rPr lang="en-US" altLang="en-US" dirty="0">
                <a:solidFill>
                  <a:srgbClr val="000000"/>
                </a:solidFill>
              </a:rPr>
              <a:t>MOS structure looks like a parallel plate capacitor while operating in inversions</a:t>
            </a:r>
          </a:p>
          <a:p>
            <a:pPr lvl="1" eaLnBrk="1" hangingPunct="1"/>
            <a:r>
              <a:rPr lang="en-US" altLang="en-US" dirty="0">
                <a:solidFill>
                  <a:srgbClr val="000000"/>
                </a:solidFill>
              </a:rPr>
              <a:t>Gate – oxide – channel</a:t>
            </a:r>
          </a:p>
          <a:p>
            <a:pPr eaLnBrk="1" hangingPunct="1"/>
            <a:r>
              <a:rPr lang="en-US" altLang="en-US" dirty="0">
                <a:solidFill>
                  <a:srgbClr val="000000"/>
                </a:solidFill>
              </a:rPr>
              <a:t>Q</a:t>
            </a:r>
            <a:r>
              <a:rPr lang="en-US" altLang="en-US" baseline="-25000" dirty="0">
                <a:solidFill>
                  <a:srgbClr val="000000"/>
                </a:solidFill>
              </a:rPr>
              <a:t>channel</a:t>
            </a:r>
            <a:r>
              <a:rPr lang="en-US" altLang="en-US" dirty="0">
                <a:solidFill>
                  <a:srgbClr val="000000"/>
                </a:solidFill>
              </a:rPr>
              <a:t> = CV</a:t>
            </a:r>
          </a:p>
          <a:p>
            <a:pPr eaLnBrk="1" hangingPunct="1"/>
            <a:r>
              <a:rPr lang="en-US" altLang="en-US" dirty="0">
                <a:solidFill>
                  <a:srgbClr val="000000"/>
                </a:solidFill>
              </a:rPr>
              <a:t>C = C</a:t>
            </a:r>
            <a:r>
              <a:rPr lang="en-US" altLang="en-US" baseline="-25000" dirty="0">
                <a:solidFill>
                  <a:srgbClr val="000000"/>
                </a:solidFill>
              </a:rPr>
              <a:t>g</a:t>
            </a:r>
            <a:r>
              <a:rPr lang="en-US" altLang="en-US" dirty="0">
                <a:solidFill>
                  <a:srgbClr val="000000"/>
                </a:solidFill>
              </a:rPr>
              <a:t> = </a:t>
            </a:r>
            <a:r>
              <a:rPr lang="en-US" altLang="en-US" dirty="0" err="1">
                <a:latin typeface="Symbol" panose="05050102010706020507" pitchFamily="18" charset="2"/>
              </a:rPr>
              <a:t>e</a:t>
            </a:r>
            <a:r>
              <a:rPr lang="en-US" altLang="en-US" baseline="-25000" dirty="0" err="1">
                <a:solidFill>
                  <a:srgbClr val="000000"/>
                </a:solidFill>
              </a:rPr>
              <a:t>ox</a:t>
            </a:r>
            <a:r>
              <a:rPr lang="en-US" altLang="en-US" dirty="0" err="1">
                <a:solidFill>
                  <a:srgbClr val="000000"/>
                </a:solidFill>
              </a:rPr>
              <a:t>WL</a:t>
            </a:r>
            <a:r>
              <a:rPr lang="en-US" altLang="en-US" dirty="0">
                <a:solidFill>
                  <a:srgbClr val="000000"/>
                </a:solidFill>
              </a:rPr>
              <a:t>/t</a:t>
            </a:r>
            <a:r>
              <a:rPr lang="en-US" altLang="en-US" baseline="-25000" dirty="0">
                <a:solidFill>
                  <a:srgbClr val="000000"/>
                </a:solidFill>
              </a:rPr>
              <a:t>ox</a:t>
            </a:r>
            <a:r>
              <a:rPr lang="en-US" altLang="en-US" dirty="0">
                <a:solidFill>
                  <a:srgbClr val="000000"/>
                </a:solidFill>
              </a:rPr>
              <a:t> = C</a:t>
            </a:r>
            <a:r>
              <a:rPr lang="en-US" altLang="en-US" baseline="-25000" dirty="0">
                <a:solidFill>
                  <a:srgbClr val="000000"/>
                </a:solidFill>
              </a:rPr>
              <a:t>ox</a:t>
            </a:r>
            <a:r>
              <a:rPr lang="en-US" altLang="en-US" dirty="0">
                <a:solidFill>
                  <a:srgbClr val="000000"/>
                </a:solidFill>
              </a:rPr>
              <a:t>WL</a:t>
            </a:r>
          </a:p>
          <a:p>
            <a:pPr eaLnBrk="1" hangingPunct="1"/>
            <a:r>
              <a:rPr lang="en-US" altLang="en-US" dirty="0">
                <a:solidFill>
                  <a:srgbClr val="000000"/>
                </a:solidFill>
              </a:rPr>
              <a:t>V = V</a:t>
            </a:r>
            <a:r>
              <a:rPr lang="en-US" altLang="en-US" baseline="-25000" dirty="0">
                <a:solidFill>
                  <a:srgbClr val="000000"/>
                </a:solidFill>
              </a:rPr>
              <a:t>gc</a:t>
            </a:r>
            <a:r>
              <a:rPr lang="en-US" altLang="en-US" dirty="0">
                <a:solidFill>
                  <a:srgbClr val="000000"/>
                </a:solidFill>
              </a:rPr>
              <a:t> – V</a:t>
            </a:r>
            <a:r>
              <a:rPr lang="en-US" altLang="en-US" baseline="-25000" dirty="0">
                <a:solidFill>
                  <a:srgbClr val="000000"/>
                </a:solidFill>
              </a:rPr>
              <a:t>t</a:t>
            </a:r>
            <a:r>
              <a:rPr lang="en-US" altLang="en-US" dirty="0">
                <a:solidFill>
                  <a:srgbClr val="000000"/>
                </a:solidFill>
              </a:rPr>
              <a:t> = (V</a:t>
            </a:r>
            <a:r>
              <a:rPr lang="en-US" altLang="en-US" baseline="-25000" dirty="0">
                <a:solidFill>
                  <a:srgbClr val="000000"/>
                </a:solidFill>
              </a:rPr>
              <a:t>gs</a:t>
            </a:r>
            <a:r>
              <a:rPr lang="en-US" altLang="en-US" dirty="0">
                <a:solidFill>
                  <a:srgbClr val="000000"/>
                </a:solidFill>
              </a:rPr>
              <a:t> – V</a:t>
            </a:r>
            <a:r>
              <a:rPr lang="en-US" altLang="en-US" baseline="-25000" dirty="0">
                <a:solidFill>
                  <a:srgbClr val="000000"/>
                </a:solidFill>
              </a:rPr>
              <a:t>ds</a:t>
            </a:r>
            <a:r>
              <a:rPr lang="en-US" altLang="en-US" dirty="0">
                <a:solidFill>
                  <a:srgbClr val="000000"/>
                </a:solidFill>
              </a:rPr>
              <a:t>/2) – V</a:t>
            </a:r>
            <a:r>
              <a:rPr lang="en-US" altLang="en-US" baseline="-25000" dirty="0">
                <a:solidFill>
                  <a:srgbClr val="000000"/>
                </a:solidFill>
              </a:rPr>
              <a:t>t</a:t>
            </a:r>
          </a:p>
        </p:txBody>
      </p:sp>
      <p:sp>
        <p:nvSpPr>
          <p:cNvPr id="34823" name="Text Box 6">
            <a:extLst>
              <a:ext uri="{FF2B5EF4-FFF2-40B4-BE49-F238E27FC236}">
                <a16:creationId xmlns:a16="http://schemas.microsoft.com/office/drawing/2014/main" id="{17BBA572-0E5B-704A-9D20-695B82C3114F}"/>
              </a:ext>
            </a:extLst>
          </p:cNvPr>
          <p:cNvSpPr txBox="1">
            <a:spLocks noChangeArrowheads="1"/>
          </p:cNvSpPr>
          <p:nvPr/>
        </p:nvSpPr>
        <p:spPr bwMode="auto">
          <a:xfrm>
            <a:off x="7772400" y="32004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r>
              <a:rPr lang="en-US" altLang="en-US" dirty="0"/>
              <a:t>C</a:t>
            </a:r>
            <a:r>
              <a:rPr lang="en-US" altLang="en-US" baseline="-25000" dirty="0"/>
              <a:t>ox</a:t>
            </a:r>
            <a:r>
              <a:rPr lang="en-US" altLang="en-US" dirty="0"/>
              <a:t> = </a:t>
            </a:r>
            <a:r>
              <a:rPr lang="en-US" altLang="en-US" dirty="0">
                <a:latin typeface="Symbol" pitchFamily="2" charset="2"/>
              </a:rPr>
              <a:t>ε</a:t>
            </a:r>
            <a:r>
              <a:rPr lang="en-US" altLang="en-US" baseline="-25000" dirty="0"/>
              <a:t>ox</a:t>
            </a:r>
            <a:r>
              <a:rPr lang="en-US" altLang="en-US" dirty="0"/>
              <a:t> / t</a:t>
            </a:r>
            <a:r>
              <a:rPr lang="en-US" altLang="en-US" baseline="-25000" dirty="0"/>
              <a:t>ox</a:t>
            </a:r>
          </a:p>
        </p:txBody>
      </p:sp>
      <p:sp>
        <p:nvSpPr>
          <p:cNvPr id="266247" name="Rectangle 7">
            <a:extLst>
              <a:ext uri="{FF2B5EF4-FFF2-40B4-BE49-F238E27FC236}">
                <a16:creationId xmlns:a16="http://schemas.microsoft.com/office/drawing/2014/main" id="{B5709FA1-B87B-0149-878C-6410D698415C}"/>
              </a:ext>
            </a:extLst>
          </p:cNvPr>
          <p:cNvSpPr>
            <a:spLocks noChangeArrowheads="1"/>
          </p:cNvSpPr>
          <p:nvPr/>
        </p:nvSpPr>
        <p:spPr bwMode="auto">
          <a:xfrm>
            <a:off x="3962400" y="2819400"/>
            <a:ext cx="6096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48" name="Rectangle 8">
            <a:extLst>
              <a:ext uri="{FF2B5EF4-FFF2-40B4-BE49-F238E27FC236}">
                <a16:creationId xmlns:a16="http://schemas.microsoft.com/office/drawing/2014/main" id="{9CB4F074-505A-2247-85AE-B9FD0A0ECD8F}"/>
              </a:ext>
            </a:extLst>
          </p:cNvPr>
          <p:cNvSpPr>
            <a:spLocks noChangeArrowheads="1"/>
          </p:cNvSpPr>
          <p:nvPr/>
        </p:nvSpPr>
        <p:spPr bwMode="auto">
          <a:xfrm>
            <a:off x="3276600" y="3276600"/>
            <a:ext cx="5257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49" name="Rectangle 9">
            <a:extLst>
              <a:ext uri="{FF2B5EF4-FFF2-40B4-BE49-F238E27FC236}">
                <a16:creationId xmlns:a16="http://schemas.microsoft.com/office/drawing/2014/main" id="{4612C712-CCA9-D64C-A838-E7722E4C1908}"/>
              </a:ext>
            </a:extLst>
          </p:cNvPr>
          <p:cNvSpPr>
            <a:spLocks noChangeArrowheads="1"/>
          </p:cNvSpPr>
          <p:nvPr/>
        </p:nvSpPr>
        <p:spPr bwMode="auto">
          <a:xfrm>
            <a:off x="8474016" y="3276600"/>
            <a:ext cx="1161508"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50" name="Rectangle 10">
            <a:extLst>
              <a:ext uri="{FF2B5EF4-FFF2-40B4-BE49-F238E27FC236}">
                <a16:creationId xmlns:a16="http://schemas.microsoft.com/office/drawing/2014/main" id="{81A9FA75-E881-5949-A82C-15C97CF4BAA5}"/>
              </a:ext>
            </a:extLst>
          </p:cNvPr>
          <p:cNvSpPr>
            <a:spLocks noChangeArrowheads="1"/>
          </p:cNvSpPr>
          <p:nvPr/>
        </p:nvSpPr>
        <p:spPr bwMode="auto">
          <a:xfrm>
            <a:off x="3276600" y="3733800"/>
            <a:ext cx="3733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51" name="Rectangle 11">
            <a:extLst>
              <a:ext uri="{FF2B5EF4-FFF2-40B4-BE49-F238E27FC236}">
                <a16:creationId xmlns:a16="http://schemas.microsoft.com/office/drawing/2014/main" id="{1335C144-817A-A144-8F45-F10DACB115C5}"/>
              </a:ext>
            </a:extLst>
          </p:cNvPr>
          <p:cNvSpPr>
            <a:spLocks noChangeArrowheads="1"/>
          </p:cNvSpPr>
          <p:nvPr/>
        </p:nvSpPr>
        <p:spPr bwMode="auto">
          <a:xfrm>
            <a:off x="2667000" y="3344562"/>
            <a:ext cx="609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pic>
        <p:nvPicPr>
          <p:cNvPr id="3" name="Picture 2" descr="A picture containing sitting, front, monitor, dark&#10;&#10;Description generated with very high confidence">
            <a:extLst>
              <a:ext uri="{FF2B5EF4-FFF2-40B4-BE49-F238E27FC236}">
                <a16:creationId xmlns:a16="http://schemas.microsoft.com/office/drawing/2014/main" id="{D9C66602-6F5B-4E7A-A38B-DFD9A796F210}"/>
              </a:ext>
            </a:extLst>
          </p:cNvPr>
          <p:cNvPicPr>
            <a:picLocks noChangeAspect="1"/>
          </p:cNvPicPr>
          <p:nvPr/>
        </p:nvPicPr>
        <p:blipFill>
          <a:blip r:embed="rId3"/>
          <a:stretch>
            <a:fillRect/>
          </a:stretch>
        </p:blipFill>
        <p:spPr>
          <a:xfrm>
            <a:off x="2024246" y="3697105"/>
            <a:ext cx="3587768" cy="2427333"/>
          </a:xfrm>
          <a:prstGeom prst="rect">
            <a:avLst/>
          </a:prstGeom>
        </p:spPr>
      </p:pic>
      <p:pic>
        <p:nvPicPr>
          <p:cNvPr id="5" name="Picture 4" descr="Screen of a cell phone&#10;&#10;Description generated with high confidence">
            <a:extLst>
              <a:ext uri="{FF2B5EF4-FFF2-40B4-BE49-F238E27FC236}">
                <a16:creationId xmlns:a16="http://schemas.microsoft.com/office/drawing/2014/main" id="{5D6454D2-59D6-45E5-B006-0A81C46A5A1E}"/>
              </a:ext>
            </a:extLst>
          </p:cNvPr>
          <p:cNvPicPr>
            <a:picLocks noChangeAspect="1"/>
          </p:cNvPicPr>
          <p:nvPr/>
        </p:nvPicPr>
        <p:blipFill>
          <a:blip r:embed="rId4"/>
          <a:stretch>
            <a:fillRect/>
          </a:stretch>
        </p:blipFill>
        <p:spPr>
          <a:xfrm>
            <a:off x="7441671" y="3808364"/>
            <a:ext cx="3261290" cy="2204816"/>
          </a:xfrm>
          <a:prstGeom prst="rect">
            <a:avLst/>
          </a:prstGeom>
        </p:spPr>
      </p:pic>
      <p:sp>
        <p:nvSpPr>
          <p:cNvPr id="2" name="Text Box 6">
            <a:extLst>
              <a:ext uri="{FF2B5EF4-FFF2-40B4-BE49-F238E27FC236}">
                <a16:creationId xmlns:a16="http://schemas.microsoft.com/office/drawing/2014/main" id="{DBCEAC8D-8825-4F18-AAA7-8ED1D518B3A1}"/>
              </a:ext>
            </a:extLst>
          </p:cNvPr>
          <p:cNvSpPr txBox="1">
            <a:spLocks noChangeArrowheads="1"/>
          </p:cNvSpPr>
          <p:nvPr/>
        </p:nvSpPr>
        <p:spPr bwMode="auto">
          <a:xfrm>
            <a:off x="7559407" y="226342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Arial" panose="020B0604020202020204" pitchFamily="34" charset="0"/>
              </a:rPr>
              <a:t>C</a:t>
            </a:r>
            <a:r>
              <a:rPr lang="en-US" altLang="en-US" baseline="-25000" dirty="0">
                <a:latin typeface="Arial" panose="020B0604020202020204" pitchFamily="34" charset="0"/>
              </a:rPr>
              <a:t>ox</a:t>
            </a:r>
            <a:r>
              <a:rPr lang="en-US" altLang="en-US" dirty="0">
                <a:latin typeface="Arial" panose="020B0604020202020204" pitchFamily="34" charset="0"/>
              </a:rPr>
              <a:t> = </a:t>
            </a:r>
            <a:r>
              <a:rPr lang="en-US" altLang="en-US" dirty="0" err="1">
                <a:latin typeface="Symbol" panose="05050102010706020507" pitchFamily="18" charset="2"/>
              </a:rPr>
              <a:t>e</a:t>
            </a:r>
            <a:r>
              <a:rPr lang="en-US" altLang="en-US" baseline="-25000" dirty="0" err="1">
                <a:latin typeface="Arial" panose="020B0604020202020204" pitchFamily="34" charset="0"/>
              </a:rPr>
              <a:t>ox</a:t>
            </a:r>
            <a:r>
              <a:rPr lang="en-US" altLang="en-US" dirty="0">
                <a:latin typeface="Arial" panose="020B0604020202020204" pitchFamily="34" charset="0"/>
              </a:rPr>
              <a:t> / t</a:t>
            </a:r>
            <a:r>
              <a:rPr lang="en-US" altLang="en-US" baseline="-25000" dirty="0">
                <a:latin typeface="Arial" panose="020B0604020202020204" pitchFamily="34" charset="0"/>
              </a:rPr>
              <a:t>ox</a:t>
            </a:r>
          </a:p>
        </p:txBody>
      </p:sp>
    </p:spTree>
    <p:extLst>
      <p:ext uri="{BB962C8B-B14F-4D97-AF65-F5344CB8AC3E}">
        <p14:creationId xmlns:p14="http://schemas.microsoft.com/office/powerpoint/2010/main" val="330554487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66247"/>
                                        </p:tgtEl>
                                      </p:cBhvr>
                                    </p:animEffect>
                                    <p:set>
                                      <p:cBhvr>
                                        <p:cTn id="7" dur="1" fill="hold">
                                          <p:stCondLst>
                                            <p:cond delay="499"/>
                                          </p:stCondLst>
                                        </p:cTn>
                                        <p:tgtEl>
                                          <p:spTgt spid="266247"/>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266251"/>
                                        </p:tgtEl>
                                      </p:cBhvr>
                                    </p:animEffect>
                                    <p:set>
                                      <p:cBhvr>
                                        <p:cTn id="10" dur="1" fill="hold">
                                          <p:stCondLst>
                                            <p:cond delay="499"/>
                                          </p:stCondLst>
                                        </p:cTn>
                                        <p:tgtEl>
                                          <p:spTgt spid="266251"/>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xit" presetSubtype="10" fill="hold" grpId="0" nodeType="clickEffect">
                                  <p:stCondLst>
                                    <p:cond delay="0"/>
                                  </p:stCondLst>
                                  <p:childTnLst>
                                    <p:animEffect transition="out" filter="checkerboard(across)">
                                      <p:cBhvr>
                                        <p:cTn id="14" dur="500"/>
                                        <p:tgtEl>
                                          <p:spTgt spid="266248"/>
                                        </p:tgtEl>
                                      </p:cBhvr>
                                    </p:animEffect>
                                    <p:set>
                                      <p:cBhvr>
                                        <p:cTn id="15" dur="1" fill="hold">
                                          <p:stCondLst>
                                            <p:cond delay="499"/>
                                          </p:stCondLst>
                                        </p:cTn>
                                        <p:tgtEl>
                                          <p:spTgt spid="266248"/>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xit" presetSubtype="10" fill="hold" grpId="0" nodeType="clickEffect">
                                  <p:stCondLst>
                                    <p:cond delay="0"/>
                                  </p:stCondLst>
                                  <p:childTnLst>
                                    <p:animEffect transition="out" filter="checkerboard(across)">
                                      <p:cBhvr>
                                        <p:cTn id="19" dur="500"/>
                                        <p:tgtEl>
                                          <p:spTgt spid="266249"/>
                                        </p:tgtEl>
                                      </p:cBhvr>
                                    </p:animEffect>
                                    <p:set>
                                      <p:cBhvr>
                                        <p:cTn id="20" dur="1" fill="hold">
                                          <p:stCondLst>
                                            <p:cond delay="499"/>
                                          </p:stCondLst>
                                        </p:cTn>
                                        <p:tgtEl>
                                          <p:spTgt spid="2662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animBg="1"/>
      <p:bldP spid="266248" grpId="0" animBg="1"/>
      <p:bldP spid="266249" grpId="0" animBg="1"/>
      <p:bldP spid="2662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701E143D-BA44-8745-B6FD-F55362C9E657}"/>
              </a:ext>
            </a:extLst>
          </p:cNvPr>
          <p:cNvSpPr>
            <a:spLocks noGrp="1" noChangeArrowheads="1"/>
          </p:cNvSpPr>
          <p:nvPr>
            <p:ph type="title"/>
          </p:nvPr>
        </p:nvSpPr>
        <p:spPr/>
        <p:txBody>
          <a:bodyPr/>
          <a:lstStyle/>
          <a:p>
            <a:pPr eaLnBrk="1" hangingPunct="1"/>
            <a:r>
              <a:rPr lang="en-US" altLang="en-US" dirty="0"/>
              <a:t>Carrier velocity</a:t>
            </a:r>
          </a:p>
        </p:txBody>
      </p:sp>
      <p:sp>
        <p:nvSpPr>
          <p:cNvPr id="36868" name="Rectangle 3">
            <a:extLst>
              <a:ext uri="{FF2B5EF4-FFF2-40B4-BE49-F238E27FC236}">
                <a16:creationId xmlns:a16="http://schemas.microsoft.com/office/drawing/2014/main" id="{94144DC1-2BEC-1F42-8734-C0FF840D0053}"/>
              </a:ext>
            </a:extLst>
          </p:cNvPr>
          <p:cNvSpPr>
            <a:spLocks noGrp="1" noChangeArrowheads="1"/>
          </p:cNvSpPr>
          <p:nvPr>
            <p:ph type="body" idx="1"/>
          </p:nvPr>
        </p:nvSpPr>
        <p:spPr/>
        <p:txBody>
          <a:bodyPr vert="horz" lIns="0" tIns="0" rIns="0" bIns="0" rtlCol="0" anchor="t">
            <a:noAutofit/>
          </a:bodyPr>
          <a:lstStyle/>
          <a:p>
            <a:pPr eaLnBrk="1" hangingPunct="1"/>
            <a:r>
              <a:rPr lang="en-US" altLang="en-US" dirty="0"/>
              <a:t>Charge is carried by e- </a:t>
            </a:r>
          </a:p>
          <a:p>
            <a:pPr eaLnBrk="1" hangingPunct="1"/>
            <a:r>
              <a:rPr lang="en-US" altLang="en-US" dirty="0"/>
              <a:t>Electrons are propelled by the lateral electric field between source and drain</a:t>
            </a:r>
          </a:p>
          <a:p>
            <a:pPr marL="581025" lvl="1" indent="-166370" eaLnBrk="1" hangingPunct="1"/>
            <a:r>
              <a:rPr lang="en-US" altLang="en-US" dirty="0"/>
              <a:t>E = V</a:t>
            </a:r>
            <a:r>
              <a:rPr lang="en-US" altLang="en-US" baseline="-25000" dirty="0"/>
              <a:t>ds</a:t>
            </a:r>
            <a:r>
              <a:rPr lang="en-US" altLang="en-US" dirty="0"/>
              <a:t>/L</a:t>
            </a:r>
            <a:endParaRPr lang="en-US" altLang="en-US" dirty="0">
              <a:cs typeface="Calibri"/>
            </a:endParaRPr>
          </a:p>
          <a:p>
            <a:pPr eaLnBrk="1" hangingPunct="1"/>
            <a:r>
              <a:rPr lang="en-US" altLang="en-US" dirty="0"/>
              <a:t>Carrier velocity </a:t>
            </a:r>
            <a:r>
              <a:rPr lang="en-US" altLang="en-US" i="1" dirty="0"/>
              <a:t>v</a:t>
            </a:r>
            <a:r>
              <a:rPr lang="en-US" altLang="en-US" dirty="0"/>
              <a:t> proportional to lateral E-field </a:t>
            </a:r>
          </a:p>
          <a:p>
            <a:pPr marL="581025" lvl="1" indent="-166370"/>
            <a:r>
              <a:rPr lang="en-US" altLang="en-US" i="1" dirty="0">
                <a:ea typeface="ＭＳ Ｐゴシック"/>
              </a:rPr>
              <a:t>v</a:t>
            </a:r>
            <a:r>
              <a:rPr lang="en-US" altLang="en-US" dirty="0">
                <a:ea typeface="ＭＳ Ｐゴシック"/>
              </a:rPr>
              <a:t> = </a:t>
            </a:r>
            <a:r>
              <a:rPr lang="en-US" dirty="0">
                <a:latin typeface="Calibri"/>
                <a:ea typeface="ＭＳ Ｐゴシック"/>
                <a:cs typeface="Calibri"/>
              </a:rPr>
              <a:t>µ </a:t>
            </a:r>
            <a:r>
              <a:rPr lang="en-US" altLang="en-US" dirty="0">
                <a:ea typeface="ＭＳ Ｐゴシック"/>
              </a:rPr>
              <a:t>E		 </a:t>
            </a:r>
            <a:r>
              <a:rPr lang="en-US" dirty="0">
                <a:latin typeface="Calibri"/>
                <a:ea typeface="ＭＳ Ｐゴシック"/>
                <a:cs typeface="Calibri"/>
              </a:rPr>
              <a:t>µ</a:t>
            </a:r>
            <a:r>
              <a:rPr lang="en-US" altLang="en-US" dirty="0">
                <a:ea typeface="ＭＳ Ｐゴシック"/>
              </a:rPr>
              <a:t> called mobility</a:t>
            </a:r>
            <a:endParaRPr lang="en-US" altLang="en-US" dirty="0">
              <a:ea typeface="ＭＳ Ｐゴシック"/>
              <a:cs typeface="Calibri"/>
            </a:endParaRPr>
          </a:p>
          <a:p>
            <a:pPr eaLnBrk="1" hangingPunct="1"/>
            <a:r>
              <a:rPr lang="en-US" altLang="en-US" dirty="0"/>
              <a:t>Time for carrier to cross channel:</a:t>
            </a:r>
          </a:p>
          <a:p>
            <a:pPr marL="581025" lvl="1" indent="-166370" eaLnBrk="1" hangingPunct="1"/>
            <a:r>
              <a:rPr lang="en-US" altLang="en-US" i="1" dirty="0"/>
              <a:t>t</a:t>
            </a:r>
            <a:r>
              <a:rPr lang="en-US" altLang="en-US" dirty="0"/>
              <a:t> = L / </a:t>
            </a:r>
            <a:r>
              <a:rPr lang="en-US" altLang="en-US" i="1" dirty="0"/>
              <a:t>v</a:t>
            </a:r>
            <a:endParaRPr lang="en-US" altLang="en-US" i="1" dirty="0">
              <a:cs typeface="Calibri"/>
            </a:endParaRPr>
          </a:p>
        </p:txBody>
      </p:sp>
      <p:sp>
        <p:nvSpPr>
          <p:cNvPr id="263172" name="Rectangle 4">
            <a:extLst>
              <a:ext uri="{FF2B5EF4-FFF2-40B4-BE49-F238E27FC236}">
                <a16:creationId xmlns:a16="http://schemas.microsoft.com/office/drawing/2014/main" id="{0F04D216-0859-1845-91D1-95A996636C4D}"/>
              </a:ext>
            </a:extLst>
          </p:cNvPr>
          <p:cNvSpPr>
            <a:spLocks noChangeArrowheads="1"/>
          </p:cNvSpPr>
          <p:nvPr/>
        </p:nvSpPr>
        <p:spPr bwMode="auto">
          <a:xfrm>
            <a:off x="4107614" y="2662030"/>
            <a:ext cx="8382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3173" name="Rectangle 5">
            <a:extLst>
              <a:ext uri="{FF2B5EF4-FFF2-40B4-BE49-F238E27FC236}">
                <a16:creationId xmlns:a16="http://schemas.microsoft.com/office/drawing/2014/main" id="{4E812E9C-4A4B-8443-8F69-07CDB4A0793F}"/>
              </a:ext>
            </a:extLst>
          </p:cNvPr>
          <p:cNvSpPr>
            <a:spLocks noChangeArrowheads="1"/>
          </p:cNvSpPr>
          <p:nvPr/>
        </p:nvSpPr>
        <p:spPr bwMode="auto">
          <a:xfrm>
            <a:off x="3581400" y="3657600"/>
            <a:ext cx="3886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3174" name="Rectangle 6">
            <a:extLst>
              <a:ext uri="{FF2B5EF4-FFF2-40B4-BE49-F238E27FC236}">
                <a16:creationId xmlns:a16="http://schemas.microsoft.com/office/drawing/2014/main" id="{397FB7FF-B4C6-4048-9947-24D4A8867684}"/>
              </a:ext>
            </a:extLst>
          </p:cNvPr>
          <p:cNvSpPr>
            <a:spLocks noChangeArrowheads="1"/>
          </p:cNvSpPr>
          <p:nvPr/>
        </p:nvSpPr>
        <p:spPr bwMode="auto">
          <a:xfrm>
            <a:off x="3581400" y="4572000"/>
            <a:ext cx="7620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5575768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63172"/>
                                        </p:tgtEl>
                                      </p:cBhvr>
                                    </p:animEffect>
                                    <p:set>
                                      <p:cBhvr>
                                        <p:cTn id="7" dur="1" fill="hold">
                                          <p:stCondLst>
                                            <p:cond delay="499"/>
                                          </p:stCondLst>
                                        </p:cTn>
                                        <p:tgtEl>
                                          <p:spTgt spid="2631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54766372-D885-3145-93DB-59D96817D7F0}"/>
              </a:ext>
            </a:extLst>
          </p:cNvPr>
          <p:cNvSpPr>
            <a:spLocks noGrp="1" noChangeArrowheads="1"/>
          </p:cNvSpPr>
          <p:nvPr>
            <p:ph type="title"/>
          </p:nvPr>
        </p:nvSpPr>
        <p:spPr/>
        <p:txBody>
          <a:bodyPr/>
          <a:lstStyle/>
          <a:p>
            <a:pPr eaLnBrk="1" hangingPunct="1"/>
            <a:r>
              <a:rPr lang="en-US" altLang="en-US" dirty="0"/>
              <a:t>nMOS Linear I-V</a:t>
            </a:r>
          </a:p>
        </p:txBody>
      </p:sp>
      <p:sp>
        <p:nvSpPr>
          <p:cNvPr id="38916" name="Rectangle 3">
            <a:extLst>
              <a:ext uri="{FF2B5EF4-FFF2-40B4-BE49-F238E27FC236}">
                <a16:creationId xmlns:a16="http://schemas.microsoft.com/office/drawing/2014/main" id="{7DA6EC41-5ED7-C546-98E4-B3C924294D86}"/>
              </a:ext>
            </a:extLst>
          </p:cNvPr>
          <p:cNvSpPr>
            <a:spLocks noGrp="1" noChangeArrowheads="1"/>
          </p:cNvSpPr>
          <p:nvPr>
            <p:ph type="body" idx="1"/>
          </p:nvPr>
        </p:nvSpPr>
        <p:spPr/>
        <p:txBody>
          <a:bodyPr vert="horz" lIns="0" tIns="0" rIns="0" bIns="0" rtlCol="0" anchor="t">
            <a:noAutofit/>
          </a:bodyPr>
          <a:lstStyle/>
          <a:p>
            <a:pPr eaLnBrk="1" hangingPunct="1"/>
            <a:r>
              <a:rPr lang="en-US" altLang="en-US" dirty="0"/>
              <a:t>Now we know</a:t>
            </a:r>
          </a:p>
          <a:p>
            <a:pPr marL="581025" lvl="1" indent="-166370" eaLnBrk="1" hangingPunct="1"/>
            <a:r>
              <a:rPr lang="en-US" altLang="en-US" dirty="0"/>
              <a:t>How much charge Q</a:t>
            </a:r>
            <a:r>
              <a:rPr lang="en-US" altLang="en-US" baseline="-25000" dirty="0"/>
              <a:t>channel</a:t>
            </a:r>
            <a:r>
              <a:rPr lang="en-US" altLang="en-US" dirty="0"/>
              <a:t> is in the channel</a:t>
            </a:r>
            <a:endParaRPr lang="en-US" altLang="en-US" dirty="0">
              <a:cs typeface="Calibri"/>
            </a:endParaRPr>
          </a:p>
          <a:p>
            <a:pPr marL="581025" lvl="1" indent="-166370" eaLnBrk="1" hangingPunct="1"/>
            <a:r>
              <a:rPr lang="en-US" altLang="en-US" dirty="0">
                <a:ea typeface="ＭＳ Ｐゴシック"/>
              </a:rPr>
              <a:t>How much time (</a:t>
            </a:r>
            <a:r>
              <a:rPr lang="en-US" altLang="en-US" i="1" dirty="0">
                <a:ea typeface="ＭＳ Ｐゴシック"/>
              </a:rPr>
              <a:t>t)</a:t>
            </a:r>
            <a:r>
              <a:rPr lang="en-US" altLang="en-US" dirty="0">
                <a:ea typeface="ＭＳ Ｐゴシック"/>
              </a:rPr>
              <a:t> each carrier takes to cross</a:t>
            </a:r>
            <a:endParaRPr lang="en-US" altLang="en-US" dirty="0">
              <a:ea typeface="ＭＳ Ｐゴシック"/>
              <a:cs typeface="Calibri"/>
            </a:endParaRPr>
          </a:p>
        </p:txBody>
      </p:sp>
      <p:sp>
        <p:nvSpPr>
          <p:cNvPr id="38917" name="Rectangle 4">
            <a:extLst>
              <a:ext uri="{FF2B5EF4-FFF2-40B4-BE49-F238E27FC236}">
                <a16:creationId xmlns:a16="http://schemas.microsoft.com/office/drawing/2014/main" id="{2A215CED-7FD8-F944-9F44-83C2ABBBFAFB}"/>
              </a:ext>
            </a:extLst>
          </p:cNvPr>
          <p:cNvSpPr>
            <a:spLocks noChangeArrowheads="1"/>
          </p:cNvSpPr>
          <p:nvPr/>
        </p:nvSpPr>
        <p:spPr bwMode="auto">
          <a:xfrm>
            <a:off x="5059363" y="28194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38918" name="Object 5">
            <a:extLst>
              <a:ext uri="{FF2B5EF4-FFF2-40B4-BE49-F238E27FC236}">
                <a16:creationId xmlns:a16="http://schemas.microsoft.com/office/drawing/2014/main" id="{38A93BC0-BD04-4B48-AA49-B06F674F7EAC}"/>
              </a:ext>
            </a:extLst>
          </p:cNvPr>
          <p:cNvGraphicFramePr>
            <a:graphicFrameLocks noChangeAspect="1"/>
          </p:cNvGraphicFramePr>
          <p:nvPr>
            <p:extLst>
              <p:ext uri="{D42A27DB-BD31-4B8C-83A1-F6EECF244321}">
                <p14:modId xmlns:p14="http://schemas.microsoft.com/office/powerpoint/2010/main" val="2448326448"/>
              </p:ext>
            </p:extLst>
          </p:nvPr>
        </p:nvGraphicFramePr>
        <p:xfrm>
          <a:off x="2286000" y="2895601"/>
          <a:ext cx="4724400" cy="2778125"/>
        </p:xfrm>
        <a:graphic>
          <a:graphicData uri="http://schemas.openxmlformats.org/presentationml/2006/ole">
            <mc:AlternateContent xmlns:mc="http://schemas.openxmlformats.org/markup-compatibility/2006">
              <mc:Choice xmlns:v="urn:schemas-microsoft-com:vml" Requires="v">
                <p:oleObj spid="_x0000_s3114" name="Equation" r:id="rId4" imgW="47688500" imgH="28092400" progId="Equation.DSMT4">
                  <p:embed/>
                </p:oleObj>
              </mc:Choice>
              <mc:Fallback>
                <p:oleObj name="Equation" r:id="rId4" imgW="47688500" imgH="28092400" progId="Equation.DSMT4">
                  <p:embed/>
                  <p:pic>
                    <p:nvPicPr>
                      <p:cNvPr id="38918" name="Object 5">
                        <a:extLst>
                          <a:ext uri="{FF2B5EF4-FFF2-40B4-BE49-F238E27FC236}">
                            <a16:creationId xmlns:a16="http://schemas.microsoft.com/office/drawing/2014/main" id="{38A93BC0-BD04-4B48-AA49-B06F674F7E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895601"/>
                        <a:ext cx="47244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9" name="Rectangle 6">
            <a:extLst>
              <a:ext uri="{FF2B5EF4-FFF2-40B4-BE49-F238E27FC236}">
                <a16:creationId xmlns:a16="http://schemas.microsoft.com/office/drawing/2014/main" id="{AC7C6D85-4A31-0645-B412-8C0AA0A76EF1}"/>
              </a:ext>
            </a:extLst>
          </p:cNvPr>
          <p:cNvSpPr>
            <a:spLocks noChangeArrowheads="1"/>
          </p:cNvSpPr>
          <p:nvPr/>
        </p:nvSpPr>
        <p:spPr bwMode="auto">
          <a:xfrm>
            <a:off x="5695950" y="3230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38920" name="Object 7">
            <a:extLst>
              <a:ext uri="{FF2B5EF4-FFF2-40B4-BE49-F238E27FC236}">
                <a16:creationId xmlns:a16="http://schemas.microsoft.com/office/drawing/2014/main" id="{8CAF0E66-4EC8-454C-BDDA-4EA6E6656C3E}"/>
              </a:ext>
            </a:extLst>
          </p:cNvPr>
          <p:cNvGraphicFramePr>
            <a:graphicFrameLocks noChangeAspect="1"/>
          </p:cNvGraphicFramePr>
          <p:nvPr/>
        </p:nvGraphicFramePr>
        <p:xfrm>
          <a:off x="7772400" y="4724400"/>
          <a:ext cx="1752600" cy="869950"/>
        </p:xfrm>
        <a:graphic>
          <a:graphicData uri="http://schemas.openxmlformats.org/presentationml/2006/ole">
            <mc:AlternateContent xmlns:mc="http://schemas.openxmlformats.org/markup-compatibility/2006">
              <mc:Choice xmlns:v="urn:schemas-microsoft-com:vml" Requires="v">
                <p:oleObj spid="_x0000_s3115" r:id="rId6" imgW="18427700" imgH="9067800" progId="Equation.DSMT4">
                  <p:embed/>
                </p:oleObj>
              </mc:Choice>
              <mc:Fallback>
                <p:oleObj r:id="rId6" imgW="18427700" imgH="9067800" progId="Equation.DSMT4">
                  <p:embed/>
                  <p:pic>
                    <p:nvPicPr>
                      <p:cNvPr id="38920" name="Object 7">
                        <a:extLst>
                          <a:ext uri="{FF2B5EF4-FFF2-40B4-BE49-F238E27FC236}">
                            <a16:creationId xmlns:a16="http://schemas.microsoft.com/office/drawing/2014/main" id="{8CAF0E66-4EC8-454C-BDDA-4EA6E6656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2400" y="4724400"/>
                        <a:ext cx="17526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0104" name="Rectangle 8">
            <a:extLst>
              <a:ext uri="{FF2B5EF4-FFF2-40B4-BE49-F238E27FC236}">
                <a16:creationId xmlns:a16="http://schemas.microsoft.com/office/drawing/2014/main" id="{C8429378-0DBB-1A41-AA50-9F5650264DB9}"/>
              </a:ext>
            </a:extLst>
          </p:cNvPr>
          <p:cNvSpPr>
            <a:spLocks noChangeArrowheads="1"/>
          </p:cNvSpPr>
          <p:nvPr/>
        </p:nvSpPr>
        <p:spPr bwMode="auto">
          <a:xfrm>
            <a:off x="3048000" y="2895600"/>
            <a:ext cx="10668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0105" name="Rectangle 9">
            <a:extLst>
              <a:ext uri="{FF2B5EF4-FFF2-40B4-BE49-F238E27FC236}">
                <a16:creationId xmlns:a16="http://schemas.microsoft.com/office/drawing/2014/main" id="{1A025F5B-D84C-CA47-88C1-5A06C7228CC3}"/>
              </a:ext>
            </a:extLst>
          </p:cNvPr>
          <p:cNvSpPr>
            <a:spLocks noChangeArrowheads="1"/>
          </p:cNvSpPr>
          <p:nvPr/>
        </p:nvSpPr>
        <p:spPr bwMode="auto">
          <a:xfrm>
            <a:off x="3048000" y="3810000"/>
            <a:ext cx="39624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0106" name="Rectangle 10">
            <a:extLst>
              <a:ext uri="{FF2B5EF4-FFF2-40B4-BE49-F238E27FC236}">
                <a16:creationId xmlns:a16="http://schemas.microsoft.com/office/drawing/2014/main" id="{B844500A-86A1-704C-8F5A-EF4378BD418D}"/>
              </a:ext>
            </a:extLst>
          </p:cNvPr>
          <p:cNvSpPr>
            <a:spLocks noChangeArrowheads="1"/>
          </p:cNvSpPr>
          <p:nvPr/>
        </p:nvSpPr>
        <p:spPr bwMode="auto">
          <a:xfrm>
            <a:off x="3078163" y="4724399"/>
            <a:ext cx="6553200" cy="99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8608835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60104"/>
                                        </p:tgtEl>
                                      </p:cBhvr>
                                    </p:animEffect>
                                    <p:set>
                                      <p:cBhvr>
                                        <p:cTn id="7" dur="1" fill="hold">
                                          <p:stCondLst>
                                            <p:cond delay="499"/>
                                          </p:stCondLst>
                                        </p:cTn>
                                        <p:tgtEl>
                                          <p:spTgt spid="26010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260105"/>
                                        </p:tgtEl>
                                      </p:cBhvr>
                                    </p:animEffect>
                                    <p:set>
                                      <p:cBhvr>
                                        <p:cTn id="12" dur="1" fill="hold">
                                          <p:stCondLst>
                                            <p:cond delay="499"/>
                                          </p:stCondLst>
                                        </p:cTn>
                                        <p:tgtEl>
                                          <p:spTgt spid="26010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260106"/>
                                        </p:tgtEl>
                                      </p:cBhvr>
                                    </p:animEffect>
                                    <p:set>
                                      <p:cBhvr>
                                        <p:cTn id="17" dur="1" fill="hold">
                                          <p:stCondLst>
                                            <p:cond delay="499"/>
                                          </p:stCondLst>
                                        </p:cTn>
                                        <p:tgtEl>
                                          <p:spTgt spid="260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4" grpId="0" animBg="1"/>
      <p:bldP spid="260105" grpId="0" animBg="1"/>
      <p:bldP spid="26010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26BC6DC3-35C2-B247-87BB-041E2AE1C43B}"/>
              </a:ext>
            </a:extLst>
          </p:cNvPr>
          <p:cNvSpPr>
            <a:spLocks noGrp="1" noChangeArrowheads="1"/>
          </p:cNvSpPr>
          <p:nvPr>
            <p:ph type="title"/>
          </p:nvPr>
        </p:nvSpPr>
        <p:spPr/>
        <p:txBody>
          <a:bodyPr/>
          <a:lstStyle/>
          <a:p>
            <a:pPr eaLnBrk="1" hangingPunct="1"/>
            <a:r>
              <a:rPr lang="en-US" altLang="en-US" dirty="0"/>
              <a:t>nMOS Saturation I-V</a:t>
            </a:r>
          </a:p>
        </p:txBody>
      </p:sp>
      <p:sp>
        <p:nvSpPr>
          <p:cNvPr id="40964" name="Rectangle 3">
            <a:extLst>
              <a:ext uri="{FF2B5EF4-FFF2-40B4-BE49-F238E27FC236}">
                <a16:creationId xmlns:a16="http://schemas.microsoft.com/office/drawing/2014/main" id="{733065CD-79BC-6140-94B3-564BEA80D4B0}"/>
              </a:ext>
            </a:extLst>
          </p:cNvPr>
          <p:cNvSpPr>
            <a:spLocks noGrp="1" noChangeArrowheads="1"/>
          </p:cNvSpPr>
          <p:nvPr>
            <p:ph type="body" idx="1"/>
          </p:nvPr>
        </p:nvSpPr>
        <p:spPr/>
        <p:txBody>
          <a:bodyPr/>
          <a:lstStyle/>
          <a:p>
            <a:pPr eaLnBrk="1" hangingPunct="1"/>
            <a:r>
              <a:rPr lang="en-US" altLang="en-US" dirty="0"/>
              <a:t>If V</a:t>
            </a:r>
            <a:r>
              <a:rPr lang="en-US" altLang="en-US" baseline="-25000" dirty="0"/>
              <a:t>gd</a:t>
            </a:r>
            <a:r>
              <a:rPr lang="en-US" altLang="en-US" dirty="0"/>
              <a:t> &lt; V</a:t>
            </a:r>
            <a:r>
              <a:rPr lang="en-US" altLang="en-US" baseline="-25000" dirty="0"/>
              <a:t>t</a:t>
            </a:r>
            <a:r>
              <a:rPr lang="en-US" altLang="en-US" dirty="0"/>
              <a:t>, channel pinches off near drain</a:t>
            </a:r>
          </a:p>
          <a:p>
            <a:pPr lvl="1" eaLnBrk="1" hangingPunct="1"/>
            <a:r>
              <a:rPr lang="en-US" altLang="en-US" dirty="0"/>
              <a:t>When V</a:t>
            </a:r>
            <a:r>
              <a:rPr lang="en-US" altLang="en-US" baseline="-25000" dirty="0"/>
              <a:t>ds</a:t>
            </a:r>
            <a:r>
              <a:rPr lang="en-US" altLang="en-US" dirty="0"/>
              <a:t> &gt; V</a:t>
            </a:r>
            <a:r>
              <a:rPr lang="en-US" altLang="en-US" baseline="-25000" dirty="0"/>
              <a:t>dsat</a:t>
            </a:r>
            <a:r>
              <a:rPr lang="en-US" altLang="en-US" dirty="0"/>
              <a:t> = V</a:t>
            </a:r>
            <a:r>
              <a:rPr lang="en-US" altLang="en-US" baseline="-25000" dirty="0"/>
              <a:t>gs</a:t>
            </a:r>
            <a:r>
              <a:rPr lang="en-US" altLang="en-US" dirty="0"/>
              <a:t> – V</a:t>
            </a:r>
            <a:r>
              <a:rPr lang="en-US" altLang="en-US" baseline="-25000" dirty="0"/>
              <a:t>t</a:t>
            </a:r>
          </a:p>
          <a:p>
            <a:pPr eaLnBrk="1" hangingPunct="1"/>
            <a:r>
              <a:rPr lang="en-US" altLang="en-US" dirty="0"/>
              <a:t>Now drain voltage no longer increases current</a:t>
            </a:r>
          </a:p>
        </p:txBody>
      </p:sp>
      <p:sp>
        <p:nvSpPr>
          <p:cNvPr id="40965" name="Rectangle 4">
            <a:extLst>
              <a:ext uri="{FF2B5EF4-FFF2-40B4-BE49-F238E27FC236}">
                <a16:creationId xmlns:a16="http://schemas.microsoft.com/office/drawing/2014/main" id="{2F0D34BF-0BE9-CE48-8B4C-C6FB773F317D}"/>
              </a:ext>
            </a:extLst>
          </p:cNvPr>
          <p:cNvSpPr>
            <a:spLocks noChangeArrowheads="1"/>
          </p:cNvSpPr>
          <p:nvPr/>
        </p:nvSpPr>
        <p:spPr bwMode="auto">
          <a:xfrm>
            <a:off x="5535613" y="3230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40966" name="Object 5">
            <a:extLst>
              <a:ext uri="{FF2B5EF4-FFF2-40B4-BE49-F238E27FC236}">
                <a16:creationId xmlns:a16="http://schemas.microsoft.com/office/drawing/2014/main" id="{5446748B-8FB6-B941-AD2E-CC4FE77AFF2B}"/>
              </a:ext>
            </a:extLst>
          </p:cNvPr>
          <p:cNvGraphicFramePr>
            <a:graphicFrameLocks noChangeAspect="1"/>
          </p:cNvGraphicFramePr>
          <p:nvPr/>
        </p:nvGraphicFramePr>
        <p:xfrm>
          <a:off x="2743200" y="2971801"/>
          <a:ext cx="4267200" cy="1897063"/>
        </p:xfrm>
        <a:graphic>
          <a:graphicData uri="http://schemas.openxmlformats.org/presentationml/2006/ole">
            <mc:AlternateContent xmlns:mc="http://schemas.openxmlformats.org/markup-compatibility/2006">
              <mc:Choice xmlns:v="urn:schemas-microsoft-com:vml" Requires="v">
                <p:oleObj spid="_x0000_s4118" name="Equation" r:id="rId4" imgW="42125900" imgH="18719800" progId="Equation.DSMT4">
                  <p:embed/>
                </p:oleObj>
              </mc:Choice>
              <mc:Fallback>
                <p:oleObj name="Equation" r:id="rId4" imgW="42125900" imgH="18719800" progId="Equation.DSMT4">
                  <p:embed/>
                  <p:pic>
                    <p:nvPicPr>
                      <p:cNvPr id="40966" name="Object 5">
                        <a:extLst>
                          <a:ext uri="{FF2B5EF4-FFF2-40B4-BE49-F238E27FC236}">
                            <a16:creationId xmlns:a16="http://schemas.microsoft.com/office/drawing/2014/main" id="{5446748B-8FB6-B941-AD2E-CC4FE77AFF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971801"/>
                        <a:ext cx="4267200" cy="189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58054" name="Rectangle 6">
            <a:extLst>
              <a:ext uri="{FF2B5EF4-FFF2-40B4-BE49-F238E27FC236}">
                <a16:creationId xmlns:a16="http://schemas.microsoft.com/office/drawing/2014/main" id="{E28C3639-5FDD-E24E-A8A7-B743A9A408FA}"/>
              </a:ext>
            </a:extLst>
          </p:cNvPr>
          <p:cNvSpPr>
            <a:spLocks noChangeArrowheads="1"/>
          </p:cNvSpPr>
          <p:nvPr/>
        </p:nvSpPr>
        <p:spPr bwMode="auto">
          <a:xfrm>
            <a:off x="5524500" y="1878014"/>
            <a:ext cx="1143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58055" name="Rectangle 7">
            <a:extLst>
              <a:ext uri="{FF2B5EF4-FFF2-40B4-BE49-F238E27FC236}">
                <a16:creationId xmlns:a16="http://schemas.microsoft.com/office/drawing/2014/main" id="{892E95B7-0407-AA4B-8ADD-BE13F490D408}"/>
              </a:ext>
            </a:extLst>
          </p:cNvPr>
          <p:cNvSpPr>
            <a:spLocks noChangeArrowheads="1"/>
          </p:cNvSpPr>
          <p:nvPr/>
        </p:nvSpPr>
        <p:spPr bwMode="auto">
          <a:xfrm>
            <a:off x="3505200" y="2971800"/>
            <a:ext cx="3505200" cy="99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58056" name="Rectangle 8">
            <a:extLst>
              <a:ext uri="{FF2B5EF4-FFF2-40B4-BE49-F238E27FC236}">
                <a16:creationId xmlns:a16="http://schemas.microsoft.com/office/drawing/2014/main" id="{A245FDF5-E9E7-3B48-A8F7-3B30B2210989}"/>
              </a:ext>
            </a:extLst>
          </p:cNvPr>
          <p:cNvSpPr>
            <a:spLocks noChangeArrowheads="1"/>
          </p:cNvSpPr>
          <p:nvPr/>
        </p:nvSpPr>
        <p:spPr bwMode="auto">
          <a:xfrm>
            <a:off x="3505200" y="3962400"/>
            <a:ext cx="18288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6468799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58054"/>
                                        </p:tgtEl>
                                      </p:cBhvr>
                                    </p:animEffect>
                                    <p:set>
                                      <p:cBhvr>
                                        <p:cTn id="7" dur="1" fill="hold">
                                          <p:stCondLst>
                                            <p:cond delay="499"/>
                                          </p:stCondLst>
                                        </p:cTn>
                                        <p:tgtEl>
                                          <p:spTgt spid="25805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258055"/>
                                        </p:tgtEl>
                                      </p:cBhvr>
                                    </p:animEffect>
                                    <p:set>
                                      <p:cBhvr>
                                        <p:cTn id="12" dur="1" fill="hold">
                                          <p:stCondLst>
                                            <p:cond delay="499"/>
                                          </p:stCondLst>
                                        </p:cTn>
                                        <p:tgtEl>
                                          <p:spTgt spid="25805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258056"/>
                                        </p:tgtEl>
                                      </p:cBhvr>
                                    </p:animEffect>
                                    <p:set>
                                      <p:cBhvr>
                                        <p:cTn id="17" dur="1" fill="hold">
                                          <p:stCondLst>
                                            <p:cond delay="499"/>
                                          </p:stCondLst>
                                        </p:cTn>
                                        <p:tgtEl>
                                          <p:spTgt spid="2580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4" grpId="0" animBg="1"/>
      <p:bldP spid="258055" grpId="0" animBg="1"/>
      <p:bldP spid="2580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A937AF7D-34A3-6E40-BB6D-770BC013291D}"/>
              </a:ext>
            </a:extLst>
          </p:cNvPr>
          <p:cNvSpPr>
            <a:spLocks noGrp="1" noChangeArrowheads="1"/>
          </p:cNvSpPr>
          <p:nvPr>
            <p:ph type="title"/>
          </p:nvPr>
        </p:nvSpPr>
        <p:spPr/>
        <p:txBody>
          <a:bodyPr/>
          <a:lstStyle/>
          <a:p>
            <a:pPr eaLnBrk="1" hangingPunct="1"/>
            <a:r>
              <a:rPr lang="en-US" altLang="en-US" dirty="0"/>
              <a:t>nMOS I-V Summary</a:t>
            </a:r>
          </a:p>
        </p:txBody>
      </p:sp>
      <p:sp>
        <p:nvSpPr>
          <p:cNvPr id="43012" name="Rectangle 3">
            <a:extLst>
              <a:ext uri="{FF2B5EF4-FFF2-40B4-BE49-F238E27FC236}">
                <a16:creationId xmlns:a16="http://schemas.microsoft.com/office/drawing/2014/main" id="{F99389A8-BB8F-4943-95D6-847BA9DA6620}"/>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3" name="Rectangle 4">
            <a:extLst>
              <a:ext uri="{FF2B5EF4-FFF2-40B4-BE49-F238E27FC236}">
                <a16:creationId xmlns:a16="http://schemas.microsoft.com/office/drawing/2014/main" id="{FDDE1DEE-7610-434F-99E6-6B626C6E5B19}"/>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4" name="Rectangle 5">
            <a:extLst>
              <a:ext uri="{FF2B5EF4-FFF2-40B4-BE49-F238E27FC236}">
                <a16:creationId xmlns:a16="http://schemas.microsoft.com/office/drawing/2014/main" id="{7368D302-8477-DE4B-B57A-C15DD86F3E98}"/>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5" name="Rectangle 6">
            <a:extLst>
              <a:ext uri="{FF2B5EF4-FFF2-40B4-BE49-F238E27FC236}">
                <a16:creationId xmlns:a16="http://schemas.microsoft.com/office/drawing/2014/main" id="{60C257A9-5F76-1447-8568-90693AC4F63C}"/>
              </a:ext>
            </a:extLst>
          </p:cNvPr>
          <p:cNvSpPr>
            <a:spLocks noChangeArrowheads="1"/>
          </p:cNvSpPr>
          <p:nvPr/>
        </p:nvSpPr>
        <p:spPr bwMode="auto">
          <a:xfrm>
            <a:off x="4106863" y="3189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6" name="Rectangle 7">
            <a:extLst>
              <a:ext uri="{FF2B5EF4-FFF2-40B4-BE49-F238E27FC236}">
                <a16:creationId xmlns:a16="http://schemas.microsoft.com/office/drawing/2014/main" id="{01B75C05-7846-5E4A-A948-439D5591DD0B}"/>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43017" name="Object 8">
            <a:extLst>
              <a:ext uri="{FF2B5EF4-FFF2-40B4-BE49-F238E27FC236}">
                <a16:creationId xmlns:a16="http://schemas.microsoft.com/office/drawing/2014/main" id="{880AA973-1183-2440-B111-E6ECF5112929}"/>
              </a:ext>
            </a:extLst>
          </p:cNvPr>
          <p:cNvGraphicFramePr>
            <a:graphicFrameLocks noChangeAspect="1"/>
          </p:cNvGraphicFramePr>
          <p:nvPr/>
        </p:nvGraphicFramePr>
        <p:xfrm>
          <a:off x="2209800" y="2590800"/>
          <a:ext cx="7772400" cy="2998788"/>
        </p:xfrm>
        <a:graphic>
          <a:graphicData uri="http://schemas.openxmlformats.org/presentationml/2006/ole">
            <mc:AlternateContent xmlns:mc="http://schemas.openxmlformats.org/markup-compatibility/2006">
              <mc:Choice xmlns:v="urn:schemas-microsoft-com:vml" Requires="v">
                <p:oleObj spid="_x0000_s5142" name="Equation" r:id="rId4" imgW="74307700" imgH="28676600" progId="Equation.DSMT4">
                  <p:embed/>
                </p:oleObj>
              </mc:Choice>
              <mc:Fallback>
                <p:oleObj name="Equation" r:id="rId4" imgW="74307700" imgH="28676600" progId="Equation.DSMT4">
                  <p:embed/>
                  <p:pic>
                    <p:nvPicPr>
                      <p:cNvPr id="43017" name="Object 8">
                        <a:extLst>
                          <a:ext uri="{FF2B5EF4-FFF2-40B4-BE49-F238E27FC236}">
                            <a16:creationId xmlns:a16="http://schemas.microsoft.com/office/drawing/2014/main" id="{880AA973-1183-2440-B111-E6ECF51129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90800"/>
                        <a:ext cx="7772400"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3018" name="Rectangle 9">
            <a:extLst>
              <a:ext uri="{FF2B5EF4-FFF2-40B4-BE49-F238E27FC236}">
                <a16:creationId xmlns:a16="http://schemas.microsoft.com/office/drawing/2014/main" id="{7F053FD1-1132-8A40-A8A0-CD6A5E99FFC8}"/>
              </a:ext>
            </a:extLst>
          </p:cNvPr>
          <p:cNvSpPr>
            <a:spLocks noGrp="1" noChangeArrowheads="1"/>
          </p:cNvSpPr>
          <p:nvPr>
            <p:ph type="body" idx="1"/>
          </p:nvPr>
        </p:nvSpPr>
        <p:spPr/>
        <p:txBody>
          <a:bodyPr/>
          <a:lstStyle/>
          <a:p>
            <a:pPr eaLnBrk="1" hangingPunct="1"/>
            <a:r>
              <a:rPr lang="en-US" altLang="en-US" i="1" dirty="0"/>
              <a:t>Shockley</a:t>
            </a:r>
            <a:r>
              <a:rPr lang="en-US" altLang="en-US" dirty="0"/>
              <a:t> 1st order transistor models</a:t>
            </a:r>
          </a:p>
        </p:txBody>
      </p:sp>
    </p:spTree>
    <p:extLst>
      <p:ext uri="{BB962C8B-B14F-4D97-AF65-F5344CB8AC3E}">
        <p14:creationId xmlns:p14="http://schemas.microsoft.com/office/powerpoint/2010/main" val="2195059739"/>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0C1A6FEC-7956-A74C-A912-93664FC93E31}"/>
              </a:ext>
            </a:extLst>
          </p:cNvPr>
          <p:cNvSpPr>
            <a:spLocks noGrp="1" noChangeArrowheads="1"/>
          </p:cNvSpPr>
          <p:nvPr>
            <p:ph type="title"/>
          </p:nvPr>
        </p:nvSpPr>
        <p:spPr/>
        <p:txBody>
          <a:bodyPr/>
          <a:lstStyle/>
          <a:p>
            <a:pPr eaLnBrk="1" hangingPunct="1"/>
            <a:r>
              <a:rPr lang="en-US" altLang="en-US" dirty="0"/>
              <a:t>Example</a:t>
            </a:r>
          </a:p>
        </p:txBody>
      </p:sp>
      <p:sp>
        <p:nvSpPr>
          <p:cNvPr id="45060" name="Rectangle 3">
            <a:extLst>
              <a:ext uri="{FF2B5EF4-FFF2-40B4-BE49-F238E27FC236}">
                <a16:creationId xmlns:a16="http://schemas.microsoft.com/office/drawing/2014/main" id="{E94C407C-3B0C-5346-9BD8-5851A2C36EDE}"/>
              </a:ext>
            </a:extLst>
          </p:cNvPr>
          <p:cNvSpPr>
            <a:spLocks noGrp="1" noChangeArrowheads="1"/>
          </p:cNvSpPr>
          <p:nvPr>
            <p:ph type="body" idx="1"/>
          </p:nvPr>
        </p:nvSpPr>
        <p:spPr/>
        <p:txBody>
          <a:bodyPr vert="horz" lIns="0" tIns="0" rIns="0" bIns="0" rtlCol="0" anchor="t">
            <a:noAutofit/>
          </a:bodyPr>
          <a:lstStyle/>
          <a:p>
            <a:pPr eaLnBrk="1" hangingPunct="1"/>
            <a:r>
              <a:rPr lang="en-US" altLang="en-US" dirty="0"/>
              <a:t>We will be using a 0.6 </a:t>
            </a:r>
            <a:r>
              <a:rPr lang="en-US" altLang="en-US" dirty="0">
                <a:latin typeface="Symbol" panose="05050102010706020507" pitchFamily="18" charset="2"/>
              </a:rPr>
              <a:t>m</a:t>
            </a:r>
            <a:r>
              <a:rPr lang="en-US" altLang="en-US" dirty="0"/>
              <a:t>m process for your project</a:t>
            </a:r>
          </a:p>
          <a:p>
            <a:pPr marL="581025" lvl="1" indent="-166370" eaLnBrk="1" hangingPunct="1"/>
            <a:r>
              <a:rPr lang="en-US" altLang="en-US" dirty="0">
                <a:ea typeface="ＭＳ Ｐゴシック"/>
              </a:rPr>
              <a:t>From AMI Semiconductor</a:t>
            </a:r>
            <a:endParaRPr lang="en-US" altLang="en-US" dirty="0">
              <a:ea typeface="ＭＳ Ｐゴシック"/>
              <a:cs typeface="Calibri"/>
            </a:endParaRPr>
          </a:p>
          <a:p>
            <a:pPr marL="581025" lvl="1" indent="-166370" eaLnBrk="1" hangingPunct="1"/>
            <a:r>
              <a:rPr lang="en-US" altLang="en-US" dirty="0"/>
              <a:t>t</a:t>
            </a:r>
            <a:r>
              <a:rPr lang="en-US" altLang="en-US" baseline="-25000" dirty="0"/>
              <a:t>ox</a:t>
            </a:r>
            <a:r>
              <a:rPr lang="en-US" altLang="en-US" dirty="0"/>
              <a:t> = 100 </a:t>
            </a:r>
            <a:r>
              <a:rPr lang="en-US" altLang="en-US" dirty="0">
                <a:cs typeface="Arial" panose="020B0604020202020204" pitchFamily="34" charset="0"/>
              </a:rPr>
              <a:t>Å</a:t>
            </a:r>
            <a:endParaRPr lang="en-US" altLang="en-US" dirty="0">
              <a:cs typeface="Calibri"/>
            </a:endParaRPr>
          </a:p>
          <a:p>
            <a:pPr marL="581025" lvl="1" indent="-166370"/>
            <a:r>
              <a:rPr lang="en-US" altLang="en-US" dirty="0">
                <a:ea typeface="ＭＳ Ｐゴシック"/>
              </a:rPr>
              <a:t>µ = 350 cm</a:t>
            </a:r>
            <a:r>
              <a:rPr lang="en-US" altLang="en-US" baseline="30000" dirty="0">
                <a:ea typeface="ＭＳ Ｐゴシック"/>
              </a:rPr>
              <a:t>2</a:t>
            </a:r>
            <a:r>
              <a:rPr lang="en-US" altLang="en-US" dirty="0">
                <a:ea typeface="ＭＳ Ｐゴシック"/>
              </a:rPr>
              <a:t>/V*s</a:t>
            </a:r>
            <a:endParaRPr lang="en-US" altLang="en-US" dirty="0">
              <a:ea typeface="ＭＳ Ｐゴシック"/>
              <a:cs typeface="Calibri"/>
            </a:endParaRPr>
          </a:p>
          <a:p>
            <a:pPr marL="581025" lvl="1" indent="-166370" eaLnBrk="1" hangingPunct="1"/>
            <a:r>
              <a:rPr lang="en-US" altLang="en-US" dirty="0"/>
              <a:t>V</a:t>
            </a:r>
            <a:r>
              <a:rPr lang="en-US" altLang="en-US" baseline="-25000" dirty="0"/>
              <a:t>t</a:t>
            </a:r>
            <a:r>
              <a:rPr lang="en-US" altLang="en-US" dirty="0"/>
              <a:t> = 0.7 V</a:t>
            </a:r>
            <a:endParaRPr lang="en-US" altLang="en-US" dirty="0">
              <a:cs typeface="Calibri"/>
            </a:endParaRPr>
          </a:p>
          <a:p>
            <a:pPr eaLnBrk="1" hangingPunct="1"/>
            <a:r>
              <a:rPr lang="en-US" altLang="en-US" dirty="0"/>
              <a:t>Plot I</a:t>
            </a:r>
            <a:r>
              <a:rPr lang="en-US" altLang="en-US" baseline="-25000" dirty="0"/>
              <a:t>ds</a:t>
            </a:r>
            <a:r>
              <a:rPr lang="en-US" altLang="en-US" dirty="0"/>
              <a:t> vs. V</a:t>
            </a:r>
            <a:r>
              <a:rPr lang="en-US" altLang="en-US" baseline="-25000" dirty="0"/>
              <a:t>ds</a:t>
            </a:r>
          </a:p>
          <a:p>
            <a:pPr marL="581025" lvl="1" indent="-166370" eaLnBrk="1" hangingPunct="1"/>
            <a:r>
              <a:rPr lang="en-US" altLang="en-US" dirty="0"/>
              <a:t>V</a:t>
            </a:r>
            <a:r>
              <a:rPr lang="en-US" altLang="en-US" baseline="-25000" dirty="0"/>
              <a:t>gs</a:t>
            </a:r>
            <a:r>
              <a:rPr lang="en-US" altLang="en-US" dirty="0"/>
              <a:t> = 0, 1, 2, 3, 4, 5</a:t>
            </a:r>
            <a:endParaRPr lang="en-US" altLang="en-US" dirty="0">
              <a:cs typeface="Calibri"/>
            </a:endParaRPr>
          </a:p>
          <a:p>
            <a:pPr marL="581025" lvl="1" indent="-166370" eaLnBrk="1" hangingPunct="1"/>
            <a:r>
              <a:rPr lang="en-US" altLang="en-US" dirty="0"/>
              <a:t>Use W/L = 4/2 </a:t>
            </a:r>
            <a:r>
              <a:rPr lang="en-US" altLang="en-US" dirty="0">
                <a:latin typeface="Symbol" panose="05050102010706020507" pitchFamily="18" charset="2"/>
              </a:rPr>
              <a:t>l</a:t>
            </a:r>
            <a:endParaRPr lang="en-US" altLang="en-US" dirty="0">
              <a:latin typeface="Symbol" pitchFamily="2" charset="2"/>
              <a:sym typeface="Symbol" pitchFamily="2" charset="2"/>
            </a:endParaRPr>
          </a:p>
        </p:txBody>
      </p:sp>
      <p:sp>
        <p:nvSpPr>
          <p:cNvPr id="45061" name="Rectangle 6">
            <a:extLst>
              <a:ext uri="{FF2B5EF4-FFF2-40B4-BE49-F238E27FC236}">
                <a16:creationId xmlns:a16="http://schemas.microsoft.com/office/drawing/2014/main" id="{CAADED85-90DF-1144-B825-F6569630DA56}"/>
              </a:ext>
            </a:extLst>
          </p:cNvPr>
          <p:cNvSpPr>
            <a:spLocks noChangeArrowheads="1"/>
          </p:cNvSpPr>
          <p:nvPr/>
        </p:nvSpPr>
        <p:spPr bwMode="auto">
          <a:xfrm>
            <a:off x="4221163" y="2381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45062" name="Object 5">
            <a:extLst>
              <a:ext uri="{FF2B5EF4-FFF2-40B4-BE49-F238E27FC236}">
                <a16:creationId xmlns:a16="http://schemas.microsoft.com/office/drawing/2014/main" id="{EFBF55C6-8D36-1847-BBD0-790BE5C38CB2}"/>
              </a:ext>
            </a:extLst>
          </p:cNvPr>
          <p:cNvGraphicFramePr>
            <a:graphicFrameLocks noChangeAspect="1"/>
          </p:cNvGraphicFramePr>
          <p:nvPr>
            <p:extLst>
              <p:ext uri="{D42A27DB-BD31-4B8C-83A1-F6EECF244321}">
                <p14:modId xmlns:p14="http://schemas.microsoft.com/office/powerpoint/2010/main" val="2816886473"/>
              </p:ext>
            </p:extLst>
          </p:nvPr>
        </p:nvGraphicFramePr>
        <p:xfrm>
          <a:off x="1152525" y="5012530"/>
          <a:ext cx="4943475" cy="642938"/>
        </p:xfrm>
        <a:graphic>
          <a:graphicData uri="http://schemas.openxmlformats.org/presentationml/2006/ole">
            <mc:AlternateContent xmlns:mc="http://schemas.openxmlformats.org/markup-compatibility/2006">
              <mc:Choice xmlns:v="urn:schemas-microsoft-com:vml" Requires="v">
                <p:oleObj spid="_x0000_s6186" name="Equation" r:id="rId4" imgW="84848700" imgH="11112500" progId="Equation.DSMT4">
                  <p:embed/>
                </p:oleObj>
              </mc:Choice>
              <mc:Fallback>
                <p:oleObj name="Equation" r:id="rId4" imgW="84848700" imgH="11112500" progId="Equation.DSMT4">
                  <p:embed/>
                  <p:pic>
                    <p:nvPicPr>
                      <p:cNvPr id="45062" name="Object 5">
                        <a:extLst>
                          <a:ext uri="{FF2B5EF4-FFF2-40B4-BE49-F238E27FC236}">
                            <a16:creationId xmlns:a16="http://schemas.microsoft.com/office/drawing/2014/main" id="{EFBF55C6-8D36-1847-BBD0-790BE5C38C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525" y="5012530"/>
                        <a:ext cx="49434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3" name="Object 4">
            <a:extLst>
              <a:ext uri="{FF2B5EF4-FFF2-40B4-BE49-F238E27FC236}">
                <a16:creationId xmlns:a16="http://schemas.microsoft.com/office/drawing/2014/main" id="{57BAADE1-AD33-144F-84AF-D74A986BDEA8}"/>
              </a:ext>
            </a:extLst>
          </p:cNvPr>
          <p:cNvGraphicFramePr>
            <a:graphicFrameLocks noChangeAspect="1"/>
          </p:cNvGraphicFramePr>
          <p:nvPr>
            <p:extLst>
              <p:ext uri="{D42A27DB-BD31-4B8C-83A1-F6EECF244321}">
                <p14:modId xmlns:p14="http://schemas.microsoft.com/office/powerpoint/2010/main" val="32833256"/>
              </p:ext>
            </p:extLst>
          </p:nvPr>
        </p:nvGraphicFramePr>
        <p:xfrm>
          <a:off x="5291768" y="1667460"/>
          <a:ext cx="4906063" cy="3666539"/>
        </p:xfrm>
        <a:graphic>
          <a:graphicData uri="http://schemas.openxmlformats.org/presentationml/2006/ole">
            <mc:AlternateContent xmlns:mc="http://schemas.openxmlformats.org/markup-compatibility/2006">
              <mc:Choice xmlns:v="urn:schemas-microsoft-com:vml" Requires="v">
                <p:oleObj spid="_x0000_s6187" name="VISIO" r:id="rId6" imgW="16865600" imgH="12560300" progId="Visio.Drawing.6">
                  <p:embed/>
                </p:oleObj>
              </mc:Choice>
              <mc:Fallback>
                <p:oleObj name="VISIO" r:id="rId6" imgW="16865600" imgH="12560300" progId="Visio.Drawing.6">
                  <p:embed/>
                  <p:pic>
                    <p:nvPicPr>
                      <p:cNvPr id="45063" name="Object 4">
                        <a:extLst>
                          <a:ext uri="{FF2B5EF4-FFF2-40B4-BE49-F238E27FC236}">
                            <a16:creationId xmlns:a16="http://schemas.microsoft.com/office/drawing/2014/main" id="{57BAADE1-AD33-144F-84AF-D74A986BDE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1768" y="1667460"/>
                        <a:ext cx="4906063" cy="366653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51270614"/>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7EDDA1F1-C1C2-484E-BC66-2C3E664C6259}"/>
              </a:ext>
            </a:extLst>
          </p:cNvPr>
          <p:cNvSpPr>
            <a:spLocks noGrp="1" noChangeArrowheads="1"/>
          </p:cNvSpPr>
          <p:nvPr>
            <p:ph type="title"/>
          </p:nvPr>
        </p:nvSpPr>
        <p:spPr/>
        <p:txBody>
          <a:bodyPr/>
          <a:lstStyle/>
          <a:p>
            <a:pPr eaLnBrk="1" hangingPunct="1"/>
            <a:r>
              <a:rPr lang="en-US" altLang="en-US" dirty="0"/>
              <a:t>pMOS I-V</a:t>
            </a:r>
          </a:p>
        </p:txBody>
      </p:sp>
      <p:sp>
        <p:nvSpPr>
          <p:cNvPr id="47108" name="Rectangle 3">
            <a:extLst>
              <a:ext uri="{FF2B5EF4-FFF2-40B4-BE49-F238E27FC236}">
                <a16:creationId xmlns:a16="http://schemas.microsoft.com/office/drawing/2014/main" id="{A0CE299E-2056-EC44-B1F2-8513844FA924}"/>
              </a:ext>
            </a:extLst>
          </p:cNvPr>
          <p:cNvSpPr>
            <a:spLocks noGrp="1" noChangeArrowheads="1"/>
          </p:cNvSpPr>
          <p:nvPr>
            <p:ph type="body" idx="1"/>
          </p:nvPr>
        </p:nvSpPr>
        <p:spPr/>
        <p:txBody>
          <a:bodyPr vert="horz" lIns="0" tIns="0" rIns="0" bIns="0" rtlCol="0" anchor="t">
            <a:noAutofit/>
          </a:bodyPr>
          <a:lstStyle/>
          <a:p>
            <a:pPr eaLnBrk="1" hangingPunct="1"/>
            <a:r>
              <a:rPr lang="en-US" altLang="en-US" dirty="0">
                <a:solidFill>
                  <a:srgbClr val="000000"/>
                </a:solidFill>
              </a:rPr>
              <a:t>All dopings and voltages are inverted for pMOS</a:t>
            </a:r>
          </a:p>
          <a:p>
            <a:pPr marL="581025" lvl="1" indent="-166370" eaLnBrk="1" hangingPunct="1"/>
            <a:r>
              <a:rPr lang="en-US" altLang="en-US" dirty="0">
                <a:solidFill>
                  <a:srgbClr val="000000"/>
                </a:solidFill>
              </a:rPr>
              <a:t>Source is the more positive terminal</a:t>
            </a:r>
            <a:endParaRPr lang="en-US" altLang="en-US" dirty="0">
              <a:solidFill>
                <a:srgbClr val="000000"/>
              </a:solidFill>
              <a:cs typeface="Calibri"/>
            </a:endParaRPr>
          </a:p>
          <a:p>
            <a:pPr eaLnBrk="1" hangingPunct="1"/>
            <a:r>
              <a:rPr lang="en-US" altLang="en-US" dirty="0">
                <a:solidFill>
                  <a:srgbClr val="000000"/>
                </a:solidFill>
                <a:ea typeface="ＭＳ Ｐゴシック"/>
              </a:rPr>
              <a:t>Mobility </a:t>
            </a:r>
            <a:r>
              <a:rPr lang="en-US" altLang="en-US" dirty="0">
                <a:solidFill>
                  <a:srgbClr val="000000"/>
                </a:solidFill>
                <a:latin typeface="Calibri"/>
                <a:ea typeface="ＭＳ Ｐゴシック"/>
              </a:rPr>
              <a:t>µ</a:t>
            </a:r>
            <a:r>
              <a:rPr lang="en-US" altLang="en-US" baseline="-25000" dirty="0">
                <a:solidFill>
                  <a:srgbClr val="000000"/>
                </a:solidFill>
                <a:latin typeface="Calibri"/>
                <a:ea typeface="ＭＳ Ｐゴシック"/>
              </a:rPr>
              <a:t>p</a:t>
            </a:r>
            <a:r>
              <a:rPr lang="en-US" altLang="en-US" dirty="0">
                <a:solidFill>
                  <a:srgbClr val="000000"/>
                </a:solidFill>
                <a:ea typeface="ＭＳ Ｐゴシック"/>
              </a:rPr>
              <a:t> is determined by holes</a:t>
            </a:r>
          </a:p>
          <a:p>
            <a:pPr marL="581025" lvl="1" indent="-166370" eaLnBrk="1" hangingPunct="1"/>
            <a:r>
              <a:rPr lang="en-US" altLang="en-US" dirty="0">
                <a:solidFill>
                  <a:srgbClr val="000000"/>
                </a:solidFill>
                <a:ea typeface="ＭＳ Ｐゴシック"/>
              </a:rPr>
              <a:t>Typically 2-3x lower than that of electrons </a:t>
            </a:r>
            <a:r>
              <a:rPr lang="en-US" dirty="0">
                <a:solidFill>
                  <a:srgbClr val="000000"/>
                </a:solidFill>
                <a:latin typeface="Calibri"/>
                <a:ea typeface="ＭＳ Ｐゴシック"/>
                <a:cs typeface="Calibri"/>
              </a:rPr>
              <a:t>µ</a:t>
            </a:r>
            <a:r>
              <a:rPr lang="en-US" altLang="en-US" baseline="-25000" dirty="0">
                <a:solidFill>
                  <a:srgbClr val="000000"/>
                </a:solidFill>
                <a:latin typeface="Calibri"/>
                <a:ea typeface="ＭＳ Ｐゴシック"/>
                <a:cs typeface="Calibri"/>
              </a:rPr>
              <a:t>n</a:t>
            </a:r>
            <a:endParaRPr lang="en-US" altLang="en-US" baseline="-25000" dirty="0">
              <a:solidFill>
                <a:srgbClr val="000000"/>
              </a:solidFill>
              <a:cs typeface="Calibri"/>
            </a:endParaRPr>
          </a:p>
          <a:p>
            <a:pPr marL="581025" lvl="1" indent="-166370" eaLnBrk="1" hangingPunct="1"/>
            <a:r>
              <a:rPr lang="en-US" altLang="en-US" dirty="0">
                <a:solidFill>
                  <a:srgbClr val="000000"/>
                </a:solidFill>
                <a:ea typeface="ＭＳ Ｐゴシック"/>
              </a:rPr>
              <a:t>120 cm</a:t>
            </a:r>
            <a:r>
              <a:rPr lang="en-US" altLang="en-US" baseline="30000" dirty="0">
                <a:solidFill>
                  <a:srgbClr val="000000"/>
                </a:solidFill>
                <a:ea typeface="ＭＳ Ｐゴシック"/>
              </a:rPr>
              <a:t>2</a:t>
            </a:r>
            <a:r>
              <a:rPr lang="en-US" altLang="en-US" dirty="0">
                <a:solidFill>
                  <a:srgbClr val="000000"/>
                </a:solidFill>
                <a:ea typeface="ＭＳ Ｐゴシック"/>
              </a:rPr>
              <a:t>/V</a:t>
            </a:r>
            <a:r>
              <a:rPr lang="en-US" altLang="en-US" dirty="0">
                <a:solidFill>
                  <a:srgbClr val="000000"/>
                </a:solidFill>
                <a:ea typeface="ＭＳ Ｐゴシック"/>
                <a:cs typeface="Arial"/>
              </a:rPr>
              <a:t>•</a:t>
            </a:r>
            <a:r>
              <a:rPr lang="en-US" altLang="en-US" dirty="0">
                <a:solidFill>
                  <a:srgbClr val="000000"/>
                </a:solidFill>
                <a:ea typeface="ＭＳ Ｐゴシック"/>
              </a:rPr>
              <a:t>s in AMI 0.6 </a:t>
            </a:r>
            <a:r>
              <a:rPr lang="en-US" dirty="0">
                <a:solidFill>
                  <a:srgbClr val="000000"/>
                </a:solidFill>
                <a:latin typeface="Calibri"/>
                <a:ea typeface="ＭＳ Ｐゴシック"/>
                <a:cs typeface="Calibri"/>
              </a:rPr>
              <a:t>µ</a:t>
            </a:r>
            <a:r>
              <a:rPr lang="en-US" altLang="en-US" dirty="0">
                <a:solidFill>
                  <a:srgbClr val="000000"/>
                </a:solidFill>
                <a:ea typeface="ＭＳ Ｐゴシック"/>
              </a:rPr>
              <a:t>m process</a:t>
            </a:r>
            <a:endParaRPr lang="en-US" altLang="en-US" dirty="0">
              <a:solidFill>
                <a:srgbClr val="000000"/>
              </a:solidFill>
              <a:cs typeface="Calibri"/>
            </a:endParaRPr>
          </a:p>
          <a:p>
            <a:pPr marL="581025" lvl="1" indent="-166370" eaLnBrk="1" hangingPunct="1"/>
            <a:r>
              <a:rPr lang="en-US" altLang="en-US" dirty="0">
                <a:solidFill>
                  <a:srgbClr val="000000"/>
                </a:solidFill>
                <a:ea typeface="ＭＳ Ｐゴシック"/>
              </a:rPr>
              <a:t>In advanced nodes, </a:t>
            </a:r>
            <a:r>
              <a:rPr lang="en-US" dirty="0">
                <a:solidFill>
                  <a:srgbClr val="000000"/>
                </a:solidFill>
                <a:latin typeface="Calibri"/>
                <a:ea typeface="ＭＳ Ｐゴシック"/>
                <a:cs typeface="Calibri"/>
              </a:rPr>
              <a:t>µ</a:t>
            </a:r>
            <a:r>
              <a:rPr lang="en-US" altLang="en-US" baseline="-25000" dirty="0">
                <a:solidFill>
                  <a:srgbClr val="000000"/>
                </a:solidFill>
                <a:ea typeface="ＭＳ Ｐゴシック"/>
              </a:rPr>
              <a:t>p</a:t>
            </a:r>
            <a:r>
              <a:rPr lang="en-US" altLang="en-US" dirty="0">
                <a:solidFill>
                  <a:srgbClr val="000000"/>
                </a:solidFill>
                <a:ea typeface="ＭＳ Ｐゴシック"/>
              </a:rPr>
              <a:t> ≈ </a:t>
            </a:r>
            <a:r>
              <a:rPr lang="en-US" dirty="0">
                <a:solidFill>
                  <a:srgbClr val="000000"/>
                </a:solidFill>
                <a:latin typeface="Calibri"/>
                <a:ea typeface="ＭＳ Ｐゴシック"/>
                <a:cs typeface="Calibri"/>
              </a:rPr>
              <a:t>µ</a:t>
            </a:r>
            <a:r>
              <a:rPr lang="en-US" altLang="en-US" baseline="-25000" dirty="0">
                <a:solidFill>
                  <a:srgbClr val="000000"/>
                </a:solidFill>
                <a:latin typeface="Calibri"/>
                <a:ea typeface="ＭＳ Ｐゴシック"/>
                <a:cs typeface="Calibri"/>
              </a:rPr>
              <a:t>n</a:t>
            </a:r>
            <a:endParaRPr lang="en-US" altLang="en-US" dirty="0">
              <a:solidFill>
                <a:srgbClr val="000000"/>
              </a:solidFill>
              <a:ea typeface="ＭＳ Ｐゴシック"/>
              <a:cs typeface="Calibri"/>
            </a:endParaRPr>
          </a:p>
          <a:p>
            <a:pPr eaLnBrk="1" hangingPunct="1"/>
            <a:r>
              <a:rPr lang="en-US" altLang="en-US" dirty="0">
                <a:solidFill>
                  <a:srgbClr val="000000"/>
                </a:solidFill>
              </a:rPr>
              <a:t>Thus, pMOS must be wider to </a:t>
            </a:r>
          </a:p>
          <a:p>
            <a:pPr eaLnBrk="1" hangingPunct="1">
              <a:buFont typeface="Wingdings" pitchFamily="2" charset="2"/>
              <a:buNone/>
            </a:pPr>
            <a:r>
              <a:rPr lang="en-US" altLang="en-US" dirty="0">
                <a:solidFill>
                  <a:srgbClr val="000000"/>
                </a:solidFill>
              </a:rPr>
              <a:t>	provide same current</a:t>
            </a:r>
          </a:p>
          <a:p>
            <a:pPr marL="581025" lvl="1" indent="-166370" eaLnBrk="1" hangingPunct="1"/>
            <a:r>
              <a:rPr lang="en-US" altLang="en-US" dirty="0">
                <a:solidFill>
                  <a:srgbClr val="000000"/>
                </a:solidFill>
              </a:rPr>
              <a:t>In this class, assume </a:t>
            </a:r>
            <a:endParaRPr lang="en-US" altLang="en-US" dirty="0">
              <a:solidFill>
                <a:srgbClr val="000000"/>
              </a:solidFill>
              <a:cs typeface="Calibri"/>
            </a:endParaRPr>
          </a:p>
          <a:p>
            <a:pPr marL="581025" lvl="1" indent="-166370">
              <a:buNone/>
            </a:pPr>
            <a:r>
              <a:rPr lang="en-US" dirty="0">
                <a:solidFill>
                  <a:srgbClr val="000000"/>
                </a:solidFill>
                <a:latin typeface="Calibri"/>
                <a:ea typeface="ＭＳ Ｐゴシック"/>
                <a:cs typeface="Calibri"/>
              </a:rPr>
              <a:t>µ</a:t>
            </a:r>
            <a:r>
              <a:rPr lang="en-US" altLang="en-US" baseline="-25000" dirty="0">
                <a:solidFill>
                  <a:srgbClr val="000000"/>
                </a:solidFill>
                <a:ea typeface="ＭＳ Ｐゴシック"/>
              </a:rPr>
              <a:t>n</a:t>
            </a:r>
            <a:r>
              <a:rPr lang="en-US" altLang="en-US" dirty="0">
                <a:solidFill>
                  <a:srgbClr val="000000"/>
                </a:solidFill>
                <a:ea typeface="ＭＳ Ｐゴシック"/>
              </a:rPr>
              <a:t> / </a:t>
            </a:r>
            <a:r>
              <a:rPr lang="en-US" dirty="0">
                <a:solidFill>
                  <a:srgbClr val="000000"/>
                </a:solidFill>
                <a:latin typeface="Calibri"/>
                <a:ea typeface="ＭＳ Ｐゴシック"/>
                <a:cs typeface="Calibri"/>
              </a:rPr>
              <a:t>µ</a:t>
            </a:r>
            <a:r>
              <a:rPr lang="en-US" altLang="en-US" baseline="-25000" dirty="0">
                <a:solidFill>
                  <a:srgbClr val="000000"/>
                </a:solidFill>
                <a:ea typeface="ＭＳ Ｐゴシック"/>
              </a:rPr>
              <a:t>p</a:t>
            </a:r>
            <a:r>
              <a:rPr lang="en-US" altLang="en-US" dirty="0">
                <a:solidFill>
                  <a:srgbClr val="000000"/>
                </a:solidFill>
                <a:ea typeface="ＭＳ Ｐゴシック"/>
              </a:rPr>
              <a:t> = 2</a:t>
            </a:r>
            <a:br>
              <a:rPr lang="en-US" altLang="en-US" dirty="0">
                <a:solidFill>
                  <a:srgbClr val="000000"/>
                </a:solidFill>
              </a:rPr>
            </a:br>
            <a:endParaRPr lang="en-US" altLang="en-US" dirty="0">
              <a:solidFill>
                <a:srgbClr val="000000"/>
              </a:solidFill>
              <a:cs typeface="Calibri"/>
            </a:endParaRPr>
          </a:p>
          <a:p>
            <a:pPr eaLnBrk="1" hangingPunct="1">
              <a:buFont typeface="Wingdings" pitchFamily="2" charset="2"/>
              <a:buNone/>
            </a:pPr>
            <a:endParaRPr lang="en-US" altLang="en-US" dirty="0">
              <a:solidFill>
                <a:srgbClr val="000000"/>
              </a:solidFill>
            </a:endParaRPr>
          </a:p>
        </p:txBody>
      </p:sp>
      <p:graphicFrame>
        <p:nvGraphicFramePr>
          <p:cNvPr id="47109" name="Object 5">
            <a:extLst>
              <a:ext uri="{FF2B5EF4-FFF2-40B4-BE49-F238E27FC236}">
                <a16:creationId xmlns:a16="http://schemas.microsoft.com/office/drawing/2014/main" id="{38A14D0B-42B8-F44E-ABF7-3828FA5477B3}"/>
              </a:ext>
            </a:extLst>
          </p:cNvPr>
          <p:cNvGraphicFramePr>
            <a:graphicFrameLocks noChangeAspect="1"/>
          </p:cNvGraphicFramePr>
          <p:nvPr>
            <p:extLst>
              <p:ext uri="{D42A27DB-BD31-4B8C-83A1-F6EECF244321}">
                <p14:modId xmlns:p14="http://schemas.microsoft.com/office/powerpoint/2010/main" val="3230501619"/>
              </p:ext>
            </p:extLst>
          </p:nvPr>
        </p:nvGraphicFramePr>
        <p:xfrm>
          <a:off x="6224531" y="1787821"/>
          <a:ext cx="4575806" cy="4164320"/>
        </p:xfrm>
        <a:graphic>
          <a:graphicData uri="http://schemas.openxmlformats.org/presentationml/2006/ole">
            <mc:AlternateContent xmlns:mc="http://schemas.openxmlformats.org/markup-compatibility/2006">
              <mc:Choice xmlns:v="urn:schemas-microsoft-com:vml" Requires="v">
                <p:oleObj spid="_x0000_s7190" name="VISIO" r:id="rId4" imgW="16751300" imgH="15227300" progId="Visio.Drawing.6">
                  <p:embed/>
                </p:oleObj>
              </mc:Choice>
              <mc:Fallback>
                <p:oleObj name="VISIO" r:id="rId4" imgW="16751300" imgH="15227300" progId="Visio.Drawing.6">
                  <p:embed/>
                  <p:pic>
                    <p:nvPicPr>
                      <p:cNvPr id="47109" name="Object 5">
                        <a:extLst>
                          <a:ext uri="{FF2B5EF4-FFF2-40B4-BE49-F238E27FC236}">
                            <a16:creationId xmlns:a16="http://schemas.microsoft.com/office/drawing/2014/main" id="{38A14D0B-42B8-F44E-ABF7-3828FA5477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4531" y="1787821"/>
                        <a:ext cx="4575806" cy="416432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53233381"/>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FE996662-BBC6-6E45-99B3-3F4FFC6A56C4}"/>
              </a:ext>
            </a:extLst>
          </p:cNvPr>
          <p:cNvSpPr>
            <a:spLocks noGrp="1" noChangeArrowheads="1"/>
          </p:cNvSpPr>
          <p:nvPr>
            <p:ph type="title"/>
          </p:nvPr>
        </p:nvSpPr>
        <p:spPr/>
        <p:txBody>
          <a:bodyPr/>
          <a:lstStyle/>
          <a:p>
            <a:pPr eaLnBrk="1" hangingPunct="1"/>
            <a:r>
              <a:rPr lang="en-US" altLang="en-US" dirty="0"/>
              <a:t>Capacitance</a:t>
            </a:r>
          </a:p>
        </p:txBody>
      </p:sp>
      <p:sp>
        <p:nvSpPr>
          <p:cNvPr id="49156" name="Rectangle 3">
            <a:extLst>
              <a:ext uri="{FF2B5EF4-FFF2-40B4-BE49-F238E27FC236}">
                <a16:creationId xmlns:a16="http://schemas.microsoft.com/office/drawing/2014/main" id="{C585123D-9604-BE46-928E-D847DBDF994F}"/>
              </a:ext>
            </a:extLst>
          </p:cNvPr>
          <p:cNvSpPr>
            <a:spLocks noGrp="1" noChangeArrowheads="1"/>
          </p:cNvSpPr>
          <p:nvPr>
            <p:ph type="body" idx="1"/>
          </p:nvPr>
        </p:nvSpPr>
        <p:spPr/>
        <p:txBody>
          <a:bodyPr/>
          <a:lstStyle/>
          <a:p>
            <a:pPr eaLnBrk="1" hangingPunct="1"/>
            <a:r>
              <a:rPr lang="en-US" altLang="en-US" dirty="0"/>
              <a:t>Any two conductors separated by an insulator have capacitance</a:t>
            </a:r>
          </a:p>
          <a:p>
            <a:pPr eaLnBrk="1" hangingPunct="1"/>
            <a:r>
              <a:rPr lang="en-US" altLang="en-US" dirty="0"/>
              <a:t>Gate to channel capacitor is very important</a:t>
            </a:r>
          </a:p>
          <a:p>
            <a:pPr lvl="1" eaLnBrk="1" hangingPunct="1"/>
            <a:r>
              <a:rPr lang="en-US" altLang="en-US" dirty="0"/>
              <a:t>Creates channel charge necessary for operation</a:t>
            </a:r>
          </a:p>
          <a:p>
            <a:pPr eaLnBrk="1" hangingPunct="1"/>
            <a:r>
              <a:rPr lang="en-US" altLang="en-US" dirty="0"/>
              <a:t>Source and drain have capacitance to body</a:t>
            </a:r>
          </a:p>
          <a:p>
            <a:pPr lvl="1" eaLnBrk="1" hangingPunct="1"/>
            <a:r>
              <a:rPr lang="en-US" altLang="en-US" dirty="0"/>
              <a:t>Across reverse-biased diodes</a:t>
            </a:r>
          </a:p>
          <a:p>
            <a:pPr lvl="1" eaLnBrk="1" hangingPunct="1"/>
            <a:r>
              <a:rPr lang="en-US" altLang="en-US" dirty="0"/>
              <a:t>Called diffusion capacitance because it is associated with source/drain diffusion</a:t>
            </a:r>
          </a:p>
        </p:txBody>
      </p:sp>
    </p:spTree>
    <p:extLst>
      <p:ext uri="{BB962C8B-B14F-4D97-AF65-F5344CB8AC3E}">
        <p14:creationId xmlns:p14="http://schemas.microsoft.com/office/powerpoint/2010/main" val="945686046"/>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EDA9F1D4-7F5D-0F40-90BB-8EF0737AD6AF}"/>
              </a:ext>
            </a:extLst>
          </p:cNvPr>
          <p:cNvSpPr>
            <a:spLocks noGrp="1" noChangeArrowheads="1"/>
          </p:cNvSpPr>
          <p:nvPr>
            <p:ph type="title"/>
          </p:nvPr>
        </p:nvSpPr>
        <p:spPr/>
        <p:txBody>
          <a:bodyPr/>
          <a:lstStyle/>
          <a:p>
            <a:pPr eaLnBrk="1" hangingPunct="1"/>
            <a:r>
              <a:rPr lang="en-US" altLang="en-US" dirty="0"/>
              <a:t>Gate Capacitance</a:t>
            </a:r>
          </a:p>
        </p:txBody>
      </p:sp>
      <p:sp>
        <p:nvSpPr>
          <p:cNvPr id="51204" name="Rectangle 3">
            <a:extLst>
              <a:ext uri="{FF2B5EF4-FFF2-40B4-BE49-F238E27FC236}">
                <a16:creationId xmlns:a16="http://schemas.microsoft.com/office/drawing/2014/main" id="{717BF70A-2ADD-8544-A193-2CF1BB3D9949}"/>
              </a:ext>
            </a:extLst>
          </p:cNvPr>
          <p:cNvSpPr>
            <a:spLocks noGrp="1" noChangeArrowheads="1"/>
          </p:cNvSpPr>
          <p:nvPr>
            <p:ph type="body" idx="1"/>
          </p:nvPr>
        </p:nvSpPr>
        <p:spPr/>
        <p:txBody>
          <a:bodyPr/>
          <a:lstStyle/>
          <a:p>
            <a:pPr eaLnBrk="1" hangingPunct="1"/>
            <a:r>
              <a:rPr lang="en-US" altLang="en-US" dirty="0"/>
              <a:t>Approximate channel as connected to source</a:t>
            </a:r>
          </a:p>
          <a:p>
            <a:pPr eaLnBrk="1" hangingPunct="1"/>
            <a:r>
              <a:rPr lang="en-US" altLang="en-US" dirty="0"/>
              <a:t>C</a:t>
            </a:r>
            <a:r>
              <a:rPr lang="en-US" altLang="en-US" baseline="-25000" dirty="0"/>
              <a:t>gs</a:t>
            </a:r>
            <a:r>
              <a:rPr lang="en-US" altLang="en-US" dirty="0"/>
              <a:t> = </a:t>
            </a:r>
            <a:r>
              <a:rPr lang="en-US" altLang="en-US" dirty="0" err="1">
                <a:latin typeface="Symbol" panose="05050102010706020507" pitchFamily="18" charset="2"/>
              </a:rPr>
              <a:t>e</a:t>
            </a:r>
            <a:r>
              <a:rPr lang="en-US" altLang="en-US" baseline="-25000" dirty="0" err="1"/>
              <a:t>ox</a:t>
            </a:r>
            <a:r>
              <a:rPr lang="en-US" altLang="en-US" dirty="0" err="1"/>
              <a:t>WL</a:t>
            </a:r>
            <a:r>
              <a:rPr lang="en-US" altLang="en-US" dirty="0"/>
              <a:t>/t</a:t>
            </a:r>
            <a:r>
              <a:rPr lang="en-US" altLang="en-US" baseline="-25000" dirty="0"/>
              <a:t>ox</a:t>
            </a:r>
            <a:r>
              <a:rPr lang="en-US" altLang="en-US" dirty="0"/>
              <a:t> = C</a:t>
            </a:r>
            <a:r>
              <a:rPr lang="en-US" altLang="en-US" baseline="-25000" dirty="0"/>
              <a:t>ox</a:t>
            </a:r>
            <a:r>
              <a:rPr lang="en-US" altLang="en-US" dirty="0"/>
              <a:t>WL = C</a:t>
            </a:r>
            <a:r>
              <a:rPr lang="en-US" altLang="en-US" baseline="-25000" dirty="0"/>
              <a:t>permicron</a:t>
            </a:r>
            <a:r>
              <a:rPr lang="en-US" altLang="en-US" dirty="0"/>
              <a:t>W</a:t>
            </a:r>
          </a:p>
          <a:p>
            <a:pPr eaLnBrk="1" hangingPunct="1"/>
            <a:r>
              <a:rPr lang="en-US" altLang="en-US" dirty="0"/>
              <a:t>C</a:t>
            </a:r>
            <a:r>
              <a:rPr lang="en-US" altLang="en-US" baseline="-25000" dirty="0"/>
              <a:t>permicron</a:t>
            </a:r>
            <a:r>
              <a:rPr lang="en-US" altLang="en-US" dirty="0"/>
              <a:t> is typically about 2 fF/</a:t>
            </a:r>
            <a:r>
              <a:rPr lang="en-US" altLang="en-US" dirty="0">
                <a:latin typeface="Symbol" pitchFamily="2" charset="2"/>
              </a:rPr>
              <a:t>m</a:t>
            </a:r>
            <a:r>
              <a:rPr lang="en-US" altLang="en-US" dirty="0"/>
              <a:t>m </a:t>
            </a:r>
          </a:p>
        </p:txBody>
      </p:sp>
      <p:graphicFrame>
        <p:nvGraphicFramePr>
          <p:cNvPr id="51205" name="Object 4">
            <a:extLst>
              <a:ext uri="{FF2B5EF4-FFF2-40B4-BE49-F238E27FC236}">
                <a16:creationId xmlns:a16="http://schemas.microsoft.com/office/drawing/2014/main" id="{9101E536-D711-9B4D-ADCE-FD636E972496}"/>
              </a:ext>
            </a:extLst>
          </p:cNvPr>
          <p:cNvGraphicFramePr>
            <a:graphicFrameLocks noChangeAspect="1"/>
          </p:cNvGraphicFramePr>
          <p:nvPr>
            <p:extLst>
              <p:ext uri="{D42A27DB-BD31-4B8C-83A1-F6EECF244321}">
                <p14:modId xmlns:p14="http://schemas.microsoft.com/office/powerpoint/2010/main" val="609385497"/>
              </p:ext>
            </p:extLst>
          </p:nvPr>
        </p:nvGraphicFramePr>
        <p:xfrm>
          <a:off x="2198783" y="2867675"/>
          <a:ext cx="6858000" cy="2597150"/>
        </p:xfrm>
        <a:graphic>
          <a:graphicData uri="http://schemas.openxmlformats.org/presentationml/2006/ole">
            <mc:AlternateContent xmlns:mc="http://schemas.openxmlformats.org/markup-compatibility/2006">
              <mc:Choice xmlns:v="urn:schemas-microsoft-com:vml" Requires="v">
                <p:oleObj spid="_x0000_s8214" name="VISIO" r:id="rId4" imgW="22542500" imgH="8521700" progId="Visio.Drawing.6">
                  <p:embed/>
                </p:oleObj>
              </mc:Choice>
              <mc:Fallback>
                <p:oleObj name="VISIO" r:id="rId4" imgW="22542500" imgH="8521700" progId="Visio.Drawing.6">
                  <p:embed/>
                  <p:pic>
                    <p:nvPicPr>
                      <p:cNvPr id="51205" name="Object 4">
                        <a:extLst>
                          <a:ext uri="{FF2B5EF4-FFF2-40B4-BE49-F238E27FC236}">
                            <a16:creationId xmlns:a16="http://schemas.microsoft.com/office/drawing/2014/main" id="{9101E536-D711-9B4D-ADCE-FD636E972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8783" y="2867675"/>
                        <a:ext cx="6858000"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91839637"/>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CEB93B35-AEE9-E14B-A411-085477AD180F}"/>
              </a:ext>
            </a:extLst>
          </p:cNvPr>
          <p:cNvSpPr>
            <a:spLocks noGrp="1" noChangeArrowheads="1"/>
          </p:cNvSpPr>
          <p:nvPr>
            <p:ph type="title"/>
          </p:nvPr>
        </p:nvSpPr>
        <p:spPr/>
        <p:txBody>
          <a:bodyPr/>
          <a:lstStyle/>
          <a:p>
            <a:pPr eaLnBrk="1" hangingPunct="1"/>
            <a:r>
              <a:rPr lang="en-US" altLang="en-US" dirty="0"/>
              <a:t>Diffusion Capacitance</a:t>
            </a:r>
          </a:p>
        </p:txBody>
      </p:sp>
      <p:sp>
        <p:nvSpPr>
          <p:cNvPr id="53252" name="Rectangle 3">
            <a:extLst>
              <a:ext uri="{FF2B5EF4-FFF2-40B4-BE49-F238E27FC236}">
                <a16:creationId xmlns:a16="http://schemas.microsoft.com/office/drawing/2014/main" id="{9B2D38C4-7BE0-B743-84F2-67D8A291E2C3}"/>
              </a:ext>
            </a:extLst>
          </p:cNvPr>
          <p:cNvSpPr>
            <a:spLocks noGrp="1" noChangeArrowheads="1"/>
          </p:cNvSpPr>
          <p:nvPr>
            <p:ph type="body" idx="1"/>
          </p:nvPr>
        </p:nvSpPr>
        <p:spPr/>
        <p:txBody>
          <a:bodyPr/>
          <a:lstStyle/>
          <a:p>
            <a:pPr eaLnBrk="1" hangingPunct="1"/>
            <a:r>
              <a:rPr lang="en-US" altLang="en-US" dirty="0"/>
              <a:t>Source/drain diffusion to body C</a:t>
            </a:r>
            <a:r>
              <a:rPr lang="en-US" altLang="en-US" baseline="-25000" dirty="0"/>
              <a:t>sb</a:t>
            </a:r>
            <a:r>
              <a:rPr lang="en-US" altLang="en-US" dirty="0"/>
              <a:t>, C</a:t>
            </a:r>
            <a:r>
              <a:rPr lang="en-US" altLang="en-US" baseline="-25000" dirty="0"/>
              <a:t>db</a:t>
            </a:r>
          </a:p>
          <a:p>
            <a:pPr eaLnBrk="1" hangingPunct="1"/>
            <a:r>
              <a:rPr lang="en-US" altLang="en-US" dirty="0"/>
              <a:t>Undesirable, called </a:t>
            </a:r>
            <a:r>
              <a:rPr lang="en-US" altLang="en-US" i="1" dirty="0"/>
              <a:t>parasitic</a:t>
            </a:r>
            <a:r>
              <a:rPr lang="en-US" altLang="en-US" dirty="0"/>
              <a:t> capacitance</a:t>
            </a:r>
          </a:p>
          <a:p>
            <a:pPr eaLnBrk="1" hangingPunct="1"/>
            <a:r>
              <a:rPr lang="en-US" altLang="en-US" dirty="0"/>
              <a:t>Capacitance depends on area and perimeter</a:t>
            </a:r>
          </a:p>
          <a:p>
            <a:pPr lvl="1" eaLnBrk="1" hangingPunct="1"/>
            <a:r>
              <a:rPr lang="en-US" altLang="en-US" dirty="0"/>
              <a:t>Use small diffusion nodes</a:t>
            </a:r>
          </a:p>
          <a:p>
            <a:pPr lvl="1" eaLnBrk="1" hangingPunct="1"/>
            <a:r>
              <a:rPr lang="en-US" altLang="en-US" dirty="0"/>
              <a:t>Comparable to C</a:t>
            </a:r>
            <a:r>
              <a:rPr lang="en-US" altLang="en-US" baseline="-25000" dirty="0"/>
              <a:t>g</a:t>
            </a:r>
            <a:r>
              <a:rPr lang="en-US" altLang="en-US" dirty="0"/>
              <a:t> </a:t>
            </a:r>
          </a:p>
          <a:p>
            <a:pPr lvl="1" eaLnBrk="1" hangingPunct="1">
              <a:buFontTx/>
              <a:buNone/>
            </a:pPr>
            <a:r>
              <a:rPr lang="en-US" altLang="en-US" dirty="0"/>
              <a:t>	for contacted diff</a:t>
            </a:r>
          </a:p>
          <a:p>
            <a:pPr lvl="1" eaLnBrk="1" hangingPunct="1"/>
            <a:r>
              <a:rPr lang="en-US" altLang="en-US" dirty="0"/>
              <a:t>½ C</a:t>
            </a:r>
            <a:r>
              <a:rPr lang="en-US" altLang="en-US" baseline="-25000" dirty="0"/>
              <a:t>g</a:t>
            </a:r>
            <a:r>
              <a:rPr lang="en-US" altLang="en-US" dirty="0"/>
              <a:t> for uncontacted</a:t>
            </a:r>
          </a:p>
          <a:p>
            <a:pPr lvl="1" eaLnBrk="1" hangingPunct="1"/>
            <a:r>
              <a:rPr lang="en-US" altLang="en-US" dirty="0"/>
              <a:t>Varies with process</a:t>
            </a:r>
          </a:p>
        </p:txBody>
      </p:sp>
      <p:sp>
        <p:nvSpPr>
          <p:cNvPr id="53253" name="Rectangle 5">
            <a:extLst>
              <a:ext uri="{FF2B5EF4-FFF2-40B4-BE49-F238E27FC236}">
                <a16:creationId xmlns:a16="http://schemas.microsoft.com/office/drawing/2014/main" id="{CAA7B474-73B6-BD42-9530-6127EB8CC8A0}"/>
              </a:ext>
            </a:extLst>
          </p:cNvPr>
          <p:cNvSpPr>
            <a:spLocks noChangeArrowheads="1"/>
          </p:cNvSpPr>
          <p:nvPr/>
        </p:nvSpPr>
        <p:spPr bwMode="auto">
          <a:xfrm>
            <a:off x="4152900" y="20923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pic>
        <p:nvPicPr>
          <p:cNvPr id="4" name="Picture 3" descr="A picture containing dark, light, photo, orange&#10;&#10;Description automatically generated">
            <a:extLst>
              <a:ext uri="{FF2B5EF4-FFF2-40B4-BE49-F238E27FC236}">
                <a16:creationId xmlns:a16="http://schemas.microsoft.com/office/drawing/2014/main" id="{B699D076-5DF5-435A-8C78-8AE33DE1166E}"/>
              </a:ext>
            </a:extLst>
          </p:cNvPr>
          <p:cNvPicPr>
            <a:picLocks noChangeAspect="1"/>
          </p:cNvPicPr>
          <p:nvPr/>
        </p:nvPicPr>
        <p:blipFill>
          <a:blip r:embed="rId3"/>
          <a:stretch>
            <a:fillRect/>
          </a:stretch>
        </p:blipFill>
        <p:spPr>
          <a:xfrm>
            <a:off x="4935621" y="2553991"/>
            <a:ext cx="5861484" cy="3698159"/>
          </a:xfrm>
          <a:prstGeom prst="rect">
            <a:avLst/>
          </a:prstGeom>
        </p:spPr>
      </p:pic>
    </p:spTree>
    <p:extLst>
      <p:ext uri="{BB962C8B-B14F-4D97-AF65-F5344CB8AC3E}">
        <p14:creationId xmlns:p14="http://schemas.microsoft.com/office/powerpoint/2010/main" val="105633395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
        <p:nvSpPr>
          <p:cNvPr id="3075" name="Rectangle 3">
            <a:extLst>
              <a:ext uri="{FF2B5EF4-FFF2-40B4-BE49-F238E27FC236}">
                <a16:creationId xmlns:a16="http://schemas.microsoft.com/office/drawing/2014/main" id="{18893A3C-ECEB-EB40-AC7D-88BE5EA3D727}"/>
              </a:ext>
            </a:extLst>
          </p:cNvPr>
          <p:cNvSpPr>
            <a:spLocks noGrp="1" noChangeArrowheads="1"/>
          </p:cNvSpPr>
          <p:nvPr>
            <p:ph type="body"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rgbClr val="FF0000"/>
                </a:solidFill>
                <a:ea typeface="ＭＳ Ｐゴシック" panose="020B0600070205080204" pitchFamily="34" charset="-128"/>
              </a:rPr>
              <a:t>:</a:t>
            </a:r>
          </a:p>
          <a:p>
            <a:pPr lvl="0"/>
            <a:r>
              <a:rPr lang="en-US" dirty="0">
                <a:ea typeface="ＭＳ Ｐゴシック" panose="020B0600070205080204" pitchFamily="34" charset="-128"/>
              </a:rPr>
              <a:t>Use cross section diagrams to describe the characteristics of MOS transistors when operating in cut off, linear and saturation regions. </a:t>
            </a:r>
            <a:endParaRPr lang="en-GB" dirty="0">
              <a:ea typeface="ＭＳ Ｐゴシック" panose="020B0600070205080204" pitchFamily="34" charset="-128"/>
            </a:endParaRPr>
          </a:p>
          <a:p>
            <a:pPr lvl="0"/>
            <a:r>
              <a:rPr lang="en-US" dirty="0">
                <a:ea typeface="ＭＳ Ｐゴシック" panose="020B0600070205080204" pitchFamily="34" charset="-128"/>
              </a:rPr>
              <a:t>Derive the relationship between current and voltage (I-V) of the MOS device at cut off, linear and saturation modes.</a:t>
            </a:r>
            <a:endParaRPr lang="en-GB" dirty="0">
              <a:ea typeface="ＭＳ Ｐゴシック" panose="020B0600070205080204" pitchFamily="34" charset="-128"/>
            </a:endParaRPr>
          </a:p>
          <a:p>
            <a:pPr lvl="0"/>
            <a:r>
              <a:rPr lang="en-US" dirty="0">
                <a:ea typeface="ＭＳ Ｐゴシック" panose="020B0600070205080204" pitchFamily="34" charset="-128"/>
              </a:rPr>
              <a:t>Mathematically estimate the MOS gate capacitance.</a:t>
            </a:r>
            <a:endParaRPr lang="en-GB" dirty="0">
              <a:ea typeface="ＭＳ Ｐゴシック" panose="020B0600070205080204" pitchFamily="34" charset="-128"/>
            </a:endParaRPr>
          </a:p>
          <a:p>
            <a:r>
              <a:rPr lang="en-US" dirty="0">
                <a:ea typeface="ＭＳ Ｐゴシック" panose="020B0600070205080204" pitchFamily="34" charset="-128"/>
              </a:rPr>
              <a:t>Describe the effect of diffusion capacitance on the terminals</a:t>
            </a:r>
          </a:p>
          <a:p>
            <a:endParaRPr lang="en-US" dirty="0">
              <a:cs typeface="+mn-cs"/>
            </a:endParaRPr>
          </a:p>
          <a:p>
            <a:pPr eaLnBrk="1" hangingPunct="1">
              <a:buFont typeface="Wingdings" charset="0"/>
              <a:buChar char="q"/>
              <a:defRPr/>
            </a:pPr>
            <a:endParaRPr lang="en-US" dirty="0">
              <a:cs typeface="+mn-cs"/>
            </a:endParaRPr>
          </a:p>
        </p:txBody>
      </p:sp>
    </p:spTree>
    <p:extLst>
      <p:ext uri="{BB962C8B-B14F-4D97-AF65-F5344CB8AC3E}">
        <p14:creationId xmlns:p14="http://schemas.microsoft.com/office/powerpoint/2010/main" val="1136888500"/>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B2DEF4C7-62C4-3A48-95E5-B1DC7C2C8E0B}"/>
              </a:ext>
            </a:extLst>
          </p:cNvPr>
          <p:cNvSpPr>
            <a:spLocks noGrp="1" noChangeArrowheads="1"/>
          </p:cNvSpPr>
          <p:nvPr>
            <p:ph type="title"/>
          </p:nvPr>
        </p:nvSpPr>
        <p:spPr/>
        <p:txBody>
          <a:bodyPr/>
          <a:lstStyle/>
          <a:p>
            <a:pPr eaLnBrk="1" hangingPunct="1"/>
            <a:r>
              <a:rPr lang="en-US" altLang="en-US" dirty="0"/>
              <a:t>Introduction</a:t>
            </a:r>
          </a:p>
        </p:txBody>
      </p:sp>
      <p:sp>
        <p:nvSpPr>
          <p:cNvPr id="20484" name="Rectangle 3">
            <a:extLst>
              <a:ext uri="{FF2B5EF4-FFF2-40B4-BE49-F238E27FC236}">
                <a16:creationId xmlns:a16="http://schemas.microsoft.com/office/drawing/2014/main" id="{932BE33A-2E0F-0842-B411-28FE3B4CAE4A}"/>
              </a:ext>
            </a:extLst>
          </p:cNvPr>
          <p:cNvSpPr>
            <a:spLocks noGrp="1" noChangeArrowheads="1"/>
          </p:cNvSpPr>
          <p:nvPr>
            <p:ph type="body" idx="1"/>
          </p:nvPr>
        </p:nvSpPr>
        <p:spPr/>
        <p:txBody>
          <a:bodyPr/>
          <a:lstStyle/>
          <a:p>
            <a:pPr eaLnBrk="1" hangingPunct="1"/>
            <a:r>
              <a:rPr lang="en-US" altLang="en-US" dirty="0"/>
              <a:t>So far, we have treated transistors as ideal switches</a:t>
            </a:r>
          </a:p>
          <a:p>
            <a:pPr eaLnBrk="1" hangingPunct="1"/>
            <a:r>
              <a:rPr lang="en-US" altLang="en-US" dirty="0"/>
              <a:t>An ON transistor passes a finite amount of current</a:t>
            </a:r>
          </a:p>
          <a:p>
            <a:pPr lvl="1" eaLnBrk="1" hangingPunct="1"/>
            <a:r>
              <a:rPr lang="en-US" altLang="en-US" dirty="0"/>
              <a:t>Depends on terminal voltages</a:t>
            </a:r>
          </a:p>
          <a:p>
            <a:pPr lvl="1" eaLnBrk="1" hangingPunct="1"/>
            <a:r>
              <a:rPr lang="en-US" altLang="en-US" dirty="0"/>
              <a:t>Derive current-voltage (I-V) relationships</a:t>
            </a:r>
          </a:p>
          <a:p>
            <a:pPr eaLnBrk="1" hangingPunct="1"/>
            <a:r>
              <a:rPr lang="en-US" altLang="en-US" dirty="0"/>
              <a:t>Transistor gate, source, drain all have capacitance</a:t>
            </a:r>
          </a:p>
          <a:p>
            <a:pPr lvl="1" eaLnBrk="1" hangingPunct="1"/>
            <a:r>
              <a:rPr lang="en-US" altLang="en-US" dirty="0"/>
              <a:t>I = C (</a:t>
            </a:r>
            <a:r>
              <a:rPr lang="en-US" altLang="en-US" dirty="0">
                <a:latin typeface="Symbol" panose="05050102010706020507" pitchFamily="18" charset="2"/>
              </a:rPr>
              <a:t>D</a:t>
            </a:r>
            <a:r>
              <a:rPr lang="en-US" altLang="en-US" dirty="0"/>
              <a:t>V/</a:t>
            </a:r>
            <a:r>
              <a:rPr lang="en-US" altLang="en-US" dirty="0">
                <a:latin typeface="Symbol" panose="05050102010706020507" pitchFamily="18" charset="2"/>
              </a:rPr>
              <a:t>D</a:t>
            </a:r>
            <a:r>
              <a:rPr lang="en-US" altLang="en-US" dirty="0"/>
              <a:t>t) -&gt; </a:t>
            </a:r>
            <a:r>
              <a:rPr lang="en-US" altLang="en-US" dirty="0">
                <a:latin typeface="Symbol" panose="05050102010706020507" pitchFamily="18" charset="2"/>
              </a:rPr>
              <a:t>D</a:t>
            </a:r>
            <a:r>
              <a:rPr lang="en-US" altLang="en-US" dirty="0"/>
              <a:t>t = (C/I) </a:t>
            </a:r>
            <a:r>
              <a:rPr lang="en-US" altLang="en-US" dirty="0">
                <a:latin typeface="Symbol" panose="05050102010706020507" pitchFamily="18" charset="2"/>
              </a:rPr>
              <a:t>D</a:t>
            </a:r>
            <a:r>
              <a:rPr lang="en-US" altLang="en-US" dirty="0"/>
              <a:t>V</a:t>
            </a:r>
          </a:p>
          <a:p>
            <a:pPr lvl="1" eaLnBrk="1" hangingPunct="1"/>
            <a:r>
              <a:rPr lang="en-US" altLang="en-US" dirty="0"/>
              <a:t>Capacitance and current determine speed</a:t>
            </a:r>
          </a:p>
        </p:txBody>
      </p:sp>
      <p:graphicFrame>
        <p:nvGraphicFramePr>
          <p:cNvPr id="20485" name="Object 5">
            <a:extLst>
              <a:ext uri="{FF2B5EF4-FFF2-40B4-BE49-F238E27FC236}">
                <a16:creationId xmlns:a16="http://schemas.microsoft.com/office/drawing/2014/main" id="{529AD90E-A501-9446-8D27-56EDCA71B110}"/>
              </a:ext>
            </a:extLst>
          </p:cNvPr>
          <p:cNvGraphicFramePr>
            <a:graphicFrameLocks noChangeAspect="1"/>
          </p:cNvGraphicFramePr>
          <p:nvPr>
            <p:extLst>
              <p:ext uri="{D42A27DB-BD31-4B8C-83A1-F6EECF244321}">
                <p14:modId xmlns:p14="http://schemas.microsoft.com/office/powerpoint/2010/main" val="2002104431"/>
              </p:ext>
            </p:extLst>
          </p:nvPr>
        </p:nvGraphicFramePr>
        <p:xfrm>
          <a:off x="2065663" y="4411338"/>
          <a:ext cx="7620000" cy="925513"/>
        </p:xfrm>
        <a:graphic>
          <a:graphicData uri="http://schemas.openxmlformats.org/presentationml/2006/ole">
            <mc:AlternateContent xmlns:mc="http://schemas.openxmlformats.org/markup-compatibility/2006">
              <mc:Choice xmlns:v="urn:schemas-microsoft-com:vml" Requires="v">
                <p:oleObj spid="_x0000_s1046" name="VISIO" r:id="rId4" imgW="10198100" imgH="1231900" progId="Visio.Drawing.6">
                  <p:embed/>
                </p:oleObj>
              </mc:Choice>
              <mc:Fallback>
                <p:oleObj name="VISIO" r:id="rId4" imgW="10198100" imgH="1231900" progId="Visio.Drawing.6">
                  <p:embed/>
                  <p:pic>
                    <p:nvPicPr>
                      <p:cNvPr id="20485" name="Object 5">
                        <a:extLst>
                          <a:ext uri="{FF2B5EF4-FFF2-40B4-BE49-F238E27FC236}">
                            <a16:creationId xmlns:a16="http://schemas.microsoft.com/office/drawing/2014/main" id="{529AD90E-A501-9446-8D27-56EDCA71B1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5663" y="4411338"/>
                        <a:ext cx="76200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68015820"/>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B6D1DD83-2F39-B444-AC3A-84E524D0A17C}"/>
              </a:ext>
            </a:extLst>
          </p:cNvPr>
          <p:cNvSpPr>
            <a:spLocks noGrp="1" noChangeArrowheads="1"/>
          </p:cNvSpPr>
          <p:nvPr>
            <p:ph type="title"/>
          </p:nvPr>
        </p:nvSpPr>
        <p:spPr/>
        <p:txBody>
          <a:bodyPr/>
          <a:lstStyle/>
          <a:p>
            <a:pPr eaLnBrk="1" hangingPunct="1"/>
            <a:r>
              <a:rPr lang="en-US" altLang="en-US" dirty="0"/>
              <a:t>MOS Capacitor</a:t>
            </a:r>
          </a:p>
        </p:txBody>
      </p:sp>
      <p:sp>
        <p:nvSpPr>
          <p:cNvPr id="223235" name="Rectangle 3">
            <a:extLst>
              <a:ext uri="{FF2B5EF4-FFF2-40B4-BE49-F238E27FC236}">
                <a16:creationId xmlns:a16="http://schemas.microsoft.com/office/drawing/2014/main" id="{2B8C4564-606F-EF40-A42F-72B03C93A2AC}"/>
              </a:ext>
            </a:extLst>
          </p:cNvPr>
          <p:cNvSpPr>
            <a:spLocks noGrp="1" noChangeArrowheads="1"/>
          </p:cNvSpPr>
          <p:nvPr>
            <p:ph type="body" sz="half" idx="1"/>
          </p:nvPr>
        </p:nvSpPr>
        <p:spPr/>
        <p:txBody>
          <a:bodyPr/>
          <a:lstStyle/>
          <a:p>
            <a:pPr>
              <a:defRPr/>
            </a:pPr>
            <a:r>
              <a:rPr lang="en-US" sz="2000" dirty="0"/>
              <a:t>Gate and body form MOS capacitor</a:t>
            </a:r>
          </a:p>
          <a:p>
            <a:pPr>
              <a:defRPr/>
            </a:pPr>
            <a:r>
              <a:rPr lang="en-US" sz="2000" dirty="0"/>
              <a:t>Operating modes</a:t>
            </a:r>
          </a:p>
          <a:p>
            <a:pPr lvl="1" eaLnBrk="1" hangingPunct="1">
              <a:defRPr/>
            </a:pPr>
            <a:r>
              <a:rPr lang="en-US" dirty="0"/>
              <a:t>Accumulation</a:t>
            </a:r>
          </a:p>
          <a:p>
            <a:pPr lvl="1" eaLnBrk="1" hangingPunct="1">
              <a:defRPr/>
            </a:pPr>
            <a:r>
              <a:rPr lang="en-US" dirty="0"/>
              <a:t>Depletion</a:t>
            </a:r>
          </a:p>
          <a:p>
            <a:pPr lvl="1" eaLnBrk="1" hangingPunct="1">
              <a:defRPr/>
            </a:pPr>
            <a:r>
              <a:rPr lang="en-US" dirty="0"/>
              <a:t>Inversion</a:t>
            </a:r>
          </a:p>
          <a:p>
            <a:pPr eaLnBrk="1" hangingPunct="1">
              <a:defRPr/>
            </a:pPr>
            <a:r>
              <a:rPr lang="en-US" sz="2000" dirty="0"/>
              <a:t>Threshold voltage</a:t>
            </a:r>
          </a:p>
          <a:p>
            <a:pPr marL="0" indent="0">
              <a:buNone/>
              <a:defRPr/>
            </a:pPr>
            <a:r>
              <a:rPr lang="en-US" sz="2000" dirty="0"/>
              <a:t>	is when inversion</a:t>
            </a:r>
          </a:p>
          <a:p>
            <a:pPr marL="0" indent="0">
              <a:buNone/>
              <a:defRPr/>
            </a:pPr>
            <a:r>
              <a:rPr lang="en-US" sz="2000" dirty="0"/>
              <a:t>	begins</a:t>
            </a:r>
          </a:p>
        </p:txBody>
      </p:sp>
      <p:pic>
        <p:nvPicPr>
          <p:cNvPr id="7" name="Picture 6" descr="A screenshot of a cell phone&#10;&#10;Description generated with very high confidence">
            <a:extLst>
              <a:ext uri="{FF2B5EF4-FFF2-40B4-BE49-F238E27FC236}">
                <a16:creationId xmlns:a16="http://schemas.microsoft.com/office/drawing/2014/main" id="{12E681D5-CC9E-4A62-B399-6D06CD79E9B5}"/>
              </a:ext>
            </a:extLst>
          </p:cNvPr>
          <p:cNvPicPr>
            <a:picLocks noChangeAspect="1"/>
          </p:cNvPicPr>
          <p:nvPr/>
        </p:nvPicPr>
        <p:blipFill>
          <a:blip r:embed="rId3"/>
          <a:stretch>
            <a:fillRect/>
          </a:stretch>
        </p:blipFill>
        <p:spPr>
          <a:xfrm>
            <a:off x="6096000" y="1398432"/>
            <a:ext cx="4185920" cy="4061136"/>
          </a:xfrm>
          <a:prstGeom prst="rect">
            <a:avLst/>
          </a:prstGeom>
        </p:spPr>
      </p:pic>
    </p:spTree>
    <p:extLst>
      <p:ext uri="{BB962C8B-B14F-4D97-AF65-F5344CB8AC3E}">
        <p14:creationId xmlns:p14="http://schemas.microsoft.com/office/powerpoint/2010/main" val="423137823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mph" presetSubtype="0" fill="hold" nodeType="clickEffect">
                                  <p:stCondLst>
                                    <p:cond delay="0"/>
                                  </p:stCondLst>
                                  <p:iterate type="lt">
                                    <p:tmPct val="10000"/>
                                  </p:iterate>
                                  <p:childTnLst>
                                    <p:set>
                                      <p:cBhvr override="childStyle">
                                        <p:cTn id="6" dur="500" autoRev="1" fill="hold"/>
                                        <p:tgtEl>
                                          <p:spTgt spid="223235">
                                            <p:txEl>
                                              <p:pRg st="2" end="2"/>
                                            </p:txEl>
                                          </p:spTgt>
                                        </p:tgtEl>
                                        <p:attrNameLst>
                                          <p:attrName>style.color</p:attrName>
                                        </p:attrNameLst>
                                      </p:cBhvr>
                                      <p:to>
                                        <p:clrVal>
                                          <a:schemeClr val="accent2"/>
                                        </p:clrVal>
                                      </p:to>
                                    </p:set>
                                    <p:set>
                                      <p:cBhvr>
                                        <p:cTn id="7" dur="500" autoRev="1" fill="hold"/>
                                        <p:tgtEl>
                                          <p:spTgt spid="223235">
                                            <p:txEl>
                                              <p:pRg st="2" end="2"/>
                                            </p:txEl>
                                          </p:spTgt>
                                        </p:tgtEl>
                                        <p:attrNameLst>
                                          <p:attrName>fillcolor</p:attrName>
                                        </p:attrNameLst>
                                      </p:cBhvr>
                                      <p:to>
                                        <p:clrVal>
                                          <a:schemeClr val="accent2"/>
                                        </p:clrVal>
                                      </p:to>
                                    </p:set>
                                    <p:set>
                                      <p:cBhvr>
                                        <p:cTn id="8" dur="500" autoRev="1" fill="hold"/>
                                        <p:tgtEl>
                                          <p:spTgt spid="223235">
                                            <p:txEl>
                                              <p:pRg st="2" end="2"/>
                                            </p:txEl>
                                          </p:spTgt>
                                        </p:tgtEl>
                                        <p:attrNameLst>
                                          <p:attrName>fill.type</p:attrName>
                                        </p:attrNameLst>
                                      </p:cBhvr>
                                      <p:to>
                                        <p:strVal val="solid"/>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mph" presetSubtype="0" fill="hold" nodeType="clickEffect">
                                  <p:stCondLst>
                                    <p:cond delay="0"/>
                                  </p:stCondLst>
                                  <p:iterate type="lt">
                                    <p:tmPct val="10000"/>
                                  </p:iterate>
                                  <p:childTnLst>
                                    <p:set>
                                      <p:cBhvr override="childStyle">
                                        <p:cTn id="12" dur="500" autoRev="1" fill="hold"/>
                                        <p:tgtEl>
                                          <p:spTgt spid="223235">
                                            <p:txEl>
                                              <p:pRg st="3" end="3"/>
                                            </p:txEl>
                                          </p:spTgt>
                                        </p:tgtEl>
                                        <p:attrNameLst>
                                          <p:attrName>style.color</p:attrName>
                                        </p:attrNameLst>
                                      </p:cBhvr>
                                      <p:to>
                                        <p:clrVal>
                                          <a:schemeClr val="accent2"/>
                                        </p:clrVal>
                                      </p:to>
                                    </p:set>
                                    <p:set>
                                      <p:cBhvr>
                                        <p:cTn id="13" dur="500" autoRev="1" fill="hold"/>
                                        <p:tgtEl>
                                          <p:spTgt spid="223235">
                                            <p:txEl>
                                              <p:pRg st="3" end="3"/>
                                            </p:txEl>
                                          </p:spTgt>
                                        </p:tgtEl>
                                        <p:attrNameLst>
                                          <p:attrName>fillcolor</p:attrName>
                                        </p:attrNameLst>
                                      </p:cBhvr>
                                      <p:to>
                                        <p:clrVal>
                                          <a:schemeClr val="accent2"/>
                                        </p:clrVal>
                                      </p:to>
                                    </p:set>
                                    <p:set>
                                      <p:cBhvr>
                                        <p:cTn id="14" dur="500" autoRev="1" fill="hold"/>
                                        <p:tgtEl>
                                          <p:spTgt spid="223235">
                                            <p:txEl>
                                              <p:pRg st="3" end="3"/>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0" presetClass="emph" presetSubtype="0" fill="hold" nodeType="clickEffect">
                                  <p:stCondLst>
                                    <p:cond delay="0"/>
                                  </p:stCondLst>
                                  <p:iterate type="lt">
                                    <p:tmPct val="10000"/>
                                  </p:iterate>
                                  <p:childTnLst>
                                    <p:set>
                                      <p:cBhvr override="childStyle">
                                        <p:cTn id="18" dur="500" autoRev="1" fill="hold"/>
                                        <p:tgtEl>
                                          <p:spTgt spid="223235">
                                            <p:txEl>
                                              <p:pRg st="4" end="4"/>
                                            </p:txEl>
                                          </p:spTgt>
                                        </p:tgtEl>
                                        <p:attrNameLst>
                                          <p:attrName>style.color</p:attrName>
                                        </p:attrNameLst>
                                      </p:cBhvr>
                                      <p:to>
                                        <p:clrVal>
                                          <a:schemeClr val="accent2"/>
                                        </p:clrVal>
                                      </p:to>
                                    </p:set>
                                    <p:set>
                                      <p:cBhvr>
                                        <p:cTn id="19" dur="500" autoRev="1" fill="hold"/>
                                        <p:tgtEl>
                                          <p:spTgt spid="223235">
                                            <p:txEl>
                                              <p:pRg st="4" end="4"/>
                                            </p:txEl>
                                          </p:spTgt>
                                        </p:tgtEl>
                                        <p:attrNameLst>
                                          <p:attrName>fillcolor</p:attrName>
                                        </p:attrNameLst>
                                      </p:cBhvr>
                                      <p:to>
                                        <p:clrVal>
                                          <a:schemeClr val="accent2"/>
                                        </p:clrVal>
                                      </p:to>
                                    </p:set>
                                    <p:set>
                                      <p:cBhvr>
                                        <p:cTn id="20" dur="500" autoRev="1" fill="hold"/>
                                        <p:tgtEl>
                                          <p:spTgt spid="223235">
                                            <p:txEl>
                                              <p:pRg st="4" end="4"/>
                                            </p:txEl>
                                          </p:spTgt>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0" presetClass="emph" presetSubtype="0" fill="hold" nodeType="clickEffect">
                                  <p:stCondLst>
                                    <p:cond delay="0"/>
                                  </p:stCondLst>
                                  <p:iterate type="lt">
                                    <p:tmPct val="10000"/>
                                  </p:iterate>
                                  <p:childTnLst>
                                    <p:set>
                                      <p:cBhvr override="childStyle">
                                        <p:cTn id="24" dur="500" autoRev="1" fill="hold"/>
                                        <p:tgtEl>
                                          <p:spTgt spid="223235">
                                            <p:txEl>
                                              <p:pRg st="5" end="5"/>
                                            </p:txEl>
                                          </p:spTgt>
                                        </p:tgtEl>
                                        <p:attrNameLst>
                                          <p:attrName>style.color</p:attrName>
                                        </p:attrNameLst>
                                      </p:cBhvr>
                                      <p:to>
                                        <p:clrVal>
                                          <a:schemeClr val="accent2"/>
                                        </p:clrVal>
                                      </p:to>
                                    </p:set>
                                    <p:set>
                                      <p:cBhvr>
                                        <p:cTn id="25" dur="500" autoRev="1" fill="hold"/>
                                        <p:tgtEl>
                                          <p:spTgt spid="223235">
                                            <p:txEl>
                                              <p:pRg st="5" end="5"/>
                                            </p:txEl>
                                          </p:spTgt>
                                        </p:tgtEl>
                                        <p:attrNameLst>
                                          <p:attrName>fillcolor</p:attrName>
                                        </p:attrNameLst>
                                      </p:cBhvr>
                                      <p:to>
                                        <p:clrVal>
                                          <a:schemeClr val="accent2"/>
                                        </p:clrVal>
                                      </p:to>
                                    </p:set>
                                    <p:set>
                                      <p:cBhvr>
                                        <p:cTn id="26" dur="500" autoRev="1" fill="hold"/>
                                        <p:tgtEl>
                                          <p:spTgt spid="223235">
                                            <p:txEl>
                                              <p:pRg st="5" end="5"/>
                                            </p:txEl>
                                          </p:spTgt>
                                        </p:tgtEl>
                                        <p:attrNameLst>
                                          <p:attrName>fill.type</p:attrName>
                                        </p:attrNameLst>
                                      </p:cBhvr>
                                      <p:to>
                                        <p:strVal val="soli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0" presetClass="emph" presetSubtype="0" fill="hold" nodeType="clickEffect">
                                  <p:stCondLst>
                                    <p:cond delay="0"/>
                                  </p:stCondLst>
                                  <p:iterate type="lt">
                                    <p:tmPct val="10000"/>
                                  </p:iterate>
                                  <p:childTnLst>
                                    <p:set>
                                      <p:cBhvr override="childStyle">
                                        <p:cTn id="30" dur="500" autoRev="1" fill="hold"/>
                                        <p:tgtEl>
                                          <p:spTgt spid="223235">
                                            <p:txEl>
                                              <p:pRg st="6" end="6"/>
                                            </p:txEl>
                                          </p:spTgt>
                                        </p:tgtEl>
                                        <p:attrNameLst>
                                          <p:attrName>style.color</p:attrName>
                                        </p:attrNameLst>
                                      </p:cBhvr>
                                      <p:to>
                                        <p:clrVal>
                                          <a:schemeClr val="accent2"/>
                                        </p:clrVal>
                                      </p:to>
                                    </p:set>
                                    <p:set>
                                      <p:cBhvr>
                                        <p:cTn id="31" dur="500" autoRev="1" fill="hold"/>
                                        <p:tgtEl>
                                          <p:spTgt spid="223235">
                                            <p:txEl>
                                              <p:pRg st="6" end="6"/>
                                            </p:txEl>
                                          </p:spTgt>
                                        </p:tgtEl>
                                        <p:attrNameLst>
                                          <p:attrName>fillcolor</p:attrName>
                                        </p:attrNameLst>
                                      </p:cBhvr>
                                      <p:to>
                                        <p:clrVal>
                                          <a:schemeClr val="accent2"/>
                                        </p:clrVal>
                                      </p:to>
                                    </p:set>
                                    <p:set>
                                      <p:cBhvr>
                                        <p:cTn id="32" dur="500" autoRev="1" fill="hold"/>
                                        <p:tgtEl>
                                          <p:spTgt spid="223235">
                                            <p:txEl>
                                              <p:pRg st="6" end="6"/>
                                            </p:txEl>
                                          </p:spTgt>
                                        </p:tgtEl>
                                        <p:attrNameLst>
                                          <p:attrName>fill.type</p:attrName>
                                        </p:attrNameLst>
                                      </p:cBhvr>
                                      <p:to>
                                        <p:strVal val="solid"/>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mph" presetSubtype="0" fill="hold" nodeType="clickEffect">
                                  <p:stCondLst>
                                    <p:cond delay="0"/>
                                  </p:stCondLst>
                                  <p:iterate type="lt">
                                    <p:tmPct val="10000"/>
                                  </p:iterate>
                                  <p:childTnLst>
                                    <p:set>
                                      <p:cBhvr override="childStyle">
                                        <p:cTn id="36" dur="500" autoRev="1" fill="hold"/>
                                        <p:tgtEl>
                                          <p:spTgt spid="223235">
                                            <p:txEl>
                                              <p:pRg st="7" end="7"/>
                                            </p:txEl>
                                          </p:spTgt>
                                        </p:tgtEl>
                                        <p:attrNameLst>
                                          <p:attrName>style.color</p:attrName>
                                        </p:attrNameLst>
                                      </p:cBhvr>
                                      <p:to>
                                        <p:clrVal>
                                          <a:schemeClr val="accent2"/>
                                        </p:clrVal>
                                      </p:to>
                                    </p:set>
                                    <p:set>
                                      <p:cBhvr>
                                        <p:cTn id="37" dur="500" autoRev="1" fill="hold"/>
                                        <p:tgtEl>
                                          <p:spTgt spid="223235">
                                            <p:txEl>
                                              <p:pRg st="7" end="7"/>
                                            </p:txEl>
                                          </p:spTgt>
                                        </p:tgtEl>
                                        <p:attrNameLst>
                                          <p:attrName>fillcolor</p:attrName>
                                        </p:attrNameLst>
                                      </p:cBhvr>
                                      <p:to>
                                        <p:clrVal>
                                          <a:schemeClr val="accent2"/>
                                        </p:clrVal>
                                      </p:to>
                                    </p:set>
                                    <p:set>
                                      <p:cBhvr>
                                        <p:cTn id="38" dur="500" autoRev="1" fill="hold"/>
                                        <p:tgtEl>
                                          <p:spTgt spid="223235">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B99F4996-D603-6F4E-B3B7-88FC24B17C8C}"/>
              </a:ext>
            </a:extLst>
          </p:cNvPr>
          <p:cNvSpPr>
            <a:spLocks noGrp="1" noChangeArrowheads="1"/>
          </p:cNvSpPr>
          <p:nvPr>
            <p:ph type="title"/>
          </p:nvPr>
        </p:nvSpPr>
        <p:spPr/>
        <p:txBody>
          <a:bodyPr/>
          <a:lstStyle/>
          <a:p>
            <a:pPr eaLnBrk="1" hangingPunct="1"/>
            <a:r>
              <a:rPr lang="en-US" altLang="en-US" dirty="0"/>
              <a:t>Terminal Voltages</a:t>
            </a:r>
          </a:p>
        </p:txBody>
      </p:sp>
      <p:sp>
        <p:nvSpPr>
          <p:cNvPr id="24580" name="Rectangle 3">
            <a:extLst>
              <a:ext uri="{FF2B5EF4-FFF2-40B4-BE49-F238E27FC236}">
                <a16:creationId xmlns:a16="http://schemas.microsoft.com/office/drawing/2014/main" id="{1A01DE9D-D793-D845-A401-CABD4E57A716}"/>
              </a:ext>
            </a:extLst>
          </p:cNvPr>
          <p:cNvSpPr>
            <a:spLocks noGrp="1" noChangeArrowheads="1"/>
          </p:cNvSpPr>
          <p:nvPr>
            <p:ph type="body" idx="1"/>
          </p:nvPr>
        </p:nvSpPr>
        <p:spPr/>
        <p:txBody>
          <a:bodyPr/>
          <a:lstStyle/>
          <a:p>
            <a:pPr eaLnBrk="1" hangingPunct="1"/>
            <a:r>
              <a:rPr lang="en-US" altLang="en-US" sz="2000" dirty="0"/>
              <a:t>Mode of operation depends on V</a:t>
            </a:r>
            <a:r>
              <a:rPr lang="en-US" altLang="en-US" sz="2000" baseline="-25000" dirty="0"/>
              <a:t>g</a:t>
            </a:r>
            <a:r>
              <a:rPr lang="en-US" altLang="en-US" sz="2000" dirty="0"/>
              <a:t>, V</a:t>
            </a:r>
            <a:r>
              <a:rPr lang="en-US" altLang="en-US" sz="2000" baseline="-25000" dirty="0"/>
              <a:t>d</a:t>
            </a:r>
            <a:r>
              <a:rPr lang="en-US" altLang="en-US" sz="2000" dirty="0"/>
              <a:t>, V</a:t>
            </a:r>
            <a:r>
              <a:rPr lang="en-US" altLang="en-US" sz="2000" baseline="-25000" dirty="0"/>
              <a:t>s</a:t>
            </a:r>
            <a:endParaRPr lang="en-US" altLang="en-US" sz="2000" dirty="0"/>
          </a:p>
          <a:p>
            <a:pPr lvl="1" eaLnBrk="1" hangingPunct="1"/>
            <a:r>
              <a:rPr lang="en-US" altLang="en-US" dirty="0"/>
              <a:t>V</a:t>
            </a:r>
            <a:r>
              <a:rPr lang="en-US" altLang="en-US" baseline="-25000" dirty="0"/>
              <a:t>gs</a:t>
            </a:r>
            <a:r>
              <a:rPr lang="en-US" altLang="en-US" dirty="0"/>
              <a:t> = V</a:t>
            </a:r>
            <a:r>
              <a:rPr lang="en-US" altLang="en-US" baseline="-25000" dirty="0"/>
              <a:t>g</a:t>
            </a:r>
            <a:r>
              <a:rPr lang="en-US" altLang="en-US" dirty="0"/>
              <a:t> – V</a:t>
            </a:r>
            <a:r>
              <a:rPr lang="en-US" altLang="en-US" baseline="-25000" dirty="0"/>
              <a:t>s</a:t>
            </a:r>
          </a:p>
          <a:p>
            <a:pPr lvl="1" eaLnBrk="1" hangingPunct="1"/>
            <a:r>
              <a:rPr lang="en-US" altLang="en-US" dirty="0"/>
              <a:t>V</a:t>
            </a:r>
            <a:r>
              <a:rPr lang="en-US" altLang="en-US" baseline="-25000" dirty="0"/>
              <a:t>gd</a:t>
            </a:r>
            <a:r>
              <a:rPr lang="en-US" altLang="en-US" dirty="0"/>
              <a:t> = V</a:t>
            </a:r>
            <a:r>
              <a:rPr lang="en-US" altLang="en-US" baseline="-25000" dirty="0"/>
              <a:t>g</a:t>
            </a:r>
            <a:r>
              <a:rPr lang="en-US" altLang="en-US" dirty="0"/>
              <a:t> – V</a:t>
            </a:r>
            <a:r>
              <a:rPr lang="en-US" altLang="en-US" baseline="-25000" dirty="0"/>
              <a:t>d</a:t>
            </a:r>
          </a:p>
          <a:p>
            <a:pPr lvl="1" eaLnBrk="1" hangingPunct="1"/>
            <a:r>
              <a:rPr lang="en-US" altLang="en-US" dirty="0"/>
              <a:t>V</a:t>
            </a:r>
            <a:r>
              <a:rPr lang="en-US" altLang="en-US" baseline="-25000" dirty="0"/>
              <a:t>ds</a:t>
            </a:r>
            <a:r>
              <a:rPr lang="en-US" altLang="en-US" dirty="0"/>
              <a:t> = V</a:t>
            </a:r>
            <a:r>
              <a:rPr lang="en-US" altLang="en-US" baseline="-25000" dirty="0"/>
              <a:t>d</a:t>
            </a:r>
            <a:r>
              <a:rPr lang="en-US" altLang="en-US" dirty="0"/>
              <a:t> – V</a:t>
            </a:r>
            <a:r>
              <a:rPr lang="en-US" altLang="en-US" baseline="-25000" dirty="0"/>
              <a:t>s</a:t>
            </a:r>
            <a:r>
              <a:rPr lang="en-US" altLang="en-US" dirty="0"/>
              <a:t> = V</a:t>
            </a:r>
            <a:r>
              <a:rPr lang="en-US" altLang="en-US" baseline="-25000" dirty="0"/>
              <a:t>gs</a:t>
            </a:r>
            <a:r>
              <a:rPr lang="en-US" altLang="en-US" dirty="0"/>
              <a:t> - V</a:t>
            </a:r>
            <a:r>
              <a:rPr lang="en-US" altLang="en-US" baseline="-25000" dirty="0"/>
              <a:t>gd</a:t>
            </a:r>
          </a:p>
          <a:p>
            <a:pPr eaLnBrk="1" hangingPunct="1"/>
            <a:r>
              <a:rPr lang="en-US" altLang="en-US" sz="2000" dirty="0"/>
              <a:t>Source and drain are symmetric diffusion terminals</a:t>
            </a:r>
          </a:p>
          <a:p>
            <a:pPr lvl="1" eaLnBrk="1" hangingPunct="1"/>
            <a:r>
              <a:rPr lang="en-US" altLang="en-US" dirty="0"/>
              <a:t>By convention, source is terminal at lower voltage</a:t>
            </a:r>
          </a:p>
          <a:p>
            <a:pPr lvl="1" eaLnBrk="1" hangingPunct="1"/>
            <a:r>
              <a:rPr lang="en-US" altLang="en-US" dirty="0"/>
              <a:t>Hence</a:t>
            </a:r>
            <a:r>
              <a:rPr lang="en-US" altLang="en-US" dirty="0">
                <a:solidFill>
                  <a:srgbClr val="FF0000"/>
                </a:solidFill>
              </a:rPr>
              <a:t>,</a:t>
            </a:r>
            <a:r>
              <a:rPr lang="en-US" altLang="en-US" dirty="0"/>
              <a:t> V</a:t>
            </a:r>
            <a:r>
              <a:rPr lang="en-US" altLang="en-US" baseline="-25000" dirty="0"/>
              <a:t>ds</a:t>
            </a:r>
            <a:r>
              <a:rPr lang="en-US" altLang="en-US" dirty="0"/>
              <a:t> </a:t>
            </a:r>
            <a:r>
              <a:rPr lang="en-US" altLang="en-US" dirty="0">
                <a:sym typeface="Symbol" pitchFamily="2" charset="2"/>
              </a:rPr>
              <a:t>≥ 0</a:t>
            </a:r>
            <a:endParaRPr lang="en-US" altLang="en-US" dirty="0"/>
          </a:p>
          <a:p>
            <a:pPr eaLnBrk="1" hangingPunct="1"/>
            <a:r>
              <a:rPr lang="en-US" altLang="en-US" sz="2000" dirty="0"/>
              <a:t>nMOS body is grounded.  First</a:t>
            </a:r>
            <a:r>
              <a:rPr lang="en-US" altLang="en-US" sz="2000" dirty="0">
                <a:solidFill>
                  <a:srgbClr val="FF0000"/>
                </a:solidFill>
              </a:rPr>
              <a:t>,</a:t>
            </a:r>
            <a:r>
              <a:rPr lang="en-US" altLang="en-US" sz="2000" dirty="0"/>
              <a:t> assume source is 0 too.</a:t>
            </a:r>
          </a:p>
          <a:p>
            <a:pPr eaLnBrk="1" hangingPunct="1"/>
            <a:r>
              <a:rPr lang="en-US" altLang="en-US" sz="2000" dirty="0"/>
              <a:t>Three regions of operation</a:t>
            </a:r>
          </a:p>
          <a:p>
            <a:pPr lvl="1" eaLnBrk="1" hangingPunct="1"/>
            <a:r>
              <a:rPr lang="en-US" altLang="en-US" i="1" dirty="0"/>
              <a:t>Cutoff</a:t>
            </a:r>
          </a:p>
          <a:p>
            <a:pPr lvl="1" eaLnBrk="1" hangingPunct="1"/>
            <a:r>
              <a:rPr lang="en-US" altLang="en-US" i="1" dirty="0"/>
              <a:t>Linear</a:t>
            </a:r>
          </a:p>
          <a:p>
            <a:pPr lvl="1" eaLnBrk="1" hangingPunct="1"/>
            <a:r>
              <a:rPr lang="en-US" altLang="en-US" i="1" dirty="0"/>
              <a:t>Saturation</a:t>
            </a:r>
          </a:p>
        </p:txBody>
      </p:sp>
      <p:graphicFrame>
        <p:nvGraphicFramePr>
          <p:cNvPr id="24581" name="Object 4">
            <a:extLst>
              <a:ext uri="{FF2B5EF4-FFF2-40B4-BE49-F238E27FC236}">
                <a16:creationId xmlns:a16="http://schemas.microsoft.com/office/drawing/2014/main" id="{7B848238-6DEA-374F-9DC9-AFD6E0574463}"/>
              </a:ext>
            </a:extLst>
          </p:cNvPr>
          <p:cNvGraphicFramePr>
            <a:graphicFrameLocks noChangeAspect="1"/>
          </p:cNvGraphicFramePr>
          <p:nvPr/>
        </p:nvGraphicFramePr>
        <p:xfrm>
          <a:off x="8153400" y="1447801"/>
          <a:ext cx="2133600" cy="1768475"/>
        </p:xfrm>
        <a:graphic>
          <a:graphicData uri="http://schemas.openxmlformats.org/presentationml/2006/ole">
            <mc:AlternateContent xmlns:mc="http://schemas.openxmlformats.org/markup-compatibility/2006">
              <mc:Choice xmlns:v="urn:schemas-microsoft-com:vml" Requires="v">
                <p:oleObj spid="_x0000_s2070" name="VISIO" r:id="rId4" imgW="7035800" imgH="5829300" progId="Visio.Drawing.6">
                  <p:embed/>
                </p:oleObj>
              </mc:Choice>
              <mc:Fallback>
                <p:oleObj name="VISIO" r:id="rId4" imgW="7035800" imgH="5829300" progId="Visio.Drawing.6">
                  <p:embed/>
                  <p:pic>
                    <p:nvPicPr>
                      <p:cNvPr id="24581" name="Object 4">
                        <a:extLst>
                          <a:ext uri="{FF2B5EF4-FFF2-40B4-BE49-F238E27FC236}">
                            <a16:creationId xmlns:a16="http://schemas.microsoft.com/office/drawing/2014/main" id="{7B848238-6DEA-374F-9DC9-AFD6E05744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3400" y="1447801"/>
                        <a:ext cx="21336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0606789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B241F3E5-037A-994B-A2EA-3E49EFB5C47D}"/>
              </a:ext>
            </a:extLst>
          </p:cNvPr>
          <p:cNvSpPr>
            <a:spLocks noGrp="1" noChangeArrowheads="1"/>
          </p:cNvSpPr>
          <p:nvPr>
            <p:ph type="title"/>
          </p:nvPr>
        </p:nvSpPr>
        <p:spPr/>
        <p:txBody>
          <a:bodyPr/>
          <a:lstStyle/>
          <a:p>
            <a:pPr eaLnBrk="1" hangingPunct="1"/>
            <a:r>
              <a:rPr lang="en-US" altLang="en-US" dirty="0"/>
              <a:t>nMOS Cutoff</a:t>
            </a:r>
          </a:p>
        </p:txBody>
      </p:sp>
      <p:sp>
        <p:nvSpPr>
          <p:cNvPr id="26628" name="Rectangle 3">
            <a:extLst>
              <a:ext uri="{FF2B5EF4-FFF2-40B4-BE49-F238E27FC236}">
                <a16:creationId xmlns:a16="http://schemas.microsoft.com/office/drawing/2014/main" id="{ABE63F29-7215-6B4A-BCF6-AEA27C370453}"/>
              </a:ext>
            </a:extLst>
          </p:cNvPr>
          <p:cNvSpPr>
            <a:spLocks noGrp="1" noChangeArrowheads="1"/>
          </p:cNvSpPr>
          <p:nvPr>
            <p:ph type="body" idx="1"/>
          </p:nvPr>
        </p:nvSpPr>
        <p:spPr/>
        <p:txBody>
          <a:bodyPr/>
          <a:lstStyle/>
          <a:p>
            <a:pPr eaLnBrk="1" hangingPunct="1"/>
            <a:r>
              <a:rPr lang="en-US" altLang="en-US" dirty="0"/>
              <a:t>V</a:t>
            </a:r>
            <a:r>
              <a:rPr lang="en-US" altLang="en-US" baseline="-25000" dirty="0"/>
              <a:t>gs</a:t>
            </a:r>
            <a:r>
              <a:rPr lang="en-US" altLang="en-US" dirty="0"/>
              <a:t> &lt; V</a:t>
            </a:r>
            <a:r>
              <a:rPr lang="en-US" altLang="en-US" baseline="-25000" dirty="0"/>
              <a:t>t</a:t>
            </a:r>
          </a:p>
          <a:p>
            <a:pPr eaLnBrk="1" hangingPunct="1"/>
            <a:r>
              <a:rPr lang="en-US" altLang="en-US" dirty="0"/>
              <a:t>No inversion, no channel</a:t>
            </a:r>
          </a:p>
          <a:p>
            <a:pPr eaLnBrk="1" hangingPunct="1"/>
            <a:r>
              <a:rPr lang="en-US" altLang="en-US" dirty="0"/>
              <a:t>I</a:t>
            </a:r>
            <a:r>
              <a:rPr lang="en-US" altLang="en-US" baseline="-25000" dirty="0"/>
              <a:t>ds</a:t>
            </a:r>
            <a:r>
              <a:rPr lang="en-US" altLang="en-US" dirty="0"/>
              <a:t> </a:t>
            </a:r>
            <a:r>
              <a:rPr lang="en-US" altLang="en-US" dirty="0">
                <a:cs typeface="Arial" panose="020B0604020202020204" pitchFamily="34" charset="0"/>
              </a:rPr>
              <a:t>≈</a:t>
            </a:r>
            <a:r>
              <a:rPr lang="en-US" altLang="en-US" dirty="0"/>
              <a:t> 0</a:t>
            </a:r>
          </a:p>
        </p:txBody>
      </p:sp>
      <p:pic>
        <p:nvPicPr>
          <p:cNvPr id="3" name="Picture 2" descr="A picture containing monitor, control, sitting, dark&#10;&#10;Description generated with very high confidence">
            <a:extLst>
              <a:ext uri="{FF2B5EF4-FFF2-40B4-BE49-F238E27FC236}">
                <a16:creationId xmlns:a16="http://schemas.microsoft.com/office/drawing/2014/main" id="{4D82A5E6-36C0-4156-906D-4EE4B1B2C231}"/>
              </a:ext>
            </a:extLst>
          </p:cNvPr>
          <p:cNvPicPr>
            <a:picLocks noChangeAspect="1"/>
          </p:cNvPicPr>
          <p:nvPr/>
        </p:nvPicPr>
        <p:blipFill>
          <a:blip r:embed="rId3"/>
          <a:stretch>
            <a:fillRect/>
          </a:stretch>
        </p:blipFill>
        <p:spPr>
          <a:xfrm>
            <a:off x="6096000" y="2443388"/>
            <a:ext cx="4460595" cy="2732115"/>
          </a:xfrm>
          <a:prstGeom prst="rect">
            <a:avLst/>
          </a:prstGeom>
        </p:spPr>
      </p:pic>
    </p:spTree>
    <p:extLst>
      <p:ext uri="{BB962C8B-B14F-4D97-AF65-F5344CB8AC3E}">
        <p14:creationId xmlns:p14="http://schemas.microsoft.com/office/powerpoint/2010/main" val="1122178386"/>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D812CB21-7254-3549-BD41-F21EEBB52728}"/>
              </a:ext>
            </a:extLst>
          </p:cNvPr>
          <p:cNvSpPr>
            <a:spLocks noGrp="1" noChangeArrowheads="1"/>
          </p:cNvSpPr>
          <p:nvPr>
            <p:ph type="title"/>
          </p:nvPr>
        </p:nvSpPr>
        <p:spPr/>
        <p:txBody>
          <a:bodyPr/>
          <a:lstStyle/>
          <a:p>
            <a:pPr eaLnBrk="1" hangingPunct="1"/>
            <a:r>
              <a:rPr lang="en-US" altLang="en-US" dirty="0"/>
              <a:t>nMOS Linear</a:t>
            </a:r>
          </a:p>
        </p:txBody>
      </p:sp>
      <p:sp>
        <p:nvSpPr>
          <p:cNvPr id="28676" name="Rectangle 3">
            <a:extLst>
              <a:ext uri="{FF2B5EF4-FFF2-40B4-BE49-F238E27FC236}">
                <a16:creationId xmlns:a16="http://schemas.microsoft.com/office/drawing/2014/main" id="{59132610-28E6-3248-984D-F339DC1146A0}"/>
              </a:ext>
            </a:extLst>
          </p:cNvPr>
          <p:cNvSpPr>
            <a:spLocks noGrp="1" noChangeArrowheads="1"/>
          </p:cNvSpPr>
          <p:nvPr>
            <p:ph type="body" idx="1"/>
          </p:nvPr>
        </p:nvSpPr>
        <p:spPr/>
        <p:txBody>
          <a:bodyPr/>
          <a:lstStyle/>
          <a:p>
            <a:pPr eaLnBrk="1" hangingPunct="1"/>
            <a:r>
              <a:rPr lang="en-US" altLang="en-US" dirty="0"/>
              <a:t>V</a:t>
            </a:r>
            <a:r>
              <a:rPr lang="en-US" altLang="en-US" baseline="-25000" dirty="0"/>
              <a:t>gs</a:t>
            </a:r>
            <a:r>
              <a:rPr lang="en-US" altLang="en-US" dirty="0"/>
              <a:t> &gt; V</a:t>
            </a:r>
            <a:r>
              <a:rPr lang="en-US" altLang="en-US" baseline="-25000" dirty="0"/>
              <a:t>t</a:t>
            </a:r>
          </a:p>
          <a:p>
            <a:pPr eaLnBrk="1" hangingPunct="1"/>
            <a:r>
              <a:rPr lang="en-US" altLang="en-US" dirty="0"/>
              <a:t>But V</a:t>
            </a:r>
            <a:r>
              <a:rPr lang="en-US" altLang="en-US" baseline="-25000" dirty="0"/>
              <a:t>ds</a:t>
            </a:r>
            <a:r>
              <a:rPr lang="en-US" altLang="en-US" dirty="0"/>
              <a:t> small</a:t>
            </a:r>
          </a:p>
          <a:p>
            <a:pPr eaLnBrk="1" hangingPunct="1"/>
            <a:r>
              <a:rPr lang="en-US" altLang="en-US" dirty="0"/>
              <a:t>Channel forms</a:t>
            </a:r>
          </a:p>
          <a:p>
            <a:pPr eaLnBrk="1" hangingPunct="1"/>
            <a:r>
              <a:rPr lang="en-US" altLang="en-US" dirty="0"/>
              <a:t>Current flows from d to s </a:t>
            </a:r>
          </a:p>
          <a:p>
            <a:pPr lvl="1" eaLnBrk="1" hangingPunct="1"/>
            <a:r>
              <a:rPr lang="en-US" altLang="en-US" dirty="0"/>
              <a:t>e</a:t>
            </a:r>
            <a:r>
              <a:rPr lang="en-US" altLang="en-US" baseline="30000" dirty="0"/>
              <a:t>-</a:t>
            </a:r>
            <a:r>
              <a:rPr lang="en-US" altLang="en-US" dirty="0"/>
              <a:t> from s to d</a:t>
            </a:r>
          </a:p>
          <a:p>
            <a:pPr eaLnBrk="1" hangingPunct="1"/>
            <a:r>
              <a:rPr lang="en-US" altLang="en-US" dirty="0"/>
              <a:t>I</a:t>
            </a:r>
            <a:r>
              <a:rPr lang="en-US" altLang="en-US" baseline="-25000" dirty="0"/>
              <a:t>ds</a:t>
            </a:r>
            <a:r>
              <a:rPr lang="en-US" altLang="en-US" dirty="0"/>
              <a:t> increases with V</a:t>
            </a:r>
            <a:r>
              <a:rPr lang="en-US" altLang="en-US" baseline="-25000" dirty="0"/>
              <a:t>ds</a:t>
            </a:r>
          </a:p>
          <a:p>
            <a:pPr eaLnBrk="1" hangingPunct="1"/>
            <a:r>
              <a:rPr lang="en-US" altLang="en-US" dirty="0"/>
              <a:t>Similar to linear resistor</a:t>
            </a:r>
          </a:p>
        </p:txBody>
      </p:sp>
      <p:pic>
        <p:nvPicPr>
          <p:cNvPr id="3" name="Picture 2" descr="A picture containing control, remote, sitting, phone&#10;&#10;Description generated with very high confidence">
            <a:extLst>
              <a:ext uri="{FF2B5EF4-FFF2-40B4-BE49-F238E27FC236}">
                <a16:creationId xmlns:a16="http://schemas.microsoft.com/office/drawing/2014/main" id="{C8E75026-1CF6-4872-9BCF-5FAC34DA74CE}"/>
              </a:ext>
            </a:extLst>
          </p:cNvPr>
          <p:cNvPicPr>
            <a:picLocks noChangeAspect="1"/>
          </p:cNvPicPr>
          <p:nvPr/>
        </p:nvPicPr>
        <p:blipFill>
          <a:blip r:embed="rId3"/>
          <a:stretch>
            <a:fillRect/>
          </a:stretch>
        </p:blipFill>
        <p:spPr>
          <a:xfrm>
            <a:off x="6096000" y="1133061"/>
            <a:ext cx="4821936" cy="4962379"/>
          </a:xfrm>
          <a:prstGeom prst="rect">
            <a:avLst/>
          </a:prstGeom>
        </p:spPr>
      </p:pic>
    </p:spTree>
    <p:extLst>
      <p:ext uri="{BB962C8B-B14F-4D97-AF65-F5344CB8AC3E}">
        <p14:creationId xmlns:p14="http://schemas.microsoft.com/office/powerpoint/2010/main" val="12764916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511EE8CA-A6F1-8D42-99C8-EA1B661EDAD1}"/>
              </a:ext>
            </a:extLst>
          </p:cNvPr>
          <p:cNvSpPr>
            <a:spLocks noGrp="1" noChangeArrowheads="1"/>
          </p:cNvSpPr>
          <p:nvPr>
            <p:ph type="title"/>
          </p:nvPr>
        </p:nvSpPr>
        <p:spPr/>
        <p:txBody>
          <a:bodyPr/>
          <a:lstStyle/>
          <a:p>
            <a:pPr eaLnBrk="1" hangingPunct="1"/>
            <a:r>
              <a:rPr lang="en-US" altLang="en-US" dirty="0"/>
              <a:t>nMOS Saturation</a:t>
            </a:r>
          </a:p>
        </p:txBody>
      </p:sp>
      <p:sp>
        <p:nvSpPr>
          <p:cNvPr id="30724" name="Rectangle 3">
            <a:extLst>
              <a:ext uri="{FF2B5EF4-FFF2-40B4-BE49-F238E27FC236}">
                <a16:creationId xmlns:a16="http://schemas.microsoft.com/office/drawing/2014/main" id="{B657B73C-6D90-D24B-87D3-AA69E7101ECC}"/>
              </a:ext>
            </a:extLst>
          </p:cNvPr>
          <p:cNvSpPr>
            <a:spLocks noGrp="1" noChangeArrowheads="1"/>
          </p:cNvSpPr>
          <p:nvPr>
            <p:ph type="body" idx="1"/>
          </p:nvPr>
        </p:nvSpPr>
        <p:spPr/>
        <p:txBody>
          <a:bodyPr/>
          <a:lstStyle/>
          <a:p>
            <a:pPr eaLnBrk="1" hangingPunct="1"/>
            <a:r>
              <a:rPr lang="en-US" altLang="en-US" dirty="0"/>
              <a:t>V</a:t>
            </a:r>
            <a:r>
              <a:rPr lang="en-US" altLang="en-US" baseline="-25000" dirty="0"/>
              <a:t>gs</a:t>
            </a:r>
            <a:r>
              <a:rPr lang="en-US" altLang="en-US" dirty="0"/>
              <a:t> &gt; V</a:t>
            </a:r>
            <a:r>
              <a:rPr lang="en-US" altLang="en-US" baseline="-25000" dirty="0"/>
              <a:t>t</a:t>
            </a:r>
          </a:p>
          <a:p>
            <a:pPr eaLnBrk="1" hangingPunct="1"/>
            <a:r>
              <a:rPr lang="en-US" altLang="en-US" dirty="0"/>
              <a:t>V</a:t>
            </a:r>
            <a:r>
              <a:rPr lang="en-US" altLang="en-US" baseline="-25000" dirty="0"/>
              <a:t>ds</a:t>
            </a:r>
            <a:r>
              <a:rPr lang="en-US" altLang="en-US" dirty="0"/>
              <a:t> &gt; V</a:t>
            </a:r>
            <a:r>
              <a:rPr lang="en-US" altLang="en-US" baseline="-25000" dirty="0"/>
              <a:t>gs</a:t>
            </a:r>
            <a:r>
              <a:rPr lang="en-US" altLang="en-US" dirty="0"/>
              <a:t> - V</a:t>
            </a:r>
            <a:r>
              <a:rPr lang="en-US" altLang="en-US" baseline="-25000" dirty="0"/>
              <a:t>t</a:t>
            </a:r>
          </a:p>
          <a:p>
            <a:pPr eaLnBrk="1" hangingPunct="1"/>
            <a:r>
              <a:rPr lang="en-US" altLang="en-US" dirty="0"/>
              <a:t>Channel pinches off</a:t>
            </a:r>
          </a:p>
          <a:p>
            <a:pPr eaLnBrk="1" hangingPunct="1"/>
            <a:r>
              <a:rPr lang="en-US" altLang="en-US" dirty="0"/>
              <a:t>I</a:t>
            </a:r>
            <a:r>
              <a:rPr lang="en-US" altLang="en-US" baseline="-25000" dirty="0"/>
              <a:t>ds</a:t>
            </a:r>
            <a:r>
              <a:rPr lang="en-US" altLang="en-US" dirty="0"/>
              <a:t> independent of V</a:t>
            </a:r>
            <a:r>
              <a:rPr lang="en-US" altLang="en-US" baseline="-25000" dirty="0"/>
              <a:t>ds</a:t>
            </a:r>
          </a:p>
          <a:p>
            <a:pPr eaLnBrk="1" hangingPunct="1"/>
            <a:r>
              <a:rPr lang="en-US" altLang="en-US" dirty="0"/>
              <a:t>We say current </a:t>
            </a:r>
            <a:r>
              <a:rPr lang="en-US" altLang="en-US" i="1" dirty="0"/>
              <a:t>saturates</a:t>
            </a:r>
          </a:p>
          <a:p>
            <a:pPr eaLnBrk="1" hangingPunct="1"/>
            <a:r>
              <a:rPr lang="en-US" altLang="en-US" dirty="0"/>
              <a:t>Similar to current source</a:t>
            </a:r>
          </a:p>
        </p:txBody>
      </p:sp>
      <p:pic>
        <p:nvPicPr>
          <p:cNvPr id="3" name="Picture 2" descr="A picture containing computer, clock&#10;&#10;Description generated with very high confidence">
            <a:extLst>
              <a:ext uri="{FF2B5EF4-FFF2-40B4-BE49-F238E27FC236}">
                <a16:creationId xmlns:a16="http://schemas.microsoft.com/office/drawing/2014/main" id="{71CDF04C-B446-4969-BD09-9BD5A1379044}"/>
              </a:ext>
            </a:extLst>
          </p:cNvPr>
          <p:cNvPicPr>
            <a:picLocks noChangeAspect="1"/>
          </p:cNvPicPr>
          <p:nvPr/>
        </p:nvPicPr>
        <p:blipFill>
          <a:blip r:embed="rId3"/>
          <a:stretch>
            <a:fillRect/>
          </a:stretch>
        </p:blipFill>
        <p:spPr>
          <a:xfrm>
            <a:off x="6096000" y="2218390"/>
            <a:ext cx="4842436" cy="2421219"/>
          </a:xfrm>
          <a:prstGeom prst="rect">
            <a:avLst/>
          </a:prstGeom>
        </p:spPr>
      </p:pic>
    </p:spTree>
    <p:extLst>
      <p:ext uri="{BB962C8B-B14F-4D97-AF65-F5344CB8AC3E}">
        <p14:creationId xmlns:p14="http://schemas.microsoft.com/office/powerpoint/2010/main" val="781165842"/>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2B670FFA-40EB-6A4F-96A8-2AF931FBB590}"/>
              </a:ext>
            </a:extLst>
          </p:cNvPr>
          <p:cNvSpPr>
            <a:spLocks noGrp="1" noChangeArrowheads="1"/>
          </p:cNvSpPr>
          <p:nvPr>
            <p:ph type="title"/>
          </p:nvPr>
        </p:nvSpPr>
        <p:spPr/>
        <p:txBody>
          <a:bodyPr/>
          <a:lstStyle/>
          <a:p>
            <a:pPr eaLnBrk="1" hangingPunct="1"/>
            <a:r>
              <a:rPr lang="en-US" altLang="en-US" dirty="0"/>
              <a:t>I-V Characteristics</a:t>
            </a:r>
          </a:p>
        </p:txBody>
      </p:sp>
      <p:sp>
        <p:nvSpPr>
          <p:cNvPr id="32772" name="Rectangle 3">
            <a:extLst>
              <a:ext uri="{FF2B5EF4-FFF2-40B4-BE49-F238E27FC236}">
                <a16:creationId xmlns:a16="http://schemas.microsoft.com/office/drawing/2014/main" id="{1C171614-7565-1D42-BEB2-C9A4A3B44275}"/>
              </a:ext>
            </a:extLst>
          </p:cNvPr>
          <p:cNvSpPr>
            <a:spLocks noGrp="1" noChangeArrowheads="1"/>
          </p:cNvSpPr>
          <p:nvPr>
            <p:ph type="body" idx="1"/>
          </p:nvPr>
        </p:nvSpPr>
        <p:spPr/>
        <p:txBody>
          <a:bodyPr/>
          <a:lstStyle/>
          <a:p>
            <a:pPr eaLnBrk="1" hangingPunct="1"/>
            <a:r>
              <a:rPr lang="en-US" altLang="en-US" dirty="0"/>
              <a:t>In Linear region, I</a:t>
            </a:r>
            <a:r>
              <a:rPr lang="en-US" altLang="en-US" baseline="-25000" dirty="0"/>
              <a:t>ds</a:t>
            </a:r>
            <a:r>
              <a:rPr lang="en-US" altLang="en-US" dirty="0"/>
              <a:t> depends on</a:t>
            </a:r>
          </a:p>
          <a:p>
            <a:pPr lvl="1" eaLnBrk="1" hangingPunct="1"/>
            <a:r>
              <a:rPr lang="en-US" altLang="en-US" dirty="0"/>
              <a:t>How much charge is in the channel?</a:t>
            </a:r>
          </a:p>
          <a:p>
            <a:pPr lvl="1" eaLnBrk="1" hangingPunct="1"/>
            <a:r>
              <a:rPr lang="en-US" altLang="en-US" dirty="0"/>
              <a:t>How fast is the charge moving?</a:t>
            </a:r>
          </a:p>
        </p:txBody>
      </p:sp>
    </p:spTree>
    <p:extLst>
      <p:ext uri="{BB962C8B-B14F-4D97-AF65-F5344CB8AC3E}">
        <p14:creationId xmlns:p14="http://schemas.microsoft.com/office/powerpoint/2010/main" val="192519603"/>
      </p:ext>
    </p:extLst>
  </p:cSld>
  <p:clrMapOvr>
    <a:masterClrMapping/>
  </p:clrMapOvr>
  <p:transition>
    <p:zoom/>
  </p:transition>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1D4E06-5D3F-4994-A4A7-4BA626FA722D}">
  <ds:schemaRefs>
    <ds:schemaRef ds:uri="http://schemas.microsoft.com/office/2006/metadata/properties"/>
    <ds:schemaRef ds:uri="http://purl.org/dc/elements/1.1/"/>
    <ds:schemaRef ds:uri="http://schemas.microsoft.com/sharepoint/v3"/>
    <ds:schemaRef ds:uri="f2ad5090-61a8-4b8c-ab70-68f4ff4d1933"/>
    <ds:schemaRef ds:uri="http://schemas.microsoft.com/sharepoint/v3/fields"/>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c0950e01-db07-4e41-9c32-b7a8e9fccc9b"/>
    <ds:schemaRef ds:uri="http://www.w3.org/XML/1998/namespace"/>
    <ds:schemaRef ds:uri="http://purl.org/dc/dcmitype/"/>
  </ds:schemaRefs>
</ds:datastoreItem>
</file>

<file path=customXml/itemProps4.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1858</Words>
  <Application>Microsoft Office PowerPoint</Application>
  <PresentationFormat>Widescreen</PresentationFormat>
  <Paragraphs>234</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Arm_PPT_Public</vt:lpstr>
      <vt:lpstr>CMOS VLSI Design  Lecture 4: CMOS Transistor Theory</vt:lpstr>
      <vt:lpstr>Learning Objectives</vt:lpstr>
      <vt:lpstr>Introduction</vt:lpstr>
      <vt:lpstr>MOS Capacitor</vt:lpstr>
      <vt:lpstr>Terminal Voltages</vt:lpstr>
      <vt:lpstr>nMOS Cutoff</vt:lpstr>
      <vt:lpstr>nMOS Linear</vt:lpstr>
      <vt:lpstr>nMOS Saturation</vt:lpstr>
      <vt:lpstr>I-V Characteristics</vt:lpstr>
      <vt:lpstr>Channel Charge</vt:lpstr>
      <vt:lpstr>Carrier velocity</vt:lpstr>
      <vt:lpstr>nMOS Linear I-V</vt:lpstr>
      <vt:lpstr>nMOS Saturation I-V</vt:lpstr>
      <vt:lpstr>nMOS I-V Summary</vt:lpstr>
      <vt:lpstr>Example</vt:lpstr>
      <vt:lpstr>pMOS I-V</vt:lpstr>
      <vt:lpstr>Capacitance</vt:lpstr>
      <vt:lpstr>Gate Capacitance</vt:lpstr>
      <vt:lpstr>Diffusion Capacitance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4: CMOS Transistor Theory</dc:title>
  <dc:subject/>
  <dc:creator/>
  <cp:keywords/>
  <dc:description/>
  <cp:lastModifiedBy/>
  <cp:revision>142</cp:revision>
  <dcterms:created xsi:type="dcterms:W3CDTF">2019-04-08T13:00:08Z</dcterms:created>
  <dcterms:modified xsi:type="dcterms:W3CDTF">2020-08-26T08:28:46Z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