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44"/>
  </p:notesMasterIdLst>
  <p:handoutMasterIdLst>
    <p:handoutMasterId r:id="rId45"/>
  </p:handoutMasterIdLst>
  <p:sldIdLst>
    <p:sldId id="371" r:id="rId7"/>
    <p:sldId id="257" r:id="rId8"/>
    <p:sldId id="372" r:id="rId9"/>
    <p:sldId id="323" r:id="rId10"/>
    <p:sldId id="325" r:id="rId11"/>
    <p:sldId id="258" r:id="rId12"/>
    <p:sldId id="266" r:id="rId13"/>
    <p:sldId id="373" r:id="rId14"/>
    <p:sldId id="272" r:id="rId15"/>
    <p:sldId id="275" r:id="rId16"/>
    <p:sldId id="276" r:id="rId17"/>
    <p:sldId id="277" r:id="rId18"/>
    <p:sldId id="279" r:id="rId19"/>
    <p:sldId id="285" r:id="rId20"/>
    <p:sldId id="321" r:id="rId21"/>
    <p:sldId id="287" r:id="rId22"/>
    <p:sldId id="260" r:id="rId23"/>
    <p:sldId id="259" r:id="rId24"/>
    <p:sldId id="262" r:id="rId25"/>
    <p:sldId id="293" r:id="rId26"/>
    <p:sldId id="310" r:id="rId27"/>
    <p:sldId id="292" r:id="rId28"/>
    <p:sldId id="291" r:id="rId29"/>
    <p:sldId id="263" r:id="rId30"/>
    <p:sldId id="326" r:id="rId31"/>
    <p:sldId id="327" r:id="rId32"/>
    <p:sldId id="328" r:id="rId33"/>
    <p:sldId id="332" r:id="rId34"/>
    <p:sldId id="349" r:id="rId35"/>
    <p:sldId id="333" r:id="rId36"/>
    <p:sldId id="334" r:id="rId37"/>
    <p:sldId id="337" r:id="rId38"/>
    <p:sldId id="338" r:id="rId39"/>
    <p:sldId id="345" r:id="rId40"/>
    <p:sldId id="346" r:id="rId41"/>
    <p:sldId id="347" r:id="rId42"/>
    <p:sldId id="348" r:id="rId43"/>
  </p:sldIdLst>
  <p:sldSz cx="12192000" cy="6858000"/>
  <p:notesSz cx="6858000" cy="21145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3524" autoAdjust="0"/>
  </p:normalViewPr>
  <p:slideViewPr>
    <p:cSldViewPr snapToGrid="0">
      <p:cViewPr varScale="1">
        <p:scale>
          <a:sx n="87" d="100"/>
          <a:sy n="87" d="100"/>
        </p:scale>
        <p:origin x="168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02B9FCE-1096-EA4E-BFCD-F221EAA903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E773C3F-6104-B744-A4E7-741F5D48801D}"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3F0024D8-78AF-7342-BE7D-DC72AD43976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656B7CA2-43DD-E44F-9B28-AF6851A0BF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will need to be wider than nMOS such that beta parameter from nMOS will be equal to the one from pMOS. Thus, current flowing to the transistors will be of the same magnitude but in different directions, and we can plot this against voltage.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nMOS (green)</a:t>
            </a:r>
          </a:p>
          <a:p>
            <a:pPr eaLnBrk="1" hangingPunct="1"/>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(blue)</a:t>
            </a:r>
          </a:p>
        </p:txBody>
      </p:sp>
    </p:spTree>
    <p:extLst>
      <p:ext uri="{BB962C8B-B14F-4D97-AF65-F5344CB8AC3E}">
        <p14:creationId xmlns:p14="http://schemas.microsoft.com/office/powerpoint/2010/main" val="49209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C81058FD-7BEC-7E46-8195-853E0F15BDD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201D5D3-9188-CF43-88A0-2F725BE12B14}"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280EE34E-2C8F-5249-A5ED-761EB9DFA42D}"/>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2329F66-5EB1-E343-9585-261B30BBED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17185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59F3D68A-C86F-1543-A35A-1223FB6568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421FE0-2D00-E449-A1F7-179DEBBD827E}"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64997236-026C-6F49-8DD5-52A6123976D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DB75F7BA-5A1C-424C-A37A-25EEFB6E03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795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3AC3FE4-7C15-1F40-8F88-1DD382D766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C8C237-6874-C94C-AE2A-74FA282B1423}"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74098AE5-967F-0F43-AB00-D8C0FA7E27B8}"/>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93C94B2-97A2-4D4F-B8E8-7B4F2C4A4F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191695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981DA6E5-EE9A-4443-B00B-DF0750E13E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DE1A42-9921-D149-9B0F-7D4217FAE34C}"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186DFC7B-E80E-8042-A33E-5701BF4BC45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4A7436E-DAE7-7149-A1DB-210D558A61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The five red points show the regions of operation of the inverter.</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In these regions, the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are:</a:t>
            </a:r>
          </a:p>
          <a:p>
            <a:pPr marL="171450" indent="-171450" eaLnBrk="1" hangingPunct="1">
              <a:buFont typeface="Arial" panose="020B0604020202020204" pitchFamily="34" charset="0"/>
              <a:buChar char="•"/>
            </a:pPr>
            <a:r>
              <a:rPr lang="en-US" altLang="en-US" dirty="0">
                <a:latin typeface="Times New Roman"/>
                <a:ea typeface="ＭＳ Ｐゴシック"/>
                <a:cs typeface="Times New Roman"/>
              </a:rPr>
              <a:t>Region A: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OFF,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pulls the output to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B: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STARTS turning ON. There is a drop in output.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C: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are in saturation</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is partially ON.</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ON,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is OFF.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pulls the output to 0.</a:t>
            </a: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34379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56566A71-3110-5443-A250-85E38B1C19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C07087-87C5-034B-90B8-BFF8C48AB008}"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3221E5CF-060E-F14E-A21D-64B5AEB59570}"/>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7913F95-4F3E-EC46-AF90-30FA22C327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04345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E5F66426-8EBE-4B45-9142-5533C0DCC2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2896EA-F050-B648-84FC-C355F6D62433}"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E1D3B153-63DE-ED4D-B6CF-B764B964B524}"/>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1C99C55-FA2F-E44D-8AF4-AFC400C201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It was assumed that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latin typeface="Times New Roman"/>
                <a:ea typeface="ＭＳ Ｐゴシック"/>
                <a:cs typeface="Times New Roman"/>
              </a:rPr>
              <a:t>to create the transfer curve. At this ratio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latin typeface="Times New Roman"/>
                <a:ea typeface="ＭＳ Ｐゴシック"/>
                <a:cs typeface="Times New Roman"/>
              </a:rPr>
              <a:t>, when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latin typeface="Times New Roman"/>
                <a:ea typeface="ＭＳ Ｐゴシック"/>
                <a:cs typeface="Times New Roman"/>
              </a:rPr>
              <a:t>, the inverter is </a:t>
            </a:r>
            <a:r>
              <a:rPr lang="en-US" altLang="en-US" dirty="0" err="1">
                <a:latin typeface="Times New Roman"/>
                <a:ea typeface="ＭＳ Ｐゴシック"/>
                <a:cs typeface="Times New Roman"/>
              </a:rPr>
              <a:t>unskewed</a:t>
            </a:r>
            <a:r>
              <a:rPr lang="en-US" altLang="en-US" dirty="0">
                <a:latin typeface="Times New Roman"/>
                <a:ea typeface="ＭＳ Ｐゴシック"/>
                <a:cs typeface="Times New Roman"/>
              </a:rPr>
              <a:t>, it can charge and discharge a capacitive load at equal times.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ratio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latin typeface="Times New Roman"/>
                <a:ea typeface="ＭＳ Ｐゴシック"/>
                <a:cs typeface="Times New Roman"/>
              </a:rPr>
              <a:t>can be altered to create a skewed gate. When the ratio is greater than 1 the inverter is HI-skewed (strong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and when the ratio is less than 1, then the inverter is LO-skewed.</a:t>
            </a:r>
          </a:p>
        </p:txBody>
      </p:sp>
    </p:spTree>
    <p:extLst>
      <p:ext uri="{BB962C8B-B14F-4D97-AF65-F5344CB8AC3E}">
        <p14:creationId xmlns:p14="http://schemas.microsoft.com/office/powerpoint/2010/main" val="1814553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A22871F3-95FF-144D-91E2-135BE8F189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01EB47D-C1F5-6942-8F7A-1EDF8EE180C9}"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CCD8D02F-E2B2-1443-885D-0B188F56C228}"/>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7FDC61A-21AA-7E4E-B714-51F7C012E0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Noise margin refers to the range of noisy input that will still produce a non-corrupted output.</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formula to know the tolerance to noise: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Low noise margin:</a:t>
            </a:r>
          </a:p>
          <a:p>
            <a:pPr eaLnBrk="1" hangingPunct="1"/>
            <a:r>
              <a:rPr lang="en-US" altLang="en-US" dirty="0">
                <a:latin typeface="Times New Roman"/>
                <a:ea typeface="ＭＳ Ｐゴシック"/>
                <a:cs typeface="Times New Roman"/>
              </a:rPr>
              <a:t>NML = VIL – VOL</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High noise margin:</a:t>
            </a:r>
          </a:p>
          <a:p>
            <a:pPr eaLnBrk="1" hangingPunct="1"/>
            <a:r>
              <a:rPr lang="en-US" altLang="en-US" dirty="0">
                <a:latin typeface="Times New Roman"/>
                <a:ea typeface="ＭＳ Ｐゴシック"/>
                <a:cs typeface="Times New Roman"/>
              </a:rPr>
              <a:t>NMH= VOH – VIH</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input is indeterminate if its value is between VIL and VIH.</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03056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02C9921-D8E2-8444-BDDF-B567D7B033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396085F-0EE7-2F4E-BCD1-A3F8B84A45A2}"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1B1EBB4A-28E6-7240-ADD5-D6C98AE9714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18F7B46D-E724-1447-BDD5-8ADBFD11F5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VOL, VOH, VIL, and VIH are defined by selecting the point where NML and NMH both have the same value in the curves, by selecting where the slopes are equal to -1. </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If we were to define this High and Low values in other locations of the graph, then one value would decrease significantly while the increment of the other would be minimal because of the shape of the graph.</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slope -1 holds the most efficient positions for maximum tolerances of noise.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28630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21B6F70-88B1-6F49-AC3A-E77E970FE6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A355145-B8C0-6243-BF00-2CF150D2A132}"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34D72555-6B80-4047-9A1E-A22789BDC36F}"/>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768E562-1E6D-844F-9588-1BDDB4A2A2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With DC analysis, the output can be known if the input is constant.</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Transient analysis is different. </a:t>
            </a:r>
            <a:r>
              <a:rPr lang="en-US" altLang="en-US" dirty="0">
                <a:latin typeface="Times New Roman" panose="02020603050405020304" pitchFamily="18" charset="0"/>
                <a:ea typeface="ＭＳ Ｐゴシック" panose="020B0600070205080204" pitchFamily="34" charset="-128"/>
                <a:cs typeface="Times New Roman"/>
              </a:rPr>
              <a:t>Change in input value is not instantaneous but goes through a rise/fall time before it gets to a steady state. This change in input Vin(t) is reflected in the output transition </a:t>
            </a:r>
            <a:r>
              <a:rPr lang="en-US" altLang="en-US" dirty="0" err="1">
                <a:latin typeface="Times New Roman" panose="02020603050405020304" pitchFamily="18" charset="0"/>
                <a:ea typeface="ＭＳ Ｐゴシック" panose="020B0600070205080204" pitchFamily="34" charset="-128"/>
                <a:cs typeface="Times New Roman"/>
              </a:rPr>
              <a:t>Vout</a:t>
            </a:r>
            <a:r>
              <a:rPr lang="en-US" altLang="en-US" dirty="0">
                <a:latin typeface="Times New Roman" panose="02020603050405020304" pitchFamily="18" charset="0"/>
                <a:ea typeface="ＭＳ Ｐゴシック" panose="020B0600070205080204" pitchFamily="34" charset="-128"/>
                <a:cs typeface="Times New Roman"/>
              </a:rPr>
              <a:t>(t).   </a:t>
            </a:r>
          </a:p>
        </p:txBody>
      </p:sp>
    </p:spTree>
    <p:extLst>
      <p:ext uri="{BB962C8B-B14F-4D97-AF65-F5344CB8AC3E}">
        <p14:creationId xmlns:p14="http://schemas.microsoft.com/office/powerpoint/2010/main" val="272813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cs typeface="+mn-cs"/>
              </a:rPr>
              <a:t>By the end of this lecture, you should be able to:</a:t>
            </a: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threshold drop in pass transistor circuits.</a:t>
            </a:r>
            <a:endParaRPr lang="en-GB" sz="1800" dirty="0">
              <a:effectLst/>
              <a:latin typeface="Calibri" panose="020F0502020204030204" pitchFamily="34" charset="0"/>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Graphically derive the DC response of a CMOS logic gate.</a:t>
            </a: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Estimate the delay of logic gates using RC delay models.</a:t>
            </a:r>
            <a:endParaRPr lang="en-US" dirty="0">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45F50C77-4740-DF4E-8533-6D7FE03ACE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D0F8EFA-4AC1-DF40-A0F4-72C7AC290484}"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E41678AB-3A08-964F-8F1F-A48059F13C7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49A749A1-11C9-284E-AB70-91714D0B61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998847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EB6A8AB-569C-C44B-8438-2F9E60352A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599E2B-290D-9440-9F27-6C1B69376640}"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D9D80822-9556-264E-9DB4-54F8E0FC3637}"/>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6016070-9B39-A246-B27E-34757E5787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35073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50F86684-33AF-BE40-9F3D-D0C9763557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C7534CB-D39F-7E45-AFA6-42327D9A52E6}"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D92C30E5-995F-2C4C-B303-1E58C0428789}"/>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48470AFB-471A-E141-83D6-E976471D38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Contamination delay is the minimum time from when the input changes to 50% of its value to when the output changes to 50% of its value.</a:t>
            </a:r>
          </a:p>
        </p:txBody>
      </p:sp>
    </p:spTree>
    <p:extLst>
      <p:ext uri="{BB962C8B-B14F-4D97-AF65-F5344CB8AC3E}">
        <p14:creationId xmlns:p14="http://schemas.microsoft.com/office/powerpoint/2010/main" val="2624642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57F2CE79-79DE-CE47-893B-F8738D2C43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5D4C5D6-1D05-294F-A2FD-9EF50F3021C9}"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E07074E-3F3F-214B-8EFD-A3BED4FD0E16}"/>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15DC5ABE-52F9-C540-AB9C-18E5906D65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800" b="0" i="0" dirty="0">
                <a:solidFill>
                  <a:srgbClr val="000000"/>
                </a:solidFill>
                <a:effectLst/>
                <a:latin typeface="Times New Roman" panose="02020603050405020304" pitchFamily="18" charset="0"/>
              </a:rPr>
              <a:t>Instead of solving the differential equations in slide 20</a:t>
            </a:r>
            <a:r>
              <a:rPr lang="en-GB" sz="1800" b="1" i="0" dirty="0">
                <a:solidFill>
                  <a:srgbClr val="000000"/>
                </a:solidFill>
                <a:effectLst/>
                <a:latin typeface="Times New Roman" panose="02020603050405020304" pitchFamily="18" charset="0"/>
              </a:rPr>
              <a:t>,</a:t>
            </a:r>
            <a:r>
              <a:rPr lang="en-GB" sz="1800" b="0" i="0" dirty="0">
                <a:solidFill>
                  <a:srgbClr val="000000"/>
                </a:solidFill>
                <a:effectLst/>
                <a:latin typeface="Times New Roman" panose="02020603050405020304" pitchFamily="18" charset="0"/>
              </a:rPr>
              <a:t> we could use tools like SPICE simulator to model designs and obtain an estimate of the delays just like in the graph shown.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94930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87215711-707A-E84F-8267-544CCC17E9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A001E15-E945-6041-A099-5792757D2BE4}"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BCF93C30-A361-C04D-A982-EB449B028B93}"/>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074538B-016D-A746-8777-948F1DCAAB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effectLst/>
                <a:ea typeface="ＭＳ Ｐゴシック"/>
                <a:cs typeface="Calibri"/>
              </a:rPr>
              <a:t>Step response use RC delay models to estimate delay.</a:t>
            </a:r>
          </a:p>
          <a:p>
            <a:pPr eaLnBrk="1" hangingPunct="1"/>
            <a:endParaRPr lang="en-GB" dirty="0">
              <a:effectLst/>
              <a:cs typeface="Calibri"/>
            </a:endParaRPr>
          </a:p>
          <a:p>
            <a:pPr eaLnBrk="1" hangingPunct="1"/>
            <a:r>
              <a:rPr lang="en-GB" dirty="0">
                <a:effectLst/>
                <a:ea typeface="ＭＳ Ｐゴシック"/>
                <a:cs typeface="Calibri"/>
              </a:rPr>
              <a:t>C=strain capacitance and R is the equivalent resistance of the transistors, depending on its average current.</a:t>
            </a:r>
          </a:p>
        </p:txBody>
      </p:sp>
    </p:spTree>
    <p:extLst>
      <p:ext uri="{BB962C8B-B14F-4D97-AF65-F5344CB8AC3E}">
        <p14:creationId xmlns:p14="http://schemas.microsoft.com/office/powerpoint/2010/main" val="2153341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11FD56BC-7257-9B42-A102-A0EECF22E2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BF659B-6BDA-034A-B3FC-6B8A8402CA0D}"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2D703F7-38DE-704D-A401-E91BCBC67105}"/>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2315E6E-33C3-B440-9E77-80A68F1ECA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To find the effective resistance of a transistor, the Shockley model can be used, however this model is limited because it is not suitable for modern transistors.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designer can treat the transistor as a resistor. This approach is good enough to predict RC delay of the transistor.</a:t>
            </a:r>
          </a:p>
        </p:txBody>
      </p:sp>
    </p:spTree>
    <p:extLst>
      <p:ext uri="{BB962C8B-B14F-4D97-AF65-F5344CB8AC3E}">
        <p14:creationId xmlns:p14="http://schemas.microsoft.com/office/powerpoint/2010/main" val="1611835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60CEF41-3281-D34A-8F51-8C51DD7420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BE3A05-75F7-C242-9EF9-DDC236D9DF91}"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1AE084AC-EA91-9743-A6D0-B4C9C3D79833}"/>
              </a:ext>
            </a:extLst>
          </p:cNvPr>
          <p:cNvSpPr>
            <a:spLocks noGrp="1" noRot="1" noChangeAspect="1" noChangeArrowheads="1" noTextEdit="1"/>
          </p:cNvSpPr>
          <p:nvPr>
            <p:ph type="sldImg"/>
          </p:nvPr>
        </p:nvSpPr>
        <p:spPr>
          <a:xfrm>
            <a:off x="2365375" y="549275"/>
            <a:ext cx="4876800" cy="2743200"/>
          </a:xfrm>
          <a:ln/>
        </p:spPr>
      </p:sp>
      <p:sp>
        <p:nvSpPr>
          <p:cNvPr id="67587" name="Rectangle 3">
            <a:extLst>
              <a:ext uri="{FF2B5EF4-FFF2-40B4-BE49-F238E27FC236}">
                <a16:creationId xmlns:a16="http://schemas.microsoft.com/office/drawing/2014/main" id="{4BF0E8C6-9F52-4B42-ABD0-9C470441D1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a:ea typeface="ＭＳ Ｐゴシック"/>
                <a:cs typeface="Times New Roman"/>
              </a:rPr>
              <a:t>Here, we have some guidelines to transform transistors into equivalent</a:t>
            </a:r>
            <a:r>
              <a:rPr lang="en-US" b="0" dirty="0">
                <a:ea typeface="ＭＳ Ｐゴシック"/>
                <a:cs typeface="Calibri"/>
              </a:rPr>
              <a:t> circuits. </a:t>
            </a:r>
          </a:p>
          <a:p>
            <a:pPr eaLnBrk="1" hangingPunct="1"/>
            <a:endParaRPr lang="en-US" b="0" dirty="0">
              <a:ea typeface="ＭＳ Ｐゴシック"/>
              <a:cs typeface="Calibri"/>
            </a:endParaRPr>
          </a:p>
          <a:p>
            <a:pPr eaLnBrk="1" hangingPunct="1"/>
            <a:r>
              <a:rPr lang="en-US" b="0" dirty="0">
                <a:ea typeface="ＭＳ Ｐゴシック"/>
                <a:cs typeface="Calibri"/>
              </a:rPr>
              <a:t>Treat the transistor as an</a:t>
            </a:r>
            <a:r>
              <a:rPr lang="en-US" altLang="en-US" b="0" dirty="0">
                <a:latin typeface="Times New Roman"/>
                <a:ea typeface="ＭＳ Ｐゴシック"/>
                <a:cs typeface="Times New Roman"/>
              </a:rPr>
              <a:t> ideal switch with Resistance (in on condition) and Capacitance (all connected to 0V/Vdd).</a:t>
            </a: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nMOS has resistance R (between the gate to source) divided by the constant of the transistor and capacitance C (connected to Vdd) multiplied by the constant of the transistor.</a:t>
            </a: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pMOS has resistance 2R (between the gate to the drain) divided by the constant of the transistor and capacitance C (connected to 0 V) multiplied by the constant of the transistor.</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6956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67F80F74-C73D-EE45-BC44-2C3596DF30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44194D-7639-C645-BE3F-A473AA612A61}"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7451788-4512-AF40-975E-E2A755D36A89}"/>
              </a:ext>
            </a:extLst>
          </p:cNvPr>
          <p:cNvSpPr>
            <a:spLocks noGrp="1" noRot="1" noChangeAspect="1" noChangeArrowheads="1" noTextEdit="1"/>
          </p:cNvSpPr>
          <p:nvPr>
            <p:ph type="sldImg"/>
          </p:nvPr>
        </p:nvSpPr>
        <p:spPr>
          <a:xfrm>
            <a:off x="2365375" y="549275"/>
            <a:ext cx="4876800" cy="2743200"/>
          </a:xfrm>
          <a:ln/>
        </p:spPr>
      </p:sp>
      <p:sp>
        <p:nvSpPr>
          <p:cNvPr id="69635" name="Rectangle 3">
            <a:extLst>
              <a:ext uri="{FF2B5EF4-FFF2-40B4-BE49-F238E27FC236}">
                <a16:creationId xmlns:a16="http://schemas.microsoft.com/office/drawing/2014/main" id="{5D7AEAAB-3BC6-B745-A1AA-3D3055D123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264760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236FDCA7-4833-3E41-8D01-73FCA03EB7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48885AC-AA43-E749-A9B1-309A35BC94C7}"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F748CCFE-12C0-4F46-B9D9-2A3356A66A97}"/>
              </a:ext>
            </a:extLst>
          </p:cNvPr>
          <p:cNvSpPr>
            <a:spLocks noGrp="1" noRot="1" noChangeAspect="1" noChangeArrowheads="1" noTextEdit="1"/>
          </p:cNvSpPr>
          <p:nvPr>
            <p:ph type="sldImg"/>
          </p:nvPr>
        </p:nvSpPr>
        <p:spPr>
          <a:xfrm>
            <a:off x="2365375" y="549275"/>
            <a:ext cx="4876800" cy="2743200"/>
          </a:xfrm>
          <a:ln/>
        </p:spPr>
      </p:sp>
      <p:sp>
        <p:nvSpPr>
          <p:cNvPr id="71683" name="Rectangle 3">
            <a:extLst>
              <a:ext uri="{FF2B5EF4-FFF2-40B4-BE49-F238E27FC236}">
                <a16:creationId xmlns:a16="http://schemas.microsoft.com/office/drawing/2014/main" id="{BDB23E5D-4940-8042-937D-0BDFA4C790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First, transform the transistors into the ideal switch with resistances and capacitances.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Next consider only the active network based on the input value. The delay through the active network can be calculated by multiplying the total resistance (R) with the total capacitance (6C because capacitances are in parallel).</a:t>
            </a:r>
          </a:p>
          <a:p>
            <a:pPr eaLnBrk="1" hangingPunct="1"/>
            <a:r>
              <a:rPr lang="en-US" altLang="en-US" dirty="0">
                <a:latin typeface="Times New Roman"/>
                <a:ea typeface="ＭＳ Ｐゴシック"/>
                <a:cs typeface="Times New Roman"/>
              </a:rPr>
              <a:t> tpd=6RC.</a:t>
            </a:r>
          </a:p>
        </p:txBody>
      </p:sp>
    </p:spTree>
    <p:extLst>
      <p:ext uri="{BB962C8B-B14F-4D97-AF65-F5344CB8AC3E}">
        <p14:creationId xmlns:p14="http://schemas.microsoft.com/office/powerpoint/2010/main" val="750721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6061CBC4-451C-9143-84D8-E59A2C1D57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6CD1E5E-09F3-A645-BC97-759A98EA94D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B40AE28C-5775-B94D-A1F0-0CFE1031DB41}"/>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71BDD90-2C98-7343-9DD7-04F7A4FF79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4950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073BCF2-8A32-BB4F-B664-5A0ABACBAA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051C2-AFDD-6E4E-AD54-FE28ABD0391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DC07F05D-6462-DC41-A097-E9662B117A9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2FEF2DF-EF94-224E-9757-E8A3965BB0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76373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BA0F7038-AC0C-4E40-AF1D-812FA31C0A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E2D488-B50A-5A4B-85CD-C11353B1CDEF}"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4E39E83B-0A14-8448-A11F-1EC031351AA1}"/>
              </a:ext>
            </a:extLst>
          </p:cNvPr>
          <p:cNvSpPr>
            <a:spLocks noGrp="1" noRot="1" noChangeAspect="1" noChangeArrowheads="1" noTextEdit="1"/>
          </p:cNvSpPr>
          <p:nvPr>
            <p:ph type="sldImg"/>
          </p:nvPr>
        </p:nvSpPr>
        <p:spPr>
          <a:xfrm>
            <a:off x="2365375" y="549275"/>
            <a:ext cx="4876800" cy="2743200"/>
          </a:xfrm>
          <a:ln/>
        </p:spPr>
      </p:sp>
      <p:sp>
        <p:nvSpPr>
          <p:cNvPr id="75779" name="Rectangle 3">
            <a:extLst>
              <a:ext uri="{FF2B5EF4-FFF2-40B4-BE49-F238E27FC236}">
                <a16:creationId xmlns:a16="http://schemas.microsoft.com/office/drawing/2014/main" id="{612A30C1-6727-CD42-88BC-73DB32F6A2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Example of a 3-input NAND gate with gate sizing to achieve effective rise and fall resistance equal to a unit inverter.</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All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have constant k=2 and all the nMOS have constant k=3.</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1203977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A9100F90-1897-E94E-8937-5E29EEAD1D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C2C01D3-604E-6D48-8719-7C8350864D99}"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11E1FE5C-BEAA-C540-A70E-30D00AD1C070}"/>
              </a:ext>
            </a:extLst>
          </p:cNvPr>
          <p:cNvSpPr>
            <a:spLocks noGrp="1" noRot="1" noChangeAspect="1" noChangeArrowheads="1" noTextEdit="1"/>
          </p:cNvSpPr>
          <p:nvPr>
            <p:ph type="sldImg"/>
          </p:nvPr>
        </p:nvSpPr>
        <p:spPr>
          <a:xfrm>
            <a:off x="2365375" y="549275"/>
            <a:ext cx="4876800" cy="2743200"/>
          </a:xfrm>
          <a:ln/>
        </p:spPr>
      </p:sp>
      <p:sp>
        <p:nvSpPr>
          <p:cNvPr id="77827" name="Rectangle 3">
            <a:extLst>
              <a:ext uri="{FF2B5EF4-FFF2-40B4-BE49-F238E27FC236}">
                <a16:creationId xmlns:a16="http://schemas.microsoft.com/office/drawing/2014/main" id="{30E257F3-E134-4B43-AB61-6EEBD0F027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06711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E27CF6FA-074E-934C-A037-57EAF3B28D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D35716-1203-7E48-9045-F02ECC1A063A}"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70974816-B35C-2D4D-BB9C-6D005E4BFE0E}"/>
              </a:ext>
            </a:extLst>
          </p:cNvPr>
          <p:cNvSpPr>
            <a:spLocks noGrp="1" noRot="1" noChangeAspect="1" noChangeArrowheads="1" noTextEdit="1"/>
          </p:cNvSpPr>
          <p:nvPr>
            <p:ph type="sldImg"/>
          </p:nvPr>
        </p:nvSpPr>
        <p:spPr>
          <a:xfrm>
            <a:off x="2365375" y="549275"/>
            <a:ext cx="4876800" cy="2743200"/>
          </a:xfrm>
          <a:ln/>
        </p:spPr>
      </p:sp>
      <p:sp>
        <p:nvSpPr>
          <p:cNvPr id="79875" name="Rectangle 3">
            <a:extLst>
              <a:ext uri="{FF2B5EF4-FFF2-40B4-BE49-F238E27FC236}">
                <a16:creationId xmlns:a16="http://schemas.microsoft.com/office/drawing/2014/main" id="{7854E1AF-37A0-2744-8B4D-B90E309CF9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800" b="0" i="0" dirty="0">
                <a:solidFill>
                  <a:srgbClr val="444444"/>
                </a:solidFill>
                <a:effectLst/>
                <a:latin typeface="Times New Roman" panose="02020603050405020304" pitchFamily="18" charset="0"/>
              </a:rPr>
              <a:t>Elmore Delay: It is</a:t>
            </a:r>
            <a:r>
              <a:rPr lang="en-GB" sz="1800" b="0" i="0" dirty="0">
                <a:solidFill>
                  <a:srgbClr val="444444"/>
                </a:solidFill>
                <a:effectLst/>
                <a:latin typeface="Calibri" panose="020F0502020204030204" pitchFamily="34" charset="0"/>
              </a:rPr>
              <a:t> usually used for tree-structured networks where the formula is similar to the </a:t>
            </a:r>
            <a:r>
              <a:rPr lang="en-GB" sz="1800" b="0" i="0" dirty="0" err="1">
                <a:solidFill>
                  <a:srgbClr val="444444"/>
                </a:solidFill>
                <a:effectLst/>
                <a:latin typeface="Calibri" panose="020F0502020204030204" pitchFamily="34" charset="0"/>
              </a:rPr>
              <a:t>tpd</a:t>
            </a:r>
            <a:r>
              <a:rPr lang="en-GB" sz="1800" b="0" i="0" dirty="0">
                <a:solidFill>
                  <a:srgbClr val="444444"/>
                </a:solidFill>
                <a:effectLst/>
                <a:latin typeface="Calibri" panose="020F0502020204030204" pitchFamily="34" charset="0"/>
              </a:rPr>
              <a:t> where it is the sum of RC.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Pullup and Pulldown network can be </a:t>
            </a:r>
            <a:r>
              <a:rPr lang="en-GB" sz="1800" b="0" i="0" dirty="0" err="1">
                <a:solidFill>
                  <a:srgbClr val="444444"/>
                </a:solidFill>
                <a:effectLst/>
                <a:latin typeface="Times New Roman" panose="02020603050405020304" pitchFamily="18" charset="0"/>
              </a:rPr>
              <a:t>modeled</a:t>
            </a:r>
            <a:r>
              <a:rPr lang="en-GB" sz="1800" b="0" i="0" dirty="0">
                <a:solidFill>
                  <a:srgbClr val="444444"/>
                </a:solidFill>
                <a:effectLst/>
                <a:latin typeface="Times New Roman" panose="02020603050405020304" pitchFamily="18" charset="0"/>
              </a:rPr>
              <a:t> as RC ladders.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We can use this theory to continue working with the 3 input NAND CAPS and calculate the equivalent delay. </a:t>
            </a:r>
            <a:endParaRPr lang="en-GB" b="0" i="0" dirty="0">
              <a:solidFill>
                <a:srgbClr val="000000"/>
              </a:solidFill>
              <a:effectLst/>
              <a:latin typeface="Segoe UI" panose="020B0502040204020203" pitchFamily="34" charset="0"/>
            </a:endParaRPr>
          </a:p>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4074836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5B8D9A7D-6FD1-594F-A309-734FE02029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497ED0F-D232-984F-A6AF-3C3B972CBEF2}"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89AB0C91-5D6D-0340-A00E-0815FEF3ED9B}"/>
              </a:ext>
            </a:extLst>
          </p:cNvPr>
          <p:cNvSpPr>
            <a:spLocks noGrp="1" noRot="1" noChangeAspect="1" noChangeArrowheads="1" noTextEdit="1"/>
          </p:cNvSpPr>
          <p:nvPr>
            <p:ph type="sldImg"/>
          </p:nvPr>
        </p:nvSpPr>
        <p:spPr>
          <a:xfrm>
            <a:off x="2365375" y="549275"/>
            <a:ext cx="4876800" cy="2743200"/>
          </a:xfrm>
          <a:ln/>
        </p:spPr>
      </p:sp>
      <p:sp>
        <p:nvSpPr>
          <p:cNvPr id="81923" name="Rectangle 3">
            <a:extLst>
              <a:ext uri="{FF2B5EF4-FFF2-40B4-BE49-F238E27FC236}">
                <a16:creationId xmlns:a16="http://schemas.microsoft.com/office/drawing/2014/main" id="{7A9E257A-37D3-814A-B0A7-0B7DA607FD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Draw the RC equivalent of the transistors to estimate the rising and falling delay.</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61022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216FF9CE-3567-EB47-8A52-863401D650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5D527B-6A42-954C-A3C2-0974ACBCCB34}" type="slidenum">
              <a:rPr lang="en-US" altLang="en-US"/>
              <a:pPr>
                <a:spcBef>
                  <a:spcPct val="0"/>
                </a:spcBef>
              </a:pPr>
              <a:t>34</a:t>
            </a:fld>
            <a:endParaRPr lang="en-US" altLang="en-US" dirty="0"/>
          </a:p>
        </p:txBody>
      </p:sp>
      <p:sp>
        <p:nvSpPr>
          <p:cNvPr id="83970" name="Rectangle 2">
            <a:extLst>
              <a:ext uri="{FF2B5EF4-FFF2-40B4-BE49-F238E27FC236}">
                <a16:creationId xmlns:a16="http://schemas.microsoft.com/office/drawing/2014/main" id="{9688C6EA-2EEF-0544-BD53-D97FA5064731}"/>
              </a:ext>
            </a:extLst>
          </p:cNvPr>
          <p:cNvSpPr>
            <a:spLocks noGrp="1" noRot="1" noChangeAspect="1" noChangeArrowheads="1" noTextEdit="1"/>
          </p:cNvSpPr>
          <p:nvPr>
            <p:ph type="sldImg"/>
          </p:nvPr>
        </p:nvSpPr>
        <p:spPr>
          <a:xfrm>
            <a:off x="2365375" y="549275"/>
            <a:ext cx="4876800" cy="2743200"/>
          </a:xfrm>
          <a:ln/>
        </p:spPr>
      </p:sp>
      <p:sp>
        <p:nvSpPr>
          <p:cNvPr id="83971" name="Rectangle 3">
            <a:extLst>
              <a:ext uri="{FF2B5EF4-FFF2-40B4-BE49-F238E27FC236}">
                <a16:creationId xmlns:a16="http://schemas.microsoft.com/office/drawing/2014/main" id="{59D26EE6-8A65-9F43-ACC6-157095C47E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Delay in gates have two components</a:t>
            </a:r>
            <a:r>
              <a:rPr lang="en-US" altLang="en-US" b="0"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a:p>
            <a:pPr marL="171450" indent="-171450" eaLnBrk="1" hangingPunct="1">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Parasitic delay. This is independent of the load as shown in previous </a:t>
            </a:r>
            <a:r>
              <a:rPr lang="en-US" altLang="en-US">
                <a:latin typeface="Times New Roman" panose="02020603050405020304" pitchFamily="18" charset="0"/>
                <a:ea typeface="ＭＳ Ｐゴシック" panose="020B0600070205080204" pitchFamily="34" charset="-128"/>
              </a:rPr>
              <a:t>examples modeling </a:t>
            </a:r>
            <a:r>
              <a:rPr lang="en-US" altLang="en-US" dirty="0">
                <a:latin typeface="Times New Roman" panose="02020603050405020304" pitchFamily="18" charset="0"/>
                <a:ea typeface="ＭＳ Ｐゴシック" panose="020B0600070205080204" pitchFamily="34" charset="-128"/>
              </a:rPr>
              <a:t>the RC equivalent of the transistors.</a:t>
            </a:r>
          </a:p>
          <a:p>
            <a:pPr marL="171450" indent="-171450" eaLnBrk="1" hangingPunct="1">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effort delay is mainly or directly proportional to the load capacitance.  </a:t>
            </a:r>
          </a:p>
        </p:txBody>
      </p:sp>
    </p:spTree>
    <p:extLst>
      <p:ext uri="{BB962C8B-B14F-4D97-AF65-F5344CB8AC3E}">
        <p14:creationId xmlns:p14="http://schemas.microsoft.com/office/powerpoint/2010/main" val="4006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24C62C03-BE2E-504E-9911-02E374AD92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4F790C-C5B9-4845-AF13-95B250B4D5C5}" type="slidenum">
              <a:rPr lang="en-US" altLang="en-US"/>
              <a:pPr>
                <a:spcBef>
                  <a:spcPct val="0"/>
                </a:spcBef>
              </a:pPr>
              <a:t>35</a:t>
            </a:fld>
            <a:endParaRPr lang="en-US" altLang="en-US" dirty="0"/>
          </a:p>
        </p:txBody>
      </p:sp>
      <p:sp>
        <p:nvSpPr>
          <p:cNvPr id="86018" name="Rectangle 2">
            <a:extLst>
              <a:ext uri="{FF2B5EF4-FFF2-40B4-BE49-F238E27FC236}">
                <a16:creationId xmlns:a16="http://schemas.microsoft.com/office/drawing/2014/main" id="{10B1729B-DED8-3C45-A0C7-5D68CC643FED}"/>
              </a:ext>
            </a:extLst>
          </p:cNvPr>
          <p:cNvSpPr>
            <a:spLocks noGrp="1" noRot="1" noChangeAspect="1" noChangeArrowheads="1" noTextEdit="1"/>
          </p:cNvSpPr>
          <p:nvPr>
            <p:ph type="sldImg"/>
          </p:nvPr>
        </p:nvSpPr>
        <p:spPr>
          <a:xfrm>
            <a:off x="2365375" y="549275"/>
            <a:ext cx="4876800" cy="2743200"/>
          </a:xfrm>
          <a:ln/>
        </p:spPr>
      </p:sp>
      <p:sp>
        <p:nvSpPr>
          <p:cNvPr id="86019" name="Rectangle 3">
            <a:extLst>
              <a:ext uri="{FF2B5EF4-FFF2-40B4-BE49-F238E27FC236}">
                <a16:creationId xmlns:a16="http://schemas.microsoft.com/office/drawing/2014/main" id="{D074DFA9-3906-0C4C-88A3-731F4E83F5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4805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1003D3A2-1B44-464F-A987-23CE63622D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98CFB6-E467-DB47-BED2-0E9626D4BB04}" type="slidenum">
              <a:rPr lang="en-US" altLang="en-US"/>
              <a:pPr>
                <a:spcBef>
                  <a:spcPct val="0"/>
                </a:spcBef>
              </a:pPr>
              <a:t>36</a:t>
            </a:fld>
            <a:endParaRPr lang="en-US" altLang="en-US" dirty="0"/>
          </a:p>
        </p:txBody>
      </p:sp>
      <p:sp>
        <p:nvSpPr>
          <p:cNvPr id="88066" name="Rectangle 2">
            <a:extLst>
              <a:ext uri="{FF2B5EF4-FFF2-40B4-BE49-F238E27FC236}">
                <a16:creationId xmlns:a16="http://schemas.microsoft.com/office/drawing/2014/main" id="{BC7B4932-106E-C645-96C3-F8BFB335C105}"/>
              </a:ext>
            </a:extLst>
          </p:cNvPr>
          <p:cNvSpPr>
            <a:spLocks noGrp="1" noRot="1" noChangeAspect="1" noChangeArrowheads="1" noTextEdit="1"/>
          </p:cNvSpPr>
          <p:nvPr>
            <p:ph type="sldImg"/>
          </p:nvPr>
        </p:nvSpPr>
        <p:spPr>
          <a:xfrm>
            <a:off x="2365375" y="549275"/>
            <a:ext cx="4876800" cy="2743200"/>
          </a:xfrm>
          <a:ln/>
        </p:spPr>
      </p:sp>
      <p:sp>
        <p:nvSpPr>
          <p:cNvPr id="88067" name="Rectangle 3">
            <a:extLst>
              <a:ext uri="{FF2B5EF4-FFF2-40B4-BE49-F238E27FC236}">
                <a16:creationId xmlns:a16="http://schemas.microsoft.com/office/drawing/2014/main" id="{D4ACC6BB-7F55-9F4A-85E2-AE863170CE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It is possible for transistor to share diffusion area to minimize diffusion capacitance. This is an optimization of the layout. </a:t>
            </a:r>
          </a:p>
        </p:txBody>
      </p:sp>
    </p:spTree>
    <p:extLst>
      <p:ext uri="{BB962C8B-B14F-4D97-AF65-F5344CB8AC3E}">
        <p14:creationId xmlns:p14="http://schemas.microsoft.com/office/powerpoint/2010/main" val="2727795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97A15085-3471-CF4D-A815-8A8E96EEE4B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1B7C47-F2D0-2B4C-ABB3-B63D51332496}" type="slidenum">
              <a:rPr lang="en-US" altLang="en-US"/>
              <a:pPr>
                <a:spcBef>
                  <a:spcPct val="0"/>
                </a:spcBef>
              </a:pPr>
              <a:t>37</a:t>
            </a:fld>
            <a:endParaRPr lang="en-US" altLang="en-US" dirty="0"/>
          </a:p>
        </p:txBody>
      </p:sp>
      <p:sp>
        <p:nvSpPr>
          <p:cNvPr id="90114" name="Rectangle 2">
            <a:extLst>
              <a:ext uri="{FF2B5EF4-FFF2-40B4-BE49-F238E27FC236}">
                <a16:creationId xmlns:a16="http://schemas.microsoft.com/office/drawing/2014/main" id="{F5164BD8-BA33-EA43-B3B7-A3F7A51F2B70}"/>
              </a:ext>
            </a:extLst>
          </p:cNvPr>
          <p:cNvSpPr>
            <a:spLocks noGrp="1" noRot="1" noChangeAspect="1" noChangeArrowheads="1" noTextEdit="1"/>
          </p:cNvSpPr>
          <p:nvPr>
            <p:ph type="sldImg"/>
          </p:nvPr>
        </p:nvSpPr>
        <p:spPr>
          <a:xfrm>
            <a:off x="2365375" y="549275"/>
            <a:ext cx="4876800" cy="2743200"/>
          </a:xfrm>
          <a:ln/>
        </p:spPr>
      </p:sp>
      <p:sp>
        <p:nvSpPr>
          <p:cNvPr id="90115" name="Rectangle 3">
            <a:extLst>
              <a:ext uri="{FF2B5EF4-FFF2-40B4-BE49-F238E27FC236}">
                <a16:creationId xmlns:a16="http://schemas.microsoft.com/office/drawing/2014/main" id="{63E37EC2-F8AE-1C47-AC94-C4CD260540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42391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A0372BEE-3C6C-284A-8DD2-2184C8DFF8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33D7290-4928-C448-AFEA-1624579A3E4E}"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0F24E38B-F136-C547-B95F-D75B8AFDFAB2}"/>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D2139AE-5FD8-FC45-9E05-064B7B3C1F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When both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are used as pass transistors,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transistors will pass a degraded 1, while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will pass a value no lower than </a:t>
            </a:r>
            <a:r>
              <a:rPr lang="en-US" altLang="en-US" dirty="0" err="1">
                <a:latin typeface="Times New Roman"/>
                <a:ea typeface="ＭＳ Ｐゴシック"/>
                <a:cs typeface="Times New Roman"/>
              </a:rPr>
              <a:t>Vtp</a:t>
            </a:r>
            <a:r>
              <a:rPr lang="en-US" altLang="en-US" dirty="0">
                <a:latin typeface="Times New Roman"/>
                <a:ea typeface="ＭＳ Ｐゴシック"/>
                <a:cs typeface="Times New Roman"/>
              </a:rPr>
              <a:t>.</a:t>
            </a:r>
          </a:p>
        </p:txBody>
      </p:sp>
    </p:spTree>
    <p:extLst>
      <p:ext uri="{BB962C8B-B14F-4D97-AF65-F5344CB8AC3E}">
        <p14:creationId xmlns:p14="http://schemas.microsoft.com/office/powerpoint/2010/main" val="385804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AF775C-A230-4042-90A6-3A5A9765FA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9444DB-A900-B944-A445-D8D2430139B7}"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446DC21-5CA8-E541-B5C6-C2C440464863}"/>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EDE060D6-E342-DC42-B38C-FC3C666FF6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Transistor circuits show the value of the voltage at the source.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91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6C0035E4-4FC7-364E-8CD6-91BB1F439D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FA4CF0F-6DE0-C544-8AB8-C54BB39158ED}"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F0B7662B-0E7C-0D4E-A3D5-E7F42FBA9CFD}"/>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A969CC8E-A2F3-DF46-9FC6-BDA87DFF41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In this slide, the DC response of the inverter is considered. </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inverters operates thus:</a:t>
            </a:r>
          </a:p>
          <a:p>
            <a:pPr marL="171450" indent="-171450" eaLnBrk="1" hangingPunct="1">
              <a:buFont typeface="Arial" panose="020B0604020202020204" pitchFamily="34" charset="0"/>
              <a:buChar char="•"/>
            </a:pPr>
            <a:r>
              <a:rPr lang="en-US" altLang="en-US" dirty="0">
                <a:latin typeface="Times New Roman"/>
                <a:ea typeface="ＭＳ Ｐゴシック"/>
                <a:cs typeface="Times New Roman"/>
              </a:rPr>
              <a:t>When Vin = 0, </a:t>
            </a:r>
            <a:r>
              <a:rPr lang="en-US" altLang="en-US" dirty="0" err="1">
                <a:latin typeface="Times New Roman"/>
                <a:ea typeface="ＭＳ Ｐゴシック"/>
                <a:cs typeface="Times New Roman"/>
              </a:rPr>
              <a:t>Vout</a:t>
            </a:r>
            <a:r>
              <a:rPr lang="en-US" altLang="en-US" dirty="0">
                <a:latin typeface="Times New Roman"/>
                <a:ea typeface="ＭＳ Ｐゴシック"/>
                <a:cs typeface="Times New Roman"/>
              </a:rPr>
              <a:t> =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 and when Vin =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 </a:t>
            </a:r>
            <a:r>
              <a:rPr lang="en-US" altLang="en-US" dirty="0" err="1">
                <a:latin typeface="Times New Roman"/>
                <a:ea typeface="ＭＳ Ｐゴシック"/>
                <a:cs typeface="Times New Roman"/>
              </a:rPr>
              <a:t>Vout</a:t>
            </a:r>
            <a:r>
              <a:rPr lang="en-US" altLang="en-US" dirty="0">
                <a:latin typeface="Times New Roman"/>
                <a:ea typeface="ＭＳ Ｐゴシック"/>
                <a:cs typeface="Times New Roman"/>
              </a:rPr>
              <a:t> = 0.</a:t>
            </a:r>
          </a:p>
          <a:p>
            <a:pPr marL="171450" indent="-171450" eaLnBrk="1" hangingPunct="1">
              <a:buFont typeface="Arial" panose="020B0604020202020204" pitchFamily="34" charset="0"/>
              <a:buChar char="•"/>
            </a:pPr>
            <a:endParaRPr lang="en-US" altLang="en-US" dirty="0">
              <a:latin typeface="Times New Roman"/>
              <a:ea typeface="ＭＳ Ｐゴシック"/>
              <a:cs typeface="Times New Roman"/>
            </a:endParaRPr>
          </a:p>
          <a:p>
            <a:pPr marL="0" indent="0" eaLnBrk="1" hangingPunct="1">
              <a:buFont typeface="Arial" panose="020B0604020202020204" pitchFamily="34" charset="0"/>
              <a:buNone/>
            </a:pPr>
            <a:r>
              <a:rPr lang="en-US" altLang="en-US" dirty="0">
                <a:latin typeface="Times New Roman"/>
                <a:ea typeface="ＭＳ Ｐゴシック"/>
                <a:cs typeface="Times New Roman"/>
              </a:rPr>
              <a:t>The operation of the inverter depends on the size of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transistors.</a:t>
            </a: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By Kirchhoff's law,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drain to source current must be equal to the absolute value of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drain to source current.</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6807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7E0D99A-040C-8542-B56C-B67BA86561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F05D61-BCE6-B94B-9B61-32E3C46461D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52E9DAC-D5CE-9D4D-9109-C2FD1760328D}"/>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54F29C3A-8D64-A049-82D5-AFF39AF7F3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800" b="0" i="0" dirty="0">
                <a:solidFill>
                  <a:srgbClr val="000000"/>
                </a:solidFill>
                <a:effectLst/>
                <a:latin typeface="Calibri" panose="020F0502020204030204" pitchFamily="34" charset="0"/>
              </a:rPr>
              <a:t>Current depends on the region of transistor </a:t>
            </a:r>
            <a:r>
              <a:rPr lang="en-GB" sz="1800" b="0" i="0" dirty="0" err="1">
                <a:solidFill>
                  <a:srgbClr val="000000"/>
                </a:solidFill>
                <a:effectLst/>
                <a:latin typeface="Calibri" panose="020F0502020204030204" pitchFamily="34" charset="0"/>
              </a:rPr>
              <a:t>behavior</a:t>
            </a:r>
            <a:r>
              <a:rPr lang="en-GB" sz="1800" b="0" i="0" dirty="0">
                <a:solidFill>
                  <a:srgbClr val="000000"/>
                </a:solidFill>
                <a:effectLst/>
                <a:latin typeface="Calibri" panose="020F0502020204030204" pitchFamily="34" charset="0"/>
              </a:rPr>
              <a:t>.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Therefore, we need to figure out </a:t>
            </a:r>
            <a:r>
              <a:rPr lang="en-GB" sz="1800" b="0" i="0" dirty="0">
                <a:solidFill>
                  <a:srgbClr val="333E48"/>
                </a:solidFill>
                <a:effectLst/>
                <a:latin typeface="Calibri" panose="020F0502020204030204" pitchFamily="34" charset="0"/>
              </a:rPr>
              <a:t>for what Vin and </a:t>
            </a:r>
            <a:r>
              <a:rPr lang="en-GB" sz="1800" b="0" i="0" dirty="0" err="1">
                <a:solidFill>
                  <a:srgbClr val="333E48"/>
                </a:solidFill>
                <a:effectLst/>
                <a:latin typeface="Calibri" panose="020F0502020204030204" pitchFamily="34" charset="0"/>
              </a:rPr>
              <a:t>Vout</a:t>
            </a:r>
            <a:r>
              <a:rPr lang="en-GB" sz="1800" b="0" i="0" dirty="0">
                <a:solidFill>
                  <a:srgbClr val="333E48"/>
                </a:solidFill>
                <a:effectLst/>
                <a:latin typeface="Calibri" panose="020F0502020204030204" pitchFamily="34" charset="0"/>
              </a:rPr>
              <a:t> voltages are the </a:t>
            </a:r>
            <a:r>
              <a:rPr lang="en-GB" sz="1800" b="0" i="0" dirty="0" err="1">
                <a:solidFill>
                  <a:srgbClr val="333E48"/>
                </a:solidFill>
                <a:effectLst/>
                <a:latin typeface="Calibri" panose="020F0502020204030204" pitchFamily="34" charset="0"/>
              </a:rPr>
              <a:t>nMOS</a:t>
            </a:r>
            <a:r>
              <a:rPr lang="en-GB" sz="1800" b="0" i="0" dirty="0">
                <a:solidFill>
                  <a:srgbClr val="333E48"/>
                </a:solidFill>
                <a:effectLst/>
                <a:latin typeface="Calibri" panose="020F0502020204030204" pitchFamily="34" charset="0"/>
              </a:rPr>
              <a:t> and </a:t>
            </a:r>
            <a:r>
              <a:rPr lang="en-GB" sz="1800" b="0" i="0" dirty="0" err="1">
                <a:solidFill>
                  <a:srgbClr val="333E48"/>
                </a:solidFill>
                <a:effectLst/>
                <a:latin typeface="Calibri" panose="020F0502020204030204" pitchFamily="34" charset="0"/>
              </a:rPr>
              <a:t>pMOS</a:t>
            </a:r>
            <a:r>
              <a:rPr lang="en-GB" sz="1800" b="0" i="0" dirty="0">
                <a:solidFill>
                  <a:srgbClr val="333E48"/>
                </a:solidFill>
                <a:effectLst/>
                <a:latin typeface="Calibri" panose="020F0502020204030204" pitchFamily="34" charset="0"/>
              </a:rPr>
              <a:t> </a:t>
            </a:r>
            <a:r>
              <a:rPr lang="en-GB" sz="1800" b="0" i="0" dirty="0">
                <a:solidFill>
                  <a:srgbClr val="000000"/>
                </a:solidFill>
                <a:effectLst/>
                <a:latin typeface="Calibri" panose="020F0502020204030204" pitchFamily="34" charset="0"/>
              </a:rPr>
              <a:t>in </a:t>
            </a:r>
            <a:r>
              <a:rPr lang="en-GB" sz="1800" b="0" i="0" dirty="0" err="1">
                <a:solidFill>
                  <a:srgbClr val="000000"/>
                </a:solidFill>
                <a:effectLst/>
                <a:latin typeface="Calibri" panose="020F0502020204030204" pitchFamily="34" charset="0"/>
              </a:rPr>
              <a:t>cutoff</a:t>
            </a:r>
            <a:r>
              <a:rPr lang="en-GB" sz="1800" b="0" i="0" dirty="0">
                <a:solidFill>
                  <a:srgbClr val="000000"/>
                </a:solidFill>
                <a:effectLst/>
                <a:latin typeface="Calibri" panose="020F0502020204030204" pitchFamily="34" charset="0"/>
              </a:rPr>
              <a:t>, linear or saturation region. </a:t>
            </a:r>
            <a:endParaRPr lang="en-GB" b="0" i="0" dirty="0">
              <a:solidFill>
                <a:srgbClr val="000000"/>
              </a:solidFill>
              <a:effectLst/>
              <a:latin typeface="Segoe UI" panose="020B0502040204020203" pitchFamily="34" charset="0"/>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858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CC1CB025-F758-1A46-8FD7-762B4FFC74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49394577-179F-DC49-890C-064D63B5512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0722" name="Rectangle 2">
            <a:extLst>
              <a:ext uri="{FF2B5EF4-FFF2-40B4-BE49-F238E27FC236}">
                <a16:creationId xmlns:a16="http://schemas.microsoft.com/office/drawing/2014/main" id="{421E6E25-0C29-E746-A95A-752C8BE1042B}"/>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249CA8DD-D286-D341-87CB-2D3E5DCEB3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Table shows the operating regions of the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a:t>
            </a:r>
          </a:p>
        </p:txBody>
      </p:sp>
    </p:spTree>
    <p:extLst>
      <p:ext uri="{BB962C8B-B14F-4D97-AF65-F5344CB8AC3E}">
        <p14:creationId xmlns:p14="http://schemas.microsoft.com/office/powerpoint/2010/main" val="105610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32F9BAE-7B94-F64A-9BB5-E98EB11CA3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E31F25-4025-074F-B65B-27B831C345C5}"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723704DB-8CF1-2B41-A1F3-279E9418D9E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F40706DA-2FD1-FE47-946F-C63856B555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Table shows the operating regions of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a:t>
            </a:r>
          </a:p>
        </p:txBody>
      </p:sp>
    </p:spTree>
    <p:extLst>
      <p:ext uri="{BB962C8B-B14F-4D97-AF65-F5344CB8AC3E}">
        <p14:creationId xmlns:p14="http://schemas.microsoft.com/office/powerpoint/2010/main" val="3303821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478301"/>
            <a:ext cx="11233150" cy="654760"/>
          </a:xfrm>
        </p:spPr>
        <p:txBody>
          <a:bodyPr/>
          <a:lstStyle/>
          <a:p>
            <a:r>
              <a:rPr lang="en-US"/>
              <a:t>Click to edit Master title style</a:t>
            </a:r>
          </a:p>
        </p:txBody>
      </p:sp>
      <p:sp>
        <p:nvSpPr>
          <p:cNvPr id="3" name="Content Placeholder 2"/>
          <p:cNvSpPr>
            <a:spLocks noGrp="1"/>
          </p:cNvSpPr>
          <p:nvPr>
            <p:ph idx="1"/>
          </p:nvPr>
        </p:nvSpPr>
        <p:spPr>
          <a:xfrm>
            <a:off x="479425" y="1133061"/>
            <a:ext cx="11243088" cy="460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280847B-9A7E-BA46-810D-F75EAE9DB87B}"/>
              </a:ext>
            </a:extLst>
          </p:cNvPr>
          <p:cNvSpPr>
            <a:spLocks noGrp="1" noChangeArrowheads="1"/>
          </p:cNvSpPr>
          <p:nvPr>
            <p:ph type="ftr" sz="quarter" idx="10"/>
          </p:nvPr>
        </p:nvSpPr>
        <p:spPr>
          <a:xfrm>
            <a:off x="0" y="0"/>
            <a:ext cx="0" cy="0"/>
          </a:xfrm>
          <a:ln/>
        </p:spPr>
        <p:txBody>
          <a:bodyPr/>
          <a:lstStyle>
            <a:lvl1pPr>
              <a:defRPr/>
            </a:lvl1pPr>
          </a:lstStyle>
          <a:p>
            <a:pPr>
              <a:defRPr/>
            </a:pPr>
            <a:r>
              <a:rPr lang="en-US" dirty="0"/>
              <a:t>5: DC and Transient Response</a:t>
            </a:r>
          </a:p>
        </p:txBody>
      </p:sp>
      <p:sp>
        <p:nvSpPr>
          <p:cNvPr id="5" name="Rectangle 6">
            <a:extLst>
              <a:ext uri="{FF2B5EF4-FFF2-40B4-BE49-F238E27FC236}">
                <a16:creationId xmlns:a16="http://schemas.microsoft.com/office/drawing/2014/main" id="{1315F1EF-53E7-C540-9856-2EEA75515F0D}"/>
              </a:ext>
            </a:extLst>
          </p:cNvPr>
          <p:cNvSpPr>
            <a:spLocks noGrp="1" noChangeArrowheads="1"/>
          </p:cNvSpPr>
          <p:nvPr>
            <p:ph type="sldNum" sz="quarter" idx="11"/>
          </p:nvPr>
        </p:nvSpPr>
        <p:spPr>
          <a:xfrm>
            <a:off x="0" y="0"/>
            <a:ext cx="0" cy="0"/>
          </a:xfrm>
          <a:ln/>
        </p:spPr>
        <p:txBody>
          <a:bodyPr/>
          <a:lstStyle>
            <a:lvl1pPr>
              <a:defRPr/>
            </a:lvl1pPr>
          </a:lstStyle>
          <a:p>
            <a:pPr>
              <a:defRPr/>
            </a:pPr>
            <a:fld id="{42B5FBF0-ABAE-FA4B-A2FF-2B6EEB7B5CA1}" type="slidenum">
              <a:rPr lang="en-US" altLang="en-US" smtClean="0"/>
              <a:pPr>
                <a:defRPr/>
              </a:pPr>
              <a:t>‹#›</a:t>
            </a:fld>
            <a:endParaRPr lang="en-US" altLang="en-US" dirty="0"/>
          </a:p>
        </p:txBody>
      </p:sp>
    </p:spTree>
    <p:extLst>
      <p:ext uri="{BB962C8B-B14F-4D97-AF65-F5344CB8AC3E}">
        <p14:creationId xmlns:p14="http://schemas.microsoft.com/office/powerpoint/2010/main" val="113159028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560A522-6275-C743-855A-B360E7FD99DB}"/>
              </a:ext>
            </a:extLst>
          </p:cNvPr>
          <p:cNvSpPr>
            <a:spLocks noGrp="1" noChangeArrowheads="1"/>
          </p:cNvSpPr>
          <p:nvPr>
            <p:ph type="ftr" sz="quarter" idx="10"/>
          </p:nvPr>
        </p:nvSpPr>
        <p:spPr>
          <a:ln/>
        </p:spPr>
        <p:txBody>
          <a:bodyPr/>
          <a:lstStyle>
            <a:lvl1pPr>
              <a:defRPr/>
            </a:lvl1pPr>
          </a:lstStyle>
          <a:p>
            <a:pPr>
              <a:defRPr/>
            </a:pPr>
            <a:r>
              <a:rPr lang="en-US" dirty="0"/>
              <a:t>5: DC and Transient Response</a:t>
            </a:r>
          </a:p>
        </p:txBody>
      </p:sp>
      <p:sp>
        <p:nvSpPr>
          <p:cNvPr id="6" name="Rectangle 6">
            <a:extLst>
              <a:ext uri="{FF2B5EF4-FFF2-40B4-BE49-F238E27FC236}">
                <a16:creationId xmlns:a16="http://schemas.microsoft.com/office/drawing/2014/main" id="{12982D40-80F8-A94D-959D-00EC1C780EDF}"/>
              </a:ext>
            </a:extLst>
          </p:cNvPr>
          <p:cNvSpPr>
            <a:spLocks noGrp="1" noChangeArrowheads="1"/>
          </p:cNvSpPr>
          <p:nvPr>
            <p:ph type="sldNum" sz="quarter" idx="11"/>
          </p:nvPr>
        </p:nvSpPr>
        <p:spPr>
          <a:ln/>
        </p:spPr>
        <p:txBody>
          <a:bodyPr/>
          <a:lstStyle>
            <a:lvl1pPr>
              <a:defRPr/>
            </a:lvl1pPr>
          </a:lstStyle>
          <a:p>
            <a:pPr>
              <a:defRPr/>
            </a:pPr>
            <a:fld id="{359CAD51-C959-754D-8658-93521894F67D}" type="slidenum">
              <a:rPr lang="en-US" altLang="en-US"/>
              <a:pPr>
                <a:defRPr/>
              </a:pPr>
              <a:t>‹#›</a:t>
            </a:fld>
            <a:endParaRPr lang="en-US" altLang="en-US" dirty="0"/>
          </a:p>
        </p:txBody>
      </p:sp>
    </p:spTree>
    <p:extLst>
      <p:ext uri="{BB962C8B-B14F-4D97-AF65-F5344CB8AC3E}">
        <p14:creationId xmlns:p14="http://schemas.microsoft.com/office/powerpoint/2010/main" val="359268317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90712CCC-0A22-2C47-BB72-816715ED6CA8}"/>
              </a:ext>
            </a:extLst>
          </p:cNvPr>
          <p:cNvSpPr>
            <a:spLocks noGrp="1" noChangeArrowheads="1"/>
          </p:cNvSpPr>
          <p:nvPr>
            <p:ph type="ftr" sz="quarter" idx="10"/>
          </p:nvPr>
        </p:nvSpPr>
        <p:spPr>
          <a:ln/>
        </p:spPr>
        <p:txBody>
          <a:bodyPr/>
          <a:lstStyle>
            <a:lvl1pPr>
              <a:defRPr/>
            </a:lvl1pPr>
          </a:lstStyle>
          <a:p>
            <a:pPr>
              <a:defRPr/>
            </a:pPr>
            <a:r>
              <a:rPr lang="en-US" dirty="0"/>
              <a:t>5: DC and Transient Response</a:t>
            </a:r>
          </a:p>
        </p:txBody>
      </p:sp>
      <p:sp>
        <p:nvSpPr>
          <p:cNvPr id="7" name="Rectangle 6">
            <a:extLst>
              <a:ext uri="{FF2B5EF4-FFF2-40B4-BE49-F238E27FC236}">
                <a16:creationId xmlns:a16="http://schemas.microsoft.com/office/drawing/2014/main" id="{FB9A629D-A147-C942-9C45-6CD9F32B0440}"/>
              </a:ext>
            </a:extLst>
          </p:cNvPr>
          <p:cNvSpPr>
            <a:spLocks noGrp="1" noChangeArrowheads="1"/>
          </p:cNvSpPr>
          <p:nvPr>
            <p:ph type="sldNum" sz="quarter" idx="11"/>
          </p:nvPr>
        </p:nvSpPr>
        <p:spPr>
          <a:ln/>
        </p:spPr>
        <p:txBody>
          <a:bodyPr/>
          <a:lstStyle>
            <a:lvl1pPr>
              <a:defRPr/>
            </a:lvl1pPr>
          </a:lstStyle>
          <a:p>
            <a:pPr>
              <a:defRPr/>
            </a:pPr>
            <a:fld id="{20090482-3316-E742-B66B-9F3F34B1EE9C}" type="slidenum">
              <a:rPr lang="en-US" altLang="en-US"/>
              <a:pPr>
                <a:defRPr/>
              </a:pPr>
              <a:t>‹#›</a:t>
            </a:fld>
            <a:endParaRPr lang="en-US" altLang="en-US" dirty="0"/>
          </a:p>
        </p:txBody>
      </p:sp>
    </p:spTree>
    <p:extLst>
      <p:ext uri="{BB962C8B-B14F-4D97-AF65-F5344CB8AC3E}">
        <p14:creationId xmlns:p14="http://schemas.microsoft.com/office/powerpoint/2010/main" val="310158302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2" r:id="rId5"/>
    <p:sldLayoutId id="2147485513" r:id="rId6"/>
    <p:sldLayoutId id="2147485514"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emf"/><Relationship Id="rId3" Type="http://schemas.openxmlformats.org/officeDocument/2006/relationships/notesSlide" Target="../notesSlides/notesSlide13.xml"/><Relationship Id="rId7" Type="http://schemas.openxmlformats.org/officeDocument/2006/relationships/image" Target="../media/image15.emf"/><Relationship Id="rId12" Type="http://schemas.openxmlformats.org/officeDocument/2006/relationships/oleObject" Target="../embeddings/oleObject14.bin"/><Relationship Id="rId17" Type="http://schemas.openxmlformats.org/officeDocument/2006/relationships/image" Target="../media/image20.emf"/><Relationship Id="rId2" Type="http://schemas.openxmlformats.org/officeDocument/2006/relationships/slideLayout" Target="../slideLayouts/slideLayout6.xml"/><Relationship Id="rId16" Type="http://schemas.openxmlformats.org/officeDocument/2006/relationships/oleObject" Target="../embeddings/oleObject16.bin"/><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6.emf"/><Relationship Id="rId1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1.e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3.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25.emf"/><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0.xml"/><Relationship Id="rId7" Type="http://schemas.openxmlformats.org/officeDocument/2006/relationships/image" Target="../media/image29.e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oleObject" Target="../embeddings/oleObject26.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33.emf"/><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0.emf"/><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39.emf"/><Relationship Id="rId4"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3.xml"/><Relationship Id="rId7"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1.emf"/><Relationship Id="rId5" Type="http://schemas.openxmlformats.org/officeDocument/2006/relationships/oleObject" Target="../embeddings/oleObject32.bin"/><Relationship Id="rId10" Type="http://schemas.openxmlformats.org/officeDocument/2006/relationships/image" Target="../media/image45.png"/><Relationship Id="rId4" Type="http://schemas.openxmlformats.org/officeDocument/2006/relationships/image" Target="../media/image43.emf"/><Relationship Id="rId9" Type="http://schemas.openxmlformats.org/officeDocument/2006/relationships/image" Target="../media/image4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vmlDrawing" Target="../drawings/vmlDrawing19.vml"/><Relationship Id="rId5" Type="http://schemas.openxmlformats.org/officeDocument/2006/relationships/image" Target="../media/image48.emf"/><Relationship Id="rId4"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3619500" y="2669243"/>
            <a:ext cx="7589838" cy="1519514"/>
          </a:xfrm>
        </p:spPr>
        <p:txBody>
          <a:bodyPr/>
          <a:lstStyle/>
          <a:p>
            <a:r>
              <a:rPr lang="en-US" dirty="0"/>
              <a:t>CMOS VLSI Design</a:t>
            </a:r>
            <a:br>
              <a:rPr lang="en-US" dirty="0"/>
            </a:br>
            <a:br>
              <a:rPr lang="en-US" dirty="0"/>
            </a:br>
            <a:r>
              <a:rPr lang="en-US" dirty="0"/>
              <a:t>Lecture 6:</a:t>
            </a:r>
            <a:br>
              <a:rPr lang="en-US" dirty="0"/>
            </a:br>
            <a:r>
              <a:rPr lang="en-US" dirty="0"/>
              <a:t>DC &amp; Transient Response</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308552F8-63D5-034E-96B9-157027264530}"/>
              </a:ext>
            </a:extLst>
          </p:cNvPr>
          <p:cNvSpPr>
            <a:spLocks noGrp="1" noChangeArrowheads="1"/>
          </p:cNvSpPr>
          <p:nvPr>
            <p:ph type="title"/>
          </p:nvPr>
        </p:nvSpPr>
        <p:spPr/>
        <p:txBody>
          <a:bodyPr/>
          <a:lstStyle/>
          <a:p>
            <a:pPr eaLnBrk="1" hangingPunct="1"/>
            <a:r>
              <a:rPr lang="en-US" altLang="en-US" dirty="0"/>
              <a:t>I-V Characteristics</a:t>
            </a:r>
          </a:p>
        </p:txBody>
      </p:sp>
      <p:sp>
        <p:nvSpPr>
          <p:cNvPr id="33796" name="Rectangle 3">
            <a:extLst>
              <a:ext uri="{FF2B5EF4-FFF2-40B4-BE49-F238E27FC236}">
                <a16:creationId xmlns:a16="http://schemas.microsoft.com/office/drawing/2014/main" id="{1015CE4A-5816-1E43-9D10-92FB47F14699}"/>
              </a:ext>
            </a:extLst>
          </p:cNvPr>
          <p:cNvSpPr>
            <a:spLocks noGrp="1" noChangeArrowheads="1"/>
          </p:cNvSpPr>
          <p:nvPr>
            <p:ph type="body" idx="1"/>
          </p:nvPr>
        </p:nvSpPr>
        <p:spPr/>
        <p:txBody>
          <a:bodyPr/>
          <a:lstStyle/>
          <a:p>
            <a:pPr eaLnBrk="1" hangingPunct="1"/>
            <a:r>
              <a:rPr lang="en-US" altLang="en-US" dirty="0"/>
              <a:t>Make </a:t>
            </a:r>
            <a:r>
              <a:rPr lang="en-US" altLang="en-US" dirty="0" err="1"/>
              <a:t>pMOS</a:t>
            </a:r>
            <a:r>
              <a:rPr lang="en-US" altLang="en-US" dirty="0"/>
              <a:t> wider than nMOS such that </a:t>
            </a:r>
            <a:r>
              <a:rPr lang="en-US" altLang="en-US" dirty="0">
                <a:latin typeface="Symbol" pitchFamily="2" charset="2"/>
              </a:rPr>
              <a:t>b</a:t>
            </a:r>
            <a:r>
              <a:rPr lang="en-US" altLang="en-US" baseline="-25000" dirty="0"/>
              <a:t>n</a:t>
            </a:r>
            <a:r>
              <a:rPr lang="en-US" altLang="en-US" dirty="0"/>
              <a:t> = </a:t>
            </a:r>
            <a:r>
              <a:rPr lang="en-US" altLang="en-US" dirty="0">
                <a:latin typeface="Symbol" pitchFamily="2" charset="2"/>
              </a:rPr>
              <a:t>b</a:t>
            </a:r>
            <a:r>
              <a:rPr lang="en-US" altLang="en-US" baseline="-25000" dirty="0"/>
              <a:t>p</a:t>
            </a:r>
          </a:p>
        </p:txBody>
      </p:sp>
      <p:graphicFrame>
        <p:nvGraphicFramePr>
          <p:cNvPr id="33797" name="Object 4">
            <a:extLst>
              <a:ext uri="{FF2B5EF4-FFF2-40B4-BE49-F238E27FC236}">
                <a16:creationId xmlns:a16="http://schemas.microsoft.com/office/drawing/2014/main" id="{0A07EBC9-1976-8844-A31D-455CD3D10FE1}"/>
              </a:ext>
            </a:extLst>
          </p:cNvPr>
          <p:cNvGraphicFramePr>
            <a:graphicFrameLocks noChangeAspect="1"/>
          </p:cNvGraphicFramePr>
          <p:nvPr/>
        </p:nvGraphicFramePr>
        <p:xfrm>
          <a:off x="2438400" y="1905000"/>
          <a:ext cx="7162800" cy="4141788"/>
        </p:xfrm>
        <a:graphic>
          <a:graphicData uri="http://schemas.openxmlformats.org/presentationml/2006/ole">
            <mc:AlternateContent xmlns:mc="http://schemas.openxmlformats.org/markup-compatibility/2006">
              <mc:Choice xmlns:v="urn:schemas-microsoft-com:vml" Requires="v">
                <p:oleObj spid="_x0000_s6146" name="Visio" r:id="rId4" imgW="3949700" imgH="2298700" progId="Visio.Drawing.11">
                  <p:embed/>
                </p:oleObj>
              </mc:Choice>
              <mc:Fallback>
                <p:oleObj name="Visio" r:id="rId4" imgW="3949700" imgH="2298700" progId="Visio.Drawing.11">
                  <p:embed/>
                  <p:pic>
                    <p:nvPicPr>
                      <p:cNvPr id="33797" name="Object 4">
                        <a:extLst>
                          <a:ext uri="{FF2B5EF4-FFF2-40B4-BE49-F238E27FC236}">
                            <a16:creationId xmlns:a16="http://schemas.microsoft.com/office/drawing/2014/main" id="{0A07EBC9-1976-8844-A31D-455CD3D10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05000"/>
                        <a:ext cx="7162800"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85818567"/>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91502751-FC4B-1146-AD4C-64D221EA20C6}"/>
              </a:ext>
            </a:extLst>
          </p:cNvPr>
          <p:cNvSpPr>
            <a:spLocks noGrp="1" noChangeArrowheads="1"/>
          </p:cNvSpPr>
          <p:nvPr>
            <p:ph type="title"/>
          </p:nvPr>
        </p:nvSpPr>
        <p:spPr/>
        <p:txBody>
          <a:bodyPr/>
          <a:lstStyle/>
          <a:p>
            <a:pPr eaLnBrk="1" hangingPunct="1"/>
            <a:r>
              <a:rPr lang="en-US" altLang="en-US" dirty="0"/>
              <a:t>Current vs. V</a:t>
            </a:r>
            <a:r>
              <a:rPr lang="en-US" altLang="en-US" baseline="-25000" dirty="0"/>
              <a:t>out</a:t>
            </a:r>
            <a:r>
              <a:rPr lang="en-US" altLang="en-US" dirty="0"/>
              <a:t>, V</a:t>
            </a:r>
            <a:r>
              <a:rPr lang="en-US" altLang="en-US" baseline="-25000" dirty="0"/>
              <a:t>in</a:t>
            </a:r>
          </a:p>
        </p:txBody>
      </p:sp>
      <p:graphicFrame>
        <p:nvGraphicFramePr>
          <p:cNvPr id="35844" name="Object 4">
            <a:extLst>
              <a:ext uri="{FF2B5EF4-FFF2-40B4-BE49-F238E27FC236}">
                <a16:creationId xmlns:a16="http://schemas.microsoft.com/office/drawing/2014/main" id="{9096A883-9F71-9C40-B6CB-25CB05098045}"/>
              </a:ext>
            </a:extLst>
          </p:cNvPr>
          <p:cNvGraphicFramePr>
            <a:graphicFrameLocks noChangeAspect="1"/>
          </p:cNvGraphicFramePr>
          <p:nvPr/>
        </p:nvGraphicFramePr>
        <p:xfrm>
          <a:off x="2209800" y="2209801"/>
          <a:ext cx="7772400" cy="3840163"/>
        </p:xfrm>
        <a:graphic>
          <a:graphicData uri="http://schemas.openxmlformats.org/presentationml/2006/ole">
            <mc:AlternateContent xmlns:mc="http://schemas.openxmlformats.org/markup-compatibility/2006">
              <mc:Choice xmlns:v="urn:schemas-microsoft-com:vml" Requires="v">
                <p:oleObj spid="_x0000_s7170" name="VISIO" r:id="rId4" imgW="18554700" imgH="9156700" progId="Visio.Drawing.6">
                  <p:embed/>
                </p:oleObj>
              </mc:Choice>
              <mc:Fallback>
                <p:oleObj name="VISIO" r:id="rId4" imgW="18554700" imgH="9156700" progId="Visio.Drawing.6">
                  <p:embed/>
                  <p:pic>
                    <p:nvPicPr>
                      <p:cNvPr id="35844" name="Object 4">
                        <a:extLst>
                          <a:ext uri="{FF2B5EF4-FFF2-40B4-BE49-F238E27FC236}">
                            <a16:creationId xmlns:a16="http://schemas.microsoft.com/office/drawing/2014/main" id="{9096A883-9F71-9C40-B6CB-25CB050980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09801"/>
                        <a:ext cx="77724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2888539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866E9A2A-4BDF-CD46-8E62-84332F43B116}"/>
              </a:ext>
            </a:extLst>
          </p:cNvPr>
          <p:cNvSpPr>
            <a:spLocks noGrp="1" noChangeArrowheads="1"/>
          </p:cNvSpPr>
          <p:nvPr>
            <p:ph type="title"/>
          </p:nvPr>
        </p:nvSpPr>
        <p:spPr/>
        <p:txBody>
          <a:bodyPr/>
          <a:lstStyle/>
          <a:p>
            <a:pPr eaLnBrk="1" hangingPunct="1"/>
            <a:r>
              <a:rPr lang="en-US" altLang="en-US" dirty="0"/>
              <a:t>Load Line Analysis</a:t>
            </a:r>
          </a:p>
        </p:txBody>
      </p:sp>
      <p:graphicFrame>
        <p:nvGraphicFramePr>
          <p:cNvPr id="37892" name="Object 3">
            <a:extLst>
              <a:ext uri="{FF2B5EF4-FFF2-40B4-BE49-F238E27FC236}">
                <a16:creationId xmlns:a16="http://schemas.microsoft.com/office/drawing/2014/main" id="{19F98D9E-78B6-EC49-B65D-158ABE6D6BF9}"/>
              </a:ext>
            </a:extLst>
          </p:cNvPr>
          <p:cNvGraphicFramePr>
            <a:graphicFrameLocks noChangeAspect="1"/>
          </p:cNvGraphicFramePr>
          <p:nvPr/>
        </p:nvGraphicFramePr>
        <p:xfrm>
          <a:off x="2133600" y="2743201"/>
          <a:ext cx="6858000" cy="3387725"/>
        </p:xfrm>
        <a:graphic>
          <a:graphicData uri="http://schemas.openxmlformats.org/presentationml/2006/ole">
            <mc:AlternateContent xmlns:mc="http://schemas.openxmlformats.org/markup-compatibility/2006">
              <mc:Choice xmlns:v="urn:schemas-microsoft-com:vml" Requires="v">
                <p:oleObj spid="_x0000_s8194" name="VISIO" r:id="rId4" imgW="18554700" imgH="9156700" progId="Visio.Drawing.6">
                  <p:embed/>
                </p:oleObj>
              </mc:Choice>
              <mc:Fallback>
                <p:oleObj name="VISIO" r:id="rId4" imgW="18554700" imgH="9156700" progId="Visio.Drawing.6">
                  <p:embed/>
                  <p:pic>
                    <p:nvPicPr>
                      <p:cNvPr id="37892" name="Object 3">
                        <a:extLst>
                          <a:ext uri="{FF2B5EF4-FFF2-40B4-BE49-F238E27FC236}">
                            <a16:creationId xmlns:a16="http://schemas.microsoft.com/office/drawing/2014/main" id="{19F98D9E-78B6-EC49-B65D-158ABE6D6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743201"/>
                        <a:ext cx="6858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7893" name="Rectangle 4">
            <a:extLst>
              <a:ext uri="{FF2B5EF4-FFF2-40B4-BE49-F238E27FC236}">
                <a16:creationId xmlns:a16="http://schemas.microsoft.com/office/drawing/2014/main" id="{51754DB1-5347-E44A-86F0-721738E574C9}"/>
              </a:ext>
            </a:extLst>
          </p:cNvPr>
          <p:cNvSpPr>
            <a:spLocks noGrp="1" noChangeArrowheads="1"/>
          </p:cNvSpPr>
          <p:nvPr>
            <p:ph type="body" idx="1"/>
          </p:nvPr>
        </p:nvSpPr>
        <p:spPr/>
        <p:txBody>
          <a:bodyPr/>
          <a:lstStyle/>
          <a:p>
            <a:pPr eaLnBrk="1" hangingPunct="1"/>
            <a:r>
              <a:rPr lang="en-US" altLang="en-US" dirty="0"/>
              <a:t>For a given V</a:t>
            </a:r>
            <a:r>
              <a:rPr lang="en-US" altLang="en-US" baseline="-25000" dirty="0"/>
              <a:t>in</a:t>
            </a:r>
            <a:r>
              <a:rPr lang="en-US" altLang="en-US" dirty="0"/>
              <a:t>:</a:t>
            </a:r>
          </a:p>
          <a:p>
            <a:pPr lvl="1" eaLnBrk="1" hangingPunct="1"/>
            <a:r>
              <a:rPr lang="en-US" altLang="en-US" dirty="0"/>
              <a:t>Plot I</a:t>
            </a:r>
            <a:r>
              <a:rPr lang="en-US" altLang="en-US" baseline="-25000" dirty="0"/>
              <a:t>dsn</a:t>
            </a:r>
            <a:r>
              <a:rPr lang="en-US" altLang="en-US" dirty="0"/>
              <a:t>, I</a:t>
            </a:r>
            <a:r>
              <a:rPr lang="en-US" altLang="en-US" baseline="-25000" dirty="0"/>
              <a:t>dsp</a:t>
            </a:r>
            <a:r>
              <a:rPr lang="en-US" altLang="en-US" dirty="0"/>
              <a:t> vs. V</a:t>
            </a:r>
            <a:r>
              <a:rPr lang="en-US" altLang="en-US" baseline="-25000" dirty="0"/>
              <a:t>out</a:t>
            </a:r>
          </a:p>
          <a:p>
            <a:pPr lvl="1" eaLnBrk="1" hangingPunct="1"/>
            <a:r>
              <a:rPr lang="en-US" altLang="en-US" dirty="0"/>
              <a:t>V</a:t>
            </a:r>
            <a:r>
              <a:rPr lang="en-US" altLang="en-US" baseline="-25000" dirty="0"/>
              <a:t>out</a:t>
            </a:r>
            <a:r>
              <a:rPr lang="en-US" altLang="en-US" dirty="0"/>
              <a:t> must be where |currents| are equal in</a:t>
            </a:r>
          </a:p>
        </p:txBody>
      </p:sp>
      <p:graphicFrame>
        <p:nvGraphicFramePr>
          <p:cNvPr id="37894" name="Object 5">
            <a:extLst>
              <a:ext uri="{FF2B5EF4-FFF2-40B4-BE49-F238E27FC236}">
                <a16:creationId xmlns:a16="http://schemas.microsoft.com/office/drawing/2014/main" id="{1B811643-9F74-B74B-902D-9B14D61CEE06}"/>
              </a:ext>
            </a:extLst>
          </p:cNvPr>
          <p:cNvGraphicFramePr>
            <a:graphicFrameLocks noChangeAspect="1"/>
          </p:cNvGraphicFramePr>
          <p:nvPr/>
        </p:nvGraphicFramePr>
        <p:xfrm>
          <a:off x="8229600" y="4267200"/>
          <a:ext cx="2057400" cy="1373188"/>
        </p:xfrm>
        <a:graphic>
          <a:graphicData uri="http://schemas.openxmlformats.org/presentationml/2006/ole">
            <mc:AlternateContent xmlns:mc="http://schemas.openxmlformats.org/markup-compatibility/2006">
              <mc:Choice xmlns:v="urn:schemas-microsoft-com:vml" Requires="v">
                <p:oleObj spid="_x0000_s8195" name="VISIO" r:id="rId6" imgW="7200900" imgH="4800600" progId="Visio.Drawing.6">
                  <p:embed/>
                </p:oleObj>
              </mc:Choice>
              <mc:Fallback>
                <p:oleObj name="VISIO" r:id="rId6" imgW="7200900" imgH="4800600" progId="Visio.Drawing.6">
                  <p:embed/>
                  <p:pic>
                    <p:nvPicPr>
                      <p:cNvPr id="37894" name="Object 5">
                        <a:extLst>
                          <a:ext uri="{FF2B5EF4-FFF2-40B4-BE49-F238E27FC236}">
                            <a16:creationId xmlns:a16="http://schemas.microsoft.com/office/drawing/2014/main" id="{1B811643-9F74-B74B-902D-9B14D61CEE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4267200"/>
                        <a:ext cx="2057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70734987"/>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F1B24810-23EB-0744-A424-E290022C7C2D}"/>
              </a:ext>
            </a:extLst>
          </p:cNvPr>
          <p:cNvSpPr>
            <a:spLocks noGrp="1" noChangeArrowheads="1"/>
          </p:cNvSpPr>
          <p:nvPr>
            <p:ph type="title"/>
          </p:nvPr>
        </p:nvSpPr>
        <p:spPr/>
        <p:txBody>
          <a:bodyPr/>
          <a:lstStyle/>
          <a:p>
            <a:pPr eaLnBrk="1" hangingPunct="1"/>
            <a:r>
              <a:rPr lang="en-US" altLang="en-US" dirty="0"/>
              <a:t>Load Line Analysis</a:t>
            </a:r>
          </a:p>
        </p:txBody>
      </p:sp>
      <p:sp>
        <p:nvSpPr>
          <p:cNvPr id="39940" name="Rectangle 4">
            <a:extLst>
              <a:ext uri="{FF2B5EF4-FFF2-40B4-BE49-F238E27FC236}">
                <a16:creationId xmlns:a16="http://schemas.microsoft.com/office/drawing/2014/main" id="{15E07716-B1ED-5C49-9B68-5C52B53840C1}"/>
              </a:ext>
            </a:extLst>
          </p:cNvPr>
          <p:cNvSpPr>
            <a:spLocks noGrp="1" noChangeArrowheads="1"/>
          </p:cNvSpPr>
          <p:nvPr>
            <p:ph type="body" sz="half" idx="1"/>
          </p:nvPr>
        </p:nvSpPr>
        <p:spPr/>
        <p:txBody>
          <a:bodyPr/>
          <a:lstStyle/>
          <a:p>
            <a:pPr eaLnBrk="1" hangingPunct="1"/>
            <a:r>
              <a:rPr lang="en-US" altLang="en-US" sz="2000" dirty="0"/>
              <a:t>V</a:t>
            </a:r>
            <a:r>
              <a:rPr lang="en-US" altLang="en-US" sz="2000" baseline="-25000" dirty="0"/>
              <a:t>in</a:t>
            </a:r>
            <a:r>
              <a:rPr lang="en-US" altLang="en-US" sz="2000" dirty="0"/>
              <a:t> = 0</a:t>
            </a:r>
          </a:p>
        </p:txBody>
      </p:sp>
      <p:graphicFrame>
        <p:nvGraphicFramePr>
          <p:cNvPr id="39941" name="Object 3">
            <a:extLst>
              <a:ext uri="{FF2B5EF4-FFF2-40B4-BE49-F238E27FC236}">
                <a16:creationId xmlns:a16="http://schemas.microsoft.com/office/drawing/2014/main" id="{466DE03B-7E4D-8143-A95F-4A585DB369CD}"/>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spid="_x0000_s9218" name="VISIO" r:id="rId4" imgW="18554700" imgH="9156700" progId="Visio.Drawing.6">
                  <p:embed/>
                </p:oleObj>
              </mc:Choice>
              <mc:Fallback>
                <p:oleObj name="VISIO" r:id="rId4" imgW="18554700" imgH="9156700" progId="Visio.Drawing.6">
                  <p:embed/>
                  <p:pic>
                    <p:nvPicPr>
                      <p:cNvPr id="39941" name="Object 3">
                        <a:extLst>
                          <a:ext uri="{FF2B5EF4-FFF2-40B4-BE49-F238E27FC236}">
                            <a16:creationId xmlns:a16="http://schemas.microsoft.com/office/drawing/2014/main" id="{466DE03B-7E4D-8143-A95F-4A585DB369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6" name="Object 20">
            <a:extLst>
              <a:ext uri="{FF2B5EF4-FFF2-40B4-BE49-F238E27FC236}">
                <a16:creationId xmlns:a16="http://schemas.microsoft.com/office/drawing/2014/main" id="{EBC4DFF7-3635-F34E-BB89-51AB3C1C0771}"/>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spid="_x0000_s9219" name="VISIO" r:id="rId6" imgW="18554700" imgH="9156700" progId="Visio.Drawing.6">
                  <p:embed/>
                </p:oleObj>
              </mc:Choice>
              <mc:Fallback>
                <p:oleObj name="VISIO" r:id="rId6" imgW="18554700" imgH="9156700" progId="Visio.Drawing.6">
                  <p:embed/>
                  <p:pic>
                    <p:nvPicPr>
                      <p:cNvPr id="290836" name="Object 20">
                        <a:extLst>
                          <a:ext uri="{FF2B5EF4-FFF2-40B4-BE49-F238E27FC236}">
                            <a16:creationId xmlns:a16="http://schemas.microsoft.com/office/drawing/2014/main" id="{EBC4DFF7-3635-F34E-BB89-51AB3C1C07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7" name="Object 21">
            <a:extLst>
              <a:ext uri="{FF2B5EF4-FFF2-40B4-BE49-F238E27FC236}">
                <a16:creationId xmlns:a16="http://schemas.microsoft.com/office/drawing/2014/main" id="{8D14B859-CBEF-F94F-BC6C-772EEEC68289}"/>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spid="_x0000_s9220" name="VISIO" r:id="rId8" imgW="18554700" imgH="9156700" progId="Visio.Drawing.6">
                  <p:embed/>
                </p:oleObj>
              </mc:Choice>
              <mc:Fallback>
                <p:oleObj name="VISIO" r:id="rId8" imgW="18554700" imgH="9156700" progId="Visio.Drawing.6">
                  <p:embed/>
                  <p:pic>
                    <p:nvPicPr>
                      <p:cNvPr id="290837" name="Object 21">
                        <a:extLst>
                          <a:ext uri="{FF2B5EF4-FFF2-40B4-BE49-F238E27FC236}">
                            <a16:creationId xmlns:a16="http://schemas.microsoft.com/office/drawing/2014/main" id="{8D14B859-CBEF-F94F-BC6C-772EEEC682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5" name="Object 19">
            <a:extLst>
              <a:ext uri="{FF2B5EF4-FFF2-40B4-BE49-F238E27FC236}">
                <a16:creationId xmlns:a16="http://schemas.microsoft.com/office/drawing/2014/main" id="{A79CF551-1E9F-6543-BA5D-0277DAFADE31}"/>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spid="_x0000_s9221" name="VISIO" r:id="rId10" imgW="18554700" imgH="9156700" progId="Visio.Drawing.6">
                  <p:embed/>
                </p:oleObj>
              </mc:Choice>
              <mc:Fallback>
                <p:oleObj name="VISIO" r:id="rId10" imgW="18554700" imgH="9156700" progId="Visio.Drawing.6">
                  <p:embed/>
                  <p:pic>
                    <p:nvPicPr>
                      <p:cNvPr id="290835" name="Object 19">
                        <a:extLst>
                          <a:ext uri="{FF2B5EF4-FFF2-40B4-BE49-F238E27FC236}">
                            <a16:creationId xmlns:a16="http://schemas.microsoft.com/office/drawing/2014/main" id="{A79CF551-1E9F-6543-BA5D-0277DAFADE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8" name="Object 22">
            <a:extLst>
              <a:ext uri="{FF2B5EF4-FFF2-40B4-BE49-F238E27FC236}">
                <a16:creationId xmlns:a16="http://schemas.microsoft.com/office/drawing/2014/main" id="{6D2E82E3-27B9-CB4A-8E4D-94EE57B24903}"/>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spid="_x0000_s9222" name="VISIO" r:id="rId12" imgW="18554700" imgH="9156700" progId="Visio.Drawing.6">
                  <p:embed/>
                </p:oleObj>
              </mc:Choice>
              <mc:Fallback>
                <p:oleObj name="VISIO" r:id="rId12" imgW="18554700" imgH="9156700" progId="Visio.Drawing.6">
                  <p:embed/>
                  <p:pic>
                    <p:nvPicPr>
                      <p:cNvPr id="290838" name="Object 22">
                        <a:extLst>
                          <a:ext uri="{FF2B5EF4-FFF2-40B4-BE49-F238E27FC236}">
                            <a16:creationId xmlns:a16="http://schemas.microsoft.com/office/drawing/2014/main" id="{6D2E82E3-27B9-CB4A-8E4D-94EE57B24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9" name="Object 23">
            <a:extLst>
              <a:ext uri="{FF2B5EF4-FFF2-40B4-BE49-F238E27FC236}">
                <a16:creationId xmlns:a16="http://schemas.microsoft.com/office/drawing/2014/main" id="{C2CE0F3F-BD32-8741-985E-905E39474E8A}"/>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spid="_x0000_s9223" name="Visio" r:id="rId14" imgW="3098800" imgH="1536700" progId="Visio.Drawing.11">
                  <p:embed/>
                </p:oleObj>
              </mc:Choice>
              <mc:Fallback>
                <p:oleObj name="Visio" r:id="rId14" imgW="3098800" imgH="1536700" progId="Visio.Drawing.11">
                  <p:embed/>
                  <p:pic>
                    <p:nvPicPr>
                      <p:cNvPr id="290839" name="Object 23">
                        <a:extLst>
                          <a:ext uri="{FF2B5EF4-FFF2-40B4-BE49-F238E27FC236}">
                            <a16:creationId xmlns:a16="http://schemas.microsoft.com/office/drawing/2014/main" id="{C2CE0F3F-BD32-8741-985E-905E39474E8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42" name="Object 26">
            <a:extLst>
              <a:ext uri="{FF2B5EF4-FFF2-40B4-BE49-F238E27FC236}">
                <a16:creationId xmlns:a16="http://schemas.microsoft.com/office/drawing/2014/main" id="{F6F9BD00-E8E4-1149-BDC3-EB3C5391C5CC}"/>
              </a:ext>
            </a:extLst>
          </p:cNvPr>
          <p:cNvGraphicFramePr>
            <a:graphicFrameLocks noGrp="1" noChangeAspect="1"/>
          </p:cNvGraphicFramePr>
          <p:nvPr>
            <p:ph sz="half" idx="2"/>
          </p:nvPr>
        </p:nvGraphicFramePr>
        <p:xfrm>
          <a:off x="2286000" y="2133601"/>
          <a:ext cx="7620000" cy="3763963"/>
        </p:xfrm>
        <a:graphic>
          <a:graphicData uri="http://schemas.openxmlformats.org/presentationml/2006/ole">
            <mc:AlternateContent xmlns:mc="http://schemas.openxmlformats.org/markup-compatibility/2006">
              <mc:Choice xmlns:v="urn:schemas-microsoft-com:vml" Requires="v">
                <p:oleObj spid="_x0000_s9224" name="VISIO" r:id="rId16" imgW="18554700" imgH="9156700" progId="Visio.Drawing.6">
                  <p:embed/>
                </p:oleObj>
              </mc:Choice>
              <mc:Fallback>
                <p:oleObj name="VISIO" r:id="rId16" imgW="18554700" imgH="9156700" progId="Visio.Drawing.6">
                  <p:embed/>
                  <p:pic>
                    <p:nvPicPr>
                      <p:cNvPr id="290842" name="Object 26">
                        <a:extLst>
                          <a:ext uri="{FF2B5EF4-FFF2-40B4-BE49-F238E27FC236}">
                            <a16:creationId xmlns:a16="http://schemas.microsoft.com/office/drawing/2014/main" id="{F6F9BD00-E8E4-1149-BDC3-EB3C5391C5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0" y="2133601"/>
                        <a:ext cx="7620000" cy="3763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8" name="Rectangle 29">
            <a:extLst>
              <a:ext uri="{FF2B5EF4-FFF2-40B4-BE49-F238E27FC236}">
                <a16:creationId xmlns:a16="http://schemas.microsoft.com/office/drawing/2014/main" id="{D4ECAE7B-81C9-B442-92E4-F904171A952E}"/>
              </a:ext>
            </a:extLst>
          </p:cNvPr>
          <p:cNvSpPr>
            <a:spLocks noChangeArrowheads="1"/>
          </p:cNvSpPr>
          <p:nvPr/>
        </p:nvSpPr>
        <p:spPr bwMode="auto">
          <a:xfrm>
            <a:off x="2209800" y="1524000"/>
            <a:ext cx="381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5613" indent="-455613">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Font typeface="Wingdings" pitchFamily="2" charset="2"/>
              <a:buChar char="q"/>
            </a:pPr>
            <a:r>
              <a:rPr lang="en-US" altLang="en-US" sz="2000" dirty="0">
                <a:latin typeface="Arial" panose="020B0604020202020204" pitchFamily="34" charset="0"/>
              </a:rPr>
              <a:t>V</a:t>
            </a:r>
            <a:r>
              <a:rPr lang="en-US" altLang="en-US" sz="2000" baseline="-25000" dirty="0">
                <a:latin typeface="Arial" panose="020B0604020202020204" pitchFamily="34" charset="0"/>
              </a:rPr>
              <a:t>in</a:t>
            </a:r>
            <a:r>
              <a:rPr lang="en-US" altLang="en-US" sz="2000" dirty="0">
                <a:latin typeface="Arial" panose="020B0604020202020204" pitchFamily="34" charset="0"/>
              </a:rPr>
              <a:t> = 0</a:t>
            </a:r>
          </a:p>
        </p:txBody>
      </p:sp>
      <p:sp>
        <p:nvSpPr>
          <p:cNvPr id="290847" name="Text Box 31">
            <a:extLst>
              <a:ext uri="{FF2B5EF4-FFF2-40B4-BE49-F238E27FC236}">
                <a16:creationId xmlns:a16="http://schemas.microsoft.com/office/drawing/2014/main" id="{B0EA1277-4BCB-A348-9024-74E65B5D7F69}"/>
              </a:ext>
            </a:extLst>
          </p:cNvPr>
          <p:cNvSpPr txBox="1">
            <a:spLocks noChangeArrowheads="1"/>
          </p:cNvSpPr>
          <p:nvPr/>
        </p:nvSpPr>
        <p:spPr bwMode="auto">
          <a:xfrm>
            <a:off x="3246439"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0.2V</a:t>
            </a:r>
            <a:r>
              <a:rPr lang="en-US" altLang="en-US" sz="2000" baseline="-25000" dirty="0">
                <a:latin typeface="Arial" panose="020B0604020202020204" pitchFamily="34" charset="0"/>
              </a:rPr>
              <a:t>DD</a:t>
            </a:r>
          </a:p>
        </p:txBody>
      </p:sp>
      <p:sp>
        <p:nvSpPr>
          <p:cNvPr id="290848" name="Text Box 32">
            <a:extLst>
              <a:ext uri="{FF2B5EF4-FFF2-40B4-BE49-F238E27FC236}">
                <a16:creationId xmlns:a16="http://schemas.microsoft.com/office/drawing/2014/main" id="{41E30BDD-88E0-204C-9B10-AEF9764BCA2B}"/>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0.4V</a:t>
            </a:r>
            <a:r>
              <a:rPr lang="en-US" altLang="en-US" sz="2000" baseline="-25000" dirty="0">
                <a:latin typeface="Arial" panose="020B0604020202020204" pitchFamily="34" charset="0"/>
              </a:rPr>
              <a:t>DD</a:t>
            </a:r>
          </a:p>
        </p:txBody>
      </p:sp>
      <p:sp>
        <p:nvSpPr>
          <p:cNvPr id="290849" name="Text Box 33">
            <a:extLst>
              <a:ext uri="{FF2B5EF4-FFF2-40B4-BE49-F238E27FC236}">
                <a16:creationId xmlns:a16="http://schemas.microsoft.com/office/drawing/2014/main" id="{49BE63D5-7F24-7149-A1FD-A4B3BA86FC37}"/>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0.6V</a:t>
            </a:r>
            <a:r>
              <a:rPr lang="en-US" altLang="en-US" sz="2000" baseline="-25000" dirty="0">
                <a:latin typeface="Arial" panose="020B0604020202020204" pitchFamily="34" charset="0"/>
              </a:rPr>
              <a:t>DD</a:t>
            </a:r>
          </a:p>
        </p:txBody>
      </p:sp>
      <p:sp>
        <p:nvSpPr>
          <p:cNvPr id="290850" name="Text Box 34">
            <a:extLst>
              <a:ext uri="{FF2B5EF4-FFF2-40B4-BE49-F238E27FC236}">
                <a16:creationId xmlns:a16="http://schemas.microsoft.com/office/drawing/2014/main" id="{B3E5BA9B-8F20-8F47-820E-F58E40B9818C}"/>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0.8V</a:t>
            </a:r>
            <a:r>
              <a:rPr lang="en-US" altLang="en-US" sz="2000" baseline="-25000" dirty="0">
                <a:latin typeface="Arial" panose="020B0604020202020204" pitchFamily="34" charset="0"/>
              </a:rPr>
              <a:t>DD</a:t>
            </a:r>
          </a:p>
        </p:txBody>
      </p:sp>
      <p:sp>
        <p:nvSpPr>
          <p:cNvPr id="290851" name="Text Box 35">
            <a:extLst>
              <a:ext uri="{FF2B5EF4-FFF2-40B4-BE49-F238E27FC236}">
                <a16:creationId xmlns:a16="http://schemas.microsoft.com/office/drawing/2014/main" id="{A8653E05-C5D7-4E4D-9E72-7740CF9F62BA}"/>
              </a:ext>
            </a:extLst>
          </p:cNvPr>
          <p:cNvSpPr txBox="1">
            <a:spLocks noChangeArrowheads="1"/>
          </p:cNvSpPr>
          <p:nvPr/>
        </p:nvSpPr>
        <p:spPr bwMode="auto">
          <a:xfrm>
            <a:off x="3276600" y="1524001"/>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V</a:t>
            </a:r>
            <a:r>
              <a:rPr lang="en-US" altLang="en-US" sz="2000" baseline="-25000" dirty="0">
                <a:latin typeface="Arial" panose="020B0604020202020204" pitchFamily="34" charset="0"/>
              </a:rPr>
              <a:t>DD</a:t>
            </a:r>
          </a:p>
        </p:txBody>
      </p:sp>
      <p:sp>
        <p:nvSpPr>
          <p:cNvPr id="290852" name="Text Box 36">
            <a:extLst>
              <a:ext uri="{FF2B5EF4-FFF2-40B4-BE49-F238E27FC236}">
                <a16:creationId xmlns:a16="http://schemas.microsoft.com/office/drawing/2014/main" id="{D258F5CB-0E83-4741-A934-DB3F56A1A536}"/>
              </a:ext>
            </a:extLst>
          </p:cNvPr>
          <p:cNvSpPr txBox="1">
            <a:spLocks noChangeArrowheads="1"/>
          </p:cNvSpPr>
          <p:nvPr/>
        </p:nvSpPr>
        <p:spPr bwMode="auto">
          <a:xfrm>
            <a:off x="2209800" y="1614489"/>
            <a:ext cx="1752600" cy="297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sz="2000" baseline="-25000" dirty="0">
              <a:latin typeface="Arial" panose="020B0604020202020204" pitchFamily="34" charset="0"/>
            </a:endParaRPr>
          </a:p>
        </p:txBody>
      </p:sp>
    </p:spTree>
    <p:extLst>
      <p:ext uri="{BB962C8B-B14F-4D97-AF65-F5344CB8AC3E}">
        <p14:creationId xmlns:p14="http://schemas.microsoft.com/office/powerpoint/2010/main" val="113185292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0836"/>
                                        </p:tgtEl>
                                        <p:attrNameLst>
                                          <p:attrName>style.visibility</p:attrName>
                                        </p:attrNameLst>
                                      </p:cBhvr>
                                      <p:to>
                                        <p:strVal val="visible"/>
                                      </p:to>
                                    </p:set>
                                    <p:animEffect transition="in" filter="box(in)">
                                      <p:cBhvr>
                                        <p:cTn id="7" dur="500"/>
                                        <p:tgtEl>
                                          <p:spTgt spid="29083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0847"/>
                                        </p:tgtEl>
                                        <p:attrNameLst>
                                          <p:attrName>style.visibility</p:attrName>
                                        </p:attrNameLst>
                                      </p:cBhvr>
                                      <p:to>
                                        <p:strVal val="visible"/>
                                      </p:to>
                                    </p:set>
                                    <p:animEffect transition="in" filter="checkerboard(across)">
                                      <p:cBhvr>
                                        <p:cTn id="10" dur="500"/>
                                        <p:tgtEl>
                                          <p:spTgt spid="2908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90837"/>
                                        </p:tgtEl>
                                        <p:attrNameLst>
                                          <p:attrName>style.visibility</p:attrName>
                                        </p:attrNameLst>
                                      </p:cBhvr>
                                      <p:to>
                                        <p:strVal val="visible"/>
                                      </p:to>
                                    </p:set>
                                    <p:animEffect transition="in" filter="box(in)">
                                      <p:cBhvr>
                                        <p:cTn id="15" dur="500"/>
                                        <p:tgtEl>
                                          <p:spTgt spid="29083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0848"/>
                                        </p:tgtEl>
                                        <p:attrNameLst>
                                          <p:attrName>style.visibility</p:attrName>
                                        </p:attrNameLst>
                                      </p:cBhvr>
                                      <p:to>
                                        <p:strVal val="visible"/>
                                      </p:to>
                                    </p:set>
                                    <p:animEffect transition="in" filter="checkerboard(across)">
                                      <p:cBhvr>
                                        <p:cTn id="18" dur="500"/>
                                        <p:tgtEl>
                                          <p:spTgt spid="2908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90835"/>
                                        </p:tgtEl>
                                        <p:attrNameLst>
                                          <p:attrName>style.visibility</p:attrName>
                                        </p:attrNameLst>
                                      </p:cBhvr>
                                      <p:to>
                                        <p:strVal val="visible"/>
                                      </p:to>
                                    </p:set>
                                    <p:animEffect transition="in" filter="box(in)">
                                      <p:cBhvr>
                                        <p:cTn id="23" dur="500"/>
                                        <p:tgtEl>
                                          <p:spTgt spid="29083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90849"/>
                                        </p:tgtEl>
                                        <p:attrNameLst>
                                          <p:attrName>style.visibility</p:attrName>
                                        </p:attrNameLst>
                                      </p:cBhvr>
                                      <p:to>
                                        <p:strVal val="visible"/>
                                      </p:to>
                                    </p:set>
                                    <p:animEffect transition="in" filter="checkerboard(across)">
                                      <p:cBhvr>
                                        <p:cTn id="26" dur="500"/>
                                        <p:tgtEl>
                                          <p:spTgt spid="2908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90838"/>
                                        </p:tgtEl>
                                        <p:attrNameLst>
                                          <p:attrName>style.visibility</p:attrName>
                                        </p:attrNameLst>
                                      </p:cBhvr>
                                      <p:to>
                                        <p:strVal val="visible"/>
                                      </p:to>
                                    </p:set>
                                    <p:animEffect transition="in" filter="box(in)">
                                      <p:cBhvr>
                                        <p:cTn id="31" dur="500"/>
                                        <p:tgtEl>
                                          <p:spTgt spid="29083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90850"/>
                                        </p:tgtEl>
                                        <p:attrNameLst>
                                          <p:attrName>style.visibility</p:attrName>
                                        </p:attrNameLst>
                                      </p:cBhvr>
                                      <p:to>
                                        <p:strVal val="visible"/>
                                      </p:to>
                                    </p:set>
                                    <p:animEffect transition="in" filter="checkerboard(across)">
                                      <p:cBhvr>
                                        <p:cTn id="34" dur="500"/>
                                        <p:tgtEl>
                                          <p:spTgt spid="2908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90839"/>
                                        </p:tgtEl>
                                        <p:attrNameLst>
                                          <p:attrName>style.visibility</p:attrName>
                                        </p:attrNameLst>
                                      </p:cBhvr>
                                      <p:to>
                                        <p:strVal val="visible"/>
                                      </p:to>
                                    </p:set>
                                    <p:animEffect transition="in" filter="box(in)">
                                      <p:cBhvr>
                                        <p:cTn id="39" dur="500"/>
                                        <p:tgtEl>
                                          <p:spTgt spid="290839"/>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90851"/>
                                        </p:tgtEl>
                                        <p:attrNameLst>
                                          <p:attrName>style.visibility</p:attrName>
                                        </p:attrNameLst>
                                      </p:cBhvr>
                                      <p:to>
                                        <p:strVal val="visible"/>
                                      </p:to>
                                    </p:set>
                                    <p:animEffect transition="in" filter="checkerboard(across)">
                                      <p:cBhvr>
                                        <p:cTn id="42" dur="500"/>
                                        <p:tgtEl>
                                          <p:spTgt spid="290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90842"/>
                                        </p:tgtEl>
                                        <p:attrNameLst>
                                          <p:attrName>style.visibility</p:attrName>
                                        </p:attrNameLst>
                                      </p:cBhvr>
                                      <p:to>
                                        <p:strVal val="visible"/>
                                      </p:to>
                                    </p:set>
                                    <p:animEffect transition="in" filter="box(in)">
                                      <p:cBhvr>
                                        <p:cTn id="47" dur="500"/>
                                        <p:tgtEl>
                                          <p:spTgt spid="29084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90852"/>
                                        </p:tgtEl>
                                        <p:attrNameLst>
                                          <p:attrName>style.visibility</p:attrName>
                                        </p:attrNameLst>
                                      </p:cBhvr>
                                      <p:to>
                                        <p:strVal val="visible"/>
                                      </p:to>
                                    </p:set>
                                    <p:animEffect transition="in" filter="checkerboard(across)">
                                      <p:cBhvr>
                                        <p:cTn id="50" dur="500"/>
                                        <p:tgtEl>
                                          <p:spTgt spid="29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7" grpId="0" animBg="1"/>
      <p:bldP spid="290848" grpId="0" animBg="1"/>
      <p:bldP spid="290849" grpId="0" animBg="1"/>
      <p:bldP spid="290850" grpId="0" animBg="1"/>
      <p:bldP spid="290851" grpId="0" animBg="1"/>
      <p:bldP spid="2908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47994A96-604F-8A40-BF7C-72286845EF98}"/>
              </a:ext>
            </a:extLst>
          </p:cNvPr>
          <p:cNvSpPr>
            <a:spLocks noGrp="1" noChangeArrowheads="1"/>
          </p:cNvSpPr>
          <p:nvPr>
            <p:ph type="title"/>
          </p:nvPr>
        </p:nvSpPr>
        <p:spPr/>
        <p:txBody>
          <a:bodyPr/>
          <a:lstStyle/>
          <a:p>
            <a:pPr eaLnBrk="1" hangingPunct="1"/>
            <a:r>
              <a:rPr lang="en-US" altLang="en-US" dirty="0"/>
              <a:t>DC Transfer Curve</a:t>
            </a:r>
          </a:p>
        </p:txBody>
      </p:sp>
      <p:sp>
        <p:nvSpPr>
          <p:cNvPr id="41988" name="Rectangle 3">
            <a:extLst>
              <a:ext uri="{FF2B5EF4-FFF2-40B4-BE49-F238E27FC236}">
                <a16:creationId xmlns:a16="http://schemas.microsoft.com/office/drawing/2014/main" id="{E26F73EB-2D5F-8C40-A1F4-6C79AC7775B6}"/>
              </a:ext>
            </a:extLst>
          </p:cNvPr>
          <p:cNvSpPr>
            <a:spLocks noGrp="1" noChangeArrowheads="1"/>
          </p:cNvSpPr>
          <p:nvPr>
            <p:ph type="body" idx="1"/>
          </p:nvPr>
        </p:nvSpPr>
        <p:spPr/>
        <p:txBody>
          <a:bodyPr/>
          <a:lstStyle/>
          <a:p>
            <a:pPr eaLnBrk="1" hangingPunct="1"/>
            <a:r>
              <a:rPr lang="en-US" altLang="en-US" dirty="0"/>
              <a:t>Transcribe points onto V</a:t>
            </a:r>
            <a:r>
              <a:rPr lang="en-US" altLang="en-US" baseline="-25000" dirty="0"/>
              <a:t>in</a:t>
            </a:r>
            <a:r>
              <a:rPr lang="en-US" altLang="en-US" dirty="0"/>
              <a:t> vs. V</a:t>
            </a:r>
            <a:r>
              <a:rPr lang="en-US" altLang="en-US" baseline="-25000" dirty="0"/>
              <a:t>out</a:t>
            </a:r>
            <a:r>
              <a:rPr lang="en-US" altLang="en-US" dirty="0"/>
              <a:t> plot</a:t>
            </a:r>
          </a:p>
        </p:txBody>
      </p:sp>
      <p:graphicFrame>
        <p:nvGraphicFramePr>
          <p:cNvPr id="41989" name="Object 6">
            <a:extLst>
              <a:ext uri="{FF2B5EF4-FFF2-40B4-BE49-F238E27FC236}">
                <a16:creationId xmlns:a16="http://schemas.microsoft.com/office/drawing/2014/main" id="{3A8B0E8A-7771-4A47-8C06-B034E6B936B8}"/>
              </a:ext>
            </a:extLst>
          </p:cNvPr>
          <p:cNvGraphicFramePr>
            <a:graphicFrameLocks noChangeAspect="1"/>
          </p:cNvGraphicFramePr>
          <p:nvPr/>
        </p:nvGraphicFramePr>
        <p:xfrm>
          <a:off x="1066800" y="2819400"/>
          <a:ext cx="5257800" cy="2597150"/>
        </p:xfrm>
        <a:graphic>
          <a:graphicData uri="http://schemas.openxmlformats.org/presentationml/2006/ole">
            <mc:AlternateContent xmlns:mc="http://schemas.openxmlformats.org/markup-compatibility/2006">
              <mc:Choice xmlns:v="urn:schemas-microsoft-com:vml" Requires="v">
                <p:oleObj spid="_x0000_s10242" name="VISIO" r:id="rId4" imgW="18554700" imgH="9156700" progId="Visio.Drawing.6">
                  <p:embed/>
                </p:oleObj>
              </mc:Choice>
              <mc:Fallback>
                <p:oleObj name="VISIO" r:id="rId4" imgW="18554700" imgH="9156700" progId="Visio.Drawing.6">
                  <p:embed/>
                  <p:pic>
                    <p:nvPicPr>
                      <p:cNvPr id="41989" name="Object 6">
                        <a:extLst>
                          <a:ext uri="{FF2B5EF4-FFF2-40B4-BE49-F238E27FC236}">
                            <a16:creationId xmlns:a16="http://schemas.microsoft.com/office/drawing/2014/main" id="{3A8B0E8A-7771-4A47-8C06-B034E6B93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819400"/>
                        <a:ext cx="52578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1990" name="Object 7">
            <a:extLst>
              <a:ext uri="{FF2B5EF4-FFF2-40B4-BE49-F238E27FC236}">
                <a16:creationId xmlns:a16="http://schemas.microsoft.com/office/drawing/2014/main" id="{2871B0B7-9F06-2F42-B132-940F7D82DC61}"/>
              </a:ext>
            </a:extLst>
          </p:cNvPr>
          <p:cNvGraphicFramePr>
            <a:graphicFrameLocks noChangeAspect="1"/>
          </p:cNvGraphicFramePr>
          <p:nvPr/>
        </p:nvGraphicFramePr>
        <p:xfrm>
          <a:off x="6629400" y="2667001"/>
          <a:ext cx="3733800" cy="2828925"/>
        </p:xfrm>
        <a:graphic>
          <a:graphicData uri="http://schemas.openxmlformats.org/presentationml/2006/ole">
            <mc:AlternateContent xmlns:mc="http://schemas.openxmlformats.org/markup-compatibility/2006">
              <mc:Choice xmlns:v="urn:schemas-microsoft-com:vml" Requires="v">
                <p:oleObj spid="_x0000_s10243" name="VISIO" r:id="rId6" imgW="13335000" imgH="10096500" progId="Visio.Drawing.6">
                  <p:embed/>
                </p:oleObj>
              </mc:Choice>
              <mc:Fallback>
                <p:oleObj name="VISIO" r:id="rId6" imgW="13335000" imgH="10096500" progId="Visio.Drawing.6">
                  <p:embed/>
                  <p:pic>
                    <p:nvPicPr>
                      <p:cNvPr id="41990" name="Object 7">
                        <a:extLst>
                          <a:ext uri="{FF2B5EF4-FFF2-40B4-BE49-F238E27FC236}">
                            <a16:creationId xmlns:a16="http://schemas.microsoft.com/office/drawing/2014/main" id="{2871B0B7-9F06-2F42-B132-940F7D82D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2667001"/>
                        <a:ext cx="3733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84822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B6E6219-2DAD-DC4A-8FD5-9561E064E9AF}"/>
              </a:ext>
            </a:extLst>
          </p:cNvPr>
          <p:cNvSpPr>
            <a:spLocks noGrp="1" noChangeArrowheads="1"/>
          </p:cNvSpPr>
          <p:nvPr>
            <p:ph type="title"/>
          </p:nvPr>
        </p:nvSpPr>
        <p:spPr/>
        <p:txBody>
          <a:bodyPr/>
          <a:lstStyle/>
          <a:p>
            <a:pPr eaLnBrk="1" hangingPunct="1"/>
            <a:r>
              <a:rPr lang="en-US" altLang="en-US" dirty="0"/>
              <a:t>Operating Regions</a:t>
            </a:r>
          </a:p>
        </p:txBody>
      </p:sp>
      <p:sp>
        <p:nvSpPr>
          <p:cNvPr id="44036" name="Rectangle 3">
            <a:extLst>
              <a:ext uri="{FF2B5EF4-FFF2-40B4-BE49-F238E27FC236}">
                <a16:creationId xmlns:a16="http://schemas.microsoft.com/office/drawing/2014/main" id="{EB5EFE51-CB2B-6C4F-8589-160101205359}"/>
              </a:ext>
            </a:extLst>
          </p:cNvPr>
          <p:cNvSpPr>
            <a:spLocks noGrp="1" noChangeArrowheads="1"/>
          </p:cNvSpPr>
          <p:nvPr>
            <p:ph type="body" sz="half" idx="1"/>
          </p:nvPr>
        </p:nvSpPr>
        <p:spPr>
          <a:xfrm>
            <a:off x="2209800" y="1524000"/>
            <a:ext cx="5257800" cy="4572000"/>
          </a:xfrm>
        </p:spPr>
        <p:txBody>
          <a:bodyPr/>
          <a:lstStyle/>
          <a:p>
            <a:pPr eaLnBrk="1" hangingPunct="1"/>
            <a:r>
              <a:rPr lang="en-US" altLang="en-US" sz="2000" dirty="0"/>
              <a:t>Revisit transistor operating regions</a:t>
            </a:r>
          </a:p>
        </p:txBody>
      </p:sp>
      <p:graphicFrame>
        <p:nvGraphicFramePr>
          <p:cNvPr id="44037" name="Object 4">
            <a:extLst>
              <a:ext uri="{FF2B5EF4-FFF2-40B4-BE49-F238E27FC236}">
                <a16:creationId xmlns:a16="http://schemas.microsoft.com/office/drawing/2014/main" id="{AD9EA435-8BFA-944A-89D6-1BF7BDB9D81B}"/>
              </a:ext>
            </a:extLst>
          </p:cNvPr>
          <p:cNvGraphicFramePr>
            <a:graphicFrameLocks noChangeAspect="1"/>
          </p:cNvGraphicFramePr>
          <p:nvPr/>
        </p:nvGraphicFramePr>
        <p:xfrm>
          <a:off x="6553200" y="3276601"/>
          <a:ext cx="3733800" cy="2828925"/>
        </p:xfrm>
        <a:graphic>
          <a:graphicData uri="http://schemas.openxmlformats.org/presentationml/2006/ole">
            <mc:AlternateContent xmlns:mc="http://schemas.openxmlformats.org/markup-compatibility/2006">
              <mc:Choice xmlns:v="urn:schemas-microsoft-com:vml" Requires="v">
                <p:oleObj spid="_x0000_s11266" name="VISIO" r:id="rId4" imgW="13335000" imgH="10096500" progId="Visio.Drawing.6">
                  <p:embed/>
                </p:oleObj>
              </mc:Choice>
              <mc:Fallback>
                <p:oleObj name="VISIO" r:id="rId4" imgW="13335000" imgH="10096500" progId="Visio.Drawing.6">
                  <p:embed/>
                  <p:pic>
                    <p:nvPicPr>
                      <p:cNvPr id="44037" name="Object 4">
                        <a:extLst>
                          <a:ext uri="{FF2B5EF4-FFF2-40B4-BE49-F238E27FC236}">
                            <a16:creationId xmlns:a16="http://schemas.microsoft.com/office/drawing/2014/main" id="{AD9EA435-8BFA-944A-89D6-1BF7BDB9D8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276601"/>
                        <a:ext cx="3733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42021" name="Group 5">
            <a:extLst>
              <a:ext uri="{FF2B5EF4-FFF2-40B4-BE49-F238E27FC236}">
                <a16:creationId xmlns:a16="http://schemas.microsoft.com/office/drawing/2014/main" id="{F71597A1-19D9-7E4C-877C-F944356195E0}"/>
              </a:ext>
            </a:extLst>
          </p:cNvPr>
          <p:cNvGraphicFramePr>
            <a:graphicFrameLocks noGrp="1"/>
          </p:cNvGraphicFramePr>
          <p:nvPr/>
        </p:nvGraphicFramePr>
        <p:xfrm>
          <a:off x="2209800" y="2743201"/>
          <a:ext cx="4267200" cy="2378076"/>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Region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Cutoff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B</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E</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Cutoff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2051" name="Rectangle 35">
            <a:extLst>
              <a:ext uri="{FF2B5EF4-FFF2-40B4-BE49-F238E27FC236}">
                <a16:creationId xmlns:a16="http://schemas.microsoft.com/office/drawing/2014/main" id="{2AB2248D-57B0-2F48-9F5B-41C4C7D7813B}"/>
              </a:ext>
            </a:extLst>
          </p:cNvPr>
          <p:cNvSpPr>
            <a:spLocks noChangeArrowheads="1"/>
          </p:cNvSpPr>
          <p:nvPr/>
        </p:nvSpPr>
        <p:spPr bwMode="auto">
          <a:xfrm>
            <a:off x="3657600" y="3139807"/>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3" name="Rectangle 37">
            <a:extLst>
              <a:ext uri="{FF2B5EF4-FFF2-40B4-BE49-F238E27FC236}">
                <a16:creationId xmlns:a16="http://schemas.microsoft.com/office/drawing/2014/main" id="{EAD12C97-B7BF-9446-BADB-E7D9FEE47616}"/>
              </a:ext>
            </a:extLst>
          </p:cNvPr>
          <p:cNvSpPr>
            <a:spLocks noChangeArrowheads="1"/>
          </p:cNvSpPr>
          <p:nvPr/>
        </p:nvSpPr>
        <p:spPr bwMode="auto">
          <a:xfrm>
            <a:off x="5105400" y="3200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4" name="Rectangle 38">
            <a:extLst>
              <a:ext uri="{FF2B5EF4-FFF2-40B4-BE49-F238E27FC236}">
                <a16:creationId xmlns:a16="http://schemas.microsoft.com/office/drawing/2014/main" id="{97FC5E23-F658-FA4D-BD5A-0878DB045AA3}"/>
              </a:ext>
            </a:extLst>
          </p:cNvPr>
          <p:cNvSpPr>
            <a:spLocks noChangeArrowheads="1"/>
          </p:cNvSpPr>
          <p:nvPr/>
        </p:nvSpPr>
        <p:spPr bwMode="auto">
          <a:xfrm>
            <a:off x="3657600" y="3581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5" name="Rectangle 39">
            <a:extLst>
              <a:ext uri="{FF2B5EF4-FFF2-40B4-BE49-F238E27FC236}">
                <a16:creationId xmlns:a16="http://schemas.microsoft.com/office/drawing/2014/main" id="{4AAEBFF6-088A-A04F-B443-96F36906B0A4}"/>
              </a:ext>
            </a:extLst>
          </p:cNvPr>
          <p:cNvSpPr>
            <a:spLocks noChangeArrowheads="1"/>
          </p:cNvSpPr>
          <p:nvPr/>
        </p:nvSpPr>
        <p:spPr bwMode="auto">
          <a:xfrm>
            <a:off x="5105400" y="3581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6" name="Rectangle 40">
            <a:extLst>
              <a:ext uri="{FF2B5EF4-FFF2-40B4-BE49-F238E27FC236}">
                <a16:creationId xmlns:a16="http://schemas.microsoft.com/office/drawing/2014/main" id="{98DFD67B-894F-FC4C-920A-C9169D2B7335}"/>
              </a:ext>
            </a:extLst>
          </p:cNvPr>
          <p:cNvSpPr>
            <a:spLocks noChangeArrowheads="1"/>
          </p:cNvSpPr>
          <p:nvPr/>
        </p:nvSpPr>
        <p:spPr bwMode="auto">
          <a:xfrm>
            <a:off x="3657600" y="3962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7" name="Rectangle 41">
            <a:extLst>
              <a:ext uri="{FF2B5EF4-FFF2-40B4-BE49-F238E27FC236}">
                <a16:creationId xmlns:a16="http://schemas.microsoft.com/office/drawing/2014/main" id="{01B110C3-054B-8C4D-AB2B-C9A37621B5BC}"/>
              </a:ext>
            </a:extLst>
          </p:cNvPr>
          <p:cNvSpPr>
            <a:spLocks noChangeArrowheads="1"/>
          </p:cNvSpPr>
          <p:nvPr/>
        </p:nvSpPr>
        <p:spPr bwMode="auto">
          <a:xfrm>
            <a:off x="5105400" y="3962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8" name="Rectangle 42">
            <a:extLst>
              <a:ext uri="{FF2B5EF4-FFF2-40B4-BE49-F238E27FC236}">
                <a16:creationId xmlns:a16="http://schemas.microsoft.com/office/drawing/2014/main" id="{4F00D51D-06E8-F449-8B1B-30DF59215DC8}"/>
              </a:ext>
            </a:extLst>
          </p:cNvPr>
          <p:cNvSpPr>
            <a:spLocks noChangeArrowheads="1"/>
          </p:cNvSpPr>
          <p:nvPr/>
        </p:nvSpPr>
        <p:spPr bwMode="auto">
          <a:xfrm>
            <a:off x="3657600" y="4343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9" name="Rectangle 43">
            <a:extLst>
              <a:ext uri="{FF2B5EF4-FFF2-40B4-BE49-F238E27FC236}">
                <a16:creationId xmlns:a16="http://schemas.microsoft.com/office/drawing/2014/main" id="{F7472CD0-403F-5E40-96B7-58385FCE9693}"/>
              </a:ext>
            </a:extLst>
          </p:cNvPr>
          <p:cNvSpPr>
            <a:spLocks noChangeArrowheads="1"/>
          </p:cNvSpPr>
          <p:nvPr/>
        </p:nvSpPr>
        <p:spPr bwMode="auto">
          <a:xfrm>
            <a:off x="5105400" y="4343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60" name="Rectangle 44">
            <a:extLst>
              <a:ext uri="{FF2B5EF4-FFF2-40B4-BE49-F238E27FC236}">
                <a16:creationId xmlns:a16="http://schemas.microsoft.com/office/drawing/2014/main" id="{0A3D96BD-1A85-1941-94E7-025CBC2C9BB4}"/>
              </a:ext>
            </a:extLst>
          </p:cNvPr>
          <p:cNvSpPr>
            <a:spLocks noChangeArrowheads="1"/>
          </p:cNvSpPr>
          <p:nvPr/>
        </p:nvSpPr>
        <p:spPr bwMode="auto">
          <a:xfrm>
            <a:off x="3657600" y="4724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61" name="Rectangle 45">
            <a:extLst>
              <a:ext uri="{FF2B5EF4-FFF2-40B4-BE49-F238E27FC236}">
                <a16:creationId xmlns:a16="http://schemas.microsoft.com/office/drawing/2014/main" id="{053B95E6-0E41-0344-9EC8-6F724BF17F41}"/>
              </a:ext>
            </a:extLst>
          </p:cNvPr>
          <p:cNvSpPr>
            <a:spLocks noChangeArrowheads="1"/>
          </p:cNvSpPr>
          <p:nvPr/>
        </p:nvSpPr>
        <p:spPr bwMode="auto">
          <a:xfrm>
            <a:off x="5105400" y="4724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graphicFrame>
        <p:nvGraphicFramePr>
          <p:cNvPr id="44078" name="Object 46">
            <a:extLst>
              <a:ext uri="{FF2B5EF4-FFF2-40B4-BE49-F238E27FC236}">
                <a16:creationId xmlns:a16="http://schemas.microsoft.com/office/drawing/2014/main" id="{E84806BD-9807-2C45-AC28-5400B4AD6B8A}"/>
              </a:ext>
            </a:extLst>
          </p:cNvPr>
          <p:cNvGraphicFramePr>
            <a:graphicFrameLocks noGrp="1" noChangeAspect="1"/>
          </p:cNvGraphicFramePr>
          <p:nvPr>
            <p:ph sz="half" idx="2"/>
          </p:nvPr>
        </p:nvGraphicFramePr>
        <p:xfrm>
          <a:off x="7391400" y="1600200"/>
          <a:ext cx="2057400" cy="1373188"/>
        </p:xfrm>
        <a:graphic>
          <a:graphicData uri="http://schemas.openxmlformats.org/presentationml/2006/ole">
            <mc:AlternateContent xmlns:mc="http://schemas.openxmlformats.org/markup-compatibility/2006">
              <mc:Choice xmlns:v="urn:schemas-microsoft-com:vml" Requires="v">
                <p:oleObj spid="_x0000_s11267" name="Visio" r:id="rId6" imgW="1206500" imgH="812800" progId="Visio.Drawing.11">
                  <p:embed/>
                </p:oleObj>
              </mc:Choice>
              <mc:Fallback>
                <p:oleObj name="Visio" r:id="rId6" imgW="1206500" imgH="812800" progId="Visio.Drawing.11">
                  <p:embed/>
                  <p:pic>
                    <p:nvPicPr>
                      <p:cNvPr id="44078" name="Object 46">
                        <a:extLst>
                          <a:ext uri="{FF2B5EF4-FFF2-40B4-BE49-F238E27FC236}">
                            <a16:creationId xmlns:a16="http://schemas.microsoft.com/office/drawing/2014/main" id="{E84806BD-9807-2C45-AC28-5400B4AD6B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1600200"/>
                        <a:ext cx="2057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7843293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42051"/>
                                        </p:tgtEl>
                                      </p:cBhvr>
                                    </p:animEffect>
                                    <p:set>
                                      <p:cBhvr>
                                        <p:cTn id="7" dur="1" fill="hold">
                                          <p:stCondLst>
                                            <p:cond delay="499"/>
                                          </p:stCondLst>
                                        </p:cTn>
                                        <p:tgtEl>
                                          <p:spTgt spid="34205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42053"/>
                                        </p:tgtEl>
                                      </p:cBhvr>
                                    </p:animEffect>
                                    <p:set>
                                      <p:cBhvr>
                                        <p:cTn id="12" dur="1" fill="hold">
                                          <p:stCondLst>
                                            <p:cond delay="499"/>
                                          </p:stCondLst>
                                        </p:cTn>
                                        <p:tgtEl>
                                          <p:spTgt spid="3420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342054"/>
                                        </p:tgtEl>
                                      </p:cBhvr>
                                    </p:animEffect>
                                    <p:set>
                                      <p:cBhvr>
                                        <p:cTn id="17" dur="1" fill="hold">
                                          <p:stCondLst>
                                            <p:cond delay="499"/>
                                          </p:stCondLst>
                                        </p:cTn>
                                        <p:tgtEl>
                                          <p:spTgt spid="34205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342055"/>
                                        </p:tgtEl>
                                      </p:cBhvr>
                                    </p:animEffect>
                                    <p:set>
                                      <p:cBhvr>
                                        <p:cTn id="22" dur="1" fill="hold">
                                          <p:stCondLst>
                                            <p:cond delay="499"/>
                                          </p:stCondLst>
                                        </p:cTn>
                                        <p:tgtEl>
                                          <p:spTgt spid="34205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342056"/>
                                        </p:tgtEl>
                                      </p:cBhvr>
                                    </p:animEffect>
                                    <p:set>
                                      <p:cBhvr>
                                        <p:cTn id="27" dur="1" fill="hold">
                                          <p:stCondLst>
                                            <p:cond delay="499"/>
                                          </p:stCondLst>
                                        </p:cTn>
                                        <p:tgtEl>
                                          <p:spTgt spid="34205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342057"/>
                                        </p:tgtEl>
                                      </p:cBhvr>
                                    </p:animEffect>
                                    <p:set>
                                      <p:cBhvr>
                                        <p:cTn id="32" dur="1" fill="hold">
                                          <p:stCondLst>
                                            <p:cond delay="499"/>
                                          </p:stCondLst>
                                        </p:cTn>
                                        <p:tgtEl>
                                          <p:spTgt spid="34205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grpId="0" nodeType="clickEffect">
                                  <p:stCondLst>
                                    <p:cond delay="0"/>
                                  </p:stCondLst>
                                  <p:childTnLst>
                                    <p:animEffect transition="out" filter="checkerboard(across)">
                                      <p:cBhvr>
                                        <p:cTn id="36" dur="500"/>
                                        <p:tgtEl>
                                          <p:spTgt spid="342058"/>
                                        </p:tgtEl>
                                      </p:cBhvr>
                                    </p:animEffect>
                                    <p:set>
                                      <p:cBhvr>
                                        <p:cTn id="37" dur="1" fill="hold">
                                          <p:stCondLst>
                                            <p:cond delay="499"/>
                                          </p:stCondLst>
                                        </p:cTn>
                                        <p:tgtEl>
                                          <p:spTgt spid="34205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0" nodeType="clickEffect">
                                  <p:stCondLst>
                                    <p:cond delay="0"/>
                                  </p:stCondLst>
                                  <p:childTnLst>
                                    <p:animEffect transition="out" filter="checkerboard(across)">
                                      <p:cBhvr>
                                        <p:cTn id="41" dur="500"/>
                                        <p:tgtEl>
                                          <p:spTgt spid="342059"/>
                                        </p:tgtEl>
                                      </p:cBhvr>
                                    </p:animEffect>
                                    <p:set>
                                      <p:cBhvr>
                                        <p:cTn id="42" dur="1" fill="hold">
                                          <p:stCondLst>
                                            <p:cond delay="499"/>
                                          </p:stCondLst>
                                        </p:cTn>
                                        <p:tgtEl>
                                          <p:spTgt spid="34205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342060"/>
                                        </p:tgtEl>
                                      </p:cBhvr>
                                    </p:animEffect>
                                    <p:set>
                                      <p:cBhvr>
                                        <p:cTn id="47" dur="1" fill="hold">
                                          <p:stCondLst>
                                            <p:cond delay="499"/>
                                          </p:stCondLst>
                                        </p:cTn>
                                        <p:tgtEl>
                                          <p:spTgt spid="34206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0" nodeType="clickEffect">
                                  <p:stCondLst>
                                    <p:cond delay="0"/>
                                  </p:stCondLst>
                                  <p:childTnLst>
                                    <p:animEffect transition="out" filter="checkerboard(across)">
                                      <p:cBhvr>
                                        <p:cTn id="51" dur="500"/>
                                        <p:tgtEl>
                                          <p:spTgt spid="342061"/>
                                        </p:tgtEl>
                                      </p:cBhvr>
                                    </p:animEffect>
                                    <p:set>
                                      <p:cBhvr>
                                        <p:cTn id="52" dur="1" fill="hold">
                                          <p:stCondLst>
                                            <p:cond delay="499"/>
                                          </p:stCondLst>
                                        </p:cTn>
                                        <p:tgtEl>
                                          <p:spTgt spid="3420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51" grpId="0" animBg="1"/>
      <p:bldP spid="342053" grpId="0" animBg="1"/>
      <p:bldP spid="342054" grpId="0" animBg="1"/>
      <p:bldP spid="342055" grpId="0" animBg="1"/>
      <p:bldP spid="342056" grpId="0" animBg="1"/>
      <p:bldP spid="342057" grpId="0" animBg="1"/>
      <p:bldP spid="342058" grpId="0" animBg="1"/>
      <p:bldP spid="342059" grpId="0" animBg="1"/>
      <p:bldP spid="342060" grpId="0" animBg="1"/>
      <p:bldP spid="3420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63843051-589C-1D4E-A47D-2B35F123F15C}"/>
              </a:ext>
            </a:extLst>
          </p:cNvPr>
          <p:cNvSpPr>
            <a:spLocks noGrp="1" noChangeArrowheads="1"/>
          </p:cNvSpPr>
          <p:nvPr>
            <p:ph type="title"/>
          </p:nvPr>
        </p:nvSpPr>
        <p:spPr/>
        <p:txBody>
          <a:bodyPr/>
          <a:lstStyle/>
          <a:p>
            <a:pPr eaLnBrk="1" hangingPunct="1"/>
            <a:r>
              <a:rPr lang="en-US" altLang="en-US" dirty="0"/>
              <a:t>Beta Ratio</a:t>
            </a:r>
          </a:p>
        </p:txBody>
      </p:sp>
      <p:sp>
        <p:nvSpPr>
          <p:cNvPr id="46084" name="Rectangle 3">
            <a:extLst>
              <a:ext uri="{FF2B5EF4-FFF2-40B4-BE49-F238E27FC236}">
                <a16:creationId xmlns:a16="http://schemas.microsoft.com/office/drawing/2014/main" id="{D834D45A-482D-8F48-82BA-41325EFB9159}"/>
              </a:ext>
            </a:extLst>
          </p:cNvPr>
          <p:cNvSpPr>
            <a:spLocks noGrp="1" noChangeArrowheads="1"/>
          </p:cNvSpPr>
          <p:nvPr>
            <p:ph type="body" idx="1"/>
          </p:nvPr>
        </p:nvSpPr>
        <p:spPr/>
        <p:txBody>
          <a:bodyPr/>
          <a:lstStyle/>
          <a:p>
            <a:pPr eaLnBrk="1" hangingPunct="1"/>
            <a:r>
              <a:rPr lang="en-US" altLang="en-US" dirty="0"/>
              <a:t>If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sym typeface="Symbol" pitchFamily="2" charset="2"/>
              </a:rPr>
              <a:t>≈ 1, switching point will move from V</a:t>
            </a:r>
            <a:r>
              <a:rPr lang="en-US" altLang="en-US" baseline="-25000" dirty="0">
                <a:sym typeface="Symbol" pitchFamily="2" charset="2"/>
              </a:rPr>
              <a:t>DD</a:t>
            </a:r>
            <a:r>
              <a:rPr lang="en-US" altLang="en-US" dirty="0">
                <a:sym typeface="Symbol" pitchFamily="2" charset="2"/>
              </a:rPr>
              <a:t>/2</a:t>
            </a:r>
          </a:p>
          <a:p>
            <a:pPr eaLnBrk="1" hangingPunct="1"/>
            <a:r>
              <a:rPr lang="en-US" altLang="en-US" dirty="0">
                <a:sym typeface="Symbol" pitchFamily="2" charset="2"/>
              </a:rPr>
              <a:t>Called </a:t>
            </a:r>
            <a:r>
              <a:rPr lang="en-US" altLang="en-US" i="1" dirty="0">
                <a:sym typeface="Symbol" pitchFamily="2" charset="2"/>
              </a:rPr>
              <a:t>skewed</a:t>
            </a:r>
            <a:r>
              <a:rPr lang="en-US" altLang="en-US" dirty="0">
                <a:sym typeface="Symbol" pitchFamily="2" charset="2"/>
              </a:rPr>
              <a:t> gate</a:t>
            </a:r>
          </a:p>
          <a:p>
            <a:pPr eaLnBrk="1" hangingPunct="1"/>
            <a:r>
              <a:rPr lang="en-US" altLang="en-US" dirty="0">
                <a:sym typeface="Symbol" pitchFamily="2" charset="2"/>
              </a:rPr>
              <a:t>Other gates: collapse into equivalent inverter</a:t>
            </a:r>
          </a:p>
        </p:txBody>
      </p:sp>
      <p:graphicFrame>
        <p:nvGraphicFramePr>
          <p:cNvPr id="46085" name="Object 4">
            <a:extLst>
              <a:ext uri="{FF2B5EF4-FFF2-40B4-BE49-F238E27FC236}">
                <a16:creationId xmlns:a16="http://schemas.microsoft.com/office/drawing/2014/main" id="{44FD4D93-1AAC-4E4A-85A8-8601DB264AF1}"/>
              </a:ext>
            </a:extLst>
          </p:cNvPr>
          <p:cNvGraphicFramePr>
            <a:graphicFrameLocks noChangeAspect="1"/>
          </p:cNvGraphicFramePr>
          <p:nvPr/>
        </p:nvGraphicFramePr>
        <p:xfrm>
          <a:off x="3962400" y="2819401"/>
          <a:ext cx="4343400" cy="3209925"/>
        </p:xfrm>
        <a:graphic>
          <a:graphicData uri="http://schemas.openxmlformats.org/presentationml/2006/ole">
            <mc:AlternateContent xmlns:mc="http://schemas.openxmlformats.org/markup-compatibility/2006">
              <mc:Choice xmlns:v="urn:schemas-microsoft-com:vml" Requires="v">
                <p:oleObj spid="_x0000_s12290" name="VISIO" r:id="rId4" imgW="13335000" imgH="9842500" progId="Visio.Drawing.6">
                  <p:embed/>
                </p:oleObj>
              </mc:Choice>
              <mc:Fallback>
                <p:oleObj name="VISIO" r:id="rId4" imgW="13335000" imgH="9842500" progId="Visio.Drawing.6">
                  <p:embed/>
                  <p:pic>
                    <p:nvPicPr>
                      <p:cNvPr id="46085" name="Object 4">
                        <a:extLst>
                          <a:ext uri="{FF2B5EF4-FFF2-40B4-BE49-F238E27FC236}">
                            <a16:creationId xmlns:a16="http://schemas.microsoft.com/office/drawing/2014/main" id="{44FD4D93-1AAC-4E4A-85A8-8601DB264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819401"/>
                        <a:ext cx="43434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0936644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78258DDB-57FA-0A4A-94AC-E845BF39C25A}"/>
              </a:ext>
            </a:extLst>
          </p:cNvPr>
          <p:cNvSpPr>
            <a:spLocks noGrp="1" noChangeArrowheads="1"/>
          </p:cNvSpPr>
          <p:nvPr>
            <p:ph type="title"/>
          </p:nvPr>
        </p:nvSpPr>
        <p:spPr/>
        <p:txBody>
          <a:bodyPr/>
          <a:lstStyle/>
          <a:p>
            <a:pPr eaLnBrk="1" hangingPunct="1"/>
            <a:r>
              <a:rPr lang="en-US" altLang="en-US" dirty="0"/>
              <a:t>Noise Margins</a:t>
            </a:r>
          </a:p>
        </p:txBody>
      </p:sp>
      <p:sp>
        <p:nvSpPr>
          <p:cNvPr id="48132" name="Rectangle 3">
            <a:extLst>
              <a:ext uri="{FF2B5EF4-FFF2-40B4-BE49-F238E27FC236}">
                <a16:creationId xmlns:a16="http://schemas.microsoft.com/office/drawing/2014/main" id="{5AD75F49-46BF-0641-97DF-A5A3D554C8C4}"/>
              </a:ext>
            </a:extLst>
          </p:cNvPr>
          <p:cNvSpPr>
            <a:spLocks noGrp="1" noChangeArrowheads="1"/>
          </p:cNvSpPr>
          <p:nvPr>
            <p:ph type="body" idx="1"/>
          </p:nvPr>
        </p:nvSpPr>
        <p:spPr/>
        <p:txBody>
          <a:bodyPr/>
          <a:lstStyle/>
          <a:p>
            <a:pPr eaLnBrk="1" hangingPunct="1"/>
            <a:r>
              <a:rPr lang="en-US" altLang="en-US" dirty="0"/>
              <a:t>How much noise can a gate input see before it does not recognize the input?</a:t>
            </a:r>
          </a:p>
        </p:txBody>
      </p:sp>
      <p:graphicFrame>
        <p:nvGraphicFramePr>
          <p:cNvPr id="48133" name="Object 4">
            <a:extLst>
              <a:ext uri="{FF2B5EF4-FFF2-40B4-BE49-F238E27FC236}">
                <a16:creationId xmlns:a16="http://schemas.microsoft.com/office/drawing/2014/main" id="{F65DF80A-3F38-8B43-BC2A-8AA1FB1D7448}"/>
              </a:ext>
            </a:extLst>
          </p:cNvPr>
          <p:cNvGraphicFramePr>
            <a:graphicFrameLocks noChangeAspect="1"/>
          </p:cNvGraphicFramePr>
          <p:nvPr/>
        </p:nvGraphicFramePr>
        <p:xfrm>
          <a:off x="2438400" y="2438401"/>
          <a:ext cx="7467600" cy="3554413"/>
        </p:xfrm>
        <a:graphic>
          <a:graphicData uri="http://schemas.openxmlformats.org/presentationml/2006/ole">
            <mc:AlternateContent xmlns:mc="http://schemas.openxmlformats.org/markup-compatibility/2006">
              <mc:Choice xmlns:v="urn:schemas-microsoft-com:vml" Requires="v">
                <p:oleObj spid="_x0000_s13314" name="VISIO" r:id="rId4" imgW="24193500" imgH="11506200" progId="Visio.Drawing.6">
                  <p:embed/>
                </p:oleObj>
              </mc:Choice>
              <mc:Fallback>
                <p:oleObj name="VISIO" r:id="rId4" imgW="24193500" imgH="11506200" progId="Visio.Drawing.6">
                  <p:embed/>
                  <p:pic>
                    <p:nvPicPr>
                      <p:cNvPr id="48133" name="Object 4">
                        <a:extLst>
                          <a:ext uri="{FF2B5EF4-FFF2-40B4-BE49-F238E27FC236}">
                            <a16:creationId xmlns:a16="http://schemas.microsoft.com/office/drawing/2014/main" id="{F65DF80A-3F38-8B43-BC2A-8AA1FB1D7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438401"/>
                        <a:ext cx="746760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99735754"/>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9">
            <a:extLst>
              <a:ext uri="{FF2B5EF4-FFF2-40B4-BE49-F238E27FC236}">
                <a16:creationId xmlns:a16="http://schemas.microsoft.com/office/drawing/2014/main" id="{97B1BCEA-8AC8-4F42-BDBC-6C2C6DCFBD83}"/>
              </a:ext>
            </a:extLst>
          </p:cNvPr>
          <p:cNvGraphicFramePr>
            <a:graphicFrameLocks noChangeAspect="1"/>
          </p:cNvGraphicFramePr>
          <p:nvPr/>
        </p:nvGraphicFramePr>
        <p:xfrm>
          <a:off x="3733800" y="2514601"/>
          <a:ext cx="4267200" cy="3597275"/>
        </p:xfrm>
        <a:graphic>
          <a:graphicData uri="http://schemas.openxmlformats.org/presentationml/2006/ole">
            <mc:AlternateContent xmlns:mc="http://schemas.openxmlformats.org/markup-compatibility/2006">
              <mc:Choice xmlns:v="urn:schemas-microsoft-com:vml" Requires="v">
                <p:oleObj spid="_x0000_s14338" name="VISIO" r:id="rId4" imgW="16992600" imgH="14300200" progId="Visio.Drawing.6">
                  <p:embed/>
                </p:oleObj>
              </mc:Choice>
              <mc:Fallback>
                <p:oleObj name="VISIO" r:id="rId4" imgW="16992600" imgH="14300200" progId="Visio.Drawing.6">
                  <p:embed/>
                  <p:pic>
                    <p:nvPicPr>
                      <p:cNvPr id="50179" name="Object 9">
                        <a:extLst>
                          <a:ext uri="{FF2B5EF4-FFF2-40B4-BE49-F238E27FC236}">
                            <a16:creationId xmlns:a16="http://schemas.microsoft.com/office/drawing/2014/main" id="{97B1BCEA-8AC8-4F42-BDBC-6C2C6DCFB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514601"/>
                        <a:ext cx="4267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0180" name="Rectangle 2">
            <a:extLst>
              <a:ext uri="{FF2B5EF4-FFF2-40B4-BE49-F238E27FC236}">
                <a16:creationId xmlns:a16="http://schemas.microsoft.com/office/drawing/2014/main" id="{6B1AB069-4204-1B44-AFB3-EEB83957F303}"/>
              </a:ext>
            </a:extLst>
          </p:cNvPr>
          <p:cNvSpPr>
            <a:spLocks noGrp="1" noChangeArrowheads="1"/>
          </p:cNvSpPr>
          <p:nvPr>
            <p:ph type="title"/>
          </p:nvPr>
        </p:nvSpPr>
        <p:spPr/>
        <p:txBody>
          <a:bodyPr/>
          <a:lstStyle/>
          <a:p>
            <a:pPr eaLnBrk="1" hangingPunct="1"/>
            <a:r>
              <a:rPr lang="en-US" altLang="en-US" dirty="0"/>
              <a:t>Logic Levels</a:t>
            </a:r>
          </a:p>
        </p:txBody>
      </p:sp>
      <p:sp>
        <p:nvSpPr>
          <p:cNvPr id="270339" name="Rectangle 3">
            <a:extLst>
              <a:ext uri="{FF2B5EF4-FFF2-40B4-BE49-F238E27FC236}">
                <a16:creationId xmlns:a16="http://schemas.microsoft.com/office/drawing/2014/main" id="{9256E01A-1F71-DF4D-8A9E-5BE775DEF5A3}"/>
              </a:ext>
            </a:extLst>
          </p:cNvPr>
          <p:cNvSpPr>
            <a:spLocks noGrp="1" noChangeArrowheads="1"/>
          </p:cNvSpPr>
          <p:nvPr>
            <p:ph type="body" sz="half" idx="1"/>
          </p:nvPr>
        </p:nvSpPr>
        <p:spPr>
          <a:xfrm>
            <a:off x="2209800" y="1524000"/>
            <a:ext cx="7543800" cy="4572000"/>
          </a:xfrm>
        </p:spPr>
        <p:txBody>
          <a:bodyPr/>
          <a:lstStyle/>
          <a:p>
            <a:pPr eaLnBrk="1" hangingPunct="1"/>
            <a:r>
              <a:rPr lang="en-US" altLang="en-US" sz="2000" dirty="0"/>
              <a:t>To maximize noise margins, select logic levels at </a:t>
            </a:r>
          </a:p>
          <a:p>
            <a:pPr lvl="1" eaLnBrk="1" hangingPunct="1"/>
            <a:r>
              <a:rPr lang="en-US" altLang="en-US" dirty="0"/>
              <a:t>unity gain point of DC transfer characteristic</a:t>
            </a:r>
          </a:p>
        </p:txBody>
      </p:sp>
      <p:graphicFrame>
        <p:nvGraphicFramePr>
          <p:cNvPr id="270340" name="Object 4">
            <a:extLst>
              <a:ext uri="{FF2B5EF4-FFF2-40B4-BE49-F238E27FC236}">
                <a16:creationId xmlns:a16="http://schemas.microsoft.com/office/drawing/2014/main" id="{725A11ED-6BD2-3849-A804-46642EB25531}"/>
              </a:ext>
            </a:extLst>
          </p:cNvPr>
          <p:cNvGraphicFramePr>
            <a:graphicFrameLocks noChangeAspect="1"/>
          </p:cNvGraphicFramePr>
          <p:nvPr/>
        </p:nvGraphicFramePr>
        <p:xfrm>
          <a:off x="3733800" y="2514601"/>
          <a:ext cx="4267200" cy="3597275"/>
        </p:xfrm>
        <a:graphic>
          <a:graphicData uri="http://schemas.openxmlformats.org/presentationml/2006/ole">
            <mc:AlternateContent xmlns:mc="http://schemas.openxmlformats.org/markup-compatibility/2006">
              <mc:Choice xmlns:v="urn:schemas-microsoft-com:vml" Requires="v">
                <p:oleObj spid="_x0000_s14339" name="VISIO" r:id="rId6" imgW="16992600" imgH="14300200" progId="Visio.Drawing.6">
                  <p:embed/>
                </p:oleObj>
              </mc:Choice>
              <mc:Fallback>
                <p:oleObj name="VISIO" r:id="rId6" imgW="16992600" imgH="14300200" progId="Visio.Drawing.6">
                  <p:embed/>
                  <p:pic>
                    <p:nvPicPr>
                      <p:cNvPr id="270340" name="Object 4">
                        <a:extLst>
                          <a:ext uri="{FF2B5EF4-FFF2-40B4-BE49-F238E27FC236}">
                            <a16:creationId xmlns:a16="http://schemas.microsoft.com/office/drawing/2014/main" id="{725A11ED-6BD2-3849-A804-46642EB255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514601"/>
                        <a:ext cx="4267200" cy="3597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4744043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270340"/>
                                        </p:tgtEl>
                                      </p:cBhvr>
                                    </p:animEffect>
                                    <p:set>
                                      <p:cBhvr>
                                        <p:cTn id="7" dur="1" fill="hold">
                                          <p:stCondLst>
                                            <p:cond delay="499"/>
                                          </p:stCondLst>
                                        </p:cTn>
                                        <p:tgtEl>
                                          <p:spTgt spid="270340"/>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270339">
                                            <p:txEl>
                                              <p:pRg st="1" end="1"/>
                                            </p:txEl>
                                          </p:spTgt>
                                        </p:tgtEl>
                                        <p:attrNameLst>
                                          <p:attrName>style.visibility</p:attrName>
                                        </p:attrNameLst>
                                      </p:cBhvr>
                                      <p:to>
                                        <p:strVal val="visible"/>
                                      </p:to>
                                    </p:set>
                                    <p:animEffect transition="in" filter="checkerboard(across)">
                                      <p:cBhvr>
                                        <p:cTn id="10" dur="500"/>
                                        <p:tgtEl>
                                          <p:spTgt spid="270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690C6C8C-2380-9445-961E-B07C9E1B0DD4}"/>
              </a:ext>
            </a:extLst>
          </p:cNvPr>
          <p:cNvSpPr>
            <a:spLocks noGrp="1" noChangeArrowheads="1"/>
          </p:cNvSpPr>
          <p:nvPr>
            <p:ph type="title"/>
          </p:nvPr>
        </p:nvSpPr>
        <p:spPr/>
        <p:txBody>
          <a:bodyPr/>
          <a:lstStyle/>
          <a:p>
            <a:pPr eaLnBrk="1" hangingPunct="1"/>
            <a:r>
              <a:rPr lang="en-US" altLang="en-US" dirty="0"/>
              <a:t>Transient Response</a:t>
            </a:r>
          </a:p>
        </p:txBody>
      </p:sp>
      <p:sp>
        <p:nvSpPr>
          <p:cNvPr id="52228" name="Rectangle 3">
            <a:extLst>
              <a:ext uri="{FF2B5EF4-FFF2-40B4-BE49-F238E27FC236}">
                <a16:creationId xmlns:a16="http://schemas.microsoft.com/office/drawing/2014/main" id="{A4F1D68C-DAE9-6447-986A-F4DC8378CAD0}"/>
              </a:ext>
            </a:extLst>
          </p:cNvPr>
          <p:cNvSpPr>
            <a:spLocks noGrp="1" noChangeArrowheads="1"/>
          </p:cNvSpPr>
          <p:nvPr>
            <p:ph type="body" idx="1"/>
          </p:nvPr>
        </p:nvSpPr>
        <p:spPr/>
        <p:txBody>
          <a:bodyPr/>
          <a:lstStyle/>
          <a:p>
            <a:pPr eaLnBrk="1" hangingPunct="1"/>
            <a:r>
              <a:rPr lang="en-US" altLang="en-US" i="1" dirty="0"/>
              <a:t>DC analysis</a:t>
            </a:r>
            <a:r>
              <a:rPr lang="en-US" altLang="en-US" dirty="0"/>
              <a:t> tells us V</a:t>
            </a:r>
            <a:r>
              <a:rPr lang="en-US" altLang="en-US" baseline="-25000" dirty="0"/>
              <a:t>out</a:t>
            </a:r>
            <a:r>
              <a:rPr lang="en-US" altLang="en-US" dirty="0"/>
              <a:t> if V</a:t>
            </a:r>
            <a:r>
              <a:rPr lang="en-US" altLang="en-US" baseline="-25000" dirty="0"/>
              <a:t>in</a:t>
            </a:r>
            <a:r>
              <a:rPr lang="en-US" altLang="en-US" dirty="0"/>
              <a:t> is constant</a:t>
            </a:r>
          </a:p>
          <a:p>
            <a:pPr eaLnBrk="1" hangingPunct="1"/>
            <a:r>
              <a:rPr lang="en-US" altLang="en-US" i="1" dirty="0"/>
              <a:t>Transient analysis</a:t>
            </a:r>
            <a:r>
              <a:rPr lang="en-US" altLang="en-US" dirty="0"/>
              <a:t> tells us V</a:t>
            </a:r>
            <a:r>
              <a:rPr lang="en-US" altLang="en-US" baseline="-25000" dirty="0"/>
              <a:t>out</a:t>
            </a:r>
            <a:r>
              <a:rPr lang="en-US" altLang="en-US" dirty="0"/>
              <a:t>(t) if V</a:t>
            </a:r>
            <a:r>
              <a:rPr lang="en-US" altLang="en-US" baseline="-25000" dirty="0"/>
              <a:t>in</a:t>
            </a:r>
            <a:r>
              <a:rPr lang="en-US" altLang="en-US" dirty="0"/>
              <a:t>(t) changes</a:t>
            </a:r>
          </a:p>
          <a:p>
            <a:pPr lvl="1" eaLnBrk="1" hangingPunct="1"/>
            <a:r>
              <a:rPr lang="en-US" altLang="en-US" dirty="0"/>
              <a:t>Requires solving differential equations</a:t>
            </a:r>
          </a:p>
          <a:p>
            <a:pPr eaLnBrk="1" hangingPunct="1"/>
            <a:r>
              <a:rPr lang="en-US" altLang="en-US" dirty="0"/>
              <a:t>Input is usually considered to be a step or ramp</a:t>
            </a:r>
          </a:p>
          <a:p>
            <a:pPr lvl="1" eaLnBrk="1" hangingPunct="1"/>
            <a:r>
              <a:rPr lang="en-US" altLang="en-US" dirty="0"/>
              <a:t>From 0 to V</a:t>
            </a:r>
            <a:r>
              <a:rPr lang="en-US" altLang="en-US" baseline="-25000" dirty="0"/>
              <a:t>DD </a:t>
            </a:r>
            <a:r>
              <a:rPr lang="en-US" altLang="en-US" dirty="0"/>
              <a:t>or vice versa</a:t>
            </a:r>
          </a:p>
        </p:txBody>
      </p:sp>
    </p:spTree>
    <p:extLst>
      <p:ext uri="{BB962C8B-B14F-4D97-AF65-F5344CB8AC3E}">
        <p14:creationId xmlns:p14="http://schemas.microsoft.com/office/powerpoint/2010/main" val="3453792802"/>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p>
          <a:p>
            <a:pPr lvl="0"/>
            <a:r>
              <a:rPr lang="en-US" dirty="0">
                <a:ea typeface="ＭＳ Ｐゴシック" panose="020B0600070205080204" pitchFamily="34" charset="-128"/>
              </a:rPr>
              <a:t>Explain threshold drop in pass transistor circuits.</a:t>
            </a:r>
            <a:endParaRPr lang="en-GB" dirty="0">
              <a:ea typeface="ＭＳ Ｐゴシック" panose="020B0600070205080204" pitchFamily="34" charset="-128"/>
            </a:endParaRPr>
          </a:p>
          <a:p>
            <a:pPr lvl="0"/>
            <a:r>
              <a:rPr lang="en-US" dirty="0">
                <a:ea typeface="ＭＳ Ｐゴシック" panose="020B0600070205080204" pitchFamily="34" charset="-128"/>
              </a:rPr>
              <a:t>Graphically derive the DC response of a CMOS logic gate.</a:t>
            </a:r>
            <a:endParaRPr lang="en-GB" dirty="0">
              <a:ea typeface="ＭＳ Ｐゴシック" panose="020B0600070205080204" pitchFamily="34" charset="-128"/>
            </a:endParaRPr>
          </a:p>
          <a:p>
            <a:r>
              <a:rPr lang="en-US" dirty="0">
                <a:ea typeface="ＭＳ Ｐゴシック" panose="020B0600070205080204" pitchFamily="34" charset="-128"/>
              </a:rPr>
              <a:t>Estimate the delay of logic gates using RC delay models.</a:t>
            </a:r>
            <a:endParaRPr lang="en-US" altLang="en-US" dirty="0">
              <a:ea typeface="ＭＳ Ｐゴシック" panose="020B0600070205080204" pitchFamily="34" charset="-128"/>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2F6A5E0B-6C91-FC47-8755-3D6B2E1EE948}"/>
              </a:ext>
            </a:extLst>
          </p:cNvPr>
          <p:cNvSpPr>
            <a:spLocks noGrp="1" noChangeArrowheads="1"/>
          </p:cNvSpPr>
          <p:nvPr>
            <p:ph type="title"/>
          </p:nvPr>
        </p:nvSpPr>
        <p:spPr/>
        <p:txBody>
          <a:bodyPr/>
          <a:lstStyle/>
          <a:p>
            <a:pPr eaLnBrk="1" hangingPunct="1"/>
            <a:r>
              <a:rPr lang="en-US" altLang="en-US" dirty="0"/>
              <a:t>Inverter Step Response</a:t>
            </a:r>
          </a:p>
        </p:txBody>
      </p:sp>
      <p:sp>
        <p:nvSpPr>
          <p:cNvPr id="54276" name="Rectangle 3">
            <a:extLst>
              <a:ext uri="{FF2B5EF4-FFF2-40B4-BE49-F238E27FC236}">
                <a16:creationId xmlns:a16="http://schemas.microsoft.com/office/drawing/2014/main" id="{A4E2C11B-1752-7F48-8FBE-82D21C6BD67C}"/>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solidFill>
                  <a:schemeClr val="tx1"/>
                </a:solidFill>
                <a:ea typeface="ＭＳ Ｐゴシック"/>
              </a:rPr>
              <a:t>E.g.,</a:t>
            </a:r>
            <a:r>
              <a:rPr lang="en-US" altLang="en-US" dirty="0">
                <a:ea typeface="ＭＳ Ｐゴシック"/>
              </a:rPr>
              <a:t> find step response of inverter driving load cap</a:t>
            </a:r>
          </a:p>
        </p:txBody>
      </p:sp>
      <p:graphicFrame>
        <p:nvGraphicFramePr>
          <p:cNvPr id="54277" name="Object 4">
            <a:extLst>
              <a:ext uri="{FF2B5EF4-FFF2-40B4-BE49-F238E27FC236}">
                <a16:creationId xmlns:a16="http://schemas.microsoft.com/office/drawing/2014/main" id="{E7EAF26B-A80A-3D4F-80A1-C75D720BB5F5}"/>
              </a:ext>
            </a:extLst>
          </p:cNvPr>
          <p:cNvGraphicFramePr>
            <a:graphicFrameLocks noChangeAspect="1"/>
          </p:cNvGraphicFramePr>
          <p:nvPr/>
        </p:nvGraphicFramePr>
        <p:xfrm>
          <a:off x="2362201" y="1981200"/>
          <a:ext cx="3090863" cy="2319338"/>
        </p:xfrm>
        <a:graphic>
          <a:graphicData uri="http://schemas.openxmlformats.org/presentationml/2006/ole">
            <mc:AlternateContent xmlns:mc="http://schemas.openxmlformats.org/markup-compatibility/2006">
              <mc:Choice xmlns:v="urn:schemas-microsoft-com:vml" Requires="v">
                <p:oleObj spid="_x0000_s15362" name="Equation" r:id="rId4" imgW="23406100" imgH="17551400" progId="Equation.DSMT4">
                  <p:embed/>
                </p:oleObj>
              </mc:Choice>
              <mc:Fallback>
                <p:oleObj name="Equation" r:id="rId4" imgW="23406100" imgH="17551400" progId="Equation.DSMT4">
                  <p:embed/>
                  <p:pic>
                    <p:nvPicPr>
                      <p:cNvPr id="54277" name="Object 4">
                        <a:extLst>
                          <a:ext uri="{FF2B5EF4-FFF2-40B4-BE49-F238E27FC236}">
                            <a16:creationId xmlns:a16="http://schemas.microsoft.com/office/drawing/2014/main" id="{E7EAF26B-A80A-3D4F-80A1-C75D720BB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1981200"/>
                        <a:ext cx="3090863" cy="231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4278" name="Object 5">
            <a:extLst>
              <a:ext uri="{FF2B5EF4-FFF2-40B4-BE49-F238E27FC236}">
                <a16:creationId xmlns:a16="http://schemas.microsoft.com/office/drawing/2014/main" id="{61F527D9-D6F4-2449-8AD4-82F26C0EBABB}"/>
              </a:ext>
            </a:extLst>
          </p:cNvPr>
          <p:cNvGraphicFramePr>
            <a:graphicFrameLocks noChangeAspect="1"/>
          </p:cNvGraphicFramePr>
          <p:nvPr/>
        </p:nvGraphicFramePr>
        <p:xfrm>
          <a:off x="2133600" y="4343401"/>
          <a:ext cx="5195888" cy="1654175"/>
        </p:xfrm>
        <a:graphic>
          <a:graphicData uri="http://schemas.openxmlformats.org/presentationml/2006/ole">
            <mc:AlternateContent xmlns:mc="http://schemas.openxmlformats.org/markup-compatibility/2006">
              <mc:Choice xmlns:v="urn:schemas-microsoft-com:vml" Requires="v">
                <p:oleObj spid="_x0000_s15363" name="Equation" r:id="rId6" imgW="65239900" imgH="20777200" progId="Equation.DSMT4">
                  <p:embed/>
                </p:oleObj>
              </mc:Choice>
              <mc:Fallback>
                <p:oleObj name="Equation" r:id="rId6" imgW="65239900" imgH="20777200" progId="Equation.DSMT4">
                  <p:embed/>
                  <p:pic>
                    <p:nvPicPr>
                      <p:cNvPr id="54278" name="Object 5">
                        <a:extLst>
                          <a:ext uri="{FF2B5EF4-FFF2-40B4-BE49-F238E27FC236}">
                            <a16:creationId xmlns:a16="http://schemas.microsoft.com/office/drawing/2014/main" id="{61F527D9-D6F4-2449-8AD4-82F26C0EBA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343401"/>
                        <a:ext cx="5195888"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79" name="Object 6">
            <a:extLst>
              <a:ext uri="{FF2B5EF4-FFF2-40B4-BE49-F238E27FC236}">
                <a16:creationId xmlns:a16="http://schemas.microsoft.com/office/drawing/2014/main" id="{EC47772D-E577-714D-B4EA-63F078F537CE}"/>
              </a:ext>
            </a:extLst>
          </p:cNvPr>
          <p:cNvGraphicFramePr>
            <a:graphicFrameLocks noChangeAspect="1"/>
          </p:cNvGraphicFramePr>
          <p:nvPr/>
        </p:nvGraphicFramePr>
        <p:xfrm>
          <a:off x="7543800" y="4114800"/>
          <a:ext cx="2743200" cy="1735138"/>
        </p:xfrm>
        <a:graphic>
          <a:graphicData uri="http://schemas.openxmlformats.org/presentationml/2006/ole">
            <mc:AlternateContent xmlns:mc="http://schemas.openxmlformats.org/markup-compatibility/2006">
              <mc:Choice xmlns:v="urn:schemas-microsoft-com:vml" Requires="v">
                <p:oleObj spid="_x0000_s15364" name="VISIO" r:id="rId8" imgW="8636000" imgH="5461000" progId="Visio.Drawing.6">
                  <p:embed/>
                </p:oleObj>
              </mc:Choice>
              <mc:Fallback>
                <p:oleObj name="VISIO" r:id="rId8" imgW="8636000" imgH="5461000" progId="Visio.Drawing.6">
                  <p:embed/>
                  <p:pic>
                    <p:nvPicPr>
                      <p:cNvPr id="54279" name="Object 6">
                        <a:extLst>
                          <a:ext uri="{FF2B5EF4-FFF2-40B4-BE49-F238E27FC236}">
                            <a16:creationId xmlns:a16="http://schemas.microsoft.com/office/drawing/2014/main" id="{EC47772D-E577-714D-B4EA-63F078F537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114800"/>
                        <a:ext cx="27432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80" name="Object 7">
            <a:extLst>
              <a:ext uri="{FF2B5EF4-FFF2-40B4-BE49-F238E27FC236}">
                <a16:creationId xmlns:a16="http://schemas.microsoft.com/office/drawing/2014/main" id="{7741DC0A-E93C-1642-BC60-AFD2FB70DB50}"/>
              </a:ext>
            </a:extLst>
          </p:cNvPr>
          <p:cNvGraphicFramePr>
            <a:graphicFrameLocks noChangeAspect="1"/>
          </p:cNvGraphicFramePr>
          <p:nvPr/>
        </p:nvGraphicFramePr>
        <p:xfrm>
          <a:off x="7010401" y="1981200"/>
          <a:ext cx="2936875" cy="1938338"/>
        </p:xfrm>
        <a:graphic>
          <a:graphicData uri="http://schemas.openxmlformats.org/presentationml/2006/ole">
            <mc:AlternateContent xmlns:mc="http://schemas.openxmlformats.org/markup-compatibility/2006">
              <mc:Choice xmlns:v="urn:schemas-microsoft-com:vml" Requires="v">
                <p:oleObj spid="_x0000_s15365" name="VISIO" r:id="rId10" imgW="7569200" imgH="4991100" progId="Visio.Drawing.6">
                  <p:embed/>
                </p:oleObj>
              </mc:Choice>
              <mc:Fallback>
                <p:oleObj name="VISIO" r:id="rId10" imgW="7569200" imgH="4991100" progId="Visio.Drawing.6">
                  <p:embed/>
                  <p:pic>
                    <p:nvPicPr>
                      <p:cNvPr id="54280" name="Object 7">
                        <a:extLst>
                          <a:ext uri="{FF2B5EF4-FFF2-40B4-BE49-F238E27FC236}">
                            <a16:creationId xmlns:a16="http://schemas.microsoft.com/office/drawing/2014/main" id="{7741DC0A-E93C-1642-BC60-AFD2FB70DB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1" y="1981200"/>
                        <a:ext cx="2936875"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3353" name="Rectangle 9">
            <a:extLst>
              <a:ext uri="{FF2B5EF4-FFF2-40B4-BE49-F238E27FC236}">
                <a16:creationId xmlns:a16="http://schemas.microsoft.com/office/drawing/2014/main" id="{97F98844-247D-F249-89DD-EC58C3EE74F3}"/>
              </a:ext>
            </a:extLst>
          </p:cNvPr>
          <p:cNvSpPr>
            <a:spLocks noChangeArrowheads="1"/>
          </p:cNvSpPr>
          <p:nvPr/>
        </p:nvSpPr>
        <p:spPr bwMode="auto">
          <a:xfrm>
            <a:off x="7543800" y="4038600"/>
            <a:ext cx="25146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4" name="Rectangle 10">
            <a:extLst>
              <a:ext uri="{FF2B5EF4-FFF2-40B4-BE49-F238E27FC236}">
                <a16:creationId xmlns:a16="http://schemas.microsoft.com/office/drawing/2014/main" id="{76AB598C-3B2E-AC44-B239-087BC949CF0A}"/>
              </a:ext>
            </a:extLst>
          </p:cNvPr>
          <p:cNvSpPr>
            <a:spLocks noChangeArrowheads="1"/>
          </p:cNvSpPr>
          <p:nvPr/>
        </p:nvSpPr>
        <p:spPr bwMode="auto">
          <a:xfrm>
            <a:off x="3048000" y="4267200"/>
            <a:ext cx="27432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6" name="Rectangle 12">
            <a:extLst>
              <a:ext uri="{FF2B5EF4-FFF2-40B4-BE49-F238E27FC236}">
                <a16:creationId xmlns:a16="http://schemas.microsoft.com/office/drawing/2014/main" id="{45B20D06-E862-3541-B78B-DF7759E834F2}"/>
              </a:ext>
            </a:extLst>
          </p:cNvPr>
          <p:cNvSpPr>
            <a:spLocks noChangeArrowheads="1"/>
          </p:cNvSpPr>
          <p:nvPr/>
        </p:nvSpPr>
        <p:spPr bwMode="auto">
          <a:xfrm>
            <a:off x="4038600" y="3124200"/>
            <a:ext cx="12954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7" name="Rectangle 13">
            <a:extLst>
              <a:ext uri="{FF2B5EF4-FFF2-40B4-BE49-F238E27FC236}">
                <a16:creationId xmlns:a16="http://schemas.microsoft.com/office/drawing/2014/main" id="{03A24536-18E9-4B47-8700-D3D6C0930BEF}"/>
              </a:ext>
            </a:extLst>
          </p:cNvPr>
          <p:cNvSpPr>
            <a:spLocks noChangeArrowheads="1"/>
          </p:cNvSpPr>
          <p:nvPr/>
        </p:nvSpPr>
        <p:spPr bwMode="auto">
          <a:xfrm>
            <a:off x="4267200" y="2590800"/>
            <a:ext cx="1295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9" name="Rectangle 15">
            <a:extLst>
              <a:ext uri="{FF2B5EF4-FFF2-40B4-BE49-F238E27FC236}">
                <a16:creationId xmlns:a16="http://schemas.microsoft.com/office/drawing/2014/main" id="{D2F09CC9-F5FB-C844-B2C1-EC2CA87EF7E4}"/>
              </a:ext>
            </a:extLst>
          </p:cNvPr>
          <p:cNvSpPr>
            <a:spLocks noChangeArrowheads="1"/>
          </p:cNvSpPr>
          <p:nvPr/>
        </p:nvSpPr>
        <p:spPr bwMode="auto">
          <a:xfrm>
            <a:off x="3581400" y="1981200"/>
            <a:ext cx="1752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6182985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13359"/>
                                        </p:tgtEl>
                                      </p:cBhvr>
                                    </p:animEffect>
                                    <p:set>
                                      <p:cBhvr>
                                        <p:cTn id="7" dur="1" fill="hold">
                                          <p:stCondLst>
                                            <p:cond delay="499"/>
                                          </p:stCondLst>
                                        </p:cTn>
                                        <p:tgtEl>
                                          <p:spTgt spid="31335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13357"/>
                                        </p:tgtEl>
                                      </p:cBhvr>
                                    </p:animEffect>
                                    <p:set>
                                      <p:cBhvr>
                                        <p:cTn id="12" dur="1" fill="hold">
                                          <p:stCondLst>
                                            <p:cond delay="499"/>
                                          </p:stCondLst>
                                        </p:cTn>
                                        <p:tgtEl>
                                          <p:spTgt spid="31335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313356"/>
                                        </p:tgtEl>
                                      </p:cBhvr>
                                    </p:animEffect>
                                    <p:set>
                                      <p:cBhvr>
                                        <p:cTn id="17" dur="1" fill="hold">
                                          <p:stCondLst>
                                            <p:cond delay="499"/>
                                          </p:stCondLst>
                                        </p:cTn>
                                        <p:tgtEl>
                                          <p:spTgt spid="31335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313354"/>
                                        </p:tgtEl>
                                      </p:cBhvr>
                                    </p:animEffect>
                                    <p:set>
                                      <p:cBhvr>
                                        <p:cTn id="22" dur="1" fill="hold">
                                          <p:stCondLst>
                                            <p:cond delay="499"/>
                                          </p:stCondLst>
                                        </p:cTn>
                                        <p:tgtEl>
                                          <p:spTgt spid="31335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313353"/>
                                        </p:tgtEl>
                                      </p:cBhvr>
                                    </p:animEffect>
                                    <p:set>
                                      <p:cBhvr>
                                        <p:cTn id="27" dur="1" fill="hold">
                                          <p:stCondLst>
                                            <p:cond delay="499"/>
                                          </p:stCondLst>
                                        </p:cTn>
                                        <p:tgtEl>
                                          <p:spTgt spid="3133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3" grpId="0" animBg="1"/>
      <p:bldP spid="313354" grpId="0" animBg="1"/>
      <p:bldP spid="313356" grpId="0" animBg="1"/>
      <p:bldP spid="313357" grpId="0" animBg="1"/>
      <p:bldP spid="3133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45865B82-666F-E24C-8468-F85D01B2D77F}"/>
              </a:ext>
            </a:extLst>
          </p:cNvPr>
          <p:cNvSpPr>
            <a:spLocks noGrp="1" noChangeArrowheads="1"/>
          </p:cNvSpPr>
          <p:nvPr>
            <p:ph type="title"/>
          </p:nvPr>
        </p:nvSpPr>
        <p:spPr/>
        <p:txBody>
          <a:bodyPr/>
          <a:lstStyle/>
          <a:p>
            <a:pPr eaLnBrk="1" hangingPunct="1"/>
            <a:r>
              <a:rPr lang="en-US" altLang="en-US" dirty="0"/>
              <a:t>Delay Definitions</a:t>
            </a:r>
          </a:p>
        </p:txBody>
      </p:sp>
      <p:sp>
        <p:nvSpPr>
          <p:cNvPr id="330755" name="Rectangle 3">
            <a:extLst>
              <a:ext uri="{FF2B5EF4-FFF2-40B4-BE49-F238E27FC236}">
                <a16:creationId xmlns:a16="http://schemas.microsoft.com/office/drawing/2014/main" id="{E744FE36-6EBB-A144-82D7-961B5908F124}"/>
              </a:ext>
            </a:extLst>
          </p:cNvPr>
          <p:cNvSpPr>
            <a:spLocks noGrp="1" noChangeArrowheads="1"/>
          </p:cNvSpPr>
          <p:nvPr>
            <p:ph type="body" idx="1"/>
          </p:nvPr>
        </p:nvSpPr>
        <p:spPr>
          <a:xfrm>
            <a:off x="2209800" y="1524000"/>
            <a:ext cx="4114800" cy="4572000"/>
          </a:xfrm>
        </p:spPr>
        <p:txBody>
          <a:bodyPr/>
          <a:lstStyle/>
          <a:p>
            <a:pPr eaLnBrk="1" hangingPunct="1">
              <a:lnSpc>
                <a:spcPct val="90000"/>
              </a:lnSpc>
            </a:pPr>
            <a:r>
              <a:rPr lang="en-US" altLang="en-US" sz="2000" b="1" dirty="0"/>
              <a:t>t</a:t>
            </a:r>
            <a:r>
              <a:rPr lang="en-US" altLang="en-US" sz="2000" b="1" baseline="-25000" dirty="0"/>
              <a:t>pdr</a:t>
            </a:r>
            <a:r>
              <a:rPr lang="en-US" altLang="en-US" sz="2000" dirty="0"/>
              <a:t>: </a:t>
            </a:r>
            <a:r>
              <a:rPr lang="en-US" altLang="en-US" sz="2000" i="1" dirty="0"/>
              <a:t>rising propagation delay</a:t>
            </a:r>
          </a:p>
          <a:p>
            <a:pPr lvl="1" eaLnBrk="1" hangingPunct="1">
              <a:lnSpc>
                <a:spcPct val="90000"/>
              </a:lnSpc>
            </a:pPr>
            <a:r>
              <a:rPr lang="en-US" altLang="en-US" dirty="0"/>
              <a:t>From input to rising output crossing V</a:t>
            </a:r>
            <a:r>
              <a:rPr lang="en-US" altLang="en-US" baseline="-25000" dirty="0"/>
              <a:t>DD</a:t>
            </a:r>
            <a:r>
              <a:rPr lang="en-US" altLang="en-US" dirty="0"/>
              <a:t>/2</a:t>
            </a:r>
          </a:p>
          <a:p>
            <a:pPr eaLnBrk="1" hangingPunct="1">
              <a:lnSpc>
                <a:spcPct val="90000"/>
              </a:lnSpc>
            </a:pPr>
            <a:r>
              <a:rPr lang="en-US" altLang="en-US" sz="2000" b="1" dirty="0"/>
              <a:t>t</a:t>
            </a:r>
            <a:r>
              <a:rPr lang="en-US" altLang="en-US" sz="2000" b="1" baseline="-25000" dirty="0"/>
              <a:t>pdf</a:t>
            </a:r>
            <a:r>
              <a:rPr lang="en-US" altLang="en-US" sz="2000" dirty="0"/>
              <a:t>: </a:t>
            </a:r>
            <a:r>
              <a:rPr lang="en-US" altLang="en-US" sz="2000" i="1" dirty="0"/>
              <a:t>falling propagation delay</a:t>
            </a:r>
          </a:p>
          <a:p>
            <a:pPr lvl="1" eaLnBrk="1" hangingPunct="1">
              <a:lnSpc>
                <a:spcPct val="90000"/>
              </a:lnSpc>
            </a:pPr>
            <a:r>
              <a:rPr lang="en-US" altLang="en-US" dirty="0"/>
              <a:t>From input to falling output crossing V</a:t>
            </a:r>
            <a:r>
              <a:rPr lang="en-US" altLang="en-US" baseline="-25000" dirty="0"/>
              <a:t>DD</a:t>
            </a:r>
            <a:r>
              <a:rPr lang="en-US" altLang="en-US" dirty="0"/>
              <a:t>/2</a:t>
            </a:r>
          </a:p>
          <a:p>
            <a:pPr eaLnBrk="1" hangingPunct="1">
              <a:lnSpc>
                <a:spcPct val="90000"/>
              </a:lnSpc>
            </a:pPr>
            <a:r>
              <a:rPr lang="en-US" altLang="en-US" sz="2000" b="1" dirty="0"/>
              <a:t>t</a:t>
            </a:r>
            <a:r>
              <a:rPr lang="en-US" altLang="en-US" sz="2000" b="1" baseline="-25000" dirty="0"/>
              <a:t>pd</a:t>
            </a:r>
            <a:r>
              <a:rPr lang="en-US" altLang="en-US" sz="2000" dirty="0"/>
              <a:t>: </a:t>
            </a:r>
            <a:r>
              <a:rPr lang="en-US" altLang="en-US" sz="2000" i="1" dirty="0"/>
              <a:t>average propagation delay</a:t>
            </a:r>
          </a:p>
          <a:p>
            <a:pPr lvl="1" eaLnBrk="1" hangingPunct="1">
              <a:lnSpc>
                <a:spcPct val="90000"/>
              </a:lnSpc>
            </a:pPr>
            <a:r>
              <a:rPr lang="en-US" altLang="en-US" dirty="0"/>
              <a:t>t</a:t>
            </a:r>
            <a:r>
              <a:rPr lang="en-US" altLang="en-US" baseline="-25000" dirty="0"/>
              <a:t>pd</a:t>
            </a:r>
            <a:r>
              <a:rPr lang="en-US" altLang="en-US" dirty="0"/>
              <a:t> = (t</a:t>
            </a:r>
            <a:r>
              <a:rPr lang="en-US" altLang="en-US" baseline="-25000" dirty="0"/>
              <a:t>pdr</a:t>
            </a:r>
            <a:r>
              <a:rPr lang="en-US" altLang="en-US" dirty="0"/>
              <a:t> + t</a:t>
            </a:r>
            <a:r>
              <a:rPr lang="en-US" altLang="en-US" baseline="-25000" dirty="0"/>
              <a:t>pdf</a:t>
            </a:r>
            <a:r>
              <a:rPr lang="en-US" altLang="en-US" dirty="0"/>
              <a:t>)/2</a:t>
            </a:r>
          </a:p>
          <a:p>
            <a:pPr eaLnBrk="1" hangingPunct="1">
              <a:lnSpc>
                <a:spcPct val="90000"/>
              </a:lnSpc>
            </a:pPr>
            <a:r>
              <a:rPr lang="en-US" altLang="en-US" sz="2000" b="1" dirty="0"/>
              <a:t>t</a:t>
            </a:r>
            <a:r>
              <a:rPr lang="en-US" altLang="en-US" sz="2000" b="1" baseline="-25000" dirty="0"/>
              <a:t>r</a:t>
            </a:r>
            <a:r>
              <a:rPr lang="en-US" altLang="en-US" sz="2000" dirty="0"/>
              <a:t>: </a:t>
            </a:r>
            <a:r>
              <a:rPr lang="en-US" altLang="en-US" sz="2000" i="1" dirty="0"/>
              <a:t>rise time</a:t>
            </a:r>
          </a:p>
          <a:p>
            <a:pPr lvl="1" eaLnBrk="1" hangingPunct="1">
              <a:lnSpc>
                <a:spcPct val="90000"/>
              </a:lnSpc>
            </a:pPr>
            <a:r>
              <a:rPr lang="en-US" altLang="en-US" dirty="0"/>
              <a:t>From output crossing 0.2 V</a:t>
            </a:r>
            <a:r>
              <a:rPr lang="en-US" altLang="en-US" baseline="-25000" dirty="0"/>
              <a:t>DD</a:t>
            </a:r>
            <a:r>
              <a:rPr lang="en-US" altLang="en-US" dirty="0"/>
              <a:t> to 0.8 V</a:t>
            </a:r>
            <a:r>
              <a:rPr lang="en-US" altLang="en-US" baseline="-25000" dirty="0"/>
              <a:t>DD</a:t>
            </a:r>
            <a:endParaRPr lang="en-US" altLang="en-US" dirty="0"/>
          </a:p>
          <a:p>
            <a:pPr eaLnBrk="1" hangingPunct="1">
              <a:lnSpc>
                <a:spcPct val="90000"/>
              </a:lnSpc>
            </a:pPr>
            <a:r>
              <a:rPr lang="en-US" altLang="en-US" sz="2000" b="1" dirty="0"/>
              <a:t>t</a:t>
            </a:r>
            <a:r>
              <a:rPr lang="en-US" altLang="en-US" sz="2000" b="1" baseline="-25000" dirty="0"/>
              <a:t>f</a:t>
            </a:r>
            <a:r>
              <a:rPr lang="en-US" altLang="en-US" sz="2000" dirty="0"/>
              <a:t>: </a:t>
            </a:r>
            <a:r>
              <a:rPr lang="en-US" altLang="en-US" sz="2000" i="1" dirty="0"/>
              <a:t>fall time</a:t>
            </a:r>
          </a:p>
          <a:p>
            <a:pPr lvl="1" eaLnBrk="1" hangingPunct="1">
              <a:lnSpc>
                <a:spcPct val="90000"/>
              </a:lnSpc>
            </a:pPr>
            <a:r>
              <a:rPr lang="en-US" altLang="en-US" dirty="0"/>
              <a:t>From output crossing 0.8 V</a:t>
            </a:r>
            <a:r>
              <a:rPr lang="en-US" altLang="en-US" baseline="-25000" dirty="0"/>
              <a:t>DD</a:t>
            </a:r>
            <a:r>
              <a:rPr lang="en-US" altLang="en-US" dirty="0"/>
              <a:t> to 0.2 V</a:t>
            </a:r>
            <a:r>
              <a:rPr lang="en-US" altLang="en-US" baseline="-25000" dirty="0"/>
              <a:t>DD</a:t>
            </a:r>
            <a:endParaRPr lang="en-US" altLang="en-US" dirty="0"/>
          </a:p>
        </p:txBody>
      </p:sp>
      <p:pic>
        <p:nvPicPr>
          <p:cNvPr id="56325" name="Picture 4">
            <a:extLst>
              <a:ext uri="{FF2B5EF4-FFF2-40B4-BE49-F238E27FC236}">
                <a16:creationId xmlns:a16="http://schemas.microsoft.com/office/drawing/2014/main" id="{21BCA75A-5415-224D-A241-5ACB40B12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988" y="1600201"/>
            <a:ext cx="3884612"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81755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anim calcmode="lin" valueType="num">
                                      <p:cBhvr additive="base">
                                        <p:cTn id="11"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 calcmode="lin" valueType="num">
                                      <p:cBhvr additive="base">
                                        <p:cTn id="17"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07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0755">
                                            <p:txEl>
                                              <p:pRg st="3" end="3"/>
                                            </p:txEl>
                                          </p:spTgt>
                                        </p:tgtEl>
                                        <p:attrNameLst>
                                          <p:attrName>style.visibility</p:attrName>
                                        </p:attrNameLst>
                                      </p:cBhvr>
                                      <p:to>
                                        <p:strVal val="visible"/>
                                      </p:to>
                                    </p:set>
                                    <p:anim calcmode="lin" valueType="num">
                                      <p:cBhvr additive="base">
                                        <p:cTn id="21"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30755">
                                            <p:txEl>
                                              <p:pRg st="5" end="5"/>
                                            </p:txEl>
                                          </p:spTgt>
                                        </p:tgtEl>
                                        <p:attrNameLst>
                                          <p:attrName>style.visibility</p:attrName>
                                        </p:attrNameLst>
                                      </p:cBhvr>
                                      <p:to>
                                        <p:strVal val="visible"/>
                                      </p:to>
                                    </p:set>
                                    <p:anim calcmode="lin" valueType="num">
                                      <p:cBhvr additive="base">
                                        <p:cTn id="31" dur="500" fill="hold"/>
                                        <p:tgtEl>
                                          <p:spTgt spid="3307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0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0755">
                                            <p:txEl>
                                              <p:pRg st="6" end="6"/>
                                            </p:txEl>
                                          </p:spTgt>
                                        </p:tgtEl>
                                        <p:attrNameLst>
                                          <p:attrName>style.visibility</p:attrName>
                                        </p:attrNameLst>
                                      </p:cBhvr>
                                      <p:to>
                                        <p:strVal val="visible"/>
                                      </p:to>
                                    </p:set>
                                    <p:anim calcmode="lin" valueType="num">
                                      <p:cBhvr additive="base">
                                        <p:cTn id="37" dur="500" fill="hold"/>
                                        <p:tgtEl>
                                          <p:spTgt spid="3307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075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0755">
                                            <p:txEl>
                                              <p:pRg st="7" end="7"/>
                                            </p:txEl>
                                          </p:spTgt>
                                        </p:tgtEl>
                                        <p:attrNameLst>
                                          <p:attrName>style.visibility</p:attrName>
                                        </p:attrNameLst>
                                      </p:cBhvr>
                                      <p:to>
                                        <p:strVal val="visible"/>
                                      </p:to>
                                    </p:set>
                                    <p:anim calcmode="lin" valueType="num">
                                      <p:cBhvr additive="base">
                                        <p:cTn id="41" dur="500" fill="hold"/>
                                        <p:tgtEl>
                                          <p:spTgt spid="33075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0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30755">
                                            <p:txEl>
                                              <p:pRg st="8" end="8"/>
                                            </p:txEl>
                                          </p:spTgt>
                                        </p:tgtEl>
                                        <p:attrNameLst>
                                          <p:attrName>style.visibility</p:attrName>
                                        </p:attrNameLst>
                                      </p:cBhvr>
                                      <p:to>
                                        <p:strVal val="visible"/>
                                      </p:to>
                                    </p:set>
                                    <p:anim calcmode="lin" valueType="num">
                                      <p:cBhvr additive="base">
                                        <p:cTn id="47" dur="500" fill="hold"/>
                                        <p:tgtEl>
                                          <p:spTgt spid="33075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075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30755">
                                            <p:txEl>
                                              <p:pRg st="9" end="9"/>
                                            </p:txEl>
                                          </p:spTgt>
                                        </p:tgtEl>
                                        <p:attrNameLst>
                                          <p:attrName>style.visibility</p:attrName>
                                        </p:attrNameLst>
                                      </p:cBhvr>
                                      <p:to>
                                        <p:strVal val="visible"/>
                                      </p:to>
                                    </p:set>
                                    <p:anim calcmode="lin" valueType="num">
                                      <p:cBhvr additive="base">
                                        <p:cTn id="51" dur="500" fill="hold"/>
                                        <p:tgtEl>
                                          <p:spTgt spid="33075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07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249615C0-515C-134D-A639-01862986F36B}"/>
              </a:ext>
            </a:extLst>
          </p:cNvPr>
          <p:cNvSpPr>
            <a:spLocks noGrp="1" noChangeArrowheads="1"/>
          </p:cNvSpPr>
          <p:nvPr>
            <p:ph type="title"/>
          </p:nvPr>
        </p:nvSpPr>
        <p:spPr/>
        <p:txBody>
          <a:bodyPr/>
          <a:lstStyle/>
          <a:p>
            <a:pPr eaLnBrk="1" hangingPunct="1"/>
            <a:r>
              <a:rPr lang="en-US" altLang="en-US" dirty="0"/>
              <a:t>Delay Definitions</a:t>
            </a:r>
          </a:p>
        </p:txBody>
      </p:sp>
      <p:sp>
        <p:nvSpPr>
          <p:cNvPr id="58372" name="Rectangle 3">
            <a:extLst>
              <a:ext uri="{FF2B5EF4-FFF2-40B4-BE49-F238E27FC236}">
                <a16:creationId xmlns:a16="http://schemas.microsoft.com/office/drawing/2014/main" id="{0D91F55A-74F3-AF40-961C-9B8662C8FD56}"/>
              </a:ext>
            </a:extLst>
          </p:cNvPr>
          <p:cNvSpPr>
            <a:spLocks noGrp="1" noChangeArrowheads="1"/>
          </p:cNvSpPr>
          <p:nvPr>
            <p:ph type="body" idx="1"/>
          </p:nvPr>
        </p:nvSpPr>
        <p:spPr/>
        <p:txBody>
          <a:bodyPr/>
          <a:lstStyle/>
          <a:p>
            <a:pPr eaLnBrk="1" hangingPunct="1"/>
            <a:r>
              <a:rPr lang="en-US" altLang="en-US" b="1" dirty="0"/>
              <a:t>t</a:t>
            </a:r>
            <a:r>
              <a:rPr lang="en-US" altLang="en-US" b="1" baseline="-25000" dirty="0"/>
              <a:t>cdr</a:t>
            </a:r>
            <a:r>
              <a:rPr lang="en-US" altLang="en-US" dirty="0"/>
              <a:t>: </a:t>
            </a:r>
            <a:r>
              <a:rPr lang="en-US" altLang="en-US" i="1" dirty="0"/>
              <a:t>rising contamination delay</a:t>
            </a:r>
          </a:p>
          <a:p>
            <a:pPr lvl="1" eaLnBrk="1" hangingPunct="1"/>
            <a:r>
              <a:rPr lang="en-US" altLang="en-US" dirty="0"/>
              <a:t>From input to rising output crossing V</a:t>
            </a:r>
            <a:r>
              <a:rPr lang="en-US" altLang="en-US" baseline="-25000" dirty="0"/>
              <a:t>DD</a:t>
            </a:r>
            <a:r>
              <a:rPr lang="en-US" altLang="en-US" dirty="0"/>
              <a:t>/2</a:t>
            </a:r>
          </a:p>
          <a:p>
            <a:pPr eaLnBrk="1" hangingPunct="1"/>
            <a:r>
              <a:rPr lang="en-US" altLang="en-US" b="1" dirty="0"/>
              <a:t>t</a:t>
            </a:r>
            <a:r>
              <a:rPr lang="en-US" altLang="en-US" b="1" baseline="-25000" dirty="0"/>
              <a:t>cdf</a:t>
            </a:r>
            <a:r>
              <a:rPr lang="en-US" altLang="en-US" dirty="0"/>
              <a:t>: </a:t>
            </a:r>
            <a:r>
              <a:rPr lang="en-US" altLang="en-US" i="1" dirty="0"/>
              <a:t>falling contamination delay</a:t>
            </a:r>
          </a:p>
          <a:p>
            <a:pPr lvl="1" eaLnBrk="1" hangingPunct="1"/>
            <a:r>
              <a:rPr lang="en-US" altLang="en-US" dirty="0"/>
              <a:t>From input to falling output crossing V</a:t>
            </a:r>
            <a:r>
              <a:rPr lang="en-US" altLang="en-US" baseline="-25000" dirty="0"/>
              <a:t>DD</a:t>
            </a:r>
            <a:r>
              <a:rPr lang="en-US" altLang="en-US" dirty="0"/>
              <a:t>/2</a:t>
            </a:r>
          </a:p>
          <a:p>
            <a:pPr eaLnBrk="1" hangingPunct="1"/>
            <a:r>
              <a:rPr lang="en-US" altLang="en-US" b="1" dirty="0"/>
              <a:t>t</a:t>
            </a:r>
            <a:r>
              <a:rPr lang="en-US" altLang="en-US" b="1" baseline="-25000" dirty="0"/>
              <a:t>cd</a:t>
            </a:r>
            <a:r>
              <a:rPr lang="en-US" altLang="en-US" dirty="0"/>
              <a:t>: </a:t>
            </a:r>
            <a:r>
              <a:rPr lang="en-US" altLang="en-US" i="1" dirty="0"/>
              <a:t>average contamination delay</a:t>
            </a:r>
          </a:p>
          <a:p>
            <a:pPr lvl="1" eaLnBrk="1" hangingPunct="1"/>
            <a:r>
              <a:rPr lang="en-US" altLang="en-US" dirty="0"/>
              <a:t>t</a:t>
            </a:r>
            <a:r>
              <a:rPr lang="en-US" altLang="en-US" baseline="-25000" dirty="0"/>
              <a:t>pd</a:t>
            </a:r>
            <a:r>
              <a:rPr lang="en-US" altLang="en-US" dirty="0"/>
              <a:t> = (t</a:t>
            </a:r>
            <a:r>
              <a:rPr lang="en-US" altLang="en-US" baseline="-25000" dirty="0"/>
              <a:t>cdr</a:t>
            </a:r>
            <a:r>
              <a:rPr lang="en-US" altLang="en-US" dirty="0"/>
              <a:t> + t</a:t>
            </a:r>
            <a:r>
              <a:rPr lang="en-US" altLang="en-US" baseline="-25000" dirty="0"/>
              <a:t>cdf</a:t>
            </a:r>
            <a:r>
              <a:rPr lang="en-US" altLang="en-US" dirty="0"/>
              <a:t>)/2</a:t>
            </a:r>
          </a:p>
        </p:txBody>
      </p:sp>
    </p:spTree>
    <p:extLst>
      <p:ext uri="{BB962C8B-B14F-4D97-AF65-F5344CB8AC3E}">
        <p14:creationId xmlns:p14="http://schemas.microsoft.com/office/powerpoint/2010/main" val="146838174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A026F9A8-D559-3143-8846-19F7EBED75B3}"/>
              </a:ext>
            </a:extLst>
          </p:cNvPr>
          <p:cNvSpPr>
            <a:spLocks noGrp="1" noChangeArrowheads="1"/>
          </p:cNvSpPr>
          <p:nvPr>
            <p:ph type="title"/>
          </p:nvPr>
        </p:nvSpPr>
        <p:spPr/>
        <p:txBody>
          <a:bodyPr/>
          <a:lstStyle/>
          <a:p>
            <a:pPr eaLnBrk="1" hangingPunct="1"/>
            <a:r>
              <a:rPr lang="en-US" altLang="en-US" dirty="0"/>
              <a:t>Simulated Inverter Delay</a:t>
            </a:r>
          </a:p>
        </p:txBody>
      </p:sp>
      <p:sp>
        <p:nvSpPr>
          <p:cNvPr id="60420" name="Rectangle 3">
            <a:extLst>
              <a:ext uri="{FF2B5EF4-FFF2-40B4-BE49-F238E27FC236}">
                <a16:creationId xmlns:a16="http://schemas.microsoft.com/office/drawing/2014/main" id="{401F7590-CBF9-B242-8A83-2CE01317F525}"/>
              </a:ext>
            </a:extLst>
          </p:cNvPr>
          <p:cNvSpPr>
            <a:spLocks noGrp="1" noChangeArrowheads="1"/>
          </p:cNvSpPr>
          <p:nvPr>
            <p:ph type="body" idx="1"/>
          </p:nvPr>
        </p:nvSpPr>
        <p:spPr/>
        <p:txBody>
          <a:bodyPr/>
          <a:lstStyle/>
          <a:p>
            <a:pPr eaLnBrk="1" hangingPunct="1"/>
            <a:r>
              <a:rPr lang="en-US" altLang="en-US" dirty="0"/>
              <a:t>Solving differential equations by hand is too hard</a:t>
            </a:r>
          </a:p>
          <a:p>
            <a:pPr eaLnBrk="1" hangingPunct="1"/>
            <a:r>
              <a:rPr lang="en-US" altLang="en-US" dirty="0"/>
              <a:t>SPICE simulator solves the equations numerically</a:t>
            </a:r>
          </a:p>
          <a:p>
            <a:pPr lvl="1" eaLnBrk="1" hangingPunct="1"/>
            <a:r>
              <a:rPr lang="en-US" altLang="en-US" dirty="0"/>
              <a:t>Uses more accurate I-V models too!</a:t>
            </a:r>
          </a:p>
          <a:p>
            <a:pPr eaLnBrk="1" hangingPunct="1"/>
            <a:r>
              <a:rPr lang="en-US" altLang="en-US" dirty="0"/>
              <a:t>But simulations take time to write, may hide insight</a:t>
            </a:r>
          </a:p>
        </p:txBody>
      </p:sp>
      <p:graphicFrame>
        <p:nvGraphicFramePr>
          <p:cNvPr id="60421" name="Object 6">
            <a:extLst>
              <a:ext uri="{FF2B5EF4-FFF2-40B4-BE49-F238E27FC236}">
                <a16:creationId xmlns:a16="http://schemas.microsoft.com/office/drawing/2014/main" id="{4C308845-0B91-144F-820A-0D54A066043E}"/>
              </a:ext>
            </a:extLst>
          </p:cNvPr>
          <p:cNvGraphicFramePr>
            <a:graphicFrameLocks noChangeAspect="1"/>
          </p:cNvGraphicFramePr>
          <p:nvPr/>
        </p:nvGraphicFramePr>
        <p:xfrm>
          <a:off x="3657600" y="3276600"/>
          <a:ext cx="3657600" cy="2927350"/>
        </p:xfrm>
        <a:graphic>
          <a:graphicData uri="http://schemas.openxmlformats.org/presentationml/2006/ole">
            <mc:AlternateContent xmlns:mc="http://schemas.openxmlformats.org/markup-compatibility/2006">
              <mc:Choice xmlns:v="urn:schemas-microsoft-com:vml" Requires="v">
                <p:oleObj spid="_x0000_s16386" name="VISIO" r:id="rId4" imgW="14414500" imgH="11518900" progId="Visio.Drawing.6">
                  <p:embed/>
                </p:oleObj>
              </mc:Choice>
              <mc:Fallback>
                <p:oleObj name="VISIO" r:id="rId4" imgW="14414500" imgH="11518900" progId="Visio.Drawing.6">
                  <p:embed/>
                  <p:pic>
                    <p:nvPicPr>
                      <p:cNvPr id="60421" name="Object 6">
                        <a:extLst>
                          <a:ext uri="{FF2B5EF4-FFF2-40B4-BE49-F238E27FC236}">
                            <a16:creationId xmlns:a16="http://schemas.microsoft.com/office/drawing/2014/main" id="{4C308845-0B91-144F-820A-0D54A06604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276600"/>
                        <a:ext cx="3657600"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316769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8F0750AE-7C16-2F4A-ADB6-768A3989CED0}"/>
              </a:ext>
            </a:extLst>
          </p:cNvPr>
          <p:cNvSpPr>
            <a:spLocks noGrp="1" noChangeArrowheads="1"/>
          </p:cNvSpPr>
          <p:nvPr>
            <p:ph type="title"/>
          </p:nvPr>
        </p:nvSpPr>
        <p:spPr/>
        <p:txBody>
          <a:bodyPr/>
          <a:lstStyle/>
          <a:p>
            <a:pPr eaLnBrk="1" hangingPunct="1"/>
            <a:r>
              <a:rPr lang="en-US" altLang="en-US" dirty="0"/>
              <a:t>Delay Estimation</a:t>
            </a:r>
          </a:p>
        </p:txBody>
      </p:sp>
      <p:sp>
        <p:nvSpPr>
          <p:cNvPr id="62468" name="Rectangle 3">
            <a:extLst>
              <a:ext uri="{FF2B5EF4-FFF2-40B4-BE49-F238E27FC236}">
                <a16:creationId xmlns:a16="http://schemas.microsoft.com/office/drawing/2014/main" id="{24F122ED-A94B-3843-B26A-86003324B584}"/>
              </a:ext>
            </a:extLst>
          </p:cNvPr>
          <p:cNvSpPr>
            <a:spLocks noGrp="1" noChangeArrowheads="1"/>
          </p:cNvSpPr>
          <p:nvPr>
            <p:ph type="body" idx="1"/>
          </p:nvPr>
        </p:nvSpPr>
        <p:spPr/>
        <p:txBody>
          <a:bodyPr/>
          <a:lstStyle/>
          <a:p>
            <a:pPr eaLnBrk="1" hangingPunct="1">
              <a:lnSpc>
                <a:spcPct val="90000"/>
              </a:lnSpc>
            </a:pPr>
            <a:r>
              <a:rPr lang="en-US" altLang="en-US" dirty="0">
                <a:solidFill>
                  <a:srgbClr val="000000"/>
                </a:solidFill>
              </a:rPr>
              <a:t>We would like to be able to easily estimate delay</a:t>
            </a:r>
          </a:p>
          <a:p>
            <a:pPr lvl="1" eaLnBrk="1" hangingPunct="1">
              <a:lnSpc>
                <a:spcPct val="90000"/>
              </a:lnSpc>
            </a:pPr>
            <a:r>
              <a:rPr lang="en-US" altLang="en-US" dirty="0">
                <a:solidFill>
                  <a:srgbClr val="000000"/>
                </a:solidFill>
              </a:rPr>
              <a:t>Not as accurate as simulation</a:t>
            </a:r>
          </a:p>
          <a:p>
            <a:pPr lvl="1" eaLnBrk="1" hangingPunct="1">
              <a:lnSpc>
                <a:spcPct val="90000"/>
              </a:lnSpc>
            </a:pPr>
            <a:r>
              <a:rPr lang="en-US" altLang="en-US" dirty="0">
                <a:solidFill>
                  <a:srgbClr val="000000"/>
                </a:solidFill>
              </a:rPr>
              <a:t>But easier to ask “</a:t>
            </a:r>
            <a:r>
              <a:rPr lang="en-US" altLang="ja-JP" dirty="0">
                <a:solidFill>
                  <a:srgbClr val="000000"/>
                </a:solidFill>
              </a:rPr>
              <a:t>What if?”</a:t>
            </a:r>
          </a:p>
          <a:p>
            <a:pPr eaLnBrk="1" hangingPunct="1">
              <a:lnSpc>
                <a:spcPct val="90000"/>
              </a:lnSpc>
            </a:pPr>
            <a:r>
              <a:rPr lang="en-US" altLang="en-US" dirty="0">
                <a:solidFill>
                  <a:srgbClr val="000000"/>
                </a:solidFill>
              </a:rPr>
              <a:t>The step response usually looks like a 1st order RC response with a decaying exponential.</a:t>
            </a:r>
          </a:p>
          <a:p>
            <a:pPr eaLnBrk="1" hangingPunct="1">
              <a:lnSpc>
                <a:spcPct val="90000"/>
              </a:lnSpc>
            </a:pPr>
            <a:r>
              <a:rPr lang="en-US" altLang="en-US" dirty="0">
                <a:solidFill>
                  <a:srgbClr val="000000"/>
                </a:solidFill>
              </a:rPr>
              <a:t>Use RC delay models to estimate delay</a:t>
            </a:r>
          </a:p>
          <a:p>
            <a:pPr lvl="1" eaLnBrk="1" hangingPunct="1">
              <a:lnSpc>
                <a:spcPct val="90000"/>
              </a:lnSpc>
            </a:pPr>
            <a:r>
              <a:rPr lang="en-US" altLang="en-US" dirty="0">
                <a:solidFill>
                  <a:srgbClr val="000000"/>
                </a:solidFill>
              </a:rPr>
              <a:t>C = total capacitance on output node</a:t>
            </a:r>
          </a:p>
          <a:p>
            <a:pPr lvl="1" eaLnBrk="1" hangingPunct="1">
              <a:lnSpc>
                <a:spcPct val="90000"/>
              </a:lnSpc>
            </a:pPr>
            <a:r>
              <a:rPr lang="en-US" altLang="en-US" dirty="0">
                <a:solidFill>
                  <a:srgbClr val="000000"/>
                </a:solidFill>
              </a:rPr>
              <a:t>Use </a:t>
            </a:r>
            <a:r>
              <a:rPr lang="en-US" altLang="en-US" i="1" dirty="0">
                <a:solidFill>
                  <a:srgbClr val="000000"/>
                </a:solidFill>
              </a:rPr>
              <a:t>effective resistance</a:t>
            </a:r>
            <a:r>
              <a:rPr lang="en-US" altLang="en-US" dirty="0">
                <a:solidFill>
                  <a:srgbClr val="000000"/>
                </a:solidFill>
              </a:rPr>
              <a:t> R</a:t>
            </a:r>
          </a:p>
          <a:p>
            <a:pPr lvl="1" eaLnBrk="1" hangingPunct="1">
              <a:lnSpc>
                <a:spcPct val="90000"/>
              </a:lnSpc>
            </a:pPr>
            <a:r>
              <a:rPr lang="en-US" altLang="en-US" dirty="0">
                <a:solidFill>
                  <a:srgbClr val="000000"/>
                </a:solidFill>
              </a:rPr>
              <a:t>So that t</a:t>
            </a:r>
            <a:r>
              <a:rPr lang="en-US" altLang="en-US" baseline="-25000" dirty="0">
                <a:solidFill>
                  <a:srgbClr val="000000"/>
                </a:solidFill>
              </a:rPr>
              <a:t>pd</a:t>
            </a:r>
            <a:r>
              <a:rPr lang="en-US" altLang="en-US" dirty="0">
                <a:solidFill>
                  <a:srgbClr val="000000"/>
                </a:solidFill>
              </a:rPr>
              <a:t> = RC</a:t>
            </a:r>
          </a:p>
          <a:p>
            <a:pPr eaLnBrk="1" hangingPunct="1">
              <a:lnSpc>
                <a:spcPct val="90000"/>
              </a:lnSpc>
            </a:pPr>
            <a:r>
              <a:rPr lang="en-US" altLang="en-US" dirty="0">
                <a:solidFill>
                  <a:srgbClr val="000000"/>
                </a:solidFill>
              </a:rPr>
              <a:t>Characterize transistors by finding their effective R</a:t>
            </a:r>
          </a:p>
          <a:p>
            <a:pPr lvl="1" eaLnBrk="1" hangingPunct="1">
              <a:lnSpc>
                <a:spcPct val="90000"/>
              </a:lnSpc>
            </a:pPr>
            <a:r>
              <a:rPr lang="en-US" altLang="en-US" dirty="0">
                <a:solidFill>
                  <a:srgbClr val="000000"/>
                </a:solidFill>
              </a:rPr>
              <a:t>Depends on average current as gate switches</a:t>
            </a:r>
          </a:p>
        </p:txBody>
      </p:sp>
    </p:spTree>
    <p:extLst>
      <p:ext uri="{BB962C8B-B14F-4D97-AF65-F5344CB8AC3E}">
        <p14:creationId xmlns:p14="http://schemas.microsoft.com/office/powerpoint/2010/main" val="37394154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F7E83181-812C-074C-BFA9-B258F2C3236C}"/>
              </a:ext>
            </a:extLst>
          </p:cNvPr>
          <p:cNvSpPr>
            <a:spLocks noGrp="1" noChangeArrowheads="1"/>
          </p:cNvSpPr>
          <p:nvPr>
            <p:ph type="title"/>
          </p:nvPr>
        </p:nvSpPr>
        <p:spPr/>
        <p:txBody>
          <a:bodyPr/>
          <a:lstStyle/>
          <a:p>
            <a:pPr eaLnBrk="1" hangingPunct="1"/>
            <a:r>
              <a:rPr lang="en-US" altLang="en-US" dirty="0"/>
              <a:t>Effective Resistance</a:t>
            </a:r>
          </a:p>
        </p:txBody>
      </p:sp>
      <p:sp>
        <p:nvSpPr>
          <p:cNvPr id="64516" name="Rectangle 3">
            <a:extLst>
              <a:ext uri="{FF2B5EF4-FFF2-40B4-BE49-F238E27FC236}">
                <a16:creationId xmlns:a16="http://schemas.microsoft.com/office/drawing/2014/main" id="{B5BFC75C-5F52-6242-8C01-2214486A0138}"/>
              </a:ext>
            </a:extLst>
          </p:cNvPr>
          <p:cNvSpPr>
            <a:spLocks noGrp="1" noChangeArrowheads="1"/>
          </p:cNvSpPr>
          <p:nvPr>
            <p:ph type="body" idx="1"/>
          </p:nvPr>
        </p:nvSpPr>
        <p:spPr/>
        <p:txBody>
          <a:bodyPr/>
          <a:lstStyle/>
          <a:p>
            <a:pPr eaLnBrk="1" hangingPunct="1"/>
            <a:r>
              <a:rPr lang="en-US" altLang="en-US" dirty="0"/>
              <a:t>Shockley models have limited value</a:t>
            </a:r>
          </a:p>
          <a:p>
            <a:pPr lvl="1" eaLnBrk="1" hangingPunct="1"/>
            <a:r>
              <a:rPr lang="en-US" altLang="en-US" dirty="0"/>
              <a:t>Not accurate enough for modern transistors</a:t>
            </a:r>
          </a:p>
          <a:p>
            <a:pPr lvl="1" eaLnBrk="1" hangingPunct="1"/>
            <a:r>
              <a:rPr lang="en-US" altLang="en-US" dirty="0"/>
              <a:t>Too complicated for much hand analysis</a:t>
            </a:r>
          </a:p>
          <a:p>
            <a:pPr eaLnBrk="1" hangingPunct="1"/>
            <a:r>
              <a:rPr lang="en-US" altLang="en-US" dirty="0"/>
              <a:t>Simplification: treat transistor as resistor</a:t>
            </a:r>
          </a:p>
          <a:p>
            <a:pPr lvl="1" eaLnBrk="1" hangingPunct="1"/>
            <a:r>
              <a:rPr lang="en-US" altLang="en-US" dirty="0"/>
              <a:t>Replace I</a:t>
            </a:r>
            <a:r>
              <a:rPr lang="en-US" altLang="en-US" baseline="-25000" dirty="0"/>
              <a:t>ds</a:t>
            </a:r>
            <a:r>
              <a:rPr lang="en-US" altLang="en-US" dirty="0"/>
              <a:t>(V</a:t>
            </a:r>
            <a:r>
              <a:rPr lang="en-US" altLang="en-US" baseline="-25000" dirty="0"/>
              <a:t>ds</a:t>
            </a:r>
            <a:r>
              <a:rPr lang="en-US" altLang="en-US" dirty="0"/>
              <a:t>, V</a:t>
            </a:r>
            <a:r>
              <a:rPr lang="en-US" altLang="en-US" baseline="-25000" dirty="0"/>
              <a:t>gs</a:t>
            </a:r>
            <a:r>
              <a:rPr lang="en-US" altLang="en-US" dirty="0"/>
              <a:t>) with effective resistance R</a:t>
            </a:r>
          </a:p>
          <a:p>
            <a:pPr lvl="2" eaLnBrk="1" hangingPunct="1"/>
            <a:r>
              <a:rPr lang="en-US" altLang="en-US" dirty="0"/>
              <a:t>I</a:t>
            </a:r>
            <a:r>
              <a:rPr lang="en-US" altLang="en-US" baseline="-25000" dirty="0"/>
              <a:t>ds</a:t>
            </a:r>
            <a:r>
              <a:rPr lang="en-US" altLang="en-US" dirty="0"/>
              <a:t> = V</a:t>
            </a:r>
            <a:r>
              <a:rPr lang="en-US" altLang="en-US" baseline="-25000" dirty="0"/>
              <a:t>ds</a:t>
            </a:r>
            <a:r>
              <a:rPr lang="en-US" altLang="en-US" dirty="0"/>
              <a:t>/R</a:t>
            </a:r>
          </a:p>
          <a:p>
            <a:pPr lvl="1" eaLnBrk="1" hangingPunct="1"/>
            <a:r>
              <a:rPr lang="en-US" altLang="en-US" dirty="0"/>
              <a:t>R averaged across switching of digital gate</a:t>
            </a:r>
          </a:p>
          <a:p>
            <a:pPr eaLnBrk="1" hangingPunct="1"/>
            <a:r>
              <a:rPr lang="en-US" altLang="en-US" dirty="0"/>
              <a:t>Too inaccurate to predict current at any given time</a:t>
            </a:r>
          </a:p>
          <a:p>
            <a:pPr lvl="1" eaLnBrk="1" hangingPunct="1"/>
            <a:r>
              <a:rPr lang="en-US" altLang="en-US" dirty="0"/>
              <a:t>But good enough to predict RC delay</a:t>
            </a:r>
          </a:p>
        </p:txBody>
      </p:sp>
    </p:spTree>
    <p:extLst>
      <p:ext uri="{BB962C8B-B14F-4D97-AF65-F5344CB8AC3E}">
        <p14:creationId xmlns:p14="http://schemas.microsoft.com/office/powerpoint/2010/main" val="246028422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C6A96F8C-1348-1F4D-B8CA-288972648591}"/>
              </a:ext>
            </a:extLst>
          </p:cNvPr>
          <p:cNvSpPr>
            <a:spLocks noGrp="1" noChangeArrowheads="1"/>
          </p:cNvSpPr>
          <p:nvPr>
            <p:ph type="title"/>
          </p:nvPr>
        </p:nvSpPr>
        <p:spPr/>
        <p:txBody>
          <a:bodyPr/>
          <a:lstStyle/>
          <a:p>
            <a:pPr eaLnBrk="1" hangingPunct="1"/>
            <a:r>
              <a:rPr lang="en-US" altLang="en-US" dirty="0"/>
              <a:t>RC Delay Model</a:t>
            </a:r>
          </a:p>
        </p:txBody>
      </p:sp>
      <p:sp>
        <p:nvSpPr>
          <p:cNvPr id="66564" name="Rectangle 3">
            <a:extLst>
              <a:ext uri="{FF2B5EF4-FFF2-40B4-BE49-F238E27FC236}">
                <a16:creationId xmlns:a16="http://schemas.microsoft.com/office/drawing/2014/main" id="{8EE89EAF-BABE-D546-8725-F902A662CEFA}"/>
              </a:ext>
            </a:extLst>
          </p:cNvPr>
          <p:cNvSpPr>
            <a:spLocks noGrp="1" noChangeArrowheads="1"/>
          </p:cNvSpPr>
          <p:nvPr>
            <p:ph type="body" idx="1"/>
          </p:nvPr>
        </p:nvSpPr>
        <p:spPr/>
        <p:txBody>
          <a:bodyPr/>
          <a:lstStyle/>
          <a:p>
            <a:pPr eaLnBrk="1" hangingPunct="1"/>
            <a:r>
              <a:rPr lang="en-US" altLang="en-US" dirty="0"/>
              <a:t>Use equivalent circuits for MOS transistors</a:t>
            </a:r>
          </a:p>
          <a:p>
            <a:pPr lvl="1" eaLnBrk="1" hangingPunct="1"/>
            <a:r>
              <a:rPr lang="en-US" altLang="en-US" dirty="0"/>
              <a:t>Ideal switch + capacitance and ON resistance</a:t>
            </a:r>
          </a:p>
          <a:p>
            <a:pPr lvl="1" eaLnBrk="1" hangingPunct="1"/>
            <a:r>
              <a:rPr lang="en-US" altLang="en-US" dirty="0"/>
              <a:t>Unit nMOS has resistance R, capacitance C</a:t>
            </a:r>
          </a:p>
          <a:p>
            <a:pPr lvl="1" eaLnBrk="1" hangingPunct="1"/>
            <a:r>
              <a:rPr lang="en-US" altLang="en-US" dirty="0"/>
              <a:t>Unit pMOS has resistance 2R, capacitance C</a:t>
            </a:r>
          </a:p>
          <a:p>
            <a:pPr eaLnBrk="1" hangingPunct="1"/>
            <a:r>
              <a:rPr lang="en-US" altLang="en-US" dirty="0"/>
              <a:t>Capacitance proportional to width</a:t>
            </a:r>
          </a:p>
          <a:p>
            <a:pPr eaLnBrk="1" hangingPunct="1"/>
            <a:r>
              <a:rPr lang="en-US" altLang="en-US" dirty="0"/>
              <a:t>Resistance inversely proportional to width</a:t>
            </a:r>
          </a:p>
        </p:txBody>
      </p:sp>
      <p:pic>
        <p:nvPicPr>
          <p:cNvPr id="4" name="Picture 3" descr="A star in the middle of the night&#10;&#10;Description automatically generated">
            <a:extLst>
              <a:ext uri="{FF2B5EF4-FFF2-40B4-BE49-F238E27FC236}">
                <a16:creationId xmlns:a16="http://schemas.microsoft.com/office/drawing/2014/main" id="{86428F43-2299-4B95-9C5E-5B1DCE5F899B}"/>
              </a:ext>
            </a:extLst>
          </p:cNvPr>
          <p:cNvPicPr>
            <a:picLocks noChangeAspect="1"/>
          </p:cNvPicPr>
          <p:nvPr/>
        </p:nvPicPr>
        <p:blipFill>
          <a:blip r:embed="rId3"/>
          <a:stretch>
            <a:fillRect/>
          </a:stretch>
        </p:blipFill>
        <p:spPr>
          <a:xfrm>
            <a:off x="1897287" y="3533468"/>
            <a:ext cx="8573696" cy="2200582"/>
          </a:xfrm>
          <a:prstGeom prst="rect">
            <a:avLst/>
          </a:prstGeom>
        </p:spPr>
      </p:pic>
    </p:spTree>
    <p:extLst>
      <p:ext uri="{BB962C8B-B14F-4D97-AF65-F5344CB8AC3E}">
        <p14:creationId xmlns:p14="http://schemas.microsoft.com/office/powerpoint/2010/main" val="192245065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57AF0FED-E97E-8A46-BFE8-9A0F88204CB0}"/>
              </a:ext>
            </a:extLst>
          </p:cNvPr>
          <p:cNvSpPr>
            <a:spLocks noGrp="1" noChangeArrowheads="1"/>
          </p:cNvSpPr>
          <p:nvPr>
            <p:ph type="title"/>
          </p:nvPr>
        </p:nvSpPr>
        <p:spPr/>
        <p:txBody>
          <a:bodyPr/>
          <a:lstStyle/>
          <a:p>
            <a:pPr eaLnBrk="1" hangingPunct="1"/>
            <a:r>
              <a:rPr lang="en-US" altLang="en-US" dirty="0"/>
              <a:t>RC Values</a:t>
            </a:r>
          </a:p>
        </p:txBody>
      </p:sp>
      <p:sp>
        <p:nvSpPr>
          <p:cNvPr id="68612" name="Rectangle 3">
            <a:extLst>
              <a:ext uri="{FF2B5EF4-FFF2-40B4-BE49-F238E27FC236}">
                <a16:creationId xmlns:a16="http://schemas.microsoft.com/office/drawing/2014/main" id="{8E328392-216F-1F43-878D-F3EA915192ED}"/>
              </a:ext>
            </a:extLst>
          </p:cNvPr>
          <p:cNvSpPr>
            <a:spLocks noGrp="1" noChangeArrowheads="1"/>
          </p:cNvSpPr>
          <p:nvPr>
            <p:ph type="body" idx="1"/>
          </p:nvPr>
        </p:nvSpPr>
        <p:spPr>
          <a:xfrm>
            <a:off x="733540" y="1133061"/>
            <a:ext cx="8153400" cy="4572000"/>
          </a:xfrm>
        </p:spPr>
        <p:txBody>
          <a:bodyPr/>
          <a:lstStyle/>
          <a:p>
            <a:pPr eaLnBrk="1" hangingPunct="1"/>
            <a:r>
              <a:rPr lang="en-US" altLang="en-US" dirty="0"/>
              <a:t>Capacitance</a:t>
            </a:r>
          </a:p>
          <a:p>
            <a:pPr lvl="1" eaLnBrk="1" hangingPunct="1"/>
            <a:r>
              <a:rPr lang="en-US" altLang="en-US" dirty="0"/>
              <a:t>C = C</a:t>
            </a:r>
            <a:r>
              <a:rPr lang="en-US" altLang="en-US" baseline="-25000" dirty="0"/>
              <a:t>g</a:t>
            </a:r>
            <a:r>
              <a:rPr lang="en-US" altLang="en-US" dirty="0"/>
              <a:t> = C</a:t>
            </a:r>
            <a:r>
              <a:rPr lang="en-US" altLang="en-US" baseline="-25000" dirty="0"/>
              <a:t>s</a:t>
            </a:r>
            <a:r>
              <a:rPr lang="en-US" altLang="en-US" dirty="0"/>
              <a:t> = C</a:t>
            </a:r>
            <a:r>
              <a:rPr lang="en-US" altLang="en-US" baseline="-25000" dirty="0"/>
              <a:t>d</a:t>
            </a:r>
            <a:r>
              <a:rPr lang="en-US" altLang="en-US" dirty="0"/>
              <a:t> = 2 </a:t>
            </a:r>
            <a:r>
              <a:rPr lang="en-US" altLang="en-US" dirty="0" err="1"/>
              <a:t>fF</a:t>
            </a:r>
            <a:r>
              <a:rPr lang="en-US" altLang="en-US" dirty="0"/>
              <a:t>/</a:t>
            </a:r>
            <a:r>
              <a:rPr lang="en-US" altLang="en-US" dirty="0">
                <a:latin typeface="Symbol" panose="05050102010706020507" pitchFamily="18" charset="2"/>
              </a:rPr>
              <a:t>m</a:t>
            </a:r>
            <a:r>
              <a:rPr lang="en-US" altLang="en-US" dirty="0"/>
              <a:t>m of gate width in 0.6 </a:t>
            </a:r>
            <a:r>
              <a:rPr lang="en-US" altLang="en-US" dirty="0">
                <a:latin typeface="Symbol" panose="05050102010706020507" pitchFamily="18" charset="2"/>
              </a:rPr>
              <a:t>m</a:t>
            </a:r>
            <a:r>
              <a:rPr lang="en-US" altLang="en-US" dirty="0"/>
              <a:t>m </a:t>
            </a:r>
          </a:p>
          <a:p>
            <a:pPr lvl="1" eaLnBrk="1" hangingPunct="1"/>
            <a:r>
              <a:rPr lang="en-US" altLang="en-US" dirty="0"/>
              <a:t>Gradually decline to 1 </a:t>
            </a:r>
            <a:r>
              <a:rPr lang="en-US" altLang="en-US" dirty="0" err="1"/>
              <a:t>fF</a:t>
            </a:r>
            <a:r>
              <a:rPr lang="en-US" altLang="en-US" dirty="0"/>
              <a:t>/</a:t>
            </a:r>
            <a:r>
              <a:rPr lang="en-US" altLang="en-US" dirty="0">
                <a:latin typeface="Symbol" panose="05050102010706020507" pitchFamily="18" charset="2"/>
              </a:rPr>
              <a:t>m</a:t>
            </a:r>
            <a:r>
              <a:rPr lang="en-US" altLang="en-US" dirty="0"/>
              <a:t>m in nanometer techs.</a:t>
            </a:r>
          </a:p>
          <a:p>
            <a:pPr eaLnBrk="1" hangingPunct="1"/>
            <a:r>
              <a:rPr lang="en-US" altLang="en-US" dirty="0"/>
              <a:t>Resistance</a:t>
            </a:r>
          </a:p>
          <a:p>
            <a:pPr lvl="1" eaLnBrk="1" hangingPunct="1"/>
            <a:r>
              <a:rPr lang="en-US" altLang="en-US" dirty="0"/>
              <a:t>R ≈ 6 </a:t>
            </a:r>
            <a:r>
              <a:rPr lang="en-US" altLang="en-US" dirty="0" err="1"/>
              <a:t>kΩ</a:t>
            </a:r>
            <a:r>
              <a:rPr lang="en-US" altLang="en-US" dirty="0"/>
              <a:t>*</a:t>
            </a:r>
            <a:r>
              <a:rPr lang="en-US" altLang="en-US" dirty="0">
                <a:latin typeface="Symbol" panose="05050102010706020507" pitchFamily="18" charset="2"/>
              </a:rPr>
              <a:t>m</a:t>
            </a:r>
            <a:r>
              <a:rPr lang="en-US" altLang="en-US" dirty="0"/>
              <a:t>m in 0.6 </a:t>
            </a:r>
            <a:r>
              <a:rPr lang="en-US" altLang="en-US" dirty="0">
                <a:latin typeface="Symbol" pitchFamily="2" charset="2"/>
              </a:rPr>
              <a:t>m</a:t>
            </a:r>
            <a:r>
              <a:rPr lang="en-US" altLang="en-US" dirty="0"/>
              <a:t>m process</a:t>
            </a:r>
          </a:p>
          <a:p>
            <a:pPr lvl="1" eaLnBrk="1" hangingPunct="1"/>
            <a:r>
              <a:rPr lang="en-US" altLang="en-US" dirty="0"/>
              <a:t>Reduces with shorter channel lengths</a:t>
            </a:r>
          </a:p>
          <a:p>
            <a:pPr eaLnBrk="1" hangingPunct="1"/>
            <a:r>
              <a:rPr lang="en-US" altLang="en-US" dirty="0"/>
              <a:t>Unit transistors</a:t>
            </a:r>
          </a:p>
          <a:p>
            <a:pPr lvl="1" eaLnBrk="1" hangingPunct="1"/>
            <a:r>
              <a:rPr lang="en-US" altLang="en-US" dirty="0"/>
              <a:t>May refer to minimum contacted device (4/2 </a:t>
            </a:r>
            <a:r>
              <a:rPr lang="en-US" altLang="en-US" dirty="0">
                <a:latin typeface="Symbol" pitchFamily="2" charset="2"/>
              </a:rPr>
              <a:t>l</a:t>
            </a:r>
            <a:r>
              <a:rPr lang="en-US" altLang="en-US" dirty="0"/>
              <a:t>)</a:t>
            </a:r>
          </a:p>
          <a:p>
            <a:pPr lvl="1" eaLnBrk="1" hangingPunct="1"/>
            <a:r>
              <a:rPr lang="en-US" altLang="en-US" dirty="0"/>
              <a:t>Or maybe 1 </a:t>
            </a:r>
            <a:r>
              <a:rPr lang="en-US" altLang="en-US" dirty="0">
                <a:latin typeface="Symbol" pitchFamily="2" charset="2"/>
              </a:rPr>
              <a:t>m</a:t>
            </a:r>
            <a:r>
              <a:rPr lang="en-US" altLang="en-US" dirty="0"/>
              <a:t>m wide device</a:t>
            </a:r>
          </a:p>
          <a:p>
            <a:pPr lvl="1" eaLnBrk="1" hangingPunct="1"/>
            <a:r>
              <a:rPr lang="en-US" altLang="en-US" dirty="0"/>
              <a:t>Doesn’</a:t>
            </a:r>
            <a:r>
              <a:rPr lang="en-US" altLang="ja-JP" dirty="0"/>
              <a:t>t matter as long as you are consistent</a:t>
            </a:r>
            <a:endParaRPr lang="en-US" altLang="en-US" dirty="0"/>
          </a:p>
        </p:txBody>
      </p:sp>
    </p:spTree>
    <p:extLst>
      <p:ext uri="{BB962C8B-B14F-4D97-AF65-F5344CB8AC3E}">
        <p14:creationId xmlns:p14="http://schemas.microsoft.com/office/powerpoint/2010/main" val="4193900926"/>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DBD0B1E5-3ADE-6345-902B-9CFF5A82C434}"/>
              </a:ext>
            </a:extLst>
          </p:cNvPr>
          <p:cNvSpPr>
            <a:spLocks noGrp="1" noChangeArrowheads="1"/>
          </p:cNvSpPr>
          <p:nvPr>
            <p:ph type="title"/>
          </p:nvPr>
        </p:nvSpPr>
        <p:spPr/>
        <p:txBody>
          <a:bodyPr/>
          <a:lstStyle/>
          <a:p>
            <a:pPr eaLnBrk="1" hangingPunct="1"/>
            <a:r>
              <a:rPr lang="en-US" altLang="en-US" dirty="0"/>
              <a:t>Inverter Delay Estimate</a:t>
            </a:r>
          </a:p>
        </p:txBody>
      </p:sp>
      <p:sp>
        <p:nvSpPr>
          <p:cNvPr id="70660" name="Rectangle 3">
            <a:extLst>
              <a:ext uri="{FF2B5EF4-FFF2-40B4-BE49-F238E27FC236}">
                <a16:creationId xmlns:a16="http://schemas.microsoft.com/office/drawing/2014/main" id="{D605A709-4EE8-A345-BA23-36DF7EACEFC8}"/>
              </a:ext>
            </a:extLst>
          </p:cNvPr>
          <p:cNvSpPr>
            <a:spLocks noGrp="1" noChangeArrowheads="1"/>
          </p:cNvSpPr>
          <p:nvPr>
            <p:ph type="body" idx="1"/>
          </p:nvPr>
        </p:nvSpPr>
        <p:spPr/>
        <p:txBody>
          <a:bodyPr/>
          <a:lstStyle/>
          <a:p>
            <a:pPr eaLnBrk="1" hangingPunct="1"/>
            <a:r>
              <a:rPr lang="en-US" altLang="en-US" dirty="0"/>
              <a:t>Estimate the delay of a fanout-of-1 inverter</a:t>
            </a:r>
          </a:p>
        </p:txBody>
      </p:sp>
      <p:pic>
        <p:nvPicPr>
          <p:cNvPr id="4" name="Picture 3">
            <a:extLst>
              <a:ext uri="{FF2B5EF4-FFF2-40B4-BE49-F238E27FC236}">
                <a16:creationId xmlns:a16="http://schemas.microsoft.com/office/drawing/2014/main" id="{66CF0C0C-FF2B-4BEE-A13A-DCE743352860}"/>
              </a:ext>
            </a:extLst>
          </p:cNvPr>
          <p:cNvPicPr>
            <a:picLocks noChangeAspect="1"/>
          </p:cNvPicPr>
          <p:nvPr/>
        </p:nvPicPr>
        <p:blipFill>
          <a:blip r:embed="rId3"/>
          <a:stretch>
            <a:fillRect/>
          </a:stretch>
        </p:blipFill>
        <p:spPr>
          <a:xfrm>
            <a:off x="1493876" y="2106344"/>
            <a:ext cx="8829675" cy="3438525"/>
          </a:xfrm>
          <a:prstGeom prst="rect">
            <a:avLst/>
          </a:prstGeom>
        </p:spPr>
      </p:pic>
      <p:sp>
        <p:nvSpPr>
          <p:cNvPr id="7" name="Rectangle 6">
            <a:extLst>
              <a:ext uri="{FF2B5EF4-FFF2-40B4-BE49-F238E27FC236}">
                <a16:creationId xmlns:a16="http://schemas.microsoft.com/office/drawing/2014/main" id="{20FFEE1D-80C8-442F-979F-698A815C9C0D}"/>
              </a:ext>
            </a:extLst>
          </p:cNvPr>
          <p:cNvSpPr>
            <a:spLocks noChangeArrowheads="1"/>
          </p:cNvSpPr>
          <p:nvPr/>
        </p:nvSpPr>
        <p:spPr bwMode="auto">
          <a:xfrm>
            <a:off x="6862044" y="2553360"/>
            <a:ext cx="3251439" cy="20574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2D79FBD1-ACC2-475F-B9A3-E37BCB4E832F}"/>
              </a:ext>
            </a:extLst>
          </p:cNvPr>
          <p:cNvSpPr>
            <a:spLocks noChangeArrowheads="1"/>
          </p:cNvSpPr>
          <p:nvPr/>
        </p:nvSpPr>
        <p:spPr bwMode="auto">
          <a:xfrm>
            <a:off x="3400540" y="1963469"/>
            <a:ext cx="3461504" cy="35814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425738222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C5C1824C-91AA-8F46-97C6-7362F25B0EF2}"/>
              </a:ext>
            </a:extLst>
          </p:cNvPr>
          <p:cNvSpPr>
            <a:spLocks noGrp="1" noChangeArrowheads="1"/>
          </p:cNvSpPr>
          <p:nvPr>
            <p:ph type="title"/>
          </p:nvPr>
        </p:nvSpPr>
        <p:spPr/>
        <p:txBody>
          <a:bodyPr/>
          <a:lstStyle/>
          <a:p>
            <a:pPr eaLnBrk="1" hangingPunct="1"/>
            <a:r>
              <a:rPr lang="en-US" altLang="en-US" sz="4000" dirty="0"/>
              <a:t>Delay Model Comparison</a:t>
            </a:r>
          </a:p>
        </p:txBody>
      </p:sp>
      <p:pic>
        <p:nvPicPr>
          <p:cNvPr id="72708" name="Picture 6" descr="0404-invdelay">
            <a:extLst>
              <a:ext uri="{FF2B5EF4-FFF2-40B4-BE49-F238E27FC236}">
                <a16:creationId xmlns:a16="http://schemas.microsoft.com/office/drawing/2014/main" id="{C6B740DF-9822-C840-BB87-2F795E12C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76400"/>
            <a:ext cx="44196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39185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04FDA274-7782-B545-93C8-91F850466992}"/>
              </a:ext>
            </a:extLst>
          </p:cNvPr>
          <p:cNvSpPr>
            <a:spLocks noGrp="1" noChangeArrowheads="1"/>
          </p:cNvSpPr>
          <p:nvPr>
            <p:ph type="title"/>
          </p:nvPr>
        </p:nvSpPr>
        <p:spPr/>
        <p:txBody>
          <a:bodyPr/>
          <a:lstStyle/>
          <a:p>
            <a:pPr eaLnBrk="1" hangingPunct="1"/>
            <a:r>
              <a:rPr lang="en-US" altLang="en-US" dirty="0"/>
              <a:t>Outline</a:t>
            </a:r>
          </a:p>
        </p:txBody>
      </p:sp>
      <p:sp>
        <p:nvSpPr>
          <p:cNvPr id="19460" name="Rectangle 3">
            <a:extLst>
              <a:ext uri="{FF2B5EF4-FFF2-40B4-BE49-F238E27FC236}">
                <a16:creationId xmlns:a16="http://schemas.microsoft.com/office/drawing/2014/main" id="{2D25FEF9-1A9B-1540-9AB3-EF090EB8CFF2}"/>
              </a:ext>
            </a:extLst>
          </p:cNvPr>
          <p:cNvSpPr>
            <a:spLocks noGrp="1" noChangeArrowheads="1"/>
          </p:cNvSpPr>
          <p:nvPr>
            <p:ph type="body" idx="1"/>
          </p:nvPr>
        </p:nvSpPr>
        <p:spPr/>
        <p:txBody>
          <a:bodyPr/>
          <a:lstStyle/>
          <a:p>
            <a:pPr eaLnBrk="1" hangingPunct="1"/>
            <a:r>
              <a:rPr lang="en-US" altLang="en-US" dirty="0"/>
              <a:t>Pass Transistors</a:t>
            </a:r>
          </a:p>
          <a:p>
            <a:pPr eaLnBrk="1" hangingPunct="1"/>
            <a:r>
              <a:rPr lang="en-US" altLang="en-US" dirty="0"/>
              <a:t>DC Response</a:t>
            </a:r>
          </a:p>
          <a:p>
            <a:pPr eaLnBrk="1" hangingPunct="1"/>
            <a:r>
              <a:rPr lang="en-US" altLang="en-US" dirty="0"/>
              <a:t>Logic Levels and Noise Margins</a:t>
            </a:r>
          </a:p>
          <a:p>
            <a:pPr eaLnBrk="1" hangingPunct="1"/>
            <a:r>
              <a:rPr lang="en-US" altLang="en-US" dirty="0"/>
              <a:t>Transient Response</a:t>
            </a:r>
          </a:p>
          <a:p>
            <a:pPr eaLnBrk="1" hangingPunct="1"/>
            <a:r>
              <a:rPr lang="en-US" altLang="en-US" dirty="0"/>
              <a:t>RC Delay Models</a:t>
            </a:r>
          </a:p>
          <a:p>
            <a:pPr eaLnBrk="1" hangingPunct="1"/>
            <a:r>
              <a:rPr lang="en-US" altLang="en-US" dirty="0"/>
              <a:t>Delay Estimation</a:t>
            </a:r>
          </a:p>
          <a:p>
            <a:pPr eaLnBrk="1" hangingPunct="1"/>
            <a:endParaRPr lang="en-US" altLang="en-US" dirty="0"/>
          </a:p>
        </p:txBody>
      </p:sp>
    </p:spTree>
    <p:extLst>
      <p:ext uri="{BB962C8B-B14F-4D97-AF65-F5344CB8AC3E}">
        <p14:creationId xmlns:p14="http://schemas.microsoft.com/office/powerpoint/2010/main" val="396304630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BD7FB612-AEA4-E745-AB76-F1971A2B67E6}"/>
              </a:ext>
            </a:extLst>
          </p:cNvPr>
          <p:cNvSpPr>
            <a:spLocks noGrp="1" noChangeArrowheads="1"/>
          </p:cNvSpPr>
          <p:nvPr>
            <p:ph type="title"/>
          </p:nvPr>
        </p:nvSpPr>
        <p:spPr/>
        <p:txBody>
          <a:bodyPr/>
          <a:lstStyle/>
          <a:p>
            <a:pPr eaLnBrk="1" hangingPunct="1"/>
            <a:r>
              <a:rPr lang="en-US" altLang="en-US" dirty="0"/>
              <a:t>Example: 3-input NAND</a:t>
            </a:r>
          </a:p>
        </p:txBody>
      </p:sp>
      <p:sp>
        <p:nvSpPr>
          <p:cNvPr id="74756" name="Rectangle 3">
            <a:extLst>
              <a:ext uri="{FF2B5EF4-FFF2-40B4-BE49-F238E27FC236}">
                <a16:creationId xmlns:a16="http://schemas.microsoft.com/office/drawing/2014/main" id="{8A326563-0D09-7C44-91D5-E5157D05B247}"/>
              </a:ext>
            </a:extLst>
          </p:cNvPr>
          <p:cNvSpPr>
            <a:spLocks noGrp="1" noChangeArrowheads="1"/>
          </p:cNvSpPr>
          <p:nvPr>
            <p:ph type="body" sz="half" idx="1"/>
          </p:nvPr>
        </p:nvSpPr>
        <p:spPr>
          <a:xfrm>
            <a:off x="2209800" y="1524000"/>
            <a:ext cx="7696200" cy="4572000"/>
          </a:xfrm>
        </p:spPr>
        <p:txBody>
          <a:bodyPr/>
          <a:lstStyle/>
          <a:p>
            <a:pPr eaLnBrk="1" hangingPunct="1"/>
            <a:r>
              <a:rPr lang="en-US" altLang="en-US" sz="2000" dirty="0"/>
              <a:t>Sketch a 3-input NAND with transistor widths chosen to achieve effective rise and fall resistances equal to a unit inverter (R).</a:t>
            </a:r>
          </a:p>
        </p:txBody>
      </p:sp>
      <p:pic>
        <p:nvPicPr>
          <p:cNvPr id="3" name="Picture 2" descr="A star in the background&#10;&#10;Description automatically generated">
            <a:extLst>
              <a:ext uri="{FF2B5EF4-FFF2-40B4-BE49-F238E27FC236}">
                <a16:creationId xmlns:a16="http://schemas.microsoft.com/office/drawing/2014/main" id="{3521115C-8F83-47F2-97EE-727840B95576}"/>
              </a:ext>
            </a:extLst>
          </p:cNvPr>
          <p:cNvPicPr>
            <a:picLocks noChangeAspect="1"/>
          </p:cNvPicPr>
          <p:nvPr/>
        </p:nvPicPr>
        <p:blipFill>
          <a:blip r:embed="rId3"/>
          <a:stretch>
            <a:fillRect/>
          </a:stretch>
        </p:blipFill>
        <p:spPr>
          <a:xfrm>
            <a:off x="4410419" y="2895600"/>
            <a:ext cx="4239148" cy="3429000"/>
          </a:xfrm>
          <a:prstGeom prst="rect">
            <a:avLst/>
          </a:prstGeom>
        </p:spPr>
      </p:pic>
    </p:spTree>
    <p:extLst>
      <p:ext uri="{BB962C8B-B14F-4D97-AF65-F5344CB8AC3E}">
        <p14:creationId xmlns:p14="http://schemas.microsoft.com/office/powerpoint/2010/main" val="1413552468"/>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2">
            <a:extLst>
              <a:ext uri="{FF2B5EF4-FFF2-40B4-BE49-F238E27FC236}">
                <a16:creationId xmlns:a16="http://schemas.microsoft.com/office/drawing/2014/main" id="{BECEC381-AD2D-4840-AC1B-6F3276147ABE}"/>
              </a:ext>
            </a:extLst>
          </p:cNvPr>
          <p:cNvSpPr>
            <a:spLocks noGrp="1" noChangeArrowheads="1"/>
          </p:cNvSpPr>
          <p:nvPr>
            <p:ph type="title"/>
          </p:nvPr>
        </p:nvSpPr>
        <p:spPr/>
        <p:txBody>
          <a:bodyPr/>
          <a:lstStyle/>
          <a:p>
            <a:pPr eaLnBrk="1" hangingPunct="1"/>
            <a:r>
              <a:rPr lang="en-US" altLang="en-US" dirty="0"/>
              <a:t>3-input NAND Caps</a:t>
            </a:r>
          </a:p>
        </p:txBody>
      </p:sp>
      <p:sp>
        <p:nvSpPr>
          <p:cNvPr id="76807" name="Rectangle 3">
            <a:extLst>
              <a:ext uri="{FF2B5EF4-FFF2-40B4-BE49-F238E27FC236}">
                <a16:creationId xmlns:a16="http://schemas.microsoft.com/office/drawing/2014/main" id="{987384E5-8FFD-0546-996A-45C485E0E208}"/>
              </a:ext>
            </a:extLst>
          </p:cNvPr>
          <p:cNvSpPr>
            <a:spLocks noGrp="1" noChangeArrowheads="1"/>
          </p:cNvSpPr>
          <p:nvPr>
            <p:ph type="body" sz="half" idx="1"/>
          </p:nvPr>
        </p:nvSpPr>
        <p:spPr>
          <a:xfrm>
            <a:off x="2209800" y="1524000"/>
            <a:ext cx="7696200" cy="4572000"/>
          </a:xfrm>
        </p:spPr>
        <p:txBody>
          <a:bodyPr/>
          <a:lstStyle/>
          <a:p>
            <a:pPr eaLnBrk="1" hangingPunct="1"/>
            <a:r>
              <a:rPr lang="en-US" altLang="en-US" sz="2000" dirty="0"/>
              <a:t>Annotate the 3-input NAND gate with gate and diffusion capacitance.</a:t>
            </a:r>
          </a:p>
        </p:txBody>
      </p:sp>
      <p:pic>
        <p:nvPicPr>
          <p:cNvPr id="3" name="Picture 2" descr="A picture containing object, star, fireworks, computer&#10;&#10;Description automatically generated">
            <a:extLst>
              <a:ext uri="{FF2B5EF4-FFF2-40B4-BE49-F238E27FC236}">
                <a16:creationId xmlns:a16="http://schemas.microsoft.com/office/drawing/2014/main" id="{44ABEEDF-B773-4A66-BD8D-C596CA4AB4B9}"/>
              </a:ext>
            </a:extLst>
          </p:cNvPr>
          <p:cNvPicPr>
            <a:picLocks noChangeAspect="1"/>
          </p:cNvPicPr>
          <p:nvPr/>
        </p:nvPicPr>
        <p:blipFill>
          <a:blip r:embed="rId3"/>
          <a:stretch>
            <a:fillRect/>
          </a:stretch>
        </p:blipFill>
        <p:spPr>
          <a:xfrm>
            <a:off x="4362678" y="2643546"/>
            <a:ext cx="4455773" cy="3282419"/>
          </a:xfrm>
          <a:prstGeom prst="rect">
            <a:avLst/>
          </a:prstGeom>
        </p:spPr>
      </p:pic>
    </p:spTree>
    <p:extLst>
      <p:ext uri="{BB962C8B-B14F-4D97-AF65-F5344CB8AC3E}">
        <p14:creationId xmlns:p14="http://schemas.microsoft.com/office/powerpoint/2010/main" val="3420592067"/>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C0915E65-D134-1142-9D81-925428165D57}"/>
              </a:ext>
            </a:extLst>
          </p:cNvPr>
          <p:cNvSpPr>
            <a:spLocks noGrp="1" noChangeArrowheads="1"/>
          </p:cNvSpPr>
          <p:nvPr>
            <p:ph type="title"/>
          </p:nvPr>
        </p:nvSpPr>
        <p:spPr/>
        <p:txBody>
          <a:bodyPr/>
          <a:lstStyle/>
          <a:p>
            <a:pPr eaLnBrk="1" hangingPunct="1"/>
            <a:r>
              <a:rPr lang="en-US" altLang="en-US" dirty="0"/>
              <a:t>Elmore Delay</a:t>
            </a:r>
          </a:p>
        </p:txBody>
      </p:sp>
      <p:sp>
        <p:nvSpPr>
          <p:cNvPr id="78852" name="Rectangle 3">
            <a:extLst>
              <a:ext uri="{FF2B5EF4-FFF2-40B4-BE49-F238E27FC236}">
                <a16:creationId xmlns:a16="http://schemas.microsoft.com/office/drawing/2014/main" id="{540A9BF4-C5E9-4546-BA47-1B9F1B8BB75F}"/>
              </a:ext>
            </a:extLst>
          </p:cNvPr>
          <p:cNvSpPr>
            <a:spLocks noGrp="1" noChangeArrowheads="1"/>
          </p:cNvSpPr>
          <p:nvPr>
            <p:ph type="body" idx="1"/>
          </p:nvPr>
        </p:nvSpPr>
        <p:spPr/>
        <p:txBody>
          <a:bodyPr/>
          <a:lstStyle/>
          <a:p>
            <a:pPr eaLnBrk="1" hangingPunct="1"/>
            <a:r>
              <a:rPr lang="en-US" altLang="en-US" dirty="0"/>
              <a:t>ON transistors look like resistors</a:t>
            </a:r>
          </a:p>
          <a:p>
            <a:pPr eaLnBrk="1" hangingPunct="1"/>
            <a:r>
              <a:rPr lang="en-US" altLang="en-US" dirty="0"/>
              <a:t>Pullup or pulldown network modeled as </a:t>
            </a:r>
            <a:r>
              <a:rPr lang="en-US" altLang="en-US" i="1" dirty="0"/>
              <a:t>RC ladder</a:t>
            </a:r>
          </a:p>
          <a:p>
            <a:pPr eaLnBrk="1" hangingPunct="1"/>
            <a:r>
              <a:rPr lang="en-US" altLang="en-US" dirty="0"/>
              <a:t>Elmore delay of RC ladder</a:t>
            </a:r>
          </a:p>
        </p:txBody>
      </p:sp>
      <p:graphicFrame>
        <p:nvGraphicFramePr>
          <p:cNvPr id="78853" name="Object 4">
            <a:extLst>
              <a:ext uri="{FF2B5EF4-FFF2-40B4-BE49-F238E27FC236}">
                <a16:creationId xmlns:a16="http://schemas.microsoft.com/office/drawing/2014/main" id="{DF489C42-1A84-ED4C-8F50-AB2AA70AD52B}"/>
              </a:ext>
            </a:extLst>
          </p:cNvPr>
          <p:cNvGraphicFramePr>
            <a:graphicFrameLocks noChangeAspect="1"/>
          </p:cNvGraphicFramePr>
          <p:nvPr/>
        </p:nvGraphicFramePr>
        <p:xfrm>
          <a:off x="3276600" y="3984626"/>
          <a:ext cx="6019800" cy="2111375"/>
        </p:xfrm>
        <a:graphic>
          <a:graphicData uri="http://schemas.openxmlformats.org/presentationml/2006/ole">
            <mc:AlternateContent xmlns:mc="http://schemas.openxmlformats.org/markup-compatibility/2006">
              <mc:Choice xmlns:v="urn:schemas-microsoft-com:vml" Requires="v">
                <p:oleObj spid="_x0000_s17410" name="VISIO" r:id="rId4" imgW="12712700" imgH="4457700" progId="Visio.Drawing.6">
                  <p:embed/>
                </p:oleObj>
              </mc:Choice>
              <mc:Fallback>
                <p:oleObj name="VISIO" r:id="rId4" imgW="12712700" imgH="4457700" progId="Visio.Drawing.6">
                  <p:embed/>
                  <p:pic>
                    <p:nvPicPr>
                      <p:cNvPr id="78853" name="Object 4">
                        <a:extLst>
                          <a:ext uri="{FF2B5EF4-FFF2-40B4-BE49-F238E27FC236}">
                            <a16:creationId xmlns:a16="http://schemas.microsoft.com/office/drawing/2014/main" id="{DF489C42-1A84-ED4C-8F50-AB2AA70AD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984626"/>
                        <a:ext cx="601980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8854" name="Rectangle 5">
            <a:extLst>
              <a:ext uri="{FF2B5EF4-FFF2-40B4-BE49-F238E27FC236}">
                <a16:creationId xmlns:a16="http://schemas.microsoft.com/office/drawing/2014/main" id="{964C3A4D-1D3D-0D4F-A4B1-9944478BF5F0}"/>
              </a:ext>
            </a:extLst>
          </p:cNvPr>
          <p:cNvSpPr>
            <a:spLocks noChangeArrowheads="1"/>
          </p:cNvSpPr>
          <p:nvPr/>
        </p:nvSpPr>
        <p:spPr bwMode="auto">
          <a:xfrm>
            <a:off x="5688013" y="32575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8855" name="Object 6">
            <a:extLst>
              <a:ext uri="{FF2B5EF4-FFF2-40B4-BE49-F238E27FC236}">
                <a16:creationId xmlns:a16="http://schemas.microsoft.com/office/drawing/2014/main" id="{B2D6F15C-A8FE-7C40-8DD3-2C80D39CE4FB}"/>
              </a:ext>
            </a:extLst>
          </p:cNvPr>
          <p:cNvGraphicFramePr>
            <a:graphicFrameLocks noChangeAspect="1"/>
          </p:cNvGraphicFramePr>
          <p:nvPr/>
        </p:nvGraphicFramePr>
        <p:xfrm>
          <a:off x="2209801" y="2743200"/>
          <a:ext cx="7794625" cy="1479550"/>
        </p:xfrm>
        <a:graphic>
          <a:graphicData uri="http://schemas.openxmlformats.org/presentationml/2006/ole">
            <mc:AlternateContent xmlns:mc="http://schemas.openxmlformats.org/markup-compatibility/2006">
              <mc:Choice xmlns:v="urn:schemas-microsoft-com:vml" Requires="v">
                <p:oleObj spid="_x0000_s17411" name="Equation" r:id="rId6" imgW="73723500" imgH="14046200" progId="Equation.DSMT4">
                  <p:embed/>
                </p:oleObj>
              </mc:Choice>
              <mc:Fallback>
                <p:oleObj name="Equation" r:id="rId6" imgW="73723500" imgH="14046200" progId="Equation.DSMT4">
                  <p:embed/>
                  <p:pic>
                    <p:nvPicPr>
                      <p:cNvPr id="78855" name="Object 6">
                        <a:extLst>
                          <a:ext uri="{FF2B5EF4-FFF2-40B4-BE49-F238E27FC236}">
                            <a16:creationId xmlns:a16="http://schemas.microsoft.com/office/drawing/2014/main" id="{B2D6F15C-A8FE-7C40-8DD3-2C80D39CE4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1" y="2743200"/>
                        <a:ext cx="77946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4827105"/>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8" name="Picture 10">
            <a:extLst>
              <a:ext uri="{FF2B5EF4-FFF2-40B4-BE49-F238E27FC236}">
                <a16:creationId xmlns:a16="http://schemas.microsoft.com/office/drawing/2014/main" id="{6AA2CB88-CBE4-7E49-8C2A-F22197489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578" y="3886200"/>
            <a:ext cx="1409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2">
            <a:extLst>
              <a:ext uri="{FF2B5EF4-FFF2-40B4-BE49-F238E27FC236}">
                <a16:creationId xmlns:a16="http://schemas.microsoft.com/office/drawing/2014/main" id="{448B2478-191C-2244-B4AB-EAD19361A5A7}"/>
              </a:ext>
            </a:extLst>
          </p:cNvPr>
          <p:cNvSpPr>
            <a:spLocks noGrp="1" noChangeArrowheads="1"/>
          </p:cNvSpPr>
          <p:nvPr>
            <p:ph type="title"/>
          </p:nvPr>
        </p:nvSpPr>
        <p:spPr/>
        <p:txBody>
          <a:bodyPr/>
          <a:lstStyle/>
          <a:p>
            <a:pPr eaLnBrk="1" hangingPunct="1"/>
            <a:r>
              <a:rPr lang="en-US" altLang="en-US" dirty="0"/>
              <a:t>Example: 3-input NAND</a:t>
            </a:r>
          </a:p>
        </p:txBody>
      </p:sp>
      <p:sp>
        <p:nvSpPr>
          <p:cNvPr id="80901" name="Rectangle 3">
            <a:extLst>
              <a:ext uri="{FF2B5EF4-FFF2-40B4-BE49-F238E27FC236}">
                <a16:creationId xmlns:a16="http://schemas.microsoft.com/office/drawing/2014/main" id="{36FFE76F-12EF-6B43-BF5E-7ED7758654FE}"/>
              </a:ext>
            </a:extLst>
          </p:cNvPr>
          <p:cNvSpPr>
            <a:spLocks noGrp="1" noChangeArrowheads="1"/>
          </p:cNvSpPr>
          <p:nvPr>
            <p:ph type="body" sz="half" idx="1"/>
          </p:nvPr>
        </p:nvSpPr>
        <p:spPr>
          <a:xfrm>
            <a:off x="2209800" y="1524000"/>
            <a:ext cx="7924800" cy="4572000"/>
          </a:xfrm>
        </p:spPr>
        <p:txBody>
          <a:bodyPr/>
          <a:lstStyle/>
          <a:p>
            <a:pPr eaLnBrk="1" hangingPunct="1"/>
            <a:r>
              <a:rPr lang="en-US" altLang="en-US" sz="2000" dirty="0"/>
              <a:t>Estimate worst-case rising and falling delay of 3-input NAND driving </a:t>
            </a:r>
            <a:r>
              <a:rPr lang="en-US" altLang="en-US" sz="2000" i="1" dirty="0"/>
              <a:t>h</a:t>
            </a:r>
            <a:r>
              <a:rPr lang="en-US" altLang="en-US" sz="2000" dirty="0"/>
              <a:t> identical gates.</a:t>
            </a:r>
          </a:p>
        </p:txBody>
      </p:sp>
      <p:graphicFrame>
        <p:nvGraphicFramePr>
          <p:cNvPr id="467976" name="Object 8">
            <a:extLst>
              <a:ext uri="{FF2B5EF4-FFF2-40B4-BE49-F238E27FC236}">
                <a16:creationId xmlns:a16="http://schemas.microsoft.com/office/drawing/2014/main" id="{E756C252-525C-1549-A4C2-9D4950D75A3A}"/>
              </a:ext>
            </a:extLst>
          </p:cNvPr>
          <p:cNvGraphicFramePr>
            <a:graphicFrameLocks noChangeAspect="1"/>
          </p:cNvGraphicFramePr>
          <p:nvPr>
            <p:extLst>
              <p:ext uri="{D42A27DB-BD31-4B8C-83A1-F6EECF244321}">
                <p14:modId xmlns:p14="http://schemas.microsoft.com/office/powerpoint/2010/main" val="1813796225"/>
              </p:ext>
            </p:extLst>
          </p:nvPr>
        </p:nvGraphicFramePr>
        <p:xfrm>
          <a:off x="3932810" y="5076030"/>
          <a:ext cx="1219200" cy="284163"/>
        </p:xfrm>
        <a:graphic>
          <a:graphicData uri="http://schemas.openxmlformats.org/presentationml/2006/ole">
            <mc:AlternateContent xmlns:mc="http://schemas.openxmlformats.org/markup-compatibility/2006">
              <mc:Choice xmlns:v="urn:schemas-microsoft-com:vml" Requires="v">
                <p:oleObj spid="_x0000_s18434" name="Equation" r:id="rId5" imgW="21361400" imgH="4978400" progId="Equation.DSMT4">
                  <p:embed/>
                </p:oleObj>
              </mc:Choice>
              <mc:Fallback>
                <p:oleObj name="Equation" r:id="rId5" imgW="21361400" imgH="4978400" progId="Equation.DSMT4">
                  <p:embed/>
                  <p:pic>
                    <p:nvPicPr>
                      <p:cNvPr id="467976" name="Object 8">
                        <a:extLst>
                          <a:ext uri="{FF2B5EF4-FFF2-40B4-BE49-F238E27FC236}">
                            <a16:creationId xmlns:a16="http://schemas.microsoft.com/office/drawing/2014/main" id="{E756C252-525C-1549-A4C2-9D4950D75A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2810" y="5076030"/>
                        <a:ext cx="121920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67977" name="Picture 9">
            <a:extLst>
              <a:ext uri="{FF2B5EF4-FFF2-40B4-BE49-F238E27FC236}">
                <a16:creationId xmlns:a16="http://schemas.microsoft.com/office/drawing/2014/main" id="{7F639BD0-FE8A-D448-B865-6EBB14F6A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1937" y="3810000"/>
            <a:ext cx="16605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7979" name="Object 11">
            <a:extLst>
              <a:ext uri="{FF2B5EF4-FFF2-40B4-BE49-F238E27FC236}">
                <a16:creationId xmlns:a16="http://schemas.microsoft.com/office/drawing/2014/main" id="{1F92AC7F-4996-924C-A5C5-E17FD6B850F1}"/>
              </a:ext>
            </a:extLst>
          </p:cNvPr>
          <p:cNvGraphicFramePr>
            <a:graphicFrameLocks noGrp="1" noChangeAspect="1"/>
          </p:cNvGraphicFramePr>
          <p:nvPr>
            <p:ph sz="quarter" idx="3"/>
            <p:extLst>
              <p:ext uri="{D42A27DB-BD31-4B8C-83A1-F6EECF244321}">
                <p14:modId xmlns:p14="http://schemas.microsoft.com/office/powerpoint/2010/main" val="172563729"/>
              </p:ext>
            </p:extLst>
          </p:nvPr>
        </p:nvGraphicFramePr>
        <p:xfrm>
          <a:off x="7115176" y="4914900"/>
          <a:ext cx="3810000" cy="606425"/>
        </p:xfrm>
        <a:graphic>
          <a:graphicData uri="http://schemas.openxmlformats.org/presentationml/2006/ole">
            <mc:AlternateContent xmlns:mc="http://schemas.openxmlformats.org/markup-compatibility/2006">
              <mc:Choice xmlns:v="urn:schemas-microsoft-com:vml" Requires="v">
                <p:oleObj spid="_x0000_s18435" name="Equation" r:id="rId8" imgW="64363600" imgH="10236200" progId="Equation.DSMT4">
                  <p:embed/>
                </p:oleObj>
              </mc:Choice>
              <mc:Fallback>
                <p:oleObj name="Equation" r:id="rId8" imgW="64363600" imgH="10236200" progId="Equation.DSMT4">
                  <p:embed/>
                  <p:pic>
                    <p:nvPicPr>
                      <p:cNvPr id="467979" name="Object 11">
                        <a:extLst>
                          <a:ext uri="{FF2B5EF4-FFF2-40B4-BE49-F238E27FC236}">
                            <a16:creationId xmlns:a16="http://schemas.microsoft.com/office/drawing/2014/main" id="{1F92AC7F-4996-924C-A5C5-E17FD6B850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15176" y="4914900"/>
                        <a:ext cx="38100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 name="Picture 2" descr="A close up of a logo&#10;&#10;Description automatically generated">
            <a:extLst>
              <a:ext uri="{FF2B5EF4-FFF2-40B4-BE49-F238E27FC236}">
                <a16:creationId xmlns:a16="http://schemas.microsoft.com/office/drawing/2014/main" id="{6B4A39F2-FF93-4653-8732-B3C70FC3A3F1}"/>
              </a:ext>
            </a:extLst>
          </p:cNvPr>
          <p:cNvPicPr>
            <a:picLocks noChangeAspect="1"/>
          </p:cNvPicPr>
          <p:nvPr/>
        </p:nvPicPr>
        <p:blipFill>
          <a:blip r:embed="rId10"/>
          <a:stretch>
            <a:fillRect/>
          </a:stretch>
        </p:blipFill>
        <p:spPr>
          <a:xfrm>
            <a:off x="2442738" y="2103350"/>
            <a:ext cx="8573696" cy="2314898"/>
          </a:xfrm>
          <a:prstGeom prst="rect">
            <a:avLst/>
          </a:prstGeom>
        </p:spPr>
      </p:pic>
    </p:spTree>
    <p:extLst>
      <p:ext uri="{BB962C8B-B14F-4D97-AF65-F5344CB8AC3E}">
        <p14:creationId xmlns:p14="http://schemas.microsoft.com/office/powerpoint/2010/main" val="251064430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67978"/>
                                        </p:tgtEl>
                                        <p:attrNameLst>
                                          <p:attrName>style.visibility</p:attrName>
                                        </p:attrNameLst>
                                      </p:cBhvr>
                                      <p:to>
                                        <p:strVal val="visible"/>
                                      </p:to>
                                    </p:set>
                                    <p:animEffect transition="in" filter="fade">
                                      <p:cBhvr>
                                        <p:cTn id="7" dur="1000"/>
                                        <p:tgtEl>
                                          <p:spTgt spid="467978"/>
                                        </p:tgtEl>
                                      </p:cBhvr>
                                    </p:animEffect>
                                    <p:anim calcmode="lin" valueType="num">
                                      <p:cBhvr>
                                        <p:cTn id="8" dur="1000" fill="hold"/>
                                        <p:tgtEl>
                                          <p:spTgt spid="467978"/>
                                        </p:tgtEl>
                                        <p:attrNameLst>
                                          <p:attrName>style.rotation</p:attrName>
                                        </p:attrNameLst>
                                      </p:cBhvr>
                                      <p:tavLst>
                                        <p:tav tm="0">
                                          <p:val>
                                            <p:fltVal val="720"/>
                                          </p:val>
                                        </p:tav>
                                        <p:tav tm="100000">
                                          <p:val>
                                            <p:fltVal val="0"/>
                                          </p:val>
                                        </p:tav>
                                      </p:tavLst>
                                    </p:anim>
                                    <p:anim calcmode="lin" valueType="num">
                                      <p:cBhvr>
                                        <p:cTn id="9" dur="1000" fill="hold"/>
                                        <p:tgtEl>
                                          <p:spTgt spid="467978"/>
                                        </p:tgtEl>
                                        <p:attrNameLst>
                                          <p:attrName>ppt_h</p:attrName>
                                        </p:attrNameLst>
                                      </p:cBhvr>
                                      <p:tavLst>
                                        <p:tav tm="0">
                                          <p:val>
                                            <p:fltVal val="0"/>
                                          </p:val>
                                        </p:tav>
                                        <p:tav tm="100000">
                                          <p:val>
                                            <p:strVal val="#ppt_h"/>
                                          </p:val>
                                        </p:tav>
                                      </p:tavLst>
                                    </p:anim>
                                    <p:anim calcmode="lin" valueType="num">
                                      <p:cBhvr>
                                        <p:cTn id="10" dur="1000" fill="hold"/>
                                        <p:tgtEl>
                                          <p:spTgt spid="467978"/>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467976"/>
                                        </p:tgtEl>
                                        <p:attrNameLst>
                                          <p:attrName>style.visibility</p:attrName>
                                        </p:attrNameLst>
                                      </p:cBhvr>
                                      <p:to>
                                        <p:strVal val="visible"/>
                                      </p:to>
                                    </p:set>
                                    <p:anim calcmode="lin" valueType="num">
                                      <p:cBhvr additive="base">
                                        <p:cTn id="15" dur="500" fill="hold"/>
                                        <p:tgtEl>
                                          <p:spTgt spid="467976"/>
                                        </p:tgtEl>
                                        <p:attrNameLst>
                                          <p:attrName>ppt_x</p:attrName>
                                        </p:attrNameLst>
                                      </p:cBhvr>
                                      <p:tavLst>
                                        <p:tav tm="0">
                                          <p:val>
                                            <p:strVal val="#ppt_x"/>
                                          </p:val>
                                        </p:tav>
                                        <p:tav tm="100000">
                                          <p:val>
                                            <p:strVal val="#ppt_x"/>
                                          </p:val>
                                        </p:tav>
                                      </p:tavLst>
                                    </p:anim>
                                    <p:anim calcmode="lin" valueType="num">
                                      <p:cBhvr additive="base">
                                        <p:cTn id="16" dur="500" fill="hold"/>
                                        <p:tgtEl>
                                          <p:spTgt spid="46797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5" presetClass="entr" presetSubtype="0" fill="hold" nodeType="clickEffect">
                                  <p:stCondLst>
                                    <p:cond delay="0"/>
                                  </p:stCondLst>
                                  <p:childTnLst>
                                    <p:set>
                                      <p:cBhvr>
                                        <p:cTn id="20" dur="1" fill="hold">
                                          <p:stCondLst>
                                            <p:cond delay="0"/>
                                          </p:stCondLst>
                                        </p:cTn>
                                        <p:tgtEl>
                                          <p:spTgt spid="467977"/>
                                        </p:tgtEl>
                                        <p:attrNameLst>
                                          <p:attrName>style.visibility</p:attrName>
                                        </p:attrNameLst>
                                      </p:cBhvr>
                                      <p:to>
                                        <p:strVal val="visible"/>
                                      </p:to>
                                    </p:set>
                                    <p:animEffect transition="in" filter="fade">
                                      <p:cBhvr>
                                        <p:cTn id="21" dur="1000"/>
                                        <p:tgtEl>
                                          <p:spTgt spid="467977"/>
                                        </p:tgtEl>
                                      </p:cBhvr>
                                    </p:animEffect>
                                    <p:anim calcmode="lin" valueType="num">
                                      <p:cBhvr>
                                        <p:cTn id="22" dur="1000" fill="hold"/>
                                        <p:tgtEl>
                                          <p:spTgt spid="467977"/>
                                        </p:tgtEl>
                                        <p:attrNameLst>
                                          <p:attrName>style.rotation</p:attrName>
                                        </p:attrNameLst>
                                      </p:cBhvr>
                                      <p:tavLst>
                                        <p:tav tm="0">
                                          <p:val>
                                            <p:fltVal val="720"/>
                                          </p:val>
                                        </p:tav>
                                        <p:tav tm="100000">
                                          <p:val>
                                            <p:fltVal val="0"/>
                                          </p:val>
                                        </p:tav>
                                      </p:tavLst>
                                    </p:anim>
                                    <p:anim calcmode="lin" valueType="num">
                                      <p:cBhvr>
                                        <p:cTn id="23" dur="1000" fill="hold"/>
                                        <p:tgtEl>
                                          <p:spTgt spid="467977"/>
                                        </p:tgtEl>
                                        <p:attrNameLst>
                                          <p:attrName>ppt_h</p:attrName>
                                        </p:attrNameLst>
                                      </p:cBhvr>
                                      <p:tavLst>
                                        <p:tav tm="0">
                                          <p:val>
                                            <p:fltVal val="0"/>
                                          </p:val>
                                        </p:tav>
                                        <p:tav tm="100000">
                                          <p:val>
                                            <p:strVal val="#ppt_h"/>
                                          </p:val>
                                        </p:tav>
                                      </p:tavLst>
                                    </p:anim>
                                    <p:anim calcmode="lin" valueType="num">
                                      <p:cBhvr>
                                        <p:cTn id="24" dur="1000" fill="hold"/>
                                        <p:tgtEl>
                                          <p:spTgt spid="467977"/>
                                        </p:tgtEl>
                                        <p:attrNameLst>
                                          <p:attrName>ppt_w</p:attrName>
                                        </p:attrNameLst>
                                      </p:cBhvr>
                                      <p:tavLst>
                                        <p:tav tm="0">
                                          <p:val>
                                            <p:fltVal val="0"/>
                                          </p:val>
                                        </p:tav>
                                        <p:tav tm="100000">
                                          <p:val>
                                            <p:strVal val="#ppt_w"/>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7979"/>
                                        </p:tgtEl>
                                        <p:attrNameLst>
                                          <p:attrName>style.visibility</p:attrName>
                                        </p:attrNameLst>
                                      </p:cBhvr>
                                      <p:to>
                                        <p:strVal val="visible"/>
                                      </p:to>
                                    </p:set>
                                    <p:anim calcmode="lin" valueType="num">
                                      <p:cBhvr additive="base">
                                        <p:cTn id="29" dur="500" fill="hold"/>
                                        <p:tgtEl>
                                          <p:spTgt spid="467979"/>
                                        </p:tgtEl>
                                        <p:attrNameLst>
                                          <p:attrName>ppt_x</p:attrName>
                                        </p:attrNameLst>
                                      </p:cBhvr>
                                      <p:tavLst>
                                        <p:tav tm="0">
                                          <p:val>
                                            <p:strVal val="#ppt_x"/>
                                          </p:val>
                                        </p:tav>
                                        <p:tav tm="100000">
                                          <p:val>
                                            <p:strVal val="#ppt_x"/>
                                          </p:val>
                                        </p:tav>
                                      </p:tavLst>
                                    </p:anim>
                                    <p:anim calcmode="lin" valueType="num">
                                      <p:cBhvr additive="base">
                                        <p:cTn id="30" dur="500" fill="hold"/>
                                        <p:tgtEl>
                                          <p:spTgt spid="467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2E8AAB67-D1AD-C14B-B1FE-D9EA8E50754C}"/>
              </a:ext>
            </a:extLst>
          </p:cNvPr>
          <p:cNvSpPr>
            <a:spLocks noGrp="1" noChangeArrowheads="1"/>
          </p:cNvSpPr>
          <p:nvPr>
            <p:ph type="title"/>
          </p:nvPr>
        </p:nvSpPr>
        <p:spPr/>
        <p:txBody>
          <a:bodyPr/>
          <a:lstStyle/>
          <a:p>
            <a:pPr eaLnBrk="1" hangingPunct="1"/>
            <a:r>
              <a:rPr lang="en-US" altLang="en-US" dirty="0"/>
              <a:t>Delay Components</a:t>
            </a:r>
          </a:p>
        </p:txBody>
      </p:sp>
      <p:sp>
        <p:nvSpPr>
          <p:cNvPr id="482307" name="Rectangle 3">
            <a:extLst>
              <a:ext uri="{FF2B5EF4-FFF2-40B4-BE49-F238E27FC236}">
                <a16:creationId xmlns:a16="http://schemas.microsoft.com/office/drawing/2014/main" id="{97F55D82-516D-EF46-B3D0-DFED483E9588}"/>
              </a:ext>
            </a:extLst>
          </p:cNvPr>
          <p:cNvSpPr>
            <a:spLocks noGrp="1" noChangeArrowheads="1"/>
          </p:cNvSpPr>
          <p:nvPr>
            <p:ph type="body" idx="1"/>
          </p:nvPr>
        </p:nvSpPr>
        <p:spPr/>
        <p:txBody>
          <a:bodyPr/>
          <a:lstStyle/>
          <a:p>
            <a:pPr eaLnBrk="1" hangingPunct="1"/>
            <a:r>
              <a:rPr lang="en-US" altLang="en-US" dirty="0"/>
              <a:t>Delay has two parts</a:t>
            </a:r>
          </a:p>
          <a:p>
            <a:pPr lvl="1" eaLnBrk="1" hangingPunct="1"/>
            <a:r>
              <a:rPr lang="en-US" altLang="en-US" i="1" dirty="0"/>
              <a:t>Parasitic delay</a:t>
            </a:r>
          </a:p>
          <a:p>
            <a:pPr lvl="2" eaLnBrk="1" hangingPunct="1"/>
            <a:r>
              <a:rPr lang="en-US" altLang="en-US" dirty="0"/>
              <a:t>9 or 11 RC</a:t>
            </a:r>
          </a:p>
          <a:p>
            <a:pPr lvl="2" eaLnBrk="1" hangingPunct="1"/>
            <a:r>
              <a:rPr lang="en-US" altLang="en-US" dirty="0"/>
              <a:t>Independent of load </a:t>
            </a:r>
          </a:p>
          <a:p>
            <a:pPr lvl="1" eaLnBrk="1" hangingPunct="1"/>
            <a:r>
              <a:rPr lang="en-US" altLang="en-US" i="1" dirty="0"/>
              <a:t>Effort delay</a:t>
            </a:r>
          </a:p>
          <a:p>
            <a:pPr lvl="2" eaLnBrk="1" hangingPunct="1"/>
            <a:r>
              <a:rPr lang="en-US" altLang="en-US" dirty="0"/>
              <a:t>5h RC</a:t>
            </a:r>
          </a:p>
          <a:p>
            <a:pPr lvl="2" eaLnBrk="1" hangingPunct="1"/>
            <a:r>
              <a:rPr lang="en-US" altLang="en-US" dirty="0"/>
              <a:t>Proportional to load capacitance</a:t>
            </a:r>
          </a:p>
        </p:txBody>
      </p:sp>
    </p:spTree>
    <p:extLst>
      <p:ext uri="{BB962C8B-B14F-4D97-AF65-F5344CB8AC3E}">
        <p14:creationId xmlns:p14="http://schemas.microsoft.com/office/powerpoint/2010/main" val="14474046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anim calcmode="lin" valueType="num">
                                      <p:cBhvr additive="base">
                                        <p:cTn id="7" dur="500" fill="hold"/>
                                        <p:tgtEl>
                                          <p:spTgt spid="482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2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anim calcmode="lin" valueType="num">
                                      <p:cBhvr additive="base">
                                        <p:cTn id="11" dur="500" fill="hold"/>
                                        <p:tgtEl>
                                          <p:spTgt spid="482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2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2307">
                                            <p:txEl>
                                              <p:pRg st="3" end="3"/>
                                            </p:txEl>
                                          </p:spTgt>
                                        </p:tgtEl>
                                        <p:attrNameLst>
                                          <p:attrName>style.visibility</p:attrName>
                                        </p:attrNameLst>
                                      </p:cBhvr>
                                      <p:to>
                                        <p:strVal val="visible"/>
                                      </p:to>
                                    </p:set>
                                    <p:anim calcmode="lin" valueType="num">
                                      <p:cBhvr additive="base">
                                        <p:cTn id="15" dur="500" fill="hold"/>
                                        <p:tgtEl>
                                          <p:spTgt spid="482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2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2307">
                                            <p:txEl>
                                              <p:pRg st="4" end="4"/>
                                            </p:txEl>
                                          </p:spTgt>
                                        </p:tgtEl>
                                        <p:attrNameLst>
                                          <p:attrName>style.visibility</p:attrName>
                                        </p:attrNameLst>
                                      </p:cBhvr>
                                      <p:to>
                                        <p:strVal val="visible"/>
                                      </p:to>
                                    </p:set>
                                    <p:anim calcmode="lin" valueType="num">
                                      <p:cBhvr additive="base">
                                        <p:cTn id="21" dur="500" fill="hold"/>
                                        <p:tgtEl>
                                          <p:spTgt spid="4823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230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2307">
                                            <p:txEl>
                                              <p:pRg st="5" end="5"/>
                                            </p:txEl>
                                          </p:spTgt>
                                        </p:tgtEl>
                                        <p:attrNameLst>
                                          <p:attrName>style.visibility</p:attrName>
                                        </p:attrNameLst>
                                      </p:cBhvr>
                                      <p:to>
                                        <p:strVal val="visible"/>
                                      </p:to>
                                    </p:set>
                                    <p:anim calcmode="lin" valueType="num">
                                      <p:cBhvr additive="base">
                                        <p:cTn id="25" dur="500" fill="hold"/>
                                        <p:tgtEl>
                                          <p:spTgt spid="48230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230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2307">
                                            <p:txEl>
                                              <p:pRg st="6" end="6"/>
                                            </p:txEl>
                                          </p:spTgt>
                                        </p:tgtEl>
                                        <p:attrNameLst>
                                          <p:attrName>style.visibility</p:attrName>
                                        </p:attrNameLst>
                                      </p:cBhvr>
                                      <p:to>
                                        <p:strVal val="visible"/>
                                      </p:to>
                                    </p:set>
                                    <p:anim calcmode="lin" valueType="num">
                                      <p:cBhvr additive="base">
                                        <p:cTn id="29" dur="500" fill="hold"/>
                                        <p:tgtEl>
                                          <p:spTgt spid="48230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2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BA2889E5-D7ED-B14E-9603-ED6470DD9AE8}"/>
              </a:ext>
            </a:extLst>
          </p:cNvPr>
          <p:cNvSpPr>
            <a:spLocks noGrp="1" noChangeArrowheads="1"/>
          </p:cNvSpPr>
          <p:nvPr>
            <p:ph type="title"/>
          </p:nvPr>
        </p:nvSpPr>
        <p:spPr/>
        <p:txBody>
          <a:bodyPr/>
          <a:lstStyle/>
          <a:p>
            <a:pPr eaLnBrk="1" hangingPunct="1"/>
            <a:r>
              <a:rPr lang="en-US" altLang="en-US" dirty="0"/>
              <a:t>Contamination Delay</a:t>
            </a:r>
          </a:p>
        </p:txBody>
      </p:sp>
      <p:sp>
        <p:nvSpPr>
          <p:cNvPr id="84996" name="Rectangle 3">
            <a:extLst>
              <a:ext uri="{FF2B5EF4-FFF2-40B4-BE49-F238E27FC236}">
                <a16:creationId xmlns:a16="http://schemas.microsoft.com/office/drawing/2014/main" id="{BBD3E93E-FB56-3448-BDF6-3168DBC7809A}"/>
              </a:ext>
            </a:extLst>
          </p:cNvPr>
          <p:cNvSpPr>
            <a:spLocks noGrp="1" noChangeArrowheads="1"/>
          </p:cNvSpPr>
          <p:nvPr>
            <p:ph type="body" sz="half" idx="1"/>
          </p:nvPr>
        </p:nvSpPr>
        <p:spPr>
          <a:xfrm>
            <a:off x="1042012" y="1143000"/>
            <a:ext cx="7696200" cy="4572000"/>
          </a:xfrm>
        </p:spPr>
        <p:txBody>
          <a:bodyPr/>
          <a:lstStyle/>
          <a:p>
            <a:pPr eaLnBrk="1" hangingPunct="1"/>
            <a:r>
              <a:rPr lang="en-US" altLang="en-US" dirty="0">
                <a:solidFill>
                  <a:srgbClr val="000000"/>
                </a:solidFill>
              </a:rPr>
              <a:t>Best-case (contamination) delay can be substantially less than propagation delay.</a:t>
            </a:r>
          </a:p>
          <a:p>
            <a:pPr eaLnBrk="1" hangingPunct="1"/>
            <a:r>
              <a:rPr lang="en-US" altLang="en-US" dirty="0">
                <a:solidFill>
                  <a:srgbClr val="000000"/>
                </a:solidFill>
              </a:rPr>
              <a:t>E.g., if all three inputs fall simultaneously</a:t>
            </a:r>
          </a:p>
        </p:txBody>
      </p:sp>
      <p:pic>
        <p:nvPicPr>
          <p:cNvPr id="3" name="Picture 2" descr="A close up of a logo&#10;&#10;Description automatically generated">
            <a:extLst>
              <a:ext uri="{FF2B5EF4-FFF2-40B4-BE49-F238E27FC236}">
                <a16:creationId xmlns:a16="http://schemas.microsoft.com/office/drawing/2014/main" id="{71F4316C-C026-4333-A469-07517367E696}"/>
              </a:ext>
            </a:extLst>
          </p:cNvPr>
          <p:cNvPicPr>
            <a:picLocks noChangeAspect="1"/>
          </p:cNvPicPr>
          <p:nvPr/>
        </p:nvPicPr>
        <p:blipFill>
          <a:blip r:embed="rId3"/>
          <a:stretch>
            <a:fillRect/>
          </a:stretch>
        </p:blipFill>
        <p:spPr>
          <a:xfrm>
            <a:off x="4448278" y="2543987"/>
            <a:ext cx="3295444" cy="3463878"/>
          </a:xfrm>
          <a:prstGeom prst="rect">
            <a:avLst/>
          </a:prstGeom>
        </p:spPr>
      </p:pic>
    </p:spTree>
    <p:extLst>
      <p:ext uri="{BB962C8B-B14F-4D97-AF65-F5344CB8AC3E}">
        <p14:creationId xmlns:p14="http://schemas.microsoft.com/office/powerpoint/2010/main" val="1726465884"/>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a:extLst>
              <a:ext uri="{FF2B5EF4-FFF2-40B4-BE49-F238E27FC236}">
                <a16:creationId xmlns:a16="http://schemas.microsoft.com/office/drawing/2014/main" id="{02888E04-ACC8-854A-AC48-2BDBB8A74E6F}"/>
              </a:ext>
            </a:extLst>
          </p:cNvPr>
          <p:cNvSpPr>
            <a:spLocks noGrp="1" noChangeArrowheads="1"/>
          </p:cNvSpPr>
          <p:nvPr>
            <p:ph type="title"/>
          </p:nvPr>
        </p:nvSpPr>
        <p:spPr/>
        <p:txBody>
          <a:bodyPr/>
          <a:lstStyle/>
          <a:p>
            <a:pPr eaLnBrk="1" hangingPunct="1"/>
            <a:r>
              <a:rPr lang="en-US" altLang="en-US" dirty="0"/>
              <a:t>Diffusion Capacitance</a:t>
            </a:r>
          </a:p>
        </p:txBody>
      </p:sp>
      <p:sp>
        <p:nvSpPr>
          <p:cNvPr id="87045" name="Rectangle 4">
            <a:extLst>
              <a:ext uri="{FF2B5EF4-FFF2-40B4-BE49-F238E27FC236}">
                <a16:creationId xmlns:a16="http://schemas.microsoft.com/office/drawing/2014/main" id="{F10AB5BD-289D-D648-98BE-4E449254AA5E}"/>
              </a:ext>
            </a:extLst>
          </p:cNvPr>
          <p:cNvSpPr>
            <a:spLocks noGrp="1" noChangeArrowheads="1"/>
          </p:cNvSpPr>
          <p:nvPr>
            <p:ph type="body" idx="1"/>
          </p:nvPr>
        </p:nvSpPr>
        <p:spPr/>
        <p:txBody>
          <a:bodyPr/>
          <a:lstStyle/>
          <a:p>
            <a:pPr eaLnBrk="1" hangingPunct="1"/>
            <a:r>
              <a:rPr lang="en-US" altLang="en-US" dirty="0">
                <a:solidFill>
                  <a:srgbClr val="000000"/>
                </a:solidFill>
              </a:rPr>
              <a:t>We assumed contacted diffusion on every s/d.</a:t>
            </a:r>
          </a:p>
          <a:p>
            <a:pPr eaLnBrk="1" hangingPunct="1"/>
            <a:r>
              <a:rPr lang="en-US" altLang="en-US" dirty="0">
                <a:solidFill>
                  <a:srgbClr val="000000"/>
                </a:solidFill>
              </a:rPr>
              <a:t>Good layout minimizes diffusion area</a:t>
            </a:r>
          </a:p>
          <a:p>
            <a:pPr eaLnBrk="1" hangingPunct="1"/>
            <a:r>
              <a:rPr lang="en-US" altLang="en-US" dirty="0">
                <a:solidFill>
                  <a:srgbClr val="000000"/>
                </a:solidFill>
              </a:rPr>
              <a:t>E.g., NAND3 layout shares one diffusion contact</a:t>
            </a:r>
          </a:p>
          <a:p>
            <a:pPr lvl="1" eaLnBrk="1" hangingPunct="1"/>
            <a:r>
              <a:rPr lang="en-US" altLang="en-US" dirty="0">
                <a:solidFill>
                  <a:srgbClr val="000000"/>
                </a:solidFill>
              </a:rPr>
              <a:t>Reduces output capacitance by 2C</a:t>
            </a:r>
          </a:p>
          <a:p>
            <a:pPr lvl="1" eaLnBrk="1" hangingPunct="1"/>
            <a:r>
              <a:rPr lang="en-US" altLang="en-US" dirty="0">
                <a:solidFill>
                  <a:srgbClr val="000000"/>
                </a:solidFill>
              </a:rPr>
              <a:t>Merged uncontacted diffusion might help too</a:t>
            </a:r>
          </a:p>
        </p:txBody>
      </p:sp>
      <p:pic>
        <p:nvPicPr>
          <p:cNvPr id="4" name="Picture 3" descr="A close up of a logo&#10;&#10;Description automatically generated">
            <a:extLst>
              <a:ext uri="{FF2B5EF4-FFF2-40B4-BE49-F238E27FC236}">
                <a16:creationId xmlns:a16="http://schemas.microsoft.com/office/drawing/2014/main" id="{4BE49785-1968-45CE-B942-6B3821E25554}"/>
              </a:ext>
            </a:extLst>
          </p:cNvPr>
          <p:cNvPicPr>
            <a:picLocks noChangeAspect="1"/>
          </p:cNvPicPr>
          <p:nvPr/>
        </p:nvPicPr>
        <p:blipFill>
          <a:blip r:embed="rId3"/>
          <a:stretch>
            <a:fillRect/>
          </a:stretch>
        </p:blipFill>
        <p:spPr>
          <a:xfrm>
            <a:off x="3355829" y="3281802"/>
            <a:ext cx="5480342" cy="2648832"/>
          </a:xfrm>
          <a:prstGeom prst="rect">
            <a:avLst/>
          </a:prstGeom>
        </p:spPr>
      </p:pic>
    </p:spTree>
    <p:extLst>
      <p:ext uri="{BB962C8B-B14F-4D97-AF65-F5344CB8AC3E}">
        <p14:creationId xmlns:p14="http://schemas.microsoft.com/office/powerpoint/2010/main" val="830428978"/>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A3CCBA01-DF92-EF4E-89E0-F8A938D3964B}"/>
              </a:ext>
            </a:extLst>
          </p:cNvPr>
          <p:cNvSpPr>
            <a:spLocks noGrp="1" noChangeArrowheads="1"/>
          </p:cNvSpPr>
          <p:nvPr>
            <p:ph type="title"/>
          </p:nvPr>
        </p:nvSpPr>
        <p:spPr/>
        <p:txBody>
          <a:bodyPr/>
          <a:lstStyle/>
          <a:p>
            <a:pPr eaLnBrk="1" hangingPunct="1"/>
            <a:r>
              <a:rPr lang="en-US" altLang="en-US" dirty="0"/>
              <a:t>Layout Comparison</a:t>
            </a:r>
          </a:p>
        </p:txBody>
      </p:sp>
      <p:sp>
        <p:nvSpPr>
          <p:cNvPr id="488451" name="Rectangle 3">
            <a:extLst>
              <a:ext uri="{FF2B5EF4-FFF2-40B4-BE49-F238E27FC236}">
                <a16:creationId xmlns:a16="http://schemas.microsoft.com/office/drawing/2014/main" id="{B4A28FCC-39DD-C641-BA0C-61BE61B7C5C4}"/>
              </a:ext>
            </a:extLst>
          </p:cNvPr>
          <p:cNvSpPr>
            <a:spLocks noGrp="1" noChangeArrowheads="1"/>
          </p:cNvSpPr>
          <p:nvPr>
            <p:ph type="body" idx="1"/>
          </p:nvPr>
        </p:nvSpPr>
        <p:spPr/>
        <p:txBody>
          <a:bodyPr/>
          <a:lstStyle/>
          <a:p>
            <a:pPr eaLnBrk="1" hangingPunct="1"/>
            <a:r>
              <a:rPr lang="en-US" altLang="en-US" dirty="0"/>
              <a:t>Which layout is better? </a:t>
            </a:r>
          </a:p>
          <a:p>
            <a:pPr eaLnBrk="1" hangingPunct="1"/>
            <a:r>
              <a:rPr lang="en-US" altLang="en-US" dirty="0"/>
              <a:t>Left has less diffusion capacitance on Y </a:t>
            </a:r>
          </a:p>
        </p:txBody>
      </p:sp>
      <p:graphicFrame>
        <p:nvGraphicFramePr>
          <p:cNvPr id="89093" name="Object 4">
            <a:extLst>
              <a:ext uri="{FF2B5EF4-FFF2-40B4-BE49-F238E27FC236}">
                <a16:creationId xmlns:a16="http://schemas.microsoft.com/office/drawing/2014/main" id="{FD1659EB-DE91-D742-BDB7-36A042437927}"/>
              </a:ext>
            </a:extLst>
          </p:cNvPr>
          <p:cNvGraphicFramePr>
            <a:graphicFrameLocks noChangeAspect="1"/>
          </p:cNvGraphicFramePr>
          <p:nvPr/>
        </p:nvGraphicFramePr>
        <p:xfrm>
          <a:off x="2362200" y="2387600"/>
          <a:ext cx="7315200" cy="3632200"/>
        </p:xfrm>
        <a:graphic>
          <a:graphicData uri="http://schemas.openxmlformats.org/presentationml/2006/ole">
            <mc:AlternateContent xmlns:mc="http://schemas.openxmlformats.org/markup-compatibility/2006">
              <mc:Choice xmlns:v="urn:schemas-microsoft-com:vml" Requires="v">
                <p:oleObj spid="_x0000_s19458" name="VISIO" r:id="rId4" imgW="25222200" imgH="12509500" progId="Visio.Drawing.6">
                  <p:embed/>
                </p:oleObj>
              </mc:Choice>
              <mc:Fallback>
                <p:oleObj name="VISIO" r:id="rId4" imgW="25222200" imgH="12509500" progId="Visio.Drawing.6">
                  <p:embed/>
                  <p:pic>
                    <p:nvPicPr>
                      <p:cNvPr id="89093" name="Object 4">
                        <a:extLst>
                          <a:ext uri="{FF2B5EF4-FFF2-40B4-BE49-F238E27FC236}">
                            <a16:creationId xmlns:a16="http://schemas.microsoft.com/office/drawing/2014/main" id="{FD1659EB-DE91-D742-BDB7-36A0424379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387600"/>
                        <a:ext cx="73152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9094" name="TextBox 1">
            <a:extLst>
              <a:ext uri="{FF2B5EF4-FFF2-40B4-BE49-F238E27FC236}">
                <a16:creationId xmlns:a16="http://schemas.microsoft.com/office/drawing/2014/main" id="{D143AB67-AD98-2E4B-86D5-C805C4F4E7D0}"/>
              </a:ext>
            </a:extLst>
          </p:cNvPr>
          <p:cNvSpPr txBox="1">
            <a:spLocks noChangeArrowheads="1"/>
          </p:cNvSpPr>
          <p:nvPr/>
        </p:nvSpPr>
        <p:spPr bwMode="auto">
          <a:xfrm>
            <a:off x="3276600" y="35052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8069157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8451">
                                            <p:txEl>
                                              <p:pRg st="1" end="1"/>
                                            </p:txEl>
                                          </p:spTgt>
                                        </p:tgtEl>
                                        <p:attrNameLst>
                                          <p:attrName>style.visibility</p:attrName>
                                        </p:attrNameLst>
                                      </p:cBhvr>
                                      <p:to>
                                        <p:strVal val="visible"/>
                                      </p:to>
                                    </p:set>
                                    <p:animEffect transition="in" filter="dissolve">
                                      <p:cBhvr>
                                        <p:cTn id="7" dur="500"/>
                                        <p:tgtEl>
                                          <p:spTgt spid="488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BE9D9960-676B-4D4C-995E-59E2AB0CFCE8}"/>
              </a:ext>
            </a:extLst>
          </p:cNvPr>
          <p:cNvSpPr>
            <a:spLocks noGrp="1" noChangeArrowheads="1"/>
          </p:cNvSpPr>
          <p:nvPr>
            <p:ph type="title"/>
          </p:nvPr>
        </p:nvSpPr>
        <p:spPr/>
        <p:txBody>
          <a:bodyPr/>
          <a:lstStyle/>
          <a:p>
            <a:pPr eaLnBrk="1" hangingPunct="1"/>
            <a:r>
              <a:rPr lang="en-US" altLang="en-US" dirty="0"/>
              <a:t>Pass Transistors</a:t>
            </a:r>
          </a:p>
        </p:txBody>
      </p:sp>
      <p:sp>
        <p:nvSpPr>
          <p:cNvPr id="368643" name="Rectangle 3">
            <a:extLst>
              <a:ext uri="{FF2B5EF4-FFF2-40B4-BE49-F238E27FC236}">
                <a16:creationId xmlns:a16="http://schemas.microsoft.com/office/drawing/2014/main" id="{02046E00-F436-E54B-BEBF-5C2A35D394FA}"/>
              </a:ext>
            </a:extLst>
          </p:cNvPr>
          <p:cNvSpPr>
            <a:spLocks noGrp="1" noChangeArrowheads="1"/>
          </p:cNvSpPr>
          <p:nvPr>
            <p:ph type="body" idx="1"/>
          </p:nvPr>
        </p:nvSpPr>
        <p:spPr/>
        <p:txBody>
          <a:bodyPr/>
          <a:lstStyle/>
          <a:p>
            <a:pPr eaLnBrk="1" hangingPunct="1">
              <a:lnSpc>
                <a:spcPct val="90000"/>
              </a:lnSpc>
            </a:pPr>
            <a:r>
              <a:rPr lang="en-US" altLang="en-US" dirty="0">
                <a:solidFill>
                  <a:srgbClr val="000000"/>
                </a:solidFill>
              </a:rPr>
              <a:t>We have assumed source is grounded</a:t>
            </a:r>
          </a:p>
          <a:p>
            <a:pPr eaLnBrk="1" hangingPunct="1">
              <a:lnSpc>
                <a:spcPct val="90000"/>
              </a:lnSpc>
            </a:pPr>
            <a:r>
              <a:rPr lang="en-US" altLang="en-US" dirty="0">
                <a:solidFill>
                  <a:srgbClr val="000000"/>
                </a:solidFill>
              </a:rPr>
              <a:t>What if source is &gt;0?</a:t>
            </a:r>
          </a:p>
          <a:p>
            <a:pPr lvl="1" eaLnBrk="1" hangingPunct="1">
              <a:lnSpc>
                <a:spcPct val="90000"/>
              </a:lnSpc>
            </a:pPr>
            <a:r>
              <a:rPr lang="en-US" altLang="en-US" dirty="0">
                <a:solidFill>
                  <a:srgbClr val="000000"/>
                </a:solidFill>
              </a:rPr>
              <a:t>e.g., pass transistor passing V</a:t>
            </a:r>
            <a:r>
              <a:rPr lang="en-US" altLang="en-US" baseline="-25000" dirty="0">
                <a:solidFill>
                  <a:srgbClr val="000000"/>
                </a:solidFill>
              </a:rPr>
              <a:t>DD</a:t>
            </a:r>
          </a:p>
          <a:p>
            <a:pPr eaLnBrk="1" hangingPunct="1">
              <a:lnSpc>
                <a:spcPct val="90000"/>
              </a:lnSpc>
            </a:pPr>
            <a:r>
              <a:rPr lang="en-US" altLang="en-US" dirty="0">
                <a:solidFill>
                  <a:srgbClr val="000000"/>
                </a:solidFill>
              </a:rPr>
              <a:t>V</a:t>
            </a:r>
            <a:r>
              <a:rPr lang="en-US" altLang="en-US" baseline="-25000" dirty="0">
                <a:solidFill>
                  <a:srgbClr val="000000"/>
                </a:solidFill>
              </a:rPr>
              <a:t>g</a:t>
            </a:r>
            <a:r>
              <a:rPr lang="en-US" altLang="en-US" dirty="0">
                <a:solidFill>
                  <a:srgbClr val="000000"/>
                </a:solidFill>
              </a:rPr>
              <a:t> = V</a:t>
            </a:r>
            <a:r>
              <a:rPr lang="en-US" altLang="en-US" baseline="-25000" dirty="0">
                <a:solidFill>
                  <a:srgbClr val="000000"/>
                </a:solidFill>
              </a:rPr>
              <a:t>DD</a:t>
            </a:r>
          </a:p>
          <a:p>
            <a:pPr lvl="1" eaLnBrk="1" hangingPunct="1">
              <a:lnSpc>
                <a:spcPct val="90000"/>
              </a:lnSpc>
            </a:pPr>
            <a:r>
              <a:rPr lang="en-US" altLang="en-US" dirty="0">
                <a:solidFill>
                  <a:srgbClr val="000000"/>
                </a:solidFill>
              </a:rPr>
              <a:t>If V</a:t>
            </a:r>
            <a:r>
              <a:rPr lang="en-US" altLang="en-US" baseline="-25000" dirty="0">
                <a:solidFill>
                  <a:srgbClr val="000000"/>
                </a:solidFill>
              </a:rPr>
              <a:t>s</a:t>
            </a:r>
            <a:r>
              <a:rPr lang="en-US" altLang="en-US" dirty="0">
                <a:solidFill>
                  <a:srgbClr val="000000"/>
                </a:solidFill>
              </a:rPr>
              <a:t> &gt; V</a:t>
            </a:r>
            <a:r>
              <a:rPr lang="en-US" altLang="en-US" baseline="-25000" dirty="0">
                <a:solidFill>
                  <a:srgbClr val="000000"/>
                </a:solidFill>
              </a:rPr>
              <a:t>DD</a:t>
            </a:r>
            <a:r>
              <a:rPr lang="en-US" altLang="en-US" dirty="0">
                <a:solidFill>
                  <a:srgbClr val="000000"/>
                </a:solidFill>
              </a:rPr>
              <a:t>-V</a:t>
            </a:r>
            <a:r>
              <a:rPr lang="en-US" altLang="en-US" baseline="-25000" dirty="0">
                <a:solidFill>
                  <a:srgbClr val="000000"/>
                </a:solidFill>
              </a:rPr>
              <a:t>t</a:t>
            </a:r>
            <a:r>
              <a:rPr lang="en-US" altLang="en-US" dirty="0">
                <a:solidFill>
                  <a:srgbClr val="000000"/>
                </a:solidFill>
              </a:rPr>
              <a:t>, then V</a:t>
            </a:r>
            <a:r>
              <a:rPr lang="en-US" altLang="en-US" baseline="-25000" dirty="0">
                <a:solidFill>
                  <a:srgbClr val="000000"/>
                </a:solidFill>
              </a:rPr>
              <a:t>gs</a:t>
            </a:r>
            <a:r>
              <a:rPr lang="en-US" altLang="en-US" dirty="0">
                <a:solidFill>
                  <a:srgbClr val="000000"/>
                </a:solidFill>
              </a:rPr>
              <a:t> &lt; V</a:t>
            </a:r>
            <a:r>
              <a:rPr lang="en-US" altLang="en-US" baseline="-25000" dirty="0">
                <a:solidFill>
                  <a:srgbClr val="000000"/>
                </a:solidFill>
              </a:rPr>
              <a:t>t</a:t>
            </a:r>
          </a:p>
          <a:p>
            <a:pPr lvl="1" eaLnBrk="1" hangingPunct="1">
              <a:lnSpc>
                <a:spcPct val="90000"/>
              </a:lnSpc>
            </a:pPr>
            <a:r>
              <a:rPr lang="en-US" altLang="en-US" dirty="0">
                <a:solidFill>
                  <a:srgbClr val="000000"/>
                </a:solidFill>
              </a:rPr>
              <a:t>Hence, transistor would turn itself off</a:t>
            </a:r>
          </a:p>
          <a:p>
            <a:pPr eaLnBrk="1" hangingPunct="1">
              <a:lnSpc>
                <a:spcPct val="90000"/>
              </a:lnSpc>
            </a:pPr>
            <a:r>
              <a:rPr lang="en-US" altLang="en-US" dirty="0">
                <a:solidFill>
                  <a:srgbClr val="000000"/>
                </a:solidFill>
              </a:rPr>
              <a:t>nMOS pass transistors pull no higher than V</a:t>
            </a:r>
            <a:r>
              <a:rPr lang="en-US" altLang="en-US" baseline="-25000" dirty="0">
                <a:solidFill>
                  <a:srgbClr val="000000"/>
                </a:solidFill>
              </a:rPr>
              <a:t>DD</a:t>
            </a:r>
            <a:r>
              <a:rPr lang="en-US" altLang="en-US" dirty="0">
                <a:solidFill>
                  <a:srgbClr val="000000"/>
                </a:solidFill>
              </a:rPr>
              <a:t>-V</a:t>
            </a:r>
            <a:r>
              <a:rPr lang="en-US" altLang="en-US" baseline="-25000" dirty="0">
                <a:solidFill>
                  <a:srgbClr val="000000"/>
                </a:solidFill>
              </a:rPr>
              <a:t>tn</a:t>
            </a:r>
          </a:p>
          <a:p>
            <a:pPr lvl="1" eaLnBrk="1" hangingPunct="1">
              <a:lnSpc>
                <a:spcPct val="90000"/>
              </a:lnSpc>
            </a:pPr>
            <a:r>
              <a:rPr lang="en-US" altLang="en-US" dirty="0">
                <a:solidFill>
                  <a:srgbClr val="000000"/>
                </a:solidFill>
              </a:rPr>
              <a:t>Called a degraded “</a:t>
            </a:r>
            <a:r>
              <a:rPr lang="en-US" altLang="ja-JP" dirty="0">
                <a:solidFill>
                  <a:srgbClr val="000000"/>
                </a:solidFill>
              </a:rPr>
              <a:t>1”</a:t>
            </a:r>
          </a:p>
          <a:p>
            <a:pPr lvl="1" eaLnBrk="1" hangingPunct="1">
              <a:lnSpc>
                <a:spcPct val="90000"/>
              </a:lnSpc>
            </a:pPr>
            <a:r>
              <a:rPr lang="en-US" altLang="en-US" dirty="0">
                <a:solidFill>
                  <a:srgbClr val="000000"/>
                </a:solidFill>
              </a:rPr>
              <a:t>Approach degraded value slowly (low I</a:t>
            </a:r>
            <a:r>
              <a:rPr lang="en-US" altLang="en-US" baseline="-25000" dirty="0">
                <a:solidFill>
                  <a:srgbClr val="000000"/>
                </a:solidFill>
              </a:rPr>
              <a:t>ds</a:t>
            </a:r>
            <a:r>
              <a:rPr lang="en-US" altLang="en-US" dirty="0">
                <a:solidFill>
                  <a:srgbClr val="000000"/>
                </a:solidFill>
              </a:rPr>
              <a:t>)</a:t>
            </a:r>
          </a:p>
          <a:p>
            <a:pPr eaLnBrk="1" hangingPunct="1">
              <a:lnSpc>
                <a:spcPct val="90000"/>
              </a:lnSpc>
            </a:pPr>
            <a:r>
              <a:rPr lang="en-US" altLang="en-US" dirty="0">
                <a:solidFill>
                  <a:srgbClr val="000000"/>
                </a:solidFill>
              </a:rPr>
              <a:t>pMOS pass transistors pull no lower than V</a:t>
            </a:r>
            <a:r>
              <a:rPr lang="en-US" altLang="en-US" baseline="-25000" dirty="0">
                <a:solidFill>
                  <a:srgbClr val="000000"/>
                </a:solidFill>
              </a:rPr>
              <a:t>tp</a:t>
            </a:r>
          </a:p>
          <a:p>
            <a:pPr eaLnBrk="1" hangingPunct="1">
              <a:lnSpc>
                <a:spcPct val="90000"/>
              </a:lnSpc>
            </a:pPr>
            <a:r>
              <a:rPr lang="en-US" altLang="en-US" dirty="0">
                <a:solidFill>
                  <a:srgbClr val="000000"/>
                </a:solidFill>
              </a:rPr>
              <a:t>Transmission gates are needed to pass both 0 and 1</a:t>
            </a:r>
            <a:r>
              <a:rPr lang="en-US" altLang="en-US" baseline="-25000" dirty="0">
                <a:solidFill>
                  <a:srgbClr val="000000"/>
                </a:solidFill>
              </a:rPr>
              <a:t> </a:t>
            </a:r>
          </a:p>
        </p:txBody>
      </p:sp>
      <p:graphicFrame>
        <p:nvGraphicFramePr>
          <p:cNvPr id="21509" name="Object 4">
            <a:extLst>
              <a:ext uri="{FF2B5EF4-FFF2-40B4-BE49-F238E27FC236}">
                <a16:creationId xmlns:a16="http://schemas.microsoft.com/office/drawing/2014/main" id="{7C4C2B4F-D9D1-F74E-9AC3-1AA904547AAC}"/>
              </a:ext>
            </a:extLst>
          </p:cNvPr>
          <p:cNvGraphicFramePr>
            <a:graphicFrameLocks noChangeAspect="1"/>
          </p:cNvGraphicFramePr>
          <p:nvPr/>
        </p:nvGraphicFramePr>
        <p:xfrm>
          <a:off x="7924800" y="1828800"/>
          <a:ext cx="1828800" cy="1758950"/>
        </p:xfrm>
        <a:graphic>
          <a:graphicData uri="http://schemas.openxmlformats.org/presentationml/2006/ole">
            <mc:AlternateContent xmlns:mc="http://schemas.openxmlformats.org/markup-compatibility/2006">
              <mc:Choice xmlns:v="urn:schemas-microsoft-com:vml" Requires="v">
                <p:oleObj spid="_x0000_s1026" name="VISIO" r:id="rId4" imgW="3276600" imgH="3149600" progId="Visio.Drawing.6">
                  <p:embed/>
                </p:oleObj>
              </mc:Choice>
              <mc:Fallback>
                <p:oleObj name="VISIO" r:id="rId4" imgW="3276600" imgH="3149600" progId="Visio.Drawing.6">
                  <p:embed/>
                  <p:pic>
                    <p:nvPicPr>
                      <p:cNvPr id="21509" name="Object 4">
                        <a:extLst>
                          <a:ext uri="{FF2B5EF4-FFF2-40B4-BE49-F238E27FC236}">
                            <a16:creationId xmlns:a16="http://schemas.microsoft.com/office/drawing/2014/main" id="{7C4C2B4F-D9D1-F74E-9AC3-1AA904547A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828800"/>
                        <a:ext cx="1828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4646855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43">
                                            <p:txEl>
                                              <p:pRg st="3" end="3"/>
                                            </p:txEl>
                                          </p:spTgt>
                                        </p:tgtEl>
                                        <p:attrNameLst>
                                          <p:attrName>style.visibility</p:attrName>
                                        </p:attrNameLst>
                                      </p:cBhvr>
                                      <p:to>
                                        <p:strVal val="visible"/>
                                      </p:to>
                                    </p:set>
                                    <p:anim calcmode="lin" valueType="num">
                                      <p:cBhvr additive="base">
                                        <p:cTn id="7" dur="500" fill="hold"/>
                                        <p:tgtEl>
                                          <p:spTgt spid="3686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43">
                                            <p:txEl>
                                              <p:pRg st="4" end="4"/>
                                            </p:txEl>
                                          </p:spTgt>
                                        </p:tgtEl>
                                        <p:attrNameLst>
                                          <p:attrName>style.visibility</p:attrName>
                                        </p:attrNameLst>
                                      </p:cBhvr>
                                      <p:to>
                                        <p:strVal val="visible"/>
                                      </p:to>
                                    </p:set>
                                    <p:anim calcmode="lin" valueType="num">
                                      <p:cBhvr additive="base">
                                        <p:cTn id="11" dur="500" fill="hold"/>
                                        <p:tgtEl>
                                          <p:spTgt spid="36864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4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43">
                                            <p:txEl>
                                              <p:pRg st="5" end="5"/>
                                            </p:txEl>
                                          </p:spTgt>
                                        </p:tgtEl>
                                        <p:attrNameLst>
                                          <p:attrName>style.visibility</p:attrName>
                                        </p:attrNameLst>
                                      </p:cBhvr>
                                      <p:to>
                                        <p:strVal val="visible"/>
                                      </p:to>
                                    </p:set>
                                    <p:anim calcmode="lin" valueType="num">
                                      <p:cBhvr additive="base">
                                        <p:cTn id="15" dur="500" fill="hold"/>
                                        <p:tgtEl>
                                          <p:spTgt spid="36864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4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43">
                                            <p:txEl>
                                              <p:pRg st="6" end="6"/>
                                            </p:txEl>
                                          </p:spTgt>
                                        </p:tgtEl>
                                        <p:attrNameLst>
                                          <p:attrName>style.visibility</p:attrName>
                                        </p:attrNameLst>
                                      </p:cBhvr>
                                      <p:to>
                                        <p:strVal val="visible"/>
                                      </p:to>
                                    </p:set>
                                    <p:anim calcmode="lin" valueType="num">
                                      <p:cBhvr additive="base">
                                        <p:cTn id="19" dur="500" fill="hold"/>
                                        <p:tgtEl>
                                          <p:spTgt spid="36864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43">
                                            <p:txEl>
                                              <p:pRg st="7" end="7"/>
                                            </p:txEl>
                                          </p:spTgt>
                                        </p:tgtEl>
                                        <p:attrNameLst>
                                          <p:attrName>style.visibility</p:attrName>
                                        </p:attrNameLst>
                                      </p:cBhvr>
                                      <p:to>
                                        <p:strVal val="visible"/>
                                      </p:to>
                                    </p:set>
                                    <p:anim calcmode="lin" valueType="num">
                                      <p:cBhvr additive="base">
                                        <p:cTn id="23" dur="500" fill="hold"/>
                                        <p:tgtEl>
                                          <p:spTgt spid="36864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43">
                                            <p:txEl>
                                              <p:pRg st="8" end="8"/>
                                            </p:txEl>
                                          </p:spTgt>
                                        </p:tgtEl>
                                        <p:attrNameLst>
                                          <p:attrName>style.visibility</p:attrName>
                                        </p:attrNameLst>
                                      </p:cBhvr>
                                      <p:to>
                                        <p:strVal val="visible"/>
                                      </p:to>
                                    </p:set>
                                    <p:anim calcmode="lin" valueType="num">
                                      <p:cBhvr additive="base">
                                        <p:cTn id="27" dur="500" fill="hold"/>
                                        <p:tgtEl>
                                          <p:spTgt spid="36864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68643">
                                            <p:txEl>
                                              <p:pRg st="9" end="9"/>
                                            </p:txEl>
                                          </p:spTgt>
                                        </p:tgtEl>
                                        <p:attrNameLst>
                                          <p:attrName>style.visibility</p:attrName>
                                        </p:attrNameLst>
                                      </p:cBhvr>
                                      <p:to>
                                        <p:strVal val="visible"/>
                                      </p:to>
                                    </p:set>
                                    <p:anim calcmode="lin" valueType="num">
                                      <p:cBhvr additive="base">
                                        <p:cTn id="33" dur="500" fill="hold"/>
                                        <p:tgtEl>
                                          <p:spTgt spid="36864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68643">
                                            <p:txEl>
                                              <p:pRg st="10" end="10"/>
                                            </p:txEl>
                                          </p:spTgt>
                                        </p:tgtEl>
                                        <p:attrNameLst>
                                          <p:attrName>style.visibility</p:attrName>
                                        </p:attrNameLst>
                                      </p:cBhvr>
                                      <p:to>
                                        <p:strVal val="visible"/>
                                      </p:to>
                                    </p:set>
                                    <p:anim calcmode="lin" valueType="num">
                                      <p:cBhvr additive="base">
                                        <p:cTn id="39" dur="500" fill="hold"/>
                                        <p:tgtEl>
                                          <p:spTgt spid="36864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770C3FFE-3133-0B40-BE20-6F7C26B03E29}"/>
              </a:ext>
            </a:extLst>
          </p:cNvPr>
          <p:cNvSpPr>
            <a:spLocks noGrp="1" noChangeArrowheads="1"/>
          </p:cNvSpPr>
          <p:nvPr>
            <p:ph type="title"/>
          </p:nvPr>
        </p:nvSpPr>
        <p:spPr/>
        <p:txBody>
          <a:bodyPr/>
          <a:lstStyle/>
          <a:p>
            <a:pPr eaLnBrk="1" hangingPunct="1"/>
            <a:r>
              <a:rPr lang="en-US" altLang="en-US" dirty="0"/>
              <a:t>Pass Transistor Ckts</a:t>
            </a:r>
          </a:p>
        </p:txBody>
      </p:sp>
      <p:graphicFrame>
        <p:nvGraphicFramePr>
          <p:cNvPr id="23556" name="Object 3">
            <a:extLst>
              <a:ext uri="{FF2B5EF4-FFF2-40B4-BE49-F238E27FC236}">
                <a16:creationId xmlns:a16="http://schemas.microsoft.com/office/drawing/2014/main" id="{01F9A326-44BA-E544-B62F-592C86D0B12B}"/>
              </a:ext>
            </a:extLst>
          </p:cNvPr>
          <p:cNvGraphicFramePr>
            <a:graphicFrameLocks noGrp="1" noChangeAspect="1"/>
          </p:cNvGraphicFramePr>
          <p:nvPr>
            <p:ph type="body" idx="1"/>
          </p:nvPr>
        </p:nvGraphicFramePr>
        <p:xfrm>
          <a:off x="2209800" y="2090739"/>
          <a:ext cx="7772400" cy="3436937"/>
        </p:xfrm>
        <a:graphic>
          <a:graphicData uri="http://schemas.openxmlformats.org/presentationml/2006/ole">
            <mc:AlternateContent xmlns:mc="http://schemas.openxmlformats.org/markup-compatibility/2006">
              <mc:Choice xmlns:v="urn:schemas-microsoft-com:vml" Requires="v">
                <p:oleObj spid="_x0000_s2050" name="Visio" r:id="rId4" imgW="3263900" imgH="1447800" progId="Visio.Drawing.11">
                  <p:embed/>
                </p:oleObj>
              </mc:Choice>
              <mc:Fallback>
                <p:oleObj name="Visio" r:id="rId4" imgW="3263900" imgH="1447800" progId="Visio.Drawing.11">
                  <p:embed/>
                  <p:pic>
                    <p:nvPicPr>
                      <p:cNvPr id="23556" name="Object 3">
                        <a:extLst>
                          <a:ext uri="{FF2B5EF4-FFF2-40B4-BE49-F238E27FC236}">
                            <a16:creationId xmlns:a16="http://schemas.microsoft.com/office/drawing/2014/main" id="{01F9A326-44BA-E544-B62F-592C86D0B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90739"/>
                        <a:ext cx="7772400"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692" name="Rectangle 4">
            <a:extLst>
              <a:ext uri="{FF2B5EF4-FFF2-40B4-BE49-F238E27FC236}">
                <a16:creationId xmlns:a16="http://schemas.microsoft.com/office/drawing/2014/main" id="{0B994768-AA1B-4C48-9872-9193BA583B72}"/>
              </a:ext>
            </a:extLst>
          </p:cNvPr>
          <p:cNvSpPr>
            <a:spLocks noChangeArrowheads="1"/>
          </p:cNvSpPr>
          <p:nvPr/>
        </p:nvSpPr>
        <p:spPr bwMode="auto">
          <a:xfrm>
            <a:off x="3429000" y="28956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3" name="Rectangle 5">
            <a:extLst>
              <a:ext uri="{FF2B5EF4-FFF2-40B4-BE49-F238E27FC236}">
                <a16:creationId xmlns:a16="http://schemas.microsoft.com/office/drawing/2014/main" id="{2595D47D-FD19-4644-A2DC-8D3CA4682897}"/>
              </a:ext>
            </a:extLst>
          </p:cNvPr>
          <p:cNvSpPr>
            <a:spLocks noChangeArrowheads="1"/>
          </p:cNvSpPr>
          <p:nvPr/>
        </p:nvSpPr>
        <p:spPr bwMode="auto">
          <a:xfrm>
            <a:off x="6324600" y="3124200"/>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4" name="Rectangle 6">
            <a:extLst>
              <a:ext uri="{FF2B5EF4-FFF2-40B4-BE49-F238E27FC236}">
                <a16:creationId xmlns:a16="http://schemas.microsoft.com/office/drawing/2014/main" id="{9A643303-F10F-4048-818B-95C230FFC54D}"/>
              </a:ext>
            </a:extLst>
          </p:cNvPr>
          <p:cNvSpPr>
            <a:spLocks noChangeArrowheads="1"/>
          </p:cNvSpPr>
          <p:nvPr/>
        </p:nvSpPr>
        <p:spPr bwMode="auto">
          <a:xfrm>
            <a:off x="8534400" y="28956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5" name="Rectangle 7">
            <a:extLst>
              <a:ext uri="{FF2B5EF4-FFF2-40B4-BE49-F238E27FC236}">
                <a16:creationId xmlns:a16="http://schemas.microsoft.com/office/drawing/2014/main" id="{C9FAD991-30BF-1A47-A5AF-7CB12FC1545B}"/>
              </a:ext>
            </a:extLst>
          </p:cNvPr>
          <p:cNvSpPr>
            <a:spLocks noChangeArrowheads="1"/>
          </p:cNvSpPr>
          <p:nvPr/>
        </p:nvSpPr>
        <p:spPr bwMode="auto">
          <a:xfrm>
            <a:off x="3429000" y="41910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6" name="Rectangle 8">
            <a:extLst>
              <a:ext uri="{FF2B5EF4-FFF2-40B4-BE49-F238E27FC236}">
                <a16:creationId xmlns:a16="http://schemas.microsoft.com/office/drawing/2014/main" id="{955B7D87-A948-6F4F-A6A5-28AD085D4F8B}"/>
              </a:ext>
            </a:extLst>
          </p:cNvPr>
          <p:cNvSpPr>
            <a:spLocks noChangeArrowheads="1"/>
          </p:cNvSpPr>
          <p:nvPr/>
        </p:nvSpPr>
        <p:spPr bwMode="auto">
          <a:xfrm>
            <a:off x="6705600" y="40386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7" name="Rectangle 9">
            <a:extLst>
              <a:ext uri="{FF2B5EF4-FFF2-40B4-BE49-F238E27FC236}">
                <a16:creationId xmlns:a16="http://schemas.microsoft.com/office/drawing/2014/main" id="{3AC1DF7B-3395-BD46-B9C9-3D226E339205}"/>
              </a:ext>
            </a:extLst>
          </p:cNvPr>
          <p:cNvSpPr>
            <a:spLocks noChangeArrowheads="1"/>
          </p:cNvSpPr>
          <p:nvPr/>
        </p:nvSpPr>
        <p:spPr bwMode="auto">
          <a:xfrm>
            <a:off x="7162800" y="46482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3316025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70692"/>
                                        </p:tgtEl>
                                      </p:cBhvr>
                                    </p:animEffect>
                                    <p:set>
                                      <p:cBhvr>
                                        <p:cTn id="7" dur="1" fill="hold">
                                          <p:stCondLst>
                                            <p:cond delay="499"/>
                                          </p:stCondLst>
                                        </p:cTn>
                                        <p:tgtEl>
                                          <p:spTgt spid="37069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70693"/>
                                        </p:tgtEl>
                                      </p:cBhvr>
                                    </p:animEffect>
                                    <p:set>
                                      <p:cBhvr>
                                        <p:cTn id="12" dur="1" fill="hold">
                                          <p:stCondLst>
                                            <p:cond delay="499"/>
                                          </p:stCondLst>
                                        </p:cTn>
                                        <p:tgtEl>
                                          <p:spTgt spid="370693"/>
                                        </p:tgtEl>
                                        <p:attrNameLst>
                                          <p:attrName>style.visibility</p:attrName>
                                        </p:attrNameLst>
                                      </p:cBhvr>
                                      <p:to>
                                        <p:strVal val="hidden"/>
                                      </p:to>
                                    </p:set>
                                  </p:childTnLst>
                                </p:cTn>
                              </p:par>
                              <p:par>
                                <p:cTn id="13" presetID="5" presetClass="exit" presetSubtype="10" fill="hold" grpId="0" nodeType="withEffect">
                                  <p:stCondLst>
                                    <p:cond delay="0"/>
                                  </p:stCondLst>
                                  <p:childTnLst>
                                    <p:animEffect transition="out" filter="checkerboard(across)">
                                      <p:cBhvr>
                                        <p:cTn id="14" dur="500"/>
                                        <p:tgtEl>
                                          <p:spTgt spid="370694"/>
                                        </p:tgtEl>
                                      </p:cBhvr>
                                    </p:animEffect>
                                    <p:set>
                                      <p:cBhvr>
                                        <p:cTn id="15" dur="1" fill="hold">
                                          <p:stCondLst>
                                            <p:cond delay="499"/>
                                          </p:stCondLst>
                                        </p:cTn>
                                        <p:tgtEl>
                                          <p:spTgt spid="37069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370695"/>
                                        </p:tgtEl>
                                      </p:cBhvr>
                                    </p:animEffect>
                                    <p:set>
                                      <p:cBhvr>
                                        <p:cTn id="20" dur="1" fill="hold">
                                          <p:stCondLst>
                                            <p:cond delay="499"/>
                                          </p:stCondLst>
                                        </p:cTn>
                                        <p:tgtEl>
                                          <p:spTgt spid="37069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xit" presetSubtype="10" fill="hold" grpId="0" nodeType="clickEffect">
                                  <p:stCondLst>
                                    <p:cond delay="0"/>
                                  </p:stCondLst>
                                  <p:childTnLst>
                                    <p:animEffect transition="out" filter="checkerboard(across)">
                                      <p:cBhvr>
                                        <p:cTn id="24" dur="500"/>
                                        <p:tgtEl>
                                          <p:spTgt spid="370696"/>
                                        </p:tgtEl>
                                      </p:cBhvr>
                                    </p:animEffect>
                                    <p:set>
                                      <p:cBhvr>
                                        <p:cTn id="25" dur="1" fill="hold">
                                          <p:stCondLst>
                                            <p:cond delay="499"/>
                                          </p:stCondLst>
                                        </p:cTn>
                                        <p:tgtEl>
                                          <p:spTgt spid="370696"/>
                                        </p:tgtEl>
                                        <p:attrNameLst>
                                          <p:attrName>style.visibility</p:attrName>
                                        </p:attrNameLst>
                                      </p:cBhvr>
                                      <p:to>
                                        <p:strVal val="hidden"/>
                                      </p:to>
                                    </p:set>
                                  </p:childTnLst>
                                </p:cTn>
                              </p:par>
                              <p:par>
                                <p:cTn id="26" presetID="5" presetClass="exit" presetSubtype="10" fill="hold" grpId="0" nodeType="withEffect">
                                  <p:stCondLst>
                                    <p:cond delay="0"/>
                                  </p:stCondLst>
                                  <p:childTnLst>
                                    <p:animEffect transition="out" filter="checkerboard(across)">
                                      <p:cBhvr>
                                        <p:cTn id="27" dur="500"/>
                                        <p:tgtEl>
                                          <p:spTgt spid="370697"/>
                                        </p:tgtEl>
                                      </p:cBhvr>
                                    </p:animEffect>
                                    <p:set>
                                      <p:cBhvr>
                                        <p:cTn id="28" dur="1" fill="hold">
                                          <p:stCondLst>
                                            <p:cond delay="499"/>
                                          </p:stCondLst>
                                        </p:cTn>
                                        <p:tgtEl>
                                          <p:spTgt spid="3706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animBg="1"/>
      <p:bldP spid="370693" grpId="0" animBg="1"/>
      <p:bldP spid="370694" grpId="0" animBg="1"/>
      <p:bldP spid="370695" grpId="0" animBg="1"/>
      <p:bldP spid="370696" grpId="0" animBg="1"/>
      <p:bldP spid="3706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7060DEC-7EE2-4D49-9ABE-66B6B8EF0090}"/>
              </a:ext>
            </a:extLst>
          </p:cNvPr>
          <p:cNvSpPr>
            <a:spLocks noGrp="1" noChangeArrowheads="1"/>
          </p:cNvSpPr>
          <p:nvPr>
            <p:ph type="title"/>
          </p:nvPr>
        </p:nvSpPr>
        <p:spPr/>
        <p:txBody>
          <a:bodyPr/>
          <a:lstStyle/>
          <a:p>
            <a:pPr eaLnBrk="1" hangingPunct="1"/>
            <a:r>
              <a:rPr lang="en-US" altLang="en-US" dirty="0"/>
              <a:t>DC Response</a:t>
            </a:r>
          </a:p>
        </p:txBody>
      </p:sp>
      <p:sp>
        <p:nvSpPr>
          <p:cNvPr id="25604" name="Rectangle 3">
            <a:extLst>
              <a:ext uri="{FF2B5EF4-FFF2-40B4-BE49-F238E27FC236}">
                <a16:creationId xmlns:a16="http://schemas.microsoft.com/office/drawing/2014/main" id="{18240D86-374B-4345-B22E-6213F9F66D8A}"/>
              </a:ext>
            </a:extLst>
          </p:cNvPr>
          <p:cNvSpPr>
            <a:spLocks noGrp="1" noChangeArrowheads="1"/>
          </p:cNvSpPr>
          <p:nvPr>
            <p:ph type="body" idx="1"/>
          </p:nvPr>
        </p:nvSpPr>
        <p:spPr/>
        <p:txBody>
          <a:bodyPr/>
          <a:lstStyle/>
          <a:p>
            <a:pPr eaLnBrk="1" hangingPunct="1"/>
            <a:r>
              <a:rPr lang="en-US" altLang="en-US" dirty="0">
                <a:solidFill>
                  <a:srgbClr val="000000"/>
                </a:solidFill>
              </a:rPr>
              <a:t>DC Response: V</a:t>
            </a:r>
            <a:r>
              <a:rPr lang="en-US" altLang="en-US" baseline="-25000" dirty="0">
                <a:solidFill>
                  <a:srgbClr val="000000"/>
                </a:solidFill>
              </a:rPr>
              <a:t>out</a:t>
            </a:r>
            <a:r>
              <a:rPr lang="en-US" altLang="en-US" dirty="0">
                <a:solidFill>
                  <a:srgbClr val="000000"/>
                </a:solidFill>
              </a:rPr>
              <a:t> vs. V</a:t>
            </a:r>
            <a:r>
              <a:rPr lang="en-US" altLang="en-US" baseline="-25000" dirty="0">
                <a:solidFill>
                  <a:srgbClr val="000000"/>
                </a:solidFill>
              </a:rPr>
              <a:t>in</a:t>
            </a:r>
            <a:r>
              <a:rPr lang="en-US" altLang="en-US" dirty="0">
                <a:solidFill>
                  <a:srgbClr val="000000"/>
                </a:solidFill>
              </a:rPr>
              <a:t> for a gate</a:t>
            </a:r>
          </a:p>
          <a:p>
            <a:pPr eaLnBrk="1" hangingPunct="1"/>
            <a:r>
              <a:rPr lang="en-US" altLang="en-US" dirty="0">
                <a:solidFill>
                  <a:srgbClr val="000000"/>
                </a:solidFill>
              </a:rPr>
              <a:t>E.g., Inverter</a:t>
            </a:r>
          </a:p>
          <a:p>
            <a:pPr lvl="1" eaLnBrk="1" hangingPunct="1"/>
            <a:r>
              <a:rPr lang="en-US" altLang="en-US" dirty="0">
                <a:solidFill>
                  <a:srgbClr val="000000"/>
                </a:solidFill>
              </a:rPr>
              <a:t>When V</a:t>
            </a:r>
            <a:r>
              <a:rPr lang="en-US" altLang="en-US" baseline="-25000" dirty="0">
                <a:solidFill>
                  <a:srgbClr val="000000"/>
                </a:solidFill>
              </a:rPr>
              <a:t>in</a:t>
            </a:r>
            <a:r>
              <a:rPr lang="en-US" altLang="en-US" dirty="0">
                <a:solidFill>
                  <a:srgbClr val="000000"/>
                </a:solidFill>
              </a:rPr>
              <a:t> = 0  	-&gt; 	V</a:t>
            </a:r>
            <a:r>
              <a:rPr lang="en-US" altLang="en-US" baseline="-25000" dirty="0">
                <a:solidFill>
                  <a:srgbClr val="000000"/>
                </a:solidFill>
              </a:rPr>
              <a:t>out</a:t>
            </a:r>
            <a:r>
              <a:rPr lang="en-US" altLang="en-US" dirty="0">
                <a:solidFill>
                  <a:srgbClr val="000000"/>
                </a:solidFill>
              </a:rPr>
              <a:t> = V</a:t>
            </a:r>
            <a:r>
              <a:rPr lang="en-US" altLang="en-US" baseline="-25000" dirty="0">
                <a:solidFill>
                  <a:srgbClr val="000000"/>
                </a:solidFill>
              </a:rPr>
              <a:t>DD</a:t>
            </a:r>
          </a:p>
          <a:p>
            <a:pPr lvl="1" eaLnBrk="1" hangingPunct="1"/>
            <a:r>
              <a:rPr lang="en-US" altLang="en-US" dirty="0">
                <a:solidFill>
                  <a:srgbClr val="000000"/>
                </a:solidFill>
              </a:rPr>
              <a:t>When V</a:t>
            </a:r>
            <a:r>
              <a:rPr lang="en-US" altLang="en-US" baseline="-25000" dirty="0">
                <a:solidFill>
                  <a:srgbClr val="000000"/>
                </a:solidFill>
              </a:rPr>
              <a:t>in</a:t>
            </a:r>
            <a:r>
              <a:rPr lang="en-US" altLang="en-US" dirty="0">
                <a:solidFill>
                  <a:srgbClr val="000000"/>
                </a:solidFill>
              </a:rPr>
              <a:t> = V</a:t>
            </a:r>
            <a:r>
              <a:rPr lang="en-US" altLang="en-US" baseline="-25000" dirty="0">
                <a:solidFill>
                  <a:srgbClr val="000000"/>
                </a:solidFill>
              </a:rPr>
              <a:t>DD</a:t>
            </a:r>
            <a:r>
              <a:rPr lang="en-US" altLang="en-US" dirty="0">
                <a:solidFill>
                  <a:srgbClr val="000000"/>
                </a:solidFill>
              </a:rPr>
              <a:t>  	-&gt; 	V</a:t>
            </a:r>
            <a:r>
              <a:rPr lang="en-US" altLang="en-US" baseline="-25000" dirty="0">
                <a:solidFill>
                  <a:srgbClr val="000000"/>
                </a:solidFill>
              </a:rPr>
              <a:t>out</a:t>
            </a:r>
            <a:r>
              <a:rPr lang="en-US" altLang="en-US" dirty="0">
                <a:solidFill>
                  <a:srgbClr val="000000"/>
                </a:solidFill>
              </a:rPr>
              <a:t> = 0</a:t>
            </a:r>
          </a:p>
          <a:p>
            <a:pPr lvl="1" eaLnBrk="1" hangingPunct="1"/>
            <a:r>
              <a:rPr lang="en-US" altLang="en-US" dirty="0">
                <a:solidFill>
                  <a:srgbClr val="000000"/>
                </a:solidFill>
              </a:rPr>
              <a:t>In between, V</a:t>
            </a:r>
            <a:r>
              <a:rPr lang="en-US" altLang="en-US" baseline="-25000" dirty="0">
                <a:solidFill>
                  <a:srgbClr val="000000"/>
                </a:solidFill>
              </a:rPr>
              <a:t>out</a:t>
            </a:r>
            <a:r>
              <a:rPr lang="en-US" altLang="en-US" dirty="0">
                <a:solidFill>
                  <a:srgbClr val="000000"/>
                </a:solidFill>
              </a:rPr>
              <a:t> depends on</a:t>
            </a:r>
          </a:p>
          <a:p>
            <a:pPr lvl="1" eaLnBrk="1" hangingPunct="1">
              <a:buFontTx/>
              <a:buNone/>
            </a:pPr>
            <a:r>
              <a:rPr lang="en-US" altLang="en-US" dirty="0">
                <a:solidFill>
                  <a:srgbClr val="000000"/>
                </a:solidFill>
              </a:rPr>
              <a:t>	transistor size and current</a:t>
            </a:r>
          </a:p>
          <a:p>
            <a:pPr lvl="1" eaLnBrk="1" hangingPunct="1"/>
            <a:r>
              <a:rPr lang="en-US" altLang="en-US" dirty="0">
                <a:solidFill>
                  <a:srgbClr val="000000"/>
                </a:solidFill>
              </a:rPr>
              <a:t>By KCL, must settle such that</a:t>
            </a:r>
          </a:p>
          <a:p>
            <a:pPr lvl="1" eaLnBrk="1" hangingPunct="1">
              <a:buFontTx/>
              <a:buNone/>
            </a:pPr>
            <a:r>
              <a:rPr lang="en-US" altLang="en-US" dirty="0">
                <a:solidFill>
                  <a:srgbClr val="000000"/>
                </a:solidFill>
              </a:rPr>
              <a:t>	I</a:t>
            </a:r>
            <a:r>
              <a:rPr lang="en-US" altLang="en-US" baseline="-25000" dirty="0">
                <a:solidFill>
                  <a:srgbClr val="000000"/>
                </a:solidFill>
              </a:rPr>
              <a:t>dsn</a:t>
            </a:r>
            <a:r>
              <a:rPr lang="en-US" altLang="en-US" dirty="0">
                <a:solidFill>
                  <a:srgbClr val="000000"/>
                </a:solidFill>
              </a:rPr>
              <a:t> = |I</a:t>
            </a:r>
            <a:r>
              <a:rPr lang="en-US" altLang="en-US" baseline="-25000" dirty="0">
                <a:solidFill>
                  <a:srgbClr val="000000"/>
                </a:solidFill>
              </a:rPr>
              <a:t>dsp</a:t>
            </a:r>
            <a:r>
              <a:rPr lang="en-US" altLang="en-US" dirty="0">
                <a:solidFill>
                  <a:srgbClr val="000000"/>
                </a:solidFill>
              </a:rPr>
              <a:t>|</a:t>
            </a:r>
          </a:p>
          <a:p>
            <a:pPr lvl="1" eaLnBrk="1" hangingPunct="1"/>
            <a:r>
              <a:rPr lang="en-US" altLang="en-US" dirty="0">
                <a:solidFill>
                  <a:srgbClr val="000000"/>
                </a:solidFill>
              </a:rPr>
              <a:t>We could solve equations</a:t>
            </a:r>
          </a:p>
          <a:p>
            <a:pPr lvl="1" eaLnBrk="1" hangingPunct="1"/>
            <a:r>
              <a:rPr lang="en-US" altLang="en-US" dirty="0">
                <a:solidFill>
                  <a:srgbClr val="000000"/>
                </a:solidFill>
              </a:rPr>
              <a:t>But graphical solution gives more insight</a:t>
            </a:r>
          </a:p>
          <a:p>
            <a:pPr lvl="1" eaLnBrk="1" hangingPunct="1">
              <a:buFontTx/>
              <a:buNone/>
            </a:pPr>
            <a:endParaRPr lang="en-US" altLang="en-US" dirty="0">
              <a:solidFill>
                <a:srgbClr val="000000"/>
              </a:solidFill>
            </a:endParaRPr>
          </a:p>
        </p:txBody>
      </p:sp>
      <p:graphicFrame>
        <p:nvGraphicFramePr>
          <p:cNvPr id="25605" name="Object 4">
            <a:extLst>
              <a:ext uri="{FF2B5EF4-FFF2-40B4-BE49-F238E27FC236}">
                <a16:creationId xmlns:a16="http://schemas.microsoft.com/office/drawing/2014/main" id="{9855AF95-FA12-754B-812E-313D639F30CC}"/>
              </a:ext>
            </a:extLst>
          </p:cNvPr>
          <p:cNvGraphicFramePr>
            <a:graphicFrameLocks noChangeAspect="1"/>
          </p:cNvGraphicFramePr>
          <p:nvPr/>
        </p:nvGraphicFramePr>
        <p:xfrm>
          <a:off x="7162800" y="2971801"/>
          <a:ext cx="3124200" cy="2085975"/>
        </p:xfrm>
        <a:graphic>
          <a:graphicData uri="http://schemas.openxmlformats.org/presentationml/2006/ole">
            <mc:AlternateContent xmlns:mc="http://schemas.openxmlformats.org/markup-compatibility/2006">
              <mc:Choice xmlns:v="urn:schemas-microsoft-com:vml" Requires="v">
                <p:oleObj spid="_x0000_s3074" name="VISIO" r:id="rId4" imgW="7200900" imgH="4800600" progId="Visio.Drawing.6">
                  <p:embed/>
                </p:oleObj>
              </mc:Choice>
              <mc:Fallback>
                <p:oleObj name="VISIO" r:id="rId4" imgW="7200900" imgH="4800600" progId="Visio.Drawing.6">
                  <p:embed/>
                  <p:pic>
                    <p:nvPicPr>
                      <p:cNvPr id="25605" name="Object 4">
                        <a:extLst>
                          <a:ext uri="{FF2B5EF4-FFF2-40B4-BE49-F238E27FC236}">
                            <a16:creationId xmlns:a16="http://schemas.microsoft.com/office/drawing/2014/main" id="{9855AF95-FA12-754B-812E-313D639F30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29718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0117088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9A496EED-0A4A-FF42-BD39-0D3F6F2AEA2F}"/>
              </a:ext>
            </a:extLst>
          </p:cNvPr>
          <p:cNvSpPr>
            <a:spLocks noGrp="1" noChangeArrowheads="1"/>
          </p:cNvSpPr>
          <p:nvPr>
            <p:ph type="title"/>
          </p:nvPr>
        </p:nvSpPr>
        <p:spPr/>
        <p:txBody>
          <a:bodyPr/>
          <a:lstStyle/>
          <a:p>
            <a:pPr eaLnBrk="1" hangingPunct="1"/>
            <a:r>
              <a:rPr lang="en-US" altLang="en-US" dirty="0"/>
              <a:t>Transistor Operation</a:t>
            </a:r>
          </a:p>
        </p:txBody>
      </p:sp>
      <p:sp>
        <p:nvSpPr>
          <p:cNvPr id="27652" name="Rectangle 3">
            <a:extLst>
              <a:ext uri="{FF2B5EF4-FFF2-40B4-BE49-F238E27FC236}">
                <a16:creationId xmlns:a16="http://schemas.microsoft.com/office/drawing/2014/main" id="{B64810CC-3C90-C345-98DD-B78E98C5CCB3}"/>
              </a:ext>
            </a:extLst>
          </p:cNvPr>
          <p:cNvSpPr>
            <a:spLocks noGrp="1" noChangeArrowheads="1"/>
          </p:cNvSpPr>
          <p:nvPr>
            <p:ph type="body" idx="1"/>
          </p:nvPr>
        </p:nvSpPr>
        <p:spPr/>
        <p:txBody>
          <a:bodyPr/>
          <a:lstStyle/>
          <a:p>
            <a:pPr eaLnBrk="1" hangingPunct="1"/>
            <a:r>
              <a:rPr lang="en-US" altLang="en-US" dirty="0"/>
              <a:t>Current depends on region of transistor behavior</a:t>
            </a:r>
          </a:p>
          <a:p>
            <a:pPr eaLnBrk="1" hangingPunct="1"/>
            <a:r>
              <a:rPr lang="en-US" altLang="en-US" dirty="0"/>
              <a:t>For what V</a:t>
            </a:r>
            <a:r>
              <a:rPr lang="en-US" altLang="en-US" baseline="-25000" dirty="0"/>
              <a:t>in</a:t>
            </a:r>
            <a:r>
              <a:rPr lang="en-US" altLang="en-US" dirty="0"/>
              <a:t> and V</a:t>
            </a:r>
            <a:r>
              <a:rPr lang="en-US" altLang="en-US" baseline="-25000" dirty="0"/>
              <a:t>out</a:t>
            </a:r>
            <a:r>
              <a:rPr lang="en-US" altLang="en-US" dirty="0"/>
              <a:t> are nMOS and pMOS in</a:t>
            </a:r>
          </a:p>
          <a:p>
            <a:pPr lvl="1" eaLnBrk="1" hangingPunct="1"/>
            <a:r>
              <a:rPr lang="en-US" altLang="en-US" dirty="0"/>
              <a:t>Cutoff?</a:t>
            </a:r>
          </a:p>
          <a:p>
            <a:pPr lvl="1" eaLnBrk="1" hangingPunct="1"/>
            <a:r>
              <a:rPr lang="en-US" altLang="en-US" dirty="0"/>
              <a:t>Linear?</a:t>
            </a:r>
          </a:p>
          <a:p>
            <a:pPr lvl="1" eaLnBrk="1" hangingPunct="1"/>
            <a:r>
              <a:rPr lang="en-US" altLang="en-US" dirty="0"/>
              <a:t>Saturation?</a:t>
            </a:r>
          </a:p>
        </p:txBody>
      </p:sp>
      <p:pic>
        <p:nvPicPr>
          <p:cNvPr id="2" name="Picture 1">
            <a:extLst>
              <a:ext uri="{FF2B5EF4-FFF2-40B4-BE49-F238E27FC236}">
                <a16:creationId xmlns:a16="http://schemas.microsoft.com/office/drawing/2014/main" id="{34EE5F38-3282-42AA-AD23-778EE2DB6CC1}"/>
              </a:ext>
            </a:extLst>
          </p:cNvPr>
          <p:cNvPicPr>
            <a:picLocks noChangeAspect="1"/>
          </p:cNvPicPr>
          <p:nvPr/>
        </p:nvPicPr>
        <p:blipFill>
          <a:blip r:embed="rId3"/>
          <a:stretch>
            <a:fillRect/>
          </a:stretch>
        </p:blipFill>
        <p:spPr>
          <a:xfrm>
            <a:off x="3047736" y="1714351"/>
            <a:ext cx="6096528" cy="3429297"/>
          </a:xfrm>
          <a:prstGeom prst="rect">
            <a:avLst/>
          </a:prstGeom>
        </p:spPr>
      </p:pic>
    </p:spTree>
    <p:extLst>
      <p:ext uri="{BB962C8B-B14F-4D97-AF65-F5344CB8AC3E}">
        <p14:creationId xmlns:p14="http://schemas.microsoft.com/office/powerpoint/2010/main" val="162725993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0625B51-98D9-F042-B388-99C25036415C}"/>
              </a:ext>
            </a:extLst>
          </p:cNvPr>
          <p:cNvSpPr>
            <a:spLocks noGrp="1" noChangeArrowheads="1"/>
          </p:cNvSpPr>
          <p:nvPr>
            <p:ph type="title"/>
          </p:nvPr>
        </p:nvSpPr>
        <p:spPr/>
        <p:txBody>
          <a:bodyPr/>
          <a:lstStyle/>
          <a:p>
            <a:pPr eaLnBrk="1" hangingPunct="1"/>
            <a:r>
              <a:rPr lang="en-US" altLang="en-US" dirty="0"/>
              <a:t>nMOS Operation</a:t>
            </a:r>
          </a:p>
        </p:txBody>
      </p:sp>
      <p:graphicFrame>
        <p:nvGraphicFramePr>
          <p:cNvPr id="279555" name="Group 3">
            <a:extLst>
              <a:ext uri="{FF2B5EF4-FFF2-40B4-BE49-F238E27FC236}">
                <a16:creationId xmlns:a16="http://schemas.microsoft.com/office/drawing/2014/main" id="{AA81D422-7539-ED4F-9D54-950BC27A0BA2}"/>
              </a:ext>
            </a:extLst>
          </p:cNvPr>
          <p:cNvGraphicFramePr>
            <a:graphicFrameLocks noGrp="1"/>
          </p:cNvGraphicFramePr>
          <p:nvPr/>
        </p:nvGraphicFramePr>
        <p:xfrm>
          <a:off x="2209800" y="1600200"/>
          <a:ext cx="7772400" cy="2231080"/>
        </p:xfrm>
        <a:graphic>
          <a:graphicData uri="http://schemas.openxmlformats.org/drawingml/2006/table">
            <a:tbl>
              <a:tblPr/>
              <a:tblGrid>
                <a:gridCol w="2590800">
                  <a:extLst>
                    <a:ext uri="{9D8B030D-6E8A-4147-A177-3AD203B41FA5}">
                      <a16:colId xmlns:a16="http://schemas.microsoft.com/office/drawing/2014/main" val="262061739"/>
                    </a:ext>
                  </a:extLst>
                </a:gridCol>
                <a:gridCol w="2590800">
                  <a:extLst>
                    <a:ext uri="{9D8B030D-6E8A-4147-A177-3AD203B41FA5}">
                      <a16:colId xmlns:a16="http://schemas.microsoft.com/office/drawing/2014/main" val="2587599879"/>
                    </a:ext>
                  </a:extLst>
                </a:gridCol>
                <a:gridCol w="2590800">
                  <a:extLst>
                    <a:ext uri="{9D8B030D-6E8A-4147-A177-3AD203B41FA5}">
                      <a16:colId xmlns:a16="http://schemas.microsoft.com/office/drawing/2014/main" val="2749237778"/>
                    </a:ext>
                  </a:extLst>
                </a:gridCol>
              </a:tblGrid>
              <a:tr h="457057">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Cutoff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Linear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Saturated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2218156"/>
                  </a:ext>
                </a:extLst>
              </a:tr>
              <a:tr h="1773381">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396833"/>
                  </a:ext>
                </a:extLst>
              </a:tr>
            </a:tbl>
          </a:graphicData>
        </a:graphic>
      </p:graphicFrame>
      <p:graphicFrame>
        <p:nvGraphicFramePr>
          <p:cNvPr id="29714" name="Object 17">
            <a:extLst>
              <a:ext uri="{FF2B5EF4-FFF2-40B4-BE49-F238E27FC236}">
                <a16:creationId xmlns:a16="http://schemas.microsoft.com/office/drawing/2014/main" id="{2EC6D817-0040-F645-8079-BDADB2969AC6}"/>
              </a:ext>
            </a:extLst>
          </p:cNvPr>
          <p:cNvGraphicFramePr>
            <a:graphicFrameLocks noChangeAspect="1"/>
          </p:cNvGraphicFramePr>
          <p:nvPr/>
        </p:nvGraphicFramePr>
        <p:xfrm>
          <a:off x="6858000" y="3962401"/>
          <a:ext cx="3124200" cy="2085975"/>
        </p:xfrm>
        <a:graphic>
          <a:graphicData uri="http://schemas.openxmlformats.org/presentationml/2006/ole">
            <mc:AlternateContent xmlns:mc="http://schemas.openxmlformats.org/markup-compatibility/2006">
              <mc:Choice xmlns:v="urn:schemas-microsoft-com:vml" Requires="v">
                <p:oleObj spid="_x0000_s4098" name="VISIO" r:id="rId4" imgW="7200900" imgH="4800600" progId="Visio.Drawing.6">
                  <p:embed/>
                </p:oleObj>
              </mc:Choice>
              <mc:Fallback>
                <p:oleObj name="VISIO" r:id="rId4" imgW="7200900" imgH="4800600" progId="Visio.Drawing.6">
                  <p:embed/>
                  <p:pic>
                    <p:nvPicPr>
                      <p:cNvPr id="29714" name="Object 17">
                        <a:extLst>
                          <a:ext uri="{FF2B5EF4-FFF2-40B4-BE49-F238E27FC236}">
                            <a16:creationId xmlns:a16="http://schemas.microsoft.com/office/drawing/2014/main" id="{2EC6D817-0040-F645-8079-BDADB2969A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9624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15" name="Text Box 18">
            <a:extLst>
              <a:ext uri="{FF2B5EF4-FFF2-40B4-BE49-F238E27FC236}">
                <a16:creationId xmlns:a16="http://schemas.microsoft.com/office/drawing/2014/main" id="{CAB3040A-CCF5-DA42-BCE9-F49566A879D1}"/>
              </a:ext>
            </a:extLst>
          </p:cNvPr>
          <p:cNvSpPr txBox="1">
            <a:spLocks noChangeArrowheads="1"/>
          </p:cNvSpPr>
          <p:nvPr/>
        </p:nvSpPr>
        <p:spPr bwMode="auto">
          <a:xfrm>
            <a:off x="2209800" y="4572001"/>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gsn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dsn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V</a:t>
            </a:r>
            <a:r>
              <a:rPr kumimoji="0" lang="en-US" altLang="en-US" sz="24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a:t>
            </a:r>
          </a:p>
        </p:txBody>
      </p:sp>
      <p:sp>
        <p:nvSpPr>
          <p:cNvPr id="279571" name="Rectangle 19">
            <a:extLst>
              <a:ext uri="{FF2B5EF4-FFF2-40B4-BE49-F238E27FC236}">
                <a16:creationId xmlns:a16="http://schemas.microsoft.com/office/drawing/2014/main" id="{77C87EE2-92D6-9246-926F-232EE00478F9}"/>
              </a:ext>
            </a:extLst>
          </p:cNvPr>
          <p:cNvSpPr>
            <a:spLocks noChangeArrowheads="1"/>
          </p:cNvSpPr>
          <p:nvPr/>
        </p:nvSpPr>
        <p:spPr bwMode="auto">
          <a:xfrm>
            <a:off x="31242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2" name="Rectangle 20">
            <a:extLst>
              <a:ext uri="{FF2B5EF4-FFF2-40B4-BE49-F238E27FC236}">
                <a16:creationId xmlns:a16="http://schemas.microsoft.com/office/drawing/2014/main" id="{DF61337B-9FC8-4F42-87DD-EF7D528447A9}"/>
              </a:ext>
            </a:extLst>
          </p:cNvPr>
          <p:cNvSpPr>
            <a:spLocks noChangeArrowheads="1"/>
          </p:cNvSpPr>
          <p:nvPr/>
        </p:nvSpPr>
        <p:spPr bwMode="auto">
          <a:xfrm>
            <a:off x="29718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3" name="Rectangle 21">
            <a:extLst>
              <a:ext uri="{FF2B5EF4-FFF2-40B4-BE49-F238E27FC236}">
                <a16:creationId xmlns:a16="http://schemas.microsoft.com/office/drawing/2014/main" id="{BEB071A3-954D-7843-B02C-308BB37687EF}"/>
              </a:ext>
            </a:extLst>
          </p:cNvPr>
          <p:cNvSpPr>
            <a:spLocks noChangeArrowheads="1"/>
          </p:cNvSpPr>
          <p:nvPr/>
        </p:nvSpPr>
        <p:spPr bwMode="auto">
          <a:xfrm>
            <a:off x="57150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4" name="Rectangle 22">
            <a:extLst>
              <a:ext uri="{FF2B5EF4-FFF2-40B4-BE49-F238E27FC236}">
                <a16:creationId xmlns:a16="http://schemas.microsoft.com/office/drawing/2014/main" id="{88AC8E66-2D47-9F44-A146-924D4BFB25D7}"/>
              </a:ext>
            </a:extLst>
          </p:cNvPr>
          <p:cNvSpPr>
            <a:spLocks noChangeArrowheads="1"/>
          </p:cNvSpPr>
          <p:nvPr/>
        </p:nvSpPr>
        <p:spPr bwMode="auto">
          <a:xfrm>
            <a:off x="55626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5" name="Rectangle 23">
            <a:extLst>
              <a:ext uri="{FF2B5EF4-FFF2-40B4-BE49-F238E27FC236}">
                <a16:creationId xmlns:a16="http://schemas.microsoft.com/office/drawing/2014/main" id="{F5CDE3A4-041B-D242-8336-EAE54137DA8D}"/>
              </a:ext>
            </a:extLst>
          </p:cNvPr>
          <p:cNvSpPr>
            <a:spLocks noChangeArrowheads="1"/>
          </p:cNvSpPr>
          <p:nvPr/>
        </p:nvSpPr>
        <p:spPr bwMode="auto">
          <a:xfrm>
            <a:off x="5715000" y="3048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6" name="Rectangle 24">
            <a:extLst>
              <a:ext uri="{FF2B5EF4-FFF2-40B4-BE49-F238E27FC236}">
                <a16:creationId xmlns:a16="http://schemas.microsoft.com/office/drawing/2014/main" id="{C0784602-1642-7744-A43C-59261D613552}"/>
              </a:ext>
            </a:extLst>
          </p:cNvPr>
          <p:cNvSpPr>
            <a:spLocks noChangeArrowheads="1"/>
          </p:cNvSpPr>
          <p:nvPr/>
        </p:nvSpPr>
        <p:spPr bwMode="auto">
          <a:xfrm>
            <a:off x="57150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7" name="Rectangle 25">
            <a:extLst>
              <a:ext uri="{FF2B5EF4-FFF2-40B4-BE49-F238E27FC236}">
                <a16:creationId xmlns:a16="http://schemas.microsoft.com/office/drawing/2014/main" id="{A3244698-0D9D-C446-854E-4B72074ECC44}"/>
              </a:ext>
            </a:extLst>
          </p:cNvPr>
          <p:cNvSpPr>
            <a:spLocks noChangeArrowheads="1"/>
          </p:cNvSpPr>
          <p:nvPr/>
        </p:nvSpPr>
        <p:spPr bwMode="auto">
          <a:xfrm>
            <a:off x="83058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8" name="Rectangle 26">
            <a:extLst>
              <a:ext uri="{FF2B5EF4-FFF2-40B4-BE49-F238E27FC236}">
                <a16:creationId xmlns:a16="http://schemas.microsoft.com/office/drawing/2014/main" id="{9155DEC4-CB7E-F640-BC0C-8C3A4F32BE6E}"/>
              </a:ext>
            </a:extLst>
          </p:cNvPr>
          <p:cNvSpPr>
            <a:spLocks noChangeArrowheads="1"/>
          </p:cNvSpPr>
          <p:nvPr/>
        </p:nvSpPr>
        <p:spPr bwMode="auto">
          <a:xfrm>
            <a:off x="81534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9" name="Rectangle 27">
            <a:extLst>
              <a:ext uri="{FF2B5EF4-FFF2-40B4-BE49-F238E27FC236}">
                <a16:creationId xmlns:a16="http://schemas.microsoft.com/office/drawing/2014/main" id="{47B2C3F1-11E0-A94A-AEF6-001E697D0D0A}"/>
              </a:ext>
            </a:extLst>
          </p:cNvPr>
          <p:cNvSpPr>
            <a:spLocks noChangeArrowheads="1"/>
          </p:cNvSpPr>
          <p:nvPr/>
        </p:nvSpPr>
        <p:spPr bwMode="auto">
          <a:xfrm>
            <a:off x="8305800" y="3048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0" name="Rectangle 28">
            <a:extLst>
              <a:ext uri="{FF2B5EF4-FFF2-40B4-BE49-F238E27FC236}">
                <a16:creationId xmlns:a16="http://schemas.microsoft.com/office/drawing/2014/main" id="{3FC1D8C6-5158-B646-AF96-D29B0900430A}"/>
              </a:ext>
            </a:extLst>
          </p:cNvPr>
          <p:cNvSpPr>
            <a:spLocks noChangeArrowheads="1"/>
          </p:cNvSpPr>
          <p:nvPr/>
        </p:nvSpPr>
        <p:spPr bwMode="auto">
          <a:xfrm>
            <a:off x="82296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1" name="Rectangle 29">
            <a:extLst>
              <a:ext uri="{FF2B5EF4-FFF2-40B4-BE49-F238E27FC236}">
                <a16:creationId xmlns:a16="http://schemas.microsoft.com/office/drawing/2014/main" id="{BF2716EC-15BE-7C42-851E-F740E97AA03E}"/>
              </a:ext>
            </a:extLst>
          </p:cNvPr>
          <p:cNvSpPr>
            <a:spLocks noChangeArrowheads="1"/>
          </p:cNvSpPr>
          <p:nvPr/>
        </p:nvSpPr>
        <p:spPr bwMode="auto">
          <a:xfrm>
            <a:off x="3124200" y="46482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2" name="Rectangle 30">
            <a:extLst>
              <a:ext uri="{FF2B5EF4-FFF2-40B4-BE49-F238E27FC236}">
                <a16:creationId xmlns:a16="http://schemas.microsoft.com/office/drawing/2014/main" id="{3031246E-6A6F-564C-AEA9-76282C713C4D}"/>
              </a:ext>
            </a:extLst>
          </p:cNvPr>
          <p:cNvSpPr>
            <a:spLocks noChangeArrowheads="1"/>
          </p:cNvSpPr>
          <p:nvPr/>
        </p:nvSpPr>
        <p:spPr bwMode="auto">
          <a:xfrm>
            <a:off x="3048000" y="5181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3" name="Rectangle 31">
            <a:extLst>
              <a:ext uri="{FF2B5EF4-FFF2-40B4-BE49-F238E27FC236}">
                <a16:creationId xmlns:a16="http://schemas.microsoft.com/office/drawing/2014/main" id="{3876E877-27C5-C549-B8D9-5418196B8126}"/>
              </a:ext>
            </a:extLst>
          </p:cNvPr>
          <p:cNvSpPr>
            <a:spLocks noChangeArrowheads="1"/>
          </p:cNvSpPr>
          <p:nvPr/>
        </p:nvSpPr>
        <p:spPr bwMode="auto">
          <a:xfrm>
            <a:off x="22860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5" name="Rectangle 33">
            <a:extLst>
              <a:ext uri="{FF2B5EF4-FFF2-40B4-BE49-F238E27FC236}">
                <a16:creationId xmlns:a16="http://schemas.microsoft.com/office/drawing/2014/main" id="{E1047757-0A2A-674B-9D0C-0721E7E80925}"/>
              </a:ext>
            </a:extLst>
          </p:cNvPr>
          <p:cNvSpPr>
            <a:spLocks noChangeArrowheads="1"/>
          </p:cNvSpPr>
          <p:nvPr/>
        </p:nvSpPr>
        <p:spPr bwMode="auto">
          <a:xfrm>
            <a:off x="48768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6" name="Rectangle 34">
            <a:extLst>
              <a:ext uri="{FF2B5EF4-FFF2-40B4-BE49-F238E27FC236}">
                <a16:creationId xmlns:a16="http://schemas.microsoft.com/office/drawing/2014/main" id="{D752A72E-2C89-3746-9C21-16506357B32E}"/>
              </a:ext>
            </a:extLst>
          </p:cNvPr>
          <p:cNvSpPr>
            <a:spLocks noChangeArrowheads="1"/>
          </p:cNvSpPr>
          <p:nvPr/>
        </p:nvSpPr>
        <p:spPr bwMode="auto">
          <a:xfrm>
            <a:off x="48768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7" name="Rectangle 35">
            <a:extLst>
              <a:ext uri="{FF2B5EF4-FFF2-40B4-BE49-F238E27FC236}">
                <a16:creationId xmlns:a16="http://schemas.microsoft.com/office/drawing/2014/main" id="{98D81979-C76A-634D-A692-85F2A508F24B}"/>
              </a:ext>
            </a:extLst>
          </p:cNvPr>
          <p:cNvSpPr>
            <a:spLocks noChangeArrowheads="1"/>
          </p:cNvSpPr>
          <p:nvPr/>
        </p:nvSpPr>
        <p:spPr bwMode="auto">
          <a:xfrm>
            <a:off x="74676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8" name="Rectangle 36">
            <a:extLst>
              <a:ext uri="{FF2B5EF4-FFF2-40B4-BE49-F238E27FC236}">
                <a16:creationId xmlns:a16="http://schemas.microsoft.com/office/drawing/2014/main" id="{927E6CFB-C50F-DF4D-9A6C-0421D13B6F83}"/>
              </a:ext>
            </a:extLst>
          </p:cNvPr>
          <p:cNvSpPr>
            <a:spLocks noChangeArrowheads="1"/>
          </p:cNvSpPr>
          <p:nvPr/>
        </p:nvSpPr>
        <p:spPr bwMode="auto">
          <a:xfrm>
            <a:off x="74676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9" name="Rectangle 37">
            <a:extLst>
              <a:ext uri="{FF2B5EF4-FFF2-40B4-BE49-F238E27FC236}">
                <a16:creationId xmlns:a16="http://schemas.microsoft.com/office/drawing/2014/main" id="{AA95B522-24D0-0541-971D-C702F8E39917}"/>
              </a:ext>
            </a:extLst>
          </p:cNvPr>
          <p:cNvSpPr>
            <a:spLocks noChangeArrowheads="1"/>
          </p:cNvSpPr>
          <p:nvPr/>
        </p:nvSpPr>
        <p:spPr bwMode="auto">
          <a:xfrm>
            <a:off x="2209800" y="45720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90" name="Rectangle 38">
            <a:extLst>
              <a:ext uri="{FF2B5EF4-FFF2-40B4-BE49-F238E27FC236}">
                <a16:creationId xmlns:a16="http://schemas.microsoft.com/office/drawing/2014/main" id="{127037A9-FB30-3E46-BF47-15EF152A2E54}"/>
              </a:ext>
            </a:extLst>
          </p:cNvPr>
          <p:cNvSpPr>
            <a:spLocks noChangeArrowheads="1"/>
          </p:cNvSpPr>
          <p:nvPr/>
        </p:nvSpPr>
        <p:spPr bwMode="auto">
          <a:xfrm>
            <a:off x="2209800" y="51054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7166474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79571"/>
                                        </p:tgtEl>
                                      </p:cBhvr>
                                    </p:animEffect>
                                    <p:set>
                                      <p:cBhvr>
                                        <p:cTn id="7" dur="1" fill="hold">
                                          <p:stCondLst>
                                            <p:cond delay="499"/>
                                          </p:stCondLst>
                                        </p:cTn>
                                        <p:tgtEl>
                                          <p:spTgt spid="27957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79573"/>
                                        </p:tgtEl>
                                      </p:cBhvr>
                                    </p:animEffect>
                                    <p:set>
                                      <p:cBhvr>
                                        <p:cTn id="12" dur="1" fill="hold">
                                          <p:stCondLst>
                                            <p:cond delay="499"/>
                                          </p:stCondLst>
                                        </p:cTn>
                                        <p:tgtEl>
                                          <p:spTgt spid="2795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79575"/>
                                        </p:tgtEl>
                                      </p:cBhvr>
                                    </p:animEffect>
                                    <p:set>
                                      <p:cBhvr>
                                        <p:cTn id="17" dur="1" fill="hold">
                                          <p:stCondLst>
                                            <p:cond delay="499"/>
                                          </p:stCondLst>
                                        </p:cTn>
                                        <p:tgtEl>
                                          <p:spTgt spid="27957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279577"/>
                                        </p:tgtEl>
                                      </p:cBhvr>
                                    </p:animEffect>
                                    <p:set>
                                      <p:cBhvr>
                                        <p:cTn id="22" dur="1" fill="hold">
                                          <p:stCondLst>
                                            <p:cond delay="499"/>
                                          </p:stCondLst>
                                        </p:cTn>
                                        <p:tgtEl>
                                          <p:spTgt spid="27957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279579"/>
                                        </p:tgtEl>
                                      </p:cBhvr>
                                    </p:animEffect>
                                    <p:set>
                                      <p:cBhvr>
                                        <p:cTn id="27" dur="1" fill="hold">
                                          <p:stCondLst>
                                            <p:cond delay="499"/>
                                          </p:stCondLst>
                                        </p:cTn>
                                        <p:tgtEl>
                                          <p:spTgt spid="27957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79590"/>
                                        </p:tgtEl>
                                      </p:cBhvr>
                                    </p:animEffect>
                                    <p:set>
                                      <p:cBhvr>
                                        <p:cTn id="32" dur="1" fill="hold">
                                          <p:stCondLst>
                                            <p:cond delay="499"/>
                                          </p:stCondLst>
                                        </p:cTn>
                                        <p:tgtEl>
                                          <p:spTgt spid="279590"/>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279589"/>
                                        </p:tgtEl>
                                      </p:cBhvr>
                                    </p:animEffect>
                                    <p:set>
                                      <p:cBhvr>
                                        <p:cTn id="35" dur="1" fill="hold">
                                          <p:stCondLst>
                                            <p:cond delay="499"/>
                                          </p:stCondLst>
                                        </p:cTn>
                                        <p:tgtEl>
                                          <p:spTgt spid="27958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xit" presetSubtype="10" fill="hold" grpId="0" nodeType="clickEffect">
                                  <p:stCondLst>
                                    <p:cond delay="0"/>
                                  </p:stCondLst>
                                  <p:childTnLst>
                                    <p:animEffect transition="out" filter="checkerboard(across)">
                                      <p:cBhvr>
                                        <p:cTn id="39" dur="500"/>
                                        <p:tgtEl>
                                          <p:spTgt spid="279581"/>
                                        </p:tgtEl>
                                      </p:cBhvr>
                                    </p:animEffect>
                                    <p:set>
                                      <p:cBhvr>
                                        <p:cTn id="40" dur="1" fill="hold">
                                          <p:stCondLst>
                                            <p:cond delay="499"/>
                                          </p:stCondLst>
                                        </p:cTn>
                                        <p:tgtEl>
                                          <p:spTgt spid="279581"/>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xit" presetSubtype="10" fill="hold" grpId="0" nodeType="clickEffect">
                                  <p:stCondLst>
                                    <p:cond delay="0"/>
                                  </p:stCondLst>
                                  <p:childTnLst>
                                    <p:animEffect transition="out" filter="checkerboard(across)">
                                      <p:cBhvr>
                                        <p:cTn id="44" dur="500"/>
                                        <p:tgtEl>
                                          <p:spTgt spid="279582"/>
                                        </p:tgtEl>
                                      </p:cBhvr>
                                    </p:animEffect>
                                    <p:set>
                                      <p:cBhvr>
                                        <p:cTn id="45" dur="1" fill="hold">
                                          <p:stCondLst>
                                            <p:cond delay="499"/>
                                          </p:stCondLst>
                                        </p:cTn>
                                        <p:tgtEl>
                                          <p:spTgt spid="279582"/>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grpId="0" nodeType="clickEffect">
                                  <p:stCondLst>
                                    <p:cond delay="0"/>
                                  </p:stCondLst>
                                  <p:childTnLst>
                                    <p:animEffect transition="out" filter="blinds(horizontal)">
                                      <p:cBhvr>
                                        <p:cTn id="49" dur="500"/>
                                        <p:tgtEl>
                                          <p:spTgt spid="279583"/>
                                        </p:tgtEl>
                                      </p:cBhvr>
                                    </p:animEffect>
                                    <p:set>
                                      <p:cBhvr>
                                        <p:cTn id="50" dur="1" fill="hold">
                                          <p:stCondLst>
                                            <p:cond delay="499"/>
                                          </p:stCondLst>
                                        </p:cTn>
                                        <p:tgtEl>
                                          <p:spTgt spid="279583"/>
                                        </p:tgtEl>
                                        <p:attrNameLst>
                                          <p:attrName>style.visibility</p:attrName>
                                        </p:attrNameLst>
                                      </p:cBhvr>
                                      <p:to>
                                        <p:strVal val="hidden"/>
                                      </p:to>
                                    </p:set>
                                  </p:childTnLst>
                                </p:cTn>
                              </p:par>
                              <p:par>
                                <p:cTn id="51" presetID="3" presetClass="exit" presetSubtype="10" fill="hold" grpId="0" nodeType="withEffect">
                                  <p:stCondLst>
                                    <p:cond delay="0"/>
                                  </p:stCondLst>
                                  <p:childTnLst>
                                    <p:animEffect transition="out" filter="blinds(horizontal)">
                                      <p:cBhvr>
                                        <p:cTn id="52" dur="500"/>
                                        <p:tgtEl>
                                          <p:spTgt spid="279585"/>
                                        </p:tgtEl>
                                      </p:cBhvr>
                                    </p:animEffect>
                                    <p:set>
                                      <p:cBhvr>
                                        <p:cTn id="53" dur="1" fill="hold">
                                          <p:stCondLst>
                                            <p:cond delay="499"/>
                                          </p:stCondLst>
                                        </p:cTn>
                                        <p:tgtEl>
                                          <p:spTgt spid="279585"/>
                                        </p:tgtEl>
                                        <p:attrNameLst>
                                          <p:attrName>style.visibility</p:attrName>
                                        </p:attrNameLst>
                                      </p:cBhvr>
                                      <p:to>
                                        <p:strVal val="hidden"/>
                                      </p:to>
                                    </p:set>
                                  </p:childTnLst>
                                </p:cTn>
                              </p:par>
                              <p:par>
                                <p:cTn id="54" presetID="3" presetClass="exit" presetSubtype="10" fill="hold" grpId="0" nodeType="withEffect">
                                  <p:stCondLst>
                                    <p:cond delay="0"/>
                                  </p:stCondLst>
                                  <p:childTnLst>
                                    <p:animEffect transition="out" filter="blinds(horizontal)">
                                      <p:cBhvr>
                                        <p:cTn id="55" dur="500"/>
                                        <p:tgtEl>
                                          <p:spTgt spid="279586"/>
                                        </p:tgtEl>
                                      </p:cBhvr>
                                    </p:animEffect>
                                    <p:set>
                                      <p:cBhvr>
                                        <p:cTn id="56" dur="1" fill="hold">
                                          <p:stCondLst>
                                            <p:cond delay="499"/>
                                          </p:stCondLst>
                                        </p:cTn>
                                        <p:tgtEl>
                                          <p:spTgt spid="279586"/>
                                        </p:tgtEl>
                                        <p:attrNameLst>
                                          <p:attrName>style.visibility</p:attrName>
                                        </p:attrNameLst>
                                      </p:cBhvr>
                                      <p:to>
                                        <p:strVal val="hidden"/>
                                      </p:to>
                                    </p:set>
                                  </p:childTnLst>
                                </p:cTn>
                              </p:par>
                              <p:par>
                                <p:cTn id="57" presetID="3" presetClass="exit" presetSubtype="10" fill="hold" grpId="0" nodeType="withEffect">
                                  <p:stCondLst>
                                    <p:cond delay="0"/>
                                  </p:stCondLst>
                                  <p:childTnLst>
                                    <p:animEffect transition="out" filter="blinds(horizontal)">
                                      <p:cBhvr>
                                        <p:cTn id="58" dur="500"/>
                                        <p:tgtEl>
                                          <p:spTgt spid="279587"/>
                                        </p:tgtEl>
                                      </p:cBhvr>
                                    </p:animEffect>
                                    <p:set>
                                      <p:cBhvr>
                                        <p:cTn id="59" dur="1" fill="hold">
                                          <p:stCondLst>
                                            <p:cond delay="499"/>
                                          </p:stCondLst>
                                        </p:cTn>
                                        <p:tgtEl>
                                          <p:spTgt spid="279587"/>
                                        </p:tgtEl>
                                        <p:attrNameLst>
                                          <p:attrName>style.visibility</p:attrName>
                                        </p:attrNameLst>
                                      </p:cBhvr>
                                      <p:to>
                                        <p:strVal val="hidden"/>
                                      </p:to>
                                    </p:set>
                                  </p:childTnLst>
                                </p:cTn>
                              </p:par>
                              <p:par>
                                <p:cTn id="60" presetID="3" presetClass="exit" presetSubtype="10" fill="hold" grpId="0" nodeType="withEffect">
                                  <p:stCondLst>
                                    <p:cond delay="0"/>
                                  </p:stCondLst>
                                  <p:childTnLst>
                                    <p:animEffect transition="out" filter="blinds(horizontal)">
                                      <p:cBhvr>
                                        <p:cTn id="61" dur="500"/>
                                        <p:tgtEl>
                                          <p:spTgt spid="279588"/>
                                        </p:tgtEl>
                                      </p:cBhvr>
                                    </p:animEffect>
                                    <p:set>
                                      <p:cBhvr>
                                        <p:cTn id="62" dur="1" fill="hold">
                                          <p:stCondLst>
                                            <p:cond delay="499"/>
                                          </p:stCondLst>
                                        </p:cTn>
                                        <p:tgtEl>
                                          <p:spTgt spid="27958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grpId="0" nodeType="clickEffect">
                                  <p:stCondLst>
                                    <p:cond delay="0"/>
                                  </p:stCondLst>
                                  <p:childTnLst>
                                    <p:animEffect transition="out" filter="checkerboard(across)">
                                      <p:cBhvr>
                                        <p:cTn id="66" dur="500"/>
                                        <p:tgtEl>
                                          <p:spTgt spid="279572"/>
                                        </p:tgtEl>
                                      </p:cBhvr>
                                    </p:animEffect>
                                    <p:set>
                                      <p:cBhvr>
                                        <p:cTn id="67" dur="1" fill="hold">
                                          <p:stCondLst>
                                            <p:cond delay="499"/>
                                          </p:stCondLst>
                                        </p:cTn>
                                        <p:tgtEl>
                                          <p:spTgt spid="279572"/>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xit" presetSubtype="10" fill="hold" grpId="0" nodeType="clickEffect">
                                  <p:stCondLst>
                                    <p:cond delay="0"/>
                                  </p:stCondLst>
                                  <p:childTnLst>
                                    <p:animEffect transition="out" filter="checkerboard(across)">
                                      <p:cBhvr>
                                        <p:cTn id="71" dur="500"/>
                                        <p:tgtEl>
                                          <p:spTgt spid="279574"/>
                                        </p:tgtEl>
                                      </p:cBhvr>
                                    </p:animEffect>
                                    <p:set>
                                      <p:cBhvr>
                                        <p:cTn id="72" dur="1" fill="hold">
                                          <p:stCondLst>
                                            <p:cond delay="499"/>
                                          </p:stCondLst>
                                        </p:cTn>
                                        <p:tgtEl>
                                          <p:spTgt spid="27957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279576"/>
                                        </p:tgtEl>
                                      </p:cBhvr>
                                    </p:animEffect>
                                    <p:set>
                                      <p:cBhvr>
                                        <p:cTn id="77" dur="1" fill="hold">
                                          <p:stCondLst>
                                            <p:cond delay="499"/>
                                          </p:stCondLst>
                                        </p:cTn>
                                        <p:tgtEl>
                                          <p:spTgt spid="279576"/>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0" nodeType="clickEffect">
                                  <p:stCondLst>
                                    <p:cond delay="0"/>
                                  </p:stCondLst>
                                  <p:childTnLst>
                                    <p:animEffect transition="out" filter="checkerboard(across)">
                                      <p:cBhvr>
                                        <p:cTn id="81" dur="500"/>
                                        <p:tgtEl>
                                          <p:spTgt spid="279578"/>
                                        </p:tgtEl>
                                      </p:cBhvr>
                                    </p:animEffect>
                                    <p:set>
                                      <p:cBhvr>
                                        <p:cTn id="82" dur="1" fill="hold">
                                          <p:stCondLst>
                                            <p:cond delay="499"/>
                                          </p:stCondLst>
                                        </p:cTn>
                                        <p:tgtEl>
                                          <p:spTgt spid="279578"/>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xit" presetSubtype="10" fill="hold" grpId="0" nodeType="clickEffect">
                                  <p:stCondLst>
                                    <p:cond delay="0"/>
                                  </p:stCondLst>
                                  <p:childTnLst>
                                    <p:animEffect transition="out" filter="checkerboard(across)">
                                      <p:cBhvr>
                                        <p:cTn id="86" dur="500"/>
                                        <p:tgtEl>
                                          <p:spTgt spid="279580"/>
                                        </p:tgtEl>
                                      </p:cBhvr>
                                    </p:animEffect>
                                    <p:set>
                                      <p:cBhvr>
                                        <p:cTn id="87" dur="1" fill="hold">
                                          <p:stCondLst>
                                            <p:cond delay="499"/>
                                          </p:stCondLst>
                                        </p:cTn>
                                        <p:tgtEl>
                                          <p:spTgt spid="2795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animBg="1"/>
      <p:bldP spid="279580" grpId="0" animBg="1"/>
      <p:bldP spid="279581" grpId="0" animBg="1"/>
      <p:bldP spid="279582" grpId="0" animBg="1"/>
      <p:bldP spid="279583" grpId="0" animBg="1"/>
      <p:bldP spid="279585" grpId="0" animBg="1"/>
      <p:bldP spid="279586" grpId="0" animBg="1"/>
      <p:bldP spid="279587" grpId="0" animBg="1"/>
      <p:bldP spid="279588" grpId="0" animBg="1"/>
      <p:bldP spid="279589" grpId="0" animBg="1"/>
      <p:bldP spid="2795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AA45E985-7098-0643-9975-A89C63C75C07}"/>
              </a:ext>
            </a:extLst>
          </p:cNvPr>
          <p:cNvSpPr>
            <a:spLocks noGrp="1" noChangeArrowheads="1"/>
          </p:cNvSpPr>
          <p:nvPr>
            <p:ph type="title"/>
          </p:nvPr>
        </p:nvSpPr>
        <p:spPr/>
        <p:txBody>
          <a:bodyPr/>
          <a:lstStyle/>
          <a:p>
            <a:pPr eaLnBrk="1" hangingPunct="1"/>
            <a:r>
              <a:rPr lang="en-US" altLang="en-US" dirty="0"/>
              <a:t>pMOS Operation</a:t>
            </a:r>
          </a:p>
        </p:txBody>
      </p:sp>
      <p:graphicFrame>
        <p:nvGraphicFramePr>
          <p:cNvPr id="283651" name="Group 3">
            <a:extLst>
              <a:ext uri="{FF2B5EF4-FFF2-40B4-BE49-F238E27FC236}">
                <a16:creationId xmlns:a16="http://schemas.microsoft.com/office/drawing/2014/main" id="{2B382653-DA6F-3C47-A2F4-E5B88EE76E71}"/>
              </a:ext>
            </a:extLst>
          </p:cNvPr>
          <p:cNvGraphicFramePr>
            <a:graphicFrameLocks noGrp="1"/>
          </p:cNvGraphicFramePr>
          <p:nvPr>
            <p:extLst>
              <p:ext uri="{D42A27DB-BD31-4B8C-83A1-F6EECF244321}">
                <p14:modId xmlns:p14="http://schemas.microsoft.com/office/powerpoint/2010/main" val="3838898147"/>
              </p:ext>
            </p:extLst>
          </p:nvPr>
        </p:nvGraphicFramePr>
        <p:xfrm>
          <a:off x="2209800" y="1600200"/>
          <a:ext cx="7772400" cy="2231080"/>
        </p:xfrm>
        <a:graphic>
          <a:graphicData uri="http://schemas.openxmlformats.org/drawingml/2006/table">
            <a:tbl>
              <a:tblPr/>
              <a:tblGrid>
                <a:gridCol w="2590800">
                  <a:extLst>
                    <a:ext uri="{9D8B030D-6E8A-4147-A177-3AD203B41FA5}">
                      <a16:colId xmlns:a16="http://schemas.microsoft.com/office/drawing/2014/main" val="1817586384"/>
                    </a:ext>
                  </a:extLst>
                </a:gridCol>
                <a:gridCol w="2590800">
                  <a:extLst>
                    <a:ext uri="{9D8B030D-6E8A-4147-A177-3AD203B41FA5}">
                      <a16:colId xmlns:a16="http://schemas.microsoft.com/office/drawing/2014/main" val="957280716"/>
                    </a:ext>
                  </a:extLst>
                </a:gridCol>
                <a:gridCol w="2590800">
                  <a:extLst>
                    <a:ext uri="{9D8B030D-6E8A-4147-A177-3AD203B41FA5}">
                      <a16:colId xmlns:a16="http://schemas.microsoft.com/office/drawing/2014/main" val="3928786505"/>
                    </a:ext>
                  </a:extLst>
                </a:gridCol>
              </a:tblGrid>
              <a:tr h="457057">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Cutoff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Linear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Saturated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136936"/>
                  </a:ext>
                </a:extLst>
              </a:tr>
              <a:tr h="1773381">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00963"/>
                  </a:ext>
                </a:extLst>
              </a:tr>
            </a:tbl>
          </a:graphicData>
        </a:graphic>
      </p:graphicFrame>
      <p:graphicFrame>
        <p:nvGraphicFramePr>
          <p:cNvPr id="31762" name="Object 17">
            <a:extLst>
              <a:ext uri="{FF2B5EF4-FFF2-40B4-BE49-F238E27FC236}">
                <a16:creationId xmlns:a16="http://schemas.microsoft.com/office/drawing/2014/main" id="{65640499-E32F-5C4D-965F-9FC61A8B93F1}"/>
              </a:ext>
            </a:extLst>
          </p:cNvPr>
          <p:cNvGraphicFramePr>
            <a:graphicFrameLocks noChangeAspect="1"/>
          </p:cNvGraphicFramePr>
          <p:nvPr/>
        </p:nvGraphicFramePr>
        <p:xfrm>
          <a:off x="6858000" y="3962401"/>
          <a:ext cx="3124200" cy="2085975"/>
        </p:xfrm>
        <a:graphic>
          <a:graphicData uri="http://schemas.openxmlformats.org/presentationml/2006/ole">
            <mc:AlternateContent xmlns:mc="http://schemas.openxmlformats.org/markup-compatibility/2006">
              <mc:Choice xmlns:v="urn:schemas-microsoft-com:vml" Requires="v">
                <p:oleObj spid="_x0000_s5122" name="VISIO" r:id="rId4" imgW="7200900" imgH="4800600" progId="Visio.Drawing.6">
                  <p:embed/>
                </p:oleObj>
              </mc:Choice>
              <mc:Fallback>
                <p:oleObj name="VISIO" r:id="rId4" imgW="7200900" imgH="4800600" progId="Visio.Drawing.6">
                  <p:embed/>
                  <p:pic>
                    <p:nvPicPr>
                      <p:cNvPr id="31762" name="Object 17">
                        <a:extLst>
                          <a:ext uri="{FF2B5EF4-FFF2-40B4-BE49-F238E27FC236}">
                            <a16:creationId xmlns:a16="http://schemas.microsoft.com/office/drawing/2014/main" id="{65640499-E32F-5C4D-965F-9FC61A8B9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9624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63" name="Text Box 18">
            <a:extLst>
              <a:ext uri="{FF2B5EF4-FFF2-40B4-BE49-F238E27FC236}">
                <a16:creationId xmlns:a16="http://schemas.microsoft.com/office/drawing/2014/main" id="{3C1A9E1F-2923-B847-AA62-20CB38DBF934}"/>
              </a:ext>
            </a:extLst>
          </p:cNvPr>
          <p:cNvSpPr txBox="1">
            <a:spLocks noChangeArrowheads="1"/>
          </p:cNvSpPr>
          <p:nvPr/>
        </p:nvSpPr>
        <p:spPr bwMode="auto">
          <a:xfrm>
            <a:off x="2209800" y="4572001"/>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gsp</a:t>
            </a:r>
            <a:r>
              <a:rPr lang="en-US" altLang="en-US" dirty="0">
                <a:latin typeface="Arial" panose="020B0604020202020204" pitchFamily="34" charset="0"/>
              </a:rPr>
              <a:t> = V</a:t>
            </a:r>
            <a:r>
              <a:rPr lang="en-US" altLang="en-US" sz="2000" baseline="-25000" dirty="0">
                <a:latin typeface="Arial" panose="020B0604020202020204" pitchFamily="34" charset="0"/>
              </a:rPr>
              <a:t>in</a:t>
            </a:r>
            <a:r>
              <a:rPr lang="en-US" altLang="en-US" sz="2000" dirty="0">
                <a:latin typeface="Arial" panose="020B0604020202020204" pitchFamily="34" charset="0"/>
              </a:rPr>
              <a:t> - V</a:t>
            </a:r>
            <a:r>
              <a:rPr lang="en-US" altLang="en-US" sz="2000" baseline="-25000" dirty="0">
                <a:latin typeface="Arial" panose="020B0604020202020204" pitchFamily="34" charset="0"/>
              </a:rPr>
              <a:t>DD</a:t>
            </a:r>
          </a:p>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dsp</a:t>
            </a:r>
            <a:r>
              <a:rPr lang="en-US" altLang="en-US" dirty="0">
                <a:latin typeface="Arial" panose="020B0604020202020204" pitchFamily="34" charset="0"/>
              </a:rPr>
              <a:t> = V</a:t>
            </a:r>
            <a:r>
              <a:rPr lang="en-US" altLang="en-US" baseline="-25000" dirty="0">
                <a:latin typeface="Arial" panose="020B0604020202020204" pitchFamily="34" charset="0"/>
              </a:rPr>
              <a:t>out</a:t>
            </a:r>
            <a:r>
              <a:rPr lang="en-US" altLang="en-US" sz="2000" dirty="0">
                <a:latin typeface="Arial" panose="020B0604020202020204" pitchFamily="34" charset="0"/>
              </a:rPr>
              <a:t> - V</a:t>
            </a:r>
            <a:r>
              <a:rPr lang="en-US" altLang="en-US" baseline="-25000" dirty="0">
                <a:latin typeface="Arial" panose="020B0604020202020204" pitchFamily="34" charset="0"/>
              </a:rPr>
              <a:t>DD</a:t>
            </a:r>
          </a:p>
        </p:txBody>
      </p:sp>
      <p:sp>
        <p:nvSpPr>
          <p:cNvPr id="31764" name="Text Box 19">
            <a:extLst>
              <a:ext uri="{FF2B5EF4-FFF2-40B4-BE49-F238E27FC236}">
                <a16:creationId xmlns:a16="http://schemas.microsoft.com/office/drawing/2014/main" id="{8EE263A9-C531-CD4B-ABCC-0B07483361E2}"/>
              </a:ext>
            </a:extLst>
          </p:cNvPr>
          <p:cNvSpPr txBox="1">
            <a:spLocks noChangeArrowheads="1"/>
          </p:cNvSpPr>
          <p:nvPr/>
        </p:nvSpPr>
        <p:spPr bwMode="auto">
          <a:xfrm>
            <a:off x="4876800" y="4572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tp</a:t>
            </a:r>
            <a:r>
              <a:rPr lang="en-US" altLang="en-US" dirty="0">
                <a:latin typeface="Arial" panose="020B0604020202020204" pitchFamily="34" charset="0"/>
              </a:rPr>
              <a:t> &lt; 0</a:t>
            </a:r>
            <a:endParaRPr lang="en-US" altLang="en-US" baseline="-25000" dirty="0">
              <a:latin typeface="Arial" panose="020B0604020202020204" pitchFamily="34" charset="0"/>
            </a:endParaRPr>
          </a:p>
        </p:txBody>
      </p:sp>
    </p:spTree>
    <p:extLst>
      <p:ext uri="{BB962C8B-B14F-4D97-AF65-F5344CB8AC3E}">
        <p14:creationId xmlns:p14="http://schemas.microsoft.com/office/powerpoint/2010/main" val="2533498658"/>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B61D4E06-5D3F-4994-A4A7-4BA626FA722D}">
  <ds:schemaRefs>
    <ds:schemaRef ds:uri="c0950e01-db07-4e41-9c32-b7a8e9fccc9b"/>
    <ds:schemaRef ds:uri="http://schemas.microsoft.com/office/2006/metadata/properties"/>
    <ds:schemaRef ds:uri="http://purl.org/dc/elements/1.1/"/>
    <ds:schemaRef ds:uri="http://schemas.microsoft.com/sharepoint/v3"/>
    <ds:schemaRef ds:uri="f2ad5090-61a8-4b8c-ab70-68f4ff4d1933"/>
    <ds:schemaRef ds:uri="http://schemas.microsoft.com/sharepoint/v3/field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2373</Words>
  <Application>Microsoft Office PowerPoint</Application>
  <PresentationFormat>Widescreen</PresentationFormat>
  <Paragraphs>356</Paragraphs>
  <Slides>37</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7" baseType="lpstr">
      <vt:lpstr>Arial</vt:lpstr>
      <vt:lpstr>Calibri</vt:lpstr>
      <vt:lpstr>Segoe UI</vt:lpstr>
      <vt:lpstr>Symbol</vt:lpstr>
      <vt:lpstr>Times New Roman</vt:lpstr>
      <vt:lpstr>Wingdings</vt:lpstr>
      <vt:lpstr>Arm_PPT_Public</vt:lpstr>
      <vt:lpstr>VISIO</vt:lpstr>
      <vt:lpstr>Visio</vt:lpstr>
      <vt:lpstr>Equation</vt:lpstr>
      <vt:lpstr>CMOS VLSI Design  Lecture 6: DC &amp; Transient Response</vt:lpstr>
      <vt:lpstr>Learning Objectives</vt:lpstr>
      <vt:lpstr>Outline</vt:lpstr>
      <vt:lpstr>Pass Transistors</vt:lpstr>
      <vt:lpstr>Pass Transistor Ckts</vt:lpstr>
      <vt:lpstr>DC Response</vt:lpstr>
      <vt:lpstr>Transistor Operation</vt:lpstr>
      <vt:lpstr>nMOS Operation</vt:lpstr>
      <vt:lpstr>pMOS Operation</vt:lpstr>
      <vt:lpstr>I-V Characteristics</vt:lpstr>
      <vt:lpstr>Current vs. Vout, Vin</vt:lpstr>
      <vt:lpstr>Load Line Analysis</vt:lpstr>
      <vt:lpstr>Load Line Analysis</vt:lpstr>
      <vt:lpstr>DC Transfer Curve</vt:lpstr>
      <vt:lpstr>Operating Regions</vt:lpstr>
      <vt:lpstr>Beta Ratio</vt:lpstr>
      <vt:lpstr>Noise Margins</vt:lpstr>
      <vt:lpstr>Logic Levels</vt:lpstr>
      <vt:lpstr>Transient Response</vt:lpstr>
      <vt:lpstr>Inverter Step Response</vt:lpstr>
      <vt:lpstr>Delay Definitions</vt:lpstr>
      <vt:lpstr>Delay Definitions</vt:lpstr>
      <vt:lpstr>Simulated Inverter Delay</vt:lpstr>
      <vt:lpstr>Delay Estimation</vt:lpstr>
      <vt:lpstr>Effective Resistance</vt:lpstr>
      <vt:lpstr>RC Delay Model</vt:lpstr>
      <vt:lpstr>RC Values</vt:lpstr>
      <vt:lpstr>Inverter Delay Estimate</vt:lpstr>
      <vt:lpstr>Delay Model Comparison</vt:lpstr>
      <vt:lpstr>Example: 3-input NAND</vt:lpstr>
      <vt:lpstr>3-input NAND Caps</vt:lpstr>
      <vt:lpstr>Elmore Delay</vt:lpstr>
      <vt:lpstr>Example: 3-input NAND</vt:lpstr>
      <vt:lpstr>Delay Components</vt:lpstr>
      <vt:lpstr>Contamination Delay</vt:lpstr>
      <vt:lpstr>Diffusion Capacitance</vt:lpstr>
      <vt:lpstr>Layout Comparison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6: DC &amp; Transient Response</dc:title>
  <dc:subject/>
  <dc:creator/>
  <cp:keywords/>
  <dc:description/>
  <cp:lastModifiedBy/>
  <cp:revision>76</cp:revision>
  <dcterms:created xsi:type="dcterms:W3CDTF">2019-04-08T13:00:08Z</dcterms:created>
  <dcterms:modified xsi:type="dcterms:W3CDTF">2020-08-26T06:38:17Z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