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40"/>
  </p:notesMasterIdLst>
  <p:handoutMasterIdLst>
    <p:handoutMasterId r:id="rId41"/>
  </p:handoutMasterIdLst>
  <p:sldIdLst>
    <p:sldId id="371" r:id="rId7"/>
    <p:sldId id="257" r:id="rId8"/>
    <p:sldId id="258" r:id="rId9"/>
    <p:sldId id="259" r:id="rId10"/>
    <p:sldId id="286" r:id="rId11"/>
    <p:sldId id="288" r:id="rId12"/>
    <p:sldId id="262" r:id="rId13"/>
    <p:sldId id="263" r:id="rId14"/>
    <p:sldId id="289" r:id="rId15"/>
    <p:sldId id="290" r:id="rId16"/>
    <p:sldId id="291" r:id="rId17"/>
    <p:sldId id="267" r:id="rId18"/>
    <p:sldId id="292" r:id="rId19"/>
    <p:sldId id="305" r:id="rId20"/>
    <p:sldId id="293" r:id="rId21"/>
    <p:sldId id="269" r:id="rId22"/>
    <p:sldId id="270" r:id="rId23"/>
    <p:sldId id="295" r:id="rId24"/>
    <p:sldId id="271" r:id="rId25"/>
    <p:sldId id="297" r:id="rId26"/>
    <p:sldId id="299" r:id="rId27"/>
    <p:sldId id="300" r:id="rId28"/>
    <p:sldId id="273" r:id="rId29"/>
    <p:sldId id="274" r:id="rId30"/>
    <p:sldId id="301" r:id="rId31"/>
    <p:sldId id="302" r:id="rId32"/>
    <p:sldId id="303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2552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7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2B460-1CC1-44B8-BC7C-32C15104A36A}" v="3" dt="2020-08-26T06:34:59.01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4719" autoAdjust="0"/>
  </p:normalViewPr>
  <p:slideViewPr>
    <p:cSldViewPr snapToGrid="0">
      <p:cViewPr varScale="1">
        <p:scale>
          <a:sx n="77" d="100"/>
          <a:sy n="77" d="100"/>
        </p:scale>
        <p:origin x="162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 to the CMOS VLSI Design course. Our focus today will be on logical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AD12B35-8C56-6349-BB9A-8E8FB53C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CC3F01-A7AE-6A4F-8181-9EA9E251E11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044FC45-4F76-1847-B198-456801CA6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B763C7-47FA-CA43-B8CF-8CC6DC221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example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frequency of the ring oscillator is inversely proportional to the stage delay. The stage delay = gh+p= 1*1+1=2.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1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3A1B1A20-238A-2B4E-9B9F-365364EE6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782724-67AF-7547-8534-8D1661ADCA4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2F8492E-8F6B-A44B-8CAE-192A32065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1A191E4-F981-0C49-82CE-D437CADD3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Here, in this example, the delay of a fanout-of-4 inverter is estimated.</a:t>
            </a:r>
          </a:p>
          <a:p>
            <a:pPr eaLnBrk="1" hangingPunct="1"/>
            <a:endParaRPr lang="en-US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Stage delay = gh+p= 1*4+1=5.</a:t>
            </a:r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20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A2A4EA3-9A24-9D4B-8AD6-6AFF1D2AA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765CDF-D5B0-CA48-B8E1-C840EE45390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ADB4E4-302A-E846-8C1B-9472FCEAF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4BD73D-29B6-D645-B1AB-F7844A7F7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Path logical effort G is the product of the individual logical effort of the gates in the path.</a:t>
            </a:r>
          </a:p>
          <a:p>
            <a:endParaRPr lang="en-GB" dirty="0"/>
          </a:p>
          <a:p>
            <a:r>
              <a:rPr lang="en-GB" dirty="0"/>
              <a:t>Path electrical effort H is the ratio of the output capacitance of the path to the input capacitance of the path. </a:t>
            </a:r>
            <a:endParaRPr lang="en-US" dirty="0"/>
          </a:p>
          <a:p>
            <a:endParaRPr lang="en-GB" dirty="0"/>
          </a:p>
          <a:p>
            <a:r>
              <a:rPr lang="en-GB" dirty="0"/>
              <a:t>Path effort F is the product of the path logical effort and path electrical effort. </a:t>
            </a:r>
          </a:p>
          <a:p>
            <a:endParaRPr lang="en-GB" dirty="0"/>
          </a:p>
          <a:p>
            <a:r>
              <a:rPr lang="en-GB" dirty="0"/>
              <a:t>G = g1*g2*g3*g4 =20/9</a:t>
            </a:r>
          </a:p>
          <a:p>
            <a:endParaRPr lang="en-GB" dirty="0"/>
          </a:p>
          <a:p>
            <a:r>
              <a:rPr lang="en-GB" dirty="0"/>
              <a:t>H=</a:t>
            </a:r>
            <a:r>
              <a:rPr lang="en-GB" dirty="0" err="1"/>
              <a:t>Cout</a:t>
            </a:r>
            <a:r>
              <a:rPr lang="en-GB" dirty="0"/>
              <a:t>/</a:t>
            </a:r>
            <a:r>
              <a:rPr lang="en-GB" dirty="0" err="1"/>
              <a:t>Cin</a:t>
            </a:r>
            <a:r>
              <a:rPr lang="en-GB" dirty="0"/>
              <a:t>=20/10=2</a:t>
            </a:r>
            <a:endParaRPr lang="en-US" dirty="0"/>
          </a:p>
          <a:p>
            <a:endParaRPr lang="en-GB" dirty="0"/>
          </a:p>
          <a:p>
            <a:r>
              <a:rPr lang="en-GB" dirty="0"/>
              <a:t>F=Path Effort=</a:t>
            </a:r>
            <a:r>
              <a:rPr lang="en-GB" dirty="0" err="1"/>
              <a:t>g_i</a:t>
            </a:r>
            <a:r>
              <a:rPr lang="en-GB" dirty="0"/>
              <a:t>*</a:t>
            </a:r>
            <a:r>
              <a:rPr lang="en-GB" dirty="0" err="1"/>
              <a:t>h_i</a:t>
            </a:r>
            <a:r>
              <a:rPr lang="en-GB" dirty="0"/>
              <a:t>=20/9*2=40/9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3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E7DA272E-037A-4240-9577-BA07C138A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3ACA5D-BCDF-1542-9805-56044C3E96A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E943B2-AB2C-4642-BF18-B65F34D48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F4E7F39-9F85-0C4C-94A0-02BC4D7A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From the result of the previous slide, it may seem that F = GH. In the next slide, we will see if this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CFEC7FE-A99A-A849-A64E-BA05680E6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A0B3CB-48B5-154A-9995-E31ACA74790B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B524526-ED69-194B-A48A-C031D424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82916E9-7731-0149-B8A5-14D889BE4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 the case of a path with a branch as shown in this slide, the path effort can be calculated thus:</a:t>
            </a:r>
            <a:endParaRPr lang="en-US" dirty="0">
              <a:cs typeface="Calibri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For the branch</a:t>
            </a:r>
            <a:endParaRPr lang="en-GB" altLang="en-US" dirty="0">
              <a:latin typeface="Times New Roman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 = 1 (1*1)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C_output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/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C_input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 GH = 18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Input Inverter: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30/5 = 6. (The output capacitance of 30 is the total load capacitance driven by the inverter).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Ouput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Inverter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90/15 = 6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Therefore, F = g_1 * g_2 *  h_1 * h_2  = 1*1*6*6 = 36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Thus, F = GH is not always correct.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652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9D81631-7407-A243-87FD-A8A507226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F5C250-3E28-8442-BD3C-AEF6CB6C61B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64BC1B-14A5-4044-B9AE-8BA56A230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765B530-0417-A84D-9C74-91F533AAF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Introducing the Branching effort formula.</a:t>
            </a:r>
            <a:r>
              <a:rPr lang="en-US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branch effort takes into account the branching stages in the path.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51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5C4CD62-1CEA-1C40-B888-DD0C06633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605B00-012E-CA49-AFCC-337D7E50C37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333398F-34E7-A144-AB70-FC5AC34D4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A39754D-FC7F-D643-8323-E023D96DF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48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3A5F7949-52CC-6849-BC5C-E99BAB390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F8D1C-B69D-DC4D-B20F-CC08BF56946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DA0DA73-25C4-694B-8EA5-0021C9BD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9324D9A-6A12-EE4B-B0D4-6C141848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052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BC986BAC-B27D-CB4B-A93E-21DE3B3E7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D7E34F-556A-7048-9013-88C6823A166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 dirty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E8CFEC2-BAAF-724B-8F15-168C621D2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09948F3-52B4-F242-9008-AD9D2BB99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Gate sizing can be applied to reduce the delay in a path.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86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7B42DB7-E390-424A-AB6E-78853F13F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8521E2-D233-6141-BA42-B96BD3D1779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 dirty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AC3D008-C58C-EE47-BAA2-300DC39C5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586987-A116-9E47-97A3-7C20E0FCD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>
                <a:latin typeface="Calibri"/>
                <a:ea typeface="ＭＳ Ｐゴシック"/>
                <a:cs typeface="Calibri"/>
              </a:rPr>
              <a:t>Consider the following example. Try to estimate the gate sizes x and y.</a:t>
            </a:r>
            <a:endParaRPr lang="en-GB" noProof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21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17B6C053-9D9F-D142-BC8B-6A8575AE0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A7A95F-4D45-8749-87A8-4C13FDB1400D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 dirty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7ABF1E0-3196-634A-8DC4-84C008170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0EC333-042E-674E-8A0E-53993301F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403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FBAAC64B-4D9E-9A42-9640-C3F0A7A1B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F0D230-8A73-4B44-82B1-B7D3F765A66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 dirty="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16076B0-3F9B-7F4A-90E5-B430468D1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4496C42-D8DD-9C4E-916D-C83FEB9E0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49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FB243A32-4F09-D848-8FFB-36894F7BE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4B9432-995D-AE48-8BA4-5C916FCE316B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E690E5E-9AD8-DC49-B635-CF48698B1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8F912CB-6F0A-7F47-B1CA-6BB211110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238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FCF5BFA4-9285-F64E-8B4E-09D489DE4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85D998-BE89-5E4D-80FF-B8AF5607614A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 dirty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BF27C7E-1B89-0140-AA44-7C59C7DAC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6853AB4-DC8F-E940-B296-53E0843E9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Slide derives formula to find the minimum stage effort.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429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FCA5E372-7D43-8B47-8363-68A735D4A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BB9FC4-ABF3-D640-8FF4-097B212F5D2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9BD022D-DFAF-C345-BF7F-F94319CE8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82F7724-C71A-0841-AFBD-93B082D2B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35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DAB29C37-FFF4-094D-AA1C-2149545ED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6C3DCA-4170-5C4A-8F3D-CB7A2B0C643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5C9BCC9-E26F-694F-8444-6B0DA0E8DE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BA5A021-7FA1-3040-8046-422C0D18E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388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857344DF-BF3B-E64C-ABA3-45139B4AC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CAADAC-CB46-F64F-8A6C-0F24FE80151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 dirty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842DAA8-EBAD-4E49-9259-51AF84BB7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FE7EED7-4E78-1E4C-8491-B0A3E2D3D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653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05BD4CB1-577F-D349-AC5D-BC346AB48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76C747-7B3B-D64A-BBFD-C7ED97BB2F09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 dirty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1E38355-0C8E-7C44-A70C-F1BC4E748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B16E5C1-86B7-5344-B0FC-04E36D646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0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AB6EB66F-9543-C741-BDED-E9AADF128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5E3917-45A1-6140-A7CA-48C18EE7B8D3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 dirty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709C235-EB90-F04B-A3EA-27A9FFD1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16C1A87-8B6A-674D-B6D2-84A2A970C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805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DDBB5691-7B29-6746-9011-DB07EA9B8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46673E-8F7D-844C-BBB3-3D3533E2E6F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11FC23-50EB-B543-9FC3-A44BAD66B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98173EE-3128-454A-8E1E-AB2F6757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3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A72D5816-A513-DF47-B783-F2DA7A089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0D7F91-A1AB-9140-9F28-D7D43120EC3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25C644-2235-7641-8392-D879C95A8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87A7669-F16A-F142-AD5E-EEAF0953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Why use Logical Effort?</a:t>
            </a: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method gives the ability to estimate a delay so that we can design with the least propagation delay.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443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9434028-F296-B843-90A4-B8597D330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8BCFFA-FE89-4E40-82F2-0E8125A1C78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 dirty="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8D34315-8EAD-1F45-A7EC-B8FE4802C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A95D55F-183A-C244-906E-8F63F00AD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 is the summary of Logical Effort notation. 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294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FDFA0E6-8547-1047-81C1-85EAC3AE2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2841E2-B7E5-064C-91EE-F64479E5422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 dirty="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B1BB234-E992-8748-BE20-C164CF337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546ED02-854D-E040-AC83-11737E998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by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 method of logical effort.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127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0C317996-D266-3B42-8D87-B63296FCC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A79555-F73D-0743-83E3-9982A2D8BAD3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 dirty="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663E510-BDE2-D548-B8A4-3E84390DD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3C1EC2E-C186-CD43-883C-C6287BF9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Logical Effort is based on the linear delay model and the simple premise that making the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effort delays of each stage equal minimizes path delay.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This simplicity is the method’s greatest strength, but also has several limitations: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It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very time consuming for complex circuits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limits the system modes with low power consumption.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979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A634614-3F85-9045-9521-882EDAFAE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6AD3F4-E934-2249-B06F-B03692561891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 dirty="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7A1D97-9D55-3145-9270-5A757DA1F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B52BBC7-6B98-0B4A-B0DD-7093E87BA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8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EDFD69A-D626-EC4E-A7DC-C4A71EAB5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C6062B-D16E-2643-9104-64D83CB1346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D5C82DB-8B3B-2A4E-9C8B-8F6255785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C53A927-A9A1-404A-B495-C1D5E380B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Near the end of the slides</a:t>
            </a:r>
            <a:r>
              <a:rPr lang="en-GB" altLang="en-US" b="1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we will be revisiting this example to solve it with the theory learned.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2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C69D682-C013-6E4E-B46A-1A47A775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DFC8AA-985D-554D-B57F-44F7B36696D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5617FDA-57B8-6441-A625-AFF55724F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7D63E5F-9A56-E142-9253-8071ECCB7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is expressed as dimensionless units to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isolate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effect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of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fabrication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process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pPr eaLnBrk="1" hangingPunct="1"/>
            <a:endParaRPr lang="en-GB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 in a logical gate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have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two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components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effort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f: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 to the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load,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which can be calculated with the logic effort and electric effort.</a:t>
            </a:r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and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 delay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p: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capacitance.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541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EF1473C-D682-684D-820C-F74E1EC30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D3EEC4-E7B9-6144-97E2-F8CEDF36A49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FDEC775-02EE-4F49-8846-30D2EAFAB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8D2E7D6-7B18-B443-8BC4-FC5615EC7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we have a plot of the Normalized Delay vs</a:t>
            </a:r>
            <a:r>
              <a:rPr lang="en-GB" altLang="en-US" b="1" dirty="0">
                <a:latin typeface="Times New Roman"/>
                <a:ea typeface="ＭＳ Ｐゴシック"/>
                <a:cs typeface="Times New Roman"/>
              </a:rPr>
              <a:t>.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Electrical Effort for 2-input NAND gate and inverter.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074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17278D8-CB01-B548-B82E-4376BEE6D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C10B00-6CDA-FE40-8D74-94949644340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FB54B30-065B-054F-B6A2-19C3A7817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8218229-C789-9B49-B708-7EEB2A7BE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we practice with an example how to estimate the logical effort for gates.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circuits shown in this slide have their gate widths sized for uniform rise and fall time of the output.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Logical effort g =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Cin_gate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 /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Cin_inverter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In the first example, the two transistors are in series. The input capacitance of the inverter is 3 (2 + 1). Therefore, the logical effort of the inverter is g=3/3=1.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second circuit is a NAND gate. The input capacitance of the NAND gate is 2+2 = 4 (consider the PMOS and NMOS gates). Therefore, the logical effort for the 2-input NAND gate is g = 4/3 (remember </a:t>
            </a:r>
            <a:r>
              <a:rPr lang="en-GB" b="0" dirty="0">
                <a:ea typeface="ＭＳ Ｐゴシック"/>
                <a:cs typeface="Calibri"/>
              </a:rPr>
              <a:t>Logical effort g = </a:t>
            </a:r>
            <a:r>
              <a:rPr lang="en-GB" b="0" dirty="0" err="1">
                <a:ea typeface="ＭＳ Ｐゴシック"/>
                <a:cs typeface="Calibri"/>
              </a:rPr>
              <a:t>Cin_gate</a:t>
            </a:r>
            <a:r>
              <a:rPr lang="en-GB" b="0" dirty="0">
                <a:ea typeface="ＭＳ Ｐゴシック"/>
                <a:cs typeface="Calibri"/>
              </a:rPr>
              <a:t> / </a:t>
            </a:r>
            <a:r>
              <a:rPr lang="en-GB" b="0" dirty="0" err="1">
                <a:ea typeface="ＭＳ Ｐゴシック"/>
                <a:cs typeface="Calibri"/>
              </a:rPr>
              <a:t>Cin_inverter</a:t>
            </a:r>
            <a:r>
              <a:rPr lang="en-GB" b="0" dirty="0">
                <a:ea typeface="ＭＳ Ｐゴシック"/>
                <a:cs typeface="Calibri"/>
              </a:rPr>
              <a:t>).</a:t>
            </a:r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third circuit is an OR gate. </a:t>
            </a:r>
            <a:r>
              <a:rPr lang="en-GB" b="0" dirty="0">
                <a:ea typeface="ＭＳ Ｐゴシック"/>
                <a:cs typeface="Calibri"/>
              </a:rPr>
              <a:t>The input capacitance of the OR gate is 4+1 = 5 (consider the PMOS and NMOS gates for an input). Therefore, the logical effort for the 2-input OR gate is g = 5/3.</a:t>
            </a:r>
            <a:endParaRPr lang="en-GB" altLang="en-US" b="0" dirty="0">
              <a:latin typeface="Times New Roman" panose="02020603050405020304" pitchFamily="18" charset="0"/>
              <a:ea typeface="ＭＳ Ｐゴシック"/>
              <a:cs typeface="Calibri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09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444D73A-99F7-E44C-9B59-6ED248C62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DE537A-01C5-674D-9FBD-D467A629B8F0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2BEDAE-41C0-F34D-8F86-4D7D9CA21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CF399ED-2BCA-C143-A9C6-3C21B5E65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is a logical effort reference table for common gates with n number of inputs.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407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AB5C8B8-3D86-ED4D-8012-062DCBE9A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4EC881-E089-1541-B3E6-3439F997998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192F06E-AF8A-5942-84C6-3AAED8F98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C49E082-6D5D-2547-A8F1-890A23EB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Table shows an estimate for the parasitic delay of common logic gates with n number of inputs.</a:t>
            </a:r>
          </a:p>
        </p:txBody>
      </p:sp>
    </p:spTree>
    <p:extLst>
      <p:ext uri="{BB962C8B-B14F-4D97-AF65-F5344CB8AC3E}">
        <p14:creationId xmlns:p14="http://schemas.microsoft.com/office/powerpoint/2010/main" val="330769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80847B-9A7E-BA46-810D-F75EAE9DB8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15F1EF-53E7-C540-9856-2EEA75515F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5FBF0-ABAE-FA4B-A2FF-2B6EEB7B5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159028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E7721-D1AC-D64E-9A98-F5E53D26B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6: Logical Effort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C5B97-42A7-E94A-84D8-5AF05169D3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1D109-7733-7B46-86C4-2737D1428F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56246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2" r:id="rId5"/>
    <p:sldLayoutId id="2147485513" r:id="rId6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3.emf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5.e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49.emf"/><Relationship Id="rId34" Type="http://schemas.openxmlformats.org/officeDocument/2006/relationships/oleObject" Target="../embeddings/oleObject50.bin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33" Type="http://schemas.openxmlformats.org/officeDocument/2006/relationships/image" Target="../media/image55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53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4.emf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28" Type="http://schemas.openxmlformats.org/officeDocument/2006/relationships/oleObject" Target="../embeddings/oleObject47.bin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8.emf"/><Relationship Id="rId31" Type="http://schemas.openxmlformats.org/officeDocument/2006/relationships/image" Target="../media/image54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8.bin"/><Relationship Id="rId35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1.e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3BF-D272-0C49-B51F-7C78F467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9243"/>
            <a:ext cx="5113338" cy="1519514"/>
          </a:xfrm>
        </p:spPr>
        <p:txBody>
          <a:bodyPr/>
          <a:lstStyle/>
          <a:p>
            <a:r>
              <a:rPr lang="en-US" dirty="0"/>
              <a:t>CMOS VLSI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7:</a:t>
            </a:r>
            <a:br>
              <a:rPr lang="en-US" dirty="0"/>
            </a:br>
            <a:r>
              <a:rPr lang="en-US" dirty="0"/>
              <a:t>Logical Effort</a:t>
            </a: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6C061F7-A1D4-5E4B-9DEF-EC3BED8CE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Ring Oscillator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FD08B0E-E336-1747-AAA6-CEE6693E1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frequency of an N-stage ring oscillator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Frequency:	f</a:t>
            </a:r>
            <a:r>
              <a:rPr lang="en-US" altLang="en-US" baseline="-25000" dirty="0"/>
              <a:t>osc</a:t>
            </a:r>
            <a:r>
              <a:rPr lang="en-US" altLang="en-US" dirty="0"/>
              <a:t> = 1/(2*N*d) = 1/4N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8BC36DF1-D8B7-F94D-A8CA-244288A4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31 stage ring oscillator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 has frequency of ~ 200 MHz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DA5C0D05-07B5-2A4A-8888-ED155C69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86400"/>
            <a:ext cx="2514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45A6D8AA-B41E-DD4F-82FE-145570A1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0"/>
            <a:ext cx="2667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547A02BF-4BDE-7749-B6BC-FF098854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6" name="Rectangle 10">
            <a:extLst>
              <a:ext uri="{FF2B5EF4-FFF2-40B4-BE49-F238E27FC236}">
                <a16:creationId xmlns:a16="http://schemas.microsoft.com/office/drawing/2014/main" id="{613AEC3C-FCC2-CB42-A1AD-AC37A70E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7" name="Rectangle 11">
            <a:extLst>
              <a:ext uri="{FF2B5EF4-FFF2-40B4-BE49-F238E27FC236}">
                <a16:creationId xmlns:a16="http://schemas.microsoft.com/office/drawing/2014/main" id="{2370508D-DF91-0D44-B2D3-A2966528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29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033A8-7A5E-41F0-9FFD-A82B2456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1" y="2020062"/>
            <a:ext cx="5764538" cy="10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35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  <p:bldP spid="377864" grpId="0" animBg="1"/>
      <p:bldP spid="377865" grpId="0" animBg="1"/>
      <p:bldP spid="377866" grpId="0" animBg="1"/>
      <p:bldP spid="3778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C3674238-25C2-4043-85BF-5E980DCDC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FO4 Inverter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C015A20-CEDF-834C-91EC-E7DC8E16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delay of a fanout-of-4 (FO4)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5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819A4FEE-9A0A-9D4B-B0AC-17D05488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1"/>
            <a:ext cx="3048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 FO4 delay is about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300 ps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15 ps in a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</a:t>
            </a:r>
          </a:p>
        </p:txBody>
      </p:sp>
      <p:sp>
        <p:nvSpPr>
          <p:cNvPr id="378886" name="Rectangle 6">
            <a:extLst>
              <a:ext uri="{FF2B5EF4-FFF2-40B4-BE49-F238E27FC236}">
                <a16:creationId xmlns:a16="http://schemas.microsoft.com/office/drawing/2014/main" id="{66272F3B-4C35-7C47-B509-7981A3CE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BC7A0C91-A778-8D49-83C5-EEF09534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3048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CA5172F2-FA43-B448-8FA3-30F2C7FE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148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E5DC9719-B655-704C-B7B5-472907FA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D377C0D9-C21E-2043-B802-B3BC3FB2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292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976CD2-145B-4141-B886-4FE1BBD6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324" y="1701560"/>
            <a:ext cx="4032152" cy="20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71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378887" grpId="0" animBg="1"/>
      <p:bldP spid="378888" grpId="0" animBg="1"/>
      <p:bldP spid="378889" grpId="0" animBg="1"/>
      <p:bldP spid="3788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66925B32-C14C-0E4A-BC45-9881F628D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AB866BE-D720-1443-A138-940635AA0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98B431A9-AD7D-4845-8907-275087B4B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35394900" imgH="12585700" progId="Equation.DSMT4">
                  <p:embed/>
                </p:oleObj>
              </mc:Choice>
              <mc:Fallback>
                <p:oleObj name="Equation" r:id="rId4" imgW="35394900" imgH="12585700" progId="Equation.DSMT4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98B431A9-AD7D-4845-8907-275087B4B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ED3FF7D9-99F6-3A40-9302-3F5EF2A6F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350" y="26670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42125900" imgH="24866600" progId="Equation.DSMT4">
                  <p:embed/>
                </p:oleObj>
              </mc:Choice>
              <mc:Fallback>
                <p:oleObj name="Equation" r:id="rId6" imgW="42125900" imgH="2486660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ED3FF7D9-99F6-3A40-9302-3F5EF2A6F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6670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8">
            <a:extLst>
              <a:ext uri="{FF2B5EF4-FFF2-40B4-BE49-F238E27FC236}">
                <a16:creationId xmlns:a16="http://schemas.microsoft.com/office/drawing/2014/main" id="{F5C41AAB-E943-E943-8F92-26A9DF265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68757800" imgH="12585700" progId="Equation.DSMT4">
                  <p:embed/>
                </p:oleObj>
              </mc:Choice>
              <mc:Fallback>
                <p:oleObj name="Equation" r:id="rId8" imgW="68757800" imgH="12585700" progId="Equation.DSMT4">
                  <p:embed/>
                  <p:pic>
                    <p:nvPicPr>
                      <p:cNvPr id="38919" name="Object 8">
                        <a:extLst>
                          <a:ext uri="{FF2B5EF4-FFF2-40B4-BE49-F238E27FC236}">
                            <a16:creationId xmlns:a16="http://schemas.microsoft.com/office/drawing/2014/main" id="{F5C41AAB-E943-E943-8F92-26A9DF265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EDCFB24-C1EE-4796-A0A5-5007005749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9152" y="4289214"/>
            <a:ext cx="857369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699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DB67B78E-AE5E-974D-9793-287163B73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18B90D6-2A53-BC49-99F4-18B297BB4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dirty="0"/>
              <a:t>Can we write F = GH?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BA7F1478-AC90-184F-8D67-144616EB5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35394900" imgH="12585700" progId="Equation.DSMT4">
                  <p:embed/>
                </p:oleObj>
              </mc:Choice>
              <mc:Fallback>
                <p:oleObj name="Equation" r:id="rId4" imgW="35394900" imgH="12585700" progId="Equation.DSMT4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BA7F1478-AC90-184F-8D67-144616EB5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D55FEE82-E195-0547-9A62-D8122CD9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667000"/>
          <a:ext cx="194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44767500" imgH="24866600" progId="Equation.DSMT4">
                  <p:embed/>
                </p:oleObj>
              </mc:Choice>
              <mc:Fallback>
                <p:oleObj name="Equation" r:id="rId6" imgW="44767500" imgH="24866600" progId="Equation.DSMT4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id="{D55FEE82-E195-0547-9A62-D8122CD9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67000"/>
                        <a:ext cx="1943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6">
            <a:extLst>
              <a:ext uri="{FF2B5EF4-FFF2-40B4-BE49-F238E27FC236}">
                <a16:creationId xmlns:a16="http://schemas.microsoft.com/office/drawing/2014/main" id="{20DCA04D-5DE7-F24A-812F-62D24F3E7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68757800" imgH="12585700" progId="Equation.DSMT4">
                  <p:embed/>
                </p:oleObj>
              </mc:Choice>
              <mc:Fallback>
                <p:oleObj name="Equation" r:id="rId8" imgW="68757800" imgH="12585700" progId="Equation.DSMT4">
                  <p:embed/>
                  <p:pic>
                    <p:nvPicPr>
                      <p:cNvPr id="40967" name="Object 6">
                        <a:extLst>
                          <a:ext uri="{FF2B5EF4-FFF2-40B4-BE49-F238E27FC236}">
                            <a16:creationId xmlns:a16="http://schemas.microsoft.com/office/drawing/2014/main" id="{20DCA04D-5DE7-F24A-812F-62D24F3E7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7349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48503698-2052-464F-B1B6-35C7C1050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Paths that Branch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6ED7F00-2CED-3F4B-9D7B-42758A124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257300">
              <a:tabLst>
                <a:tab pos="1085850" algn="l"/>
              </a:tabLst>
            </a:pPr>
            <a:r>
              <a:rPr lang="en-US" altLang="en-US" dirty="0"/>
              <a:t>No!  Consider paths that branch:</a:t>
            </a:r>
          </a:p>
          <a:p>
            <a:pPr defTabSz="1257300">
              <a:tabLst>
                <a:tab pos="1085850" algn="l"/>
              </a:tabLst>
            </a:pPr>
            <a:endParaRPr lang="en-US" altLang="en-US" dirty="0"/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 	= 1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 	= 90 / 5 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GH 	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1</a:t>
            </a:r>
            <a:r>
              <a:rPr lang="en-US" altLang="en-US" dirty="0"/>
              <a:t> 	= (15 +15) / 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2</a:t>
            </a:r>
            <a:r>
              <a:rPr lang="en-US" altLang="en-US" dirty="0"/>
              <a:t> 	= 90 / 15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F 	= g</a:t>
            </a:r>
            <a:r>
              <a:rPr lang="en-US" altLang="en-US" baseline="-25000" dirty="0"/>
              <a:t>1</a:t>
            </a:r>
            <a:r>
              <a:rPr lang="en-US" altLang="en-US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h</a:t>
            </a:r>
            <a:r>
              <a:rPr lang="en-US" altLang="en-US" baseline="-25000" dirty="0"/>
              <a:t>2</a:t>
            </a:r>
            <a:r>
              <a:rPr lang="en-US" altLang="en-US" dirty="0"/>
              <a:t> = 36 </a:t>
            </a:r>
            <a:r>
              <a:rPr lang="en-US" altLang="en-US" dirty="0">
                <a:sym typeface="Symbol" pitchFamily="2" charset="2"/>
              </a:rPr>
              <a:t>= 2GH</a:t>
            </a:r>
            <a:r>
              <a:rPr lang="en-US" altLang="en-US" dirty="0"/>
              <a:t> </a:t>
            </a: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600E04A0-96BF-304C-9EE9-2C161686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622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01CC60BC-B40C-1B42-BA91-A86E72B6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194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49" name="Rectangle 9">
            <a:extLst>
              <a:ext uri="{FF2B5EF4-FFF2-40B4-BE49-F238E27FC236}">
                <a16:creationId xmlns:a16="http://schemas.microsoft.com/office/drawing/2014/main" id="{4D2385FA-E17C-A743-A6CF-A583C8F6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136" y="3204713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0" name="Rectangle 10">
            <a:extLst>
              <a:ext uri="{FF2B5EF4-FFF2-40B4-BE49-F238E27FC236}">
                <a16:creationId xmlns:a16="http://schemas.microsoft.com/office/drawing/2014/main" id="{A7CEF1F0-3B4D-B34D-9726-2C902510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1" name="Rectangle 11">
            <a:extLst>
              <a:ext uri="{FF2B5EF4-FFF2-40B4-BE49-F238E27FC236}">
                <a16:creationId xmlns:a16="http://schemas.microsoft.com/office/drawing/2014/main" id="{D73736BB-B08C-584D-875D-E5F95AF8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96" y="4201064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2" name="Rectangle 12">
            <a:extLst>
              <a:ext uri="{FF2B5EF4-FFF2-40B4-BE49-F238E27FC236}">
                <a16:creationId xmlns:a16="http://schemas.microsoft.com/office/drawing/2014/main" id="{A196DC15-574A-0342-B176-531298BC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96" y="5506528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picture containing light, flying, dark, lit&#10;&#10;Description automatically generated">
            <a:extLst>
              <a:ext uri="{FF2B5EF4-FFF2-40B4-BE49-F238E27FC236}">
                <a16:creationId xmlns:a16="http://schemas.microsoft.com/office/drawing/2014/main" id="{12AF710B-3CB5-497B-93AB-E19054BF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20" y="2192477"/>
            <a:ext cx="4286847" cy="29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/>
      <p:bldP spid="394248" grpId="0" animBg="1"/>
      <p:bldP spid="394249" grpId="0" animBg="1"/>
      <p:bldP spid="394250" grpId="0" animBg="1"/>
      <p:bldP spid="394251" grpId="0" animBg="1"/>
      <p:bldP spid="3942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259DA8CA-8358-2F4D-A822-883093D4B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Branching Effort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1C17415-896F-594F-B267-2A70588F8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Introduce </a:t>
            </a:r>
            <a:r>
              <a:rPr lang="en-US" altLang="en-US" i="1" dirty="0"/>
              <a:t>branching effort</a:t>
            </a:r>
          </a:p>
          <a:p>
            <a:pPr lvl="1" eaLnBrk="1" hangingPunct="1"/>
            <a:r>
              <a:rPr lang="en-US" altLang="en-US" dirty="0"/>
              <a:t>Accounts for branching between stages in path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Now we compute the path effort</a:t>
            </a:r>
          </a:p>
          <a:p>
            <a:pPr lvl="1" eaLnBrk="1" hangingPunct="1"/>
            <a:r>
              <a:rPr lang="en-US" altLang="en-US" dirty="0"/>
              <a:t>F = GBH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8A84D110-FC83-7645-AF7F-3681A994B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43877"/>
              </p:ext>
            </p:extLst>
          </p:nvPr>
        </p:nvGraphicFramePr>
        <p:xfrm>
          <a:off x="3162300" y="2138819"/>
          <a:ext cx="293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67589400" imgH="24866600" progId="Equation.DSMT4">
                  <p:embed/>
                </p:oleObj>
              </mc:Choice>
              <mc:Fallback>
                <p:oleObj name="Equation" r:id="rId4" imgW="67589400" imgH="24866600" progId="Equation.DSMT4">
                  <p:embed/>
                  <p:pic>
                    <p:nvPicPr>
                      <p:cNvPr id="45061" name="Object 4">
                        <a:extLst>
                          <a:ext uri="{FF2B5EF4-FFF2-40B4-BE49-F238E27FC236}">
                            <a16:creationId xmlns:a16="http://schemas.microsoft.com/office/drawing/2014/main" id="{8A84D110-FC83-7645-AF7F-3681A994B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138819"/>
                        <a:ext cx="2933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D6AFECB4-63B2-5B4B-809F-FC6137909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7338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33350200" imgH="12585700" progId="Equation.DSMT4">
                  <p:embed/>
                </p:oleObj>
              </mc:Choice>
              <mc:Fallback>
                <p:oleObj name="Equation" r:id="rId6" imgW="33350200" imgH="12585700" progId="Equation.DSMT4">
                  <p:embed/>
                  <p:pic>
                    <p:nvPicPr>
                      <p:cNvPr id="45062" name="Object 5">
                        <a:extLst>
                          <a:ext uri="{FF2B5EF4-FFF2-40B4-BE49-F238E27FC236}">
                            <a16:creationId xmlns:a16="http://schemas.microsoft.com/office/drawing/2014/main" id="{D6AFECB4-63B2-5B4B-809F-FC6137909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>
            <a:extLst>
              <a:ext uri="{FF2B5EF4-FFF2-40B4-BE49-F238E27FC236}">
                <a16:creationId xmlns:a16="http://schemas.microsoft.com/office/drawing/2014/main" id="{3C2A1220-7060-5147-ADAF-77984387E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962400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40957500" imgH="12585700" progId="Equation.DSMT4">
                  <p:embed/>
                </p:oleObj>
              </mc:Choice>
              <mc:Fallback>
                <p:oleObj name="Equation" r:id="rId8" imgW="40957500" imgH="12585700" progId="Equation.DSMT4">
                  <p:embed/>
                  <p:pic>
                    <p:nvPicPr>
                      <p:cNvPr id="45063" name="Object 6">
                        <a:extLst>
                          <a:ext uri="{FF2B5EF4-FFF2-40B4-BE49-F238E27FC236}">
                            <a16:creationId xmlns:a16="http://schemas.microsoft.com/office/drawing/2014/main" id="{3C2A1220-7060-5147-ADAF-77984387E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7">
            <a:extLst>
              <a:ext uri="{FF2B5EF4-FFF2-40B4-BE49-F238E27FC236}">
                <a16:creationId xmlns:a16="http://schemas.microsoft.com/office/drawing/2014/main" id="{B7BB5544-90DD-2E43-BBFE-35FEBE3C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81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02621119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0F7ECF69-6D39-CB4E-ACFA-078C3A09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Delays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B63B0BA-1B54-2048-947B-837E771C0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Effort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Parasitic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Delay</a:t>
            </a:r>
          </a:p>
        </p:txBody>
      </p:sp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ED9C0601-B178-E249-B861-858B32629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524000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37744400" imgH="12585700" progId="Equation.DSMT4">
                  <p:embed/>
                </p:oleObj>
              </mc:Choice>
              <mc:Fallback>
                <p:oleObj name="Equation" r:id="rId4" imgW="37744400" imgH="12585700" progId="Equation.DSMT4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ED9C0601-B178-E249-B861-858B32629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24000"/>
                        <a:ext cx="1638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E1B08369-5128-3F41-BFAA-6CD1D91CE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3622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33350200" imgH="12585700" progId="Equation.DSMT4">
                  <p:embed/>
                </p:oleObj>
              </mc:Choice>
              <mc:Fallback>
                <p:oleObj name="Equation" r:id="rId6" imgW="33350200" imgH="12585700" progId="Equation.DSMT4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E1B08369-5128-3F41-BFAA-6CD1D91CE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CA5BFD32-E27B-F548-A7C1-AF9AD5E8E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200400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67589400" imgH="12585700" progId="Equation.DSMT4">
                  <p:embed/>
                </p:oleObj>
              </mc:Choice>
              <mc:Fallback>
                <p:oleObj name="Equation" r:id="rId8" imgW="67589400" imgH="12585700" progId="Equation.DSMT4">
                  <p:embed/>
                  <p:pic>
                    <p:nvPicPr>
                      <p:cNvPr id="47111" name="Object 6">
                        <a:extLst>
                          <a:ext uri="{FF2B5EF4-FFF2-40B4-BE49-F238E27FC236}">
                            <a16:creationId xmlns:a16="http://schemas.microsoft.com/office/drawing/2014/main" id="{CA5BFD32-E27B-F548-A7C1-AF9AD5E8E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36321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FA7CEFE4-3C67-194C-9B85-C038A847D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Fast Circuits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F8481659-0CED-D341-832B-B5C8B55D9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411" y="1133061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Delay is smallest when each stage bears </a:t>
            </a:r>
            <a:r>
              <a:rPr lang="en-US" altLang="en-US" b="1" dirty="0"/>
              <a:t>the </a:t>
            </a:r>
            <a:r>
              <a:rPr lang="en-US" altLang="en-US" dirty="0"/>
              <a:t>same effort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</a:t>
            </a:r>
            <a:r>
              <a:rPr lang="en-US" altLang="en-US" b="1" dirty="0"/>
              <a:t>,</a:t>
            </a:r>
            <a:r>
              <a:rPr lang="en-US" altLang="en-US" dirty="0"/>
              <a:t> minimum delay of N stage path is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is a </a:t>
            </a:r>
            <a:r>
              <a:rPr lang="en-US" altLang="en-US" dirty="0">
                <a:solidFill>
                  <a:srgbClr val="FF0000"/>
                </a:solidFill>
              </a:rPr>
              <a:t>key</a:t>
            </a:r>
            <a:r>
              <a:rPr lang="en-US" altLang="en-US" dirty="0"/>
              <a:t> result of logical effort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 fastest possible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Doesn’</a:t>
            </a:r>
            <a:r>
              <a:rPr lang="en-US" altLang="ja-JP" dirty="0"/>
              <a:t>t require calculating gate sizes</a:t>
            </a:r>
            <a:endParaRPr lang="en-US" altLang="en-US" dirty="0"/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74019F49-54A5-0A47-A96E-C9DF1F061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97503"/>
              </p:ext>
            </p:extLst>
          </p:nvPr>
        </p:nvGraphicFramePr>
        <p:xfrm>
          <a:off x="1352811" y="1209261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67589400" imgH="12585700" progId="Equation.DSMT4">
                  <p:embed/>
                </p:oleObj>
              </mc:Choice>
              <mc:Fallback>
                <p:oleObj name="Equation" r:id="rId4" imgW="67589400" imgH="12585700" progId="Equation.DSMT4">
                  <p:embed/>
                  <p:pic>
                    <p:nvPicPr>
                      <p:cNvPr id="49157" name="Object 4">
                        <a:extLst>
                          <a:ext uri="{FF2B5EF4-FFF2-40B4-BE49-F238E27FC236}">
                            <a16:creationId xmlns:a16="http://schemas.microsoft.com/office/drawing/2014/main" id="{74019F49-54A5-0A47-A96E-C9DF1F061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1209261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727A53B3-EE19-9A4B-B5E4-62DC6F8E8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61251"/>
              </p:ext>
            </p:extLst>
          </p:nvPr>
        </p:nvGraphicFramePr>
        <p:xfrm>
          <a:off x="1429011" y="2504661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48856900" imgH="12877800" progId="Equation.DSMT4">
                  <p:embed/>
                </p:oleObj>
              </mc:Choice>
              <mc:Fallback>
                <p:oleObj name="Equation" r:id="rId6" imgW="48856900" imgH="12877800" progId="Equation.DSMT4">
                  <p:embed/>
                  <p:pic>
                    <p:nvPicPr>
                      <p:cNvPr id="49158" name="Object 5">
                        <a:extLst>
                          <a:ext uri="{FF2B5EF4-FFF2-40B4-BE49-F238E27FC236}">
                            <a16:creationId xmlns:a16="http://schemas.microsoft.com/office/drawing/2014/main" id="{727A53B3-EE19-9A4B-B5E4-62DC6F8E8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011" y="2504661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C5EFF504-E102-9B44-A03E-A910B1E3F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88871"/>
              </p:ext>
            </p:extLst>
          </p:nvPr>
        </p:nvGraphicFramePr>
        <p:xfrm>
          <a:off x="1352811" y="3647661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47980600" imgH="10820400" progId="Equation.DSMT4">
                  <p:embed/>
                </p:oleObj>
              </mc:Choice>
              <mc:Fallback>
                <p:oleObj name="Equation" r:id="rId8" imgW="47980600" imgH="10820400" progId="Equation.DSMT4">
                  <p:embed/>
                  <p:pic>
                    <p:nvPicPr>
                      <p:cNvPr id="49159" name="Object 6">
                        <a:extLst>
                          <a:ext uri="{FF2B5EF4-FFF2-40B4-BE49-F238E27FC236}">
                            <a16:creationId xmlns:a16="http://schemas.microsoft.com/office/drawing/2014/main" id="{C5EFF504-E102-9B44-A03E-A910B1E3F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3647661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7">
            <a:extLst>
              <a:ext uri="{FF2B5EF4-FFF2-40B4-BE49-F238E27FC236}">
                <a16:creationId xmlns:a16="http://schemas.microsoft.com/office/drawing/2014/main" id="{A59D1292-B27F-F249-B5DC-DB21A96C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611" y="3571461"/>
            <a:ext cx="22860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4BC8BB92-25A0-F540-9CCA-474C2AB9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11" y="3575774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4448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5B303C43-4E67-7F4E-8E32-B366B308C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07A4A59-B851-B044-BD1D-350DFACE9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/>
            <a:r>
              <a:rPr lang="en-US" altLang="en-US" dirty="0">
                <a:ea typeface="ＭＳ Ｐゴシック"/>
              </a:rPr>
              <a:t>How wide should the gates be for </a:t>
            </a:r>
            <a:r>
              <a:rPr lang="en-US" altLang="en-US" dirty="0">
                <a:solidFill>
                  <a:schemeClr val="tx1"/>
                </a:solidFill>
                <a:ea typeface="ＭＳ Ｐゴシック"/>
              </a:rPr>
              <a:t>the</a:t>
            </a:r>
            <a:r>
              <a:rPr lang="en-US" altLang="en-US" dirty="0">
                <a:solidFill>
                  <a:schemeClr val="accent5"/>
                </a:solidFill>
                <a:ea typeface="ＭＳ Ｐゴシック"/>
              </a:rPr>
              <a:t> </a:t>
            </a:r>
            <a:r>
              <a:rPr lang="en-US" altLang="en-US" dirty="0">
                <a:ea typeface="ＭＳ Ｐゴシック"/>
              </a:rPr>
              <a:t>least delay?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Working backward, apply capacitance transformation to find input capacitance of each gate given load it drives.</a:t>
            </a:r>
          </a:p>
          <a:p>
            <a:pPr eaLnBrk="1" hangingPunct="1"/>
            <a:r>
              <a:rPr lang="en-US" altLang="en-US" dirty="0"/>
              <a:t>Check work by verifying input cap spec is met.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0957BBFA-E4ED-C644-B9D3-9D3EB5A53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12766"/>
              </p:ext>
            </p:extLst>
          </p:nvPr>
        </p:nvGraphicFramePr>
        <p:xfrm>
          <a:off x="2704578" y="1909176"/>
          <a:ext cx="2641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60858400" imgH="41249600" progId="Equation.DSMT4">
                  <p:embed/>
                </p:oleObj>
              </mc:Choice>
              <mc:Fallback>
                <p:oleObj name="Equation" r:id="rId4" imgW="60858400" imgH="41249600" progId="Equation.DSMT4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0957BBFA-E4ED-C644-B9D3-9D3EB5A53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578" y="1909176"/>
                        <a:ext cx="2641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11649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485AAA22-7491-7847-ACCA-E3137C710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A57DE54-6755-BF49-918D-2B898C8C0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43000"/>
            <a:r>
              <a:rPr lang="en-US" altLang="en-US" dirty="0"/>
              <a:t>Select gate sizes x and y for least delay from A to B</a:t>
            </a:r>
          </a:p>
        </p:txBody>
      </p:sp>
      <p:pic>
        <p:nvPicPr>
          <p:cNvPr id="4" name="Picture 3" descr="A picture containing indoor, sitting, dark, monitor&#10;&#10;Description automatically generated">
            <a:extLst>
              <a:ext uri="{FF2B5EF4-FFF2-40B4-BE49-F238E27FC236}">
                <a16:creationId xmlns:a16="http://schemas.microsoft.com/office/drawing/2014/main" id="{C16461BA-85F3-4275-B8D5-BA77F048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93" y="1929164"/>
            <a:ext cx="6080414" cy="29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144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to: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Use Logical Effort to estimate the delay of a logic gate and a combinational circuit path.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Apply the method of Logical Effort to determine the best number of stages and best topology to minimize delay of a path.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688850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413C0C01-7EEA-184D-98A7-ABB36BDCE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CC2BF44-725E-C945-9E37-FB0838358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43000">
              <a:buNone/>
            </a:pPr>
            <a:r>
              <a:rPr lang="en-US" altLang="en-US" dirty="0"/>
              <a:t>	</a:t>
            </a:r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r>
              <a:rPr lang="en-US" altLang="en-US" dirty="0"/>
              <a:t>	Logical Effort		G = (4/3)*(5/3)*(5/3) = 100/27</a:t>
            </a:r>
          </a:p>
          <a:p>
            <a:pPr defTabSz="1143000">
              <a:buNone/>
            </a:pPr>
            <a:r>
              <a:rPr lang="en-US" altLang="en-US" dirty="0"/>
              <a:t>	Electrical Effort	H = 45/8</a:t>
            </a:r>
          </a:p>
          <a:p>
            <a:pPr defTabSz="1143000">
              <a:buNone/>
            </a:pPr>
            <a:r>
              <a:rPr lang="en-US" altLang="en-US" dirty="0"/>
              <a:t>	Branching Effort	B = 3 * 2 = 6</a:t>
            </a:r>
          </a:p>
          <a:p>
            <a:pPr defTabSz="1143000">
              <a:buNone/>
            </a:pPr>
            <a:r>
              <a:rPr lang="en-US" altLang="en-US" dirty="0"/>
              <a:t>	Path Effort		F = GBH = 125</a:t>
            </a:r>
          </a:p>
          <a:p>
            <a:pPr defTabSz="1143000">
              <a:buNone/>
            </a:pPr>
            <a:r>
              <a:rPr lang="en-US" altLang="en-US" dirty="0"/>
              <a:t>	Best Stage Effort	</a:t>
            </a:r>
          </a:p>
          <a:p>
            <a:pPr defTabSz="1143000">
              <a:buNone/>
            </a:pPr>
            <a:r>
              <a:rPr lang="en-US" altLang="en-US" dirty="0"/>
              <a:t>	Parasitic Delay	P = 2 + 3 + 2 = 7</a:t>
            </a:r>
          </a:p>
          <a:p>
            <a:pPr defTabSz="1143000">
              <a:buNone/>
            </a:pPr>
            <a:r>
              <a:rPr lang="en-US" altLang="en-US" dirty="0"/>
              <a:t>	Delay		D = 3*5 + 7 = 22 = 4.4 FO4</a:t>
            </a:r>
          </a:p>
        </p:txBody>
      </p:sp>
      <p:graphicFrame>
        <p:nvGraphicFramePr>
          <p:cNvPr id="55301" name="Object 4">
            <a:extLst>
              <a:ext uri="{FF2B5EF4-FFF2-40B4-BE49-F238E27FC236}">
                <a16:creationId xmlns:a16="http://schemas.microsoft.com/office/drawing/2014/main" id="{A128BA4C-989A-9E45-8594-C66C36F69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93913"/>
              </p:ext>
            </p:extLst>
          </p:nvPr>
        </p:nvGraphicFramePr>
        <p:xfrm>
          <a:off x="334026" y="940519"/>
          <a:ext cx="4320861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2209800" imgH="1092200" progId="Visio.Drawing.6">
                  <p:embed/>
                </p:oleObj>
              </mc:Choice>
              <mc:Fallback>
                <p:oleObj name="VISIO" r:id="rId4" imgW="2209800" imgH="1092200" progId="Visio.Drawing.6">
                  <p:embed/>
                  <p:pic>
                    <p:nvPicPr>
                      <p:cNvPr id="55301" name="Object 4">
                        <a:extLst>
                          <a:ext uri="{FF2B5EF4-FFF2-40B4-BE49-F238E27FC236}">
                            <a16:creationId xmlns:a16="http://schemas.microsoft.com/office/drawing/2014/main" id="{A128BA4C-989A-9E45-8594-C66C36F69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26" y="940519"/>
                        <a:ext cx="4320861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5">
            <a:extLst>
              <a:ext uri="{FF2B5EF4-FFF2-40B4-BE49-F238E27FC236}">
                <a16:creationId xmlns:a16="http://schemas.microsoft.com/office/drawing/2014/main" id="{AE5EE40C-8162-D84D-94F7-50D627539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572000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41541700" imgH="12001500" progId="Equation.DSMT4">
                  <p:embed/>
                </p:oleObj>
              </mc:Choice>
              <mc:Fallback>
                <p:oleObj name="Equation" r:id="rId6" imgW="41541700" imgH="12001500" progId="Equation.DSMT4">
                  <p:embed/>
                  <p:pic>
                    <p:nvPicPr>
                      <p:cNvPr id="55302" name="Object 5">
                        <a:extLst>
                          <a:ext uri="{FF2B5EF4-FFF2-40B4-BE49-F238E27FC236}">
                            <a16:creationId xmlns:a16="http://schemas.microsoft.com/office/drawing/2014/main" id="{AE5EE40C-8162-D84D-94F7-50D627539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4" name="Rectangle 6">
            <a:extLst>
              <a:ext uri="{FF2B5EF4-FFF2-40B4-BE49-F238E27FC236}">
                <a16:creationId xmlns:a16="http://schemas.microsoft.com/office/drawing/2014/main" id="{9C18F48F-7742-1C4D-834C-0B4129C2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60508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1" name="Rectangle 13">
            <a:extLst>
              <a:ext uri="{FF2B5EF4-FFF2-40B4-BE49-F238E27FC236}">
                <a16:creationId xmlns:a16="http://schemas.microsoft.com/office/drawing/2014/main" id="{46A334BB-43DD-CC42-BD81-33ABD5A5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187" y="329043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2" name="Rectangle 14">
            <a:extLst>
              <a:ext uri="{FF2B5EF4-FFF2-40B4-BE49-F238E27FC236}">
                <a16:creationId xmlns:a16="http://schemas.microsoft.com/office/drawing/2014/main" id="{B3DE9B40-8718-9343-B000-6B738A4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83" y="3744044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3" name="Rectangle 15">
            <a:extLst>
              <a:ext uri="{FF2B5EF4-FFF2-40B4-BE49-F238E27FC236}">
                <a16:creationId xmlns:a16="http://schemas.microsoft.com/office/drawing/2014/main" id="{AF4563EE-8DFA-A445-83B6-0108049B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143375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4" name="Rectangle 16">
            <a:extLst>
              <a:ext uri="{FF2B5EF4-FFF2-40B4-BE49-F238E27FC236}">
                <a16:creationId xmlns:a16="http://schemas.microsoft.com/office/drawing/2014/main" id="{3EF3F899-B4C5-7B45-9B9E-70E5DE61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60375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5" name="Rectangle 17">
            <a:extLst>
              <a:ext uri="{FF2B5EF4-FFF2-40B4-BE49-F238E27FC236}">
                <a16:creationId xmlns:a16="http://schemas.microsoft.com/office/drawing/2014/main" id="{93BE97CA-1CFA-4445-AB50-47FABD24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83" y="5579014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6" name="Rectangle 18">
            <a:extLst>
              <a:ext uri="{FF2B5EF4-FFF2-40B4-BE49-F238E27FC236}">
                <a16:creationId xmlns:a16="http://schemas.microsoft.com/office/drawing/2014/main" id="{98910BDB-D0AF-7C40-9197-4AA6D593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247" y="5911491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566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1" grpId="0" animBg="1"/>
      <p:bldP spid="386062" grpId="0" animBg="1"/>
      <p:bldP spid="386063" grpId="0" animBg="1"/>
      <p:bldP spid="386064" grpId="0" animBg="1"/>
      <p:bldP spid="386065" grpId="0" animBg="1"/>
      <p:bldP spid="3860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8526F438-E3C2-6540-9B7F-FF6C8D6D0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5C4EA31-7850-EC4D-B737-72A50D2840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defTabSz="1143000"/>
            <a:r>
              <a:rPr lang="en-US" altLang="en-US" sz="2000" dirty="0"/>
              <a:t>Work backward for sizes</a:t>
            </a:r>
          </a:p>
          <a:p>
            <a:pPr defTabSz="1143000">
              <a:buNone/>
            </a:pPr>
            <a:r>
              <a:rPr lang="en-US" altLang="en-US" sz="2000" dirty="0"/>
              <a:t>	y = 45 * (5/3) / 5 = 15</a:t>
            </a:r>
          </a:p>
          <a:p>
            <a:pPr defTabSz="1143000">
              <a:buNone/>
            </a:pPr>
            <a:r>
              <a:rPr lang="en-US" altLang="en-US" sz="2000" dirty="0"/>
              <a:t>	x = (15*2) * (5/3) / 5 = 10</a:t>
            </a:r>
          </a:p>
        </p:txBody>
      </p:sp>
      <p:graphicFrame>
        <p:nvGraphicFramePr>
          <p:cNvPr id="57349" name="Object 4">
            <a:extLst>
              <a:ext uri="{FF2B5EF4-FFF2-40B4-BE49-F238E27FC236}">
                <a16:creationId xmlns:a16="http://schemas.microsoft.com/office/drawing/2014/main" id="{62895791-63D4-5A4A-BD1D-D77121BC0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24201"/>
          <a:ext cx="60960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13754100" imgH="6388100" progId="Visio.Drawing.6">
                  <p:embed/>
                </p:oleObj>
              </mc:Choice>
              <mc:Fallback>
                <p:oleObj name="VISIO" r:id="rId4" imgW="13754100" imgH="6388100" progId="Visio.Drawing.6">
                  <p:embed/>
                  <p:pic>
                    <p:nvPicPr>
                      <p:cNvPr id="57349" name="Object 4">
                        <a:extLst>
                          <a:ext uri="{FF2B5EF4-FFF2-40B4-BE49-F238E27FC236}">
                            <a16:creationId xmlns:a16="http://schemas.microsoft.com/office/drawing/2014/main" id="{62895791-63D4-5A4A-BD1D-D77121BC0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1"/>
                        <a:ext cx="60960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Rectangle 5">
            <a:extLst>
              <a:ext uri="{FF2B5EF4-FFF2-40B4-BE49-F238E27FC236}">
                <a16:creationId xmlns:a16="http://schemas.microsoft.com/office/drawing/2014/main" id="{26BAD221-8561-884B-8396-D73AA977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7" y="185383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102" name="Rectangle 6">
            <a:extLst>
              <a:ext uri="{FF2B5EF4-FFF2-40B4-BE49-F238E27FC236}">
                <a16:creationId xmlns:a16="http://schemas.microsoft.com/office/drawing/2014/main" id="{15FF956D-299D-4B4D-8BA8-7BA754D5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95" y="2244634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388107" name="Object 11">
            <a:extLst>
              <a:ext uri="{FF2B5EF4-FFF2-40B4-BE49-F238E27FC236}">
                <a16:creationId xmlns:a16="http://schemas.microsoft.com/office/drawing/2014/main" id="{F568B882-DDDD-6F44-A078-814CC86E7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20602"/>
              </p:ext>
            </p:extLst>
          </p:nvPr>
        </p:nvGraphicFramePr>
        <p:xfrm>
          <a:off x="2743200" y="2971801"/>
          <a:ext cx="61722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6" imgW="2209800" imgH="1092200" progId="Visio.Drawing.6">
                  <p:embed/>
                </p:oleObj>
              </mc:Choice>
              <mc:Fallback>
                <p:oleObj name="VISIO" r:id="rId6" imgW="2209800" imgH="1092200" progId="Visio.Drawing.6">
                  <p:embed/>
                  <p:pic>
                    <p:nvPicPr>
                      <p:cNvPr id="388107" name="Object 11">
                        <a:extLst>
                          <a:ext uri="{FF2B5EF4-FFF2-40B4-BE49-F238E27FC236}">
                            <a16:creationId xmlns:a16="http://schemas.microsoft.com/office/drawing/2014/main" id="{F568B882-DDDD-6F44-A078-814CC86E7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1"/>
                        <a:ext cx="61722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8493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nimBg="1"/>
      <p:bldP spid="3881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7F6C6539-7669-4446-9CBA-28DD3081F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Number of Stages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3F82280-BF7A-1C4F-9F35-D1F71442A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many stages should a path use?</a:t>
            </a:r>
          </a:p>
          <a:p>
            <a:pPr lvl="1" eaLnBrk="1" hangingPunct="1"/>
            <a:r>
              <a:rPr lang="en-US" altLang="en-US" dirty="0"/>
              <a:t>Minimizing number of stages is not always fastest</a:t>
            </a:r>
          </a:p>
          <a:p>
            <a:pPr eaLnBrk="1" hangingPunct="1"/>
            <a:r>
              <a:rPr lang="en-US" altLang="en-US" dirty="0"/>
              <a:t>Example: drive 64-bit datapath with unit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D 	= NF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	= N(64)</a:t>
            </a:r>
            <a:r>
              <a:rPr lang="en-US" altLang="en-US" baseline="30000" dirty="0"/>
              <a:t>1/N </a:t>
            </a:r>
            <a:r>
              <a:rPr lang="en-US" altLang="en-US" dirty="0"/>
              <a:t>+ N</a:t>
            </a:r>
          </a:p>
        </p:txBody>
      </p:sp>
      <p:sp>
        <p:nvSpPr>
          <p:cNvPr id="389127" name="Rectangle 7">
            <a:extLst>
              <a:ext uri="{FF2B5EF4-FFF2-40B4-BE49-F238E27FC236}">
                <a16:creationId xmlns:a16="http://schemas.microsoft.com/office/drawing/2014/main" id="{9B7E606A-8610-B14F-9479-7F5240A6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576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28" name="Rectangle 8">
            <a:extLst>
              <a:ext uri="{FF2B5EF4-FFF2-40B4-BE49-F238E27FC236}">
                <a16:creationId xmlns:a16="http://schemas.microsoft.com/office/drawing/2014/main" id="{F0164F31-AEFD-6248-BCAD-9078704F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A20FD6-EBB4-426E-889A-EF7A0FE4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84" y="1787821"/>
            <a:ext cx="2536239" cy="40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88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7" grpId="0" animBg="1"/>
      <p:bldP spid="389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3E5CE209-BABE-D84D-AF27-E95690EF7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019B889-D68F-094A-81DC-9148802B3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adding inverters to end of path</a:t>
            </a:r>
          </a:p>
          <a:p>
            <a:pPr lvl="1" eaLnBrk="1" hangingPunct="1"/>
            <a:r>
              <a:rPr lang="en-US" altLang="en-US" dirty="0"/>
              <a:t>How many give least delay?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Define best stage effort </a:t>
            </a:r>
          </a:p>
        </p:txBody>
      </p:sp>
      <p:graphicFrame>
        <p:nvGraphicFramePr>
          <p:cNvPr id="61446" name="Object 5">
            <a:extLst>
              <a:ext uri="{FF2B5EF4-FFF2-40B4-BE49-F238E27FC236}">
                <a16:creationId xmlns:a16="http://schemas.microsoft.com/office/drawing/2014/main" id="{AD6C4837-A5CD-AC4F-B98F-F2E4A97EF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03453"/>
              </p:ext>
            </p:extLst>
          </p:nvPr>
        </p:nvGraphicFramePr>
        <p:xfrm>
          <a:off x="883917" y="1811263"/>
          <a:ext cx="481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10883700" imgH="23114000" progId="Equation.DSMT4">
                  <p:embed/>
                </p:oleObj>
              </mc:Choice>
              <mc:Fallback>
                <p:oleObj name="Equation" r:id="rId4" imgW="110883700" imgH="23114000" progId="Equation.DSMT4">
                  <p:embed/>
                  <p:pic>
                    <p:nvPicPr>
                      <p:cNvPr id="61446" name="Object 5">
                        <a:extLst>
                          <a:ext uri="{FF2B5EF4-FFF2-40B4-BE49-F238E27FC236}">
                            <a16:creationId xmlns:a16="http://schemas.microsoft.com/office/drawing/2014/main" id="{AD6C4837-A5CD-AC4F-B98F-F2E4A97EF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1811263"/>
                        <a:ext cx="481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45819DAD-47F4-5242-A691-30BA34837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86895"/>
              </p:ext>
            </p:extLst>
          </p:nvPr>
        </p:nvGraphicFramePr>
        <p:xfrm>
          <a:off x="845817" y="2814563"/>
          <a:ext cx="488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112636300" imgH="20485100" progId="Equation.DSMT4">
                  <p:embed/>
                </p:oleObj>
              </mc:Choice>
              <mc:Fallback>
                <p:oleObj name="Equation" r:id="rId6" imgW="112636300" imgH="20485100" progId="Equation.DSMT4">
                  <p:embed/>
                  <p:pic>
                    <p:nvPicPr>
                      <p:cNvPr id="61447" name="Object 6">
                        <a:extLst>
                          <a:ext uri="{FF2B5EF4-FFF2-40B4-BE49-F238E27FC236}">
                            <a16:creationId xmlns:a16="http://schemas.microsoft.com/office/drawing/2014/main" id="{45819DAD-47F4-5242-A691-30BA34837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7" y="2814563"/>
                        <a:ext cx="488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>
            <a:extLst>
              <a:ext uri="{FF2B5EF4-FFF2-40B4-BE49-F238E27FC236}">
                <a16:creationId xmlns:a16="http://schemas.microsoft.com/office/drawing/2014/main" id="{1212E69B-CCE7-7E44-8F6E-5F2EAB1C0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65716"/>
              </p:ext>
            </p:extLst>
          </p:nvPr>
        </p:nvGraphicFramePr>
        <p:xfrm>
          <a:off x="883917" y="4495608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72555100" imgH="12001500" progId="Equation.DSMT4">
                  <p:embed/>
                </p:oleObj>
              </mc:Choice>
              <mc:Fallback>
                <p:oleObj name="Equation" r:id="rId8" imgW="72555100" imgH="12001500" progId="Equation.DSMT4">
                  <p:embed/>
                  <p:pic>
                    <p:nvPicPr>
                      <p:cNvPr id="61448" name="Object 7">
                        <a:extLst>
                          <a:ext uri="{FF2B5EF4-FFF2-40B4-BE49-F238E27FC236}">
                            <a16:creationId xmlns:a16="http://schemas.microsoft.com/office/drawing/2014/main" id="{1212E69B-CCE7-7E44-8F6E-5F2EAB1C0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4495608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>
            <a:extLst>
              <a:ext uri="{FF2B5EF4-FFF2-40B4-BE49-F238E27FC236}">
                <a16:creationId xmlns:a16="http://schemas.microsoft.com/office/drawing/2014/main" id="{D50448C6-DE8D-994C-B43D-3554B4B08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82210"/>
              </p:ext>
            </p:extLst>
          </p:nvPr>
        </p:nvGraphicFramePr>
        <p:xfrm>
          <a:off x="3878893" y="3703563"/>
          <a:ext cx="114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26327100" imgH="12585700" progId="Equation.DSMT4">
                  <p:embed/>
                </p:oleObj>
              </mc:Choice>
              <mc:Fallback>
                <p:oleObj name="Equation" r:id="rId10" imgW="26327100" imgH="12585700" progId="Equation.DSMT4">
                  <p:embed/>
                  <p:pic>
                    <p:nvPicPr>
                      <p:cNvPr id="61449" name="Object 8">
                        <a:extLst>
                          <a:ext uri="{FF2B5EF4-FFF2-40B4-BE49-F238E27FC236}">
                            <a16:creationId xmlns:a16="http://schemas.microsoft.com/office/drawing/2014/main" id="{D50448C6-DE8D-994C-B43D-3554B4B08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893" y="3703563"/>
                        <a:ext cx="114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CFCE5EC-7CB5-4F6D-AC80-45F1AE322A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5685" y="1811263"/>
            <a:ext cx="4664559" cy="14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750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768DD485-F7CA-0746-8A1A-7B716D346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Stage Effort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BC54DB2-6FE1-5143-BFB0-12052C020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                                          has no closed-form solution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Neglecting parasitics (p</a:t>
            </a:r>
            <a:r>
              <a:rPr lang="en-US" altLang="en-US" baseline="-25000" dirty="0"/>
              <a:t>inv</a:t>
            </a:r>
            <a:r>
              <a:rPr lang="en-US" altLang="en-US" dirty="0"/>
              <a:t> = 0), we find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2.718 (e)</a:t>
            </a:r>
          </a:p>
          <a:p>
            <a:pPr eaLnBrk="1" hangingPunct="1"/>
            <a:r>
              <a:rPr lang="en-US" altLang="en-US" dirty="0"/>
              <a:t>For p</a:t>
            </a:r>
            <a:r>
              <a:rPr lang="en-US" altLang="en-US" baseline="-25000" dirty="0"/>
              <a:t>inv</a:t>
            </a:r>
            <a:r>
              <a:rPr lang="en-US" altLang="en-US" dirty="0"/>
              <a:t> = 1, solve numerically for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3.59</a:t>
            </a: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9EC3F82C-568F-CC4B-BBA4-44FF6FBAE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04176"/>
              </p:ext>
            </p:extLst>
          </p:nvPr>
        </p:nvGraphicFramePr>
        <p:xfrm>
          <a:off x="801665" y="112395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72555100" imgH="12001500" progId="Equation.DSMT4">
                  <p:embed/>
                </p:oleObj>
              </mc:Choice>
              <mc:Fallback>
                <p:oleObj name="Equation" r:id="rId4" imgW="72555100" imgH="12001500" progId="Equation.DSMT4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9EC3F82C-568F-CC4B-BBA4-44FF6FBAE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65" y="1123950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04336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F43AB525-44F3-394E-85C1-6273906FC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Sensitivity Analysis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1FA0ABD-9641-CE4E-B358-0A7565E3C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sensitive is the delay to using exactly the best number of stages?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2.4 &lt; </a:t>
            </a:r>
            <a:r>
              <a:rPr lang="en-US" altLang="en-US" dirty="0">
                <a:latin typeface="Symbol" panose="05050102010706020507" pitchFamily="18" charset="2"/>
              </a:rPr>
              <a:t>r </a:t>
            </a:r>
            <a:r>
              <a:rPr lang="en-US" altLang="en-US" dirty="0">
                <a:solidFill>
                  <a:srgbClr val="000000"/>
                </a:solidFill>
              </a:rPr>
              <a:t>&lt; 6 gives delay within 15% of 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can be sloppy!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 like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>
                <a:solidFill>
                  <a:srgbClr val="000000"/>
                </a:solidFill>
              </a:rPr>
              <a:t> = 4</a:t>
            </a:r>
          </a:p>
        </p:txBody>
      </p:sp>
      <p:graphicFrame>
        <p:nvGraphicFramePr>
          <p:cNvPr id="65541" name="Object 4">
            <a:extLst>
              <a:ext uri="{FF2B5EF4-FFF2-40B4-BE49-F238E27FC236}">
                <a16:creationId xmlns:a16="http://schemas.microsoft.com/office/drawing/2014/main" id="{78396706-CB98-5444-9184-8A8B66C96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43919"/>
              </p:ext>
            </p:extLst>
          </p:nvPr>
        </p:nvGraphicFramePr>
        <p:xfrm>
          <a:off x="5131496" y="1672415"/>
          <a:ext cx="40386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3314700" imgH="2286000" progId="Visio.Drawing.6">
                  <p:embed/>
                </p:oleObj>
              </mc:Choice>
              <mc:Fallback>
                <p:oleObj name="VISIO" r:id="rId4" imgW="3314700" imgH="2286000" progId="Visio.Drawing.6">
                  <p:embed/>
                  <p:pic>
                    <p:nvPicPr>
                      <p:cNvPr id="65541" name="Object 4">
                        <a:extLst>
                          <a:ext uri="{FF2B5EF4-FFF2-40B4-BE49-F238E27FC236}">
                            <a16:creationId xmlns:a16="http://schemas.microsoft.com/office/drawing/2014/main" id="{78396706-CB98-5444-9184-8A8B66C96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496" y="1672415"/>
                        <a:ext cx="4038600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07945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9BC2342C-6C6B-DB48-9227-F2B4E771B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Example, Revisited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B4C3C44-37AA-294A-ABE5-07CE17CF8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Help Ben Bitdiddle design the decoder for a register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16-word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bit presents a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Ben needs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fast can the decoder operate?</a:t>
            </a:r>
          </a:p>
        </p:txBody>
      </p:sp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46798BCC-C1C2-B347-952C-CA67738BD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47473"/>
              </p:ext>
            </p:extLst>
          </p:nvPr>
        </p:nvGraphicFramePr>
        <p:xfrm>
          <a:off x="6885140" y="1518780"/>
          <a:ext cx="3697682" cy="20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4" imgW="20078700" imgH="11264900" progId="Visio.Drawing.6">
                  <p:embed/>
                </p:oleObj>
              </mc:Choice>
              <mc:Fallback>
                <p:oleObj name="VISIO" r:id="rId4" imgW="20078700" imgH="11264900" progId="Visio.Drawing.6">
                  <p:embed/>
                  <p:pic>
                    <p:nvPicPr>
                      <p:cNvPr id="67589" name="Object 4">
                        <a:extLst>
                          <a:ext uri="{FF2B5EF4-FFF2-40B4-BE49-F238E27FC236}">
                            <a16:creationId xmlns:a16="http://schemas.microsoft.com/office/drawing/2014/main" id="{46798BCC-C1C2-B347-952C-CA67738BD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140" y="1518780"/>
                        <a:ext cx="3697682" cy="20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54599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38736446-00E5-1443-A394-67C33E3C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Number of Stages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74BBEC8-5A37-734C-8DAB-5E8D696B9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863" y="1133061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 effort is mainly electrical and branching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		H = (32*3) / 10 = 9.6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Branching Effort:		B = 8</a:t>
            </a:r>
          </a:p>
          <a:p>
            <a:pPr eaLnBrk="1" hangingPunct="1"/>
            <a:r>
              <a:rPr lang="en-US" altLang="en-US" dirty="0"/>
              <a:t>If we neglect logical effort (assume G =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		F = GBH = 76.8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Number of Stages:		N = log</a:t>
            </a:r>
            <a:r>
              <a:rPr lang="en-US" altLang="en-US" baseline="-25000" dirty="0"/>
              <a:t>4</a:t>
            </a:r>
            <a:r>
              <a:rPr lang="en-US" altLang="en-US" dirty="0"/>
              <a:t>F = 3.1</a:t>
            </a:r>
          </a:p>
          <a:p>
            <a:pPr eaLnBrk="1" hangingPunct="1"/>
            <a:r>
              <a:rPr lang="en-US" altLang="en-US" dirty="0"/>
              <a:t>Try a 3-stage design</a:t>
            </a:r>
          </a:p>
        </p:txBody>
      </p:sp>
      <p:sp>
        <p:nvSpPr>
          <p:cNvPr id="392197" name="Rectangle 5">
            <a:extLst>
              <a:ext uri="{FF2B5EF4-FFF2-40B4-BE49-F238E27FC236}">
                <a16:creationId xmlns:a16="http://schemas.microsoft.com/office/drawing/2014/main" id="{EC8B05AD-7792-5B4E-8494-11CB1BA9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14" y="2077277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BF86AEAF-EC50-AB48-94F3-4787E720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14" y="15240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727ABA7A-BF4B-EC4C-AFFA-E1913CFA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786" y="2797865"/>
            <a:ext cx="239822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200" name="Rectangle 8">
            <a:extLst>
              <a:ext uri="{FF2B5EF4-FFF2-40B4-BE49-F238E27FC236}">
                <a16:creationId xmlns:a16="http://schemas.microsoft.com/office/drawing/2014/main" id="{56366EB5-EA4C-D744-A189-2172571D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14" y="3374336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201" name="Rectangle 9">
            <a:extLst>
              <a:ext uri="{FF2B5EF4-FFF2-40B4-BE49-F238E27FC236}">
                <a16:creationId xmlns:a16="http://schemas.microsoft.com/office/drawing/2014/main" id="{59A9C31A-3976-1740-82C9-9DD3888A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84" y="5508171"/>
            <a:ext cx="228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86332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 animBg="1"/>
      <p:bldP spid="392198" grpId="0" animBg="1"/>
      <p:bldP spid="392199" grpId="0" animBg="1"/>
      <p:bldP spid="392200" grpId="0" animBg="1"/>
      <p:bldP spid="3922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59EC7C20-61D0-A647-8938-A934742A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 &amp; Delay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A365569-B808-5141-B992-5A55372FD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 G = 1 * 6/3 * 1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F = GBH = 154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Effort: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Delay: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Gate sizes:	z = </a:t>
            </a:r>
            <a:r>
              <a:rPr lang="en-US" altLang="en-US" sz="1800" dirty="0"/>
              <a:t>96*1/5.36</a:t>
            </a:r>
            <a:r>
              <a:rPr lang="en-US" altLang="en-US" dirty="0"/>
              <a:t> = 18;    y = </a:t>
            </a:r>
            <a:r>
              <a:rPr lang="en-US" altLang="en-US" sz="1800" dirty="0"/>
              <a:t>18*2/5.36</a:t>
            </a:r>
            <a:r>
              <a:rPr lang="en-US" altLang="en-US" dirty="0"/>
              <a:t> = 6.7</a:t>
            </a:r>
          </a:p>
        </p:txBody>
      </p:sp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3E3DBCB1-327C-9747-BA9B-663CDD50B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65251"/>
              </p:ext>
            </p:extLst>
          </p:nvPr>
        </p:nvGraphicFramePr>
        <p:xfrm>
          <a:off x="2303078" y="1918670"/>
          <a:ext cx="233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53835300" imgH="12001500" progId="Equation.DSMT4">
                  <p:embed/>
                </p:oleObj>
              </mc:Choice>
              <mc:Fallback>
                <p:oleObj name="Equation" r:id="rId4" imgW="53835300" imgH="12001500" progId="Equation.DSMT4">
                  <p:embed/>
                  <p:pic>
                    <p:nvPicPr>
                      <p:cNvPr id="71686" name="Object 5">
                        <a:extLst>
                          <a:ext uri="{FF2B5EF4-FFF2-40B4-BE49-F238E27FC236}">
                            <a16:creationId xmlns:a16="http://schemas.microsoft.com/office/drawing/2014/main" id="{3E3DBCB1-327C-9747-BA9B-663CDD50B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078" y="1918670"/>
                        <a:ext cx="233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>
            <a:extLst>
              <a:ext uri="{FF2B5EF4-FFF2-40B4-BE49-F238E27FC236}">
                <a16:creationId xmlns:a16="http://schemas.microsoft.com/office/drawing/2014/main" id="{8D76971F-2A2D-DB4F-9A7C-6CEF606B8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65748"/>
              </p:ext>
            </p:extLst>
          </p:nvPr>
        </p:nvGraphicFramePr>
        <p:xfrm>
          <a:off x="2305957" y="2385320"/>
          <a:ext cx="367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84556600" imgH="12001500" progId="Equation.DSMT4">
                  <p:embed/>
                </p:oleObj>
              </mc:Choice>
              <mc:Fallback>
                <p:oleObj name="Equation" r:id="rId6" imgW="84556600" imgH="12001500" progId="Equation.DSMT4">
                  <p:embed/>
                  <p:pic>
                    <p:nvPicPr>
                      <p:cNvPr id="71687" name="Object 6">
                        <a:extLst>
                          <a:ext uri="{FF2B5EF4-FFF2-40B4-BE49-F238E27FC236}">
                            <a16:creationId xmlns:a16="http://schemas.microsoft.com/office/drawing/2014/main" id="{8D76971F-2A2D-DB4F-9A7C-6CEF606B8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57" y="2385320"/>
                        <a:ext cx="367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2" name="Rectangle 8">
            <a:extLst>
              <a:ext uri="{FF2B5EF4-FFF2-40B4-BE49-F238E27FC236}">
                <a16:creationId xmlns:a16="http://schemas.microsoft.com/office/drawing/2014/main" id="{EDE4A0B7-C1F4-CE46-B2B9-B173EF2C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809" y="1031619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3" name="Rectangle 9">
            <a:extLst>
              <a:ext uri="{FF2B5EF4-FFF2-40B4-BE49-F238E27FC236}">
                <a16:creationId xmlns:a16="http://schemas.microsoft.com/office/drawing/2014/main" id="{38A50470-A929-644E-BC69-FE37F2ED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406" y="1610014"/>
            <a:ext cx="2286000" cy="2814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4" name="Rectangle 10">
            <a:extLst>
              <a:ext uri="{FF2B5EF4-FFF2-40B4-BE49-F238E27FC236}">
                <a16:creationId xmlns:a16="http://schemas.microsoft.com/office/drawing/2014/main" id="{4D9CAF6F-CAFB-E443-9A80-005AE3F0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17" y="1971181"/>
            <a:ext cx="2286000" cy="3648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5" name="Rectangle 11">
            <a:extLst>
              <a:ext uri="{FF2B5EF4-FFF2-40B4-BE49-F238E27FC236}">
                <a16:creationId xmlns:a16="http://schemas.microsoft.com/office/drawing/2014/main" id="{F1A77055-4CFB-E248-B7BA-FDFD3333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17" y="238532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6" name="Rectangle 12">
            <a:extLst>
              <a:ext uri="{FF2B5EF4-FFF2-40B4-BE49-F238E27FC236}">
                <a16:creationId xmlns:a16="http://schemas.microsoft.com/office/drawing/2014/main" id="{CBB27843-F0D8-C048-A16C-6FA189C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857" y="2940192"/>
            <a:ext cx="1828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7" name="Rectangle 13">
            <a:extLst>
              <a:ext uri="{FF2B5EF4-FFF2-40B4-BE49-F238E27FC236}">
                <a16:creationId xmlns:a16="http://schemas.microsoft.com/office/drawing/2014/main" id="{2E21DB60-C3D7-A847-A26A-99045928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678" y="2791562"/>
            <a:ext cx="185069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86E0143-60FA-48EB-8D5C-674DF8457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6406" y="3429000"/>
            <a:ext cx="6710641" cy="27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29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AB4F008B-C1FC-744A-A5F3-95A3A763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B462A47-FBA0-7A40-8FA1-0AE792365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Compare many alternatives with a spreadsheet</a:t>
            </a:r>
          </a:p>
          <a:p>
            <a:pPr eaLnBrk="1" hangingPunct="1"/>
            <a:r>
              <a:rPr lang="en-US" altLang="en-US" dirty="0"/>
              <a:t>D = N(76.8 G)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</p:txBody>
      </p:sp>
      <p:graphicFrame>
        <p:nvGraphicFramePr>
          <p:cNvPr id="365713" name="Group 145">
            <a:extLst>
              <a:ext uri="{FF2B5EF4-FFF2-40B4-BE49-F238E27FC236}">
                <a16:creationId xmlns:a16="http://schemas.microsoft.com/office/drawing/2014/main" id="{9F84B556-680F-D144-97E0-74C6A0655316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2514600"/>
          <a:ext cx="6477000" cy="3462338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Design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234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29.8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22.1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19.7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7807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2C83738-40AD-F042-8BDE-A824B4383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C07B281-F51C-594F-8290-23B94880F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Chip designers face a bewildering array of choices</a:t>
            </a:r>
          </a:p>
          <a:p>
            <a:pPr lvl="1" eaLnBrk="1" hangingPunct="1"/>
            <a:r>
              <a:rPr lang="en-US" altLang="en-US" dirty="0"/>
              <a:t>What is the best circuit topology for a function?</a:t>
            </a:r>
          </a:p>
          <a:p>
            <a:pPr lvl="1" eaLnBrk="1" hangingPunct="1"/>
            <a:r>
              <a:rPr lang="en-US" altLang="en-US" dirty="0"/>
              <a:t>How many stages of logic give least delay?</a:t>
            </a:r>
          </a:p>
          <a:p>
            <a:pPr lvl="1" eaLnBrk="1" hangingPunct="1"/>
            <a:r>
              <a:rPr lang="en-US" altLang="en-US" dirty="0"/>
              <a:t>How wide should the transistors be?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000" dirty="0"/>
              <a:t>Logical effort is a method to make these decisions</a:t>
            </a:r>
          </a:p>
          <a:p>
            <a:pPr lvl="1" eaLnBrk="1" hangingPunct="1"/>
            <a:r>
              <a:rPr lang="en-US" altLang="en-US" dirty="0"/>
              <a:t>Uses a simple model of delay</a:t>
            </a:r>
          </a:p>
          <a:p>
            <a:pPr lvl="1" eaLnBrk="1" hangingPunct="1"/>
            <a:r>
              <a:rPr lang="en-US" altLang="en-US" dirty="0"/>
              <a:t>Allows back-of-the-envelope calculations</a:t>
            </a:r>
          </a:p>
          <a:p>
            <a:pPr lvl="1" eaLnBrk="1" hangingPunct="1"/>
            <a:r>
              <a:rPr lang="en-US" altLang="en-US" dirty="0"/>
              <a:t>Helps make rapid comparisons between alternatives</a:t>
            </a:r>
          </a:p>
          <a:p>
            <a:pPr lvl="1" eaLnBrk="1" hangingPunct="1"/>
            <a:r>
              <a:rPr lang="en-US" altLang="en-US" dirty="0"/>
              <a:t>Emphasizes remarkable symmetries</a:t>
            </a:r>
          </a:p>
        </p:txBody>
      </p:sp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0265D66A-8D6F-A24B-86FA-D59FFD68F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1752600"/>
          <a:ext cx="13684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2235200" imgH="3606800" progId="Visio.Drawing.6">
                  <p:embed/>
                </p:oleObj>
              </mc:Choice>
              <mc:Fallback>
                <p:oleObj name="VISIO" r:id="rId4" imgW="2235200" imgH="3606800" progId="Visio.Drawing.6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0265D66A-8D6F-A24B-86FA-D59FFD68F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1752600"/>
                        <a:ext cx="13684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6309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AFF2C3F7-2169-D443-B5ED-B379F6110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 of Definitions</a:t>
            </a:r>
          </a:p>
        </p:txBody>
      </p:sp>
      <p:graphicFrame>
        <p:nvGraphicFramePr>
          <p:cNvPr id="366689" name="Group 97">
            <a:extLst>
              <a:ext uri="{FF2B5EF4-FFF2-40B4-BE49-F238E27FC236}">
                <a16:creationId xmlns:a16="http://schemas.microsoft.com/office/drawing/2014/main" id="{FE127D45-FE40-9941-BCA8-2D1E83CACFC3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676401"/>
          <a:ext cx="7696200" cy="4010023"/>
        </p:xfrm>
        <a:graphic>
          <a:graphicData uri="http://schemas.openxmlformats.org/drawingml/2006/table">
            <a:tbl>
              <a:tblPr/>
              <a:tblGrid>
                <a:gridCol w="267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stages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logical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electrical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branching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parasitic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5822" name="Object 52">
            <a:extLst>
              <a:ext uri="{FF2B5EF4-FFF2-40B4-BE49-F238E27FC236}">
                <a16:creationId xmlns:a16="http://schemas.microsoft.com/office/drawing/2014/main" id="{6E58F999-2BBD-F14A-8676-B04699BB1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5908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21945600" imgH="7899400" progId="Equation.DSMT4">
                  <p:embed/>
                </p:oleObj>
              </mc:Choice>
              <mc:Fallback>
                <p:oleObj name="Equation" r:id="rId4" imgW="21945600" imgH="7899400" progId="Equation.DSMT4">
                  <p:embed/>
                  <p:pic>
                    <p:nvPicPr>
                      <p:cNvPr id="75822" name="Object 52">
                        <a:extLst>
                          <a:ext uri="{FF2B5EF4-FFF2-40B4-BE49-F238E27FC236}">
                            <a16:creationId xmlns:a16="http://schemas.microsoft.com/office/drawing/2014/main" id="{6E58F999-2BBD-F14A-8676-B04699BB1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908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3" name="Object 54">
            <a:extLst>
              <a:ext uri="{FF2B5EF4-FFF2-40B4-BE49-F238E27FC236}">
                <a16:creationId xmlns:a16="http://schemas.microsoft.com/office/drawing/2014/main" id="{DE634E6B-0270-774F-9C51-EFB7ABF25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0099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21653500" imgH="9652000" progId="Equation.DSMT4">
                  <p:embed/>
                </p:oleObj>
              </mc:Choice>
              <mc:Fallback>
                <p:oleObj name="Equation" r:id="rId6" imgW="21653500" imgH="9652000" progId="Equation.DSMT4">
                  <p:embed/>
                  <p:pic>
                    <p:nvPicPr>
                      <p:cNvPr id="75823" name="Object 54">
                        <a:extLst>
                          <a:ext uri="{FF2B5EF4-FFF2-40B4-BE49-F238E27FC236}">
                            <a16:creationId xmlns:a16="http://schemas.microsoft.com/office/drawing/2014/main" id="{DE634E6B-0270-774F-9C51-EFB7ABF25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009900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4" name="Object 55">
            <a:extLst>
              <a:ext uri="{FF2B5EF4-FFF2-40B4-BE49-F238E27FC236}">
                <a16:creationId xmlns:a16="http://schemas.microsoft.com/office/drawing/2014/main" id="{4345BC1C-37F9-D147-BB86-FEBA99DBC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2098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8" imgW="5270500" imgH="4978400" progId="Equation.DSMT4">
                  <p:embed/>
                </p:oleObj>
              </mc:Choice>
              <mc:Fallback>
                <p:oleObj name="Equation" r:id="rId8" imgW="5270500" imgH="4978400" progId="Equation.DSMT4">
                  <p:embed/>
                  <p:pic>
                    <p:nvPicPr>
                      <p:cNvPr id="75824" name="Object 55">
                        <a:extLst>
                          <a:ext uri="{FF2B5EF4-FFF2-40B4-BE49-F238E27FC236}">
                            <a16:creationId xmlns:a16="http://schemas.microsoft.com/office/drawing/2014/main" id="{4345BC1C-37F9-D147-BB86-FEBA99DBC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098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5" name="Object 56">
            <a:extLst>
              <a:ext uri="{FF2B5EF4-FFF2-40B4-BE49-F238E27FC236}">
                <a16:creationId xmlns:a16="http://schemas.microsoft.com/office/drawing/2014/main" id="{B9A790DB-DE1D-7F47-959C-B855A9AA7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0" y="35052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0" imgW="20777200" imgH="7899400" progId="Equation.DSMT4">
                  <p:embed/>
                </p:oleObj>
              </mc:Choice>
              <mc:Fallback>
                <p:oleObj name="Equation" r:id="rId10" imgW="20777200" imgH="7899400" progId="Equation.DSMT4">
                  <p:embed/>
                  <p:pic>
                    <p:nvPicPr>
                      <p:cNvPr id="75825" name="Object 56">
                        <a:extLst>
                          <a:ext uri="{FF2B5EF4-FFF2-40B4-BE49-F238E27FC236}">
                            <a16:creationId xmlns:a16="http://schemas.microsoft.com/office/drawing/2014/main" id="{B9A790DB-DE1D-7F47-959C-B855A9AA7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5052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6" name="Object 57">
            <a:extLst>
              <a:ext uri="{FF2B5EF4-FFF2-40B4-BE49-F238E27FC236}">
                <a16:creationId xmlns:a16="http://schemas.microsoft.com/office/drawing/2014/main" id="{E9820D76-582F-CD44-9977-7DA361576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943350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2" imgW="21653500" imgH="5270500" progId="Equation.DSMT4">
                  <p:embed/>
                </p:oleObj>
              </mc:Choice>
              <mc:Fallback>
                <p:oleObj name="Equation" r:id="rId12" imgW="21653500" imgH="5270500" progId="Equation.DSMT4">
                  <p:embed/>
                  <p:pic>
                    <p:nvPicPr>
                      <p:cNvPr id="75826" name="Object 57">
                        <a:extLst>
                          <a:ext uri="{FF2B5EF4-FFF2-40B4-BE49-F238E27FC236}">
                            <a16:creationId xmlns:a16="http://schemas.microsoft.com/office/drawing/2014/main" id="{E9820D76-582F-CD44-9977-7DA361576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943350"/>
                        <a:ext cx="939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7" name="Object 59">
            <a:extLst>
              <a:ext uri="{FF2B5EF4-FFF2-40B4-BE49-F238E27FC236}">
                <a16:creationId xmlns:a16="http://schemas.microsoft.com/office/drawing/2014/main" id="{C69525CD-271E-9A4B-AF58-AFDF9CF92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5850" y="4343400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4" imgW="23406100" imgH="7899400" progId="Equation.DSMT4">
                  <p:embed/>
                </p:oleObj>
              </mc:Choice>
              <mc:Fallback>
                <p:oleObj name="Equation" r:id="rId14" imgW="23406100" imgH="7899400" progId="Equation.DSMT4">
                  <p:embed/>
                  <p:pic>
                    <p:nvPicPr>
                      <p:cNvPr id="75827" name="Object 59">
                        <a:extLst>
                          <a:ext uri="{FF2B5EF4-FFF2-40B4-BE49-F238E27FC236}">
                            <a16:creationId xmlns:a16="http://schemas.microsoft.com/office/drawing/2014/main" id="{C69525CD-271E-9A4B-AF58-AFDF9CF92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4343400"/>
                        <a:ext cx="101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8" name="Object 62">
            <a:extLst>
              <a:ext uri="{FF2B5EF4-FFF2-40B4-BE49-F238E27FC236}">
                <a16:creationId xmlns:a16="http://schemas.microsoft.com/office/drawing/2014/main" id="{225820B7-CFC1-E14D-AEAF-9948A330F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8768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6" imgW="20777200" imgH="7899400" progId="Equation.DSMT4">
                  <p:embed/>
                </p:oleObj>
              </mc:Choice>
              <mc:Fallback>
                <p:oleObj name="Equation" r:id="rId16" imgW="20777200" imgH="7899400" progId="Equation.DSMT4">
                  <p:embed/>
                  <p:pic>
                    <p:nvPicPr>
                      <p:cNvPr id="75828" name="Object 62">
                        <a:extLst>
                          <a:ext uri="{FF2B5EF4-FFF2-40B4-BE49-F238E27FC236}">
                            <a16:creationId xmlns:a16="http://schemas.microsoft.com/office/drawing/2014/main" id="{225820B7-CFC1-E14D-AEAF-9948A330F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768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9" name="Object 63">
            <a:extLst>
              <a:ext uri="{FF2B5EF4-FFF2-40B4-BE49-F238E27FC236}">
                <a16:creationId xmlns:a16="http://schemas.microsoft.com/office/drawing/2014/main" id="{AA020039-E231-2846-9564-B9DDBE5CF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2578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8" imgW="43002200" imgH="7899400" progId="Equation.DSMT4">
                  <p:embed/>
                </p:oleObj>
              </mc:Choice>
              <mc:Fallback>
                <p:oleObj name="Equation" r:id="rId18" imgW="43002200" imgH="7899400" progId="Equation.DSMT4">
                  <p:embed/>
                  <p:pic>
                    <p:nvPicPr>
                      <p:cNvPr id="75829" name="Object 63">
                        <a:extLst>
                          <a:ext uri="{FF2B5EF4-FFF2-40B4-BE49-F238E27FC236}">
                            <a16:creationId xmlns:a16="http://schemas.microsoft.com/office/drawing/2014/main" id="{AA020039-E231-2846-9564-B9DDBE5CF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257800"/>
                        <a:ext cx="186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0" name="Object 64">
            <a:extLst>
              <a:ext uri="{FF2B5EF4-FFF2-40B4-BE49-F238E27FC236}">
                <a16:creationId xmlns:a16="http://schemas.microsoft.com/office/drawing/2014/main" id="{CCDDF9B6-CCB7-6243-AC9C-955747A6F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48000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20" imgW="15214600" imgH="8483600" progId="Equation.DSMT4">
                  <p:embed/>
                </p:oleObj>
              </mc:Choice>
              <mc:Fallback>
                <p:oleObj name="Equation" r:id="rId20" imgW="15214600" imgH="8483600" progId="Equation.DSMT4">
                  <p:embed/>
                  <p:pic>
                    <p:nvPicPr>
                      <p:cNvPr id="75830" name="Object 64">
                        <a:extLst>
                          <a:ext uri="{FF2B5EF4-FFF2-40B4-BE49-F238E27FC236}">
                            <a16:creationId xmlns:a16="http://schemas.microsoft.com/office/drawing/2014/main" id="{CCDDF9B6-CCB7-6243-AC9C-955747A6F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660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1" name="Object 65">
            <a:extLst>
              <a:ext uri="{FF2B5EF4-FFF2-40B4-BE49-F238E27FC236}">
                <a16:creationId xmlns:a16="http://schemas.microsoft.com/office/drawing/2014/main" id="{A8D8CDA2-CF9B-B544-B93C-EFD8F4D0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4290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2" imgW="30137100" imgH="9652000" progId="Equation.DSMT4">
                  <p:embed/>
                </p:oleObj>
              </mc:Choice>
              <mc:Fallback>
                <p:oleObj name="Equation" r:id="rId22" imgW="30137100" imgH="9652000" progId="Equation.DSMT4">
                  <p:embed/>
                  <p:pic>
                    <p:nvPicPr>
                      <p:cNvPr id="75831" name="Object 65">
                        <a:extLst>
                          <a:ext uri="{FF2B5EF4-FFF2-40B4-BE49-F238E27FC236}">
                            <a16:creationId xmlns:a16="http://schemas.microsoft.com/office/drawing/2014/main" id="{A8D8CDA2-CF9B-B544-B93C-EFD8F4D04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2" name="Object 66">
            <a:extLst>
              <a:ext uri="{FF2B5EF4-FFF2-40B4-BE49-F238E27FC236}">
                <a16:creationId xmlns:a16="http://schemas.microsoft.com/office/drawing/2014/main" id="{EC49D10A-F417-4046-B41F-20FCE6252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962400"/>
          <a:ext cx="68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24" imgW="15798800" imgH="6146800" progId="Equation.DSMT4">
                  <p:embed/>
                </p:oleObj>
              </mc:Choice>
              <mc:Fallback>
                <p:oleObj name="Equation" r:id="rId24" imgW="15798800" imgH="6146800" progId="Equation.DSMT4">
                  <p:embed/>
                  <p:pic>
                    <p:nvPicPr>
                      <p:cNvPr id="75832" name="Object 66">
                        <a:extLst>
                          <a:ext uri="{FF2B5EF4-FFF2-40B4-BE49-F238E27FC236}">
                            <a16:creationId xmlns:a16="http://schemas.microsoft.com/office/drawing/2014/main" id="{EC49D10A-F417-4046-B41F-20FCE6252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685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3" name="Object 67">
            <a:extLst>
              <a:ext uri="{FF2B5EF4-FFF2-40B4-BE49-F238E27FC236}">
                <a16:creationId xmlns:a16="http://schemas.microsoft.com/office/drawing/2014/main" id="{3F89C528-C140-6E44-B9DA-33883CF89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41960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26" imgW="4686300" imgH="6146800" progId="Equation.DSMT4">
                  <p:embed/>
                </p:oleObj>
              </mc:Choice>
              <mc:Fallback>
                <p:oleObj name="Equation" r:id="rId26" imgW="4686300" imgH="6146800" progId="Equation.DSMT4">
                  <p:embed/>
                  <p:pic>
                    <p:nvPicPr>
                      <p:cNvPr id="75833" name="Object 67">
                        <a:extLst>
                          <a:ext uri="{FF2B5EF4-FFF2-40B4-BE49-F238E27FC236}">
                            <a16:creationId xmlns:a16="http://schemas.microsoft.com/office/drawing/2014/main" id="{3F89C528-C140-6E44-B9DA-33883CF8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4" name="Object 68">
            <a:extLst>
              <a:ext uri="{FF2B5EF4-FFF2-40B4-BE49-F238E27FC236}">
                <a16:creationId xmlns:a16="http://schemas.microsoft.com/office/drawing/2014/main" id="{3EF2A685-C0B4-114C-B281-D838C95C0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9530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28" imgW="4394200" imgH="4978400" progId="Equation.DSMT4">
                  <p:embed/>
                </p:oleObj>
              </mc:Choice>
              <mc:Fallback>
                <p:oleObj name="Equation" r:id="rId28" imgW="4394200" imgH="4978400" progId="Equation.DSMT4">
                  <p:embed/>
                  <p:pic>
                    <p:nvPicPr>
                      <p:cNvPr id="75834" name="Object 68">
                        <a:extLst>
                          <a:ext uri="{FF2B5EF4-FFF2-40B4-BE49-F238E27FC236}">
                            <a16:creationId xmlns:a16="http://schemas.microsoft.com/office/drawing/2014/main" id="{3EF2A685-C0B4-114C-B281-D838C95C0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5" name="Object 69">
            <a:extLst>
              <a:ext uri="{FF2B5EF4-FFF2-40B4-BE49-F238E27FC236}">
                <a16:creationId xmlns:a16="http://schemas.microsoft.com/office/drawing/2014/main" id="{8B51AEC9-B8F8-8844-A87A-015677C0E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334000"/>
          <a:ext cx="927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0" imgW="21361400" imgH="6146800" progId="Equation.DSMT4">
                  <p:embed/>
                </p:oleObj>
              </mc:Choice>
              <mc:Fallback>
                <p:oleObj name="Equation" r:id="rId30" imgW="21361400" imgH="6146800" progId="Equation.DSMT4">
                  <p:embed/>
                  <p:pic>
                    <p:nvPicPr>
                      <p:cNvPr id="75835" name="Object 69">
                        <a:extLst>
                          <a:ext uri="{FF2B5EF4-FFF2-40B4-BE49-F238E27FC236}">
                            <a16:creationId xmlns:a16="http://schemas.microsoft.com/office/drawing/2014/main" id="{8B51AEC9-B8F8-8844-A87A-015677C0E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927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6" name="Object 70">
            <a:extLst>
              <a:ext uri="{FF2B5EF4-FFF2-40B4-BE49-F238E27FC236}">
                <a16:creationId xmlns:a16="http://schemas.microsoft.com/office/drawing/2014/main" id="{7AEDA37C-699F-E945-A6E0-9F26276A5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66700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2" imgW="4102100" imgH="4978400" progId="Equation.DSMT4">
                  <p:embed/>
                </p:oleObj>
              </mc:Choice>
              <mc:Fallback>
                <p:oleObj name="Equation" r:id="rId32" imgW="4102100" imgH="4978400" progId="Equation.DSMT4">
                  <p:embed/>
                  <p:pic>
                    <p:nvPicPr>
                      <p:cNvPr id="75836" name="Object 70">
                        <a:extLst>
                          <a:ext uri="{FF2B5EF4-FFF2-40B4-BE49-F238E27FC236}">
                            <a16:creationId xmlns:a16="http://schemas.microsoft.com/office/drawing/2014/main" id="{7AEDA37C-699F-E945-A6E0-9F26276A5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7" name="Object 71">
            <a:extLst>
              <a:ext uri="{FF2B5EF4-FFF2-40B4-BE49-F238E27FC236}">
                <a16:creationId xmlns:a16="http://schemas.microsoft.com/office/drawing/2014/main" id="{CA83EF17-2CB4-C943-A7B7-40EEB65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09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4" imgW="2628900" imgH="4978400" progId="Equation.DSMT4">
                  <p:embed/>
                </p:oleObj>
              </mc:Choice>
              <mc:Fallback>
                <p:oleObj name="Equation" r:id="rId34" imgW="2628900" imgH="4978400" progId="Equation.DSMT4">
                  <p:embed/>
                  <p:pic>
                    <p:nvPicPr>
                      <p:cNvPr id="75837" name="Object 71">
                        <a:extLst>
                          <a:ext uri="{FF2B5EF4-FFF2-40B4-BE49-F238E27FC236}">
                            <a16:creationId xmlns:a16="http://schemas.microsoft.com/office/drawing/2014/main" id="{CA83EF17-2CB4-C943-A7B7-40EEB6509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2699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37BB9041-05ED-744D-A764-2AA5AF2B6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of Logical Effort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CEBF626-FA77-E64E-9123-08C46C460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Compute path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best number of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Sketch path with N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least delay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Determine best stage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Find gate sizes</a:t>
            </a:r>
          </a:p>
        </p:txBody>
      </p:sp>
      <p:graphicFrame>
        <p:nvGraphicFramePr>
          <p:cNvPr id="77829" name="Object 4">
            <a:extLst>
              <a:ext uri="{FF2B5EF4-FFF2-40B4-BE49-F238E27FC236}">
                <a16:creationId xmlns:a16="http://schemas.microsoft.com/office/drawing/2014/main" id="{0EAF20A8-F6AB-194E-B220-EAB1F28C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29688"/>
              </p:ext>
            </p:extLst>
          </p:nvPr>
        </p:nvGraphicFramePr>
        <p:xfrm>
          <a:off x="6772406" y="1133061"/>
          <a:ext cx="1231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28384500" imgH="6438900" progId="Equation.DSMT4">
                  <p:embed/>
                </p:oleObj>
              </mc:Choice>
              <mc:Fallback>
                <p:oleObj name="Equation" r:id="rId4" imgW="28384500" imgH="6438900" progId="Equation.DSMT4">
                  <p:embed/>
                  <p:pic>
                    <p:nvPicPr>
                      <p:cNvPr id="77829" name="Object 4">
                        <a:extLst>
                          <a:ext uri="{FF2B5EF4-FFF2-40B4-BE49-F238E27FC236}">
                            <a16:creationId xmlns:a16="http://schemas.microsoft.com/office/drawing/2014/main" id="{0EAF20A8-F6AB-194E-B220-EAB1F28C7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133061"/>
                        <a:ext cx="1231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5">
            <a:extLst>
              <a:ext uri="{FF2B5EF4-FFF2-40B4-BE49-F238E27FC236}">
                <a16:creationId xmlns:a16="http://schemas.microsoft.com/office/drawing/2014/main" id="{9F4BDDF2-3CAC-314C-912F-13236A088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77891"/>
              </p:ext>
            </p:extLst>
          </p:nvPr>
        </p:nvGraphicFramePr>
        <p:xfrm>
          <a:off x="6772406" y="1590261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31597600" imgH="8775700" progId="Equation.DSMT4">
                  <p:embed/>
                </p:oleObj>
              </mc:Choice>
              <mc:Fallback>
                <p:oleObj name="Equation" r:id="rId6" imgW="31597600" imgH="8775700" progId="Equation.DSMT4">
                  <p:embed/>
                  <p:pic>
                    <p:nvPicPr>
                      <p:cNvPr id="77830" name="Object 5">
                        <a:extLst>
                          <a:ext uri="{FF2B5EF4-FFF2-40B4-BE49-F238E27FC236}">
                            <a16:creationId xmlns:a16="http://schemas.microsoft.com/office/drawing/2014/main" id="{9F4BDDF2-3CAC-314C-912F-13236A088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590261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6">
            <a:extLst>
              <a:ext uri="{FF2B5EF4-FFF2-40B4-BE49-F238E27FC236}">
                <a16:creationId xmlns:a16="http://schemas.microsoft.com/office/drawing/2014/main" id="{873CBECA-6E2A-C74D-97B0-81C71B491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5326"/>
              </p:ext>
            </p:extLst>
          </p:nvPr>
        </p:nvGraphicFramePr>
        <p:xfrm>
          <a:off x="6772406" y="2352261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38620700" imgH="9067800" progId="Equation.DSMT4">
                  <p:embed/>
                </p:oleObj>
              </mc:Choice>
              <mc:Fallback>
                <p:oleObj name="Equation" r:id="rId8" imgW="38620700" imgH="9067800" progId="Equation.DSMT4">
                  <p:embed/>
                  <p:pic>
                    <p:nvPicPr>
                      <p:cNvPr id="77831" name="Object 6">
                        <a:extLst>
                          <a:ext uri="{FF2B5EF4-FFF2-40B4-BE49-F238E27FC236}">
                            <a16:creationId xmlns:a16="http://schemas.microsoft.com/office/drawing/2014/main" id="{873CBECA-6E2A-C74D-97B0-81C71B491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352261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7">
            <a:extLst>
              <a:ext uri="{FF2B5EF4-FFF2-40B4-BE49-F238E27FC236}">
                <a16:creationId xmlns:a16="http://schemas.microsoft.com/office/drawing/2014/main" id="{032EDFC5-15FF-B348-B815-941AB4C2F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01279"/>
              </p:ext>
            </p:extLst>
          </p:nvPr>
        </p:nvGraphicFramePr>
        <p:xfrm>
          <a:off x="6772406" y="2885661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0" imgW="21653500" imgH="10528300" progId="Equation.DSMT4">
                  <p:embed/>
                </p:oleObj>
              </mc:Choice>
              <mc:Fallback>
                <p:oleObj name="Equation" r:id="rId10" imgW="21653500" imgH="10528300" progId="Equation.DSMT4">
                  <p:embed/>
                  <p:pic>
                    <p:nvPicPr>
                      <p:cNvPr id="77832" name="Object 7">
                        <a:extLst>
                          <a:ext uri="{FF2B5EF4-FFF2-40B4-BE49-F238E27FC236}">
                            <a16:creationId xmlns:a16="http://schemas.microsoft.com/office/drawing/2014/main" id="{032EDFC5-15FF-B348-B815-941AB4C2F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885661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99F8B482-0427-404B-B684-4DAA1D262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678"/>
              </p:ext>
            </p:extLst>
          </p:nvPr>
        </p:nvGraphicFramePr>
        <p:xfrm>
          <a:off x="6772406" y="3253699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2" imgW="35699700" imgH="19900900" progId="Equation.DSMT4">
                  <p:embed/>
                </p:oleObj>
              </mc:Choice>
              <mc:Fallback>
                <p:oleObj name="Equation" r:id="rId12" imgW="35699700" imgH="19900900" progId="Equation.DSMT4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99F8B482-0427-404B-B684-4DAA1D262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3253699"/>
                        <a:ext cx="154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20239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EF37D903-ADF3-5341-BD9F-89C7EC9A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Limits of Logical Effort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8D630AB-EE52-5647-8E97-139A22AFD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Chicken and egg problem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Need path to compute G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But don’</a:t>
            </a:r>
            <a:r>
              <a:rPr lang="en-US" altLang="ja-JP" dirty="0">
                <a:solidFill>
                  <a:srgbClr val="000000"/>
                </a:solidFill>
              </a:rPr>
              <a:t>t know the number of stages without G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Simplistic delay model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Neglects input rise time effects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Interconnect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Iteration required in designs with wire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Maximum speed only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Not minimum area/power for constrained delay</a:t>
            </a:r>
          </a:p>
        </p:txBody>
      </p:sp>
    </p:spTree>
    <p:extLst>
      <p:ext uri="{BB962C8B-B14F-4D97-AF65-F5344CB8AC3E}">
        <p14:creationId xmlns:p14="http://schemas.microsoft.com/office/powerpoint/2010/main" val="301594602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420A5556-D093-414E-BCFD-E13C8CED6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DB4ECE5-14A2-6C48-8B12-5BD408D25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1010433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effort is useful for thinking of delay in circuits</a:t>
            </a:r>
          </a:p>
          <a:p>
            <a:pPr lvl="1" eaLnBrk="1" hangingPunct="1"/>
            <a:r>
              <a:rPr lang="en-US" altLang="en-US" dirty="0"/>
              <a:t>Numeric logical effort characterizes gates</a:t>
            </a:r>
          </a:p>
          <a:p>
            <a:pPr lvl="1" eaLnBrk="1" hangingPunct="1"/>
            <a:r>
              <a:rPr lang="en-US" altLang="en-US" dirty="0"/>
              <a:t>NANDs are faster than NORs in CMOS</a:t>
            </a:r>
          </a:p>
          <a:p>
            <a:pPr lvl="1" eaLnBrk="1" hangingPunct="1"/>
            <a:r>
              <a:rPr lang="en-US" altLang="en-US" dirty="0"/>
              <a:t>Paths are fastest when effort delays are ~4</a:t>
            </a:r>
          </a:p>
          <a:p>
            <a:pPr lvl="1" eaLnBrk="1" hangingPunct="1"/>
            <a:r>
              <a:rPr lang="en-US" altLang="en-US" dirty="0"/>
              <a:t>Path delay is weakly sensitive to stages, sizes</a:t>
            </a:r>
          </a:p>
          <a:p>
            <a:pPr lvl="1" eaLnBrk="1" hangingPunct="1"/>
            <a:r>
              <a:rPr lang="en-US" altLang="en-US" dirty="0"/>
              <a:t>But using fewer stages doesn’t mean faster paths</a:t>
            </a:r>
          </a:p>
          <a:p>
            <a:pPr lvl="1" eaLnBrk="1" hangingPunct="1"/>
            <a:r>
              <a:rPr lang="en-US" altLang="en-US" dirty="0"/>
              <a:t>Delay of path is about log</a:t>
            </a:r>
            <a:r>
              <a:rPr lang="en-US" altLang="en-US" baseline="-25000" dirty="0"/>
              <a:t>4</a:t>
            </a:r>
            <a:r>
              <a:rPr lang="en-US" altLang="en-US" dirty="0"/>
              <a:t>F FO4 inverter delays</a:t>
            </a:r>
          </a:p>
          <a:p>
            <a:pPr lvl="1" eaLnBrk="1" hangingPunct="1"/>
            <a:r>
              <a:rPr lang="en-US" altLang="en-US" dirty="0"/>
              <a:t>Inverters and NAND2 best for driving large caps</a:t>
            </a:r>
          </a:p>
          <a:p>
            <a:pPr eaLnBrk="1" hangingPunct="1"/>
            <a:r>
              <a:rPr lang="en-US" altLang="en-US" dirty="0"/>
              <a:t>Provides language for discussing fast circuits</a:t>
            </a:r>
          </a:p>
          <a:p>
            <a:pPr lvl="1" eaLnBrk="1" hangingPunct="1"/>
            <a:r>
              <a:rPr lang="en-US" altLang="en-US" dirty="0"/>
              <a:t>But requires practice to master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404306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ABC23317-1879-3045-A539-6EB5E540A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ADD0FDD-0D9E-F341-AD9C-FC36EA5D8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Help Ben Bitdiddle design the decoder for a register file.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16</a:t>
            </a:r>
            <a:r>
              <a:rPr lang="en-US" altLang="en-US" dirty="0">
                <a:solidFill>
                  <a:schemeClr val="accent5"/>
                </a:solidFill>
              </a:rPr>
              <a:t>-</a:t>
            </a:r>
            <a:r>
              <a:rPr lang="en-US" altLang="en-US" dirty="0"/>
              <a:t>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bit presents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Ben needs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fast can decoder operate?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1D4A023B-5DDF-EB49-B1D3-258BC8170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57400"/>
          <a:ext cx="31242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20078700" imgH="11264900" progId="Visio.Drawing.6">
                  <p:embed/>
                </p:oleObj>
              </mc:Choice>
              <mc:Fallback>
                <p:oleObj name="VISIO" r:id="rId4" imgW="20078700" imgH="11264900" progId="Visio.Drawing.6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1D4A023B-5DDF-EB49-B1D3-258BC8170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31242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91244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75F2BB59-BEA3-F14C-858E-DEA2D9762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in a Logic Gate</a:t>
            </a:r>
          </a:p>
        </p:txBody>
      </p:sp>
      <p:sp>
        <p:nvSpPr>
          <p:cNvPr id="373763" name="Rectangle 1027">
            <a:extLst>
              <a:ext uri="{FF2B5EF4-FFF2-40B4-BE49-F238E27FC236}">
                <a16:creationId xmlns:a16="http://schemas.microsoft.com/office/drawing/2014/main" id="{498514C0-8EAE-EB4A-9944-15CB6DA8F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Express delays in process-independent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Delay has two components: d = </a:t>
            </a:r>
            <a:r>
              <a:rPr lang="en-US" altLang="en-US" sz="2000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 + </a:t>
            </a:r>
            <a:r>
              <a:rPr lang="en-US" altLang="en-US" sz="2000" dirty="0">
                <a:solidFill>
                  <a:srgbClr val="FF0000"/>
                </a:solidFill>
                <a:ea typeface="ＭＳ Ｐゴシック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ea typeface="ＭＳ Ｐゴシック"/>
              </a:rPr>
              <a:t> </a:t>
            </a:r>
            <a:r>
              <a:rPr lang="en-US" altLang="en-US" sz="2000" i="1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: </a:t>
            </a:r>
            <a:r>
              <a:rPr lang="en-US" altLang="en-US" sz="2000" i="1" dirty="0">
                <a:ea typeface="ＭＳ Ｐゴシック"/>
              </a:rPr>
              <a:t>effort delay = </a:t>
            </a:r>
            <a:r>
              <a:rPr lang="en-US" altLang="en-US" sz="2000" i="1" dirty="0">
                <a:solidFill>
                  <a:srgbClr val="CC0099"/>
                </a:solidFill>
                <a:ea typeface="ＭＳ Ｐゴシック"/>
              </a:rPr>
              <a:t>g</a:t>
            </a:r>
            <a:r>
              <a:rPr lang="en-US" altLang="en-US" sz="2000" i="1" dirty="0">
                <a:solidFill>
                  <a:srgbClr val="0000FF"/>
                </a:solidFill>
                <a:ea typeface="ＭＳ Ｐゴシック"/>
              </a:rPr>
              <a:t>h</a:t>
            </a:r>
            <a:r>
              <a:rPr lang="en-US" altLang="en-US" sz="2000" dirty="0">
                <a:ea typeface="ＭＳ Ｐゴシック"/>
              </a:rPr>
              <a:t> (</a:t>
            </a:r>
            <a:r>
              <a:rPr lang="en-US" altLang="en-US" sz="2000" dirty="0">
                <a:solidFill>
                  <a:schemeClr val="tx1"/>
                </a:solidFill>
                <a:ea typeface="ＭＳ Ｐゴシック"/>
              </a:rPr>
              <a:t>aka</a:t>
            </a:r>
            <a:r>
              <a:rPr lang="en-US" altLang="en-US" sz="2000" dirty="0">
                <a:ea typeface="ＭＳ Ｐゴシック"/>
              </a:rPr>
              <a:t> stage effort)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Again has two components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CC0099"/>
                </a:solidFill>
              </a:rPr>
              <a:t>g</a:t>
            </a:r>
            <a:r>
              <a:rPr lang="en-US" altLang="en-US" sz="2000" dirty="0"/>
              <a:t>: </a:t>
            </a:r>
            <a:r>
              <a:rPr lang="en-US" altLang="en-US" sz="2000" i="1" dirty="0"/>
              <a:t>logical effort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Measures relative ability of gate to deliver current</a:t>
            </a:r>
            <a:endParaRPr lang="en-US" altLang="en-US" dirty="0">
              <a:ea typeface="ＭＳ Ｐゴシック"/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i="1" dirty="0"/>
              <a:t>g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=</a:t>
            </a:r>
            <a:r>
              <a:rPr lang="en-US" altLang="en-US" dirty="0"/>
              <a:t>1 for inverter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00FF"/>
                </a:solidFill>
              </a:rPr>
              <a:t>h</a:t>
            </a:r>
            <a:r>
              <a:rPr lang="en-US" altLang="en-US" sz="2000" dirty="0"/>
              <a:t>: </a:t>
            </a:r>
            <a:r>
              <a:rPr lang="en-US" altLang="en-US" sz="2000" i="1" dirty="0"/>
              <a:t>electrical effort</a:t>
            </a:r>
            <a:r>
              <a:rPr lang="en-US" altLang="en-US" sz="2000" dirty="0"/>
              <a:t> = C</a:t>
            </a:r>
            <a:r>
              <a:rPr lang="en-US" altLang="en-US" sz="2000" baseline="-25000" dirty="0"/>
              <a:t>out</a:t>
            </a:r>
            <a:r>
              <a:rPr lang="en-US" altLang="en-US" sz="2000" dirty="0"/>
              <a:t> / C</a:t>
            </a:r>
            <a:r>
              <a:rPr lang="en-US" altLang="en-US" sz="2000" baseline="-25000" dirty="0"/>
              <a:t>in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Ratio of output to input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Sometimes called fanout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/>
              <a:t>: parasitic delay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Represents delay of gate driving no load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Set by internal parasitic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endParaRPr lang="en-US" altLang="en-US" dirty="0">
              <a:cs typeface="Calibri"/>
            </a:endParaRPr>
          </a:p>
        </p:txBody>
      </p:sp>
      <p:graphicFrame>
        <p:nvGraphicFramePr>
          <p:cNvPr id="24581" name="Object 1028">
            <a:extLst>
              <a:ext uri="{FF2B5EF4-FFF2-40B4-BE49-F238E27FC236}">
                <a16:creationId xmlns:a16="http://schemas.microsoft.com/office/drawing/2014/main" id="{1F5F3957-1CE3-A14E-8FDD-E34514D46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447801"/>
          <a:ext cx="914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9260800" imgH="20485100" progId="Equation.DSMT4">
                  <p:embed/>
                </p:oleObj>
              </mc:Choice>
              <mc:Fallback>
                <p:oleObj name="Equation" r:id="rId4" imgW="29260800" imgH="20485100" progId="Equation.DSMT4">
                  <p:embed/>
                  <p:pic>
                    <p:nvPicPr>
                      <p:cNvPr id="24581" name="Object 1028">
                        <a:extLst>
                          <a:ext uri="{FF2B5EF4-FFF2-40B4-BE49-F238E27FC236}">
                            <a16:creationId xmlns:a16="http://schemas.microsoft.com/office/drawing/2014/main" id="{1F5F3957-1CE3-A14E-8FDD-E34514D46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447801"/>
                        <a:ext cx="914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Text Box 1030">
            <a:extLst>
              <a:ext uri="{FF2B5EF4-FFF2-40B4-BE49-F238E27FC236}">
                <a16:creationId xmlns:a16="http://schemas.microsoft.com/office/drawing/2014/main" id="{E9DCF224-3479-5D4C-89C3-8D06EC91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574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Symbol" pitchFamily="2" charset="2"/>
              </a:rPr>
              <a:t>τ =	</a:t>
            </a:r>
            <a:r>
              <a:rPr lang="en-US" altLang="en-US" sz="1400" dirty="0">
                <a:solidFill>
                  <a:srgbClr val="0000FF"/>
                </a:solidFill>
              </a:rPr>
              <a:t>3RC</a:t>
            </a:r>
            <a:r>
              <a:rPr lang="en-US" altLang="en-US" sz="14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≈	3 ps in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    	60 ps in 0.6 </a:t>
            </a:r>
            <a:r>
              <a:rPr lang="en-US" altLang="en-US" sz="1400" dirty="0">
                <a:latin typeface="Symbol" pitchFamily="2" charset="2"/>
              </a:rPr>
              <a:t>μ</a:t>
            </a:r>
            <a:r>
              <a:rPr lang="en-US" altLang="en-US" sz="1400" dirty="0"/>
              <a:t>m process</a:t>
            </a:r>
          </a:p>
        </p:txBody>
      </p:sp>
    </p:spTree>
    <p:extLst>
      <p:ext uri="{BB962C8B-B14F-4D97-AF65-F5344CB8AC3E}">
        <p14:creationId xmlns:p14="http://schemas.microsoft.com/office/powerpoint/2010/main" val="12074721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D1098777-5AC7-074A-A83C-AD492FB8F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020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2476500" imgH="2171700" progId="Visio.Drawing.11">
                  <p:embed/>
                </p:oleObj>
              </mc:Choice>
              <mc:Fallback>
                <p:oleObj name="Visio" r:id="rId4" imgW="2476500" imgH="2171700" progId="Visio.Drawing.11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D1098777-5AC7-074A-A83C-AD492FB8F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7" name="Object 9">
            <a:extLst>
              <a:ext uri="{FF2B5EF4-FFF2-40B4-BE49-F238E27FC236}">
                <a16:creationId xmlns:a16="http://schemas.microsoft.com/office/drawing/2014/main" id="{A5AA881E-1187-4A4D-A4F5-1CE5DF08B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655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6" imgW="2476500" imgH="2171700" progId="Visio.Drawing.11">
                  <p:embed/>
                </p:oleObj>
              </mc:Choice>
              <mc:Fallback>
                <p:oleObj name="Visio" r:id="rId6" imgW="2476500" imgH="2171700" progId="Visio.Drawing.11">
                  <p:embed/>
                  <p:pic>
                    <p:nvPicPr>
                      <p:cNvPr id="375817" name="Object 9">
                        <a:extLst>
                          <a:ext uri="{FF2B5EF4-FFF2-40B4-BE49-F238E27FC236}">
                            <a16:creationId xmlns:a16="http://schemas.microsoft.com/office/drawing/2014/main" id="{A5AA881E-1187-4A4D-A4F5-1CE5DF08B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655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2">
            <a:extLst>
              <a:ext uri="{FF2B5EF4-FFF2-40B4-BE49-F238E27FC236}">
                <a16:creationId xmlns:a16="http://schemas.microsoft.com/office/drawing/2014/main" id="{340388EE-43FC-F242-9458-FB01B670B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Plots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B30CC1ED-9FD7-874F-A2FE-2988952CF2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/>
              <a:t>	d</a:t>
            </a:r>
            <a:r>
              <a:rPr lang="en-US" altLang="en-US" sz="2000" dirty="0"/>
              <a:t> 	= </a:t>
            </a:r>
            <a:r>
              <a:rPr lang="en-US" altLang="en-US" sz="2000" i="1" dirty="0"/>
              <a:t>f</a:t>
            </a:r>
            <a:r>
              <a:rPr lang="en-US" altLang="en-US" sz="2000" dirty="0"/>
              <a:t> + </a:t>
            </a:r>
            <a:r>
              <a:rPr lang="en-US" altLang="en-US" sz="2000" i="1" dirty="0"/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		= </a:t>
            </a:r>
            <a:r>
              <a:rPr lang="en-US" altLang="en-US" i="1" dirty="0"/>
              <a:t>gh</a:t>
            </a:r>
            <a:r>
              <a:rPr lang="en-US" altLang="en-US" dirty="0"/>
              <a:t> + </a:t>
            </a:r>
            <a:r>
              <a:rPr lang="en-US" altLang="en-US" i="1" dirty="0"/>
              <a:t>p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eaLnBrk="1" hangingPunct="1"/>
            <a:r>
              <a:rPr lang="en-US" altLang="en-US" sz="2000" dirty="0"/>
              <a:t>What about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	NOR2?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375820" name="Rectangle 12">
            <a:extLst>
              <a:ext uri="{FF2B5EF4-FFF2-40B4-BE49-F238E27FC236}">
                <a16:creationId xmlns:a16="http://schemas.microsoft.com/office/drawing/2014/main" id="{36692396-44C4-884E-A069-AB04948F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" y="2553788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1398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7EB8C427-3A77-3C4F-A4BD-B7833644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Computing Logical Effort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6F22C9A-2271-FA48-BAF1-B624334BF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DEF: </a:t>
            </a:r>
            <a:r>
              <a:rPr lang="en-US" altLang="en-US" i="1" dirty="0">
                <a:solidFill>
                  <a:srgbClr val="0000FF"/>
                </a:solidFill>
              </a:rPr>
              <a:t>Logical effort is the ratio of the input capacitance of a gate to the input capacitance of an inverter delivering the same output current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Measure from delay vs. fanout plots</a:t>
            </a:r>
          </a:p>
          <a:p>
            <a:pPr eaLnBrk="1" hangingPunct="1"/>
            <a:r>
              <a:rPr lang="en-US" altLang="en-US" dirty="0"/>
              <a:t>Or estimate by counting transistor widths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E6849F-70AF-4861-93B9-EBB8F18F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02907"/>
            <a:ext cx="8077200" cy="30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16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69CF0199-3108-0D4D-8850-68668FD05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50326" name="Group 118">
            <a:extLst>
              <a:ext uri="{FF2B5EF4-FFF2-40B4-BE49-F238E27FC236}">
                <a16:creationId xmlns:a16="http://schemas.microsoft.com/office/drawing/2014/main" id="{912FFFDB-13C3-B44D-A11B-055309DA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35919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(n+2)/3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(2n+1)/3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6, 12, 6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8, 16, 16, 8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77" name="Rectangle 87">
            <a:extLst>
              <a:ext uri="{FF2B5EF4-FFF2-40B4-BE49-F238E27FC236}">
                <a16:creationId xmlns:a16="http://schemas.microsoft.com/office/drawing/2014/main" id="{BFCA7A04-11CA-B940-A71A-78A13C40E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of common gates</a:t>
            </a:r>
          </a:p>
        </p:txBody>
      </p:sp>
    </p:spTree>
    <p:extLst>
      <p:ext uri="{BB962C8B-B14F-4D97-AF65-F5344CB8AC3E}">
        <p14:creationId xmlns:p14="http://schemas.microsoft.com/office/powerpoint/2010/main" val="94792325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2BBCB9E9-9EE6-0B49-9601-FE91C13B3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76835" name="Group 3">
            <a:extLst>
              <a:ext uri="{FF2B5EF4-FFF2-40B4-BE49-F238E27FC236}">
                <a16:creationId xmlns:a16="http://schemas.microsoft.com/office/drawing/2014/main" id="{7E0775C0-5D3F-5945-B6D6-EA06948BF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28852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25" name="Rectangle 56">
            <a:extLst>
              <a:ext uri="{FF2B5EF4-FFF2-40B4-BE49-F238E27FC236}">
                <a16:creationId xmlns:a16="http://schemas.microsoft.com/office/drawing/2014/main" id="{254AA335-684A-0241-A5B4-D83510AC1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Parasitic delay of common gates</a:t>
            </a:r>
          </a:p>
          <a:p>
            <a:pPr lvl="1" eaLnBrk="1" hangingPunct="1"/>
            <a:r>
              <a:rPr lang="en-US" altLang="en-US" dirty="0"/>
              <a:t>In multiples of p</a:t>
            </a:r>
            <a:r>
              <a:rPr lang="en-US" altLang="en-US" baseline="-25000" dirty="0"/>
              <a:t>inv</a:t>
            </a:r>
            <a:r>
              <a:rPr lang="en-US" altLang="en-US" dirty="0"/>
              <a:t> (</a:t>
            </a:r>
            <a:r>
              <a:rPr lang="en-US" altLang="en-US" dirty="0">
                <a:sym typeface="Symbol" pitchFamily="2" charset="2"/>
              </a:rPr>
              <a:t>≈</a:t>
            </a:r>
            <a:r>
              <a:rPr lang="en-US" altLang="en-US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38215962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purl.org/dc/elements/1.1/"/>
    <ds:schemaRef ds:uri="http://schemas.microsoft.com/sharepoint/v3"/>
    <ds:schemaRef ds:uri="f2ad5090-61a8-4b8c-ab70-68f4ff4d1933"/>
    <ds:schemaRef ds:uri="http://schemas.microsoft.com/sharepoint/v3/fields"/>
    <ds:schemaRef ds:uri="http://purl.org/dc/terms/"/>
    <ds:schemaRef ds:uri="c0950e01-db07-4e41-9c32-b7a8e9fccc9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2369</Words>
  <Application>Microsoft Office PowerPoint</Application>
  <PresentationFormat>Widescreen</PresentationFormat>
  <Paragraphs>492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Segoe UI</vt:lpstr>
      <vt:lpstr>Symbol</vt:lpstr>
      <vt:lpstr>Times New Roman</vt:lpstr>
      <vt:lpstr>Wingdings</vt:lpstr>
      <vt:lpstr>Arm_PPT_Public</vt:lpstr>
      <vt:lpstr>VISIO</vt:lpstr>
      <vt:lpstr>Equation</vt:lpstr>
      <vt:lpstr>Visio</vt:lpstr>
      <vt:lpstr>CMOS VLSI Design  Lecture 7: Logical Effort</vt:lpstr>
      <vt:lpstr>Learning Objectives</vt:lpstr>
      <vt:lpstr>Introduction</vt:lpstr>
      <vt:lpstr>Example</vt:lpstr>
      <vt:lpstr>Delay in a Logic Gate</vt:lpstr>
      <vt:lpstr>Delay Plots</vt:lpstr>
      <vt:lpstr>Computing Logical Effort</vt:lpstr>
      <vt:lpstr>Catalog of Gates</vt:lpstr>
      <vt:lpstr>Catalog of Gates</vt:lpstr>
      <vt:lpstr>Example: Ring Oscillator</vt:lpstr>
      <vt:lpstr>Example: FO4 Inverter</vt:lpstr>
      <vt:lpstr>Multistage Logic Networks</vt:lpstr>
      <vt:lpstr>Multistage Logic Networks</vt:lpstr>
      <vt:lpstr>Paths that Branch</vt:lpstr>
      <vt:lpstr>Branching Effort</vt:lpstr>
      <vt:lpstr>Multistage Delays</vt:lpstr>
      <vt:lpstr>Designing Fast Circuits</vt:lpstr>
      <vt:lpstr>Gate Sizes</vt:lpstr>
      <vt:lpstr>Example: 3-stage path</vt:lpstr>
      <vt:lpstr>Example: 3-stage path</vt:lpstr>
      <vt:lpstr>Example: 3-stage path</vt:lpstr>
      <vt:lpstr>Best Number of Stages</vt:lpstr>
      <vt:lpstr>Derivation</vt:lpstr>
      <vt:lpstr>Best Stage Effort</vt:lpstr>
      <vt:lpstr>Sensitivity Analysis</vt:lpstr>
      <vt:lpstr>Example, Revisited</vt:lpstr>
      <vt:lpstr>Number of Stages</vt:lpstr>
      <vt:lpstr>Gate Sizes &amp; Delay</vt:lpstr>
      <vt:lpstr>Comparison</vt:lpstr>
      <vt:lpstr>Review of Definitions</vt:lpstr>
      <vt:lpstr>Method of Logical Effort</vt:lpstr>
      <vt:lpstr>Limits of Logical Effort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7: Logical Effort</dc:title>
  <dc:subject/>
  <dc:creator/>
  <cp:keywords/>
  <dc:description/>
  <cp:lastModifiedBy/>
  <cp:revision>472</cp:revision>
  <dcterms:created xsi:type="dcterms:W3CDTF">2019-04-08T13:00:08Z</dcterms:created>
  <dcterms:modified xsi:type="dcterms:W3CDTF">2020-08-26T06:35:18Z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