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36"/>
  </p:notesMasterIdLst>
  <p:handoutMasterIdLst>
    <p:handoutMasterId r:id="rId37"/>
  </p:handoutMasterIdLst>
  <p:sldIdLst>
    <p:sldId id="371" r:id="rId7"/>
    <p:sldId id="372" r:id="rId8"/>
    <p:sldId id="258" r:id="rId9"/>
    <p:sldId id="280" r:id="rId10"/>
    <p:sldId id="281" r:id="rId11"/>
    <p:sldId id="282" r:id="rId12"/>
    <p:sldId id="270" r:id="rId13"/>
    <p:sldId id="261" r:id="rId14"/>
    <p:sldId id="260" r:id="rId15"/>
    <p:sldId id="283" r:id="rId16"/>
    <p:sldId id="264" r:id="rId17"/>
    <p:sldId id="266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3" r:id="rId26"/>
    <p:sldId id="291" r:id="rId27"/>
    <p:sldId id="292" r:id="rId28"/>
    <p:sldId id="293" r:id="rId29"/>
    <p:sldId id="297" r:id="rId30"/>
    <p:sldId id="299" r:id="rId31"/>
    <p:sldId id="294" r:id="rId32"/>
    <p:sldId id="298" r:id="rId33"/>
    <p:sldId id="295" r:id="rId34"/>
    <p:sldId id="296" r:id="rId35"/>
  </p:sldIdLst>
  <p:sldSz cx="12192000" cy="6858000"/>
  <p:notesSz cx="6858000" cy="2409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524" autoAdjust="0"/>
  </p:normalViewPr>
  <p:slideViewPr>
    <p:cSldViewPr snapToGrid="0">
      <p:cViewPr varScale="1">
        <p:scale>
          <a:sx n="87" d="100"/>
          <a:sy n="87" d="100"/>
        </p:scale>
        <p:origin x="12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8/26/2020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EA390A-1DC1-EF4D-9CE1-B6D7BC5D1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02FD3F-B50E-3A40-BE85-1607281AD649}" type="slidenum">
              <a:rPr lang="en-US" altLang="en-US" sz="1200"/>
              <a:pPr eaLnBrk="1" hangingPunct="1"/>
              <a:t>10</a:t>
            </a:fld>
            <a:endParaRPr lang="en-US" altLang="en-US" sz="1200" dirty="0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8D594122-9141-2A43-9894-4A8F95D8C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E8948B6F-615B-274B-936E-A4040B359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Total power dissipated in a circuit is the sum of dynamic and static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Dynamic power is equal to switching power plus the short circuit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Static power is equal to the product of the operating voltage and the total of subthreshold, gate leakage, junction leakage, contention currents.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77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CCD9B1-F132-A541-9A05-C1671F955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4FD66C-80E4-2242-88C9-E95C19D3A67D}" type="slidenum">
              <a:rPr lang="en-US" altLang="en-US" sz="1200"/>
              <a:pPr eaLnBrk="1" hangingPunct="1"/>
              <a:t>11</a:t>
            </a:fld>
            <a:endParaRPr lang="en-US" altLang="en-US" sz="1200" dirty="0"/>
          </a:p>
        </p:txBody>
      </p:sp>
      <p:sp>
        <p:nvSpPr>
          <p:cNvPr id="869378" name="Rectangle 2">
            <a:extLst>
              <a:ext uri="{FF2B5EF4-FFF2-40B4-BE49-F238E27FC236}">
                <a16:creationId xmlns:a16="http://schemas.microsoft.com/office/drawing/2014/main" id="{ED395428-6C66-1C49-A1C5-C90AF6207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9379" name="Rectangle 3">
            <a:extLst>
              <a:ext uri="{FF2B5EF4-FFF2-40B4-BE49-F238E27FC236}">
                <a16:creationId xmlns:a16="http://schemas.microsoft.com/office/drawing/2014/main" id="{92E00713-852D-3742-8A54-32576AFA4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80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7F9C6-0CBE-494C-ADC9-27C4D7886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F6710F-A380-A745-8218-11D64CDFFA38}" type="slidenum">
              <a:rPr lang="en-US" altLang="en-US" sz="1200"/>
              <a:pPr eaLnBrk="1" hangingPunct="1"/>
              <a:t>12</a:t>
            </a:fld>
            <a:endParaRPr lang="en-US" altLang="en-US" sz="1200" dirty="0"/>
          </a:p>
        </p:txBody>
      </p:sp>
      <p:sp>
        <p:nvSpPr>
          <p:cNvPr id="871426" name="Rectangle 2">
            <a:extLst>
              <a:ext uri="{FF2B5EF4-FFF2-40B4-BE49-F238E27FC236}">
                <a16:creationId xmlns:a16="http://schemas.microsoft.com/office/drawing/2014/main" id="{A5576692-E74C-0C48-B6B4-BF3173CCE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C5E8B313-A7BB-8E47-9D5A-8AAA6C140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Calculate the total logic and memory capacitance of the system. Calculate the switching power for the logic and memory and add them to obtain the total dynamic power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8406F1-4F32-3446-A9B6-2B6D53522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1427D7-2B8F-4C48-BF23-334E4EE0AF7C}" type="slidenum">
              <a:rPr lang="en-US" altLang="en-US" sz="1200"/>
              <a:pPr eaLnBrk="1" hangingPunct="1"/>
              <a:t>13</a:t>
            </a:fld>
            <a:endParaRPr lang="en-US" altLang="en-US" sz="1200" dirty="0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9405D3DF-4915-B046-98A2-4A15C16E5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05722326-52A7-4E4C-BB8E-68846E52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 order to reduce the switching power, you can try to minimize: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activity factor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capacitance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supply voltage and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761947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ACC1B3-CFAE-B348-9649-A823BC263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FB66C6-EA08-BE40-8B25-618567FFC6E9}" type="slidenum">
              <a:rPr lang="en-US" altLang="en-US" sz="1200"/>
              <a:pPr eaLnBrk="1" hangingPunct="1"/>
              <a:t>14</a:t>
            </a:fld>
            <a:endParaRPr lang="en-US" altLang="en-US" sz="1200" dirty="0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15EAF5AF-8439-0D46-BFF7-30F70557B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78B92157-8667-6745-804A-6F8BDC96B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6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883241-AAA0-484F-B4E4-1FE3B8BE7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8E499-C50C-3740-BE6E-2B7BA416F7FE}" type="slidenum">
              <a:rPr lang="en-US" altLang="en-US" sz="1200"/>
              <a:pPr eaLnBrk="1" hangingPunct="1"/>
              <a:t>15</a:t>
            </a:fld>
            <a:endParaRPr lang="en-US" altLang="en-US" sz="1200" dirty="0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74E35D71-584A-B748-A53B-73827C129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AC39F603-05DA-E14A-A9E5-F8CB7F821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Switching probability calculation for different gates. </a:t>
            </a:r>
          </a:p>
        </p:txBody>
      </p:sp>
    </p:spTree>
    <p:extLst>
      <p:ext uri="{BB962C8B-B14F-4D97-AF65-F5344CB8AC3E}">
        <p14:creationId xmlns:p14="http://schemas.microsoft.com/office/powerpoint/2010/main" val="324650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8E62CB-A981-4045-9F25-A75B91B97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68B0FE-BC0D-3149-9FC4-A1238E10DCB5}" type="slidenum">
              <a:rPr lang="en-US" altLang="en-US" sz="1200"/>
              <a:pPr eaLnBrk="1" hangingPunct="1"/>
              <a:t>16</a:t>
            </a:fld>
            <a:endParaRPr lang="en-US" altLang="en-US" sz="1200" dirty="0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55DD4B37-07E1-A24F-BA1B-F9AFD5221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8470F151-5B9D-C046-82B8-B233BAB7E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Example, a 4-input AND is built out of two levels of gates. Estimate the activity factor at each node if the inputs have a probability of 0.5 when switching.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So let’s look at the first two nodes (NAND2); the same process is applied to both. 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probability of getting 1 as an output is ¾ and 0 is ¼ (1 -  ¾) 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switching probability for NAND2 = ¾ X ¼ = 3/16. 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For the NOR2, switching probability = multiplication of the not probability of two NAND2 (¼ X ¼ ). The not switching probability of the NOR2 = 1 – 1/16 = 15/16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Therefore, the switching probability = 1/16 X 15/16 = 15/256.</a:t>
            </a:r>
          </a:p>
        </p:txBody>
      </p:sp>
    </p:spTree>
    <p:extLst>
      <p:ext uri="{BB962C8B-B14F-4D97-AF65-F5344CB8AC3E}">
        <p14:creationId xmlns:p14="http://schemas.microsoft.com/office/powerpoint/2010/main" val="11825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4CB003-5CBC-0F40-9CC9-851A4A075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06C3FA-EF4B-2B49-B565-6170B8CEFA41}" type="slidenum">
              <a:rPr lang="en-US" altLang="en-US" sz="1200"/>
              <a:pPr eaLnBrk="1" hangingPunct="1"/>
              <a:t>17</a:t>
            </a:fld>
            <a:endParaRPr lang="en-US" altLang="en-US" sz="1200" dirty="0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98E2860F-4382-9F43-9B01-D9B8A163E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CFD81630-A81B-454B-AD2F-C3E564421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Clock gating is used to turn off the clock to registers in unused block. This method is applied to reduce dynamic power consumption.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5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51FC1A-CCDE-604C-818E-B18C6E2B4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D1F02A-0268-FE43-996C-F033FD92167F}" type="slidenum">
              <a:rPr lang="en-US" altLang="en-US" sz="1200"/>
              <a:pPr eaLnBrk="1" hangingPunct="1"/>
              <a:t>18</a:t>
            </a:fld>
            <a:endParaRPr lang="en-US" altLang="en-US" sz="1200" dirty="0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2CAEB316-73BE-684C-89C7-A1F4B3FEF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D574ADB3-A9BF-BE43-A113-5F2E31E4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Reduced stages of logic and gate sizing (small gate size) can be used to save dynamic power consumption.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Wires have capacitance too. Proper floor planning of the layout can ensure that communicating blocks are close to each other and long wires are driven with inverters.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83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429CC-428D-BC45-A237-1936D586B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A7EC06-9983-2848-8BA3-C721BDA35CCE}" type="slidenum">
              <a:rPr lang="en-US" altLang="en-US" sz="1200"/>
              <a:pPr eaLnBrk="1" hangingPunct="1"/>
              <a:t>19</a:t>
            </a:fld>
            <a:endParaRPr lang="en-US" altLang="en-US" sz="1200" dirty="0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4C960F3E-BE28-DF49-BE4E-7D647A73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25BB6BCF-B532-3B4E-BF99-3609E6EC5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 minimize dynamic power consumption, the voltage and frequency of operation can be scaled.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28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By the end of this course, you should be able to: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Use equations to explain the sources of power dissipation in a chip.</a:t>
            </a:r>
            <a:endParaRPr lang="en-GB" sz="1800" dirty="0">
              <a:effectLst/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Estimate dynamic and static power consumption.</a:t>
            </a:r>
            <a:endParaRPr lang="en-GB" sz="1800" dirty="0">
              <a:effectLst/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Describe methods to reduce dynamic and static power losses. 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4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A9EA2E-A85C-7345-8E97-282CA99F1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E1F3CF-BCB0-FC48-A6E1-9DD3FA56185E}" type="slidenum">
              <a:rPr lang="en-US" altLang="en-US" sz="1200"/>
              <a:pPr eaLnBrk="1" hangingPunct="1"/>
              <a:t>20</a:t>
            </a:fld>
            <a:endParaRPr lang="en-US" altLang="en-US" sz="1200" dirty="0"/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318C943D-0B4D-AB4F-9850-EE8172CDE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F996D311-DE86-E043-ACEB-5B72F2435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 is consumed even when chips are inactive. </a:t>
            </a:r>
          </a:p>
        </p:txBody>
      </p:sp>
    </p:spTree>
    <p:extLst>
      <p:ext uri="{BB962C8B-B14F-4D97-AF65-F5344CB8AC3E}">
        <p14:creationId xmlns:p14="http://schemas.microsoft.com/office/powerpoint/2010/main" val="133495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8D977C-7DC8-3544-9E2C-AC53267E5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EDFF98-CD5C-3042-8748-114346698EAD}" type="slidenum">
              <a:rPr lang="en-US" altLang="en-US" sz="1200"/>
              <a:pPr eaLnBrk="1" hangingPunct="1"/>
              <a:t>21</a:t>
            </a:fld>
            <a:endParaRPr lang="en-US" altLang="en-US" sz="1200" dirty="0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3ECA97A3-8F6A-BE48-90CA-CA536875E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9E75E18D-70F1-214C-9DAB-681CD704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65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2EF52A-8F5C-F342-A0AB-E04194AF5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0D089F-C2E2-FF49-895B-BD05CA4A7FDD}" type="slidenum">
              <a:rPr lang="en-US" altLang="en-US" sz="1200"/>
              <a:pPr eaLnBrk="1" hangingPunct="1"/>
              <a:t>22</a:t>
            </a:fld>
            <a:endParaRPr lang="en-US" altLang="en-US" sz="1200" dirty="0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D8C6EBD1-E136-C749-83E1-B3ADD87AB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11AF6475-BDB5-DD46-A62D-855D6F996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10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D46574-CB68-1342-BF50-6AC1BBD54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234DE7-D398-4041-A131-3681C3376030}" type="slidenum">
              <a:rPr lang="en-US" altLang="en-US" sz="1200"/>
              <a:pPr eaLnBrk="1" hangingPunct="1"/>
              <a:t>23</a:t>
            </a:fld>
            <a:endParaRPr lang="en-US" altLang="en-US" sz="1200" dirty="0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1087749F-8FAB-3B41-AC08-90FA29453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D0528BF7-B13C-D548-BD16-8578EA4C1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9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308FE2-F15E-8B40-A7BB-8276E37DE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FE75BB-FAD2-2847-A9F9-55E76CE0EFB5}" type="slidenum">
              <a:rPr lang="en-US" altLang="en-US" sz="1200"/>
              <a:pPr eaLnBrk="1" hangingPunct="1"/>
              <a:t>24</a:t>
            </a:fld>
            <a:endParaRPr lang="en-US" altLang="en-US" sz="1200" dirty="0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04DCC452-10F7-EE42-9005-E6D27612F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005744AC-9AF0-7E4C-A94E-73D9A1D7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stack effect is when series OFF transistors have less leakage, so x voltage &gt; 0, so nmos transistor 2 has negative ground source voltage.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GB" sz="120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97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901BC1-9E97-B941-8AF7-565FA9C3F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830591-288E-8849-BCA4-8824B0CF2248}" type="slidenum">
              <a:rPr lang="en-US" altLang="en-US" sz="1200"/>
              <a:pPr eaLnBrk="1" hangingPunct="1"/>
              <a:t>25</a:t>
            </a:fld>
            <a:endParaRPr lang="en-US" altLang="en-US" sz="1200" dirty="0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5CA4848B-2B0F-B641-A0BF-A2DA2AB30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7F1F2D48-B585-0B40-977C-9A9D8A07C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There is a leakage and delay trade off; we aim for low leakage in sleep and low delay in active mode. 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 reduce leakage: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Increase the threshold voltage and use low threshold voltage only in critical circuits.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Increase the source voltage so you can have a stack effect.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Decrease the body voltage by reversing body bias in sleep or forward body bias in active mode.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663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BCD017-6256-0244-A97D-F5FBCD136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D14EEC-B81B-074D-A45E-2C2EFF38A595}" type="slidenum">
              <a:rPr lang="en-US" altLang="en-US" sz="1200"/>
              <a:pPr eaLnBrk="1" hangingPunct="1"/>
              <a:t>26</a:t>
            </a:fld>
            <a:endParaRPr lang="en-US" altLang="en-US" sz="1200" dirty="0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CBA9FBE-FB1D-0743-A16E-21004BF20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F3E29DC2-C36C-2642-9449-DB6F6BCF3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93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9C43E0-30F8-CD4A-915A-897EB9082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F898EE-43BD-EA4D-8FD8-A75214D753BA}" type="slidenum">
              <a:rPr lang="en-US" altLang="en-US" sz="1200"/>
              <a:pPr eaLnBrk="1" hangingPunct="1"/>
              <a:t>27</a:t>
            </a:fld>
            <a:endParaRPr lang="en-US" altLang="en-US" sz="1200" dirty="0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EB9CBD73-B3EC-884C-94A7-4A51C950B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0821488C-28A2-114A-83CE-16C9015D2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44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60CA3A-E97F-8A43-BF09-81F256AE7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98D1A-D0F7-AB4B-984A-13AA0CE445D4}" type="slidenum">
              <a:rPr lang="en-US" altLang="en-US" sz="1200"/>
              <a:pPr eaLnBrk="1" hangingPunct="1"/>
              <a:t>28</a:t>
            </a:fld>
            <a:endParaRPr lang="en-US" altLang="en-US" sz="1200" dirty="0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5B105DF4-9056-BA45-A74E-95B9AC9FD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C447161A-7DE2-9741-AB79-017E31682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/>
                <a:cs typeface="Calibri"/>
              </a:rPr>
              <a:t>Junction leakage occurs into the substrate/well from the reverse-biased p-n junction between diffusion and substrate/well.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881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217ED9-C8B6-3640-9DF7-AC50F34FC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C9BA6D-60F9-0243-865F-BAFA6FB58B88}" type="slidenum">
              <a:rPr lang="en-US" altLang="en-US" sz="1200"/>
              <a:pPr eaLnBrk="1" hangingPunct="1"/>
              <a:t>29</a:t>
            </a:fld>
            <a:endParaRPr lang="en-US" altLang="en-US" sz="1200" dirty="0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4ED54F65-7D0F-504B-977B-061741DFA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8C51B08A-6C2F-1540-A029-EBC17E845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To reduce leakage, turn off power to blocks when they are idle. Use virtual VDD, gate outputs to prevent invalid logic levels to next block.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r>
              <a:rPr lang="en-US" b="0" dirty="0"/>
              <a:t>Voltage drops occurs across sleep transistors. This degrades performance during normal operation, size the transistor wide enough to minimize this impact.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r>
              <a:rPr lang="en-US" b="0" dirty="0"/>
              <a:t>Reduce using switching wide sleep transistors due to its cost of dynamic power. </a:t>
            </a:r>
          </a:p>
        </p:txBody>
      </p:sp>
    </p:spTree>
    <p:extLst>
      <p:ext uri="{BB962C8B-B14F-4D97-AF65-F5344CB8AC3E}">
        <p14:creationId xmlns:p14="http://schemas.microsoft.com/office/powerpoint/2010/main" val="264462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2EF363-A9C2-6247-AB42-144099197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F2450B-CB19-C545-B9B2-0B53AAA0D07F}" type="slidenum">
              <a:rPr lang="en-US" altLang="en-US" sz="1200"/>
              <a:pPr eaLnBrk="1" hangingPunct="1"/>
              <a:t>3</a:t>
            </a:fld>
            <a:endParaRPr lang="en-US" altLang="en-US" sz="1200" dirty="0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01DFF306-7AC9-CB4B-87E8-4E4B333C9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13DD25E3-5E6C-F94F-98B0-1B310C6E4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power is drawn from a voltage source attached to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pin(s) of a chip.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amount of power in a circuit at a given instant in time is called the instantaneous power and can be calculated by the current times voltage in T time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Energy is the ability to do work or apply force to move an object. In electrical circuits, energy is measured as power over time or as integral of instantaneous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average power is the amount of work done or energy converted per unit time; it can be calculated by dividing the energy over time.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B88B18-D222-914F-B63D-FD9A2F1C1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7D682C-CA3F-CD4A-8BD8-AD79AC749C56}" type="slidenum">
              <a:rPr lang="en-US" altLang="en-US" sz="1200"/>
              <a:pPr eaLnBrk="1" hangingPunct="1"/>
              <a:t>4</a:t>
            </a:fld>
            <a:endParaRPr lang="en-US" altLang="en-US" sz="1200" dirty="0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03C1462B-A0AD-7A45-A872-57877C9A1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ADBCF487-1AE6-3740-9C48-7A6708B25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Power in circuit elements: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Instantaneous power is </a:t>
            </a:r>
            <a:r>
              <a:rPr lang="en-US" dirty="0" err="1">
                <a:ea typeface="ＭＳ Ｐゴシック"/>
                <a:cs typeface="Calibri"/>
              </a:rPr>
              <a:t>Idd</a:t>
            </a:r>
            <a:r>
              <a:rPr lang="en-US" dirty="0">
                <a:ea typeface="ＭＳ Ｐゴシック"/>
                <a:cs typeface="Calibri"/>
              </a:rPr>
              <a:t>(t) X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. Where </a:t>
            </a:r>
            <a:r>
              <a:rPr lang="en-US" dirty="0" err="1">
                <a:ea typeface="ＭＳ Ｐゴシック"/>
                <a:cs typeface="Calibri"/>
              </a:rPr>
              <a:t>Idd</a:t>
            </a:r>
            <a:r>
              <a:rPr lang="en-US" dirty="0">
                <a:ea typeface="ＭＳ Ｐゴシック"/>
                <a:cs typeface="Calibri"/>
              </a:rPr>
              <a:t> is the current through the element and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is the voltage across the element.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The power consumed by a resistor. This power is converted to heat and is given by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X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X R. Where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is the current through the resistor.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The charge stored in a capacitor which is given by the formula for Ec.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calculate the energy stored in a capacitor by taking the integral of the current times V in t times for the interval zero to infinity, which is the same as the integral of the capacitance times change of voltage over time by the same limits that implies. 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 equal to C times integral V from the limits 0 to 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Vc</a:t>
            </a: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 ½ of the capacitance times square voltage capacitance. </a:t>
            </a: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15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490956-08A1-8F42-80D8-D330D38E5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B7D031-3119-834A-A34C-A5F6C2CD8C0E}" type="slidenum">
              <a:rPr lang="en-US" altLang="en-US" sz="1200"/>
              <a:pPr eaLnBrk="1" hangingPunct="1"/>
              <a:t>5</a:t>
            </a:fld>
            <a:endParaRPr lang="en-US" altLang="en-US" sz="1200" dirty="0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3B6B0377-A0FE-FB48-B693-22B04B653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D0652CFD-CC55-F64E-85E9-7F010CF97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Look at this load capacitance in the CMOS circuit, when the gate output rises the capacitor charges, and this energy can be calculated by Ec equals to ½ of CL times square VDD.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Half the energy from Vdd will be dissipated in the pMOS transistor as heat and other half stored in the capacitor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When the gate output falls, the energy in the capacitor is dumped to GND and dissipated as heat in the nMOS transistor.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05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152FE3-7518-4340-89B0-259033EDE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9989A0-D2B3-214C-9AB9-A593E81EF856}" type="slidenum">
              <a:rPr lang="en-US" altLang="en-US" sz="1200"/>
              <a:pPr eaLnBrk="1" hangingPunct="1"/>
              <a:t>6</a:t>
            </a:fld>
            <a:endParaRPr lang="en-US" altLang="en-US" sz="1200" dirty="0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9BC9C005-8712-B449-9FE4-E35BA17DD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6033EA05-641F-D340-AF20-51C592B1E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Let’s assume that cmos inverter has a vdd of 1 volt, a load capacitance of 150 femtofarads, its switching frequency is 1 GHz.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With this, we can plot different switching waveforms and compare the power related to </a:t>
            </a:r>
            <a:r>
              <a:rPr lang="en-US" dirty="0" err="1">
                <a:ea typeface="ＭＳ Ｐゴシック"/>
                <a:cs typeface="Calibri"/>
              </a:rPr>
              <a:t>nmos</a:t>
            </a:r>
            <a:r>
              <a:rPr lang="en-US" dirty="0">
                <a:ea typeface="ＭＳ Ｐゴシック"/>
                <a:cs typeface="Calibri"/>
              </a:rPr>
              <a:t>, pmos, and loading capacitance. </a:t>
            </a:r>
          </a:p>
        </p:txBody>
      </p:sp>
    </p:spTree>
    <p:extLst>
      <p:ext uri="{BB962C8B-B14F-4D97-AF65-F5344CB8AC3E}">
        <p14:creationId xmlns:p14="http://schemas.microsoft.com/office/powerpoint/2010/main" val="104452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0121A2-9342-A341-B7A4-09D512824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C91CA7-B36A-9847-A52C-6CA10F65A102}" type="slidenum">
              <a:rPr lang="en-US" altLang="en-US" sz="1200"/>
              <a:pPr eaLnBrk="1" hangingPunct="1"/>
              <a:t>7</a:t>
            </a:fld>
            <a:endParaRPr lang="en-US" altLang="en-US" sz="1200" dirty="0"/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64CDB9E9-1AC1-334C-9A44-C7E01605F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F236F766-AD16-A746-A5AE-172FDE4F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Slide derives the power consumed by a switching inverter.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main factors are the load capacitance C, the operating voltage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and the switching frequency.</a:t>
            </a:r>
          </a:p>
        </p:txBody>
      </p:sp>
    </p:spTree>
    <p:extLst>
      <p:ext uri="{BB962C8B-B14F-4D97-AF65-F5344CB8AC3E}">
        <p14:creationId xmlns:p14="http://schemas.microsoft.com/office/powerpoint/2010/main" val="324945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E25A15-8D37-204F-BBE7-CAC189846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8B72C4-414D-9245-AA29-51D9A2F01B69}" type="slidenum">
              <a:rPr lang="en-US" altLang="en-US" sz="1200"/>
              <a:pPr eaLnBrk="1" hangingPunct="1"/>
              <a:t>8</a:t>
            </a:fld>
            <a:endParaRPr lang="en-US" altLang="en-US" sz="1200" dirty="0"/>
          </a:p>
        </p:txBody>
      </p:sp>
      <p:sp>
        <p:nvSpPr>
          <p:cNvPr id="867330" name="Rectangle 2">
            <a:extLst>
              <a:ext uri="{FF2B5EF4-FFF2-40B4-BE49-F238E27FC236}">
                <a16:creationId xmlns:a16="http://schemas.microsoft.com/office/drawing/2014/main" id="{2D4C0660-379E-9A43-9405-B8ECD3717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E8361477-BDF5-2041-AF65-A7CE77416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Activity factor is the fraction of the system clock frequency in which the gate changes output.</a:t>
            </a:r>
          </a:p>
        </p:txBody>
      </p:sp>
    </p:spTree>
    <p:extLst>
      <p:ext uri="{BB962C8B-B14F-4D97-AF65-F5344CB8AC3E}">
        <p14:creationId xmlns:p14="http://schemas.microsoft.com/office/powerpoint/2010/main" val="318617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65AF9F-CE1E-2C4F-B468-D8F354175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2B31DC-5EC8-C44A-A138-9031BDD83995}" type="slidenum">
              <a:rPr lang="en-US" altLang="en-US" sz="1200"/>
              <a:pPr eaLnBrk="1" hangingPunct="1"/>
              <a:t>9</a:t>
            </a:fld>
            <a:endParaRPr lang="en-US" altLang="en-US" sz="1200" dirty="0"/>
          </a:p>
        </p:txBody>
      </p:sp>
      <p:sp>
        <p:nvSpPr>
          <p:cNvPr id="868354" name="Rectangle 2">
            <a:extLst>
              <a:ext uri="{FF2B5EF4-FFF2-40B4-BE49-F238E27FC236}">
                <a16:creationId xmlns:a16="http://schemas.microsoft.com/office/drawing/2014/main" id="{6A16B3A1-EA7D-E94B-A1FB-548F0EFE0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0B244CF5-9BC9-D04E-8734-D079EFB8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When transistors switch, both nMOS and pMOS networks may be momentarily ON at once; this can lead to a blip of “short circuit” current. This value is less than 10% of dynamic power if the rise/fall times are comparable for input and output, so we will generally ignore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24120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4B1E8E-27F9-1947-B43D-F452AE123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6B2711-0696-6E47-8D42-4B293F12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75367-F424-AB46-9487-2446D37B25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89095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A089-E0DF-FA4A-9B2C-A558A45FA8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20FA-0E12-C84A-A043-86892318CB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056D0-FA72-2042-AB06-D7BFA9E08CE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9261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D1FA-5FE1-DE47-8156-E9B8CE20ED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5D0EC-DBED-574A-A1E6-5DD4E1B37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C56DE-D1B1-2B42-AEEA-0EB74ABEAD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91449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E824FA-56A6-7F43-8C23-8201991AD6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F73BBA-5497-884F-BB7A-D89043F11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22DDF-CF52-B047-9AF1-FDEF3832BF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18961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1" r:id="rId5"/>
    <p:sldLayoutId id="2147485512" r:id="rId6"/>
    <p:sldLayoutId id="2147485513" r:id="rId7"/>
    <p:sldLayoutId id="2147485514" r:id="rId8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9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/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8:</a:t>
            </a:r>
            <a:br>
              <a:rPr lang="en-US" dirty="0"/>
            </a:b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36C1D095-1958-424C-B9F3-B2AAFFCC1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Dissipation Sources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C8D0CA8E-B095-3445-9BCE-729FFA253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aseline="-25000" dirty="0">
                <a:solidFill>
                  <a:srgbClr val="000000"/>
                </a:solidFill>
              </a:rPr>
              <a:t>total </a:t>
            </a:r>
            <a:r>
              <a:rPr lang="en-US" dirty="0">
                <a:solidFill>
                  <a:srgbClr val="000000"/>
                </a:solidFill>
              </a:rPr>
              <a:t>= P</a:t>
            </a:r>
            <a:r>
              <a:rPr lang="en-US" baseline="-25000" dirty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 + P</a:t>
            </a:r>
            <a:r>
              <a:rPr lang="en-US" baseline="-25000" dirty="0">
                <a:solidFill>
                  <a:srgbClr val="000000"/>
                </a:solidFill>
              </a:rPr>
              <a:t>static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Dynamic power: P</a:t>
            </a:r>
            <a:r>
              <a:rPr lang="en-US" baseline="-25000" dirty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 = P</a:t>
            </a:r>
            <a:r>
              <a:rPr lang="en-US" baseline="-25000" dirty="0">
                <a:solidFill>
                  <a:srgbClr val="000000"/>
                </a:solidFill>
              </a:rPr>
              <a:t>switching</a:t>
            </a:r>
            <a:r>
              <a:rPr lang="en-US" dirty="0">
                <a:solidFill>
                  <a:srgbClr val="000000"/>
                </a:solidFill>
              </a:rPr>
              <a:t> + P</a:t>
            </a:r>
            <a:r>
              <a:rPr lang="en-US" baseline="-25000" dirty="0">
                <a:solidFill>
                  <a:srgbClr val="000000"/>
                </a:solidFill>
              </a:rPr>
              <a:t>short circuit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Switching load capacitances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Short-circuit current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Static power: P</a:t>
            </a:r>
            <a:r>
              <a:rPr lang="en-US" baseline="-25000" dirty="0">
                <a:solidFill>
                  <a:srgbClr val="000000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= (I</a:t>
            </a:r>
            <a:r>
              <a:rPr lang="en-US" baseline="-25000" dirty="0">
                <a:solidFill>
                  <a:srgbClr val="000000"/>
                </a:solidFill>
              </a:rPr>
              <a:t>sub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gate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junct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contention</a:t>
            </a:r>
            <a:r>
              <a:rPr lang="en-US" dirty="0">
                <a:solidFill>
                  <a:srgbClr val="000000"/>
                </a:solidFill>
              </a:rPr>
              <a:t>)V</a:t>
            </a:r>
            <a:r>
              <a:rPr lang="en-US" baseline="-25000" dirty="0">
                <a:solidFill>
                  <a:srgbClr val="000000"/>
                </a:solidFill>
              </a:rPr>
              <a:t>DD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Subthreshold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Gate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Junction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Contention current</a:t>
            </a:r>
          </a:p>
        </p:txBody>
      </p:sp>
    </p:spTree>
    <p:extLst>
      <p:ext uri="{BB962C8B-B14F-4D97-AF65-F5344CB8AC3E}">
        <p14:creationId xmlns:p14="http://schemas.microsoft.com/office/powerpoint/2010/main" val="368181781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C67104F2-F29A-ED44-97AA-2655D2758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Dynamic Power Example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A11906EB-CE55-914E-AEBE-D5AE1E319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 billion transistor chip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50 M logic transistors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Average width: 12 </a:t>
            </a:r>
            <a:r>
              <a:rPr lang="el-GR" dirty="0">
                <a:solidFill>
                  <a:srgbClr val="000000"/>
                </a:solidFill>
              </a:rPr>
              <a:t>λ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Activity factor = 0.1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950 M memory transistors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Average width: 4 </a:t>
            </a:r>
            <a:r>
              <a:rPr lang="el-GR" altLang="en-US" dirty="0">
                <a:solidFill>
                  <a:srgbClr val="000000"/>
                </a:solidFill>
              </a:rPr>
              <a:t>λ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Activity factor = 0.02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1.0 V 65 nm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 = 1 fF/</a:t>
            </a:r>
            <a:r>
              <a:rPr lang="el-GR" altLang="en-US" dirty="0">
                <a:solidFill>
                  <a:srgbClr val="000000"/>
                </a:solidFill>
              </a:rPr>
              <a:t>μ</a:t>
            </a:r>
            <a:r>
              <a:rPr lang="en-US" altLang="en-US" dirty="0">
                <a:solidFill>
                  <a:srgbClr val="000000"/>
                </a:solidFill>
              </a:rPr>
              <a:t>m (gate) + 0.8 fF/</a:t>
            </a:r>
            <a:r>
              <a:rPr lang="el-GR" altLang="en-US" dirty="0">
                <a:solidFill>
                  <a:srgbClr val="000000"/>
                </a:solidFill>
              </a:rPr>
              <a:t>μ</a:t>
            </a:r>
            <a:r>
              <a:rPr lang="en-US" altLang="en-US" dirty="0">
                <a:solidFill>
                  <a:srgbClr val="000000"/>
                </a:solidFill>
              </a:rPr>
              <a:t>m (diffusion)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Estimate dynamic power consumption @ 1 GHz.  Neglect wire capacitance and short-circuit current.</a:t>
            </a:r>
          </a:p>
        </p:txBody>
      </p:sp>
      <p:pic>
        <p:nvPicPr>
          <p:cNvPr id="4" name="Picture 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F25C6CF3-0F2C-41A3-9B99-CFBEC214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43" y="805682"/>
            <a:ext cx="2841171" cy="25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159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>
            <a:extLst>
              <a:ext uri="{FF2B5EF4-FFF2-40B4-BE49-F238E27FC236}">
                <a16:creationId xmlns:a16="http://schemas.microsoft.com/office/drawing/2014/main" id="{50D72EAC-33C6-FA4A-90D2-E90FAA24D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Solution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BE2AB1BC-0C59-FD42-9E75-6B1A8C6B1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4" y="1600200"/>
          <a:ext cx="7310437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85140800" imgH="20193000" progId="Equation.DSMT4">
                  <p:embed/>
                </p:oleObj>
              </mc:Choice>
              <mc:Fallback>
                <p:oleObj name="Equation" r:id="rId4" imgW="85140800" imgH="20193000" progId="Equation.DSMT4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BE2AB1BC-0C59-FD42-9E75-6B1A8C6B1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4" y="1600200"/>
                        <a:ext cx="7310437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26775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1AD446F0-110F-404D-A5D7-0FAF74C86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Dynamic Power Reduction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CE376F78-911D-E94C-928C-3CF658FBCE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2691" y="1446882"/>
            <a:ext cx="77724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Try to minimize:</a:t>
            </a:r>
          </a:p>
          <a:p>
            <a:pPr lvl="1" eaLnBrk="1" hangingPunct="1">
              <a:defRPr/>
            </a:pPr>
            <a:r>
              <a:rPr lang="en-US" dirty="0"/>
              <a:t>Activity factor</a:t>
            </a:r>
          </a:p>
          <a:p>
            <a:pPr lvl="1" eaLnBrk="1" hangingPunct="1">
              <a:defRPr/>
            </a:pPr>
            <a:r>
              <a:rPr lang="en-US" dirty="0"/>
              <a:t>Capacitance</a:t>
            </a:r>
          </a:p>
          <a:p>
            <a:pPr lvl="1" eaLnBrk="1" hangingPunct="1">
              <a:defRPr/>
            </a:pPr>
            <a:r>
              <a:rPr lang="en-US" dirty="0"/>
              <a:t>Supply voltage</a:t>
            </a:r>
          </a:p>
          <a:p>
            <a:pPr lvl="1" eaLnBrk="1" hangingPunct="1">
              <a:defRPr/>
            </a:pPr>
            <a:r>
              <a:rPr lang="en-US" dirty="0"/>
              <a:t>Frequency</a:t>
            </a:r>
          </a:p>
        </p:txBody>
      </p:sp>
      <p:graphicFrame>
        <p:nvGraphicFramePr>
          <p:cNvPr id="28677" name="Object 8">
            <a:extLst>
              <a:ext uri="{FF2B5EF4-FFF2-40B4-BE49-F238E27FC236}">
                <a16:creationId xmlns:a16="http://schemas.microsoft.com/office/drawing/2014/main" id="{534573FD-2ED8-6442-9599-E3F66CEA00E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1535680"/>
              </p:ext>
            </p:extLst>
          </p:nvPr>
        </p:nvGraphicFramePr>
        <p:xfrm>
          <a:off x="1212774" y="1717140"/>
          <a:ext cx="2514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8092400" imgH="5854700" progId="Equation.DSMT4">
                  <p:embed/>
                </p:oleObj>
              </mc:Choice>
              <mc:Fallback>
                <p:oleObj name="Equation" r:id="rId4" imgW="28092400" imgH="5854700" progId="Equation.DSMT4">
                  <p:embed/>
                  <p:pic>
                    <p:nvPicPr>
                      <p:cNvPr id="28677" name="Object 8">
                        <a:extLst>
                          <a:ext uri="{FF2B5EF4-FFF2-40B4-BE49-F238E27FC236}">
                            <a16:creationId xmlns:a16="http://schemas.microsoft.com/office/drawing/2014/main" id="{534573FD-2ED8-6442-9599-E3F66CEA0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774" y="1717140"/>
                        <a:ext cx="2514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2409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>
            <a:extLst>
              <a:ext uri="{FF2B5EF4-FFF2-40B4-BE49-F238E27FC236}">
                <a16:creationId xmlns:a16="http://schemas.microsoft.com/office/drawing/2014/main" id="{8B207D40-62CE-AD4D-BD57-CFF4AC99B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Activity Factor Estimation</a:t>
            </a:r>
          </a:p>
        </p:txBody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F262F5A4-3957-9843-B073-47CD95896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Let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= Prob(node i = 1)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= 1-P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baseline="-25000" dirty="0"/>
              <a:t>i </a:t>
            </a:r>
            <a:r>
              <a:rPr lang="en-US" altLang="en-US" dirty="0">
                <a:solidFill>
                  <a:srgbClr val="000000"/>
                </a:solidFill>
              </a:rPr>
              <a:t>=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*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Completely random data have P = 0.5 and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= 0.25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are often not completely random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e.g., upper bits of 64-bit words representing bank account balances are usually 0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propagating through ANDs and ORs have lower activity factor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Depends on design, but typically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≈</a:t>
            </a:r>
            <a:r>
              <a:rPr lang="en-US" altLang="en-US" dirty="0">
                <a:solidFill>
                  <a:srgbClr val="000000"/>
                </a:solidFill>
              </a:rPr>
              <a:t> 0.1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07268" name="Line 4">
            <a:extLst>
              <a:ext uri="{FF2B5EF4-FFF2-40B4-BE49-F238E27FC236}">
                <a16:creationId xmlns:a16="http://schemas.microsoft.com/office/drawing/2014/main" id="{738078ED-FA2C-A644-A9FA-FFB439ACE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990" y="15011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07269" name="Line 5">
            <a:extLst>
              <a:ext uri="{FF2B5EF4-FFF2-40B4-BE49-F238E27FC236}">
                <a16:creationId xmlns:a16="http://schemas.microsoft.com/office/drawing/2014/main" id="{8872927C-A54C-A848-99EB-455568AD0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057" y="19093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534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>
            <a:extLst>
              <a:ext uri="{FF2B5EF4-FFF2-40B4-BE49-F238E27FC236}">
                <a16:creationId xmlns:a16="http://schemas.microsoft.com/office/drawing/2014/main" id="{0EAF1607-7D02-6B48-95EF-A1AA7C13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Switching Probability</a:t>
            </a:r>
          </a:p>
        </p:txBody>
      </p:sp>
      <p:pic>
        <p:nvPicPr>
          <p:cNvPr id="909316" name="Picture 4">
            <a:extLst>
              <a:ext uri="{FF2B5EF4-FFF2-40B4-BE49-F238E27FC236}">
                <a16:creationId xmlns:a16="http://schemas.microsoft.com/office/drawing/2014/main" id="{963976E1-8D7D-B744-A144-92B1058D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640080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48994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>
            <a:extLst>
              <a:ext uri="{FF2B5EF4-FFF2-40B4-BE49-F238E27FC236}">
                <a16:creationId xmlns:a16="http://schemas.microsoft.com/office/drawing/2014/main" id="{686019BF-D862-F448-BEB5-D1F7E7CE9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Example</a:t>
            </a:r>
          </a:p>
        </p:txBody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FD15EF5E-213D-6240-B789-DD6707A9D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4-input AND is built out of two levels of gates</a:t>
            </a:r>
          </a:p>
          <a:p>
            <a:pPr>
              <a:defRPr/>
            </a:pPr>
            <a:r>
              <a:rPr lang="en-US" dirty="0"/>
              <a:t>Estimate the activity factor at each node if the inputs have P = 0.5</a:t>
            </a:r>
          </a:p>
        </p:txBody>
      </p:sp>
      <p:sp>
        <p:nvSpPr>
          <p:cNvPr id="911366" name="Rectangle 6">
            <a:extLst>
              <a:ext uri="{FF2B5EF4-FFF2-40B4-BE49-F238E27FC236}">
                <a16:creationId xmlns:a16="http://schemas.microsoft.com/office/drawing/2014/main" id="{4E197DDC-E775-B140-9106-2F16F876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11367" name="Rectangle 7">
            <a:extLst>
              <a:ext uri="{FF2B5EF4-FFF2-40B4-BE49-F238E27FC236}">
                <a16:creationId xmlns:a16="http://schemas.microsoft.com/office/drawing/2014/main" id="{C61D3A3E-DAF8-0041-B125-F46B06CA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11368" name="Rectangle 8">
            <a:extLst>
              <a:ext uri="{FF2B5EF4-FFF2-40B4-BE49-F238E27FC236}">
                <a16:creationId xmlns:a16="http://schemas.microsoft.com/office/drawing/2014/main" id="{1EDF1D0E-86AF-2143-8972-4544AA7E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05200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D2E4976-B9E2-4181-8437-155B7171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41" y="2421774"/>
            <a:ext cx="4834917" cy="25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85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1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1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6" grpId="0" animBg="1"/>
      <p:bldP spid="911367" grpId="0" animBg="1"/>
      <p:bldP spid="9113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>
            <a:extLst>
              <a:ext uri="{FF2B5EF4-FFF2-40B4-BE49-F238E27FC236}">
                <a16:creationId xmlns:a16="http://schemas.microsoft.com/office/drawing/2014/main" id="{C764F9A0-0E43-E54C-8A40-87724C7B4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Clock Gating</a:t>
            </a:r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9C1BF4B5-78E3-944C-8F29-23074CEF8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best way to reduce the activity is to turn off the clock to registers in unused blocks</a:t>
            </a:r>
          </a:p>
          <a:p>
            <a:pPr lvl="1" eaLnBrk="1" hangingPunct="1"/>
            <a:r>
              <a:rPr lang="en-US" altLang="en-US" dirty="0"/>
              <a:t>Saves clock activity (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1)</a:t>
            </a:r>
          </a:p>
          <a:p>
            <a:pPr lvl="1" eaLnBrk="1" hangingPunct="1"/>
            <a:r>
              <a:rPr lang="en-US" altLang="en-US" dirty="0"/>
              <a:t>Eliminates all switching activity in the block</a:t>
            </a:r>
          </a:p>
          <a:p>
            <a:pPr lvl="1" eaLnBrk="1" hangingPunct="1"/>
            <a:r>
              <a:rPr lang="en-US" altLang="en-US" dirty="0"/>
              <a:t>Requires determining if block will be used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2A00214-A8C2-464B-9786-353D578A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09" y="2620578"/>
            <a:ext cx="5515377" cy="3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2875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>
            <a:extLst>
              <a:ext uri="{FF2B5EF4-FFF2-40B4-BE49-F238E27FC236}">
                <a16:creationId xmlns:a16="http://schemas.microsoft.com/office/drawing/2014/main" id="{F7BBF19C-1B52-9942-BB79-5FA69C92A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Capacitance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62A4E44A-1DE7-3547-8B12-DC4C13DC0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Gate capacitance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Fewer stages of logic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Small gate sizes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Wire capacitance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Good floor planning to keep communicating blocks close to each other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Drive long wires with inverters or buffers rather than complex gates</a:t>
            </a: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5463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2AF45A3F-0E73-4D46-86B2-A819FA5A7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Voltage/Frequency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4DB16237-FDCD-9C44-AB1B-3734A2C7A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Run each block at the lowest possible voltage and frequency that meets performance requirements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Voltage Domains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Provide separate supplies to different blocks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Level converters required when crossing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from low to high V</a:t>
            </a:r>
            <a:r>
              <a:rPr lang="en-US" baseline="-25000" dirty="0"/>
              <a:t>DD</a:t>
            </a:r>
            <a:r>
              <a:rPr lang="en-US" dirty="0"/>
              <a:t> domains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Dynamic Voltage Scaling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Adjust V</a:t>
            </a:r>
            <a:r>
              <a:rPr lang="en-US" baseline="-25000" dirty="0"/>
              <a:t>DD</a:t>
            </a:r>
            <a:r>
              <a:rPr lang="en-US" dirty="0"/>
              <a:t> and f according to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workload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28A3301-7062-400F-9102-0450A78F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563" y="4083760"/>
            <a:ext cx="2718781" cy="1821584"/>
          </a:xfrm>
          <a:prstGeom prst="rect">
            <a:avLst/>
          </a:prstGeom>
        </p:spPr>
      </p:pic>
      <p:pic>
        <p:nvPicPr>
          <p:cNvPr id="6" name="Picture 5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D0EE57C0-0AEB-4828-ADC4-2F1D7EAA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921" y="1502249"/>
            <a:ext cx="2671423" cy="24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31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  <a:r>
              <a:rPr lang="en-US" altLang="en-US" dirty="0">
                <a:solidFill>
                  <a:schemeClr val="accent5"/>
                </a:solidFill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GB" dirty="0">
                <a:cs typeface="+mn-cs"/>
              </a:rPr>
              <a:t>Use equations to explain the sources of power dissipation in a chip.</a:t>
            </a:r>
          </a:p>
          <a:p>
            <a:r>
              <a:rPr lang="en-GB" dirty="0">
                <a:cs typeface="+mn-cs"/>
              </a:rPr>
              <a:t>Estimate dynamic and static power consumption.</a:t>
            </a:r>
          </a:p>
          <a:p>
            <a:r>
              <a:rPr lang="en-GB" dirty="0">
                <a:cs typeface="+mn-cs"/>
              </a:rPr>
              <a:t>Describe methods to reduce dynamic and static power losses. </a:t>
            </a:r>
          </a:p>
          <a:p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25454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>
            <a:extLst>
              <a:ext uri="{FF2B5EF4-FFF2-40B4-BE49-F238E27FC236}">
                <a16:creationId xmlns:a16="http://schemas.microsoft.com/office/drawing/2014/main" id="{176BABA2-E31A-864D-AC25-750740E17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31FC4C3C-F3F7-9C4A-BA8B-A370C6828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Static power is consumed even when chip is quiescent.</a:t>
            </a:r>
          </a:p>
          <a:p>
            <a:pPr lvl="1" eaLnBrk="1" hangingPunct="1">
              <a:defRPr/>
            </a:pPr>
            <a:r>
              <a:rPr lang="en-US" dirty="0"/>
              <a:t>Leakage draws power from nominally OFF devices</a:t>
            </a:r>
          </a:p>
          <a:p>
            <a:pPr lvl="1" eaLnBrk="1" hangingPunct="1">
              <a:defRPr/>
            </a:pPr>
            <a:r>
              <a:rPr lang="en-US" dirty="0"/>
              <a:t>Ratioed circuits burn power in fight between ON transistors</a:t>
            </a:r>
          </a:p>
        </p:txBody>
      </p:sp>
      <p:sp>
        <p:nvSpPr>
          <p:cNvPr id="841733" name="Rectangle 5">
            <a:extLst>
              <a:ext uri="{FF2B5EF4-FFF2-40B4-BE49-F238E27FC236}">
                <a16:creationId xmlns:a16="http://schemas.microsoft.com/office/drawing/2014/main" id="{CE6CC5F1-EB84-8B41-87D0-278B9206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623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41735" name="Rectangle 7">
            <a:extLst>
              <a:ext uri="{FF2B5EF4-FFF2-40B4-BE49-F238E27FC236}">
                <a16:creationId xmlns:a16="http://schemas.microsoft.com/office/drawing/2014/main" id="{B7A76E0D-2BE9-D44B-803B-7E313AC9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3276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1279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97F96718-CAA9-8249-8FE9-AD726AC4E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 Example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00F69EEC-5697-F440-8442-8FE631D8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Revisit power estimation for 1 billion transistor chip</a:t>
            </a:r>
          </a:p>
          <a:p>
            <a:pPr eaLnBrk="1" hangingPunct="1"/>
            <a:r>
              <a:rPr lang="en-US" altLang="en-US" dirty="0"/>
              <a:t>Estimate static power consumption</a:t>
            </a:r>
          </a:p>
          <a:p>
            <a:pPr lvl="1" eaLnBrk="1" hangingPunct="1"/>
            <a:r>
              <a:rPr lang="en-US" altLang="en-US" dirty="0"/>
              <a:t>Subthreshold leakage</a:t>
            </a:r>
          </a:p>
          <a:p>
            <a:pPr lvl="2" eaLnBrk="1" hangingPunct="1"/>
            <a:r>
              <a:rPr lang="en-US" altLang="en-US" dirty="0"/>
              <a:t>Normal V</a:t>
            </a:r>
            <a:r>
              <a:rPr lang="en-US" altLang="en-US" baseline="-25000" dirty="0"/>
              <a:t>t</a:t>
            </a:r>
            <a:r>
              <a:rPr lang="en-US" altLang="en-US" dirty="0"/>
              <a:t>: 		100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2" eaLnBrk="1" hangingPunct="1"/>
            <a:r>
              <a:rPr lang="en-US" altLang="en-US" dirty="0"/>
              <a:t>High V</a:t>
            </a:r>
            <a:r>
              <a:rPr lang="en-US" altLang="en-US" baseline="-25000" dirty="0"/>
              <a:t>t</a:t>
            </a:r>
            <a:r>
              <a:rPr lang="en-US" altLang="en-US" dirty="0"/>
              <a:t>: 		10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2" eaLnBrk="1" hangingPunct="1"/>
            <a:r>
              <a:rPr lang="en-US" altLang="en-US" dirty="0"/>
              <a:t>High Vt used in all memories and in 95% of logic gates</a:t>
            </a:r>
          </a:p>
          <a:p>
            <a:pPr lvl="1" eaLnBrk="1" hangingPunct="1"/>
            <a:r>
              <a:rPr lang="en-US" altLang="en-US" dirty="0"/>
              <a:t>Gate leakage		5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1" eaLnBrk="1" hangingPunct="1"/>
            <a:r>
              <a:rPr lang="en-US" altLang="en-US" dirty="0"/>
              <a:t>Junction leakage	negligible</a:t>
            </a:r>
          </a:p>
        </p:txBody>
      </p:sp>
    </p:spTree>
    <p:extLst>
      <p:ext uri="{BB962C8B-B14F-4D97-AF65-F5344CB8AC3E}">
        <p14:creationId xmlns:p14="http://schemas.microsoft.com/office/powerpoint/2010/main" val="345505292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4212A29B-4194-B542-B69A-F2135E95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Solution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A0974A76-5A94-CD49-A31C-A6876675D06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779588"/>
          <a:ext cx="78486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19951500" imgH="34518600" progId="Equation.DSMT4">
                  <p:embed/>
                </p:oleObj>
              </mc:Choice>
              <mc:Fallback>
                <p:oleObj name="Equation" r:id="rId4" imgW="119951500" imgH="34518600" progId="Equation.DSMT4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A0974A76-5A94-CD49-A31C-A6876675D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79588"/>
                        <a:ext cx="78486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3305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030C5256-21BB-9A46-A141-599F07769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Subthreshold Leakage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96090EC0-5B8F-5D40-809B-E74DB389A3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543800" cy="4572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For V</a:t>
            </a:r>
            <a:r>
              <a:rPr lang="en-US" sz="2000" baseline="-25000" dirty="0"/>
              <a:t>ds</a:t>
            </a:r>
            <a:r>
              <a:rPr lang="en-US" sz="2000" dirty="0"/>
              <a:t> &gt; 50 mV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</a:t>
            </a:r>
            <a:r>
              <a:rPr lang="en-US" sz="2000" baseline="-25000" dirty="0"/>
              <a:t>off</a:t>
            </a:r>
            <a:r>
              <a:rPr lang="en-US" sz="2000" dirty="0"/>
              <a:t> = leakage at V</a:t>
            </a:r>
            <a:r>
              <a:rPr lang="en-US" sz="2000" baseline="-25000" dirty="0"/>
              <a:t>gs</a:t>
            </a:r>
            <a:r>
              <a:rPr lang="en-US" sz="2000" dirty="0"/>
              <a:t> = 0, V</a:t>
            </a:r>
            <a:r>
              <a:rPr lang="en-US" sz="2000" baseline="-25000" dirty="0"/>
              <a:t>ds</a:t>
            </a:r>
            <a:r>
              <a:rPr lang="en-US" sz="2000" dirty="0"/>
              <a:t> = V</a:t>
            </a:r>
            <a:r>
              <a:rPr lang="en-US" sz="2000" baseline="-25000" dirty="0"/>
              <a:t>DD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000" dirty="0"/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37CAE7BE-B495-DE4D-8F81-769A898A68F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1981200"/>
          <a:ext cx="31242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7452300" imgH="8775700" progId="Equation.DSMT4">
                  <p:embed/>
                </p:oleObj>
              </mc:Choice>
              <mc:Fallback>
                <p:oleObj name="Equation" r:id="rId4" imgW="37452300" imgH="8775700" progId="Equation.DSMT4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37CAE7BE-B495-DE4D-8F81-769A898A6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1242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79" name="Text Box 7">
            <a:extLst>
              <a:ext uri="{FF2B5EF4-FFF2-40B4-BE49-F238E27FC236}">
                <a16:creationId xmlns:a16="http://schemas.microsoft.com/office/drawing/2014/main" id="{3706B3EB-475D-314F-BC0A-1953417B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4" y="1600201"/>
            <a:ext cx="348537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Typical values in 65 nm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100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0.3 V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10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 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0.4 V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   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0.5 V</a:t>
            </a:r>
          </a:p>
          <a:p>
            <a:pPr eaLnBrk="1" hangingPunct="1"/>
            <a:r>
              <a:rPr lang="en-US" altLang="en-US" sz="2000" dirty="0">
                <a:latin typeface="Symbol" panose="05050102010706020507" pitchFamily="18" charset="2"/>
              </a:rPr>
              <a:t>h </a:t>
            </a:r>
            <a:r>
              <a:rPr lang="en-US" altLang="en-US" sz="2000" dirty="0">
                <a:latin typeface="Arial" panose="020B0604020202020204" pitchFamily="34" charset="0"/>
              </a:rPr>
              <a:t>  = 0.1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k</a:t>
            </a:r>
            <a:r>
              <a:rPr lang="en-US" altLang="en-US" sz="2000" baseline="-25000" dirty="0">
                <a:latin typeface="Symbol" panose="05050102010706020507" pitchFamily="18" charset="2"/>
              </a:rPr>
              <a:t>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0.1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S  = 100 mV/decade</a:t>
            </a:r>
          </a:p>
        </p:txBody>
      </p:sp>
    </p:spTree>
    <p:extLst>
      <p:ext uri="{BB962C8B-B14F-4D97-AF65-F5344CB8AC3E}">
        <p14:creationId xmlns:p14="http://schemas.microsoft.com/office/powerpoint/2010/main" val="240536659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011549B4-2920-794F-9969-9E172D45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Stack Effect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46C9FC91-98EC-9841-B5D1-E981C52A95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6962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Series OFF transistors have less leakage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V</a:t>
            </a:r>
            <a:r>
              <a:rPr lang="en-US" baseline="-25000" dirty="0"/>
              <a:t>x</a:t>
            </a:r>
            <a:r>
              <a:rPr lang="en-US" dirty="0"/>
              <a:t> &gt; 0, so N2 has negative V</a:t>
            </a:r>
            <a:r>
              <a:rPr lang="en-US" baseline="-25000" dirty="0"/>
              <a:t>gs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Leakage through 2-stack reduces ~10x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Leakage through 3-stack reduces further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428E41BA-D5A5-2340-98F9-B13E75E8FA3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52577474"/>
              </p:ext>
            </p:extLst>
          </p:nvPr>
        </p:nvGraphicFramePr>
        <p:xfrm>
          <a:off x="2638127" y="2576424"/>
          <a:ext cx="40243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2768600" imgH="584200" progId="Equation.DSMT4">
                  <p:embed/>
                </p:oleObj>
              </mc:Choice>
              <mc:Fallback>
                <p:oleObj name="Equation" r:id="rId4" imgW="2768600" imgH="584200" progId="Equation.DSMT4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428E41BA-D5A5-2340-98F9-B13E75E8F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27" y="2576424"/>
                        <a:ext cx="40243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828BAF8D-3468-5C45-87EE-56EE14B8362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3498850"/>
          <a:ext cx="152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2529800" imgH="10236200" progId="Equation.DSMT4">
                  <p:embed/>
                </p:oleObj>
              </mc:Choice>
              <mc:Fallback>
                <p:oleObj name="Equation" r:id="rId6" imgW="22529800" imgH="10236200" progId="Equation.DSMT4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828BAF8D-3468-5C45-87EE-56EE14B83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98850"/>
                        <a:ext cx="152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9">
            <a:extLst>
              <a:ext uri="{FF2B5EF4-FFF2-40B4-BE49-F238E27FC236}">
                <a16:creationId xmlns:a16="http://schemas.microsoft.com/office/drawing/2014/main" id="{EEC6A73B-341D-A943-8E5E-8881F6E91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44738"/>
              </p:ext>
            </p:extLst>
          </p:nvPr>
        </p:nvGraphicFramePr>
        <p:xfrm>
          <a:off x="3202482" y="4986337"/>
          <a:ext cx="353686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51206400" imgH="12293600" progId="Equation.DSMT4">
                  <p:embed/>
                </p:oleObj>
              </mc:Choice>
              <mc:Fallback>
                <p:oleObj name="Equation" r:id="rId8" imgW="51206400" imgH="12293600" progId="Equation.DSMT4">
                  <p:embed/>
                  <p:pic>
                    <p:nvPicPr>
                      <p:cNvPr id="51208" name="Object 9">
                        <a:extLst>
                          <a:ext uri="{FF2B5EF4-FFF2-40B4-BE49-F238E27FC236}">
                            <a16:creationId xmlns:a16="http://schemas.microsoft.com/office/drawing/2014/main" id="{EEC6A73B-341D-A943-8E5E-8881F6E91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482" y="4986337"/>
                        <a:ext cx="353686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732FEAD-91F8-4347-B688-476EBC60BD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755" y="1937255"/>
            <a:ext cx="1920271" cy="33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4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9DD7736F-EA25-7244-AF78-2BA66584B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Leakage Control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88FC5805-839C-964F-A7F4-078E77218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Leakage and delay trade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Aim for low leakage in sleep and low delay in active mode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To reduce leakage: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Increase V</a:t>
            </a:r>
            <a:r>
              <a:rPr lang="en-US" baseline="-25000" dirty="0"/>
              <a:t>t</a:t>
            </a:r>
            <a:r>
              <a:rPr lang="en-US" dirty="0"/>
              <a:t>: </a:t>
            </a:r>
            <a:r>
              <a:rPr lang="en-US" i="1" dirty="0"/>
              <a:t>multiple V</a:t>
            </a:r>
            <a:r>
              <a:rPr lang="en-US" i="1" baseline="-25000" dirty="0"/>
              <a:t>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Use low V</a:t>
            </a:r>
            <a:r>
              <a:rPr lang="en-US" baseline="-25000" dirty="0"/>
              <a:t>t</a:t>
            </a:r>
            <a:r>
              <a:rPr lang="en-US" dirty="0"/>
              <a:t> only in critical circuits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Increase V</a:t>
            </a:r>
            <a:r>
              <a:rPr lang="en-US" baseline="-25000" dirty="0"/>
              <a:t>s</a:t>
            </a:r>
            <a:r>
              <a:rPr lang="en-US" dirty="0"/>
              <a:t>: </a:t>
            </a:r>
            <a:r>
              <a:rPr lang="en-US" i="1" dirty="0"/>
              <a:t>stack effect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i="1" dirty="0"/>
              <a:t>Input vector control</a:t>
            </a:r>
            <a:r>
              <a:rPr lang="en-US" dirty="0"/>
              <a:t> in sleep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Decrease V</a:t>
            </a:r>
            <a:r>
              <a:rPr lang="en-US" baseline="-25000" dirty="0"/>
              <a:t>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i="1" dirty="0"/>
              <a:t>Reverse body bias</a:t>
            </a:r>
            <a:r>
              <a:rPr lang="en-US" dirty="0"/>
              <a:t> in sleep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Or forward body bias in active mode</a:t>
            </a:r>
          </a:p>
        </p:txBody>
      </p:sp>
    </p:spTree>
    <p:extLst>
      <p:ext uri="{BB962C8B-B14F-4D97-AF65-F5344CB8AC3E}">
        <p14:creationId xmlns:p14="http://schemas.microsoft.com/office/powerpoint/2010/main" val="242898521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A358E71E-7525-9B4B-9895-A0FA4FC87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Gate Leakage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E340EF9F-DD9E-234C-A6B3-F2A6E60C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Extremely strong function of t</a:t>
            </a:r>
            <a:r>
              <a:rPr lang="en-US" altLang="en-US" baseline="-25000" dirty="0"/>
              <a:t>ox</a:t>
            </a:r>
            <a:r>
              <a:rPr lang="en-US" altLang="en-US" dirty="0"/>
              <a:t> and V</a:t>
            </a:r>
            <a:r>
              <a:rPr lang="en-US" altLang="en-US" baseline="-25000" dirty="0"/>
              <a:t>gs</a:t>
            </a:r>
          </a:p>
          <a:p>
            <a:pPr lvl="1" eaLnBrk="1" hangingPunct="1"/>
            <a:r>
              <a:rPr lang="en-US" altLang="en-US" dirty="0"/>
              <a:t>Negligible for older processes</a:t>
            </a:r>
          </a:p>
          <a:p>
            <a:pPr lvl="1" eaLnBrk="1" hangingPunct="1"/>
            <a:r>
              <a:rPr lang="en-US" altLang="en-US" dirty="0"/>
              <a:t>Approaches subthreshold leakage at 65 nm and below in some processes</a:t>
            </a:r>
          </a:p>
          <a:p>
            <a:pPr eaLnBrk="1" hangingPunct="1"/>
            <a:r>
              <a:rPr lang="en-US" altLang="en-US" dirty="0"/>
              <a:t>An order of magnitude less for pMOS than nMOS</a:t>
            </a:r>
          </a:p>
          <a:p>
            <a:pPr eaLnBrk="1" hangingPunct="1"/>
            <a:r>
              <a:rPr lang="en-US" altLang="en-US" dirty="0"/>
              <a:t>Control leakage in the process using t</a:t>
            </a:r>
            <a:r>
              <a:rPr lang="en-US" altLang="en-US" baseline="-25000" dirty="0"/>
              <a:t>ox</a:t>
            </a:r>
            <a:r>
              <a:rPr lang="en-US" altLang="en-US" dirty="0"/>
              <a:t> &gt; 10.5 </a:t>
            </a:r>
            <a:r>
              <a:rPr lang="en-US" altLang="en-US" dirty="0">
                <a:cs typeface="Arial" panose="020B0604020202020204" pitchFamily="34" charset="0"/>
              </a:rPr>
              <a:t>Å</a:t>
            </a:r>
          </a:p>
          <a:p>
            <a:pPr lvl="1" eaLnBrk="1" hangingPunct="1"/>
            <a:r>
              <a:rPr lang="en-US" altLang="en-US" dirty="0"/>
              <a:t>High-k gate dielectrics help</a:t>
            </a:r>
          </a:p>
          <a:p>
            <a:pPr lvl="1" eaLnBrk="1" hangingPunct="1"/>
            <a:r>
              <a:rPr lang="en-US" altLang="en-US" dirty="0"/>
              <a:t>Some processes provide multiple t</a:t>
            </a:r>
            <a:r>
              <a:rPr lang="en-US" altLang="en-US" baseline="-25000" dirty="0"/>
              <a:t>ox</a:t>
            </a:r>
          </a:p>
          <a:p>
            <a:pPr lvl="2" eaLnBrk="1" hangingPunct="1"/>
            <a:r>
              <a:rPr lang="en-US" altLang="en-US" dirty="0"/>
              <a:t>e.g., thicker oxide for 3.3 V I/O transistors</a:t>
            </a:r>
          </a:p>
          <a:p>
            <a:pPr eaLnBrk="1" hangingPunct="1"/>
            <a:r>
              <a:rPr lang="en-US" altLang="en-US" dirty="0"/>
              <a:t>Control leakage in circuits by limiting V</a:t>
            </a:r>
            <a:r>
              <a:rPr lang="en-US" altLang="en-US" baseline="-25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0291328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5502EECD-C734-1F41-AE6B-9431E71BF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NAND3 Leakage Example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5DE4538A-88FD-3E4A-9673-FD57D4F9B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100 nm process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I</a:t>
            </a:r>
            <a:r>
              <a:rPr lang="en-US" baseline="-25000" dirty="0"/>
              <a:t>gn</a:t>
            </a:r>
            <a:r>
              <a:rPr lang="en-US" dirty="0"/>
              <a:t> = 6.3 nA 	I</a:t>
            </a:r>
            <a:r>
              <a:rPr lang="en-US" baseline="-25000" dirty="0"/>
              <a:t>gp</a:t>
            </a:r>
            <a:r>
              <a:rPr lang="en-US" dirty="0"/>
              <a:t> = 0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I</a:t>
            </a:r>
            <a:r>
              <a:rPr lang="en-US" baseline="-25000" dirty="0"/>
              <a:t>offn</a:t>
            </a:r>
            <a:r>
              <a:rPr lang="en-US" dirty="0"/>
              <a:t> = 5.63 nA	I</a:t>
            </a:r>
            <a:r>
              <a:rPr lang="en-US" baseline="-25000" dirty="0"/>
              <a:t>offp</a:t>
            </a:r>
            <a:r>
              <a:rPr lang="en-US" dirty="0"/>
              <a:t> = 9.3 nA</a:t>
            </a:r>
          </a:p>
        </p:txBody>
      </p:sp>
      <p:pic>
        <p:nvPicPr>
          <p:cNvPr id="940037" name="Picture 5">
            <a:extLst>
              <a:ext uri="{FF2B5EF4-FFF2-40B4-BE49-F238E27FC236}">
                <a16:creationId xmlns:a16="http://schemas.microsoft.com/office/drawing/2014/main" id="{1163DF56-ED63-7842-A20C-B9A63E47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3" y="2268086"/>
            <a:ext cx="67056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40038" name="Text Box 6">
            <a:extLst>
              <a:ext uri="{FF2B5EF4-FFF2-40B4-BE49-F238E27FC236}">
                <a16:creationId xmlns:a16="http://schemas.microsoft.com/office/drawing/2014/main" id="{BA89E7BA-98D0-8444-B344-4132EFC8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493" y="5506812"/>
            <a:ext cx="1098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Arial" charset="0"/>
                <a:ea typeface="ＭＳ Ｐゴシック" charset="0"/>
              </a:rPr>
              <a:t>Data from [Lee03]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30C2199-ADA3-44B9-8710-A63B2563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5" y="1546005"/>
            <a:ext cx="2875746" cy="26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419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>
            <a:extLst>
              <a:ext uri="{FF2B5EF4-FFF2-40B4-BE49-F238E27FC236}">
                <a16:creationId xmlns:a16="http://schemas.microsoft.com/office/drawing/2014/main" id="{70E9B0C6-5D0D-4C4F-B8AE-95BB2C3D9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Junction Leakage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6B16A2DE-E8AD-5B4F-A782-D5FA8838E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reverse-biased p-n junctions</a:t>
            </a:r>
          </a:p>
          <a:p>
            <a:pPr lvl="1" eaLnBrk="1" hangingPunct="1">
              <a:defRPr/>
            </a:pPr>
            <a:r>
              <a:rPr lang="en-US" dirty="0"/>
              <a:t>Between diffusion and substrate or well</a:t>
            </a:r>
          </a:p>
          <a:p>
            <a:pPr>
              <a:defRPr/>
            </a:pPr>
            <a:r>
              <a:rPr lang="en-US" dirty="0"/>
              <a:t>Ordinary diode leakage is negligible</a:t>
            </a:r>
          </a:p>
          <a:p>
            <a:pPr>
              <a:defRPr/>
            </a:pPr>
            <a:r>
              <a:rPr lang="en-US" dirty="0"/>
              <a:t>Band-to-band tunneling (BTBT) can be significant</a:t>
            </a:r>
          </a:p>
          <a:p>
            <a:pPr lvl="1" eaLnBrk="1" hangingPunct="1">
              <a:defRPr/>
            </a:pPr>
            <a:r>
              <a:rPr lang="en-US" dirty="0"/>
              <a:t>Especially in high-V</a:t>
            </a:r>
            <a:r>
              <a:rPr lang="en-US" baseline="-25000" dirty="0"/>
              <a:t>t</a:t>
            </a:r>
            <a:r>
              <a:rPr lang="en-US" dirty="0"/>
              <a:t> transistors where other leakage is small</a:t>
            </a:r>
          </a:p>
          <a:p>
            <a:pPr lvl="1" eaLnBrk="1" hangingPunct="1">
              <a:defRPr/>
            </a:pPr>
            <a:r>
              <a:rPr lang="en-US" dirty="0"/>
              <a:t>Worst at V</a:t>
            </a:r>
            <a:r>
              <a:rPr lang="en-US" baseline="-25000" dirty="0"/>
              <a:t>db</a:t>
            </a:r>
            <a:r>
              <a:rPr lang="en-US" dirty="0"/>
              <a:t> = V</a:t>
            </a:r>
            <a:r>
              <a:rPr lang="en-US" baseline="-25000" dirty="0"/>
              <a:t>DD</a:t>
            </a:r>
          </a:p>
          <a:p>
            <a:pPr>
              <a:defRPr/>
            </a:pPr>
            <a:r>
              <a:rPr lang="en-US" dirty="0"/>
              <a:t>Gate-induced drain leakage (GIDL) exacerbates</a:t>
            </a:r>
          </a:p>
          <a:p>
            <a:pPr lvl="1" eaLnBrk="1" hangingPunct="1">
              <a:defRPr/>
            </a:pPr>
            <a:r>
              <a:rPr lang="en-US" dirty="0"/>
              <a:t>Worst for V</a:t>
            </a:r>
            <a:r>
              <a:rPr lang="en-US" baseline="-25000" dirty="0"/>
              <a:t>gd</a:t>
            </a:r>
            <a:r>
              <a:rPr lang="en-US" dirty="0"/>
              <a:t> = -V</a:t>
            </a:r>
            <a:r>
              <a:rPr lang="en-US" baseline="-25000" dirty="0"/>
              <a:t>DD</a:t>
            </a:r>
            <a:r>
              <a:rPr lang="en-US" dirty="0"/>
              <a:t> (or more negative)</a:t>
            </a:r>
          </a:p>
        </p:txBody>
      </p:sp>
    </p:spTree>
    <p:extLst>
      <p:ext uri="{BB962C8B-B14F-4D97-AF65-F5344CB8AC3E}">
        <p14:creationId xmlns:p14="http://schemas.microsoft.com/office/powerpoint/2010/main" val="230688509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ADD573E6-E724-FF41-8EC5-F211BDE9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Gating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2B0E02B2-EDE6-0F41-89CC-DF1E5A74F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7436" y="1120368"/>
            <a:ext cx="7784592" cy="478467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Turn OFF power to blocks when they are idle to save leakage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virtual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(</a:t>
            </a:r>
            <a:r>
              <a:rPr lang="en-US" dirty="0" err="1"/>
              <a:t>V</a:t>
            </a:r>
            <a:r>
              <a:rPr lang="en-US" baseline="-25000" dirty="0" err="1"/>
              <a:t>DDV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Gate outputs to prevent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/>
              <a:t>	invalid logic levels to next block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Voltage drop across sleep transistor degrades performance during normal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Size the transistor wide enough to minimize impact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Switching wide sleep transistor costs dynamic power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Only justified when circuit sleeps long enough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  <p:pic>
        <p:nvPicPr>
          <p:cNvPr id="3" name="Picture 2" descr="A picture containing night, dark, fireworks, star&#10;&#10;Description automatically generated">
            <a:extLst>
              <a:ext uri="{FF2B5EF4-FFF2-40B4-BE49-F238E27FC236}">
                <a16:creationId xmlns:a16="http://schemas.microsoft.com/office/drawing/2014/main" id="{45136FEB-2466-43B6-A588-6E48E3D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66" y="1361661"/>
            <a:ext cx="3566998" cy="27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485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216D7E4B-3BA9-FA44-9313-54C642AFF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Power and Energy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92DDFB33-5453-D949-8BD5-1F9A93250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7560" y="1187243"/>
            <a:ext cx="11243088" cy="4600989"/>
          </a:xfrm>
        </p:spPr>
        <p:txBody>
          <a:bodyPr/>
          <a:lstStyle/>
          <a:p>
            <a:pPr>
              <a:defRPr/>
            </a:pPr>
            <a:r>
              <a:rPr lang="en-US" dirty="0"/>
              <a:t>Power is drawn from a voltage source attached to the V</a:t>
            </a:r>
            <a:r>
              <a:rPr lang="en-US" baseline="-25000" dirty="0"/>
              <a:t>DD</a:t>
            </a:r>
            <a:r>
              <a:rPr lang="en-US" dirty="0"/>
              <a:t> pin(s) of a chip.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Instantaneous Power: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Energy: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Average Power: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85943F2F-A673-E342-B868-2C3600BCE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59346"/>
              </p:ext>
            </p:extLst>
          </p:nvPr>
        </p:nvGraphicFramePr>
        <p:xfrm>
          <a:off x="4011614" y="2084636"/>
          <a:ext cx="1901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1653500" imgH="4686300" progId="Equation.DSMT4">
                  <p:embed/>
                </p:oleObj>
              </mc:Choice>
              <mc:Fallback>
                <p:oleObj name="Equation" r:id="rId4" imgW="21653500" imgH="4686300" progId="Equation.DSMT4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85943F2F-A673-E342-B868-2C3600BCE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4" y="2084636"/>
                        <a:ext cx="1901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5" name="Rectangle 7">
            <a:extLst>
              <a:ext uri="{FF2B5EF4-FFF2-40B4-BE49-F238E27FC236}">
                <a16:creationId xmlns:a16="http://schemas.microsoft.com/office/drawing/2014/main" id="{60CA9BEE-5EB6-3040-BCDC-0DA82EC1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D4A90E39-6002-A24F-9418-72EE068B4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07449"/>
              </p:ext>
            </p:extLst>
          </p:nvPr>
        </p:nvGraphicFramePr>
        <p:xfrm>
          <a:off x="4010026" y="2727574"/>
          <a:ext cx="16097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8135600" imgH="10820400" progId="Equation.DSMT4">
                  <p:embed/>
                </p:oleObj>
              </mc:Choice>
              <mc:Fallback>
                <p:oleObj name="Equation" r:id="rId6" imgW="18135600" imgH="10820400" progId="Equation.DSMT4">
                  <p:embed/>
                  <p:pic>
                    <p:nvPicPr>
                      <p:cNvPr id="8199" name="Object 6">
                        <a:extLst>
                          <a:ext uri="{FF2B5EF4-FFF2-40B4-BE49-F238E27FC236}">
                            <a16:creationId xmlns:a16="http://schemas.microsoft.com/office/drawing/2014/main" id="{D4A90E39-6002-A24F-9418-72EE068B4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6" y="2727574"/>
                        <a:ext cx="16097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7" name="Rectangle 9">
            <a:extLst>
              <a:ext uri="{FF2B5EF4-FFF2-40B4-BE49-F238E27FC236}">
                <a16:creationId xmlns:a16="http://schemas.microsoft.com/office/drawing/2014/main" id="{56C3DA55-11C4-4F41-8BCE-AB50F869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201" name="Object 8">
            <a:extLst>
              <a:ext uri="{FF2B5EF4-FFF2-40B4-BE49-F238E27FC236}">
                <a16:creationId xmlns:a16="http://schemas.microsoft.com/office/drawing/2014/main" id="{F8C4FF4B-8514-7640-B72E-29952E195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28471"/>
              </p:ext>
            </p:extLst>
          </p:nvPr>
        </p:nvGraphicFramePr>
        <p:xfrm>
          <a:off x="4010026" y="3659436"/>
          <a:ext cx="27860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30429200" imgH="10820400" progId="Equation.DSMT4">
                  <p:embed/>
                </p:oleObj>
              </mc:Choice>
              <mc:Fallback>
                <p:oleObj name="Equation" r:id="rId8" imgW="30429200" imgH="10820400" progId="Equation.DSMT4">
                  <p:embed/>
                  <p:pic>
                    <p:nvPicPr>
                      <p:cNvPr id="8201" name="Object 8">
                        <a:extLst>
                          <a:ext uri="{FF2B5EF4-FFF2-40B4-BE49-F238E27FC236}">
                            <a16:creationId xmlns:a16="http://schemas.microsoft.com/office/drawing/2014/main" id="{F8C4FF4B-8514-7640-B72E-29952E195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6" y="3659436"/>
                        <a:ext cx="27860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0" name="Rectangle 12">
            <a:extLst>
              <a:ext uri="{FF2B5EF4-FFF2-40B4-BE49-F238E27FC236}">
                <a16:creationId xmlns:a16="http://schemas.microsoft.com/office/drawing/2014/main" id="{89EF754F-794C-7A4E-90EB-67A7622C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11082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6621" name="Rectangle 13">
            <a:extLst>
              <a:ext uri="{FF2B5EF4-FFF2-40B4-BE49-F238E27FC236}">
                <a16:creationId xmlns:a16="http://schemas.microsoft.com/office/drawing/2014/main" id="{B2EE5054-E9FF-E748-9BA7-B80320BD1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2745036"/>
            <a:ext cx="1752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6623" name="Rectangle 15">
            <a:extLst>
              <a:ext uri="{FF2B5EF4-FFF2-40B4-BE49-F238E27FC236}">
                <a16:creationId xmlns:a16="http://schemas.microsoft.com/office/drawing/2014/main" id="{2A4B57B1-98D3-D74E-9BDE-B1BA7CF5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3735636"/>
            <a:ext cx="1981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663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36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0" grpId="0" animBg="1"/>
      <p:bldP spid="836621" grpId="0" animBg="1"/>
      <p:bldP spid="8366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38308EC2-BBE0-C044-A1FE-68FA1EEB5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in Circuit Elements</a:t>
            </a:r>
          </a:p>
        </p:txBody>
      </p:sp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C50CBD83-A3E7-7F4E-A969-6AF5A3D4A89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9370912"/>
              </p:ext>
            </p:extLst>
          </p:nvPr>
        </p:nvGraphicFramePr>
        <p:xfrm>
          <a:off x="914400" y="12192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9260800" imgH="5854700" progId="Equation.DSMT4">
                  <p:embed/>
                </p:oleObj>
              </mc:Choice>
              <mc:Fallback>
                <p:oleObj name="Equation" r:id="rId4" imgW="29260800" imgH="5854700" progId="Equation.DSMT4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C50CBD83-A3E7-7F4E-A969-6AF5A3D4A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7EB798AF-1764-F745-BFCA-5DD1DFF06C4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89145353"/>
              </p:ext>
            </p:extLst>
          </p:nvPr>
        </p:nvGraphicFramePr>
        <p:xfrm>
          <a:off x="914400" y="2627314"/>
          <a:ext cx="30480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34518600" imgH="9944100" progId="Equation.DSMT4">
                  <p:embed/>
                </p:oleObj>
              </mc:Choice>
              <mc:Fallback>
                <p:oleObj name="Equation" r:id="rId6" imgW="34518600" imgH="9944100" progId="Equation.DSMT4">
                  <p:embed/>
                  <p:pic>
                    <p:nvPicPr>
                      <p:cNvPr id="10245" name="Object 7">
                        <a:extLst>
                          <a:ext uri="{FF2B5EF4-FFF2-40B4-BE49-F238E27FC236}">
                            <a16:creationId xmlns:a16="http://schemas.microsoft.com/office/drawing/2014/main" id="{7EB798AF-1764-F745-BFCA-5DD1DFF06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27314"/>
                        <a:ext cx="30480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5764" name="Picture 4">
            <a:extLst>
              <a:ext uri="{FF2B5EF4-FFF2-40B4-BE49-F238E27FC236}">
                <a16:creationId xmlns:a16="http://schemas.microsoft.com/office/drawing/2014/main" id="{78EA4494-81A4-F14F-9985-ABE3DBC7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18288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5769" name="Picture 9">
            <a:extLst>
              <a:ext uri="{FF2B5EF4-FFF2-40B4-BE49-F238E27FC236}">
                <a16:creationId xmlns:a16="http://schemas.microsoft.com/office/drawing/2014/main" id="{282F4A09-EF62-194E-97B8-C9D96489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12" y="2702768"/>
            <a:ext cx="13716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5770" name="Picture 10">
            <a:extLst>
              <a:ext uri="{FF2B5EF4-FFF2-40B4-BE49-F238E27FC236}">
                <a16:creationId xmlns:a16="http://schemas.microsoft.com/office/drawing/2014/main" id="{227DB9E2-8AA4-E74D-BB3E-C84F3844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81586"/>
            <a:ext cx="2590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0249" name="Object 11">
            <a:extLst>
              <a:ext uri="{FF2B5EF4-FFF2-40B4-BE49-F238E27FC236}">
                <a16:creationId xmlns:a16="http://schemas.microsoft.com/office/drawing/2014/main" id="{26DE3AB4-6EFF-5C4E-AF17-F8A98985B39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32503029"/>
              </p:ext>
            </p:extLst>
          </p:nvPr>
        </p:nvGraphicFramePr>
        <p:xfrm>
          <a:off x="914400" y="3886201"/>
          <a:ext cx="38862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1" imgW="49733200" imgH="22237700" progId="Equation.DSMT4">
                  <p:embed/>
                </p:oleObj>
              </mc:Choice>
              <mc:Fallback>
                <p:oleObj name="Equation" r:id="rId11" imgW="49733200" imgH="22237700" progId="Equation.DSMT4">
                  <p:embed/>
                  <p:pic>
                    <p:nvPicPr>
                      <p:cNvPr id="10249" name="Object 11">
                        <a:extLst>
                          <a:ext uri="{FF2B5EF4-FFF2-40B4-BE49-F238E27FC236}">
                            <a16:creationId xmlns:a16="http://schemas.microsoft.com/office/drawing/2014/main" id="{26DE3AB4-6EFF-5C4E-AF17-F8A98985B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1"/>
                        <a:ext cx="38862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95504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>
            <a:extLst>
              <a:ext uri="{FF2B5EF4-FFF2-40B4-BE49-F238E27FC236}">
                <a16:creationId xmlns:a16="http://schemas.microsoft.com/office/drawing/2014/main" id="{74106836-8CBC-0B44-9E38-143387103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Charging a Capacitor</a:t>
            </a: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5FDEECD8-9B5E-6440-A8A7-7E123C1FC3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4045" y="1288055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When the gate output rises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Energy stored in the capacitor is</a:t>
            </a:r>
          </a:p>
          <a:p>
            <a:pPr lvl="2"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But energy drawn from the supply is</a:t>
            </a: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Half the energy from V</a:t>
            </a:r>
            <a:r>
              <a:rPr lang="en-US" baseline="-25000" dirty="0">
                <a:solidFill>
                  <a:srgbClr val="000000"/>
                </a:solidFill>
              </a:rPr>
              <a:t>DD</a:t>
            </a:r>
            <a:r>
              <a:rPr lang="en-US" dirty="0">
                <a:solidFill>
                  <a:srgbClr val="000000"/>
                </a:solidFill>
              </a:rPr>
              <a:t> is dissipated in the pMOS transistor as heat and other half stored in capacitor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When the gate output falls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Energy in the capacitor is dumped to GND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Dissipated as heat in the nMOS transistor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40A33412-04F4-0844-87AE-E7BEB54F996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24133129"/>
              </p:ext>
            </p:extLst>
          </p:nvPr>
        </p:nvGraphicFramePr>
        <p:xfrm>
          <a:off x="2092745" y="1830980"/>
          <a:ext cx="1600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9304000" imgH="5562600" progId="Equation.DSMT4">
                  <p:embed/>
                </p:oleObj>
              </mc:Choice>
              <mc:Fallback>
                <p:oleObj name="Equation" r:id="rId4" imgW="19304000" imgH="5562600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40A33412-04F4-0844-87AE-E7BEB54F9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45" y="1830980"/>
                        <a:ext cx="1600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32AB745D-C47A-EE42-823D-2005E45F8D2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30093064"/>
              </p:ext>
            </p:extLst>
          </p:nvPr>
        </p:nvGraphicFramePr>
        <p:xfrm>
          <a:off x="2207045" y="2505868"/>
          <a:ext cx="2182586" cy="98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49441100" imgH="22237700" progId="Equation.DSMT4">
                  <p:embed/>
                </p:oleObj>
              </mc:Choice>
              <mc:Fallback>
                <p:oleObj name="Equation" r:id="rId6" imgW="49441100" imgH="2223770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32AB745D-C47A-EE42-823D-2005E45F8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045" y="2505868"/>
                        <a:ext cx="2182586" cy="98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1E1361-3856-4A45-AF52-95D01F0B7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823" y="1219200"/>
            <a:ext cx="2699095" cy="18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08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D40642C1-DA3D-714F-A95F-D373D1561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Switching Waveforms</a:t>
            </a: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66C7B50C-7B79-364A-83FF-BAFF3965B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V</a:t>
            </a:r>
            <a:r>
              <a:rPr lang="en-US" baseline="-25000" dirty="0"/>
              <a:t>DD</a:t>
            </a:r>
            <a:r>
              <a:rPr lang="en-US" dirty="0"/>
              <a:t> = 1.0 V, C</a:t>
            </a:r>
            <a:r>
              <a:rPr lang="en-US" baseline="-25000" dirty="0"/>
              <a:t>L</a:t>
            </a:r>
            <a:r>
              <a:rPr lang="en-US" dirty="0"/>
              <a:t> = 150 fF, f = 1 GHz</a:t>
            </a:r>
          </a:p>
        </p:txBody>
      </p:sp>
      <p:sp>
        <p:nvSpPr>
          <p:cNvPr id="898053" name="Rectangle 5">
            <a:extLst>
              <a:ext uri="{FF2B5EF4-FFF2-40B4-BE49-F238E27FC236}">
                <a16:creationId xmlns:a16="http://schemas.microsoft.com/office/drawing/2014/main" id="{1D6F4148-AF58-FE4C-9B07-D896BD54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626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898054" name="Picture 6">
            <a:extLst>
              <a:ext uri="{FF2B5EF4-FFF2-40B4-BE49-F238E27FC236}">
                <a16:creationId xmlns:a16="http://schemas.microsoft.com/office/drawing/2014/main" id="{CB133E54-DC31-BF48-96AA-1C3AD937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17714"/>
            <a:ext cx="2286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E530B614-2B8E-4968-8BA6-0470F81F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9" y="1787821"/>
            <a:ext cx="67452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57886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1026">
            <a:extLst>
              <a:ext uri="{FF2B5EF4-FFF2-40B4-BE49-F238E27FC236}">
                <a16:creationId xmlns:a16="http://schemas.microsoft.com/office/drawing/2014/main" id="{396AA25F-5F74-E144-89D5-BE4F067D2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Switching Power</a:t>
            </a:r>
          </a:p>
        </p:txBody>
      </p:sp>
      <p:graphicFrame>
        <p:nvGraphicFramePr>
          <p:cNvPr id="16388" name="Object 1028">
            <a:extLst>
              <a:ext uri="{FF2B5EF4-FFF2-40B4-BE49-F238E27FC236}">
                <a16:creationId xmlns:a16="http://schemas.microsoft.com/office/drawing/2014/main" id="{7B672BAD-44CF-304B-9A00-9FB3743B9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42934"/>
              </p:ext>
            </p:extLst>
          </p:nvPr>
        </p:nvGraphicFramePr>
        <p:xfrm>
          <a:off x="988803" y="1133061"/>
          <a:ext cx="34655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5991800" imgH="37452300" progId="Equation.DSMT4">
                  <p:embed/>
                </p:oleObj>
              </mc:Choice>
              <mc:Fallback>
                <p:oleObj name="Equation" r:id="rId4" imgW="35991800" imgH="37452300" progId="Equation.DSMT4">
                  <p:embed/>
                  <p:pic>
                    <p:nvPicPr>
                      <p:cNvPr id="16388" name="Object 1028">
                        <a:extLst>
                          <a:ext uri="{FF2B5EF4-FFF2-40B4-BE49-F238E27FC236}">
                            <a16:creationId xmlns:a16="http://schemas.microsoft.com/office/drawing/2014/main" id="{7B672BAD-44CF-304B-9A00-9FB3743B9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03" y="1133061"/>
                        <a:ext cx="34655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29">
            <a:extLst>
              <a:ext uri="{FF2B5EF4-FFF2-40B4-BE49-F238E27FC236}">
                <a16:creationId xmlns:a16="http://schemas.microsoft.com/office/drawing/2014/main" id="{BD0D45F2-CFC1-4542-A5C4-0788BB978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27559"/>
              </p:ext>
            </p:extLst>
          </p:nvPr>
        </p:nvGraphicFramePr>
        <p:xfrm>
          <a:off x="4963694" y="1468437"/>
          <a:ext cx="38100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11569700" imgH="5943600" progId="Visio.Drawing.6">
                  <p:embed/>
                </p:oleObj>
              </mc:Choice>
              <mc:Fallback>
                <p:oleObj name="VISIO" r:id="rId6" imgW="11569700" imgH="5943600" progId="Visio.Drawing.6">
                  <p:embed/>
                  <p:pic>
                    <p:nvPicPr>
                      <p:cNvPr id="16389" name="Object 1029">
                        <a:extLst>
                          <a:ext uri="{FF2B5EF4-FFF2-40B4-BE49-F238E27FC236}">
                            <a16:creationId xmlns:a16="http://schemas.microsoft.com/office/drawing/2014/main" id="{BD0D45F2-CFC1-4542-A5C4-0788BB978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694" y="1468437"/>
                        <a:ext cx="38100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58578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2D69DC36-85B1-CC4D-9E53-FE08659E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Activity Factor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7BD74F09-2DB6-BC4F-94CA-AFCF8C858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the system clock frequency = f</a:t>
            </a:r>
          </a:p>
          <a:p>
            <a:pPr eaLnBrk="1" hangingPunct="1"/>
            <a:r>
              <a:rPr lang="en-US" altLang="en-US" dirty="0"/>
              <a:t>Let f</a:t>
            </a:r>
            <a:r>
              <a:rPr lang="en-US" altLang="en-US" baseline="-25000" dirty="0"/>
              <a:t>sw</a:t>
            </a:r>
            <a:r>
              <a:rPr lang="en-US" altLang="en-US" dirty="0"/>
              <a:t> = </a:t>
            </a:r>
            <a:r>
              <a:rPr lang="en-US" altLang="en-US" dirty="0">
                <a:latin typeface="Symbol" panose="05050102010706020507" pitchFamily="18" charset="2"/>
              </a:rPr>
              <a:t>a </a:t>
            </a:r>
            <a:r>
              <a:rPr lang="en-US" altLang="en-US" dirty="0"/>
              <a:t>f, where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activity factor</a:t>
            </a:r>
          </a:p>
          <a:p>
            <a:pPr lvl="1" eaLnBrk="1" hangingPunct="1"/>
            <a:r>
              <a:rPr lang="en-US" altLang="en-US" dirty="0"/>
              <a:t>If the signal is a clock,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1</a:t>
            </a:r>
          </a:p>
          <a:p>
            <a:pPr lvl="1" eaLnBrk="1" hangingPunct="1"/>
            <a:r>
              <a:rPr lang="en-US" altLang="en-US" dirty="0"/>
              <a:t>If the signal switches once per cycle,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½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Dynamic power:</a:t>
            </a:r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C7C2870B-CE7F-B24C-BE31-C5A4B8E0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9687" name="Rectangle 7">
            <a:extLst>
              <a:ext uri="{FF2B5EF4-FFF2-40B4-BE49-F238E27FC236}">
                <a16:creationId xmlns:a16="http://schemas.microsoft.com/office/drawing/2014/main" id="{AC99D09E-C96E-9B46-8DC7-9CE6E3D7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2305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18439" name="Object 8">
            <a:extLst>
              <a:ext uri="{FF2B5EF4-FFF2-40B4-BE49-F238E27FC236}">
                <a16:creationId xmlns:a16="http://schemas.microsoft.com/office/drawing/2014/main" id="{CA22F7D1-ABC0-DD45-BF05-0F7E9A4F2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4191000"/>
          <a:ext cx="27051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8092400" imgH="5854700" progId="Equation.DSMT4">
                  <p:embed/>
                </p:oleObj>
              </mc:Choice>
              <mc:Fallback>
                <p:oleObj name="Equation" r:id="rId4" imgW="28092400" imgH="5854700" progId="Equation.DSMT4">
                  <p:embed/>
                  <p:pic>
                    <p:nvPicPr>
                      <p:cNvPr id="18439" name="Object 8">
                        <a:extLst>
                          <a:ext uri="{FF2B5EF4-FFF2-40B4-BE49-F238E27FC236}">
                            <a16:creationId xmlns:a16="http://schemas.microsoft.com/office/drawing/2014/main" id="{CA22F7D1-ABC0-DD45-BF05-0F7E9A4F2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191000"/>
                        <a:ext cx="27051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71328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8440BE41-6844-564C-950A-7C3597A2F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Short Circuit Current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266F100E-FD70-284B-A355-F84103944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transistors switch, both nMOS and pMOS networks may be momentarily ON at once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Leads to a blip of “</a:t>
            </a:r>
            <a:r>
              <a:rPr lang="en-US" altLang="ja-JP" dirty="0">
                <a:solidFill>
                  <a:srgbClr val="000000"/>
                </a:solidFill>
              </a:rPr>
              <a:t>short circuit” current.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&lt;10% of dynamic power if rise/fall times are comparable for input and output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will generally ignore this component</a:t>
            </a:r>
          </a:p>
        </p:txBody>
      </p:sp>
    </p:spTree>
    <p:extLst>
      <p:ext uri="{BB962C8B-B14F-4D97-AF65-F5344CB8AC3E}">
        <p14:creationId xmlns:p14="http://schemas.microsoft.com/office/powerpoint/2010/main" val="245871268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purl.org/dc/elements/1.1/"/>
    <ds:schemaRef ds:uri="http://schemas.microsoft.com/sharepoint/v3"/>
    <ds:schemaRef ds:uri="f2ad5090-61a8-4b8c-ab70-68f4ff4d1933"/>
    <ds:schemaRef ds:uri="http://schemas.microsoft.com/sharepoint/v3/field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c0950e01-db07-4e41-9c32-b7a8e9fccc9b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2191</Words>
  <Application>Microsoft Office PowerPoint</Application>
  <PresentationFormat>Widescreen</PresentationFormat>
  <Paragraphs>300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Arm_PPT_Public</vt:lpstr>
      <vt:lpstr>Equation</vt:lpstr>
      <vt:lpstr>VISIO</vt:lpstr>
      <vt:lpstr>CMOS VLSI Design  Lecture 8: Power</vt:lpstr>
      <vt:lpstr>Learning Objectives</vt:lpstr>
      <vt:lpstr>Power and Energy</vt:lpstr>
      <vt:lpstr>Power in Circuit Elements</vt:lpstr>
      <vt:lpstr>Charging a Capacitor</vt:lpstr>
      <vt:lpstr>Switching Waveforms</vt:lpstr>
      <vt:lpstr>Switching Power</vt:lpstr>
      <vt:lpstr>Activity Factor</vt:lpstr>
      <vt:lpstr>Short Circuit Current</vt:lpstr>
      <vt:lpstr>Power Dissipation Sources</vt:lpstr>
      <vt:lpstr>Dynamic Power Example</vt:lpstr>
      <vt:lpstr>Solution</vt:lpstr>
      <vt:lpstr>Dynamic Power Reduction</vt:lpstr>
      <vt:lpstr>Activity Factor Estimation</vt:lpstr>
      <vt:lpstr>Switching Probability</vt:lpstr>
      <vt:lpstr>Example</vt:lpstr>
      <vt:lpstr>Clock Gating</vt:lpstr>
      <vt:lpstr>Capacitance</vt:lpstr>
      <vt:lpstr>Voltage/Frequency</vt:lpstr>
      <vt:lpstr>Static Power</vt:lpstr>
      <vt:lpstr>Static Power Example</vt:lpstr>
      <vt:lpstr>Solution</vt:lpstr>
      <vt:lpstr>Subthreshold Leakage</vt:lpstr>
      <vt:lpstr>Stack Effect</vt:lpstr>
      <vt:lpstr>Leakage Control</vt:lpstr>
      <vt:lpstr>Gate Leakage</vt:lpstr>
      <vt:lpstr>NAND3 Leakage Example</vt:lpstr>
      <vt:lpstr>Junction Leakage</vt:lpstr>
      <vt:lpstr>Power Gating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8: Power</dc:title>
  <dc:subject/>
  <dc:creator/>
  <cp:keywords/>
  <dc:description/>
  <cp:lastModifiedBy/>
  <cp:revision>79</cp:revision>
  <dcterms:created xsi:type="dcterms:W3CDTF">2019-04-08T13:00:08Z</dcterms:created>
  <dcterms:modified xsi:type="dcterms:W3CDTF">2020-08-26T06:33:27Z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