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34"/>
  </p:notesMasterIdLst>
  <p:handoutMasterIdLst>
    <p:handoutMasterId r:id="rId35"/>
  </p:handoutMasterIdLst>
  <p:sldIdLst>
    <p:sldId id="371" r:id="rId7"/>
    <p:sldId id="372" r:id="rId8"/>
    <p:sldId id="258" r:id="rId9"/>
    <p:sldId id="273" r:id="rId10"/>
    <p:sldId id="264" r:id="rId11"/>
    <p:sldId id="266" r:id="rId12"/>
    <p:sldId id="265" r:id="rId13"/>
    <p:sldId id="267" r:id="rId14"/>
    <p:sldId id="268" r:id="rId15"/>
    <p:sldId id="259" r:id="rId16"/>
    <p:sldId id="270" r:id="rId17"/>
    <p:sldId id="271" r:id="rId18"/>
    <p:sldId id="260" r:id="rId19"/>
    <p:sldId id="272" r:id="rId20"/>
    <p:sldId id="261" r:id="rId21"/>
    <p:sldId id="274" r:id="rId22"/>
    <p:sldId id="275" r:id="rId23"/>
    <p:sldId id="276" r:id="rId24"/>
    <p:sldId id="262" r:id="rId25"/>
    <p:sldId id="277" r:id="rId26"/>
    <p:sldId id="278" r:id="rId27"/>
    <p:sldId id="279" r:id="rId28"/>
    <p:sldId id="283" r:id="rId29"/>
    <p:sldId id="263" r:id="rId30"/>
    <p:sldId id="280" r:id="rId31"/>
    <p:sldId id="281" r:id="rId32"/>
    <p:sldId id="282"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3524" autoAdjust="0"/>
  </p:normalViewPr>
  <p:slideViewPr>
    <p:cSldViewPr snapToGrid="0">
      <p:cViewPr varScale="1">
        <p:scale>
          <a:sx n="87" d="100"/>
          <a:sy n="87" d="100"/>
        </p:scale>
        <p:origin x="122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8/26/2020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8/26/2020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Hello and welcome to CMOS VLSI design course; today our focus will be on SPICE Simulation.</a:t>
            </a:r>
          </a:p>
          <a:p>
            <a:r>
              <a:rPr lang="en-US" b="0" dirty="0"/>
              <a:t> </a:t>
            </a:r>
            <a:endParaRPr lang="LID4096" b="0"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56456D-597B-4B4A-9015-9D49000FA8E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6573129-D227-B246-BFB2-A59E34F0A225}" type="slidenum">
              <a:rPr lang="en-US" altLang="en-US" sz="1200"/>
              <a:pPr eaLnBrk="1" hangingPunct="1"/>
              <a:t>10</a:t>
            </a:fld>
            <a:endParaRPr lang="en-US" altLang="en-US" sz="1200" dirty="0"/>
          </a:p>
        </p:txBody>
      </p:sp>
      <p:sp>
        <p:nvSpPr>
          <p:cNvPr id="472066" name="Rectangle 2">
            <a:extLst>
              <a:ext uri="{FF2B5EF4-FFF2-40B4-BE49-F238E27FC236}">
                <a16:creationId xmlns:a16="http://schemas.microsoft.com/office/drawing/2014/main" id="{F02DEFED-0C9E-C841-849F-3D0F7D7DD27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2067" name="Rectangle 3">
            <a:extLst>
              <a:ext uri="{FF2B5EF4-FFF2-40B4-BE49-F238E27FC236}">
                <a16:creationId xmlns:a16="http://schemas.microsoft.com/office/drawing/2014/main" id="{C3BE3F2C-C56E-4C47-A782-8F18F1170B28}"/>
              </a:ext>
            </a:extLst>
          </p:cNvPr>
          <p:cNvSpPr>
            <a:spLocks noGrp="1" noChangeArrowheads="1"/>
          </p:cNvSpPr>
          <p:nvPr>
            <p:ph type="body" idx="1"/>
          </p:nvPr>
        </p:nvSpPr>
        <p:spPr/>
        <p:txBody>
          <a:bodyPr/>
          <a:lstStyle/>
          <a:p>
            <a:pPr eaLnBrk="1" hangingPunct="1">
              <a:defRPr/>
            </a:pPr>
            <a:r>
              <a:rPr lang="en-US" dirty="0"/>
              <a:t>DC analysis can be done using SPICE. In this case</a:t>
            </a:r>
            <a:r>
              <a:rPr lang="en-US" b="1" dirty="0"/>
              <a:t>,</a:t>
            </a:r>
            <a:r>
              <a:rPr lang="en-US" dirty="0"/>
              <a:t> we are simulating nmos transistor.</a:t>
            </a:r>
          </a:p>
        </p:txBody>
      </p:sp>
    </p:spTree>
    <p:extLst>
      <p:ext uri="{BB962C8B-B14F-4D97-AF65-F5344CB8AC3E}">
        <p14:creationId xmlns:p14="http://schemas.microsoft.com/office/powerpoint/2010/main" val="945025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E6C0CD-9D23-B048-A31B-E8CE9D661E2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8BB9D3D-E8B5-D040-80BA-233079038A18}" type="slidenum">
              <a:rPr lang="en-US" altLang="en-US" sz="1200"/>
              <a:pPr eaLnBrk="1" hangingPunct="1"/>
              <a:t>11</a:t>
            </a:fld>
            <a:endParaRPr lang="en-US" altLang="en-US" sz="1200" dirty="0"/>
          </a:p>
        </p:txBody>
      </p:sp>
      <p:sp>
        <p:nvSpPr>
          <p:cNvPr id="473090" name="Rectangle 2">
            <a:extLst>
              <a:ext uri="{FF2B5EF4-FFF2-40B4-BE49-F238E27FC236}">
                <a16:creationId xmlns:a16="http://schemas.microsoft.com/office/drawing/2014/main" id="{5F99A8D4-E0CB-1E47-A188-84E7B8DE701B}"/>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3091" name="Rectangle 3">
            <a:extLst>
              <a:ext uri="{FF2B5EF4-FFF2-40B4-BE49-F238E27FC236}">
                <a16:creationId xmlns:a16="http://schemas.microsoft.com/office/drawing/2014/main" id="{DF65A450-E206-D54B-AF4F-A26599498F3C}"/>
              </a:ext>
            </a:extLst>
          </p:cNvPr>
          <p:cNvSpPr>
            <a:spLocks noGrp="1" noChangeArrowheads="1"/>
          </p:cNvSpPr>
          <p:nvPr>
            <p:ph type="body" idx="1"/>
          </p:nvPr>
        </p:nvSpPr>
        <p:spPr/>
        <p:txBody>
          <a:bodyPr/>
          <a:lstStyle/>
          <a:p>
            <a:pPr eaLnBrk="1" hangingPunct="1">
              <a:defRPr/>
            </a:pPr>
            <a:r>
              <a:rPr lang="en-US" dirty="0"/>
              <a:t>That will give you this current-voltage characteristics.</a:t>
            </a:r>
          </a:p>
          <a:p>
            <a:pPr eaLnBrk="1" hangingPunct="1">
              <a:defRPr/>
            </a:pPr>
            <a:endParaRPr lang="en-US" dirty="0"/>
          </a:p>
        </p:txBody>
      </p:sp>
    </p:spTree>
    <p:extLst>
      <p:ext uri="{BB962C8B-B14F-4D97-AF65-F5344CB8AC3E}">
        <p14:creationId xmlns:p14="http://schemas.microsoft.com/office/powerpoint/2010/main" val="369121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FA3F948-26E0-EE4A-9867-6CE1FB30D50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BA02E3-B6CE-5A49-81B5-9CBFD34295AE}" type="slidenum">
              <a:rPr lang="en-US" altLang="en-US" sz="1200"/>
              <a:pPr eaLnBrk="1" hangingPunct="1"/>
              <a:t>12</a:t>
            </a:fld>
            <a:endParaRPr lang="en-US" altLang="en-US" sz="1200" dirty="0"/>
          </a:p>
        </p:txBody>
      </p:sp>
      <p:sp>
        <p:nvSpPr>
          <p:cNvPr id="474114" name="Rectangle 2">
            <a:extLst>
              <a:ext uri="{FF2B5EF4-FFF2-40B4-BE49-F238E27FC236}">
                <a16:creationId xmlns:a16="http://schemas.microsoft.com/office/drawing/2014/main" id="{06C57DFF-1B7E-E548-8B9F-CD3070825861}"/>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4115" name="Rectangle 3">
            <a:extLst>
              <a:ext uri="{FF2B5EF4-FFF2-40B4-BE49-F238E27FC236}">
                <a16:creationId xmlns:a16="http://schemas.microsoft.com/office/drawing/2014/main" id="{94A3D5B9-C86A-0E44-BDFB-A731708F404B}"/>
              </a:ext>
            </a:extLst>
          </p:cNvPr>
          <p:cNvSpPr>
            <a:spLocks noGrp="1" noChangeArrowheads="1"/>
          </p:cNvSpPr>
          <p:nvPr>
            <p:ph type="body" idx="1"/>
          </p:nvPr>
        </p:nvSpPr>
        <p:spPr/>
        <p:txBody>
          <a:bodyPr/>
          <a:lstStyle/>
          <a:p>
            <a:pPr>
              <a:defRPr/>
            </a:pPr>
            <a:r>
              <a:rPr lang="en-US" b="0" dirty="0">
                <a:ea typeface="ＭＳ Ｐゴシック"/>
                <a:cs typeface="Calibri"/>
              </a:rPr>
              <a:t>To place </a:t>
            </a:r>
            <a:r>
              <a:rPr lang="en-GB" b="0" dirty="0">
                <a:ea typeface="ＭＳ Ｐゴシック"/>
                <a:cs typeface="Calibri"/>
              </a:rPr>
              <a:t>MOSFET</a:t>
            </a:r>
            <a:r>
              <a:rPr lang="en-US" b="0" dirty="0">
                <a:ea typeface="ＭＳ Ｐゴシック"/>
                <a:cs typeface="Calibri"/>
              </a:rPr>
              <a:t> elements in the simulation, you need to fill the following sequence.</a:t>
            </a:r>
          </a:p>
          <a:p>
            <a:pPr>
              <a:defRPr/>
            </a:pPr>
            <a:r>
              <a:rPr lang="en-US" b="0" dirty="0">
                <a:ea typeface="ＭＳ Ｐゴシック"/>
                <a:cs typeface="Calibri"/>
              </a:rPr>
              <a:t>M, then write a name, then specify the drain, gate, source, body, and type (NMOS or PMOS) </a:t>
            </a:r>
            <a:endParaRPr lang="en-US" b="0" dirty="0">
              <a:cs typeface="Calibri"/>
            </a:endParaRPr>
          </a:p>
          <a:p>
            <a:pPr eaLnBrk="1" hangingPunct="1">
              <a:defRPr/>
            </a:pPr>
            <a:r>
              <a:rPr lang="en-US" b="0" dirty="0"/>
              <a:t>In addition to that, you could define the width and length of your transistor with the letter W and L as well as the area source, area drain, perimeter source, and perimeter drain.</a:t>
            </a:r>
          </a:p>
        </p:txBody>
      </p:sp>
    </p:spTree>
    <p:extLst>
      <p:ext uri="{BB962C8B-B14F-4D97-AF65-F5344CB8AC3E}">
        <p14:creationId xmlns:p14="http://schemas.microsoft.com/office/powerpoint/2010/main" val="2354115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448BC5-BC27-204D-A792-2CA26C710D5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4A4866B-1BC1-FA4B-84A9-E991587B0B50}" type="slidenum">
              <a:rPr lang="en-US" altLang="en-US" sz="1200"/>
              <a:pPr eaLnBrk="1" hangingPunct="1"/>
              <a:t>13</a:t>
            </a:fld>
            <a:endParaRPr lang="en-US" altLang="en-US" sz="1200" dirty="0"/>
          </a:p>
        </p:txBody>
      </p:sp>
      <p:sp>
        <p:nvSpPr>
          <p:cNvPr id="475138" name="Rectangle 2">
            <a:extLst>
              <a:ext uri="{FF2B5EF4-FFF2-40B4-BE49-F238E27FC236}">
                <a16:creationId xmlns:a16="http://schemas.microsoft.com/office/drawing/2014/main" id="{34FEDCA2-93ED-AB43-9F55-2E3F581E272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5139" name="Rectangle 3">
            <a:extLst>
              <a:ext uri="{FF2B5EF4-FFF2-40B4-BE49-F238E27FC236}">
                <a16:creationId xmlns:a16="http://schemas.microsoft.com/office/drawing/2014/main" id="{4EE9CCB5-5FE1-8540-9DAB-6B873C682995}"/>
              </a:ext>
            </a:extLst>
          </p:cNvPr>
          <p:cNvSpPr>
            <a:spLocks noGrp="1" noChangeArrowheads="1"/>
          </p:cNvSpPr>
          <p:nvPr>
            <p:ph type="body" idx="1"/>
          </p:nvPr>
        </p:nvSpPr>
        <p:spPr/>
        <p:txBody>
          <a:bodyPr/>
          <a:lstStyle/>
          <a:p>
            <a:pPr eaLnBrk="1" hangingPunct="1">
              <a:defRPr/>
            </a:pPr>
            <a:r>
              <a:rPr lang="en-US" dirty="0"/>
              <a:t>Transient analysis can also be done in SPICE. </a:t>
            </a:r>
          </a:p>
          <a:p>
            <a:pPr eaLnBrk="1" hangingPunct="1">
              <a:defRPr/>
            </a:pPr>
            <a:endParaRPr lang="en-US" dirty="0"/>
          </a:p>
        </p:txBody>
      </p:sp>
    </p:spTree>
    <p:extLst>
      <p:ext uri="{BB962C8B-B14F-4D97-AF65-F5344CB8AC3E}">
        <p14:creationId xmlns:p14="http://schemas.microsoft.com/office/powerpoint/2010/main" val="353528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4154B6-EA58-5945-9462-E46AE046C19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88D6C88-90B0-4E46-8692-A77B95C96E13}" type="slidenum">
              <a:rPr lang="en-US" altLang="en-US" sz="1200"/>
              <a:pPr eaLnBrk="1" hangingPunct="1"/>
              <a:t>14</a:t>
            </a:fld>
            <a:endParaRPr lang="en-US" altLang="en-US" sz="1200" dirty="0"/>
          </a:p>
        </p:txBody>
      </p:sp>
      <p:sp>
        <p:nvSpPr>
          <p:cNvPr id="476162" name="Rectangle 2">
            <a:extLst>
              <a:ext uri="{FF2B5EF4-FFF2-40B4-BE49-F238E27FC236}">
                <a16:creationId xmlns:a16="http://schemas.microsoft.com/office/drawing/2014/main" id="{62EC244D-BCBF-144F-B22E-3F68967F98C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6163" name="Rectangle 3">
            <a:extLst>
              <a:ext uri="{FF2B5EF4-FFF2-40B4-BE49-F238E27FC236}">
                <a16:creationId xmlns:a16="http://schemas.microsoft.com/office/drawing/2014/main" id="{052D2A8F-A521-9848-AF94-808A8A5C9A24}"/>
              </a:ext>
            </a:extLst>
          </p:cNvPr>
          <p:cNvSpPr>
            <a:spLocks noGrp="1" noChangeArrowheads="1"/>
          </p:cNvSpPr>
          <p:nvPr>
            <p:ph type="body" idx="1"/>
          </p:nvPr>
        </p:nvSpPr>
        <p:spPr/>
        <p:txBody>
          <a:bodyPr/>
          <a:lstStyle/>
          <a:p>
            <a:pPr eaLnBrk="1" hangingPunct="1">
              <a:defRPr/>
            </a:pPr>
            <a:r>
              <a:rPr lang="en-US" dirty="0">
                <a:ea typeface="ＭＳ Ｐゴシック"/>
                <a:cs typeface="Calibri"/>
              </a:rPr>
              <a:t>In the case of unloaded inverter</a:t>
            </a:r>
            <a:r>
              <a:rPr lang="en-US" b="1" dirty="0">
                <a:ea typeface="ＭＳ Ｐゴシック"/>
                <a:cs typeface="Calibri"/>
              </a:rPr>
              <a:t>,</a:t>
            </a:r>
            <a:r>
              <a:rPr lang="en-US" dirty="0">
                <a:ea typeface="ＭＳ Ｐゴシック"/>
                <a:cs typeface="Calibri"/>
              </a:rPr>
              <a:t> the transients result will look like this with overshot</a:t>
            </a:r>
            <a:r>
              <a:rPr lang="en-US" b="1" dirty="0">
                <a:ea typeface="ＭＳ Ｐゴシック"/>
                <a:cs typeface="Calibri"/>
              </a:rPr>
              <a:t> </a:t>
            </a:r>
            <a:r>
              <a:rPr lang="en-US" dirty="0">
                <a:ea typeface="ＭＳ Ｐゴシック"/>
                <a:cs typeface="Calibri"/>
              </a:rPr>
              <a:t>and very fast edges</a:t>
            </a:r>
            <a:r>
              <a:rPr lang="en-US" b="1" dirty="0">
                <a:ea typeface="ＭＳ Ｐゴシック"/>
                <a:cs typeface="Calibri"/>
              </a:rPr>
              <a:t>.</a:t>
            </a:r>
            <a:endParaRPr lang="en-US" dirty="0">
              <a:ea typeface="ＭＳ Ｐゴシック"/>
              <a:cs typeface="Calibri"/>
            </a:endParaRPr>
          </a:p>
          <a:p>
            <a:pPr eaLnBrk="1" hangingPunct="1">
              <a:defRPr/>
            </a:pPr>
            <a:endParaRPr lang="en-US" dirty="0"/>
          </a:p>
        </p:txBody>
      </p:sp>
    </p:spTree>
    <p:extLst>
      <p:ext uri="{BB962C8B-B14F-4D97-AF65-F5344CB8AC3E}">
        <p14:creationId xmlns:p14="http://schemas.microsoft.com/office/powerpoint/2010/main" val="157448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17A7C1-31FE-234B-B940-A45E9756337D}"/>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ED34941-9638-9D49-88F4-E44AE9A48610}" type="slidenum">
              <a:rPr lang="en-US" altLang="en-US" sz="1200"/>
              <a:pPr eaLnBrk="1" hangingPunct="1"/>
              <a:t>15</a:t>
            </a:fld>
            <a:endParaRPr lang="en-US" altLang="en-US" sz="1200" dirty="0"/>
          </a:p>
        </p:txBody>
      </p:sp>
      <p:sp>
        <p:nvSpPr>
          <p:cNvPr id="477186" name="Rectangle 2">
            <a:extLst>
              <a:ext uri="{FF2B5EF4-FFF2-40B4-BE49-F238E27FC236}">
                <a16:creationId xmlns:a16="http://schemas.microsoft.com/office/drawing/2014/main" id="{AB9A6FD7-AC97-BA43-BD61-C0593323339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7187" name="Rectangle 3">
            <a:extLst>
              <a:ext uri="{FF2B5EF4-FFF2-40B4-BE49-F238E27FC236}">
                <a16:creationId xmlns:a16="http://schemas.microsoft.com/office/drawing/2014/main" id="{32E96C2B-26E4-4749-BA2D-36C4D3E7A2D7}"/>
              </a:ext>
            </a:extLst>
          </p:cNvPr>
          <p:cNvSpPr>
            <a:spLocks noGrp="1" noChangeArrowheads="1"/>
          </p:cNvSpPr>
          <p:nvPr>
            <p:ph type="body" idx="1"/>
          </p:nvPr>
        </p:nvSpPr>
        <p:spPr/>
        <p:txBody>
          <a:bodyPr/>
          <a:lstStyle/>
          <a:p>
            <a:pPr eaLnBrk="1" hangingPunct="1">
              <a:defRPr/>
            </a:pPr>
            <a:r>
              <a:rPr lang="en-US" dirty="0">
                <a:ea typeface="ＭＳ Ｐゴシック"/>
                <a:cs typeface="Calibri"/>
              </a:rPr>
              <a:t>In SPICE</a:t>
            </a:r>
            <a:r>
              <a:rPr lang="en-US" b="1" dirty="0">
                <a:ea typeface="ＭＳ Ｐゴシック"/>
                <a:cs typeface="Calibri"/>
              </a:rPr>
              <a:t>,</a:t>
            </a:r>
            <a:r>
              <a:rPr lang="en-US" dirty="0">
                <a:ea typeface="ＭＳ Ｐゴシック"/>
                <a:cs typeface="Calibri"/>
              </a:rPr>
              <a:t> you can even declare common elements as subcircuits like the snippet show. That will create an unloaded inverter, </a:t>
            </a:r>
            <a:r>
              <a:rPr lang="en-US" dirty="0"/>
              <a:t>then you can combine like a fanout-of-4 inverter delay</a:t>
            </a:r>
            <a:r>
              <a:rPr lang="en-US" b="1" dirty="0"/>
              <a:t>.</a:t>
            </a:r>
            <a:r>
              <a:rPr lang="en-US" dirty="0"/>
              <a:t> </a:t>
            </a:r>
          </a:p>
          <a:p>
            <a:pPr eaLnBrk="1" hangingPunct="1">
              <a:defRPr/>
            </a:pPr>
            <a:endParaRPr lang="en-US" dirty="0"/>
          </a:p>
        </p:txBody>
      </p:sp>
    </p:spTree>
    <p:extLst>
      <p:ext uri="{BB962C8B-B14F-4D97-AF65-F5344CB8AC3E}">
        <p14:creationId xmlns:p14="http://schemas.microsoft.com/office/powerpoint/2010/main" val="315402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8524F4-4249-6A4C-89DF-ABBDC308CD1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25A311C-D0E1-3E4D-8553-D260BABDDC3E}" type="slidenum">
              <a:rPr lang="en-US" altLang="en-US" sz="1200"/>
              <a:pPr eaLnBrk="1" hangingPunct="1"/>
              <a:t>16</a:t>
            </a:fld>
            <a:endParaRPr lang="en-US" altLang="en-US" sz="1200" dirty="0"/>
          </a:p>
        </p:txBody>
      </p:sp>
      <p:sp>
        <p:nvSpPr>
          <p:cNvPr id="478210" name="Rectangle 2">
            <a:extLst>
              <a:ext uri="{FF2B5EF4-FFF2-40B4-BE49-F238E27FC236}">
                <a16:creationId xmlns:a16="http://schemas.microsoft.com/office/drawing/2014/main" id="{15348791-6649-6A43-82B2-89931B8B287C}"/>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8211" name="Rectangle 3">
            <a:extLst>
              <a:ext uri="{FF2B5EF4-FFF2-40B4-BE49-F238E27FC236}">
                <a16:creationId xmlns:a16="http://schemas.microsoft.com/office/drawing/2014/main" id="{33FFB0C2-DB83-3946-92ED-8F171C024447}"/>
              </a:ext>
            </a:extLst>
          </p:cNvPr>
          <p:cNvSpPr>
            <a:spLocks noGrp="1" noChangeArrowheads="1"/>
          </p:cNvSpPr>
          <p:nvPr>
            <p:ph type="body" idx="1"/>
          </p:nvPr>
        </p:nvSpPr>
        <p:spPr/>
        <p:txBody>
          <a:bodyPr/>
          <a:lstStyle/>
          <a:p>
            <a:pPr eaLnBrk="1" hangingPunct="1">
              <a:defRPr/>
            </a:pPr>
            <a:r>
              <a:rPr lang="en-US" b="0" dirty="0"/>
              <a:t>Here is the snippet code to implement the fanout-of-4 inverter delay.</a:t>
            </a:r>
          </a:p>
          <a:p>
            <a:pPr eaLnBrk="1" hangingPunct="1">
              <a:defRPr/>
            </a:pPr>
            <a:r>
              <a:rPr lang="en-US" b="0" dirty="0"/>
              <a:t>First, define a parameter of supply and H, scale, importing the models, add the </a:t>
            </a:r>
            <a:r>
              <a:rPr lang="en-US" b="0" noProof="0" dirty="0"/>
              <a:t>temperature, and get bitstream of the program.</a:t>
            </a:r>
          </a:p>
          <a:p>
            <a:pPr eaLnBrk="1" hangingPunct="1">
              <a:defRPr/>
            </a:pPr>
            <a:r>
              <a:rPr lang="en-US" b="0" noProof="0" dirty="0"/>
              <a:t>Then, import the circuit that we have defined and make global vdd and gnd.</a:t>
            </a:r>
          </a:p>
          <a:p>
            <a:pPr eaLnBrk="1" hangingPunct="1">
              <a:defRPr/>
            </a:pPr>
            <a:r>
              <a:rPr lang="en-US" b="0" noProof="0" dirty="0"/>
              <a:t>After that, add the stimulation netlist. </a:t>
            </a:r>
          </a:p>
        </p:txBody>
      </p:sp>
    </p:spTree>
    <p:extLst>
      <p:ext uri="{BB962C8B-B14F-4D97-AF65-F5344CB8AC3E}">
        <p14:creationId xmlns:p14="http://schemas.microsoft.com/office/powerpoint/2010/main" val="1127530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632E87-934B-CE4A-95EE-C68953E5B92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6AC556F-412C-DC4B-B329-8FEBDD459F4C}" type="slidenum">
              <a:rPr lang="en-US" altLang="en-US" sz="1200"/>
              <a:pPr eaLnBrk="1" hangingPunct="1"/>
              <a:t>17</a:t>
            </a:fld>
            <a:endParaRPr lang="en-US" altLang="en-US" sz="1200" dirty="0"/>
          </a:p>
        </p:txBody>
      </p:sp>
      <p:sp>
        <p:nvSpPr>
          <p:cNvPr id="479234" name="Rectangle 2">
            <a:extLst>
              <a:ext uri="{FF2B5EF4-FFF2-40B4-BE49-F238E27FC236}">
                <a16:creationId xmlns:a16="http://schemas.microsoft.com/office/drawing/2014/main" id="{23BFBA69-79BC-2846-B7BB-5A283A48493E}"/>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9235" name="Rectangle 3">
            <a:extLst>
              <a:ext uri="{FF2B5EF4-FFF2-40B4-BE49-F238E27FC236}">
                <a16:creationId xmlns:a16="http://schemas.microsoft.com/office/drawing/2014/main" id="{E2244BF3-77E6-8449-8E2D-6A6C2AB125E2}"/>
              </a:ext>
            </a:extLst>
          </p:cNvPr>
          <p:cNvSpPr>
            <a:spLocks noGrp="1" noChangeArrowheads="1"/>
          </p:cNvSpPr>
          <p:nvPr>
            <p:ph type="body" idx="1"/>
          </p:nvPr>
        </p:nvSpPr>
        <p:spPr/>
        <p:txBody>
          <a:bodyPr/>
          <a:lstStyle/>
          <a:p>
            <a:pPr>
              <a:defRPr/>
            </a:pPr>
            <a:r>
              <a:rPr lang="en-US" dirty="0"/>
              <a:t>And finally, add the stimulus for this circuit; we can set triggers to capture important values with '.measure' and adding a trigger and a target, for example, the rising, falling, and average propagation delay along with the rise time and fall time. </a:t>
            </a:r>
          </a:p>
        </p:txBody>
      </p:sp>
    </p:spTree>
    <p:extLst>
      <p:ext uri="{BB962C8B-B14F-4D97-AF65-F5344CB8AC3E}">
        <p14:creationId xmlns:p14="http://schemas.microsoft.com/office/powerpoint/2010/main" val="3391189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7D2CFA-80CF-CD40-B1C2-1681AA6EC6A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EF7E0FE-2DB1-C34D-AD3B-EF03BC74493E}" type="slidenum">
              <a:rPr lang="en-US" altLang="en-US" sz="1200"/>
              <a:pPr eaLnBrk="1" hangingPunct="1"/>
              <a:t>18</a:t>
            </a:fld>
            <a:endParaRPr lang="en-US" altLang="en-US" sz="1200" dirty="0"/>
          </a:p>
        </p:txBody>
      </p:sp>
      <p:sp>
        <p:nvSpPr>
          <p:cNvPr id="480258" name="Rectangle 2">
            <a:extLst>
              <a:ext uri="{FF2B5EF4-FFF2-40B4-BE49-F238E27FC236}">
                <a16:creationId xmlns:a16="http://schemas.microsoft.com/office/drawing/2014/main" id="{1F304226-B96C-0D4C-B0EE-7B0DA60810E6}"/>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0259" name="Rectangle 3">
            <a:extLst>
              <a:ext uri="{FF2B5EF4-FFF2-40B4-BE49-F238E27FC236}">
                <a16:creationId xmlns:a16="http://schemas.microsoft.com/office/drawing/2014/main" id="{1351B689-9719-C840-950D-DCB50521D82A}"/>
              </a:ext>
            </a:extLst>
          </p:cNvPr>
          <p:cNvSpPr>
            <a:spLocks noGrp="1" noChangeArrowheads="1"/>
          </p:cNvSpPr>
          <p:nvPr>
            <p:ph type="body" idx="1"/>
          </p:nvPr>
        </p:nvSpPr>
        <p:spPr/>
        <p:txBody>
          <a:bodyPr/>
          <a:lstStyle/>
          <a:p>
            <a:pPr eaLnBrk="1" hangingPunct="1">
              <a:defRPr/>
            </a:pPr>
            <a:r>
              <a:rPr lang="en-US" dirty="0"/>
              <a:t>Implementing this circuit will result in the following wave generated in SPICE</a:t>
            </a:r>
            <a:r>
              <a:rPr lang="en-US" b="1" dirty="0"/>
              <a:t>.</a:t>
            </a:r>
            <a:endParaRPr lang="en-US" dirty="0"/>
          </a:p>
        </p:txBody>
      </p:sp>
    </p:spTree>
    <p:extLst>
      <p:ext uri="{BB962C8B-B14F-4D97-AF65-F5344CB8AC3E}">
        <p14:creationId xmlns:p14="http://schemas.microsoft.com/office/powerpoint/2010/main" val="3418749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203376-C13D-B647-B1B3-348234071CA9}"/>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C2D097B-C8A2-924E-B4C8-1FD2D9370C4E}" type="slidenum">
              <a:rPr lang="en-US" altLang="en-US" sz="1200"/>
              <a:pPr eaLnBrk="1" hangingPunct="1"/>
              <a:t>19</a:t>
            </a:fld>
            <a:endParaRPr lang="en-US" altLang="en-US" sz="1200" dirty="0"/>
          </a:p>
        </p:txBody>
      </p:sp>
      <p:sp>
        <p:nvSpPr>
          <p:cNvPr id="481282" name="Rectangle 2">
            <a:extLst>
              <a:ext uri="{FF2B5EF4-FFF2-40B4-BE49-F238E27FC236}">
                <a16:creationId xmlns:a16="http://schemas.microsoft.com/office/drawing/2014/main" id="{0A84022C-973A-1646-8FF9-C12AA068231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1283" name="Rectangle 3">
            <a:extLst>
              <a:ext uri="{FF2B5EF4-FFF2-40B4-BE49-F238E27FC236}">
                <a16:creationId xmlns:a16="http://schemas.microsoft.com/office/drawing/2014/main" id="{CFABDC69-315C-E04B-AEBD-2C4A7054AE6E}"/>
              </a:ext>
            </a:extLst>
          </p:cNvPr>
          <p:cNvSpPr>
            <a:spLocks noGrp="1" noChangeArrowheads="1"/>
          </p:cNvSpPr>
          <p:nvPr>
            <p:ph type="body" idx="1"/>
          </p:nvPr>
        </p:nvSpPr>
        <p:spPr/>
        <p:txBody>
          <a:bodyPr/>
          <a:lstStyle/>
          <a:p>
            <a:pPr eaLnBrk="1" hangingPunct="1">
              <a:defRPr/>
            </a:pPr>
            <a:r>
              <a:rPr lang="en-US" dirty="0">
                <a:ea typeface="ＭＳ Ｐゴシック"/>
                <a:cs typeface="Calibri"/>
              </a:rPr>
              <a:t>HPSICE can automatically adjust parameter, for example, best P/N ratio or for each </a:t>
            </a:r>
            <a:r>
              <a:rPr lang="en-US" dirty="0" err="1">
                <a:ea typeface="ＭＳ Ｐゴシック"/>
                <a:cs typeface="Calibri"/>
              </a:rPr>
              <a:t>pmos</a:t>
            </a:r>
            <a:r>
              <a:rPr lang="en-US" dirty="0">
                <a:ea typeface="ＭＳ Ｐゴシック"/>
                <a:cs typeface="Calibri"/>
              </a:rPr>
              <a:t> transistor. How many nmos should we have? </a:t>
            </a:r>
            <a:endParaRPr lang="en-US" dirty="0">
              <a:cs typeface="Calibri"/>
            </a:endParaRPr>
          </a:p>
          <a:p>
            <a:pPr eaLnBrk="1" hangingPunct="1">
              <a:defRPr/>
            </a:pPr>
            <a:r>
              <a:rPr lang="en-US" dirty="0">
                <a:ea typeface="ＭＳ Ｐゴシック"/>
                <a:cs typeface="Calibri"/>
              </a:rPr>
              <a:t>So we have assumed 2:1 gives equal rise/fall delays, but you can see that the rise is actually slower than the fall.</a:t>
            </a:r>
          </a:p>
          <a:p>
            <a:pPr eaLnBrk="1" hangingPunct="1">
              <a:defRPr/>
            </a:pPr>
            <a:r>
              <a:rPr lang="en-US" dirty="0">
                <a:ea typeface="ＭＳ Ｐゴシック"/>
                <a:cs typeface="Calibri"/>
              </a:rPr>
              <a:t>To know which P/N ratio gives equal delays, we can use two different strategies:</a:t>
            </a:r>
          </a:p>
          <a:p>
            <a:pPr eaLnBrk="1" hangingPunct="1">
              <a:defRPr/>
            </a:pPr>
            <a:r>
              <a:rPr lang="en-US" dirty="0">
                <a:ea typeface="ＭＳ Ｐゴシック"/>
                <a:cs typeface="Calibri"/>
              </a:rPr>
              <a:t>1.- run a bunch of sims with different P size</a:t>
            </a:r>
          </a:p>
          <a:p>
            <a:pPr eaLnBrk="1" hangingPunct="1">
              <a:defRPr/>
            </a:pPr>
            <a:r>
              <a:rPr lang="en-US" dirty="0">
                <a:ea typeface="ＭＳ Ｐゴシック"/>
                <a:cs typeface="Calibri"/>
              </a:rPr>
              <a:t>2.- let HSPICE optimizer do it for us </a:t>
            </a:r>
            <a:endParaRPr lang="en-US" dirty="0">
              <a:cs typeface="Calibri"/>
            </a:endParaRPr>
          </a:p>
          <a:p>
            <a:pPr eaLnBrk="1" hangingPunct="1">
              <a:defRPr/>
            </a:pPr>
            <a:endParaRPr lang="en-US" dirty="0">
              <a:cs typeface="Calibri"/>
            </a:endParaRPr>
          </a:p>
        </p:txBody>
      </p:sp>
    </p:spTree>
    <p:extLst>
      <p:ext uri="{BB962C8B-B14F-4D97-AF65-F5344CB8AC3E}">
        <p14:creationId xmlns:p14="http://schemas.microsoft.com/office/powerpoint/2010/main" val="195320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r>
              <a:rPr lang="en-US" dirty="0">
                <a:cs typeface="+mn-cs"/>
              </a:rPr>
              <a:t>At the end of this lecture, you should be able to:</a:t>
            </a:r>
          </a:p>
          <a:p>
            <a:pPr eaLnBrk="1" hangingPunct="1">
              <a:defRPr/>
            </a:pPr>
            <a:r>
              <a:rPr lang="en-US" dirty="0">
                <a:cs typeface="+mn-cs"/>
              </a:rPr>
              <a:t>Use spice to predict the behavior of integrated circuits, confirm logical effort estimates through SPICE simulation</a:t>
            </a:r>
            <a:r>
              <a:rPr lang="en-US" b="1" dirty="0">
                <a:cs typeface="+mn-cs"/>
              </a:rPr>
              <a:t>,</a:t>
            </a:r>
            <a:r>
              <a:rPr lang="en-US" dirty="0">
                <a:cs typeface="+mn-cs"/>
              </a:rPr>
              <a:t> and use SPICE to optimize circuit designs</a:t>
            </a:r>
            <a:r>
              <a:rPr lang="en-US" b="1" dirty="0">
                <a:cs typeface="+mn-cs"/>
              </a:rPr>
              <a:t>.</a:t>
            </a:r>
            <a:endParaRPr lang="en-US"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490455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EDEF00-DF96-5949-AA64-918CF77DE536}"/>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7EC79E6-C98C-F64F-BC4C-E248F59D2A54}" type="slidenum">
              <a:rPr lang="en-US" altLang="en-US" sz="1200"/>
              <a:pPr eaLnBrk="1" hangingPunct="1"/>
              <a:t>20</a:t>
            </a:fld>
            <a:endParaRPr lang="en-US" altLang="en-US" sz="1200" dirty="0"/>
          </a:p>
        </p:txBody>
      </p:sp>
      <p:sp>
        <p:nvSpPr>
          <p:cNvPr id="482306" name="Rectangle 2">
            <a:extLst>
              <a:ext uri="{FF2B5EF4-FFF2-40B4-BE49-F238E27FC236}">
                <a16:creationId xmlns:a16="http://schemas.microsoft.com/office/drawing/2014/main" id="{871A7CDA-04FA-9D47-B77E-81B23F94120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2307" name="Rectangle 3">
            <a:extLst>
              <a:ext uri="{FF2B5EF4-FFF2-40B4-BE49-F238E27FC236}">
                <a16:creationId xmlns:a16="http://schemas.microsoft.com/office/drawing/2014/main" id="{2373B32B-F05B-7F46-B195-4BB520EE3A9E}"/>
              </a:ext>
            </a:extLst>
          </p:cNvPr>
          <p:cNvSpPr>
            <a:spLocks noGrp="1" noChangeArrowheads="1"/>
          </p:cNvSpPr>
          <p:nvPr>
            <p:ph type="body" idx="1"/>
          </p:nvPr>
        </p:nvSpPr>
        <p:spPr/>
        <p:txBody>
          <a:bodyPr/>
          <a:lstStyle/>
          <a:p>
            <a:pPr eaLnBrk="1" hangingPunct="1">
              <a:defRPr/>
            </a:pPr>
            <a:r>
              <a:rPr lang="en-US" dirty="0">
                <a:ea typeface="ＭＳ Ｐゴシック"/>
                <a:cs typeface="Calibri"/>
              </a:rPr>
              <a:t>To add an optimization, we need to equal P from the simulation netlist to a parameter P1 that is defined in the next slide.</a:t>
            </a:r>
          </a:p>
        </p:txBody>
      </p:sp>
    </p:spTree>
    <p:extLst>
      <p:ext uri="{BB962C8B-B14F-4D97-AF65-F5344CB8AC3E}">
        <p14:creationId xmlns:p14="http://schemas.microsoft.com/office/powerpoint/2010/main" val="12076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F548A1D-8342-3447-93CE-C6F197C6670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B4AEB1C-AE12-7241-9577-7B3109497140}" type="slidenum">
              <a:rPr lang="en-US" altLang="en-US" sz="1200"/>
              <a:pPr eaLnBrk="1" hangingPunct="1"/>
              <a:t>21</a:t>
            </a:fld>
            <a:endParaRPr lang="en-US" altLang="en-US" sz="1200" dirty="0"/>
          </a:p>
        </p:txBody>
      </p:sp>
      <p:sp>
        <p:nvSpPr>
          <p:cNvPr id="483330" name="Rectangle 2">
            <a:extLst>
              <a:ext uri="{FF2B5EF4-FFF2-40B4-BE49-F238E27FC236}">
                <a16:creationId xmlns:a16="http://schemas.microsoft.com/office/drawing/2014/main" id="{43239B82-B02A-B24D-95F9-9F60DE56DD0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3331" name="Rectangle 3">
            <a:extLst>
              <a:ext uri="{FF2B5EF4-FFF2-40B4-BE49-F238E27FC236}">
                <a16:creationId xmlns:a16="http://schemas.microsoft.com/office/drawing/2014/main" id="{8DA8D11B-D635-1148-A28E-A76949B45B25}"/>
              </a:ext>
            </a:extLst>
          </p:cNvPr>
          <p:cNvSpPr>
            <a:spLocks noGrp="1" noChangeArrowheads="1"/>
          </p:cNvSpPr>
          <p:nvPr>
            <p:ph type="body" idx="1"/>
          </p:nvPr>
        </p:nvSpPr>
        <p:spPr/>
        <p:txBody>
          <a:bodyPr/>
          <a:lstStyle/>
          <a:p>
            <a:pPr eaLnBrk="1" hangingPunct="1">
              <a:defRPr/>
            </a:pPr>
            <a:r>
              <a:rPr lang="en-US" dirty="0">
                <a:ea typeface="ＭＳ Ｐゴシック"/>
                <a:cs typeface="Calibri"/>
              </a:rPr>
              <a:t>Then, here we will define P1 from 4 to 16 values.  </a:t>
            </a:r>
          </a:p>
          <a:p>
            <a:pPr eaLnBrk="1" hangingPunct="1">
              <a:defRPr/>
            </a:pPr>
            <a:endParaRPr lang="en-US" dirty="0">
              <a:ea typeface="ＭＳ Ｐゴシック"/>
              <a:cs typeface="Calibri"/>
            </a:endParaRPr>
          </a:p>
          <a:p>
            <a:pPr eaLnBrk="1" hangingPunct="1">
              <a:defRPr/>
            </a:pPr>
            <a:r>
              <a:rPr lang="en-US" dirty="0">
                <a:ea typeface="ＭＳ Ｐゴシック"/>
                <a:cs typeface="Calibri"/>
              </a:rPr>
              <a:t>The next command defines the number of iteration of the model.</a:t>
            </a:r>
          </a:p>
          <a:p>
            <a:pPr eaLnBrk="1" hangingPunct="1">
              <a:defRPr/>
            </a:pPr>
            <a:endParaRPr lang="en-US" dirty="0">
              <a:ea typeface="ＭＳ Ｐゴシック"/>
              <a:cs typeface="Calibri"/>
            </a:endParaRPr>
          </a:p>
          <a:p>
            <a:pPr eaLnBrk="1" hangingPunct="1">
              <a:defRPr/>
            </a:pPr>
            <a:r>
              <a:rPr lang="en-US" dirty="0">
                <a:ea typeface="ＭＳ Ｐゴシック"/>
                <a:cs typeface="Calibri"/>
              </a:rPr>
              <a:t>Then, we use .measure to compute the best P/N ration. </a:t>
            </a:r>
          </a:p>
          <a:p>
            <a:pPr eaLnBrk="1" hangingPunct="1">
              <a:defRPr/>
            </a:pPr>
            <a:endParaRPr lang="en-US" dirty="0">
              <a:cs typeface="Calibri"/>
            </a:endParaRPr>
          </a:p>
          <a:p>
            <a:pPr eaLnBrk="1" hangingPunct="1">
              <a:defRPr/>
            </a:pPr>
            <a:r>
              <a:rPr lang="en-US" dirty="0">
                <a:ea typeface="ＭＳ Ｐゴシック"/>
                <a:cs typeface="Calibri"/>
              </a:rPr>
              <a:t>Finally, add the stimulus.</a:t>
            </a:r>
          </a:p>
          <a:p>
            <a:pPr eaLnBrk="1" hangingPunct="1">
              <a:defRPr/>
            </a:pPr>
            <a:r>
              <a:rPr lang="en-US" dirty="0">
                <a:ea typeface="ＭＳ Ｐゴシック"/>
                <a:cs typeface="Calibri"/>
              </a:rPr>
              <a:t>In the .tran command, we add SWEEP command to change the values for the ones in OPTIMIZE; the function OPTIMIZE  will search for the best values  for p1, and the optimization results will be equal to the difference between trigger rising propagation delay and trigger falling propagation delay with the aim of reaching zero. </a:t>
            </a:r>
            <a:endParaRPr lang="en-US" dirty="0">
              <a:cs typeface="Calibri"/>
            </a:endParaRPr>
          </a:p>
          <a:p>
            <a:pPr eaLnBrk="1" hangingPunct="1">
              <a:defRPr/>
            </a:pPr>
            <a:r>
              <a:rPr lang="en-US" dirty="0">
                <a:ea typeface="ＭＳ Ｐゴシック"/>
                <a:cs typeface="Calibri"/>
              </a:rPr>
              <a:t>Below that, we measure tpdr, tpdf and even calculate the average propagation delay. </a:t>
            </a:r>
            <a:endParaRPr lang="en-US" dirty="0">
              <a:cs typeface="Calibri"/>
            </a:endParaRPr>
          </a:p>
        </p:txBody>
      </p:sp>
    </p:spTree>
    <p:extLst>
      <p:ext uri="{BB962C8B-B14F-4D97-AF65-F5344CB8AC3E}">
        <p14:creationId xmlns:p14="http://schemas.microsoft.com/office/powerpoint/2010/main" val="2616426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9583C3-AF37-3F46-8238-53980B28842B}"/>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CF53F4D-B2E1-CB4B-A573-33CF385D0301}" type="slidenum">
              <a:rPr lang="en-US" altLang="en-US" sz="1200"/>
              <a:pPr eaLnBrk="1" hangingPunct="1"/>
              <a:t>22</a:t>
            </a:fld>
            <a:endParaRPr lang="en-US" altLang="en-US" sz="1200" dirty="0"/>
          </a:p>
        </p:txBody>
      </p:sp>
      <p:sp>
        <p:nvSpPr>
          <p:cNvPr id="484354" name="Rectangle 2">
            <a:extLst>
              <a:ext uri="{FF2B5EF4-FFF2-40B4-BE49-F238E27FC236}">
                <a16:creationId xmlns:a16="http://schemas.microsoft.com/office/drawing/2014/main" id="{67C14D4F-9885-FD45-831F-D7AC390161EF}"/>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4355" name="Rectangle 3">
            <a:extLst>
              <a:ext uri="{FF2B5EF4-FFF2-40B4-BE49-F238E27FC236}">
                <a16:creationId xmlns:a16="http://schemas.microsoft.com/office/drawing/2014/main" id="{978EAAC9-0074-624F-97E0-BA637F1837C5}"/>
              </a:ext>
            </a:extLst>
          </p:cNvPr>
          <p:cNvSpPr>
            <a:spLocks noGrp="1" noChangeArrowheads="1"/>
          </p:cNvSpPr>
          <p:nvPr>
            <p:ph type="body" idx="1"/>
          </p:nvPr>
        </p:nvSpPr>
        <p:spPr/>
        <p:txBody>
          <a:bodyPr/>
          <a:lstStyle/>
          <a:p>
            <a:pPr eaLnBrk="1" hangingPunct="1">
              <a:defRPr/>
            </a:pPr>
            <a:r>
              <a:rPr lang="en-US" dirty="0">
                <a:ea typeface="ＭＳ Ｐゴシック"/>
                <a:cs typeface="Calibri"/>
              </a:rPr>
              <a:t>The results of running this code will output that of P/N ratio, which shows that for equal delay, a ratio of  2.9 to 1 will be necessary. </a:t>
            </a:r>
            <a:endParaRPr lang="en-US" dirty="0">
              <a:cs typeface="Calibri"/>
            </a:endParaRPr>
          </a:p>
          <a:p>
            <a:pPr eaLnBrk="1" hangingPunct="1">
              <a:defRPr/>
            </a:pPr>
            <a:r>
              <a:rPr lang="en-US" dirty="0">
                <a:ea typeface="ＭＳ Ｐゴシック"/>
                <a:cs typeface="Calibri"/>
              </a:rPr>
              <a:t>Given a time of tpd, tpdr, and tpf of 17.9 picosecond, which is slower to our default ratio. </a:t>
            </a:r>
          </a:p>
          <a:p>
            <a:pPr eaLnBrk="1" hangingPunct="1">
              <a:defRPr/>
            </a:pPr>
            <a:endParaRPr lang="en-US" dirty="0">
              <a:ea typeface="ＭＳ Ｐゴシック"/>
              <a:cs typeface="Calibri"/>
            </a:endParaRPr>
          </a:p>
          <a:p>
            <a:pPr eaLnBrk="1" hangingPunct="1">
              <a:defRPr/>
            </a:pPr>
            <a:r>
              <a:rPr lang="en-US" dirty="0">
                <a:ea typeface="ＭＳ Ｐゴシック"/>
                <a:cs typeface="Calibri"/>
              </a:rPr>
              <a:t>Big pmos transistor wastes power too; this is a seldom design for exactly equal delays.</a:t>
            </a:r>
          </a:p>
          <a:p>
            <a:pPr eaLnBrk="1" hangingPunct="1">
              <a:defRPr/>
            </a:pPr>
            <a:endParaRPr lang="en-US" dirty="0">
              <a:ea typeface="ＭＳ Ｐゴシック"/>
              <a:cs typeface="Calibri"/>
            </a:endParaRPr>
          </a:p>
          <a:p>
            <a:pPr eaLnBrk="1" hangingPunct="1">
              <a:defRPr/>
            </a:pPr>
            <a:r>
              <a:rPr lang="en-US" dirty="0">
                <a:ea typeface="ＭＳ Ｐゴシック"/>
                <a:cs typeface="Calibri"/>
              </a:rPr>
              <a:t>But lower average delay, the P/N ratio should be 1.8 to 1.</a:t>
            </a:r>
          </a:p>
          <a:p>
            <a:pPr eaLnBrk="1" hangingPunct="1">
              <a:defRPr/>
            </a:pPr>
            <a:endParaRPr lang="en-US" dirty="0">
              <a:ea typeface="ＭＳ Ｐゴシック"/>
              <a:cs typeface="Calibri"/>
            </a:endParaRPr>
          </a:p>
          <a:p>
            <a:pPr eaLnBrk="1" hangingPunct="1">
              <a:defRPr/>
            </a:pPr>
            <a:r>
              <a:rPr lang="en-US" dirty="0">
                <a:ea typeface="ＭＳ Ｐゴシック"/>
                <a:cs typeface="Calibri"/>
              </a:rPr>
              <a:t>P/N ratios of 1.5 to 1 and 2.2 to 1 give tpd of less than 17.2 pico seconds.</a:t>
            </a:r>
          </a:p>
          <a:p>
            <a:pPr eaLnBrk="1" hangingPunct="1">
              <a:defRPr/>
            </a:pPr>
            <a:endParaRPr lang="en-US" dirty="0">
              <a:cs typeface="Calibri"/>
            </a:endParaRPr>
          </a:p>
        </p:txBody>
      </p:sp>
    </p:spTree>
    <p:extLst>
      <p:ext uri="{BB962C8B-B14F-4D97-AF65-F5344CB8AC3E}">
        <p14:creationId xmlns:p14="http://schemas.microsoft.com/office/powerpoint/2010/main" val="11917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ADD9F6-0A77-7945-BCF2-B5D2D036EA5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098977C-B01B-E94E-9241-F922343BB577}" type="slidenum">
              <a:rPr lang="en-US" altLang="en-US" sz="1200"/>
              <a:pPr eaLnBrk="1" hangingPunct="1"/>
              <a:t>23</a:t>
            </a:fld>
            <a:endParaRPr lang="en-US" altLang="en-US" sz="1200" dirty="0"/>
          </a:p>
        </p:txBody>
      </p:sp>
      <p:sp>
        <p:nvSpPr>
          <p:cNvPr id="485378" name="Rectangle 2">
            <a:extLst>
              <a:ext uri="{FF2B5EF4-FFF2-40B4-BE49-F238E27FC236}">
                <a16:creationId xmlns:a16="http://schemas.microsoft.com/office/drawing/2014/main" id="{D3452E61-896A-114C-8FE4-A6A211F9C06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5379" name="Rectangle 3">
            <a:extLst>
              <a:ext uri="{FF2B5EF4-FFF2-40B4-BE49-F238E27FC236}">
                <a16:creationId xmlns:a16="http://schemas.microsoft.com/office/drawing/2014/main" id="{0E83646A-2FD1-4441-83CA-4BC8AD627118}"/>
              </a:ext>
            </a:extLst>
          </p:cNvPr>
          <p:cNvSpPr>
            <a:spLocks noGrp="1" noChangeArrowheads="1"/>
          </p:cNvSpPr>
          <p:nvPr>
            <p:ph type="body" idx="1"/>
          </p:nvPr>
        </p:nvSpPr>
        <p:spPr/>
        <p:txBody>
          <a:bodyPr/>
          <a:lstStyle/>
          <a:p>
            <a:pPr eaLnBrk="1" hangingPunct="1">
              <a:defRPr/>
            </a:pPr>
            <a:r>
              <a:rPr lang="en-US" dirty="0">
                <a:ea typeface="ＭＳ Ｐゴシック"/>
                <a:cs typeface="Calibri"/>
              </a:rPr>
              <a:t>HSPICE can measure instantaneous power P(t) or average P over some interval. </a:t>
            </a:r>
            <a:endParaRPr lang="en-US" dirty="0">
              <a:cs typeface="Calibri"/>
            </a:endParaRPr>
          </a:p>
          <a:p>
            <a:pPr eaLnBrk="1" hangingPunct="1">
              <a:defRPr/>
            </a:pPr>
            <a:r>
              <a:rPr lang="en-US" dirty="0">
                <a:ea typeface="ＭＳ Ｐゴシック"/>
                <a:cs typeface="Calibri"/>
              </a:rPr>
              <a:t>You will need to add the command .print P(vdd) or .measure pwr AVG P(vdd) and the period by entering the From and to values.</a:t>
            </a:r>
          </a:p>
          <a:p>
            <a:pPr eaLnBrk="1" hangingPunct="1">
              <a:defRPr/>
            </a:pPr>
            <a:endParaRPr lang="en-US" dirty="0">
              <a:cs typeface="Calibri"/>
            </a:endParaRPr>
          </a:p>
          <a:p>
            <a:pPr eaLnBrk="1" hangingPunct="1">
              <a:defRPr/>
            </a:pPr>
            <a:r>
              <a:rPr lang="en-US" dirty="0">
                <a:ea typeface="ＭＳ Ｐゴシック"/>
                <a:cs typeface="Calibri"/>
              </a:rPr>
              <a:t>If you want to calculate the power in a single gate, connect it to a separate </a:t>
            </a:r>
            <a:r>
              <a:rPr lang="en-US" dirty="0" err="1">
                <a:ea typeface="ＭＳ Ｐゴシック"/>
                <a:cs typeface="Calibri"/>
              </a:rPr>
              <a:t>Vdd</a:t>
            </a:r>
            <a:r>
              <a:rPr lang="en-US" dirty="0">
                <a:ea typeface="ＭＳ Ｐゴシック"/>
                <a:cs typeface="Calibri"/>
              </a:rPr>
              <a:t> supply, but be careful about the input power.</a:t>
            </a:r>
          </a:p>
          <a:p>
            <a:pPr eaLnBrk="1" hangingPunct="1">
              <a:defRPr/>
            </a:pPr>
            <a:endParaRPr lang="en-US" dirty="0">
              <a:cs typeface="Calibri"/>
            </a:endParaRPr>
          </a:p>
        </p:txBody>
      </p:sp>
    </p:spTree>
    <p:extLst>
      <p:ext uri="{BB962C8B-B14F-4D97-AF65-F5344CB8AC3E}">
        <p14:creationId xmlns:p14="http://schemas.microsoft.com/office/powerpoint/2010/main" val="2317947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FB70EA1-0CE3-7840-90D0-22342AD814E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7A60E1D-739C-4B4A-90BA-EE16B6E011B1}" type="slidenum">
              <a:rPr lang="en-US" altLang="en-US" sz="1200"/>
              <a:pPr eaLnBrk="1" hangingPunct="1"/>
              <a:t>24</a:t>
            </a:fld>
            <a:endParaRPr lang="en-US" altLang="en-US" sz="1200" dirty="0"/>
          </a:p>
        </p:txBody>
      </p:sp>
      <p:sp>
        <p:nvSpPr>
          <p:cNvPr id="486402" name="Rectangle 2">
            <a:extLst>
              <a:ext uri="{FF2B5EF4-FFF2-40B4-BE49-F238E27FC236}">
                <a16:creationId xmlns:a16="http://schemas.microsoft.com/office/drawing/2014/main" id="{84961CAE-3BC6-0746-98E6-DFE8FB9B075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6403" name="Rectangle 3">
            <a:extLst>
              <a:ext uri="{FF2B5EF4-FFF2-40B4-BE49-F238E27FC236}">
                <a16:creationId xmlns:a16="http://schemas.microsoft.com/office/drawing/2014/main" id="{1B70B863-01F4-9047-B729-CC6D6217627F}"/>
              </a:ext>
            </a:extLst>
          </p:cNvPr>
          <p:cNvSpPr>
            <a:spLocks noGrp="1" noChangeArrowheads="1"/>
          </p:cNvSpPr>
          <p:nvPr>
            <p:ph type="body" idx="1"/>
          </p:nvPr>
        </p:nvSpPr>
        <p:spPr/>
        <p:txBody>
          <a:bodyPr/>
          <a:lstStyle/>
          <a:p>
            <a:pPr eaLnBrk="1" hangingPunct="1">
              <a:defRPr/>
            </a:pPr>
            <a:r>
              <a:rPr lang="en-US" dirty="0">
                <a:ea typeface="ＭＳ Ｐゴシック"/>
                <a:cs typeface="Calibri"/>
              </a:rPr>
              <a:t>Another thing that can be measured through the SPICE simulation is the logical effort.</a:t>
            </a:r>
          </a:p>
        </p:txBody>
      </p:sp>
    </p:spTree>
    <p:extLst>
      <p:ext uri="{BB962C8B-B14F-4D97-AF65-F5344CB8AC3E}">
        <p14:creationId xmlns:p14="http://schemas.microsoft.com/office/powerpoint/2010/main" val="3081669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DC8587-007F-B04C-A8F4-7CF1D1AE3796}"/>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79CA3DD-25FC-5044-AA8F-F7AE518C081F}" type="slidenum">
              <a:rPr lang="en-US" altLang="en-US" sz="1200"/>
              <a:pPr eaLnBrk="1" hangingPunct="1"/>
              <a:t>25</a:t>
            </a:fld>
            <a:endParaRPr lang="en-US" altLang="en-US" sz="1200" dirty="0"/>
          </a:p>
        </p:txBody>
      </p:sp>
      <p:sp>
        <p:nvSpPr>
          <p:cNvPr id="487426" name="Rectangle 2">
            <a:extLst>
              <a:ext uri="{FF2B5EF4-FFF2-40B4-BE49-F238E27FC236}">
                <a16:creationId xmlns:a16="http://schemas.microsoft.com/office/drawing/2014/main" id="{1D08B127-EE56-9944-A843-38C3D43D0EE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7427" name="Rectangle 3">
            <a:extLst>
              <a:ext uri="{FF2B5EF4-FFF2-40B4-BE49-F238E27FC236}">
                <a16:creationId xmlns:a16="http://schemas.microsoft.com/office/drawing/2014/main" id="{DF5C630A-DCA8-A14E-BEBF-B8CAAEE9325B}"/>
              </a:ext>
            </a:extLst>
          </p:cNvPr>
          <p:cNvSpPr>
            <a:spLocks noGrp="1" noChangeArrowheads="1"/>
          </p:cNvSpPr>
          <p:nvPr>
            <p:ph type="body" idx="1"/>
          </p:nvPr>
        </p:nvSpPr>
        <p:spPr/>
        <p:txBody>
          <a:bodyPr/>
          <a:lstStyle/>
          <a:p>
            <a:pPr eaLnBrk="1" hangingPunct="1">
              <a:defRPr/>
            </a:pPr>
            <a:r>
              <a:rPr lang="en-US" dirty="0">
                <a:ea typeface="ＭＳ Ｐゴシック"/>
                <a:cs typeface="Calibri"/>
              </a:rPr>
              <a:t>To do it, you can plot the propagation delay against H and normalize by </a:t>
            </a:r>
            <a:r>
              <a:rPr lang="el-GR" sz="1200" i="0" u="none" strike="noStrike" kern="1200" dirty="0">
                <a:solidFill>
                  <a:schemeClr val="tx1"/>
                </a:solidFill>
                <a:effectLst/>
                <a:latin typeface="+mn-lt"/>
                <a:ea typeface="ＭＳ Ｐゴシック"/>
                <a:cs typeface="Calibri"/>
              </a:rPr>
              <a:t>τ</a:t>
            </a:r>
            <a:r>
              <a:rPr lang="en-GB" sz="1200" i="0" u="none" strike="noStrike" kern="1200" dirty="0">
                <a:solidFill>
                  <a:schemeClr val="tx1"/>
                </a:solidFill>
                <a:effectLst/>
                <a:latin typeface="+mn-lt"/>
                <a:ea typeface="ＭＳ Ｐゴシック"/>
                <a:cs typeface="Calibri"/>
              </a:rPr>
              <a:t>(Tau). Where y-intercept is the parasitic delay and the slope is the logical effort.</a:t>
            </a:r>
          </a:p>
          <a:p>
            <a:pPr eaLnBrk="1" hangingPunct="1">
              <a:defRPr/>
            </a:pPr>
            <a:r>
              <a:rPr lang="en-GB" sz="1200" i="0" u="none" strike="noStrike" kern="1200" dirty="0">
                <a:solidFill>
                  <a:schemeClr val="tx1"/>
                </a:solidFill>
                <a:effectLst/>
                <a:latin typeface="+mn-lt"/>
                <a:ea typeface="ＭＳ Ｐゴシック"/>
                <a:cs typeface="Calibri"/>
              </a:rPr>
              <a:t>The delay fits a straight line very well in any process as long as input is consistent.</a:t>
            </a:r>
            <a:endParaRPr lang="en-US" dirty="0">
              <a:ea typeface="ＭＳ Ｐゴシック"/>
              <a:cs typeface="Calibri"/>
            </a:endParaRPr>
          </a:p>
        </p:txBody>
      </p:sp>
    </p:spTree>
    <p:extLst>
      <p:ext uri="{BB962C8B-B14F-4D97-AF65-F5344CB8AC3E}">
        <p14:creationId xmlns:p14="http://schemas.microsoft.com/office/powerpoint/2010/main" val="2768392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913E90-EE65-8A4A-928E-5C03079409A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F1C7E79-5DAB-C649-9D65-F527BCAA23E7}" type="slidenum">
              <a:rPr lang="en-US" altLang="en-US" sz="1200"/>
              <a:pPr eaLnBrk="1" hangingPunct="1"/>
              <a:t>26</a:t>
            </a:fld>
            <a:endParaRPr lang="en-US" altLang="en-US" sz="1200" dirty="0"/>
          </a:p>
        </p:txBody>
      </p:sp>
      <p:sp>
        <p:nvSpPr>
          <p:cNvPr id="488450" name="Rectangle 2">
            <a:extLst>
              <a:ext uri="{FF2B5EF4-FFF2-40B4-BE49-F238E27FC236}">
                <a16:creationId xmlns:a16="http://schemas.microsoft.com/office/drawing/2014/main" id="{E51A0DE3-13D4-D84D-8AC3-042C6C6BD69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8451" name="Rectangle 3">
            <a:extLst>
              <a:ext uri="{FF2B5EF4-FFF2-40B4-BE49-F238E27FC236}">
                <a16:creationId xmlns:a16="http://schemas.microsoft.com/office/drawing/2014/main" id="{DDB6EED7-0F32-3247-8FC7-66B75B6F7B80}"/>
              </a:ext>
            </a:extLst>
          </p:cNvPr>
          <p:cNvSpPr>
            <a:spLocks noGrp="1" noChangeArrowheads="1"/>
          </p:cNvSpPr>
          <p:nvPr>
            <p:ph type="body" idx="1"/>
          </p:nvPr>
        </p:nvSpPr>
        <p:spPr/>
        <p:txBody>
          <a:bodyPr/>
          <a:lstStyle/>
          <a:p>
            <a:pPr eaLnBrk="1" hangingPunct="1">
              <a:defRPr/>
            </a:pPr>
            <a:r>
              <a:rPr lang="en-US" dirty="0">
                <a:ea typeface="ＭＳ Ｐゴシック"/>
                <a:cs typeface="Calibri"/>
              </a:rPr>
              <a:t>In some cases, there is available data for the logical effort of some components, for example:</a:t>
            </a:r>
          </a:p>
          <a:p>
            <a:pPr eaLnBrk="1" hangingPunct="1">
              <a:defRPr/>
            </a:pPr>
            <a:r>
              <a:rPr lang="en-US" dirty="0">
                <a:ea typeface="ＭＳ Ｐゴシック"/>
                <a:cs typeface="Calibri"/>
              </a:rPr>
              <a:t>For NAND gates in IBM 65 nm process.</a:t>
            </a:r>
          </a:p>
        </p:txBody>
      </p:sp>
    </p:spTree>
    <p:extLst>
      <p:ext uri="{BB962C8B-B14F-4D97-AF65-F5344CB8AC3E}">
        <p14:creationId xmlns:p14="http://schemas.microsoft.com/office/powerpoint/2010/main" val="728011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8B4986-3512-C14B-90FA-F4C29A158119}"/>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79FDC9A-F9AB-D249-89B1-5D80AF3AE0B9}" type="slidenum">
              <a:rPr lang="en-US" altLang="en-US" sz="1200"/>
              <a:pPr eaLnBrk="1" hangingPunct="1"/>
              <a:t>27</a:t>
            </a:fld>
            <a:endParaRPr lang="en-US" altLang="en-US" sz="1200" dirty="0"/>
          </a:p>
        </p:txBody>
      </p:sp>
      <p:sp>
        <p:nvSpPr>
          <p:cNvPr id="489474" name="Rectangle 2">
            <a:extLst>
              <a:ext uri="{FF2B5EF4-FFF2-40B4-BE49-F238E27FC236}">
                <a16:creationId xmlns:a16="http://schemas.microsoft.com/office/drawing/2014/main" id="{9167C4C4-5A22-A848-B6FD-6B21831C8E9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9475" name="Rectangle 3">
            <a:extLst>
              <a:ext uri="{FF2B5EF4-FFF2-40B4-BE49-F238E27FC236}">
                <a16:creationId xmlns:a16="http://schemas.microsoft.com/office/drawing/2014/main" id="{B2CDE31B-8BDB-2A4F-9BF3-E608315B1D68}"/>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53232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01634A-9DB9-B441-8A03-8876E17675A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A154C86-83B9-254B-9DB3-4798DD62FB9A}" type="slidenum">
              <a:rPr lang="en-US" altLang="en-US" sz="1200"/>
              <a:pPr eaLnBrk="1" hangingPunct="1"/>
              <a:t>3</a:t>
            </a:fld>
            <a:endParaRPr lang="en-US" altLang="en-US" sz="1200" dirty="0"/>
          </a:p>
        </p:txBody>
      </p:sp>
      <p:sp>
        <p:nvSpPr>
          <p:cNvPr id="463874" name="Rectangle 2">
            <a:extLst>
              <a:ext uri="{FF2B5EF4-FFF2-40B4-BE49-F238E27FC236}">
                <a16:creationId xmlns:a16="http://schemas.microsoft.com/office/drawing/2014/main" id="{3C82902A-0FEA-8B49-ABAD-781D6AEEE54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3875" name="Rectangle 3">
            <a:extLst>
              <a:ext uri="{FF2B5EF4-FFF2-40B4-BE49-F238E27FC236}">
                <a16:creationId xmlns:a16="http://schemas.microsoft.com/office/drawing/2014/main" id="{850B671A-4CE0-674B-82F2-4650C7184764}"/>
              </a:ext>
            </a:extLst>
          </p:cNvPr>
          <p:cNvSpPr>
            <a:spLocks noGrp="1" noChangeArrowheads="1"/>
          </p:cNvSpPr>
          <p:nvPr>
            <p:ph type="body" idx="1"/>
          </p:nvPr>
        </p:nvSpPr>
        <p:spPr/>
        <p:txBody>
          <a:bodyPr/>
          <a:lstStyle/>
          <a:p>
            <a:pPr eaLnBrk="1" hangingPunct="1">
              <a:defRPr/>
            </a:pPr>
            <a:r>
              <a:rPr lang="en-US" b="0" dirty="0"/>
              <a:t>Introducing the Simulation Program with Integrated circuit emphasis or SPICE. This program was developed in 1970’s at Berkeley, and there are many commercials versions available.</a:t>
            </a:r>
          </a:p>
          <a:p>
            <a:pPr eaLnBrk="1" hangingPunct="1">
              <a:defRPr/>
            </a:pPr>
            <a:r>
              <a:rPr lang="en-US" b="0" dirty="0"/>
              <a:t>HSPICE is a robust industry standard that has many enhancements that we will use.</a:t>
            </a:r>
          </a:p>
          <a:p>
            <a:pPr eaLnBrk="1" hangingPunct="1">
              <a:defRPr/>
            </a:pPr>
            <a:endParaRPr lang="en-US" b="0" dirty="0"/>
          </a:p>
          <a:p>
            <a:pPr eaLnBrk="1" hangingPunct="1">
              <a:defRPr/>
            </a:pPr>
            <a:endParaRPr lang="en-US" b="0" dirty="0"/>
          </a:p>
        </p:txBody>
      </p:sp>
    </p:spTree>
    <p:extLst>
      <p:ext uri="{BB962C8B-B14F-4D97-AF65-F5344CB8AC3E}">
        <p14:creationId xmlns:p14="http://schemas.microsoft.com/office/powerpoint/2010/main" val="231507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BDA722-CF64-EE4C-8584-90E517E7FF4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C297E43-EE20-2940-8D4A-96F2AD447E43}" type="slidenum">
              <a:rPr lang="en-US" altLang="en-US" sz="1200"/>
              <a:pPr eaLnBrk="1" hangingPunct="1"/>
              <a:t>4</a:t>
            </a:fld>
            <a:endParaRPr lang="en-US" altLang="en-US" sz="1200" dirty="0"/>
          </a:p>
        </p:txBody>
      </p:sp>
      <p:sp>
        <p:nvSpPr>
          <p:cNvPr id="464898" name="Rectangle 2">
            <a:extLst>
              <a:ext uri="{FF2B5EF4-FFF2-40B4-BE49-F238E27FC236}">
                <a16:creationId xmlns:a16="http://schemas.microsoft.com/office/drawing/2014/main" id="{5C6356B4-234F-1648-B945-E27FC7476797}"/>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4899" name="Rectangle 3">
            <a:extLst>
              <a:ext uri="{FF2B5EF4-FFF2-40B4-BE49-F238E27FC236}">
                <a16:creationId xmlns:a16="http://schemas.microsoft.com/office/drawing/2014/main" id="{2FC0C2DE-7962-2F4E-9D99-43864E9B42C2}"/>
              </a:ext>
            </a:extLst>
          </p:cNvPr>
          <p:cNvSpPr>
            <a:spLocks noGrp="1" noChangeArrowheads="1"/>
          </p:cNvSpPr>
          <p:nvPr>
            <p:ph type="body" idx="1"/>
          </p:nvPr>
        </p:nvSpPr>
        <p:spPr/>
        <p:txBody>
          <a:bodyPr/>
          <a:lstStyle/>
          <a:p>
            <a:pPr eaLnBrk="1" hangingPunct="1">
              <a:defRPr/>
            </a:pPr>
            <a:r>
              <a:rPr lang="en-US" b="0" dirty="0"/>
              <a:t>The process of writing a SPICE deck is like writing a good program. </a:t>
            </a:r>
          </a:p>
          <a:p>
            <a:pPr eaLnBrk="1" hangingPunct="1">
              <a:defRPr/>
            </a:pPr>
            <a:r>
              <a:rPr lang="en-US" b="0" dirty="0"/>
              <a:t>You first need to plan, sketch schematic on paper or in editor.</a:t>
            </a:r>
          </a:p>
          <a:p>
            <a:pPr eaLnBrk="1" hangingPunct="1">
              <a:defRPr/>
            </a:pPr>
            <a:endParaRPr lang="en-US" b="0" dirty="0"/>
          </a:p>
          <a:p>
            <a:pPr eaLnBrk="1" hangingPunct="1">
              <a:defRPr/>
            </a:pPr>
            <a:r>
              <a:rPr lang="en-US" b="0" dirty="0"/>
              <a:t>Then, you will need to code your design striving for clarity and best practices.</a:t>
            </a:r>
          </a:p>
          <a:p>
            <a:pPr eaLnBrk="1" hangingPunct="1">
              <a:defRPr/>
            </a:pPr>
            <a:endParaRPr lang="en-US" b="0" dirty="0"/>
          </a:p>
          <a:p>
            <a:pPr eaLnBrk="1" hangingPunct="1">
              <a:defRPr/>
            </a:pPr>
            <a:r>
              <a:rPr lang="en-US" b="0" dirty="0"/>
              <a:t>Finally, test your design, predicting what results should be, compare the simulation with the actual circuit.</a:t>
            </a:r>
          </a:p>
          <a:p>
            <a:pPr eaLnBrk="1" hangingPunct="1">
              <a:defRPr/>
            </a:pPr>
            <a:endParaRPr lang="en-US" b="0" dirty="0"/>
          </a:p>
        </p:txBody>
      </p:sp>
    </p:spTree>
    <p:extLst>
      <p:ext uri="{BB962C8B-B14F-4D97-AF65-F5344CB8AC3E}">
        <p14:creationId xmlns:p14="http://schemas.microsoft.com/office/powerpoint/2010/main" val="182160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28859C-22F8-6B40-B30E-8DF4DFB92E1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E89EB19-C956-E54E-B7CE-6311D2BAE893}" type="slidenum">
              <a:rPr lang="en-US" altLang="en-US" sz="1200"/>
              <a:pPr eaLnBrk="1" hangingPunct="1"/>
              <a:t>5</a:t>
            </a:fld>
            <a:endParaRPr lang="en-US" altLang="en-US" sz="1200" dirty="0"/>
          </a:p>
        </p:txBody>
      </p:sp>
      <p:sp>
        <p:nvSpPr>
          <p:cNvPr id="465922" name="Rectangle 2">
            <a:extLst>
              <a:ext uri="{FF2B5EF4-FFF2-40B4-BE49-F238E27FC236}">
                <a16:creationId xmlns:a16="http://schemas.microsoft.com/office/drawing/2014/main" id="{57F1B05B-762A-5C4D-8D57-31A71F9DAA2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5923" name="Rectangle 3">
            <a:extLst>
              <a:ext uri="{FF2B5EF4-FFF2-40B4-BE49-F238E27FC236}">
                <a16:creationId xmlns:a16="http://schemas.microsoft.com/office/drawing/2014/main" id="{9528058A-8708-8140-AFC2-0F5DB8390813}"/>
              </a:ext>
            </a:extLst>
          </p:cNvPr>
          <p:cNvSpPr>
            <a:spLocks noGrp="1" noChangeArrowheads="1"/>
          </p:cNvSpPr>
          <p:nvPr>
            <p:ph type="body" idx="1"/>
          </p:nvPr>
        </p:nvSpPr>
        <p:spPr/>
        <p:txBody>
          <a:bodyPr/>
          <a:lstStyle/>
          <a:p>
            <a:pPr eaLnBrk="1" hangingPunct="1">
              <a:defRPr/>
            </a:pPr>
            <a:r>
              <a:rPr lang="en-US" b="0" dirty="0"/>
              <a:t>Look at this resistor-capacitor circuit written in SPICE.</a:t>
            </a:r>
          </a:p>
          <a:p>
            <a:pPr eaLnBrk="1" hangingPunct="1">
              <a:defRPr/>
            </a:pPr>
            <a:endParaRPr lang="en-US" b="0" dirty="0"/>
          </a:p>
          <a:p>
            <a:pPr eaLnBrk="1" hangingPunct="1">
              <a:defRPr/>
            </a:pPr>
            <a:r>
              <a:rPr lang="en-US" b="0" dirty="0"/>
              <a:t>Any line starting with a “*” is a comment and is ignored; Using comment, you can add the name of your spice file, your email, last date modified, and the purpose of the code.</a:t>
            </a:r>
          </a:p>
          <a:p>
            <a:pPr eaLnBrk="1" hangingPunct="1">
              <a:defRPr/>
            </a:pPr>
            <a:endParaRPr lang="en-US" b="0" dirty="0"/>
          </a:p>
          <a:p>
            <a:pPr eaLnBrk="1" hangingPunct="1">
              <a:defRPr/>
            </a:pPr>
            <a:r>
              <a:rPr lang="en-US" b="0" dirty="0"/>
              <a:t>Graphics results will be stored in binary file using .option post. </a:t>
            </a:r>
          </a:p>
          <a:p>
            <a:pPr eaLnBrk="1" hangingPunct="1">
              <a:defRPr/>
            </a:pPr>
            <a:endParaRPr lang="en-US" b="0" dirty="0"/>
          </a:p>
          <a:p>
            <a:pPr eaLnBrk="1" hangingPunct="1">
              <a:defRPr/>
            </a:pPr>
            <a:r>
              <a:rPr lang="en-US" b="0" dirty="0"/>
              <a:t>Simulate circuit using the simulation netlist. </a:t>
            </a:r>
          </a:p>
          <a:p>
            <a:pPr eaLnBrk="1" hangingPunct="1">
              <a:defRPr/>
            </a:pPr>
            <a:endParaRPr lang="en-US" b="0" dirty="0"/>
          </a:p>
          <a:p>
            <a:pPr eaLnBrk="1" hangingPunct="1">
              <a:defRPr/>
            </a:pPr>
            <a:r>
              <a:rPr lang="en-US" b="0" dirty="0"/>
              <a:t>Add stimulus, this example shows a stimulus for 1 nanosecond and a transition 20 ps.</a:t>
            </a:r>
          </a:p>
          <a:p>
            <a:pPr eaLnBrk="1" hangingPunct="1">
              <a:defRPr/>
            </a:pPr>
            <a:r>
              <a:rPr lang="en-US" b="0" dirty="0"/>
              <a:t>Plot the voltage in and voltage out on the same graph.</a:t>
            </a:r>
          </a:p>
        </p:txBody>
      </p:sp>
    </p:spTree>
    <p:extLst>
      <p:ext uri="{BB962C8B-B14F-4D97-AF65-F5344CB8AC3E}">
        <p14:creationId xmlns:p14="http://schemas.microsoft.com/office/powerpoint/2010/main" val="599359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8F9B32-EF18-A94B-AC85-FDAAF334992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6EC8176-741E-E449-BB4C-A911E30E5B37}" type="slidenum">
              <a:rPr lang="en-US" altLang="en-US" sz="1200"/>
              <a:pPr eaLnBrk="1" hangingPunct="1"/>
              <a:t>6</a:t>
            </a:fld>
            <a:endParaRPr lang="en-US" altLang="en-US" sz="1200" dirty="0"/>
          </a:p>
        </p:txBody>
      </p:sp>
      <p:sp>
        <p:nvSpPr>
          <p:cNvPr id="467970" name="Rectangle 2">
            <a:extLst>
              <a:ext uri="{FF2B5EF4-FFF2-40B4-BE49-F238E27FC236}">
                <a16:creationId xmlns:a16="http://schemas.microsoft.com/office/drawing/2014/main" id="{08CAA93E-C5B5-5848-8843-EEAD928EF9D7}"/>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7971" name="Rectangle 3">
            <a:extLst>
              <a:ext uri="{FF2B5EF4-FFF2-40B4-BE49-F238E27FC236}">
                <a16:creationId xmlns:a16="http://schemas.microsoft.com/office/drawing/2014/main" id="{F9E44B39-2854-8644-909B-A8DBC4BB356A}"/>
              </a:ext>
            </a:extLst>
          </p:cNvPr>
          <p:cNvSpPr>
            <a:spLocks noGrp="1" noChangeArrowheads="1"/>
          </p:cNvSpPr>
          <p:nvPr>
            <p:ph type="body" idx="1"/>
          </p:nvPr>
        </p:nvSpPr>
        <p:spPr/>
        <p:txBody>
          <a:bodyPr/>
          <a:lstStyle/>
          <a:p>
            <a:pPr eaLnBrk="1" hangingPunct="1">
              <a:defRPr/>
            </a:pPr>
            <a:r>
              <a:rPr lang="en-US" dirty="0"/>
              <a:t>The result that you will get is similar to this</a:t>
            </a:r>
            <a:r>
              <a:rPr lang="en-US" b="1" dirty="0"/>
              <a:t>.</a:t>
            </a:r>
            <a:endParaRPr lang="en-US" dirty="0"/>
          </a:p>
        </p:txBody>
      </p:sp>
    </p:spTree>
    <p:extLst>
      <p:ext uri="{BB962C8B-B14F-4D97-AF65-F5344CB8AC3E}">
        <p14:creationId xmlns:p14="http://schemas.microsoft.com/office/powerpoint/2010/main" val="105351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C2FA2E-7505-9145-B3BD-9DC9CEEC17C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D4C4302-9D32-AE43-B259-83CEFB276629}" type="slidenum">
              <a:rPr lang="en-US" altLang="en-US" sz="1200"/>
              <a:pPr eaLnBrk="1" hangingPunct="1"/>
              <a:t>7</a:t>
            </a:fld>
            <a:endParaRPr lang="en-US" altLang="en-US" sz="1200" dirty="0"/>
          </a:p>
        </p:txBody>
      </p:sp>
      <p:sp>
        <p:nvSpPr>
          <p:cNvPr id="468994" name="Rectangle 2">
            <a:extLst>
              <a:ext uri="{FF2B5EF4-FFF2-40B4-BE49-F238E27FC236}">
                <a16:creationId xmlns:a16="http://schemas.microsoft.com/office/drawing/2014/main" id="{AB14E58B-D7C0-B648-83E5-203A8D39CCA4}"/>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8995" name="Rectangle 3">
            <a:extLst>
              <a:ext uri="{FF2B5EF4-FFF2-40B4-BE49-F238E27FC236}">
                <a16:creationId xmlns:a16="http://schemas.microsoft.com/office/drawing/2014/main" id="{90DF5ED3-914E-6447-B21A-DCC7B5764457}"/>
              </a:ext>
            </a:extLst>
          </p:cNvPr>
          <p:cNvSpPr>
            <a:spLocks noGrp="1" noChangeArrowheads="1"/>
          </p:cNvSpPr>
          <p:nvPr>
            <p:ph type="body" idx="1"/>
          </p:nvPr>
        </p:nvSpPr>
        <p:spPr/>
        <p:txBody>
          <a:bodyPr/>
          <a:lstStyle/>
          <a:p>
            <a:pPr eaLnBrk="1" hangingPunct="1">
              <a:defRPr/>
            </a:pPr>
            <a:r>
              <a:rPr lang="en-US" dirty="0"/>
              <a:t>We could add different types of sources in our simulation like:</a:t>
            </a:r>
          </a:p>
          <a:p>
            <a:pPr eaLnBrk="1" hangingPunct="1">
              <a:defRPr/>
            </a:pPr>
            <a:r>
              <a:rPr lang="en-US" dirty="0"/>
              <a:t>DC source, piecewise linear source</a:t>
            </a:r>
            <a:r>
              <a:rPr lang="en-US" b="1" dirty="0"/>
              <a:t>,</a:t>
            </a:r>
            <a:r>
              <a:rPr lang="en-US" dirty="0"/>
              <a:t> and pulsed source</a:t>
            </a:r>
            <a:r>
              <a:rPr lang="en-US" b="1" dirty="0"/>
              <a:t>.</a:t>
            </a:r>
            <a:endParaRPr lang="en-US" dirty="0"/>
          </a:p>
          <a:p>
            <a:pPr eaLnBrk="1" hangingPunct="1">
              <a:defRPr/>
            </a:pPr>
            <a:endParaRPr lang="en-US" dirty="0"/>
          </a:p>
        </p:txBody>
      </p:sp>
    </p:spTree>
    <p:extLst>
      <p:ext uri="{BB962C8B-B14F-4D97-AF65-F5344CB8AC3E}">
        <p14:creationId xmlns:p14="http://schemas.microsoft.com/office/powerpoint/2010/main" val="3204569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502567-F35E-C246-A796-E3664E0C1E9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C169E07-1D04-7743-8314-5CB606F1E02E}" type="slidenum">
              <a:rPr lang="en-US" altLang="en-US" sz="1200"/>
              <a:pPr eaLnBrk="1" hangingPunct="1"/>
              <a:t>8</a:t>
            </a:fld>
            <a:endParaRPr lang="en-US" altLang="en-US" sz="1200" dirty="0"/>
          </a:p>
        </p:txBody>
      </p:sp>
      <p:sp>
        <p:nvSpPr>
          <p:cNvPr id="470018" name="Rectangle 2">
            <a:extLst>
              <a:ext uri="{FF2B5EF4-FFF2-40B4-BE49-F238E27FC236}">
                <a16:creationId xmlns:a16="http://schemas.microsoft.com/office/drawing/2014/main" id="{949BE003-3ECA-A641-BD6E-D83BB3739B16}"/>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0019" name="Rectangle 3">
            <a:extLst>
              <a:ext uri="{FF2B5EF4-FFF2-40B4-BE49-F238E27FC236}">
                <a16:creationId xmlns:a16="http://schemas.microsoft.com/office/drawing/2014/main" id="{57EC2C85-5E06-4440-9668-5DA64FB8178F}"/>
              </a:ext>
            </a:extLst>
          </p:cNvPr>
          <p:cNvSpPr>
            <a:spLocks noGrp="1" noChangeArrowheads="1"/>
          </p:cNvSpPr>
          <p:nvPr>
            <p:ph type="body" idx="1"/>
          </p:nvPr>
        </p:nvSpPr>
        <p:spPr/>
        <p:txBody>
          <a:bodyPr/>
          <a:lstStyle/>
          <a:p>
            <a:pPr eaLnBrk="1" hangingPunct="1">
              <a:defRPr/>
            </a:pPr>
            <a:r>
              <a:rPr lang="en-US" dirty="0"/>
              <a:t>We could add different types of elements to our simulation using its letter as shown in the table</a:t>
            </a:r>
            <a:r>
              <a:rPr lang="en-US" b="1" dirty="0"/>
              <a:t>.</a:t>
            </a:r>
            <a:endParaRPr lang="en-US" dirty="0"/>
          </a:p>
        </p:txBody>
      </p:sp>
    </p:spTree>
    <p:extLst>
      <p:ext uri="{BB962C8B-B14F-4D97-AF65-F5344CB8AC3E}">
        <p14:creationId xmlns:p14="http://schemas.microsoft.com/office/powerpoint/2010/main" val="421488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616724-9EBC-DE45-A3F6-1FF863EF05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1B2FA85-1342-094B-AF2E-D7347B7596B2}" type="slidenum">
              <a:rPr lang="en-US" altLang="en-US" sz="1200"/>
              <a:pPr eaLnBrk="1" hangingPunct="1"/>
              <a:t>9</a:t>
            </a:fld>
            <a:endParaRPr lang="en-US" altLang="en-US" sz="1200" dirty="0"/>
          </a:p>
        </p:txBody>
      </p:sp>
      <p:sp>
        <p:nvSpPr>
          <p:cNvPr id="471042" name="Rectangle 2">
            <a:extLst>
              <a:ext uri="{FF2B5EF4-FFF2-40B4-BE49-F238E27FC236}">
                <a16:creationId xmlns:a16="http://schemas.microsoft.com/office/drawing/2014/main" id="{BAFE5D4E-A845-D84B-9264-1E549657B2C7}"/>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1043" name="Rectangle 3">
            <a:extLst>
              <a:ext uri="{FF2B5EF4-FFF2-40B4-BE49-F238E27FC236}">
                <a16:creationId xmlns:a16="http://schemas.microsoft.com/office/drawing/2014/main" id="{14D36A64-BBD8-CB43-91F4-E07B71BBC7DE}"/>
              </a:ext>
            </a:extLst>
          </p:cNvPr>
          <p:cNvSpPr>
            <a:spLocks noGrp="1" noChangeArrowheads="1"/>
          </p:cNvSpPr>
          <p:nvPr>
            <p:ph type="body" idx="1"/>
          </p:nvPr>
        </p:nvSpPr>
        <p:spPr/>
        <p:txBody>
          <a:bodyPr/>
          <a:lstStyle/>
          <a:p>
            <a:pPr eaLnBrk="1" hangingPunct="1">
              <a:defRPr/>
            </a:pPr>
            <a:r>
              <a:rPr lang="en-US" dirty="0"/>
              <a:t>As well as different type of units </a:t>
            </a:r>
          </a:p>
        </p:txBody>
      </p:sp>
    </p:spTree>
    <p:extLst>
      <p:ext uri="{BB962C8B-B14F-4D97-AF65-F5344CB8AC3E}">
        <p14:creationId xmlns:p14="http://schemas.microsoft.com/office/powerpoint/2010/main" val="3380973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DB8D9BB-3459-D340-9696-6FE47FF1EF1A}"/>
              </a:ext>
            </a:extLst>
          </p:cNvPr>
          <p:cNvSpPr>
            <a:spLocks noGrp="1" noChangeArrowheads="1"/>
          </p:cNvSpPr>
          <p:nvPr>
            <p:ph type="ftr" sz="quarter" idx="10"/>
          </p:nvPr>
        </p:nvSpPr>
        <p:spPr>
          <a:ln/>
        </p:spPr>
        <p:txBody>
          <a:bodyPr/>
          <a:lstStyle>
            <a:lvl1pPr>
              <a:defRPr/>
            </a:lvl1pPr>
          </a:lstStyle>
          <a:p>
            <a:pPr>
              <a:defRPr/>
            </a:pPr>
            <a:r>
              <a:rPr lang="en-US" dirty="0"/>
              <a:t>8: SPICE Simulation</a:t>
            </a:r>
          </a:p>
        </p:txBody>
      </p:sp>
      <p:sp>
        <p:nvSpPr>
          <p:cNvPr id="5" name="Rectangle 6">
            <a:extLst>
              <a:ext uri="{FF2B5EF4-FFF2-40B4-BE49-F238E27FC236}">
                <a16:creationId xmlns:a16="http://schemas.microsoft.com/office/drawing/2014/main" id="{F6BC22D6-047E-3C49-B308-CB71A8BD338F}"/>
              </a:ext>
            </a:extLst>
          </p:cNvPr>
          <p:cNvSpPr>
            <a:spLocks noGrp="1" noChangeArrowheads="1"/>
          </p:cNvSpPr>
          <p:nvPr>
            <p:ph type="sldNum" sz="quarter" idx="11"/>
          </p:nvPr>
        </p:nvSpPr>
        <p:spPr>
          <a:ln/>
        </p:spPr>
        <p:txBody>
          <a:bodyPr/>
          <a:lstStyle>
            <a:lvl1pPr>
              <a:defRPr/>
            </a:lvl1pPr>
          </a:lstStyle>
          <a:p>
            <a:fld id="{639DF538-D550-8F4D-86E6-D1C72E24C84B}" type="slidenum">
              <a:rPr lang="en-US" altLang="en-US"/>
              <a:pPr/>
              <a:t>‹#›</a:t>
            </a:fld>
            <a:endParaRPr lang="en-US" altLang="en-US" dirty="0"/>
          </a:p>
        </p:txBody>
      </p:sp>
    </p:spTree>
    <p:extLst>
      <p:ext uri="{BB962C8B-B14F-4D97-AF65-F5344CB8AC3E}">
        <p14:creationId xmlns:p14="http://schemas.microsoft.com/office/powerpoint/2010/main" val="2487651437"/>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7"/>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1" r:id="rId5"/>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6096000" y="2669243"/>
            <a:ext cx="5113338" cy="1519514"/>
          </a:xfrm>
        </p:spPr>
        <p:txBody>
          <a:bodyPr/>
          <a:lstStyle/>
          <a:p>
            <a:r>
              <a:rPr lang="en-US" dirty="0"/>
              <a:t>CMOS VLSI Design</a:t>
            </a:r>
            <a:br>
              <a:rPr lang="en-US" dirty="0"/>
            </a:br>
            <a:br>
              <a:rPr lang="en-US" dirty="0"/>
            </a:br>
            <a:r>
              <a:rPr lang="en-US" dirty="0"/>
              <a:t>Lecture 10:</a:t>
            </a:r>
            <a:br>
              <a:rPr lang="en-US" dirty="0"/>
            </a:br>
            <a:r>
              <a:rPr lang="en-US" dirty="0"/>
              <a:t>SPICE Simulation</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334A9D4E-0073-F34D-9C1D-2543183047BF}"/>
              </a:ext>
            </a:extLst>
          </p:cNvPr>
          <p:cNvSpPr>
            <a:spLocks noGrp="1" noChangeArrowheads="1"/>
          </p:cNvSpPr>
          <p:nvPr>
            <p:ph type="title"/>
          </p:nvPr>
        </p:nvSpPr>
        <p:spPr/>
        <p:txBody>
          <a:bodyPr/>
          <a:lstStyle/>
          <a:p>
            <a:pPr eaLnBrk="1" hangingPunct="1">
              <a:defRPr/>
            </a:pPr>
            <a:r>
              <a:rPr lang="en-US" dirty="0"/>
              <a:t>DC Analysis</a:t>
            </a:r>
          </a:p>
        </p:txBody>
      </p:sp>
      <p:sp>
        <p:nvSpPr>
          <p:cNvPr id="435204" name="Text Box 4">
            <a:extLst>
              <a:ext uri="{FF2B5EF4-FFF2-40B4-BE49-F238E27FC236}">
                <a16:creationId xmlns:a16="http://schemas.microsoft.com/office/drawing/2014/main" id="{A1C6CAD4-8118-1C49-ACDB-8CDBD84E3FA5}"/>
              </a:ext>
            </a:extLst>
          </p:cNvPr>
          <p:cNvSpPr txBox="1">
            <a:spLocks noChangeArrowheads="1"/>
          </p:cNvSpPr>
          <p:nvPr/>
        </p:nvSpPr>
        <p:spPr bwMode="auto">
          <a:xfrm>
            <a:off x="2209800" y="1524001"/>
            <a:ext cx="8229600" cy="45550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1" dirty="0">
                <a:latin typeface="Courier New" panose="02070309020205020404" pitchFamily="49" charset="0"/>
              </a:rPr>
              <a:t>* mosiv.sp</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 Parameters and models</a:t>
            </a:r>
          </a:p>
          <a:p>
            <a:r>
              <a:rPr lang="en-US" altLang="en-US" sz="1400" b="1" dirty="0">
                <a:latin typeface="Courier New" panose="02070309020205020404" pitchFamily="49" charset="0"/>
              </a:rPr>
              <a:t>*------------------------------------------------</a:t>
            </a:r>
          </a:p>
          <a:p>
            <a:r>
              <a:rPr lang="en-US" altLang="en-US" sz="1400" b="1" dirty="0">
                <a:latin typeface="Courier New" panose="02070309020205020404" pitchFamily="49" charset="0"/>
              </a:rPr>
              <a:t>.include '../models/ibm065/models.sp'</a:t>
            </a:r>
          </a:p>
          <a:p>
            <a:pPr eaLnBrk="1" hangingPunct="1"/>
            <a:r>
              <a:rPr lang="en-US" altLang="en-US" sz="1400" b="1" dirty="0">
                <a:latin typeface="Courier New" panose="02070309020205020404" pitchFamily="49" charset="0"/>
              </a:rPr>
              <a:t>.temp 70</a:t>
            </a:r>
          </a:p>
          <a:p>
            <a:pPr eaLnBrk="1" hangingPunct="1"/>
            <a:r>
              <a:rPr lang="en-US" altLang="en-US" sz="1400" b="1" dirty="0">
                <a:latin typeface="Courier New" panose="02070309020205020404" pitchFamily="49" charset="0"/>
              </a:rPr>
              <a:t>.option post</a:t>
            </a:r>
          </a:p>
          <a:p>
            <a:pPr eaLnBrk="1" hangingPunct="1"/>
            <a:r>
              <a:rPr lang="en-US" altLang="en-US" sz="800" b="1" dirty="0">
                <a:latin typeface="Courier New" panose="02070309020205020404" pitchFamily="49" charset="0"/>
              </a:rPr>
              <a:t> </a:t>
            </a:r>
          </a:p>
          <a:p>
            <a:r>
              <a:rPr lang="en-US" altLang="en-US" sz="1400" b="1" dirty="0">
                <a:latin typeface="Courier New" panose="02070309020205020404" pitchFamily="49" charset="0"/>
              </a:rPr>
              <a:t>*------------------------------------------------ </a:t>
            </a:r>
          </a:p>
          <a:p>
            <a:r>
              <a:rPr lang="en-US" altLang="en-US" sz="1400" b="1" dirty="0">
                <a:latin typeface="Courier New" panose="02070309020205020404" pitchFamily="49" charset="0"/>
              </a:rPr>
              <a:t>* Simulation netlist</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*nmos</a:t>
            </a:r>
          </a:p>
          <a:p>
            <a:pPr eaLnBrk="1" hangingPunct="1"/>
            <a:r>
              <a:rPr lang="en-US" altLang="en-US" sz="1400" b="1" dirty="0">
                <a:latin typeface="Courier New" panose="02070309020205020404" pitchFamily="49" charset="0"/>
              </a:rPr>
              <a:t>Vgs	g	gnd	0</a:t>
            </a:r>
          </a:p>
          <a:p>
            <a:pPr eaLnBrk="1" hangingPunct="1"/>
            <a:r>
              <a:rPr lang="en-US" altLang="en-US" sz="1400" b="1" dirty="0">
                <a:latin typeface="Courier New" panose="02070309020205020404" pitchFamily="49" charset="0"/>
              </a:rPr>
              <a:t>Vds	d	gnd	0</a:t>
            </a:r>
          </a:p>
          <a:p>
            <a:pPr eaLnBrk="1" hangingPunct="1"/>
            <a:r>
              <a:rPr lang="en-US" altLang="en-US" sz="1400" b="1" dirty="0">
                <a:latin typeface="Courier New" panose="02070309020205020404" pitchFamily="49" charset="0"/>
              </a:rPr>
              <a:t>M1	d	g	gnd	gnd	NMOS	W=100n	L=50n</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 Stimulus</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.dc Vds 0 1.0 0.05 SWEEP Vgs 0 1.0 0.2</a:t>
            </a:r>
          </a:p>
          <a:p>
            <a:pPr eaLnBrk="1" hangingPunct="1"/>
            <a:r>
              <a:rPr lang="en-US" altLang="en-US" sz="1400" b="1" dirty="0">
                <a:latin typeface="Courier New" panose="02070309020205020404" pitchFamily="49" charset="0"/>
              </a:rPr>
              <a:t>.end</a:t>
            </a:r>
          </a:p>
        </p:txBody>
      </p:sp>
      <p:pic>
        <p:nvPicPr>
          <p:cNvPr id="3" name="Picture 2" descr="A close up of a logo&#10;&#10;Description generated with high confidence">
            <a:extLst>
              <a:ext uri="{FF2B5EF4-FFF2-40B4-BE49-F238E27FC236}">
                <a16:creationId xmlns:a16="http://schemas.microsoft.com/office/drawing/2014/main" id="{64FBD324-1259-4892-A415-819091CA29A3}"/>
              </a:ext>
            </a:extLst>
          </p:cNvPr>
          <p:cNvPicPr>
            <a:picLocks noChangeAspect="1"/>
          </p:cNvPicPr>
          <p:nvPr/>
        </p:nvPicPr>
        <p:blipFill>
          <a:blip r:embed="rId3"/>
          <a:stretch>
            <a:fillRect/>
          </a:stretch>
        </p:blipFill>
        <p:spPr>
          <a:xfrm>
            <a:off x="7997930" y="1793216"/>
            <a:ext cx="2441470" cy="1635784"/>
          </a:xfrm>
          <a:prstGeom prst="rect">
            <a:avLst/>
          </a:prstGeom>
        </p:spPr>
      </p:pic>
    </p:spTree>
    <p:extLst>
      <p:ext uri="{BB962C8B-B14F-4D97-AF65-F5344CB8AC3E}">
        <p14:creationId xmlns:p14="http://schemas.microsoft.com/office/powerpoint/2010/main" val="1522939959"/>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a:extLst>
              <a:ext uri="{FF2B5EF4-FFF2-40B4-BE49-F238E27FC236}">
                <a16:creationId xmlns:a16="http://schemas.microsoft.com/office/drawing/2014/main" id="{469DDCB5-59CB-0A43-884B-84491BB56146}"/>
              </a:ext>
            </a:extLst>
          </p:cNvPr>
          <p:cNvSpPr>
            <a:spLocks noGrp="1" noChangeArrowheads="1"/>
          </p:cNvSpPr>
          <p:nvPr>
            <p:ph type="title"/>
          </p:nvPr>
        </p:nvSpPr>
        <p:spPr/>
        <p:txBody>
          <a:bodyPr/>
          <a:lstStyle/>
          <a:p>
            <a:pPr eaLnBrk="1" hangingPunct="1">
              <a:defRPr/>
            </a:pPr>
            <a:r>
              <a:rPr lang="en-US" dirty="0"/>
              <a:t>I-V Characteristics</a:t>
            </a:r>
          </a:p>
        </p:txBody>
      </p:sp>
      <p:sp>
        <p:nvSpPr>
          <p:cNvPr id="446470" name="Rectangle 6">
            <a:extLst>
              <a:ext uri="{FF2B5EF4-FFF2-40B4-BE49-F238E27FC236}">
                <a16:creationId xmlns:a16="http://schemas.microsoft.com/office/drawing/2014/main" id="{F618DB36-C32E-9346-A7ED-363D927FED78}"/>
              </a:ext>
            </a:extLst>
          </p:cNvPr>
          <p:cNvSpPr>
            <a:spLocks noGrp="1" noChangeArrowheads="1"/>
          </p:cNvSpPr>
          <p:nvPr>
            <p:ph type="body" idx="1"/>
          </p:nvPr>
        </p:nvSpPr>
        <p:spPr/>
        <p:txBody>
          <a:bodyPr/>
          <a:lstStyle/>
          <a:p>
            <a:pPr>
              <a:defRPr/>
            </a:pPr>
            <a:r>
              <a:rPr lang="en-US" dirty="0"/>
              <a:t>nMOS I-V</a:t>
            </a:r>
          </a:p>
          <a:p>
            <a:pPr lvl="1" eaLnBrk="1" hangingPunct="1">
              <a:defRPr/>
            </a:pPr>
            <a:r>
              <a:rPr lang="en-US" dirty="0"/>
              <a:t>V</a:t>
            </a:r>
            <a:r>
              <a:rPr lang="en-US" baseline="-25000" dirty="0"/>
              <a:t>gs</a:t>
            </a:r>
            <a:r>
              <a:rPr lang="en-US" dirty="0"/>
              <a:t> dependence</a:t>
            </a:r>
          </a:p>
          <a:p>
            <a:pPr lvl="1" eaLnBrk="1" hangingPunct="1">
              <a:defRPr/>
            </a:pPr>
            <a:r>
              <a:rPr lang="en-US" dirty="0"/>
              <a:t>Saturation</a:t>
            </a:r>
          </a:p>
        </p:txBody>
      </p:sp>
      <p:pic>
        <p:nvPicPr>
          <p:cNvPr id="446471" name="Picture 7">
            <a:extLst>
              <a:ext uri="{FF2B5EF4-FFF2-40B4-BE49-F238E27FC236}">
                <a16:creationId xmlns:a16="http://schemas.microsoft.com/office/drawing/2014/main" id="{AE318113-BE46-594F-A080-E598F661E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9942" y="1734343"/>
            <a:ext cx="4495800" cy="3389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063602236"/>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75D25E82-8BC7-BA4A-9735-A1D1A70474AC}"/>
              </a:ext>
            </a:extLst>
          </p:cNvPr>
          <p:cNvSpPr>
            <a:spLocks noGrp="1" noChangeArrowheads="1"/>
          </p:cNvSpPr>
          <p:nvPr>
            <p:ph type="title"/>
          </p:nvPr>
        </p:nvSpPr>
        <p:spPr/>
        <p:txBody>
          <a:bodyPr/>
          <a:lstStyle/>
          <a:p>
            <a:pPr eaLnBrk="1" hangingPunct="1">
              <a:defRPr/>
            </a:pPr>
            <a:r>
              <a:rPr lang="en-US" dirty="0"/>
              <a:t>MOSFET Elements</a:t>
            </a:r>
          </a:p>
        </p:txBody>
      </p:sp>
      <p:sp>
        <p:nvSpPr>
          <p:cNvPr id="447491" name="Rectangle 3">
            <a:extLst>
              <a:ext uri="{FF2B5EF4-FFF2-40B4-BE49-F238E27FC236}">
                <a16:creationId xmlns:a16="http://schemas.microsoft.com/office/drawing/2014/main" id="{49E38FFB-5792-DE4D-83F8-C31AD1C8A077}"/>
              </a:ext>
            </a:extLst>
          </p:cNvPr>
          <p:cNvSpPr>
            <a:spLocks noGrp="1" noChangeArrowheads="1"/>
          </p:cNvSpPr>
          <p:nvPr>
            <p:ph type="body" idx="1"/>
          </p:nvPr>
        </p:nvSpPr>
        <p:spPr/>
        <p:txBody>
          <a:bodyPr/>
          <a:lstStyle/>
          <a:p>
            <a:pPr eaLnBrk="1" hangingPunct="1">
              <a:buFont typeface="Wingdings" charset="0"/>
              <a:buNone/>
              <a:defRPr/>
            </a:pPr>
            <a:r>
              <a:rPr lang="en-US" dirty="0"/>
              <a:t>M element for MOSFET</a:t>
            </a:r>
          </a:p>
          <a:p>
            <a:pPr eaLnBrk="1" hangingPunct="1">
              <a:buFont typeface="Wingdings" charset="0"/>
              <a:buNone/>
              <a:defRPr/>
            </a:pPr>
            <a:endParaRPr lang="en-US" dirty="0"/>
          </a:p>
          <a:p>
            <a:pPr eaLnBrk="1" hangingPunct="1">
              <a:buFont typeface="Wingdings" charset="0"/>
              <a:buNone/>
              <a:defRPr/>
            </a:pPr>
            <a:r>
              <a:rPr lang="en-US" sz="2000" b="1" dirty="0">
                <a:latin typeface="Courier New" charset="0"/>
              </a:rPr>
              <a:t>Mname drain gate source body type</a:t>
            </a:r>
          </a:p>
          <a:p>
            <a:pPr eaLnBrk="1" hangingPunct="1">
              <a:buFont typeface="Wingdings" charset="0"/>
              <a:buNone/>
              <a:defRPr/>
            </a:pPr>
            <a:r>
              <a:rPr lang="en-US" sz="2000" b="1" dirty="0">
                <a:latin typeface="Courier New" charset="0"/>
              </a:rPr>
              <a:t>+ W=&lt;width&gt; L=&lt;length&gt;</a:t>
            </a:r>
          </a:p>
          <a:p>
            <a:pPr eaLnBrk="1" hangingPunct="1">
              <a:buFont typeface="Wingdings" charset="0"/>
              <a:buNone/>
              <a:defRPr/>
            </a:pPr>
            <a:r>
              <a:rPr lang="en-US" sz="2000" b="1" dirty="0">
                <a:latin typeface="Courier New" charset="0"/>
              </a:rPr>
              <a:t>+ AS=&lt;area source&gt; AD = &lt;area drain&gt; </a:t>
            </a:r>
          </a:p>
          <a:p>
            <a:pPr eaLnBrk="1" hangingPunct="1">
              <a:buFont typeface="Wingdings" charset="0"/>
              <a:buNone/>
              <a:defRPr/>
            </a:pPr>
            <a:r>
              <a:rPr lang="en-US" sz="2000" b="1" dirty="0">
                <a:latin typeface="Courier New" charset="0"/>
              </a:rPr>
              <a:t>+ PS=&lt;perimeter source&gt; PD=&lt;perimeter drain&gt;</a:t>
            </a:r>
          </a:p>
        </p:txBody>
      </p:sp>
    </p:spTree>
    <p:extLst>
      <p:ext uri="{BB962C8B-B14F-4D97-AF65-F5344CB8AC3E}">
        <p14:creationId xmlns:p14="http://schemas.microsoft.com/office/powerpoint/2010/main" val="1181664124"/>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D5B2AE11-C70F-E74F-8F54-49992C72760B}"/>
              </a:ext>
            </a:extLst>
          </p:cNvPr>
          <p:cNvSpPr>
            <a:spLocks noGrp="1" noChangeArrowheads="1"/>
          </p:cNvSpPr>
          <p:nvPr>
            <p:ph type="title"/>
          </p:nvPr>
        </p:nvSpPr>
        <p:spPr/>
        <p:txBody>
          <a:bodyPr/>
          <a:lstStyle/>
          <a:p>
            <a:pPr eaLnBrk="1" hangingPunct="1">
              <a:defRPr/>
            </a:pPr>
            <a:r>
              <a:rPr lang="en-US" dirty="0"/>
              <a:t>Transient Analysis</a:t>
            </a:r>
          </a:p>
        </p:txBody>
      </p:sp>
      <p:sp>
        <p:nvSpPr>
          <p:cNvPr id="436228" name="Text Box 4">
            <a:extLst>
              <a:ext uri="{FF2B5EF4-FFF2-40B4-BE49-F238E27FC236}">
                <a16:creationId xmlns:a16="http://schemas.microsoft.com/office/drawing/2014/main" id="{2C38A79E-CC79-A546-BF8E-70BFAD296F92}"/>
              </a:ext>
            </a:extLst>
          </p:cNvPr>
          <p:cNvSpPr txBox="1">
            <a:spLocks noChangeArrowheads="1"/>
          </p:cNvSpPr>
          <p:nvPr/>
        </p:nvSpPr>
        <p:spPr bwMode="auto">
          <a:xfrm>
            <a:off x="2209800" y="1447800"/>
            <a:ext cx="8229600" cy="49859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1" dirty="0">
                <a:latin typeface="Courier New" panose="02070309020205020404" pitchFamily="49" charset="0"/>
              </a:rPr>
              <a:t>* inv.sp</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 Parameters and models</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.param SUPPLY=1.0</a:t>
            </a:r>
          </a:p>
          <a:p>
            <a:pPr eaLnBrk="1" hangingPunct="1"/>
            <a:r>
              <a:rPr lang="en-US" altLang="en-US" sz="1400" b="1" dirty="0">
                <a:latin typeface="Courier New" panose="02070309020205020404" pitchFamily="49" charset="0"/>
              </a:rPr>
              <a:t>.option scale=25n</a:t>
            </a:r>
          </a:p>
          <a:p>
            <a:pPr eaLnBrk="1" hangingPunct="1"/>
            <a:r>
              <a:rPr lang="en-US" altLang="en-US" sz="1400" b="1" dirty="0">
                <a:latin typeface="Courier New" panose="02070309020205020404" pitchFamily="49" charset="0"/>
              </a:rPr>
              <a:t>.include '../models/ibm065/models.sp'</a:t>
            </a:r>
          </a:p>
          <a:p>
            <a:pPr eaLnBrk="1" hangingPunct="1"/>
            <a:r>
              <a:rPr lang="en-US" altLang="en-US" sz="1400" b="1" dirty="0">
                <a:latin typeface="Courier New" panose="02070309020205020404" pitchFamily="49" charset="0"/>
              </a:rPr>
              <a:t>.temp 70</a:t>
            </a:r>
          </a:p>
          <a:p>
            <a:pPr eaLnBrk="1" hangingPunct="1"/>
            <a:r>
              <a:rPr lang="en-US" altLang="en-US" sz="1400" b="1" dirty="0">
                <a:latin typeface="Courier New" panose="02070309020205020404" pitchFamily="49" charset="0"/>
              </a:rPr>
              <a:t>.option post</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 Simulation netlist</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Vdd	vdd	gnd	'SUPPLY'</a:t>
            </a:r>
          </a:p>
          <a:p>
            <a:pPr eaLnBrk="1" hangingPunct="1"/>
            <a:r>
              <a:rPr lang="en-US" altLang="en-US" sz="1400" b="1" dirty="0">
                <a:latin typeface="Courier New" panose="02070309020205020404" pitchFamily="49" charset="0"/>
              </a:rPr>
              <a:t>Vin	a	gnd	PULSE	0 'SUPPLY’ 50ps 0ps 0ps 100ps 200ps</a:t>
            </a:r>
          </a:p>
          <a:p>
            <a:pPr eaLnBrk="1" hangingPunct="1"/>
            <a:r>
              <a:rPr lang="en-US" altLang="en-US" sz="1400" b="1" dirty="0">
                <a:latin typeface="Courier New" panose="02070309020205020404" pitchFamily="49" charset="0"/>
              </a:rPr>
              <a:t>M1	y	a	gnd	gnd	NMOS	W=4	L=2 </a:t>
            </a:r>
          </a:p>
          <a:p>
            <a:pPr eaLnBrk="1" hangingPunct="1"/>
            <a:r>
              <a:rPr lang="en-US" altLang="en-US" sz="1400" b="1" dirty="0">
                <a:latin typeface="Courier New" panose="02070309020205020404" pitchFamily="49" charset="0"/>
              </a:rPr>
              <a:t>+ AS=20 PS=18 AD=20 PD=18</a:t>
            </a:r>
          </a:p>
          <a:p>
            <a:pPr eaLnBrk="1" hangingPunct="1"/>
            <a:r>
              <a:rPr lang="en-US" altLang="en-US" sz="1400" b="1" dirty="0">
                <a:latin typeface="Courier New" panose="02070309020205020404" pitchFamily="49" charset="0"/>
              </a:rPr>
              <a:t>M2	y	a	vdd	vdd	PMOS	W=8	L=2</a:t>
            </a:r>
          </a:p>
          <a:p>
            <a:pPr eaLnBrk="1" hangingPunct="1"/>
            <a:r>
              <a:rPr lang="en-US" altLang="en-US" sz="1400" b="1" dirty="0">
                <a:latin typeface="Courier New" panose="02070309020205020404" pitchFamily="49" charset="0"/>
              </a:rPr>
              <a:t>+ AS=40 PS=26 AD=40 PD=26</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 Stimulus</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.tran 0.1ps 80ps</a:t>
            </a:r>
          </a:p>
          <a:p>
            <a:pPr eaLnBrk="1" hangingPunct="1"/>
            <a:r>
              <a:rPr lang="en-US" altLang="en-US" sz="1400" b="1" dirty="0">
                <a:latin typeface="Courier New" panose="02070309020205020404" pitchFamily="49" charset="0"/>
              </a:rPr>
              <a:t>.end</a:t>
            </a:r>
          </a:p>
          <a:p>
            <a:pPr eaLnBrk="1" hangingPunct="1"/>
            <a:endParaRPr lang="en-US" altLang="en-US" sz="1400" b="1" dirty="0">
              <a:latin typeface="Courier New" panose="02070309020205020404" pitchFamily="49" charset="0"/>
            </a:endParaRPr>
          </a:p>
        </p:txBody>
      </p:sp>
      <p:pic>
        <p:nvPicPr>
          <p:cNvPr id="3" name="Picture 2" descr="A picture containing star, light&#10;&#10;Description generated with very high confidence">
            <a:extLst>
              <a:ext uri="{FF2B5EF4-FFF2-40B4-BE49-F238E27FC236}">
                <a16:creationId xmlns:a16="http://schemas.microsoft.com/office/drawing/2014/main" id="{51CD3CA1-EB2C-4919-A955-B6C9BCDBB25E}"/>
              </a:ext>
            </a:extLst>
          </p:cNvPr>
          <p:cNvPicPr>
            <a:picLocks noChangeAspect="1"/>
          </p:cNvPicPr>
          <p:nvPr/>
        </p:nvPicPr>
        <p:blipFill>
          <a:blip r:embed="rId3"/>
          <a:stretch>
            <a:fillRect/>
          </a:stretch>
        </p:blipFill>
        <p:spPr>
          <a:xfrm>
            <a:off x="8645119" y="1581157"/>
            <a:ext cx="1794281" cy="1847843"/>
          </a:xfrm>
          <a:prstGeom prst="rect">
            <a:avLst/>
          </a:prstGeom>
        </p:spPr>
      </p:pic>
    </p:spTree>
    <p:extLst>
      <p:ext uri="{BB962C8B-B14F-4D97-AF65-F5344CB8AC3E}">
        <p14:creationId xmlns:p14="http://schemas.microsoft.com/office/powerpoint/2010/main" val="1873519407"/>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C6D37DB9-4FE7-184F-9CBD-E09C1E68B7FE}"/>
              </a:ext>
            </a:extLst>
          </p:cNvPr>
          <p:cNvSpPr>
            <a:spLocks noGrp="1" noChangeArrowheads="1"/>
          </p:cNvSpPr>
          <p:nvPr>
            <p:ph type="title"/>
          </p:nvPr>
        </p:nvSpPr>
        <p:spPr/>
        <p:txBody>
          <a:bodyPr/>
          <a:lstStyle/>
          <a:p>
            <a:pPr eaLnBrk="1" hangingPunct="1">
              <a:defRPr/>
            </a:pPr>
            <a:r>
              <a:rPr lang="en-US" dirty="0"/>
              <a:t>Transient Results</a:t>
            </a:r>
          </a:p>
        </p:txBody>
      </p:sp>
      <p:sp>
        <p:nvSpPr>
          <p:cNvPr id="448518" name="Rectangle 6">
            <a:extLst>
              <a:ext uri="{FF2B5EF4-FFF2-40B4-BE49-F238E27FC236}">
                <a16:creationId xmlns:a16="http://schemas.microsoft.com/office/drawing/2014/main" id="{C7DA5083-32F1-4649-84C6-D694D1D023C6}"/>
              </a:ext>
            </a:extLst>
          </p:cNvPr>
          <p:cNvSpPr>
            <a:spLocks noGrp="1" noChangeArrowheads="1"/>
          </p:cNvSpPr>
          <p:nvPr>
            <p:ph type="body" idx="1"/>
          </p:nvPr>
        </p:nvSpPr>
        <p:spPr/>
        <p:txBody>
          <a:bodyPr/>
          <a:lstStyle/>
          <a:p>
            <a:pPr>
              <a:defRPr/>
            </a:pPr>
            <a:r>
              <a:rPr lang="en-US" dirty="0"/>
              <a:t>Unloaded inverter</a:t>
            </a:r>
          </a:p>
          <a:p>
            <a:pPr lvl="1" eaLnBrk="1" hangingPunct="1">
              <a:defRPr/>
            </a:pPr>
            <a:r>
              <a:rPr lang="en-US" dirty="0"/>
              <a:t>Overshoot</a:t>
            </a:r>
          </a:p>
          <a:p>
            <a:pPr lvl="1" eaLnBrk="1" hangingPunct="1">
              <a:defRPr/>
            </a:pPr>
            <a:r>
              <a:rPr lang="en-US" dirty="0"/>
              <a:t>Very fast </a:t>
            </a:r>
          </a:p>
          <a:p>
            <a:pPr lvl="1" eaLnBrk="1" hangingPunct="1">
              <a:buFontTx/>
              <a:buNone/>
              <a:defRPr/>
            </a:pPr>
            <a:r>
              <a:rPr lang="en-US" dirty="0"/>
              <a:t>	edges</a:t>
            </a:r>
          </a:p>
        </p:txBody>
      </p:sp>
      <p:pic>
        <p:nvPicPr>
          <p:cNvPr id="448519" name="Picture 7">
            <a:extLst>
              <a:ext uri="{FF2B5EF4-FFF2-40B4-BE49-F238E27FC236}">
                <a16:creationId xmlns:a16="http://schemas.microsoft.com/office/drawing/2014/main" id="{680C394F-90FF-AD47-8210-D554F004F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781" y="1570037"/>
            <a:ext cx="5457825" cy="3717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93731417"/>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6F9A01C4-4A6D-BD43-B228-86C912DFDF00}"/>
              </a:ext>
            </a:extLst>
          </p:cNvPr>
          <p:cNvSpPr>
            <a:spLocks noGrp="1" noChangeArrowheads="1"/>
          </p:cNvSpPr>
          <p:nvPr>
            <p:ph type="title"/>
          </p:nvPr>
        </p:nvSpPr>
        <p:spPr/>
        <p:txBody>
          <a:bodyPr/>
          <a:lstStyle/>
          <a:p>
            <a:pPr eaLnBrk="1" hangingPunct="1">
              <a:defRPr/>
            </a:pPr>
            <a:r>
              <a:rPr lang="en-US" dirty="0"/>
              <a:t>Subcircuits</a:t>
            </a:r>
          </a:p>
        </p:txBody>
      </p:sp>
      <p:sp>
        <p:nvSpPr>
          <p:cNvPr id="437251" name="Rectangle 3">
            <a:extLst>
              <a:ext uri="{FF2B5EF4-FFF2-40B4-BE49-F238E27FC236}">
                <a16:creationId xmlns:a16="http://schemas.microsoft.com/office/drawing/2014/main" id="{BFB0AF67-66F2-034D-9271-2619158FD9FD}"/>
              </a:ext>
            </a:extLst>
          </p:cNvPr>
          <p:cNvSpPr>
            <a:spLocks noGrp="1" noChangeArrowheads="1"/>
          </p:cNvSpPr>
          <p:nvPr>
            <p:ph type="body" idx="1"/>
          </p:nvPr>
        </p:nvSpPr>
        <p:spPr/>
        <p:txBody>
          <a:bodyPr/>
          <a:lstStyle/>
          <a:p>
            <a:pPr>
              <a:defRPr/>
            </a:pPr>
            <a:r>
              <a:rPr lang="en-US" dirty="0">
                <a:solidFill>
                  <a:srgbClr val="000000"/>
                </a:solidFill>
              </a:rPr>
              <a:t>Declare common elements as subcircuits</a:t>
            </a:r>
          </a:p>
          <a:p>
            <a:pPr eaLnBrk="1" hangingPunct="1">
              <a:buFont typeface="Wingdings" charset="0"/>
              <a:buChar char="q"/>
              <a:defRPr/>
            </a:pPr>
            <a:endParaRPr lang="en-US" dirty="0">
              <a:solidFill>
                <a:srgbClr val="000000"/>
              </a:solidFill>
            </a:endParaRPr>
          </a:p>
          <a:p>
            <a:pPr eaLnBrk="1" hangingPunct="1">
              <a:buFont typeface="Wingdings" charset="0"/>
              <a:buChar char="q"/>
              <a:defRPr/>
            </a:pPr>
            <a:endParaRPr lang="en-US" dirty="0">
              <a:solidFill>
                <a:srgbClr val="000000"/>
              </a:solidFill>
            </a:endParaRPr>
          </a:p>
          <a:p>
            <a:pPr eaLnBrk="1" hangingPunct="1">
              <a:buFont typeface="Wingdings" charset="0"/>
              <a:buChar char="q"/>
              <a:defRPr/>
            </a:pPr>
            <a:endParaRPr lang="en-US" dirty="0">
              <a:solidFill>
                <a:srgbClr val="000000"/>
              </a:solidFill>
            </a:endParaRPr>
          </a:p>
          <a:p>
            <a:pPr eaLnBrk="1" hangingPunct="1">
              <a:buFont typeface="Wingdings" charset="0"/>
              <a:buChar char="q"/>
              <a:defRPr/>
            </a:pPr>
            <a:endParaRPr lang="en-US" dirty="0">
              <a:solidFill>
                <a:srgbClr val="000000"/>
              </a:solidFill>
            </a:endParaRPr>
          </a:p>
          <a:p>
            <a:pPr>
              <a:defRPr/>
            </a:pPr>
            <a:r>
              <a:rPr lang="en-US" dirty="0">
                <a:solidFill>
                  <a:srgbClr val="000000"/>
                </a:solidFill>
              </a:rPr>
              <a:t>E.g., fanout-of-4 Inverter Delay</a:t>
            </a:r>
          </a:p>
          <a:p>
            <a:pPr lvl="1" eaLnBrk="1" hangingPunct="1">
              <a:defRPr/>
            </a:pPr>
            <a:r>
              <a:rPr lang="en-US" dirty="0">
                <a:solidFill>
                  <a:srgbClr val="000000"/>
                </a:solidFill>
              </a:rPr>
              <a:t>Reuse inv</a:t>
            </a:r>
          </a:p>
          <a:p>
            <a:pPr lvl="1" eaLnBrk="1" hangingPunct="1">
              <a:defRPr/>
            </a:pPr>
            <a:r>
              <a:rPr lang="en-US" dirty="0">
                <a:solidFill>
                  <a:srgbClr val="000000"/>
                </a:solidFill>
              </a:rPr>
              <a:t>Shaping</a:t>
            </a:r>
          </a:p>
          <a:p>
            <a:pPr lvl="1" eaLnBrk="1" hangingPunct="1">
              <a:defRPr/>
            </a:pPr>
            <a:r>
              <a:rPr lang="en-US" dirty="0">
                <a:solidFill>
                  <a:srgbClr val="000000"/>
                </a:solidFill>
              </a:rPr>
              <a:t>Loading</a:t>
            </a:r>
          </a:p>
        </p:txBody>
      </p:sp>
      <p:sp>
        <p:nvSpPr>
          <p:cNvPr id="437252" name="Rectangle 4">
            <a:extLst>
              <a:ext uri="{FF2B5EF4-FFF2-40B4-BE49-F238E27FC236}">
                <a16:creationId xmlns:a16="http://schemas.microsoft.com/office/drawing/2014/main" id="{DF253FA2-4E22-8043-A03F-7FB3367C9A07}"/>
              </a:ext>
            </a:extLst>
          </p:cNvPr>
          <p:cNvSpPr>
            <a:spLocks noChangeArrowheads="1"/>
          </p:cNvSpPr>
          <p:nvPr/>
        </p:nvSpPr>
        <p:spPr bwMode="auto">
          <a:xfrm>
            <a:off x="2235925" y="1549763"/>
            <a:ext cx="6934200" cy="173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b="1" dirty="0">
                <a:latin typeface="Courier New" charset="0"/>
                <a:ea typeface="ＭＳ Ｐゴシック" charset="0"/>
                <a:cs typeface="Courier New" charset="0"/>
              </a:rPr>
              <a:t>.subckt inv a y N=4 P=8</a:t>
            </a:r>
          </a:p>
          <a:p>
            <a:pPr eaLnBrk="0" hangingPunct="0">
              <a:defRPr/>
            </a:pPr>
            <a:r>
              <a:rPr lang="en-US" b="1" dirty="0">
                <a:latin typeface="Courier New" charset="0"/>
                <a:ea typeface="ＭＳ Ｐゴシック" charset="0"/>
                <a:cs typeface="Courier New" charset="0"/>
              </a:rPr>
              <a:t>M1 y a gnd gnd NMOS W='N' L=2 </a:t>
            </a:r>
          </a:p>
          <a:p>
            <a:pPr eaLnBrk="0" hangingPunct="0">
              <a:defRPr/>
            </a:pPr>
            <a:r>
              <a:rPr lang="en-US" b="1" dirty="0">
                <a:latin typeface="Courier New" charset="0"/>
                <a:ea typeface="ＭＳ Ｐゴシック" charset="0"/>
                <a:cs typeface="Courier New" charset="0"/>
              </a:rPr>
              <a:t>+ AS='N*5' PS='2*N+10' AD='N*5' PD='2*N+10'</a:t>
            </a:r>
          </a:p>
          <a:p>
            <a:pPr eaLnBrk="0" hangingPunct="0">
              <a:defRPr/>
            </a:pPr>
            <a:r>
              <a:rPr lang="en-US" b="1" dirty="0">
                <a:latin typeface="Courier New" charset="0"/>
                <a:ea typeface="ＭＳ Ｐゴシック" charset="0"/>
                <a:cs typeface="Courier New" charset="0"/>
              </a:rPr>
              <a:t>M2 y a vdd vdd PMOS W='P' L=2</a:t>
            </a:r>
          </a:p>
          <a:p>
            <a:pPr eaLnBrk="0" hangingPunct="0">
              <a:defRPr/>
            </a:pPr>
            <a:r>
              <a:rPr lang="en-US" b="1" dirty="0">
                <a:latin typeface="Courier New" charset="0"/>
                <a:ea typeface="ＭＳ Ｐゴシック" charset="0"/>
                <a:cs typeface="Courier New" charset="0"/>
              </a:rPr>
              <a:t>+ AS='P*5' PS='2*P+10' AD='P*5' PD='2*P+10'</a:t>
            </a:r>
          </a:p>
          <a:p>
            <a:pPr eaLnBrk="0" hangingPunct="0">
              <a:defRPr/>
            </a:pPr>
            <a:r>
              <a:rPr lang="en-US" b="1" dirty="0">
                <a:latin typeface="Courier New" charset="0"/>
                <a:ea typeface="ＭＳ Ｐゴシック" charset="0"/>
                <a:cs typeface="Courier New" charset="0"/>
              </a:rPr>
              <a:t>.ends</a:t>
            </a:r>
            <a:endParaRPr lang="en-US" b="1" dirty="0">
              <a:latin typeface="Times New Roman" charset="0"/>
              <a:ea typeface="ＭＳ Ｐゴシック" charset="0"/>
            </a:endParaRPr>
          </a:p>
        </p:txBody>
      </p:sp>
      <p:pic>
        <p:nvPicPr>
          <p:cNvPr id="4" name="Picture 3" descr="A picture containing ball&#10;&#10;Description automatically generated">
            <a:extLst>
              <a:ext uri="{FF2B5EF4-FFF2-40B4-BE49-F238E27FC236}">
                <a16:creationId xmlns:a16="http://schemas.microsoft.com/office/drawing/2014/main" id="{DAA47F28-2F78-4087-AFE9-6C393D04683C}"/>
              </a:ext>
            </a:extLst>
          </p:cNvPr>
          <p:cNvPicPr>
            <a:picLocks noChangeAspect="1"/>
          </p:cNvPicPr>
          <p:nvPr/>
        </p:nvPicPr>
        <p:blipFill>
          <a:blip r:embed="rId3"/>
          <a:stretch>
            <a:fillRect/>
          </a:stretch>
        </p:blipFill>
        <p:spPr>
          <a:xfrm>
            <a:off x="5203912" y="3124372"/>
            <a:ext cx="5722713" cy="2797771"/>
          </a:xfrm>
          <a:prstGeom prst="rect">
            <a:avLst/>
          </a:prstGeom>
        </p:spPr>
      </p:pic>
    </p:spTree>
    <p:extLst>
      <p:ext uri="{BB962C8B-B14F-4D97-AF65-F5344CB8AC3E}">
        <p14:creationId xmlns:p14="http://schemas.microsoft.com/office/powerpoint/2010/main" val="33910212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a:extLst>
              <a:ext uri="{FF2B5EF4-FFF2-40B4-BE49-F238E27FC236}">
                <a16:creationId xmlns:a16="http://schemas.microsoft.com/office/drawing/2014/main" id="{0E377C95-66C8-E94C-8462-B43559085469}"/>
              </a:ext>
            </a:extLst>
          </p:cNvPr>
          <p:cNvSpPr>
            <a:spLocks noGrp="1" noChangeArrowheads="1"/>
          </p:cNvSpPr>
          <p:nvPr>
            <p:ph type="title"/>
          </p:nvPr>
        </p:nvSpPr>
        <p:spPr/>
        <p:txBody>
          <a:bodyPr/>
          <a:lstStyle/>
          <a:p>
            <a:pPr eaLnBrk="1" hangingPunct="1">
              <a:defRPr/>
            </a:pPr>
            <a:r>
              <a:rPr lang="en-US" dirty="0"/>
              <a:t>FO4 Inverter Delay</a:t>
            </a:r>
          </a:p>
        </p:txBody>
      </p:sp>
      <p:sp>
        <p:nvSpPr>
          <p:cNvPr id="450565" name="Rectangle 5">
            <a:extLst>
              <a:ext uri="{FF2B5EF4-FFF2-40B4-BE49-F238E27FC236}">
                <a16:creationId xmlns:a16="http://schemas.microsoft.com/office/drawing/2014/main" id="{F6CFAD03-C243-DE42-A2EE-5D6B83FA6032}"/>
              </a:ext>
            </a:extLst>
          </p:cNvPr>
          <p:cNvSpPr>
            <a:spLocks noChangeArrowheads="1"/>
          </p:cNvSpPr>
          <p:nvPr/>
        </p:nvSpPr>
        <p:spPr bwMode="auto">
          <a:xfrm>
            <a:off x="1524000" y="7085013"/>
            <a:ext cx="91440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000" dirty="0">
                <a:latin typeface="Times New Roman" charset="0"/>
                <a:ea typeface="ＭＳ Ｐゴシック" charset="0"/>
                <a:cs typeface="Times New Roman" charset="0"/>
              </a:rPr>
              <a:t>.end</a:t>
            </a:r>
            <a:r>
              <a:rPr lang="en-US" sz="600" dirty="0">
                <a:latin typeface="Times New Roman" charset="0"/>
                <a:ea typeface="ＭＳ Ｐゴシック" charset="0"/>
              </a:rPr>
              <a:t> </a:t>
            </a:r>
            <a:endParaRPr lang="en-US" dirty="0">
              <a:latin typeface="Times New Roman" charset="0"/>
              <a:ea typeface="ＭＳ Ｐゴシック" charset="0"/>
            </a:endParaRPr>
          </a:p>
        </p:txBody>
      </p:sp>
      <p:sp>
        <p:nvSpPr>
          <p:cNvPr id="450566" name="Text Box 6">
            <a:extLst>
              <a:ext uri="{FF2B5EF4-FFF2-40B4-BE49-F238E27FC236}">
                <a16:creationId xmlns:a16="http://schemas.microsoft.com/office/drawing/2014/main" id="{4AA5843B-E8BF-A040-9230-E8D7916451D5}"/>
              </a:ext>
            </a:extLst>
          </p:cNvPr>
          <p:cNvSpPr txBox="1">
            <a:spLocks noChangeArrowheads="1"/>
          </p:cNvSpPr>
          <p:nvPr/>
        </p:nvSpPr>
        <p:spPr bwMode="auto">
          <a:xfrm>
            <a:off x="2209800" y="1447801"/>
            <a:ext cx="8229600" cy="4770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1" dirty="0">
                <a:latin typeface="Courier New" panose="02070309020205020404" pitchFamily="49" charset="0"/>
              </a:rPr>
              <a:t>* fo4.sp</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 Parameters and models</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.param SUPPLY=1.0</a:t>
            </a:r>
          </a:p>
          <a:p>
            <a:pPr eaLnBrk="1" hangingPunct="1"/>
            <a:r>
              <a:rPr lang="en-US" altLang="en-US" sz="1400" b="1" dirty="0">
                <a:latin typeface="Courier New" panose="02070309020205020404" pitchFamily="49" charset="0"/>
              </a:rPr>
              <a:t>.param H=4</a:t>
            </a:r>
          </a:p>
          <a:p>
            <a:pPr eaLnBrk="1" hangingPunct="1"/>
            <a:r>
              <a:rPr lang="en-US" altLang="en-US" sz="1400" b="1" dirty="0">
                <a:latin typeface="Courier New" panose="02070309020205020404" pitchFamily="49" charset="0"/>
              </a:rPr>
              <a:t>.option scale=25n</a:t>
            </a:r>
          </a:p>
          <a:p>
            <a:pPr eaLnBrk="1" hangingPunct="1"/>
            <a:r>
              <a:rPr lang="en-US" altLang="en-US" sz="1400" b="1" dirty="0">
                <a:latin typeface="Courier New" panose="02070309020205020404" pitchFamily="49" charset="0"/>
              </a:rPr>
              <a:t>.include '../models/ibm065/models.sp'</a:t>
            </a:r>
          </a:p>
          <a:p>
            <a:pPr eaLnBrk="1" hangingPunct="1"/>
            <a:r>
              <a:rPr lang="en-US" altLang="en-US" sz="1400" b="1" dirty="0">
                <a:latin typeface="Courier New" panose="02070309020205020404" pitchFamily="49" charset="0"/>
              </a:rPr>
              <a:t>.temp 70</a:t>
            </a:r>
          </a:p>
          <a:p>
            <a:pPr eaLnBrk="1" hangingPunct="1"/>
            <a:r>
              <a:rPr lang="en-US" altLang="en-US" sz="1400" b="1" dirty="0">
                <a:latin typeface="Courier New" panose="02070309020205020404" pitchFamily="49" charset="0"/>
              </a:rPr>
              <a:t>.option post</a:t>
            </a:r>
          </a:p>
          <a:p>
            <a:pPr eaLnBrk="1" hangingPunct="1"/>
            <a:r>
              <a:rPr lang="en-US" altLang="en-US" sz="800" b="1" dirty="0">
                <a:latin typeface="Courier New" panose="02070309020205020404" pitchFamily="49" charset="0"/>
              </a:rPr>
              <a:t> </a:t>
            </a:r>
            <a:endParaRPr lang="en-US" altLang="en-US" sz="1400" b="1" dirty="0">
              <a:latin typeface="Courier New" panose="02070309020205020404" pitchFamily="49" charset="0"/>
            </a:endParaRPr>
          </a:p>
          <a:p>
            <a:pPr eaLnBrk="1" hangingPunct="1"/>
            <a:r>
              <a:rPr lang="en-US" altLang="en-US" sz="1400" b="1" dirty="0">
                <a:latin typeface="Courier New" panose="02070309020205020404" pitchFamily="49" charset="0"/>
              </a:rPr>
              <a:t>* Subcircuits</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.global vdd gnd</a:t>
            </a:r>
          </a:p>
          <a:p>
            <a:pPr eaLnBrk="1" hangingPunct="1"/>
            <a:r>
              <a:rPr lang="en-US" altLang="en-US" sz="1400" b="1" dirty="0">
                <a:latin typeface="Courier New" panose="02070309020205020404" pitchFamily="49" charset="0"/>
              </a:rPr>
              <a:t>.include '../lib/inv.sp'</a:t>
            </a:r>
          </a:p>
          <a:p>
            <a:pPr eaLnBrk="1" hangingPunct="1"/>
            <a:r>
              <a:rPr lang="en-US" altLang="en-US" sz="800" b="1" dirty="0">
                <a:latin typeface="Courier New" panose="02070309020205020404" pitchFamily="49" charset="0"/>
              </a:rPr>
              <a:t> </a:t>
            </a:r>
            <a:endParaRPr lang="en-US" altLang="en-US" sz="1400" b="1" dirty="0">
              <a:latin typeface="Courier New" panose="02070309020205020404" pitchFamily="49" charset="0"/>
            </a:endParaRPr>
          </a:p>
          <a:p>
            <a:pPr eaLnBrk="1" hangingPunct="1"/>
            <a:r>
              <a:rPr lang="en-US" altLang="en-US" sz="1400" b="1" dirty="0">
                <a:latin typeface="Courier New" panose="02070309020205020404" pitchFamily="49" charset="0"/>
              </a:rPr>
              <a:t>* Simulation netlist</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Vdd	vdd	gnd	'SUPPLY'</a:t>
            </a:r>
          </a:p>
          <a:p>
            <a:pPr eaLnBrk="1" hangingPunct="1"/>
            <a:r>
              <a:rPr lang="en-US" altLang="en-US" sz="1400" b="1" dirty="0">
                <a:latin typeface="Courier New" panose="02070309020205020404" pitchFamily="49" charset="0"/>
              </a:rPr>
              <a:t>Vin	a	gnd	PULSE	0 'SUPPLY' 0ps 20ps 20ps 120ps 280ps</a:t>
            </a:r>
          </a:p>
          <a:p>
            <a:pPr eaLnBrk="1" hangingPunct="1"/>
            <a:r>
              <a:rPr lang="en-US" altLang="en-US" sz="1400" b="1" dirty="0">
                <a:latin typeface="Courier New" panose="02070309020205020404" pitchFamily="49" charset="0"/>
              </a:rPr>
              <a:t>X1	a	b	inv	         * shape input waveform</a:t>
            </a:r>
          </a:p>
          <a:p>
            <a:pPr eaLnBrk="1" hangingPunct="1"/>
            <a:r>
              <a:rPr lang="en-US" altLang="en-US" sz="1400" b="1" dirty="0">
                <a:latin typeface="Courier New" panose="02070309020205020404" pitchFamily="49" charset="0"/>
              </a:rPr>
              <a:t>X2	b	c	inv	M='H'    * reshape input waveform</a:t>
            </a:r>
          </a:p>
          <a:p>
            <a:pPr eaLnBrk="1" hangingPunct="1"/>
            <a:endParaRPr lang="en-US" altLang="en-US" sz="1400" b="1" dirty="0">
              <a:latin typeface="Courier New" panose="02070309020205020404" pitchFamily="49" charset="0"/>
            </a:endParaRPr>
          </a:p>
        </p:txBody>
      </p:sp>
    </p:spTree>
    <p:extLst>
      <p:ext uri="{BB962C8B-B14F-4D97-AF65-F5344CB8AC3E}">
        <p14:creationId xmlns:p14="http://schemas.microsoft.com/office/powerpoint/2010/main" val="2822416545"/>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1B34E6E5-2F2D-C34E-9DE1-77EAC4134083}"/>
              </a:ext>
            </a:extLst>
          </p:cNvPr>
          <p:cNvSpPr>
            <a:spLocks noGrp="1" noChangeArrowheads="1"/>
          </p:cNvSpPr>
          <p:nvPr>
            <p:ph type="title"/>
          </p:nvPr>
        </p:nvSpPr>
        <p:spPr/>
        <p:txBody>
          <a:bodyPr/>
          <a:lstStyle/>
          <a:p>
            <a:pPr eaLnBrk="1" hangingPunct="1">
              <a:defRPr/>
            </a:pPr>
            <a:r>
              <a:rPr lang="en-US" dirty="0"/>
              <a:t>FO4 Inverter Delay Cont.</a:t>
            </a:r>
          </a:p>
        </p:txBody>
      </p:sp>
      <p:sp>
        <p:nvSpPr>
          <p:cNvPr id="451589" name="Text Box 5">
            <a:extLst>
              <a:ext uri="{FF2B5EF4-FFF2-40B4-BE49-F238E27FC236}">
                <a16:creationId xmlns:a16="http://schemas.microsoft.com/office/drawing/2014/main" id="{FBB21803-F573-4043-9C1E-34EC36B0B65B}"/>
              </a:ext>
            </a:extLst>
          </p:cNvPr>
          <p:cNvSpPr txBox="1">
            <a:spLocks noChangeArrowheads="1"/>
          </p:cNvSpPr>
          <p:nvPr/>
        </p:nvSpPr>
        <p:spPr bwMode="auto">
          <a:xfrm>
            <a:off x="2209800" y="1447801"/>
            <a:ext cx="8229600"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1" dirty="0">
                <a:latin typeface="Courier New" panose="02070309020205020404" pitchFamily="49" charset="0"/>
              </a:rPr>
              <a:t>X3	c	d	inv	M='H**2' * device under test</a:t>
            </a:r>
          </a:p>
          <a:p>
            <a:pPr eaLnBrk="1" hangingPunct="1"/>
            <a:r>
              <a:rPr lang="en-US" altLang="en-US" sz="1400" b="1" dirty="0">
                <a:latin typeface="Courier New" panose="02070309020205020404" pitchFamily="49" charset="0"/>
              </a:rPr>
              <a:t>X4	d	e	inv	M='H**3' * load</a:t>
            </a:r>
          </a:p>
          <a:p>
            <a:pPr eaLnBrk="1" hangingPunct="1"/>
            <a:r>
              <a:rPr lang="en-US" altLang="en-US" sz="1400" b="1" dirty="0">
                <a:latin typeface="Courier New" panose="02070309020205020404" pitchFamily="49" charset="0"/>
              </a:rPr>
              <a:t>x5	e	f	inv	M='H**4' * load on load</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 Stimulus</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.tran 0.1ps 280ps</a:t>
            </a:r>
          </a:p>
          <a:p>
            <a:pPr eaLnBrk="1" hangingPunct="1"/>
            <a:r>
              <a:rPr lang="en-US" altLang="en-US" sz="1400" b="1" dirty="0">
                <a:latin typeface="Courier New" panose="02070309020205020404" pitchFamily="49" charset="0"/>
              </a:rPr>
              <a:t>.measure tpdr				* rising prop delay</a:t>
            </a:r>
          </a:p>
          <a:p>
            <a:pPr eaLnBrk="1" hangingPunct="1"/>
            <a:r>
              <a:rPr lang="en-US" altLang="en-US" sz="1400" b="1" dirty="0">
                <a:latin typeface="Courier New" panose="02070309020205020404" pitchFamily="49" charset="0"/>
              </a:rPr>
              <a:t>+     TRIG v(c)	VAL='SUPPLY/2' FALL=1 </a:t>
            </a:r>
          </a:p>
          <a:p>
            <a:pPr eaLnBrk="1" hangingPunct="1"/>
            <a:r>
              <a:rPr lang="en-US" altLang="en-US" sz="1400" b="1" dirty="0">
                <a:latin typeface="Courier New" panose="02070309020205020404" pitchFamily="49" charset="0"/>
              </a:rPr>
              <a:t>+     TARG v(d)  	VAL='SUPPLY/2' RISE=1</a:t>
            </a:r>
          </a:p>
          <a:p>
            <a:pPr eaLnBrk="1" hangingPunct="1"/>
            <a:r>
              <a:rPr lang="en-US" altLang="en-US" sz="1400" b="1" dirty="0">
                <a:latin typeface="Courier New" panose="02070309020205020404" pitchFamily="49" charset="0"/>
              </a:rPr>
              <a:t>.measure tpdf				* falling prop delay</a:t>
            </a:r>
          </a:p>
          <a:p>
            <a:pPr eaLnBrk="1" hangingPunct="1"/>
            <a:r>
              <a:rPr lang="en-US" altLang="en-US" sz="1400" b="1" dirty="0">
                <a:latin typeface="Courier New" panose="02070309020205020404" pitchFamily="49" charset="0"/>
              </a:rPr>
              <a:t>+     TRIG v(c)  	VAL='SUPPLY/2' RISE=1</a:t>
            </a:r>
          </a:p>
          <a:p>
            <a:pPr eaLnBrk="1" hangingPunct="1"/>
            <a:r>
              <a:rPr lang="en-US" altLang="en-US" sz="1400" b="1" dirty="0">
                <a:latin typeface="Courier New" panose="02070309020205020404" pitchFamily="49" charset="0"/>
              </a:rPr>
              <a:t>+     TARG v(d)  	VAL='SUPPLY/2' FALL=1 </a:t>
            </a:r>
          </a:p>
          <a:p>
            <a:pPr eaLnBrk="1" hangingPunct="1"/>
            <a:r>
              <a:rPr lang="en-US" altLang="en-US" sz="1400" b="1" dirty="0">
                <a:latin typeface="Courier New" panose="02070309020205020404" pitchFamily="49" charset="0"/>
              </a:rPr>
              <a:t>.measure tpd param='(tpdr+tpdf)/2'		* average prop delay</a:t>
            </a:r>
          </a:p>
          <a:p>
            <a:pPr eaLnBrk="1" hangingPunct="1"/>
            <a:r>
              <a:rPr lang="en-US" altLang="en-US" sz="1400" b="1" dirty="0">
                <a:latin typeface="Courier New" panose="02070309020205020404" pitchFamily="49" charset="0"/>
              </a:rPr>
              <a:t>.measure trise					* rise time</a:t>
            </a:r>
          </a:p>
          <a:p>
            <a:pPr eaLnBrk="1" hangingPunct="1"/>
            <a:r>
              <a:rPr lang="en-US" altLang="en-US" sz="1400" b="1" dirty="0">
                <a:latin typeface="Courier New" panose="02070309020205020404" pitchFamily="49" charset="0"/>
              </a:rPr>
              <a:t>+	TRIG v(d)	VAL='0.2*SUPPLY' RISE=1</a:t>
            </a:r>
          </a:p>
          <a:p>
            <a:pPr eaLnBrk="1" hangingPunct="1"/>
            <a:r>
              <a:rPr lang="en-US" altLang="en-US" sz="1400" b="1" dirty="0">
                <a:latin typeface="Courier New" panose="02070309020205020404" pitchFamily="49" charset="0"/>
              </a:rPr>
              <a:t>+	TARG v(d)	VAL='0.8*SUPPLY' RISE=1</a:t>
            </a:r>
          </a:p>
          <a:p>
            <a:pPr eaLnBrk="1" hangingPunct="1"/>
            <a:r>
              <a:rPr lang="en-US" altLang="en-US" sz="1400" b="1" dirty="0">
                <a:latin typeface="Courier New" panose="02070309020205020404" pitchFamily="49" charset="0"/>
              </a:rPr>
              <a:t>.measure tfall					* fall time</a:t>
            </a:r>
          </a:p>
          <a:p>
            <a:pPr eaLnBrk="1" hangingPunct="1"/>
            <a:r>
              <a:rPr lang="en-US" altLang="en-US" sz="1400" b="1" dirty="0">
                <a:latin typeface="Courier New" panose="02070309020205020404" pitchFamily="49" charset="0"/>
              </a:rPr>
              <a:t>+	TRIG v(d)	VAL='0.8*SUPPLY' FALL=1</a:t>
            </a:r>
          </a:p>
          <a:p>
            <a:pPr eaLnBrk="1" hangingPunct="1"/>
            <a:r>
              <a:rPr lang="en-US" altLang="en-US" sz="1400" b="1" dirty="0">
                <a:latin typeface="Courier New" panose="02070309020205020404" pitchFamily="49" charset="0"/>
              </a:rPr>
              <a:t>+	TARG v(d)	VAL='0.2*SUPPLY' FALL=1</a:t>
            </a:r>
          </a:p>
          <a:p>
            <a:pPr eaLnBrk="1" hangingPunct="1"/>
            <a:r>
              <a:rPr lang="en-US" altLang="en-US" sz="1400" b="1" dirty="0">
                <a:latin typeface="Courier New" panose="02070309020205020404" pitchFamily="49" charset="0"/>
              </a:rPr>
              <a:t>.end </a:t>
            </a:r>
          </a:p>
        </p:txBody>
      </p:sp>
    </p:spTree>
    <p:extLst>
      <p:ext uri="{BB962C8B-B14F-4D97-AF65-F5344CB8AC3E}">
        <p14:creationId xmlns:p14="http://schemas.microsoft.com/office/powerpoint/2010/main" val="1741346023"/>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a:extLst>
              <a:ext uri="{FF2B5EF4-FFF2-40B4-BE49-F238E27FC236}">
                <a16:creationId xmlns:a16="http://schemas.microsoft.com/office/drawing/2014/main" id="{25BC59DD-CD7E-6E4A-92A6-FC8DD252D337}"/>
              </a:ext>
            </a:extLst>
          </p:cNvPr>
          <p:cNvSpPr>
            <a:spLocks noGrp="1" noChangeArrowheads="1"/>
          </p:cNvSpPr>
          <p:nvPr>
            <p:ph type="title"/>
          </p:nvPr>
        </p:nvSpPr>
        <p:spPr/>
        <p:txBody>
          <a:bodyPr/>
          <a:lstStyle/>
          <a:p>
            <a:pPr eaLnBrk="1" hangingPunct="1">
              <a:defRPr/>
            </a:pPr>
            <a:r>
              <a:rPr lang="en-US" dirty="0"/>
              <a:t>FO4 Results</a:t>
            </a:r>
          </a:p>
        </p:txBody>
      </p:sp>
      <p:pic>
        <p:nvPicPr>
          <p:cNvPr id="452613" name="Picture 5">
            <a:extLst>
              <a:ext uri="{FF2B5EF4-FFF2-40B4-BE49-F238E27FC236}">
                <a16:creationId xmlns:a16="http://schemas.microsoft.com/office/drawing/2014/main" id="{B3B78D10-F218-B844-A648-518FDAB5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1133061"/>
            <a:ext cx="7239000" cy="4413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72834439"/>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a:extLst>
              <a:ext uri="{FF2B5EF4-FFF2-40B4-BE49-F238E27FC236}">
                <a16:creationId xmlns:a16="http://schemas.microsoft.com/office/drawing/2014/main" id="{4E755D9A-A0FB-394C-8C94-AE20E0F5E5CD}"/>
              </a:ext>
            </a:extLst>
          </p:cNvPr>
          <p:cNvSpPr>
            <a:spLocks noGrp="1" noChangeArrowheads="1"/>
          </p:cNvSpPr>
          <p:nvPr>
            <p:ph type="title"/>
          </p:nvPr>
        </p:nvSpPr>
        <p:spPr/>
        <p:txBody>
          <a:bodyPr/>
          <a:lstStyle/>
          <a:p>
            <a:pPr eaLnBrk="1" hangingPunct="1">
              <a:defRPr/>
            </a:pPr>
            <a:r>
              <a:rPr lang="en-US" dirty="0"/>
              <a:t>Optimization</a:t>
            </a:r>
          </a:p>
        </p:txBody>
      </p:sp>
      <p:sp>
        <p:nvSpPr>
          <p:cNvPr id="438275" name="Rectangle 3">
            <a:extLst>
              <a:ext uri="{FF2B5EF4-FFF2-40B4-BE49-F238E27FC236}">
                <a16:creationId xmlns:a16="http://schemas.microsoft.com/office/drawing/2014/main" id="{BB707081-D5EE-A14F-A585-5919DC3A66A5}"/>
              </a:ext>
            </a:extLst>
          </p:cNvPr>
          <p:cNvSpPr>
            <a:spLocks noGrp="1" noChangeArrowheads="1"/>
          </p:cNvSpPr>
          <p:nvPr>
            <p:ph type="body" idx="1"/>
          </p:nvPr>
        </p:nvSpPr>
        <p:spPr/>
        <p:txBody>
          <a:bodyPr/>
          <a:lstStyle/>
          <a:p>
            <a:pPr eaLnBrk="1" hangingPunct="1"/>
            <a:r>
              <a:rPr lang="en-US" altLang="en-US" dirty="0">
                <a:solidFill>
                  <a:srgbClr val="000000"/>
                </a:solidFill>
              </a:rPr>
              <a:t>HSPICE can automatically adjust parameters</a:t>
            </a:r>
          </a:p>
          <a:p>
            <a:pPr lvl="1" eaLnBrk="1" hangingPunct="1"/>
            <a:r>
              <a:rPr lang="en-US" altLang="en-US" dirty="0">
                <a:solidFill>
                  <a:srgbClr val="000000"/>
                </a:solidFill>
              </a:rPr>
              <a:t>Seek value that optimizes some measurement</a:t>
            </a:r>
          </a:p>
          <a:p>
            <a:pPr eaLnBrk="1" hangingPunct="1"/>
            <a:r>
              <a:rPr lang="en-US" altLang="en-US" dirty="0">
                <a:solidFill>
                  <a:srgbClr val="000000"/>
                </a:solidFill>
              </a:rPr>
              <a:t>Example: Best P/N ratio</a:t>
            </a:r>
          </a:p>
          <a:p>
            <a:pPr lvl="1" eaLnBrk="1" hangingPunct="1"/>
            <a:r>
              <a:rPr lang="en-US" altLang="en-US" dirty="0">
                <a:solidFill>
                  <a:srgbClr val="000000"/>
                </a:solidFill>
              </a:rPr>
              <a:t>We’</a:t>
            </a:r>
            <a:r>
              <a:rPr lang="en-US" altLang="ja-JP" dirty="0">
                <a:solidFill>
                  <a:srgbClr val="000000"/>
                </a:solidFill>
              </a:rPr>
              <a:t>ve assumed 2:1 gives equal rise/fall delays</a:t>
            </a:r>
          </a:p>
          <a:p>
            <a:pPr lvl="1" eaLnBrk="1" hangingPunct="1"/>
            <a:r>
              <a:rPr lang="en-US" altLang="en-US" dirty="0">
                <a:solidFill>
                  <a:srgbClr val="000000"/>
                </a:solidFill>
              </a:rPr>
              <a:t>But we see the rise is actually slower than the fall</a:t>
            </a:r>
          </a:p>
          <a:p>
            <a:pPr lvl="1" eaLnBrk="1" hangingPunct="1"/>
            <a:r>
              <a:rPr lang="en-US" altLang="en-US" dirty="0">
                <a:solidFill>
                  <a:srgbClr val="000000"/>
                </a:solidFill>
              </a:rPr>
              <a:t>What P/N ratio gives equal delays?</a:t>
            </a:r>
          </a:p>
          <a:p>
            <a:pPr eaLnBrk="1" hangingPunct="1"/>
            <a:r>
              <a:rPr lang="en-US" altLang="en-US" dirty="0">
                <a:solidFill>
                  <a:srgbClr val="000000"/>
                </a:solidFill>
              </a:rPr>
              <a:t>Strategies</a:t>
            </a:r>
          </a:p>
          <a:p>
            <a:pPr lvl="1" eaLnBrk="1" hangingPunct="1"/>
            <a:r>
              <a:rPr lang="en-US" altLang="en-US" dirty="0">
                <a:solidFill>
                  <a:srgbClr val="000000"/>
                </a:solidFill>
              </a:rPr>
              <a:t>(1) run a bunch of sims with different P size</a:t>
            </a:r>
          </a:p>
          <a:p>
            <a:pPr lvl="1" eaLnBrk="1" hangingPunct="1"/>
            <a:r>
              <a:rPr lang="en-US" altLang="en-US" dirty="0">
                <a:solidFill>
                  <a:srgbClr val="000000"/>
                </a:solidFill>
              </a:rPr>
              <a:t>(2) let HSPICE optimizer do it for us</a:t>
            </a:r>
          </a:p>
        </p:txBody>
      </p:sp>
    </p:spTree>
    <p:extLst>
      <p:ext uri="{BB962C8B-B14F-4D97-AF65-F5344CB8AC3E}">
        <p14:creationId xmlns:p14="http://schemas.microsoft.com/office/powerpoint/2010/main" val="2993284086"/>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pPr marL="0" indent="0">
              <a:buNone/>
            </a:pPr>
            <a:r>
              <a:rPr lang="en-US" altLang="en-US" dirty="0">
                <a:ea typeface="ＭＳ Ｐゴシック" panose="020B0600070205080204" pitchFamily="34" charset="-128"/>
              </a:rPr>
              <a:t>At the end of this lecture, you should be able to:</a:t>
            </a:r>
          </a:p>
          <a:p>
            <a:pPr lvl="0"/>
            <a:r>
              <a:rPr lang="en-US" dirty="0">
                <a:ea typeface="ＭＳ Ｐゴシック" panose="020B0600070205080204" pitchFamily="34" charset="-128"/>
                <a:cs typeface="+mn-cs"/>
              </a:rPr>
              <a:t>Simulate circuits with SPICE</a:t>
            </a:r>
            <a:r>
              <a:rPr lang="en-GB" dirty="0">
                <a:ea typeface="ＭＳ Ｐゴシック" panose="020B0600070205080204" pitchFamily="34" charset="-128"/>
                <a:cs typeface="+mn-cs"/>
              </a:rPr>
              <a:t>  </a:t>
            </a:r>
            <a:r>
              <a:rPr lang="en-US" dirty="0">
                <a:ea typeface="ＭＳ Ｐゴシック" panose="020B0600070205080204" pitchFamily="34" charset="-128"/>
                <a:cs typeface="+mn-cs"/>
              </a:rPr>
              <a:t> to determine DC transfer characteristics, Transient response and Power consumption.</a:t>
            </a:r>
            <a:endParaRPr lang="en-GB" dirty="0">
              <a:ea typeface="ＭＳ Ｐゴシック" panose="020B0600070205080204" pitchFamily="34" charset="-128"/>
              <a:cs typeface="+mn-cs"/>
            </a:endParaRPr>
          </a:p>
          <a:p>
            <a:pPr lvl="0"/>
            <a:r>
              <a:rPr lang="en-US" dirty="0">
                <a:ea typeface="ＭＳ Ｐゴシック" panose="020B0600070205080204" pitchFamily="34" charset="-128"/>
                <a:cs typeface="+mn-cs"/>
              </a:rPr>
              <a:t>Compare and confirm logical effort estimates through SPICE simulation.</a:t>
            </a:r>
            <a:endParaRPr lang="en-GB" dirty="0">
              <a:ea typeface="ＭＳ Ｐゴシック" panose="020B0600070205080204" pitchFamily="34" charset="-128"/>
              <a:cs typeface="+mn-cs"/>
            </a:endParaRPr>
          </a:p>
          <a:p>
            <a:r>
              <a:rPr lang="en-US" dirty="0">
                <a:ea typeface="ＭＳ Ｐゴシック" panose="020B0600070205080204" pitchFamily="34" charset="-128"/>
                <a:cs typeface="+mn-cs"/>
              </a:rPr>
              <a:t>Use SPICE to optimize circuit designs.</a:t>
            </a:r>
            <a:r>
              <a:rPr lang="en-GB" dirty="0">
                <a:ea typeface="ＭＳ Ｐゴシック" panose="020B0600070205080204" pitchFamily="34" charset="-128"/>
                <a:cs typeface="+mn-cs"/>
              </a:rPr>
              <a:t>    </a:t>
            </a:r>
          </a:p>
          <a:p>
            <a:endParaRPr lang="en-US" dirty="0">
              <a:ea typeface="ＭＳ Ｐゴシック" panose="020B0600070205080204" pitchFamily="34" charset="-128"/>
              <a:cs typeface="+mn-cs"/>
            </a:endParaRPr>
          </a:p>
          <a:p>
            <a:pPr lvl="1"/>
            <a:endParaRPr lang="en-US" b="1" dirty="0">
              <a:ea typeface="ＭＳ Ｐゴシック" panose="020B0600070205080204" pitchFamily="34" charset="-128"/>
              <a:cs typeface="+mn-cs"/>
            </a:endParaRPr>
          </a:p>
          <a:p>
            <a:endParaRPr lang="en-US" dirty="0">
              <a:cs typeface="+mn-cs"/>
            </a:endParaRPr>
          </a:p>
          <a:p>
            <a:pPr eaLnBrk="1" hangingPunct="1">
              <a:buFont typeface="Wingdings" charset="0"/>
              <a:buChar char="q"/>
              <a:defRPr/>
            </a:pPr>
            <a:endParaRPr lang="en-US" dirty="0">
              <a:cs typeface="+mn-cs"/>
            </a:endParaRPr>
          </a:p>
        </p:txBody>
      </p:sp>
    </p:spTree>
    <p:extLst>
      <p:ext uri="{BB962C8B-B14F-4D97-AF65-F5344CB8AC3E}">
        <p14:creationId xmlns:p14="http://schemas.microsoft.com/office/powerpoint/2010/main" val="3520062027"/>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BA3F273B-6AA8-4F42-A759-31C5579CB732}"/>
              </a:ext>
            </a:extLst>
          </p:cNvPr>
          <p:cNvSpPr>
            <a:spLocks noGrp="1" noChangeArrowheads="1"/>
          </p:cNvSpPr>
          <p:nvPr>
            <p:ph type="title"/>
          </p:nvPr>
        </p:nvSpPr>
        <p:spPr/>
        <p:txBody>
          <a:bodyPr/>
          <a:lstStyle/>
          <a:p>
            <a:pPr eaLnBrk="1" hangingPunct="1">
              <a:defRPr/>
            </a:pPr>
            <a:r>
              <a:rPr lang="en-US" dirty="0"/>
              <a:t>P/N Optimization</a:t>
            </a:r>
          </a:p>
        </p:txBody>
      </p:sp>
      <p:sp>
        <p:nvSpPr>
          <p:cNvPr id="453636" name="Text Box 4">
            <a:extLst>
              <a:ext uri="{FF2B5EF4-FFF2-40B4-BE49-F238E27FC236}">
                <a16:creationId xmlns:a16="http://schemas.microsoft.com/office/drawing/2014/main" id="{80989943-D8E3-E745-ACE6-D7F2B720D67D}"/>
              </a:ext>
            </a:extLst>
          </p:cNvPr>
          <p:cNvSpPr txBox="1">
            <a:spLocks noChangeArrowheads="1"/>
          </p:cNvSpPr>
          <p:nvPr/>
        </p:nvSpPr>
        <p:spPr bwMode="auto">
          <a:xfrm>
            <a:off x="2209800" y="1447801"/>
            <a:ext cx="8458200" cy="45550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1" dirty="0">
                <a:latin typeface="Courier New" panose="02070309020205020404" pitchFamily="49" charset="0"/>
              </a:rPr>
              <a:t>* fo4opt.sp</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 Parameters and models</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.param SUPPLY=1.0</a:t>
            </a:r>
          </a:p>
          <a:p>
            <a:pPr eaLnBrk="1" hangingPunct="1"/>
            <a:r>
              <a:rPr lang="en-US" altLang="en-US" sz="1400" b="1" dirty="0">
                <a:latin typeface="Courier New" panose="02070309020205020404" pitchFamily="49" charset="0"/>
              </a:rPr>
              <a:t>.option scale=25n</a:t>
            </a:r>
          </a:p>
          <a:p>
            <a:pPr eaLnBrk="1" hangingPunct="1"/>
            <a:r>
              <a:rPr lang="en-US" altLang="en-US" sz="1400" b="1" dirty="0">
                <a:latin typeface="Courier New" panose="02070309020205020404" pitchFamily="49" charset="0"/>
              </a:rPr>
              <a:t>.include '../models/ibm065/models.sp'</a:t>
            </a:r>
          </a:p>
          <a:p>
            <a:pPr eaLnBrk="1" hangingPunct="1"/>
            <a:r>
              <a:rPr lang="en-US" altLang="en-US" sz="1400" b="1" dirty="0">
                <a:latin typeface="Courier New" panose="02070309020205020404" pitchFamily="49" charset="0"/>
              </a:rPr>
              <a:t>.temp 70</a:t>
            </a:r>
          </a:p>
          <a:p>
            <a:pPr eaLnBrk="1" hangingPunct="1"/>
            <a:r>
              <a:rPr lang="en-US" altLang="en-US" sz="1400" b="1" dirty="0">
                <a:latin typeface="Courier New" panose="02070309020205020404" pitchFamily="49" charset="0"/>
              </a:rPr>
              <a:t>.option post</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 Subcircuits</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.global vdd gnd</a:t>
            </a:r>
          </a:p>
          <a:p>
            <a:pPr eaLnBrk="1" hangingPunct="1"/>
            <a:r>
              <a:rPr lang="en-US" altLang="en-US" sz="1400" b="1" dirty="0">
                <a:latin typeface="Courier New" panose="02070309020205020404" pitchFamily="49" charset="0"/>
              </a:rPr>
              <a:t>.include '../lib/inv.sp'</a:t>
            </a:r>
          </a:p>
          <a:p>
            <a:pPr eaLnBrk="1" hangingPunct="1"/>
            <a:endParaRPr lang="en-US" altLang="en-US" sz="800" b="1" dirty="0">
              <a:latin typeface="Courier New" panose="02070309020205020404" pitchFamily="49" charset="0"/>
            </a:endParaRPr>
          </a:p>
          <a:p>
            <a:pPr eaLnBrk="1" hangingPunct="1"/>
            <a:r>
              <a:rPr lang="en-US" altLang="en-US" sz="1400" b="1" dirty="0">
                <a:latin typeface="Courier New" panose="02070309020205020404" pitchFamily="49" charset="0"/>
              </a:rPr>
              <a:t>* Simulation netlist</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Vdd	vdd	gnd	'SUPPLY'</a:t>
            </a:r>
          </a:p>
          <a:p>
            <a:pPr eaLnBrk="1" hangingPunct="1"/>
            <a:r>
              <a:rPr lang="en-US" altLang="en-US" sz="1400" b="1" dirty="0">
                <a:latin typeface="Courier New" panose="02070309020205020404" pitchFamily="49" charset="0"/>
              </a:rPr>
              <a:t>Vin	a	gnd	PULSE	0 'SUPPLY' 0ps 20ps 20ps 120ps 280ps</a:t>
            </a:r>
          </a:p>
          <a:p>
            <a:pPr eaLnBrk="1" hangingPunct="1"/>
            <a:r>
              <a:rPr lang="en-US" altLang="en-US" sz="1400" b="1" dirty="0">
                <a:latin typeface="Courier New" panose="02070309020205020404" pitchFamily="49" charset="0"/>
              </a:rPr>
              <a:t>X1	a	b	inv	P='P1' 		* shape input waveform</a:t>
            </a:r>
          </a:p>
          <a:p>
            <a:pPr eaLnBrk="1" hangingPunct="1"/>
            <a:r>
              <a:rPr lang="en-US" altLang="en-US" sz="1400" b="1" dirty="0">
                <a:latin typeface="Courier New" panose="02070309020205020404" pitchFamily="49" charset="0"/>
              </a:rPr>
              <a:t>X2	b	c	inv	P='P1'	M=4	* reshape input</a:t>
            </a:r>
          </a:p>
          <a:p>
            <a:pPr eaLnBrk="1" hangingPunct="1"/>
            <a:r>
              <a:rPr lang="en-US" altLang="en-US" sz="1400" b="1" dirty="0">
                <a:latin typeface="Courier New" panose="02070309020205020404" pitchFamily="49" charset="0"/>
              </a:rPr>
              <a:t>X3	c	d	inv	P='P1'	M=16	* device under test</a:t>
            </a:r>
          </a:p>
        </p:txBody>
      </p:sp>
    </p:spTree>
    <p:extLst>
      <p:ext uri="{BB962C8B-B14F-4D97-AF65-F5344CB8AC3E}">
        <p14:creationId xmlns:p14="http://schemas.microsoft.com/office/powerpoint/2010/main" val="480935842"/>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BFB5BCB2-5D68-A341-8E3A-D999C7E498FB}"/>
              </a:ext>
            </a:extLst>
          </p:cNvPr>
          <p:cNvSpPr>
            <a:spLocks noGrp="1" noChangeArrowheads="1"/>
          </p:cNvSpPr>
          <p:nvPr>
            <p:ph type="title"/>
          </p:nvPr>
        </p:nvSpPr>
        <p:spPr/>
        <p:txBody>
          <a:bodyPr/>
          <a:lstStyle/>
          <a:p>
            <a:pPr eaLnBrk="1" hangingPunct="1">
              <a:defRPr/>
            </a:pPr>
            <a:r>
              <a:rPr lang="en-US" dirty="0"/>
              <a:t>P/N Optimization</a:t>
            </a:r>
          </a:p>
        </p:txBody>
      </p:sp>
      <p:sp>
        <p:nvSpPr>
          <p:cNvPr id="454660" name="Text Box 4">
            <a:extLst>
              <a:ext uri="{FF2B5EF4-FFF2-40B4-BE49-F238E27FC236}">
                <a16:creationId xmlns:a16="http://schemas.microsoft.com/office/drawing/2014/main" id="{3E33766C-EAA4-E244-A82C-EDA7AFD56F59}"/>
              </a:ext>
            </a:extLst>
          </p:cNvPr>
          <p:cNvSpPr txBox="1">
            <a:spLocks noChangeArrowheads="1"/>
          </p:cNvSpPr>
          <p:nvPr/>
        </p:nvSpPr>
        <p:spPr bwMode="auto">
          <a:xfrm>
            <a:off x="2209800" y="1447801"/>
            <a:ext cx="8229600" cy="44319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1" dirty="0">
                <a:latin typeface="Courier New" panose="02070309020205020404" pitchFamily="49" charset="0"/>
              </a:rPr>
              <a:t>X4	d	e	inv	P='P1'	M=64	* load</a:t>
            </a:r>
          </a:p>
          <a:p>
            <a:pPr eaLnBrk="1" hangingPunct="1"/>
            <a:r>
              <a:rPr lang="en-US" altLang="en-US" sz="1400" b="1" dirty="0">
                <a:latin typeface="Courier New" panose="02070309020205020404" pitchFamily="49" charset="0"/>
              </a:rPr>
              <a:t>X5	e	f	inv	P='P1'	M=256	* load on load</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 Optimization setup</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.param P1=optrange(8,4,16)		* search from 4 to 16, guess 8</a:t>
            </a:r>
          </a:p>
          <a:p>
            <a:pPr eaLnBrk="1" hangingPunct="1"/>
            <a:r>
              <a:rPr lang="en-US" altLang="en-US" sz="1400" b="1" dirty="0">
                <a:latin typeface="Courier New" panose="02070309020205020404" pitchFamily="49" charset="0"/>
              </a:rPr>
              <a:t>.model optmod opt itropt=30 		* maximum of 30 iterations</a:t>
            </a:r>
          </a:p>
          <a:p>
            <a:pPr eaLnBrk="1" hangingPunct="1"/>
            <a:r>
              <a:rPr lang="en-US" altLang="en-US" sz="1400" b="1" dirty="0">
                <a:latin typeface="Courier New" panose="02070309020205020404" pitchFamily="49" charset="0"/>
              </a:rPr>
              <a:t>.measure bestratio param='P1/4'		* compute best P/N ratio</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 Stimulus</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.tran 0.1ps 280ps SWEEP OPTIMIZE=optrange RESULTS=diff MODEL=optmod</a:t>
            </a:r>
          </a:p>
          <a:p>
            <a:pPr eaLnBrk="1" hangingPunct="1"/>
            <a:r>
              <a:rPr lang="en-US" altLang="en-US" sz="1400" b="1" dirty="0">
                <a:latin typeface="Courier New" panose="02070309020205020404" pitchFamily="49" charset="0"/>
              </a:rPr>
              <a:t>.measure tpdr				* rising propagation delay</a:t>
            </a:r>
          </a:p>
          <a:p>
            <a:pPr eaLnBrk="1" hangingPunct="1"/>
            <a:r>
              <a:rPr lang="en-US" altLang="en-US" sz="1400" b="1" dirty="0">
                <a:latin typeface="Courier New" panose="02070309020205020404" pitchFamily="49" charset="0"/>
              </a:rPr>
              <a:t>+       TRIG v(c)	VAL='SUPPLY/2' FALL=1 </a:t>
            </a:r>
          </a:p>
          <a:p>
            <a:pPr eaLnBrk="1" hangingPunct="1"/>
            <a:r>
              <a:rPr lang="en-US" altLang="en-US" sz="1400" b="1" dirty="0">
                <a:latin typeface="Courier New" panose="02070309020205020404" pitchFamily="49" charset="0"/>
              </a:rPr>
              <a:t>+       TARG v(d)  	VAL='SUPPLY/2' RISE=1</a:t>
            </a:r>
          </a:p>
          <a:p>
            <a:pPr eaLnBrk="1" hangingPunct="1"/>
            <a:r>
              <a:rPr lang="en-US" altLang="en-US" sz="1400" b="1" dirty="0">
                <a:latin typeface="Courier New" panose="02070309020205020404" pitchFamily="49" charset="0"/>
              </a:rPr>
              <a:t>.measure tpdf				* falling propagation delay</a:t>
            </a:r>
          </a:p>
          <a:p>
            <a:pPr eaLnBrk="1" hangingPunct="1"/>
            <a:r>
              <a:rPr lang="en-US" altLang="en-US" sz="1400" b="1" dirty="0">
                <a:latin typeface="Courier New" panose="02070309020205020404" pitchFamily="49" charset="0"/>
              </a:rPr>
              <a:t>+       TRIG v(c)  	VAL='SUPPLY/2' RISE=1</a:t>
            </a:r>
          </a:p>
          <a:p>
            <a:pPr eaLnBrk="1" hangingPunct="1"/>
            <a:r>
              <a:rPr lang="en-US" altLang="en-US" sz="1400" b="1" dirty="0">
                <a:latin typeface="Courier New" panose="02070309020205020404" pitchFamily="49" charset="0"/>
              </a:rPr>
              <a:t>+       TARG v(d)  	VAL='SUPPLY/2' FALL=1 </a:t>
            </a:r>
          </a:p>
          <a:p>
            <a:pPr eaLnBrk="1" hangingPunct="1"/>
            <a:r>
              <a:rPr lang="en-US" altLang="en-US" sz="1400" b="1" dirty="0">
                <a:latin typeface="Courier New" panose="02070309020205020404" pitchFamily="49" charset="0"/>
              </a:rPr>
              <a:t>.measure tpd param='(tpdr+tpdf)/2' goal=0	* average prop delay</a:t>
            </a:r>
          </a:p>
          <a:p>
            <a:pPr eaLnBrk="1" hangingPunct="1"/>
            <a:r>
              <a:rPr lang="en-US" altLang="en-US" sz="1400" b="1" dirty="0">
                <a:latin typeface="Courier New" panose="02070309020205020404" pitchFamily="49" charset="0"/>
              </a:rPr>
              <a:t>.measure diff param='tpdr-tpdf' goal = 0	* diff between delays</a:t>
            </a:r>
          </a:p>
          <a:p>
            <a:pPr eaLnBrk="1" hangingPunct="1"/>
            <a:r>
              <a:rPr lang="en-US" altLang="en-US" sz="1400" b="1" dirty="0">
                <a:latin typeface="Courier New" panose="02070309020205020404" pitchFamily="49" charset="0"/>
              </a:rPr>
              <a:t>.end </a:t>
            </a:r>
          </a:p>
        </p:txBody>
      </p:sp>
    </p:spTree>
    <p:extLst>
      <p:ext uri="{BB962C8B-B14F-4D97-AF65-F5344CB8AC3E}">
        <p14:creationId xmlns:p14="http://schemas.microsoft.com/office/powerpoint/2010/main" val="2375308869"/>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D34DD359-1011-3C41-A2CB-1D112F0FEB57}"/>
              </a:ext>
            </a:extLst>
          </p:cNvPr>
          <p:cNvSpPr>
            <a:spLocks noGrp="1" noChangeArrowheads="1"/>
          </p:cNvSpPr>
          <p:nvPr>
            <p:ph type="title"/>
          </p:nvPr>
        </p:nvSpPr>
        <p:spPr/>
        <p:txBody>
          <a:bodyPr/>
          <a:lstStyle/>
          <a:p>
            <a:pPr eaLnBrk="1" hangingPunct="1">
              <a:defRPr/>
            </a:pPr>
            <a:r>
              <a:rPr lang="en-US" dirty="0"/>
              <a:t>P/N Results</a:t>
            </a:r>
          </a:p>
        </p:txBody>
      </p:sp>
      <p:sp>
        <p:nvSpPr>
          <p:cNvPr id="455683" name="Rectangle 3">
            <a:extLst>
              <a:ext uri="{FF2B5EF4-FFF2-40B4-BE49-F238E27FC236}">
                <a16:creationId xmlns:a16="http://schemas.microsoft.com/office/drawing/2014/main" id="{B13F5F8A-C044-5642-89F6-BC5ED3FF7F1E}"/>
              </a:ext>
            </a:extLst>
          </p:cNvPr>
          <p:cNvSpPr>
            <a:spLocks noGrp="1" noChangeArrowheads="1"/>
          </p:cNvSpPr>
          <p:nvPr>
            <p:ph type="body" idx="1"/>
          </p:nvPr>
        </p:nvSpPr>
        <p:spPr/>
        <p:txBody>
          <a:bodyPr/>
          <a:lstStyle/>
          <a:p>
            <a:pPr eaLnBrk="1" hangingPunct="1"/>
            <a:r>
              <a:rPr lang="en-US" altLang="en-US" dirty="0"/>
              <a:t>P/N ratio for equal delay is 2.9:1</a:t>
            </a:r>
          </a:p>
          <a:p>
            <a:pPr lvl="1" eaLnBrk="1" hangingPunct="1"/>
            <a:r>
              <a:rPr lang="en-US" altLang="en-US" dirty="0"/>
              <a:t>t</a:t>
            </a:r>
            <a:r>
              <a:rPr lang="en-US" altLang="en-US" baseline="-25000" dirty="0"/>
              <a:t>pd</a:t>
            </a:r>
            <a:r>
              <a:rPr lang="en-US" altLang="en-US" dirty="0"/>
              <a:t> = t</a:t>
            </a:r>
            <a:r>
              <a:rPr lang="en-US" altLang="en-US" baseline="-25000" dirty="0"/>
              <a:t>pdr</a:t>
            </a:r>
            <a:r>
              <a:rPr lang="en-US" altLang="en-US" dirty="0"/>
              <a:t> = t</a:t>
            </a:r>
            <a:r>
              <a:rPr lang="en-US" altLang="en-US" baseline="-25000" dirty="0"/>
              <a:t>pdf</a:t>
            </a:r>
            <a:r>
              <a:rPr lang="en-US" altLang="en-US" dirty="0"/>
              <a:t> = 17.9 ps (slower than 2:1 ratio)</a:t>
            </a:r>
          </a:p>
          <a:p>
            <a:pPr lvl="1" eaLnBrk="1" hangingPunct="1"/>
            <a:r>
              <a:rPr lang="en-US" altLang="en-US" dirty="0"/>
              <a:t>Big pMOS transistors waste power too</a:t>
            </a:r>
          </a:p>
          <a:p>
            <a:pPr lvl="1" eaLnBrk="1" hangingPunct="1"/>
            <a:r>
              <a:rPr lang="en-US" altLang="en-US" dirty="0"/>
              <a:t>Seldom design for exactly equal delays</a:t>
            </a:r>
          </a:p>
          <a:p>
            <a:pPr eaLnBrk="1" hangingPunct="1"/>
            <a:r>
              <a:rPr lang="en-US" altLang="en-US" dirty="0"/>
              <a:t>What ratio gives lowest average delay?</a:t>
            </a:r>
          </a:p>
          <a:p>
            <a:pPr lvl="1" eaLnBrk="1" hangingPunct="1">
              <a:buFontTx/>
              <a:buNone/>
            </a:pPr>
            <a:endParaRPr lang="en-US" altLang="en-US" sz="1400" b="1" dirty="0">
              <a:latin typeface="Courier New" panose="02070309020205020404" pitchFamily="49" charset="0"/>
            </a:endParaRPr>
          </a:p>
          <a:p>
            <a:pPr lvl="1" eaLnBrk="1" hangingPunct="1">
              <a:buFontTx/>
              <a:buNone/>
            </a:pPr>
            <a:r>
              <a:rPr lang="en-US" altLang="en-US" sz="1400" b="1" dirty="0">
                <a:latin typeface="Courier New" panose="02070309020205020404" pitchFamily="49" charset="0"/>
              </a:rPr>
              <a:t>.tran 1ps 1000ps SWEEP OPTIMIZE=optrange RESULTS=</a:t>
            </a:r>
            <a:r>
              <a:rPr lang="en-US" altLang="en-US" sz="1400" b="1" dirty="0">
                <a:solidFill>
                  <a:srgbClr val="0000FF"/>
                </a:solidFill>
                <a:latin typeface="Courier New" panose="02070309020205020404" pitchFamily="49" charset="0"/>
              </a:rPr>
              <a:t>tpd</a:t>
            </a:r>
            <a:r>
              <a:rPr lang="en-US" altLang="en-US" sz="1400" b="1" dirty="0">
                <a:latin typeface="Courier New" panose="02070309020205020404" pitchFamily="49" charset="0"/>
              </a:rPr>
              <a:t> MODEL=optmod</a:t>
            </a:r>
          </a:p>
          <a:p>
            <a:pPr lvl="1" eaLnBrk="1" hangingPunct="1">
              <a:buFontTx/>
              <a:buNone/>
            </a:pPr>
            <a:endParaRPr lang="en-US" altLang="en-US" sz="1800" dirty="0"/>
          </a:p>
          <a:p>
            <a:pPr lvl="1" eaLnBrk="1" hangingPunct="1"/>
            <a:r>
              <a:rPr lang="en-US" altLang="en-US" dirty="0"/>
              <a:t>P/N ratio of 1.8:1</a:t>
            </a:r>
          </a:p>
          <a:p>
            <a:pPr lvl="1" eaLnBrk="1" hangingPunct="1"/>
            <a:r>
              <a:rPr lang="en-US" altLang="en-US" dirty="0"/>
              <a:t>t</a:t>
            </a:r>
            <a:r>
              <a:rPr lang="en-US" altLang="en-US" baseline="-25000" dirty="0"/>
              <a:t>pdr</a:t>
            </a:r>
            <a:r>
              <a:rPr lang="en-US" altLang="en-US" dirty="0"/>
              <a:t> = 18.8 ps, t</a:t>
            </a:r>
            <a:r>
              <a:rPr lang="en-US" altLang="en-US" baseline="-25000" dirty="0"/>
              <a:t>pdf</a:t>
            </a:r>
            <a:r>
              <a:rPr lang="en-US" altLang="en-US" dirty="0"/>
              <a:t> = 15.2 ps, t</a:t>
            </a:r>
            <a:r>
              <a:rPr lang="en-US" altLang="en-US" baseline="-25000" dirty="0"/>
              <a:t>pd</a:t>
            </a:r>
            <a:r>
              <a:rPr lang="en-US" altLang="en-US" dirty="0"/>
              <a:t> = 17.0 ps</a:t>
            </a:r>
          </a:p>
          <a:p>
            <a:pPr eaLnBrk="1" hangingPunct="1"/>
            <a:r>
              <a:rPr lang="en-US" altLang="en-US" dirty="0"/>
              <a:t>P/N ratios of 1.5:1 – 2.2:1 gives t</a:t>
            </a:r>
            <a:r>
              <a:rPr lang="en-US" altLang="en-US" baseline="-25000" dirty="0"/>
              <a:t>pd</a:t>
            </a:r>
            <a:r>
              <a:rPr lang="en-US" altLang="en-US" dirty="0"/>
              <a:t> &lt; 17.2 ps</a:t>
            </a:r>
          </a:p>
        </p:txBody>
      </p:sp>
    </p:spTree>
    <p:extLst>
      <p:ext uri="{BB962C8B-B14F-4D97-AF65-F5344CB8AC3E}">
        <p14:creationId xmlns:p14="http://schemas.microsoft.com/office/powerpoint/2010/main" val="102937149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DA465CF3-EAFF-DA48-A596-0521930E7EFD}"/>
              </a:ext>
            </a:extLst>
          </p:cNvPr>
          <p:cNvSpPr>
            <a:spLocks noGrp="1" noChangeArrowheads="1"/>
          </p:cNvSpPr>
          <p:nvPr>
            <p:ph type="title"/>
          </p:nvPr>
        </p:nvSpPr>
        <p:spPr/>
        <p:txBody>
          <a:bodyPr/>
          <a:lstStyle/>
          <a:p>
            <a:pPr eaLnBrk="1" hangingPunct="1">
              <a:defRPr/>
            </a:pPr>
            <a:r>
              <a:rPr lang="en-US" dirty="0"/>
              <a:t>Power Measurement</a:t>
            </a:r>
          </a:p>
        </p:txBody>
      </p:sp>
      <p:sp>
        <p:nvSpPr>
          <p:cNvPr id="459779" name="Rectangle 3">
            <a:extLst>
              <a:ext uri="{FF2B5EF4-FFF2-40B4-BE49-F238E27FC236}">
                <a16:creationId xmlns:a16="http://schemas.microsoft.com/office/drawing/2014/main" id="{29AAC1FC-1812-6049-BBCA-E25616C20276}"/>
              </a:ext>
            </a:extLst>
          </p:cNvPr>
          <p:cNvSpPr>
            <a:spLocks noGrp="1" noChangeArrowheads="1"/>
          </p:cNvSpPr>
          <p:nvPr>
            <p:ph type="body" idx="1"/>
          </p:nvPr>
        </p:nvSpPr>
        <p:spPr/>
        <p:txBody>
          <a:bodyPr/>
          <a:lstStyle/>
          <a:p>
            <a:pPr>
              <a:defRPr/>
            </a:pPr>
            <a:r>
              <a:rPr lang="en-US" dirty="0"/>
              <a:t>HSPICE can measure power</a:t>
            </a:r>
          </a:p>
          <a:p>
            <a:pPr lvl="1" eaLnBrk="1" hangingPunct="1">
              <a:defRPr/>
            </a:pPr>
            <a:r>
              <a:rPr lang="en-US" dirty="0"/>
              <a:t>Instantaneous P(t)</a:t>
            </a:r>
          </a:p>
          <a:p>
            <a:pPr lvl="1" eaLnBrk="1" hangingPunct="1">
              <a:defRPr/>
            </a:pPr>
            <a:r>
              <a:rPr lang="en-US" dirty="0"/>
              <a:t>Or average P over some interval</a:t>
            </a:r>
          </a:p>
          <a:p>
            <a:pPr lvl="1" eaLnBrk="1" hangingPunct="1">
              <a:buFontTx/>
              <a:buNone/>
              <a:defRPr/>
            </a:pPr>
            <a:endParaRPr lang="en-US" sz="1800" b="1" dirty="0">
              <a:latin typeface="Courier New" charset="0"/>
              <a:cs typeface="Courier New" charset="0"/>
            </a:endParaRPr>
          </a:p>
          <a:p>
            <a:pPr lvl="1" eaLnBrk="1" hangingPunct="1">
              <a:buFontTx/>
              <a:buNone/>
              <a:defRPr/>
            </a:pPr>
            <a:r>
              <a:rPr lang="en-US" sz="1800" b="1" dirty="0">
                <a:latin typeface="Courier New" charset="0"/>
                <a:cs typeface="Courier New" charset="0"/>
              </a:rPr>
              <a:t>.print P(vdd)</a:t>
            </a:r>
          </a:p>
          <a:p>
            <a:pPr lvl="1" eaLnBrk="1" hangingPunct="1">
              <a:buFontTx/>
              <a:buNone/>
              <a:defRPr/>
            </a:pPr>
            <a:r>
              <a:rPr lang="en-US" sz="1800" b="1" dirty="0">
                <a:latin typeface="Courier New" charset="0"/>
                <a:cs typeface="Courier New" charset="0"/>
              </a:rPr>
              <a:t>.measure pwr AVG P(vdd) FROM=0ns TO=10ns</a:t>
            </a:r>
          </a:p>
          <a:p>
            <a:pPr lvl="1" eaLnBrk="1" hangingPunct="1">
              <a:buFontTx/>
              <a:buNone/>
              <a:defRPr/>
            </a:pPr>
            <a:endParaRPr lang="en-US" dirty="0"/>
          </a:p>
          <a:p>
            <a:pPr>
              <a:defRPr/>
            </a:pPr>
            <a:r>
              <a:rPr lang="en-US" dirty="0"/>
              <a:t>Power in single gate</a:t>
            </a:r>
          </a:p>
          <a:p>
            <a:pPr lvl="1" eaLnBrk="1" hangingPunct="1">
              <a:defRPr/>
            </a:pPr>
            <a:r>
              <a:rPr lang="en-US" dirty="0"/>
              <a:t>Connect to separate V</a:t>
            </a:r>
            <a:r>
              <a:rPr lang="en-US" baseline="-25000" dirty="0"/>
              <a:t>DD</a:t>
            </a:r>
            <a:r>
              <a:rPr lang="en-US" dirty="0"/>
              <a:t> supply</a:t>
            </a:r>
          </a:p>
          <a:p>
            <a:pPr lvl="1" eaLnBrk="1" hangingPunct="1">
              <a:defRPr/>
            </a:pPr>
            <a:r>
              <a:rPr lang="en-US" dirty="0"/>
              <a:t>Be careful about input power</a:t>
            </a:r>
          </a:p>
        </p:txBody>
      </p:sp>
    </p:spTree>
    <p:extLst>
      <p:ext uri="{BB962C8B-B14F-4D97-AF65-F5344CB8AC3E}">
        <p14:creationId xmlns:p14="http://schemas.microsoft.com/office/powerpoint/2010/main" val="3175477957"/>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E1C4C4DF-9002-A743-91B9-0EB9486F3441}"/>
              </a:ext>
            </a:extLst>
          </p:cNvPr>
          <p:cNvSpPr>
            <a:spLocks noGrp="1" noChangeArrowheads="1"/>
          </p:cNvSpPr>
          <p:nvPr>
            <p:ph type="title"/>
          </p:nvPr>
        </p:nvSpPr>
        <p:spPr/>
        <p:txBody>
          <a:bodyPr/>
          <a:lstStyle/>
          <a:p>
            <a:pPr eaLnBrk="1" hangingPunct="1">
              <a:defRPr/>
            </a:pPr>
            <a:r>
              <a:rPr lang="en-US" dirty="0"/>
              <a:t>Logical Effort</a:t>
            </a:r>
          </a:p>
        </p:txBody>
      </p:sp>
      <p:sp>
        <p:nvSpPr>
          <p:cNvPr id="439299" name="Rectangle 3">
            <a:extLst>
              <a:ext uri="{FF2B5EF4-FFF2-40B4-BE49-F238E27FC236}">
                <a16:creationId xmlns:a16="http://schemas.microsoft.com/office/drawing/2014/main" id="{0D5B81B7-4B9B-9942-BECF-E75EB17126AD}"/>
              </a:ext>
            </a:extLst>
          </p:cNvPr>
          <p:cNvSpPr>
            <a:spLocks noGrp="1" noChangeArrowheads="1"/>
          </p:cNvSpPr>
          <p:nvPr>
            <p:ph type="body" idx="1"/>
          </p:nvPr>
        </p:nvSpPr>
        <p:spPr/>
        <p:txBody>
          <a:bodyPr/>
          <a:lstStyle/>
          <a:p>
            <a:pPr>
              <a:defRPr/>
            </a:pPr>
            <a:r>
              <a:rPr lang="en-US" dirty="0"/>
              <a:t>Logical effort can be measured from simulation</a:t>
            </a:r>
          </a:p>
          <a:p>
            <a:pPr lvl="1" eaLnBrk="1" hangingPunct="1">
              <a:defRPr/>
            </a:pPr>
            <a:r>
              <a:rPr lang="en-US" dirty="0"/>
              <a:t>As with FO4 inverter, shape input, load output</a:t>
            </a:r>
          </a:p>
        </p:txBody>
      </p:sp>
      <p:pic>
        <p:nvPicPr>
          <p:cNvPr id="4" name="Picture 3" descr="A picture containing dark, ball, standing, night&#10;&#10;Description automatically generated">
            <a:extLst>
              <a:ext uri="{FF2B5EF4-FFF2-40B4-BE49-F238E27FC236}">
                <a16:creationId xmlns:a16="http://schemas.microsoft.com/office/drawing/2014/main" id="{C7E51A92-AB60-4F51-850B-ED0648D12F51}"/>
              </a:ext>
            </a:extLst>
          </p:cNvPr>
          <p:cNvPicPr>
            <a:picLocks noChangeAspect="1"/>
          </p:cNvPicPr>
          <p:nvPr/>
        </p:nvPicPr>
        <p:blipFill>
          <a:blip r:embed="rId3"/>
          <a:stretch>
            <a:fillRect/>
          </a:stretch>
        </p:blipFill>
        <p:spPr>
          <a:xfrm>
            <a:off x="2580333" y="2036775"/>
            <a:ext cx="6772987" cy="2784450"/>
          </a:xfrm>
          <a:prstGeom prst="rect">
            <a:avLst/>
          </a:prstGeom>
        </p:spPr>
      </p:pic>
    </p:spTree>
    <p:extLst>
      <p:ext uri="{BB962C8B-B14F-4D97-AF65-F5344CB8AC3E}">
        <p14:creationId xmlns:p14="http://schemas.microsoft.com/office/powerpoint/2010/main" val="291090566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5146746B-E8B5-C54A-9067-464A8C988F4E}"/>
              </a:ext>
            </a:extLst>
          </p:cNvPr>
          <p:cNvSpPr>
            <a:spLocks noGrp="1" noChangeArrowheads="1"/>
          </p:cNvSpPr>
          <p:nvPr>
            <p:ph type="title"/>
          </p:nvPr>
        </p:nvSpPr>
        <p:spPr/>
        <p:txBody>
          <a:bodyPr/>
          <a:lstStyle/>
          <a:p>
            <a:pPr eaLnBrk="1" hangingPunct="1">
              <a:defRPr/>
            </a:pPr>
            <a:r>
              <a:rPr lang="en-US" dirty="0"/>
              <a:t>Logical Effort Plots</a:t>
            </a:r>
          </a:p>
        </p:txBody>
      </p:sp>
      <p:sp>
        <p:nvSpPr>
          <p:cNvPr id="456707" name="Rectangle 3">
            <a:extLst>
              <a:ext uri="{FF2B5EF4-FFF2-40B4-BE49-F238E27FC236}">
                <a16:creationId xmlns:a16="http://schemas.microsoft.com/office/drawing/2014/main" id="{BC4C5050-29E6-0F42-BAEB-937BF1991A1B}"/>
              </a:ext>
            </a:extLst>
          </p:cNvPr>
          <p:cNvSpPr>
            <a:spLocks noGrp="1" noChangeArrowheads="1"/>
          </p:cNvSpPr>
          <p:nvPr>
            <p:ph type="body" idx="1"/>
          </p:nvPr>
        </p:nvSpPr>
        <p:spPr/>
        <p:txBody>
          <a:bodyPr vert="horz" lIns="0" tIns="0" rIns="0" bIns="0" rtlCol="0" anchor="t">
            <a:noAutofit/>
          </a:bodyPr>
          <a:lstStyle/>
          <a:p>
            <a:pPr eaLnBrk="1" hangingPunct="1"/>
            <a:r>
              <a:rPr lang="en-US" altLang="en-US" dirty="0"/>
              <a:t>Plot t</a:t>
            </a:r>
            <a:r>
              <a:rPr lang="en-US" altLang="en-US" baseline="-25000" dirty="0"/>
              <a:t>pd</a:t>
            </a:r>
            <a:r>
              <a:rPr lang="en-US" altLang="en-US" dirty="0"/>
              <a:t> vs. h</a:t>
            </a:r>
          </a:p>
          <a:p>
            <a:pPr marL="581025" lvl="1" indent="-166370" eaLnBrk="1" hangingPunct="1"/>
            <a:r>
              <a:rPr lang="en-US" altLang="en-US" dirty="0">
                <a:ea typeface="ＭＳ Ｐゴシック"/>
              </a:rPr>
              <a:t>Normalize by </a:t>
            </a:r>
            <a:r>
              <a:rPr lang="el-GR" sz="2000" i="0" u="none" strike="noStrike" kern="1200" dirty="0">
                <a:solidFill>
                  <a:schemeClr val="tx1"/>
                </a:solidFill>
                <a:effectLst/>
                <a:latin typeface="+mn-lt"/>
                <a:ea typeface="ＭＳ Ｐゴシック"/>
                <a:cs typeface="Calibri"/>
              </a:rPr>
              <a:t>τ</a:t>
            </a:r>
            <a:endParaRPr lang="en-US" altLang="en-US" dirty="0">
              <a:latin typeface="Symbol"/>
              <a:ea typeface="ＭＳ Ｐゴシック"/>
              <a:sym typeface="Symbol"/>
            </a:endParaRPr>
          </a:p>
          <a:p>
            <a:pPr marL="581025" lvl="1" indent="-166370" eaLnBrk="1" hangingPunct="1"/>
            <a:r>
              <a:rPr lang="en-US" altLang="en-US" dirty="0">
                <a:ea typeface="ＭＳ Ｐゴシック"/>
              </a:rPr>
              <a:t>y-intercept is </a:t>
            </a:r>
            <a:r>
              <a:rPr lang="en-US" altLang="en-US" dirty="0">
                <a:solidFill>
                  <a:schemeClr val="tx1"/>
                </a:solidFill>
                <a:ea typeface="ＭＳ Ｐゴシック"/>
              </a:rPr>
              <a:t>the</a:t>
            </a:r>
            <a:r>
              <a:rPr lang="en-US" altLang="en-US" dirty="0">
                <a:ea typeface="ＭＳ Ｐゴシック"/>
              </a:rPr>
              <a:t> parasitic delay</a:t>
            </a:r>
            <a:endParaRPr lang="en-US" altLang="en-US" dirty="0">
              <a:ea typeface="ＭＳ Ｐゴシック"/>
              <a:cs typeface="Calibri"/>
            </a:endParaRPr>
          </a:p>
          <a:p>
            <a:pPr marL="581025" lvl="1" indent="-166370" eaLnBrk="1" hangingPunct="1"/>
            <a:r>
              <a:rPr lang="en-US" altLang="en-US" dirty="0">
                <a:ea typeface="ＭＳ Ｐゴシック"/>
              </a:rPr>
              <a:t>Slope is logical effort</a:t>
            </a:r>
            <a:endParaRPr lang="en-US" altLang="en-US" dirty="0">
              <a:ea typeface="ＭＳ Ｐゴシック"/>
              <a:cs typeface="Calibri"/>
            </a:endParaRPr>
          </a:p>
          <a:p>
            <a:pPr eaLnBrk="1" hangingPunct="1"/>
            <a:r>
              <a:rPr lang="en-US" altLang="en-US" dirty="0"/>
              <a:t>Delay fits straight line</a:t>
            </a:r>
          </a:p>
          <a:p>
            <a:pPr eaLnBrk="1" hangingPunct="1">
              <a:buFont typeface="Wingdings" pitchFamily="2" charset="2"/>
              <a:buNone/>
            </a:pPr>
            <a:r>
              <a:rPr lang="en-US" altLang="en-US" dirty="0"/>
              <a:t>	very well in any process</a:t>
            </a:r>
          </a:p>
          <a:p>
            <a:pPr eaLnBrk="1" hangingPunct="1">
              <a:buFont typeface="Wingdings" pitchFamily="2" charset="2"/>
              <a:buNone/>
            </a:pPr>
            <a:r>
              <a:rPr lang="en-US" altLang="en-US" dirty="0">
                <a:ea typeface="ＭＳ Ｐゴシック"/>
              </a:rPr>
              <a:t>	as long as input slope is</a:t>
            </a:r>
          </a:p>
          <a:p>
            <a:pPr eaLnBrk="1" hangingPunct="1">
              <a:buFont typeface="Wingdings" pitchFamily="2" charset="2"/>
              <a:buNone/>
            </a:pPr>
            <a:r>
              <a:rPr lang="en-US" altLang="en-US" dirty="0"/>
              <a:t>	consistent</a:t>
            </a:r>
          </a:p>
          <a:p>
            <a:pPr marL="581025" lvl="1" indent="-166370" eaLnBrk="1" hangingPunct="1"/>
            <a:endParaRPr lang="en-US" altLang="en-US" dirty="0">
              <a:cs typeface="Calibri"/>
            </a:endParaRPr>
          </a:p>
        </p:txBody>
      </p:sp>
      <p:pic>
        <p:nvPicPr>
          <p:cNvPr id="456710" name="Picture 6">
            <a:extLst>
              <a:ext uri="{FF2B5EF4-FFF2-40B4-BE49-F238E27FC236}">
                <a16:creationId xmlns:a16="http://schemas.microsoft.com/office/drawing/2014/main" id="{AF836D95-2619-704C-9B4E-BBEB8D77C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984501"/>
            <a:ext cx="3810000" cy="301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40812521"/>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938C19CA-4566-7B47-98F7-B481ECBC3E91}"/>
              </a:ext>
            </a:extLst>
          </p:cNvPr>
          <p:cNvSpPr>
            <a:spLocks noGrp="1" noChangeArrowheads="1"/>
          </p:cNvSpPr>
          <p:nvPr>
            <p:ph type="title"/>
          </p:nvPr>
        </p:nvSpPr>
        <p:spPr/>
        <p:txBody>
          <a:bodyPr/>
          <a:lstStyle/>
          <a:p>
            <a:pPr eaLnBrk="1" hangingPunct="1">
              <a:defRPr/>
            </a:pPr>
            <a:r>
              <a:rPr lang="en-US" dirty="0"/>
              <a:t>Logical Effort Data</a:t>
            </a:r>
          </a:p>
        </p:txBody>
      </p:sp>
      <p:sp>
        <p:nvSpPr>
          <p:cNvPr id="457731" name="Rectangle 3">
            <a:extLst>
              <a:ext uri="{FF2B5EF4-FFF2-40B4-BE49-F238E27FC236}">
                <a16:creationId xmlns:a16="http://schemas.microsoft.com/office/drawing/2014/main" id="{CD59E497-F601-B040-B788-F946938B4DFA}"/>
              </a:ext>
            </a:extLst>
          </p:cNvPr>
          <p:cNvSpPr>
            <a:spLocks noGrp="1" noChangeArrowheads="1"/>
          </p:cNvSpPr>
          <p:nvPr>
            <p:ph type="body" idx="1"/>
          </p:nvPr>
        </p:nvSpPr>
        <p:spPr/>
        <p:txBody>
          <a:bodyPr/>
          <a:lstStyle/>
          <a:p>
            <a:pPr>
              <a:defRPr/>
            </a:pPr>
            <a:r>
              <a:rPr lang="en-US" dirty="0"/>
              <a:t>For NAND gates in IBM 65 nm process:</a:t>
            </a:r>
          </a:p>
          <a:p>
            <a:pPr eaLnBrk="1" hangingPunct="1">
              <a:buFont typeface="Wingdings" charset="0"/>
              <a:buChar char="q"/>
              <a:defRPr/>
            </a:pPr>
            <a:endParaRPr lang="en-US" dirty="0"/>
          </a:p>
          <a:p>
            <a:pPr eaLnBrk="1" hangingPunct="1">
              <a:buFont typeface="Wingdings" charset="0"/>
              <a:buChar char="q"/>
              <a:defRPr/>
            </a:pPr>
            <a:endParaRPr lang="en-US" dirty="0"/>
          </a:p>
          <a:p>
            <a:pPr eaLnBrk="1" hangingPunct="1">
              <a:buFont typeface="Wingdings" charset="0"/>
              <a:buChar char="q"/>
              <a:defRPr/>
            </a:pPr>
            <a:endParaRPr lang="en-US" dirty="0"/>
          </a:p>
          <a:p>
            <a:pPr eaLnBrk="1" hangingPunct="1">
              <a:buFont typeface="Wingdings" charset="0"/>
              <a:buChar char="q"/>
              <a:defRPr/>
            </a:pPr>
            <a:endParaRPr lang="en-US" dirty="0"/>
          </a:p>
          <a:p>
            <a:pPr eaLnBrk="1" hangingPunct="1">
              <a:buFont typeface="Wingdings" charset="0"/>
              <a:buChar char="q"/>
              <a:defRPr/>
            </a:pPr>
            <a:endParaRPr lang="en-US" dirty="0"/>
          </a:p>
          <a:p>
            <a:pPr eaLnBrk="1" hangingPunct="1">
              <a:buFont typeface="Wingdings" charset="0"/>
              <a:buChar char="q"/>
              <a:defRPr/>
            </a:pPr>
            <a:endParaRPr lang="en-US" dirty="0"/>
          </a:p>
          <a:p>
            <a:pPr eaLnBrk="1" hangingPunct="1">
              <a:buFont typeface="Wingdings" charset="0"/>
              <a:buChar char="q"/>
              <a:defRPr/>
            </a:pPr>
            <a:endParaRPr lang="en-US" dirty="0"/>
          </a:p>
          <a:p>
            <a:pPr>
              <a:defRPr/>
            </a:pPr>
            <a:r>
              <a:rPr lang="en-US" dirty="0"/>
              <a:t>Notes:</a:t>
            </a:r>
          </a:p>
          <a:p>
            <a:pPr lvl="1" eaLnBrk="1" hangingPunct="1">
              <a:defRPr/>
            </a:pPr>
            <a:r>
              <a:rPr lang="en-US" dirty="0"/>
              <a:t>Parasitic delay is greater for outer input</a:t>
            </a:r>
          </a:p>
          <a:p>
            <a:pPr lvl="1" eaLnBrk="1" hangingPunct="1">
              <a:defRPr/>
            </a:pPr>
            <a:r>
              <a:rPr lang="en-US" dirty="0"/>
              <a:t>Average logical effort is better than estimated</a:t>
            </a:r>
          </a:p>
          <a:p>
            <a:pPr eaLnBrk="1" hangingPunct="1">
              <a:buFont typeface="Wingdings" charset="0"/>
              <a:buChar char="q"/>
              <a:defRPr/>
            </a:pPr>
            <a:endParaRPr lang="en-US" dirty="0"/>
          </a:p>
          <a:p>
            <a:pPr eaLnBrk="1" hangingPunct="1">
              <a:buFont typeface="Wingdings" charset="0"/>
              <a:buChar char="q"/>
              <a:defRPr/>
            </a:pPr>
            <a:endParaRPr lang="en-US" dirty="0"/>
          </a:p>
        </p:txBody>
      </p:sp>
      <p:pic>
        <p:nvPicPr>
          <p:cNvPr id="4" name="Picture 3" descr="A picture containing cabinet, person&#10;&#10;Description automatically generated">
            <a:extLst>
              <a:ext uri="{FF2B5EF4-FFF2-40B4-BE49-F238E27FC236}">
                <a16:creationId xmlns:a16="http://schemas.microsoft.com/office/drawing/2014/main" id="{152011F4-6A75-443B-BD82-D9AABE5C957A}"/>
              </a:ext>
            </a:extLst>
          </p:cNvPr>
          <p:cNvPicPr>
            <a:picLocks noChangeAspect="1"/>
          </p:cNvPicPr>
          <p:nvPr/>
        </p:nvPicPr>
        <p:blipFill>
          <a:blip r:embed="rId3"/>
          <a:stretch>
            <a:fillRect/>
          </a:stretch>
        </p:blipFill>
        <p:spPr>
          <a:xfrm>
            <a:off x="2569316" y="1686330"/>
            <a:ext cx="6343330" cy="3002509"/>
          </a:xfrm>
          <a:prstGeom prst="rect">
            <a:avLst/>
          </a:prstGeom>
        </p:spPr>
      </p:pic>
    </p:spTree>
    <p:extLst>
      <p:ext uri="{BB962C8B-B14F-4D97-AF65-F5344CB8AC3E}">
        <p14:creationId xmlns:p14="http://schemas.microsoft.com/office/powerpoint/2010/main" val="1320034648"/>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C45DB094-DA17-5E43-8A4C-90A6E434792A}"/>
              </a:ext>
            </a:extLst>
          </p:cNvPr>
          <p:cNvSpPr>
            <a:spLocks noGrp="1" noChangeArrowheads="1"/>
          </p:cNvSpPr>
          <p:nvPr>
            <p:ph type="title"/>
          </p:nvPr>
        </p:nvSpPr>
        <p:spPr/>
        <p:txBody>
          <a:bodyPr/>
          <a:lstStyle/>
          <a:p>
            <a:pPr eaLnBrk="1" hangingPunct="1">
              <a:defRPr/>
            </a:pPr>
            <a:r>
              <a:rPr lang="en-US" dirty="0"/>
              <a:t>Comparison</a:t>
            </a:r>
          </a:p>
        </p:txBody>
      </p:sp>
      <p:pic>
        <p:nvPicPr>
          <p:cNvPr id="4" name="Picture 3" descr="A close up of a logo&#10;&#10;Description automatically generated">
            <a:extLst>
              <a:ext uri="{FF2B5EF4-FFF2-40B4-BE49-F238E27FC236}">
                <a16:creationId xmlns:a16="http://schemas.microsoft.com/office/drawing/2014/main" id="{17FF070A-EFE9-48D4-8497-9D8AB3106685}"/>
              </a:ext>
            </a:extLst>
          </p:cNvPr>
          <p:cNvPicPr>
            <a:picLocks noChangeAspect="1"/>
          </p:cNvPicPr>
          <p:nvPr/>
        </p:nvPicPr>
        <p:blipFill>
          <a:blip r:embed="rId3"/>
          <a:stretch>
            <a:fillRect/>
          </a:stretch>
        </p:blipFill>
        <p:spPr>
          <a:xfrm>
            <a:off x="2276176" y="1133061"/>
            <a:ext cx="7639648" cy="4957283"/>
          </a:xfrm>
          <a:prstGeom prst="rect">
            <a:avLst/>
          </a:prstGeom>
        </p:spPr>
      </p:pic>
    </p:spTree>
    <p:extLst>
      <p:ext uri="{BB962C8B-B14F-4D97-AF65-F5344CB8AC3E}">
        <p14:creationId xmlns:p14="http://schemas.microsoft.com/office/powerpoint/2010/main" val="2307235225"/>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B2CC4456-84C8-7B4C-9CF4-69BBA9395A54}"/>
              </a:ext>
            </a:extLst>
          </p:cNvPr>
          <p:cNvSpPr>
            <a:spLocks noGrp="1" noChangeArrowheads="1"/>
          </p:cNvSpPr>
          <p:nvPr>
            <p:ph type="title"/>
          </p:nvPr>
        </p:nvSpPr>
        <p:spPr/>
        <p:txBody>
          <a:bodyPr/>
          <a:lstStyle/>
          <a:p>
            <a:pPr eaLnBrk="1" hangingPunct="1">
              <a:defRPr/>
            </a:pPr>
            <a:r>
              <a:rPr lang="en-US" dirty="0"/>
              <a:t>Introduction to SPICE</a:t>
            </a:r>
          </a:p>
        </p:txBody>
      </p:sp>
      <p:sp>
        <p:nvSpPr>
          <p:cNvPr id="434179" name="Rectangle 3">
            <a:extLst>
              <a:ext uri="{FF2B5EF4-FFF2-40B4-BE49-F238E27FC236}">
                <a16:creationId xmlns:a16="http://schemas.microsoft.com/office/drawing/2014/main" id="{D4720C60-0C1C-6443-AFCC-CED9987FDF56}"/>
              </a:ext>
            </a:extLst>
          </p:cNvPr>
          <p:cNvSpPr>
            <a:spLocks noGrp="1" noChangeArrowheads="1"/>
          </p:cNvSpPr>
          <p:nvPr>
            <p:ph type="body" idx="1"/>
          </p:nvPr>
        </p:nvSpPr>
        <p:spPr>
          <a:xfrm>
            <a:off x="2209800" y="1524000"/>
            <a:ext cx="8001000" cy="4572000"/>
          </a:xfrm>
        </p:spPr>
        <p:txBody>
          <a:bodyPr vert="horz" lIns="0" tIns="0" rIns="0" bIns="0" rtlCol="0" anchor="t">
            <a:noAutofit/>
          </a:bodyPr>
          <a:lstStyle/>
          <a:p>
            <a:pPr eaLnBrk="1" hangingPunct="1"/>
            <a:r>
              <a:rPr lang="en-US" altLang="en-US" b="1" dirty="0">
                <a:solidFill>
                  <a:srgbClr val="0000FF"/>
                </a:solidFill>
              </a:rPr>
              <a:t>S</a:t>
            </a:r>
            <a:r>
              <a:rPr lang="en-US" altLang="en-US" dirty="0"/>
              <a:t>imulation </a:t>
            </a:r>
            <a:r>
              <a:rPr lang="en-US" altLang="en-US" b="1" dirty="0">
                <a:solidFill>
                  <a:srgbClr val="0000FF"/>
                </a:solidFill>
              </a:rPr>
              <a:t>P</a:t>
            </a:r>
            <a:r>
              <a:rPr lang="en-US" altLang="en-US" dirty="0"/>
              <a:t>rogram with </a:t>
            </a:r>
            <a:r>
              <a:rPr lang="en-US" altLang="en-US" b="1" dirty="0">
                <a:solidFill>
                  <a:srgbClr val="0000FF"/>
                </a:solidFill>
              </a:rPr>
              <a:t>I</a:t>
            </a:r>
            <a:r>
              <a:rPr lang="en-US" altLang="en-US" dirty="0"/>
              <a:t>ntegrated </a:t>
            </a:r>
            <a:r>
              <a:rPr lang="en-US" altLang="en-US" b="1" dirty="0">
                <a:solidFill>
                  <a:srgbClr val="0000FF"/>
                </a:solidFill>
              </a:rPr>
              <a:t>C</a:t>
            </a:r>
            <a:r>
              <a:rPr lang="en-US" altLang="en-US" dirty="0"/>
              <a:t>ircuit </a:t>
            </a:r>
            <a:r>
              <a:rPr lang="en-US" altLang="en-US" b="1" dirty="0">
                <a:solidFill>
                  <a:srgbClr val="0000FF"/>
                </a:solidFill>
              </a:rPr>
              <a:t>E</a:t>
            </a:r>
            <a:r>
              <a:rPr lang="en-US" altLang="en-US" dirty="0"/>
              <a:t>mphasis</a:t>
            </a:r>
          </a:p>
          <a:p>
            <a:pPr marL="581025" lvl="1" indent="-166370" eaLnBrk="1" hangingPunct="1"/>
            <a:r>
              <a:rPr lang="en-US" altLang="en-US" dirty="0"/>
              <a:t>Developed in 1970’</a:t>
            </a:r>
            <a:r>
              <a:rPr lang="en-US" altLang="ja-JP" dirty="0"/>
              <a:t>s at Berkeley</a:t>
            </a:r>
            <a:endParaRPr lang="en-US" altLang="ja-JP" dirty="0">
              <a:cs typeface="Calibri"/>
            </a:endParaRPr>
          </a:p>
          <a:p>
            <a:pPr marL="581025" lvl="1" indent="-166370" eaLnBrk="1" hangingPunct="1"/>
            <a:r>
              <a:rPr lang="en-US" altLang="en-US" dirty="0"/>
              <a:t>Many commercial versions are available</a:t>
            </a:r>
            <a:endParaRPr lang="en-US" altLang="en-US" dirty="0">
              <a:cs typeface="Calibri"/>
            </a:endParaRPr>
          </a:p>
          <a:p>
            <a:pPr marL="581025" lvl="1" indent="-166370" eaLnBrk="1" hangingPunct="1"/>
            <a:r>
              <a:rPr lang="en-US" altLang="en-US" dirty="0"/>
              <a:t>HSPICE is a robust industry standard</a:t>
            </a:r>
            <a:endParaRPr lang="en-US" altLang="en-US" dirty="0">
              <a:cs typeface="Calibri"/>
            </a:endParaRPr>
          </a:p>
          <a:p>
            <a:pPr marL="855345" lvl="2" indent="-166370" eaLnBrk="1" hangingPunct="1"/>
            <a:r>
              <a:rPr lang="en-US" altLang="en-US" dirty="0"/>
              <a:t>Has many enhancements that we will use</a:t>
            </a:r>
            <a:endParaRPr lang="en-US" altLang="en-US" dirty="0">
              <a:cs typeface="Calibri"/>
            </a:endParaRPr>
          </a:p>
          <a:p>
            <a:pPr eaLnBrk="1" hangingPunct="1"/>
            <a:r>
              <a:rPr lang="en-US" altLang="en-US" dirty="0"/>
              <a:t>Written in FORTRAN for punch-card machines</a:t>
            </a:r>
          </a:p>
          <a:p>
            <a:pPr marL="581025" lvl="1" indent="-166370" eaLnBrk="1" hangingPunct="1"/>
            <a:r>
              <a:rPr lang="en-US" altLang="en-US" dirty="0"/>
              <a:t>Circuit elements are called </a:t>
            </a:r>
            <a:r>
              <a:rPr lang="en-US" altLang="en-US" i="1" dirty="0"/>
              <a:t>cards</a:t>
            </a:r>
            <a:endParaRPr lang="en-US" altLang="en-US" i="1" dirty="0">
              <a:cs typeface="Calibri"/>
            </a:endParaRPr>
          </a:p>
          <a:p>
            <a:pPr marL="581025" lvl="1" indent="-166370" eaLnBrk="1" hangingPunct="1"/>
            <a:r>
              <a:rPr lang="en-US" altLang="en-US" dirty="0"/>
              <a:t>Complete description is called a SPICE </a:t>
            </a:r>
            <a:r>
              <a:rPr lang="en-US" altLang="en-US" i="1" dirty="0"/>
              <a:t>deck</a:t>
            </a:r>
            <a:endParaRPr lang="en-US" altLang="en-US" i="1" dirty="0">
              <a:cs typeface="Calibri"/>
            </a:endParaRPr>
          </a:p>
        </p:txBody>
      </p:sp>
    </p:spTree>
    <p:extLst>
      <p:ext uri="{BB962C8B-B14F-4D97-AF65-F5344CB8AC3E}">
        <p14:creationId xmlns:p14="http://schemas.microsoft.com/office/powerpoint/2010/main" val="255338237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0F962851-78EF-3141-A79D-B33B370FE764}"/>
              </a:ext>
            </a:extLst>
          </p:cNvPr>
          <p:cNvSpPr>
            <a:spLocks noGrp="1" noChangeArrowheads="1"/>
          </p:cNvSpPr>
          <p:nvPr>
            <p:ph type="title"/>
          </p:nvPr>
        </p:nvSpPr>
        <p:spPr/>
        <p:txBody>
          <a:bodyPr/>
          <a:lstStyle/>
          <a:p>
            <a:pPr eaLnBrk="1" hangingPunct="1">
              <a:defRPr/>
            </a:pPr>
            <a:r>
              <a:rPr lang="en-US" dirty="0"/>
              <a:t>Writing Spice Decks</a:t>
            </a:r>
          </a:p>
        </p:txBody>
      </p:sp>
      <p:sp>
        <p:nvSpPr>
          <p:cNvPr id="449539" name="Rectangle 3">
            <a:extLst>
              <a:ext uri="{FF2B5EF4-FFF2-40B4-BE49-F238E27FC236}">
                <a16:creationId xmlns:a16="http://schemas.microsoft.com/office/drawing/2014/main" id="{7E4A80F3-C9A0-E04E-881B-B33A3BDB12D5}"/>
              </a:ext>
            </a:extLst>
          </p:cNvPr>
          <p:cNvSpPr>
            <a:spLocks noGrp="1" noChangeArrowheads="1"/>
          </p:cNvSpPr>
          <p:nvPr>
            <p:ph type="body" idx="1"/>
          </p:nvPr>
        </p:nvSpPr>
        <p:spPr/>
        <p:txBody>
          <a:bodyPr vert="horz" lIns="0" tIns="0" rIns="0" bIns="0" rtlCol="0" anchor="t">
            <a:noAutofit/>
          </a:bodyPr>
          <a:lstStyle/>
          <a:p>
            <a:pPr>
              <a:defRPr/>
            </a:pPr>
            <a:r>
              <a:rPr lang="en-US" dirty="0"/>
              <a:t>Writing a SPICE deck is like writing a good program</a:t>
            </a:r>
          </a:p>
          <a:p>
            <a:pPr marL="581025" lvl="1" indent="-166370" eaLnBrk="1" hangingPunct="1">
              <a:defRPr/>
            </a:pPr>
            <a:r>
              <a:rPr lang="en-US" dirty="0"/>
              <a:t>Plan: sketch schematic on paper or in editor</a:t>
            </a:r>
            <a:endParaRPr lang="en-US" dirty="0">
              <a:cs typeface="Calibri"/>
            </a:endParaRPr>
          </a:p>
          <a:p>
            <a:pPr marL="855345" lvl="2" indent="-166370" eaLnBrk="1" hangingPunct="1">
              <a:defRPr/>
            </a:pPr>
            <a:r>
              <a:rPr lang="en-US" dirty="0"/>
              <a:t>Modify existing decks whenever possible</a:t>
            </a:r>
            <a:endParaRPr lang="en-US" dirty="0">
              <a:cs typeface="Calibri"/>
            </a:endParaRPr>
          </a:p>
          <a:p>
            <a:pPr marL="581025" lvl="1" indent="-166370" eaLnBrk="1" hangingPunct="1">
              <a:defRPr/>
            </a:pPr>
            <a:r>
              <a:rPr lang="en-US" dirty="0"/>
              <a:t>Code: strive for clarity</a:t>
            </a:r>
            <a:endParaRPr lang="en-US" dirty="0">
              <a:cs typeface="Calibri"/>
            </a:endParaRPr>
          </a:p>
          <a:p>
            <a:pPr marL="855345" lvl="2" indent="-166370" eaLnBrk="1" hangingPunct="1">
              <a:defRPr/>
            </a:pPr>
            <a:r>
              <a:rPr lang="en-US" dirty="0"/>
              <a:t>Start with name, email, date, purpose</a:t>
            </a:r>
            <a:endParaRPr lang="en-US" dirty="0">
              <a:cs typeface="Calibri"/>
            </a:endParaRPr>
          </a:p>
          <a:p>
            <a:pPr marL="855345" lvl="2" indent="-166370" eaLnBrk="1" hangingPunct="1">
              <a:defRPr/>
            </a:pPr>
            <a:r>
              <a:rPr lang="en-US" dirty="0"/>
              <a:t>Generously comment</a:t>
            </a:r>
            <a:endParaRPr lang="en-US" dirty="0">
              <a:cs typeface="Calibri"/>
            </a:endParaRPr>
          </a:p>
          <a:p>
            <a:pPr marL="581025" lvl="1" indent="-166370" eaLnBrk="1" hangingPunct="1">
              <a:defRPr/>
            </a:pPr>
            <a:r>
              <a:rPr lang="en-US" dirty="0"/>
              <a:t>Test:</a:t>
            </a:r>
            <a:endParaRPr lang="en-US" dirty="0">
              <a:cs typeface="Calibri"/>
            </a:endParaRPr>
          </a:p>
          <a:p>
            <a:pPr marL="855345" lvl="2" indent="-166370">
              <a:defRPr/>
            </a:pPr>
            <a:r>
              <a:rPr lang="en-US" dirty="0">
                <a:ea typeface="ＭＳ Ｐゴシック"/>
              </a:rPr>
              <a:t>Predict what the results should be</a:t>
            </a:r>
            <a:endParaRPr lang="en-US" dirty="0">
              <a:ea typeface="ＭＳ Ｐゴシック"/>
              <a:cs typeface="Calibri"/>
            </a:endParaRPr>
          </a:p>
          <a:p>
            <a:pPr marL="855345" lvl="2" indent="-166370" eaLnBrk="1" hangingPunct="1">
              <a:defRPr/>
            </a:pPr>
            <a:r>
              <a:rPr lang="en-US" dirty="0"/>
              <a:t>Compare with actual</a:t>
            </a:r>
            <a:endParaRPr lang="en-US" dirty="0">
              <a:cs typeface="Calibri"/>
            </a:endParaRPr>
          </a:p>
          <a:p>
            <a:pPr marL="855345" lvl="2" indent="-166370" eaLnBrk="1" hangingPunct="1">
              <a:defRPr/>
            </a:pPr>
            <a:r>
              <a:rPr lang="en-US" i="1" dirty="0"/>
              <a:t>Garbage In, Garbage Out!</a:t>
            </a:r>
            <a:endParaRPr lang="en-US" i="1" dirty="0">
              <a:cs typeface="Calibri"/>
            </a:endParaRPr>
          </a:p>
        </p:txBody>
      </p:sp>
    </p:spTree>
    <p:extLst>
      <p:ext uri="{BB962C8B-B14F-4D97-AF65-F5344CB8AC3E}">
        <p14:creationId xmlns:p14="http://schemas.microsoft.com/office/powerpoint/2010/main" val="246296872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a:extLst>
              <a:ext uri="{FF2B5EF4-FFF2-40B4-BE49-F238E27FC236}">
                <a16:creationId xmlns:a16="http://schemas.microsoft.com/office/drawing/2014/main" id="{64E94F8F-088D-F148-A62E-466743B22621}"/>
              </a:ext>
            </a:extLst>
          </p:cNvPr>
          <p:cNvSpPr>
            <a:spLocks noGrp="1" noChangeArrowheads="1"/>
          </p:cNvSpPr>
          <p:nvPr>
            <p:ph type="title"/>
          </p:nvPr>
        </p:nvSpPr>
        <p:spPr/>
        <p:txBody>
          <a:bodyPr/>
          <a:lstStyle/>
          <a:p>
            <a:pPr eaLnBrk="1" hangingPunct="1">
              <a:defRPr/>
            </a:pPr>
            <a:r>
              <a:rPr lang="en-US" dirty="0"/>
              <a:t>Example: RC Circuit</a:t>
            </a:r>
          </a:p>
        </p:txBody>
      </p:sp>
      <p:sp>
        <p:nvSpPr>
          <p:cNvPr id="440324" name="Text Box 4">
            <a:extLst>
              <a:ext uri="{FF2B5EF4-FFF2-40B4-BE49-F238E27FC236}">
                <a16:creationId xmlns:a16="http://schemas.microsoft.com/office/drawing/2014/main" id="{4C3CFF91-7EF0-9A4D-8B07-5126B08A75A5}"/>
              </a:ext>
            </a:extLst>
          </p:cNvPr>
          <p:cNvSpPr txBox="1">
            <a:spLocks noChangeArrowheads="1"/>
          </p:cNvSpPr>
          <p:nvPr/>
        </p:nvSpPr>
        <p:spPr bwMode="auto">
          <a:xfrm>
            <a:off x="795600" y="1151453"/>
            <a:ext cx="8229600" cy="45550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1" dirty="0">
                <a:latin typeface="Courier New" panose="02070309020205020404" pitchFamily="49" charset="0"/>
              </a:rPr>
              <a:t>* rc.sp</a:t>
            </a:r>
          </a:p>
          <a:p>
            <a:pPr eaLnBrk="1" hangingPunct="1"/>
            <a:r>
              <a:rPr lang="en-US" altLang="en-US" sz="1400" b="1" dirty="0">
                <a:latin typeface="Courier New" panose="02070309020205020404" pitchFamily="49" charset="0"/>
              </a:rPr>
              <a:t>* David_Harris@hmc.edu 2/2/03</a:t>
            </a:r>
          </a:p>
          <a:p>
            <a:pPr eaLnBrk="1" hangingPunct="1"/>
            <a:r>
              <a:rPr lang="en-US" altLang="en-US" sz="1400" b="1" dirty="0">
                <a:latin typeface="Courier New" panose="02070309020205020404" pitchFamily="49" charset="0"/>
              </a:rPr>
              <a:t>* Find the response of RC circuit to rising input</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 Parameters and models</a:t>
            </a:r>
          </a:p>
          <a:p>
            <a:r>
              <a:rPr lang="en-US" altLang="en-US" sz="1400" b="1" dirty="0">
                <a:latin typeface="Courier New" panose="02070309020205020404" pitchFamily="49" charset="0"/>
              </a:rPr>
              <a:t>*------------------------------------------------</a:t>
            </a:r>
          </a:p>
          <a:p>
            <a:r>
              <a:rPr lang="en-US" altLang="en-US" sz="1400" b="1" dirty="0">
                <a:latin typeface="Courier New" panose="02070309020205020404" pitchFamily="49" charset="0"/>
              </a:rPr>
              <a:t>.option post</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 Simulation netlist</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Vin	in	gnd	pwl	0ps 0 100ps 0 150ps 1.0 1ns 1.0</a:t>
            </a:r>
          </a:p>
          <a:p>
            <a:pPr eaLnBrk="1" hangingPunct="1"/>
            <a:r>
              <a:rPr lang="en-US" altLang="en-US" sz="1400" b="1" dirty="0">
                <a:latin typeface="Courier New" panose="02070309020205020404" pitchFamily="49" charset="0"/>
              </a:rPr>
              <a:t>R1	in	out	2k</a:t>
            </a:r>
          </a:p>
          <a:p>
            <a:pPr eaLnBrk="1" hangingPunct="1"/>
            <a:r>
              <a:rPr lang="en-US" altLang="en-US" sz="1400" b="1" dirty="0">
                <a:latin typeface="Courier New" panose="02070309020205020404" pitchFamily="49" charset="0"/>
              </a:rPr>
              <a:t>C1	out	gnd	100f</a:t>
            </a:r>
          </a:p>
          <a:p>
            <a:pPr eaLnBrk="1" hangingPunct="1"/>
            <a:r>
              <a:rPr lang="en-US" altLang="en-US" sz="800" b="1" dirty="0">
                <a:latin typeface="Courier New" panose="02070309020205020404" pitchFamily="49" charset="0"/>
              </a:rPr>
              <a:t> </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 Stimulus</a:t>
            </a:r>
          </a:p>
          <a:p>
            <a:pPr eaLnBrk="1" hangingPunct="1"/>
            <a:r>
              <a:rPr lang="en-US" altLang="en-US" sz="1400" b="1" dirty="0">
                <a:latin typeface="Courier New" panose="02070309020205020404" pitchFamily="49" charset="0"/>
              </a:rPr>
              <a:t>*------------------------------------------------</a:t>
            </a:r>
          </a:p>
          <a:p>
            <a:pPr eaLnBrk="1" hangingPunct="1"/>
            <a:r>
              <a:rPr lang="en-US" altLang="en-US" sz="1400" b="1" dirty="0">
                <a:latin typeface="Courier New" panose="02070309020205020404" pitchFamily="49" charset="0"/>
              </a:rPr>
              <a:t>.tran 20ps 1ns</a:t>
            </a:r>
          </a:p>
          <a:p>
            <a:pPr eaLnBrk="1" hangingPunct="1"/>
            <a:r>
              <a:rPr lang="en-US" altLang="en-US" sz="1400" b="1" dirty="0">
                <a:latin typeface="Courier New" panose="02070309020205020404" pitchFamily="49" charset="0"/>
              </a:rPr>
              <a:t>.plot v(in) v(out)</a:t>
            </a:r>
          </a:p>
          <a:p>
            <a:pPr eaLnBrk="1" hangingPunct="1"/>
            <a:r>
              <a:rPr lang="en-US" altLang="en-US" sz="1400" b="1" dirty="0">
                <a:latin typeface="Courier New" panose="02070309020205020404" pitchFamily="49" charset="0"/>
              </a:rPr>
              <a:t>.end</a:t>
            </a:r>
          </a:p>
        </p:txBody>
      </p:sp>
      <p:pic>
        <p:nvPicPr>
          <p:cNvPr id="4" name="Picture 3" descr="A picture containing drawing, clock&#10;&#10;Description automatically generated">
            <a:extLst>
              <a:ext uri="{FF2B5EF4-FFF2-40B4-BE49-F238E27FC236}">
                <a16:creationId xmlns:a16="http://schemas.microsoft.com/office/drawing/2014/main" id="{B0F4DE0D-5C68-4A4A-AE8D-8026CDD0A678}"/>
              </a:ext>
            </a:extLst>
          </p:cNvPr>
          <p:cNvPicPr>
            <a:picLocks noChangeAspect="1"/>
          </p:cNvPicPr>
          <p:nvPr/>
        </p:nvPicPr>
        <p:blipFill>
          <a:blip r:embed="rId3"/>
          <a:stretch>
            <a:fillRect/>
          </a:stretch>
        </p:blipFill>
        <p:spPr>
          <a:xfrm>
            <a:off x="7205296" y="1544387"/>
            <a:ext cx="3639808" cy="1884612"/>
          </a:xfrm>
          <a:prstGeom prst="rect">
            <a:avLst/>
          </a:prstGeom>
        </p:spPr>
      </p:pic>
    </p:spTree>
    <p:extLst>
      <p:ext uri="{BB962C8B-B14F-4D97-AF65-F5344CB8AC3E}">
        <p14:creationId xmlns:p14="http://schemas.microsoft.com/office/powerpoint/2010/main" val="4227668864"/>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a:extLst>
              <a:ext uri="{FF2B5EF4-FFF2-40B4-BE49-F238E27FC236}">
                <a16:creationId xmlns:a16="http://schemas.microsoft.com/office/drawing/2014/main" id="{E481A9BC-AC14-EA43-9F33-F7BE95364A8A}"/>
              </a:ext>
            </a:extLst>
          </p:cNvPr>
          <p:cNvSpPr>
            <a:spLocks noGrp="1" noChangeArrowheads="1"/>
          </p:cNvSpPr>
          <p:nvPr>
            <p:ph type="title"/>
          </p:nvPr>
        </p:nvSpPr>
        <p:spPr/>
        <p:txBody>
          <a:bodyPr/>
          <a:lstStyle/>
          <a:p>
            <a:pPr eaLnBrk="1" hangingPunct="1">
              <a:defRPr/>
            </a:pPr>
            <a:r>
              <a:rPr lang="en-US" dirty="0"/>
              <a:t>Result (Graphical)</a:t>
            </a:r>
          </a:p>
        </p:txBody>
      </p:sp>
      <p:pic>
        <p:nvPicPr>
          <p:cNvPr id="442373" name="Picture 5">
            <a:extLst>
              <a:ext uri="{FF2B5EF4-FFF2-40B4-BE49-F238E27FC236}">
                <a16:creationId xmlns:a16="http://schemas.microsoft.com/office/drawing/2014/main" id="{A324C072-E603-7C4F-AA9C-12537FE30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01775"/>
            <a:ext cx="5638800" cy="4300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7788541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276911F2-C69C-2444-A8D3-49E8303C4C37}"/>
              </a:ext>
            </a:extLst>
          </p:cNvPr>
          <p:cNvSpPr>
            <a:spLocks noGrp="1" noChangeArrowheads="1"/>
          </p:cNvSpPr>
          <p:nvPr>
            <p:ph type="title"/>
          </p:nvPr>
        </p:nvSpPr>
        <p:spPr/>
        <p:txBody>
          <a:bodyPr/>
          <a:lstStyle/>
          <a:p>
            <a:pPr eaLnBrk="1" hangingPunct="1">
              <a:defRPr/>
            </a:pPr>
            <a:r>
              <a:rPr lang="en-US" dirty="0"/>
              <a:t>Sources</a:t>
            </a:r>
          </a:p>
        </p:txBody>
      </p:sp>
      <p:sp>
        <p:nvSpPr>
          <p:cNvPr id="441347" name="Rectangle 3">
            <a:extLst>
              <a:ext uri="{FF2B5EF4-FFF2-40B4-BE49-F238E27FC236}">
                <a16:creationId xmlns:a16="http://schemas.microsoft.com/office/drawing/2014/main" id="{F24E8758-FCBF-7F48-A648-EBC2E7BDD83B}"/>
              </a:ext>
            </a:extLst>
          </p:cNvPr>
          <p:cNvSpPr>
            <a:spLocks noGrp="1" noChangeArrowheads="1"/>
          </p:cNvSpPr>
          <p:nvPr>
            <p:ph type="body" idx="1"/>
          </p:nvPr>
        </p:nvSpPr>
        <p:spPr>
          <a:xfrm>
            <a:off x="788624" y="1253134"/>
            <a:ext cx="8077200" cy="4572000"/>
          </a:xfrm>
        </p:spPr>
        <p:txBody>
          <a:bodyPr/>
          <a:lstStyle/>
          <a:p>
            <a:pPr>
              <a:defRPr/>
            </a:pPr>
            <a:r>
              <a:rPr lang="en-US" i="1" dirty="0"/>
              <a:t>DC</a:t>
            </a:r>
            <a:r>
              <a:rPr lang="en-US" dirty="0"/>
              <a:t> Source</a:t>
            </a:r>
          </a:p>
          <a:p>
            <a:pPr lvl="1" eaLnBrk="1" hangingPunct="1">
              <a:buFontTx/>
              <a:buNone/>
              <a:defRPr/>
            </a:pPr>
            <a:r>
              <a:rPr lang="en-US" sz="1800" b="1" dirty="0">
                <a:latin typeface="Courier New" charset="0"/>
                <a:cs typeface="Courier New" charset="0"/>
              </a:rPr>
              <a:t>Vdd vdd gnd 2.5</a:t>
            </a:r>
            <a:endParaRPr lang="en-US" sz="1800" dirty="0"/>
          </a:p>
          <a:p>
            <a:pPr>
              <a:defRPr/>
            </a:pPr>
            <a:r>
              <a:rPr lang="en-US" i="1" dirty="0"/>
              <a:t>Piecewise Linear</a:t>
            </a:r>
            <a:r>
              <a:rPr lang="en-US" dirty="0"/>
              <a:t> Source</a:t>
            </a:r>
          </a:p>
          <a:p>
            <a:pPr lvl="1" eaLnBrk="1" hangingPunct="1">
              <a:buFontTx/>
              <a:buNone/>
              <a:defRPr/>
            </a:pPr>
            <a:r>
              <a:rPr lang="en-US" sz="1800" b="1" dirty="0">
                <a:latin typeface="Courier New" charset="0"/>
                <a:cs typeface="Courier New" charset="0"/>
              </a:rPr>
              <a:t>Vin in gnd pwl </a:t>
            </a:r>
            <a:r>
              <a:rPr lang="en-US" sz="1800" b="1" dirty="0">
                <a:solidFill>
                  <a:schemeClr val="tx1"/>
                </a:solidFill>
                <a:latin typeface="Courier New" charset="0"/>
                <a:cs typeface="Courier New" charset="0"/>
              </a:rPr>
              <a:t>0ps 0 100ps 0 150ps 1.0 1ns </a:t>
            </a:r>
            <a:r>
              <a:rPr lang="en-US" sz="1800" b="1" dirty="0">
                <a:latin typeface="Courier New" charset="0"/>
                <a:cs typeface="Courier New" charset="0"/>
              </a:rPr>
              <a:t>1.0</a:t>
            </a:r>
            <a:endParaRPr lang="en-US" sz="1800" dirty="0"/>
          </a:p>
          <a:p>
            <a:pPr>
              <a:defRPr/>
            </a:pPr>
            <a:r>
              <a:rPr lang="en-US" i="1" dirty="0"/>
              <a:t>Pulsed</a:t>
            </a:r>
            <a:r>
              <a:rPr lang="en-US" dirty="0"/>
              <a:t> Source</a:t>
            </a:r>
          </a:p>
          <a:p>
            <a:pPr lvl="1" eaLnBrk="1" hangingPunct="1">
              <a:buFontTx/>
              <a:buNone/>
              <a:defRPr/>
            </a:pPr>
            <a:r>
              <a:rPr lang="en-US" sz="1800" b="1" dirty="0">
                <a:latin typeface="Courier New" charset="0"/>
              </a:rPr>
              <a:t>Vck clk gnd PULSE 0 1.0 </a:t>
            </a:r>
            <a:r>
              <a:rPr lang="en-US" sz="1800" b="1" dirty="0">
                <a:solidFill>
                  <a:schemeClr val="tx1"/>
                </a:solidFill>
                <a:latin typeface="Courier New" charset="0"/>
              </a:rPr>
              <a:t>0ps 100ps 300ps 800ps</a:t>
            </a:r>
            <a:endParaRPr lang="en-US" sz="1800" dirty="0">
              <a:solidFill>
                <a:schemeClr val="tx1"/>
              </a:solidFill>
            </a:endParaRPr>
          </a:p>
        </p:txBody>
      </p:sp>
      <p:pic>
        <p:nvPicPr>
          <p:cNvPr id="4" name="Picture 3" descr="A picture containing object, ball, light, clock&#10;&#10;Description automatically generated">
            <a:extLst>
              <a:ext uri="{FF2B5EF4-FFF2-40B4-BE49-F238E27FC236}">
                <a16:creationId xmlns:a16="http://schemas.microsoft.com/office/drawing/2014/main" id="{594033E3-EE13-4567-AFF8-0EA905BA317B}"/>
              </a:ext>
            </a:extLst>
          </p:cNvPr>
          <p:cNvPicPr>
            <a:picLocks noChangeAspect="1"/>
          </p:cNvPicPr>
          <p:nvPr/>
        </p:nvPicPr>
        <p:blipFill>
          <a:blip r:embed="rId3"/>
          <a:stretch>
            <a:fillRect/>
          </a:stretch>
        </p:blipFill>
        <p:spPr>
          <a:xfrm>
            <a:off x="827785" y="3765124"/>
            <a:ext cx="7998877" cy="1839742"/>
          </a:xfrm>
          <a:prstGeom prst="rect">
            <a:avLst/>
          </a:prstGeom>
        </p:spPr>
      </p:pic>
    </p:spTree>
    <p:extLst>
      <p:ext uri="{BB962C8B-B14F-4D97-AF65-F5344CB8AC3E}">
        <p14:creationId xmlns:p14="http://schemas.microsoft.com/office/powerpoint/2010/main" val="1659026433"/>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3B92DBF3-93C3-B04E-9B40-FE089EAF282A}"/>
              </a:ext>
            </a:extLst>
          </p:cNvPr>
          <p:cNvSpPr>
            <a:spLocks noGrp="1" noChangeArrowheads="1"/>
          </p:cNvSpPr>
          <p:nvPr>
            <p:ph type="title"/>
          </p:nvPr>
        </p:nvSpPr>
        <p:spPr/>
        <p:txBody>
          <a:bodyPr/>
          <a:lstStyle/>
          <a:p>
            <a:pPr eaLnBrk="1" hangingPunct="1">
              <a:defRPr/>
            </a:pPr>
            <a:r>
              <a:rPr lang="en-US" dirty="0"/>
              <a:t>SPICE Elements</a:t>
            </a:r>
          </a:p>
        </p:txBody>
      </p:sp>
      <p:grpSp>
        <p:nvGrpSpPr>
          <p:cNvPr id="18436" name="Group 102">
            <a:extLst>
              <a:ext uri="{FF2B5EF4-FFF2-40B4-BE49-F238E27FC236}">
                <a16:creationId xmlns:a16="http://schemas.microsoft.com/office/drawing/2014/main" id="{BEB1D062-1E36-BC44-9F82-1826E2A7ED25}"/>
              </a:ext>
            </a:extLst>
          </p:cNvPr>
          <p:cNvGrpSpPr>
            <a:grpSpLocks/>
          </p:cNvGrpSpPr>
          <p:nvPr/>
        </p:nvGrpSpPr>
        <p:grpSpPr bwMode="auto">
          <a:xfrm>
            <a:off x="3467100" y="1219200"/>
            <a:ext cx="5257800" cy="4419600"/>
            <a:chOff x="-2" y="-2"/>
            <a:chExt cx="1835" cy="6308"/>
          </a:xfrm>
        </p:grpSpPr>
        <p:grpSp>
          <p:nvGrpSpPr>
            <p:cNvPr id="18437" name="Group 100">
              <a:extLst>
                <a:ext uri="{FF2B5EF4-FFF2-40B4-BE49-F238E27FC236}">
                  <a16:creationId xmlns:a16="http://schemas.microsoft.com/office/drawing/2014/main" id="{608E999B-5667-454A-94E6-11C7BF1BDD82}"/>
                </a:ext>
              </a:extLst>
            </p:cNvPr>
            <p:cNvGrpSpPr>
              <a:grpSpLocks/>
            </p:cNvGrpSpPr>
            <p:nvPr/>
          </p:nvGrpSpPr>
          <p:grpSpPr bwMode="auto">
            <a:xfrm>
              <a:off x="0" y="0"/>
              <a:ext cx="1831" cy="6304"/>
              <a:chOff x="0" y="0"/>
              <a:chExt cx="1831" cy="6304"/>
            </a:xfrm>
          </p:grpSpPr>
          <p:grpSp>
            <p:nvGrpSpPr>
              <p:cNvPr id="18439" name="Group 37">
                <a:extLst>
                  <a:ext uri="{FF2B5EF4-FFF2-40B4-BE49-F238E27FC236}">
                    <a16:creationId xmlns:a16="http://schemas.microsoft.com/office/drawing/2014/main" id="{CE92083D-7209-1447-A19A-2EED7FF5D635}"/>
                  </a:ext>
                </a:extLst>
              </p:cNvPr>
              <p:cNvGrpSpPr>
                <a:grpSpLocks/>
              </p:cNvGrpSpPr>
              <p:nvPr/>
            </p:nvGrpSpPr>
            <p:grpSpPr bwMode="auto">
              <a:xfrm>
                <a:off x="0" y="0"/>
                <a:ext cx="436" cy="394"/>
                <a:chOff x="0" y="0"/>
                <a:chExt cx="436" cy="394"/>
              </a:xfrm>
            </p:grpSpPr>
            <p:sp>
              <p:nvSpPr>
                <p:cNvPr id="443396" name="Rectangle 4">
                  <a:extLst>
                    <a:ext uri="{FF2B5EF4-FFF2-40B4-BE49-F238E27FC236}">
                      <a16:creationId xmlns:a16="http://schemas.microsoft.com/office/drawing/2014/main" id="{293E397B-C731-C946-BD8D-FC2D07C9A04F}"/>
                    </a:ext>
                  </a:extLst>
                </p:cNvPr>
                <p:cNvSpPr>
                  <a:spLocks noChangeArrowheads="1"/>
                </p:cNvSpPr>
                <p:nvPr/>
              </p:nvSpPr>
              <p:spPr bwMode="auto">
                <a:xfrm>
                  <a:off x="43" y="0"/>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b="1" dirty="0">
                      <a:latin typeface="Arial" charset="0"/>
                      <a:ea typeface="ＭＳ Ｐゴシック" charset="0"/>
                      <a:cs typeface="Times New Roman" charset="0"/>
                    </a:rPr>
                    <a:t>Letter</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28" name="Rectangle 36">
                  <a:extLst>
                    <a:ext uri="{FF2B5EF4-FFF2-40B4-BE49-F238E27FC236}">
                      <a16:creationId xmlns:a16="http://schemas.microsoft.com/office/drawing/2014/main" id="{A86E0CA5-23DC-8648-89BC-A0F149D6F824}"/>
                    </a:ext>
                  </a:extLst>
                </p:cNvPr>
                <p:cNvSpPr>
                  <a:spLocks noChangeArrowheads="1"/>
                </p:cNvSpPr>
                <p:nvPr/>
              </p:nvSpPr>
              <p:spPr bwMode="auto">
                <a:xfrm>
                  <a:off x="0" y="0"/>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40" name="Group 39">
                <a:extLst>
                  <a:ext uri="{FF2B5EF4-FFF2-40B4-BE49-F238E27FC236}">
                    <a16:creationId xmlns:a16="http://schemas.microsoft.com/office/drawing/2014/main" id="{5DBAF22B-2D8E-F64C-8DDF-FCDD7E05B94E}"/>
                  </a:ext>
                </a:extLst>
              </p:cNvPr>
              <p:cNvGrpSpPr>
                <a:grpSpLocks/>
              </p:cNvGrpSpPr>
              <p:nvPr/>
            </p:nvGrpSpPr>
            <p:grpSpPr bwMode="auto">
              <a:xfrm>
                <a:off x="436" y="0"/>
                <a:ext cx="1395" cy="394"/>
                <a:chOff x="436" y="0"/>
                <a:chExt cx="1395" cy="394"/>
              </a:xfrm>
            </p:grpSpPr>
            <p:sp>
              <p:nvSpPr>
                <p:cNvPr id="443397" name="Rectangle 5">
                  <a:extLst>
                    <a:ext uri="{FF2B5EF4-FFF2-40B4-BE49-F238E27FC236}">
                      <a16:creationId xmlns:a16="http://schemas.microsoft.com/office/drawing/2014/main" id="{0FAD301E-CF21-6944-ABBD-CC385775C9B1}"/>
                    </a:ext>
                  </a:extLst>
                </p:cNvPr>
                <p:cNvSpPr>
                  <a:spLocks noChangeArrowheads="1"/>
                </p:cNvSpPr>
                <p:nvPr/>
              </p:nvSpPr>
              <p:spPr bwMode="auto">
                <a:xfrm>
                  <a:off x="479" y="0"/>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b="1" dirty="0">
                      <a:latin typeface="Arial" charset="0"/>
                      <a:ea typeface="ＭＳ Ｐゴシック" charset="0"/>
                      <a:cs typeface="Times New Roman" charset="0"/>
                    </a:rPr>
                    <a:t>Element</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30" name="Rectangle 38">
                  <a:extLst>
                    <a:ext uri="{FF2B5EF4-FFF2-40B4-BE49-F238E27FC236}">
                      <a16:creationId xmlns:a16="http://schemas.microsoft.com/office/drawing/2014/main" id="{55F7F070-F4D5-414D-BACD-6A58D73875E5}"/>
                    </a:ext>
                  </a:extLst>
                </p:cNvPr>
                <p:cNvSpPr>
                  <a:spLocks noChangeArrowheads="1"/>
                </p:cNvSpPr>
                <p:nvPr/>
              </p:nvSpPr>
              <p:spPr bwMode="auto">
                <a:xfrm>
                  <a:off x="436" y="0"/>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41" name="Group 41">
                <a:extLst>
                  <a:ext uri="{FF2B5EF4-FFF2-40B4-BE49-F238E27FC236}">
                    <a16:creationId xmlns:a16="http://schemas.microsoft.com/office/drawing/2014/main" id="{04A0584E-68D4-1540-89F3-759DDAECA3B4}"/>
                  </a:ext>
                </a:extLst>
              </p:cNvPr>
              <p:cNvGrpSpPr>
                <a:grpSpLocks/>
              </p:cNvGrpSpPr>
              <p:nvPr/>
            </p:nvGrpSpPr>
            <p:grpSpPr bwMode="auto">
              <a:xfrm>
                <a:off x="0" y="394"/>
                <a:ext cx="436" cy="394"/>
                <a:chOff x="0" y="394"/>
                <a:chExt cx="436" cy="394"/>
              </a:xfrm>
            </p:grpSpPr>
            <p:sp>
              <p:nvSpPr>
                <p:cNvPr id="443398" name="Rectangle 6">
                  <a:extLst>
                    <a:ext uri="{FF2B5EF4-FFF2-40B4-BE49-F238E27FC236}">
                      <a16:creationId xmlns:a16="http://schemas.microsoft.com/office/drawing/2014/main" id="{6796DE65-71BD-A040-9361-0876A6493FBC}"/>
                    </a:ext>
                  </a:extLst>
                </p:cNvPr>
                <p:cNvSpPr>
                  <a:spLocks noChangeArrowheads="1"/>
                </p:cNvSpPr>
                <p:nvPr/>
              </p:nvSpPr>
              <p:spPr bwMode="auto">
                <a:xfrm>
                  <a:off x="43" y="395"/>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R</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32" name="Rectangle 40">
                  <a:extLst>
                    <a:ext uri="{FF2B5EF4-FFF2-40B4-BE49-F238E27FC236}">
                      <a16:creationId xmlns:a16="http://schemas.microsoft.com/office/drawing/2014/main" id="{FF2E5570-0DDC-234C-BC7C-C378FA3A9F3C}"/>
                    </a:ext>
                  </a:extLst>
                </p:cNvPr>
                <p:cNvSpPr>
                  <a:spLocks noChangeArrowheads="1"/>
                </p:cNvSpPr>
                <p:nvPr/>
              </p:nvSpPr>
              <p:spPr bwMode="auto">
                <a:xfrm>
                  <a:off x="0" y="395"/>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42" name="Group 43">
                <a:extLst>
                  <a:ext uri="{FF2B5EF4-FFF2-40B4-BE49-F238E27FC236}">
                    <a16:creationId xmlns:a16="http://schemas.microsoft.com/office/drawing/2014/main" id="{AA349675-CF99-0D46-9055-56C7A527A663}"/>
                  </a:ext>
                </a:extLst>
              </p:cNvPr>
              <p:cNvGrpSpPr>
                <a:grpSpLocks/>
              </p:cNvGrpSpPr>
              <p:nvPr/>
            </p:nvGrpSpPr>
            <p:grpSpPr bwMode="auto">
              <a:xfrm>
                <a:off x="436" y="394"/>
                <a:ext cx="1395" cy="394"/>
                <a:chOff x="436" y="394"/>
                <a:chExt cx="1395" cy="394"/>
              </a:xfrm>
            </p:grpSpPr>
            <p:sp>
              <p:nvSpPr>
                <p:cNvPr id="443399" name="Rectangle 7">
                  <a:extLst>
                    <a:ext uri="{FF2B5EF4-FFF2-40B4-BE49-F238E27FC236}">
                      <a16:creationId xmlns:a16="http://schemas.microsoft.com/office/drawing/2014/main" id="{C0F6374F-5F76-FB40-BC91-74074ABB7A1A}"/>
                    </a:ext>
                  </a:extLst>
                </p:cNvPr>
                <p:cNvSpPr>
                  <a:spLocks noChangeArrowheads="1"/>
                </p:cNvSpPr>
                <p:nvPr/>
              </p:nvSpPr>
              <p:spPr bwMode="auto">
                <a:xfrm>
                  <a:off x="479" y="395"/>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Resistor</a:t>
                  </a:r>
                </a:p>
                <a:p>
                  <a:pPr eaLnBrk="0" hangingPunct="0">
                    <a:defRPr/>
                  </a:pPr>
                  <a:endParaRPr lang="en-US" sz="1600" dirty="0">
                    <a:latin typeface="Arial" charset="0"/>
                    <a:ea typeface="ＭＳ Ｐゴシック" charset="0"/>
                  </a:endParaRPr>
                </a:p>
              </p:txBody>
            </p:sp>
            <p:sp>
              <p:nvSpPr>
                <p:cNvPr id="443434" name="Rectangle 42">
                  <a:extLst>
                    <a:ext uri="{FF2B5EF4-FFF2-40B4-BE49-F238E27FC236}">
                      <a16:creationId xmlns:a16="http://schemas.microsoft.com/office/drawing/2014/main" id="{3EF7A124-3BFE-2646-8BE1-AA3CC02C8A5B}"/>
                    </a:ext>
                  </a:extLst>
                </p:cNvPr>
                <p:cNvSpPr>
                  <a:spLocks noChangeArrowheads="1"/>
                </p:cNvSpPr>
                <p:nvPr/>
              </p:nvSpPr>
              <p:spPr bwMode="auto">
                <a:xfrm>
                  <a:off x="436" y="395"/>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43" name="Group 45">
                <a:extLst>
                  <a:ext uri="{FF2B5EF4-FFF2-40B4-BE49-F238E27FC236}">
                    <a16:creationId xmlns:a16="http://schemas.microsoft.com/office/drawing/2014/main" id="{DCF7D071-021B-2941-8453-C7281D8A24DF}"/>
                  </a:ext>
                </a:extLst>
              </p:cNvPr>
              <p:cNvGrpSpPr>
                <a:grpSpLocks/>
              </p:cNvGrpSpPr>
              <p:nvPr/>
            </p:nvGrpSpPr>
            <p:grpSpPr bwMode="auto">
              <a:xfrm>
                <a:off x="0" y="788"/>
                <a:ext cx="436" cy="394"/>
                <a:chOff x="0" y="788"/>
                <a:chExt cx="436" cy="394"/>
              </a:xfrm>
            </p:grpSpPr>
            <p:sp>
              <p:nvSpPr>
                <p:cNvPr id="443400" name="Rectangle 8">
                  <a:extLst>
                    <a:ext uri="{FF2B5EF4-FFF2-40B4-BE49-F238E27FC236}">
                      <a16:creationId xmlns:a16="http://schemas.microsoft.com/office/drawing/2014/main" id="{4A758E0B-5CB8-D046-B5EC-51F69EA5EF86}"/>
                    </a:ext>
                  </a:extLst>
                </p:cNvPr>
                <p:cNvSpPr>
                  <a:spLocks noChangeArrowheads="1"/>
                </p:cNvSpPr>
                <p:nvPr/>
              </p:nvSpPr>
              <p:spPr bwMode="auto">
                <a:xfrm>
                  <a:off x="43" y="789"/>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C</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36" name="Rectangle 44">
                  <a:extLst>
                    <a:ext uri="{FF2B5EF4-FFF2-40B4-BE49-F238E27FC236}">
                      <a16:creationId xmlns:a16="http://schemas.microsoft.com/office/drawing/2014/main" id="{7CC1DBFF-F697-A741-AA98-16E5A1525DCC}"/>
                    </a:ext>
                  </a:extLst>
                </p:cNvPr>
                <p:cNvSpPr>
                  <a:spLocks noChangeArrowheads="1"/>
                </p:cNvSpPr>
                <p:nvPr/>
              </p:nvSpPr>
              <p:spPr bwMode="auto">
                <a:xfrm>
                  <a:off x="0" y="789"/>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44" name="Group 47">
                <a:extLst>
                  <a:ext uri="{FF2B5EF4-FFF2-40B4-BE49-F238E27FC236}">
                    <a16:creationId xmlns:a16="http://schemas.microsoft.com/office/drawing/2014/main" id="{1A5B4DF9-AF96-1943-9D60-A5D71282734E}"/>
                  </a:ext>
                </a:extLst>
              </p:cNvPr>
              <p:cNvGrpSpPr>
                <a:grpSpLocks/>
              </p:cNvGrpSpPr>
              <p:nvPr/>
            </p:nvGrpSpPr>
            <p:grpSpPr bwMode="auto">
              <a:xfrm>
                <a:off x="436" y="788"/>
                <a:ext cx="1395" cy="394"/>
                <a:chOff x="436" y="788"/>
                <a:chExt cx="1395" cy="394"/>
              </a:xfrm>
            </p:grpSpPr>
            <p:sp>
              <p:nvSpPr>
                <p:cNvPr id="443401" name="Rectangle 9">
                  <a:extLst>
                    <a:ext uri="{FF2B5EF4-FFF2-40B4-BE49-F238E27FC236}">
                      <a16:creationId xmlns:a16="http://schemas.microsoft.com/office/drawing/2014/main" id="{FB307E94-CC81-E545-92D3-BDC6D8B762B4}"/>
                    </a:ext>
                  </a:extLst>
                </p:cNvPr>
                <p:cNvSpPr>
                  <a:spLocks noChangeArrowheads="1"/>
                </p:cNvSpPr>
                <p:nvPr/>
              </p:nvSpPr>
              <p:spPr bwMode="auto">
                <a:xfrm>
                  <a:off x="479" y="789"/>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Capacitor</a:t>
                  </a:r>
                </a:p>
                <a:p>
                  <a:pPr eaLnBrk="0" hangingPunct="0">
                    <a:defRPr/>
                  </a:pPr>
                  <a:endParaRPr lang="en-US" sz="1600" dirty="0">
                    <a:latin typeface="Arial" charset="0"/>
                    <a:ea typeface="ＭＳ Ｐゴシック" charset="0"/>
                  </a:endParaRPr>
                </a:p>
              </p:txBody>
            </p:sp>
            <p:sp>
              <p:nvSpPr>
                <p:cNvPr id="443438" name="Rectangle 46">
                  <a:extLst>
                    <a:ext uri="{FF2B5EF4-FFF2-40B4-BE49-F238E27FC236}">
                      <a16:creationId xmlns:a16="http://schemas.microsoft.com/office/drawing/2014/main" id="{BBF6D7CD-41CD-2F42-A79A-78B88E0EA3FE}"/>
                    </a:ext>
                  </a:extLst>
                </p:cNvPr>
                <p:cNvSpPr>
                  <a:spLocks noChangeArrowheads="1"/>
                </p:cNvSpPr>
                <p:nvPr/>
              </p:nvSpPr>
              <p:spPr bwMode="auto">
                <a:xfrm>
                  <a:off x="436" y="789"/>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45" name="Group 49">
                <a:extLst>
                  <a:ext uri="{FF2B5EF4-FFF2-40B4-BE49-F238E27FC236}">
                    <a16:creationId xmlns:a16="http://schemas.microsoft.com/office/drawing/2014/main" id="{A7548A6A-B342-3345-9AD6-80D70DD5192D}"/>
                  </a:ext>
                </a:extLst>
              </p:cNvPr>
              <p:cNvGrpSpPr>
                <a:grpSpLocks/>
              </p:cNvGrpSpPr>
              <p:nvPr/>
            </p:nvGrpSpPr>
            <p:grpSpPr bwMode="auto">
              <a:xfrm>
                <a:off x="0" y="1182"/>
                <a:ext cx="436" cy="394"/>
                <a:chOff x="0" y="1182"/>
                <a:chExt cx="436" cy="394"/>
              </a:xfrm>
            </p:grpSpPr>
            <p:sp>
              <p:nvSpPr>
                <p:cNvPr id="443402" name="Rectangle 10">
                  <a:extLst>
                    <a:ext uri="{FF2B5EF4-FFF2-40B4-BE49-F238E27FC236}">
                      <a16:creationId xmlns:a16="http://schemas.microsoft.com/office/drawing/2014/main" id="{DDD69CFD-0232-0841-BEA6-F9071BC0F1D0}"/>
                    </a:ext>
                  </a:extLst>
                </p:cNvPr>
                <p:cNvSpPr>
                  <a:spLocks noChangeArrowheads="1"/>
                </p:cNvSpPr>
                <p:nvPr/>
              </p:nvSpPr>
              <p:spPr bwMode="auto">
                <a:xfrm>
                  <a:off x="43" y="1183"/>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L</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40" name="Rectangle 48">
                  <a:extLst>
                    <a:ext uri="{FF2B5EF4-FFF2-40B4-BE49-F238E27FC236}">
                      <a16:creationId xmlns:a16="http://schemas.microsoft.com/office/drawing/2014/main" id="{856B885E-B459-9F40-9CB2-8D35A3AFC78F}"/>
                    </a:ext>
                  </a:extLst>
                </p:cNvPr>
                <p:cNvSpPr>
                  <a:spLocks noChangeArrowheads="1"/>
                </p:cNvSpPr>
                <p:nvPr/>
              </p:nvSpPr>
              <p:spPr bwMode="auto">
                <a:xfrm>
                  <a:off x="0" y="1183"/>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46" name="Group 51">
                <a:extLst>
                  <a:ext uri="{FF2B5EF4-FFF2-40B4-BE49-F238E27FC236}">
                    <a16:creationId xmlns:a16="http://schemas.microsoft.com/office/drawing/2014/main" id="{5CA4D428-76E4-0646-9A44-3712DD0FD492}"/>
                  </a:ext>
                </a:extLst>
              </p:cNvPr>
              <p:cNvGrpSpPr>
                <a:grpSpLocks/>
              </p:cNvGrpSpPr>
              <p:nvPr/>
            </p:nvGrpSpPr>
            <p:grpSpPr bwMode="auto">
              <a:xfrm>
                <a:off x="436" y="1182"/>
                <a:ext cx="1395" cy="394"/>
                <a:chOff x="436" y="1182"/>
                <a:chExt cx="1395" cy="394"/>
              </a:xfrm>
            </p:grpSpPr>
            <p:sp>
              <p:nvSpPr>
                <p:cNvPr id="443403" name="Rectangle 11">
                  <a:extLst>
                    <a:ext uri="{FF2B5EF4-FFF2-40B4-BE49-F238E27FC236}">
                      <a16:creationId xmlns:a16="http://schemas.microsoft.com/office/drawing/2014/main" id="{B498D20A-3769-A049-8CA0-8B42AE70E79D}"/>
                    </a:ext>
                  </a:extLst>
                </p:cNvPr>
                <p:cNvSpPr>
                  <a:spLocks noChangeArrowheads="1"/>
                </p:cNvSpPr>
                <p:nvPr/>
              </p:nvSpPr>
              <p:spPr bwMode="auto">
                <a:xfrm>
                  <a:off x="479" y="1183"/>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Inductor</a:t>
                  </a:r>
                </a:p>
                <a:p>
                  <a:pPr eaLnBrk="0" hangingPunct="0">
                    <a:defRPr/>
                  </a:pPr>
                  <a:endParaRPr lang="en-US" sz="1600" dirty="0">
                    <a:latin typeface="Arial" charset="0"/>
                    <a:ea typeface="ＭＳ Ｐゴシック" charset="0"/>
                  </a:endParaRPr>
                </a:p>
              </p:txBody>
            </p:sp>
            <p:sp>
              <p:nvSpPr>
                <p:cNvPr id="443442" name="Rectangle 50">
                  <a:extLst>
                    <a:ext uri="{FF2B5EF4-FFF2-40B4-BE49-F238E27FC236}">
                      <a16:creationId xmlns:a16="http://schemas.microsoft.com/office/drawing/2014/main" id="{15E93AA9-79E1-0143-BE08-2B3FB448BA27}"/>
                    </a:ext>
                  </a:extLst>
                </p:cNvPr>
                <p:cNvSpPr>
                  <a:spLocks noChangeArrowheads="1"/>
                </p:cNvSpPr>
                <p:nvPr/>
              </p:nvSpPr>
              <p:spPr bwMode="auto">
                <a:xfrm>
                  <a:off x="436" y="1183"/>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47" name="Group 53">
                <a:extLst>
                  <a:ext uri="{FF2B5EF4-FFF2-40B4-BE49-F238E27FC236}">
                    <a16:creationId xmlns:a16="http://schemas.microsoft.com/office/drawing/2014/main" id="{940B263F-3E18-7643-843A-B0C41C4859DE}"/>
                  </a:ext>
                </a:extLst>
              </p:cNvPr>
              <p:cNvGrpSpPr>
                <a:grpSpLocks/>
              </p:cNvGrpSpPr>
              <p:nvPr/>
            </p:nvGrpSpPr>
            <p:grpSpPr bwMode="auto">
              <a:xfrm>
                <a:off x="0" y="1576"/>
                <a:ext cx="436" cy="394"/>
                <a:chOff x="0" y="1576"/>
                <a:chExt cx="436" cy="394"/>
              </a:xfrm>
            </p:grpSpPr>
            <p:sp>
              <p:nvSpPr>
                <p:cNvPr id="443404" name="Rectangle 12">
                  <a:extLst>
                    <a:ext uri="{FF2B5EF4-FFF2-40B4-BE49-F238E27FC236}">
                      <a16:creationId xmlns:a16="http://schemas.microsoft.com/office/drawing/2014/main" id="{3E71166C-A8F3-2942-BAAB-C264A622ED5E}"/>
                    </a:ext>
                  </a:extLst>
                </p:cNvPr>
                <p:cNvSpPr>
                  <a:spLocks noChangeArrowheads="1"/>
                </p:cNvSpPr>
                <p:nvPr/>
              </p:nvSpPr>
              <p:spPr bwMode="auto">
                <a:xfrm>
                  <a:off x="43" y="1577"/>
                  <a:ext cx="350" cy="3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K</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44" name="Rectangle 52">
                  <a:extLst>
                    <a:ext uri="{FF2B5EF4-FFF2-40B4-BE49-F238E27FC236}">
                      <a16:creationId xmlns:a16="http://schemas.microsoft.com/office/drawing/2014/main" id="{CACD45DD-059C-C143-BBDE-AF4B1BFF77EA}"/>
                    </a:ext>
                  </a:extLst>
                </p:cNvPr>
                <p:cNvSpPr>
                  <a:spLocks noChangeArrowheads="1"/>
                </p:cNvSpPr>
                <p:nvPr/>
              </p:nvSpPr>
              <p:spPr bwMode="auto">
                <a:xfrm>
                  <a:off x="0" y="1577"/>
                  <a:ext cx="436" cy="39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48" name="Group 55">
                <a:extLst>
                  <a:ext uri="{FF2B5EF4-FFF2-40B4-BE49-F238E27FC236}">
                    <a16:creationId xmlns:a16="http://schemas.microsoft.com/office/drawing/2014/main" id="{E8C5A1E7-6528-D64B-BB27-6CD02E7C513F}"/>
                  </a:ext>
                </a:extLst>
              </p:cNvPr>
              <p:cNvGrpSpPr>
                <a:grpSpLocks/>
              </p:cNvGrpSpPr>
              <p:nvPr/>
            </p:nvGrpSpPr>
            <p:grpSpPr bwMode="auto">
              <a:xfrm>
                <a:off x="436" y="1576"/>
                <a:ext cx="1395" cy="394"/>
                <a:chOff x="436" y="1576"/>
                <a:chExt cx="1395" cy="394"/>
              </a:xfrm>
            </p:grpSpPr>
            <p:sp>
              <p:nvSpPr>
                <p:cNvPr id="443405" name="Rectangle 13">
                  <a:extLst>
                    <a:ext uri="{FF2B5EF4-FFF2-40B4-BE49-F238E27FC236}">
                      <a16:creationId xmlns:a16="http://schemas.microsoft.com/office/drawing/2014/main" id="{B5FA6931-603D-8444-A56A-26EC74252537}"/>
                    </a:ext>
                  </a:extLst>
                </p:cNvPr>
                <p:cNvSpPr>
                  <a:spLocks noChangeArrowheads="1"/>
                </p:cNvSpPr>
                <p:nvPr/>
              </p:nvSpPr>
              <p:spPr bwMode="auto">
                <a:xfrm>
                  <a:off x="479" y="1577"/>
                  <a:ext cx="1308" cy="3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Mutual Inductor</a:t>
                  </a:r>
                </a:p>
                <a:p>
                  <a:pPr eaLnBrk="0" hangingPunct="0">
                    <a:defRPr/>
                  </a:pPr>
                  <a:endParaRPr lang="en-US" sz="1600" dirty="0">
                    <a:latin typeface="Arial" charset="0"/>
                    <a:ea typeface="ＭＳ Ｐゴシック" charset="0"/>
                  </a:endParaRPr>
                </a:p>
              </p:txBody>
            </p:sp>
            <p:sp>
              <p:nvSpPr>
                <p:cNvPr id="443446" name="Rectangle 54">
                  <a:extLst>
                    <a:ext uri="{FF2B5EF4-FFF2-40B4-BE49-F238E27FC236}">
                      <a16:creationId xmlns:a16="http://schemas.microsoft.com/office/drawing/2014/main" id="{BF583394-17F4-5B41-8208-C32A5727711F}"/>
                    </a:ext>
                  </a:extLst>
                </p:cNvPr>
                <p:cNvSpPr>
                  <a:spLocks noChangeArrowheads="1"/>
                </p:cNvSpPr>
                <p:nvPr/>
              </p:nvSpPr>
              <p:spPr bwMode="auto">
                <a:xfrm>
                  <a:off x="436" y="1577"/>
                  <a:ext cx="1395" cy="39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49" name="Group 57">
                <a:extLst>
                  <a:ext uri="{FF2B5EF4-FFF2-40B4-BE49-F238E27FC236}">
                    <a16:creationId xmlns:a16="http://schemas.microsoft.com/office/drawing/2014/main" id="{926388C8-450C-0A48-AD0F-2871A6706CC9}"/>
                  </a:ext>
                </a:extLst>
              </p:cNvPr>
              <p:cNvGrpSpPr>
                <a:grpSpLocks/>
              </p:cNvGrpSpPr>
              <p:nvPr/>
            </p:nvGrpSpPr>
            <p:grpSpPr bwMode="auto">
              <a:xfrm>
                <a:off x="0" y="1970"/>
                <a:ext cx="436" cy="394"/>
                <a:chOff x="0" y="1970"/>
                <a:chExt cx="436" cy="394"/>
              </a:xfrm>
            </p:grpSpPr>
            <p:sp>
              <p:nvSpPr>
                <p:cNvPr id="443406" name="Rectangle 14">
                  <a:extLst>
                    <a:ext uri="{FF2B5EF4-FFF2-40B4-BE49-F238E27FC236}">
                      <a16:creationId xmlns:a16="http://schemas.microsoft.com/office/drawing/2014/main" id="{A3D37660-0460-9641-8C7C-B0B5356FB5B9}"/>
                    </a:ext>
                  </a:extLst>
                </p:cNvPr>
                <p:cNvSpPr>
                  <a:spLocks noChangeArrowheads="1"/>
                </p:cNvSpPr>
                <p:nvPr/>
              </p:nvSpPr>
              <p:spPr bwMode="auto">
                <a:xfrm>
                  <a:off x="43" y="1969"/>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V</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48" name="Rectangle 56">
                  <a:extLst>
                    <a:ext uri="{FF2B5EF4-FFF2-40B4-BE49-F238E27FC236}">
                      <a16:creationId xmlns:a16="http://schemas.microsoft.com/office/drawing/2014/main" id="{A6E6B7A5-1807-944C-AA5D-256531E73D92}"/>
                    </a:ext>
                  </a:extLst>
                </p:cNvPr>
                <p:cNvSpPr>
                  <a:spLocks noChangeArrowheads="1"/>
                </p:cNvSpPr>
                <p:nvPr/>
              </p:nvSpPr>
              <p:spPr bwMode="auto">
                <a:xfrm>
                  <a:off x="0" y="1969"/>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50" name="Group 59">
                <a:extLst>
                  <a:ext uri="{FF2B5EF4-FFF2-40B4-BE49-F238E27FC236}">
                    <a16:creationId xmlns:a16="http://schemas.microsoft.com/office/drawing/2014/main" id="{A759732D-6D3A-A748-AE7D-067631BC5624}"/>
                  </a:ext>
                </a:extLst>
              </p:cNvPr>
              <p:cNvGrpSpPr>
                <a:grpSpLocks/>
              </p:cNvGrpSpPr>
              <p:nvPr/>
            </p:nvGrpSpPr>
            <p:grpSpPr bwMode="auto">
              <a:xfrm>
                <a:off x="436" y="1970"/>
                <a:ext cx="1395" cy="394"/>
                <a:chOff x="436" y="1970"/>
                <a:chExt cx="1395" cy="394"/>
              </a:xfrm>
            </p:grpSpPr>
            <p:sp>
              <p:nvSpPr>
                <p:cNvPr id="443407" name="Rectangle 15">
                  <a:extLst>
                    <a:ext uri="{FF2B5EF4-FFF2-40B4-BE49-F238E27FC236}">
                      <a16:creationId xmlns:a16="http://schemas.microsoft.com/office/drawing/2014/main" id="{95B308E5-2488-D34D-872D-0A7139FB8A7E}"/>
                    </a:ext>
                  </a:extLst>
                </p:cNvPr>
                <p:cNvSpPr>
                  <a:spLocks noChangeArrowheads="1"/>
                </p:cNvSpPr>
                <p:nvPr/>
              </p:nvSpPr>
              <p:spPr bwMode="auto">
                <a:xfrm>
                  <a:off x="479" y="1969"/>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Independent voltage source</a:t>
                  </a:r>
                </a:p>
                <a:p>
                  <a:pPr eaLnBrk="0" hangingPunct="0">
                    <a:defRPr/>
                  </a:pPr>
                  <a:endParaRPr lang="en-US" sz="1600" dirty="0">
                    <a:latin typeface="Arial" charset="0"/>
                    <a:ea typeface="ＭＳ Ｐゴシック" charset="0"/>
                  </a:endParaRPr>
                </a:p>
              </p:txBody>
            </p:sp>
            <p:sp>
              <p:nvSpPr>
                <p:cNvPr id="443450" name="Rectangle 58">
                  <a:extLst>
                    <a:ext uri="{FF2B5EF4-FFF2-40B4-BE49-F238E27FC236}">
                      <a16:creationId xmlns:a16="http://schemas.microsoft.com/office/drawing/2014/main" id="{B0E7090B-4CCB-2947-A0F4-09C202852228}"/>
                    </a:ext>
                  </a:extLst>
                </p:cNvPr>
                <p:cNvSpPr>
                  <a:spLocks noChangeArrowheads="1"/>
                </p:cNvSpPr>
                <p:nvPr/>
              </p:nvSpPr>
              <p:spPr bwMode="auto">
                <a:xfrm>
                  <a:off x="436" y="1969"/>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51" name="Group 61">
                <a:extLst>
                  <a:ext uri="{FF2B5EF4-FFF2-40B4-BE49-F238E27FC236}">
                    <a16:creationId xmlns:a16="http://schemas.microsoft.com/office/drawing/2014/main" id="{B87BB7A9-BD8E-1D4F-9890-42B743B633CE}"/>
                  </a:ext>
                </a:extLst>
              </p:cNvPr>
              <p:cNvGrpSpPr>
                <a:grpSpLocks/>
              </p:cNvGrpSpPr>
              <p:nvPr/>
            </p:nvGrpSpPr>
            <p:grpSpPr bwMode="auto">
              <a:xfrm>
                <a:off x="0" y="2364"/>
                <a:ext cx="436" cy="394"/>
                <a:chOff x="0" y="2364"/>
                <a:chExt cx="436" cy="394"/>
              </a:xfrm>
            </p:grpSpPr>
            <p:sp>
              <p:nvSpPr>
                <p:cNvPr id="443408" name="Rectangle 16">
                  <a:extLst>
                    <a:ext uri="{FF2B5EF4-FFF2-40B4-BE49-F238E27FC236}">
                      <a16:creationId xmlns:a16="http://schemas.microsoft.com/office/drawing/2014/main" id="{9502B4E4-71C9-5D46-ACDB-6E63DFDE17D6}"/>
                    </a:ext>
                  </a:extLst>
                </p:cNvPr>
                <p:cNvSpPr>
                  <a:spLocks noChangeArrowheads="1"/>
                </p:cNvSpPr>
                <p:nvPr/>
              </p:nvSpPr>
              <p:spPr bwMode="auto">
                <a:xfrm>
                  <a:off x="43" y="2364"/>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I</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52" name="Rectangle 60">
                  <a:extLst>
                    <a:ext uri="{FF2B5EF4-FFF2-40B4-BE49-F238E27FC236}">
                      <a16:creationId xmlns:a16="http://schemas.microsoft.com/office/drawing/2014/main" id="{F2B5489E-3DC9-954D-B751-7BA481E914E6}"/>
                    </a:ext>
                  </a:extLst>
                </p:cNvPr>
                <p:cNvSpPr>
                  <a:spLocks noChangeArrowheads="1"/>
                </p:cNvSpPr>
                <p:nvPr/>
              </p:nvSpPr>
              <p:spPr bwMode="auto">
                <a:xfrm>
                  <a:off x="0" y="2364"/>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52" name="Group 63">
                <a:extLst>
                  <a:ext uri="{FF2B5EF4-FFF2-40B4-BE49-F238E27FC236}">
                    <a16:creationId xmlns:a16="http://schemas.microsoft.com/office/drawing/2014/main" id="{294A536B-9DEC-A84C-9318-2C03B62303E4}"/>
                  </a:ext>
                </a:extLst>
              </p:cNvPr>
              <p:cNvGrpSpPr>
                <a:grpSpLocks/>
              </p:cNvGrpSpPr>
              <p:nvPr/>
            </p:nvGrpSpPr>
            <p:grpSpPr bwMode="auto">
              <a:xfrm>
                <a:off x="436" y="2364"/>
                <a:ext cx="1395" cy="394"/>
                <a:chOff x="436" y="2364"/>
                <a:chExt cx="1395" cy="394"/>
              </a:xfrm>
            </p:grpSpPr>
            <p:sp>
              <p:nvSpPr>
                <p:cNvPr id="443409" name="Rectangle 17">
                  <a:extLst>
                    <a:ext uri="{FF2B5EF4-FFF2-40B4-BE49-F238E27FC236}">
                      <a16:creationId xmlns:a16="http://schemas.microsoft.com/office/drawing/2014/main" id="{B09E7EDC-8A92-BE48-B348-FE1F176F65AF}"/>
                    </a:ext>
                  </a:extLst>
                </p:cNvPr>
                <p:cNvSpPr>
                  <a:spLocks noChangeArrowheads="1"/>
                </p:cNvSpPr>
                <p:nvPr/>
              </p:nvSpPr>
              <p:spPr bwMode="auto">
                <a:xfrm>
                  <a:off x="479" y="2364"/>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Independent current source</a:t>
                  </a:r>
                </a:p>
                <a:p>
                  <a:pPr eaLnBrk="0" hangingPunct="0">
                    <a:defRPr/>
                  </a:pPr>
                  <a:endParaRPr lang="en-US" sz="1600" dirty="0">
                    <a:latin typeface="Arial" charset="0"/>
                    <a:ea typeface="ＭＳ Ｐゴシック" charset="0"/>
                  </a:endParaRPr>
                </a:p>
              </p:txBody>
            </p:sp>
            <p:sp>
              <p:nvSpPr>
                <p:cNvPr id="443454" name="Rectangle 62">
                  <a:extLst>
                    <a:ext uri="{FF2B5EF4-FFF2-40B4-BE49-F238E27FC236}">
                      <a16:creationId xmlns:a16="http://schemas.microsoft.com/office/drawing/2014/main" id="{8236F2F8-4F3D-AD49-91A1-F8A813A9D98E}"/>
                    </a:ext>
                  </a:extLst>
                </p:cNvPr>
                <p:cNvSpPr>
                  <a:spLocks noChangeArrowheads="1"/>
                </p:cNvSpPr>
                <p:nvPr/>
              </p:nvSpPr>
              <p:spPr bwMode="auto">
                <a:xfrm>
                  <a:off x="436" y="2364"/>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53" name="Group 65">
                <a:extLst>
                  <a:ext uri="{FF2B5EF4-FFF2-40B4-BE49-F238E27FC236}">
                    <a16:creationId xmlns:a16="http://schemas.microsoft.com/office/drawing/2014/main" id="{30162A56-0EB1-E043-87A0-F9949257E5E8}"/>
                  </a:ext>
                </a:extLst>
              </p:cNvPr>
              <p:cNvGrpSpPr>
                <a:grpSpLocks/>
              </p:cNvGrpSpPr>
              <p:nvPr/>
            </p:nvGrpSpPr>
            <p:grpSpPr bwMode="auto">
              <a:xfrm>
                <a:off x="0" y="2758"/>
                <a:ext cx="436" cy="394"/>
                <a:chOff x="0" y="2758"/>
                <a:chExt cx="436" cy="394"/>
              </a:xfrm>
            </p:grpSpPr>
            <p:sp>
              <p:nvSpPr>
                <p:cNvPr id="443410" name="Rectangle 18">
                  <a:extLst>
                    <a:ext uri="{FF2B5EF4-FFF2-40B4-BE49-F238E27FC236}">
                      <a16:creationId xmlns:a16="http://schemas.microsoft.com/office/drawing/2014/main" id="{AE91EAB8-BB38-E045-87F7-60694468C119}"/>
                    </a:ext>
                  </a:extLst>
                </p:cNvPr>
                <p:cNvSpPr>
                  <a:spLocks noChangeArrowheads="1"/>
                </p:cNvSpPr>
                <p:nvPr/>
              </p:nvSpPr>
              <p:spPr bwMode="auto">
                <a:xfrm>
                  <a:off x="43" y="2758"/>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M</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56" name="Rectangle 64">
                  <a:extLst>
                    <a:ext uri="{FF2B5EF4-FFF2-40B4-BE49-F238E27FC236}">
                      <a16:creationId xmlns:a16="http://schemas.microsoft.com/office/drawing/2014/main" id="{0A1AA5B0-D1BA-4F4F-BBE3-6A70F319EA37}"/>
                    </a:ext>
                  </a:extLst>
                </p:cNvPr>
                <p:cNvSpPr>
                  <a:spLocks noChangeArrowheads="1"/>
                </p:cNvSpPr>
                <p:nvPr/>
              </p:nvSpPr>
              <p:spPr bwMode="auto">
                <a:xfrm>
                  <a:off x="0" y="2758"/>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54" name="Group 67">
                <a:extLst>
                  <a:ext uri="{FF2B5EF4-FFF2-40B4-BE49-F238E27FC236}">
                    <a16:creationId xmlns:a16="http://schemas.microsoft.com/office/drawing/2014/main" id="{3CA1C67F-D92E-2644-9ED8-B8054C44FE99}"/>
                  </a:ext>
                </a:extLst>
              </p:cNvPr>
              <p:cNvGrpSpPr>
                <a:grpSpLocks/>
              </p:cNvGrpSpPr>
              <p:nvPr/>
            </p:nvGrpSpPr>
            <p:grpSpPr bwMode="auto">
              <a:xfrm>
                <a:off x="436" y="2758"/>
                <a:ext cx="1395" cy="394"/>
                <a:chOff x="436" y="2758"/>
                <a:chExt cx="1395" cy="394"/>
              </a:xfrm>
            </p:grpSpPr>
            <p:sp>
              <p:nvSpPr>
                <p:cNvPr id="443411" name="Rectangle 19">
                  <a:extLst>
                    <a:ext uri="{FF2B5EF4-FFF2-40B4-BE49-F238E27FC236}">
                      <a16:creationId xmlns:a16="http://schemas.microsoft.com/office/drawing/2014/main" id="{967FCB2B-65DA-B542-A564-59D24EEF2BF0}"/>
                    </a:ext>
                  </a:extLst>
                </p:cNvPr>
                <p:cNvSpPr>
                  <a:spLocks noChangeArrowheads="1"/>
                </p:cNvSpPr>
                <p:nvPr/>
              </p:nvSpPr>
              <p:spPr bwMode="auto">
                <a:xfrm>
                  <a:off x="479" y="2758"/>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MOSFET</a:t>
                  </a:r>
                </a:p>
                <a:p>
                  <a:pPr eaLnBrk="0" hangingPunct="0">
                    <a:defRPr/>
                  </a:pPr>
                  <a:endParaRPr lang="en-US" sz="1600" dirty="0">
                    <a:latin typeface="Arial" charset="0"/>
                    <a:ea typeface="ＭＳ Ｐゴシック" charset="0"/>
                  </a:endParaRPr>
                </a:p>
              </p:txBody>
            </p:sp>
            <p:sp>
              <p:nvSpPr>
                <p:cNvPr id="443458" name="Rectangle 66">
                  <a:extLst>
                    <a:ext uri="{FF2B5EF4-FFF2-40B4-BE49-F238E27FC236}">
                      <a16:creationId xmlns:a16="http://schemas.microsoft.com/office/drawing/2014/main" id="{4BA136E8-410E-994D-B051-541D9A5FFB29}"/>
                    </a:ext>
                  </a:extLst>
                </p:cNvPr>
                <p:cNvSpPr>
                  <a:spLocks noChangeArrowheads="1"/>
                </p:cNvSpPr>
                <p:nvPr/>
              </p:nvSpPr>
              <p:spPr bwMode="auto">
                <a:xfrm>
                  <a:off x="436" y="2758"/>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55" name="Group 69">
                <a:extLst>
                  <a:ext uri="{FF2B5EF4-FFF2-40B4-BE49-F238E27FC236}">
                    <a16:creationId xmlns:a16="http://schemas.microsoft.com/office/drawing/2014/main" id="{4E0B4E1F-8472-3D4E-8DA1-6CBEBCD98FDF}"/>
                  </a:ext>
                </a:extLst>
              </p:cNvPr>
              <p:cNvGrpSpPr>
                <a:grpSpLocks/>
              </p:cNvGrpSpPr>
              <p:nvPr/>
            </p:nvGrpSpPr>
            <p:grpSpPr bwMode="auto">
              <a:xfrm>
                <a:off x="0" y="3152"/>
                <a:ext cx="436" cy="394"/>
                <a:chOff x="0" y="3152"/>
                <a:chExt cx="436" cy="394"/>
              </a:xfrm>
            </p:grpSpPr>
            <p:sp>
              <p:nvSpPr>
                <p:cNvPr id="443412" name="Rectangle 20">
                  <a:extLst>
                    <a:ext uri="{FF2B5EF4-FFF2-40B4-BE49-F238E27FC236}">
                      <a16:creationId xmlns:a16="http://schemas.microsoft.com/office/drawing/2014/main" id="{AD4870D0-9DEC-5C42-9273-B143A5A2A91E}"/>
                    </a:ext>
                  </a:extLst>
                </p:cNvPr>
                <p:cNvSpPr>
                  <a:spLocks noChangeArrowheads="1"/>
                </p:cNvSpPr>
                <p:nvPr/>
              </p:nvSpPr>
              <p:spPr bwMode="auto">
                <a:xfrm>
                  <a:off x="43" y="3152"/>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D</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60" name="Rectangle 68">
                  <a:extLst>
                    <a:ext uri="{FF2B5EF4-FFF2-40B4-BE49-F238E27FC236}">
                      <a16:creationId xmlns:a16="http://schemas.microsoft.com/office/drawing/2014/main" id="{F4940C06-0073-F34C-8B2D-936902BD3356}"/>
                    </a:ext>
                  </a:extLst>
                </p:cNvPr>
                <p:cNvSpPr>
                  <a:spLocks noChangeArrowheads="1"/>
                </p:cNvSpPr>
                <p:nvPr/>
              </p:nvSpPr>
              <p:spPr bwMode="auto">
                <a:xfrm>
                  <a:off x="0" y="3152"/>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56" name="Group 71">
                <a:extLst>
                  <a:ext uri="{FF2B5EF4-FFF2-40B4-BE49-F238E27FC236}">
                    <a16:creationId xmlns:a16="http://schemas.microsoft.com/office/drawing/2014/main" id="{CD9D81A4-830F-E14D-B6AC-4D123FF5EFB4}"/>
                  </a:ext>
                </a:extLst>
              </p:cNvPr>
              <p:cNvGrpSpPr>
                <a:grpSpLocks/>
              </p:cNvGrpSpPr>
              <p:nvPr/>
            </p:nvGrpSpPr>
            <p:grpSpPr bwMode="auto">
              <a:xfrm>
                <a:off x="436" y="3152"/>
                <a:ext cx="1395" cy="394"/>
                <a:chOff x="436" y="3152"/>
                <a:chExt cx="1395" cy="394"/>
              </a:xfrm>
            </p:grpSpPr>
            <p:sp>
              <p:nvSpPr>
                <p:cNvPr id="443413" name="Rectangle 21">
                  <a:extLst>
                    <a:ext uri="{FF2B5EF4-FFF2-40B4-BE49-F238E27FC236}">
                      <a16:creationId xmlns:a16="http://schemas.microsoft.com/office/drawing/2014/main" id="{44AC7B50-904D-514F-87F7-3791957D93D9}"/>
                    </a:ext>
                  </a:extLst>
                </p:cNvPr>
                <p:cNvSpPr>
                  <a:spLocks noChangeArrowheads="1"/>
                </p:cNvSpPr>
                <p:nvPr/>
              </p:nvSpPr>
              <p:spPr bwMode="auto">
                <a:xfrm>
                  <a:off x="479" y="3152"/>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Diode</a:t>
                  </a:r>
                </a:p>
                <a:p>
                  <a:pPr eaLnBrk="0" hangingPunct="0">
                    <a:defRPr/>
                  </a:pPr>
                  <a:endParaRPr lang="en-US" sz="1600" dirty="0">
                    <a:latin typeface="Arial" charset="0"/>
                    <a:ea typeface="ＭＳ Ｐゴシック" charset="0"/>
                  </a:endParaRPr>
                </a:p>
              </p:txBody>
            </p:sp>
            <p:sp>
              <p:nvSpPr>
                <p:cNvPr id="443462" name="Rectangle 70">
                  <a:extLst>
                    <a:ext uri="{FF2B5EF4-FFF2-40B4-BE49-F238E27FC236}">
                      <a16:creationId xmlns:a16="http://schemas.microsoft.com/office/drawing/2014/main" id="{38A179AB-5EE0-8B44-BED4-D3553B98203E}"/>
                    </a:ext>
                  </a:extLst>
                </p:cNvPr>
                <p:cNvSpPr>
                  <a:spLocks noChangeArrowheads="1"/>
                </p:cNvSpPr>
                <p:nvPr/>
              </p:nvSpPr>
              <p:spPr bwMode="auto">
                <a:xfrm>
                  <a:off x="436" y="3152"/>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57" name="Group 73">
                <a:extLst>
                  <a:ext uri="{FF2B5EF4-FFF2-40B4-BE49-F238E27FC236}">
                    <a16:creationId xmlns:a16="http://schemas.microsoft.com/office/drawing/2014/main" id="{5A1ADE92-CACB-3340-A804-9541BC0835C6}"/>
                  </a:ext>
                </a:extLst>
              </p:cNvPr>
              <p:cNvGrpSpPr>
                <a:grpSpLocks/>
              </p:cNvGrpSpPr>
              <p:nvPr/>
            </p:nvGrpSpPr>
            <p:grpSpPr bwMode="auto">
              <a:xfrm>
                <a:off x="0" y="3546"/>
                <a:ext cx="436" cy="394"/>
                <a:chOff x="0" y="3546"/>
                <a:chExt cx="436" cy="394"/>
              </a:xfrm>
            </p:grpSpPr>
            <p:sp>
              <p:nvSpPr>
                <p:cNvPr id="443414" name="Rectangle 22">
                  <a:extLst>
                    <a:ext uri="{FF2B5EF4-FFF2-40B4-BE49-F238E27FC236}">
                      <a16:creationId xmlns:a16="http://schemas.microsoft.com/office/drawing/2014/main" id="{96DE2C91-4B4A-A840-825A-D9DCED6F7B7E}"/>
                    </a:ext>
                  </a:extLst>
                </p:cNvPr>
                <p:cNvSpPr>
                  <a:spLocks noChangeArrowheads="1"/>
                </p:cNvSpPr>
                <p:nvPr/>
              </p:nvSpPr>
              <p:spPr bwMode="auto">
                <a:xfrm>
                  <a:off x="43" y="3546"/>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Q</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64" name="Rectangle 72">
                  <a:extLst>
                    <a:ext uri="{FF2B5EF4-FFF2-40B4-BE49-F238E27FC236}">
                      <a16:creationId xmlns:a16="http://schemas.microsoft.com/office/drawing/2014/main" id="{C4311F06-1D57-3C42-BEE2-B319FCD881BD}"/>
                    </a:ext>
                  </a:extLst>
                </p:cNvPr>
                <p:cNvSpPr>
                  <a:spLocks noChangeArrowheads="1"/>
                </p:cNvSpPr>
                <p:nvPr/>
              </p:nvSpPr>
              <p:spPr bwMode="auto">
                <a:xfrm>
                  <a:off x="0" y="3546"/>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58" name="Group 75">
                <a:extLst>
                  <a:ext uri="{FF2B5EF4-FFF2-40B4-BE49-F238E27FC236}">
                    <a16:creationId xmlns:a16="http://schemas.microsoft.com/office/drawing/2014/main" id="{2D5910F8-D503-3348-B5DA-2882C7003B78}"/>
                  </a:ext>
                </a:extLst>
              </p:cNvPr>
              <p:cNvGrpSpPr>
                <a:grpSpLocks/>
              </p:cNvGrpSpPr>
              <p:nvPr/>
            </p:nvGrpSpPr>
            <p:grpSpPr bwMode="auto">
              <a:xfrm>
                <a:off x="436" y="3546"/>
                <a:ext cx="1395" cy="394"/>
                <a:chOff x="436" y="3546"/>
                <a:chExt cx="1395" cy="394"/>
              </a:xfrm>
            </p:grpSpPr>
            <p:sp>
              <p:nvSpPr>
                <p:cNvPr id="443415" name="Rectangle 23">
                  <a:extLst>
                    <a:ext uri="{FF2B5EF4-FFF2-40B4-BE49-F238E27FC236}">
                      <a16:creationId xmlns:a16="http://schemas.microsoft.com/office/drawing/2014/main" id="{DEFEF175-A8D3-FF4C-A9B1-BBE0914A6118}"/>
                    </a:ext>
                  </a:extLst>
                </p:cNvPr>
                <p:cNvSpPr>
                  <a:spLocks noChangeArrowheads="1"/>
                </p:cNvSpPr>
                <p:nvPr/>
              </p:nvSpPr>
              <p:spPr bwMode="auto">
                <a:xfrm>
                  <a:off x="479" y="3546"/>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Bipolar transistor</a:t>
                  </a:r>
                </a:p>
                <a:p>
                  <a:pPr eaLnBrk="0" hangingPunct="0">
                    <a:defRPr/>
                  </a:pPr>
                  <a:endParaRPr lang="en-US" sz="1600" dirty="0">
                    <a:latin typeface="Arial" charset="0"/>
                    <a:ea typeface="ＭＳ Ｐゴシック" charset="0"/>
                  </a:endParaRPr>
                </a:p>
              </p:txBody>
            </p:sp>
            <p:sp>
              <p:nvSpPr>
                <p:cNvPr id="443466" name="Rectangle 74">
                  <a:extLst>
                    <a:ext uri="{FF2B5EF4-FFF2-40B4-BE49-F238E27FC236}">
                      <a16:creationId xmlns:a16="http://schemas.microsoft.com/office/drawing/2014/main" id="{FBB8CE22-EC64-694D-92D4-08731B6864B7}"/>
                    </a:ext>
                  </a:extLst>
                </p:cNvPr>
                <p:cNvSpPr>
                  <a:spLocks noChangeArrowheads="1"/>
                </p:cNvSpPr>
                <p:nvPr/>
              </p:nvSpPr>
              <p:spPr bwMode="auto">
                <a:xfrm>
                  <a:off x="436" y="3546"/>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59" name="Group 77">
                <a:extLst>
                  <a:ext uri="{FF2B5EF4-FFF2-40B4-BE49-F238E27FC236}">
                    <a16:creationId xmlns:a16="http://schemas.microsoft.com/office/drawing/2014/main" id="{C7C01484-C49D-F041-8DB9-7052B68FD098}"/>
                  </a:ext>
                </a:extLst>
              </p:cNvPr>
              <p:cNvGrpSpPr>
                <a:grpSpLocks/>
              </p:cNvGrpSpPr>
              <p:nvPr/>
            </p:nvGrpSpPr>
            <p:grpSpPr bwMode="auto">
              <a:xfrm>
                <a:off x="0" y="3940"/>
                <a:ext cx="436" cy="394"/>
                <a:chOff x="0" y="3940"/>
                <a:chExt cx="436" cy="394"/>
              </a:xfrm>
            </p:grpSpPr>
            <p:sp>
              <p:nvSpPr>
                <p:cNvPr id="443416" name="Rectangle 24">
                  <a:extLst>
                    <a:ext uri="{FF2B5EF4-FFF2-40B4-BE49-F238E27FC236}">
                      <a16:creationId xmlns:a16="http://schemas.microsoft.com/office/drawing/2014/main" id="{063D9534-5C16-B54F-AFED-F9A86D64473A}"/>
                    </a:ext>
                  </a:extLst>
                </p:cNvPr>
                <p:cNvSpPr>
                  <a:spLocks noChangeArrowheads="1"/>
                </p:cNvSpPr>
                <p:nvPr/>
              </p:nvSpPr>
              <p:spPr bwMode="auto">
                <a:xfrm>
                  <a:off x="43" y="3941"/>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W</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68" name="Rectangle 76">
                  <a:extLst>
                    <a:ext uri="{FF2B5EF4-FFF2-40B4-BE49-F238E27FC236}">
                      <a16:creationId xmlns:a16="http://schemas.microsoft.com/office/drawing/2014/main" id="{D47DA0CB-3F3A-424F-A965-53CB5FE2E0D1}"/>
                    </a:ext>
                  </a:extLst>
                </p:cNvPr>
                <p:cNvSpPr>
                  <a:spLocks noChangeArrowheads="1"/>
                </p:cNvSpPr>
                <p:nvPr/>
              </p:nvSpPr>
              <p:spPr bwMode="auto">
                <a:xfrm>
                  <a:off x="0" y="3941"/>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60" name="Group 79">
                <a:extLst>
                  <a:ext uri="{FF2B5EF4-FFF2-40B4-BE49-F238E27FC236}">
                    <a16:creationId xmlns:a16="http://schemas.microsoft.com/office/drawing/2014/main" id="{0B9DBB90-8480-9943-93C0-C3D60911358D}"/>
                  </a:ext>
                </a:extLst>
              </p:cNvPr>
              <p:cNvGrpSpPr>
                <a:grpSpLocks/>
              </p:cNvGrpSpPr>
              <p:nvPr/>
            </p:nvGrpSpPr>
            <p:grpSpPr bwMode="auto">
              <a:xfrm>
                <a:off x="436" y="3940"/>
                <a:ext cx="1395" cy="394"/>
                <a:chOff x="436" y="3940"/>
                <a:chExt cx="1395" cy="394"/>
              </a:xfrm>
            </p:grpSpPr>
            <p:sp>
              <p:nvSpPr>
                <p:cNvPr id="443417" name="Rectangle 25">
                  <a:extLst>
                    <a:ext uri="{FF2B5EF4-FFF2-40B4-BE49-F238E27FC236}">
                      <a16:creationId xmlns:a16="http://schemas.microsoft.com/office/drawing/2014/main" id="{BE47AA87-9723-3841-942F-F2AF417480B7}"/>
                    </a:ext>
                  </a:extLst>
                </p:cNvPr>
                <p:cNvSpPr>
                  <a:spLocks noChangeArrowheads="1"/>
                </p:cNvSpPr>
                <p:nvPr/>
              </p:nvSpPr>
              <p:spPr bwMode="auto">
                <a:xfrm>
                  <a:off x="479" y="3941"/>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Lossy transmission line</a:t>
                  </a:r>
                </a:p>
                <a:p>
                  <a:pPr eaLnBrk="0" hangingPunct="0">
                    <a:defRPr/>
                  </a:pPr>
                  <a:endParaRPr lang="en-US" sz="1600" dirty="0">
                    <a:latin typeface="Arial" charset="0"/>
                    <a:ea typeface="ＭＳ Ｐゴシック" charset="0"/>
                  </a:endParaRPr>
                </a:p>
              </p:txBody>
            </p:sp>
            <p:sp>
              <p:nvSpPr>
                <p:cNvPr id="443470" name="Rectangle 78">
                  <a:extLst>
                    <a:ext uri="{FF2B5EF4-FFF2-40B4-BE49-F238E27FC236}">
                      <a16:creationId xmlns:a16="http://schemas.microsoft.com/office/drawing/2014/main" id="{96B8AE84-BF4E-C243-AA6D-1BD3680CDA08}"/>
                    </a:ext>
                  </a:extLst>
                </p:cNvPr>
                <p:cNvSpPr>
                  <a:spLocks noChangeArrowheads="1"/>
                </p:cNvSpPr>
                <p:nvPr/>
              </p:nvSpPr>
              <p:spPr bwMode="auto">
                <a:xfrm>
                  <a:off x="436" y="3941"/>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61" name="Group 81">
                <a:extLst>
                  <a:ext uri="{FF2B5EF4-FFF2-40B4-BE49-F238E27FC236}">
                    <a16:creationId xmlns:a16="http://schemas.microsoft.com/office/drawing/2014/main" id="{73502715-B8B3-FF41-8B99-B806CAF378F9}"/>
                  </a:ext>
                </a:extLst>
              </p:cNvPr>
              <p:cNvGrpSpPr>
                <a:grpSpLocks/>
              </p:cNvGrpSpPr>
              <p:nvPr/>
            </p:nvGrpSpPr>
            <p:grpSpPr bwMode="auto">
              <a:xfrm>
                <a:off x="0" y="4334"/>
                <a:ext cx="436" cy="394"/>
                <a:chOff x="0" y="4334"/>
                <a:chExt cx="436" cy="394"/>
              </a:xfrm>
            </p:grpSpPr>
            <p:sp>
              <p:nvSpPr>
                <p:cNvPr id="443418" name="Rectangle 26">
                  <a:extLst>
                    <a:ext uri="{FF2B5EF4-FFF2-40B4-BE49-F238E27FC236}">
                      <a16:creationId xmlns:a16="http://schemas.microsoft.com/office/drawing/2014/main" id="{9E22CD33-5900-C740-877B-6FF03EF7E29F}"/>
                    </a:ext>
                  </a:extLst>
                </p:cNvPr>
                <p:cNvSpPr>
                  <a:spLocks noChangeArrowheads="1"/>
                </p:cNvSpPr>
                <p:nvPr/>
              </p:nvSpPr>
              <p:spPr bwMode="auto">
                <a:xfrm>
                  <a:off x="43" y="4335"/>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X</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72" name="Rectangle 80">
                  <a:extLst>
                    <a:ext uri="{FF2B5EF4-FFF2-40B4-BE49-F238E27FC236}">
                      <a16:creationId xmlns:a16="http://schemas.microsoft.com/office/drawing/2014/main" id="{5BA89936-091D-CF47-B384-5BC223B8687C}"/>
                    </a:ext>
                  </a:extLst>
                </p:cNvPr>
                <p:cNvSpPr>
                  <a:spLocks noChangeArrowheads="1"/>
                </p:cNvSpPr>
                <p:nvPr/>
              </p:nvSpPr>
              <p:spPr bwMode="auto">
                <a:xfrm>
                  <a:off x="0" y="4335"/>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62" name="Group 83">
                <a:extLst>
                  <a:ext uri="{FF2B5EF4-FFF2-40B4-BE49-F238E27FC236}">
                    <a16:creationId xmlns:a16="http://schemas.microsoft.com/office/drawing/2014/main" id="{D06B4E0F-BA85-2C4C-88EE-4B5E91FBCDDC}"/>
                  </a:ext>
                </a:extLst>
              </p:cNvPr>
              <p:cNvGrpSpPr>
                <a:grpSpLocks/>
              </p:cNvGrpSpPr>
              <p:nvPr/>
            </p:nvGrpSpPr>
            <p:grpSpPr bwMode="auto">
              <a:xfrm>
                <a:off x="436" y="4334"/>
                <a:ext cx="1395" cy="394"/>
                <a:chOff x="436" y="4334"/>
                <a:chExt cx="1395" cy="394"/>
              </a:xfrm>
            </p:grpSpPr>
            <p:sp>
              <p:nvSpPr>
                <p:cNvPr id="443419" name="Rectangle 27">
                  <a:extLst>
                    <a:ext uri="{FF2B5EF4-FFF2-40B4-BE49-F238E27FC236}">
                      <a16:creationId xmlns:a16="http://schemas.microsoft.com/office/drawing/2014/main" id="{A34B4BEC-AF1A-A545-8669-DD7BD39A1BCD}"/>
                    </a:ext>
                  </a:extLst>
                </p:cNvPr>
                <p:cNvSpPr>
                  <a:spLocks noChangeArrowheads="1"/>
                </p:cNvSpPr>
                <p:nvPr/>
              </p:nvSpPr>
              <p:spPr bwMode="auto">
                <a:xfrm>
                  <a:off x="479" y="4335"/>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Subcircuit</a:t>
                  </a:r>
                </a:p>
                <a:p>
                  <a:pPr eaLnBrk="0" hangingPunct="0">
                    <a:defRPr/>
                  </a:pPr>
                  <a:endParaRPr lang="en-US" sz="1600" dirty="0">
                    <a:latin typeface="Arial" charset="0"/>
                    <a:ea typeface="ＭＳ Ｐゴシック" charset="0"/>
                  </a:endParaRPr>
                </a:p>
              </p:txBody>
            </p:sp>
            <p:sp>
              <p:nvSpPr>
                <p:cNvPr id="443474" name="Rectangle 82">
                  <a:extLst>
                    <a:ext uri="{FF2B5EF4-FFF2-40B4-BE49-F238E27FC236}">
                      <a16:creationId xmlns:a16="http://schemas.microsoft.com/office/drawing/2014/main" id="{C7964EF0-8FE9-2749-ABCD-5A218F5F1DC8}"/>
                    </a:ext>
                  </a:extLst>
                </p:cNvPr>
                <p:cNvSpPr>
                  <a:spLocks noChangeArrowheads="1"/>
                </p:cNvSpPr>
                <p:nvPr/>
              </p:nvSpPr>
              <p:spPr bwMode="auto">
                <a:xfrm>
                  <a:off x="436" y="4335"/>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63" name="Group 85">
                <a:extLst>
                  <a:ext uri="{FF2B5EF4-FFF2-40B4-BE49-F238E27FC236}">
                    <a16:creationId xmlns:a16="http://schemas.microsoft.com/office/drawing/2014/main" id="{E92A29D7-C082-9F49-8340-77782A3D2E3A}"/>
                  </a:ext>
                </a:extLst>
              </p:cNvPr>
              <p:cNvGrpSpPr>
                <a:grpSpLocks/>
              </p:cNvGrpSpPr>
              <p:nvPr/>
            </p:nvGrpSpPr>
            <p:grpSpPr bwMode="auto">
              <a:xfrm>
                <a:off x="0" y="4728"/>
                <a:ext cx="436" cy="394"/>
                <a:chOff x="0" y="4728"/>
                <a:chExt cx="436" cy="394"/>
              </a:xfrm>
            </p:grpSpPr>
            <p:sp>
              <p:nvSpPr>
                <p:cNvPr id="443420" name="Rectangle 28">
                  <a:extLst>
                    <a:ext uri="{FF2B5EF4-FFF2-40B4-BE49-F238E27FC236}">
                      <a16:creationId xmlns:a16="http://schemas.microsoft.com/office/drawing/2014/main" id="{2F5AA05A-3DAC-A44D-B6C1-BBF1673027B0}"/>
                    </a:ext>
                  </a:extLst>
                </p:cNvPr>
                <p:cNvSpPr>
                  <a:spLocks noChangeArrowheads="1"/>
                </p:cNvSpPr>
                <p:nvPr/>
              </p:nvSpPr>
              <p:spPr bwMode="auto">
                <a:xfrm>
                  <a:off x="43" y="4729"/>
                  <a:ext cx="350" cy="3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E</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76" name="Rectangle 84">
                  <a:extLst>
                    <a:ext uri="{FF2B5EF4-FFF2-40B4-BE49-F238E27FC236}">
                      <a16:creationId xmlns:a16="http://schemas.microsoft.com/office/drawing/2014/main" id="{E84784AF-0B67-4E42-850D-AB23AD66D379}"/>
                    </a:ext>
                  </a:extLst>
                </p:cNvPr>
                <p:cNvSpPr>
                  <a:spLocks noChangeArrowheads="1"/>
                </p:cNvSpPr>
                <p:nvPr/>
              </p:nvSpPr>
              <p:spPr bwMode="auto">
                <a:xfrm>
                  <a:off x="0" y="4729"/>
                  <a:ext cx="436" cy="39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64" name="Group 87">
                <a:extLst>
                  <a:ext uri="{FF2B5EF4-FFF2-40B4-BE49-F238E27FC236}">
                    <a16:creationId xmlns:a16="http://schemas.microsoft.com/office/drawing/2014/main" id="{B1E5A283-4678-4A45-8C75-0B1C8D3B5ED4}"/>
                  </a:ext>
                </a:extLst>
              </p:cNvPr>
              <p:cNvGrpSpPr>
                <a:grpSpLocks/>
              </p:cNvGrpSpPr>
              <p:nvPr/>
            </p:nvGrpSpPr>
            <p:grpSpPr bwMode="auto">
              <a:xfrm>
                <a:off x="436" y="4728"/>
                <a:ext cx="1395" cy="394"/>
                <a:chOff x="436" y="4728"/>
                <a:chExt cx="1395" cy="394"/>
              </a:xfrm>
            </p:grpSpPr>
            <p:sp>
              <p:nvSpPr>
                <p:cNvPr id="443421" name="Rectangle 29">
                  <a:extLst>
                    <a:ext uri="{FF2B5EF4-FFF2-40B4-BE49-F238E27FC236}">
                      <a16:creationId xmlns:a16="http://schemas.microsoft.com/office/drawing/2014/main" id="{95991EA7-A4C4-4046-8729-A03B8FF61314}"/>
                    </a:ext>
                  </a:extLst>
                </p:cNvPr>
                <p:cNvSpPr>
                  <a:spLocks noChangeArrowheads="1"/>
                </p:cNvSpPr>
                <p:nvPr/>
              </p:nvSpPr>
              <p:spPr bwMode="auto">
                <a:xfrm>
                  <a:off x="479" y="4729"/>
                  <a:ext cx="1308" cy="3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Voltage-controlled voltage source</a:t>
                  </a:r>
                </a:p>
                <a:p>
                  <a:pPr eaLnBrk="0" hangingPunct="0">
                    <a:defRPr/>
                  </a:pPr>
                  <a:endParaRPr lang="en-US" sz="1600" dirty="0">
                    <a:latin typeface="Arial" charset="0"/>
                    <a:ea typeface="ＭＳ Ｐゴシック" charset="0"/>
                  </a:endParaRPr>
                </a:p>
              </p:txBody>
            </p:sp>
            <p:sp>
              <p:nvSpPr>
                <p:cNvPr id="443478" name="Rectangle 86">
                  <a:extLst>
                    <a:ext uri="{FF2B5EF4-FFF2-40B4-BE49-F238E27FC236}">
                      <a16:creationId xmlns:a16="http://schemas.microsoft.com/office/drawing/2014/main" id="{D8E6AEB4-DCC6-AB41-B237-F34B247B893B}"/>
                    </a:ext>
                  </a:extLst>
                </p:cNvPr>
                <p:cNvSpPr>
                  <a:spLocks noChangeArrowheads="1"/>
                </p:cNvSpPr>
                <p:nvPr/>
              </p:nvSpPr>
              <p:spPr bwMode="auto">
                <a:xfrm>
                  <a:off x="436" y="4729"/>
                  <a:ext cx="1395" cy="39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65" name="Group 89">
                <a:extLst>
                  <a:ext uri="{FF2B5EF4-FFF2-40B4-BE49-F238E27FC236}">
                    <a16:creationId xmlns:a16="http://schemas.microsoft.com/office/drawing/2014/main" id="{25913FB4-D31E-CE4F-B006-9A10AF2AB01D}"/>
                  </a:ext>
                </a:extLst>
              </p:cNvPr>
              <p:cNvGrpSpPr>
                <a:grpSpLocks/>
              </p:cNvGrpSpPr>
              <p:nvPr/>
            </p:nvGrpSpPr>
            <p:grpSpPr bwMode="auto">
              <a:xfrm>
                <a:off x="0" y="5122"/>
                <a:ext cx="436" cy="394"/>
                <a:chOff x="0" y="5122"/>
                <a:chExt cx="436" cy="394"/>
              </a:xfrm>
            </p:grpSpPr>
            <p:sp>
              <p:nvSpPr>
                <p:cNvPr id="443422" name="Rectangle 30">
                  <a:extLst>
                    <a:ext uri="{FF2B5EF4-FFF2-40B4-BE49-F238E27FC236}">
                      <a16:creationId xmlns:a16="http://schemas.microsoft.com/office/drawing/2014/main" id="{24F9C72E-A280-C644-8BBB-0C8B16FFD9C9}"/>
                    </a:ext>
                  </a:extLst>
                </p:cNvPr>
                <p:cNvSpPr>
                  <a:spLocks noChangeArrowheads="1"/>
                </p:cNvSpPr>
                <p:nvPr/>
              </p:nvSpPr>
              <p:spPr bwMode="auto">
                <a:xfrm>
                  <a:off x="43" y="5121"/>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G</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80" name="Rectangle 88">
                  <a:extLst>
                    <a:ext uri="{FF2B5EF4-FFF2-40B4-BE49-F238E27FC236}">
                      <a16:creationId xmlns:a16="http://schemas.microsoft.com/office/drawing/2014/main" id="{3460C5B6-E36E-204F-9377-45088BF00BDD}"/>
                    </a:ext>
                  </a:extLst>
                </p:cNvPr>
                <p:cNvSpPr>
                  <a:spLocks noChangeArrowheads="1"/>
                </p:cNvSpPr>
                <p:nvPr/>
              </p:nvSpPr>
              <p:spPr bwMode="auto">
                <a:xfrm>
                  <a:off x="0" y="5121"/>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66" name="Group 91">
                <a:extLst>
                  <a:ext uri="{FF2B5EF4-FFF2-40B4-BE49-F238E27FC236}">
                    <a16:creationId xmlns:a16="http://schemas.microsoft.com/office/drawing/2014/main" id="{56E36E18-E748-D34F-8FFF-19512CCBD1B2}"/>
                  </a:ext>
                </a:extLst>
              </p:cNvPr>
              <p:cNvGrpSpPr>
                <a:grpSpLocks/>
              </p:cNvGrpSpPr>
              <p:nvPr/>
            </p:nvGrpSpPr>
            <p:grpSpPr bwMode="auto">
              <a:xfrm>
                <a:off x="436" y="5122"/>
                <a:ext cx="1395" cy="394"/>
                <a:chOff x="436" y="5122"/>
                <a:chExt cx="1395" cy="394"/>
              </a:xfrm>
            </p:grpSpPr>
            <p:sp>
              <p:nvSpPr>
                <p:cNvPr id="443423" name="Rectangle 31">
                  <a:extLst>
                    <a:ext uri="{FF2B5EF4-FFF2-40B4-BE49-F238E27FC236}">
                      <a16:creationId xmlns:a16="http://schemas.microsoft.com/office/drawing/2014/main" id="{F27EA4F2-00C6-734C-9BE0-2F06B4B74B95}"/>
                    </a:ext>
                  </a:extLst>
                </p:cNvPr>
                <p:cNvSpPr>
                  <a:spLocks noChangeArrowheads="1"/>
                </p:cNvSpPr>
                <p:nvPr/>
              </p:nvSpPr>
              <p:spPr bwMode="auto">
                <a:xfrm>
                  <a:off x="479" y="5121"/>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Voltage-controlled current source</a:t>
                  </a:r>
                </a:p>
                <a:p>
                  <a:pPr eaLnBrk="0" hangingPunct="0">
                    <a:defRPr/>
                  </a:pPr>
                  <a:endParaRPr lang="en-US" sz="1600" dirty="0">
                    <a:latin typeface="Arial" charset="0"/>
                    <a:ea typeface="ＭＳ Ｐゴシック" charset="0"/>
                  </a:endParaRPr>
                </a:p>
              </p:txBody>
            </p:sp>
            <p:sp>
              <p:nvSpPr>
                <p:cNvPr id="443482" name="Rectangle 90">
                  <a:extLst>
                    <a:ext uri="{FF2B5EF4-FFF2-40B4-BE49-F238E27FC236}">
                      <a16:creationId xmlns:a16="http://schemas.microsoft.com/office/drawing/2014/main" id="{CE0A382D-0F55-764A-9062-B90428EE823B}"/>
                    </a:ext>
                  </a:extLst>
                </p:cNvPr>
                <p:cNvSpPr>
                  <a:spLocks noChangeArrowheads="1"/>
                </p:cNvSpPr>
                <p:nvPr/>
              </p:nvSpPr>
              <p:spPr bwMode="auto">
                <a:xfrm>
                  <a:off x="436" y="5121"/>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67" name="Group 93">
                <a:extLst>
                  <a:ext uri="{FF2B5EF4-FFF2-40B4-BE49-F238E27FC236}">
                    <a16:creationId xmlns:a16="http://schemas.microsoft.com/office/drawing/2014/main" id="{825876F6-B278-D447-8BF8-1ABEA7EB00DB}"/>
                  </a:ext>
                </a:extLst>
              </p:cNvPr>
              <p:cNvGrpSpPr>
                <a:grpSpLocks/>
              </p:cNvGrpSpPr>
              <p:nvPr/>
            </p:nvGrpSpPr>
            <p:grpSpPr bwMode="auto">
              <a:xfrm>
                <a:off x="0" y="5516"/>
                <a:ext cx="436" cy="394"/>
                <a:chOff x="0" y="5516"/>
                <a:chExt cx="436" cy="394"/>
              </a:xfrm>
            </p:grpSpPr>
            <p:sp>
              <p:nvSpPr>
                <p:cNvPr id="443424" name="Rectangle 32">
                  <a:extLst>
                    <a:ext uri="{FF2B5EF4-FFF2-40B4-BE49-F238E27FC236}">
                      <a16:creationId xmlns:a16="http://schemas.microsoft.com/office/drawing/2014/main" id="{DD6BD727-5E26-BF4B-9CBF-9925323D41EF}"/>
                    </a:ext>
                  </a:extLst>
                </p:cNvPr>
                <p:cNvSpPr>
                  <a:spLocks noChangeArrowheads="1"/>
                </p:cNvSpPr>
                <p:nvPr/>
              </p:nvSpPr>
              <p:spPr bwMode="auto">
                <a:xfrm>
                  <a:off x="43" y="5515"/>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H</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84" name="Rectangle 92">
                  <a:extLst>
                    <a:ext uri="{FF2B5EF4-FFF2-40B4-BE49-F238E27FC236}">
                      <a16:creationId xmlns:a16="http://schemas.microsoft.com/office/drawing/2014/main" id="{030AFA78-2DD7-5A48-AF08-792BCFAE0C16}"/>
                    </a:ext>
                  </a:extLst>
                </p:cNvPr>
                <p:cNvSpPr>
                  <a:spLocks noChangeArrowheads="1"/>
                </p:cNvSpPr>
                <p:nvPr/>
              </p:nvSpPr>
              <p:spPr bwMode="auto">
                <a:xfrm>
                  <a:off x="0" y="5515"/>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68" name="Group 95">
                <a:extLst>
                  <a:ext uri="{FF2B5EF4-FFF2-40B4-BE49-F238E27FC236}">
                    <a16:creationId xmlns:a16="http://schemas.microsoft.com/office/drawing/2014/main" id="{45BFA851-714C-BE4E-AEF4-E9A500A92F4F}"/>
                  </a:ext>
                </a:extLst>
              </p:cNvPr>
              <p:cNvGrpSpPr>
                <a:grpSpLocks/>
              </p:cNvGrpSpPr>
              <p:nvPr/>
            </p:nvGrpSpPr>
            <p:grpSpPr bwMode="auto">
              <a:xfrm>
                <a:off x="436" y="5516"/>
                <a:ext cx="1395" cy="394"/>
                <a:chOff x="436" y="5516"/>
                <a:chExt cx="1395" cy="394"/>
              </a:xfrm>
            </p:grpSpPr>
            <p:sp>
              <p:nvSpPr>
                <p:cNvPr id="443425" name="Rectangle 33">
                  <a:extLst>
                    <a:ext uri="{FF2B5EF4-FFF2-40B4-BE49-F238E27FC236}">
                      <a16:creationId xmlns:a16="http://schemas.microsoft.com/office/drawing/2014/main" id="{FA1743C3-6E0A-0B4B-BDB8-DB030CF1B1F0}"/>
                    </a:ext>
                  </a:extLst>
                </p:cNvPr>
                <p:cNvSpPr>
                  <a:spLocks noChangeArrowheads="1"/>
                </p:cNvSpPr>
                <p:nvPr/>
              </p:nvSpPr>
              <p:spPr bwMode="auto">
                <a:xfrm>
                  <a:off x="479" y="5515"/>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Current-controlled voltage source</a:t>
                  </a:r>
                </a:p>
                <a:p>
                  <a:pPr eaLnBrk="0" hangingPunct="0">
                    <a:defRPr/>
                  </a:pPr>
                  <a:endParaRPr lang="en-US" sz="1600" dirty="0">
                    <a:latin typeface="Arial" charset="0"/>
                    <a:ea typeface="ＭＳ Ｐゴシック" charset="0"/>
                  </a:endParaRPr>
                </a:p>
              </p:txBody>
            </p:sp>
            <p:sp>
              <p:nvSpPr>
                <p:cNvPr id="443486" name="Rectangle 94">
                  <a:extLst>
                    <a:ext uri="{FF2B5EF4-FFF2-40B4-BE49-F238E27FC236}">
                      <a16:creationId xmlns:a16="http://schemas.microsoft.com/office/drawing/2014/main" id="{22C4603F-ADB5-4B45-A48C-427367ECD6D4}"/>
                    </a:ext>
                  </a:extLst>
                </p:cNvPr>
                <p:cNvSpPr>
                  <a:spLocks noChangeArrowheads="1"/>
                </p:cNvSpPr>
                <p:nvPr/>
              </p:nvSpPr>
              <p:spPr bwMode="auto">
                <a:xfrm>
                  <a:off x="436" y="5515"/>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69" name="Group 97">
                <a:extLst>
                  <a:ext uri="{FF2B5EF4-FFF2-40B4-BE49-F238E27FC236}">
                    <a16:creationId xmlns:a16="http://schemas.microsoft.com/office/drawing/2014/main" id="{7BCC2C95-6EA0-F549-82FC-1342827EFB5E}"/>
                  </a:ext>
                </a:extLst>
              </p:cNvPr>
              <p:cNvGrpSpPr>
                <a:grpSpLocks/>
              </p:cNvGrpSpPr>
              <p:nvPr/>
            </p:nvGrpSpPr>
            <p:grpSpPr bwMode="auto">
              <a:xfrm>
                <a:off x="0" y="5910"/>
                <a:ext cx="436" cy="394"/>
                <a:chOff x="0" y="5910"/>
                <a:chExt cx="436" cy="394"/>
              </a:xfrm>
            </p:grpSpPr>
            <p:sp>
              <p:nvSpPr>
                <p:cNvPr id="443426" name="Rectangle 34">
                  <a:extLst>
                    <a:ext uri="{FF2B5EF4-FFF2-40B4-BE49-F238E27FC236}">
                      <a16:creationId xmlns:a16="http://schemas.microsoft.com/office/drawing/2014/main" id="{7CA0F3EC-603A-1D44-A07B-5EDA9E34854F}"/>
                    </a:ext>
                  </a:extLst>
                </p:cNvPr>
                <p:cNvSpPr>
                  <a:spLocks noChangeArrowheads="1"/>
                </p:cNvSpPr>
                <p:nvPr/>
              </p:nvSpPr>
              <p:spPr bwMode="auto">
                <a:xfrm>
                  <a:off x="43" y="5909"/>
                  <a:ext cx="350"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Courier New" charset="0"/>
                    </a:rPr>
                    <a:t>F</a:t>
                  </a:r>
                  <a:endParaRPr lang="en-US" sz="1600" dirty="0">
                    <a:latin typeface="Arial" charset="0"/>
                    <a:ea typeface="ＭＳ Ｐゴシック" charset="0"/>
                    <a:cs typeface="Times New Roman" charset="0"/>
                  </a:endParaRPr>
                </a:p>
                <a:p>
                  <a:pPr eaLnBrk="0" hangingPunct="0">
                    <a:defRPr/>
                  </a:pPr>
                  <a:endParaRPr lang="en-US" sz="1600" dirty="0">
                    <a:latin typeface="Arial" charset="0"/>
                    <a:ea typeface="ＭＳ Ｐゴシック" charset="0"/>
                  </a:endParaRPr>
                </a:p>
              </p:txBody>
            </p:sp>
            <p:sp>
              <p:nvSpPr>
                <p:cNvPr id="443488" name="Rectangle 96">
                  <a:extLst>
                    <a:ext uri="{FF2B5EF4-FFF2-40B4-BE49-F238E27FC236}">
                      <a16:creationId xmlns:a16="http://schemas.microsoft.com/office/drawing/2014/main" id="{68A0B130-0497-1D4E-9332-610E4A47F8E4}"/>
                    </a:ext>
                  </a:extLst>
                </p:cNvPr>
                <p:cNvSpPr>
                  <a:spLocks noChangeArrowheads="1"/>
                </p:cNvSpPr>
                <p:nvPr/>
              </p:nvSpPr>
              <p:spPr bwMode="auto">
                <a:xfrm>
                  <a:off x="0" y="5909"/>
                  <a:ext cx="436"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nvGrpSpPr>
              <p:cNvPr id="18470" name="Group 99">
                <a:extLst>
                  <a:ext uri="{FF2B5EF4-FFF2-40B4-BE49-F238E27FC236}">
                    <a16:creationId xmlns:a16="http://schemas.microsoft.com/office/drawing/2014/main" id="{580D722D-9A0D-6646-80E0-3A5912B42607}"/>
                  </a:ext>
                </a:extLst>
              </p:cNvPr>
              <p:cNvGrpSpPr>
                <a:grpSpLocks/>
              </p:cNvGrpSpPr>
              <p:nvPr/>
            </p:nvGrpSpPr>
            <p:grpSpPr bwMode="auto">
              <a:xfrm>
                <a:off x="436" y="5910"/>
                <a:ext cx="1395" cy="394"/>
                <a:chOff x="436" y="5910"/>
                <a:chExt cx="1395" cy="394"/>
              </a:xfrm>
            </p:grpSpPr>
            <p:sp>
              <p:nvSpPr>
                <p:cNvPr id="443427" name="Rectangle 35">
                  <a:extLst>
                    <a:ext uri="{FF2B5EF4-FFF2-40B4-BE49-F238E27FC236}">
                      <a16:creationId xmlns:a16="http://schemas.microsoft.com/office/drawing/2014/main" id="{558E3B80-A4B3-6444-9182-D93A38518E87}"/>
                    </a:ext>
                  </a:extLst>
                </p:cNvPr>
                <p:cNvSpPr>
                  <a:spLocks noChangeArrowheads="1"/>
                </p:cNvSpPr>
                <p:nvPr/>
              </p:nvSpPr>
              <p:spPr bwMode="auto">
                <a:xfrm>
                  <a:off x="479" y="5909"/>
                  <a:ext cx="1308" cy="3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600" dirty="0">
                      <a:latin typeface="Arial" charset="0"/>
                      <a:ea typeface="ＭＳ Ｐゴシック" charset="0"/>
                      <a:cs typeface="Times New Roman" charset="0"/>
                    </a:rPr>
                    <a:t>Current-controlled current source</a:t>
                  </a:r>
                </a:p>
                <a:p>
                  <a:pPr eaLnBrk="0" hangingPunct="0">
                    <a:defRPr/>
                  </a:pPr>
                  <a:endParaRPr lang="en-US" sz="1600" dirty="0">
                    <a:latin typeface="Arial" charset="0"/>
                    <a:ea typeface="ＭＳ Ｐゴシック" charset="0"/>
                  </a:endParaRPr>
                </a:p>
              </p:txBody>
            </p:sp>
            <p:sp>
              <p:nvSpPr>
                <p:cNvPr id="443490" name="Rectangle 98">
                  <a:extLst>
                    <a:ext uri="{FF2B5EF4-FFF2-40B4-BE49-F238E27FC236}">
                      <a16:creationId xmlns:a16="http://schemas.microsoft.com/office/drawing/2014/main" id="{4247018C-2B8D-0A40-98A7-16A955B2BE7E}"/>
                    </a:ext>
                  </a:extLst>
                </p:cNvPr>
                <p:cNvSpPr>
                  <a:spLocks noChangeArrowheads="1"/>
                </p:cNvSpPr>
                <p:nvPr/>
              </p:nvSpPr>
              <p:spPr bwMode="auto">
                <a:xfrm>
                  <a:off x="436" y="5909"/>
                  <a:ext cx="1395" cy="394"/>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grpSp>
        <p:sp>
          <p:nvSpPr>
            <p:cNvPr id="443493" name="Rectangle 101">
              <a:extLst>
                <a:ext uri="{FF2B5EF4-FFF2-40B4-BE49-F238E27FC236}">
                  <a16:creationId xmlns:a16="http://schemas.microsoft.com/office/drawing/2014/main" id="{C54993D8-7CB2-704C-B88C-BD18FC257553}"/>
                </a:ext>
              </a:extLst>
            </p:cNvPr>
            <p:cNvSpPr>
              <a:spLocks noChangeArrowheads="1"/>
            </p:cNvSpPr>
            <p:nvPr/>
          </p:nvSpPr>
          <p:spPr bwMode="auto">
            <a:xfrm>
              <a:off x="-2" y="-2"/>
              <a:ext cx="1835" cy="6308"/>
            </a:xfrm>
            <a:prstGeom prst="rect">
              <a:avLst/>
            </a:prstGeom>
            <a:noFill/>
            <a:ln w="6350">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ea typeface="ＭＳ Ｐゴシック" charset="0"/>
              </a:endParaRPr>
            </a:p>
          </p:txBody>
        </p:sp>
      </p:grpSp>
    </p:spTree>
    <p:extLst>
      <p:ext uri="{BB962C8B-B14F-4D97-AF65-F5344CB8AC3E}">
        <p14:creationId xmlns:p14="http://schemas.microsoft.com/office/powerpoint/2010/main" val="1840997777"/>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a:extLst>
              <a:ext uri="{FF2B5EF4-FFF2-40B4-BE49-F238E27FC236}">
                <a16:creationId xmlns:a16="http://schemas.microsoft.com/office/drawing/2014/main" id="{80FA2828-67D3-FC46-B267-00C717977F7F}"/>
              </a:ext>
            </a:extLst>
          </p:cNvPr>
          <p:cNvSpPr>
            <a:spLocks noGrp="1" noChangeArrowheads="1"/>
          </p:cNvSpPr>
          <p:nvPr>
            <p:ph type="title"/>
          </p:nvPr>
        </p:nvSpPr>
        <p:spPr/>
        <p:txBody>
          <a:bodyPr/>
          <a:lstStyle/>
          <a:p>
            <a:pPr eaLnBrk="1" hangingPunct="1">
              <a:defRPr/>
            </a:pPr>
            <a:r>
              <a:rPr lang="en-US" dirty="0"/>
              <a:t>Units</a:t>
            </a:r>
          </a:p>
        </p:txBody>
      </p:sp>
      <p:graphicFrame>
        <p:nvGraphicFramePr>
          <p:cNvPr id="444503" name="Group 87">
            <a:extLst>
              <a:ext uri="{FF2B5EF4-FFF2-40B4-BE49-F238E27FC236}">
                <a16:creationId xmlns:a16="http://schemas.microsoft.com/office/drawing/2014/main" id="{BCE294CA-D109-984C-8B21-C76B4F315D77}"/>
              </a:ext>
            </a:extLst>
          </p:cNvPr>
          <p:cNvGraphicFramePr>
            <a:graphicFrameLocks noGrp="1"/>
          </p:cNvGraphicFramePr>
          <p:nvPr>
            <p:extLst>
              <p:ext uri="{D42A27DB-BD31-4B8C-83A1-F6EECF244321}">
                <p14:modId xmlns:p14="http://schemas.microsoft.com/office/powerpoint/2010/main" val="2757568544"/>
              </p:ext>
            </p:extLst>
          </p:nvPr>
        </p:nvGraphicFramePr>
        <p:xfrm>
          <a:off x="3657600" y="1133061"/>
          <a:ext cx="4876800" cy="3962400"/>
        </p:xfrm>
        <a:graphic>
          <a:graphicData uri="http://schemas.openxmlformats.org/drawingml/2006/table">
            <a:tbl>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Letter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Unit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Magnitude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atto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10</a:t>
                      </a:r>
                      <a:r>
                        <a:rPr kumimoji="0" lang="en-US" sz="2000" b="0" i="0" u="none" strike="noStrike" cap="none" normalizeH="0" baseline="30000" dirty="0">
                          <a:ln>
                            <a:noFill/>
                          </a:ln>
                          <a:solidFill>
                            <a:schemeClr val="tx1"/>
                          </a:solidFill>
                          <a:effectLst/>
                          <a:latin typeface="Arial" charset="0"/>
                          <a:ea typeface="ＭＳ Ｐゴシック"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fempto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10</a:t>
                      </a:r>
                      <a:r>
                        <a:rPr kumimoji="0" lang="en-US" sz="2000" b="0" i="0" u="none" strike="noStrike" cap="none" normalizeH="0" baseline="30000" dirty="0">
                          <a:ln>
                            <a:noFill/>
                          </a:ln>
                          <a:solidFill>
                            <a:schemeClr val="tx1"/>
                          </a:solidFill>
                          <a:effectLst/>
                          <a:latin typeface="Arial" charset="0"/>
                          <a:ea typeface="ＭＳ Ｐゴシック"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pico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10</a:t>
                      </a:r>
                      <a:r>
                        <a:rPr kumimoji="0" lang="en-US" sz="2000" b="0" i="0" u="none" strike="noStrike" cap="none" normalizeH="0" baseline="30000" dirty="0">
                          <a:ln>
                            <a:noFill/>
                          </a:ln>
                          <a:solidFill>
                            <a:schemeClr val="tx1"/>
                          </a:solidFill>
                          <a:effectLst/>
                          <a:latin typeface="Arial" charset="0"/>
                          <a:ea typeface="ＭＳ Ｐゴシック"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nano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10</a:t>
                      </a:r>
                      <a:r>
                        <a:rPr kumimoji="0" lang="en-US" sz="2000" b="0" i="0" u="none" strike="noStrike" cap="none" normalizeH="0" baseline="30000" dirty="0">
                          <a:ln>
                            <a:noFill/>
                          </a:ln>
                          <a:solidFill>
                            <a:schemeClr val="tx1"/>
                          </a:solidFill>
                          <a:effectLst/>
                          <a:latin typeface="Arial" charset="0"/>
                          <a:ea typeface="ＭＳ Ｐゴシック"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micro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10</a:t>
                      </a:r>
                      <a:r>
                        <a:rPr kumimoji="0" lang="en-US" sz="2000" b="0" i="0" u="none" strike="noStrike" cap="none" normalizeH="0" baseline="30000" dirty="0">
                          <a:ln>
                            <a:noFill/>
                          </a:ln>
                          <a:solidFill>
                            <a:schemeClr val="tx1"/>
                          </a:solidFill>
                          <a:effectLst/>
                          <a:latin typeface="Arial" charset="0"/>
                          <a:ea typeface="ＭＳ Ｐゴシック"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milli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10</a:t>
                      </a:r>
                      <a:r>
                        <a:rPr kumimoji="0" lang="en-US" sz="2000" b="0" i="0" u="none" strike="noStrike" cap="none" normalizeH="0" baseline="30000" dirty="0">
                          <a:ln>
                            <a:noFill/>
                          </a:ln>
                          <a:solidFill>
                            <a:schemeClr val="tx1"/>
                          </a:solidFill>
                          <a:effectLst/>
                          <a:latin typeface="Arial" charset="0"/>
                          <a:ea typeface="ＭＳ Ｐゴシック"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655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kilo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10</a:t>
                      </a:r>
                      <a:r>
                        <a:rPr kumimoji="0" lang="en-US" sz="2000" b="0" i="0" u="none" strike="noStrike" cap="none" normalizeH="0" baseline="30000" dirty="0">
                          <a:ln>
                            <a:noFill/>
                          </a:ln>
                          <a:solidFill>
                            <a:schemeClr val="tx1"/>
                          </a:solidFill>
                          <a:effectLst/>
                          <a:latin typeface="Arial" charset="0"/>
                          <a:ea typeface="ＭＳ Ｐゴシック"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mega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10</a:t>
                      </a:r>
                      <a:r>
                        <a:rPr kumimoji="0" lang="en-US" sz="2000" b="0" i="0" u="none" strike="noStrike" cap="none" normalizeH="0" baseline="30000" dirty="0">
                          <a:ln>
                            <a:noFill/>
                          </a:ln>
                          <a:solidFill>
                            <a:schemeClr val="tx1"/>
                          </a:solidFill>
                          <a:effectLst/>
                          <a:latin typeface="Arial" charset="0"/>
                          <a:ea typeface="ＭＳ Ｐゴシック"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giga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10</a:t>
                      </a:r>
                      <a:r>
                        <a:rPr kumimoji="0" lang="en-US" sz="2000" b="0" i="0" u="none" strike="noStrike" cap="none" normalizeH="0" baseline="30000" dirty="0">
                          <a:ln>
                            <a:noFill/>
                          </a:ln>
                          <a:solidFill>
                            <a:schemeClr val="tx1"/>
                          </a:solidFill>
                          <a:effectLst/>
                          <a:latin typeface="Arial" charset="0"/>
                          <a:ea typeface="ＭＳ Ｐゴシック"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44505" name="Text Box 89">
            <a:extLst>
              <a:ext uri="{FF2B5EF4-FFF2-40B4-BE49-F238E27FC236}">
                <a16:creationId xmlns:a16="http://schemas.microsoft.com/office/drawing/2014/main" id="{64939831-B01F-1B4C-A8AC-0C3AFF469838}"/>
              </a:ext>
            </a:extLst>
          </p:cNvPr>
          <p:cNvSpPr txBox="1">
            <a:spLocks noChangeArrowheads="1"/>
          </p:cNvSpPr>
          <p:nvPr/>
        </p:nvSpPr>
        <p:spPr bwMode="auto">
          <a:xfrm>
            <a:off x="3552940" y="5265144"/>
            <a:ext cx="8001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000000"/>
                </a:solidFill>
                <a:latin typeface="Arial" charset="0"/>
                <a:ea typeface="ＭＳ Ｐゴシック" charset="0"/>
              </a:rPr>
              <a:t>E.g., 100 femptofarad capacitor = 100fF, 100f, 100e-15</a:t>
            </a:r>
          </a:p>
        </p:txBody>
      </p:sp>
    </p:spTree>
    <p:extLst>
      <p:ext uri="{BB962C8B-B14F-4D97-AF65-F5344CB8AC3E}">
        <p14:creationId xmlns:p14="http://schemas.microsoft.com/office/powerpoint/2010/main" val="4093014722"/>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customXsn xmlns="http://schemas.microsoft.com/office/2006/metadata/customXsn">
  <xsnLocation/>
  <cached>True</cached>
  <openByDefault>True</openByDefault>
  <xsnScope/>
</customXsn>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B61D4E06-5D3F-4994-A4A7-4BA626FA722D}">
  <ds:schemaRefs>
    <ds:schemaRef ds:uri="http://schemas.microsoft.com/office/2006/metadata/properties"/>
    <ds:schemaRef ds:uri="http://purl.org/dc/elements/1.1/"/>
    <ds:schemaRef ds:uri="http://schemas.microsoft.com/sharepoint/v3"/>
    <ds:schemaRef ds:uri="http://schemas.microsoft.com/sharepoint/v3/fields"/>
    <ds:schemaRef ds:uri="http://schemas.microsoft.com/office/infopath/2007/PartnerControls"/>
    <ds:schemaRef ds:uri="http://purl.org/dc/terms/"/>
    <ds:schemaRef ds:uri="http://schemas.openxmlformats.org/package/2006/metadata/core-properties"/>
    <ds:schemaRef ds:uri="c0950e01-db07-4e41-9c32-b7a8e9fccc9b"/>
    <ds:schemaRef ds:uri="http://schemas.microsoft.com/office/2006/documentManagement/types"/>
    <ds:schemaRef ds:uri="f2ad5090-61a8-4b8c-ab70-68f4ff4d193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3031</Words>
  <Application>Microsoft Office PowerPoint</Application>
  <PresentationFormat>Widescreen</PresentationFormat>
  <Paragraphs>453</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Symbol</vt:lpstr>
      <vt:lpstr>Times New Roman</vt:lpstr>
      <vt:lpstr>Wingdings</vt:lpstr>
      <vt:lpstr>Arm_PPT_Public</vt:lpstr>
      <vt:lpstr>CMOS VLSI Design  Lecture 10: SPICE Simulation</vt:lpstr>
      <vt:lpstr>Learning Objectives</vt:lpstr>
      <vt:lpstr>Introduction to SPICE</vt:lpstr>
      <vt:lpstr>Writing Spice Decks</vt:lpstr>
      <vt:lpstr>Example: RC Circuit</vt:lpstr>
      <vt:lpstr>Result (Graphical)</vt:lpstr>
      <vt:lpstr>Sources</vt:lpstr>
      <vt:lpstr>SPICE Elements</vt:lpstr>
      <vt:lpstr>Units</vt:lpstr>
      <vt:lpstr>DC Analysis</vt:lpstr>
      <vt:lpstr>I-V Characteristics</vt:lpstr>
      <vt:lpstr>MOSFET Elements</vt:lpstr>
      <vt:lpstr>Transient Analysis</vt:lpstr>
      <vt:lpstr>Transient Results</vt:lpstr>
      <vt:lpstr>Subcircuits</vt:lpstr>
      <vt:lpstr>FO4 Inverter Delay</vt:lpstr>
      <vt:lpstr>FO4 Inverter Delay Cont.</vt:lpstr>
      <vt:lpstr>FO4 Results</vt:lpstr>
      <vt:lpstr>Optimization</vt:lpstr>
      <vt:lpstr>P/N Optimization</vt:lpstr>
      <vt:lpstr>P/N Optimization</vt:lpstr>
      <vt:lpstr>P/N Results</vt:lpstr>
      <vt:lpstr>Power Measurement</vt:lpstr>
      <vt:lpstr>Logical Effort</vt:lpstr>
      <vt:lpstr>Logical Effort Plots</vt:lpstr>
      <vt:lpstr>Logical Effort Data</vt:lpstr>
      <vt:lpstr>Comparison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10: SPICE Simulation</dc:title>
  <dc:subject/>
  <dc:creator/>
  <cp:keywords/>
  <dc:description/>
  <cp:lastModifiedBy/>
  <cp:revision>51</cp:revision>
  <dcterms:created xsi:type="dcterms:W3CDTF">2019-04-08T13:00:08Z</dcterms:created>
  <dcterms:modified xsi:type="dcterms:W3CDTF">2020-08-26T06:27:13Z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