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27"/>
  </p:notesMasterIdLst>
  <p:handoutMasterIdLst>
    <p:handoutMasterId r:id="rId28"/>
  </p:handoutMasterIdLst>
  <p:sldIdLst>
    <p:sldId id="371" r:id="rId7"/>
    <p:sldId id="372" r:id="rId8"/>
    <p:sldId id="263" r:id="rId9"/>
    <p:sldId id="264" r:id="rId10"/>
    <p:sldId id="262" r:id="rId11"/>
    <p:sldId id="265" r:id="rId12"/>
    <p:sldId id="266" r:id="rId13"/>
    <p:sldId id="268" r:id="rId14"/>
    <p:sldId id="291" r:id="rId15"/>
    <p:sldId id="275" r:id="rId16"/>
    <p:sldId id="276" r:id="rId17"/>
    <p:sldId id="278" r:id="rId18"/>
    <p:sldId id="282" r:id="rId19"/>
    <p:sldId id="281" r:id="rId20"/>
    <p:sldId id="284" r:id="rId21"/>
    <p:sldId id="283" r:id="rId22"/>
    <p:sldId id="293" r:id="rId23"/>
    <p:sldId id="288" r:id="rId24"/>
    <p:sldId id="290" r:id="rId25"/>
    <p:sldId id="27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5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397BB-5477-49C3-9007-8AA97F98C1AC}" v="3" dt="2020-08-26T06:23:14.91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66067" autoAdjust="0"/>
  </p:normalViewPr>
  <p:slideViewPr>
    <p:cSldViewPr snapToGrid="0">
      <p:cViewPr varScale="1">
        <p:scale>
          <a:sx n="79" d="100"/>
          <a:sy n="79" d="100"/>
        </p:scale>
        <p:origin x="141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E637753-90BA-2248-BADE-3D60A1952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122667-22F0-9345-9F94-4E978770C4B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D32DFAA-5A21-C24F-A27C-974E4D9FB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FCDC856-FCD5-D143-99E6-CBB2E9C92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Parasitic delay is the ratio between the output capacitance of a complex gate and the capacitance input of the inverter.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A arrives last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then: 6/3=2</a:t>
            </a:r>
            <a:r>
              <a:rPr lang="en-US" altLang="en-US" dirty="0">
                <a:latin typeface="Symbol" panose="05050102010706020507" pitchFamily="18" charset="2"/>
              </a:rPr>
              <a:t>tau</a:t>
            </a:r>
            <a:endParaRPr lang="en-US" altLang="en-US" dirty="0"/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B arrives last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then: 7/3=2.33tau</a:t>
            </a:r>
          </a:p>
        </p:txBody>
      </p:sp>
    </p:spTree>
    <p:extLst>
      <p:ext uri="{BB962C8B-B14F-4D97-AF65-F5344CB8AC3E}">
        <p14:creationId xmlns:p14="http://schemas.microsoft.com/office/powerpoint/2010/main" val="262096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BD4CDA7-80E1-5A4C-B1A8-DBC017880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45A5D6-EFC7-B547-B34F-B623093CA17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4BA7C1C-BB7C-ED4C-A63A-0DB44CCB3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A4BF926-7145-7D48-9847-C348EC6B2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Architecturally speaking, the flow of data has signals arriving faster. In this case, it is A, since transistor gates connected to A are the closest to the output. In contrast, signal B has to first go to the gates and then go through the second transistor creating a delay.</a:t>
            </a: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is faster and B is slower.</a:t>
            </a:r>
          </a:p>
        </p:txBody>
      </p:sp>
    </p:spTree>
    <p:extLst>
      <p:ext uri="{BB962C8B-B14F-4D97-AF65-F5344CB8AC3E}">
        <p14:creationId xmlns:p14="http://schemas.microsoft.com/office/powerpoint/2010/main" val="280378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88926CD2-2E26-5F40-811A-49D9C24B9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4D7F6B-7647-9C44-BE1B-B719FDF365E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4FB0605-7E41-A84C-9252-6F89DDC2A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0CC2727-BFA6-A644-9BE4-03B207308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Logic gates sometimes have different logical efforts for different inputs. We call such gates asymmetric. Asymmetric gates can speed up critical paths in a network by reducing the logical effort along the critical paths. This attractive property has a price since the total logical effort of the logic gate increases. This slide discusses design issues arising from biasing a gate to </a:t>
            </a:r>
            <a:r>
              <a:rPr lang="en-US" sz="1200" b="0" i="0" u="none" strike="noStrike" kern="1200" baseline="0" noProof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favor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particular inputs. </a:t>
            </a:r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0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944BA92-1F3B-2548-B159-5748CF311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D9A984-B936-F340-8B05-F493E47AC28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F80E9FB-44A6-964C-8D15-A14CC05B8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F9BA01-2FB0-DE4F-8514-42A3E8277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97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D39C8CA2-80B7-FB4B-9857-19FE6DF37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DC949D-8272-DA4A-82DB-125771505F2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56C1E78-DA11-0F41-9D91-C1B280BF8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5777165-ABD0-6F42-89B3-9489DF39F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Changing the driving capabilities of PMOS and CMOS transistor networks to favor one transistor direction is referred as skewing.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16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1A828B08-F46C-C749-9EF1-B033897E3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5137F3-0078-F44A-8452-5CF83552C68F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84EB0C1-3A12-0645-9292-ED31439CE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6718D6-A4A2-814D-9C11-F3D638D83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Hi-Lo Skew allows to change the balance in the logical effort of the transistors, making one path faster while making the other one slower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this is intentional and is a good trick to design architectures where one input is important, for example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 asynchronous FSM or a reset in a flip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flop.</a:t>
            </a:r>
          </a:p>
        </p:txBody>
      </p:sp>
    </p:spTree>
    <p:extLst>
      <p:ext uri="{BB962C8B-B14F-4D97-AF65-F5344CB8AC3E}">
        <p14:creationId xmlns:p14="http://schemas.microsoft.com/office/powerpoint/2010/main" val="1302196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1DA9AC7D-04FD-C34F-B894-CB1FF471F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59611C-36DF-C742-B724-993092F43AD5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8BE8868-B424-FE44-A9F1-075CB98F2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6F4314C-F57A-D147-882C-95A3A44E8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Examples to apply low and high skew in different transistors.</a:t>
            </a: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all cases, either low or high, we reduce the value W by half.</a:t>
            </a:r>
          </a:p>
        </p:txBody>
      </p:sp>
    </p:spTree>
    <p:extLst>
      <p:ext uri="{BB962C8B-B14F-4D97-AF65-F5344CB8AC3E}">
        <p14:creationId xmlns:p14="http://schemas.microsoft.com/office/powerpoint/2010/main" val="145289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260A4AFB-B8F7-364A-A29A-A57E006C3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296AFB-1086-5242-8E0F-75E7203F1BFE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9957442-090D-C847-96F1-0B34762CD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9EFD925-86AD-964F-B616-31A002074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apply the two methods at the same time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this case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 is reduced in size and is located to allow an intentional speed increase but reducing the parasitic delay.</a:t>
            </a:r>
          </a:p>
        </p:txBody>
      </p:sp>
    </p:spTree>
    <p:extLst>
      <p:ext uri="{BB962C8B-B14F-4D97-AF65-F5344CB8AC3E}">
        <p14:creationId xmlns:p14="http://schemas.microsoft.com/office/powerpoint/2010/main" val="208616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6805879-9740-984D-8976-4730C75B9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C9C81C-6F63-894A-88A0-3734974936C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 dirty="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F2B8F10-9616-3943-AF0A-537A0CD9D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93E4EB3-B39E-8F47-BD4E-7A2975B1B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Normal skew gates have equal rise and fall resistances. However, this is not optimal for average circuit delay. By using a smaller P/N ratio, the input load can be significantly reduced while only somewhat slowing the rising output.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10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3C90684D-1176-BF40-A106-7917FAC19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4D6270-D6B4-EA41-9D3C-562DDBCBC6C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D72366E-421E-5C44-AE81-48FC0D208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091AB01-1508-5542-A6A8-EDFADE6E8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Therefore, the optimal P/N ratio to minimize average path delay is the square root of the ratio that gives equal rise/fall resistances. Since the mobility ratios are 2-3, the best P/N ratios for average delay are 1.4-1.7; 1.5 is a convenient number to use.</a:t>
            </a:r>
          </a:p>
          <a:p>
            <a:endParaRPr lang="en-GB" altLang="en-US" sz="1200" b="0" i="0" u="none" strike="noStrike" kern="1200" baseline="0" dirty="0">
              <a:solidFill>
                <a:schemeClr val="tx1"/>
              </a:solidFill>
              <a:latin typeface="+mn-lt"/>
              <a:ea typeface="ＭＳ Ｐゴシック" charset="0"/>
            </a:endParaRPr>
          </a:p>
          <a:p>
            <a:r>
              <a:rPr lang="en-GB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</a:rPr>
              <a:t>In the case of the inverter when P is equal to 2</a:t>
            </a:r>
            <a:r>
              <a:rPr lang="en-GB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</a:rPr>
              <a:t>,</a:t>
            </a:r>
            <a:r>
              <a:rPr lang="en-GB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</a:rPr>
              <a:t> then the most efficient ratio is P=sqrt(s)=1.414.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46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Bubble pushing: a shortcut method for forming equivalent logic circuits, based on De Morgan’s theorem.</a:t>
            </a: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Compound gates: here we follow a similar method to the complementary COMS logic with pull-up (VDD) and pull-down (0 V) networks. 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Input ordering: fiscal location of gates to determine the signal and delay. 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Asymmetric gates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/>
                <a:cs typeface="Calibri"/>
              </a:rPr>
              <a:t>: asymmetrical gates can speed up critical paths in a network by reducing logical effort along the critical paths.</a:t>
            </a: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Skewed gates: The size of the transistors is adjusted to make one of them faster than the other. 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369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0B7F8F5A-A263-7641-AA04-7C24FC612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67C33B-2E22-3241-8326-75784301E5E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187EF5D-3CD7-4C48-9120-97685CB14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4C2DE2-8CB4-9E40-AB54-0CA0E608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 summary, we need to decide what is best for the design to make it more efficient in speed and strength of signal but keep functionality first. </a:t>
            </a: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 compound gates to create faster signals by adding complexity or keep it simple but sacrifice a little delay.</a:t>
            </a: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Play with the inputs if this helps make it faster or ensure no bugs.</a:t>
            </a: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However, speed isn't everything; the design needs to maintain a consumption of energy and space to avoid issues with temperature or delays due to parasitics.</a:t>
            </a:r>
          </a:p>
        </p:txBody>
      </p:sp>
    </p:spTree>
    <p:extLst>
      <p:ext uri="{BB962C8B-B14F-4D97-AF65-F5344CB8AC3E}">
        <p14:creationId xmlns:p14="http://schemas.microsoft.com/office/powerpoint/2010/main" val="12709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7D77230-AF78-304A-9CC0-8D1B0A0D7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35AD60-D8A4-8D4B-936A-71D3BD7D6AF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A5D1B4E-C603-6444-8CE8-A3A3E5922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C4E86A-F0D7-3740-BC42-7526A295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Example, describes a two-input multiplexer using Verilog.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Inputs: s, d0, d1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Output: y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s is true, then y=d1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Else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if s is false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then y=d0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96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DDD3468-E8D3-7E49-94AA-70E3788E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BF522D-583D-E748-ABCB-0983D23330A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58B583E-3A52-E645-A601-43D480BA1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4403B8-49F1-5F4E-9E42-3BE90191A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 2: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Here, the two-input multiplexer is designed using 2 NAND gates and 2 inverters and one OR gate.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66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DCFB5C3-E76B-C547-9FB6-5A0DCDF59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F0F8AD-FCD2-2D4A-BCFD-E71F23D6FB3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7A4CFC0-6150-7145-A7C4-DC38FF3B5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4E40834-2249-0541-83FF-2FBCFCEB7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see how we use the bubble pushing method to go from the solution of example 1 to the more convenient solution of example 2.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method is similar to DeMorgan’s Law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First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change all the AND/OR gates into NAND/NOR gates and inverters. (a - b)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Then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you push bubbles around to cancel out inverters since two inverters give you the same output always.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case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two inverters at the output of the NAND gates </a:t>
            </a:r>
            <a:r>
              <a:rPr lang="en-US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cannot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be canceled out. These inverters will remain at the input of the NOR gate (b-c).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NOR gate also has an inverter at its output. This inverter negates the NOR gate output, thus making it an OR gate (c-d).</a:t>
            </a:r>
          </a:p>
        </p:txBody>
      </p:sp>
    </p:spTree>
    <p:extLst>
      <p:ext uri="{BB962C8B-B14F-4D97-AF65-F5344CB8AC3E}">
        <p14:creationId xmlns:p14="http://schemas.microsoft.com/office/powerpoint/2010/main" val="176113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1C605774-F738-8D43-AB2C-292B67740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5679A2-41F6-DF42-B74A-FC4C0944E6D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DEE341B-C615-7349-BF75-482542F8A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8A59866-D43A-4146-8792-5C8F1B25A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example from the previous slide can be realized as a compound gate as shown in this slide. The design shown in this slide is AOI22 compound gate + inverter.</a:t>
            </a:r>
          </a:p>
        </p:txBody>
      </p:sp>
    </p:spTree>
    <p:extLst>
      <p:ext uri="{BB962C8B-B14F-4D97-AF65-F5344CB8AC3E}">
        <p14:creationId xmlns:p14="http://schemas.microsoft.com/office/powerpoint/2010/main" val="76823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B235DDA-9852-8043-8A8F-F6035D158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BB3D5C-6F6A-C84D-9B2B-59EAA1E8F53E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1241112-7370-AE44-84C2-C5ADB9A47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9115BB2-A279-684F-8289-7BC9EB7E7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Compound gates can perform the functions of a combination of basic logic gates. Compound gates are simple devices and they are formed from a combination of transistors which are fewer in number if such logic function is built using basic gates.</a:t>
            </a:r>
            <a:endParaRPr lang="en-US" altLang="en-US" sz="1200" kern="1200" dirty="0">
              <a:solidFill>
                <a:schemeClr val="tx1"/>
              </a:solidFill>
              <a:latin typeface="+mn-lt"/>
              <a:ea typeface="ＭＳ Ｐゴシック" charset="0"/>
            </a:endParaRPr>
          </a:p>
          <a:p>
            <a:pPr eaLnBrk="1" hangingPunct="1"/>
            <a:endParaRPr lang="en-US" altLang="en-US" sz="1200" kern="1200" dirty="0">
              <a:solidFill>
                <a:schemeClr val="tx1"/>
              </a:solidFill>
              <a:latin typeface="+mn-lt"/>
              <a:ea typeface="ＭＳ Ｐゴシック" charset="0"/>
            </a:endParaRPr>
          </a:p>
          <a:p>
            <a:pPr eaLnBrk="1" hangingPunct="1"/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</a:rPr>
              <a:t>To calculate the parasitic capacitance of the gate, look at the output sum the width of the transistors driving it divided by 3 (for inverter).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64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0506719-D6A0-FF46-9A7E-FE0CAA291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21CF02-204D-9B40-9571-B7F16A96333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CB6D69C-575F-EA40-A720-261E70958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94E93DC-5C0A-D742-A645-9CE5E6F4C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NAND Solution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H = 160 / 16 =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B =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N =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P = 2 + 2 =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G = (4 / 3) · (4 / 3) = 16 /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F = GBH = 160 /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ˆ f = N √ F = 4 .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D = N ˆ f + P = 12 . 4 </a:t>
            </a:r>
            <a:r>
              <a:rPr lang="el-GR" dirty="0">
                <a:effectLst/>
              </a:rPr>
              <a:t>τ </a:t>
            </a:r>
            <a:endParaRPr lang="en-GB" dirty="0"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Compound Solution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H = 160 / 16 =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B =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N =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P = 4 + 1 =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G = (6 / 3) · (1) =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F = GBH = 20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ˆ f = N √ F = 4 .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D = N ˆ f + P = 14 </a:t>
            </a:r>
            <a:r>
              <a:rPr lang="el-GR" dirty="0">
                <a:effectLst/>
              </a:rPr>
              <a:t>τ </a:t>
            </a:r>
            <a:endParaRPr lang="en-GB" dirty="0">
              <a:effectLst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42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1ECB616-2229-8C45-99E4-F99972020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E46996-5ED9-834E-A1CA-6AA03C62D2D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1E39C45-6C71-0345-BEC3-A954DEA84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7EE6618-66AC-984F-BBF1-638DE282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47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22A684-F65D-C14F-8F2B-1B61F115C7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10: Combinational Circuits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31255D-0B4B-C842-A24F-4590D5F6E8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CDC5-17F4-B846-9244-76D49CE94B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902215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6F37B-1D50-764F-AFC8-D63955C34D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10: Combinational Circuits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3708B-1FE0-5646-85AA-23DB136064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16A14-3891-2740-A198-5505A4DA42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9997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70A4D-0C33-1546-858A-2235E1AAFB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10: Combinational Circuits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E055B5-818E-8E4F-9076-72E11F34DC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87856-9794-7546-9ED6-25F8CCA17B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26485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0016CF-7DAB-D743-8835-21CD0AC507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10: Combinational Circuits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0D605C-C311-D04A-9A3C-BD31E59291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6034-CC75-BE47-AC19-6E3B63F40B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613705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1" r:id="rId5"/>
    <p:sldLayoutId id="2147485512" r:id="rId6"/>
    <p:sldLayoutId id="2147485513" r:id="rId7"/>
    <p:sldLayoutId id="2147485514" r:id="rId8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/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Combinational</a:t>
            </a:r>
            <a:br>
              <a:rPr lang="en-US" dirty="0"/>
            </a:br>
            <a:r>
              <a:rPr lang="en-US" dirty="0"/>
              <a:t>Circuit Design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83D51BE6-D80D-B84C-BCDB-567FB4D0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Order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012A29D-D077-4B42-ABCD-909E654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parasitic delay model was too simple</a:t>
            </a:r>
          </a:p>
          <a:p>
            <a:pPr lvl="1" eaLnBrk="1" hangingPunct="1"/>
            <a:r>
              <a:rPr lang="en-US" altLang="en-US" dirty="0"/>
              <a:t>Calculate parasitic delay for Y falling</a:t>
            </a:r>
          </a:p>
          <a:p>
            <a:pPr lvl="2"/>
            <a:r>
              <a:rPr lang="en-US" altLang="en-US" dirty="0"/>
              <a:t>If A arrives latest?  2</a:t>
            </a:r>
            <a:r>
              <a:rPr lang="en-US" altLang="en-US" dirty="0">
                <a:latin typeface="Symbol" panose="05050102010706020507" pitchFamily="18" charset="2"/>
              </a:rPr>
              <a:t>t</a:t>
            </a:r>
            <a:endParaRPr lang="en-US" altLang="en-US" dirty="0"/>
          </a:p>
          <a:p>
            <a:pPr lvl="2"/>
            <a:r>
              <a:rPr lang="en-US" altLang="en-US" dirty="0"/>
              <a:t>If B arrives latest?  2.33</a:t>
            </a:r>
            <a:r>
              <a:rPr lang="en-US" altLang="en-US" dirty="0">
                <a:latin typeface="Symbol" panose="05050102010706020507" pitchFamily="18" charset="2"/>
              </a:rPr>
              <a:t>t</a:t>
            </a:r>
            <a:endParaRPr lang="en-US" altLang="en-US" dirty="0"/>
          </a:p>
        </p:txBody>
      </p:sp>
      <p:sp>
        <p:nvSpPr>
          <p:cNvPr id="480263" name="Rectangle 7">
            <a:extLst>
              <a:ext uri="{FF2B5EF4-FFF2-40B4-BE49-F238E27FC236}">
                <a16:creationId xmlns:a16="http://schemas.microsoft.com/office/drawing/2014/main" id="{6333613F-A395-0F47-8266-96BBAFEC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80265" name="Rectangle 9">
            <a:extLst>
              <a:ext uri="{FF2B5EF4-FFF2-40B4-BE49-F238E27FC236}">
                <a16:creationId xmlns:a16="http://schemas.microsoft.com/office/drawing/2014/main" id="{84EE3E2C-0881-8E48-841B-BD895E0D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6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0032541-6580-452C-8124-C392886D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51" y="2180036"/>
            <a:ext cx="6210898" cy="35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268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3" grpId="0" animBg="1"/>
      <p:bldP spid="4802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4AD71C11-4327-A840-8874-50858D22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Inner &amp; Outer Inputs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B701027-9352-3843-9BB0-517967A53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Inner</a:t>
            </a:r>
            <a:r>
              <a:rPr lang="en-US" altLang="en-US" dirty="0"/>
              <a:t> input is closest to output (A)</a:t>
            </a:r>
          </a:p>
          <a:p>
            <a:pPr eaLnBrk="1" hangingPunct="1"/>
            <a:r>
              <a:rPr lang="en-US" altLang="en-US" i="1" dirty="0"/>
              <a:t>Outer</a:t>
            </a:r>
            <a:r>
              <a:rPr lang="en-US" altLang="en-US" dirty="0"/>
              <a:t> input is closest to rail (B)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input arrival time is known</a:t>
            </a:r>
          </a:p>
          <a:p>
            <a:pPr lvl="1" eaLnBrk="1" hangingPunct="1"/>
            <a:r>
              <a:rPr lang="en-US" altLang="en-US" dirty="0"/>
              <a:t>Connect latest input to inner terminal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C0553F-81F4-4EA6-B8FC-F7F61097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9" y="1495154"/>
            <a:ext cx="4727807" cy="38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087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D3231A50-1505-5E4D-A757-A433996E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Asymmetric Gates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9FCF572-F3F9-F84C-A4B4-4C2061E70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Asymmetric gates favor one input over another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E.g., suppose input A of a NAND gate is most critical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Use smaller transistor on A (less capacitance)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Boost size of noncritical input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So total resistance is same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g</a:t>
            </a:r>
            <a:r>
              <a:rPr lang="en-US" altLang="en-US" baseline="-25000" dirty="0">
                <a:solidFill>
                  <a:srgbClr val="000000"/>
                </a:solidFill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= 10/9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g</a:t>
            </a:r>
            <a:r>
              <a:rPr lang="en-US" altLang="en-US" baseline="-25000" dirty="0">
                <a:solidFill>
                  <a:srgbClr val="000000"/>
                </a:solidFill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= 2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g</a:t>
            </a:r>
            <a:r>
              <a:rPr lang="en-US" altLang="en-US" baseline="-25000" dirty="0">
                <a:solidFill>
                  <a:srgbClr val="000000"/>
                </a:solidFill>
              </a:rPr>
              <a:t>total</a:t>
            </a:r>
            <a:r>
              <a:rPr lang="en-US" altLang="en-US" dirty="0">
                <a:solidFill>
                  <a:srgbClr val="000000"/>
                </a:solidFill>
              </a:rPr>
              <a:t> = g</a:t>
            </a:r>
            <a:r>
              <a:rPr lang="en-US" altLang="en-US" baseline="-25000" dirty="0">
                <a:solidFill>
                  <a:srgbClr val="000000"/>
                </a:solidFill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+ g</a:t>
            </a:r>
            <a:r>
              <a:rPr lang="en-US" altLang="en-US" baseline="-25000" dirty="0">
                <a:solidFill>
                  <a:srgbClr val="000000"/>
                </a:solidFill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= 28/9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Asymmetric gate approaches g = 1 on critical input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But total logical effort goes up</a:t>
            </a:r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89A4B8F1-F6D9-5E4E-8425-2B97C295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16FB6582-0A9E-2946-A1AE-59BF2329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83335" name="Rectangle 7">
            <a:extLst>
              <a:ext uri="{FF2B5EF4-FFF2-40B4-BE49-F238E27FC236}">
                <a16:creationId xmlns:a16="http://schemas.microsoft.com/office/drawing/2014/main" id="{CB84660B-6291-AB46-953A-51F19D740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90CD02-F699-4330-89E4-E5078B05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75" y="2095500"/>
            <a:ext cx="36915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444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nimBg="1"/>
      <p:bldP spid="483334" grpId="0" animBg="1"/>
      <p:bldP spid="4833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0EA23E4-6EC9-C44C-8CAD-98403F410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Symmetric Gates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3EAAEEC-419E-4549-903C-EB4F611E5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Inputs can be made perfectly symmetric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C98DC52-8983-49EF-86D2-0C8E5701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041821"/>
            <a:ext cx="4599382" cy="34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5188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7157BF69-16B3-E04C-9B15-DFD32B2E4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Skewed Gates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17228F2-4B1D-5744-AEE2-291F402E0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Skewed gates favor one edge over another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E.g., suppose rising output of inverter is most critical</a:t>
            </a:r>
          </a:p>
          <a:p>
            <a:pPr marL="581025" lvl="1" indent="-166370" eaLnBrk="1" hangingPunct="1"/>
            <a:r>
              <a:rPr lang="en-US" altLang="en-US" dirty="0">
                <a:solidFill>
                  <a:srgbClr val="000000"/>
                </a:solidFill>
                <a:ea typeface="ＭＳ Ｐゴシック"/>
              </a:rPr>
              <a:t>Downsize noncritical nMOS transistor</a:t>
            </a:r>
            <a:endParaRPr lang="en-US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581025" lvl="1" indent="-166370" eaLnBrk="1" hangingPunct="1"/>
            <a:endParaRPr lang="en-US" altLang="en-US" dirty="0">
              <a:solidFill>
                <a:srgbClr val="000000"/>
              </a:solidFill>
              <a:cs typeface="Calibri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36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36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Calculate logical effort by comparing unskewed inverter with same effective resistance on that edge.</a:t>
            </a:r>
          </a:p>
          <a:p>
            <a:pPr marL="581025" lvl="1" indent="-166370" eaLnBrk="1" hangingPunct="1"/>
            <a:r>
              <a:rPr lang="en-US" altLang="en-US" dirty="0">
                <a:solidFill>
                  <a:srgbClr val="000000"/>
                </a:solidFill>
              </a:rPr>
              <a:t>g</a:t>
            </a:r>
            <a:r>
              <a:rPr lang="en-US" altLang="en-US" baseline="-25000" dirty="0">
                <a:solidFill>
                  <a:srgbClr val="000000"/>
                </a:solidFill>
              </a:rPr>
              <a:t>u</a:t>
            </a:r>
            <a:r>
              <a:rPr lang="en-US" altLang="en-US" dirty="0">
                <a:solidFill>
                  <a:srgbClr val="000000"/>
                </a:solidFill>
              </a:rPr>
              <a:t> = 2.5 / 3 = 5/6</a:t>
            </a:r>
            <a:endParaRPr lang="en-US" altLang="en-US" dirty="0">
              <a:solidFill>
                <a:srgbClr val="000000"/>
              </a:solidFill>
              <a:cs typeface="Calibri"/>
            </a:endParaRPr>
          </a:p>
          <a:p>
            <a:pPr marL="581025" lvl="1" indent="-166370" eaLnBrk="1" hangingPunct="1"/>
            <a:r>
              <a:rPr lang="en-US" altLang="en-US" dirty="0">
                <a:solidFill>
                  <a:srgbClr val="000000"/>
                </a:solidFill>
              </a:rPr>
              <a:t>g</a:t>
            </a:r>
            <a:r>
              <a:rPr lang="en-US" altLang="en-US" baseline="-25000" dirty="0">
                <a:solidFill>
                  <a:srgbClr val="000000"/>
                </a:solidFill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 = 2.5 / 1.5 = 5/3</a:t>
            </a:r>
            <a:endParaRPr lang="en-US" alt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5BCC14DC-4F8F-6141-B379-6152C5E0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A3F680CC-CEDD-1F45-A6E4-1D31DE06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0412194-A076-432D-8B49-19D6C2B1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76" y="2301866"/>
            <a:ext cx="6115648" cy="17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24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 animBg="1"/>
      <p:bldP spid="4864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651953D-764F-D847-9DF6-BF51CBA08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HI- and LO-Skew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4BE2C89-4DD7-D441-99A8-0C306F502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Def: Logical effort of a skewed gate for a particular transition is the ratio of the input capacitance of that gate to the input capacitance of an unskewed inverter delivering the same output current for the same transition.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Skewed gates reduce size of noncritical transistors</a:t>
            </a:r>
          </a:p>
          <a:p>
            <a:pPr lvl="1" eaLnBrk="1" hangingPunct="1"/>
            <a:r>
              <a:rPr lang="en-US" altLang="en-US" dirty="0"/>
              <a:t>HI-skew gates favor rising output (small nMOS)</a:t>
            </a:r>
          </a:p>
          <a:p>
            <a:pPr lvl="1" eaLnBrk="1" hangingPunct="1"/>
            <a:r>
              <a:rPr lang="en-US" altLang="en-US" dirty="0"/>
              <a:t>LO-skew gates favor falling output (small pMOS)</a:t>
            </a:r>
          </a:p>
          <a:p>
            <a:pPr eaLnBrk="1" hangingPunct="1"/>
            <a:r>
              <a:rPr lang="en-US" altLang="en-US" dirty="0"/>
              <a:t>Logical effort is smaller for favored direction</a:t>
            </a:r>
          </a:p>
          <a:p>
            <a:pPr eaLnBrk="1" hangingPunct="1"/>
            <a:r>
              <a:rPr lang="en-US" altLang="en-US" dirty="0"/>
              <a:t>But larger for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6238115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>
            <a:extLst>
              <a:ext uri="{FF2B5EF4-FFF2-40B4-BE49-F238E27FC236}">
                <a16:creationId xmlns:a16="http://schemas.microsoft.com/office/drawing/2014/main" id="{93266CBA-444F-3C40-941C-4709F8FCF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968" y="508974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Catalog of Skewed Gates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05FB71C-5711-439F-9426-50635CA1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7280"/>
            <a:ext cx="82296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5195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382E8BFC-86E8-6940-9860-E61E13FCF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Asymmetric Skew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5B3DD6-C6F6-894F-A740-28DFF5794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Combine asymmetric and skewed gates</a:t>
            </a:r>
          </a:p>
          <a:p>
            <a:pPr lvl="1" eaLnBrk="1" hangingPunct="1"/>
            <a:r>
              <a:rPr lang="en-US" altLang="en-US" dirty="0"/>
              <a:t>Downsize noncritical transistor on unimportant input</a:t>
            </a:r>
          </a:p>
          <a:p>
            <a:pPr lvl="1" eaLnBrk="1" hangingPunct="1"/>
            <a:r>
              <a:rPr lang="en-US" altLang="en-US" dirty="0"/>
              <a:t>Reduces parasitic delay for critical input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E1BD62-027C-4CBA-8789-149D3D3E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96" y="2415596"/>
            <a:ext cx="4085207" cy="37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798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AE255970-3D3C-CD41-B362-1FA811D7E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P/N Ratio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2A16626-F254-BF4E-9CDC-2E0AB83F6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have selected P/N ratio for unit rise and fall resistance (</a:t>
            </a:r>
            <a:r>
              <a:rPr lang="en-US" altLang="en-US" dirty="0">
                <a:solidFill>
                  <a:srgbClr val="000000"/>
                </a:solidFill>
                <a:latin typeface="Symbol" pitchFamily="2" charset="2"/>
              </a:rPr>
              <a:t>μ</a:t>
            </a:r>
            <a:r>
              <a:rPr lang="en-US" altLang="en-US" dirty="0">
                <a:solidFill>
                  <a:srgbClr val="000000"/>
                </a:solidFill>
              </a:rPr>
              <a:t> = 2-3 for an inverter).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Alternative: choose ratio for least average delay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E.g., inverter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Delay driving identical inverter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</a:t>
            </a:r>
            <a:r>
              <a:rPr lang="en-US" altLang="en-US" baseline="-25000" dirty="0">
                <a:solidFill>
                  <a:srgbClr val="000000"/>
                </a:solidFill>
              </a:rPr>
              <a:t>pdf</a:t>
            </a:r>
            <a:r>
              <a:rPr lang="en-US" altLang="en-US" dirty="0">
                <a:solidFill>
                  <a:srgbClr val="000000"/>
                </a:solidFill>
              </a:rPr>
              <a:t> = (P+1)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</a:t>
            </a:r>
            <a:r>
              <a:rPr lang="en-US" altLang="en-US" baseline="-25000" dirty="0">
                <a:solidFill>
                  <a:srgbClr val="000000"/>
                </a:solidFill>
              </a:rPr>
              <a:t>pdr</a:t>
            </a:r>
            <a:r>
              <a:rPr lang="en-US" altLang="en-US" dirty="0">
                <a:solidFill>
                  <a:srgbClr val="000000"/>
                </a:solidFill>
              </a:rPr>
              <a:t> = (P+1)(</a:t>
            </a:r>
            <a:r>
              <a:rPr lang="en-US" altLang="en-US" dirty="0">
                <a:latin typeface="Symbol" panose="05050102010706020507" pitchFamily="18" charset="2"/>
              </a:rPr>
              <a:t>m </a:t>
            </a:r>
            <a:r>
              <a:rPr lang="en-US" altLang="en-US" dirty="0">
                <a:solidFill>
                  <a:srgbClr val="000000"/>
                </a:solidFill>
              </a:rPr>
              <a:t>/P)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</a:t>
            </a:r>
            <a:r>
              <a:rPr lang="en-US" altLang="en-US" baseline="-25000" dirty="0">
                <a:solidFill>
                  <a:srgbClr val="000000"/>
                </a:solidFill>
              </a:rPr>
              <a:t>pd</a:t>
            </a:r>
            <a:r>
              <a:rPr lang="en-US" altLang="en-US" dirty="0">
                <a:solidFill>
                  <a:srgbClr val="000000"/>
                </a:solidFill>
              </a:rPr>
              <a:t> = (P+1)(1+</a:t>
            </a:r>
            <a:r>
              <a:rPr lang="en-US" altLang="en-US" dirty="0">
                <a:latin typeface="Symbol" panose="05050102010706020507" pitchFamily="18" charset="2"/>
              </a:rPr>
              <a:t> m</a:t>
            </a:r>
            <a:r>
              <a:rPr lang="en-US" altLang="en-US" dirty="0">
                <a:solidFill>
                  <a:srgbClr val="000000"/>
                </a:solidFill>
              </a:rPr>
              <a:t>/P)/2 = (P + 1 + 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+ 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/P)/2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dt</a:t>
            </a:r>
            <a:r>
              <a:rPr lang="en-US" altLang="en-US" baseline="-25000" dirty="0">
                <a:solidFill>
                  <a:srgbClr val="000000"/>
                </a:solidFill>
              </a:rPr>
              <a:t>pd</a:t>
            </a:r>
            <a:r>
              <a:rPr lang="en-US" altLang="en-US" dirty="0">
                <a:solidFill>
                  <a:srgbClr val="000000"/>
                </a:solidFill>
              </a:rPr>
              <a:t> / dP = (1- 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/P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)/2 = 0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Least delay for P =  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7C8DB886-F405-3C4C-BD1F-B9831D3B1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7389" y="5373688"/>
          <a:ext cx="504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146800" imgH="5854700" progId="Equation.DSMT4">
                  <p:embed/>
                </p:oleObj>
              </mc:Choice>
              <mc:Fallback>
                <p:oleObj name="Equation" r:id="rId4" imgW="6146800" imgH="5854700" progId="Equation.DSMT4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7C8DB886-F405-3C4C-BD1F-B9831D3B1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9" y="5373688"/>
                        <a:ext cx="504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4" name="Rectangle 6">
            <a:extLst>
              <a:ext uri="{FF2B5EF4-FFF2-40B4-BE49-F238E27FC236}">
                <a16:creationId xmlns:a16="http://schemas.microsoft.com/office/drawing/2014/main" id="{104EFFFC-9DE4-E343-8968-BE385E33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3886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53107D5D-08FB-7F4A-9269-F87A58B5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91000"/>
            <a:ext cx="3886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E632D284-CC9E-534A-BDAF-9866AA52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BC952A5F-35B6-FD46-8F26-8A768E2E0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93578" name="Rectangle 10">
            <a:extLst>
              <a:ext uri="{FF2B5EF4-FFF2-40B4-BE49-F238E27FC236}">
                <a16:creationId xmlns:a16="http://schemas.microsoft.com/office/drawing/2014/main" id="{1B9D046F-68A3-5146-B2EF-85EF356C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7464A71-002F-4140-9D36-067988B6E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29" y="2287144"/>
            <a:ext cx="3152660" cy="3807712"/>
          </a:xfrm>
          <a:prstGeom prst="rect">
            <a:avLst/>
          </a:prstGeom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FEEACE8-0F60-4875-940F-97DA9863D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12624"/>
              </p:ext>
            </p:extLst>
          </p:nvPr>
        </p:nvGraphicFramePr>
        <p:xfrm>
          <a:off x="2882900" y="3873500"/>
          <a:ext cx="504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66400" imgH="253800" progId="Equation.DSMT4">
                  <p:embed/>
                </p:oleObj>
              </mc:Choice>
              <mc:Fallback>
                <p:oleObj name="Equation" r:id="rId7" imgW="266400" imgH="253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0FEEACE8-0F60-4875-940F-97DA9863D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873500"/>
                        <a:ext cx="504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9345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4" grpId="0" animBg="1"/>
      <p:bldP spid="493575" grpId="0" animBg="1"/>
      <p:bldP spid="493576" grpId="0" animBg="1"/>
      <p:bldP spid="493577" grpId="0" animBg="1"/>
      <p:bldP spid="4935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:a16="http://schemas.microsoft.com/office/drawing/2014/main" id="{D90760A1-70FD-624D-9627-9545B7F32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P/N Ratios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ED6EB969-D785-C545-90C4-5D08D670B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general, best P/N ratio is sqrt of equal delay ratio.</a:t>
            </a:r>
          </a:p>
          <a:p>
            <a:pPr lvl="1" eaLnBrk="1" hangingPunct="1"/>
            <a:r>
              <a:rPr lang="en-US" altLang="en-US" dirty="0"/>
              <a:t>Only improves average delay slightly for inverters</a:t>
            </a:r>
          </a:p>
          <a:p>
            <a:pPr lvl="1" eaLnBrk="1" hangingPunct="1"/>
            <a:r>
              <a:rPr lang="en-US" altLang="en-US" dirty="0"/>
              <a:t>But significantly decreases area and power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C7AB153-BE19-41DA-A648-1FE40D22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52" y="2514264"/>
            <a:ext cx="857369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7766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  <a:r>
              <a:rPr lang="en-US" altLang="en-US" dirty="0">
                <a:solidFill>
                  <a:schemeClr val="accent5"/>
                </a:solidFill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GB" altLang="en-US" dirty="0">
                <a:ea typeface="ＭＳ Ｐゴシック" panose="020B0600070205080204" pitchFamily="34" charset="-128"/>
              </a:rPr>
              <a:t>Explain and demonstrate how to optimize combinatorial   logic circuits critical paths using bubble pushing, compound gates, input ordering, asymmetric gates and Skewed gates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 P/N ratio to determine the best delay/power trade-off for logic gates.</a:t>
            </a:r>
          </a:p>
          <a:p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648136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AE11D811-46F5-5041-A292-D003ED5AB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Observations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C6CE051-C3E6-7D4A-9583-B83F3DB36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speed:</a:t>
            </a:r>
          </a:p>
          <a:p>
            <a:pPr lvl="1" eaLnBrk="1" hangingPunct="1"/>
            <a:r>
              <a:rPr lang="en-US" altLang="en-US" dirty="0"/>
              <a:t>NAND vs. NOR</a:t>
            </a:r>
          </a:p>
          <a:p>
            <a:pPr lvl="1" eaLnBrk="1" hangingPunct="1"/>
            <a:r>
              <a:rPr lang="en-US" altLang="en-US" dirty="0"/>
              <a:t>Many simple stages vs. fewer high fan-in stages</a:t>
            </a:r>
          </a:p>
          <a:p>
            <a:pPr lvl="1" eaLnBrk="1" hangingPunct="1"/>
            <a:r>
              <a:rPr lang="en-US" altLang="en-US" dirty="0"/>
              <a:t>Latest-arriving input</a:t>
            </a:r>
          </a:p>
          <a:p>
            <a:pPr eaLnBrk="1" hangingPunct="1"/>
            <a:r>
              <a:rPr lang="en-US" altLang="en-US" dirty="0"/>
              <a:t>For area and power:</a:t>
            </a:r>
          </a:p>
          <a:p>
            <a:pPr lvl="1" eaLnBrk="1" hangingPunct="1"/>
            <a:r>
              <a:rPr lang="en-US" altLang="en-US" dirty="0"/>
              <a:t>Many simple stages vs. fewer high fan-in stages</a:t>
            </a:r>
          </a:p>
        </p:txBody>
      </p:sp>
    </p:spTree>
    <p:extLst>
      <p:ext uri="{BB962C8B-B14F-4D97-AF65-F5344CB8AC3E}">
        <p14:creationId xmlns:p14="http://schemas.microsoft.com/office/powerpoint/2010/main" val="8942450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16466FF5-0699-724C-934A-8197FE73C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68F2FD0-A376-064F-BA7F-252773EF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2671763" algn="l"/>
              </a:tabLst>
            </a:pPr>
            <a:r>
              <a:rPr lang="en-US" altLang="en-US" sz="1800" b="1" dirty="0">
                <a:latin typeface="Courier New" panose="02070309020205020404" pitchFamily="49" charset="0"/>
              </a:rPr>
              <a:t>module mux(input  s, d0, d1, </a:t>
            </a:r>
          </a:p>
          <a:p>
            <a:pPr>
              <a:buNone/>
              <a:tabLst>
                <a:tab pos="2671763" algn="l"/>
              </a:tabLst>
            </a:pPr>
            <a:r>
              <a:rPr lang="en-US" altLang="en-US" sz="1800" b="1" dirty="0">
                <a:latin typeface="Courier New" panose="02070309020205020404" pitchFamily="49" charset="0"/>
              </a:rPr>
              <a:t>	        output y);</a:t>
            </a:r>
          </a:p>
          <a:p>
            <a:pPr>
              <a:buNone/>
              <a:tabLst>
                <a:tab pos="2671763" algn="l"/>
              </a:tabLst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2671763" algn="l"/>
              </a:tabLst>
            </a:pPr>
            <a:r>
              <a:rPr lang="en-US" altLang="en-US" sz="1800" b="1" dirty="0">
                <a:latin typeface="Courier New" panose="02070309020205020404" pitchFamily="49" charset="0"/>
              </a:rPr>
              <a:t>   assign y = s ? d1 : d0;</a:t>
            </a:r>
          </a:p>
          <a:p>
            <a:pPr>
              <a:buNone/>
              <a:tabLst>
                <a:tab pos="2671763" algn="l"/>
              </a:tabLst>
            </a:pPr>
            <a:r>
              <a:rPr lang="en-US" altLang="en-US" sz="1800" b="1" dirty="0">
                <a:latin typeface="Courier New" panose="02070309020205020404" pitchFamily="49" charset="0"/>
              </a:rPr>
              <a:t>endmodule</a:t>
            </a:r>
          </a:p>
          <a:p>
            <a:pPr>
              <a:buNone/>
              <a:tabLst>
                <a:tab pos="2671763" algn="l"/>
              </a:tabLst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2671763" algn="l"/>
              </a:tabLst>
            </a:pPr>
            <a:r>
              <a:rPr lang="en-US" altLang="en-US" dirty="0"/>
              <a:t>1) Sketch a design using AND, OR, and NOT gates.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CE83647-88BF-458C-A964-74B0AF62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28" y="3846128"/>
            <a:ext cx="3835744" cy="21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440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5BE6145-F349-EA49-ADDE-8AFBD198B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A1AF7BE-51D2-CA45-BE41-062FE32A5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2) Sketch a design using NAND, NOR, and NOT gates.  Assume ~S is available.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6C765A2-AB7E-4F39-AAC2-57832042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80" y="2238844"/>
            <a:ext cx="5213440" cy="27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73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1DB984F-59DA-7548-98EA-722FB4DE3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Pushing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4A6B9BB-CB78-FF43-A7DE-B9B87B0F7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Start with network of AND/OR gates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Convert to NAND/NOR + inverters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Push bubbles around to simplify logic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Remember DeMorgan’</a:t>
            </a:r>
            <a:r>
              <a:rPr lang="en-US" altLang="ja-JP" dirty="0">
                <a:solidFill>
                  <a:srgbClr val="000000"/>
                </a:solidFill>
              </a:rPr>
              <a:t>s Law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BF7A827-EA4D-42F9-A8A3-1BAE6545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37" y="3021650"/>
            <a:ext cx="8573696" cy="31722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75DDD99-0B08-467D-97FD-66967BC9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536" y="987958"/>
            <a:ext cx="2987040" cy="15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39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2B1B1D8-33A3-2644-8B0E-EBB66BEC6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308C742-99FC-D046-97DA-67BAF16F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3) Sketch a design using one compound gate and one NOT gate. Assume ~S is available.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5A3EDFE-C006-4E36-B59C-EA870EC6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72" y="2823159"/>
            <a:ext cx="4884256" cy="17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020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9D0AFD91-7C35-7D44-8AE0-C02F3768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Compound Gates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AF0881A-43DF-3944-A337-A75304E5E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of compound gates</a:t>
            </a:r>
          </a:p>
        </p:txBody>
      </p:sp>
      <p:sp>
        <p:nvSpPr>
          <p:cNvPr id="471045" name="Rectangle 5">
            <a:extLst>
              <a:ext uri="{FF2B5EF4-FFF2-40B4-BE49-F238E27FC236}">
                <a16:creationId xmlns:a16="http://schemas.microsoft.com/office/drawing/2014/main" id="{E4822921-0B6E-CA49-A01C-0765763A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71046" name="Rectangle 6">
            <a:extLst>
              <a:ext uri="{FF2B5EF4-FFF2-40B4-BE49-F238E27FC236}">
                <a16:creationId xmlns:a16="http://schemas.microsoft.com/office/drawing/2014/main" id="{F802662E-4EEC-674C-8641-8BBADD1F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57" name="Rectangle 17">
            <a:extLst>
              <a:ext uri="{FF2B5EF4-FFF2-40B4-BE49-F238E27FC236}">
                <a16:creationId xmlns:a16="http://schemas.microsoft.com/office/drawing/2014/main" id="{8F435565-E0F6-8748-B12F-53F9F599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58" name="Rectangle 18">
            <a:extLst>
              <a:ext uri="{FF2B5EF4-FFF2-40B4-BE49-F238E27FC236}">
                <a16:creationId xmlns:a16="http://schemas.microsoft.com/office/drawing/2014/main" id="{8E79836A-2D9C-E841-935E-62AA247A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59" name="Rectangle 19">
            <a:extLst>
              <a:ext uri="{FF2B5EF4-FFF2-40B4-BE49-F238E27FC236}">
                <a16:creationId xmlns:a16="http://schemas.microsoft.com/office/drawing/2014/main" id="{36E27428-859A-2C42-AB27-5DD1060E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152" y="5630418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0" name="Rectangle 20">
            <a:extLst>
              <a:ext uri="{FF2B5EF4-FFF2-40B4-BE49-F238E27FC236}">
                <a16:creationId xmlns:a16="http://schemas.microsoft.com/office/drawing/2014/main" id="{B348D618-2DAD-BD49-97E8-A3B43CFF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863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1" name="Rectangle 21">
            <a:extLst>
              <a:ext uri="{FF2B5EF4-FFF2-40B4-BE49-F238E27FC236}">
                <a16:creationId xmlns:a16="http://schemas.microsoft.com/office/drawing/2014/main" id="{6C392378-1078-104B-909A-D0512B5F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9530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2" name="Rectangle 22">
            <a:extLst>
              <a:ext uri="{FF2B5EF4-FFF2-40B4-BE49-F238E27FC236}">
                <a16:creationId xmlns:a16="http://schemas.microsoft.com/office/drawing/2014/main" id="{15C191E3-2BFF-914D-9C0F-E4DD2A24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81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3" name="Rectangle 23">
            <a:extLst>
              <a:ext uri="{FF2B5EF4-FFF2-40B4-BE49-F238E27FC236}">
                <a16:creationId xmlns:a16="http://schemas.microsoft.com/office/drawing/2014/main" id="{122E25C2-88AC-A442-BC2E-7C5AC90A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4102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4" name="Rectangle 24">
            <a:extLst>
              <a:ext uri="{FF2B5EF4-FFF2-40B4-BE49-F238E27FC236}">
                <a16:creationId xmlns:a16="http://schemas.microsoft.com/office/drawing/2014/main" id="{62326653-D843-1442-ACCC-F6F729FF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562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1065" name="Rectangle 25">
            <a:extLst>
              <a:ext uri="{FF2B5EF4-FFF2-40B4-BE49-F238E27FC236}">
                <a16:creationId xmlns:a16="http://schemas.microsoft.com/office/drawing/2014/main" id="{0ACA21E4-7A29-C841-ADE7-AC233CAF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752" y="57912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CCC2C5-21EF-4FB3-A41F-4900EC7E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15" y="1798666"/>
            <a:ext cx="6947370" cy="40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39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47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47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71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47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471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47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471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5" grpId="0" animBg="1"/>
      <p:bldP spid="471046" grpId="0" animBg="1"/>
      <p:bldP spid="471057" grpId="0" animBg="1"/>
      <p:bldP spid="471058" grpId="0" animBg="1"/>
      <p:bldP spid="471059" grpId="0" animBg="1"/>
      <p:bldP spid="471060" grpId="0" animBg="1"/>
      <p:bldP spid="471061" grpId="0" animBg="1"/>
      <p:bldP spid="471062" grpId="0" animBg="1"/>
      <p:bldP spid="471063" grpId="0" animBg="1"/>
      <p:bldP spid="471064" grpId="0" animBg="1"/>
      <p:bldP spid="4710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0EE36DD1-547F-C746-86A4-216F88C85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4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72BD260-E172-A044-9D4F-93BE0B3E4C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The multiplexer has a maximum input capacitance of 16 units on each input. It must drive a load of 160 units.  Estimate the delay of the two designs.</a:t>
            </a:r>
          </a:p>
        </p:txBody>
      </p:sp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11525D60-6A4F-C54B-A6BE-832141694B63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82722979"/>
              </p:ext>
            </p:extLst>
          </p:nvPr>
        </p:nvGraphicFramePr>
        <p:xfrm>
          <a:off x="1447800" y="4530725"/>
          <a:ext cx="17526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62100" imgH="1168400" progId="Equation.DSMT4">
                  <p:embed/>
                </p:oleObj>
              </mc:Choice>
              <mc:Fallback>
                <p:oleObj name="Equation" r:id="rId4" imgW="1562100" imgH="1168400" progId="Equation.DSMT4">
                  <p:embed/>
                  <p:pic>
                    <p:nvPicPr>
                      <p:cNvPr id="31749" name="Object 7">
                        <a:extLst>
                          <a:ext uri="{FF2B5EF4-FFF2-40B4-BE49-F238E27FC236}">
                            <a16:creationId xmlns:a16="http://schemas.microsoft.com/office/drawing/2014/main" id="{11525D60-6A4F-C54B-A6BE-832141694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30725"/>
                        <a:ext cx="17526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6">
            <a:extLst>
              <a:ext uri="{FF2B5EF4-FFF2-40B4-BE49-F238E27FC236}">
                <a16:creationId xmlns:a16="http://schemas.microsoft.com/office/drawing/2014/main" id="{07756984-F68C-BD4F-BD07-602B60C6C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 = 160 / 16 = 10   B = 1   N = 2</a:t>
            </a:r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E4C37739-4A23-9B4C-8BC9-57249DD2AF1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2857157"/>
              </p:ext>
            </p:extLst>
          </p:nvPr>
        </p:nvGraphicFramePr>
        <p:xfrm>
          <a:off x="4998722" y="4495800"/>
          <a:ext cx="1319822" cy="136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30300" imgH="1168400" progId="Equation.DSMT4">
                  <p:embed/>
                </p:oleObj>
              </mc:Choice>
              <mc:Fallback>
                <p:oleObj name="Equation" r:id="rId6" imgW="1130300" imgH="1168400" progId="Equation.DSMT4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E4C37739-4A23-9B4C-8BC9-57249DD2A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722" y="4495800"/>
                        <a:ext cx="1319822" cy="1363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9" name="Rectangle 11">
            <a:extLst>
              <a:ext uri="{FF2B5EF4-FFF2-40B4-BE49-F238E27FC236}">
                <a16:creationId xmlns:a16="http://schemas.microsoft.com/office/drawing/2014/main" id="{667353EA-0D1D-E64B-997E-A6B79B00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73100" name="Rectangle 12">
            <a:extLst>
              <a:ext uri="{FF2B5EF4-FFF2-40B4-BE49-F238E27FC236}">
                <a16:creationId xmlns:a16="http://schemas.microsoft.com/office/drawing/2014/main" id="{06B5A26D-2334-FF40-9597-9C53F15A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73101" name="Rectangle 13">
            <a:extLst>
              <a:ext uri="{FF2B5EF4-FFF2-40B4-BE49-F238E27FC236}">
                <a16:creationId xmlns:a16="http://schemas.microsoft.com/office/drawing/2014/main" id="{AA22ED9D-34C5-8F48-AC25-73564ABB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73111" name="Rectangle 23">
            <a:extLst>
              <a:ext uri="{FF2B5EF4-FFF2-40B4-BE49-F238E27FC236}">
                <a16:creationId xmlns:a16="http://schemas.microsoft.com/office/drawing/2014/main" id="{5D4A39AA-1623-BE47-A079-CDCE9A7C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0" y="5865560"/>
            <a:ext cx="1600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0475BE-6E06-46A0-BE04-A9E07E122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2971800"/>
            <a:ext cx="6572250" cy="14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15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 animBg="1"/>
      <p:bldP spid="473100" grpId="0" animBg="1"/>
      <p:bldP spid="473101" grpId="0" animBg="1"/>
      <p:bldP spid="4731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3B2CE05E-31FC-944C-8467-C0AE78753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5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B12E27F-496B-C142-B9EC-7AC67E506C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26464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Annotate your designs with transistor sizes that achieve this delay.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DAF9C88-A50F-4A2F-8953-00EB17D1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01" y="2266848"/>
            <a:ext cx="7391998" cy="30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239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3"/>
    <ds:schemaRef ds:uri="f2ad5090-61a8-4b8c-ab70-68f4ff4d1933"/>
    <ds:schemaRef ds:uri="http://schemas.microsoft.com/sharepoint/v3/fields"/>
    <ds:schemaRef ds:uri="http://purl.org/dc/terms/"/>
    <ds:schemaRef ds:uri="http://schemas.microsoft.com/office/2006/documentManagement/types"/>
    <ds:schemaRef ds:uri="c0950e01-db07-4e41-9c32-b7a8e9fccc9b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1802</Words>
  <Application>Microsoft Office PowerPoint</Application>
  <PresentationFormat>Widescreen</PresentationFormat>
  <Paragraphs>195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Times New Roman</vt:lpstr>
      <vt:lpstr>Wingdings</vt:lpstr>
      <vt:lpstr>Arm_PPT_Public</vt:lpstr>
      <vt:lpstr>Equation</vt:lpstr>
      <vt:lpstr>CMOS VLSI Design  Lecture 11: Combinational Circuit Design</vt:lpstr>
      <vt:lpstr>Learning Objectives</vt:lpstr>
      <vt:lpstr>Example 1</vt:lpstr>
      <vt:lpstr>Example 2</vt:lpstr>
      <vt:lpstr>Bubble Pushing</vt:lpstr>
      <vt:lpstr>Example 3</vt:lpstr>
      <vt:lpstr>Compound Gates</vt:lpstr>
      <vt:lpstr>Example 4</vt:lpstr>
      <vt:lpstr>Example 5</vt:lpstr>
      <vt:lpstr>Input Order</vt:lpstr>
      <vt:lpstr>Inner &amp; Outer Inputs</vt:lpstr>
      <vt:lpstr>Asymmetric Gates</vt:lpstr>
      <vt:lpstr>Symmetric Gates</vt:lpstr>
      <vt:lpstr>Skewed Gates</vt:lpstr>
      <vt:lpstr>HI- and LO-Skew</vt:lpstr>
      <vt:lpstr>Catalog of Skewed Gates</vt:lpstr>
      <vt:lpstr>Asymmetric Skew</vt:lpstr>
      <vt:lpstr>Best P/N Ratio</vt:lpstr>
      <vt:lpstr>P/N Ratios</vt:lpstr>
      <vt:lpstr>Observations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11: Combinational Circuit Design</dc:title>
  <dc:subject/>
  <dc:creator/>
  <cp:keywords/>
  <dc:description/>
  <cp:lastModifiedBy/>
  <cp:revision>17</cp:revision>
  <dcterms:created xsi:type="dcterms:W3CDTF">2019-04-08T13:00:08Z</dcterms:created>
  <dcterms:modified xsi:type="dcterms:W3CDTF">2020-08-26T06:24:08Z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