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44"/>
  </p:notesMasterIdLst>
  <p:handoutMasterIdLst>
    <p:handoutMasterId r:id="rId45"/>
  </p:handoutMasterIdLst>
  <p:sldIdLst>
    <p:sldId id="371" r:id="rId7"/>
    <p:sldId id="372" r:id="rId8"/>
    <p:sldId id="259" r:id="rId9"/>
    <p:sldId id="272" r:id="rId10"/>
    <p:sldId id="273" r:id="rId11"/>
    <p:sldId id="275" r:id="rId12"/>
    <p:sldId id="276" r:id="rId13"/>
    <p:sldId id="299" r:id="rId14"/>
    <p:sldId id="300" r:id="rId15"/>
    <p:sldId id="301" r:id="rId16"/>
    <p:sldId id="302" r:id="rId17"/>
    <p:sldId id="303" r:id="rId18"/>
    <p:sldId id="304" r:id="rId19"/>
    <p:sldId id="283" r:id="rId20"/>
    <p:sldId id="286" r:id="rId21"/>
    <p:sldId id="287" r:id="rId22"/>
    <p:sldId id="288" r:id="rId23"/>
    <p:sldId id="260" r:id="rId24"/>
    <p:sldId id="285" r:id="rId25"/>
    <p:sldId id="305" r:id="rId26"/>
    <p:sldId id="306" r:id="rId27"/>
    <p:sldId id="307" r:id="rId28"/>
    <p:sldId id="308" r:id="rId29"/>
    <p:sldId id="309" r:id="rId30"/>
    <p:sldId id="310" r:id="rId31"/>
    <p:sldId id="265" r:id="rId32"/>
    <p:sldId id="292" r:id="rId33"/>
    <p:sldId id="293" r:id="rId34"/>
    <p:sldId id="264" r:id="rId35"/>
    <p:sldId id="294" r:id="rId36"/>
    <p:sldId id="295" r:id="rId37"/>
    <p:sldId id="266" r:id="rId38"/>
    <p:sldId id="296" r:id="rId39"/>
    <p:sldId id="311" r:id="rId40"/>
    <p:sldId id="373" r:id="rId41"/>
    <p:sldId id="374" r:id="rId42"/>
    <p:sldId id="297"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2ECD8-7DEB-4FBC-A21E-F51B71D050B2}" v="11" dt="2020-08-26T06:20:47.45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8876" autoAdjust="0"/>
  </p:normalViewPr>
  <p:slideViewPr>
    <p:cSldViewPr snapToGrid="0">
      <p:cViewPr varScale="1">
        <p:scale>
          <a:sx n="62" d="100"/>
          <a:sy n="62" d="100"/>
        </p:scale>
        <p:origin x="96" y="90"/>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51"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11/22/2021</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11/22/2021</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a:t>
            </a:r>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11B2E089-8564-E147-BD90-FA5ECDD70E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17F293F-9C9D-FE44-B867-776AA7C8647E}" type="slidenum">
              <a:rPr lang="en-US" altLang="en-US"/>
              <a:pPr>
                <a:spcBef>
                  <a:spcPct val="0"/>
                </a:spcBef>
              </a:pPr>
              <a:t>10</a:t>
            </a:fld>
            <a:endParaRPr lang="en-US" altLang="en-US" dirty="0"/>
          </a:p>
        </p:txBody>
      </p:sp>
      <p:sp>
        <p:nvSpPr>
          <p:cNvPr id="35842" name="Rectangle 2">
            <a:extLst>
              <a:ext uri="{FF2B5EF4-FFF2-40B4-BE49-F238E27FC236}">
                <a16:creationId xmlns:a16="http://schemas.microsoft.com/office/drawing/2014/main" id="{BA00C2E2-B3FB-714B-B82C-187A986EA25E}"/>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F429818F-9E5B-7E4E-985D-BF34D46771B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 this setup, a latch with inverting output is designed by adding a tristate buffer (inverted input) feedback between the output of the inverter and its input.</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a:ea typeface="ＭＳ Ｐゴシック"/>
                <a:cs typeface="Times New Roman"/>
              </a:rPr>
              <a:t>The tristate buffer serves to maintain the input of the inverting buffer when the</a:t>
            </a:r>
            <a:r>
              <a:rPr lang="en-US" altLang="en-US" b="1" dirty="0">
                <a:latin typeface="Times New Roman"/>
                <a:ea typeface="ＭＳ Ｐゴシック"/>
                <a:cs typeface="Times New Roman"/>
              </a:rPr>
              <a:t> </a:t>
            </a:r>
            <a:r>
              <a:rPr lang="en-US" altLang="en-US" dirty="0">
                <a:latin typeface="Times New Roman"/>
                <a:ea typeface="ＭＳ Ｐゴシック"/>
                <a:cs typeface="Times New Roman"/>
              </a:rPr>
              <a:t>clock signal goes low and puts the transmission gate</a:t>
            </a:r>
            <a:r>
              <a:rPr lang="en-US" altLang="en-US" b="1" dirty="0">
                <a:latin typeface="Times New Roman"/>
                <a:ea typeface="ＭＳ Ｐゴシック"/>
                <a:cs typeface="Times New Roman"/>
              </a:rPr>
              <a:t>’</a:t>
            </a:r>
            <a:r>
              <a:rPr lang="en-US" altLang="en-US" dirty="0">
                <a:latin typeface="Times New Roman"/>
                <a:ea typeface="ＭＳ Ｐゴシック"/>
                <a:cs typeface="Times New Roman"/>
              </a:rPr>
              <a:t>s output in high impedance state.</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This circuit suffers from </a:t>
            </a:r>
            <a:r>
              <a:rPr lang="en-US" altLang="en-US" dirty="0" err="1">
                <a:latin typeface="Times New Roman" panose="02020603050405020304" pitchFamily="18" charset="0"/>
                <a:ea typeface="ＭＳ Ｐゴシック" panose="020B0600070205080204" pitchFamily="34" charset="-128"/>
              </a:rPr>
              <a:t>backdriving</a:t>
            </a:r>
            <a:r>
              <a:rPr lang="en-US" altLang="en-US" dirty="0">
                <a:latin typeface="Times New Roman" panose="02020603050405020304" pitchFamily="18" charset="0"/>
                <a:ea typeface="ＭＳ Ｐゴシック" panose="020B0600070205080204" pitchFamily="34" charset="-128"/>
              </a:rPr>
              <a:t> </a:t>
            </a:r>
            <a:r>
              <a:rPr lang="en-US" altLang="en-US" dirty="0" err="1">
                <a:latin typeface="Times New Roman" panose="02020603050405020304" pitchFamily="18" charset="0"/>
                <a:ea typeface="ＭＳ Ｐゴシック" panose="020B0600070205080204" pitchFamily="34" charset="-128"/>
              </a:rPr>
              <a:t>i.e</a:t>
            </a:r>
            <a:r>
              <a:rPr lang="en-US" altLang="en-US" dirty="0">
                <a:latin typeface="Times New Roman" panose="02020603050405020304" pitchFamily="18" charset="0"/>
                <a:ea typeface="ＭＳ Ｐゴシック" panose="020B0600070205080204" pitchFamily="34" charset="-128"/>
              </a:rPr>
              <a:t> noise at the output can affect the input D.</a:t>
            </a:r>
          </a:p>
        </p:txBody>
      </p:sp>
    </p:spTree>
    <p:extLst>
      <p:ext uri="{BB962C8B-B14F-4D97-AF65-F5344CB8AC3E}">
        <p14:creationId xmlns:p14="http://schemas.microsoft.com/office/powerpoint/2010/main" val="288811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CA359775-C6D6-3C46-9B7D-B7A64AF818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06ED58A-6C2E-6D4C-82A4-1614C987A201}" type="slidenum">
              <a:rPr lang="en-US" altLang="en-US"/>
              <a:pPr>
                <a:spcBef>
                  <a:spcPct val="0"/>
                </a:spcBef>
              </a:pPr>
              <a:t>11</a:t>
            </a:fld>
            <a:endParaRPr lang="en-US" altLang="en-US" dirty="0"/>
          </a:p>
        </p:txBody>
      </p:sp>
      <p:sp>
        <p:nvSpPr>
          <p:cNvPr id="37890" name="Rectangle 2">
            <a:extLst>
              <a:ext uri="{FF2B5EF4-FFF2-40B4-BE49-F238E27FC236}">
                <a16:creationId xmlns:a16="http://schemas.microsoft.com/office/drawing/2014/main" id="{7182D0C3-48CB-AA4A-9A32-C7BA0B1E631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590DA6B0-32B1-144F-A565-ECA0637BAB1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 this setup, a latch is designed by adding an inverting buffer at the input of the transmission gate of the previous latch.</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This setup also has an advantage in that the input to the circuit is through the gates and not diffusion inputs to the transistors.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0980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98284251-DDFA-5B41-94C8-5AB34B2279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F281E24-F791-1E49-83C4-130FBF6DB740}" type="slidenum">
              <a:rPr lang="en-US" altLang="en-US"/>
              <a:pPr>
                <a:spcBef>
                  <a:spcPct val="0"/>
                </a:spcBef>
              </a:pPr>
              <a:t>12</a:t>
            </a:fld>
            <a:endParaRPr lang="en-US" altLang="en-US" dirty="0"/>
          </a:p>
        </p:txBody>
      </p:sp>
      <p:sp>
        <p:nvSpPr>
          <p:cNvPr id="39938" name="Rectangle 2">
            <a:extLst>
              <a:ext uri="{FF2B5EF4-FFF2-40B4-BE49-F238E27FC236}">
                <a16:creationId xmlns:a16="http://schemas.microsoft.com/office/drawing/2014/main" id="{CA50EEC8-0797-0C43-BE7A-7C6C02061A4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617CCD13-3DB0-E247-818F-F765893CA8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This circuit is robust, since the output Q is generated using a separate buffer, which eliminates issues with </a:t>
            </a:r>
            <a:r>
              <a:rPr lang="en-US" altLang="en-US" dirty="0" err="1">
                <a:latin typeface="Times New Roman" panose="02020603050405020304" pitchFamily="18" charset="0"/>
                <a:ea typeface="ＭＳ Ｐゴシック" panose="020B0600070205080204" pitchFamily="34" charset="-128"/>
              </a:rPr>
              <a:t>backdriving</a:t>
            </a:r>
            <a:r>
              <a:rPr lang="en-US" altLang="en-US" dirty="0">
                <a:latin typeface="Times New Roman" panose="02020603050405020304" pitchFamily="18" charset="0"/>
                <a:ea typeface="ＭＳ Ｐゴシック" panose="020B0600070205080204" pitchFamily="34" charset="-128"/>
              </a:rPr>
              <a:t>. The output Q is maintained by the loop which includes the tristate buffer.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extra buffer and its inverted input increases area of the circuit. </a:t>
            </a:r>
          </a:p>
        </p:txBody>
      </p:sp>
    </p:spTree>
    <p:extLst>
      <p:ext uri="{BB962C8B-B14F-4D97-AF65-F5344CB8AC3E}">
        <p14:creationId xmlns:p14="http://schemas.microsoft.com/office/powerpoint/2010/main" val="3222790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E8E344EC-24D6-3640-9ABA-1E9BB842E2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B08C8B0-041D-BC42-B564-E7DE929B3131}" type="slidenum">
              <a:rPr lang="en-US" altLang="en-US"/>
              <a:pPr>
                <a:spcBef>
                  <a:spcPct val="0"/>
                </a:spcBef>
              </a:pPr>
              <a:t>13</a:t>
            </a:fld>
            <a:endParaRPr lang="en-US" altLang="en-US" dirty="0"/>
          </a:p>
        </p:txBody>
      </p:sp>
      <p:sp>
        <p:nvSpPr>
          <p:cNvPr id="41986" name="Rectangle 2">
            <a:extLst>
              <a:ext uri="{FF2B5EF4-FFF2-40B4-BE49-F238E27FC236}">
                <a16:creationId xmlns:a16="http://schemas.microsoft.com/office/drawing/2014/main" id="{B379EC38-18ED-5248-8B6B-80DF99E163E9}"/>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D4A9A5C2-025C-D648-A5C3-2FAC78ACFB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This datapath latch has the advantage of being smaller and faster, but the input is unbuffered</a:t>
            </a:r>
            <a:r>
              <a:rPr lang="en-US" altLang="en-US" b="1" dirty="0">
                <a:latin typeface="Times New Roman"/>
                <a:ea typeface="ＭＳ Ｐゴシック"/>
                <a:cs typeface="Times New Roman"/>
              </a:rPr>
              <a:t>,</a:t>
            </a:r>
            <a:r>
              <a:rPr lang="en-US" altLang="en-US" dirty="0">
                <a:latin typeface="Times New Roman"/>
                <a:ea typeface="ＭＳ Ｐゴシック"/>
                <a:cs typeface="Times New Roman"/>
              </a:rPr>
              <a:t> thus providing diffusion input to the transistors.</a:t>
            </a:r>
          </a:p>
        </p:txBody>
      </p:sp>
    </p:spTree>
    <p:extLst>
      <p:ext uri="{BB962C8B-B14F-4D97-AF65-F5344CB8AC3E}">
        <p14:creationId xmlns:p14="http://schemas.microsoft.com/office/powerpoint/2010/main" val="2745259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89A854B7-500C-1D4B-B7BC-71C1C3D443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C0B0D70-62B5-4F49-991C-99C53E81095C}" type="slidenum">
              <a:rPr lang="en-US" altLang="en-US"/>
              <a:pPr>
                <a:spcBef>
                  <a:spcPct val="0"/>
                </a:spcBef>
              </a:pPr>
              <a:t>14</a:t>
            </a:fld>
            <a:endParaRPr lang="en-US" altLang="en-US" dirty="0"/>
          </a:p>
        </p:txBody>
      </p:sp>
      <p:sp>
        <p:nvSpPr>
          <p:cNvPr id="44034" name="Rectangle 2">
            <a:extLst>
              <a:ext uri="{FF2B5EF4-FFF2-40B4-BE49-F238E27FC236}">
                <a16:creationId xmlns:a16="http://schemas.microsoft.com/office/drawing/2014/main" id="{8A068496-23EA-F14F-8EB2-FB1F2B2E80E7}"/>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BAA12E91-449A-1B46-BA6D-6576032E0A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A flip-flop can be designed using back</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to</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back latches.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first circuit, D – X is one latch. Note the change in clock to the inputs of the transmission gates in the both latches.</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4369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72388947-EB5D-DF4F-A24B-6E9E75F401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7B6ECD9-5EDD-0C4C-AA49-183BC8986066}" type="slidenum">
              <a:rPr lang="en-US" altLang="en-US"/>
              <a:pPr>
                <a:spcBef>
                  <a:spcPct val="0"/>
                </a:spcBef>
              </a:pPr>
              <a:t>15</a:t>
            </a:fld>
            <a:endParaRPr lang="en-US" altLang="en-US" dirty="0"/>
          </a:p>
        </p:txBody>
      </p:sp>
      <p:sp>
        <p:nvSpPr>
          <p:cNvPr id="46082" name="Rectangle 2">
            <a:extLst>
              <a:ext uri="{FF2B5EF4-FFF2-40B4-BE49-F238E27FC236}">
                <a16:creationId xmlns:a16="http://schemas.microsoft.com/office/drawing/2014/main" id="{33902D9F-474A-8747-84B1-D52D8833CA16}"/>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3FBE19B2-7DF1-9C4D-A085-5AC6402B38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With a multiplexer</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the data input to a latch or flip-flop can be controlled with an enable signal. In this setup, the output of the latch/FF is fed into input 0 (input selected when en = 0). This ensures that the output state is maintained, even when input is disabled, and the Latch/FF is triggered by the clock.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use of a multiplexer to gate the input increases the delay from input D to output Q.</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Enable input can be used to gate the clock</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however, this can result in increased clock skew and setup time for the</a:t>
            </a:r>
            <a:r>
              <a:rPr lang="en-US" altLang="en-US" b="0" dirty="0">
                <a:latin typeface="Times New Roman" panose="02020603050405020304" pitchFamily="18" charset="0"/>
                <a:ea typeface="ＭＳ Ｐゴシック" panose="020B0600070205080204" pitchFamily="34" charset="-128"/>
              </a:rPr>
              <a:t> flip-flop/latch. </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82723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7748F8E5-B435-C04C-A650-B634D11A6D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EC3761-F460-EA4A-9C56-DF4E2C83C571}" type="slidenum">
              <a:rPr lang="en-US" altLang="en-US"/>
              <a:pPr>
                <a:spcBef>
                  <a:spcPct val="0"/>
                </a:spcBef>
              </a:pPr>
              <a:t>16</a:t>
            </a:fld>
            <a:endParaRPr lang="en-US" altLang="en-US" dirty="0"/>
          </a:p>
        </p:txBody>
      </p:sp>
      <p:sp>
        <p:nvSpPr>
          <p:cNvPr id="48130" name="Rectangle 2">
            <a:extLst>
              <a:ext uri="{FF2B5EF4-FFF2-40B4-BE49-F238E27FC236}">
                <a16:creationId xmlns:a16="http://schemas.microsoft.com/office/drawing/2014/main" id="{B792405A-A2CD-4548-B77C-D306464D7EA5}"/>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C599A392-CCE5-1F47-BA51-BE173A350A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Reset input is used to force the output of the latch low. For asynchronous design, this control is independent of the clock.</a:t>
            </a:r>
          </a:p>
        </p:txBody>
      </p:sp>
    </p:spTree>
    <p:extLst>
      <p:ext uri="{BB962C8B-B14F-4D97-AF65-F5344CB8AC3E}">
        <p14:creationId xmlns:p14="http://schemas.microsoft.com/office/powerpoint/2010/main" val="1934889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186CAF40-B10B-F04C-9F59-137BD31039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2535767-E127-C940-AEF7-794CD45E2E63}" type="slidenum">
              <a:rPr lang="en-US" altLang="en-US"/>
              <a:pPr>
                <a:spcBef>
                  <a:spcPct val="0"/>
                </a:spcBef>
              </a:pPr>
              <a:t>17</a:t>
            </a:fld>
            <a:endParaRPr lang="en-US" altLang="en-US" dirty="0"/>
          </a:p>
        </p:txBody>
      </p:sp>
      <p:sp>
        <p:nvSpPr>
          <p:cNvPr id="50178" name="Rectangle 2">
            <a:extLst>
              <a:ext uri="{FF2B5EF4-FFF2-40B4-BE49-F238E27FC236}">
                <a16:creationId xmlns:a16="http://schemas.microsoft.com/office/drawing/2014/main" id="{47B7BA65-5605-4644-B951-107E12130DA4}"/>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0308ED0D-4D55-4B4E-B75C-E102B88B0B2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Just like reset input was added, the circuit can be further modified to include a set input. The set input is used to force the output high.</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In this circuit, set and reset cannot be asserted at the same time. It will lead to an invalid state.</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40356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277EFCAB-B003-E348-9A11-47C296D4DC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F34FBA7-2069-F14A-AB2D-F2DFFBDBA54A}" type="slidenum">
              <a:rPr lang="en-US" altLang="en-US"/>
              <a:pPr>
                <a:spcBef>
                  <a:spcPct val="0"/>
                </a:spcBef>
              </a:pPr>
              <a:t>18</a:t>
            </a:fld>
            <a:endParaRPr lang="en-US" altLang="en-US" dirty="0"/>
          </a:p>
        </p:txBody>
      </p:sp>
      <p:sp>
        <p:nvSpPr>
          <p:cNvPr id="52226" name="Rectangle 2">
            <a:extLst>
              <a:ext uri="{FF2B5EF4-FFF2-40B4-BE49-F238E27FC236}">
                <a16:creationId xmlns:a16="http://schemas.microsoft.com/office/drawing/2014/main" id="{955236F8-B597-1446-9F8D-7902F967B567}"/>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9FBC846B-0A8A-9447-8504-26B960944E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t>Sequencing can be achieved using:</a:t>
            </a:r>
          </a:p>
          <a:p>
            <a:pPr marL="228600" indent="-228600" eaLnBrk="1" hangingPunct="1">
              <a:buAutoNum type="arabicPeriod"/>
            </a:pPr>
            <a:r>
              <a:rPr lang="en-US" altLang="en-US" b="0" dirty="0"/>
              <a:t>Flip-flops: here the flip-flops are sensitive to the edge of the clock. However, there are factors that must be considered when choosing the minimum clock period to ensure the circuit operates correctly.</a:t>
            </a:r>
          </a:p>
          <a:p>
            <a:pPr marL="228600" indent="-228600" eaLnBrk="1" hangingPunct="1">
              <a:buAutoNum type="arabicPeriod"/>
            </a:pPr>
            <a:r>
              <a:rPr lang="en-US" altLang="en-US" b="0" dirty="0">
                <a:latin typeface="Times New Roman" panose="02020603050405020304" pitchFamily="18" charset="0"/>
                <a:ea typeface="ＭＳ Ｐゴシック" panose="020B0600070205080204" pitchFamily="34" charset="-128"/>
              </a:rPr>
              <a:t>Two-phase transparent latch can be used in sequencing. Here, the phase difference of both clocks must meet certain conditions for the system to operate correctly.</a:t>
            </a:r>
            <a:endParaRPr lang="en-US" altLang="en-US" b="0" dirty="0"/>
          </a:p>
          <a:p>
            <a:pPr marL="228600" indent="-228600" eaLnBrk="1" hangingPunct="1">
              <a:buAutoNum type="arabicPeriod"/>
            </a:pPr>
            <a:r>
              <a:rPr lang="en-US" altLang="en-US" b="0" dirty="0">
                <a:latin typeface="Times New Roman" panose="02020603050405020304" pitchFamily="18" charset="0"/>
                <a:ea typeface="ＭＳ Ｐゴシック" panose="020B0600070205080204" pitchFamily="34" charset="-128"/>
              </a:rPr>
              <a:t>With pulsed latches, since the latch is active at the +ve state of the clock, in this setup, the clock stays briefly at this state and transitions to a low. The pulse should stay long enough for the latch to capture the value of the data at its input. </a:t>
            </a:r>
          </a:p>
          <a:p>
            <a:pPr marL="0" indent="0" eaLnBrk="1" hangingPunct="1">
              <a:buNone/>
            </a:pPr>
            <a:endParaRPr lang="en-US" altLang="en-US" b="0" dirty="0">
              <a:latin typeface="Times New Roman" panose="02020603050405020304" pitchFamily="18" charset="0"/>
              <a:ea typeface="ＭＳ Ｐゴシック" panose="020B0600070205080204" pitchFamily="34" charset="-128"/>
            </a:endParaRPr>
          </a:p>
          <a:p>
            <a:pPr marL="0" indent="0" eaLnBrk="1" hangingPunct="1">
              <a:buNone/>
            </a:pPr>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69149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31840E96-121B-6E4B-A596-28B2DF0794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A0D15BC-340B-0540-B337-9BC99D68381A}" type="slidenum">
              <a:rPr lang="en-US" altLang="en-US"/>
              <a:pPr>
                <a:spcBef>
                  <a:spcPct val="0"/>
                </a:spcBef>
              </a:pPr>
              <a:t>19</a:t>
            </a:fld>
            <a:endParaRPr lang="en-US" altLang="en-US" dirty="0"/>
          </a:p>
        </p:txBody>
      </p:sp>
      <p:sp>
        <p:nvSpPr>
          <p:cNvPr id="54274" name="Rectangle 2">
            <a:extLst>
              <a:ext uri="{FF2B5EF4-FFF2-40B4-BE49-F238E27FC236}">
                <a16:creationId xmlns:a16="http://schemas.microsoft.com/office/drawing/2014/main" id="{B361607B-0DE0-574A-A5B7-A26420CBBA6A}"/>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E13A0C7-3E87-C145-8235-2D4D37A9C0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Let’s first define contamination delay and propagation delay.</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Contamination delay is the minimum time it takes for the output to start changing its value in response to an input signal. At this stage, the output has not fully settled to its correct state.</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Propagation delay is the minimum time it takes for the output to fully settle at its correct state in response to an input signal.</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In the table above:</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tpd and tcd refers to the propagation and contamination delays of the combinational circuit, respectively.</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tpcq and tccq, respectively, refer to the propagation and contamination delays of the latch/FF output when the clock transitions to a +ve state.</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tpdq and tcdq, respectively, refer to the propagation and contamination delays of the latch output Q when a change occurs in its input D during the period the clock is high.</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tsetup for latch/FF refers to the minimum time between when the input signal at D has settled to the time the clock occurs. </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thold for latch/FF refers to the minimum time that must pass after clock transitions to a low before the input D can change.</a:t>
            </a:r>
          </a:p>
          <a:p>
            <a:pPr marL="228600" indent="-228600" eaLnBrk="1" hangingPunct="1">
              <a:buFont typeface="+mj-lt"/>
              <a:buAutoNum type="arabicPeriod"/>
            </a:pPr>
            <a:endParaRPr lang="en-US" altLang="en-US" b="0" dirty="0">
              <a:latin typeface="Times New Roman" panose="02020603050405020304" pitchFamily="18" charset="0"/>
              <a:ea typeface="ＭＳ Ｐゴシック" panose="020B0600070205080204" pitchFamily="34" charset="-128"/>
            </a:endParaRP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For the three figures above including their timing diagrams</a:t>
            </a:r>
          </a:p>
          <a:p>
            <a:pPr marL="228600" marR="0" lvl="0" indent="-228600" algn="l" defTabSz="914400" rtl="0" eaLnBrk="0" fontAlgn="base" latinLnBrk="0" hangingPunct="0">
              <a:lnSpc>
                <a:spcPct val="100000"/>
              </a:lnSpc>
              <a:spcBef>
                <a:spcPts val="600"/>
              </a:spcBef>
              <a:spcAft>
                <a:spcPct val="0"/>
              </a:spcAft>
              <a:buClrTx/>
              <a:buSzTx/>
              <a:buFontTx/>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The first figure is a combinational circuit with input A and output Y. </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the output Y starts responding to a change in A at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cd</a:t>
            </a:r>
            <a:r>
              <a:rPr lang="en-GB" sz="1200" b="0" i="0" u="none" strike="noStrike" kern="1200" baseline="0" dirty="0">
                <a:solidFill>
                  <a:schemeClr val="tx1"/>
                </a:solidFill>
                <a:latin typeface="+mn-lt"/>
                <a:ea typeface="ＭＳ Ｐゴシック" charset="0"/>
                <a:cs typeface="ＭＳ Ｐゴシック" charset="0"/>
              </a:rPr>
              <a:t>. This is called the logic contamination delay. </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the output Y will settle at the correct state in response to a change in input A at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a:t>
            </a:r>
            <a:r>
              <a:rPr lang="en-GB" sz="1200" b="0" i="0" u="none" strike="noStrike" kern="1200" baseline="0" dirty="0">
                <a:solidFill>
                  <a:schemeClr val="tx1"/>
                </a:solidFill>
                <a:latin typeface="+mn-lt"/>
                <a:ea typeface="ＭＳ Ｐゴシック" charset="0"/>
                <a:cs typeface="ＭＳ Ｐゴシック" charset="0"/>
              </a:rPr>
              <a:t>.This is called the logic propagation delay.</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During the time between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cd</a:t>
            </a:r>
            <a:r>
              <a:rPr lang="en-GB" sz="1200" b="0" i="0" u="none" strike="noStrike" kern="1200" baseline="0" dirty="0">
                <a:solidFill>
                  <a:schemeClr val="tx1"/>
                </a:solidFill>
                <a:latin typeface="+mn-lt"/>
                <a:ea typeface="ＭＳ Ｐゴシック" charset="0"/>
                <a:cs typeface="ＭＳ Ｐゴシック" charset="0"/>
              </a:rPr>
              <a:t> and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a:t>
            </a:r>
            <a:r>
              <a:rPr lang="en-GB" sz="1200" b="0" i="0" u="none" strike="noStrike" kern="1200" baseline="0" dirty="0">
                <a:solidFill>
                  <a:schemeClr val="tx1"/>
                </a:solidFill>
                <a:latin typeface="+mn-lt"/>
                <a:ea typeface="ＭＳ Ｐゴシック" charset="0"/>
                <a:cs typeface="ＭＳ Ｐゴシック" charset="0"/>
              </a:rPr>
              <a:t>, the output Y is not stable. </a:t>
            </a:r>
          </a:p>
          <a:p>
            <a:pPr marL="228600" marR="0" lvl="0" indent="-228600" algn="l" defTabSz="914400" rtl="0" eaLnBrk="0" fontAlgn="base" latinLnBrk="0" hangingPunct="0">
              <a:lnSpc>
                <a:spcPct val="100000"/>
              </a:lnSpc>
              <a:spcBef>
                <a:spcPts val="600"/>
              </a:spcBef>
              <a:spcAft>
                <a:spcPct val="0"/>
              </a:spcAft>
              <a:buClrTx/>
              <a:buSzTx/>
              <a:buFont typeface="+mj-lt"/>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The second figure is a Flip-flop with input D and output Q.</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the data at D must be stable for a minimum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setup</a:t>
            </a:r>
            <a:r>
              <a:rPr lang="en-GB" sz="1200" b="0" i="0" u="none" strike="noStrike" kern="1200" baseline="0" dirty="0">
                <a:solidFill>
                  <a:schemeClr val="tx1"/>
                </a:solidFill>
                <a:latin typeface="+mn-lt"/>
                <a:ea typeface="ＭＳ Ｐゴシック" charset="0"/>
                <a:cs typeface="ＭＳ Ｐゴシック" charset="0"/>
              </a:rPr>
              <a:t> before the clock transitions high after which the data at D must not change for at least </a:t>
            </a:r>
            <a:r>
              <a:rPr kumimoji="0" lang="en-US" sz="1200" b="0" i="0" u="none" strike="noStrike" cap="none" normalizeH="0" baseline="0" dirty="0" err="1">
                <a:ln>
                  <a:noFill/>
                </a:ln>
                <a:solidFill>
                  <a:schemeClr val="tx1"/>
                </a:solidFill>
                <a:effectLst/>
                <a:latin typeface="Arial" charset="0"/>
                <a:ea typeface="ＭＳ Ｐゴシック" charset="0"/>
              </a:rPr>
              <a:t>t</a:t>
            </a:r>
            <a:r>
              <a:rPr kumimoji="0" lang="en-US" sz="1200" b="0" i="0" u="none" strike="noStrike" cap="none" normalizeH="0" baseline="-25000" dirty="0" err="1">
                <a:ln>
                  <a:noFill/>
                </a:ln>
                <a:solidFill>
                  <a:schemeClr val="tx1"/>
                </a:solidFill>
                <a:effectLst/>
                <a:latin typeface="Arial" charset="0"/>
                <a:ea typeface="ＭＳ Ｐゴシック" charset="0"/>
              </a:rPr>
              <a:t>hold</a:t>
            </a:r>
            <a:r>
              <a:rPr lang="en-GB" sz="1200" b="0" i="0" u="none" strike="noStrike" kern="1200" baseline="0" dirty="0">
                <a:solidFill>
                  <a:schemeClr val="tx1"/>
                </a:solidFill>
                <a:latin typeface="+mn-lt"/>
                <a:ea typeface="ＭＳ Ｐゴシック" charset="0"/>
                <a:cs typeface="ＭＳ Ｐゴシック" charset="0"/>
              </a:rPr>
              <a:t> time after the clock transitions high.</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the output Q will start changing after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ccq</a:t>
            </a:r>
            <a:r>
              <a:rPr lang="en-GB" sz="1200" b="0" i="0" u="none" strike="noStrike" kern="1200" baseline="0" dirty="0">
                <a:solidFill>
                  <a:schemeClr val="tx1"/>
                </a:solidFill>
                <a:latin typeface="+mn-lt"/>
                <a:ea typeface="ＭＳ Ｐゴシック" charset="0"/>
                <a:cs typeface="ＭＳ Ｐゴシック" charset="0"/>
              </a:rPr>
              <a:t>, although not stable until after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pcq</a:t>
            </a:r>
            <a:r>
              <a:rPr lang="en-GB" sz="1200" b="0" i="0" u="none" strike="noStrike" kern="1200" baseline="0" dirty="0">
                <a:solidFill>
                  <a:schemeClr val="tx1"/>
                </a:solidFill>
                <a:latin typeface="+mn-lt"/>
                <a:ea typeface="ＭＳ Ｐゴシック" charset="0"/>
                <a:cs typeface="ＭＳ Ｐゴシック" charset="0"/>
              </a:rPr>
              <a:t>. The timings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ccq</a:t>
            </a:r>
            <a:r>
              <a:rPr lang="en-GB" sz="1200" b="0" i="0" u="none" strike="noStrike" kern="1200" baseline="0" dirty="0">
                <a:solidFill>
                  <a:schemeClr val="tx1"/>
                </a:solidFill>
                <a:latin typeface="+mn-lt"/>
                <a:ea typeface="ＭＳ Ｐゴシック" charset="0"/>
                <a:cs typeface="ＭＳ Ｐゴシック" charset="0"/>
              </a:rPr>
              <a:t> and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pcq</a:t>
            </a:r>
            <a:r>
              <a:rPr lang="en-GB" sz="1200" b="0" i="0" u="none" strike="noStrike" kern="1200" baseline="0" dirty="0">
                <a:solidFill>
                  <a:schemeClr val="tx1"/>
                </a:solidFill>
                <a:latin typeface="+mn-lt"/>
                <a:ea typeface="ＭＳ Ｐゴシック" charset="0"/>
                <a:cs typeface="ＭＳ Ｐゴシック" charset="0"/>
              </a:rPr>
              <a:t> are FFs Clock-to-Q contamination and Clock-to-Q propagation delays, respectively. Both timings are relative to the rising edge of the clock.</a:t>
            </a:r>
          </a:p>
          <a:p>
            <a:pPr marL="228600" marR="0" lvl="0" indent="-228600" algn="l" defTabSz="914400" rtl="0" eaLnBrk="0" fontAlgn="base" latinLnBrk="0" hangingPunct="0">
              <a:lnSpc>
                <a:spcPct val="100000"/>
              </a:lnSpc>
              <a:spcBef>
                <a:spcPts val="600"/>
              </a:spcBef>
              <a:spcAft>
                <a:spcPct val="0"/>
              </a:spcAft>
              <a:buClrTx/>
              <a:buSzTx/>
              <a:buFont typeface="+mj-lt"/>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The third figure is a Latch with input D and output Q.</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when the clock transitions high, the output Q begins to change from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ccq</a:t>
            </a:r>
            <a:r>
              <a:rPr lang="en-GB" sz="1200" b="0" i="0" u="none" strike="noStrike" kern="1200" baseline="0" dirty="0">
                <a:solidFill>
                  <a:schemeClr val="tx1"/>
                </a:solidFill>
                <a:latin typeface="+mn-lt"/>
                <a:ea typeface="ＭＳ Ｐゴシック" charset="0"/>
                <a:cs typeface="ＭＳ Ｐゴシック" charset="0"/>
              </a:rPr>
              <a:t> to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pcq</a:t>
            </a:r>
            <a:r>
              <a:rPr lang="en-GB" sz="1200" b="0" i="0" u="none" strike="noStrike" kern="1200" baseline="0" dirty="0">
                <a:solidFill>
                  <a:schemeClr val="tx1"/>
                </a:solidFill>
                <a:latin typeface="+mn-lt"/>
                <a:ea typeface="ＭＳ Ｐゴシック" charset="0"/>
                <a:cs typeface="ＭＳ Ｐゴシック" charset="0"/>
              </a:rPr>
              <a:t> before Q becomes stable. Both contamination and propagation delays are relative from clock rising to Q.</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when the clock is high and input D begins to change, Q output gets contaminated at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cdq</a:t>
            </a:r>
            <a:r>
              <a:rPr lang="en-GB" sz="1200" b="0" i="0" u="none" strike="noStrike" kern="1200" baseline="0" dirty="0">
                <a:solidFill>
                  <a:schemeClr val="tx1"/>
                </a:solidFill>
                <a:latin typeface="+mn-lt"/>
                <a:ea typeface="ＭＳ Ｐゴシック" charset="0"/>
                <a:cs typeface="ＭＳ Ｐゴシック" charset="0"/>
              </a:rPr>
              <a:t>, and after D has settled, Q will settle to the new value at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pdq</a:t>
            </a:r>
            <a:r>
              <a:rPr lang="en-GB" sz="1200" b="0" i="0" u="none" strike="noStrike" kern="1200" baseline="0" dirty="0">
                <a:solidFill>
                  <a:schemeClr val="tx1"/>
                </a:solidFill>
                <a:latin typeface="+mn-lt"/>
                <a:ea typeface="ＭＳ Ｐゴシック" charset="0"/>
                <a:cs typeface="ＭＳ Ｐゴシック" charset="0"/>
              </a:rPr>
              <a:t>.</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If D changes when the clock is high, the clock should remain high for at least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setup</a:t>
            </a:r>
            <a:r>
              <a:rPr lang="en-GB" sz="1200" b="0" i="0" u="none" strike="noStrike" kern="1200" baseline="0" dirty="0">
                <a:solidFill>
                  <a:schemeClr val="tx1"/>
                </a:solidFill>
                <a:latin typeface="+mn-lt"/>
                <a:ea typeface="ＭＳ Ｐゴシック" charset="0"/>
                <a:cs typeface="ＭＳ Ｐゴシック" charset="0"/>
              </a:rPr>
              <a:t> time and D must remain stable for at least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hold</a:t>
            </a:r>
            <a:r>
              <a:rPr lang="en-GB" sz="1200" b="0" i="0" u="none" strike="noStrike" kern="1200" baseline="0" dirty="0">
                <a:solidFill>
                  <a:schemeClr val="tx1"/>
                </a:solidFill>
                <a:latin typeface="+mn-lt"/>
                <a:ea typeface="ＭＳ Ｐゴシック" charset="0"/>
                <a:cs typeface="ＭＳ Ｐゴシック" charset="0"/>
              </a:rPr>
              <a:t> after the clock goes low.</a:t>
            </a:r>
          </a:p>
        </p:txBody>
      </p:sp>
    </p:spTree>
    <p:extLst>
      <p:ext uri="{BB962C8B-B14F-4D97-AF65-F5344CB8AC3E}">
        <p14:creationId xmlns:p14="http://schemas.microsoft.com/office/powerpoint/2010/main" val="42617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472895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E5D67983-E7CD-0E4B-83E3-B48253E522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7B59479-6BD4-C149-A46A-6377A372F717}" type="slidenum">
              <a:rPr lang="en-US" altLang="en-US"/>
              <a:pPr>
                <a:spcBef>
                  <a:spcPct val="0"/>
                </a:spcBef>
              </a:pPr>
              <a:t>20</a:t>
            </a:fld>
            <a:endParaRPr lang="en-US" altLang="en-US" dirty="0"/>
          </a:p>
        </p:txBody>
      </p:sp>
      <p:sp>
        <p:nvSpPr>
          <p:cNvPr id="56322" name="Rectangle 2">
            <a:extLst>
              <a:ext uri="{FF2B5EF4-FFF2-40B4-BE49-F238E27FC236}">
                <a16:creationId xmlns:a16="http://schemas.microsoft.com/office/drawing/2014/main" id="{370AEB8F-D0B8-7542-9556-FB36B4C6D001}"/>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7AF7AD21-4431-564B-B789-9A7E028793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Timing diagram illustrates the sequencing overhead associated with this type of circuit. The two factors are tpcq</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 is the clock-to-Q1 propagation delay</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and tsetup</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 is the minimum time output D2</a:t>
            </a:r>
            <a:r>
              <a:rPr lang="en-US" altLang="en-US" b="1" dirty="0">
                <a:latin typeface="Times New Roman" panose="02020603050405020304" pitchFamily="18" charset="0"/>
                <a:ea typeface="ＭＳ Ｐゴシック" panose="020B0600070205080204" pitchFamily="34" charset="-128"/>
              </a:rPr>
              <a:t> </a:t>
            </a:r>
            <a:r>
              <a:rPr lang="en-US" altLang="en-US" dirty="0">
                <a:latin typeface="Times New Roman" panose="02020603050405020304" pitchFamily="18" charset="0"/>
                <a:ea typeface="ＭＳ Ｐゴシック" panose="020B0600070205080204" pitchFamily="34" charset="-128"/>
              </a:rPr>
              <a:t>must be stable with the new data before the next positive transition of the clock occurs.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clock period must be larger than or equal to total delay due to the sequencing overhead (</a:t>
            </a:r>
            <a:r>
              <a:rPr lang="en-US" altLang="en-US" dirty="0" err="1">
                <a:latin typeface="Times New Roman" panose="02020603050405020304" pitchFamily="18" charset="0"/>
                <a:ea typeface="ＭＳ Ｐゴシック" panose="020B0600070205080204" pitchFamily="34" charset="-128"/>
              </a:rPr>
              <a:t>tpcq</a:t>
            </a:r>
            <a:r>
              <a:rPr lang="en-US" altLang="en-US" dirty="0">
                <a:latin typeface="Times New Roman" panose="02020603050405020304" pitchFamily="18" charset="0"/>
                <a:ea typeface="ＭＳ Ｐゴシック" panose="020B0600070205080204" pitchFamily="34" charset="-128"/>
              </a:rPr>
              <a:t> – F1 and </a:t>
            </a:r>
            <a:r>
              <a:rPr lang="en-US" altLang="en-US" dirty="0" err="1">
                <a:latin typeface="Times New Roman" panose="02020603050405020304" pitchFamily="18" charset="0"/>
                <a:ea typeface="ＭＳ Ｐゴシック" panose="020B0600070205080204" pitchFamily="34" charset="-128"/>
              </a:rPr>
              <a:t>tsetup</a:t>
            </a:r>
            <a:r>
              <a:rPr lang="en-US" altLang="en-US" dirty="0">
                <a:latin typeface="Times New Roman" panose="02020603050405020304" pitchFamily="18" charset="0"/>
                <a:ea typeface="ＭＳ Ｐゴシック" panose="020B0600070205080204" pitchFamily="34" charset="-128"/>
              </a:rPr>
              <a:t> – F2)  and the propagation delay tpd of the combinational logic for the circuit to function correctly.</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47505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790B7C36-7854-E44E-AE8B-8756EE72D3F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3C3A9A-F3EE-BC44-9796-64B4A71DA8C7}" type="slidenum">
              <a:rPr lang="en-US" altLang="en-US"/>
              <a:pPr>
                <a:spcBef>
                  <a:spcPct val="0"/>
                </a:spcBef>
              </a:pPr>
              <a:t>21</a:t>
            </a:fld>
            <a:endParaRPr lang="en-US" altLang="en-US" dirty="0"/>
          </a:p>
        </p:txBody>
      </p:sp>
      <p:sp>
        <p:nvSpPr>
          <p:cNvPr id="58370" name="Rectangle 2">
            <a:extLst>
              <a:ext uri="{FF2B5EF4-FFF2-40B4-BE49-F238E27FC236}">
                <a16:creationId xmlns:a16="http://schemas.microsoft.com/office/drawing/2014/main" id="{E9C57B69-62B3-334E-9AC3-AF313003A746}"/>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58371" name="Rectangle 3">
                <a:extLst>
                  <a:ext uri="{FF2B5EF4-FFF2-40B4-BE49-F238E27FC236}">
                    <a16:creationId xmlns:a16="http://schemas.microsoft.com/office/drawing/2014/main" id="{EAD34C09-5FEC-6F42-8153-66FBD63C7298}"/>
                  </a:ext>
                </a:extLst>
              </p:cNvPr>
              <p:cNvSpPr>
                <a:spLocks noGrp="1" noChangeArrowheads="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n-GB" sz="1200" b="0" i="0" u="none" strike="noStrike" kern="1200" baseline="0" dirty="0">
                    <a:solidFill>
                      <a:schemeClr val="tx1"/>
                    </a:solidFill>
                    <a:latin typeface="+mn-lt"/>
                    <a:ea typeface="ＭＳ Ｐゴシック" charset="0"/>
                    <a:cs typeface="ＭＳ Ｐゴシック" charset="0"/>
                  </a:rPr>
                  <a:t>Using the timing diagram, when the data D1 arrived at L1, L1 was transparent since clock 1 was high.</a:t>
                </a: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The sequence of operation is  shown thus:</a:t>
                </a:r>
              </a:p>
              <a:p>
                <a:pPr marL="228600" indent="-228600">
                  <a:buFont typeface="+mj-lt"/>
                  <a:buAutoNum type="arabicPeriod"/>
                </a:pPr>
                <a:r>
                  <a:rPr lang="en-GB" sz="1200" b="0" i="0" u="none" strike="noStrike" kern="1200" baseline="0" dirty="0">
                    <a:solidFill>
                      <a:schemeClr val="tx1"/>
                    </a:solidFill>
                    <a:latin typeface="+mn-lt"/>
                    <a:ea typeface="ＭＳ Ｐゴシック" charset="0"/>
                    <a:cs typeface="ＭＳ Ｐゴシック" charset="0"/>
                  </a:rPr>
                  <a:t>Latch 1 - Data propagates from D1 to Q1 after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pdq1</a:t>
                </a:r>
                <a:r>
                  <a:rPr lang="en-GB" sz="1200" b="0" i="0" u="none" strike="noStrike" kern="1200" baseline="0" dirty="0">
                    <a:solidFill>
                      <a:schemeClr val="tx1"/>
                    </a:solidFill>
                    <a:latin typeface="+mn-lt"/>
                    <a:ea typeface="ＭＳ Ｐゴシック" charset="0"/>
                    <a:cs typeface="ＭＳ Ｐゴシック" charset="0"/>
                  </a:rPr>
                  <a:t>, </a:t>
                </a:r>
              </a:p>
              <a:p>
                <a:pPr marL="228600" indent="-228600">
                  <a:buFont typeface="+mj-lt"/>
                  <a:buAutoNum type="arabicPeriod"/>
                </a:pPr>
                <a:r>
                  <a:rPr lang="en-GB" sz="1200" b="0" i="0" u="none" strike="noStrike" kern="1200" baseline="0" dirty="0">
                    <a:solidFill>
                      <a:schemeClr val="tx1"/>
                    </a:solidFill>
                    <a:latin typeface="+mn-lt"/>
                    <a:ea typeface="ＭＳ Ｐゴシック" charset="0"/>
                    <a:cs typeface="ＭＳ Ｐゴシック" charset="0"/>
                  </a:rPr>
                  <a:t>Combinational Logic 1 - D2 correctly responds to a change in Q1 after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pd1 </a:t>
                </a:r>
                <a:endParaRPr lang="en-GB" sz="1200" b="0" i="0" u="none" strike="noStrike" kern="1200" baseline="0" dirty="0">
                  <a:solidFill>
                    <a:schemeClr val="tx1"/>
                  </a:solidFill>
                  <a:latin typeface="+mn-lt"/>
                  <a:ea typeface="ＭＳ Ｐゴシック" charset="0"/>
                  <a:cs typeface="ＭＳ Ｐゴシック" charset="0"/>
                </a:endParaRPr>
              </a:p>
              <a:p>
                <a:pPr marL="228600" marR="0" lvl="0" indent="-228600" algn="l" defTabSz="914400" rtl="0" eaLnBrk="0" fontAlgn="base" latinLnBrk="0" hangingPunct="0">
                  <a:lnSpc>
                    <a:spcPct val="100000"/>
                  </a:lnSpc>
                  <a:spcBef>
                    <a:spcPts val="600"/>
                  </a:spcBef>
                  <a:spcAft>
                    <a:spcPct val="0"/>
                  </a:spcAft>
                  <a:buClrTx/>
                  <a:buSzTx/>
                  <a:buFont typeface="+mj-lt"/>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Latch 2 - Data propagates from D2 to Q2 after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pdq2</a:t>
                </a:r>
                <a:r>
                  <a:rPr lang="en-GB" sz="1200" b="0" i="0" u="none" strike="noStrike" kern="1200" baseline="0" dirty="0">
                    <a:solidFill>
                      <a:schemeClr val="tx1"/>
                    </a:solidFill>
                    <a:latin typeface="+mn-lt"/>
                    <a:ea typeface="ＭＳ Ｐゴシック" charset="0"/>
                    <a:cs typeface="ＭＳ Ｐゴシック" charset="0"/>
                  </a:rPr>
                  <a:t>, </a:t>
                </a:r>
              </a:p>
              <a:p>
                <a:pPr marL="228600" marR="0" lvl="0" indent="-228600" algn="l" defTabSz="914400" rtl="0" eaLnBrk="0" fontAlgn="base" latinLnBrk="0" hangingPunct="0">
                  <a:lnSpc>
                    <a:spcPct val="100000"/>
                  </a:lnSpc>
                  <a:spcBef>
                    <a:spcPts val="600"/>
                  </a:spcBef>
                  <a:spcAft>
                    <a:spcPct val="0"/>
                  </a:spcAft>
                  <a:buClrTx/>
                  <a:buSzTx/>
                  <a:buFont typeface="+mj-lt"/>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Combinational Logic 2 – D3 correctly responds to a change in Q2 after time</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pd2 </a:t>
                </a:r>
                <a:endParaRPr lang="en-GB" sz="1200" b="0" i="0" u="none" strike="noStrike" kern="1200" baseline="0" dirty="0">
                  <a:solidFill>
                    <a:schemeClr val="tx1"/>
                  </a:solidFill>
                  <a:latin typeface="+mn-lt"/>
                  <a:ea typeface="ＭＳ Ｐゴシック" charset="0"/>
                  <a:cs typeface="ＭＳ Ｐゴシック" charset="0"/>
                </a:endParaRP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If D3 arrives when clock 1 has gone high, but early enough to meet L3 setup time before the clock starts transitioning to a low, then L3 will correctly capture D3.</a:t>
                </a:r>
              </a:p>
              <a:p>
                <a:endParaRPr lang="en-GB" altLang="en-US" sz="1200" b="0" i="0" u="none" strike="noStrike" kern="1200" baseline="0" dirty="0">
                  <a:solidFill>
                    <a:schemeClr val="tx1"/>
                  </a:solidFill>
                  <a:latin typeface="+mn-lt"/>
                  <a:ea typeface="ＭＳ Ｐゴシック" charset="0"/>
                </a:endParaRPr>
              </a:p>
              <a:p>
                <a:r>
                  <a:rPr lang="en-GB" altLang="en-US" sz="1200" b="0" i="0" u="none" strike="noStrike" kern="1200" baseline="0" dirty="0">
                    <a:solidFill>
                      <a:schemeClr val="tx1"/>
                    </a:solidFill>
                    <a:latin typeface="+mn-lt"/>
                    <a:ea typeface="ＭＳ Ｐゴシック" charset="0"/>
                  </a:rPr>
                  <a:t>However</a:t>
                </a:r>
                <a:r>
                  <a:rPr lang="en-GB" altLang="en-US" sz="1200" b="1" i="0" u="none" strike="noStrike" kern="1200" baseline="0" dirty="0">
                    <a:solidFill>
                      <a:schemeClr val="tx1"/>
                    </a:solidFill>
                    <a:latin typeface="+mn-lt"/>
                    <a:ea typeface="ＭＳ Ｐゴシック" charset="0"/>
                  </a:rPr>
                  <a:t>,</a:t>
                </a:r>
                <a:r>
                  <a:rPr lang="en-GB" altLang="en-US" sz="1200" b="0" i="0" u="none" strike="noStrike" kern="1200" baseline="0" dirty="0">
                    <a:solidFill>
                      <a:schemeClr val="tx1"/>
                    </a:solidFill>
                    <a:latin typeface="+mn-lt"/>
                    <a:ea typeface="ＭＳ Ｐゴシック" charset="0"/>
                  </a:rPr>
                  <a:t> with careful design, D3 can arrive within a single clock period of clock 1. </a:t>
                </a:r>
                <a:r>
                  <a:rPr lang="en-US" altLang="en-US" baseline="0" dirty="0">
                    <a:latin typeface="Times New Roman" panose="02020603050405020304" pitchFamily="18" charset="0"/>
                    <a:ea typeface="ＭＳ Ｐゴシック" panose="020B0600070205080204" pitchFamily="34" charset="-128"/>
                  </a:rPr>
                  <a:t>That is the period of the first clock cannot be less than the sum of </a:t>
                </a:r>
                <a14:m>
                  <m:oMath xmlns:m="http://schemas.openxmlformats.org/officeDocument/2006/math">
                    <m:sSub>
                      <m:sSubPr>
                        <m:ctrlPr>
                          <a:rPr lang="en-US" altLang="en-US" i="1" smtClean="0">
                            <a:latin typeface="Cambria Math" panose="02040503050406030204" pitchFamily="18" charset="0"/>
                            <a:ea typeface="ＭＳ Ｐゴシック" panose="020B0600070205080204" pitchFamily="34" charset="-128"/>
                          </a:rPr>
                        </m:ctrlPr>
                      </m:sSubPr>
                      <m:e>
                        <m:r>
                          <a:rPr lang="en-GB" altLang="en-US" b="0" i="1" smtClean="0">
                            <a:latin typeface="Cambria Math" panose="02040503050406030204" pitchFamily="18" charset="0"/>
                            <a:ea typeface="ＭＳ Ｐゴシック" panose="020B0600070205080204" pitchFamily="34" charset="-128"/>
                          </a:rPr>
                          <m:t>𝑡</m:t>
                        </m:r>
                      </m:e>
                      <m:sub>
                        <m:r>
                          <a:rPr lang="en-GB" altLang="en-US" b="0" i="1" smtClean="0">
                            <a:latin typeface="Cambria Math" panose="02040503050406030204" pitchFamily="18" charset="0"/>
                            <a:ea typeface="ＭＳ Ｐゴシック" panose="020B0600070205080204" pitchFamily="34" charset="-128"/>
                          </a:rPr>
                          <m:t>𝑝𝑑</m:t>
                        </m:r>
                        <m:r>
                          <a:rPr lang="en-GB" altLang="en-US" b="0" i="1" smtClean="0">
                            <a:latin typeface="Cambria Math" panose="02040503050406030204" pitchFamily="18" charset="0"/>
                            <a:ea typeface="ＭＳ Ｐゴシック" panose="020B0600070205080204" pitchFamily="34" charset="-128"/>
                          </a:rPr>
                          <m:t>1</m:t>
                        </m:r>
                      </m:sub>
                    </m:sSub>
                  </m:oMath>
                </a14:m>
                <a:r>
                  <a:rPr lang="en-US" altLang="en-US" b="0" dirty="0">
                    <a:latin typeface="Times New Roman" panose="02020603050405020304" pitchFamily="18" charset="0"/>
                    <a:ea typeface="ＭＳ Ｐゴシック" panose="020B0600070205080204" pitchFamily="34" charset="-128"/>
                  </a:rPr>
                  <a:t> </a:t>
                </a:r>
                <a:r>
                  <a:rPr lang="en-US" altLang="en-US" dirty="0">
                    <a:latin typeface="Times New Roman" panose="02020603050405020304" pitchFamily="18" charset="0"/>
                    <a:ea typeface="ＭＳ Ｐゴシック" panose="020B0600070205080204" pitchFamily="34" charset="-128"/>
                  </a:rPr>
                  <a:t>+ </a:t>
                </a:r>
                <a14:m>
                  <m:oMath xmlns:m="http://schemas.openxmlformats.org/officeDocument/2006/math">
                    <m:sSub>
                      <m:sSubPr>
                        <m:ctrlPr>
                          <a:rPr lang="en-US" altLang="en-US" i="1" smtClean="0">
                            <a:latin typeface="Cambria Math" panose="02040503050406030204" pitchFamily="18" charset="0"/>
                            <a:ea typeface="ＭＳ Ｐゴシック" panose="020B0600070205080204" pitchFamily="34" charset="-128"/>
                          </a:rPr>
                        </m:ctrlPr>
                      </m:sSubPr>
                      <m:e>
                        <m:r>
                          <a:rPr lang="en-GB" altLang="en-US" b="0" i="1" smtClean="0">
                            <a:latin typeface="Cambria Math" panose="02040503050406030204" pitchFamily="18" charset="0"/>
                            <a:ea typeface="ＭＳ Ｐゴシック" panose="020B0600070205080204" pitchFamily="34" charset="-128"/>
                          </a:rPr>
                          <m:t>2</m:t>
                        </m:r>
                        <m:r>
                          <a:rPr lang="en-GB" altLang="en-US" b="0" i="1" smtClean="0">
                            <a:latin typeface="Cambria Math" panose="02040503050406030204" pitchFamily="18" charset="0"/>
                            <a:ea typeface="ＭＳ Ｐゴシック" panose="020B0600070205080204" pitchFamily="34" charset="-128"/>
                          </a:rPr>
                          <m:t>𝑡</m:t>
                        </m:r>
                      </m:e>
                      <m:sub>
                        <m:r>
                          <a:rPr lang="en-GB" altLang="en-US" b="0" i="1" smtClean="0">
                            <a:latin typeface="Cambria Math" panose="02040503050406030204" pitchFamily="18" charset="0"/>
                            <a:ea typeface="ＭＳ Ｐゴシック" panose="020B0600070205080204" pitchFamily="34" charset="-128"/>
                          </a:rPr>
                          <m:t>𝑝𝑑𝑞</m:t>
                        </m:r>
                      </m:sub>
                    </m:sSub>
                  </m:oMath>
                </a14:m>
                <a:r>
                  <a:rPr lang="en-US" altLang="en-US" b="0" dirty="0">
                    <a:latin typeface="Times New Roman" panose="02020603050405020304" pitchFamily="18" charset="0"/>
                    <a:ea typeface="ＭＳ Ｐゴシック" panose="020B0600070205080204" pitchFamily="34" charset="-128"/>
                  </a:rPr>
                  <a:t> +</a:t>
                </a:r>
                <a14:m>
                  <m:oMath xmlns:m="http://schemas.openxmlformats.org/officeDocument/2006/math">
                    <m:r>
                      <a:rPr lang="en-GB" altLang="en-US" b="0" i="0" smtClean="0">
                        <a:latin typeface="Cambria Math" panose="02040503050406030204" pitchFamily="18" charset="0"/>
                        <a:ea typeface="ＭＳ Ｐゴシック" panose="020B0600070205080204" pitchFamily="34" charset="-128"/>
                      </a:rPr>
                      <m:t> </m:t>
                    </m:r>
                    <m:sSub>
                      <m:sSubPr>
                        <m:ctrlPr>
                          <a:rPr lang="en-US" altLang="en-US" i="1" smtClean="0">
                            <a:latin typeface="Cambria Math" panose="02040503050406030204" pitchFamily="18" charset="0"/>
                            <a:ea typeface="ＭＳ Ｐゴシック" panose="020B0600070205080204" pitchFamily="34" charset="-128"/>
                          </a:rPr>
                        </m:ctrlPr>
                      </m:sSubPr>
                      <m:e>
                        <m:r>
                          <a:rPr lang="en-GB" altLang="en-US" b="0" i="1" smtClean="0">
                            <a:latin typeface="Cambria Math" panose="02040503050406030204" pitchFamily="18" charset="0"/>
                            <a:ea typeface="ＭＳ Ｐゴシック" panose="020B0600070205080204" pitchFamily="34" charset="-128"/>
                          </a:rPr>
                          <m:t>𝑡</m:t>
                        </m:r>
                      </m:e>
                      <m:sub>
                        <m:r>
                          <a:rPr lang="en-GB" altLang="en-US" b="0" i="1" smtClean="0">
                            <a:latin typeface="Cambria Math" panose="02040503050406030204" pitchFamily="18" charset="0"/>
                            <a:ea typeface="ＭＳ Ｐゴシック" panose="020B0600070205080204" pitchFamily="34" charset="-128"/>
                          </a:rPr>
                          <m:t>𝑝𝑑</m:t>
                        </m:r>
                        <m:r>
                          <a:rPr lang="en-GB" altLang="en-US" b="0" i="1" smtClean="0">
                            <a:latin typeface="Cambria Math" panose="02040503050406030204" pitchFamily="18" charset="0"/>
                            <a:ea typeface="ＭＳ Ｐゴシック" panose="020B0600070205080204" pitchFamily="34" charset="-128"/>
                          </a:rPr>
                          <m:t>2</m:t>
                        </m:r>
                      </m:sub>
                    </m:sSub>
                  </m:oMath>
                </a14:m>
                <a:r>
                  <a:rPr lang="en-US" altLang="en-US" b="0" dirty="0">
                    <a:latin typeface="Times New Roman" panose="02020603050405020304" pitchFamily="18" charset="0"/>
                    <a:ea typeface="ＭＳ Ｐゴシック" panose="020B0600070205080204" pitchFamily="34" charset="-128"/>
                  </a:rPr>
                  <a:t>.</a:t>
                </a:r>
              </a:p>
            </p:txBody>
          </p:sp>
        </mc:Choice>
        <mc:Fallback xmlns="">
          <p:sp>
            <p:nvSpPr>
              <p:cNvPr id="58371" name="Rectangle 3">
                <a:extLst>
                  <a:ext uri="{FF2B5EF4-FFF2-40B4-BE49-F238E27FC236}">
                    <a16:creationId xmlns:a16="http://schemas.microsoft.com/office/drawing/2014/main" id="{EAD34C09-5FEC-6F42-8153-66FBD63C72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Timing diagram illustrates that the phase difference of both clocks must be large enough to accommodate the propagation time of the input latch and the propagation delay of the combinational logic. In this setup, consider the total propagation delays of L1 and Logic 1 as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𝑝𝑑1</a:t>
                </a:r>
                <a:r>
                  <a:rPr lang="en-US" altLang="en-US" dirty="0">
                    <a:latin typeface="Times New Roman" panose="02020603050405020304" pitchFamily="18" charset="0"/>
                    <a:ea typeface="ＭＳ Ｐゴシック" panose="020B0600070205080204" pitchFamily="34" charset="-128"/>
                  </a:rPr>
                  <a:t>+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𝑝𝑑𝑞</a:t>
                </a:r>
                <a:r>
                  <a:rPr lang="en-US" altLang="en-US" dirty="0">
                    <a:latin typeface="Times New Roman" panose="02020603050405020304" pitchFamily="18" charset="0"/>
                    <a:ea typeface="ＭＳ Ｐゴシック" panose="020B0600070205080204" pitchFamily="34" charset="-128"/>
                  </a:rPr>
                  <a:t> which</a:t>
                </a:r>
                <a:r>
                  <a:rPr lang="en-US" altLang="en-US" baseline="0" dirty="0">
                    <a:latin typeface="Times New Roman" panose="02020603050405020304" pitchFamily="18" charset="0"/>
                    <a:ea typeface="ＭＳ Ｐゴシック" panose="020B0600070205080204" pitchFamily="34" charset="-128"/>
                  </a:rPr>
                  <a:t> must be met before the occurrence of the second clock. </a:t>
                </a:r>
                <a:r>
                  <a:rPr lang="en-US" altLang="en-US" b="0" baseline="0" dirty="0">
                    <a:latin typeface="Times New Roman" panose="02020603050405020304" pitchFamily="18" charset="0"/>
                    <a:ea typeface="ＭＳ Ｐゴシック" panose="020B0600070205080204" pitchFamily="34" charset="-128"/>
                  </a:rPr>
                  <a:t>Also</a:t>
                </a:r>
                <a:r>
                  <a:rPr lang="en-US" altLang="en-US" dirty="0">
                    <a:latin typeface="Times New Roman" panose="02020603050405020304" pitchFamily="18" charset="0"/>
                    <a:ea typeface="ＭＳ Ｐゴシック" panose="020B0600070205080204" pitchFamily="34" charset="-128"/>
                  </a:rPr>
                  <a:t>, consider the total propagation delays of L2 and Logic 2 as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𝑝𝑑2 </a:t>
                </a:r>
                <a:r>
                  <a:rPr lang="en-US" altLang="en-US" b="0" i="0" dirty="0">
                    <a:latin typeface="Cambria Math" panose="02040503050406030204" pitchFamily="18" charset="0"/>
                    <a:ea typeface="ＭＳ Ｐゴシック" panose="020B0600070205080204" pitchFamily="34" charset="-128"/>
                  </a:rPr>
                  <a:t>"</a:t>
                </a:r>
                <a:r>
                  <a:rPr lang="en-US" altLang="en-US" i="0" dirty="0">
                    <a:latin typeface="Times New Roman" panose="02020603050405020304" pitchFamily="18" charset="0"/>
                    <a:ea typeface="ＭＳ Ｐゴシック" panose="020B0600070205080204" pitchFamily="34" charset="-128"/>
                  </a:rPr>
                  <a:t>+ </a:t>
                </a:r>
                <a:r>
                  <a:rPr lang="en-US" altLang="en-US" i="0">
                    <a:latin typeface="Cambria Math" panose="02040503050406030204" pitchFamily="18" charset="0"/>
                    <a:ea typeface="ＭＳ Ｐゴシック" panose="020B0600070205080204" pitchFamily="34" charset="-128"/>
                  </a:rPr>
                  <a:t>"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𝑝𝑑𝑞 </a:t>
                </a:r>
                <a:r>
                  <a:rPr lang="en-US" altLang="en-US" b="0" i="0">
                    <a:latin typeface="Cambria Math" panose="020405030504060302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a:t>
                </a:r>
                <a:r>
                  <a:rPr lang="en-US" altLang="en-US" baseline="0" dirty="0">
                    <a:latin typeface="Times New Roman" panose="02020603050405020304" pitchFamily="18" charset="0"/>
                    <a:ea typeface="ＭＳ Ｐゴシック" panose="020B0600070205080204" pitchFamily="34" charset="-128"/>
                  </a:rPr>
                  <a:t> must be met before the reoccurrence of the first clock. That is the period of the first clock cannot be less than the sum of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𝑝𝑑1</a:t>
                </a:r>
                <a:r>
                  <a:rPr lang="en-US" altLang="en-US" b="0" dirty="0">
                    <a:latin typeface="Times New Roman" panose="02020603050405020304" pitchFamily="18" charset="0"/>
                    <a:ea typeface="ＭＳ Ｐゴシック" panose="020B0600070205080204" pitchFamily="34" charset="-128"/>
                  </a:rPr>
                  <a:t> </a:t>
                </a:r>
                <a:r>
                  <a:rPr lang="en-US" altLang="en-US" dirty="0">
                    <a:latin typeface="Times New Roman" panose="02020603050405020304" pitchFamily="18" charset="0"/>
                    <a:ea typeface="ＭＳ Ｐゴシック" panose="020B0600070205080204" pitchFamily="34" charset="-128"/>
                  </a:rPr>
                  <a:t>+ </a:t>
                </a:r>
                <a:r>
                  <a:rPr lang="en-US" altLang="en-US" i="0">
                    <a:latin typeface="Cambria Math" panose="02040503050406030204" pitchFamily="18" charset="0"/>
                    <a:ea typeface="ＭＳ Ｐゴシック" panose="020B0600070205080204" pitchFamily="34" charset="-128"/>
                  </a:rPr>
                  <a:t>〖</a:t>
                </a:r>
                <a:r>
                  <a:rPr lang="en-GB" altLang="en-US" b="0" i="0">
                    <a:latin typeface="Cambria Math" panose="02040503050406030204" pitchFamily="18" charset="0"/>
                    <a:ea typeface="ＭＳ Ｐゴシック" panose="020B0600070205080204" pitchFamily="34" charset="-128"/>
                  </a:rPr>
                  <a:t>2𝑡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𝑝𝑑𝑞</a:t>
                </a:r>
                <a:r>
                  <a:rPr lang="en-US" altLang="en-US" b="0" dirty="0">
                    <a:latin typeface="Times New Roman" panose="02020603050405020304" pitchFamily="18" charset="0"/>
                    <a:ea typeface="ＭＳ Ｐゴシック" panose="020B0600070205080204" pitchFamily="34" charset="-128"/>
                  </a:rPr>
                  <a:t> +</a:t>
                </a:r>
                <a:r>
                  <a:rPr lang="en-GB" altLang="en-US" b="0" i="0">
                    <a:latin typeface="Cambria Math" panose="02040503050406030204" pitchFamily="18" charset="0"/>
                    <a:ea typeface="ＭＳ Ｐゴシック" panose="020B0600070205080204" pitchFamily="34" charset="-128"/>
                  </a:rPr>
                  <a:t> 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𝑝𝑑2</a:t>
                </a:r>
                <a:r>
                  <a:rPr lang="en-US" altLang="en-US" b="0" dirty="0">
                    <a:latin typeface="Times New Roman" panose="02020603050405020304" pitchFamily="18" charset="0"/>
                    <a:ea typeface="ＭＳ Ｐゴシック" panose="020B0600070205080204" pitchFamily="34" charset="-128"/>
                  </a:rPr>
                  <a:t>.</a:t>
                </a:r>
              </a:p>
              <a:p>
                <a:pPr eaLnBrk="1" hangingPunct="1"/>
                <a:endParaRPr lang="en-US" altLang="en-US" dirty="0">
                  <a:latin typeface="Times New Roman" panose="02020603050405020304" pitchFamily="18" charset="0"/>
                  <a:ea typeface="ＭＳ Ｐゴシック" panose="020B0600070205080204" pitchFamily="34" charset="-128"/>
                </a:endParaRPr>
              </a:p>
            </p:txBody>
          </p:sp>
        </mc:Fallback>
      </mc:AlternateContent>
    </p:spTree>
    <p:extLst>
      <p:ext uri="{BB962C8B-B14F-4D97-AF65-F5344CB8AC3E}">
        <p14:creationId xmlns:p14="http://schemas.microsoft.com/office/powerpoint/2010/main" val="2126114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08756F88-83C7-1748-BF42-8EBD57667E4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8908472-3B79-AB42-8803-4F5B6DCDB9AF}" type="slidenum">
              <a:rPr lang="en-US" altLang="en-US"/>
              <a:pPr>
                <a:spcBef>
                  <a:spcPct val="0"/>
                </a:spcBef>
              </a:pPr>
              <a:t>22</a:t>
            </a:fld>
            <a:endParaRPr lang="en-US" altLang="en-US" dirty="0"/>
          </a:p>
        </p:txBody>
      </p:sp>
      <p:sp>
        <p:nvSpPr>
          <p:cNvPr id="60418" name="Rectangle 2">
            <a:extLst>
              <a:ext uri="{FF2B5EF4-FFF2-40B4-BE49-F238E27FC236}">
                <a16:creationId xmlns:a16="http://schemas.microsoft.com/office/drawing/2014/main" id="{B562D332-82FB-4C49-843D-11DF7C1D151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3BA1958C-B9B3-EE40-B7FD-5F0A7281F1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GB" altLang="en-US" dirty="0">
                <a:latin typeface="Times New Roman" panose="02020603050405020304" pitchFamily="18" charset="0"/>
                <a:ea typeface="ＭＳ Ｐゴシック" panose="020B0600070205080204" pitchFamily="34" charset="-128"/>
              </a:rPr>
              <a:t>In timing diagram (a), the critical path consists of L1 and combinational logic</a:t>
            </a:r>
            <a:r>
              <a:rPr lang="en-GB" altLang="en-US" b="1" dirty="0">
                <a:latin typeface="Times New Roman" panose="02020603050405020304" pitchFamily="18" charset="0"/>
                <a:ea typeface="ＭＳ Ｐゴシック" panose="020B0600070205080204" pitchFamily="34" charset="-128"/>
              </a:rPr>
              <a:t>,</a:t>
            </a:r>
            <a:r>
              <a:rPr lang="en-GB" altLang="en-US" dirty="0">
                <a:latin typeface="Times New Roman" panose="02020603050405020304" pitchFamily="18" charset="0"/>
                <a:ea typeface="ＭＳ Ｐゴシック" panose="020B0600070205080204" pitchFamily="34" charset="-128"/>
              </a:rPr>
              <a:t> and since the pulse width is greater than the setup time, L2 will capture the new data on D2.</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GB"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GB" altLang="en-US" dirty="0">
                <a:latin typeface="Times New Roman" panose="02020603050405020304" pitchFamily="18" charset="0"/>
                <a:ea typeface="ＭＳ Ｐゴシック" panose="020B0600070205080204" pitchFamily="34" charset="-128"/>
              </a:rPr>
              <a:t>In timing diagram (b), the pulse width is less than the setup time</a:t>
            </a:r>
            <a:r>
              <a:rPr lang="en-GB" altLang="en-US" b="1" dirty="0">
                <a:latin typeface="Times New Roman" panose="02020603050405020304" pitchFamily="18" charset="0"/>
                <a:ea typeface="ＭＳ Ｐゴシック" panose="020B0600070205080204" pitchFamily="34" charset="-128"/>
              </a:rPr>
              <a:t>;</a:t>
            </a:r>
            <a:r>
              <a:rPr lang="en-GB" altLang="en-US" dirty="0">
                <a:latin typeface="Times New Roman" panose="02020603050405020304" pitchFamily="18" charset="0"/>
                <a:ea typeface="ＭＳ Ｐゴシック" panose="020B0600070205080204" pitchFamily="34" charset="-128"/>
              </a:rPr>
              <a:t> therefore, the data at D2 must be present and stable before the pulse rises.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GB"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endParaRPr lang="en-GB"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1140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D1B88670-1C46-874B-890E-C95EDD1E89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A9183E8-B978-6C49-9987-3CDB0DF5FBDA}" type="slidenum">
              <a:rPr lang="en-US" altLang="en-US"/>
              <a:pPr>
                <a:spcBef>
                  <a:spcPct val="0"/>
                </a:spcBef>
              </a:pPr>
              <a:t>23</a:t>
            </a:fld>
            <a:endParaRPr lang="en-US" altLang="en-US" dirty="0"/>
          </a:p>
        </p:txBody>
      </p:sp>
      <p:sp>
        <p:nvSpPr>
          <p:cNvPr id="62466" name="Rectangle 2">
            <a:extLst>
              <a:ext uri="{FF2B5EF4-FFF2-40B4-BE49-F238E27FC236}">
                <a16:creationId xmlns:a16="http://schemas.microsoft.com/office/drawing/2014/main" id="{4D7153FF-8DA8-A44C-81C4-BC108F753D48}"/>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03A93E94-649F-D643-A814-204F52801A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Input data at D2 must satisfy hold time of F2.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That is, when the clock transition results in a change in Q1, the now soon to be old value of D2 stable, long enough to the hold time requirement of F2 </a:t>
            </a:r>
            <a:r>
              <a:rPr lang="en-US" altLang="en-US" dirty="0" err="1">
                <a:latin typeface="Times New Roman" panose="02020603050405020304" pitchFamily="18" charset="0"/>
                <a:ea typeface="ＭＳ Ｐゴシック" panose="020B0600070205080204" pitchFamily="34" charset="-128"/>
              </a:rPr>
              <a:t>i.e</a:t>
            </a:r>
            <a:r>
              <a:rPr lang="en-US" altLang="en-US" dirty="0">
                <a:latin typeface="Times New Roman" panose="02020603050405020304" pitchFamily="18" charset="0"/>
                <a:ea typeface="ＭＳ Ｐゴシック" panose="020B0600070205080204" pitchFamily="34" charset="-128"/>
              </a:rPr>
              <a:t> the contamination delay of CL should meet the hold time requirement of F2</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Therefore</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the minimum logic contamination  delay is given by the equation above.</a:t>
            </a:r>
          </a:p>
        </p:txBody>
      </p:sp>
    </p:spTree>
    <p:extLst>
      <p:ext uri="{BB962C8B-B14F-4D97-AF65-F5344CB8AC3E}">
        <p14:creationId xmlns:p14="http://schemas.microsoft.com/office/powerpoint/2010/main" val="1157693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B949819D-04E1-2D40-B384-131C10917C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F6B81A-7E8B-EA4D-ABB3-A26FDF351A51}" type="slidenum">
              <a:rPr lang="en-US" altLang="en-US"/>
              <a:pPr>
                <a:spcBef>
                  <a:spcPct val="0"/>
                </a:spcBef>
              </a:pPr>
              <a:t>24</a:t>
            </a:fld>
            <a:endParaRPr lang="en-US" altLang="en-US" dirty="0"/>
          </a:p>
        </p:txBody>
      </p:sp>
      <p:sp>
        <p:nvSpPr>
          <p:cNvPr id="64514" name="Rectangle 2">
            <a:extLst>
              <a:ext uri="{FF2B5EF4-FFF2-40B4-BE49-F238E27FC236}">
                <a16:creationId xmlns:a16="http://schemas.microsoft.com/office/drawing/2014/main" id="{5AAF6AE0-270C-C341-A748-DA9ED2EBAD85}"/>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A59124E1-04C8-9547-AE54-4B109DF000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Input data at D2 must satisfy hold time of L2.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That is, when the clock transition results in a change in Q1, the now soon to be old value of D2 stable, long enough to the hold time requirement of L2 </a:t>
            </a:r>
            <a:r>
              <a:rPr lang="en-US" altLang="en-US" dirty="0" err="1">
                <a:latin typeface="Times New Roman" panose="02020603050405020304" pitchFamily="18" charset="0"/>
                <a:ea typeface="ＭＳ Ｐゴシック" panose="020B0600070205080204" pitchFamily="34" charset="-128"/>
              </a:rPr>
              <a:t>i.e</a:t>
            </a:r>
            <a:r>
              <a:rPr lang="en-US" altLang="en-US" dirty="0">
                <a:latin typeface="Times New Roman" panose="02020603050405020304" pitchFamily="18" charset="0"/>
                <a:ea typeface="ＭＳ Ｐゴシック" panose="020B0600070205080204" pitchFamily="34" charset="-128"/>
              </a:rPr>
              <a:t> the contamination delay of CL should meet the hold time requirement of L2</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Therefore</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the minimum logic contamination  delay is given by the equation above.</a:t>
            </a:r>
          </a:p>
        </p:txBody>
      </p:sp>
    </p:spTree>
    <p:extLst>
      <p:ext uri="{BB962C8B-B14F-4D97-AF65-F5344CB8AC3E}">
        <p14:creationId xmlns:p14="http://schemas.microsoft.com/office/powerpoint/2010/main" val="1684655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19DDB47A-69D9-1049-9B25-0DB6064ED9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AA73013-74B3-A04E-A362-7CAFBD5DB8C3}" type="slidenum">
              <a:rPr lang="en-US" altLang="en-US"/>
              <a:pPr>
                <a:spcBef>
                  <a:spcPct val="0"/>
                </a:spcBef>
              </a:pPr>
              <a:t>25</a:t>
            </a:fld>
            <a:endParaRPr lang="en-US" altLang="en-US" dirty="0"/>
          </a:p>
        </p:txBody>
      </p:sp>
      <p:sp>
        <p:nvSpPr>
          <p:cNvPr id="66562" name="Rectangle 2">
            <a:extLst>
              <a:ext uri="{FF2B5EF4-FFF2-40B4-BE49-F238E27FC236}">
                <a16:creationId xmlns:a16="http://schemas.microsoft.com/office/drawing/2014/main" id="{8CA8B066-7E72-E54D-BAAF-C4362E82FE20}"/>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01FE4C49-640A-CD43-9B8F-09794EA3DC7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GB" altLang="en-US" dirty="0">
                <a:latin typeface="Times New Roman" panose="02020603050405020304" pitchFamily="18" charset="0"/>
                <a:ea typeface="ＭＳ Ｐゴシック" panose="020B0600070205080204" pitchFamily="34" charset="-128"/>
              </a:rPr>
              <a:t>Min-delay timing constraints on a path from one pulsed latch to the next. </a:t>
            </a:r>
          </a:p>
          <a:p>
            <a:pPr eaLnBrk="1" hangingPunct="1"/>
            <a:endParaRPr lang="en-GB" altLang="en-US" dirty="0">
              <a:latin typeface="Times New Roman" panose="02020603050405020304" pitchFamily="18" charset="0"/>
              <a:ea typeface="ＭＳ Ｐゴシック" panose="020B0600070205080204" pitchFamily="34" charset="-128"/>
            </a:endParaRPr>
          </a:p>
          <a:p>
            <a:pPr eaLnBrk="1" hangingPunct="1"/>
            <a:r>
              <a:rPr lang="en-GB" altLang="en-US" dirty="0">
                <a:latin typeface="Times New Roman" panose="02020603050405020304" pitchFamily="18" charset="0"/>
                <a:ea typeface="ＭＳ Ｐゴシック" panose="020B0600070205080204" pitchFamily="34" charset="-128"/>
              </a:rPr>
              <a:t>Here, data at D2 must not change until after the falling edge of the pulse plus the hold time of L2.</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92858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6E5BE635-F1D0-6B44-A715-240C753CCB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EEBAB6D-9A12-4F48-8312-0A1A181A1D28}" type="slidenum">
              <a:rPr lang="en-US" altLang="en-US"/>
              <a:pPr>
                <a:spcBef>
                  <a:spcPct val="0"/>
                </a:spcBef>
              </a:pPr>
              <a:t>26</a:t>
            </a:fld>
            <a:endParaRPr lang="en-US" altLang="en-US" dirty="0"/>
          </a:p>
        </p:txBody>
      </p:sp>
      <p:sp>
        <p:nvSpPr>
          <p:cNvPr id="68610" name="Rectangle 2">
            <a:extLst>
              <a:ext uri="{FF2B5EF4-FFF2-40B4-BE49-F238E27FC236}">
                <a16:creationId xmlns:a16="http://schemas.microsoft.com/office/drawing/2014/main" id="{536851D3-3C23-1046-B8C6-9FA684297679}"/>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E1544191-1FE2-CD47-AE13-D38FD2FC85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Time borrowing</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a Flip-flop based system, the data is captures at the rising edge of the clock. The data must meet setup requirements before the next rising edge of the clock else the system may fail. If the data arrives very early, then time will be wasted.</a:t>
            </a:r>
          </a:p>
          <a:p>
            <a:pPr eaLnBrk="1" hangingPunct="1"/>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In latch-based design, </a:t>
            </a:r>
            <a:r>
              <a:rPr lang="en-US" altLang="en-US" dirty="0"/>
              <a:t>data can pass through latch while transparent. Using multiple clocks, the designer can ensure that time is not wasted.</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87827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81DEE780-02F4-B147-AEC0-96DD954936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0829D4-A6D5-9E4E-90EE-C04A7F7D5F64}" type="slidenum">
              <a:rPr lang="en-US" altLang="en-US"/>
              <a:pPr>
                <a:spcBef>
                  <a:spcPct val="0"/>
                </a:spcBef>
              </a:pPr>
              <a:t>27</a:t>
            </a:fld>
            <a:endParaRPr lang="en-US" altLang="en-US" dirty="0"/>
          </a:p>
        </p:txBody>
      </p:sp>
      <p:sp>
        <p:nvSpPr>
          <p:cNvPr id="70658" name="Rectangle 2">
            <a:extLst>
              <a:ext uri="{FF2B5EF4-FFF2-40B4-BE49-F238E27FC236}">
                <a16:creationId xmlns:a16="http://schemas.microsoft.com/office/drawing/2014/main" id="{781990A5-C704-B142-8A7B-0307EA013859}"/>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C28C369B-9ABF-0642-935C-65B06E2B19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Timing diagram illustrates time borrowing.</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illustration above, notice that the two clocks are complements of each other.</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system (a), latch 1 captures the data at its input when clock 1 is high. If the propagation delay in the first combinational logic is high, such that its output is valid when clock 1 becomes low, then the second latch which is now transparent will correctly capture the new data. If the propagation delay of the second combinational logic is small enough and the setup time requirement of the third latch is met before clock 1 transitions high again the system will operate correctly. Note that the combined propagation delay of the system must be less than the period of clock 1.</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system (b) latch 1 will capture the new data at the output of combinational logic 2 so if the total propagation delay of the system is less than the period of clock 1.</a:t>
            </a:r>
          </a:p>
        </p:txBody>
      </p:sp>
    </p:spTree>
    <p:extLst>
      <p:ext uri="{BB962C8B-B14F-4D97-AF65-F5344CB8AC3E}">
        <p14:creationId xmlns:p14="http://schemas.microsoft.com/office/powerpoint/2010/main" val="2350338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C5937D43-C42A-E742-93D6-E155B611E4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D31A95C-6370-FB41-ADEB-75ED7DE441F9}" type="slidenum">
              <a:rPr lang="en-US" altLang="en-US"/>
              <a:pPr>
                <a:spcBef>
                  <a:spcPct val="0"/>
                </a:spcBef>
              </a:pPr>
              <a:t>28</a:t>
            </a:fld>
            <a:endParaRPr lang="en-US" altLang="en-US" dirty="0"/>
          </a:p>
        </p:txBody>
      </p:sp>
      <p:sp>
        <p:nvSpPr>
          <p:cNvPr id="72706" name="Rectangle 2">
            <a:extLst>
              <a:ext uri="{FF2B5EF4-FFF2-40B4-BE49-F238E27FC236}">
                <a16:creationId xmlns:a16="http://schemas.microsoft.com/office/drawing/2014/main" id="{CDBF3539-0079-774D-A85E-C301DA79A9BA}"/>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0D3FCD1E-3D6C-A240-A4FC-17124ABEFC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baseline="0" dirty="0">
                <a:solidFill>
                  <a:schemeClr val="tx1"/>
                </a:solidFill>
                <a:latin typeface="+mn-lt"/>
                <a:ea typeface="ＭＳ Ｐゴシック" charset="0"/>
                <a:cs typeface="ＭＳ Ｐゴシック" charset="0"/>
              </a:rPr>
              <a:t>Figure illustrates a two-phase latch system and the time it can borrow.</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6513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2F1E4187-5AE9-874B-A1D2-BD73A63924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FE8C65-CE91-FB4B-B742-03A8F34B6D97}" type="slidenum">
              <a:rPr lang="en-US" altLang="en-US"/>
              <a:pPr>
                <a:spcBef>
                  <a:spcPct val="0"/>
                </a:spcBef>
              </a:pPr>
              <a:t>29</a:t>
            </a:fld>
            <a:endParaRPr lang="en-US" altLang="en-US" dirty="0"/>
          </a:p>
        </p:txBody>
      </p:sp>
      <p:sp>
        <p:nvSpPr>
          <p:cNvPr id="74754" name="Rectangle 2">
            <a:extLst>
              <a:ext uri="{FF2B5EF4-FFF2-40B4-BE49-F238E27FC236}">
                <a16:creationId xmlns:a16="http://schemas.microsoft.com/office/drawing/2014/main" id="{5FE5507D-C176-304F-A0BF-62DD2A8566BA}"/>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2DD67EF3-D3BF-F44D-872E-E84AF153E1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Uncertainty at clock arrival times for different components must be considered when designing circuits. This certainly affects the calculations of minimum, maximum delays and time borrowing.</a:t>
            </a:r>
          </a:p>
        </p:txBody>
      </p:sp>
    </p:spTree>
    <p:extLst>
      <p:ext uri="{BB962C8B-B14F-4D97-AF65-F5344CB8AC3E}">
        <p14:creationId xmlns:p14="http://schemas.microsoft.com/office/powerpoint/2010/main" val="271440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5CCFAF8B-CED9-854F-9EFE-9148B0E6E5D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18F665F-AAD8-2F43-AAE9-56B3EC00A84C}" type="slidenum">
              <a:rPr lang="en-US" altLang="en-US"/>
              <a:pPr>
                <a:spcBef>
                  <a:spcPct val="0"/>
                </a:spcBef>
              </a:pPr>
              <a:t>3</a:t>
            </a:fld>
            <a:endParaRPr lang="en-US" altLang="en-US" dirty="0"/>
          </a:p>
        </p:txBody>
      </p:sp>
      <p:sp>
        <p:nvSpPr>
          <p:cNvPr id="21506" name="Rectangle 2">
            <a:extLst>
              <a:ext uri="{FF2B5EF4-FFF2-40B4-BE49-F238E27FC236}">
                <a16:creationId xmlns:a16="http://schemas.microsoft.com/office/drawing/2014/main" id="{E68013E1-506E-4245-AE91-8C7811D609BB}"/>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27B86895-0A8D-1D46-AAAA-7B594D576A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i="0" dirty="0"/>
              <a:t>Combinational logic</a:t>
            </a:r>
            <a:r>
              <a:rPr lang="en-US" altLang="en-US" b="0" i="0" dirty="0">
                <a:latin typeface="Times New Roman" panose="02020603050405020304" pitchFamily="18" charset="0"/>
                <a:ea typeface="ＭＳ Ｐゴシック" panose="020B0600070205080204" pitchFamily="34" charset="-128"/>
              </a:rPr>
              <a:t> is implemented using Boolean circuits; they operate without the need of a clock signal and do not contain any form of memory. Thus, their outputs are a function of only their inputs.</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b="0" i="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i="0" dirty="0">
                <a:latin typeface="Times New Roman" panose="02020603050405020304" pitchFamily="18" charset="0"/>
                <a:ea typeface="ＭＳ Ｐゴシック" panose="020B0600070205080204" pitchFamily="34" charset="-128"/>
              </a:rPr>
              <a:t>Sequential logic, on the other hand, is a circuit whose output tracks its present input value and the sequence of its past inputs. </a:t>
            </a: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i="0" dirty="0">
                <a:latin typeface="Times New Roman" panose="02020603050405020304" pitchFamily="18" charset="0"/>
                <a:ea typeface="ＭＳ Ｐゴシック" panose="020B0600070205080204" pitchFamily="34" charset="-128"/>
              </a:rPr>
              <a:t>Such circuits use state machine or tokens in a pipeline to differentiate the previous, current, and future inputs to the system.</a:t>
            </a:r>
            <a:endParaRPr lang="en-US" altLang="en-US" b="0" i="0" dirty="0"/>
          </a:p>
        </p:txBody>
      </p:sp>
    </p:spTree>
    <p:extLst>
      <p:ext uri="{BB962C8B-B14F-4D97-AF65-F5344CB8AC3E}">
        <p14:creationId xmlns:p14="http://schemas.microsoft.com/office/powerpoint/2010/main" val="3764169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D706540-5FA3-A44D-BD0B-6B0D54B687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B7A217D-C6A2-2144-A2E3-B7093F9F757D}" type="slidenum">
              <a:rPr lang="en-US" altLang="en-US"/>
              <a:pPr>
                <a:spcBef>
                  <a:spcPct val="0"/>
                </a:spcBef>
              </a:pPr>
              <a:t>30</a:t>
            </a:fld>
            <a:endParaRPr lang="en-US" altLang="en-US" dirty="0"/>
          </a:p>
        </p:txBody>
      </p:sp>
      <p:sp>
        <p:nvSpPr>
          <p:cNvPr id="76802" name="Rectangle 2">
            <a:extLst>
              <a:ext uri="{FF2B5EF4-FFF2-40B4-BE49-F238E27FC236}">
                <a16:creationId xmlns:a16="http://schemas.microsoft.com/office/drawing/2014/main" id="{AF9DF234-0BDB-BC40-8294-B22204FFC091}"/>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38BF9A8B-6475-2242-803A-0D007554DF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Clock skew can also affect the contamination delay of FF</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based sequential circuits. </a:t>
            </a:r>
          </a:p>
        </p:txBody>
      </p:sp>
    </p:spTree>
    <p:extLst>
      <p:ext uri="{BB962C8B-B14F-4D97-AF65-F5344CB8AC3E}">
        <p14:creationId xmlns:p14="http://schemas.microsoft.com/office/powerpoint/2010/main" val="170063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871A5890-16E6-CC4D-9FB3-768EBCCF23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7999C70-6890-C74E-9C7C-08982C611861}" type="slidenum">
              <a:rPr lang="en-US" altLang="en-US"/>
              <a:pPr>
                <a:spcBef>
                  <a:spcPct val="0"/>
                </a:spcBef>
              </a:pPr>
              <a:t>31</a:t>
            </a:fld>
            <a:endParaRPr lang="en-US" altLang="en-US" dirty="0"/>
          </a:p>
        </p:txBody>
      </p:sp>
      <p:sp>
        <p:nvSpPr>
          <p:cNvPr id="78850" name="Rectangle 2">
            <a:extLst>
              <a:ext uri="{FF2B5EF4-FFF2-40B4-BE49-F238E27FC236}">
                <a16:creationId xmlns:a16="http://schemas.microsoft.com/office/drawing/2014/main" id="{4CF0E87B-DC9B-5048-B663-1F8CF70B88D8}"/>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90F498EF-8900-EA48-B98D-D42B106BE6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Clock skew can also affect the contamination delay of 2-phase latch and pulsed latch</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based sequential circuits. </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65593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1D43485B-4E27-0541-9457-F66261ACA9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3035830-967B-E349-923D-628F12B07362}" type="slidenum">
              <a:rPr lang="en-US" altLang="en-US"/>
              <a:pPr>
                <a:spcBef>
                  <a:spcPct val="0"/>
                </a:spcBef>
              </a:pPr>
              <a:t>32</a:t>
            </a:fld>
            <a:endParaRPr lang="en-US" altLang="en-US" dirty="0"/>
          </a:p>
        </p:txBody>
      </p:sp>
      <p:sp>
        <p:nvSpPr>
          <p:cNvPr id="80898" name="Rectangle 2">
            <a:extLst>
              <a:ext uri="{FF2B5EF4-FFF2-40B4-BE49-F238E27FC236}">
                <a16:creationId xmlns:a16="http://schemas.microsoft.com/office/drawing/2014/main" id="{AACB6F9A-749C-774E-A778-77D79224D3D8}"/>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84774410-7442-4641-90DF-1BB8D06A6A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1804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0BF574FE-BB42-9C44-955F-D5EE01789F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8991A10-2A4A-FD45-9420-ED7DD14BAE0C}" type="slidenum">
              <a:rPr lang="en-US" altLang="en-US"/>
              <a:pPr>
                <a:spcBef>
                  <a:spcPct val="0"/>
                </a:spcBef>
              </a:pPr>
              <a:t>33</a:t>
            </a:fld>
            <a:endParaRPr lang="en-US" altLang="en-US" dirty="0"/>
          </a:p>
        </p:txBody>
      </p:sp>
      <p:sp>
        <p:nvSpPr>
          <p:cNvPr id="82946" name="Rectangle 2">
            <a:extLst>
              <a:ext uri="{FF2B5EF4-FFF2-40B4-BE49-F238E27FC236}">
                <a16:creationId xmlns:a16="http://schemas.microsoft.com/office/drawing/2014/main" id="{2FF50CBE-6C8C-2648-A198-8A207B50223C}"/>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9EF11C5B-2FE9-714B-99B1-B7631D3A918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39952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14CA4EF8-B6FE-6841-B697-7CDB5B22D3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6D9231-0480-F948-80F4-1D4340133E79}" type="slidenum">
              <a:rPr lang="en-US" altLang="en-US"/>
              <a:pPr>
                <a:spcBef>
                  <a:spcPct val="0"/>
                </a:spcBef>
              </a:pPr>
              <a:t>34</a:t>
            </a:fld>
            <a:endParaRPr lang="en-US" altLang="en-US" dirty="0"/>
          </a:p>
        </p:txBody>
      </p:sp>
      <p:sp>
        <p:nvSpPr>
          <p:cNvPr id="84994" name="Rectangle 2">
            <a:extLst>
              <a:ext uri="{FF2B5EF4-FFF2-40B4-BE49-F238E27FC236}">
                <a16:creationId xmlns:a16="http://schemas.microsoft.com/office/drawing/2014/main" id="{F895628D-365B-084C-B690-576192A55807}"/>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44087F6A-5D1A-FF4B-989C-E346B88143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Timing margins can be affected by voltage, temperature, process variation, data dependency</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and tool inaccuracies. These factors are considered by designers, so time margins are included in design specification.</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Another method is a run a faster clock and then check for near failures.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circuit in this slide will indicate an error in the instance where the clock is high and D input changes to a new value. This is because the latch will update its output, while the FF will still maintain its output until next rising edge of the clock.</a:t>
            </a:r>
          </a:p>
        </p:txBody>
      </p:sp>
    </p:spTree>
    <p:extLst>
      <p:ext uri="{BB962C8B-B14F-4D97-AF65-F5344CB8AC3E}">
        <p14:creationId xmlns:p14="http://schemas.microsoft.com/office/powerpoint/2010/main" val="2426818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14CA4EF8-B6FE-6841-B697-7CDB5B22D3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6D9231-0480-F948-80F4-1D4340133E79}" type="slidenum">
              <a:rPr lang="en-US" altLang="en-US"/>
              <a:pPr>
                <a:spcBef>
                  <a:spcPct val="0"/>
                </a:spcBef>
              </a:pPr>
              <a:t>35</a:t>
            </a:fld>
            <a:endParaRPr lang="en-US" altLang="en-US" dirty="0"/>
          </a:p>
        </p:txBody>
      </p:sp>
      <p:sp>
        <p:nvSpPr>
          <p:cNvPr id="84994" name="Rectangle 2">
            <a:extLst>
              <a:ext uri="{FF2B5EF4-FFF2-40B4-BE49-F238E27FC236}">
                <a16:creationId xmlns:a16="http://schemas.microsoft.com/office/drawing/2014/main" id="{F895628D-365B-084C-B690-576192A55807}"/>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44087F6A-5D1A-FF4B-989C-E346B88143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CAD tools can be used to generate a report of setup and hold time failures. These tools optimize the placement of gates to minimize area while satisfying timing constraints.</a:t>
            </a:r>
          </a:p>
        </p:txBody>
      </p:sp>
    </p:spTree>
    <p:extLst>
      <p:ext uri="{BB962C8B-B14F-4D97-AF65-F5344CB8AC3E}">
        <p14:creationId xmlns:p14="http://schemas.microsoft.com/office/powerpoint/2010/main" val="3134592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14CA4EF8-B6FE-6841-B697-7CDB5B22D3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6D9231-0480-F948-80F4-1D4340133E79}" type="slidenum">
              <a:rPr lang="en-US" altLang="en-US"/>
              <a:pPr>
                <a:spcBef>
                  <a:spcPct val="0"/>
                </a:spcBef>
              </a:pPr>
              <a:t>36</a:t>
            </a:fld>
            <a:endParaRPr lang="en-US" altLang="en-US" dirty="0"/>
          </a:p>
        </p:txBody>
      </p:sp>
      <p:sp>
        <p:nvSpPr>
          <p:cNvPr id="84994" name="Rectangle 2">
            <a:extLst>
              <a:ext uri="{FF2B5EF4-FFF2-40B4-BE49-F238E27FC236}">
                <a16:creationId xmlns:a16="http://schemas.microsoft.com/office/drawing/2014/main" id="{F895628D-365B-084C-B690-576192A55807}"/>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44087F6A-5D1A-FF4B-989C-E346B88143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54605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79576FF2-A514-B948-AE78-A06288B3DCC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4F7A2CC-F2F4-A940-89E3-55687F8769FD}" type="slidenum">
              <a:rPr lang="en-US" altLang="en-US"/>
              <a:pPr>
                <a:spcBef>
                  <a:spcPct val="0"/>
                </a:spcBef>
              </a:pPr>
              <a:t>37</a:t>
            </a:fld>
            <a:endParaRPr lang="en-US" altLang="en-US" dirty="0"/>
          </a:p>
        </p:txBody>
      </p:sp>
      <p:sp>
        <p:nvSpPr>
          <p:cNvPr id="87042" name="Rectangle 2">
            <a:extLst>
              <a:ext uri="{FF2B5EF4-FFF2-40B4-BE49-F238E27FC236}">
                <a16:creationId xmlns:a16="http://schemas.microsoft.com/office/drawing/2014/main" id="{704A57C4-0CCB-5B48-A90A-A1794055B45E}"/>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0BCCDF5C-F814-1443-92C1-0EE0A20E8D3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4411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FE15EC39-4314-C649-826D-9BFB844F50A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DEC88C4-A89D-F64A-96B3-EDA86859B8F9}" type="slidenum">
              <a:rPr lang="en-US" altLang="en-US"/>
              <a:pPr>
                <a:spcBef>
                  <a:spcPct val="0"/>
                </a:spcBef>
              </a:pPr>
              <a:t>4</a:t>
            </a:fld>
            <a:endParaRPr lang="en-US" altLang="en-US" dirty="0"/>
          </a:p>
        </p:txBody>
      </p:sp>
      <p:sp>
        <p:nvSpPr>
          <p:cNvPr id="23554" name="Rectangle 2">
            <a:extLst>
              <a:ext uri="{FF2B5EF4-FFF2-40B4-BE49-F238E27FC236}">
                <a16:creationId xmlns:a16="http://schemas.microsoft.com/office/drawing/2014/main" id="{94BCBAFF-9563-754E-A333-665B0D5D3127}"/>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514CFE3A-DC12-D246-A123-801338788D2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kern="1200" dirty="0">
                <a:solidFill>
                  <a:schemeClr val="tx1"/>
                </a:solidFill>
                <a:effectLst/>
                <a:latin typeface="+mn-lt"/>
                <a:ea typeface="ＭＳ Ｐゴシック" charset="0"/>
                <a:cs typeface="ＭＳ Ｐゴシック" charset="0"/>
              </a:rPr>
              <a:t>Wave pipelining</a:t>
            </a:r>
            <a:r>
              <a:rPr lang="en-GB" b="0" dirty="0"/>
              <a:t> is a circuit design technique </a:t>
            </a:r>
            <a:r>
              <a:rPr lang="en-GB" sz="1200" b="0" i="0" kern="1200" dirty="0">
                <a:solidFill>
                  <a:schemeClr val="tx1"/>
                </a:solidFill>
                <a:effectLst/>
                <a:latin typeface="+mn-lt"/>
                <a:ea typeface="ＭＳ Ｐゴシック" charset="0"/>
                <a:cs typeface="ＭＳ Ｐゴシック" charset="0"/>
              </a:rPr>
              <a:t>to </a:t>
            </a:r>
            <a:r>
              <a:rPr lang="en-GB" b="0" dirty="0"/>
              <a:t>improve the throughput of a logic circuit</a:t>
            </a:r>
            <a:r>
              <a:rPr lang="en-GB" sz="1200" b="0" i="0" kern="1200" dirty="0">
                <a:solidFill>
                  <a:schemeClr val="tx1"/>
                </a:solidFill>
                <a:effectLst/>
                <a:latin typeface="+mn-lt"/>
                <a:ea typeface="ＭＳ Ｐゴシック" charset="0"/>
                <a:cs typeface="ＭＳ Ｐゴシック" charset="0"/>
              </a:rPr>
              <a:t> design without the use of intermediate latches or registers. This allows circuits to be clocked at higher </a:t>
            </a:r>
            <a:r>
              <a:rPr lang="en-GB" b="0" dirty="0"/>
              <a:t>rates.</a:t>
            </a:r>
          </a:p>
          <a:p>
            <a:pPr eaLnBrk="1" hangingPunct="1"/>
            <a:endParaRPr lang="en-GB" altLang="en-US" b="0" dirty="0">
              <a:latin typeface="Times New Roman" panose="02020603050405020304" pitchFamily="18" charset="0"/>
              <a:ea typeface="ＭＳ Ｐゴシック" panose="020B0600070205080204" pitchFamily="34" charset="-128"/>
            </a:endParaRPr>
          </a:p>
          <a:p>
            <a:pPr eaLnBrk="1" hangingPunct="1"/>
            <a:r>
              <a:rPr lang="en-GB" altLang="en-US" b="0" dirty="0">
                <a:latin typeface="Times New Roman" panose="02020603050405020304" pitchFamily="18" charset="0"/>
                <a:ea typeface="ＭＳ Ｐゴシック" panose="020B0600070205080204" pitchFamily="34" charset="-128"/>
              </a:rPr>
              <a:t>In digital design, extra circuit is used to maintain the sequence of tokens.</a:t>
            </a:r>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0867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77C7F06-6FF8-6C42-86F5-310A2301C9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1D77A17-E03C-7C48-AAE6-57F55B74EDDD}" type="slidenum">
              <a:rPr lang="en-US" altLang="en-US"/>
              <a:pPr>
                <a:spcBef>
                  <a:spcPct val="0"/>
                </a:spcBef>
              </a:pPr>
              <a:t>5</a:t>
            </a:fld>
            <a:endParaRPr lang="en-US" altLang="en-US" dirty="0"/>
          </a:p>
        </p:txBody>
      </p:sp>
      <p:sp>
        <p:nvSpPr>
          <p:cNvPr id="25602" name="Rectangle 2">
            <a:extLst>
              <a:ext uri="{FF2B5EF4-FFF2-40B4-BE49-F238E27FC236}">
                <a16:creationId xmlns:a16="http://schemas.microsoft.com/office/drawing/2014/main" id="{0768725F-23E5-854C-94B8-EA083DABE2B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701EBBEB-9E8E-B648-A817-621839F2C7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Flip-flops or latch are used to delay fast tokens. These flip-flops also adds delay to the slow tokens. This makes the sequential circuit slower than just the logic delay. This is known as sequencing overhead.</a:t>
            </a:r>
          </a:p>
        </p:txBody>
      </p:sp>
    </p:spTree>
    <p:extLst>
      <p:ext uri="{BB962C8B-B14F-4D97-AF65-F5344CB8AC3E}">
        <p14:creationId xmlns:p14="http://schemas.microsoft.com/office/powerpoint/2010/main" val="192313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B4196F8B-6B56-0B42-B0A6-DF7E44B45F0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3A69238-1775-FB45-AFC9-F1159C9FCE68}" type="slidenum">
              <a:rPr lang="en-US" altLang="en-US"/>
              <a:pPr>
                <a:spcBef>
                  <a:spcPct val="0"/>
                </a:spcBef>
              </a:pPr>
              <a:t>6</a:t>
            </a:fld>
            <a:endParaRPr lang="en-US" altLang="en-US" dirty="0"/>
          </a:p>
        </p:txBody>
      </p:sp>
      <p:sp>
        <p:nvSpPr>
          <p:cNvPr id="27650" name="Rectangle 2">
            <a:extLst>
              <a:ext uri="{FF2B5EF4-FFF2-40B4-BE49-F238E27FC236}">
                <a16:creationId xmlns:a16="http://schemas.microsoft.com/office/drawing/2014/main" id="{9FFC37D9-5458-CC40-823E-90D5615C17A0}"/>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F1F4ED19-0F9E-3347-A227-E269438B97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Two elements used in sequencing circuits are Latch and Flip-Flops.</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Latches are level sensitive, while flip-flops are edge triggered.</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For latches, the output Q will follow the input D when the clock is active state/high (the latch is open </a:t>
            </a:r>
            <a:r>
              <a:rPr lang="en-US" altLang="en-US" b="0" dirty="0" err="1">
                <a:latin typeface="Times New Roman" panose="02020603050405020304" pitchFamily="18" charset="0"/>
                <a:ea typeface="ＭＳ Ｐゴシック" panose="020B0600070205080204" pitchFamily="34" charset="-128"/>
              </a:rPr>
              <a:t>i.e</a:t>
            </a:r>
            <a:r>
              <a:rPr lang="en-US" altLang="en-US" b="0" dirty="0">
                <a:latin typeface="Times New Roman" panose="02020603050405020304" pitchFamily="18" charset="0"/>
                <a:ea typeface="ＭＳ Ｐゴシック" panose="020B0600070205080204" pitchFamily="34" charset="-128"/>
              </a:rPr>
              <a:t> transparent), and the output Q will retain its current value irrespective of a change in input value when the clock is inactive/low.</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The output of a Flip-Flop, on the other hand, will change state only when the clock signal is changing (low to high or high to low, depending on if it is +ve edge- or –ve edge-triggered, respectively).</a:t>
            </a:r>
          </a:p>
        </p:txBody>
      </p:sp>
    </p:spTree>
    <p:extLst>
      <p:ext uri="{BB962C8B-B14F-4D97-AF65-F5344CB8AC3E}">
        <p14:creationId xmlns:p14="http://schemas.microsoft.com/office/powerpoint/2010/main" val="365340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050C2BB-C5D4-DA44-805E-9EA387BDA0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51A6763-8144-024A-BE78-233C1D18EB23}" type="slidenum">
              <a:rPr lang="en-US" altLang="en-US"/>
              <a:pPr>
                <a:spcBef>
                  <a:spcPct val="0"/>
                </a:spcBef>
              </a:pPr>
              <a:t>7</a:t>
            </a:fld>
            <a:endParaRPr lang="en-US" altLang="en-US" dirty="0"/>
          </a:p>
        </p:txBody>
      </p:sp>
      <p:sp>
        <p:nvSpPr>
          <p:cNvPr id="29698" name="Rectangle 2">
            <a:extLst>
              <a:ext uri="{FF2B5EF4-FFF2-40B4-BE49-F238E27FC236}">
                <a16:creationId xmlns:a16="http://schemas.microsoft.com/office/drawing/2014/main" id="{0FB7658A-6CBC-654E-A09D-42A5847E8756}"/>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467B6854-C782-0145-9EFB-DB067F92FC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In this setup, the output Q will follow the input D when the control input on the transistor gate is high. When the control input is low, the output Q will be in impedance state Z.</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This circuit suffers from </a:t>
            </a:r>
            <a:r>
              <a:rPr lang="en-GB" sz="1200" b="0" i="0" kern="1200" dirty="0">
                <a:solidFill>
                  <a:schemeClr val="tx1"/>
                </a:solidFill>
                <a:effectLst/>
                <a:latin typeface="+mn-lt"/>
                <a:ea typeface="ＭＳ Ｐゴシック" charset="0"/>
                <a:cs typeface="ＭＳ Ｐゴシック" charset="0"/>
              </a:rPr>
              <a:t>voltage variation due to threshold drop (Vt), which is the result of the series resistance between the input and the output. </a:t>
            </a:r>
            <a:endParaRPr lang="en-US" altLang="en-US" b="0" dirty="0">
              <a:latin typeface="Times New Roman" panose="02020603050405020304" pitchFamily="18" charset="0"/>
              <a:ea typeface="ＭＳ Ｐゴシック" panose="020B0600070205080204" pitchFamily="34" charset="-128"/>
            </a:endParaRPr>
          </a:p>
          <a:p>
            <a:pPr eaLnBrk="1" hangingPunct="1"/>
            <a:endParaRPr lang="en-US" altLang="en-US" b="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Nonrestoring here refers to the inability of the circuit to produce a strong output as the input. Depending on the type of  pass transistor used, it may result in degraded output leading to reduced noise margins.</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22859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7DC48D4-8FA3-5D49-B04B-8B5C5B8D36C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2C4E94C-9BBF-194F-B6BA-F463507A098D}" type="slidenum">
              <a:rPr lang="en-US" altLang="en-US"/>
              <a:pPr>
                <a:spcBef>
                  <a:spcPct val="0"/>
                </a:spcBef>
              </a:pPr>
              <a:t>8</a:t>
            </a:fld>
            <a:endParaRPr lang="en-US" altLang="en-US" dirty="0"/>
          </a:p>
        </p:txBody>
      </p:sp>
      <p:sp>
        <p:nvSpPr>
          <p:cNvPr id="31746" name="Rectangle 2">
            <a:extLst>
              <a:ext uri="{FF2B5EF4-FFF2-40B4-BE49-F238E27FC236}">
                <a16:creationId xmlns:a16="http://schemas.microsoft.com/office/drawing/2014/main" id="{EED994F3-26C9-8B47-9FE8-C12B54585163}"/>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C70A88F8-048B-044C-84EE-BEE381350AE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Pass transistors can be used to form transmission gates.</a:t>
            </a:r>
          </a:p>
          <a:p>
            <a:pPr eaLnBrk="1" hangingPunct="1"/>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In this setup, the output Q will follow the input D when the control input is high. When the control input is low, the Q will be in impedance state Z.</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In this setup, the disadvantage of Vt drop in the output in single pass transistor is avoided. However</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the second transistor (pmos) requires the inverted input of the control signal.</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34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FB41DB8D-B8F8-C64D-BFEE-0447355217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502C48A-F094-684B-9670-389BBB7CB227}" type="slidenum">
              <a:rPr lang="en-US" altLang="en-US"/>
              <a:pPr>
                <a:spcBef>
                  <a:spcPct val="0"/>
                </a:spcBef>
              </a:pPr>
              <a:t>9</a:t>
            </a:fld>
            <a:endParaRPr lang="en-US" altLang="en-US" dirty="0"/>
          </a:p>
        </p:txBody>
      </p:sp>
      <p:sp>
        <p:nvSpPr>
          <p:cNvPr id="33794" name="Rectangle 2">
            <a:extLst>
              <a:ext uri="{FF2B5EF4-FFF2-40B4-BE49-F238E27FC236}">
                <a16:creationId xmlns:a16="http://schemas.microsoft.com/office/drawing/2014/main" id="{8A9EAF41-F88A-864A-9C63-3E562CA1DED7}"/>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C47D0524-247F-4844-BF6E-9367BE34136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Using a transmission gate with an inverting buffer has its advantages in restoring the output signals (fixing output noise sensitivity if the inverting buffer is at the output) and also stopping backdriving (fixing diffusion input issue).</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first circuit, node X can change state, if for example when the clock is low, Input D is not driving X. Over time the value of X starts degrading across the parasitic capacitance. If the clock is kept low for a long enough time, that X degrades greatly, the output </a:t>
            </a:r>
            <a:r>
              <a:rPr lang="en-US" altLang="en-US" dirty="0" err="1">
                <a:latin typeface="Times New Roman" panose="02020603050405020304" pitchFamily="18" charset="0"/>
                <a:ea typeface="ＭＳ Ｐゴシック" panose="020B0600070205080204" pitchFamily="34" charset="-128"/>
              </a:rPr>
              <a:t>Q_bar</a:t>
            </a:r>
            <a:r>
              <a:rPr lang="en-US" altLang="en-US" dirty="0">
                <a:latin typeface="Times New Roman" panose="02020603050405020304" pitchFamily="18" charset="0"/>
                <a:ea typeface="ＭＳ Ｐゴシック" panose="020B0600070205080204" pitchFamily="34" charset="-128"/>
              </a:rPr>
              <a:t> may lose its correct value. </a:t>
            </a:r>
          </a:p>
        </p:txBody>
      </p:sp>
    </p:spTree>
    <p:extLst>
      <p:ext uri="{BB962C8B-B14F-4D97-AF65-F5344CB8AC3E}">
        <p14:creationId xmlns:p14="http://schemas.microsoft.com/office/powerpoint/2010/main" val="486690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5C7F50E-0DA6-4D44-ADBF-AD029CF0F391}"/>
              </a:ext>
            </a:extLst>
          </p:cNvPr>
          <p:cNvSpPr>
            <a:spLocks noGrp="1" noChangeArrowheads="1"/>
          </p:cNvSpPr>
          <p:nvPr>
            <p:ph type="ftr" sz="quarter" idx="10"/>
          </p:nvPr>
        </p:nvSpPr>
        <p:spPr>
          <a:ln/>
        </p:spPr>
        <p:txBody>
          <a:bodyPr/>
          <a:lstStyle>
            <a:lvl1pPr>
              <a:defRPr/>
            </a:lvl1pPr>
          </a:lstStyle>
          <a:p>
            <a:pPr>
              <a:defRPr/>
            </a:pPr>
            <a:r>
              <a:rPr lang="en-US" dirty="0"/>
              <a:t>11: Sequential Circuits</a:t>
            </a:r>
          </a:p>
        </p:txBody>
      </p:sp>
      <p:sp>
        <p:nvSpPr>
          <p:cNvPr id="5" name="Rectangle 6">
            <a:extLst>
              <a:ext uri="{FF2B5EF4-FFF2-40B4-BE49-F238E27FC236}">
                <a16:creationId xmlns:a16="http://schemas.microsoft.com/office/drawing/2014/main" id="{65026966-290B-CC4D-B17D-E7CDAC351AC0}"/>
              </a:ext>
            </a:extLst>
          </p:cNvPr>
          <p:cNvSpPr>
            <a:spLocks noGrp="1" noChangeArrowheads="1"/>
          </p:cNvSpPr>
          <p:nvPr>
            <p:ph type="sldNum" sz="quarter" idx="11"/>
          </p:nvPr>
        </p:nvSpPr>
        <p:spPr>
          <a:ln/>
        </p:spPr>
        <p:txBody>
          <a:bodyPr/>
          <a:lstStyle>
            <a:lvl1pPr>
              <a:defRPr/>
            </a:lvl1pPr>
          </a:lstStyle>
          <a:p>
            <a:pPr>
              <a:defRPr/>
            </a:pPr>
            <a:fld id="{294FEBCF-8C78-7240-A39D-B90D28C77F27}" type="slidenum">
              <a:rPr lang="en-US" altLang="en-US"/>
              <a:pPr>
                <a:defRPr/>
              </a:pPr>
              <a:t>‹#›</a:t>
            </a:fld>
            <a:endParaRPr lang="en-US" altLang="en-US" dirty="0"/>
          </a:p>
        </p:txBody>
      </p:sp>
    </p:spTree>
    <p:extLst>
      <p:ext uri="{BB962C8B-B14F-4D97-AF65-F5344CB8AC3E}">
        <p14:creationId xmlns:p14="http://schemas.microsoft.com/office/powerpoint/2010/main" val="135725097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DD6920D3-A893-6448-A29D-9D613B13BD76}"/>
              </a:ext>
            </a:extLst>
          </p:cNvPr>
          <p:cNvSpPr>
            <a:spLocks noGrp="1" noChangeArrowheads="1"/>
          </p:cNvSpPr>
          <p:nvPr>
            <p:ph type="ftr" sz="quarter" idx="10"/>
          </p:nvPr>
        </p:nvSpPr>
        <p:spPr>
          <a:ln/>
        </p:spPr>
        <p:txBody>
          <a:bodyPr/>
          <a:lstStyle>
            <a:lvl1pPr>
              <a:defRPr/>
            </a:lvl1pPr>
          </a:lstStyle>
          <a:p>
            <a:pPr>
              <a:defRPr/>
            </a:pPr>
            <a:r>
              <a:rPr lang="en-US" dirty="0"/>
              <a:t>11: Sequential Circuits</a:t>
            </a:r>
          </a:p>
        </p:txBody>
      </p:sp>
      <p:sp>
        <p:nvSpPr>
          <p:cNvPr id="6" name="Rectangle 6">
            <a:extLst>
              <a:ext uri="{FF2B5EF4-FFF2-40B4-BE49-F238E27FC236}">
                <a16:creationId xmlns:a16="http://schemas.microsoft.com/office/drawing/2014/main" id="{E1CF7209-C8DA-6845-B918-39359FDBDDB4}"/>
              </a:ext>
            </a:extLst>
          </p:cNvPr>
          <p:cNvSpPr>
            <a:spLocks noGrp="1" noChangeArrowheads="1"/>
          </p:cNvSpPr>
          <p:nvPr>
            <p:ph type="sldNum" sz="quarter" idx="11"/>
          </p:nvPr>
        </p:nvSpPr>
        <p:spPr>
          <a:ln/>
        </p:spPr>
        <p:txBody>
          <a:bodyPr/>
          <a:lstStyle>
            <a:lvl1pPr>
              <a:defRPr/>
            </a:lvl1pPr>
          </a:lstStyle>
          <a:p>
            <a:pPr>
              <a:defRPr/>
            </a:pPr>
            <a:fld id="{A129E9DC-D039-5B48-8BFB-7E5894F9D4B6}" type="slidenum">
              <a:rPr lang="en-US" altLang="en-US"/>
              <a:pPr>
                <a:defRPr/>
              </a:pPr>
              <a:t>‹#›</a:t>
            </a:fld>
            <a:endParaRPr lang="en-US" altLang="en-US" dirty="0"/>
          </a:p>
        </p:txBody>
      </p:sp>
    </p:spTree>
    <p:extLst>
      <p:ext uri="{BB962C8B-B14F-4D97-AF65-F5344CB8AC3E}">
        <p14:creationId xmlns:p14="http://schemas.microsoft.com/office/powerpoint/2010/main" val="53689581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8"/>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 id="2147485512" r:id="rId6"/>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28.xml"/><Relationship Id="rId7" Type="http://schemas.openxmlformats.org/officeDocument/2006/relationships/image" Target="../media/image34.e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33.e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31.xml"/><Relationship Id="rId7" Type="http://schemas.openxmlformats.org/officeDocument/2006/relationships/image" Target="../media/image39.emf"/><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38.e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2669243"/>
            <a:ext cx="5113338" cy="1519514"/>
          </a:xfrm>
        </p:spPr>
        <p:txBody>
          <a:bodyPr/>
          <a:lstStyle/>
          <a:p>
            <a:r>
              <a:rPr lang="en-US" dirty="0"/>
              <a:t>CMOS VLSI Design</a:t>
            </a:r>
            <a:br>
              <a:rPr lang="en-US" dirty="0"/>
            </a:br>
            <a:br>
              <a:rPr lang="en-US" dirty="0"/>
            </a:br>
            <a:r>
              <a:rPr lang="en-US" dirty="0"/>
              <a:t>Lecture 12:</a:t>
            </a:r>
            <a:br>
              <a:rPr lang="en-US" dirty="0"/>
            </a:br>
            <a:r>
              <a:rPr lang="en-US" dirty="0"/>
              <a:t>Sequential</a:t>
            </a:r>
            <a:br>
              <a:rPr lang="en-US" dirty="0"/>
            </a:br>
            <a:r>
              <a:rPr lang="en-US" dirty="0"/>
              <a:t>Circuit Design</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41D92C47-FD94-F34C-B5E5-B49C1023D19C}"/>
              </a:ext>
            </a:extLst>
          </p:cNvPr>
          <p:cNvSpPr>
            <a:spLocks noGrp="1" noChangeArrowheads="1"/>
          </p:cNvSpPr>
          <p:nvPr>
            <p:ph type="title"/>
          </p:nvPr>
        </p:nvSpPr>
        <p:spPr/>
        <p:txBody>
          <a:bodyPr/>
          <a:lstStyle/>
          <a:p>
            <a:pPr eaLnBrk="1" hangingPunct="1"/>
            <a:r>
              <a:rPr lang="en-US" altLang="en-US" dirty="0"/>
              <a:t>Latch Design</a:t>
            </a:r>
          </a:p>
        </p:txBody>
      </p:sp>
      <p:sp>
        <p:nvSpPr>
          <p:cNvPr id="34820" name="Rectangle 3">
            <a:extLst>
              <a:ext uri="{FF2B5EF4-FFF2-40B4-BE49-F238E27FC236}">
                <a16:creationId xmlns:a16="http://schemas.microsoft.com/office/drawing/2014/main" id="{F43D43A5-AEA8-104C-8AA2-FD895CAA4D3C}"/>
              </a:ext>
            </a:extLst>
          </p:cNvPr>
          <p:cNvSpPr>
            <a:spLocks noGrp="1" noChangeArrowheads="1"/>
          </p:cNvSpPr>
          <p:nvPr>
            <p:ph type="body" idx="1"/>
          </p:nvPr>
        </p:nvSpPr>
        <p:spPr/>
        <p:txBody>
          <a:bodyPr/>
          <a:lstStyle/>
          <a:p>
            <a:pPr eaLnBrk="1" hangingPunct="1"/>
            <a:r>
              <a:rPr lang="en-US" altLang="en-US" dirty="0"/>
              <a:t>Tristate feedback</a:t>
            </a:r>
          </a:p>
          <a:p>
            <a:pPr lvl="1" eaLnBrk="1" hangingPunct="1">
              <a:buFontTx/>
              <a:buNone/>
            </a:pPr>
            <a:r>
              <a:rPr lang="en-US" altLang="en-US" dirty="0"/>
              <a:t>+	Static</a:t>
            </a:r>
          </a:p>
          <a:p>
            <a:pPr lvl="1" eaLnBrk="1" hangingPunct="1"/>
            <a:r>
              <a:rPr lang="en-US" altLang="en-US" dirty="0"/>
              <a:t>Backdriving risk</a:t>
            </a:r>
          </a:p>
          <a:p>
            <a:pPr lvl="1" eaLnBrk="1" hangingPunct="1"/>
            <a:endParaRPr lang="en-US" altLang="en-US" dirty="0"/>
          </a:p>
          <a:p>
            <a:pPr eaLnBrk="1" hangingPunct="1"/>
            <a:r>
              <a:rPr lang="en-US" altLang="en-US" dirty="0"/>
              <a:t>Static latches are now essential</a:t>
            </a:r>
          </a:p>
          <a:p>
            <a:pPr eaLnBrk="1" hangingPunct="1">
              <a:buFont typeface="Wingdings" pitchFamily="2" charset="2"/>
              <a:buNone/>
            </a:pPr>
            <a:r>
              <a:rPr lang="en-US" altLang="en-US" dirty="0"/>
              <a:t>	because of leakage</a:t>
            </a:r>
          </a:p>
        </p:txBody>
      </p:sp>
      <p:sp>
        <p:nvSpPr>
          <p:cNvPr id="585733" name="Rectangle 5">
            <a:extLst>
              <a:ext uri="{FF2B5EF4-FFF2-40B4-BE49-F238E27FC236}">
                <a16:creationId xmlns:a16="http://schemas.microsoft.com/office/drawing/2014/main" id="{84E107FE-0D53-C940-8976-6F98EB4A6C9C}"/>
              </a:ext>
            </a:extLst>
          </p:cNvPr>
          <p:cNvSpPr>
            <a:spLocks noChangeArrowheads="1"/>
          </p:cNvSpPr>
          <p:nvPr/>
        </p:nvSpPr>
        <p:spPr bwMode="auto">
          <a:xfrm>
            <a:off x="3124200" y="19812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5734" name="Rectangle 6">
            <a:extLst>
              <a:ext uri="{FF2B5EF4-FFF2-40B4-BE49-F238E27FC236}">
                <a16:creationId xmlns:a16="http://schemas.microsoft.com/office/drawing/2014/main" id="{6D9A5C45-CE63-944E-AEAB-0F9CB10AF26C}"/>
              </a:ext>
            </a:extLst>
          </p:cNvPr>
          <p:cNvSpPr>
            <a:spLocks noChangeArrowheads="1"/>
          </p:cNvSpPr>
          <p:nvPr/>
        </p:nvSpPr>
        <p:spPr bwMode="auto">
          <a:xfrm>
            <a:off x="3124200" y="25146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picture containing drawing&#10;&#10;Description automatically generated">
            <a:extLst>
              <a:ext uri="{FF2B5EF4-FFF2-40B4-BE49-F238E27FC236}">
                <a16:creationId xmlns:a16="http://schemas.microsoft.com/office/drawing/2014/main" id="{A6603841-3E79-4EF2-AEFD-C61BEAD3D4D8}"/>
              </a:ext>
            </a:extLst>
          </p:cNvPr>
          <p:cNvPicPr>
            <a:picLocks noChangeAspect="1"/>
          </p:cNvPicPr>
          <p:nvPr/>
        </p:nvPicPr>
        <p:blipFill>
          <a:blip r:embed="rId3"/>
          <a:stretch>
            <a:fillRect/>
          </a:stretch>
        </p:blipFill>
        <p:spPr>
          <a:xfrm>
            <a:off x="5193607" y="1538326"/>
            <a:ext cx="3906149" cy="3511194"/>
          </a:xfrm>
          <a:prstGeom prst="rect">
            <a:avLst/>
          </a:prstGeom>
        </p:spPr>
      </p:pic>
    </p:spTree>
    <p:extLst>
      <p:ext uri="{BB962C8B-B14F-4D97-AF65-F5344CB8AC3E}">
        <p14:creationId xmlns:p14="http://schemas.microsoft.com/office/powerpoint/2010/main" val="416207104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85733"/>
                                        </p:tgtEl>
                                      </p:cBhvr>
                                    </p:animEffect>
                                    <p:set>
                                      <p:cBhvr>
                                        <p:cTn id="7" dur="1" fill="hold">
                                          <p:stCondLst>
                                            <p:cond delay="499"/>
                                          </p:stCondLst>
                                        </p:cTn>
                                        <p:tgtEl>
                                          <p:spTgt spid="58573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585734"/>
                                        </p:tgtEl>
                                      </p:cBhvr>
                                    </p:animEffect>
                                    <p:set>
                                      <p:cBhvr>
                                        <p:cTn id="12" dur="1" fill="hold">
                                          <p:stCondLst>
                                            <p:cond delay="499"/>
                                          </p:stCondLst>
                                        </p:cTn>
                                        <p:tgtEl>
                                          <p:spTgt spid="5857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animBg="1"/>
      <p:bldP spid="5857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E7FE40F5-7CDA-0444-88C1-471FF8479848}"/>
              </a:ext>
            </a:extLst>
          </p:cNvPr>
          <p:cNvSpPr>
            <a:spLocks noGrp="1" noChangeArrowheads="1"/>
          </p:cNvSpPr>
          <p:nvPr>
            <p:ph type="title"/>
          </p:nvPr>
        </p:nvSpPr>
        <p:spPr/>
        <p:txBody>
          <a:bodyPr/>
          <a:lstStyle/>
          <a:p>
            <a:pPr eaLnBrk="1" hangingPunct="1"/>
            <a:r>
              <a:rPr lang="en-US" altLang="en-US" dirty="0"/>
              <a:t>Latch Design</a:t>
            </a:r>
          </a:p>
        </p:txBody>
      </p:sp>
      <p:sp>
        <p:nvSpPr>
          <p:cNvPr id="36868" name="Rectangle 3">
            <a:extLst>
              <a:ext uri="{FF2B5EF4-FFF2-40B4-BE49-F238E27FC236}">
                <a16:creationId xmlns:a16="http://schemas.microsoft.com/office/drawing/2014/main" id="{6F882019-C134-A04C-800A-D887972EE8EA}"/>
              </a:ext>
            </a:extLst>
          </p:cNvPr>
          <p:cNvSpPr>
            <a:spLocks noGrp="1" noChangeArrowheads="1"/>
          </p:cNvSpPr>
          <p:nvPr>
            <p:ph type="body" idx="1"/>
          </p:nvPr>
        </p:nvSpPr>
        <p:spPr/>
        <p:txBody>
          <a:bodyPr/>
          <a:lstStyle/>
          <a:p>
            <a:pPr eaLnBrk="1" hangingPunct="1"/>
            <a:r>
              <a:rPr lang="en-US" altLang="en-US" dirty="0"/>
              <a:t>Buffered input</a:t>
            </a:r>
          </a:p>
          <a:p>
            <a:pPr lvl="1" eaLnBrk="1" hangingPunct="1">
              <a:buFontTx/>
              <a:buNone/>
            </a:pPr>
            <a:r>
              <a:rPr lang="en-US" altLang="en-US" dirty="0"/>
              <a:t>+	Fixes diffusion input</a:t>
            </a:r>
          </a:p>
          <a:p>
            <a:pPr lvl="1" eaLnBrk="1" hangingPunct="1">
              <a:buFontTx/>
              <a:buNone/>
            </a:pPr>
            <a:r>
              <a:rPr lang="en-US" altLang="en-US" dirty="0"/>
              <a:t>+	Noninverting</a:t>
            </a:r>
          </a:p>
        </p:txBody>
      </p:sp>
      <p:sp>
        <p:nvSpPr>
          <p:cNvPr id="586757" name="Rectangle 5">
            <a:extLst>
              <a:ext uri="{FF2B5EF4-FFF2-40B4-BE49-F238E27FC236}">
                <a16:creationId xmlns:a16="http://schemas.microsoft.com/office/drawing/2014/main" id="{1C007CA9-3E10-AD49-9E6F-5B98F8F51B67}"/>
              </a:ext>
            </a:extLst>
          </p:cNvPr>
          <p:cNvSpPr>
            <a:spLocks noChangeArrowheads="1"/>
          </p:cNvSpPr>
          <p:nvPr/>
        </p:nvSpPr>
        <p:spPr bwMode="auto">
          <a:xfrm>
            <a:off x="3124200" y="19812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6758" name="Rectangle 6">
            <a:extLst>
              <a:ext uri="{FF2B5EF4-FFF2-40B4-BE49-F238E27FC236}">
                <a16:creationId xmlns:a16="http://schemas.microsoft.com/office/drawing/2014/main" id="{C5D6D592-CFBE-B948-96CE-9A3861214B05}"/>
              </a:ext>
            </a:extLst>
          </p:cNvPr>
          <p:cNvSpPr>
            <a:spLocks noChangeArrowheads="1"/>
          </p:cNvSpPr>
          <p:nvPr/>
        </p:nvSpPr>
        <p:spPr bwMode="auto">
          <a:xfrm>
            <a:off x="3124200" y="24384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close up of a logo&#10;&#10;Description automatically generated">
            <a:extLst>
              <a:ext uri="{FF2B5EF4-FFF2-40B4-BE49-F238E27FC236}">
                <a16:creationId xmlns:a16="http://schemas.microsoft.com/office/drawing/2014/main" id="{DF70AF18-FFAD-4442-82D5-F2A28F50C1D0}"/>
              </a:ext>
            </a:extLst>
          </p:cNvPr>
          <p:cNvPicPr>
            <a:picLocks noChangeAspect="1"/>
          </p:cNvPicPr>
          <p:nvPr/>
        </p:nvPicPr>
        <p:blipFill>
          <a:blip r:embed="rId3"/>
          <a:stretch>
            <a:fillRect/>
          </a:stretch>
        </p:blipFill>
        <p:spPr>
          <a:xfrm>
            <a:off x="4419600" y="1711960"/>
            <a:ext cx="4286848" cy="2943636"/>
          </a:xfrm>
          <a:prstGeom prst="rect">
            <a:avLst/>
          </a:prstGeom>
        </p:spPr>
      </p:pic>
    </p:spTree>
    <p:extLst>
      <p:ext uri="{BB962C8B-B14F-4D97-AF65-F5344CB8AC3E}">
        <p14:creationId xmlns:p14="http://schemas.microsoft.com/office/powerpoint/2010/main" val="153452785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86757"/>
                                        </p:tgtEl>
                                      </p:cBhvr>
                                    </p:animEffect>
                                    <p:set>
                                      <p:cBhvr>
                                        <p:cTn id="7" dur="1" fill="hold">
                                          <p:stCondLst>
                                            <p:cond delay="499"/>
                                          </p:stCondLst>
                                        </p:cTn>
                                        <p:tgtEl>
                                          <p:spTgt spid="58675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586758"/>
                                        </p:tgtEl>
                                      </p:cBhvr>
                                    </p:animEffect>
                                    <p:set>
                                      <p:cBhvr>
                                        <p:cTn id="12" dur="1" fill="hold">
                                          <p:stCondLst>
                                            <p:cond delay="499"/>
                                          </p:stCondLst>
                                        </p:cTn>
                                        <p:tgtEl>
                                          <p:spTgt spid="5867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animBg="1"/>
      <p:bldP spid="5867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A93FEFAF-50DA-934D-B7E2-C599EECD9E25}"/>
              </a:ext>
            </a:extLst>
          </p:cNvPr>
          <p:cNvSpPr>
            <a:spLocks noGrp="1" noChangeArrowheads="1"/>
          </p:cNvSpPr>
          <p:nvPr>
            <p:ph type="title"/>
          </p:nvPr>
        </p:nvSpPr>
        <p:spPr/>
        <p:txBody>
          <a:bodyPr/>
          <a:lstStyle/>
          <a:p>
            <a:pPr eaLnBrk="1" hangingPunct="1"/>
            <a:r>
              <a:rPr lang="en-US" altLang="en-US" dirty="0"/>
              <a:t>Latch Design</a:t>
            </a:r>
          </a:p>
        </p:txBody>
      </p:sp>
      <p:sp>
        <p:nvSpPr>
          <p:cNvPr id="38916" name="Rectangle 3">
            <a:extLst>
              <a:ext uri="{FF2B5EF4-FFF2-40B4-BE49-F238E27FC236}">
                <a16:creationId xmlns:a16="http://schemas.microsoft.com/office/drawing/2014/main" id="{A45B14BE-A524-1340-9592-68F9244166A3}"/>
              </a:ext>
            </a:extLst>
          </p:cNvPr>
          <p:cNvSpPr>
            <a:spLocks noGrp="1" noChangeArrowheads="1"/>
          </p:cNvSpPr>
          <p:nvPr>
            <p:ph type="body" idx="1"/>
          </p:nvPr>
        </p:nvSpPr>
        <p:spPr/>
        <p:txBody>
          <a:bodyPr/>
          <a:lstStyle/>
          <a:p>
            <a:pPr eaLnBrk="1" hangingPunct="1"/>
            <a:r>
              <a:rPr lang="en-US" altLang="en-US" dirty="0"/>
              <a:t>Buffered output</a:t>
            </a:r>
          </a:p>
          <a:p>
            <a:pPr lvl="1" eaLnBrk="1" hangingPunct="1">
              <a:buFontTx/>
              <a:buNone/>
            </a:pPr>
            <a:r>
              <a:rPr lang="en-US" altLang="en-US" dirty="0"/>
              <a:t>+	No backdriving</a:t>
            </a:r>
          </a:p>
          <a:p>
            <a:pPr eaLnBrk="1" hangingPunct="1"/>
            <a:endParaRPr lang="en-US" altLang="en-US" dirty="0"/>
          </a:p>
          <a:p>
            <a:pPr eaLnBrk="1" hangingPunct="1"/>
            <a:endParaRPr lang="en-US" altLang="en-US" dirty="0"/>
          </a:p>
          <a:p>
            <a:pPr eaLnBrk="1" hangingPunct="1"/>
            <a:r>
              <a:rPr lang="en-US" altLang="en-US" dirty="0"/>
              <a:t>Widely used in standard cells</a:t>
            </a:r>
          </a:p>
          <a:p>
            <a:pPr lvl="1" eaLnBrk="1" hangingPunct="1">
              <a:buFontTx/>
              <a:buNone/>
            </a:pPr>
            <a:r>
              <a:rPr lang="en-US" altLang="en-US" dirty="0"/>
              <a:t>+ Very robust (most important)</a:t>
            </a:r>
          </a:p>
          <a:p>
            <a:pPr lvl="1" eaLnBrk="1" hangingPunct="1">
              <a:buFontTx/>
              <a:buChar char="-"/>
            </a:pPr>
            <a:r>
              <a:rPr lang="en-US" altLang="en-US" dirty="0"/>
              <a:t>Rather large</a:t>
            </a:r>
          </a:p>
          <a:p>
            <a:pPr lvl="1" eaLnBrk="1" hangingPunct="1">
              <a:buFontTx/>
              <a:buChar char="-"/>
            </a:pPr>
            <a:r>
              <a:rPr lang="en-US" altLang="en-US" dirty="0"/>
              <a:t>Rather slow (1.5 – 2 FO4 delays)</a:t>
            </a:r>
          </a:p>
          <a:p>
            <a:pPr lvl="1" eaLnBrk="1" hangingPunct="1">
              <a:buFontTx/>
              <a:buChar char="-"/>
            </a:pPr>
            <a:r>
              <a:rPr lang="en-US" altLang="en-US" dirty="0"/>
              <a:t>High clock loading</a:t>
            </a:r>
          </a:p>
        </p:txBody>
      </p:sp>
      <p:sp>
        <p:nvSpPr>
          <p:cNvPr id="587781" name="Rectangle 5">
            <a:extLst>
              <a:ext uri="{FF2B5EF4-FFF2-40B4-BE49-F238E27FC236}">
                <a16:creationId xmlns:a16="http://schemas.microsoft.com/office/drawing/2014/main" id="{511BE471-5046-9E48-B803-AA4915A0A86B}"/>
              </a:ext>
            </a:extLst>
          </p:cNvPr>
          <p:cNvSpPr>
            <a:spLocks noChangeArrowheads="1"/>
          </p:cNvSpPr>
          <p:nvPr/>
        </p:nvSpPr>
        <p:spPr bwMode="auto">
          <a:xfrm>
            <a:off x="3124200" y="20574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close up of a logo&#10;&#10;Description automatically generated">
            <a:extLst>
              <a:ext uri="{FF2B5EF4-FFF2-40B4-BE49-F238E27FC236}">
                <a16:creationId xmlns:a16="http://schemas.microsoft.com/office/drawing/2014/main" id="{FE8B1D1B-07F7-4CF0-AA35-0D469FD230DE}"/>
              </a:ext>
            </a:extLst>
          </p:cNvPr>
          <p:cNvPicPr>
            <a:picLocks noChangeAspect="1"/>
          </p:cNvPicPr>
          <p:nvPr/>
        </p:nvPicPr>
        <p:blipFill>
          <a:blip r:embed="rId3"/>
          <a:stretch>
            <a:fillRect/>
          </a:stretch>
        </p:blipFill>
        <p:spPr>
          <a:xfrm>
            <a:off x="5903622" y="1362728"/>
            <a:ext cx="4550345" cy="3574549"/>
          </a:xfrm>
          <a:prstGeom prst="rect">
            <a:avLst/>
          </a:prstGeom>
        </p:spPr>
      </p:pic>
    </p:spTree>
    <p:extLst>
      <p:ext uri="{BB962C8B-B14F-4D97-AF65-F5344CB8AC3E}">
        <p14:creationId xmlns:p14="http://schemas.microsoft.com/office/powerpoint/2010/main" val="164508664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87781"/>
                                        </p:tgtEl>
                                      </p:cBhvr>
                                    </p:animEffect>
                                    <p:set>
                                      <p:cBhvr>
                                        <p:cTn id="7" dur="1" fill="hold">
                                          <p:stCondLst>
                                            <p:cond delay="499"/>
                                          </p:stCondLst>
                                        </p:cTn>
                                        <p:tgtEl>
                                          <p:spTgt spid="5877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4DCE0AFB-A50D-8141-BA27-ACE82564D8D3}"/>
              </a:ext>
            </a:extLst>
          </p:cNvPr>
          <p:cNvSpPr>
            <a:spLocks noGrp="1" noChangeArrowheads="1"/>
          </p:cNvSpPr>
          <p:nvPr>
            <p:ph type="title"/>
          </p:nvPr>
        </p:nvSpPr>
        <p:spPr/>
        <p:txBody>
          <a:bodyPr/>
          <a:lstStyle/>
          <a:p>
            <a:pPr eaLnBrk="1" hangingPunct="1"/>
            <a:r>
              <a:rPr lang="en-US" altLang="en-US" dirty="0"/>
              <a:t>Latch Design</a:t>
            </a:r>
          </a:p>
        </p:txBody>
      </p:sp>
      <p:sp>
        <p:nvSpPr>
          <p:cNvPr id="40964" name="Rectangle 3">
            <a:extLst>
              <a:ext uri="{FF2B5EF4-FFF2-40B4-BE49-F238E27FC236}">
                <a16:creationId xmlns:a16="http://schemas.microsoft.com/office/drawing/2014/main" id="{EE0F2EB5-8ECE-8742-AC1C-1F1B6A999C0A}"/>
              </a:ext>
            </a:extLst>
          </p:cNvPr>
          <p:cNvSpPr>
            <a:spLocks noGrp="1" noChangeArrowheads="1"/>
          </p:cNvSpPr>
          <p:nvPr>
            <p:ph type="body" idx="1"/>
          </p:nvPr>
        </p:nvSpPr>
        <p:spPr/>
        <p:txBody>
          <a:bodyPr/>
          <a:lstStyle/>
          <a:p>
            <a:pPr eaLnBrk="1" hangingPunct="1"/>
            <a:r>
              <a:rPr lang="en-US" altLang="en-US" dirty="0"/>
              <a:t>Datapath latch</a:t>
            </a:r>
          </a:p>
          <a:p>
            <a:pPr lvl="1" eaLnBrk="1" hangingPunct="1">
              <a:buFontTx/>
              <a:buNone/>
            </a:pPr>
            <a:r>
              <a:rPr lang="en-US" altLang="en-US" dirty="0"/>
              <a:t>+	smaller</a:t>
            </a:r>
          </a:p>
          <a:p>
            <a:pPr lvl="1" eaLnBrk="1" hangingPunct="1">
              <a:buFontTx/>
              <a:buNone/>
            </a:pPr>
            <a:r>
              <a:rPr lang="en-US" altLang="en-US" dirty="0"/>
              <a:t>+	faster</a:t>
            </a:r>
          </a:p>
          <a:p>
            <a:pPr lvl="1" eaLnBrk="1" hangingPunct="1">
              <a:buFontTx/>
              <a:buNone/>
            </a:pPr>
            <a:r>
              <a:rPr lang="en-US" altLang="en-US" dirty="0"/>
              <a:t>- 	unbuffered input</a:t>
            </a:r>
          </a:p>
        </p:txBody>
      </p:sp>
      <p:sp>
        <p:nvSpPr>
          <p:cNvPr id="588805" name="Rectangle 5">
            <a:extLst>
              <a:ext uri="{FF2B5EF4-FFF2-40B4-BE49-F238E27FC236}">
                <a16:creationId xmlns:a16="http://schemas.microsoft.com/office/drawing/2014/main" id="{D3DB8117-5DD0-D24C-AEB6-62E7BA11A644}"/>
              </a:ext>
            </a:extLst>
          </p:cNvPr>
          <p:cNvSpPr>
            <a:spLocks noChangeArrowheads="1"/>
          </p:cNvSpPr>
          <p:nvPr/>
        </p:nvSpPr>
        <p:spPr bwMode="auto">
          <a:xfrm>
            <a:off x="3124200" y="20574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8806" name="Rectangle 6">
            <a:extLst>
              <a:ext uri="{FF2B5EF4-FFF2-40B4-BE49-F238E27FC236}">
                <a16:creationId xmlns:a16="http://schemas.microsoft.com/office/drawing/2014/main" id="{A136A03C-AAD7-984E-A954-C096A9794856}"/>
              </a:ext>
            </a:extLst>
          </p:cNvPr>
          <p:cNvSpPr>
            <a:spLocks noChangeArrowheads="1"/>
          </p:cNvSpPr>
          <p:nvPr/>
        </p:nvSpPr>
        <p:spPr bwMode="auto">
          <a:xfrm>
            <a:off x="3124200" y="24384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8807" name="Rectangle 7">
            <a:extLst>
              <a:ext uri="{FF2B5EF4-FFF2-40B4-BE49-F238E27FC236}">
                <a16:creationId xmlns:a16="http://schemas.microsoft.com/office/drawing/2014/main" id="{36A68A5B-AFAA-304D-92C0-3D960B1BA736}"/>
              </a:ext>
            </a:extLst>
          </p:cNvPr>
          <p:cNvSpPr>
            <a:spLocks noChangeArrowheads="1"/>
          </p:cNvSpPr>
          <p:nvPr/>
        </p:nvSpPr>
        <p:spPr bwMode="auto">
          <a:xfrm>
            <a:off x="3124200" y="28956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close up of a logo&#10;&#10;Description automatically generated">
            <a:extLst>
              <a:ext uri="{FF2B5EF4-FFF2-40B4-BE49-F238E27FC236}">
                <a16:creationId xmlns:a16="http://schemas.microsoft.com/office/drawing/2014/main" id="{2B4B2F40-1C0E-47AC-98FA-C83BB2B9BE1B}"/>
              </a:ext>
            </a:extLst>
          </p:cNvPr>
          <p:cNvPicPr>
            <a:picLocks noChangeAspect="1"/>
          </p:cNvPicPr>
          <p:nvPr/>
        </p:nvPicPr>
        <p:blipFill>
          <a:blip r:embed="rId3"/>
          <a:stretch>
            <a:fillRect/>
          </a:stretch>
        </p:blipFill>
        <p:spPr>
          <a:xfrm>
            <a:off x="4959076" y="1407160"/>
            <a:ext cx="3665568" cy="3738880"/>
          </a:xfrm>
          <a:prstGeom prst="rect">
            <a:avLst/>
          </a:prstGeom>
        </p:spPr>
      </p:pic>
    </p:spTree>
    <p:extLst>
      <p:ext uri="{BB962C8B-B14F-4D97-AF65-F5344CB8AC3E}">
        <p14:creationId xmlns:p14="http://schemas.microsoft.com/office/powerpoint/2010/main" val="177412449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88805"/>
                                        </p:tgtEl>
                                      </p:cBhvr>
                                    </p:animEffect>
                                    <p:set>
                                      <p:cBhvr>
                                        <p:cTn id="7" dur="1" fill="hold">
                                          <p:stCondLst>
                                            <p:cond delay="499"/>
                                          </p:stCondLst>
                                        </p:cTn>
                                        <p:tgtEl>
                                          <p:spTgt spid="58880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588806"/>
                                        </p:tgtEl>
                                      </p:cBhvr>
                                    </p:animEffect>
                                    <p:set>
                                      <p:cBhvr>
                                        <p:cTn id="12" dur="1" fill="hold">
                                          <p:stCondLst>
                                            <p:cond delay="499"/>
                                          </p:stCondLst>
                                        </p:cTn>
                                        <p:tgtEl>
                                          <p:spTgt spid="58880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588807"/>
                                        </p:tgtEl>
                                      </p:cBhvr>
                                    </p:animEffect>
                                    <p:set>
                                      <p:cBhvr>
                                        <p:cTn id="17" dur="1" fill="hold">
                                          <p:stCondLst>
                                            <p:cond delay="499"/>
                                          </p:stCondLst>
                                        </p:cTn>
                                        <p:tgtEl>
                                          <p:spTgt spid="5888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5" grpId="0" animBg="1"/>
      <p:bldP spid="588806" grpId="0" animBg="1"/>
      <p:bldP spid="5888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1B92B69E-CF81-9447-8C9C-9206151267BC}"/>
              </a:ext>
            </a:extLst>
          </p:cNvPr>
          <p:cNvSpPr>
            <a:spLocks noGrp="1" noChangeArrowheads="1"/>
          </p:cNvSpPr>
          <p:nvPr>
            <p:ph type="title"/>
          </p:nvPr>
        </p:nvSpPr>
        <p:spPr/>
        <p:txBody>
          <a:bodyPr/>
          <a:lstStyle/>
          <a:p>
            <a:pPr eaLnBrk="1" hangingPunct="1"/>
            <a:r>
              <a:rPr lang="en-US" altLang="en-US" dirty="0"/>
              <a:t>Flip-Flop Design</a:t>
            </a:r>
          </a:p>
        </p:txBody>
      </p:sp>
      <p:sp>
        <p:nvSpPr>
          <p:cNvPr id="43012" name="Rectangle 3">
            <a:extLst>
              <a:ext uri="{FF2B5EF4-FFF2-40B4-BE49-F238E27FC236}">
                <a16:creationId xmlns:a16="http://schemas.microsoft.com/office/drawing/2014/main" id="{B477534A-CAFE-D24A-AE84-9CC9B5E6B463}"/>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ea typeface="ＭＳ Ｐゴシック"/>
              </a:rPr>
              <a:t>Flip-flop is built as </a:t>
            </a:r>
            <a:r>
              <a:rPr lang="en-US" altLang="en-US" dirty="0">
                <a:solidFill>
                  <a:schemeClr val="tx1"/>
                </a:solidFill>
                <a:ea typeface="ＭＳ Ｐゴシック"/>
              </a:rPr>
              <a:t>a</a:t>
            </a:r>
            <a:r>
              <a:rPr lang="en-US" altLang="en-US" dirty="0">
                <a:solidFill>
                  <a:schemeClr val="accent5"/>
                </a:solidFill>
                <a:ea typeface="ＭＳ Ｐゴシック"/>
              </a:rPr>
              <a:t> </a:t>
            </a:r>
            <a:r>
              <a:rPr lang="en-US" altLang="en-US" dirty="0">
                <a:ea typeface="ＭＳ Ｐゴシック"/>
              </a:rPr>
              <a:t>pair of back-to-back latches</a:t>
            </a:r>
          </a:p>
        </p:txBody>
      </p:sp>
      <p:pic>
        <p:nvPicPr>
          <p:cNvPr id="4" name="Picture 3" descr="A close up of a logo&#10;&#10;Description automatically generated">
            <a:extLst>
              <a:ext uri="{FF2B5EF4-FFF2-40B4-BE49-F238E27FC236}">
                <a16:creationId xmlns:a16="http://schemas.microsoft.com/office/drawing/2014/main" id="{BF9A71DC-B660-4001-8602-EE0F59380B9C}"/>
              </a:ext>
            </a:extLst>
          </p:cNvPr>
          <p:cNvPicPr>
            <a:picLocks noChangeAspect="1"/>
          </p:cNvPicPr>
          <p:nvPr/>
        </p:nvPicPr>
        <p:blipFill>
          <a:blip r:embed="rId3"/>
          <a:stretch>
            <a:fillRect/>
          </a:stretch>
        </p:blipFill>
        <p:spPr>
          <a:xfrm>
            <a:off x="4287520" y="1911660"/>
            <a:ext cx="4908254" cy="3981139"/>
          </a:xfrm>
          <a:prstGeom prst="rect">
            <a:avLst/>
          </a:prstGeom>
        </p:spPr>
      </p:pic>
    </p:spTree>
    <p:extLst>
      <p:ext uri="{BB962C8B-B14F-4D97-AF65-F5344CB8AC3E}">
        <p14:creationId xmlns:p14="http://schemas.microsoft.com/office/powerpoint/2010/main" val="220267084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5EBB350E-716E-8346-8F4E-A46A70E9748E}"/>
              </a:ext>
            </a:extLst>
          </p:cNvPr>
          <p:cNvSpPr>
            <a:spLocks noGrp="1" noChangeArrowheads="1"/>
          </p:cNvSpPr>
          <p:nvPr>
            <p:ph type="title"/>
          </p:nvPr>
        </p:nvSpPr>
        <p:spPr/>
        <p:txBody>
          <a:bodyPr/>
          <a:lstStyle/>
          <a:p>
            <a:pPr eaLnBrk="1" hangingPunct="1"/>
            <a:r>
              <a:rPr lang="en-US" altLang="en-US" dirty="0"/>
              <a:t>Enable</a:t>
            </a:r>
          </a:p>
        </p:txBody>
      </p:sp>
      <p:sp>
        <p:nvSpPr>
          <p:cNvPr id="45060" name="Rectangle 3">
            <a:extLst>
              <a:ext uri="{FF2B5EF4-FFF2-40B4-BE49-F238E27FC236}">
                <a16:creationId xmlns:a16="http://schemas.microsoft.com/office/drawing/2014/main" id="{BE20FA6A-3ECD-604F-9214-5F820ED64D5A}"/>
              </a:ext>
            </a:extLst>
          </p:cNvPr>
          <p:cNvSpPr>
            <a:spLocks noGrp="1" noChangeArrowheads="1"/>
          </p:cNvSpPr>
          <p:nvPr>
            <p:ph type="body" idx="1"/>
          </p:nvPr>
        </p:nvSpPr>
        <p:spPr/>
        <p:txBody>
          <a:bodyPr/>
          <a:lstStyle/>
          <a:p>
            <a:pPr eaLnBrk="1" hangingPunct="1"/>
            <a:r>
              <a:rPr lang="en-US" altLang="en-US" dirty="0"/>
              <a:t>Enable: ignore clock when en = 0</a:t>
            </a:r>
          </a:p>
          <a:p>
            <a:pPr lvl="1" eaLnBrk="1" hangingPunct="1"/>
            <a:r>
              <a:rPr lang="en-US" altLang="en-US" dirty="0"/>
              <a:t>Mux: increase latch D-Q delay</a:t>
            </a:r>
          </a:p>
          <a:p>
            <a:pPr lvl="1" eaLnBrk="1" hangingPunct="1"/>
            <a:r>
              <a:rPr lang="en-US" altLang="en-US" dirty="0"/>
              <a:t>Clock Gating: increase en setup time, skew</a:t>
            </a:r>
          </a:p>
        </p:txBody>
      </p:sp>
      <p:pic>
        <p:nvPicPr>
          <p:cNvPr id="4" name="Picture 3" descr="A close up of a logo&#10;&#10;Description automatically generated">
            <a:extLst>
              <a:ext uri="{FF2B5EF4-FFF2-40B4-BE49-F238E27FC236}">
                <a16:creationId xmlns:a16="http://schemas.microsoft.com/office/drawing/2014/main" id="{2614432F-F1BC-42A6-8303-01D02B6AE6E1}"/>
              </a:ext>
            </a:extLst>
          </p:cNvPr>
          <p:cNvPicPr>
            <a:picLocks noChangeAspect="1"/>
          </p:cNvPicPr>
          <p:nvPr/>
        </p:nvPicPr>
        <p:blipFill>
          <a:blip r:embed="rId3"/>
          <a:stretch>
            <a:fillRect/>
          </a:stretch>
        </p:blipFill>
        <p:spPr>
          <a:xfrm>
            <a:off x="3606800" y="2353933"/>
            <a:ext cx="4978400" cy="3617637"/>
          </a:xfrm>
          <a:prstGeom prst="rect">
            <a:avLst/>
          </a:prstGeom>
        </p:spPr>
      </p:pic>
    </p:spTree>
    <p:extLst>
      <p:ext uri="{BB962C8B-B14F-4D97-AF65-F5344CB8AC3E}">
        <p14:creationId xmlns:p14="http://schemas.microsoft.com/office/powerpoint/2010/main" val="65141280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44F718BC-B0BF-0640-A7ED-DE462DE92613}"/>
              </a:ext>
            </a:extLst>
          </p:cNvPr>
          <p:cNvSpPr>
            <a:spLocks noGrp="1" noChangeArrowheads="1"/>
          </p:cNvSpPr>
          <p:nvPr>
            <p:ph type="title"/>
          </p:nvPr>
        </p:nvSpPr>
        <p:spPr/>
        <p:txBody>
          <a:bodyPr/>
          <a:lstStyle/>
          <a:p>
            <a:pPr eaLnBrk="1" hangingPunct="1"/>
            <a:r>
              <a:rPr lang="en-US" altLang="en-US" dirty="0"/>
              <a:t>Reset</a:t>
            </a:r>
          </a:p>
        </p:txBody>
      </p:sp>
      <p:sp>
        <p:nvSpPr>
          <p:cNvPr id="47108" name="Rectangle 3">
            <a:extLst>
              <a:ext uri="{FF2B5EF4-FFF2-40B4-BE49-F238E27FC236}">
                <a16:creationId xmlns:a16="http://schemas.microsoft.com/office/drawing/2014/main" id="{F34F32DE-EE6B-0B4A-8508-8F5780B9C94D}"/>
              </a:ext>
            </a:extLst>
          </p:cNvPr>
          <p:cNvSpPr>
            <a:spLocks noGrp="1" noChangeArrowheads="1"/>
          </p:cNvSpPr>
          <p:nvPr>
            <p:ph type="body" idx="1"/>
          </p:nvPr>
        </p:nvSpPr>
        <p:spPr/>
        <p:txBody>
          <a:bodyPr/>
          <a:lstStyle/>
          <a:p>
            <a:pPr eaLnBrk="1" hangingPunct="1"/>
            <a:r>
              <a:rPr lang="en-US" altLang="en-US" dirty="0"/>
              <a:t>Force output low when reset asserted</a:t>
            </a:r>
          </a:p>
          <a:p>
            <a:pPr eaLnBrk="1" hangingPunct="1"/>
            <a:r>
              <a:rPr lang="en-US" altLang="en-US" dirty="0"/>
              <a:t>Synchronous vs. asynchronous</a:t>
            </a:r>
          </a:p>
        </p:txBody>
      </p:sp>
      <p:pic>
        <p:nvPicPr>
          <p:cNvPr id="4" name="Picture 3" descr="A picture containing drawing&#10;&#10;Description automatically generated">
            <a:extLst>
              <a:ext uri="{FF2B5EF4-FFF2-40B4-BE49-F238E27FC236}">
                <a16:creationId xmlns:a16="http://schemas.microsoft.com/office/drawing/2014/main" id="{6DAFC292-18B2-4AA4-9CF7-F5BF550F80B1}"/>
              </a:ext>
            </a:extLst>
          </p:cNvPr>
          <p:cNvPicPr>
            <a:picLocks noChangeAspect="1"/>
          </p:cNvPicPr>
          <p:nvPr/>
        </p:nvPicPr>
        <p:blipFill>
          <a:blip r:embed="rId3"/>
          <a:stretch>
            <a:fillRect/>
          </a:stretch>
        </p:blipFill>
        <p:spPr>
          <a:xfrm>
            <a:off x="3604801" y="2009174"/>
            <a:ext cx="4982398" cy="4522910"/>
          </a:xfrm>
          <a:prstGeom prst="rect">
            <a:avLst/>
          </a:prstGeom>
        </p:spPr>
      </p:pic>
    </p:spTree>
    <p:extLst>
      <p:ext uri="{BB962C8B-B14F-4D97-AF65-F5344CB8AC3E}">
        <p14:creationId xmlns:p14="http://schemas.microsoft.com/office/powerpoint/2010/main" val="3099811795"/>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C55A1D15-AB2C-5F45-81F7-EB734408B934}"/>
              </a:ext>
            </a:extLst>
          </p:cNvPr>
          <p:cNvSpPr>
            <a:spLocks noGrp="1" noChangeArrowheads="1"/>
          </p:cNvSpPr>
          <p:nvPr>
            <p:ph type="title"/>
          </p:nvPr>
        </p:nvSpPr>
        <p:spPr/>
        <p:txBody>
          <a:bodyPr/>
          <a:lstStyle/>
          <a:p>
            <a:pPr eaLnBrk="1" hangingPunct="1"/>
            <a:r>
              <a:rPr lang="en-US" altLang="en-US" dirty="0"/>
              <a:t>Set/Reset</a:t>
            </a:r>
          </a:p>
        </p:txBody>
      </p:sp>
      <p:sp>
        <p:nvSpPr>
          <p:cNvPr id="49156" name="Rectangle 3">
            <a:extLst>
              <a:ext uri="{FF2B5EF4-FFF2-40B4-BE49-F238E27FC236}">
                <a16:creationId xmlns:a16="http://schemas.microsoft.com/office/drawing/2014/main" id="{CEA7B5C9-9688-FA4F-A2B2-12EA14CF5405}"/>
              </a:ext>
            </a:extLst>
          </p:cNvPr>
          <p:cNvSpPr>
            <a:spLocks noGrp="1" noChangeArrowheads="1"/>
          </p:cNvSpPr>
          <p:nvPr>
            <p:ph type="body" idx="1"/>
          </p:nvPr>
        </p:nvSpPr>
        <p:spPr/>
        <p:txBody>
          <a:bodyPr/>
          <a:lstStyle/>
          <a:p>
            <a:pPr eaLnBrk="1" hangingPunct="1"/>
            <a:r>
              <a:rPr lang="en-US" altLang="en-US" dirty="0"/>
              <a:t>Set forces output high when enabled</a:t>
            </a:r>
          </a:p>
          <a:p>
            <a:pPr eaLnBrk="1" hangingPunct="1"/>
            <a:endParaRPr lang="en-US" altLang="en-US" dirty="0"/>
          </a:p>
          <a:p>
            <a:pPr eaLnBrk="1" hangingPunct="1"/>
            <a:r>
              <a:rPr lang="en-US" altLang="en-US" dirty="0"/>
              <a:t>Flip-flop with asynchronous set and reset</a:t>
            </a:r>
          </a:p>
        </p:txBody>
      </p:sp>
      <p:pic>
        <p:nvPicPr>
          <p:cNvPr id="4" name="Picture 3" descr="A close up of a logo&#10;&#10;Description automatically generated">
            <a:extLst>
              <a:ext uri="{FF2B5EF4-FFF2-40B4-BE49-F238E27FC236}">
                <a16:creationId xmlns:a16="http://schemas.microsoft.com/office/drawing/2014/main" id="{7C421989-3B8F-4EA4-BACD-7A21DA9D8780}"/>
              </a:ext>
            </a:extLst>
          </p:cNvPr>
          <p:cNvPicPr>
            <a:picLocks noChangeAspect="1"/>
          </p:cNvPicPr>
          <p:nvPr/>
        </p:nvPicPr>
        <p:blipFill>
          <a:blip r:embed="rId3"/>
          <a:stretch>
            <a:fillRect/>
          </a:stretch>
        </p:blipFill>
        <p:spPr>
          <a:xfrm>
            <a:off x="2758776" y="3073005"/>
            <a:ext cx="6674448" cy="2528874"/>
          </a:xfrm>
          <a:prstGeom prst="rect">
            <a:avLst/>
          </a:prstGeom>
        </p:spPr>
      </p:pic>
    </p:spTree>
    <p:extLst>
      <p:ext uri="{BB962C8B-B14F-4D97-AF65-F5344CB8AC3E}">
        <p14:creationId xmlns:p14="http://schemas.microsoft.com/office/powerpoint/2010/main" val="3272239965"/>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C221BDF1-6FD2-6344-A4C3-FDACD98C95DB}"/>
              </a:ext>
            </a:extLst>
          </p:cNvPr>
          <p:cNvSpPr>
            <a:spLocks noGrp="1" noChangeArrowheads="1"/>
          </p:cNvSpPr>
          <p:nvPr>
            <p:ph type="title"/>
          </p:nvPr>
        </p:nvSpPr>
        <p:spPr/>
        <p:txBody>
          <a:bodyPr/>
          <a:lstStyle/>
          <a:p>
            <a:pPr eaLnBrk="1" hangingPunct="1"/>
            <a:r>
              <a:rPr lang="en-US" altLang="en-US" dirty="0"/>
              <a:t>Sequencing Methods</a:t>
            </a:r>
          </a:p>
        </p:txBody>
      </p:sp>
      <p:sp>
        <p:nvSpPr>
          <p:cNvPr id="51204" name="Rectangle 3">
            <a:extLst>
              <a:ext uri="{FF2B5EF4-FFF2-40B4-BE49-F238E27FC236}">
                <a16:creationId xmlns:a16="http://schemas.microsoft.com/office/drawing/2014/main" id="{1BA5171D-7EDB-D646-9783-FF6AFE9552A7}"/>
              </a:ext>
            </a:extLst>
          </p:cNvPr>
          <p:cNvSpPr>
            <a:spLocks noGrp="1" noChangeArrowheads="1"/>
          </p:cNvSpPr>
          <p:nvPr>
            <p:ph type="body" idx="1"/>
          </p:nvPr>
        </p:nvSpPr>
        <p:spPr/>
        <p:txBody>
          <a:bodyPr/>
          <a:lstStyle/>
          <a:p>
            <a:pPr eaLnBrk="1" hangingPunct="1"/>
            <a:r>
              <a:rPr lang="en-US" altLang="en-US" dirty="0"/>
              <a:t>Flip-flops</a:t>
            </a:r>
          </a:p>
          <a:p>
            <a:pPr eaLnBrk="1" hangingPunct="1"/>
            <a:r>
              <a:rPr lang="en-US" altLang="en-US" dirty="0"/>
              <a:t>2-Phase Latches</a:t>
            </a:r>
          </a:p>
          <a:p>
            <a:pPr eaLnBrk="1" hangingPunct="1"/>
            <a:r>
              <a:rPr lang="en-US" altLang="en-US" dirty="0"/>
              <a:t>Pulsed Latches</a:t>
            </a:r>
          </a:p>
        </p:txBody>
      </p:sp>
      <p:pic>
        <p:nvPicPr>
          <p:cNvPr id="4" name="Picture 3" descr="A screen shot of a computer&#10;&#10;Description automatically generated">
            <a:extLst>
              <a:ext uri="{FF2B5EF4-FFF2-40B4-BE49-F238E27FC236}">
                <a16:creationId xmlns:a16="http://schemas.microsoft.com/office/drawing/2014/main" id="{0AD22E34-A682-41EA-8CFD-60C19CC7457C}"/>
              </a:ext>
            </a:extLst>
          </p:cNvPr>
          <p:cNvPicPr>
            <a:picLocks noChangeAspect="1"/>
          </p:cNvPicPr>
          <p:nvPr/>
        </p:nvPicPr>
        <p:blipFill>
          <a:blip r:embed="rId3"/>
          <a:stretch>
            <a:fillRect/>
          </a:stretch>
        </p:blipFill>
        <p:spPr>
          <a:xfrm>
            <a:off x="3710185" y="1205230"/>
            <a:ext cx="4771629" cy="4978400"/>
          </a:xfrm>
          <a:prstGeom prst="rect">
            <a:avLst/>
          </a:prstGeom>
        </p:spPr>
      </p:pic>
    </p:spTree>
    <p:extLst>
      <p:ext uri="{BB962C8B-B14F-4D97-AF65-F5344CB8AC3E}">
        <p14:creationId xmlns:p14="http://schemas.microsoft.com/office/powerpoint/2010/main" val="2208353307"/>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9CE36690-399F-AF45-99A8-E42DDD9E200B}"/>
              </a:ext>
            </a:extLst>
          </p:cNvPr>
          <p:cNvSpPr>
            <a:spLocks noGrp="1" noChangeArrowheads="1"/>
          </p:cNvSpPr>
          <p:nvPr>
            <p:ph type="title"/>
          </p:nvPr>
        </p:nvSpPr>
        <p:spPr/>
        <p:txBody>
          <a:bodyPr/>
          <a:lstStyle/>
          <a:p>
            <a:pPr eaLnBrk="1" hangingPunct="1"/>
            <a:r>
              <a:rPr lang="en-US" altLang="en-US" dirty="0"/>
              <a:t>Timing Diagrams</a:t>
            </a:r>
          </a:p>
        </p:txBody>
      </p:sp>
      <p:graphicFrame>
        <p:nvGraphicFramePr>
          <p:cNvPr id="567363" name="Group 67">
            <a:extLst>
              <a:ext uri="{FF2B5EF4-FFF2-40B4-BE49-F238E27FC236}">
                <a16:creationId xmlns:a16="http://schemas.microsoft.com/office/drawing/2014/main" id="{EBF8D4DA-0714-B54B-9612-9BD4F1D8D345}"/>
              </a:ext>
            </a:extLst>
          </p:cNvPr>
          <p:cNvGraphicFramePr>
            <a:graphicFrameLocks noGrp="1"/>
          </p:cNvGraphicFramePr>
          <p:nvPr>
            <p:extLst>
              <p:ext uri="{D42A27DB-BD31-4B8C-83A1-F6EECF244321}">
                <p14:modId xmlns:p14="http://schemas.microsoft.com/office/powerpoint/2010/main" val="1565697545"/>
              </p:ext>
            </p:extLst>
          </p:nvPr>
        </p:nvGraphicFramePr>
        <p:xfrm>
          <a:off x="1346200" y="2550160"/>
          <a:ext cx="3657600" cy="3170240"/>
        </p:xfrm>
        <a:graphic>
          <a:graphicData uri="http://schemas.openxmlformats.org/drawingml/2006/table">
            <a:tbl>
              <a:tblPr/>
              <a:tblGrid>
                <a:gridCol w="700088">
                  <a:extLst>
                    <a:ext uri="{9D8B030D-6E8A-4147-A177-3AD203B41FA5}">
                      <a16:colId xmlns:a16="http://schemas.microsoft.com/office/drawing/2014/main" val="20000"/>
                    </a:ext>
                  </a:extLst>
                </a:gridCol>
                <a:gridCol w="2957512">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pd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Logic Prop.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Logic Cont.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pcq</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Latch/Flop Clk-&gt;Q Prop.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ccq</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Latch/Flop Clk-&gt;Q Cont.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pdq</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 D-&gt;Q Prop.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cdq</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 D-&gt;Q Cont.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setup</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Latch/Flop Setup Time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hold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Latch/Flop Hold Time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3282" name="Text Box 53">
            <a:extLst>
              <a:ext uri="{FF2B5EF4-FFF2-40B4-BE49-F238E27FC236}">
                <a16:creationId xmlns:a16="http://schemas.microsoft.com/office/drawing/2014/main" id="{9EEA6716-AD3F-C244-9AD9-987ED368DA79}"/>
              </a:ext>
            </a:extLst>
          </p:cNvPr>
          <p:cNvSpPr txBox="1">
            <a:spLocks noChangeArrowheads="1"/>
          </p:cNvSpPr>
          <p:nvPr/>
        </p:nvSpPr>
        <p:spPr bwMode="auto">
          <a:xfrm>
            <a:off x="1346200" y="1635761"/>
            <a:ext cx="289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Contamination and Propagation Delays</a:t>
            </a:r>
          </a:p>
        </p:txBody>
      </p:sp>
      <p:pic>
        <p:nvPicPr>
          <p:cNvPr id="4" name="Picture 3" descr="A close up of a logo&#10;&#10;Description automatically generated">
            <a:extLst>
              <a:ext uri="{FF2B5EF4-FFF2-40B4-BE49-F238E27FC236}">
                <a16:creationId xmlns:a16="http://schemas.microsoft.com/office/drawing/2014/main" id="{13672ADD-0E33-42C6-94F2-61B940F9E050}"/>
              </a:ext>
            </a:extLst>
          </p:cNvPr>
          <p:cNvPicPr>
            <a:picLocks noChangeAspect="1"/>
          </p:cNvPicPr>
          <p:nvPr/>
        </p:nvPicPr>
        <p:blipFill>
          <a:blip r:embed="rId3"/>
          <a:stretch>
            <a:fillRect/>
          </a:stretch>
        </p:blipFill>
        <p:spPr>
          <a:xfrm>
            <a:off x="5003800" y="1322489"/>
            <a:ext cx="5528075" cy="4582160"/>
          </a:xfrm>
          <a:prstGeom prst="rect">
            <a:avLst/>
          </a:prstGeom>
        </p:spPr>
      </p:pic>
    </p:spTree>
    <p:extLst>
      <p:ext uri="{BB962C8B-B14F-4D97-AF65-F5344CB8AC3E}">
        <p14:creationId xmlns:p14="http://schemas.microsoft.com/office/powerpoint/2010/main" val="3318918058"/>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endParaRPr lang="en-US" altLang="en-US" dirty="0">
              <a:ea typeface="ＭＳ Ｐゴシック" panose="020B0600070205080204" pitchFamily="34" charset="-128"/>
            </a:endParaRPr>
          </a:p>
          <a:p>
            <a:r>
              <a:rPr lang="en-GB" altLang="en-US" dirty="0">
                <a:ea typeface="ＭＳ Ｐゴシック" panose="020B0600070205080204" pitchFamily="34" charset="-128"/>
              </a:rPr>
              <a:t>Describe input data timing constraint limits in relation to setup and hold time requirements in sequential circuits.</a:t>
            </a:r>
          </a:p>
          <a:p>
            <a:r>
              <a:rPr lang="en-GB" altLang="en-US" dirty="0">
                <a:ea typeface="ＭＳ Ｐゴシック" panose="020B0600070205080204" pitchFamily="34" charset="-128"/>
              </a:rPr>
              <a:t>Describe output data timing constraint limits in relation to propagation delay and contamination delay requirements in sequential circuits.  </a:t>
            </a:r>
          </a:p>
          <a:p>
            <a:r>
              <a:rPr lang="en-GB" altLang="en-US" dirty="0">
                <a:ea typeface="ＭＳ Ｐゴシック" panose="020B0600070205080204" pitchFamily="34" charset="-128"/>
              </a:rPr>
              <a:t>Describe the impact of skew on timing</a:t>
            </a:r>
          </a:p>
          <a:p>
            <a:r>
              <a:rPr lang="en-GB" altLang="en-US" dirty="0">
                <a:ea typeface="ＭＳ Ｐゴシック" panose="020B0600070205080204" pitchFamily="34" charset="-128"/>
              </a:rPr>
              <a:t>Explain time borrowing and describe how it can be applied using latches.</a:t>
            </a:r>
          </a:p>
          <a:p>
            <a:endParaRPr lang="en-US" dirty="0">
              <a:cs typeface="+mn-cs"/>
            </a:endParaRPr>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1576168754"/>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6">
            <a:extLst>
              <a:ext uri="{FF2B5EF4-FFF2-40B4-BE49-F238E27FC236}">
                <a16:creationId xmlns:a16="http://schemas.microsoft.com/office/drawing/2014/main" id="{BF72E5F4-6CB1-7B41-8060-73E85E047899}"/>
              </a:ext>
            </a:extLst>
          </p:cNvPr>
          <p:cNvSpPr>
            <a:spLocks noGrp="1" noChangeArrowheads="1"/>
          </p:cNvSpPr>
          <p:nvPr>
            <p:ph type="title"/>
          </p:nvPr>
        </p:nvSpPr>
        <p:spPr/>
        <p:txBody>
          <a:bodyPr/>
          <a:lstStyle/>
          <a:p>
            <a:pPr eaLnBrk="1" hangingPunct="1"/>
            <a:r>
              <a:rPr lang="en-US" altLang="en-US" dirty="0"/>
              <a:t>Max Delay: Flip-Flops</a:t>
            </a:r>
          </a:p>
        </p:txBody>
      </p:sp>
      <p:sp>
        <p:nvSpPr>
          <p:cNvPr id="55301" name="Rectangle 1028">
            <a:extLst>
              <a:ext uri="{FF2B5EF4-FFF2-40B4-BE49-F238E27FC236}">
                <a16:creationId xmlns:a16="http://schemas.microsoft.com/office/drawing/2014/main" id="{9A151DE3-F657-9F4E-A5B2-672132F1041E}"/>
              </a:ext>
            </a:extLst>
          </p:cNvPr>
          <p:cNvSpPr>
            <a:spLocks noChangeArrowheads="1"/>
          </p:cNvSpPr>
          <p:nvPr/>
        </p:nvSpPr>
        <p:spPr bwMode="auto">
          <a:xfrm>
            <a:off x="5497513" y="33067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5302" name="Rectangle 1029">
            <a:extLst>
              <a:ext uri="{FF2B5EF4-FFF2-40B4-BE49-F238E27FC236}">
                <a16:creationId xmlns:a16="http://schemas.microsoft.com/office/drawing/2014/main" id="{75C94849-3586-4D47-B0C2-262E30EFBE45}"/>
              </a:ext>
            </a:extLst>
          </p:cNvPr>
          <p:cNvSpPr>
            <a:spLocks noChangeArrowheads="1"/>
          </p:cNvSpPr>
          <p:nvPr/>
        </p:nvSpPr>
        <p:spPr bwMode="auto">
          <a:xfrm>
            <a:off x="5410200" y="3200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55303" name="Object 1030">
            <a:extLst>
              <a:ext uri="{FF2B5EF4-FFF2-40B4-BE49-F238E27FC236}">
                <a16:creationId xmlns:a16="http://schemas.microsoft.com/office/drawing/2014/main" id="{86FA839C-1D4A-AE4E-8305-401775655E80}"/>
              </a:ext>
            </a:extLst>
          </p:cNvPr>
          <p:cNvGraphicFramePr>
            <a:graphicFrameLocks noChangeAspect="1"/>
          </p:cNvGraphicFramePr>
          <p:nvPr>
            <p:extLst>
              <p:ext uri="{D42A27DB-BD31-4B8C-83A1-F6EECF244321}">
                <p14:modId xmlns:p14="http://schemas.microsoft.com/office/powerpoint/2010/main" val="3875647483"/>
              </p:ext>
            </p:extLst>
          </p:nvPr>
        </p:nvGraphicFramePr>
        <p:xfrm>
          <a:off x="1680845" y="1721803"/>
          <a:ext cx="2189163" cy="777875"/>
        </p:xfrm>
        <a:graphic>
          <a:graphicData uri="http://schemas.openxmlformats.org/presentationml/2006/ole">
            <mc:AlternateContent xmlns:mc="http://schemas.openxmlformats.org/markup-compatibility/2006">
              <mc:Choice xmlns:v="urn:schemas-microsoft-com:vml" Requires="v">
                <p:oleObj spid="_x0000_s3075" name="Equation" r:id="rId4" imgW="1358900" imgH="482600" progId="Equation.DSMT4">
                  <p:embed/>
                </p:oleObj>
              </mc:Choice>
              <mc:Fallback>
                <p:oleObj name="Equation" r:id="rId4" imgW="1358900" imgH="482600" progId="Equation.DSMT4">
                  <p:embed/>
                  <p:pic>
                    <p:nvPicPr>
                      <p:cNvPr id="55303" name="Object 1030">
                        <a:extLst>
                          <a:ext uri="{FF2B5EF4-FFF2-40B4-BE49-F238E27FC236}">
                            <a16:creationId xmlns:a16="http://schemas.microsoft.com/office/drawing/2014/main" id="{86FA839C-1D4A-AE4E-8305-401775655E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845" y="1721803"/>
                        <a:ext cx="218916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9831" name="Rectangle 1031">
            <a:extLst>
              <a:ext uri="{FF2B5EF4-FFF2-40B4-BE49-F238E27FC236}">
                <a16:creationId xmlns:a16="http://schemas.microsoft.com/office/drawing/2014/main" id="{E023AA43-F0D8-914B-A950-94A86EA20274}"/>
              </a:ext>
            </a:extLst>
          </p:cNvPr>
          <p:cNvSpPr>
            <a:spLocks noChangeArrowheads="1"/>
          </p:cNvSpPr>
          <p:nvPr/>
        </p:nvSpPr>
        <p:spPr bwMode="auto">
          <a:xfrm>
            <a:off x="4887913" y="1022054"/>
            <a:ext cx="12192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screen shot of a computer&#10;&#10;Description automatically generated">
            <a:extLst>
              <a:ext uri="{FF2B5EF4-FFF2-40B4-BE49-F238E27FC236}">
                <a16:creationId xmlns:a16="http://schemas.microsoft.com/office/drawing/2014/main" id="{E410AF09-0FA6-4712-90DD-3CDFEEDDD727}"/>
              </a:ext>
            </a:extLst>
          </p:cNvPr>
          <p:cNvPicPr>
            <a:picLocks noChangeAspect="1"/>
          </p:cNvPicPr>
          <p:nvPr/>
        </p:nvPicPr>
        <p:blipFill>
          <a:blip r:embed="rId6"/>
          <a:stretch>
            <a:fillRect/>
          </a:stretch>
        </p:blipFill>
        <p:spPr>
          <a:xfrm>
            <a:off x="4632007" y="1391795"/>
            <a:ext cx="5963248" cy="2935243"/>
          </a:xfrm>
          <a:prstGeom prst="rect">
            <a:avLst/>
          </a:prstGeom>
        </p:spPr>
      </p:pic>
    </p:spTree>
    <p:extLst>
      <p:ext uri="{BB962C8B-B14F-4D97-AF65-F5344CB8AC3E}">
        <p14:creationId xmlns:p14="http://schemas.microsoft.com/office/powerpoint/2010/main" val="297120456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89831"/>
                                        </p:tgtEl>
                                      </p:cBhvr>
                                    </p:animEffect>
                                    <p:set>
                                      <p:cBhvr>
                                        <p:cTn id="7" dur="1" fill="hold">
                                          <p:stCondLst>
                                            <p:cond delay="499"/>
                                          </p:stCondLst>
                                        </p:cTn>
                                        <p:tgtEl>
                                          <p:spTgt spid="5898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CE8E9625-22CD-A941-B98C-DFA624E1AAA6}"/>
              </a:ext>
            </a:extLst>
          </p:cNvPr>
          <p:cNvSpPr>
            <a:spLocks noGrp="1" noChangeArrowheads="1"/>
          </p:cNvSpPr>
          <p:nvPr>
            <p:ph type="title"/>
          </p:nvPr>
        </p:nvSpPr>
        <p:spPr>
          <a:xfrm>
            <a:off x="939800" y="391160"/>
            <a:ext cx="8153400" cy="685800"/>
          </a:xfrm>
        </p:spPr>
        <p:txBody>
          <a:bodyPr/>
          <a:lstStyle/>
          <a:p>
            <a:pPr eaLnBrk="1" hangingPunct="1"/>
            <a:r>
              <a:rPr lang="en-US" altLang="en-US" sz="4000" dirty="0"/>
              <a:t>Max Delay: 2-Phase Latches</a:t>
            </a:r>
          </a:p>
        </p:txBody>
      </p:sp>
      <p:graphicFrame>
        <p:nvGraphicFramePr>
          <p:cNvPr id="57349" name="Object 4">
            <a:extLst>
              <a:ext uri="{FF2B5EF4-FFF2-40B4-BE49-F238E27FC236}">
                <a16:creationId xmlns:a16="http://schemas.microsoft.com/office/drawing/2014/main" id="{70E8954A-12AE-A641-BEC1-E344037951B2}"/>
              </a:ext>
            </a:extLst>
          </p:cNvPr>
          <p:cNvGraphicFramePr>
            <a:graphicFrameLocks noChangeAspect="1"/>
          </p:cNvGraphicFramePr>
          <p:nvPr>
            <p:extLst>
              <p:ext uri="{D42A27DB-BD31-4B8C-83A1-F6EECF244321}">
                <p14:modId xmlns:p14="http://schemas.microsoft.com/office/powerpoint/2010/main" val="1683143303"/>
              </p:ext>
            </p:extLst>
          </p:nvPr>
        </p:nvGraphicFramePr>
        <p:xfrm>
          <a:off x="1116013" y="1670686"/>
          <a:ext cx="2667000" cy="625475"/>
        </p:xfrm>
        <a:graphic>
          <a:graphicData uri="http://schemas.openxmlformats.org/presentationml/2006/ole">
            <mc:AlternateContent xmlns:mc="http://schemas.openxmlformats.org/markup-compatibility/2006">
              <mc:Choice xmlns:v="urn:schemas-microsoft-com:vml" Requires="v">
                <p:oleObj spid="_x0000_s4099" name="Equation" r:id="rId4" imgW="2057400" imgH="482600" progId="Equation.DSMT4">
                  <p:embed/>
                </p:oleObj>
              </mc:Choice>
              <mc:Fallback>
                <p:oleObj name="Equation" r:id="rId4" imgW="2057400" imgH="482600" progId="Equation.DSMT4">
                  <p:embed/>
                  <p:pic>
                    <p:nvPicPr>
                      <p:cNvPr id="57349" name="Object 4">
                        <a:extLst>
                          <a:ext uri="{FF2B5EF4-FFF2-40B4-BE49-F238E27FC236}">
                            <a16:creationId xmlns:a16="http://schemas.microsoft.com/office/drawing/2014/main" id="{70E8954A-12AE-A641-BEC1-E344037951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670686"/>
                        <a:ext cx="26670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90853" name="Rectangle 5">
            <a:extLst>
              <a:ext uri="{FF2B5EF4-FFF2-40B4-BE49-F238E27FC236}">
                <a16:creationId xmlns:a16="http://schemas.microsoft.com/office/drawing/2014/main" id="{7EF88AF9-6B78-3342-9B21-CF8A7AC82BDF}"/>
              </a:ext>
            </a:extLst>
          </p:cNvPr>
          <p:cNvSpPr>
            <a:spLocks noChangeArrowheads="1"/>
          </p:cNvSpPr>
          <p:nvPr/>
        </p:nvSpPr>
        <p:spPr bwMode="auto">
          <a:xfrm>
            <a:off x="2947353" y="1597913"/>
            <a:ext cx="6858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picture containing light, lit, table, computer&#10;&#10;Description automatically generated">
            <a:extLst>
              <a:ext uri="{FF2B5EF4-FFF2-40B4-BE49-F238E27FC236}">
                <a16:creationId xmlns:a16="http://schemas.microsoft.com/office/drawing/2014/main" id="{E1169E83-BF30-4B41-8357-896E36A94A48}"/>
              </a:ext>
            </a:extLst>
          </p:cNvPr>
          <p:cNvPicPr>
            <a:picLocks noChangeAspect="1"/>
          </p:cNvPicPr>
          <p:nvPr/>
        </p:nvPicPr>
        <p:blipFill>
          <a:blip r:embed="rId6"/>
          <a:stretch>
            <a:fillRect/>
          </a:stretch>
        </p:blipFill>
        <p:spPr>
          <a:xfrm>
            <a:off x="4816793" y="1670686"/>
            <a:ext cx="4577529" cy="4206240"/>
          </a:xfrm>
          <a:prstGeom prst="rect">
            <a:avLst/>
          </a:prstGeom>
        </p:spPr>
      </p:pic>
    </p:spTree>
    <p:extLst>
      <p:ext uri="{BB962C8B-B14F-4D97-AF65-F5344CB8AC3E}">
        <p14:creationId xmlns:p14="http://schemas.microsoft.com/office/powerpoint/2010/main" val="173130374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90853"/>
                                        </p:tgtEl>
                                      </p:cBhvr>
                                    </p:animEffect>
                                    <p:set>
                                      <p:cBhvr>
                                        <p:cTn id="7" dur="1" fill="hold">
                                          <p:stCondLst>
                                            <p:cond delay="499"/>
                                          </p:stCondLst>
                                        </p:cTn>
                                        <p:tgtEl>
                                          <p:spTgt spid="5908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EBCFDCE7-F696-3748-8B5A-AA4872A1CEFA}"/>
              </a:ext>
            </a:extLst>
          </p:cNvPr>
          <p:cNvSpPr>
            <a:spLocks noGrp="1" noChangeArrowheads="1"/>
          </p:cNvSpPr>
          <p:nvPr>
            <p:ph type="title"/>
          </p:nvPr>
        </p:nvSpPr>
        <p:spPr/>
        <p:txBody>
          <a:bodyPr/>
          <a:lstStyle/>
          <a:p>
            <a:pPr eaLnBrk="1" hangingPunct="1"/>
            <a:r>
              <a:rPr lang="en-US" altLang="en-US" sz="4000" dirty="0"/>
              <a:t>Max Delay: Pulsed Latches</a:t>
            </a:r>
          </a:p>
        </p:txBody>
      </p:sp>
      <p:sp>
        <p:nvSpPr>
          <p:cNvPr id="59397" name="Rectangle 4">
            <a:extLst>
              <a:ext uri="{FF2B5EF4-FFF2-40B4-BE49-F238E27FC236}">
                <a16:creationId xmlns:a16="http://schemas.microsoft.com/office/drawing/2014/main" id="{523974E3-FC39-2A44-A9A6-58AA3BA8103C}"/>
              </a:ext>
            </a:extLst>
          </p:cNvPr>
          <p:cNvSpPr>
            <a:spLocks noChangeArrowheads="1"/>
          </p:cNvSpPr>
          <p:nvPr/>
        </p:nvSpPr>
        <p:spPr bwMode="auto">
          <a:xfrm>
            <a:off x="5010150" y="3200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59398" name="Object 5">
            <a:extLst>
              <a:ext uri="{FF2B5EF4-FFF2-40B4-BE49-F238E27FC236}">
                <a16:creationId xmlns:a16="http://schemas.microsoft.com/office/drawing/2014/main" id="{7FEAC1BA-4396-B046-B9B8-CAEBB98A237E}"/>
              </a:ext>
            </a:extLst>
          </p:cNvPr>
          <p:cNvGraphicFramePr>
            <a:graphicFrameLocks noChangeAspect="1"/>
          </p:cNvGraphicFramePr>
          <p:nvPr>
            <p:extLst>
              <p:ext uri="{D42A27DB-BD31-4B8C-83A1-F6EECF244321}">
                <p14:modId xmlns:p14="http://schemas.microsoft.com/office/powerpoint/2010/main" val="2200622191"/>
              </p:ext>
            </p:extLst>
          </p:nvPr>
        </p:nvGraphicFramePr>
        <p:xfrm>
          <a:off x="620395" y="1341381"/>
          <a:ext cx="3416300" cy="777875"/>
        </p:xfrm>
        <a:graphic>
          <a:graphicData uri="http://schemas.openxmlformats.org/presentationml/2006/ole">
            <mc:AlternateContent xmlns:mc="http://schemas.openxmlformats.org/markup-compatibility/2006">
              <mc:Choice xmlns:v="urn:schemas-microsoft-com:vml" Requires="v">
                <p:oleObj spid="_x0000_s5123" name="Equation" r:id="rId4" imgW="2120900" imgH="482600" progId="Equation.DSMT4">
                  <p:embed/>
                </p:oleObj>
              </mc:Choice>
              <mc:Fallback>
                <p:oleObj name="Equation" r:id="rId4" imgW="2120900" imgH="482600" progId="Equation.DSMT4">
                  <p:embed/>
                  <p:pic>
                    <p:nvPicPr>
                      <p:cNvPr id="59398" name="Object 5">
                        <a:extLst>
                          <a:ext uri="{FF2B5EF4-FFF2-40B4-BE49-F238E27FC236}">
                            <a16:creationId xmlns:a16="http://schemas.microsoft.com/office/drawing/2014/main" id="{7FEAC1BA-4396-B046-B9B8-CAEBB98A23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395" y="1341381"/>
                        <a:ext cx="341630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91878" name="Rectangle 6">
            <a:extLst>
              <a:ext uri="{FF2B5EF4-FFF2-40B4-BE49-F238E27FC236}">
                <a16:creationId xmlns:a16="http://schemas.microsoft.com/office/drawing/2014/main" id="{7B4B7245-38C5-8F44-BB09-53501A1467AD}"/>
              </a:ext>
            </a:extLst>
          </p:cNvPr>
          <p:cNvSpPr>
            <a:spLocks noChangeArrowheads="1"/>
          </p:cNvSpPr>
          <p:nvPr/>
        </p:nvSpPr>
        <p:spPr bwMode="auto">
          <a:xfrm>
            <a:off x="2110740" y="1395148"/>
            <a:ext cx="1828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screen shot of a computer&#10;&#10;Description automatically generated">
            <a:extLst>
              <a:ext uri="{FF2B5EF4-FFF2-40B4-BE49-F238E27FC236}">
                <a16:creationId xmlns:a16="http://schemas.microsoft.com/office/drawing/2014/main" id="{4EC3B047-12C7-4741-AB17-EECB0166AE6A}"/>
              </a:ext>
            </a:extLst>
          </p:cNvPr>
          <p:cNvPicPr>
            <a:picLocks noChangeAspect="1"/>
          </p:cNvPicPr>
          <p:nvPr/>
        </p:nvPicPr>
        <p:blipFill>
          <a:blip r:embed="rId6"/>
          <a:stretch>
            <a:fillRect/>
          </a:stretch>
        </p:blipFill>
        <p:spPr>
          <a:xfrm>
            <a:off x="4283341" y="1585648"/>
            <a:ext cx="5144238" cy="3686704"/>
          </a:xfrm>
          <a:prstGeom prst="rect">
            <a:avLst/>
          </a:prstGeom>
        </p:spPr>
      </p:pic>
    </p:spTree>
    <p:extLst>
      <p:ext uri="{BB962C8B-B14F-4D97-AF65-F5344CB8AC3E}">
        <p14:creationId xmlns:p14="http://schemas.microsoft.com/office/powerpoint/2010/main" val="313996158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91878"/>
                                        </p:tgtEl>
                                      </p:cBhvr>
                                    </p:animEffect>
                                    <p:set>
                                      <p:cBhvr>
                                        <p:cTn id="7" dur="1" fill="hold">
                                          <p:stCondLst>
                                            <p:cond delay="499"/>
                                          </p:stCondLst>
                                        </p:cTn>
                                        <p:tgtEl>
                                          <p:spTgt spid="5918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7F1446F6-FEAD-5047-85E1-B98EF4409FCF}"/>
              </a:ext>
            </a:extLst>
          </p:cNvPr>
          <p:cNvSpPr>
            <a:spLocks noGrp="1" noChangeArrowheads="1"/>
          </p:cNvSpPr>
          <p:nvPr>
            <p:ph type="title"/>
          </p:nvPr>
        </p:nvSpPr>
        <p:spPr/>
        <p:txBody>
          <a:bodyPr/>
          <a:lstStyle/>
          <a:p>
            <a:r>
              <a:rPr lang="en-US" altLang="en-US" dirty="0"/>
              <a:t>Min-Delay: Flip-Flops</a:t>
            </a:r>
          </a:p>
        </p:txBody>
      </p:sp>
      <p:graphicFrame>
        <p:nvGraphicFramePr>
          <p:cNvPr id="61444" name="Object 3">
            <a:extLst>
              <a:ext uri="{FF2B5EF4-FFF2-40B4-BE49-F238E27FC236}">
                <a16:creationId xmlns:a16="http://schemas.microsoft.com/office/drawing/2014/main" id="{E8FE178E-2DE9-4B4C-826D-6FC3ACDA13FB}"/>
              </a:ext>
            </a:extLst>
          </p:cNvPr>
          <p:cNvGraphicFramePr>
            <a:graphicFrameLocks noChangeAspect="1"/>
          </p:cNvGraphicFramePr>
          <p:nvPr>
            <p:extLst>
              <p:ext uri="{D42A27DB-BD31-4B8C-83A1-F6EECF244321}">
                <p14:modId xmlns:p14="http://schemas.microsoft.com/office/powerpoint/2010/main" val="3603886325"/>
              </p:ext>
            </p:extLst>
          </p:nvPr>
        </p:nvGraphicFramePr>
        <p:xfrm>
          <a:off x="863601" y="1618077"/>
          <a:ext cx="1412875" cy="388938"/>
        </p:xfrm>
        <a:graphic>
          <a:graphicData uri="http://schemas.openxmlformats.org/presentationml/2006/ole">
            <mc:AlternateContent xmlns:mc="http://schemas.openxmlformats.org/markup-compatibility/2006">
              <mc:Choice xmlns:v="urn:schemas-microsoft-com:vml" Requires="v">
                <p:oleObj spid="_x0000_s6147" name="Equation" r:id="rId4" imgW="20193000" imgH="5562600" progId="Equation.DSMT4">
                  <p:embed/>
                </p:oleObj>
              </mc:Choice>
              <mc:Fallback>
                <p:oleObj name="Equation" r:id="rId4" imgW="20193000" imgH="5562600" progId="Equation.DSMT4">
                  <p:embed/>
                  <p:pic>
                    <p:nvPicPr>
                      <p:cNvPr id="61444" name="Object 3">
                        <a:extLst>
                          <a:ext uri="{FF2B5EF4-FFF2-40B4-BE49-F238E27FC236}">
                            <a16:creationId xmlns:a16="http://schemas.microsoft.com/office/drawing/2014/main" id="{E8FE178E-2DE9-4B4C-826D-6FC3ACDA13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1" y="1618077"/>
                        <a:ext cx="141287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92901" name="Rectangle 5">
            <a:extLst>
              <a:ext uri="{FF2B5EF4-FFF2-40B4-BE49-F238E27FC236}">
                <a16:creationId xmlns:a16="http://schemas.microsoft.com/office/drawing/2014/main" id="{F8DD2BD1-ACE1-0D4F-B080-7D20BB0C603F}"/>
              </a:ext>
            </a:extLst>
          </p:cNvPr>
          <p:cNvSpPr>
            <a:spLocks noChangeArrowheads="1"/>
          </p:cNvSpPr>
          <p:nvPr/>
        </p:nvSpPr>
        <p:spPr bwMode="auto">
          <a:xfrm>
            <a:off x="1493838" y="2489394"/>
            <a:ext cx="1524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close up of a logo&#10;&#10;Description automatically generated">
            <a:extLst>
              <a:ext uri="{FF2B5EF4-FFF2-40B4-BE49-F238E27FC236}">
                <a16:creationId xmlns:a16="http://schemas.microsoft.com/office/drawing/2014/main" id="{D7B25940-9CC3-4D95-A3C0-6903E6612324}"/>
              </a:ext>
            </a:extLst>
          </p:cNvPr>
          <p:cNvPicPr>
            <a:picLocks noChangeAspect="1"/>
          </p:cNvPicPr>
          <p:nvPr/>
        </p:nvPicPr>
        <p:blipFill>
          <a:blip r:embed="rId6"/>
          <a:stretch>
            <a:fillRect/>
          </a:stretch>
        </p:blipFill>
        <p:spPr>
          <a:xfrm>
            <a:off x="3612216" y="1133061"/>
            <a:ext cx="5760048" cy="3865632"/>
          </a:xfrm>
          <a:prstGeom prst="rect">
            <a:avLst/>
          </a:prstGeom>
        </p:spPr>
      </p:pic>
    </p:spTree>
    <p:extLst>
      <p:ext uri="{BB962C8B-B14F-4D97-AF65-F5344CB8AC3E}">
        <p14:creationId xmlns:p14="http://schemas.microsoft.com/office/powerpoint/2010/main" val="152272128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92901"/>
                                        </p:tgtEl>
                                      </p:cBhvr>
                                    </p:animEffect>
                                    <p:set>
                                      <p:cBhvr>
                                        <p:cTn id="7" dur="1" fill="hold">
                                          <p:stCondLst>
                                            <p:cond delay="499"/>
                                          </p:stCondLst>
                                        </p:cTn>
                                        <p:tgtEl>
                                          <p:spTgt spid="5929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3DFA849C-8D01-5042-B089-D57FDF848468}"/>
              </a:ext>
            </a:extLst>
          </p:cNvPr>
          <p:cNvSpPr>
            <a:spLocks noGrp="1" noChangeArrowheads="1"/>
          </p:cNvSpPr>
          <p:nvPr>
            <p:ph type="title"/>
          </p:nvPr>
        </p:nvSpPr>
        <p:spPr>
          <a:xfrm>
            <a:off x="655320" y="390525"/>
            <a:ext cx="8077200" cy="685800"/>
          </a:xfrm>
        </p:spPr>
        <p:txBody>
          <a:bodyPr/>
          <a:lstStyle/>
          <a:p>
            <a:pPr eaLnBrk="1" hangingPunct="1"/>
            <a:r>
              <a:rPr lang="en-US" altLang="en-US" sz="4000" dirty="0"/>
              <a:t>Min-Delay: 2-Phase Latches</a:t>
            </a:r>
          </a:p>
        </p:txBody>
      </p:sp>
      <p:graphicFrame>
        <p:nvGraphicFramePr>
          <p:cNvPr id="63492" name="Object 3">
            <a:extLst>
              <a:ext uri="{FF2B5EF4-FFF2-40B4-BE49-F238E27FC236}">
                <a16:creationId xmlns:a16="http://schemas.microsoft.com/office/drawing/2014/main" id="{0E54C395-6A5C-8E42-9353-274492569964}"/>
              </a:ext>
            </a:extLst>
          </p:cNvPr>
          <p:cNvGraphicFramePr>
            <a:graphicFrameLocks noChangeAspect="1"/>
          </p:cNvGraphicFramePr>
          <p:nvPr>
            <p:extLst>
              <p:ext uri="{D42A27DB-BD31-4B8C-83A1-F6EECF244321}">
                <p14:modId xmlns:p14="http://schemas.microsoft.com/office/powerpoint/2010/main" val="3691833412"/>
              </p:ext>
            </p:extLst>
          </p:nvPr>
        </p:nvGraphicFramePr>
        <p:xfrm>
          <a:off x="980758" y="1808163"/>
          <a:ext cx="2722562" cy="430212"/>
        </p:xfrm>
        <a:graphic>
          <a:graphicData uri="http://schemas.openxmlformats.org/presentationml/2006/ole">
            <mc:AlternateContent xmlns:mc="http://schemas.openxmlformats.org/markup-compatibility/2006">
              <mc:Choice xmlns:v="urn:schemas-microsoft-com:vml" Requires="v">
                <p:oleObj spid="_x0000_s7171" name="Equation" r:id="rId4" imgW="1689100" imgH="266700" progId="Equation.DSMT4">
                  <p:embed/>
                </p:oleObj>
              </mc:Choice>
              <mc:Fallback>
                <p:oleObj name="Equation" r:id="rId4" imgW="1689100" imgH="266700" progId="Equation.DSMT4">
                  <p:embed/>
                  <p:pic>
                    <p:nvPicPr>
                      <p:cNvPr id="63492" name="Object 3">
                        <a:extLst>
                          <a:ext uri="{FF2B5EF4-FFF2-40B4-BE49-F238E27FC236}">
                            <a16:creationId xmlns:a16="http://schemas.microsoft.com/office/drawing/2014/main" id="{0E54C395-6A5C-8E42-9353-274492569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758" y="1808163"/>
                        <a:ext cx="2722562"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3494" name="Text Box 5">
            <a:extLst>
              <a:ext uri="{FF2B5EF4-FFF2-40B4-BE49-F238E27FC236}">
                <a16:creationId xmlns:a16="http://schemas.microsoft.com/office/drawing/2014/main" id="{1665C13B-6DD9-AC49-8F2C-2BF94853A3A7}"/>
              </a:ext>
            </a:extLst>
          </p:cNvPr>
          <p:cNvSpPr txBox="1">
            <a:spLocks noChangeArrowheads="1"/>
          </p:cNvSpPr>
          <p:nvPr/>
        </p:nvSpPr>
        <p:spPr bwMode="auto">
          <a:xfrm>
            <a:off x="960120" y="2514600"/>
            <a:ext cx="3276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solidFill>
                  <a:srgbClr val="000000"/>
                </a:solidFill>
                <a:latin typeface="Arial" panose="020B0604020202020204" pitchFamily="34" charset="0"/>
              </a:rPr>
              <a:t>Hold time reduced by nonoverlap</a:t>
            </a:r>
          </a:p>
          <a:p>
            <a:pPr eaLnBrk="1" hangingPunct="1">
              <a:spcBef>
                <a:spcPct val="50000"/>
              </a:spcBef>
            </a:pPr>
            <a:r>
              <a:rPr lang="en-US" altLang="en-US" dirty="0">
                <a:solidFill>
                  <a:srgbClr val="000000"/>
                </a:solidFill>
                <a:latin typeface="Arial"/>
                <a:ea typeface="ＭＳ Ｐゴシック"/>
                <a:cs typeface="Arial"/>
              </a:rPr>
              <a:t>Paradox: hold applies twice each cycle vs. only once for flops.</a:t>
            </a:r>
          </a:p>
          <a:p>
            <a:pPr eaLnBrk="1" hangingPunct="1">
              <a:spcBef>
                <a:spcPct val="50000"/>
              </a:spcBef>
            </a:pPr>
            <a:r>
              <a:rPr lang="en-US" altLang="en-US" dirty="0">
                <a:solidFill>
                  <a:srgbClr val="000000"/>
                </a:solidFill>
                <a:latin typeface="Arial" panose="020B0604020202020204" pitchFamily="34" charset="0"/>
              </a:rPr>
              <a:t>But a flop is made of two latches!</a:t>
            </a:r>
          </a:p>
        </p:txBody>
      </p:sp>
      <p:sp>
        <p:nvSpPr>
          <p:cNvPr id="593926" name="Rectangle 6">
            <a:extLst>
              <a:ext uri="{FF2B5EF4-FFF2-40B4-BE49-F238E27FC236}">
                <a16:creationId xmlns:a16="http://schemas.microsoft.com/office/drawing/2014/main" id="{A8164080-9A59-4A4C-A059-296C1D9218E1}"/>
              </a:ext>
            </a:extLst>
          </p:cNvPr>
          <p:cNvSpPr>
            <a:spLocks noChangeArrowheads="1"/>
          </p:cNvSpPr>
          <p:nvPr/>
        </p:nvSpPr>
        <p:spPr bwMode="auto">
          <a:xfrm>
            <a:off x="1483360" y="1289051"/>
            <a:ext cx="1828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close up of a logo&#10;&#10;Description automatically generated">
            <a:extLst>
              <a:ext uri="{FF2B5EF4-FFF2-40B4-BE49-F238E27FC236}">
                <a16:creationId xmlns:a16="http://schemas.microsoft.com/office/drawing/2014/main" id="{50122AD4-DCE8-4F4A-9771-8A9BCEB9290F}"/>
              </a:ext>
            </a:extLst>
          </p:cNvPr>
          <p:cNvPicPr>
            <a:picLocks noChangeAspect="1"/>
          </p:cNvPicPr>
          <p:nvPr/>
        </p:nvPicPr>
        <p:blipFill>
          <a:blip r:embed="rId6"/>
          <a:stretch>
            <a:fillRect/>
          </a:stretch>
        </p:blipFill>
        <p:spPr>
          <a:xfrm>
            <a:off x="4693920" y="1670051"/>
            <a:ext cx="5070817" cy="3712965"/>
          </a:xfrm>
          <a:prstGeom prst="rect">
            <a:avLst/>
          </a:prstGeom>
        </p:spPr>
      </p:pic>
    </p:spTree>
    <p:extLst>
      <p:ext uri="{BB962C8B-B14F-4D97-AF65-F5344CB8AC3E}">
        <p14:creationId xmlns:p14="http://schemas.microsoft.com/office/powerpoint/2010/main" val="273350440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93926"/>
                                        </p:tgtEl>
                                      </p:cBhvr>
                                    </p:animEffect>
                                    <p:set>
                                      <p:cBhvr>
                                        <p:cTn id="7" dur="1" fill="hold">
                                          <p:stCondLst>
                                            <p:cond delay="499"/>
                                          </p:stCondLst>
                                        </p:cTn>
                                        <p:tgtEl>
                                          <p:spTgt spid="5939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06DECB1A-9033-854A-B6BD-C3EA45BCBA26}"/>
              </a:ext>
            </a:extLst>
          </p:cNvPr>
          <p:cNvSpPr>
            <a:spLocks noGrp="1" noChangeArrowheads="1"/>
          </p:cNvSpPr>
          <p:nvPr>
            <p:ph type="title"/>
          </p:nvPr>
        </p:nvSpPr>
        <p:spPr/>
        <p:txBody>
          <a:bodyPr/>
          <a:lstStyle/>
          <a:p>
            <a:pPr eaLnBrk="1" hangingPunct="1"/>
            <a:r>
              <a:rPr lang="en-US" altLang="en-US" sz="4000" dirty="0"/>
              <a:t>Min-Delay: Pulsed Latches</a:t>
            </a:r>
          </a:p>
        </p:txBody>
      </p:sp>
      <p:graphicFrame>
        <p:nvGraphicFramePr>
          <p:cNvPr id="65540" name="Object 3">
            <a:extLst>
              <a:ext uri="{FF2B5EF4-FFF2-40B4-BE49-F238E27FC236}">
                <a16:creationId xmlns:a16="http://schemas.microsoft.com/office/drawing/2014/main" id="{AADCE72E-2C8D-8C4E-8E92-E23470D5D12C}"/>
              </a:ext>
            </a:extLst>
          </p:cNvPr>
          <p:cNvGraphicFramePr>
            <a:graphicFrameLocks noChangeAspect="1"/>
          </p:cNvGraphicFramePr>
          <p:nvPr>
            <p:extLst>
              <p:ext uri="{D42A27DB-BD31-4B8C-83A1-F6EECF244321}">
                <p14:modId xmlns:p14="http://schemas.microsoft.com/office/powerpoint/2010/main" val="384072378"/>
              </p:ext>
            </p:extLst>
          </p:nvPr>
        </p:nvGraphicFramePr>
        <p:xfrm>
          <a:off x="748666" y="1539372"/>
          <a:ext cx="1884363" cy="430212"/>
        </p:xfrm>
        <a:graphic>
          <a:graphicData uri="http://schemas.openxmlformats.org/presentationml/2006/ole">
            <mc:AlternateContent xmlns:mc="http://schemas.openxmlformats.org/markup-compatibility/2006">
              <mc:Choice xmlns:v="urn:schemas-microsoft-com:vml" Requires="v">
                <p:oleObj spid="_x0000_s8195" name="Equation" r:id="rId4" imgW="1168400" imgH="266700" progId="Equation.DSMT4">
                  <p:embed/>
                </p:oleObj>
              </mc:Choice>
              <mc:Fallback>
                <p:oleObj name="Equation" r:id="rId4" imgW="1168400" imgH="266700" progId="Equation.DSMT4">
                  <p:embed/>
                  <p:pic>
                    <p:nvPicPr>
                      <p:cNvPr id="65540" name="Object 3">
                        <a:extLst>
                          <a:ext uri="{FF2B5EF4-FFF2-40B4-BE49-F238E27FC236}">
                            <a16:creationId xmlns:a16="http://schemas.microsoft.com/office/drawing/2014/main" id="{AADCE72E-2C8D-8C4E-8E92-E23470D5D1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666" y="1539372"/>
                        <a:ext cx="1884363"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5542" name="Text Box 5">
            <a:extLst>
              <a:ext uri="{FF2B5EF4-FFF2-40B4-BE49-F238E27FC236}">
                <a16:creationId xmlns:a16="http://schemas.microsoft.com/office/drawing/2014/main" id="{85928D28-2CF7-F34C-BB06-0919413484FB}"/>
              </a:ext>
            </a:extLst>
          </p:cNvPr>
          <p:cNvSpPr txBox="1">
            <a:spLocks noChangeArrowheads="1"/>
          </p:cNvSpPr>
          <p:nvPr/>
        </p:nvSpPr>
        <p:spPr bwMode="auto">
          <a:xfrm>
            <a:off x="838200" y="2238190"/>
            <a:ext cx="3276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Hold time increased by pulse width</a:t>
            </a:r>
          </a:p>
          <a:p>
            <a:pPr eaLnBrk="1" hangingPunct="1">
              <a:spcBef>
                <a:spcPct val="50000"/>
              </a:spcBef>
            </a:pPr>
            <a:endParaRPr lang="en-US" altLang="en-US" dirty="0">
              <a:latin typeface="Arial" panose="020B0604020202020204" pitchFamily="34" charset="0"/>
            </a:endParaRPr>
          </a:p>
        </p:txBody>
      </p:sp>
      <p:sp>
        <p:nvSpPr>
          <p:cNvPr id="594950" name="Rectangle 6">
            <a:extLst>
              <a:ext uri="{FF2B5EF4-FFF2-40B4-BE49-F238E27FC236}">
                <a16:creationId xmlns:a16="http://schemas.microsoft.com/office/drawing/2014/main" id="{E22A1E2A-89C4-F946-9EC1-6BDBD2ED95A5}"/>
              </a:ext>
            </a:extLst>
          </p:cNvPr>
          <p:cNvSpPr>
            <a:spLocks noChangeArrowheads="1"/>
          </p:cNvSpPr>
          <p:nvPr/>
        </p:nvSpPr>
        <p:spPr bwMode="auto">
          <a:xfrm>
            <a:off x="1251586" y="1563978"/>
            <a:ext cx="1524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close up of a logo&#10;&#10;Description automatically generated">
            <a:extLst>
              <a:ext uri="{FF2B5EF4-FFF2-40B4-BE49-F238E27FC236}">
                <a16:creationId xmlns:a16="http://schemas.microsoft.com/office/drawing/2014/main" id="{A77DD7AD-4D1E-4680-AE47-0BCEB4415D95}"/>
              </a:ext>
            </a:extLst>
          </p:cNvPr>
          <p:cNvPicPr>
            <a:picLocks noChangeAspect="1"/>
          </p:cNvPicPr>
          <p:nvPr/>
        </p:nvPicPr>
        <p:blipFill>
          <a:blip r:embed="rId6"/>
          <a:stretch>
            <a:fillRect/>
          </a:stretch>
        </p:blipFill>
        <p:spPr>
          <a:xfrm>
            <a:off x="4114800" y="1539372"/>
            <a:ext cx="5424768" cy="3779256"/>
          </a:xfrm>
          <a:prstGeom prst="rect">
            <a:avLst/>
          </a:prstGeom>
        </p:spPr>
      </p:pic>
    </p:spTree>
    <p:extLst>
      <p:ext uri="{BB962C8B-B14F-4D97-AF65-F5344CB8AC3E}">
        <p14:creationId xmlns:p14="http://schemas.microsoft.com/office/powerpoint/2010/main" val="300442314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94950"/>
                                        </p:tgtEl>
                                      </p:cBhvr>
                                    </p:animEffect>
                                    <p:set>
                                      <p:cBhvr>
                                        <p:cTn id="7" dur="1" fill="hold">
                                          <p:stCondLst>
                                            <p:cond delay="499"/>
                                          </p:stCondLst>
                                        </p:cTn>
                                        <p:tgtEl>
                                          <p:spTgt spid="5949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D4355EB2-2771-FA49-9BEE-5AE3842C71DA}"/>
              </a:ext>
            </a:extLst>
          </p:cNvPr>
          <p:cNvSpPr>
            <a:spLocks noGrp="1" noChangeArrowheads="1"/>
          </p:cNvSpPr>
          <p:nvPr>
            <p:ph type="title"/>
          </p:nvPr>
        </p:nvSpPr>
        <p:spPr/>
        <p:txBody>
          <a:bodyPr/>
          <a:lstStyle/>
          <a:p>
            <a:pPr eaLnBrk="1" hangingPunct="1"/>
            <a:r>
              <a:rPr lang="en-US" altLang="en-US" dirty="0"/>
              <a:t>Time Borrowing</a:t>
            </a:r>
          </a:p>
        </p:txBody>
      </p:sp>
      <p:sp>
        <p:nvSpPr>
          <p:cNvPr id="67588" name="Rectangle 3">
            <a:extLst>
              <a:ext uri="{FF2B5EF4-FFF2-40B4-BE49-F238E27FC236}">
                <a16:creationId xmlns:a16="http://schemas.microsoft.com/office/drawing/2014/main" id="{26EEB045-7250-DD41-A58C-5D9C6FEF3F36}"/>
              </a:ext>
            </a:extLst>
          </p:cNvPr>
          <p:cNvSpPr>
            <a:spLocks noGrp="1" noChangeArrowheads="1"/>
          </p:cNvSpPr>
          <p:nvPr>
            <p:ph type="body" idx="1"/>
          </p:nvPr>
        </p:nvSpPr>
        <p:spPr/>
        <p:txBody>
          <a:bodyPr/>
          <a:lstStyle/>
          <a:p>
            <a:pPr eaLnBrk="1" hangingPunct="1"/>
            <a:r>
              <a:rPr lang="en-US" altLang="en-US" dirty="0"/>
              <a:t>In a flop-based system:</a:t>
            </a:r>
          </a:p>
          <a:p>
            <a:pPr lvl="1" eaLnBrk="1" hangingPunct="1"/>
            <a:r>
              <a:rPr lang="en-US" altLang="en-US" dirty="0"/>
              <a:t>Data launches on one rising edge</a:t>
            </a:r>
          </a:p>
          <a:p>
            <a:pPr lvl="1" eaLnBrk="1" hangingPunct="1"/>
            <a:r>
              <a:rPr lang="en-US" altLang="en-US" dirty="0"/>
              <a:t>Must setup before next rising edge</a:t>
            </a:r>
          </a:p>
          <a:p>
            <a:pPr lvl="1" eaLnBrk="1" hangingPunct="1"/>
            <a:r>
              <a:rPr lang="en-US" altLang="en-US" dirty="0"/>
              <a:t>If it arrives late, system fails</a:t>
            </a:r>
          </a:p>
          <a:p>
            <a:pPr lvl="1" eaLnBrk="1" hangingPunct="1"/>
            <a:r>
              <a:rPr lang="en-US" altLang="en-US" dirty="0"/>
              <a:t>If it arrives early, time is wasted</a:t>
            </a:r>
          </a:p>
          <a:p>
            <a:pPr lvl="1" eaLnBrk="1" hangingPunct="1"/>
            <a:r>
              <a:rPr lang="en-US" altLang="en-US" dirty="0"/>
              <a:t>Flops have hard edges</a:t>
            </a:r>
          </a:p>
          <a:p>
            <a:pPr eaLnBrk="1" hangingPunct="1"/>
            <a:r>
              <a:rPr lang="en-US" altLang="en-US" dirty="0"/>
              <a:t>In a latch-based system</a:t>
            </a:r>
          </a:p>
          <a:p>
            <a:pPr lvl="1" eaLnBrk="1" hangingPunct="1"/>
            <a:r>
              <a:rPr lang="en-US" altLang="en-US" dirty="0"/>
              <a:t>Data can pass through latch while transparent</a:t>
            </a:r>
          </a:p>
          <a:p>
            <a:pPr lvl="1" eaLnBrk="1" hangingPunct="1"/>
            <a:r>
              <a:rPr lang="en-US" altLang="en-US" dirty="0"/>
              <a:t>Long cycle of logic can borrow time into next</a:t>
            </a:r>
          </a:p>
          <a:p>
            <a:pPr lvl="1" eaLnBrk="1" hangingPunct="1"/>
            <a:r>
              <a:rPr lang="en-US" altLang="en-US" dirty="0"/>
              <a:t>As long as each loop completes in one cycle</a:t>
            </a:r>
          </a:p>
        </p:txBody>
      </p:sp>
    </p:spTree>
    <p:extLst>
      <p:ext uri="{BB962C8B-B14F-4D97-AF65-F5344CB8AC3E}">
        <p14:creationId xmlns:p14="http://schemas.microsoft.com/office/powerpoint/2010/main" val="315719358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A0D58A35-B09A-134E-9A48-6B2F840AA682}"/>
              </a:ext>
            </a:extLst>
          </p:cNvPr>
          <p:cNvSpPr>
            <a:spLocks noGrp="1" noChangeArrowheads="1"/>
          </p:cNvSpPr>
          <p:nvPr>
            <p:ph type="title"/>
          </p:nvPr>
        </p:nvSpPr>
        <p:spPr>
          <a:xfrm>
            <a:off x="391160" y="281322"/>
            <a:ext cx="8153400" cy="685800"/>
          </a:xfrm>
        </p:spPr>
        <p:txBody>
          <a:bodyPr/>
          <a:lstStyle/>
          <a:p>
            <a:pPr eaLnBrk="1" hangingPunct="1"/>
            <a:r>
              <a:rPr lang="en-US" altLang="en-US" dirty="0"/>
              <a:t>Time Borrowing Example</a:t>
            </a:r>
          </a:p>
        </p:txBody>
      </p:sp>
      <p:pic>
        <p:nvPicPr>
          <p:cNvPr id="3" name="Picture 2">
            <a:extLst>
              <a:ext uri="{FF2B5EF4-FFF2-40B4-BE49-F238E27FC236}">
                <a16:creationId xmlns:a16="http://schemas.microsoft.com/office/drawing/2014/main" id="{1C1AB98E-281F-4AFD-B2D4-A33D8CCB02F0}"/>
              </a:ext>
            </a:extLst>
          </p:cNvPr>
          <p:cNvPicPr>
            <a:picLocks noChangeAspect="1"/>
          </p:cNvPicPr>
          <p:nvPr/>
        </p:nvPicPr>
        <p:blipFill>
          <a:blip r:embed="rId3"/>
          <a:stretch>
            <a:fillRect/>
          </a:stretch>
        </p:blipFill>
        <p:spPr>
          <a:xfrm>
            <a:off x="841076" y="785477"/>
            <a:ext cx="7253568" cy="5287045"/>
          </a:xfrm>
          <a:prstGeom prst="rect">
            <a:avLst/>
          </a:prstGeom>
        </p:spPr>
      </p:pic>
    </p:spTree>
    <p:extLst>
      <p:ext uri="{BB962C8B-B14F-4D97-AF65-F5344CB8AC3E}">
        <p14:creationId xmlns:p14="http://schemas.microsoft.com/office/powerpoint/2010/main" val="1239593658"/>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242FD02A-FBF6-C444-988C-2A41982A3996}"/>
              </a:ext>
            </a:extLst>
          </p:cNvPr>
          <p:cNvSpPr>
            <a:spLocks noGrp="1" noChangeArrowheads="1"/>
          </p:cNvSpPr>
          <p:nvPr>
            <p:ph type="title"/>
          </p:nvPr>
        </p:nvSpPr>
        <p:spPr/>
        <p:txBody>
          <a:bodyPr/>
          <a:lstStyle/>
          <a:p>
            <a:pPr eaLnBrk="1" hangingPunct="1"/>
            <a:r>
              <a:rPr lang="en-US" altLang="en-US" dirty="0"/>
              <a:t>How Much Borrowing?</a:t>
            </a:r>
          </a:p>
        </p:txBody>
      </p:sp>
      <p:graphicFrame>
        <p:nvGraphicFramePr>
          <p:cNvPr id="71685" name="Object 6">
            <a:extLst>
              <a:ext uri="{FF2B5EF4-FFF2-40B4-BE49-F238E27FC236}">
                <a16:creationId xmlns:a16="http://schemas.microsoft.com/office/drawing/2014/main" id="{05F54E72-DCAC-3E44-AAC9-A5821193FF17}"/>
              </a:ext>
            </a:extLst>
          </p:cNvPr>
          <p:cNvGraphicFramePr>
            <a:graphicFrameLocks noChangeAspect="1"/>
          </p:cNvGraphicFramePr>
          <p:nvPr>
            <p:extLst>
              <p:ext uri="{D42A27DB-BD31-4B8C-83A1-F6EECF244321}">
                <p14:modId xmlns:p14="http://schemas.microsoft.com/office/powerpoint/2010/main" val="2515987145"/>
              </p:ext>
            </p:extLst>
          </p:nvPr>
        </p:nvGraphicFramePr>
        <p:xfrm>
          <a:off x="555625" y="1714195"/>
          <a:ext cx="2825750" cy="633413"/>
        </p:xfrm>
        <a:graphic>
          <a:graphicData uri="http://schemas.openxmlformats.org/presentationml/2006/ole">
            <mc:AlternateContent xmlns:mc="http://schemas.openxmlformats.org/markup-compatibility/2006">
              <mc:Choice xmlns:v="urn:schemas-microsoft-com:vml" Requires="v">
                <p:oleObj spid="_x0000_s9220" name="Equation" r:id="rId4" imgW="40373300" imgH="9067800" progId="Equation.DSMT4">
                  <p:embed/>
                </p:oleObj>
              </mc:Choice>
              <mc:Fallback>
                <p:oleObj name="Equation" r:id="rId4" imgW="40373300" imgH="9067800" progId="Equation.DSMT4">
                  <p:embed/>
                  <p:pic>
                    <p:nvPicPr>
                      <p:cNvPr id="71685" name="Object 6">
                        <a:extLst>
                          <a:ext uri="{FF2B5EF4-FFF2-40B4-BE49-F238E27FC236}">
                            <a16:creationId xmlns:a16="http://schemas.microsoft.com/office/drawing/2014/main" id="{05F54E72-DCAC-3E44-AAC9-A5821193FF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 y="1714195"/>
                        <a:ext cx="282575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1686" name="Text Box 7">
            <a:extLst>
              <a:ext uri="{FF2B5EF4-FFF2-40B4-BE49-F238E27FC236}">
                <a16:creationId xmlns:a16="http://schemas.microsoft.com/office/drawing/2014/main" id="{8B481567-6561-454F-B60F-B45E5CE44744}"/>
              </a:ext>
            </a:extLst>
          </p:cNvPr>
          <p:cNvSpPr txBox="1">
            <a:spLocks noChangeArrowheads="1"/>
          </p:cNvSpPr>
          <p:nvPr/>
        </p:nvSpPr>
        <p:spPr bwMode="auto">
          <a:xfrm>
            <a:off x="479425" y="1256994"/>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2-Phase Latches</a:t>
            </a:r>
          </a:p>
        </p:txBody>
      </p:sp>
      <p:graphicFrame>
        <p:nvGraphicFramePr>
          <p:cNvPr id="71687" name="Object 8">
            <a:extLst>
              <a:ext uri="{FF2B5EF4-FFF2-40B4-BE49-F238E27FC236}">
                <a16:creationId xmlns:a16="http://schemas.microsoft.com/office/drawing/2014/main" id="{7E8D2B8E-BB58-9544-ADB2-00DC8157350D}"/>
              </a:ext>
            </a:extLst>
          </p:cNvPr>
          <p:cNvGraphicFramePr>
            <a:graphicFrameLocks noChangeAspect="1"/>
          </p:cNvGraphicFramePr>
          <p:nvPr>
            <p:extLst>
              <p:ext uri="{D42A27DB-BD31-4B8C-83A1-F6EECF244321}">
                <p14:modId xmlns:p14="http://schemas.microsoft.com/office/powerpoint/2010/main" val="4032701796"/>
              </p:ext>
            </p:extLst>
          </p:nvPr>
        </p:nvGraphicFramePr>
        <p:xfrm>
          <a:off x="555626" y="3390594"/>
          <a:ext cx="1698625" cy="387350"/>
        </p:xfrm>
        <a:graphic>
          <a:graphicData uri="http://schemas.openxmlformats.org/presentationml/2006/ole">
            <mc:AlternateContent xmlns:mc="http://schemas.openxmlformats.org/markup-compatibility/2006">
              <mc:Choice xmlns:v="urn:schemas-microsoft-com:vml" Requires="v">
                <p:oleObj spid="_x0000_s9221" name="Equation" r:id="rId6" imgW="24282400" imgH="5562600" progId="Equation.DSMT4">
                  <p:embed/>
                </p:oleObj>
              </mc:Choice>
              <mc:Fallback>
                <p:oleObj name="Equation" r:id="rId6" imgW="24282400" imgH="5562600" progId="Equation.DSMT4">
                  <p:embed/>
                  <p:pic>
                    <p:nvPicPr>
                      <p:cNvPr id="71687" name="Object 8">
                        <a:extLst>
                          <a:ext uri="{FF2B5EF4-FFF2-40B4-BE49-F238E27FC236}">
                            <a16:creationId xmlns:a16="http://schemas.microsoft.com/office/drawing/2014/main" id="{7E8D2B8E-BB58-9544-ADB2-00DC815735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626" y="3390594"/>
                        <a:ext cx="16986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1688" name="Text Box 9">
            <a:extLst>
              <a:ext uri="{FF2B5EF4-FFF2-40B4-BE49-F238E27FC236}">
                <a16:creationId xmlns:a16="http://schemas.microsoft.com/office/drawing/2014/main" id="{B71AAB6E-D8C3-8D4B-8FA8-D8A01A8B0BFF}"/>
              </a:ext>
            </a:extLst>
          </p:cNvPr>
          <p:cNvSpPr txBox="1">
            <a:spLocks noChangeArrowheads="1"/>
          </p:cNvSpPr>
          <p:nvPr/>
        </p:nvSpPr>
        <p:spPr bwMode="auto">
          <a:xfrm>
            <a:off x="555625" y="2780994"/>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Pulsed Latches</a:t>
            </a:r>
          </a:p>
        </p:txBody>
      </p:sp>
      <p:pic>
        <p:nvPicPr>
          <p:cNvPr id="4" name="Picture 3" descr="A picture containing screen, room, computer, table&#10;&#10;Description automatically generated">
            <a:extLst>
              <a:ext uri="{FF2B5EF4-FFF2-40B4-BE49-F238E27FC236}">
                <a16:creationId xmlns:a16="http://schemas.microsoft.com/office/drawing/2014/main" id="{715939D7-3ED2-46F3-9078-BFA13C27998A}"/>
              </a:ext>
            </a:extLst>
          </p:cNvPr>
          <p:cNvPicPr>
            <a:picLocks noChangeAspect="1"/>
          </p:cNvPicPr>
          <p:nvPr/>
        </p:nvPicPr>
        <p:blipFill>
          <a:blip r:embed="rId8"/>
          <a:stretch>
            <a:fillRect/>
          </a:stretch>
        </p:blipFill>
        <p:spPr>
          <a:xfrm>
            <a:off x="3603625" y="1485594"/>
            <a:ext cx="5810848" cy="3886812"/>
          </a:xfrm>
          <a:prstGeom prst="rect">
            <a:avLst/>
          </a:prstGeom>
        </p:spPr>
      </p:pic>
    </p:spTree>
    <p:extLst>
      <p:ext uri="{BB962C8B-B14F-4D97-AF65-F5344CB8AC3E}">
        <p14:creationId xmlns:p14="http://schemas.microsoft.com/office/powerpoint/2010/main" val="830696954"/>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D602C0DA-B180-F14A-8309-EC27F4E87854}"/>
              </a:ext>
            </a:extLst>
          </p:cNvPr>
          <p:cNvSpPr>
            <a:spLocks noGrp="1" noChangeArrowheads="1"/>
          </p:cNvSpPr>
          <p:nvPr>
            <p:ph type="title"/>
          </p:nvPr>
        </p:nvSpPr>
        <p:spPr/>
        <p:txBody>
          <a:bodyPr/>
          <a:lstStyle/>
          <a:p>
            <a:pPr eaLnBrk="1" hangingPunct="1"/>
            <a:r>
              <a:rPr lang="en-US" altLang="en-US" dirty="0"/>
              <a:t>Clock Skew</a:t>
            </a:r>
          </a:p>
        </p:txBody>
      </p:sp>
      <p:sp>
        <p:nvSpPr>
          <p:cNvPr id="73732" name="Rectangle 3">
            <a:extLst>
              <a:ext uri="{FF2B5EF4-FFF2-40B4-BE49-F238E27FC236}">
                <a16:creationId xmlns:a16="http://schemas.microsoft.com/office/drawing/2014/main" id="{32FAB8F8-2F91-D842-B10F-9628AC01375B}"/>
              </a:ext>
            </a:extLst>
          </p:cNvPr>
          <p:cNvSpPr>
            <a:spLocks noGrp="1" noChangeArrowheads="1"/>
          </p:cNvSpPr>
          <p:nvPr>
            <p:ph type="body" idx="1"/>
          </p:nvPr>
        </p:nvSpPr>
        <p:spPr/>
        <p:txBody>
          <a:bodyPr/>
          <a:lstStyle/>
          <a:p>
            <a:pPr eaLnBrk="1" hangingPunct="1"/>
            <a:r>
              <a:rPr lang="en-US" altLang="en-US" dirty="0"/>
              <a:t>We have assumed zero clock skew</a:t>
            </a:r>
          </a:p>
          <a:p>
            <a:pPr eaLnBrk="1" hangingPunct="1"/>
            <a:r>
              <a:rPr lang="en-US" altLang="en-US" dirty="0"/>
              <a:t>Clocks really have uncertainty in arrival time</a:t>
            </a:r>
          </a:p>
          <a:p>
            <a:pPr lvl="1" eaLnBrk="1" hangingPunct="1"/>
            <a:r>
              <a:rPr lang="en-US" altLang="en-US" dirty="0"/>
              <a:t>Decreases maximum propagation delay</a:t>
            </a:r>
          </a:p>
          <a:p>
            <a:pPr lvl="1" eaLnBrk="1" hangingPunct="1"/>
            <a:r>
              <a:rPr lang="en-US" altLang="en-US" dirty="0"/>
              <a:t>Increases minimum contamination delay</a:t>
            </a:r>
          </a:p>
          <a:p>
            <a:pPr lvl="1" eaLnBrk="1" hangingPunct="1"/>
            <a:r>
              <a:rPr lang="en-US" altLang="en-US" dirty="0"/>
              <a:t>Decreases time borrowing</a:t>
            </a:r>
          </a:p>
        </p:txBody>
      </p:sp>
    </p:spTree>
    <p:extLst>
      <p:ext uri="{BB962C8B-B14F-4D97-AF65-F5344CB8AC3E}">
        <p14:creationId xmlns:p14="http://schemas.microsoft.com/office/powerpoint/2010/main" val="3043240139"/>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F52C61A4-DB7C-7646-BA99-44E36D589DA5}"/>
              </a:ext>
            </a:extLst>
          </p:cNvPr>
          <p:cNvSpPr>
            <a:spLocks noGrp="1" noChangeArrowheads="1"/>
          </p:cNvSpPr>
          <p:nvPr>
            <p:ph type="title"/>
          </p:nvPr>
        </p:nvSpPr>
        <p:spPr/>
        <p:txBody>
          <a:bodyPr/>
          <a:lstStyle/>
          <a:p>
            <a:pPr eaLnBrk="1" hangingPunct="1"/>
            <a:r>
              <a:rPr lang="en-US" altLang="en-US" dirty="0"/>
              <a:t>Sequencing</a:t>
            </a:r>
          </a:p>
        </p:txBody>
      </p:sp>
      <p:sp>
        <p:nvSpPr>
          <p:cNvPr id="20484" name="Rectangle 3">
            <a:extLst>
              <a:ext uri="{FF2B5EF4-FFF2-40B4-BE49-F238E27FC236}">
                <a16:creationId xmlns:a16="http://schemas.microsoft.com/office/drawing/2014/main" id="{44915C91-B177-9143-A10B-F6B506F84B26}"/>
              </a:ext>
            </a:extLst>
          </p:cNvPr>
          <p:cNvSpPr>
            <a:spLocks noGrp="1" noChangeArrowheads="1"/>
          </p:cNvSpPr>
          <p:nvPr>
            <p:ph type="body" idx="1"/>
          </p:nvPr>
        </p:nvSpPr>
        <p:spPr/>
        <p:txBody>
          <a:bodyPr/>
          <a:lstStyle/>
          <a:p>
            <a:pPr eaLnBrk="1" hangingPunct="1"/>
            <a:r>
              <a:rPr lang="en-US" altLang="en-US" i="1" dirty="0">
                <a:solidFill>
                  <a:srgbClr val="000000"/>
                </a:solidFill>
              </a:rPr>
              <a:t>Combinational logic</a:t>
            </a:r>
          </a:p>
          <a:p>
            <a:pPr lvl="1" eaLnBrk="1" hangingPunct="1"/>
            <a:r>
              <a:rPr lang="en-US" altLang="en-US" dirty="0">
                <a:solidFill>
                  <a:srgbClr val="000000"/>
                </a:solidFill>
              </a:rPr>
              <a:t>output depends on current inputs</a:t>
            </a:r>
          </a:p>
          <a:p>
            <a:pPr eaLnBrk="1" hangingPunct="1"/>
            <a:r>
              <a:rPr lang="en-US" altLang="en-US" i="1" dirty="0">
                <a:solidFill>
                  <a:srgbClr val="000000"/>
                </a:solidFill>
              </a:rPr>
              <a:t>Sequential logic</a:t>
            </a:r>
          </a:p>
          <a:p>
            <a:pPr lvl="1" eaLnBrk="1" hangingPunct="1"/>
            <a:r>
              <a:rPr lang="en-US" altLang="en-US" dirty="0">
                <a:solidFill>
                  <a:srgbClr val="000000"/>
                </a:solidFill>
              </a:rPr>
              <a:t>output depends on current and previous inputs</a:t>
            </a:r>
          </a:p>
          <a:p>
            <a:pPr lvl="1" eaLnBrk="1" hangingPunct="1"/>
            <a:r>
              <a:rPr lang="en-US" altLang="en-US" dirty="0">
                <a:solidFill>
                  <a:srgbClr val="000000"/>
                </a:solidFill>
              </a:rPr>
              <a:t>requires separating previous, current, future</a:t>
            </a:r>
          </a:p>
          <a:p>
            <a:pPr lvl="1" eaLnBrk="1" hangingPunct="1"/>
            <a:r>
              <a:rPr lang="en-US" altLang="en-US" dirty="0">
                <a:solidFill>
                  <a:srgbClr val="000000"/>
                </a:solidFill>
              </a:rPr>
              <a:t>called </a:t>
            </a:r>
            <a:r>
              <a:rPr lang="en-US" altLang="en-US" i="1" dirty="0">
                <a:solidFill>
                  <a:srgbClr val="000000"/>
                </a:solidFill>
              </a:rPr>
              <a:t>state</a:t>
            </a:r>
            <a:r>
              <a:rPr lang="en-US" altLang="en-US" dirty="0">
                <a:solidFill>
                  <a:srgbClr val="000000"/>
                </a:solidFill>
              </a:rPr>
              <a:t> or </a:t>
            </a:r>
            <a:r>
              <a:rPr lang="en-US" altLang="en-US" i="1" dirty="0">
                <a:solidFill>
                  <a:srgbClr val="000000"/>
                </a:solidFill>
              </a:rPr>
              <a:t>tokens</a:t>
            </a:r>
          </a:p>
          <a:p>
            <a:pPr lvl="1" eaLnBrk="1" hangingPunct="1"/>
            <a:r>
              <a:rPr lang="en-US" altLang="en-US" dirty="0">
                <a:solidFill>
                  <a:srgbClr val="000000"/>
                </a:solidFill>
              </a:rPr>
              <a:t>E.g., FSM, pipeline</a:t>
            </a:r>
          </a:p>
        </p:txBody>
      </p:sp>
      <p:graphicFrame>
        <p:nvGraphicFramePr>
          <p:cNvPr id="20485" name="Object 5">
            <a:extLst>
              <a:ext uri="{FF2B5EF4-FFF2-40B4-BE49-F238E27FC236}">
                <a16:creationId xmlns:a16="http://schemas.microsoft.com/office/drawing/2014/main" id="{EBD023D5-0A52-204E-B1CE-352E4369D6E0}"/>
              </a:ext>
            </a:extLst>
          </p:cNvPr>
          <p:cNvGraphicFramePr>
            <a:graphicFrameLocks noChangeAspect="1"/>
          </p:cNvGraphicFramePr>
          <p:nvPr/>
        </p:nvGraphicFramePr>
        <p:xfrm>
          <a:off x="2286000" y="4495800"/>
          <a:ext cx="7696200" cy="1638300"/>
        </p:xfrm>
        <a:graphic>
          <a:graphicData uri="http://schemas.openxmlformats.org/presentationml/2006/ole">
            <mc:AlternateContent xmlns:mc="http://schemas.openxmlformats.org/markup-compatibility/2006">
              <mc:Choice xmlns:v="urn:schemas-microsoft-com:vml" Requires="v">
                <p:oleObj spid="_x0000_s1027" name="VISIO" r:id="rId4" imgW="28765500" imgH="6121400" progId="Visio.Drawing.6">
                  <p:embed/>
                </p:oleObj>
              </mc:Choice>
              <mc:Fallback>
                <p:oleObj name="VISIO" r:id="rId4" imgW="28765500" imgH="6121400" progId="Visio.Drawing.6">
                  <p:embed/>
                  <p:pic>
                    <p:nvPicPr>
                      <p:cNvPr id="20485" name="Object 5">
                        <a:extLst>
                          <a:ext uri="{FF2B5EF4-FFF2-40B4-BE49-F238E27FC236}">
                            <a16:creationId xmlns:a16="http://schemas.microsoft.com/office/drawing/2014/main" id="{EBD023D5-0A52-204E-B1CE-352E4369D6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495800"/>
                        <a:ext cx="76962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3900545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7F5C8189-7EA3-4945-9899-A750B884FEA2}"/>
              </a:ext>
            </a:extLst>
          </p:cNvPr>
          <p:cNvSpPr>
            <a:spLocks noGrp="1" noChangeArrowheads="1"/>
          </p:cNvSpPr>
          <p:nvPr>
            <p:ph type="title"/>
          </p:nvPr>
        </p:nvSpPr>
        <p:spPr/>
        <p:txBody>
          <a:bodyPr/>
          <a:lstStyle/>
          <a:p>
            <a:pPr eaLnBrk="1" hangingPunct="1"/>
            <a:r>
              <a:rPr lang="en-US" altLang="en-US" dirty="0"/>
              <a:t>Skew: Flip-Flops</a:t>
            </a:r>
          </a:p>
        </p:txBody>
      </p:sp>
      <p:graphicFrame>
        <p:nvGraphicFramePr>
          <p:cNvPr id="75781" name="Object 6">
            <a:extLst>
              <a:ext uri="{FF2B5EF4-FFF2-40B4-BE49-F238E27FC236}">
                <a16:creationId xmlns:a16="http://schemas.microsoft.com/office/drawing/2014/main" id="{6F45A621-7C64-4D4E-A275-53A15B3B263B}"/>
              </a:ext>
            </a:extLst>
          </p:cNvPr>
          <p:cNvGraphicFramePr>
            <a:graphicFrameLocks noChangeAspect="1"/>
          </p:cNvGraphicFramePr>
          <p:nvPr>
            <p:extLst>
              <p:ext uri="{D42A27DB-BD31-4B8C-83A1-F6EECF244321}">
                <p14:modId xmlns:p14="http://schemas.microsoft.com/office/powerpoint/2010/main" val="1360005633"/>
              </p:ext>
            </p:extLst>
          </p:nvPr>
        </p:nvGraphicFramePr>
        <p:xfrm>
          <a:off x="655004" y="1564641"/>
          <a:ext cx="2681287" cy="1287463"/>
        </p:xfrm>
        <a:graphic>
          <a:graphicData uri="http://schemas.openxmlformats.org/presentationml/2006/ole">
            <mc:AlternateContent xmlns:mc="http://schemas.openxmlformats.org/markup-compatibility/2006">
              <mc:Choice xmlns:v="urn:schemas-microsoft-com:vml" Requires="v">
                <p:oleObj spid="_x0000_s10243" name="Equation" r:id="rId4" imgW="1663700" imgH="800100" progId="Equation.DSMT4">
                  <p:embed/>
                </p:oleObj>
              </mc:Choice>
              <mc:Fallback>
                <p:oleObj name="Equation" r:id="rId4" imgW="1663700" imgH="800100" progId="Equation.DSMT4">
                  <p:embed/>
                  <p:pic>
                    <p:nvPicPr>
                      <p:cNvPr id="75781" name="Object 6">
                        <a:extLst>
                          <a:ext uri="{FF2B5EF4-FFF2-40B4-BE49-F238E27FC236}">
                            <a16:creationId xmlns:a16="http://schemas.microsoft.com/office/drawing/2014/main" id="{6F45A621-7C64-4D4E-A275-53A15B3B26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04" y="1564641"/>
                        <a:ext cx="2681287"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4" name="Picture 3" descr="A screenshot of a cell phone&#10;&#10;Description automatically generated">
            <a:extLst>
              <a:ext uri="{FF2B5EF4-FFF2-40B4-BE49-F238E27FC236}">
                <a16:creationId xmlns:a16="http://schemas.microsoft.com/office/drawing/2014/main" id="{3380878D-981A-4AB1-AA94-43FD9413AB4F}"/>
              </a:ext>
            </a:extLst>
          </p:cNvPr>
          <p:cNvPicPr>
            <a:picLocks noChangeAspect="1"/>
          </p:cNvPicPr>
          <p:nvPr/>
        </p:nvPicPr>
        <p:blipFill>
          <a:blip r:embed="rId6"/>
          <a:stretch>
            <a:fillRect/>
          </a:stretch>
        </p:blipFill>
        <p:spPr>
          <a:xfrm>
            <a:off x="4024651" y="919701"/>
            <a:ext cx="4445701" cy="5364480"/>
          </a:xfrm>
          <a:prstGeom prst="rect">
            <a:avLst/>
          </a:prstGeom>
        </p:spPr>
      </p:pic>
    </p:spTree>
    <p:extLst>
      <p:ext uri="{BB962C8B-B14F-4D97-AF65-F5344CB8AC3E}">
        <p14:creationId xmlns:p14="http://schemas.microsoft.com/office/powerpoint/2010/main" val="1509959103"/>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1026">
            <a:extLst>
              <a:ext uri="{FF2B5EF4-FFF2-40B4-BE49-F238E27FC236}">
                <a16:creationId xmlns:a16="http://schemas.microsoft.com/office/drawing/2014/main" id="{B6EAD858-B23D-7F44-B9C6-FF397A5FAE7B}"/>
              </a:ext>
            </a:extLst>
          </p:cNvPr>
          <p:cNvSpPr>
            <a:spLocks noGrp="1" noChangeArrowheads="1"/>
          </p:cNvSpPr>
          <p:nvPr>
            <p:ph type="title"/>
          </p:nvPr>
        </p:nvSpPr>
        <p:spPr/>
        <p:txBody>
          <a:bodyPr/>
          <a:lstStyle/>
          <a:p>
            <a:pPr eaLnBrk="1" hangingPunct="1"/>
            <a:r>
              <a:rPr lang="en-US" altLang="en-US" dirty="0"/>
              <a:t>Skew: Latches</a:t>
            </a:r>
          </a:p>
        </p:txBody>
      </p:sp>
      <p:graphicFrame>
        <p:nvGraphicFramePr>
          <p:cNvPr id="77829" name="Object 1030">
            <a:extLst>
              <a:ext uri="{FF2B5EF4-FFF2-40B4-BE49-F238E27FC236}">
                <a16:creationId xmlns:a16="http://schemas.microsoft.com/office/drawing/2014/main" id="{C0C452D6-F80F-D442-AFE2-9B603EE60B6E}"/>
              </a:ext>
            </a:extLst>
          </p:cNvPr>
          <p:cNvGraphicFramePr>
            <a:graphicFrameLocks noChangeAspect="1"/>
          </p:cNvGraphicFramePr>
          <p:nvPr>
            <p:extLst>
              <p:ext uri="{D42A27DB-BD31-4B8C-83A1-F6EECF244321}">
                <p14:modId xmlns:p14="http://schemas.microsoft.com/office/powerpoint/2010/main" val="231221959"/>
              </p:ext>
            </p:extLst>
          </p:nvPr>
        </p:nvGraphicFramePr>
        <p:xfrm>
          <a:off x="863284" y="1743394"/>
          <a:ext cx="3400425" cy="2020887"/>
        </p:xfrm>
        <a:graphic>
          <a:graphicData uri="http://schemas.openxmlformats.org/presentationml/2006/ole">
            <mc:AlternateContent xmlns:mc="http://schemas.openxmlformats.org/markup-compatibility/2006">
              <mc:Choice xmlns:v="urn:schemas-microsoft-com:vml" Requires="v">
                <p:oleObj spid="_x0000_s11268" name="Equation" r:id="rId4" imgW="2108200" imgH="1257300" progId="Equation.DSMT4">
                  <p:embed/>
                </p:oleObj>
              </mc:Choice>
              <mc:Fallback>
                <p:oleObj name="Equation" r:id="rId4" imgW="2108200" imgH="1257300" progId="Equation.DSMT4">
                  <p:embed/>
                  <p:pic>
                    <p:nvPicPr>
                      <p:cNvPr id="77829" name="Object 1030">
                        <a:extLst>
                          <a:ext uri="{FF2B5EF4-FFF2-40B4-BE49-F238E27FC236}">
                            <a16:creationId xmlns:a16="http://schemas.microsoft.com/office/drawing/2014/main" id="{C0C452D6-F80F-D442-AFE2-9B603EE60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284" y="1743394"/>
                        <a:ext cx="3400425" cy="202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30" name="Text Box 1031">
            <a:extLst>
              <a:ext uri="{FF2B5EF4-FFF2-40B4-BE49-F238E27FC236}">
                <a16:creationId xmlns:a16="http://schemas.microsoft.com/office/drawing/2014/main" id="{70225ECD-4874-1F41-9782-C2E23FE656E0}"/>
              </a:ext>
            </a:extLst>
          </p:cNvPr>
          <p:cNvSpPr txBox="1">
            <a:spLocks noChangeArrowheads="1"/>
          </p:cNvSpPr>
          <p:nvPr/>
        </p:nvSpPr>
        <p:spPr bwMode="auto">
          <a:xfrm>
            <a:off x="756920" y="124968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2-Phase Latches</a:t>
            </a:r>
          </a:p>
        </p:txBody>
      </p:sp>
      <p:graphicFrame>
        <p:nvGraphicFramePr>
          <p:cNvPr id="77831" name="Object 1032">
            <a:extLst>
              <a:ext uri="{FF2B5EF4-FFF2-40B4-BE49-F238E27FC236}">
                <a16:creationId xmlns:a16="http://schemas.microsoft.com/office/drawing/2014/main" id="{CEE41450-8A4A-4149-8C06-119FD45FA1E5}"/>
              </a:ext>
            </a:extLst>
          </p:cNvPr>
          <p:cNvGraphicFramePr>
            <a:graphicFrameLocks noChangeAspect="1"/>
          </p:cNvGraphicFramePr>
          <p:nvPr>
            <p:extLst>
              <p:ext uri="{D42A27DB-BD31-4B8C-83A1-F6EECF244321}">
                <p14:modId xmlns:p14="http://schemas.microsoft.com/office/powerpoint/2010/main" val="3468426565"/>
              </p:ext>
            </p:extLst>
          </p:nvPr>
        </p:nvGraphicFramePr>
        <p:xfrm>
          <a:off x="872809" y="4027805"/>
          <a:ext cx="4033837" cy="1835150"/>
        </p:xfrm>
        <a:graphic>
          <a:graphicData uri="http://schemas.openxmlformats.org/presentationml/2006/ole">
            <mc:AlternateContent xmlns:mc="http://schemas.openxmlformats.org/markup-compatibility/2006">
              <mc:Choice xmlns:v="urn:schemas-microsoft-com:vml" Requires="v">
                <p:oleObj spid="_x0000_s11269" name="Equation" r:id="rId6" imgW="2501900" imgH="1143000" progId="Equation.DSMT4">
                  <p:embed/>
                </p:oleObj>
              </mc:Choice>
              <mc:Fallback>
                <p:oleObj name="Equation" r:id="rId6" imgW="2501900" imgH="1143000" progId="Equation.DSMT4">
                  <p:embed/>
                  <p:pic>
                    <p:nvPicPr>
                      <p:cNvPr id="77831" name="Object 1032">
                        <a:extLst>
                          <a:ext uri="{FF2B5EF4-FFF2-40B4-BE49-F238E27FC236}">
                            <a16:creationId xmlns:a16="http://schemas.microsoft.com/office/drawing/2014/main" id="{CEE41450-8A4A-4149-8C06-119FD45FA1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809" y="4027805"/>
                        <a:ext cx="4033837" cy="183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32" name="Text Box 1033">
            <a:extLst>
              <a:ext uri="{FF2B5EF4-FFF2-40B4-BE49-F238E27FC236}">
                <a16:creationId xmlns:a16="http://schemas.microsoft.com/office/drawing/2014/main" id="{C9AAE15F-4EA9-7D46-8551-757997033CB5}"/>
              </a:ext>
            </a:extLst>
          </p:cNvPr>
          <p:cNvSpPr txBox="1">
            <a:spLocks noChangeArrowheads="1"/>
          </p:cNvSpPr>
          <p:nvPr/>
        </p:nvSpPr>
        <p:spPr bwMode="auto">
          <a:xfrm>
            <a:off x="756920" y="368808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Pulsed Latches</a:t>
            </a:r>
          </a:p>
        </p:txBody>
      </p:sp>
      <p:pic>
        <p:nvPicPr>
          <p:cNvPr id="4" name="Picture 3" descr="A close up of a logo&#10;&#10;Description automatically generated">
            <a:extLst>
              <a:ext uri="{FF2B5EF4-FFF2-40B4-BE49-F238E27FC236}">
                <a16:creationId xmlns:a16="http://schemas.microsoft.com/office/drawing/2014/main" id="{1BE7908C-39F9-4900-B89F-0067FB9F0E5B}"/>
              </a:ext>
            </a:extLst>
          </p:cNvPr>
          <p:cNvPicPr>
            <a:picLocks noChangeAspect="1"/>
          </p:cNvPicPr>
          <p:nvPr/>
        </p:nvPicPr>
        <p:blipFill>
          <a:blip r:embed="rId8"/>
          <a:stretch>
            <a:fillRect/>
          </a:stretch>
        </p:blipFill>
        <p:spPr>
          <a:xfrm>
            <a:off x="4785360" y="1413326"/>
            <a:ext cx="4937088" cy="1799295"/>
          </a:xfrm>
          <a:prstGeom prst="rect">
            <a:avLst/>
          </a:prstGeom>
        </p:spPr>
      </p:pic>
    </p:spTree>
    <p:extLst>
      <p:ext uri="{BB962C8B-B14F-4D97-AF65-F5344CB8AC3E}">
        <p14:creationId xmlns:p14="http://schemas.microsoft.com/office/powerpoint/2010/main" val="1328667393"/>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55658956-DC86-0D4F-BE3F-392A06BD1EFB}"/>
              </a:ext>
            </a:extLst>
          </p:cNvPr>
          <p:cNvSpPr>
            <a:spLocks noGrp="1" noChangeArrowheads="1"/>
          </p:cNvSpPr>
          <p:nvPr>
            <p:ph type="title"/>
          </p:nvPr>
        </p:nvSpPr>
        <p:spPr/>
        <p:txBody>
          <a:bodyPr/>
          <a:lstStyle/>
          <a:p>
            <a:pPr eaLnBrk="1" hangingPunct="1"/>
            <a:r>
              <a:rPr lang="en-US" altLang="en-US" dirty="0"/>
              <a:t>Two-Phase Clocking</a:t>
            </a:r>
          </a:p>
        </p:txBody>
      </p:sp>
      <p:sp>
        <p:nvSpPr>
          <p:cNvPr id="79876" name="Rectangle 3">
            <a:extLst>
              <a:ext uri="{FF2B5EF4-FFF2-40B4-BE49-F238E27FC236}">
                <a16:creationId xmlns:a16="http://schemas.microsoft.com/office/drawing/2014/main" id="{A5A8800A-45CC-4746-8C8B-7878441ADA78}"/>
              </a:ext>
            </a:extLst>
          </p:cNvPr>
          <p:cNvSpPr>
            <a:spLocks noGrp="1" noChangeArrowheads="1"/>
          </p:cNvSpPr>
          <p:nvPr>
            <p:ph type="body" idx="1"/>
          </p:nvPr>
        </p:nvSpPr>
        <p:spPr/>
        <p:txBody>
          <a:bodyPr/>
          <a:lstStyle/>
          <a:p>
            <a:pPr eaLnBrk="1" hangingPunct="1"/>
            <a:r>
              <a:rPr lang="en-US" altLang="en-US" dirty="0"/>
              <a:t>If setup times are violated, reduce clock speed</a:t>
            </a:r>
          </a:p>
          <a:p>
            <a:pPr eaLnBrk="1" hangingPunct="1"/>
            <a:r>
              <a:rPr lang="en-US" altLang="en-US" dirty="0"/>
              <a:t>If hold times are violated, chip fails at any speed</a:t>
            </a:r>
          </a:p>
          <a:p>
            <a:pPr eaLnBrk="1" hangingPunct="1"/>
            <a:r>
              <a:rPr lang="en-US" altLang="en-US" dirty="0"/>
              <a:t>In this class, working chips are most important</a:t>
            </a:r>
          </a:p>
          <a:p>
            <a:pPr lvl="1" eaLnBrk="1" hangingPunct="1"/>
            <a:r>
              <a:rPr lang="en-US" altLang="en-US" dirty="0"/>
              <a:t>No tools to analyze clock skew</a:t>
            </a:r>
          </a:p>
          <a:p>
            <a:pPr eaLnBrk="1" hangingPunct="1"/>
            <a:r>
              <a:rPr lang="en-US" altLang="en-US" dirty="0"/>
              <a:t>An easy way to guarantee hold times is to use 2-phase latches with big nonoverlap times</a:t>
            </a:r>
          </a:p>
          <a:p>
            <a:r>
              <a:rPr lang="en-US" altLang="en-US" dirty="0"/>
              <a:t>Call these clocks </a:t>
            </a:r>
            <a:r>
              <a:rPr lang="en-US" altLang="en-US" dirty="0">
                <a:latin typeface="Symbol" pitchFamily="2" charset="2"/>
                <a:sym typeface="Symbol" panose="05050102010706020507" pitchFamily="18" charset="2"/>
              </a:rPr>
              <a:t></a:t>
            </a:r>
            <a:r>
              <a:rPr lang="en-US" altLang="en-US" baseline="-25000" dirty="0"/>
              <a:t>1</a:t>
            </a:r>
            <a:r>
              <a:rPr lang="en-US" altLang="en-US" dirty="0"/>
              <a:t>, </a:t>
            </a:r>
            <a:r>
              <a:rPr lang="en-US" altLang="en-US" dirty="0">
                <a:latin typeface="Symbol" pitchFamily="2" charset="2"/>
                <a:sym typeface="Symbol" panose="05050102010706020507" pitchFamily="18" charset="2"/>
              </a:rPr>
              <a:t> </a:t>
            </a:r>
            <a:r>
              <a:rPr lang="en-US" altLang="en-US" baseline="-25000" dirty="0"/>
              <a:t>2</a:t>
            </a:r>
            <a:r>
              <a:rPr lang="en-US" altLang="en-US" dirty="0"/>
              <a:t> (ph1, ph2)</a:t>
            </a:r>
          </a:p>
        </p:txBody>
      </p:sp>
    </p:spTree>
    <p:extLst>
      <p:ext uri="{BB962C8B-B14F-4D97-AF65-F5344CB8AC3E}">
        <p14:creationId xmlns:p14="http://schemas.microsoft.com/office/powerpoint/2010/main" val="2670682284"/>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D857E033-7788-D34D-8CAA-821A9DAB4B27}"/>
              </a:ext>
            </a:extLst>
          </p:cNvPr>
          <p:cNvSpPr>
            <a:spLocks noGrp="1" noChangeArrowheads="1"/>
          </p:cNvSpPr>
          <p:nvPr>
            <p:ph type="title"/>
          </p:nvPr>
        </p:nvSpPr>
        <p:spPr/>
        <p:txBody>
          <a:bodyPr/>
          <a:lstStyle/>
          <a:p>
            <a:pPr eaLnBrk="1" hangingPunct="1"/>
            <a:r>
              <a:rPr lang="en-US" altLang="en-US" dirty="0"/>
              <a:t>Safe Flip-Flop</a:t>
            </a:r>
          </a:p>
        </p:txBody>
      </p:sp>
      <p:sp>
        <p:nvSpPr>
          <p:cNvPr id="81924" name="Rectangle 3">
            <a:extLst>
              <a:ext uri="{FF2B5EF4-FFF2-40B4-BE49-F238E27FC236}">
                <a16:creationId xmlns:a16="http://schemas.microsoft.com/office/drawing/2014/main" id="{6A646000-8A6B-FD42-B375-883D3489DCCC}"/>
              </a:ext>
            </a:extLst>
          </p:cNvPr>
          <p:cNvSpPr>
            <a:spLocks noGrp="1" noChangeArrowheads="1"/>
          </p:cNvSpPr>
          <p:nvPr>
            <p:ph type="body" idx="1"/>
          </p:nvPr>
        </p:nvSpPr>
        <p:spPr/>
        <p:txBody>
          <a:bodyPr/>
          <a:lstStyle/>
          <a:p>
            <a:pPr eaLnBrk="1" hangingPunct="1"/>
            <a:r>
              <a:rPr lang="en-US" altLang="en-US" dirty="0"/>
              <a:t>Past years used flip-flop with nonoverlapping clocks</a:t>
            </a:r>
          </a:p>
          <a:p>
            <a:pPr lvl="1" eaLnBrk="1" hangingPunct="1"/>
            <a:r>
              <a:rPr lang="en-US" altLang="en-US" dirty="0"/>
              <a:t>Slow – nonoverlap adds to setup time</a:t>
            </a:r>
          </a:p>
          <a:p>
            <a:pPr lvl="1" eaLnBrk="1" hangingPunct="1"/>
            <a:r>
              <a:rPr lang="en-US" altLang="en-US" dirty="0"/>
              <a:t>But no hold times</a:t>
            </a:r>
          </a:p>
          <a:p>
            <a:pPr eaLnBrk="1" hangingPunct="1"/>
            <a:r>
              <a:rPr lang="en-US" altLang="en-US" dirty="0"/>
              <a:t>In industry, use a better timing analyzer</a:t>
            </a:r>
          </a:p>
          <a:p>
            <a:pPr lvl="1" eaLnBrk="1" hangingPunct="1"/>
            <a:r>
              <a:rPr lang="en-US" altLang="en-US" dirty="0"/>
              <a:t>Add buffers to slow signals if hold time is at risk</a:t>
            </a:r>
          </a:p>
        </p:txBody>
      </p:sp>
      <p:pic>
        <p:nvPicPr>
          <p:cNvPr id="4" name="Picture 3" descr="A close up of a logo&#10;&#10;Description automatically generated">
            <a:extLst>
              <a:ext uri="{FF2B5EF4-FFF2-40B4-BE49-F238E27FC236}">
                <a16:creationId xmlns:a16="http://schemas.microsoft.com/office/drawing/2014/main" id="{3E9E1A31-27ED-4470-9287-E7D826B3B6DD}"/>
              </a:ext>
            </a:extLst>
          </p:cNvPr>
          <p:cNvPicPr>
            <a:picLocks noChangeAspect="1"/>
          </p:cNvPicPr>
          <p:nvPr/>
        </p:nvPicPr>
        <p:blipFill>
          <a:blip r:embed="rId3"/>
          <a:stretch>
            <a:fillRect/>
          </a:stretch>
        </p:blipFill>
        <p:spPr>
          <a:xfrm>
            <a:off x="3393776" y="3256843"/>
            <a:ext cx="5404448" cy="2552101"/>
          </a:xfrm>
          <a:prstGeom prst="rect">
            <a:avLst/>
          </a:prstGeom>
        </p:spPr>
      </p:pic>
    </p:spTree>
    <p:extLst>
      <p:ext uri="{BB962C8B-B14F-4D97-AF65-F5344CB8AC3E}">
        <p14:creationId xmlns:p14="http://schemas.microsoft.com/office/powerpoint/2010/main" val="4195027221"/>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9917AE06-E39A-9743-A5A7-D4EF44729F42}"/>
              </a:ext>
            </a:extLst>
          </p:cNvPr>
          <p:cNvSpPr>
            <a:spLocks noGrp="1" noChangeArrowheads="1"/>
          </p:cNvSpPr>
          <p:nvPr>
            <p:ph type="title"/>
          </p:nvPr>
        </p:nvSpPr>
        <p:spPr>
          <a:xfrm>
            <a:off x="807720" y="381000"/>
            <a:ext cx="10363200" cy="685800"/>
          </a:xfrm>
        </p:spPr>
        <p:txBody>
          <a:bodyPr/>
          <a:lstStyle/>
          <a:p>
            <a:pPr eaLnBrk="1" hangingPunct="1"/>
            <a:r>
              <a:rPr lang="en-US" altLang="en-US" sz="4000" dirty="0"/>
              <a:t>Adaptive Sequencing</a:t>
            </a:r>
          </a:p>
        </p:txBody>
      </p:sp>
      <p:sp>
        <p:nvSpPr>
          <p:cNvPr id="83972" name="Rectangle 3">
            <a:extLst>
              <a:ext uri="{FF2B5EF4-FFF2-40B4-BE49-F238E27FC236}">
                <a16:creationId xmlns:a16="http://schemas.microsoft.com/office/drawing/2014/main" id="{33CC0D9C-A5B5-FA41-8063-116CEFB20F85}"/>
              </a:ext>
            </a:extLst>
          </p:cNvPr>
          <p:cNvSpPr>
            <a:spLocks noGrp="1" noChangeArrowheads="1"/>
          </p:cNvSpPr>
          <p:nvPr>
            <p:ph type="body" sz="half" idx="1"/>
          </p:nvPr>
        </p:nvSpPr>
        <p:spPr>
          <a:xfrm>
            <a:off x="807720" y="1219200"/>
            <a:ext cx="7772400" cy="4572000"/>
          </a:xfrm>
        </p:spPr>
        <p:txBody>
          <a:bodyPr/>
          <a:lstStyle/>
          <a:p>
            <a:pPr eaLnBrk="1" hangingPunct="1"/>
            <a:r>
              <a:rPr lang="en-US" altLang="en-US" dirty="0">
                <a:solidFill>
                  <a:srgbClr val="000000"/>
                </a:solidFill>
              </a:rPr>
              <a:t>Designers include timing margin</a:t>
            </a:r>
          </a:p>
          <a:p>
            <a:pPr lvl="1" eaLnBrk="1" hangingPunct="1"/>
            <a:r>
              <a:rPr lang="en-US" altLang="en-US" dirty="0">
                <a:solidFill>
                  <a:srgbClr val="000000"/>
                </a:solidFill>
              </a:rPr>
              <a:t>Voltage</a:t>
            </a:r>
          </a:p>
          <a:p>
            <a:pPr lvl="1" eaLnBrk="1" hangingPunct="1"/>
            <a:r>
              <a:rPr lang="en-US" altLang="en-US" dirty="0">
                <a:solidFill>
                  <a:srgbClr val="000000"/>
                </a:solidFill>
              </a:rPr>
              <a:t>Temperature</a:t>
            </a:r>
          </a:p>
          <a:p>
            <a:pPr lvl="1" eaLnBrk="1" hangingPunct="1"/>
            <a:r>
              <a:rPr lang="en-US" altLang="en-US" dirty="0">
                <a:solidFill>
                  <a:srgbClr val="000000"/>
                </a:solidFill>
              </a:rPr>
              <a:t>Process variation</a:t>
            </a:r>
          </a:p>
          <a:p>
            <a:pPr lvl="1" eaLnBrk="1" hangingPunct="1"/>
            <a:r>
              <a:rPr lang="en-US" altLang="en-US" dirty="0">
                <a:solidFill>
                  <a:srgbClr val="000000"/>
                </a:solidFill>
              </a:rPr>
              <a:t>Data dependency</a:t>
            </a:r>
          </a:p>
          <a:p>
            <a:pPr lvl="1" eaLnBrk="1" hangingPunct="1"/>
            <a:r>
              <a:rPr lang="en-US" altLang="en-US" dirty="0">
                <a:solidFill>
                  <a:srgbClr val="000000"/>
                </a:solidFill>
              </a:rPr>
              <a:t>Tool inaccuracies</a:t>
            </a:r>
          </a:p>
          <a:p>
            <a:pPr eaLnBrk="1" hangingPunct="1"/>
            <a:r>
              <a:rPr lang="en-US" altLang="en-US" dirty="0">
                <a:solidFill>
                  <a:srgbClr val="000000"/>
                </a:solidFill>
              </a:rPr>
              <a:t>Alternative: run faster and check for near failures</a:t>
            </a:r>
          </a:p>
          <a:p>
            <a:pPr lvl="1" eaLnBrk="1" hangingPunct="1"/>
            <a:r>
              <a:rPr lang="en-US" altLang="en-US" dirty="0">
                <a:solidFill>
                  <a:srgbClr val="000000"/>
                </a:solidFill>
              </a:rPr>
              <a:t>Idea introduced as “</a:t>
            </a:r>
            <a:r>
              <a:rPr lang="en-US" altLang="ja-JP" dirty="0">
                <a:solidFill>
                  <a:srgbClr val="000000"/>
                </a:solidFill>
              </a:rPr>
              <a:t>Razor”</a:t>
            </a:r>
          </a:p>
          <a:p>
            <a:pPr lvl="2" eaLnBrk="1" hangingPunct="1"/>
            <a:r>
              <a:rPr lang="en-US" altLang="en-US" dirty="0">
                <a:solidFill>
                  <a:srgbClr val="000000"/>
                </a:solidFill>
              </a:rPr>
              <a:t>Increase frequency until at the verge of error</a:t>
            </a:r>
          </a:p>
          <a:p>
            <a:pPr lvl="2" eaLnBrk="1" hangingPunct="1"/>
            <a:r>
              <a:rPr lang="en-US" altLang="en-US" dirty="0">
                <a:solidFill>
                  <a:srgbClr val="000000"/>
                </a:solidFill>
              </a:rPr>
              <a:t>Can reduce cycle time by ~30%</a:t>
            </a:r>
          </a:p>
        </p:txBody>
      </p:sp>
      <p:pic>
        <p:nvPicPr>
          <p:cNvPr id="3" name="Picture 2" descr="A picture containing drawing, clock&#10;&#10;Description automatically generated">
            <a:extLst>
              <a:ext uri="{FF2B5EF4-FFF2-40B4-BE49-F238E27FC236}">
                <a16:creationId xmlns:a16="http://schemas.microsoft.com/office/drawing/2014/main" id="{66BA6A59-02E4-41C0-95A8-CEB5869C7E24}"/>
              </a:ext>
            </a:extLst>
          </p:cNvPr>
          <p:cNvPicPr>
            <a:picLocks noChangeAspect="1"/>
          </p:cNvPicPr>
          <p:nvPr/>
        </p:nvPicPr>
        <p:blipFill>
          <a:blip r:embed="rId3"/>
          <a:stretch>
            <a:fillRect/>
          </a:stretch>
        </p:blipFill>
        <p:spPr>
          <a:xfrm>
            <a:off x="7924800" y="1219200"/>
            <a:ext cx="2895081" cy="3152422"/>
          </a:xfrm>
          <a:prstGeom prst="rect">
            <a:avLst/>
          </a:prstGeom>
        </p:spPr>
      </p:pic>
    </p:spTree>
    <p:extLst>
      <p:ext uri="{BB962C8B-B14F-4D97-AF65-F5344CB8AC3E}">
        <p14:creationId xmlns:p14="http://schemas.microsoft.com/office/powerpoint/2010/main" val="3241922099"/>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9917AE06-E39A-9743-A5A7-D4EF44729F42}"/>
              </a:ext>
            </a:extLst>
          </p:cNvPr>
          <p:cNvSpPr>
            <a:spLocks noGrp="1" noChangeArrowheads="1"/>
          </p:cNvSpPr>
          <p:nvPr>
            <p:ph type="title"/>
          </p:nvPr>
        </p:nvSpPr>
        <p:spPr/>
        <p:txBody>
          <a:bodyPr/>
          <a:lstStyle/>
          <a:p>
            <a:pPr eaLnBrk="1" hangingPunct="1"/>
            <a:r>
              <a:rPr lang="en-US" altLang="en-US" sz="4000" dirty="0"/>
              <a:t>Timing Analysis</a:t>
            </a:r>
          </a:p>
        </p:txBody>
      </p:sp>
      <p:sp>
        <p:nvSpPr>
          <p:cNvPr id="83972" name="Rectangle 3">
            <a:extLst>
              <a:ext uri="{FF2B5EF4-FFF2-40B4-BE49-F238E27FC236}">
                <a16:creationId xmlns:a16="http://schemas.microsoft.com/office/drawing/2014/main" id="{33CC0D9C-A5B5-FA41-8063-116CEFB20F85}"/>
              </a:ext>
            </a:extLst>
          </p:cNvPr>
          <p:cNvSpPr>
            <a:spLocks noGrp="1" noChangeArrowheads="1"/>
          </p:cNvSpPr>
          <p:nvPr>
            <p:ph type="body" sz="half" idx="1"/>
          </p:nvPr>
        </p:nvSpPr>
        <p:spPr>
          <a:xfrm>
            <a:off x="914400" y="1524000"/>
            <a:ext cx="9067800" cy="4572000"/>
          </a:xfrm>
        </p:spPr>
        <p:txBody>
          <a:bodyPr/>
          <a:lstStyle/>
          <a:p>
            <a:pPr eaLnBrk="1" hangingPunct="1"/>
            <a:r>
              <a:rPr lang="en-US" altLang="en-US" dirty="0"/>
              <a:t>Design tools perform timing analysis given</a:t>
            </a:r>
            <a:r>
              <a:rPr lang="en-US" altLang="en-US" dirty="0">
                <a:solidFill>
                  <a:schemeClr val="accent5"/>
                </a:solidFill>
              </a:rPr>
              <a:t> </a:t>
            </a:r>
            <a:r>
              <a:rPr lang="en-US" altLang="en-US" dirty="0"/>
              <a:t>frequency targets</a:t>
            </a:r>
          </a:p>
          <a:p>
            <a:pPr lvl="1"/>
            <a:r>
              <a:rPr lang="en-US" altLang="en-US" dirty="0"/>
              <a:t>Generate a report of setup and hold time failures</a:t>
            </a:r>
          </a:p>
          <a:p>
            <a:r>
              <a:rPr lang="en-US" altLang="en-US" dirty="0"/>
              <a:t>Logic synthesis includes timing analysis</a:t>
            </a:r>
          </a:p>
          <a:p>
            <a:pPr lvl="1"/>
            <a:r>
              <a:rPr lang="en-US" altLang="en-US" dirty="0"/>
              <a:t>Selection and placement of gates is done to minimize area while satisfying timing constraints</a:t>
            </a:r>
          </a:p>
        </p:txBody>
      </p:sp>
    </p:spTree>
    <p:extLst>
      <p:ext uri="{BB962C8B-B14F-4D97-AF65-F5344CB8AC3E}">
        <p14:creationId xmlns:p14="http://schemas.microsoft.com/office/powerpoint/2010/main" val="3015685804"/>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9917AE06-E39A-9743-A5A7-D4EF44729F42}"/>
              </a:ext>
            </a:extLst>
          </p:cNvPr>
          <p:cNvSpPr>
            <a:spLocks noGrp="1" noChangeArrowheads="1"/>
          </p:cNvSpPr>
          <p:nvPr>
            <p:ph type="title"/>
          </p:nvPr>
        </p:nvSpPr>
        <p:spPr/>
        <p:txBody>
          <a:bodyPr/>
          <a:lstStyle/>
          <a:p>
            <a:pPr eaLnBrk="1" hangingPunct="1"/>
            <a:r>
              <a:rPr lang="en-US" altLang="en-US" sz="4000" dirty="0"/>
              <a:t>Timing Closure</a:t>
            </a:r>
          </a:p>
        </p:txBody>
      </p:sp>
      <p:sp>
        <p:nvSpPr>
          <p:cNvPr id="83972" name="Rectangle 3">
            <a:extLst>
              <a:ext uri="{FF2B5EF4-FFF2-40B4-BE49-F238E27FC236}">
                <a16:creationId xmlns:a16="http://schemas.microsoft.com/office/drawing/2014/main" id="{33CC0D9C-A5B5-FA41-8063-116CEFB20F85}"/>
              </a:ext>
            </a:extLst>
          </p:cNvPr>
          <p:cNvSpPr>
            <a:spLocks noGrp="1" noChangeArrowheads="1"/>
          </p:cNvSpPr>
          <p:nvPr>
            <p:ph type="body" sz="half" idx="1"/>
          </p:nvPr>
        </p:nvSpPr>
        <p:spPr>
          <a:xfrm>
            <a:off x="914400" y="1524000"/>
            <a:ext cx="9067800" cy="4572000"/>
          </a:xfrm>
        </p:spPr>
        <p:txBody>
          <a:bodyPr/>
          <a:lstStyle/>
          <a:p>
            <a:pPr eaLnBrk="1" hangingPunct="1"/>
            <a:r>
              <a:rPr lang="en-US" altLang="en-US" dirty="0">
                <a:solidFill>
                  <a:srgbClr val="000000"/>
                </a:solidFill>
              </a:rPr>
              <a:t>Timing closure is the process of modifying a design to satisfy timing constraints.</a:t>
            </a:r>
          </a:p>
          <a:p>
            <a:pPr lvl="1"/>
            <a:r>
              <a:rPr lang="en-US" altLang="en-US" dirty="0">
                <a:solidFill>
                  <a:srgbClr val="000000"/>
                </a:solidFill>
              </a:rPr>
              <a:t>Manual or automated</a:t>
            </a:r>
          </a:p>
          <a:p>
            <a:r>
              <a:rPr lang="en-US" altLang="en-US" dirty="0">
                <a:solidFill>
                  <a:srgbClr val="000000"/>
                </a:solidFill>
              </a:rPr>
              <a:t>Optimizations include</a:t>
            </a:r>
          </a:p>
          <a:p>
            <a:pPr lvl="1"/>
            <a:r>
              <a:rPr lang="en-US" altLang="en-US" dirty="0">
                <a:solidFill>
                  <a:srgbClr val="000000"/>
                </a:solidFill>
              </a:rPr>
              <a:t>Circuit topology (e.g., tree adders vs. ripple carry adders)</a:t>
            </a:r>
          </a:p>
          <a:p>
            <a:pPr lvl="1"/>
            <a:r>
              <a:rPr lang="en-US" altLang="en-US" dirty="0">
                <a:solidFill>
                  <a:srgbClr val="000000"/>
                </a:solidFill>
              </a:rPr>
              <a:t>Gate selection (e.g., many stages of simple gates vs. fewer stages of complex gates)</a:t>
            </a:r>
          </a:p>
          <a:p>
            <a:pPr lvl="1"/>
            <a:r>
              <a:rPr lang="en-US" altLang="en-US" dirty="0">
                <a:solidFill>
                  <a:srgbClr val="000000"/>
                </a:solidFill>
              </a:rPr>
              <a:t>Gate placement (e.g., keep gates on the critical path near each other)</a:t>
            </a:r>
          </a:p>
          <a:p>
            <a:pPr lvl="1"/>
            <a:r>
              <a:rPr lang="en-US" altLang="en-US" dirty="0">
                <a:solidFill>
                  <a:srgbClr val="000000"/>
                </a:solidFill>
              </a:rPr>
              <a:t>Gate sizing (e.g., larger gates on the critical path)</a:t>
            </a:r>
          </a:p>
          <a:p>
            <a:pPr lvl="1"/>
            <a:r>
              <a:rPr lang="en-US" altLang="en-US" dirty="0">
                <a:solidFill>
                  <a:srgbClr val="000000"/>
                </a:solidFill>
              </a:rPr>
              <a:t>Leakage family selection (e.g., low-Vt cells on the critical path)</a:t>
            </a:r>
          </a:p>
          <a:p>
            <a:pPr lvl="1"/>
            <a:r>
              <a:rPr lang="en-US" altLang="en-US" dirty="0">
                <a:solidFill>
                  <a:srgbClr val="000000"/>
                </a:solidFill>
              </a:rPr>
              <a:t>Buffer insertion</a:t>
            </a:r>
          </a:p>
          <a:p>
            <a:pPr lvl="1"/>
            <a:r>
              <a:rPr lang="en-US" altLang="en-US" dirty="0">
                <a:solidFill>
                  <a:srgbClr val="000000"/>
                </a:solidFill>
              </a:rPr>
              <a:t>Wire optimization</a:t>
            </a:r>
          </a:p>
          <a:p>
            <a:pPr lvl="1"/>
            <a:r>
              <a:rPr lang="en-US" altLang="en-US" dirty="0">
                <a:solidFill>
                  <a:srgbClr val="000000"/>
                </a:solidFill>
              </a:rPr>
              <a:t>Clock skew optimization</a:t>
            </a:r>
          </a:p>
          <a:p>
            <a:r>
              <a:rPr lang="en-US" altLang="en-US" dirty="0">
                <a:solidFill>
                  <a:srgbClr val="000000"/>
                </a:solidFill>
              </a:rPr>
              <a:t>Also includes adding delay to fix hold time problems</a:t>
            </a:r>
          </a:p>
          <a:p>
            <a:pPr lvl="1"/>
            <a:endParaRPr lang="en-US" altLang="en-US" dirty="0">
              <a:solidFill>
                <a:srgbClr val="000000"/>
              </a:solidFill>
            </a:endParaRPr>
          </a:p>
        </p:txBody>
      </p:sp>
    </p:spTree>
    <p:extLst>
      <p:ext uri="{BB962C8B-B14F-4D97-AF65-F5344CB8AC3E}">
        <p14:creationId xmlns:p14="http://schemas.microsoft.com/office/powerpoint/2010/main" val="2762961520"/>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a:extLst>
              <a:ext uri="{FF2B5EF4-FFF2-40B4-BE49-F238E27FC236}">
                <a16:creationId xmlns:a16="http://schemas.microsoft.com/office/drawing/2014/main" id="{90015BE9-744D-5245-87CA-5DBAD89611CF}"/>
              </a:ext>
            </a:extLst>
          </p:cNvPr>
          <p:cNvSpPr>
            <a:spLocks noGrp="1" noChangeArrowheads="1"/>
          </p:cNvSpPr>
          <p:nvPr>
            <p:ph type="title"/>
          </p:nvPr>
        </p:nvSpPr>
        <p:spPr/>
        <p:txBody>
          <a:bodyPr/>
          <a:lstStyle/>
          <a:p>
            <a:pPr eaLnBrk="1" hangingPunct="1"/>
            <a:r>
              <a:rPr lang="en-US" altLang="en-US" dirty="0"/>
              <a:t>Summary</a:t>
            </a:r>
          </a:p>
        </p:txBody>
      </p:sp>
      <p:sp>
        <p:nvSpPr>
          <p:cNvPr id="86020" name="Rectangle 3">
            <a:extLst>
              <a:ext uri="{FF2B5EF4-FFF2-40B4-BE49-F238E27FC236}">
                <a16:creationId xmlns:a16="http://schemas.microsoft.com/office/drawing/2014/main" id="{60A9F8E9-C2AA-0741-945D-68148BE3FDB0}"/>
              </a:ext>
            </a:extLst>
          </p:cNvPr>
          <p:cNvSpPr>
            <a:spLocks noGrp="1" noChangeArrowheads="1"/>
          </p:cNvSpPr>
          <p:nvPr>
            <p:ph type="body" idx="1"/>
          </p:nvPr>
        </p:nvSpPr>
        <p:spPr/>
        <p:txBody>
          <a:bodyPr/>
          <a:lstStyle/>
          <a:p>
            <a:pPr eaLnBrk="1" hangingPunct="1"/>
            <a:r>
              <a:rPr lang="en-US" altLang="en-US" dirty="0"/>
              <a:t>Flip-Flops:</a:t>
            </a:r>
          </a:p>
          <a:p>
            <a:pPr lvl="1" eaLnBrk="1" hangingPunct="1"/>
            <a:r>
              <a:rPr lang="en-US" altLang="en-US" dirty="0"/>
              <a:t>Very easy to use, supported by all tools</a:t>
            </a:r>
          </a:p>
          <a:p>
            <a:pPr eaLnBrk="1" hangingPunct="1"/>
            <a:r>
              <a:rPr lang="en-US" altLang="en-US" dirty="0"/>
              <a:t>2-Phase Transparent Latches:</a:t>
            </a:r>
          </a:p>
          <a:p>
            <a:pPr lvl="1" eaLnBrk="1" hangingPunct="1"/>
            <a:r>
              <a:rPr lang="en-US" altLang="en-US" dirty="0"/>
              <a:t>Lots of skew tolerance and time borrowing</a:t>
            </a:r>
          </a:p>
          <a:p>
            <a:pPr eaLnBrk="1" hangingPunct="1"/>
            <a:r>
              <a:rPr lang="en-US" altLang="en-US" dirty="0"/>
              <a:t>Pulsed Latches:</a:t>
            </a:r>
          </a:p>
          <a:p>
            <a:pPr lvl="1" eaLnBrk="1" hangingPunct="1"/>
            <a:r>
              <a:rPr lang="en-US" altLang="en-US" dirty="0"/>
              <a:t>Fast, some skew tol &amp; borrow, hold time risk</a:t>
            </a:r>
          </a:p>
        </p:txBody>
      </p:sp>
      <p:pic>
        <p:nvPicPr>
          <p:cNvPr id="4" name="Picture 3" descr="A screenshot of a computer screen&#10;&#10;Description automatically generated">
            <a:extLst>
              <a:ext uri="{FF2B5EF4-FFF2-40B4-BE49-F238E27FC236}">
                <a16:creationId xmlns:a16="http://schemas.microsoft.com/office/drawing/2014/main" id="{81BCEFC3-32A9-4761-BF20-F150BBE356CE}"/>
              </a:ext>
            </a:extLst>
          </p:cNvPr>
          <p:cNvPicPr>
            <a:picLocks noChangeAspect="1"/>
          </p:cNvPicPr>
          <p:nvPr/>
        </p:nvPicPr>
        <p:blipFill>
          <a:blip r:embed="rId3"/>
          <a:stretch>
            <a:fillRect/>
          </a:stretch>
        </p:blipFill>
        <p:spPr>
          <a:xfrm>
            <a:off x="1646592" y="3687614"/>
            <a:ext cx="8573696" cy="2124371"/>
          </a:xfrm>
          <a:prstGeom prst="rect">
            <a:avLst/>
          </a:prstGeom>
        </p:spPr>
      </p:pic>
    </p:spTree>
    <p:extLst>
      <p:ext uri="{BB962C8B-B14F-4D97-AF65-F5344CB8AC3E}">
        <p14:creationId xmlns:p14="http://schemas.microsoft.com/office/powerpoint/2010/main" val="67976707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20658900-A8AE-E84A-BA17-328D7B041462}"/>
              </a:ext>
            </a:extLst>
          </p:cNvPr>
          <p:cNvSpPr>
            <a:spLocks noGrp="1" noChangeArrowheads="1"/>
          </p:cNvSpPr>
          <p:nvPr>
            <p:ph type="title"/>
          </p:nvPr>
        </p:nvSpPr>
        <p:spPr/>
        <p:txBody>
          <a:bodyPr/>
          <a:lstStyle/>
          <a:p>
            <a:pPr eaLnBrk="1" hangingPunct="1"/>
            <a:r>
              <a:rPr lang="en-US" altLang="en-US" dirty="0"/>
              <a:t>Sequencing Cont.</a:t>
            </a:r>
          </a:p>
        </p:txBody>
      </p:sp>
      <p:sp>
        <p:nvSpPr>
          <p:cNvPr id="22532" name="Rectangle 3">
            <a:extLst>
              <a:ext uri="{FF2B5EF4-FFF2-40B4-BE49-F238E27FC236}">
                <a16:creationId xmlns:a16="http://schemas.microsoft.com/office/drawing/2014/main" id="{303160CA-8747-A54D-A45F-B2D024915F68}"/>
              </a:ext>
            </a:extLst>
          </p:cNvPr>
          <p:cNvSpPr>
            <a:spLocks noGrp="1" noChangeArrowheads="1"/>
          </p:cNvSpPr>
          <p:nvPr>
            <p:ph type="body" idx="1"/>
          </p:nvPr>
        </p:nvSpPr>
        <p:spPr/>
        <p:txBody>
          <a:bodyPr/>
          <a:lstStyle/>
          <a:p>
            <a:pPr eaLnBrk="1" hangingPunct="1"/>
            <a:r>
              <a:rPr lang="en-US" altLang="en-US" dirty="0">
                <a:solidFill>
                  <a:srgbClr val="000000"/>
                </a:solidFill>
              </a:rPr>
              <a:t>If tokens moved through pipeline at a constant speed, no sequencing elements would be necessary</a:t>
            </a:r>
          </a:p>
          <a:p>
            <a:pPr eaLnBrk="1" hangingPunct="1"/>
            <a:r>
              <a:rPr lang="en-US" altLang="en-US" dirty="0">
                <a:solidFill>
                  <a:srgbClr val="000000"/>
                </a:solidFill>
              </a:rPr>
              <a:t>E.g., fiber-optic cable</a:t>
            </a:r>
          </a:p>
          <a:p>
            <a:pPr lvl="1" eaLnBrk="1" hangingPunct="1"/>
            <a:r>
              <a:rPr lang="en-US" altLang="en-US" dirty="0">
                <a:solidFill>
                  <a:srgbClr val="000000"/>
                </a:solidFill>
              </a:rPr>
              <a:t>Light pulses (tokens) are sent down the cable</a:t>
            </a:r>
          </a:p>
          <a:p>
            <a:pPr lvl="1" eaLnBrk="1" hangingPunct="1"/>
            <a:r>
              <a:rPr lang="en-US" altLang="en-US" dirty="0">
                <a:solidFill>
                  <a:srgbClr val="000000"/>
                </a:solidFill>
              </a:rPr>
              <a:t>Next pulse is sent before the first reaches the end of cable</a:t>
            </a:r>
          </a:p>
          <a:p>
            <a:pPr lvl="1" eaLnBrk="1" hangingPunct="1"/>
            <a:r>
              <a:rPr lang="en-US" altLang="en-US" dirty="0">
                <a:solidFill>
                  <a:srgbClr val="000000"/>
                </a:solidFill>
              </a:rPr>
              <a:t>No need for hardware to separate pulses</a:t>
            </a:r>
          </a:p>
          <a:p>
            <a:pPr lvl="1" eaLnBrk="1" hangingPunct="1"/>
            <a:r>
              <a:rPr lang="en-US" altLang="en-US" dirty="0">
                <a:solidFill>
                  <a:srgbClr val="000000"/>
                </a:solidFill>
              </a:rPr>
              <a:t>But </a:t>
            </a:r>
            <a:r>
              <a:rPr lang="en-US" altLang="en-US" i="1" dirty="0">
                <a:solidFill>
                  <a:srgbClr val="000000"/>
                </a:solidFill>
              </a:rPr>
              <a:t>dispersion</a:t>
            </a:r>
            <a:r>
              <a:rPr lang="en-US" altLang="en-US" dirty="0">
                <a:solidFill>
                  <a:srgbClr val="000000"/>
                </a:solidFill>
              </a:rPr>
              <a:t> sets min time between pulses</a:t>
            </a:r>
          </a:p>
          <a:p>
            <a:pPr eaLnBrk="1" hangingPunct="1"/>
            <a:r>
              <a:rPr lang="en-US" altLang="en-US" dirty="0">
                <a:solidFill>
                  <a:srgbClr val="000000"/>
                </a:solidFill>
              </a:rPr>
              <a:t>This is called </a:t>
            </a:r>
            <a:r>
              <a:rPr lang="en-US" altLang="en-US" i="1" dirty="0">
                <a:solidFill>
                  <a:srgbClr val="000000"/>
                </a:solidFill>
              </a:rPr>
              <a:t>wave pipelining</a:t>
            </a:r>
            <a:r>
              <a:rPr lang="en-US" altLang="en-US" dirty="0">
                <a:solidFill>
                  <a:srgbClr val="000000"/>
                </a:solidFill>
              </a:rPr>
              <a:t> in circuits</a:t>
            </a:r>
          </a:p>
          <a:p>
            <a:pPr eaLnBrk="1" hangingPunct="1"/>
            <a:r>
              <a:rPr lang="en-US" altLang="en-US" dirty="0">
                <a:solidFill>
                  <a:srgbClr val="000000"/>
                </a:solidFill>
              </a:rPr>
              <a:t>In most circuits, dispersion is high</a:t>
            </a:r>
          </a:p>
          <a:p>
            <a:pPr lvl="1" eaLnBrk="1" hangingPunct="1"/>
            <a:r>
              <a:rPr lang="en-US" altLang="en-US" dirty="0">
                <a:solidFill>
                  <a:srgbClr val="000000"/>
                </a:solidFill>
              </a:rPr>
              <a:t>Delay fast tokens so they don’</a:t>
            </a:r>
            <a:r>
              <a:rPr lang="en-US" altLang="ja-JP" dirty="0">
                <a:solidFill>
                  <a:srgbClr val="000000"/>
                </a:solidFill>
              </a:rPr>
              <a:t>t catch slow ones.</a:t>
            </a:r>
            <a:endParaRPr lang="en-US" altLang="en-US" dirty="0">
              <a:solidFill>
                <a:srgbClr val="000000"/>
              </a:solidFill>
            </a:endParaRPr>
          </a:p>
        </p:txBody>
      </p:sp>
    </p:spTree>
    <p:extLst>
      <p:ext uri="{BB962C8B-B14F-4D97-AF65-F5344CB8AC3E}">
        <p14:creationId xmlns:p14="http://schemas.microsoft.com/office/powerpoint/2010/main" val="410323612"/>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8E375FC6-90EC-124A-B5D2-5E8D40556515}"/>
              </a:ext>
            </a:extLst>
          </p:cNvPr>
          <p:cNvSpPr>
            <a:spLocks noGrp="1" noChangeArrowheads="1"/>
          </p:cNvSpPr>
          <p:nvPr>
            <p:ph type="title"/>
          </p:nvPr>
        </p:nvSpPr>
        <p:spPr/>
        <p:txBody>
          <a:bodyPr/>
          <a:lstStyle/>
          <a:p>
            <a:pPr eaLnBrk="1" hangingPunct="1"/>
            <a:r>
              <a:rPr lang="en-US" altLang="en-US" dirty="0"/>
              <a:t>Sequencing Overhead</a:t>
            </a:r>
          </a:p>
        </p:txBody>
      </p:sp>
      <p:sp>
        <p:nvSpPr>
          <p:cNvPr id="24580" name="Rectangle 3">
            <a:extLst>
              <a:ext uri="{FF2B5EF4-FFF2-40B4-BE49-F238E27FC236}">
                <a16:creationId xmlns:a16="http://schemas.microsoft.com/office/drawing/2014/main" id="{9457DA06-C4C2-3B44-9634-B2249C023C9B}"/>
              </a:ext>
            </a:extLst>
          </p:cNvPr>
          <p:cNvSpPr>
            <a:spLocks noGrp="1" noChangeArrowheads="1"/>
          </p:cNvSpPr>
          <p:nvPr>
            <p:ph type="body" idx="1"/>
          </p:nvPr>
        </p:nvSpPr>
        <p:spPr/>
        <p:txBody>
          <a:bodyPr/>
          <a:lstStyle/>
          <a:p>
            <a:pPr eaLnBrk="1" hangingPunct="1"/>
            <a:r>
              <a:rPr lang="en-US" altLang="en-US" dirty="0"/>
              <a:t>Use flip-flops to delay fast tokens so they move through exactly one stage each cycle.</a:t>
            </a:r>
          </a:p>
          <a:p>
            <a:pPr eaLnBrk="1" hangingPunct="1"/>
            <a:r>
              <a:rPr lang="en-US" altLang="en-US" dirty="0"/>
              <a:t>Inevitably adds some delay to the slow tokens</a:t>
            </a:r>
          </a:p>
          <a:p>
            <a:pPr eaLnBrk="1" hangingPunct="1"/>
            <a:r>
              <a:rPr lang="en-US" altLang="en-US" dirty="0"/>
              <a:t>Makes circuit slower than just the logic delay</a:t>
            </a:r>
          </a:p>
          <a:p>
            <a:pPr lvl="1" eaLnBrk="1" hangingPunct="1"/>
            <a:r>
              <a:rPr lang="en-US" altLang="en-US" dirty="0"/>
              <a:t>Called sequencing overhead</a:t>
            </a:r>
          </a:p>
          <a:p>
            <a:pPr eaLnBrk="1" hangingPunct="1"/>
            <a:r>
              <a:rPr lang="en-US" altLang="en-US" dirty="0"/>
              <a:t>Some people call this clocking overhead</a:t>
            </a:r>
          </a:p>
          <a:p>
            <a:pPr lvl="1" eaLnBrk="1" hangingPunct="1"/>
            <a:r>
              <a:rPr lang="en-US" altLang="en-US" dirty="0"/>
              <a:t>But it applies to asynchronous circuits too</a:t>
            </a:r>
          </a:p>
          <a:p>
            <a:pPr lvl="1" eaLnBrk="1" hangingPunct="1"/>
            <a:r>
              <a:rPr lang="en-US" altLang="en-US" dirty="0"/>
              <a:t>Inevitable side effect of maintaining sequence</a:t>
            </a:r>
          </a:p>
        </p:txBody>
      </p:sp>
    </p:spTree>
    <p:extLst>
      <p:ext uri="{BB962C8B-B14F-4D97-AF65-F5344CB8AC3E}">
        <p14:creationId xmlns:p14="http://schemas.microsoft.com/office/powerpoint/2010/main" val="205560676"/>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9D084E84-1760-674E-B232-D4348FFB580E}"/>
              </a:ext>
            </a:extLst>
          </p:cNvPr>
          <p:cNvSpPr>
            <a:spLocks noGrp="1" noChangeArrowheads="1"/>
          </p:cNvSpPr>
          <p:nvPr>
            <p:ph type="title"/>
          </p:nvPr>
        </p:nvSpPr>
        <p:spPr/>
        <p:txBody>
          <a:bodyPr/>
          <a:lstStyle/>
          <a:p>
            <a:pPr eaLnBrk="1" hangingPunct="1"/>
            <a:r>
              <a:rPr lang="en-US" altLang="en-US" dirty="0"/>
              <a:t>Sequencing Elements</a:t>
            </a:r>
          </a:p>
        </p:txBody>
      </p:sp>
      <p:sp>
        <p:nvSpPr>
          <p:cNvPr id="26628" name="Rectangle 3">
            <a:extLst>
              <a:ext uri="{FF2B5EF4-FFF2-40B4-BE49-F238E27FC236}">
                <a16:creationId xmlns:a16="http://schemas.microsoft.com/office/drawing/2014/main" id="{99D391BF-F5BB-C24F-B090-10795AD6AE78}"/>
              </a:ext>
            </a:extLst>
          </p:cNvPr>
          <p:cNvSpPr>
            <a:spLocks noGrp="1" noChangeArrowheads="1"/>
          </p:cNvSpPr>
          <p:nvPr>
            <p:ph type="body" sz="half" idx="1"/>
          </p:nvPr>
        </p:nvSpPr>
        <p:spPr>
          <a:xfrm>
            <a:off x="914400" y="1143000"/>
            <a:ext cx="7848600" cy="4572000"/>
          </a:xfrm>
        </p:spPr>
        <p:txBody>
          <a:bodyPr/>
          <a:lstStyle/>
          <a:p>
            <a:pPr eaLnBrk="1" hangingPunct="1"/>
            <a:r>
              <a:rPr lang="en-US" altLang="en-US" sz="2000" b="1" dirty="0"/>
              <a:t>Latch</a:t>
            </a:r>
            <a:r>
              <a:rPr lang="en-US" altLang="en-US" sz="2000" dirty="0"/>
              <a:t>: Level sensitive</a:t>
            </a:r>
          </a:p>
          <a:p>
            <a:pPr lvl="1" eaLnBrk="1" hangingPunct="1"/>
            <a:r>
              <a:rPr lang="en-US" altLang="en-US" dirty="0"/>
              <a:t>transparent latch, D latch</a:t>
            </a:r>
          </a:p>
          <a:p>
            <a:pPr eaLnBrk="1" hangingPunct="1"/>
            <a:r>
              <a:rPr lang="en-US" altLang="en-US" sz="2000" b="1" dirty="0"/>
              <a:t>Flip-flop</a:t>
            </a:r>
            <a:r>
              <a:rPr lang="en-US" altLang="en-US" sz="2000" dirty="0"/>
              <a:t>: edge</a:t>
            </a:r>
            <a:r>
              <a:rPr lang="en-US" altLang="en-US" sz="2000" dirty="0">
                <a:solidFill>
                  <a:schemeClr val="tx1"/>
                </a:solidFill>
              </a:rPr>
              <a:t>-</a:t>
            </a:r>
            <a:r>
              <a:rPr lang="en-US" altLang="en-US" sz="2000" dirty="0"/>
              <a:t>triggered</a:t>
            </a:r>
          </a:p>
          <a:p>
            <a:pPr lvl="1" eaLnBrk="1" hangingPunct="1"/>
            <a:r>
              <a:rPr lang="en-US" altLang="en-US" dirty="0"/>
              <a:t>JK Flip-flop (two gated SR flip-flops connected in series, clock to the second SR is inverted), D flip-flop, D register</a:t>
            </a:r>
          </a:p>
          <a:p>
            <a:pPr eaLnBrk="1" hangingPunct="1"/>
            <a:r>
              <a:rPr lang="en-US" altLang="en-US" sz="2000" dirty="0"/>
              <a:t>Timing Diagrams</a:t>
            </a:r>
          </a:p>
          <a:p>
            <a:pPr lvl="1" eaLnBrk="1" hangingPunct="1"/>
            <a:r>
              <a:rPr lang="en-US" altLang="en-US" dirty="0"/>
              <a:t>Transparent</a:t>
            </a:r>
          </a:p>
          <a:p>
            <a:pPr lvl="1" eaLnBrk="1" hangingPunct="1"/>
            <a:r>
              <a:rPr lang="en-US" altLang="en-US" dirty="0"/>
              <a:t>Opaque</a:t>
            </a:r>
          </a:p>
          <a:p>
            <a:pPr lvl="1" eaLnBrk="1" hangingPunct="1"/>
            <a:r>
              <a:rPr lang="en-US" altLang="en-US" dirty="0"/>
              <a:t>Edge-trigger</a:t>
            </a:r>
          </a:p>
        </p:txBody>
      </p:sp>
      <p:graphicFrame>
        <p:nvGraphicFramePr>
          <p:cNvPr id="26629" name="Object 4">
            <a:extLst>
              <a:ext uri="{FF2B5EF4-FFF2-40B4-BE49-F238E27FC236}">
                <a16:creationId xmlns:a16="http://schemas.microsoft.com/office/drawing/2014/main" id="{7006EA5A-BE68-1840-AD62-2AC55110CFA1}"/>
              </a:ext>
            </a:extLst>
          </p:cNvPr>
          <p:cNvGraphicFramePr>
            <a:graphicFrameLocks noChangeAspect="1"/>
          </p:cNvGraphicFramePr>
          <p:nvPr/>
        </p:nvGraphicFramePr>
        <p:xfrm>
          <a:off x="6248400" y="3429000"/>
          <a:ext cx="3016250" cy="2146300"/>
        </p:xfrm>
        <a:graphic>
          <a:graphicData uri="http://schemas.openxmlformats.org/presentationml/2006/ole">
            <mc:AlternateContent xmlns:mc="http://schemas.openxmlformats.org/markup-compatibility/2006">
              <mc:Choice xmlns:v="urn:schemas-microsoft-com:vml" Requires="v">
                <p:oleObj spid="_x0000_s2052" name="Visio" r:id="rId4" imgW="18110200" imgH="12877800" progId="Visio.Drawing.11">
                  <p:embed/>
                </p:oleObj>
              </mc:Choice>
              <mc:Fallback>
                <p:oleObj name="Visio" r:id="rId4" imgW="18110200" imgH="12877800" progId="Visio.Drawing.11">
                  <p:embed/>
                  <p:pic>
                    <p:nvPicPr>
                      <p:cNvPr id="26629" name="Object 4">
                        <a:extLst>
                          <a:ext uri="{FF2B5EF4-FFF2-40B4-BE49-F238E27FC236}">
                            <a16:creationId xmlns:a16="http://schemas.microsoft.com/office/drawing/2014/main" id="{7006EA5A-BE68-1840-AD62-2AC55110CF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429000"/>
                        <a:ext cx="3016250"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57061" name="Object 5">
            <a:extLst>
              <a:ext uri="{FF2B5EF4-FFF2-40B4-BE49-F238E27FC236}">
                <a16:creationId xmlns:a16="http://schemas.microsoft.com/office/drawing/2014/main" id="{650C2FD8-3B73-E64D-80BA-602BC7E6D84B}"/>
              </a:ext>
            </a:extLst>
          </p:cNvPr>
          <p:cNvGraphicFramePr>
            <a:graphicFrameLocks noGrp="1" noChangeAspect="1"/>
          </p:cNvGraphicFramePr>
          <p:nvPr>
            <p:ph sz="half" idx="2"/>
            <p:extLst>
              <p:ext uri="{D42A27DB-BD31-4B8C-83A1-F6EECF244321}">
                <p14:modId xmlns:p14="http://schemas.microsoft.com/office/powerpoint/2010/main" val="1253475485"/>
              </p:ext>
            </p:extLst>
          </p:nvPr>
        </p:nvGraphicFramePr>
        <p:xfrm>
          <a:off x="6248400" y="3429000"/>
          <a:ext cx="3016250" cy="2146300"/>
        </p:xfrm>
        <a:graphic>
          <a:graphicData uri="http://schemas.openxmlformats.org/presentationml/2006/ole">
            <mc:AlternateContent xmlns:mc="http://schemas.openxmlformats.org/markup-compatibility/2006">
              <mc:Choice xmlns:v="urn:schemas-microsoft-com:vml" Requires="v">
                <p:oleObj spid="_x0000_s2053" name="Visio" r:id="rId6" imgW="18110200" imgH="12877800" progId="Visio.Drawing.11">
                  <p:embed/>
                </p:oleObj>
              </mc:Choice>
              <mc:Fallback>
                <p:oleObj name="Visio" r:id="rId6" imgW="18110200" imgH="12877800" progId="Visio.Drawing.11">
                  <p:embed/>
                  <p:pic>
                    <p:nvPicPr>
                      <p:cNvPr id="557061" name="Object 5">
                        <a:extLst>
                          <a:ext uri="{FF2B5EF4-FFF2-40B4-BE49-F238E27FC236}">
                            <a16:creationId xmlns:a16="http://schemas.microsoft.com/office/drawing/2014/main" id="{650C2FD8-3B73-E64D-80BA-602BC7E6D8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3429000"/>
                        <a:ext cx="3016250" cy="2146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8515251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p:cTn id="6" dur="500"/>
                                        <p:tgtEl>
                                          <p:spTgt spid="557061"/>
                                        </p:tgtEl>
                                      </p:cBhvr>
                                    </p:animEffect>
                                    <p:set>
                                      <p:cBhvr>
                                        <p:cTn id="7" dur="1" fill="hold">
                                          <p:stCondLst>
                                            <p:cond delay="499"/>
                                          </p:stCondLst>
                                        </p:cTn>
                                        <p:tgtEl>
                                          <p:spTgt spid="5570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FFD1B6D4-B376-B046-B24E-5B858250FC58}"/>
              </a:ext>
            </a:extLst>
          </p:cNvPr>
          <p:cNvSpPr>
            <a:spLocks noGrp="1" noChangeArrowheads="1"/>
          </p:cNvSpPr>
          <p:nvPr>
            <p:ph type="title"/>
          </p:nvPr>
        </p:nvSpPr>
        <p:spPr/>
        <p:txBody>
          <a:bodyPr/>
          <a:lstStyle/>
          <a:p>
            <a:pPr eaLnBrk="1" hangingPunct="1"/>
            <a:r>
              <a:rPr lang="en-US" altLang="en-US" dirty="0"/>
              <a:t>Latch Design</a:t>
            </a:r>
          </a:p>
        </p:txBody>
      </p:sp>
      <p:sp>
        <p:nvSpPr>
          <p:cNvPr id="28676" name="Rectangle 3">
            <a:extLst>
              <a:ext uri="{FF2B5EF4-FFF2-40B4-BE49-F238E27FC236}">
                <a16:creationId xmlns:a16="http://schemas.microsoft.com/office/drawing/2014/main" id="{2A406A7C-1FE4-6F4D-A127-CBAFAC3D3721}"/>
              </a:ext>
            </a:extLst>
          </p:cNvPr>
          <p:cNvSpPr>
            <a:spLocks noGrp="1" noChangeArrowheads="1"/>
          </p:cNvSpPr>
          <p:nvPr>
            <p:ph type="body" idx="1"/>
          </p:nvPr>
        </p:nvSpPr>
        <p:spPr/>
        <p:txBody>
          <a:bodyPr/>
          <a:lstStyle/>
          <a:p>
            <a:pPr eaLnBrk="1" hangingPunct="1">
              <a:lnSpc>
                <a:spcPct val="90000"/>
              </a:lnSpc>
            </a:pPr>
            <a:r>
              <a:rPr lang="en-US" altLang="en-US" dirty="0"/>
              <a:t>Pass Transistor Latch</a:t>
            </a:r>
          </a:p>
          <a:p>
            <a:pPr eaLnBrk="1" hangingPunct="1">
              <a:lnSpc>
                <a:spcPct val="90000"/>
              </a:lnSpc>
            </a:pPr>
            <a:r>
              <a:rPr lang="en-US" altLang="en-US" dirty="0"/>
              <a:t>Pros</a:t>
            </a:r>
          </a:p>
          <a:p>
            <a:pPr lvl="1" eaLnBrk="1" hangingPunct="1">
              <a:lnSpc>
                <a:spcPct val="90000"/>
              </a:lnSpc>
              <a:buFontTx/>
              <a:buNone/>
            </a:pPr>
            <a:r>
              <a:rPr lang="en-US" altLang="en-US" dirty="0"/>
              <a:t>+	Tiny</a:t>
            </a:r>
          </a:p>
          <a:p>
            <a:pPr lvl="1" eaLnBrk="1" hangingPunct="1">
              <a:lnSpc>
                <a:spcPct val="90000"/>
              </a:lnSpc>
              <a:buFontTx/>
              <a:buNone/>
            </a:pPr>
            <a:r>
              <a:rPr lang="en-US" altLang="en-US" dirty="0"/>
              <a:t>+	Low clock load</a:t>
            </a:r>
          </a:p>
          <a:p>
            <a:pPr eaLnBrk="1" hangingPunct="1">
              <a:lnSpc>
                <a:spcPct val="90000"/>
              </a:lnSpc>
            </a:pPr>
            <a:r>
              <a:rPr lang="en-US" altLang="en-US" dirty="0"/>
              <a:t>Cons</a:t>
            </a:r>
          </a:p>
          <a:p>
            <a:pPr lvl="1" eaLnBrk="1" hangingPunct="1">
              <a:lnSpc>
                <a:spcPct val="90000"/>
              </a:lnSpc>
            </a:pPr>
            <a:r>
              <a:rPr lang="en-US" altLang="en-US" dirty="0"/>
              <a:t>V</a:t>
            </a:r>
            <a:r>
              <a:rPr lang="en-US" altLang="en-US" baseline="-25000" dirty="0"/>
              <a:t>t</a:t>
            </a:r>
            <a:r>
              <a:rPr lang="en-US" altLang="en-US" dirty="0"/>
              <a:t> drop</a:t>
            </a:r>
          </a:p>
          <a:p>
            <a:pPr lvl="1" eaLnBrk="1" hangingPunct="1">
              <a:lnSpc>
                <a:spcPct val="90000"/>
              </a:lnSpc>
            </a:pPr>
            <a:r>
              <a:rPr lang="en-US" altLang="en-US" dirty="0"/>
              <a:t>nonrestoring</a:t>
            </a:r>
          </a:p>
          <a:p>
            <a:pPr lvl="1" eaLnBrk="1" hangingPunct="1">
              <a:lnSpc>
                <a:spcPct val="90000"/>
              </a:lnSpc>
            </a:pPr>
            <a:r>
              <a:rPr lang="en-US" altLang="en-US" dirty="0"/>
              <a:t>backdriving</a:t>
            </a:r>
          </a:p>
          <a:p>
            <a:pPr lvl="1" eaLnBrk="1" hangingPunct="1">
              <a:lnSpc>
                <a:spcPct val="90000"/>
              </a:lnSpc>
            </a:pPr>
            <a:r>
              <a:rPr lang="en-US" altLang="en-US" dirty="0"/>
              <a:t>output noise sensitivity</a:t>
            </a:r>
          </a:p>
          <a:p>
            <a:pPr lvl="1" eaLnBrk="1" hangingPunct="1">
              <a:lnSpc>
                <a:spcPct val="90000"/>
              </a:lnSpc>
            </a:pPr>
            <a:r>
              <a:rPr lang="en-US" altLang="en-US" dirty="0"/>
              <a:t>dynamic</a:t>
            </a:r>
          </a:p>
          <a:p>
            <a:pPr lvl="1" eaLnBrk="1" hangingPunct="1">
              <a:lnSpc>
                <a:spcPct val="90000"/>
              </a:lnSpc>
            </a:pPr>
            <a:r>
              <a:rPr lang="en-US" altLang="en-US" dirty="0"/>
              <a:t>diffusion input</a:t>
            </a:r>
          </a:p>
        </p:txBody>
      </p:sp>
      <p:sp>
        <p:nvSpPr>
          <p:cNvPr id="28678" name="Text Box 6">
            <a:extLst>
              <a:ext uri="{FF2B5EF4-FFF2-40B4-BE49-F238E27FC236}">
                <a16:creationId xmlns:a16="http://schemas.microsoft.com/office/drawing/2014/main" id="{490D5990-19A0-0C46-9691-95FE20B90A85}"/>
              </a:ext>
            </a:extLst>
          </p:cNvPr>
          <p:cNvSpPr txBox="1">
            <a:spLocks noChangeArrowheads="1"/>
          </p:cNvSpPr>
          <p:nvPr/>
        </p:nvSpPr>
        <p:spPr bwMode="auto">
          <a:xfrm>
            <a:off x="7673177" y="3397961"/>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dirty="0"/>
              <a:t>Used in 1970’</a:t>
            </a:r>
            <a:r>
              <a:rPr lang="en-US" altLang="ja-JP" dirty="0"/>
              <a:t>s</a:t>
            </a:r>
            <a:endParaRPr lang="en-US" altLang="en-US" dirty="0"/>
          </a:p>
        </p:txBody>
      </p:sp>
      <p:sp>
        <p:nvSpPr>
          <p:cNvPr id="558087" name="Rectangle 7">
            <a:extLst>
              <a:ext uri="{FF2B5EF4-FFF2-40B4-BE49-F238E27FC236}">
                <a16:creationId xmlns:a16="http://schemas.microsoft.com/office/drawing/2014/main" id="{BF5B59A9-7293-1E4B-83B3-BA0EF87A1502}"/>
              </a:ext>
            </a:extLst>
          </p:cNvPr>
          <p:cNvSpPr>
            <a:spLocks noChangeArrowheads="1"/>
          </p:cNvSpPr>
          <p:nvPr/>
        </p:nvSpPr>
        <p:spPr bwMode="auto">
          <a:xfrm>
            <a:off x="3124200" y="23622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58089" name="Rectangle 9">
            <a:extLst>
              <a:ext uri="{FF2B5EF4-FFF2-40B4-BE49-F238E27FC236}">
                <a16:creationId xmlns:a16="http://schemas.microsoft.com/office/drawing/2014/main" id="{601C3641-AB1B-E449-AFE0-3D88E719859A}"/>
              </a:ext>
            </a:extLst>
          </p:cNvPr>
          <p:cNvSpPr>
            <a:spLocks noChangeArrowheads="1"/>
          </p:cNvSpPr>
          <p:nvPr/>
        </p:nvSpPr>
        <p:spPr bwMode="auto">
          <a:xfrm>
            <a:off x="3124200" y="27432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58090" name="Rectangle 10">
            <a:extLst>
              <a:ext uri="{FF2B5EF4-FFF2-40B4-BE49-F238E27FC236}">
                <a16:creationId xmlns:a16="http://schemas.microsoft.com/office/drawing/2014/main" id="{F0E49A2A-EDAD-3A46-A6E7-29FFEDC81C08}"/>
              </a:ext>
            </a:extLst>
          </p:cNvPr>
          <p:cNvSpPr>
            <a:spLocks noChangeArrowheads="1"/>
          </p:cNvSpPr>
          <p:nvPr/>
        </p:nvSpPr>
        <p:spPr bwMode="auto">
          <a:xfrm>
            <a:off x="2980980" y="5286375"/>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58091" name="Rectangle 11">
            <a:extLst>
              <a:ext uri="{FF2B5EF4-FFF2-40B4-BE49-F238E27FC236}">
                <a16:creationId xmlns:a16="http://schemas.microsoft.com/office/drawing/2014/main" id="{B03BE469-8F42-0740-B080-F994C3B20381}"/>
              </a:ext>
            </a:extLst>
          </p:cNvPr>
          <p:cNvSpPr>
            <a:spLocks noChangeArrowheads="1"/>
          </p:cNvSpPr>
          <p:nvPr/>
        </p:nvSpPr>
        <p:spPr bwMode="auto">
          <a:xfrm>
            <a:off x="3124200" y="39624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58092" name="Rectangle 12">
            <a:extLst>
              <a:ext uri="{FF2B5EF4-FFF2-40B4-BE49-F238E27FC236}">
                <a16:creationId xmlns:a16="http://schemas.microsoft.com/office/drawing/2014/main" id="{8C89B63D-9A04-884C-982A-BFF04A6396A5}"/>
              </a:ext>
            </a:extLst>
          </p:cNvPr>
          <p:cNvSpPr>
            <a:spLocks noChangeArrowheads="1"/>
          </p:cNvSpPr>
          <p:nvPr/>
        </p:nvSpPr>
        <p:spPr bwMode="auto">
          <a:xfrm>
            <a:off x="3124200" y="43434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58093" name="Rectangle 13">
            <a:extLst>
              <a:ext uri="{FF2B5EF4-FFF2-40B4-BE49-F238E27FC236}">
                <a16:creationId xmlns:a16="http://schemas.microsoft.com/office/drawing/2014/main" id="{A11E11B2-15E8-B948-8306-779944929C54}"/>
              </a:ext>
            </a:extLst>
          </p:cNvPr>
          <p:cNvSpPr>
            <a:spLocks noChangeArrowheads="1"/>
          </p:cNvSpPr>
          <p:nvPr/>
        </p:nvSpPr>
        <p:spPr bwMode="auto">
          <a:xfrm>
            <a:off x="3124200" y="47244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58094" name="Rectangle 14">
            <a:extLst>
              <a:ext uri="{FF2B5EF4-FFF2-40B4-BE49-F238E27FC236}">
                <a16:creationId xmlns:a16="http://schemas.microsoft.com/office/drawing/2014/main" id="{9DA0579F-6178-5640-BB91-94A6801BAF11}"/>
              </a:ext>
            </a:extLst>
          </p:cNvPr>
          <p:cNvSpPr>
            <a:spLocks noChangeArrowheads="1"/>
          </p:cNvSpPr>
          <p:nvPr/>
        </p:nvSpPr>
        <p:spPr bwMode="auto">
          <a:xfrm>
            <a:off x="1636923" y="5195888"/>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58095" name="Rectangle 15">
            <a:extLst>
              <a:ext uri="{FF2B5EF4-FFF2-40B4-BE49-F238E27FC236}">
                <a16:creationId xmlns:a16="http://schemas.microsoft.com/office/drawing/2014/main" id="{F9DD65E0-3F18-BD4B-BCC6-AC21150B91EA}"/>
              </a:ext>
            </a:extLst>
          </p:cNvPr>
          <p:cNvSpPr>
            <a:spLocks noChangeArrowheads="1"/>
          </p:cNvSpPr>
          <p:nvPr/>
        </p:nvSpPr>
        <p:spPr bwMode="auto">
          <a:xfrm>
            <a:off x="3124200" y="5534439"/>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close up of a logo&#10;&#10;Description automatically generated">
            <a:extLst>
              <a:ext uri="{FF2B5EF4-FFF2-40B4-BE49-F238E27FC236}">
                <a16:creationId xmlns:a16="http://schemas.microsoft.com/office/drawing/2014/main" id="{18490105-5615-4404-80E1-C05AA0F550D6}"/>
              </a:ext>
            </a:extLst>
          </p:cNvPr>
          <p:cNvPicPr>
            <a:picLocks noChangeAspect="1"/>
          </p:cNvPicPr>
          <p:nvPr/>
        </p:nvPicPr>
        <p:blipFill>
          <a:blip r:embed="rId3"/>
          <a:stretch>
            <a:fillRect/>
          </a:stretch>
        </p:blipFill>
        <p:spPr>
          <a:xfrm>
            <a:off x="7342144" y="1518653"/>
            <a:ext cx="2470074" cy="1605548"/>
          </a:xfrm>
          <a:prstGeom prst="rect">
            <a:avLst/>
          </a:prstGeom>
        </p:spPr>
      </p:pic>
    </p:spTree>
    <p:extLst>
      <p:ext uri="{BB962C8B-B14F-4D97-AF65-F5344CB8AC3E}">
        <p14:creationId xmlns:p14="http://schemas.microsoft.com/office/powerpoint/2010/main" val="349024644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58087"/>
                                        </p:tgtEl>
                                      </p:cBhvr>
                                    </p:animEffect>
                                    <p:set>
                                      <p:cBhvr>
                                        <p:cTn id="7" dur="1" fill="hold">
                                          <p:stCondLst>
                                            <p:cond delay="499"/>
                                          </p:stCondLst>
                                        </p:cTn>
                                        <p:tgtEl>
                                          <p:spTgt spid="55808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558089"/>
                                        </p:tgtEl>
                                      </p:cBhvr>
                                    </p:animEffect>
                                    <p:set>
                                      <p:cBhvr>
                                        <p:cTn id="12" dur="1" fill="hold">
                                          <p:stCondLst>
                                            <p:cond delay="499"/>
                                          </p:stCondLst>
                                        </p:cTn>
                                        <p:tgtEl>
                                          <p:spTgt spid="55808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558090"/>
                                        </p:tgtEl>
                                      </p:cBhvr>
                                    </p:animEffect>
                                    <p:set>
                                      <p:cBhvr>
                                        <p:cTn id="17" dur="1" fill="hold">
                                          <p:stCondLst>
                                            <p:cond delay="499"/>
                                          </p:stCondLst>
                                        </p:cTn>
                                        <p:tgtEl>
                                          <p:spTgt spid="558090"/>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558091"/>
                                        </p:tgtEl>
                                      </p:cBhvr>
                                    </p:animEffect>
                                    <p:set>
                                      <p:cBhvr>
                                        <p:cTn id="22" dur="1" fill="hold">
                                          <p:stCondLst>
                                            <p:cond delay="499"/>
                                          </p:stCondLst>
                                        </p:cTn>
                                        <p:tgtEl>
                                          <p:spTgt spid="55809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558092"/>
                                        </p:tgtEl>
                                      </p:cBhvr>
                                    </p:animEffect>
                                    <p:set>
                                      <p:cBhvr>
                                        <p:cTn id="27" dur="1" fill="hold">
                                          <p:stCondLst>
                                            <p:cond delay="499"/>
                                          </p:stCondLst>
                                        </p:cTn>
                                        <p:tgtEl>
                                          <p:spTgt spid="558092"/>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558093"/>
                                        </p:tgtEl>
                                      </p:cBhvr>
                                    </p:animEffect>
                                    <p:set>
                                      <p:cBhvr>
                                        <p:cTn id="32" dur="1" fill="hold">
                                          <p:stCondLst>
                                            <p:cond delay="499"/>
                                          </p:stCondLst>
                                        </p:cTn>
                                        <p:tgtEl>
                                          <p:spTgt spid="558093"/>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grpId="0" nodeType="clickEffect">
                                  <p:stCondLst>
                                    <p:cond delay="0"/>
                                  </p:stCondLst>
                                  <p:childTnLst>
                                    <p:animEffect transition="out" filter="checkerboard(across)">
                                      <p:cBhvr>
                                        <p:cTn id="36" dur="500"/>
                                        <p:tgtEl>
                                          <p:spTgt spid="558094"/>
                                        </p:tgtEl>
                                      </p:cBhvr>
                                    </p:animEffect>
                                    <p:set>
                                      <p:cBhvr>
                                        <p:cTn id="37" dur="1" fill="hold">
                                          <p:stCondLst>
                                            <p:cond delay="499"/>
                                          </p:stCondLst>
                                        </p:cTn>
                                        <p:tgtEl>
                                          <p:spTgt spid="55809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grpId="0" nodeType="clickEffect">
                                  <p:stCondLst>
                                    <p:cond delay="0"/>
                                  </p:stCondLst>
                                  <p:childTnLst>
                                    <p:animEffect transition="out" filter="checkerboard(across)">
                                      <p:cBhvr>
                                        <p:cTn id="41" dur="500"/>
                                        <p:tgtEl>
                                          <p:spTgt spid="558095"/>
                                        </p:tgtEl>
                                      </p:cBhvr>
                                    </p:animEffect>
                                    <p:set>
                                      <p:cBhvr>
                                        <p:cTn id="42" dur="1" fill="hold">
                                          <p:stCondLst>
                                            <p:cond delay="499"/>
                                          </p:stCondLst>
                                        </p:cTn>
                                        <p:tgtEl>
                                          <p:spTgt spid="5580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animBg="1"/>
      <p:bldP spid="558089" grpId="0" animBg="1"/>
      <p:bldP spid="558090" grpId="0" animBg="1"/>
      <p:bldP spid="558091" grpId="0" animBg="1"/>
      <p:bldP spid="558092" grpId="0" animBg="1"/>
      <p:bldP spid="558093" grpId="0" animBg="1"/>
      <p:bldP spid="558094" grpId="0" animBg="1"/>
      <p:bldP spid="55809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85C17DB-9EB2-B546-A7CB-A090FD776A68}"/>
              </a:ext>
            </a:extLst>
          </p:cNvPr>
          <p:cNvSpPr>
            <a:spLocks noGrp="1" noChangeArrowheads="1"/>
          </p:cNvSpPr>
          <p:nvPr>
            <p:ph type="title"/>
          </p:nvPr>
        </p:nvSpPr>
        <p:spPr/>
        <p:txBody>
          <a:bodyPr/>
          <a:lstStyle/>
          <a:p>
            <a:pPr eaLnBrk="1" hangingPunct="1"/>
            <a:r>
              <a:rPr lang="en-US" altLang="en-US" dirty="0"/>
              <a:t>Latch Design</a:t>
            </a:r>
          </a:p>
        </p:txBody>
      </p:sp>
      <p:sp>
        <p:nvSpPr>
          <p:cNvPr id="30724" name="Rectangle 3">
            <a:extLst>
              <a:ext uri="{FF2B5EF4-FFF2-40B4-BE49-F238E27FC236}">
                <a16:creationId xmlns:a16="http://schemas.microsoft.com/office/drawing/2014/main" id="{512C7DE9-9B42-3D40-A532-1FEB2CAA7032}"/>
              </a:ext>
            </a:extLst>
          </p:cNvPr>
          <p:cNvSpPr>
            <a:spLocks noGrp="1" noChangeArrowheads="1"/>
          </p:cNvSpPr>
          <p:nvPr>
            <p:ph type="body" idx="1"/>
          </p:nvPr>
        </p:nvSpPr>
        <p:spPr/>
        <p:txBody>
          <a:bodyPr/>
          <a:lstStyle/>
          <a:p>
            <a:pPr eaLnBrk="1" hangingPunct="1"/>
            <a:r>
              <a:rPr lang="en-US" altLang="en-US" dirty="0"/>
              <a:t>Transmission gate</a:t>
            </a:r>
          </a:p>
          <a:p>
            <a:pPr lvl="1" eaLnBrk="1" hangingPunct="1">
              <a:buFontTx/>
              <a:buNone/>
            </a:pPr>
            <a:r>
              <a:rPr lang="en-US" altLang="en-US" dirty="0"/>
              <a:t>+	No V</a:t>
            </a:r>
            <a:r>
              <a:rPr lang="en-US" altLang="en-US" baseline="-25000" dirty="0"/>
              <a:t>t</a:t>
            </a:r>
            <a:r>
              <a:rPr lang="en-US" altLang="en-US" dirty="0"/>
              <a:t> drop</a:t>
            </a:r>
          </a:p>
          <a:p>
            <a:pPr lvl="1" eaLnBrk="1" hangingPunct="1">
              <a:buFontTx/>
              <a:buNone/>
            </a:pPr>
            <a:r>
              <a:rPr lang="en-US" altLang="en-US" dirty="0"/>
              <a:t>- 	Requires inverted clock</a:t>
            </a:r>
          </a:p>
        </p:txBody>
      </p:sp>
      <p:sp>
        <p:nvSpPr>
          <p:cNvPr id="583685" name="Rectangle 5">
            <a:extLst>
              <a:ext uri="{FF2B5EF4-FFF2-40B4-BE49-F238E27FC236}">
                <a16:creationId xmlns:a16="http://schemas.microsoft.com/office/drawing/2014/main" id="{86B59C2F-005E-8B41-B43D-C6DE3AE4E7C3}"/>
              </a:ext>
            </a:extLst>
          </p:cNvPr>
          <p:cNvSpPr>
            <a:spLocks noChangeArrowheads="1"/>
          </p:cNvSpPr>
          <p:nvPr/>
        </p:nvSpPr>
        <p:spPr bwMode="auto">
          <a:xfrm>
            <a:off x="3124200" y="20574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3686" name="Rectangle 6">
            <a:extLst>
              <a:ext uri="{FF2B5EF4-FFF2-40B4-BE49-F238E27FC236}">
                <a16:creationId xmlns:a16="http://schemas.microsoft.com/office/drawing/2014/main" id="{5037E40E-18EC-F840-A1B4-F9311B853C2A}"/>
              </a:ext>
            </a:extLst>
          </p:cNvPr>
          <p:cNvSpPr>
            <a:spLocks noChangeArrowheads="1"/>
          </p:cNvSpPr>
          <p:nvPr/>
        </p:nvSpPr>
        <p:spPr bwMode="auto">
          <a:xfrm>
            <a:off x="3124200" y="25146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 name="Picture 2" descr="A picture containing drawing&#10;&#10;Description automatically generated">
            <a:extLst>
              <a:ext uri="{FF2B5EF4-FFF2-40B4-BE49-F238E27FC236}">
                <a16:creationId xmlns:a16="http://schemas.microsoft.com/office/drawing/2014/main" id="{6DDF9D72-6599-47B9-8953-6D89CC882A0A}"/>
              </a:ext>
            </a:extLst>
          </p:cNvPr>
          <p:cNvPicPr>
            <a:picLocks noChangeAspect="1"/>
          </p:cNvPicPr>
          <p:nvPr/>
        </p:nvPicPr>
        <p:blipFill>
          <a:blip r:embed="rId3"/>
          <a:stretch>
            <a:fillRect/>
          </a:stretch>
        </p:blipFill>
        <p:spPr>
          <a:xfrm>
            <a:off x="5435254" y="1485900"/>
            <a:ext cx="1878904" cy="2438400"/>
          </a:xfrm>
          <a:prstGeom prst="rect">
            <a:avLst/>
          </a:prstGeom>
        </p:spPr>
      </p:pic>
    </p:spTree>
    <p:extLst>
      <p:ext uri="{BB962C8B-B14F-4D97-AF65-F5344CB8AC3E}">
        <p14:creationId xmlns:p14="http://schemas.microsoft.com/office/powerpoint/2010/main" val="345507617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83685"/>
                                        </p:tgtEl>
                                      </p:cBhvr>
                                    </p:animEffect>
                                    <p:set>
                                      <p:cBhvr>
                                        <p:cTn id="7" dur="1" fill="hold">
                                          <p:stCondLst>
                                            <p:cond delay="499"/>
                                          </p:stCondLst>
                                        </p:cTn>
                                        <p:tgtEl>
                                          <p:spTgt spid="58368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583686"/>
                                        </p:tgtEl>
                                      </p:cBhvr>
                                    </p:animEffect>
                                    <p:set>
                                      <p:cBhvr>
                                        <p:cTn id="12" dur="1" fill="hold">
                                          <p:stCondLst>
                                            <p:cond delay="499"/>
                                          </p:stCondLst>
                                        </p:cTn>
                                        <p:tgtEl>
                                          <p:spTgt spid="5836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5" grpId="0" animBg="1"/>
      <p:bldP spid="5836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9AE915A2-95D8-B84D-B697-42C9885109B7}"/>
              </a:ext>
            </a:extLst>
          </p:cNvPr>
          <p:cNvSpPr>
            <a:spLocks noGrp="1" noChangeArrowheads="1"/>
          </p:cNvSpPr>
          <p:nvPr>
            <p:ph type="title"/>
          </p:nvPr>
        </p:nvSpPr>
        <p:spPr/>
        <p:txBody>
          <a:bodyPr/>
          <a:lstStyle/>
          <a:p>
            <a:pPr eaLnBrk="1" hangingPunct="1"/>
            <a:r>
              <a:rPr lang="en-US" altLang="en-US" dirty="0"/>
              <a:t>Latch Design</a:t>
            </a:r>
          </a:p>
        </p:txBody>
      </p:sp>
      <p:sp>
        <p:nvSpPr>
          <p:cNvPr id="32772" name="Rectangle 3">
            <a:extLst>
              <a:ext uri="{FF2B5EF4-FFF2-40B4-BE49-F238E27FC236}">
                <a16:creationId xmlns:a16="http://schemas.microsoft.com/office/drawing/2014/main" id="{6CF1DECC-CEEC-B64B-AB73-C9C014EBA33E}"/>
              </a:ext>
            </a:extLst>
          </p:cNvPr>
          <p:cNvSpPr>
            <a:spLocks noGrp="1" noChangeArrowheads="1"/>
          </p:cNvSpPr>
          <p:nvPr>
            <p:ph type="body" idx="1"/>
          </p:nvPr>
        </p:nvSpPr>
        <p:spPr/>
        <p:txBody>
          <a:bodyPr/>
          <a:lstStyle/>
          <a:p>
            <a:pPr eaLnBrk="1" hangingPunct="1"/>
            <a:r>
              <a:rPr lang="en-US" altLang="en-US" dirty="0"/>
              <a:t>Inverting buffer</a:t>
            </a:r>
          </a:p>
          <a:p>
            <a:pPr lvl="1" eaLnBrk="1" hangingPunct="1">
              <a:buFontTx/>
              <a:buNone/>
            </a:pPr>
            <a:r>
              <a:rPr lang="en-US" altLang="en-US" dirty="0"/>
              <a:t>+	Restoring</a:t>
            </a:r>
          </a:p>
          <a:p>
            <a:pPr lvl="1" eaLnBrk="1" hangingPunct="1">
              <a:buFontTx/>
              <a:buNone/>
            </a:pPr>
            <a:r>
              <a:rPr lang="en-US" altLang="en-US" dirty="0"/>
              <a:t>+	No backdriving</a:t>
            </a:r>
          </a:p>
          <a:p>
            <a:pPr lvl="1" eaLnBrk="1" hangingPunct="1">
              <a:buFontTx/>
              <a:buNone/>
            </a:pPr>
            <a:r>
              <a:rPr lang="en-US" altLang="en-US" dirty="0"/>
              <a:t>+	Fixes either</a:t>
            </a:r>
          </a:p>
          <a:p>
            <a:pPr lvl="2" eaLnBrk="1" hangingPunct="1"/>
            <a:r>
              <a:rPr lang="en-US" altLang="en-US" dirty="0"/>
              <a:t>Output noise sensitivity</a:t>
            </a:r>
          </a:p>
          <a:p>
            <a:pPr lvl="2" eaLnBrk="1" hangingPunct="1"/>
            <a:r>
              <a:rPr lang="en-US" altLang="en-US" dirty="0"/>
              <a:t>Or diffusion input</a:t>
            </a:r>
          </a:p>
          <a:p>
            <a:pPr lvl="1" eaLnBrk="1" hangingPunct="1"/>
            <a:r>
              <a:rPr lang="en-US" altLang="en-US" dirty="0"/>
              <a:t>Inverted output</a:t>
            </a:r>
          </a:p>
        </p:txBody>
      </p:sp>
      <p:sp>
        <p:nvSpPr>
          <p:cNvPr id="584709" name="Rectangle 5">
            <a:extLst>
              <a:ext uri="{FF2B5EF4-FFF2-40B4-BE49-F238E27FC236}">
                <a16:creationId xmlns:a16="http://schemas.microsoft.com/office/drawing/2014/main" id="{B9D35958-7DF2-8B41-85F7-3DB691BC4DD7}"/>
              </a:ext>
            </a:extLst>
          </p:cNvPr>
          <p:cNvSpPr>
            <a:spLocks noChangeArrowheads="1"/>
          </p:cNvSpPr>
          <p:nvPr/>
        </p:nvSpPr>
        <p:spPr bwMode="auto">
          <a:xfrm>
            <a:off x="3124200" y="19812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4711" name="Rectangle 7">
            <a:extLst>
              <a:ext uri="{FF2B5EF4-FFF2-40B4-BE49-F238E27FC236}">
                <a16:creationId xmlns:a16="http://schemas.microsoft.com/office/drawing/2014/main" id="{E1BA1DB8-3AF1-7E47-BDA5-CE83D7023130}"/>
              </a:ext>
            </a:extLst>
          </p:cNvPr>
          <p:cNvSpPr>
            <a:spLocks noChangeArrowheads="1"/>
          </p:cNvSpPr>
          <p:nvPr/>
        </p:nvSpPr>
        <p:spPr bwMode="auto">
          <a:xfrm>
            <a:off x="3505200" y="33528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4712" name="Rectangle 8">
            <a:extLst>
              <a:ext uri="{FF2B5EF4-FFF2-40B4-BE49-F238E27FC236}">
                <a16:creationId xmlns:a16="http://schemas.microsoft.com/office/drawing/2014/main" id="{19F371AD-3CDC-184F-98B3-E8E3243D85E9}"/>
              </a:ext>
            </a:extLst>
          </p:cNvPr>
          <p:cNvSpPr>
            <a:spLocks noChangeArrowheads="1"/>
          </p:cNvSpPr>
          <p:nvPr/>
        </p:nvSpPr>
        <p:spPr bwMode="auto">
          <a:xfrm>
            <a:off x="3505200" y="37338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4713" name="Rectangle 9">
            <a:extLst>
              <a:ext uri="{FF2B5EF4-FFF2-40B4-BE49-F238E27FC236}">
                <a16:creationId xmlns:a16="http://schemas.microsoft.com/office/drawing/2014/main" id="{5883D9B6-FD0F-E047-AE5F-3D1F34C1A893}"/>
              </a:ext>
            </a:extLst>
          </p:cNvPr>
          <p:cNvSpPr>
            <a:spLocks noChangeArrowheads="1"/>
          </p:cNvSpPr>
          <p:nvPr/>
        </p:nvSpPr>
        <p:spPr bwMode="auto">
          <a:xfrm>
            <a:off x="3124200" y="41910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picture containing drawing&#10;&#10;Description automatically generated">
            <a:extLst>
              <a:ext uri="{FF2B5EF4-FFF2-40B4-BE49-F238E27FC236}">
                <a16:creationId xmlns:a16="http://schemas.microsoft.com/office/drawing/2014/main" id="{2D5FC51C-0711-40FF-B97C-B0BE3A3E02EC}"/>
              </a:ext>
            </a:extLst>
          </p:cNvPr>
          <p:cNvPicPr>
            <a:picLocks noChangeAspect="1"/>
          </p:cNvPicPr>
          <p:nvPr/>
        </p:nvPicPr>
        <p:blipFill>
          <a:blip r:embed="rId3"/>
          <a:stretch>
            <a:fillRect/>
          </a:stretch>
        </p:blipFill>
        <p:spPr>
          <a:xfrm>
            <a:off x="5181600" y="1506947"/>
            <a:ext cx="2409814" cy="3234506"/>
          </a:xfrm>
          <a:prstGeom prst="rect">
            <a:avLst/>
          </a:prstGeom>
        </p:spPr>
      </p:pic>
    </p:spTree>
    <p:extLst>
      <p:ext uri="{BB962C8B-B14F-4D97-AF65-F5344CB8AC3E}">
        <p14:creationId xmlns:p14="http://schemas.microsoft.com/office/powerpoint/2010/main" val="130843732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84709"/>
                                        </p:tgtEl>
                                      </p:cBhvr>
                                    </p:animEffect>
                                    <p:set>
                                      <p:cBhvr>
                                        <p:cTn id="7" dur="1" fill="hold">
                                          <p:stCondLst>
                                            <p:cond delay="499"/>
                                          </p:stCondLst>
                                        </p:cTn>
                                        <p:tgtEl>
                                          <p:spTgt spid="58470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584711"/>
                                        </p:tgtEl>
                                      </p:cBhvr>
                                    </p:animEffect>
                                    <p:set>
                                      <p:cBhvr>
                                        <p:cTn id="12" dur="1" fill="hold">
                                          <p:stCondLst>
                                            <p:cond delay="499"/>
                                          </p:stCondLst>
                                        </p:cTn>
                                        <p:tgtEl>
                                          <p:spTgt spid="58471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584712"/>
                                        </p:tgtEl>
                                      </p:cBhvr>
                                    </p:animEffect>
                                    <p:set>
                                      <p:cBhvr>
                                        <p:cTn id="17" dur="1" fill="hold">
                                          <p:stCondLst>
                                            <p:cond delay="499"/>
                                          </p:stCondLst>
                                        </p:cTn>
                                        <p:tgtEl>
                                          <p:spTgt spid="58471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584713"/>
                                        </p:tgtEl>
                                      </p:cBhvr>
                                    </p:animEffect>
                                    <p:set>
                                      <p:cBhvr>
                                        <p:cTn id="22" dur="1" fill="hold">
                                          <p:stCondLst>
                                            <p:cond delay="499"/>
                                          </p:stCondLst>
                                        </p:cTn>
                                        <p:tgtEl>
                                          <p:spTgt spid="584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animBg="1"/>
      <p:bldP spid="584711" grpId="0" animBg="1"/>
      <p:bldP spid="584712" grpId="0" animBg="1"/>
      <p:bldP spid="584713" grpId="0" animBg="1"/>
    </p:bldLst>
  </p:timing>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customXsn xmlns="http://schemas.microsoft.com/office/2006/metadata/customXsn">
  <xsnLocation/>
  <cached>True</cached>
  <openByDefault>True</openByDefault>
  <xsnScope/>
</customXsn>
</file>

<file path=customXml/item3.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3.xml><?xml version="1.0" encoding="utf-8"?>
<ds:datastoreItem xmlns:ds="http://schemas.openxmlformats.org/officeDocument/2006/customXml" ds:itemID="{B61D4E06-5D3F-4994-A4A7-4BA626FA722D}">
  <ds:schemaRef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schemas.microsoft.com/sharepoint/v3"/>
    <ds:schemaRef ds:uri="f2ad5090-61a8-4b8c-ab70-68f4ff4d1933"/>
    <ds:schemaRef ds:uri="http://schemas.microsoft.com/sharepoint/v3/fields"/>
    <ds:schemaRef ds:uri="http://purl.org/dc/terms/"/>
    <ds:schemaRef ds:uri="http://schemas.microsoft.com/office/2006/documentManagement/types"/>
    <ds:schemaRef ds:uri="c0950e01-db07-4e41-9c32-b7a8e9fccc9b"/>
    <ds:schemaRef ds:uri="http://www.w3.org/XML/1998/namespace"/>
    <ds:schemaRef ds:uri="http://purl.org/dc/dcmitype/"/>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3795</Words>
  <Application>Microsoft Office PowerPoint</Application>
  <PresentationFormat>Widescreen</PresentationFormat>
  <Paragraphs>388</Paragraphs>
  <Slides>37</Slides>
  <Notes>37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7" baseType="lpstr">
      <vt:lpstr>Arial</vt:lpstr>
      <vt:lpstr>Calibri</vt:lpstr>
      <vt:lpstr>Cambria Math</vt:lpstr>
      <vt:lpstr>Symbol</vt:lpstr>
      <vt:lpstr>Times New Roman</vt:lpstr>
      <vt:lpstr>Wingdings</vt:lpstr>
      <vt:lpstr>Arm_PPT_Public</vt:lpstr>
      <vt:lpstr>Visio</vt:lpstr>
      <vt:lpstr>VISIO</vt:lpstr>
      <vt:lpstr>Equation</vt:lpstr>
      <vt:lpstr>CMOS VLSI Design  Lecture 12: Sequential Circuit Design</vt:lpstr>
      <vt:lpstr>Learning Objectives</vt:lpstr>
      <vt:lpstr>Sequencing</vt:lpstr>
      <vt:lpstr>Sequencing Cont.</vt:lpstr>
      <vt:lpstr>Sequencing Overhead</vt:lpstr>
      <vt:lpstr>Sequencing Elements</vt:lpstr>
      <vt:lpstr>Latch Design</vt:lpstr>
      <vt:lpstr>Latch Design</vt:lpstr>
      <vt:lpstr>Latch Design</vt:lpstr>
      <vt:lpstr>Latch Design</vt:lpstr>
      <vt:lpstr>Latch Design</vt:lpstr>
      <vt:lpstr>Latch Design</vt:lpstr>
      <vt:lpstr>Latch Design</vt:lpstr>
      <vt:lpstr>Flip-Flop Design</vt:lpstr>
      <vt:lpstr>Enable</vt:lpstr>
      <vt:lpstr>Reset</vt:lpstr>
      <vt:lpstr>Set/Reset</vt:lpstr>
      <vt:lpstr>Sequencing Methods</vt:lpstr>
      <vt:lpstr>Timing Diagrams</vt:lpstr>
      <vt:lpstr>Max Delay: Flip-Flops</vt:lpstr>
      <vt:lpstr>Max Delay: 2-Phase Latches</vt:lpstr>
      <vt:lpstr>Max Delay: Pulsed Latches</vt:lpstr>
      <vt:lpstr>Min-Delay: Flip-Flops</vt:lpstr>
      <vt:lpstr>Min-Delay: 2-Phase Latches</vt:lpstr>
      <vt:lpstr>Min-Delay: Pulsed Latches</vt:lpstr>
      <vt:lpstr>Time Borrowing</vt:lpstr>
      <vt:lpstr>Time Borrowing Example</vt:lpstr>
      <vt:lpstr>How Much Borrowing?</vt:lpstr>
      <vt:lpstr>Clock Skew</vt:lpstr>
      <vt:lpstr>Skew: Flip-Flops</vt:lpstr>
      <vt:lpstr>Skew: Latches</vt:lpstr>
      <vt:lpstr>Two-Phase Clocking</vt:lpstr>
      <vt:lpstr>Safe Flip-Flop</vt:lpstr>
      <vt:lpstr>Adaptive Sequencing</vt:lpstr>
      <vt:lpstr>Timing Analysis</vt:lpstr>
      <vt:lpstr>Timing Closure</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12: Sequential Circuit Design</dc:title>
  <dc:subject/>
  <dc:creator/>
  <cp:keywords/>
  <dc:description/>
  <cp:lastModifiedBy/>
  <cp:revision>26</cp:revision>
  <dcterms:created xsi:type="dcterms:W3CDTF">2019-04-08T13:00:08Z</dcterms:created>
  <dcterms:modified xsi:type="dcterms:W3CDTF">2021-11-22T12:36:24Z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