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44"/>
  </p:notesMasterIdLst>
  <p:handoutMasterIdLst>
    <p:handoutMasterId r:id="rId45"/>
  </p:handoutMasterIdLst>
  <p:sldIdLst>
    <p:sldId id="371" r:id="rId7"/>
    <p:sldId id="372" r:id="rId8"/>
    <p:sldId id="259" r:id="rId9"/>
    <p:sldId id="297" r:id="rId10"/>
    <p:sldId id="261" r:id="rId11"/>
    <p:sldId id="262" r:id="rId12"/>
    <p:sldId id="263" r:id="rId13"/>
    <p:sldId id="264" r:id="rId14"/>
    <p:sldId id="265" r:id="rId15"/>
    <p:sldId id="266" r:id="rId16"/>
    <p:sldId id="267" r:id="rId17"/>
    <p:sldId id="268" r:id="rId18"/>
    <p:sldId id="271" r:id="rId19"/>
    <p:sldId id="270" r:id="rId20"/>
    <p:sldId id="272" r:id="rId21"/>
    <p:sldId id="296" r:id="rId22"/>
    <p:sldId id="274" r:id="rId23"/>
    <p:sldId id="275" r:id="rId24"/>
    <p:sldId id="295" r:id="rId25"/>
    <p:sldId id="277" r:id="rId26"/>
    <p:sldId id="278" r:id="rId27"/>
    <p:sldId id="299" r:id="rId28"/>
    <p:sldId id="298" r:id="rId29"/>
    <p:sldId id="279" r:id="rId30"/>
    <p:sldId id="280" r:id="rId31"/>
    <p:sldId id="300" r:id="rId32"/>
    <p:sldId id="281" r:id="rId33"/>
    <p:sldId id="282" r:id="rId34"/>
    <p:sldId id="283" r:id="rId35"/>
    <p:sldId id="284" r:id="rId36"/>
    <p:sldId id="285" r:id="rId37"/>
    <p:sldId id="301" r:id="rId38"/>
    <p:sldId id="288" r:id="rId39"/>
    <p:sldId id="289" r:id="rId40"/>
    <p:sldId id="290" r:id="rId41"/>
    <p:sldId id="292" r:id="rId42"/>
    <p:sldId id="293"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4787" autoAdjust="0"/>
  </p:normalViewPr>
  <p:slideViewPr>
    <p:cSldViewPr snapToGrid="0">
      <p:cViewPr varScale="1">
        <p:scale>
          <a:sx n="101" d="100"/>
          <a:sy n="101" d="100"/>
        </p:scale>
        <p:origin x="70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a:t>
            </a:r>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DBB863-2C23-2641-84A1-9BBCFF018C58}"/>
              </a:ext>
            </a:extLst>
          </p:cNvPr>
          <p:cNvSpPr>
            <a:spLocks noGrp="1" noChangeArrowheads="1"/>
          </p:cNvSpPr>
          <p:nvPr>
            <p:ph type="sldNum" sz="quarter" idx="5"/>
          </p:nvPr>
        </p:nvSpPr>
        <p:spPr>
          <a:ln/>
        </p:spPr>
        <p:txBody>
          <a:bodyPr/>
          <a:lstStyle/>
          <a:p>
            <a:fld id="{B6821B49-208D-7E45-900C-6EC82D6CD040}" type="slidenum">
              <a:rPr lang="en-US" altLang="en-US"/>
              <a:pPr/>
              <a:t>10</a:t>
            </a:fld>
            <a:endParaRPr lang="en-US" altLang="en-US" dirty="0"/>
          </a:p>
        </p:txBody>
      </p:sp>
      <p:sp>
        <p:nvSpPr>
          <p:cNvPr id="656386" name="Rectangle 2">
            <a:extLst>
              <a:ext uri="{FF2B5EF4-FFF2-40B4-BE49-F238E27FC236}">
                <a16:creationId xmlns:a16="http://schemas.microsoft.com/office/drawing/2014/main" id="{5A566038-D30E-5244-9A36-F3EACCC62B14}"/>
              </a:ext>
            </a:extLst>
          </p:cNvPr>
          <p:cNvSpPr>
            <a:spLocks noGrp="1" noRot="1" noChangeAspect="1" noChangeArrowheads="1" noTextEdit="1"/>
          </p:cNvSpPr>
          <p:nvPr>
            <p:ph type="sldImg"/>
          </p:nvPr>
        </p:nvSpPr>
        <p:spPr>
          <a:ln/>
        </p:spPr>
      </p:sp>
      <p:sp>
        <p:nvSpPr>
          <p:cNvPr id="656387" name="Rectangle 3">
            <a:extLst>
              <a:ext uri="{FF2B5EF4-FFF2-40B4-BE49-F238E27FC236}">
                <a16:creationId xmlns:a16="http://schemas.microsoft.com/office/drawing/2014/main" id="{444340BA-3067-DD49-A7C8-2D1C8A62950B}"/>
              </a:ext>
            </a:extLst>
          </p:cNvPr>
          <p:cNvSpPr>
            <a:spLocks noGrp="1" noChangeArrowheads="1"/>
          </p:cNvSpPr>
          <p:nvPr>
            <p:ph type="body" idx="1"/>
          </p:nvPr>
        </p:nvSpPr>
        <p:spPr/>
        <p:txBody>
          <a:bodyPr/>
          <a:lstStyle/>
          <a:p>
            <a:r>
              <a:rPr lang="en-US" altLang="en-US" b="0" dirty="0"/>
              <a:t>Shows a N-bits adder and illustrates the interaction between the operands and the propagated carries.</a:t>
            </a:r>
          </a:p>
          <a:p>
            <a:endParaRPr lang="en-US" altLang="en-US" b="0" dirty="0"/>
          </a:p>
          <a:p>
            <a:r>
              <a:rPr lang="en-US" altLang="en-US" b="0" dirty="0"/>
              <a:t>In the additions shown, the top-most 5 bits are the carries generated by a single full adder for each adjacent bits of A and B. </a:t>
            </a:r>
          </a:p>
          <a:p>
            <a:endParaRPr lang="en-US" altLang="en-US" b="0" dirty="0"/>
          </a:p>
          <a:p>
            <a:r>
              <a:rPr lang="en-US" altLang="en-US" b="0" dirty="0"/>
              <a:t>For the first addition, we have a “0” carried in. Subsequent single adders propagated this “0” because only one of the two operands is a “1”. This propagate operation is also seen when the carry-in is also a “1”.</a:t>
            </a:r>
          </a:p>
          <a:p>
            <a:endParaRPr lang="en-US" altLang="en-US" b="0" dirty="0"/>
          </a:p>
          <a:p>
            <a:r>
              <a:rPr lang="en-US" altLang="en-US" b="0" dirty="0"/>
              <a:t>This each 1-bit adder depends on the carry of the previous adder. This can increase the time it takes to compute the sum of two binary numbers of N-bits as N increases.  </a:t>
            </a:r>
          </a:p>
        </p:txBody>
      </p:sp>
    </p:spTree>
    <p:extLst>
      <p:ext uri="{BB962C8B-B14F-4D97-AF65-F5344CB8AC3E}">
        <p14:creationId xmlns:p14="http://schemas.microsoft.com/office/powerpoint/2010/main" val="3145529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ED49E6-CD61-DB4E-AF54-114E266F73B6}"/>
              </a:ext>
            </a:extLst>
          </p:cNvPr>
          <p:cNvSpPr>
            <a:spLocks noGrp="1" noChangeArrowheads="1"/>
          </p:cNvSpPr>
          <p:nvPr>
            <p:ph type="sldNum" sz="quarter" idx="5"/>
          </p:nvPr>
        </p:nvSpPr>
        <p:spPr>
          <a:ln/>
        </p:spPr>
        <p:txBody>
          <a:bodyPr/>
          <a:lstStyle/>
          <a:p>
            <a:fld id="{E262B75F-EA6E-6344-8ACB-DC4E922329F2}" type="slidenum">
              <a:rPr lang="en-US" altLang="en-US"/>
              <a:pPr/>
              <a:t>11</a:t>
            </a:fld>
            <a:endParaRPr lang="en-US" altLang="en-US" dirty="0"/>
          </a:p>
        </p:txBody>
      </p:sp>
      <p:sp>
        <p:nvSpPr>
          <p:cNvPr id="657410" name="Rectangle 2">
            <a:extLst>
              <a:ext uri="{FF2B5EF4-FFF2-40B4-BE49-F238E27FC236}">
                <a16:creationId xmlns:a16="http://schemas.microsoft.com/office/drawing/2014/main" id="{54B30D3A-7550-824E-A0E6-4C5247B13AD7}"/>
              </a:ext>
            </a:extLst>
          </p:cNvPr>
          <p:cNvSpPr>
            <a:spLocks noGrp="1" noRot="1" noChangeAspect="1" noChangeArrowheads="1" noTextEdit="1"/>
          </p:cNvSpPr>
          <p:nvPr>
            <p:ph type="sldImg"/>
          </p:nvPr>
        </p:nvSpPr>
        <p:spPr>
          <a:ln/>
        </p:spPr>
      </p:sp>
      <p:sp>
        <p:nvSpPr>
          <p:cNvPr id="657411" name="Rectangle 3">
            <a:extLst>
              <a:ext uri="{FF2B5EF4-FFF2-40B4-BE49-F238E27FC236}">
                <a16:creationId xmlns:a16="http://schemas.microsoft.com/office/drawing/2014/main" id="{906ECFB5-D367-B840-AD49-E7F6176EA410}"/>
              </a:ext>
            </a:extLst>
          </p:cNvPr>
          <p:cNvSpPr>
            <a:spLocks noGrp="1" noChangeArrowheads="1"/>
          </p:cNvSpPr>
          <p:nvPr>
            <p:ph type="body" idx="1"/>
          </p:nvPr>
        </p:nvSpPr>
        <p:spPr/>
        <p:txBody>
          <a:bodyPr/>
          <a:lstStyle/>
          <a:p>
            <a:r>
              <a:rPr lang="en-GB" sz="1200" b="0" i="0" kern="1200" dirty="0">
                <a:solidFill>
                  <a:schemeClr val="tx1"/>
                </a:solidFill>
                <a:effectLst/>
                <a:latin typeface="+mn-lt"/>
                <a:ea typeface="ＭＳ Ｐゴシック" charset="0"/>
                <a:cs typeface="ＭＳ Ｐゴシック" charset="0"/>
              </a:rPr>
              <a:t>Carry-Ripple Adder is a type of implementation of Carry-Propagate Adder in which N number of full adders are chained together to form an N-bit adder.</a:t>
            </a:r>
          </a:p>
          <a:p>
            <a:endParaRPr lang="en-GB" sz="1200" b="0" i="0" kern="1200" dirty="0">
              <a:solidFill>
                <a:schemeClr val="tx1"/>
              </a:solidFill>
              <a:effectLst/>
              <a:latin typeface="+mn-lt"/>
              <a:ea typeface="ＭＳ Ｐゴシック" charset="0"/>
              <a:cs typeface="ＭＳ Ｐゴシック" charset="0"/>
            </a:endParaRPr>
          </a:p>
          <a:p>
            <a:r>
              <a:rPr lang="en-GB" sz="1200" b="0" i="0" kern="1200" dirty="0">
                <a:solidFill>
                  <a:schemeClr val="tx1"/>
                </a:solidFill>
                <a:effectLst/>
                <a:latin typeface="+mn-lt"/>
                <a:ea typeface="ＭＳ Ｐゴシック" charset="0"/>
                <a:cs typeface="ＭＳ Ｐゴシック" charset="0"/>
              </a:rPr>
              <a:t>The time it takes to fully compute the sum and carry in ripple carry adder can increase when many bits need to be added.</a:t>
            </a:r>
            <a:endParaRPr lang="en-US" altLang="en-US" dirty="0"/>
          </a:p>
        </p:txBody>
      </p:sp>
    </p:spTree>
    <p:extLst>
      <p:ext uri="{BB962C8B-B14F-4D97-AF65-F5344CB8AC3E}">
        <p14:creationId xmlns:p14="http://schemas.microsoft.com/office/powerpoint/2010/main" val="469636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1CB25E-8BBB-4940-B8F4-316F9247F986}"/>
              </a:ext>
            </a:extLst>
          </p:cNvPr>
          <p:cNvSpPr>
            <a:spLocks noGrp="1" noChangeArrowheads="1"/>
          </p:cNvSpPr>
          <p:nvPr>
            <p:ph type="sldNum" sz="quarter" idx="5"/>
          </p:nvPr>
        </p:nvSpPr>
        <p:spPr>
          <a:ln/>
        </p:spPr>
        <p:txBody>
          <a:bodyPr/>
          <a:lstStyle/>
          <a:p>
            <a:fld id="{1262715C-0198-7940-A688-807A2668285E}" type="slidenum">
              <a:rPr lang="en-US" altLang="en-US"/>
              <a:pPr/>
              <a:t>12</a:t>
            </a:fld>
            <a:endParaRPr lang="en-US" altLang="en-US" dirty="0"/>
          </a:p>
        </p:txBody>
      </p:sp>
      <p:sp>
        <p:nvSpPr>
          <p:cNvPr id="658434" name="Rectangle 2">
            <a:extLst>
              <a:ext uri="{FF2B5EF4-FFF2-40B4-BE49-F238E27FC236}">
                <a16:creationId xmlns:a16="http://schemas.microsoft.com/office/drawing/2014/main" id="{FCEAB73C-84B0-944A-9D38-BB0439AFAACE}"/>
              </a:ext>
            </a:extLst>
          </p:cNvPr>
          <p:cNvSpPr>
            <a:spLocks noGrp="1" noRot="1" noChangeAspect="1" noChangeArrowheads="1" noTextEdit="1"/>
          </p:cNvSpPr>
          <p:nvPr>
            <p:ph type="sldImg"/>
          </p:nvPr>
        </p:nvSpPr>
        <p:spPr>
          <a:ln/>
        </p:spPr>
      </p:sp>
      <p:sp>
        <p:nvSpPr>
          <p:cNvPr id="658435" name="Rectangle 3">
            <a:extLst>
              <a:ext uri="{FF2B5EF4-FFF2-40B4-BE49-F238E27FC236}">
                <a16:creationId xmlns:a16="http://schemas.microsoft.com/office/drawing/2014/main" id="{B5219137-2388-AA45-9DCA-90033854B802}"/>
              </a:ext>
            </a:extLst>
          </p:cNvPr>
          <p:cNvSpPr>
            <a:spLocks noGrp="1" noChangeArrowheads="1"/>
          </p:cNvSpPr>
          <p:nvPr>
            <p:ph type="body" idx="1"/>
          </p:nvPr>
        </p:nvSpPr>
        <p:spPr/>
        <p:txBody>
          <a:bodyPr/>
          <a:lstStyle/>
          <a:p>
            <a:r>
              <a:rPr lang="en-US" altLang="en-US" dirty="0"/>
              <a:t>This shows another structure of the adder circuit</a:t>
            </a:r>
            <a:r>
              <a:rPr lang="en-US" altLang="en-US" b="1" dirty="0"/>
              <a:t>,</a:t>
            </a:r>
            <a:r>
              <a:rPr lang="en-US" altLang="en-US" dirty="0"/>
              <a:t> which generates/propagates the carries using majority gate built from minority circuit plus inverter.</a:t>
            </a:r>
          </a:p>
        </p:txBody>
      </p:sp>
    </p:spTree>
    <p:extLst>
      <p:ext uri="{BB962C8B-B14F-4D97-AF65-F5344CB8AC3E}">
        <p14:creationId xmlns:p14="http://schemas.microsoft.com/office/powerpoint/2010/main" val="593476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FC99B3-D758-9C43-8DDF-2E195BA91137}"/>
              </a:ext>
            </a:extLst>
          </p:cNvPr>
          <p:cNvSpPr>
            <a:spLocks noGrp="1" noChangeArrowheads="1"/>
          </p:cNvSpPr>
          <p:nvPr>
            <p:ph type="sldNum" sz="quarter" idx="5"/>
          </p:nvPr>
        </p:nvSpPr>
        <p:spPr>
          <a:ln/>
        </p:spPr>
        <p:txBody>
          <a:bodyPr/>
          <a:lstStyle/>
          <a:p>
            <a:fld id="{A8283AC6-2294-5442-BF4F-49C65B281B71}" type="slidenum">
              <a:rPr lang="en-US" altLang="en-US"/>
              <a:pPr/>
              <a:t>13</a:t>
            </a:fld>
            <a:endParaRPr lang="en-US" altLang="en-US" dirty="0"/>
          </a:p>
        </p:txBody>
      </p:sp>
      <p:sp>
        <p:nvSpPr>
          <p:cNvPr id="660482" name="Rectangle 2">
            <a:extLst>
              <a:ext uri="{FF2B5EF4-FFF2-40B4-BE49-F238E27FC236}">
                <a16:creationId xmlns:a16="http://schemas.microsoft.com/office/drawing/2014/main" id="{4E3F9EEE-7595-334F-B9DA-3922093328E1}"/>
              </a:ext>
            </a:extLst>
          </p:cNvPr>
          <p:cNvSpPr>
            <a:spLocks noGrp="1" noRot="1" noChangeAspect="1" noChangeArrowheads="1" noTextEdit="1"/>
          </p:cNvSpPr>
          <p:nvPr>
            <p:ph type="sldImg"/>
          </p:nvPr>
        </p:nvSpPr>
        <p:spPr>
          <a:ln/>
        </p:spPr>
      </p:sp>
      <p:sp>
        <p:nvSpPr>
          <p:cNvPr id="660483" name="Rectangle 3">
            <a:extLst>
              <a:ext uri="{FF2B5EF4-FFF2-40B4-BE49-F238E27FC236}">
                <a16:creationId xmlns:a16="http://schemas.microsoft.com/office/drawing/2014/main" id="{1F264C8C-5749-9A4F-92E7-95A1CA77C169}"/>
              </a:ext>
            </a:extLst>
          </p:cNvPr>
          <p:cNvSpPr>
            <a:spLocks noGrp="1" noChangeArrowheads="1"/>
          </p:cNvSpPr>
          <p:nvPr>
            <p:ph type="body" idx="1"/>
          </p:nvPr>
        </p:nvSpPr>
        <p:spPr/>
        <p:txBody>
          <a:bodyPr/>
          <a:lstStyle/>
          <a:p>
            <a:r>
              <a:rPr lang="en-GB" dirty="0"/>
              <a:t>To solve the carry</a:t>
            </a:r>
            <a:r>
              <a:rPr lang="en-GB" b="1" dirty="0"/>
              <a:t>-</a:t>
            </a:r>
            <a:r>
              <a:rPr lang="en-GB" dirty="0"/>
              <a:t>delay problem, we need to calculate the carry signals in advance, using the input signals to derive the generate and propagate terms previously discussed. </a:t>
            </a:r>
          </a:p>
        </p:txBody>
      </p:sp>
    </p:spTree>
    <p:extLst>
      <p:ext uri="{BB962C8B-B14F-4D97-AF65-F5344CB8AC3E}">
        <p14:creationId xmlns:p14="http://schemas.microsoft.com/office/powerpoint/2010/main" val="1179467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282260-9B28-CE4D-A153-681E9D18A18E}"/>
              </a:ext>
            </a:extLst>
          </p:cNvPr>
          <p:cNvSpPr>
            <a:spLocks noGrp="1" noChangeArrowheads="1"/>
          </p:cNvSpPr>
          <p:nvPr>
            <p:ph type="sldNum" sz="quarter" idx="5"/>
          </p:nvPr>
        </p:nvSpPr>
        <p:spPr>
          <a:ln/>
        </p:spPr>
        <p:txBody>
          <a:bodyPr/>
          <a:lstStyle/>
          <a:p>
            <a:fld id="{E35B7627-5ACF-4C4C-9E18-FEF21010D51D}" type="slidenum">
              <a:rPr lang="en-US" altLang="en-US"/>
              <a:pPr/>
              <a:t>14</a:t>
            </a:fld>
            <a:endParaRPr lang="en-US" altLang="en-US" dirty="0"/>
          </a:p>
        </p:txBody>
      </p:sp>
      <p:sp>
        <p:nvSpPr>
          <p:cNvPr id="661506" name="Rectangle 2">
            <a:extLst>
              <a:ext uri="{FF2B5EF4-FFF2-40B4-BE49-F238E27FC236}">
                <a16:creationId xmlns:a16="http://schemas.microsoft.com/office/drawing/2014/main" id="{6D12B17D-160F-D045-9FAE-C7FCDD36822C}"/>
              </a:ext>
            </a:extLst>
          </p:cNvPr>
          <p:cNvSpPr>
            <a:spLocks noGrp="1" noRot="1" noChangeAspect="1" noChangeArrowheads="1" noTextEdit="1"/>
          </p:cNvSpPr>
          <p:nvPr>
            <p:ph type="sldImg"/>
          </p:nvPr>
        </p:nvSpPr>
        <p:spPr>
          <a:ln/>
        </p:spPr>
      </p:sp>
      <p:sp>
        <p:nvSpPr>
          <p:cNvPr id="661507" name="Rectangle 3">
            <a:extLst>
              <a:ext uri="{FF2B5EF4-FFF2-40B4-BE49-F238E27FC236}">
                <a16:creationId xmlns:a16="http://schemas.microsoft.com/office/drawing/2014/main" id="{EFBE8833-9084-0D49-9E5F-1B70D7D68920}"/>
              </a:ext>
            </a:extLst>
          </p:cNvPr>
          <p:cNvSpPr>
            <a:spLocks noGrp="1" noChangeArrowheads="1"/>
          </p:cNvSpPr>
          <p:nvPr>
            <p:ph type="body" idx="1"/>
          </p:nvPr>
        </p:nvSpPr>
        <p:spPr/>
        <p:txBody>
          <a:bodyPr/>
          <a:lstStyle/>
          <a:p>
            <a:r>
              <a:rPr lang="en-GB" sz="1200" b="0" i="0" u="none" strike="noStrike" kern="1200" baseline="0" dirty="0">
                <a:solidFill>
                  <a:schemeClr val="tx1"/>
                </a:solidFill>
                <a:latin typeface="+mn-lt"/>
                <a:ea typeface="ＭＳ Ｐゴシック" charset="0"/>
                <a:cs typeface="ＭＳ Ｐゴシック" charset="0"/>
              </a:rPr>
              <a:t>In this illustration, the generate and propagate signals are computed in the first stage.</a:t>
            </a: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In the second stage, the generate and propagate signals are combined to produce generate signals.</a:t>
            </a: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In the third stage, the sum is computed using the group generate signals and the bitwise propagate signals.</a:t>
            </a:r>
          </a:p>
          <a:p>
            <a:endParaRPr lang="en-GB" sz="1200" b="0" i="0" u="none" strike="noStrike" kern="1200" baseline="0" dirty="0">
              <a:solidFill>
                <a:schemeClr val="tx1"/>
              </a:solidFill>
              <a:latin typeface="+mn-lt"/>
              <a:ea typeface="ＭＳ Ｐゴシック" charset="0"/>
              <a:cs typeface="ＭＳ Ｐゴシック" charset="0"/>
            </a:endParaRP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a:cs typeface="Calibri"/>
              </a:rPr>
              <a:t>Let’s </a:t>
            </a:r>
            <a:r>
              <a:rPr lang="en-GB" dirty="0">
                <a:ea typeface="ＭＳ Ｐゴシック"/>
                <a:cs typeface="Calibri"/>
              </a:rPr>
              <a:t>examine</a:t>
            </a:r>
            <a:r>
              <a:rPr lang="en-GB" sz="1200" b="0" i="0" u="none" strike="noStrike" kern="1200" baseline="0" dirty="0">
                <a:solidFill>
                  <a:schemeClr val="tx1"/>
                </a:solidFill>
                <a:latin typeface="+mn-lt"/>
                <a:ea typeface="ＭＳ Ｐゴシック"/>
                <a:cs typeface="Calibri"/>
              </a:rPr>
              <a:t> different architectures used to realise the Group propagate logic.</a:t>
            </a:r>
            <a:endParaRPr lang="en-US" altLang="en-US" dirty="0">
              <a:ea typeface="ＭＳ Ｐゴシック"/>
              <a:cs typeface="Calibri"/>
            </a:endParaRPr>
          </a:p>
        </p:txBody>
      </p:sp>
    </p:spTree>
    <p:extLst>
      <p:ext uri="{BB962C8B-B14F-4D97-AF65-F5344CB8AC3E}">
        <p14:creationId xmlns:p14="http://schemas.microsoft.com/office/powerpoint/2010/main" val="236709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54C347-3559-134B-8785-0508B94B2721}"/>
              </a:ext>
            </a:extLst>
          </p:cNvPr>
          <p:cNvSpPr>
            <a:spLocks noGrp="1" noChangeArrowheads="1"/>
          </p:cNvSpPr>
          <p:nvPr>
            <p:ph type="sldNum" sz="quarter" idx="5"/>
          </p:nvPr>
        </p:nvSpPr>
        <p:spPr>
          <a:ln/>
        </p:spPr>
        <p:txBody>
          <a:bodyPr/>
          <a:lstStyle/>
          <a:p>
            <a:fld id="{4201D5EB-CFC2-0E45-9D2D-E2120CBF0889}" type="slidenum">
              <a:rPr lang="en-US" altLang="en-US"/>
              <a:pPr/>
              <a:t>15</a:t>
            </a:fld>
            <a:endParaRPr lang="en-US" altLang="en-US" dirty="0"/>
          </a:p>
        </p:txBody>
      </p:sp>
      <p:sp>
        <p:nvSpPr>
          <p:cNvPr id="662530" name="Rectangle 2">
            <a:extLst>
              <a:ext uri="{FF2B5EF4-FFF2-40B4-BE49-F238E27FC236}">
                <a16:creationId xmlns:a16="http://schemas.microsoft.com/office/drawing/2014/main" id="{F2AB29B7-ABED-DC43-9042-9654B309C100}"/>
              </a:ext>
            </a:extLst>
          </p:cNvPr>
          <p:cNvSpPr>
            <a:spLocks noGrp="1" noRot="1" noChangeAspect="1" noChangeArrowheads="1" noTextEdit="1"/>
          </p:cNvSpPr>
          <p:nvPr>
            <p:ph type="sldImg"/>
          </p:nvPr>
        </p:nvSpPr>
        <p:spPr>
          <a:ln/>
        </p:spPr>
      </p:sp>
      <p:sp>
        <p:nvSpPr>
          <p:cNvPr id="662531" name="Rectangle 3">
            <a:extLst>
              <a:ext uri="{FF2B5EF4-FFF2-40B4-BE49-F238E27FC236}">
                <a16:creationId xmlns:a16="http://schemas.microsoft.com/office/drawing/2014/main" id="{B23AB7C2-3D41-EE49-908B-A6CA76A28034}"/>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878411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F5829B-3F33-6947-B8A8-74126512717E}"/>
              </a:ext>
            </a:extLst>
          </p:cNvPr>
          <p:cNvSpPr>
            <a:spLocks noGrp="1" noChangeArrowheads="1"/>
          </p:cNvSpPr>
          <p:nvPr>
            <p:ph type="sldNum" sz="quarter" idx="5"/>
          </p:nvPr>
        </p:nvSpPr>
        <p:spPr>
          <a:ln/>
        </p:spPr>
        <p:txBody>
          <a:bodyPr/>
          <a:lstStyle/>
          <a:p>
            <a:fld id="{A78DE784-5210-5D44-BAB3-9BB61BBDB7DE}" type="slidenum">
              <a:rPr lang="en-US" altLang="en-US"/>
              <a:pPr/>
              <a:t>16</a:t>
            </a:fld>
            <a:endParaRPr lang="en-US" altLang="en-US" dirty="0"/>
          </a:p>
        </p:txBody>
      </p:sp>
      <p:sp>
        <p:nvSpPr>
          <p:cNvPr id="664578" name="Rectangle 2">
            <a:extLst>
              <a:ext uri="{FF2B5EF4-FFF2-40B4-BE49-F238E27FC236}">
                <a16:creationId xmlns:a16="http://schemas.microsoft.com/office/drawing/2014/main" id="{C60CC5BC-95BE-134E-896A-C07BAB0AEDEA}"/>
              </a:ext>
            </a:extLst>
          </p:cNvPr>
          <p:cNvSpPr>
            <a:spLocks noGrp="1" noRot="1" noChangeAspect="1" noChangeArrowheads="1" noTextEdit="1"/>
          </p:cNvSpPr>
          <p:nvPr>
            <p:ph type="sldImg"/>
          </p:nvPr>
        </p:nvSpPr>
        <p:spPr>
          <a:ln/>
        </p:spPr>
      </p:sp>
      <p:sp>
        <p:nvSpPr>
          <p:cNvPr id="664579" name="Rectangle 3">
            <a:extLst>
              <a:ext uri="{FF2B5EF4-FFF2-40B4-BE49-F238E27FC236}">
                <a16:creationId xmlns:a16="http://schemas.microsoft.com/office/drawing/2014/main" id="{0A5EF3C1-F6A4-9F46-9B0E-73AE7037D860}"/>
              </a:ext>
            </a:extLst>
          </p:cNvPr>
          <p:cNvSpPr>
            <a:spLocks noGrp="1" noChangeArrowheads="1"/>
          </p:cNvSpPr>
          <p:nvPr>
            <p:ph type="body" idx="1"/>
          </p:nvPr>
        </p:nvSpPr>
        <p:spPr/>
        <p:txBody>
          <a:bodyPr/>
          <a:lstStyle/>
          <a:p>
            <a:r>
              <a:rPr lang="en-US" altLang="en-US" dirty="0"/>
              <a:t>Diagram illustrates the delay due to carry ripple from least significant bit to most significant bit of the adder.</a:t>
            </a:r>
          </a:p>
        </p:txBody>
      </p:sp>
    </p:spTree>
    <p:extLst>
      <p:ext uri="{BB962C8B-B14F-4D97-AF65-F5344CB8AC3E}">
        <p14:creationId xmlns:p14="http://schemas.microsoft.com/office/powerpoint/2010/main" val="80485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EBB3AA-4C52-0249-9CDB-CCB2D6EB53DB}"/>
              </a:ext>
            </a:extLst>
          </p:cNvPr>
          <p:cNvSpPr>
            <a:spLocks noGrp="1" noChangeArrowheads="1"/>
          </p:cNvSpPr>
          <p:nvPr>
            <p:ph type="sldNum" sz="quarter" idx="5"/>
          </p:nvPr>
        </p:nvSpPr>
        <p:spPr>
          <a:ln/>
        </p:spPr>
        <p:txBody>
          <a:bodyPr/>
          <a:lstStyle/>
          <a:p>
            <a:fld id="{B697345D-AAC2-9744-851C-1EBB0B8716DC}" type="slidenum">
              <a:rPr lang="en-US" altLang="en-US"/>
              <a:pPr/>
              <a:t>17</a:t>
            </a:fld>
            <a:endParaRPr lang="en-US" altLang="en-US" dirty="0"/>
          </a:p>
        </p:txBody>
      </p:sp>
      <p:sp>
        <p:nvSpPr>
          <p:cNvPr id="665602" name="Rectangle 2">
            <a:extLst>
              <a:ext uri="{FF2B5EF4-FFF2-40B4-BE49-F238E27FC236}">
                <a16:creationId xmlns:a16="http://schemas.microsoft.com/office/drawing/2014/main" id="{2FB8A999-9755-C34A-BBCC-534D7B495E7A}"/>
              </a:ext>
            </a:extLst>
          </p:cNvPr>
          <p:cNvSpPr>
            <a:spLocks noGrp="1" noRot="1" noChangeAspect="1" noChangeArrowheads="1" noTextEdit="1"/>
          </p:cNvSpPr>
          <p:nvPr>
            <p:ph type="sldImg"/>
          </p:nvPr>
        </p:nvSpPr>
        <p:spPr>
          <a:ln/>
        </p:spPr>
      </p:sp>
      <p:sp>
        <p:nvSpPr>
          <p:cNvPr id="665603" name="Rectangle 3">
            <a:extLst>
              <a:ext uri="{FF2B5EF4-FFF2-40B4-BE49-F238E27FC236}">
                <a16:creationId xmlns:a16="http://schemas.microsoft.com/office/drawing/2014/main" id="{897AF251-5D1E-C049-85B1-71F22F42A306}"/>
              </a:ext>
            </a:extLst>
          </p:cNvPr>
          <p:cNvSpPr>
            <a:spLocks noGrp="1" noChangeArrowheads="1"/>
          </p:cNvSpPr>
          <p:nvPr>
            <p:ph type="body" idx="1"/>
          </p:nvPr>
        </p:nvSpPr>
        <p:spPr/>
        <p:txBody>
          <a:bodyPr/>
          <a:lstStyle/>
          <a:p>
            <a:r>
              <a:rPr lang="en-US" altLang="en-US" dirty="0">
                <a:ea typeface="ＭＳ Ｐゴシック"/>
                <a:cs typeface="Calibri"/>
              </a:rPr>
              <a:t>Slide shows PG notation that will be used in the rest of the slides.</a:t>
            </a:r>
          </a:p>
        </p:txBody>
      </p:sp>
    </p:spTree>
    <p:extLst>
      <p:ext uri="{BB962C8B-B14F-4D97-AF65-F5344CB8AC3E}">
        <p14:creationId xmlns:p14="http://schemas.microsoft.com/office/powerpoint/2010/main" val="2978667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82124F-6629-4D4B-850A-E9F5DF4275AE}"/>
              </a:ext>
            </a:extLst>
          </p:cNvPr>
          <p:cNvSpPr>
            <a:spLocks noGrp="1" noChangeArrowheads="1"/>
          </p:cNvSpPr>
          <p:nvPr>
            <p:ph type="sldNum" sz="quarter" idx="5"/>
          </p:nvPr>
        </p:nvSpPr>
        <p:spPr>
          <a:ln/>
        </p:spPr>
        <p:txBody>
          <a:bodyPr/>
          <a:lstStyle/>
          <a:p>
            <a:fld id="{519505B0-F96F-8F4C-95CC-9152BAD33639}" type="slidenum">
              <a:rPr lang="en-US" altLang="en-US"/>
              <a:pPr/>
              <a:t>18</a:t>
            </a:fld>
            <a:endParaRPr lang="en-US" altLang="en-US" dirty="0"/>
          </a:p>
        </p:txBody>
      </p:sp>
      <p:sp>
        <p:nvSpPr>
          <p:cNvPr id="666626" name="Rectangle 2">
            <a:extLst>
              <a:ext uri="{FF2B5EF4-FFF2-40B4-BE49-F238E27FC236}">
                <a16:creationId xmlns:a16="http://schemas.microsoft.com/office/drawing/2014/main" id="{3559D2C7-BE1B-FF45-90FD-D6542A9D23C1}"/>
              </a:ext>
            </a:extLst>
          </p:cNvPr>
          <p:cNvSpPr>
            <a:spLocks noGrp="1" noRot="1" noChangeAspect="1" noChangeArrowheads="1" noTextEdit="1"/>
          </p:cNvSpPr>
          <p:nvPr>
            <p:ph type="sldImg"/>
          </p:nvPr>
        </p:nvSpPr>
        <p:spPr>
          <a:ln/>
        </p:spPr>
      </p:sp>
      <p:sp>
        <p:nvSpPr>
          <p:cNvPr id="666627" name="Rectangle 3">
            <a:extLst>
              <a:ext uri="{FF2B5EF4-FFF2-40B4-BE49-F238E27FC236}">
                <a16:creationId xmlns:a16="http://schemas.microsoft.com/office/drawing/2014/main" id="{541C5D8C-9987-0D40-A343-83E92C53A5D4}"/>
              </a:ext>
            </a:extLst>
          </p:cNvPr>
          <p:cNvSpPr>
            <a:spLocks noGrp="1" noChangeArrowheads="1"/>
          </p:cNvSpPr>
          <p:nvPr>
            <p:ph type="body" idx="1"/>
          </p:nvPr>
        </p:nvSpPr>
        <p:spPr/>
        <p:txBody>
          <a:bodyPr/>
          <a:lstStyle/>
          <a:p>
            <a:r>
              <a:rPr lang="en-US" altLang="en-US" b="0" dirty="0"/>
              <a:t>Carry-skip Adder also known as carry-bypass adder improves delay by employing generate propagate logic, which either sets the multiplexer in each stage to either propagate the carry into that stage or output the generated carry from that stage. </a:t>
            </a:r>
          </a:p>
          <a:p>
            <a:endParaRPr lang="en-US" altLang="en-US" b="0" dirty="0"/>
          </a:p>
          <a:p>
            <a:pPr marL="0" marR="0" lvl="0" indent="0" algn="l" defTabSz="914400" rtl="0" eaLnBrk="0" fontAlgn="base" latinLnBrk="0" hangingPunct="0">
              <a:lnSpc>
                <a:spcPct val="100000"/>
              </a:lnSpc>
              <a:spcBef>
                <a:spcPts val="600"/>
              </a:spcBef>
              <a:spcAft>
                <a:spcPct val="0"/>
              </a:spcAft>
              <a:buClrTx/>
              <a:buSzTx/>
              <a:buFontTx/>
              <a:buNone/>
              <a:tabLst/>
              <a:defRPr/>
            </a:pPr>
            <a:r>
              <a:rPr lang="en-GB" sz="1200" b="0" i="0" u="none" strike="noStrike" kern="1200" baseline="0" dirty="0">
                <a:solidFill>
                  <a:schemeClr val="tx1"/>
                </a:solidFill>
                <a:latin typeface="+mn-lt"/>
                <a:ea typeface="ＭＳ Ｐゴシック" charset="0"/>
                <a:cs typeface="ＭＳ Ｐゴシック" charset="0"/>
              </a:rPr>
              <a:t>A careful look at the circuit of the CSA, one would notice that if the first 4 bits block of the adder generates a carry, the multiplexer will select ‘0’ to propagate this carry. Looking at the next two blocks, depending on their input bits combinations for each adder block, the carry generated in the first block can skip to the last 4 bits block for the correct sum of the two 16 bits number can be computed.</a:t>
            </a:r>
          </a:p>
          <a:p>
            <a:endParaRPr lang="en-US" altLang="en-US" b="0" dirty="0"/>
          </a:p>
        </p:txBody>
      </p:sp>
    </p:spTree>
    <p:extLst>
      <p:ext uri="{BB962C8B-B14F-4D97-AF65-F5344CB8AC3E}">
        <p14:creationId xmlns:p14="http://schemas.microsoft.com/office/powerpoint/2010/main" val="2848130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CC278F-C453-214E-9750-88A61881B0F5}"/>
              </a:ext>
            </a:extLst>
          </p:cNvPr>
          <p:cNvSpPr>
            <a:spLocks noGrp="1" noChangeArrowheads="1"/>
          </p:cNvSpPr>
          <p:nvPr>
            <p:ph type="sldNum" sz="quarter" idx="5"/>
          </p:nvPr>
        </p:nvSpPr>
        <p:spPr>
          <a:ln/>
        </p:spPr>
        <p:txBody>
          <a:bodyPr/>
          <a:lstStyle/>
          <a:p>
            <a:fld id="{2A8EA03F-6608-6D44-A872-109156999CF5}" type="slidenum">
              <a:rPr lang="en-US" altLang="en-US"/>
              <a:pPr/>
              <a:t>19</a:t>
            </a:fld>
            <a:endParaRPr lang="en-US" altLang="en-US" dirty="0"/>
          </a:p>
        </p:txBody>
      </p:sp>
      <p:sp>
        <p:nvSpPr>
          <p:cNvPr id="668674" name="Rectangle 2">
            <a:extLst>
              <a:ext uri="{FF2B5EF4-FFF2-40B4-BE49-F238E27FC236}">
                <a16:creationId xmlns:a16="http://schemas.microsoft.com/office/drawing/2014/main" id="{C5816044-8526-694E-A84D-30C5F0527398}"/>
              </a:ext>
            </a:extLst>
          </p:cNvPr>
          <p:cNvSpPr>
            <a:spLocks noGrp="1" noRot="1" noChangeAspect="1" noChangeArrowheads="1" noTextEdit="1"/>
          </p:cNvSpPr>
          <p:nvPr>
            <p:ph type="sldImg"/>
          </p:nvPr>
        </p:nvSpPr>
        <p:spPr>
          <a:ln/>
        </p:spPr>
      </p:sp>
      <p:sp>
        <p:nvSpPr>
          <p:cNvPr id="668675" name="Rectangle 3">
            <a:extLst>
              <a:ext uri="{FF2B5EF4-FFF2-40B4-BE49-F238E27FC236}">
                <a16:creationId xmlns:a16="http://schemas.microsoft.com/office/drawing/2014/main" id="{B87F558A-69D5-0B4F-A85A-6E00B7C42B70}"/>
              </a:ext>
            </a:extLst>
          </p:cNvPr>
          <p:cNvSpPr>
            <a:spLocks noGrp="1" noChangeArrowheads="1"/>
          </p:cNvSpPr>
          <p:nvPr>
            <p:ph type="body" idx="1"/>
          </p:nvPr>
        </p:nvSpPr>
        <p:spPr/>
        <p:txBody>
          <a:bodyPr/>
          <a:lstStyle/>
          <a:p>
            <a:r>
              <a:rPr lang="en-GB" sz="1200" b="0" i="0" u="none" strike="noStrike" kern="1200" baseline="0" dirty="0">
                <a:solidFill>
                  <a:schemeClr val="tx1"/>
                </a:solidFill>
                <a:latin typeface="+mn-lt"/>
                <a:ea typeface="ＭＳ Ｐゴシック" charset="0"/>
                <a:cs typeface="ＭＳ Ｐゴシック" charset="0"/>
              </a:rPr>
              <a:t>This diagram illustrates the sequence of operation of the CSA </a:t>
            </a: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At the top is a 4-bit ripple chain. The output of the third block in this chain determines if that group generates a carryout.  </a:t>
            </a: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At the second level of the diagram is the carry skip chain. This chain either takes the carry out for its corresponding 4 bits adder or it skips the generated or propagated carry of the previous adder across. </a:t>
            </a: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The blue boxes are two input adders.</a:t>
            </a:r>
            <a:endParaRPr lang="en-US" altLang="en-US" dirty="0"/>
          </a:p>
        </p:txBody>
      </p:sp>
    </p:spTree>
    <p:extLst>
      <p:ext uri="{BB962C8B-B14F-4D97-AF65-F5344CB8AC3E}">
        <p14:creationId xmlns:p14="http://schemas.microsoft.com/office/powerpoint/2010/main" val="212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841400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79D3CA-E776-664D-8DB8-EC7EAC819FEB}"/>
              </a:ext>
            </a:extLst>
          </p:cNvPr>
          <p:cNvSpPr>
            <a:spLocks noGrp="1" noChangeArrowheads="1"/>
          </p:cNvSpPr>
          <p:nvPr>
            <p:ph type="sldNum" sz="quarter" idx="5"/>
          </p:nvPr>
        </p:nvSpPr>
        <p:spPr>
          <a:ln/>
        </p:spPr>
        <p:txBody>
          <a:bodyPr/>
          <a:lstStyle/>
          <a:p>
            <a:fld id="{22F01D52-9148-E84A-8EA9-F311A6912677}" type="slidenum">
              <a:rPr lang="en-US" altLang="en-US"/>
              <a:pPr/>
              <a:t>20</a:t>
            </a:fld>
            <a:endParaRPr lang="en-US" altLang="en-US" dirty="0"/>
          </a:p>
        </p:txBody>
      </p:sp>
      <p:sp>
        <p:nvSpPr>
          <p:cNvPr id="669698" name="Rectangle 2">
            <a:extLst>
              <a:ext uri="{FF2B5EF4-FFF2-40B4-BE49-F238E27FC236}">
                <a16:creationId xmlns:a16="http://schemas.microsoft.com/office/drawing/2014/main" id="{AFBDC424-05D1-264E-97F5-9731DF4F5F0B}"/>
              </a:ext>
            </a:extLst>
          </p:cNvPr>
          <p:cNvSpPr>
            <a:spLocks noGrp="1" noRot="1" noChangeAspect="1" noChangeArrowheads="1" noTextEdit="1"/>
          </p:cNvSpPr>
          <p:nvPr>
            <p:ph type="sldImg"/>
          </p:nvPr>
        </p:nvSpPr>
        <p:spPr>
          <a:ln/>
        </p:spPr>
      </p:sp>
      <p:sp>
        <p:nvSpPr>
          <p:cNvPr id="669699" name="Rectangle 3">
            <a:extLst>
              <a:ext uri="{FF2B5EF4-FFF2-40B4-BE49-F238E27FC236}">
                <a16:creationId xmlns:a16="http://schemas.microsoft.com/office/drawing/2014/main" id="{C1159B50-437E-7F46-BDF1-5A4FB53F3DA4}"/>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79598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969054-9E6A-7742-A214-67E2DC306BE9}"/>
              </a:ext>
            </a:extLst>
          </p:cNvPr>
          <p:cNvSpPr>
            <a:spLocks noGrp="1" noChangeArrowheads="1"/>
          </p:cNvSpPr>
          <p:nvPr>
            <p:ph type="sldNum" sz="quarter" idx="5"/>
          </p:nvPr>
        </p:nvSpPr>
        <p:spPr>
          <a:ln/>
        </p:spPr>
        <p:txBody>
          <a:bodyPr/>
          <a:lstStyle/>
          <a:p>
            <a:fld id="{B64A3153-014B-3D4F-B77C-1691B9C28A0B}" type="slidenum">
              <a:rPr lang="en-US" altLang="en-US"/>
              <a:pPr/>
              <a:t>21</a:t>
            </a:fld>
            <a:endParaRPr lang="en-US" altLang="en-US" dirty="0"/>
          </a:p>
        </p:txBody>
      </p:sp>
      <p:sp>
        <p:nvSpPr>
          <p:cNvPr id="670722" name="Rectangle 2">
            <a:extLst>
              <a:ext uri="{FF2B5EF4-FFF2-40B4-BE49-F238E27FC236}">
                <a16:creationId xmlns:a16="http://schemas.microsoft.com/office/drawing/2014/main" id="{D1D4BFF0-79DB-0448-8BBB-63CE616C586E}"/>
              </a:ext>
            </a:extLst>
          </p:cNvPr>
          <p:cNvSpPr>
            <a:spLocks noGrp="1" noRot="1" noChangeAspect="1" noChangeArrowheads="1" noTextEdit="1"/>
          </p:cNvSpPr>
          <p:nvPr>
            <p:ph type="sldImg"/>
          </p:nvPr>
        </p:nvSpPr>
        <p:spPr>
          <a:ln/>
        </p:spPr>
      </p:sp>
      <p:sp>
        <p:nvSpPr>
          <p:cNvPr id="670723" name="Rectangle 3">
            <a:extLst>
              <a:ext uri="{FF2B5EF4-FFF2-40B4-BE49-F238E27FC236}">
                <a16:creationId xmlns:a16="http://schemas.microsoft.com/office/drawing/2014/main" id="{4C1969FE-6135-684F-BC72-9984726745BE}"/>
              </a:ext>
            </a:extLst>
          </p:cNvPr>
          <p:cNvSpPr>
            <a:spLocks noGrp="1" noChangeArrowheads="1"/>
          </p:cNvSpPr>
          <p:nvPr>
            <p:ph type="body" idx="1"/>
          </p:nvPr>
        </p:nvSpPr>
        <p:spPr/>
        <p:txBody>
          <a:bodyPr/>
          <a:lstStyle/>
          <a:p>
            <a:r>
              <a:rPr lang="en-US" altLang="en-US" dirty="0"/>
              <a:t>Carry-Lookahead adder is another type of Carry-Propagate Adder. In this design, the adder is divided into blocks in which the carry signal for each block is computed quickly. It computes group generate and group propagate and therefore does not require the carry output from the first of adders.</a:t>
            </a:r>
          </a:p>
          <a:p>
            <a:endParaRPr lang="en-US" altLang="en-US" dirty="0"/>
          </a:p>
        </p:txBody>
      </p:sp>
    </p:spTree>
    <p:extLst>
      <p:ext uri="{BB962C8B-B14F-4D97-AF65-F5344CB8AC3E}">
        <p14:creationId xmlns:p14="http://schemas.microsoft.com/office/powerpoint/2010/main" val="3830596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F92440A-F18C-1A47-8241-93919CA26446}"/>
              </a:ext>
            </a:extLst>
          </p:cNvPr>
          <p:cNvSpPr>
            <a:spLocks noGrp="1" noChangeArrowheads="1"/>
          </p:cNvSpPr>
          <p:nvPr>
            <p:ph type="sldNum" sz="quarter" idx="5"/>
          </p:nvPr>
        </p:nvSpPr>
        <p:spPr>
          <a:ln/>
        </p:spPr>
        <p:txBody>
          <a:bodyPr/>
          <a:lstStyle/>
          <a:p>
            <a:fld id="{A371D7CD-DE8A-D449-964B-BAD494CDC4DD}" type="slidenum">
              <a:rPr lang="en-US" altLang="en-US"/>
              <a:pPr/>
              <a:t>22</a:t>
            </a:fld>
            <a:endParaRPr lang="en-US" altLang="en-US" dirty="0"/>
          </a:p>
        </p:txBody>
      </p:sp>
      <p:sp>
        <p:nvSpPr>
          <p:cNvPr id="671746" name="Rectangle 2">
            <a:extLst>
              <a:ext uri="{FF2B5EF4-FFF2-40B4-BE49-F238E27FC236}">
                <a16:creationId xmlns:a16="http://schemas.microsoft.com/office/drawing/2014/main" id="{C97BF69C-9F02-1647-8C18-B54BB0584EF9}"/>
              </a:ext>
            </a:extLst>
          </p:cNvPr>
          <p:cNvSpPr>
            <a:spLocks noGrp="1" noRot="1" noChangeAspect="1" noChangeArrowheads="1" noTextEdit="1"/>
          </p:cNvSpPr>
          <p:nvPr>
            <p:ph type="sldImg"/>
          </p:nvPr>
        </p:nvSpPr>
        <p:spPr>
          <a:ln/>
        </p:spPr>
      </p:sp>
      <p:sp>
        <p:nvSpPr>
          <p:cNvPr id="671747" name="Rectangle 3">
            <a:extLst>
              <a:ext uri="{FF2B5EF4-FFF2-40B4-BE49-F238E27FC236}">
                <a16:creationId xmlns:a16="http://schemas.microsoft.com/office/drawing/2014/main" id="{A12F8A7B-EC9C-244E-981C-A1AAE1AE90B0}"/>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39255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3E9AF1-7066-6042-9737-B834E06C26C8}"/>
              </a:ext>
            </a:extLst>
          </p:cNvPr>
          <p:cNvSpPr>
            <a:spLocks noGrp="1" noChangeArrowheads="1"/>
          </p:cNvSpPr>
          <p:nvPr>
            <p:ph type="sldNum" sz="quarter" idx="5"/>
          </p:nvPr>
        </p:nvSpPr>
        <p:spPr>
          <a:ln/>
        </p:spPr>
        <p:txBody>
          <a:bodyPr/>
          <a:lstStyle/>
          <a:p>
            <a:fld id="{3831F825-F09A-0B4E-BAD0-0756235B9E22}" type="slidenum">
              <a:rPr lang="en-US" altLang="en-US"/>
              <a:pPr/>
              <a:t>23</a:t>
            </a:fld>
            <a:endParaRPr lang="en-US" altLang="en-US" dirty="0"/>
          </a:p>
        </p:txBody>
      </p:sp>
      <p:sp>
        <p:nvSpPr>
          <p:cNvPr id="672770" name="Rectangle 2">
            <a:extLst>
              <a:ext uri="{FF2B5EF4-FFF2-40B4-BE49-F238E27FC236}">
                <a16:creationId xmlns:a16="http://schemas.microsoft.com/office/drawing/2014/main" id="{91ED3084-17BA-A041-9B91-E9EFCF915DF6}"/>
              </a:ext>
            </a:extLst>
          </p:cNvPr>
          <p:cNvSpPr>
            <a:spLocks noGrp="1" noRot="1" noChangeAspect="1" noChangeArrowheads="1" noTextEdit="1"/>
          </p:cNvSpPr>
          <p:nvPr>
            <p:ph type="sldImg"/>
          </p:nvPr>
        </p:nvSpPr>
        <p:spPr>
          <a:ln/>
        </p:spPr>
      </p:sp>
      <p:sp>
        <p:nvSpPr>
          <p:cNvPr id="672771" name="Rectangle 3">
            <a:extLst>
              <a:ext uri="{FF2B5EF4-FFF2-40B4-BE49-F238E27FC236}">
                <a16:creationId xmlns:a16="http://schemas.microsoft.com/office/drawing/2014/main" id="{DD9E8607-D969-AB4C-819C-6F74D31130B2}"/>
              </a:ext>
            </a:extLst>
          </p:cNvPr>
          <p:cNvSpPr>
            <a:spLocks noGrp="1" noChangeArrowheads="1"/>
          </p:cNvSpPr>
          <p:nvPr>
            <p:ph type="body" idx="1"/>
          </p:nvPr>
        </p:nvSpPr>
        <p:spPr/>
        <p:txBody>
          <a:bodyPr/>
          <a:lstStyle/>
          <a:p>
            <a:r>
              <a:rPr lang="en-GB" sz="1200" b="0" i="0" u="none" strike="noStrike" kern="1200" baseline="0" dirty="0">
                <a:solidFill>
                  <a:schemeClr val="tx1"/>
                </a:solidFill>
                <a:latin typeface="+mn-lt"/>
                <a:ea typeface="ＭＳ Ｐゴシック" charset="0"/>
                <a:cs typeface="ＭＳ Ｐゴシック" charset="0"/>
              </a:rPr>
              <a:t>Ripple operation can be sped up using Higher-valency cells. </a:t>
            </a:r>
          </a:p>
          <a:p>
            <a:endParaRPr lang="en-GB" altLang="en-US" sz="1200" b="0" i="0" u="none" strike="noStrike" kern="1200" baseline="0" dirty="0">
              <a:solidFill>
                <a:schemeClr val="tx1"/>
              </a:solidFill>
              <a:latin typeface="+mn-lt"/>
              <a:ea typeface="ＭＳ Ｐゴシック" charset="0"/>
            </a:endParaRPr>
          </a:p>
          <a:p>
            <a:endParaRPr lang="en-GB" altLang="en-US" sz="1200" b="0" i="0" u="none" strike="noStrike" kern="1200" baseline="0" dirty="0">
              <a:solidFill>
                <a:schemeClr val="tx1"/>
              </a:solidFill>
              <a:latin typeface="+mn-lt"/>
              <a:ea typeface="ＭＳ Ｐゴシック" charset="0"/>
            </a:endParaRPr>
          </a:p>
        </p:txBody>
      </p:sp>
    </p:spTree>
    <p:extLst>
      <p:ext uri="{BB962C8B-B14F-4D97-AF65-F5344CB8AC3E}">
        <p14:creationId xmlns:p14="http://schemas.microsoft.com/office/powerpoint/2010/main" val="992287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ED7965-7E3A-A34C-A07B-D2BD9B3A4E1C}"/>
              </a:ext>
            </a:extLst>
          </p:cNvPr>
          <p:cNvSpPr>
            <a:spLocks noGrp="1" noChangeArrowheads="1"/>
          </p:cNvSpPr>
          <p:nvPr>
            <p:ph type="sldNum" sz="quarter" idx="5"/>
          </p:nvPr>
        </p:nvSpPr>
        <p:spPr>
          <a:ln/>
        </p:spPr>
        <p:txBody>
          <a:bodyPr/>
          <a:lstStyle/>
          <a:p>
            <a:fld id="{62B4AE57-C201-6949-A801-32E3A188FF68}" type="slidenum">
              <a:rPr lang="en-US" altLang="en-US"/>
              <a:pPr/>
              <a:t>24</a:t>
            </a:fld>
            <a:endParaRPr lang="en-US" altLang="en-US" dirty="0"/>
          </a:p>
        </p:txBody>
      </p:sp>
      <p:sp>
        <p:nvSpPr>
          <p:cNvPr id="673794" name="Rectangle 2">
            <a:extLst>
              <a:ext uri="{FF2B5EF4-FFF2-40B4-BE49-F238E27FC236}">
                <a16:creationId xmlns:a16="http://schemas.microsoft.com/office/drawing/2014/main" id="{6348906E-51FB-C241-BEE6-4A37108C1651}"/>
              </a:ext>
            </a:extLst>
          </p:cNvPr>
          <p:cNvSpPr>
            <a:spLocks noGrp="1" noRot="1" noChangeAspect="1" noChangeArrowheads="1" noTextEdit="1"/>
          </p:cNvSpPr>
          <p:nvPr>
            <p:ph type="sldImg"/>
          </p:nvPr>
        </p:nvSpPr>
        <p:spPr>
          <a:ln/>
        </p:spPr>
      </p:sp>
      <p:sp>
        <p:nvSpPr>
          <p:cNvPr id="673795" name="Rectangle 3">
            <a:extLst>
              <a:ext uri="{FF2B5EF4-FFF2-40B4-BE49-F238E27FC236}">
                <a16:creationId xmlns:a16="http://schemas.microsoft.com/office/drawing/2014/main" id="{264058D0-C9EF-A14F-8592-464E18DF717B}"/>
              </a:ext>
            </a:extLst>
          </p:cNvPr>
          <p:cNvSpPr>
            <a:spLocks noGrp="1" noChangeArrowheads="1"/>
          </p:cNvSpPr>
          <p:nvPr>
            <p:ph type="body" idx="1"/>
          </p:nvPr>
        </p:nvSpPr>
        <p:spPr/>
        <p:txBody>
          <a:bodyPr/>
          <a:lstStyle/>
          <a:p>
            <a:r>
              <a:rPr lang="en-US" altLang="en-US" b="0" dirty="0"/>
              <a:t>In this adder structure, since the carry-in can either be a 0 or 1, two full adders with preset carry-ins are used. A multiplexer is used to select either of the adders based on the carry out from the previous stage.</a:t>
            </a:r>
          </a:p>
        </p:txBody>
      </p:sp>
    </p:spTree>
    <p:extLst>
      <p:ext uri="{BB962C8B-B14F-4D97-AF65-F5344CB8AC3E}">
        <p14:creationId xmlns:p14="http://schemas.microsoft.com/office/powerpoint/2010/main" val="1650711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08E812-BC79-2246-B4F5-2B8BC8A28EDE}"/>
              </a:ext>
            </a:extLst>
          </p:cNvPr>
          <p:cNvSpPr>
            <a:spLocks noGrp="1" noChangeArrowheads="1"/>
          </p:cNvSpPr>
          <p:nvPr>
            <p:ph type="sldNum" sz="quarter" idx="5"/>
          </p:nvPr>
        </p:nvSpPr>
        <p:spPr>
          <a:ln/>
        </p:spPr>
        <p:txBody>
          <a:bodyPr/>
          <a:lstStyle/>
          <a:p>
            <a:fld id="{032E9E17-BC08-5447-AB26-74F1E4B4023A}" type="slidenum">
              <a:rPr lang="en-US" altLang="en-US"/>
              <a:pPr/>
              <a:t>25</a:t>
            </a:fld>
            <a:endParaRPr lang="en-US" altLang="en-US" dirty="0"/>
          </a:p>
        </p:txBody>
      </p:sp>
      <p:sp>
        <p:nvSpPr>
          <p:cNvPr id="675842" name="Rectangle 2">
            <a:extLst>
              <a:ext uri="{FF2B5EF4-FFF2-40B4-BE49-F238E27FC236}">
                <a16:creationId xmlns:a16="http://schemas.microsoft.com/office/drawing/2014/main" id="{D5151466-2D90-FE42-A189-ED12A54A53AE}"/>
              </a:ext>
            </a:extLst>
          </p:cNvPr>
          <p:cNvSpPr>
            <a:spLocks noGrp="1" noRot="1" noChangeAspect="1" noChangeArrowheads="1" noTextEdit="1"/>
          </p:cNvSpPr>
          <p:nvPr>
            <p:ph type="sldImg"/>
          </p:nvPr>
        </p:nvSpPr>
        <p:spPr>
          <a:ln/>
        </p:spPr>
      </p:sp>
      <p:sp>
        <p:nvSpPr>
          <p:cNvPr id="675843" name="Rectangle 3">
            <a:extLst>
              <a:ext uri="{FF2B5EF4-FFF2-40B4-BE49-F238E27FC236}">
                <a16:creationId xmlns:a16="http://schemas.microsoft.com/office/drawing/2014/main" id="{92E2F980-E195-FA49-869F-437960E49499}"/>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98766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F21CC3-009B-214F-AF23-656C463377F0}"/>
              </a:ext>
            </a:extLst>
          </p:cNvPr>
          <p:cNvSpPr>
            <a:spLocks noGrp="1" noChangeArrowheads="1"/>
          </p:cNvSpPr>
          <p:nvPr>
            <p:ph type="sldNum" sz="quarter" idx="5"/>
          </p:nvPr>
        </p:nvSpPr>
        <p:spPr>
          <a:ln/>
        </p:spPr>
        <p:txBody>
          <a:bodyPr/>
          <a:lstStyle/>
          <a:p>
            <a:fld id="{0C769DC2-7572-F44B-B528-6D75EBA69B67}" type="slidenum">
              <a:rPr lang="en-US" altLang="en-US"/>
              <a:pPr/>
              <a:t>26</a:t>
            </a:fld>
            <a:endParaRPr lang="en-US" altLang="en-US" dirty="0"/>
          </a:p>
        </p:txBody>
      </p:sp>
      <p:sp>
        <p:nvSpPr>
          <p:cNvPr id="676866" name="Rectangle 2">
            <a:extLst>
              <a:ext uri="{FF2B5EF4-FFF2-40B4-BE49-F238E27FC236}">
                <a16:creationId xmlns:a16="http://schemas.microsoft.com/office/drawing/2014/main" id="{78775356-4A44-F249-8459-1083B7AD4AAD}"/>
              </a:ext>
            </a:extLst>
          </p:cNvPr>
          <p:cNvSpPr>
            <a:spLocks noGrp="1" noRot="1" noChangeAspect="1" noChangeArrowheads="1" noTextEdit="1"/>
          </p:cNvSpPr>
          <p:nvPr>
            <p:ph type="sldImg"/>
          </p:nvPr>
        </p:nvSpPr>
        <p:spPr>
          <a:ln/>
        </p:spPr>
      </p:sp>
      <p:sp>
        <p:nvSpPr>
          <p:cNvPr id="676867" name="Rectangle 3">
            <a:extLst>
              <a:ext uri="{FF2B5EF4-FFF2-40B4-BE49-F238E27FC236}">
                <a16:creationId xmlns:a16="http://schemas.microsoft.com/office/drawing/2014/main" id="{60C0C908-4D01-7040-8CCC-D421141B9F3B}"/>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268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D74789-FABB-BF42-A37C-B59BA6A334BC}"/>
              </a:ext>
            </a:extLst>
          </p:cNvPr>
          <p:cNvSpPr>
            <a:spLocks noGrp="1" noChangeArrowheads="1"/>
          </p:cNvSpPr>
          <p:nvPr>
            <p:ph type="sldNum" sz="quarter" idx="5"/>
          </p:nvPr>
        </p:nvSpPr>
        <p:spPr>
          <a:ln/>
        </p:spPr>
        <p:txBody>
          <a:bodyPr/>
          <a:lstStyle/>
          <a:p>
            <a:fld id="{70B308BA-67F0-EB4F-9372-585FC6E5AC91}" type="slidenum">
              <a:rPr lang="en-US" altLang="en-US"/>
              <a:pPr/>
              <a:t>27</a:t>
            </a:fld>
            <a:endParaRPr lang="en-US" altLang="en-US" dirty="0"/>
          </a:p>
        </p:txBody>
      </p:sp>
      <p:sp>
        <p:nvSpPr>
          <p:cNvPr id="677890" name="Rectangle 2">
            <a:extLst>
              <a:ext uri="{FF2B5EF4-FFF2-40B4-BE49-F238E27FC236}">
                <a16:creationId xmlns:a16="http://schemas.microsoft.com/office/drawing/2014/main" id="{1D5861C8-8739-3848-9E5C-A4375260BD31}"/>
              </a:ext>
            </a:extLst>
          </p:cNvPr>
          <p:cNvSpPr>
            <a:spLocks noGrp="1" noRot="1" noChangeAspect="1" noChangeArrowheads="1" noTextEdit="1"/>
          </p:cNvSpPr>
          <p:nvPr>
            <p:ph type="sldImg"/>
          </p:nvPr>
        </p:nvSpPr>
        <p:spPr>
          <a:ln/>
        </p:spPr>
      </p:sp>
      <p:sp>
        <p:nvSpPr>
          <p:cNvPr id="677891" name="Rectangle 3">
            <a:extLst>
              <a:ext uri="{FF2B5EF4-FFF2-40B4-BE49-F238E27FC236}">
                <a16:creationId xmlns:a16="http://schemas.microsoft.com/office/drawing/2014/main" id="{66DE77D6-967A-7D42-B9CA-438A835DDDF4}"/>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35227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32BD91-FF11-ED41-9588-111DA725903F}"/>
              </a:ext>
            </a:extLst>
          </p:cNvPr>
          <p:cNvSpPr>
            <a:spLocks noGrp="1" noChangeArrowheads="1"/>
          </p:cNvSpPr>
          <p:nvPr>
            <p:ph type="sldNum" sz="quarter" idx="5"/>
          </p:nvPr>
        </p:nvSpPr>
        <p:spPr>
          <a:ln/>
        </p:spPr>
        <p:txBody>
          <a:bodyPr/>
          <a:lstStyle/>
          <a:p>
            <a:fld id="{6CB32099-FFE1-0F43-8B94-61369F123E1A}" type="slidenum">
              <a:rPr lang="en-US" altLang="en-US"/>
              <a:pPr/>
              <a:t>28</a:t>
            </a:fld>
            <a:endParaRPr lang="en-US" altLang="en-US" dirty="0"/>
          </a:p>
        </p:txBody>
      </p:sp>
      <p:sp>
        <p:nvSpPr>
          <p:cNvPr id="678914" name="Rectangle 2">
            <a:extLst>
              <a:ext uri="{FF2B5EF4-FFF2-40B4-BE49-F238E27FC236}">
                <a16:creationId xmlns:a16="http://schemas.microsoft.com/office/drawing/2014/main" id="{85C8951A-E4BF-1749-BB29-729710F69214}"/>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D04AA48F-65F6-0143-A1DF-F2A7162F2645}"/>
              </a:ext>
            </a:extLst>
          </p:cNvPr>
          <p:cNvSpPr>
            <a:spLocks noGrp="1" noChangeArrowheads="1"/>
          </p:cNvSpPr>
          <p:nvPr>
            <p:ph type="body" idx="1"/>
          </p:nvPr>
        </p:nvSpPr>
        <p:spPr/>
        <p:txBody>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lang="en-GB" altLang="en-US" b="0" dirty="0"/>
              <a:t>Brent-Kung Adder is one architecture of a Parallel Prefix Adder (PPA). The PPA is another form of Carry-Lookahead Adder.</a:t>
            </a:r>
          </a:p>
          <a:p>
            <a:pPr marL="0" marR="0" lvl="0" indent="0" algn="l" defTabSz="914400" rtl="0" eaLnBrk="0" fontAlgn="base" latinLnBrk="0" hangingPunct="0">
              <a:lnSpc>
                <a:spcPct val="100000"/>
              </a:lnSpc>
              <a:spcBef>
                <a:spcPts val="600"/>
              </a:spcBef>
              <a:spcAft>
                <a:spcPct val="0"/>
              </a:spcAft>
              <a:buClrTx/>
              <a:buSzTx/>
              <a:buFontTx/>
              <a:buNone/>
              <a:tabLst/>
              <a:defRPr/>
            </a:pPr>
            <a:endParaRPr lang="en-GB" altLang="en-US" b="0" dirty="0"/>
          </a:p>
          <a:p>
            <a:pPr marL="0" marR="0" lvl="0" indent="0" algn="l" defTabSz="914400" rtl="0" eaLnBrk="0" fontAlgn="base" latinLnBrk="0" hangingPunct="0">
              <a:lnSpc>
                <a:spcPct val="100000"/>
              </a:lnSpc>
              <a:spcBef>
                <a:spcPts val="600"/>
              </a:spcBef>
              <a:spcAft>
                <a:spcPct val="0"/>
              </a:spcAft>
              <a:buClrTx/>
              <a:buSzTx/>
              <a:buFontTx/>
              <a:buNone/>
              <a:tabLst/>
              <a:defRPr/>
            </a:pPr>
            <a:r>
              <a:rPr lang="en-GB" altLang="en-US" b="0" dirty="0"/>
              <a:t>To minimize area and routing (compared to Kogge-Stone adder),</a:t>
            </a:r>
            <a:endParaRPr lang="en-US" altLang="en-US" b="0" dirty="0"/>
          </a:p>
          <a:p>
            <a:endParaRPr lang="en-GB" altLang="en-US" sz="1200" b="0" i="0" kern="1200" dirty="0">
              <a:solidFill>
                <a:schemeClr val="tx1"/>
              </a:solidFill>
              <a:effectLst/>
              <a:latin typeface="+mn-lt"/>
              <a:ea typeface="ＭＳ Ｐゴシック" charset="0"/>
            </a:endParaRPr>
          </a:p>
          <a:p>
            <a:r>
              <a:rPr lang="en-GB" altLang="en-US" b="0" dirty="0"/>
              <a:t>this adder works thus:</a:t>
            </a:r>
          </a:p>
          <a:p>
            <a:endParaRPr lang="en-GB" altLang="en-US" b="0" dirty="0"/>
          </a:p>
          <a:p>
            <a:pPr marL="228600" indent="-228600">
              <a:buAutoNum type="arabicPeriod"/>
            </a:pPr>
            <a:r>
              <a:rPr lang="en-GB" altLang="en-US" b="0" dirty="0"/>
              <a:t>It has group generate and group propagate. A group generate and propagate is denoted by GX:Y and PX:Y, respectively.</a:t>
            </a:r>
          </a:p>
          <a:p>
            <a:pPr marL="228600" indent="-228600">
              <a:buAutoNum type="arabicPeriod"/>
            </a:pPr>
            <a:r>
              <a:rPr lang="en-GB" altLang="en-US" b="0" dirty="0"/>
              <a:t>Starting from the first row, only one pair is formed with two </a:t>
            </a:r>
            <a:r>
              <a:rPr lang="en-US" altLang="en-US" b="0" noProof="0" dirty="0"/>
              <a:t>neighboring</a:t>
            </a:r>
            <a:r>
              <a:rPr lang="en-GB" altLang="en-US" b="0" dirty="0"/>
              <a:t> bits.</a:t>
            </a:r>
          </a:p>
          <a:p>
            <a:pPr marL="228600" indent="-228600">
              <a:buAutoNum type="arabicPeriod"/>
            </a:pPr>
            <a:r>
              <a:rPr lang="en-GB" altLang="en-US" b="0" dirty="0"/>
              <a:t>Another carry can be generated by combining the carry generated from the previous paired bits.</a:t>
            </a:r>
          </a:p>
          <a:p>
            <a:pPr marL="228600" indent="-228600">
              <a:buAutoNum type="arabicPeriod"/>
            </a:pPr>
            <a:r>
              <a:rPr lang="en-GB" altLang="en-US" b="0" dirty="0"/>
              <a:t>This approach allows the adder to start combining AND computing its carry in parallel.</a:t>
            </a:r>
          </a:p>
          <a:p>
            <a:pPr marL="0" lvl="0" indent="0">
              <a:buFont typeface="+mj-lt"/>
              <a:buNone/>
            </a:pPr>
            <a:endParaRPr lang="en-GB" altLang="en-US" b="0" dirty="0"/>
          </a:p>
          <a:p>
            <a:pPr marL="0" lvl="0" indent="0">
              <a:buFont typeface="+mj-lt"/>
              <a:buNone/>
            </a:pPr>
            <a:r>
              <a:rPr lang="en-GB" altLang="en-US" b="0" dirty="0"/>
              <a:t>The order of this adder grows logarithmically with the number of bits (ceil of Log2 N, when N is the number of bits), thus this adder is fast. </a:t>
            </a:r>
          </a:p>
          <a:p>
            <a:pPr marL="0" lvl="0" indent="0">
              <a:buFont typeface="+mj-lt"/>
              <a:buNone/>
            </a:pPr>
            <a:endParaRPr lang="en-GB" altLang="en-US" b="0" dirty="0"/>
          </a:p>
          <a:p>
            <a:pPr marL="0" lvl="0" indent="0">
              <a:buFont typeface="+mj-lt"/>
              <a:buNone/>
            </a:pPr>
            <a:r>
              <a:rPr lang="en-GB" altLang="en-US" b="0" dirty="0"/>
              <a:t>The number of dot operators is much smaller than the Kogge-Stone adder.</a:t>
            </a:r>
          </a:p>
          <a:p>
            <a:pPr marL="0" lvl="0" indent="0">
              <a:buFont typeface="+mj-lt"/>
              <a:buNone/>
            </a:pPr>
            <a:r>
              <a:rPr lang="en-GB" altLang="en-US" b="0" dirty="0"/>
              <a:t>In physical implementation, the amount of wires needed is much smaller than the Kogge-Stone adder.</a:t>
            </a:r>
          </a:p>
          <a:p>
            <a:pPr marL="0" lvl="0" indent="0">
              <a:buFont typeface="+mj-lt"/>
              <a:buNone/>
            </a:pPr>
            <a:endParaRPr lang="en-GB" altLang="en-US" b="0" dirty="0"/>
          </a:p>
          <a:p>
            <a:pPr marL="0" indent="0">
              <a:buNone/>
            </a:pPr>
            <a:endParaRPr lang="en-GB" altLang="en-US" b="0" dirty="0"/>
          </a:p>
          <a:p>
            <a:pPr marL="228600" lvl="0" indent="-228600">
              <a:buFont typeface="+mj-lt"/>
              <a:buAutoNum type="arabicPeriod"/>
            </a:pPr>
            <a:endParaRPr lang="en-GB" altLang="en-US" b="0" dirty="0"/>
          </a:p>
          <a:p>
            <a:endParaRPr lang="en-US" altLang="en-US" b="0" dirty="0"/>
          </a:p>
        </p:txBody>
      </p:sp>
    </p:spTree>
    <p:extLst>
      <p:ext uri="{BB962C8B-B14F-4D97-AF65-F5344CB8AC3E}">
        <p14:creationId xmlns:p14="http://schemas.microsoft.com/office/powerpoint/2010/main" val="2603476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3D54EC-0057-044E-A4D8-F64FE6DF347D}"/>
              </a:ext>
            </a:extLst>
          </p:cNvPr>
          <p:cNvSpPr>
            <a:spLocks noGrp="1" noChangeArrowheads="1"/>
          </p:cNvSpPr>
          <p:nvPr>
            <p:ph type="sldNum" sz="quarter" idx="5"/>
          </p:nvPr>
        </p:nvSpPr>
        <p:spPr>
          <a:ln/>
        </p:spPr>
        <p:txBody>
          <a:bodyPr/>
          <a:lstStyle/>
          <a:p>
            <a:fld id="{E354E8BC-BBE3-024F-8C4E-1312B597A67A}" type="slidenum">
              <a:rPr lang="en-US" altLang="en-US"/>
              <a:pPr/>
              <a:t>29</a:t>
            </a:fld>
            <a:endParaRPr lang="en-US" altLang="en-US" dirty="0"/>
          </a:p>
        </p:txBody>
      </p:sp>
      <p:sp>
        <p:nvSpPr>
          <p:cNvPr id="679938" name="Rectangle 2">
            <a:extLst>
              <a:ext uri="{FF2B5EF4-FFF2-40B4-BE49-F238E27FC236}">
                <a16:creationId xmlns:a16="http://schemas.microsoft.com/office/drawing/2014/main" id="{639696B9-2D32-3B4A-BB56-1CEEE0EC28DD}"/>
              </a:ext>
            </a:extLst>
          </p:cNvPr>
          <p:cNvSpPr>
            <a:spLocks noGrp="1" noRot="1" noChangeAspect="1" noChangeArrowheads="1" noTextEdit="1"/>
          </p:cNvSpPr>
          <p:nvPr>
            <p:ph type="sldImg"/>
          </p:nvPr>
        </p:nvSpPr>
        <p:spPr>
          <a:ln/>
        </p:spPr>
      </p:sp>
      <p:sp>
        <p:nvSpPr>
          <p:cNvPr id="679939" name="Rectangle 3">
            <a:extLst>
              <a:ext uri="{FF2B5EF4-FFF2-40B4-BE49-F238E27FC236}">
                <a16:creationId xmlns:a16="http://schemas.microsoft.com/office/drawing/2014/main" id="{1C805B22-222C-1743-80FB-FB00B00925B6}"/>
              </a:ext>
            </a:extLst>
          </p:cNvPr>
          <p:cNvSpPr>
            <a:spLocks noGrp="1" noChangeArrowheads="1"/>
          </p:cNvSpPr>
          <p:nvPr>
            <p:ph type="body" idx="1"/>
          </p:nvPr>
        </p:nvSpPr>
        <p:spPr/>
        <p:txBody>
          <a:bodyPr/>
          <a:lstStyle/>
          <a:p>
            <a:r>
              <a:rPr lang="en-US" altLang="en-US" dirty="0"/>
              <a:t>In this adder, the number of computational node is given by n/2[Log2n]. For a 16-bit adder, this is 32 computational nodes.</a:t>
            </a:r>
          </a:p>
          <a:p>
            <a:endParaRPr lang="en-US" altLang="en-US" dirty="0"/>
          </a:p>
          <a:p>
            <a:r>
              <a:rPr lang="en-US" altLang="en-US" dirty="0"/>
              <a:t>The optimal depth is given by log2n, which is equal to 4 for a 16-bit adder.</a:t>
            </a:r>
          </a:p>
        </p:txBody>
      </p:sp>
    </p:spTree>
    <p:extLst>
      <p:ext uri="{BB962C8B-B14F-4D97-AF65-F5344CB8AC3E}">
        <p14:creationId xmlns:p14="http://schemas.microsoft.com/office/powerpoint/2010/main" val="211743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744CD6-5543-014A-B36C-7FF7A3A316B0}"/>
              </a:ext>
            </a:extLst>
          </p:cNvPr>
          <p:cNvSpPr>
            <a:spLocks noGrp="1" noChangeArrowheads="1"/>
          </p:cNvSpPr>
          <p:nvPr>
            <p:ph type="sldNum" sz="quarter" idx="5"/>
          </p:nvPr>
        </p:nvSpPr>
        <p:spPr>
          <a:ln/>
        </p:spPr>
        <p:txBody>
          <a:bodyPr/>
          <a:lstStyle/>
          <a:p>
            <a:fld id="{9BC1CEC2-B989-384C-95B0-157CAABDB27F}" type="slidenum">
              <a:rPr lang="en-US" altLang="en-US"/>
              <a:pPr/>
              <a:t>3</a:t>
            </a:fld>
            <a:endParaRPr lang="en-US" altLang="en-US" dirty="0"/>
          </a:p>
        </p:txBody>
      </p:sp>
      <p:sp>
        <p:nvSpPr>
          <p:cNvPr id="648194" name="Rectangle 2">
            <a:extLst>
              <a:ext uri="{FF2B5EF4-FFF2-40B4-BE49-F238E27FC236}">
                <a16:creationId xmlns:a16="http://schemas.microsoft.com/office/drawing/2014/main" id="{D5C4DE83-AB02-4E47-B6E3-FC0D1D10B80C}"/>
              </a:ext>
            </a:extLst>
          </p:cNvPr>
          <p:cNvSpPr>
            <a:spLocks noGrp="1" noRot="1" noChangeAspect="1" noChangeArrowheads="1" noTextEdit="1"/>
          </p:cNvSpPr>
          <p:nvPr>
            <p:ph type="sldImg"/>
          </p:nvPr>
        </p:nvSpPr>
        <p:spPr>
          <a:ln/>
        </p:spPr>
      </p:sp>
      <p:sp>
        <p:nvSpPr>
          <p:cNvPr id="648195" name="Rectangle 3">
            <a:extLst>
              <a:ext uri="{FF2B5EF4-FFF2-40B4-BE49-F238E27FC236}">
                <a16:creationId xmlns:a16="http://schemas.microsoft.com/office/drawing/2014/main" id="{C4F8BE4F-09F1-074B-8D87-21D8670729D9}"/>
              </a:ext>
            </a:extLst>
          </p:cNvPr>
          <p:cNvSpPr>
            <a:spLocks noGrp="1" noChangeArrowheads="1"/>
          </p:cNvSpPr>
          <p:nvPr>
            <p:ph type="body" idx="1"/>
          </p:nvPr>
        </p:nvSpPr>
        <p:spPr/>
        <p:txBody>
          <a:bodyPr/>
          <a:lstStyle/>
          <a:p>
            <a:r>
              <a:rPr lang="en-GB" sz="1200" b="0" i="0" kern="1200" dirty="0">
                <a:solidFill>
                  <a:schemeClr val="tx1"/>
                </a:solidFill>
                <a:effectLst/>
                <a:latin typeface="+mn-lt"/>
                <a:ea typeface="ＭＳ Ｐゴシック" charset="0"/>
                <a:cs typeface="ＭＳ Ｐゴシック" charset="0"/>
              </a:rPr>
              <a:t>Half adder circuit adds two binary numbers (A and B) and produces two outputs, a sum bit (S) and carry bit (Cout).</a:t>
            </a:r>
          </a:p>
          <a:p>
            <a:r>
              <a:rPr lang="en-GB" sz="1200" b="0" i="0" kern="1200" dirty="0">
                <a:solidFill>
                  <a:schemeClr val="tx1"/>
                </a:solidFill>
                <a:effectLst/>
                <a:latin typeface="+mn-lt"/>
                <a:ea typeface="ＭＳ Ｐゴシック" charset="0"/>
                <a:cs typeface="ＭＳ Ｐゴシック" charset="0"/>
              </a:rPr>
              <a:t>The sum bit (S) is derived by XORing A and B, while the carry bit (Cout) is generated by ANDing A and B.</a:t>
            </a:r>
            <a:endParaRPr lang="en-US" altLang="en-US" dirty="0"/>
          </a:p>
          <a:p>
            <a:endParaRPr lang="en-US" altLang="en-US" dirty="0"/>
          </a:p>
          <a:p>
            <a:r>
              <a:rPr lang="en-GB" sz="1200" b="0" i="0" kern="1200" dirty="0">
                <a:solidFill>
                  <a:schemeClr val="tx1"/>
                </a:solidFill>
                <a:effectLst/>
                <a:latin typeface="+mn-lt"/>
                <a:ea typeface="ＭＳ Ｐゴシック" charset="0"/>
                <a:cs typeface="ＭＳ Ｐゴシック" charset="0"/>
              </a:rPr>
              <a:t>Full adder circuit adds two binary numbers (A and B ) plus a carry in (C) with which it produces two outputs, a sum bit (S) and carry bit (Cout).</a:t>
            </a:r>
          </a:p>
          <a:p>
            <a:r>
              <a:rPr lang="en-GB" sz="1200" b="0" i="0" kern="1200" dirty="0">
                <a:solidFill>
                  <a:schemeClr val="tx1"/>
                </a:solidFill>
                <a:effectLst/>
                <a:latin typeface="+mn-lt"/>
                <a:ea typeface="ＭＳ Ｐゴシック" charset="0"/>
                <a:cs typeface="ＭＳ Ｐゴシック" charset="0"/>
              </a:rPr>
              <a:t>The sum bit (S) is derived by XORing A, B</a:t>
            </a:r>
            <a:r>
              <a:rPr lang="en-GB" sz="1200" b="1" i="0" kern="1200" dirty="0">
                <a:solidFill>
                  <a:schemeClr val="tx1"/>
                </a:solidFill>
                <a:effectLst/>
                <a:latin typeface="+mn-lt"/>
                <a:ea typeface="ＭＳ Ｐゴシック" charset="0"/>
                <a:cs typeface="ＭＳ Ｐゴシック" charset="0"/>
              </a:rPr>
              <a:t>,</a:t>
            </a:r>
            <a:r>
              <a:rPr lang="en-GB" sz="1200" b="0" i="0" kern="1200" dirty="0">
                <a:solidFill>
                  <a:schemeClr val="tx1"/>
                </a:solidFill>
                <a:effectLst/>
                <a:latin typeface="+mn-lt"/>
                <a:ea typeface="ＭＳ Ｐゴシック" charset="0"/>
                <a:cs typeface="ＭＳ Ｐゴシック" charset="0"/>
              </a:rPr>
              <a:t> and C, while the carry bit (Cout) is generated by a combinational circuit that detects the highest number of </a:t>
            </a:r>
            <a:r>
              <a:rPr lang="en-GB" sz="1200" b="1" i="0" kern="1200" dirty="0">
                <a:solidFill>
                  <a:schemeClr val="tx1"/>
                </a:solidFill>
                <a:effectLst/>
                <a:latin typeface="+mn-lt"/>
                <a:ea typeface="ＭＳ Ｐゴシック" charset="0"/>
                <a:cs typeface="ＭＳ Ｐゴシック" charset="0"/>
              </a:rPr>
              <a:t>“0”s</a:t>
            </a:r>
            <a:r>
              <a:rPr lang="en-GB" sz="1200" b="0" i="0" kern="1200" dirty="0">
                <a:solidFill>
                  <a:schemeClr val="tx1"/>
                </a:solidFill>
                <a:effectLst/>
                <a:latin typeface="+mn-lt"/>
                <a:ea typeface="ＭＳ Ｐゴシック" charset="0"/>
                <a:cs typeface="ＭＳ Ｐゴシック" charset="0"/>
              </a:rPr>
              <a:t> or </a:t>
            </a:r>
            <a:r>
              <a:rPr lang="en-GB" sz="1200" b="1" i="0" kern="1200" dirty="0">
                <a:solidFill>
                  <a:schemeClr val="tx1"/>
                </a:solidFill>
                <a:effectLst/>
                <a:latin typeface="+mn-lt"/>
                <a:ea typeface="ＭＳ Ｐゴシック" charset="0"/>
                <a:cs typeface="ＭＳ Ｐゴシック" charset="0"/>
              </a:rPr>
              <a:t>“1”s</a:t>
            </a:r>
            <a:r>
              <a:rPr lang="en-GB" sz="1200" b="0" i="0" kern="1200" dirty="0">
                <a:solidFill>
                  <a:schemeClr val="tx1"/>
                </a:solidFill>
                <a:effectLst/>
                <a:latin typeface="+mn-lt"/>
                <a:ea typeface="ＭＳ Ｐゴシック" charset="0"/>
                <a:cs typeface="ＭＳ Ｐゴシック" charset="0"/>
              </a:rPr>
              <a:t>.</a:t>
            </a:r>
            <a:endParaRPr lang="en-US" altLang="en-US" dirty="0"/>
          </a:p>
        </p:txBody>
      </p:sp>
    </p:spTree>
    <p:extLst>
      <p:ext uri="{BB962C8B-B14F-4D97-AF65-F5344CB8AC3E}">
        <p14:creationId xmlns:p14="http://schemas.microsoft.com/office/powerpoint/2010/main" val="3621253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D948FC-C483-984C-BEE9-253CBDDECC9F}"/>
              </a:ext>
            </a:extLst>
          </p:cNvPr>
          <p:cNvSpPr>
            <a:spLocks noGrp="1" noChangeArrowheads="1"/>
          </p:cNvSpPr>
          <p:nvPr>
            <p:ph type="sldNum" sz="quarter" idx="5"/>
          </p:nvPr>
        </p:nvSpPr>
        <p:spPr>
          <a:ln/>
        </p:spPr>
        <p:txBody>
          <a:bodyPr/>
          <a:lstStyle/>
          <a:p>
            <a:fld id="{9451562C-B327-6045-A1B6-7236C04F4952}" type="slidenum">
              <a:rPr lang="en-US" altLang="en-US"/>
              <a:pPr/>
              <a:t>30</a:t>
            </a:fld>
            <a:endParaRPr lang="en-US" altLang="en-US" dirty="0"/>
          </a:p>
        </p:txBody>
      </p:sp>
      <p:sp>
        <p:nvSpPr>
          <p:cNvPr id="680962" name="Rectangle 2">
            <a:extLst>
              <a:ext uri="{FF2B5EF4-FFF2-40B4-BE49-F238E27FC236}">
                <a16:creationId xmlns:a16="http://schemas.microsoft.com/office/drawing/2014/main" id="{DBFA6A26-FB35-C34B-B334-BD246251176E}"/>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8458F81D-1038-F94F-AC91-0B91DFF275FF}"/>
              </a:ext>
            </a:extLst>
          </p:cNvPr>
          <p:cNvSpPr>
            <a:spLocks noGrp="1" noChangeArrowheads="1"/>
          </p:cNvSpPr>
          <p:nvPr>
            <p:ph type="body" idx="1"/>
          </p:nvPr>
        </p:nvSpPr>
        <p:spPr/>
        <p:txBody>
          <a:bodyPr/>
          <a:lstStyle/>
          <a:p>
            <a:r>
              <a:rPr lang="en-GB" altLang="en-US" b="0" dirty="0"/>
              <a:t>Kogge-Stone Adder is one architecture of a Parallel Prefix Adder (PPA). The PPA is another form of Carry-Lookahead Adder.</a:t>
            </a:r>
          </a:p>
          <a:p>
            <a:endParaRPr lang="en-GB" altLang="en-US" b="0" dirty="0"/>
          </a:p>
          <a:p>
            <a:r>
              <a:rPr lang="en-GB" altLang="en-US" b="0" dirty="0"/>
              <a:t>This adder works thus:</a:t>
            </a:r>
          </a:p>
          <a:p>
            <a:endParaRPr lang="en-GB" altLang="en-US" b="0" dirty="0"/>
          </a:p>
          <a:p>
            <a:pPr marL="228600" indent="-228600">
              <a:buAutoNum type="arabicPeriod"/>
            </a:pPr>
            <a:r>
              <a:rPr lang="en-GB" altLang="en-US" b="0" dirty="0"/>
              <a:t>It has group generate and group propagate. A group generate and propagate is denoted by GX:Y and PX:Y, respectively.</a:t>
            </a:r>
          </a:p>
          <a:p>
            <a:pPr marL="228600" indent="-228600">
              <a:buAutoNum type="arabicPeriod"/>
            </a:pPr>
            <a:r>
              <a:rPr lang="en-GB" altLang="en-US" b="0" dirty="0"/>
              <a:t>In the first row, each bit  is paired with its next neighbors on either side, generating a carry from that pair.</a:t>
            </a:r>
          </a:p>
          <a:p>
            <a:pPr marL="228600" indent="-228600">
              <a:buAutoNum type="arabicPeriod"/>
            </a:pPr>
            <a:r>
              <a:rPr lang="en-GB" altLang="en-US" b="0" dirty="0"/>
              <a:t>For each bit to complete generating its carry, it should have combined all propagated carry using the dot operator from its lower bits. For example, bit 3 completed generating carry when it propagated 3:0.</a:t>
            </a:r>
          </a:p>
          <a:p>
            <a:pPr marL="228600" indent="-228600">
              <a:buAutoNum type="arabicPeriod"/>
            </a:pPr>
            <a:r>
              <a:rPr lang="en-GB" altLang="en-US" b="0" dirty="0"/>
              <a:t>Examine the first four bits (0, 1, 2, 3) after the first row is generated. Notice that for bit 3, 2, 1, the paired output is 3:2, 2:1, 1:0, respectively. </a:t>
            </a:r>
          </a:p>
          <a:p>
            <a:pPr marL="685800" lvl="1" indent="-228600">
              <a:buFont typeface="+mj-lt"/>
              <a:buAutoNum type="alphaLcPeriod"/>
            </a:pPr>
            <a:r>
              <a:rPr lang="en-GB" altLang="en-US" b="0" dirty="0"/>
              <a:t>To complete bit 3, combine the generated carry 1:0 to get 3:0.</a:t>
            </a:r>
          </a:p>
          <a:p>
            <a:pPr marL="685800" lvl="1" indent="-228600">
              <a:buFont typeface="+mj-lt"/>
              <a:buAutoNum type="alphaLcPeriod"/>
            </a:pPr>
            <a:r>
              <a:rPr lang="en-GB" altLang="en-US" b="0" dirty="0"/>
              <a:t>To complete bit 2, combine generated carry from bit 0 to get 2:0.</a:t>
            </a:r>
          </a:p>
          <a:p>
            <a:pPr marL="685800" lvl="1" indent="-228600">
              <a:buFont typeface="+mj-lt"/>
              <a:buAutoNum type="alphaLcPeriod"/>
            </a:pPr>
            <a:r>
              <a:rPr lang="en-GB" altLang="en-US" b="0" dirty="0"/>
              <a:t>Bit 1 is already completed since its generated carry is 1:0.</a:t>
            </a:r>
          </a:p>
          <a:p>
            <a:pPr marL="228600" lvl="0" indent="-228600">
              <a:buFont typeface="+mj-lt"/>
              <a:buAutoNum type="arabicPeriod"/>
            </a:pPr>
            <a:r>
              <a:rPr lang="en-GB" altLang="en-US" b="0" dirty="0"/>
              <a:t>The adder carry generation is done when it has calculated the carry outs for all bits</a:t>
            </a:r>
          </a:p>
          <a:p>
            <a:pPr marL="0" lvl="0" indent="0">
              <a:buFont typeface="+mj-lt"/>
              <a:buNone/>
            </a:pPr>
            <a:endParaRPr lang="en-GB" altLang="en-US" b="0" dirty="0"/>
          </a:p>
          <a:p>
            <a:pPr marL="0" lvl="0" indent="0">
              <a:buFont typeface="+mj-lt"/>
              <a:buNone/>
            </a:pPr>
            <a:r>
              <a:rPr lang="en-GB" altLang="en-US" b="0" dirty="0"/>
              <a:t>The order of this adder grows logarithmically with the number of bits (ceil of Log2 N, when N is the number of bits), thus this adder is fast. </a:t>
            </a:r>
          </a:p>
          <a:p>
            <a:pPr marL="0" lvl="0" indent="0">
              <a:buFont typeface="+mj-lt"/>
              <a:buNone/>
            </a:pPr>
            <a:endParaRPr lang="en-GB" altLang="en-US" b="0" dirty="0"/>
          </a:p>
          <a:p>
            <a:pPr marL="0" lvl="0" indent="0">
              <a:buFont typeface="+mj-lt"/>
              <a:buNone/>
            </a:pPr>
            <a:r>
              <a:rPr lang="en-GB" altLang="en-US" b="0" dirty="0"/>
              <a:t>However, there would be high number of dot operators, which grows really quickly with the number of bits.</a:t>
            </a:r>
          </a:p>
          <a:p>
            <a:pPr marL="0" lvl="0" indent="0">
              <a:buFont typeface="+mj-lt"/>
              <a:buNone/>
            </a:pPr>
            <a:r>
              <a:rPr lang="en-GB" altLang="en-US" b="0" dirty="0"/>
              <a:t>In physical implementation, the amount of wires needed should be of concern.</a:t>
            </a:r>
          </a:p>
          <a:p>
            <a:pPr marL="0" lvl="0" indent="0">
              <a:buFont typeface="+mj-lt"/>
              <a:buNone/>
            </a:pPr>
            <a:endParaRPr lang="en-GB" altLang="en-US" b="0" dirty="0"/>
          </a:p>
          <a:p>
            <a:pPr marL="0" indent="0">
              <a:buNone/>
            </a:pPr>
            <a:endParaRPr lang="en-GB" altLang="en-US" b="0" dirty="0"/>
          </a:p>
        </p:txBody>
      </p:sp>
    </p:spTree>
    <p:extLst>
      <p:ext uri="{BB962C8B-B14F-4D97-AF65-F5344CB8AC3E}">
        <p14:creationId xmlns:p14="http://schemas.microsoft.com/office/powerpoint/2010/main" val="2982896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BADA88-DDD5-2C44-A0B2-E8DEC272F706}"/>
              </a:ext>
            </a:extLst>
          </p:cNvPr>
          <p:cNvSpPr>
            <a:spLocks noGrp="1" noChangeArrowheads="1"/>
          </p:cNvSpPr>
          <p:nvPr>
            <p:ph type="sldNum" sz="quarter" idx="5"/>
          </p:nvPr>
        </p:nvSpPr>
        <p:spPr>
          <a:ln/>
        </p:spPr>
        <p:txBody>
          <a:bodyPr/>
          <a:lstStyle/>
          <a:p>
            <a:fld id="{7A6C1E22-1CB7-154A-B418-3981B06E4867}" type="slidenum">
              <a:rPr lang="en-US" altLang="en-US"/>
              <a:pPr/>
              <a:t>31</a:t>
            </a:fld>
            <a:endParaRPr lang="en-US" altLang="en-US" dirty="0"/>
          </a:p>
        </p:txBody>
      </p:sp>
      <p:sp>
        <p:nvSpPr>
          <p:cNvPr id="681986" name="Rectangle 2">
            <a:extLst>
              <a:ext uri="{FF2B5EF4-FFF2-40B4-BE49-F238E27FC236}">
                <a16:creationId xmlns:a16="http://schemas.microsoft.com/office/drawing/2014/main" id="{FF9E763C-5327-2641-A893-F9894C63DC59}"/>
              </a:ext>
            </a:extLst>
          </p:cNvPr>
          <p:cNvSpPr>
            <a:spLocks noGrp="1" noRot="1" noChangeAspect="1" noChangeArrowheads="1" noTextEdit="1"/>
          </p:cNvSpPr>
          <p:nvPr>
            <p:ph type="sldImg"/>
          </p:nvPr>
        </p:nvSpPr>
        <p:spPr>
          <a:ln/>
        </p:spPr>
      </p:sp>
      <p:sp>
        <p:nvSpPr>
          <p:cNvPr id="681987" name="Rectangle 3">
            <a:extLst>
              <a:ext uri="{FF2B5EF4-FFF2-40B4-BE49-F238E27FC236}">
                <a16:creationId xmlns:a16="http://schemas.microsoft.com/office/drawing/2014/main" id="{2B46EE8F-8FB5-F245-B675-93553D432EA9}"/>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99896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6CB9BD7-E8C5-9648-83F7-C520F5123D86}"/>
              </a:ext>
            </a:extLst>
          </p:cNvPr>
          <p:cNvSpPr>
            <a:spLocks noGrp="1" noChangeArrowheads="1"/>
          </p:cNvSpPr>
          <p:nvPr>
            <p:ph type="sldNum" sz="quarter" idx="5"/>
          </p:nvPr>
        </p:nvSpPr>
        <p:spPr>
          <a:ln/>
        </p:spPr>
        <p:txBody>
          <a:bodyPr/>
          <a:lstStyle/>
          <a:p>
            <a:fld id="{810EA603-A61A-1947-999A-8F47D0E782FA}" type="slidenum">
              <a:rPr lang="en-US" altLang="en-US"/>
              <a:pPr/>
              <a:t>32</a:t>
            </a:fld>
            <a:endParaRPr lang="en-US" altLang="en-US" dirty="0"/>
          </a:p>
        </p:txBody>
      </p:sp>
      <p:sp>
        <p:nvSpPr>
          <p:cNvPr id="684034" name="Rectangle 2">
            <a:extLst>
              <a:ext uri="{FF2B5EF4-FFF2-40B4-BE49-F238E27FC236}">
                <a16:creationId xmlns:a16="http://schemas.microsoft.com/office/drawing/2014/main" id="{B1969599-FEF8-FF48-A90F-5821ADE11A47}"/>
              </a:ext>
            </a:extLst>
          </p:cNvPr>
          <p:cNvSpPr>
            <a:spLocks noGrp="1" noRot="1" noChangeAspect="1" noChangeArrowheads="1" noTextEdit="1"/>
          </p:cNvSpPr>
          <p:nvPr>
            <p:ph type="sldImg"/>
          </p:nvPr>
        </p:nvSpPr>
        <p:spPr>
          <a:ln/>
        </p:spPr>
      </p:sp>
      <p:sp>
        <p:nvSpPr>
          <p:cNvPr id="684035" name="Rectangle 3">
            <a:extLst>
              <a:ext uri="{FF2B5EF4-FFF2-40B4-BE49-F238E27FC236}">
                <a16:creationId xmlns:a16="http://schemas.microsoft.com/office/drawing/2014/main" id="{FD12245D-45AC-154D-B779-CDE21636E0B6}"/>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52815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0955B6-D28B-A844-9131-AAE7F6B92A23}"/>
              </a:ext>
            </a:extLst>
          </p:cNvPr>
          <p:cNvSpPr>
            <a:spLocks noGrp="1" noChangeArrowheads="1"/>
          </p:cNvSpPr>
          <p:nvPr>
            <p:ph type="sldNum" sz="quarter" idx="5"/>
          </p:nvPr>
        </p:nvSpPr>
        <p:spPr>
          <a:ln/>
        </p:spPr>
        <p:txBody>
          <a:bodyPr/>
          <a:lstStyle/>
          <a:p>
            <a:fld id="{07FBCF9A-3AA6-ED46-AF04-E54D4F50D96F}" type="slidenum">
              <a:rPr lang="en-US" altLang="en-US"/>
              <a:pPr/>
              <a:t>33</a:t>
            </a:fld>
            <a:endParaRPr lang="en-US" altLang="en-US" dirty="0"/>
          </a:p>
        </p:txBody>
      </p:sp>
      <p:sp>
        <p:nvSpPr>
          <p:cNvPr id="685058" name="Rectangle 2">
            <a:extLst>
              <a:ext uri="{FF2B5EF4-FFF2-40B4-BE49-F238E27FC236}">
                <a16:creationId xmlns:a16="http://schemas.microsoft.com/office/drawing/2014/main" id="{62D38BB3-F69F-BB47-A5A6-9C04AE1AD2F7}"/>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467135AB-8D4E-4244-B693-6FB8C71A4601}"/>
              </a:ext>
            </a:extLst>
          </p:cNvPr>
          <p:cNvSpPr>
            <a:spLocks noGrp="1" noChangeArrowheads="1"/>
          </p:cNvSpPr>
          <p:nvPr>
            <p:ph type="body" idx="1"/>
          </p:nvPr>
        </p:nvSpPr>
        <p:spPr/>
        <p:txBody>
          <a:bodyPr/>
          <a:lstStyle/>
          <a:p>
            <a:r>
              <a:rPr lang="en-US" altLang="en-US" dirty="0"/>
              <a:t>This adder structure combines both Kogge-Stone and Ladner-Fisher architectures.</a:t>
            </a:r>
          </a:p>
          <a:p>
            <a:endParaRPr lang="en-US" altLang="en-US" dirty="0"/>
          </a:p>
          <a:p>
            <a:r>
              <a:rPr lang="en-US" altLang="en-US" dirty="0"/>
              <a:t>In this adder, the number of computational node is given by n/2[Log2n]. For a 16-bit adder, this is 32 computational nodes.</a:t>
            </a:r>
          </a:p>
          <a:p>
            <a:endParaRPr lang="en-US" altLang="en-US" dirty="0"/>
          </a:p>
          <a:p>
            <a:r>
              <a:rPr lang="en-US" altLang="en-US" dirty="0"/>
              <a:t>The optimal depth is given by log2n + 1, which is equal to 5 for a 16-bit adder.</a:t>
            </a:r>
          </a:p>
          <a:p>
            <a:endParaRPr lang="en-US" altLang="en-US" dirty="0"/>
          </a:p>
        </p:txBody>
      </p:sp>
    </p:spTree>
    <p:extLst>
      <p:ext uri="{BB962C8B-B14F-4D97-AF65-F5344CB8AC3E}">
        <p14:creationId xmlns:p14="http://schemas.microsoft.com/office/powerpoint/2010/main" val="3220854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6E0B1F-A41E-184E-98EE-53E75996D6D2}"/>
              </a:ext>
            </a:extLst>
          </p:cNvPr>
          <p:cNvSpPr>
            <a:spLocks noGrp="1" noChangeArrowheads="1"/>
          </p:cNvSpPr>
          <p:nvPr>
            <p:ph type="sldNum" sz="quarter" idx="5"/>
          </p:nvPr>
        </p:nvSpPr>
        <p:spPr>
          <a:ln/>
        </p:spPr>
        <p:txBody>
          <a:bodyPr/>
          <a:lstStyle/>
          <a:p>
            <a:fld id="{8CE842A0-C9DF-EC4F-BE24-419877668D26}" type="slidenum">
              <a:rPr lang="en-US" altLang="en-US"/>
              <a:pPr/>
              <a:t>34</a:t>
            </a:fld>
            <a:endParaRPr lang="en-US" altLang="en-US" dirty="0"/>
          </a:p>
        </p:txBody>
      </p:sp>
      <p:sp>
        <p:nvSpPr>
          <p:cNvPr id="686082" name="Rectangle 2">
            <a:extLst>
              <a:ext uri="{FF2B5EF4-FFF2-40B4-BE49-F238E27FC236}">
                <a16:creationId xmlns:a16="http://schemas.microsoft.com/office/drawing/2014/main" id="{4B7B504C-ED33-0D45-BFF7-2D4798DE6965}"/>
              </a:ext>
            </a:extLst>
          </p:cNvPr>
          <p:cNvSpPr>
            <a:spLocks noGrp="1" noRot="1" noChangeAspect="1" noChangeArrowheads="1" noTextEdit="1"/>
          </p:cNvSpPr>
          <p:nvPr>
            <p:ph type="sldImg"/>
          </p:nvPr>
        </p:nvSpPr>
        <p:spPr>
          <a:ln/>
        </p:spPr>
      </p:sp>
      <p:sp>
        <p:nvSpPr>
          <p:cNvPr id="686083" name="Rectangle 3">
            <a:extLst>
              <a:ext uri="{FF2B5EF4-FFF2-40B4-BE49-F238E27FC236}">
                <a16:creationId xmlns:a16="http://schemas.microsoft.com/office/drawing/2014/main" id="{9A3A369F-5411-5648-930C-342F31EF38FC}"/>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84393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12D970-5940-3D42-B1E6-BBF0B8970F33}"/>
              </a:ext>
            </a:extLst>
          </p:cNvPr>
          <p:cNvSpPr>
            <a:spLocks noGrp="1" noChangeArrowheads="1"/>
          </p:cNvSpPr>
          <p:nvPr>
            <p:ph type="sldNum" sz="quarter" idx="5"/>
          </p:nvPr>
        </p:nvSpPr>
        <p:spPr>
          <a:ln/>
        </p:spPr>
        <p:txBody>
          <a:bodyPr/>
          <a:lstStyle/>
          <a:p>
            <a:fld id="{E4B84C37-7C8E-B549-BE2F-5741A2258E11}" type="slidenum">
              <a:rPr lang="en-US" altLang="en-US"/>
              <a:pPr/>
              <a:t>35</a:t>
            </a:fld>
            <a:endParaRPr lang="en-US" altLang="en-US" dirty="0"/>
          </a:p>
        </p:txBody>
      </p:sp>
      <p:sp>
        <p:nvSpPr>
          <p:cNvPr id="687106" name="Rectangle 2">
            <a:extLst>
              <a:ext uri="{FF2B5EF4-FFF2-40B4-BE49-F238E27FC236}">
                <a16:creationId xmlns:a16="http://schemas.microsoft.com/office/drawing/2014/main" id="{B56CB3C9-C7B8-EE40-8951-D2668756FDE0}"/>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AE2C69C4-9020-BF42-A8EC-A4306C8EF6FC}"/>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173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D46FCA-EBE9-A44D-B99A-F54A24BBCBA2}"/>
              </a:ext>
            </a:extLst>
          </p:cNvPr>
          <p:cNvSpPr>
            <a:spLocks noGrp="1" noChangeArrowheads="1"/>
          </p:cNvSpPr>
          <p:nvPr>
            <p:ph type="sldNum" sz="quarter" idx="5"/>
          </p:nvPr>
        </p:nvSpPr>
        <p:spPr>
          <a:ln/>
        </p:spPr>
        <p:txBody>
          <a:bodyPr/>
          <a:lstStyle/>
          <a:p>
            <a:fld id="{A4981AEF-5657-E343-BA6E-000BE3B945B3}" type="slidenum">
              <a:rPr lang="en-US" altLang="en-US"/>
              <a:pPr/>
              <a:t>36</a:t>
            </a:fld>
            <a:endParaRPr lang="en-US" altLang="en-US" dirty="0"/>
          </a:p>
        </p:txBody>
      </p:sp>
      <p:sp>
        <p:nvSpPr>
          <p:cNvPr id="688130" name="Rectangle 2">
            <a:extLst>
              <a:ext uri="{FF2B5EF4-FFF2-40B4-BE49-F238E27FC236}">
                <a16:creationId xmlns:a16="http://schemas.microsoft.com/office/drawing/2014/main" id="{8C5FF961-5BAD-8E4C-ACC5-C55AE99F8BBB}"/>
              </a:ext>
            </a:extLst>
          </p:cNvPr>
          <p:cNvSpPr>
            <a:spLocks noGrp="1" noRot="1" noChangeAspect="1" noChangeArrowheads="1" noTextEdit="1"/>
          </p:cNvSpPr>
          <p:nvPr>
            <p:ph type="sldImg"/>
          </p:nvPr>
        </p:nvSpPr>
        <p:spPr>
          <a:ln/>
        </p:spPr>
      </p:sp>
      <p:sp>
        <p:nvSpPr>
          <p:cNvPr id="688131" name="Rectangle 3">
            <a:extLst>
              <a:ext uri="{FF2B5EF4-FFF2-40B4-BE49-F238E27FC236}">
                <a16:creationId xmlns:a16="http://schemas.microsoft.com/office/drawing/2014/main" id="{06AA6380-5D99-DD45-A12A-640831128DC5}"/>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400775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C01535-1C8E-2840-82DA-F17995003159}"/>
              </a:ext>
            </a:extLst>
          </p:cNvPr>
          <p:cNvSpPr>
            <a:spLocks noGrp="1" noChangeArrowheads="1"/>
          </p:cNvSpPr>
          <p:nvPr>
            <p:ph type="sldNum" sz="quarter" idx="5"/>
          </p:nvPr>
        </p:nvSpPr>
        <p:spPr>
          <a:ln/>
        </p:spPr>
        <p:txBody>
          <a:bodyPr/>
          <a:lstStyle/>
          <a:p>
            <a:fld id="{B506432B-FCAE-D849-9258-05A8279A31C3}" type="slidenum">
              <a:rPr lang="en-US" altLang="en-US"/>
              <a:pPr/>
              <a:t>37</a:t>
            </a:fld>
            <a:endParaRPr lang="en-US" altLang="en-US" dirty="0"/>
          </a:p>
        </p:txBody>
      </p:sp>
      <p:sp>
        <p:nvSpPr>
          <p:cNvPr id="689154" name="Rectangle 2">
            <a:extLst>
              <a:ext uri="{FF2B5EF4-FFF2-40B4-BE49-F238E27FC236}">
                <a16:creationId xmlns:a16="http://schemas.microsoft.com/office/drawing/2014/main" id="{D8ABAAB7-D0CA-614E-A3F6-107CBC56BB84}"/>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6B8FD5BD-833F-454B-A380-7A7B877A62E4}"/>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18334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4F7AAA-D53A-7445-A7B6-777C1246D022}"/>
              </a:ext>
            </a:extLst>
          </p:cNvPr>
          <p:cNvSpPr>
            <a:spLocks noGrp="1" noChangeArrowheads="1"/>
          </p:cNvSpPr>
          <p:nvPr>
            <p:ph type="sldNum" sz="quarter" idx="5"/>
          </p:nvPr>
        </p:nvSpPr>
        <p:spPr>
          <a:ln/>
        </p:spPr>
        <p:txBody>
          <a:bodyPr/>
          <a:lstStyle/>
          <a:p>
            <a:fld id="{BF6E85E3-7EE8-5F41-ADE0-A8E05CA0B40C}" type="slidenum">
              <a:rPr lang="en-US" altLang="en-US"/>
              <a:pPr/>
              <a:t>4</a:t>
            </a:fld>
            <a:endParaRPr lang="en-US" altLang="en-US" dirty="0"/>
          </a:p>
        </p:txBody>
      </p:sp>
      <p:sp>
        <p:nvSpPr>
          <p:cNvPr id="650242" name="Rectangle 2">
            <a:extLst>
              <a:ext uri="{FF2B5EF4-FFF2-40B4-BE49-F238E27FC236}">
                <a16:creationId xmlns:a16="http://schemas.microsoft.com/office/drawing/2014/main" id="{6C138B8A-58F2-9046-9CB9-EAB510A98867}"/>
              </a:ext>
            </a:extLst>
          </p:cNvPr>
          <p:cNvSpPr>
            <a:spLocks noGrp="1" noRot="1" noChangeAspect="1" noChangeArrowheads="1" noTextEdit="1"/>
          </p:cNvSpPr>
          <p:nvPr>
            <p:ph type="sldImg"/>
          </p:nvPr>
        </p:nvSpPr>
        <p:spPr>
          <a:ln/>
        </p:spPr>
      </p:sp>
      <p:sp>
        <p:nvSpPr>
          <p:cNvPr id="650243" name="Rectangle 3">
            <a:extLst>
              <a:ext uri="{FF2B5EF4-FFF2-40B4-BE49-F238E27FC236}">
                <a16:creationId xmlns:a16="http://schemas.microsoft.com/office/drawing/2014/main" id="{D8532CC3-A911-2C43-9CDD-114AADD0D155}"/>
              </a:ext>
            </a:extLst>
          </p:cNvPr>
          <p:cNvSpPr>
            <a:spLocks noGrp="1" noChangeArrowheads="1"/>
          </p:cNvSpPr>
          <p:nvPr>
            <p:ph type="body" idx="1"/>
          </p:nvPr>
        </p:nvSpPr>
        <p:spPr/>
        <p:txBody>
          <a:bodyPr/>
          <a:lstStyle/>
          <a:p>
            <a:r>
              <a:rPr lang="en-US" altLang="en-US" dirty="0"/>
              <a:t>Let us examine the </a:t>
            </a:r>
            <a:r>
              <a:rPr lang="en-US" altLang="en-US" b="1" dirty="0"/>
              <a:t>c</a:t>
            </a:r>
            <a:r>
              <a:rPr lang="en-US" altLang="en-US" dirty="0"/>
              <a:t>arry-in (C) and carry-out (Cout) bits of the full adder.</a:t>
            </a:r>
          </a:p>
          <a:p>
            <a:endParaRPr lang="en-US" altLang="en-US" dirty="0"/>
          </a:p>
          <a:p>
            <a:r>
              <a:rPr lang="en-US" altLang="en-US" dirty="0"/>
              <a:t>The operation of the adder is thus when both input operands (A &amp; B) are </a:t>
            </a:r>
            <a:r>
              <a:rPr lang="en-US" altLang="en-US" b="1" dirty="0"/>
              <a:t>“</a:t>
            </a:r>
            <a:r>
              <a:rPr lang="en-US" altLang="en-US" dirty="0"/>
              <a:t>1</a:t>
            </a:r>
            <a:r>
              <a:rPr lang="en-US" altLang="en-US" b="1" dirty="0"/>
              <a:t>”</a:t>
            </a:r>
            <a:r>
              <a:rPr lang="en-US" altLang="en-US" dirty="0"/>
              <a:t>s, the full adder will </a:t>
            </a:r>
            <a:r>
              <a:rPr lang="en-US" altLang="en-US" b="0" dirty="0"/>
              <a:t>GENERATE</a:t>
            </a:r>
            <a:r>
              <a:rPr lang="en-US" altLang="en-US" dirty="0"/>
              <a:t> Cout = 1. This is irrespective of the value of input Carry C.</a:t>
            </a:r>
          </a:p>
          <a:p>
            <a:pPr marL="0" marR="0" lvl="0" indent="0" algn="l" defTabSz="914400" rtl="0" eaLnBrk="0" fontAlgn="base" latinLnBrk="0" hangingPunct="0">
              <a:lnSpc>
                <a:spcPct val="100000"/>
              </a:lnSpc>
              <a:spcBef>
                <a:spcPts val="600"/>
              </a:spcBef>
              <a:spcAft>
                <a:spcPct val="0"/>
              </a:spcAft>
              <a:buClrTx/>
              <a:buSzTx/>
              <a:buFontTx/>
              <a:buNone/>
              <a:tabLst/>
              <a:defRPr/>
            </a:pPr>
            <a:r>
              <a:rPr lang="en-US" altLang="en-US" dirty="0"/>
              <a:t>The operation of the adder is thus when only one of input operands (A or B) is  a </a:t>
            </a:r>
            <a:r>
              <a:rPr lang="en-US" altLang="en-US" b="1" dirty="0"/>
              <a:t>“</a:t>
            </a:r>
            <a:r>
              <a:rPr lang="en-US" altLang="en-US" dirty="0"/>
              <a:t>1</a:t>
            </a:r>
            <a:r>
              <a:rPr lang="en-US" altLang="en-US" b="1" dirty="0"/>
              <a:t>”</a:t>
            </a:r>
            <a:r>
              <a:rPr lang="en-US" altLang="en-US" dirty="0"/>
              <a:t>, the full adder will </a:t>
            </a:r>
            <a:r>
              <a:rPr lang="en-US" altLang="en-US" b="0" dirty="0"/>
              <a:t>PROPAGATE</a:t>
            </a:r>
            <a:r>
              <a:rPr lang="en-US" altLang="en-US" dirty="0"/>
              <a:t> Cout = input Carry C.</a:t>
            </a:r>
          </a:p>
          <a:p>
            <a:pPr marL="0" marR="0" lvl="0" indent="0" algn="l" defTabSz="914400" rtl="0" eaLnBrk="0" fontAlgn="base" latinLnBrk="0" hangingPunct="0">
              <a:lnSpc>
                <a:spcPct val="100000"/>
              </a:lnSpc>
              <a:spcBef>
                <a:spcPts val="600"/>
              </a:spcBef>
              <a:spcAft>
                <a:spcPct val="0"/>
              </a:spcAft>
              <a:buClrTx/>
              <a:buSzTx/>
              <a:buFontTx/>
              <a:buNone/>
              <a:tabLst/>
              <a:defRPr/>
            </a:pPr>
            <a:r>
              <a:rPr lang="en-US" altLang="en-US" dirty="0"/>
              <a:t>The operation of the adder is thus when both input operands (A &amp; B) are </a:t>
            </a:r>
            <a:r>
              <a:rPr lang="en-US" altLang="en-US" b="1" dirty="0"/>
              <a:t>“</a:t>
            </a:r>
            <a:r>
              <a:rPr lang="en-US" altLang="en-US" dirty="0"/>
              <a:t>0</a:t>
            </a:r>
            <a:r>
              <a:rPr lang="en-US" altLang="en-US" b="1" dirty="0"/>
              <a:t>”</a:t>
            </a:r>
            <a:r>
              <a:rPr lang="en-US" altLang="en-US" dirty="0"/>
              <a:t>s, the full adder will </a:t>
            </a:r>
            <a:r>
              <a:rPr lang="en-US" altLang="en-US" b="0" dirty="0"/>
              <a:t>KILL</a:t>
            </a:r>
            <a:r>
              <a:rPr lang="en-US" altLang="en-US" dirty="0"/>
              <a:t> Cout = 0. This is irrespective of the value of input Carry C.</a:t>
            </a:r>
          </a:p>
          <a:p>
            <a:pPr marL="0" marR="0" lvl="0" indent="0" algn="l" defTabSz="914400" rtl="0" eaLnBrk="0" fontAlgn="base" latinLnBrk="0" hangingPunct="0">
              <a:lnSpc>
                <a:spcPct val="100000"/>
              </a:lnSpc>
              <a:spcBef>
                <a:spcPts val="600"/>
              </a:spcBef>
              <a:spcAft>
                <a:spcPct val="0"/>
              </a:spcAft>
              <a:buClrTx/>
              <a:buSzTx/>
              <a:buFontTx/>
              <a:buNone/>
              <a:tabLst/>
              <a:defRPr/>
            </a:pPr>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35746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132FF6-19DC-0742-9458-B4E4B185EA8A}"/>
              </a:ext>
            </a:extLst>
          </p:cNvPr>
          <p:cNvSpPr>
            <a:spLocks noGrp="1" noChangeArrowheads="1"/>
          </p:cNvSpPr>
          <p:nvPr>
            <p:ph type="sldNum" sz="quarter" idx="5"/>
          </p:nvPr>
        </p:nvSpPr>
        <p:spPr>
          <a:ln/>
        </p:spPr>
        <p:txBody>
          <a:bodyPr/>
          <a:lstStyle/>
          <a:p>
            <a:fld id="{5E06AAE8-05C0-0344-BB61-E3CEE8D5E41D}" type="slidenum">
              <a:rPr lang="en-US" altLang="en-US"/>
              <a:pPr/>
              <a:t>5</a:t>
            </a:fld>
            <a:endParaRPr lang="en-US" altLang="en-US" dirty="0"/>
          </a:p>
        </p:txBody>
      </p:sp>
      <p:sp>
        <p:nvSpPr>
          <p:cNvPr id="651266" name="Rectangle 2">
            <a:extLst>
              <a:ext uri="{FF2B5EF4-FFF2-40B4-BE49-F238E27FC236}">
                <a16:creationId xmlns:a16="http://schemas.microsoft.com/office/drawing/2014/main" id="{4D18347F-AF0B-CE4E-A5D1-85326EC64A25}"/>
              </a:ext>
            </a:extLst>
          </p:cNvPr>
          <p:cNvSpPr>
            <a:spLocks noGrp="1" noRot="1" noChangeAspect="1" noChangeArrowheads="1" noTextEdit="1"/>
          </p:cNvSpPr>
          <p:nvPr>
            <p:ph type="sldImg"/>
          </p:nvPr>
        </p:nvSpPr>
        <p:spPr>
          <a:ln/>
        </p:spPr>
      </p:sp>
      <p:sp>
        <p:nvSpPr>
          <p:cNvPr id="651267" name="Rectangle 3">
            <a:extLst>
              <a:ext uri="{FF2B5EF4-FFF2-40B4-BE49-F238E27FC236}">
                <a16:creationId xmlns:a16="http://schemas.microsoft.com/office/drawing/2014/main" id="{1C5A3309-703E-2445-8F5E-5416C0ED0FD0}"/>
              </a:ext>
            </a:extLst>
          </p:cNvPr>
          <p:cNvSpPr>
            <a:spLocks noGrp="1" noChangeArrowheads="1"/>
          </p:cNvSpPr>
          <p:nvPr>
            <p:ph type="body" idx="1"/>
          </p:nvPr>
        </p:nvSpPr>
        <p:spPr/>
        <p:txBody>
          <a:bodyPr/>
          <a:lstStyle/>
          <a:p>
            <a:r>
              <a:rPr lang="en-US" altLang="en-US" dirty="0"/>
              <a:t>The transistor-level circuits in this slide implement a 3-input XOR gate</a:t>
            </a:r>
            <a:r>
              <a:rPr lang="en-US" altLang="en-US" b="1" dirty="0"/>
              <a:t>,</a:t>
            </a:r>
            <a:r>
              <a:rPr lang="en-US" altLang="en-US" dirty="0"/>
              <a:t> which takes the two input operands (A &amp; B) plus the </a:t>
            </a:r>
            <a:r>
              <a:rPr lang="en-US" altLang="en-US" b="1" dirty="0"/>
              <a:t>c</a:t>
            </a:r>
            <a:r>
              <a:rPr lang="en-US" altLang="en-US" dirty="0"/>
              <a:t>arry-in (C) to compute the output of the sum and a majority vote circuit to implement the carry-out circuit for output Cout.</a:t>
            </a:r>
          </a:p>
          <a:p>
            <a:endParaRPr lang="en-US" altLang="en-US" dirty="0"/>
          </a:p>
          <a:p>
            <a:r>
              <a:rPr lang="en-US" altLang="en-US" dirty="0"/>
              <a:t>This approach implements the adder directly from the equations.</a:t>
            </a:r>
          </a:p>
        </p:txBody>
      </p:sp>
    </p:spTree>
    <p:extLst>
      <p:ext uri="{BB962C8B-B14F-4D97-AF65-F5344CB8AC3E}">
        <p14:creationId xmlns:p14="http://schemas.microsoft.com/office/powerpoint/2010/main" val="4004840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DF9785-3C25-9049-A670-F6E42EE7DF31}"/>
              </a:ext>
            </a:extLst>
          </p:cNvPr>
          <p:cNvSpPr>
            <a:spLocks noGrp="1" noChangeArrowheads="1"/>
          </p:cNvSpPr>
          <p:nvPr>
            <p:ph type="sldNum" sz="quarter" idx="5"/>
          </p:nvPr>
        </p:nvSpPr>
        <p:spPr>
          <a:ln/>
        </p:spPr>
        <p:txBody>
          <a:bodyPr/>
          <a:lstStyle/>
          <a:p>
            <a:fld id="{D8EFD6B1-3571-0A43-A746-CF8976B3F16C}" type="slidenum">
              <a:rPr lang="en-US" altLang="en-US"/>
              <a:pPr/>
              <a:t>6</a:t>
            </a:fld>
            <a:endParaRPr lang="en-US" altLang="en-US" dirty="0"/>
          </a:p>
        </p:txBody>
      </p:sp>
      <p:sp>
        <p:nvSpPr>
          <p:cNvPr id="652290" name="Rectangle 2">
            <a:extLst>
              <a:ext uri="{FF2B5EF4-FFF2-40B4-BE49-F238E27FC236}">
                <a16:creationId xmlns:a16="http://schemas.microsoft.com/office/drawing/2014/main" id="{A4722EB7-56FC-0243-8F09-57F13AC75BA7}"/>
              </a:ext>
            </a:extLst>
          </p:cNvPr>
          <p:cNvSpPr>
            <a:spLocks noGrp="1" noRot="1" noChangeAspect="1" noChangeArrowheads="1" noTextEdit="1"/>
          </p:cNvSpPr>
          <p:nvPr>
            <p:ph type="sldImg"/>
          </p:nvPr>
        </p:nvSpPr>
        <p:spPr>
          <a:ln/>
        </p:spPr>
      </p:sp>
      <p:sp>
        <p:nvSpPr>
          <p:cNvPr id="652291" name="Rectangle 3">
            <a:extLst>
              <a:ext uri="{FF2B5EF4-FFF2-40B4-BE49-F238E27FC236}">
                <a16:creationId xmlns:a16="http://schemas.microsoft.com/office/drawing/2014/main" id="{28676745-0A7F-F04B-A8E4-AB271616D187}"/>
              </a:ext>
            </a:extLst>
          </p:cNvPr>
          <p:cNvSpPr>
            <a:spLocks noGrp="1" noChangeArrowheads="1"/>
          </p:cNvSpPr>
          <p:nvPr>
            <p:ph type="body" idx="1"/>
          </p:nvPr>
        </p:nvSpPr>
        <p:spPr/>
        <p:txBody>
          <a:bodyPr/>
          <a:lstStyle/>
          <a:p>
            <a:r>
              <a:rPr lang="en-US" altLang="en-US" i="0" dirty="0"/>
              <a:t>Full adder design second method</a:t>
            </a:r>
          </a:p>
          <a:p>
            <a:endParaRPr lang="en-US" altLang="en-US" i="0" dirty="0"/>
          </a:p>
          <a:p>
            <a:r>
              <a:rPr lang="en-US" altLang="en-US" i="0" dirty="0"/>
              <a:t>In this circuit, S is a function of ~Cout. The term ~Cout is generated from a minority computation circuit. </a:t>
            </a:r>
          </a:p>
        </p:txBody>
      </p:sp>
    </p:spTree>
    <p:extLst>
      <p:ext uri="{BB962C8B-B14F-4D97-AF65-F5344CB8AC3E}">
        <p14:creationId xmlns:p14="http://schemas.microsoft.com/office/powerpoint/2010/main" val="69893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111B77-C105-514B-A373-8563E24AB0D6}"/>
              </a:ext>
            </a:extLst>
          </p:cNvPr>
          <p:cNvSpPr>
            <a:spLocks noGrp="1" noChangeArrowheads="1"/>
          </p:cNvSpPr>
          <p:nvPr>
            <p:ph type="sldNum" sz="quarter" idx="5"/>
          </p:nvPr>
        </p:nvSpPr>
        <p:spPr>
          <a:ln/>
        </p:spPr>
        <p:txBody>
          <a:bodyPr/>
          <a:lstStyle/>
          <a:p>
            <a:fld id="{D43684DD-4C07-F247-AB70-F3A56787BF87}" type="slidenum">
              <a:rPr lang="en-US" altLang="en-US"/>
              <a:pPr/>
              <a:t>7</a:t>
            </a:fld>
            <a:endParaRPr lang="en-US" altLang="en-US" dirty="0"/>
          </a:p>
        </p:txBody>
      </p:sp>
      <p:sp>
        <p:nvSpPr>
          <p:cNvPr id="653314" name="Rectangle 2">
            <a:extLst>
              <a:ext uri="{FF2B5EF4-FFF2-40B4-BE49-F238E27FC236}">
                <a16:creationId xmlns:a16="http://schemas.microsoft.com/office/drawing/2014/main" id="{8B6D10CE-AEF3-C546-9914-CDAC17932540}"/>
              </a:ext>
            </a:extLst>
          </p:cNvPr>
          <p:cNvSpPr>
            <a:spLocks noGrp="1" noRot="1" noChangeAspect="1" noChangeArrowheads="1" noTextEdit="1"/>
          </p:cNvSpPr>
          <p:nvPr>
            <p:ph type="sldImg"/>
          </p:nvPr>
        </p:nvSpPr>
        <p:spPr>
          <a:ln/>
        </p:spPr>
      </p:sp>
      <p:sp>
        <p:nvSpPr>
          <p:cNvPr id="653315" name="Rectangle 3">
            <a:extLst>
              <a:ext uri="{FF2B5EF4-FFF2-40B4-BE49-F238E27FC236}">
                <a16:creationId xmlns:a16="http://schemas.microsoft.com/office/drawing/2014/main" id="{EF96CFFC-69A6-B349-9889-8E67B76DDAA7}"/>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98664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0650D95-6759-0D40-B3D0-2DA050578F5F}"/>
              </a:ext>
            </a:extLst>
          </p:cNvPr>
          <p:cNvSpPr>
            <a:spLocks noGrp="1" noChangeArrowheads="1"/>
          </p:cNvSpPr>
          <p:nvPr>
            <p:ph type="sldNum" sz="quarter" idx="5"/>
          </p:nvPr>
        </p:nvSpPr>
        <p:spPr>
          <a:ln/>
        </p:spPr>
        <p:txBody>
          <a:bodyPr/>
          <a:lstStyle/>
          <a:p>
            <a:fld id="{F08C2034-9A13-5D43-886D-03982D5F7768}" type="slidenum">
              <a:rPr lang="en-US" altLang="en-US"/>
              <a:pPr/>
              <a:t>8</a:t>
            </a:fld>
            <a:endParaRPr lang="en-US" altLang="en-US" dirty="0"/>
          </a:p>
        </p:txBody>
      </p:sp>
      <p:sp>
        <p:nvSpPr>
          <p:cNvPr id="654338" name="Rectangle 2">
            <a:extLst>
              <a:ext uri="{FF2B5EF4-FFF2-40B4-BE49-F238E27FC236}">
                <a16:creationId xmlns:a16="http://schemas.microsoft.com/office/drawing/2014/main" id="{7841FE1B-41C8-924F-A399-79C0A2EE5F8A}"/>
              </a:ext>
            </a:extLst>
          </p:cNvPr>
          <p:cNvSpPr>
            <a:spLocks noGrp="1" noRot="1" noChangeAspect="1" noChangeArrowheads="1" noTextEdit="1"/>
          </p:cNvSpPr>
          <p:nvPr>
            <p:ph type="sldImg"/>
          </p:nvPr>
        </p:nvSpPr>
        <p:spPr>
          <a:ln/>
        </p:spPr>
      </p:sp>
      <p:sp>
        <p:nvSpPr>
          <p:cNvPr id="654339" name="Rectangle 3">
            <a:extLst>
              <a:ext uri="{FF2B5EF4-FFF2-40B4-BE49-F238E27FC236}">
                <a16:creationId xmlns:a16="http://schemas.microsoft.com/office/drawing/2014/main" id="{0FAB8DDE-A0E2-5F45-B6EA-F1E37789E0F7}"/>
              </a:ext>
            </a:extLst>
          </p:cNvPr>
          <p:cNvSpPr>
            <a:spLocks noGrp="1" noChangeArrowheads="1"/>
          </p:cNvSpPr>
          <p:nvPr>
            <p:ph type="body" idx="1"/>
          </p:nvPr>
        </p:nvSpPr>
        <p:spPr/>
        <p:txBody>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lang="en-US" altLang="en-US" i="0" dirty="0"/>
              <a:t>Full adder design third method.</a:t>
            </a:r>
          </a:p>
          <a:p>
            <a:pPr marL="0" marR="0" lvl="0" indent="0" algn="l" defTabSz="914400" rtl="0" eaLnBrk="0" fontAlgn="base" latinLnBrk="0" hangingPunct="0">
              <a:lnSpc>
                <a:spcPct val="100000"/>
              </a:lnSpc>
              <a:spcBef>
                <a:spcPts val="600"/>
              </a:spcBef>
              <a:spcAft>
                <a:spcPct val="0"/>
              </a:spcAft>
              <a:buClrTx/>
              <a:buSzTx/>
              <a:buFontTx/>
              <a:buNone/>
              <a:tabLst/>
              <a:defRPr/>
            </a:pPr>
            <a:endParaRPr lang="en-US" altLang="en-US" i="0" dirty="0"/>
          </a:p>
          <a:p>
            <a:pPr marL="0" marR="0" lvl="0" indent="0" algn="l" defTabSz="914400" rtl="0" eaLnBrk="0" fontAlgn="base" latinLnBrk="0" hangingPunct="0">
              <a:lnSpc>
                <a:spcPct val="100000"/>
              </a:lnSpc>
              <a:spcBef>
                <a:spcPts val="600"/>
              </a:spcBef>
              <a:spcAft>
                <a:spcPct val="0"/>
              </a:spcAft>
              <a:buClrTx/>
              <a:buSzTx/>
              <a:buFontTx/>
              <a:buNone/>
              <a:tabLst/>
              <a:defRPr/>
            </a:pPr>
            <a:endParaRPr lang="en-US" altLang="en-US" i="0" dirty="0"/>
          </a:p>
          <a:p>
            <a:pPr marL="0" marR="0" lvl="0" indent="0" algn="l" defTabSz="914400" rtl="0" eaLnBrk="0" fontAlgn="base" latinLnBrk="0" hangingPunct="0">
              <a:lnSpc>
                <a:spcPct val="100000"/>
              </a:lnSpc>
              <a:spcBef>
                <a:spcPts val="600"/>
              </a:spcBef>
              <a:spcAft>
                <a:spcPct val="0"/>
              </a:spcAft>
              <a:buClrTx/>
              <a:buSzTx/>
              <a:buFontTx/>
              <a:buNone/>
              <a:tabLst/>
              <a:defRPr/>
            </a:pPr>
            <a:r>
              <a:rPr lang="en-US" altLang="en-US" i="0" dirty="0"/>
              <a:t>This method uses Pass Transistor Logic. The circuit is slightly faster but uses more area due to increased number of transistors. </a:t>
            </a:r>
          </a:p>
          <a:p>
            <a:endParaRPr lang="en-US" altLang="en-US" dirty="0"/>
          </a:p>
        </p:txBody>
      </p:sp>
    </p:spTree>
    <p:extLst>
      <p:ext uri="{BB962C8B-B14F-4D97-AF65-F5344CB8AC3E}">
        <p14:creationId xmlns:p14="http://schemas.microsoft.com/office/powerpoint/2010/main" val="245176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72E2C1-49F8-8B44-8B26-364CE3637196}"/>
              </a:ext>
            </a:extLst>
          </p:cNvPr>
          <p:cNvSpPr>
            <a:spLocks noGrp="1" noChangeArrowheads="1"/>
          </p:cNvSpPr>
          <p:nvPr>
            <p:ph type="sldNum" sz="quarter" idx="5"/>
          </p:nvPr>
        </p:nvSpPr>
        <p:spPr>
          <a:ln/>
        </p:spPr>
        <p:txBody>
          <a:bodyPr/>
          <a:lstStyle/>
          <a:p>
            <a:fld id="{1B3A2B7D-4B6E-E648-8CEF-C3C151ACF293}" type="slidenum">
              <a:rPr lang="en-US" altLang="en-US"/>
              <a:pPr/>
              <a:t>9</a:t>
            </a:fld>
            <a:endParaRPr lang="en-US" altLang="en-US" dirty="0"/>
          </a:p>
        </p:txBody>
      </p:sp>
      <p:sp>
        <p:nvSpPr>
          <p:cNvPr id="655362" name="Rectangle 2">
            <a:extLst>
              <a:ext uri="{FF2B5EF4-FFF2-40B4-BE49-F238E27FC236}">
                <a16:creationId xmlns:a16="http://schemas.microsoft.com/office/drawing/2014/main" id="{23D4DA96-44A1-A246-B090-B043F94067A1}"/>
              </a:ext>
            </a:extLst>
          </p:cNvPr>
          <p:cNvSpPr>
            <a:spLocks noGrp="1" noRot="1" noChangeAspect="1" noChangeArrowheads="1" noTextEdit="1"/>
          </p:cNvSpPr>
          <p:nvPr>
            <p:ph type="sldImg"/>
          </p:nvPr>
        </p:nvSpPr>
        <p:spPr>
          <a:ln/>
        </p:spPr>
      </p:sp>
      <p:sp>
        <p:nvSpPr>
          <p:cNvPr id="655363" name="Rectangle 3">
            <a:extLst>
              <a:ext uri="{FF2B5EF4-FFF2-40B4-BE49-F238E27FC236}">
                <a16:creationId xmlns:a16="http://schemas.microsoft.com/office/drawing/2014/main" id="{052C8459-C596-9049-A94A-32A46CB66D3D}"/>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3696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9A6A-D073-D244-85B4-C5E96659D9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A09DB-BC09-EA42-A212-40EC5816AE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BD4FC9F-16E2-F147-B1CE-9E21A386722B}"/>
              </a:ext>
            </a:extLst>
          </p:cNvPr>
          <p:cNvSpPr>
            <a:spLocks noGrp="1"/>
          </p:cNvSpPr>
          <p:nvPr>
            <p:ph type="ftr" sz="quarter" idx="10"/>
          </p:nvPr>
        </p:nvSpPr>
        <p:spPr/>
        <p:txBody>
          <a:bodyPr/>
          <a:lstStyle>
            <a:lvl1pPr>
              <a:defRPr/>
            </a:lvl1pPr>
          </a:lstStyle>
          <a:p>
            <a:r>
              <a:rPr lang="en-US" altLang="en-US" dirty="0"/>
              <a:t>17: Adders</a:t>
            </a:r>
          </a:p>
        </p:txBody>
      </p:sp>
      <p:sp>
        <p:nvSpPr>
          <p:cNvPr id="5" name="Slide Number Placeholder 4">
            <a:extLst>
              <a:ext uri="{FF2B5EF4-FFF2-40B4-BE49-F238E27FC236}">
                <a16:creationId xmlns:a16="http://schemas.microsoft.com/office/drawing/2014/main" id="{9E071B5B-E986-B149-9F69-5F23C736E018}"/>
              </a:ext>
            </a:extLst>
          </p:cNvPr>
          <p:cNvSpPr>
            <a:spLocks noGrp="1"/>
          </p:cNvSpPr>
          <p:nvPr>
            <p:ph type="sldNum" sz="quarter" idx="11"/>
          </p:nvPr>
        </p:nvSpPr>
        <p:spPr/>
        <p:txBody>
          <a:bodyPr/>
          <a:lstStyle>
            <a:lvl1pPr>
              <a:defRPr/>
            </a:lvl1pPr>
          </a:lstStyle>
          <a:p>
            <a:r>
              <a:rPr lang="en-US" altLang="en-US" dirty="0"/>
              <a:t> </a:t>
            </a:r>
            <a:fld id="{CF24E364-3797-C348-BC99-AA2C94A46688}" type="slidenum">
              <a:rPr lang="en-US" altLang="en-US"/>
              <a:pPr/>
              <a:t>‹#›</a:t>
            </a:fld>
            <a:endParaRPr lang="en-US" altLang="en-US" dirty="0"/>
          </a:p>
        </p:txBody>
      </p:sp>
    </p:spTree>
    <p:extLst>
      <p:ext uri="{BB962C8B-B14F-4D97-AF65-F5344CB8AC3E}">
        <p14:creationId xmlns:p14="http://schemas.microsoft.com/office/powerpoint/2010/main" val="268893925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7"/>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notesSlide" Target="../notesSlides/notesSlide13.xml"/><Relationship Id="rId7"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4.emf"/><Relationship Id="rId10" Type="http://schemas.openxmlformats.org/officeDocument/2006/relationships/image" Target="../media/image16.e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44.emf"/><Relationship Id="rId3" Type="http://schemas.openxmlformats.org/officeDocument/2006/relationships/notesSlide" Target="../notesSlides/notesSlide36.xml"/><Relationship Id="rId7" Type="http://schemas.openxmlformats.org/officeDocument/2006/relationships/image" Target="../media/image41.emf"/><Relationship Id="rId12" Type="http://schemas.openxmlformats.org/officeDocument/2006/relationships/oleObject" Target="../embeddings/oleObject14.bin"/><Relationship Id="rId2" Type="http://schemas.openxmlformats.org/officeDocument/2006/relationships/slideLayout" Target="../slideLayouts/slideLayout5.xml"/><Relationship Id="rId16" Type="http://schemas.openxmlformats.org/officeDocument/2006/relationships/image" Target="../media/image46.png"/><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image" Target="../media/image43.emf"/><Relationship Id="rId5" Type="http://schemas.openxmlformats.org/officeDocument/2006/relationships/image" Target="../media/image40.emf"/><Relationship Id="rId15" Type="http://schemas.openxmlformats.org/officeDocument/2006/relationships/image" Target="../media/image45.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42.emf"/><Relationship Id="rId14"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2669243"/>
            <a:ext cx="5113338" cy="1519514"/>
          </a:xfrm>
        </p:spPr>
        <p:txBody>
          <a:bodyPr/>
          <a:lstStyle/>
          <a:p>
            <a:r>
              <a:rPr lang="en-US" dirty="0"/>
              <a:t>CMOS VLSI Design</a:t>
            </a:r>
            <a:br>
              <a:rPr lang="en-US" dirty="0"/>
            </a:br>
            <a:br>
              <a:rPr lang="en-US" dirty="0"/>
            </a:br>
            <a:r>
              <a:rPr lang="en-US" dirty="0"/>
              <a:t>Lecture 14:</a:t>
            </a:r>
            <a:br>
              <a:rPr lang="en-US" dirty="0"/>
            </a:br>
            <a:r>
              <a:rPr lang="en-US" dirty="0"/>
              <a:t>Adders</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4376ABD0-7BE1-C74A-93DB-39434A17436F}"/>
              </a:ext>
            </a:extLst>
          </p:cNvPr>
          <p:cNvSpPr>
            <a:spLocks noGrp="1" noChangeArrowheads="1"/>
          </p:cNvSpPr>
          <p:nvPr>
            <p:ph type="title"/>
          </p:nvPr>
        </p:nvSpPr>
        <p:spPr/>
        <p:txBody>
          <a:bodyPr/>
          <a:lstStyle/>
          <a:p>
            <a:r>
              <a:rPr lang="en-US" altLang="en-US" dirty="0"/>
              <a:t>Carry-Propagate Adders</a:t>
            </a:r>
          </a:p>
        </p:txBody>
      </p:sp>
      <p:sp>
        <p:nvSpPr>
          <p:cNvPr id="606211" name="Rectangle 3">
            <a:extLst>
              <a:ext uri="{FF2B5EF4-FFF2-40B4-BE49-F238E27FC236}">
                <a16:creationId xmlns:a16="http://schemas.microsoft.com/office/drawing/2014/main" id="{0965EE04-849F-2342-8A4F-3F1FC8730236}"/>
              </a:ext>
            </a:extLst>
          </p:cNvPr>
          <p:cNvSpPr>
            <a:spLocks noGrp="1" noChangeArrowheads="1"/>
          </p:cNvSpPr>
          <p:nvPr>
            <p:ph type="body" idx="1"/>
          </p:nvPr>
        </p:nvSpPr>
        <p:spPr/>
        <p:txBody>
          <a:bodyPr/>
          <a:lstStyle/>
          <a:p>
            <a:r>
              <a:rPr lang="en-US" altLang="en-US" dirty="0"/>
              <a:t>N-bit adder called CPA</a:t>
            </a:r>
          </a:p>
          <a:p>
            <a:pPr lvl="1"/>
            <a:r>
              <a:rPr lang="en-US" altLang="en-US" dirty="0"/>
              <a:t>Each sum bit depends on all previous carries</a:t>
            </a:r>
          </a:p>
          <a:p>
            <a:pPr lvl="1"/>
            <a:r>
              <a:rPr lang="en-US" altLang="en-US" dirty="0"/>
              <a:t>How do we compute all these carries quickly?</a:t>
            </a:r>
          </a:p>
        </p:txBody>
      </p:sp>
      <p:pic>
        <p:nvPicPr>
          <p:cNvPr id="5" name="Picture 4">
            <a:extLst>
              <a:ext uri="{FF2B5EF4-FFF2-40B4-BE49-F238E27FC236}">
                <a16:creationId xmlns:a16="http://schemas.microsoft.com/office/drawing/2014/main" id="{BC166753-76EF-49F0-A84B-AFC75E06925E}"/>
              </a:ext>
            </a:extLst>
          </p:cNvPr>
          <p:cNvPicPr>
            <a:picLocks noChangeAspect="1"/>
          </p:cNvPicPr>
          <p:nvPr/>
        </p:nvPicPr>
        <p:blipFill>
          <a:blip r:embed="rId3"/>
          <a:srcRect/>
          <a:stretch/>
        </p:blipFill>
        <p:spPr>
          <a:xfrm>
            <a:off x="3169319" y="3478067"/>
            <a:ext cx="5853362" cy="1320258"/>
          </a:xfrm>
          <a:prstGeom prst="rect">
            <a:avLst/>
          </a:prstGeom>
        </p:spPr>
      </p:pic>
    </p:spTree>
    <p:extLst>
      <p:ext uri="{BB962C8B-B14F-4D97-AF65-F5344CB8AC3E}">
        <p14:creationId xmlns:p14="http://schemas.microsoft.com/office/powerpoint/2010/main" val="68103890"/>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4F449D3E-FC35-3046-BD79-FB6CB82584FB}"/>
              </a:ext>
            </a:extLst>
          </p:cNvPr>
          <p:cNvSpPr>
            <a:spLocks noGrp="1" noChangeArrowheads="1"/>
          </p:cNvSpPr>
          <p:nvPr>
            <p:ph type="title"/>
          </p:nvPr>
        </p:nvSpPr>
        <p:spPr/>
        <p:txBody>
          <a:bodyPr/>
          <a:lstStyle/>
          <a:p>
            <a:r>
              <a:rPr lang="en-US" altLang="en-US" dirty="0"/>
              <a:t>Carry-Ripple Adder</a:t>
            </a:r>
          </a:p>
        </p:txBody>
      </p:sp>
      <p:sp>
        <p:nvSpPr>
          <p:cNvPr id="607235" name="Rectangle 3">
            <a:extLst>
              <a:ext uri="{FF2B5EF4-FFF2-40B4-BE49-F238E27FC236}">
                <a16:creationId xmlns:a16="http://schemas.microsoft.com/office/drawing/2014/main" id="{367FEBF4-ADE3-7F44-8E30-77E7961A306D}"/>
              </a:ext>
            </a:extLst>
          </p:cNvPr>
          <p:cNvSpPr>
            <a:spLocks noGrp="1" noChangeArrowheads="1"/>
          </p:cNvSpPr>
          <p:nvPr>
            <p:ph type="body" idx="1"/>
          </p:nvPr>
        </p:nvSpPr>
        <p:spPr/>
        <p:txBody>
          <a:bodyPr/>
          <a:lstStyle/>
          <a:p>
            <a:r>
              <a:rPr lang="en-US" altLang="en-US" dirty="0"/>
              <a:t>Simplest design: cascade full adders</a:t>
            </a:r>
          </a:p>
          <a:p>
            <a:pPr lvl="1"/>
            <a:r>
              <a:rPr lang="en-US" altLang="en-US" dirty="0"/>
              <a:t>Critical path goes from C</a:t>
            </a:r>
            <a:r>
              <a:rPr lang="en-US" altLang="en-US" baseline="-25000" dirty="0"/>
              <a:t>in</a:t>
            </a:r>
            <a:r>
              <a:rPr lang="en-US" altLang="en-US" dirty="0"/>
              <a:t> to C</a:t>
            </a:r>
            <a:r>
              <a:rPr lang="en-US" altLang="en-US" baseline="-25000" dirty="0"/>
              <a:t>out</a:t>
            </a:r>
          </a:p>
          <a:p>
            <a:pPr lvl="1"/>
            <a:r>
              <a:rPr lang="en-US" altLang="en-US" dirty="0"/>
              <a:t>Design full adder to have fast carry delay</a:t>
            </a:r>
          </a:p>
        </p:txBody>
      </p:sp>
      <p:pic>
        <p:nvPicPr>
          <p:cNvPr id="3" name="Picture 2">
            <a:extLst>
              <a:ext uri="{FF2B5EF4-FFF2-40B4-BE49-F238E27FC236}">
                <a16:creationId xmlns:a16="http://schemas.microsoft.com/office/drawing/2014/main" id="{8A3B1598-A1D4-451F-9182-7D8976EEB872}"/>
              </a:ext>
            </a:extLst>
          </p:cNvPr>
          <p:cNvPicPr>
            <a:picLocks noChangeAspect="1"/>
          </p:cNvPicPr>
          <p:nvPr/>
        </p:nvPicPr>
        <p:blipFill>
          <a:blip r:embed="rId3"/>
          <a:srcRect/>
          <a:stretch/>
        </p:blipFill>
        <p:spPr>
          <a:xfrm>
            <a:off x="3648822" y="3493930"/>
            <a:ext cx="4894355" cy="1609699"/>
          </a:xfrm>
          <a:prstGeom prst="rect">
            <a:avLst/>
          </a:prstGeom>
        </p:spPr>
      </p:pic>
    </p:spTree>
    <p:extLst>
      <p:ext uri="{BB962C8B-B14F-4D97-AF65-F5344CB8AC3E}">
        <p14:creationId xmlns:p14="http://schemas.microsoft.com/office/powerpoint/2010/main" val="3509958206"/>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DFFA25C4-9B54-6346-BB48-06F0C0B24FFE}"/>
              </a:ext>
            </a:extLst>
          </p:cNvPr>
          <p:cNvSpPr>
            <a:spLocks noGrp="1" noChangeArrowheads="1"/>
          </p:cNvSpPr>
          <p:nvPr>
            <p:ph type="title"/>
          </p:nvPr>
        </p:nvSpPr>
        <p:spPr/>
        <p:txBody>
          <a:bodyPr/>
          <a:lstStyle/>
          <a:p>
            <a:r>
              <a:rPr lang="en-US" altLang="en-US" dirty="0"/>
              <a:t>Inversions</a:t>
            </a:r>
          </a:p>
        </p:txBody>
      </p:sp>
      <p:sp>
        <p:nvSpPr>
          <p:cNvPr id="608259" name="Rectangle 3">
            <a:extLst>
              <a:ext uri="{FF2B5EF4-FFF2-40B4-BE49-F238E27FC236}">
                <a16:creationId xmlns:a16="http://schemas.microsoft.com/office/drawing/2014/main" id="{6368C5F1-4F71-C040-AE76-E1BC365EA34C}"/>
              </a:ext>
            </a:extLst>
          </p:cNvPr>
          <p:cNvSpPr>
            <a:spLocks noGrp="1" noChangeArrowheads="1"/>
          </p:cNvSpPr>
          <p:nvPr>
            <p:ph type="body" idx="1"/>
          </p:nvPr>
        </p:nvSpPr>
        <p:spPr/>
        <p:txBody>
          <a:bodyPr/>
          <a:lstStyle/>
          <a:p>
            <a:r>
              <a:rPr lang="en-US" altLang="en-US" dirty="0"/>
              <a:t>Critical path passes through majority gate</a:t>
            </a:r>
          </a:p>
          <a:p>
            <a:pPr lvl="1"/>
            <a:r>
              <a:rPr lang="en-US" altLang="en-US" dirty="0"/>
              <a:t>Built from minority + inverter</a:t>
            </a:r>
          </a:p>
          <a:p>
            <a:pPr lvl="1"/>
            <a:r>
              <a:rPr lang="en-US" altLang="en-US" dirty="0"/>
              <a:t>Eliminate inverter and use inverting full adder</a:t>
            </a:r>
          </a:p>
        </p:txBody>
      </p:sp>
      <p:pic>
        <p:nvPicPr>
          <p:cNvPr id="3" name="Picture 2">
            <a:extLst>
              <a:ext uri="{FF2B5EF4-FFF2-40B4-BE49-F238E27FC236}">
                <a16:creationId xmlns:a16="http://schemas.microsoft.com/office/drawing/2014/main" id="{0773B63B-EB31-4C80-8A2B-5162BE52E410}"/>
              </a:ext>
            </a:extLst>
          </p:cNvPr>
          <p:cNvPicPr>
            <a:picLocks noChangeAspect="1"/>
          </p:cNvPicPr>
          <p:nvPr/>
        </p:nvPicPr>
        <p:blipFill>
          <a:blip r:embed="rId3"/>
          <a:srcRect/>
          <a:stretch/>
        </p:blipFill>
        <p:spPr>
          <a:xfrm>
            <a:off x="4345373" y="2520619"/>
            <a:ext cx="3501253" cy="1816761"/>
          </a:xfrm>
          <a:prstGeom prst="rect">
            <a:avLst/>
          </a:prstGeom>
        </p:spPr>
      </p:pic>
    </p:spTree>
    <p:extLst>
      <p:ext uri="{BB962C8B-B14F-4D97-AF65-F5344CB8AC3E}">
        <p14:creationId xmlns:p14="http://schemas.microsoft.com/office/powerpoint/2010/main" val="3395501783"/>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id="{2DBD1316-9096-D545-8500-E31387B40479}"/>
              </a:ext>
            </a:extLst>
          </p:cNvPr>
          <p:cNvSpPr>
            <a:spLocks noGrp="1" noChangeArrowheads="1"/>
          </p:cNvSpPr>
          <p:nvPr>
            <p:ph type="title"/>
          </p:nvPr>
        </p:nvSpPr>
        <p:spPr/>
        <p:txBody>
          <a:bodyPr/>
          <a:lstStyle/>
          <a:p>
            <a:r>
              <a:rPr lang="en-US" altLang="en-US" dirty="0"/>
              <a:t>Generate/Propagate</a:t>
            </a:r>
          </a:p>
        </p:txBody>
      </p:sp>
      <p:sp>
        <p:nvSpPr>
          <p:cNvPr id="611331" name="Rectangle 3">
            <a:extLst>
              <a:ext uri="{FF2B5EF4-FFF2-40B4-BE49-F238E27FC236}">
                <a16:creationId xmlns:a16="http://schemas.microsoft.com/office/drawing/2014/main" id="{6CEC47E6-509D-F640-827B-FB00C199144E}"/>
              </a:ext>
            </a:extLst>
          </p:cNvPr>
          <p:cNvSpPr>
            <a:spLocks noGrp="1" noChangeArrowheads="1"/>
          </p:cNvSpPr>
          <p:nvPr>
            <p:ph type="body" idx="1"/>
          </p:nvPr>
        </p:nvSpPr>
        <p:spPr/>
        <p:txBody>
          <a:bodyPr/>
          <a:lstStyle/>
          <a:p>
            <a:r>
              <a:rPr lang="en-US" altLang="en-US" dirty="0"/>
              <a:t>Equations often factored into G and P</a:t>
            </a:r>
          </a:p>
          <a:p>
            <a:r>
              <a:rPr lang="en-US" altLang="en-US" dirty="0"/>
              <a:t>Generate and propagate for groups spanning i:j</a:t>
            </a:r>
          </a:p>
          <a:p>
            <a:endParaRPr lang="en-US" altLang="en-US" dirty="0"/>
          </a:p>
          <a:p>
            <a:endParaRPr lang="en-US" altLang="en-US" dirty="0"/>
          </a:p>
          <a:p>
            <a:endParaRPr lang="en-US" altLang="en-US" dirty="0"/>
          </a:p>
          <a:p>
            <a:r>
              <a:rPr lang="en-US" altLang="en-US" dirty="0"/>
              <a:t>Base case</a:t>
            </a:r>
          </a:p>
          <a:p>
            <a:endParaRPr lang="en-US" altLang="en-US" dirty="0"/>
          </a:p>
          <a:p>
            <a:endParaRPr lang="en-US" altLang="en-US" dirty="0"/>
          </a:p>
          <a:p>
            <a:r>
              <a:rPr lang="en-US" altLang="en-US" dirty="0"/>
              <a:t>Sum:</a:t>
            </a:r>
          </a:p>
          <a:p>
            <a:endParaRPr lang="en-US" altLang="en-US" dirty="0"/>
          </a:p>
        </p:txBody>
      </p:sp>
      <p:sp>
        <p:nvSpPr>
          <p:cNvPr id="611332" name="Rectangle 4">
            <a:extLst>
              <a:ext uri="{FF2B5EF4-FFF2-40B4-BE49-F238E27FC236}">
                <a16:creationId xmlns:a16="http://schemas.microsoft.com/office/drawing/2014/main" id="{BC793486-5707-5340-8EF0-AD1AB29FD768}"/>
              </a:ext>
            </a:extLst>
          </p:cNvPr>
          <p:cNvSpPr>
            <a:spLocks noChangeArrowheads="1"/>
          </p:cNvSpPr>
          <p:nvPr/>
        </p:nvSpPr>
        <p:spPr bwMode="auto">
          <a:xfrm>
            <a:off x="5497513"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sp>
        <p:nvSpPr>
          <p:cNvPr id="611334" name="Rectangle 6">
            <a:extLst>
              <a:ext uri="{FF2B5EF4-FFF2-40B4-BE49-F238E27FC236}">
                <a16:creationId xmlns:a16="http://schemas.microsoft.com/office/drawing/2014/main" id="{3962BB8D-1954-0548-BC56-6F092AB35983}"/>
              </a:ext>
            </a:extLst>
          </p:cNvPr>
          <p:cNvSpPr>
            <a:spLocks noChangeArrowheads="1"/>
          </p:cNvSpPr>
          <p:nvPr/>
        </p:nvSpPr>
        <p:spPr bwMode="auto">
          <a:xfrm>
            <a:off x="5638800" y="3230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611336" name="Object 8">
            <a:extLst>
              <a:ext uri="{FF2B5EF4-FFF2-40B4-BE49-F238E27FC236}">
                <a16:creationId xmlns:a16="http://schemas.microsoft.com/office/drawing/2014/main" id="{B711FFAE-8773-2F42-82BA-AEA650F2C717}"/>
              </a:ext>
            </a:extLst>
          </p:cNvPr>
          <p:cNvGraphicFramePr>
            <a:graphicFrameLocks noChangeAspect="1"/>
          </p:cNvGraphicFramePr>
          <p:nvPr/>
        </p:nvGraphicFramePr>
        <p:xfrm>
          <a:off x="5840414" y="3230564"/>
          <a:ext cx="511175" cy="396875"/>
        </p:xfrm>
        <a:graphic>
          <a:graphicData uri="http://schemas.openxmlformats.org/presentationml/2006/ole">
            <mc:AlternateContent xmlns:mc="http://schemas.openxmlformats.org/markup-compatibility/2006">
              <mc:Choice xmlns:v="urn:schemas-microsoft-com:vml" Requires="v">
                <p:oleObj spid="_x0000_s3074" r:id="rId4" imgW="11709400" imgH="9080500" progId="Equation.DSMT4">
                  <p:embed/>
                </p:oleObj>
              </mc:Choice>
              <mc:Fallback>
                <p:oleObj r:id="rId4" imgW="11709400" imgH="9080500" progId="Equation.DSMT4">
                  <p:embed/>
                  <p:pic>
                    <p:nvPicPr>
                      <p:cNvPr id="611336" name="Object 8">
                        <a:extLst>
                          <a:ext uri="{FF2B5EF4-FFF2-40B4-BE49-F238E27FC236}">
                            <a16:creationId xmlns:a16="http://schemas.microsoft.com/office/drawing/2014/main" id="{B711FFAE-8773-2F42-82BA-AEA650F2C7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0414" y="3230564"/>
                        <a:ext cx="5111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1337" name="Rectangle 9">
            <a:extLst>
              <a:ext uri="{FF2B5EF4-FFF2-40B4-BE49-F238E27FC236}">
                <a16:creationId xmlns:a16="http://schemas.microsoft.com/office/drawing/2014/main" id="{8BA89E96-BAEF-9A48-9D24-8F58EFF96433}"/>
              </a:ext>
            </a:extLst>
          </p:cNvPr>
          <p:cNvSpPr>
            <a:spLocks noChangeArrowheads="1"/>
          </p:cNvSpPr>
          <p:nvPr/>
        </p:nvSpPr>
        <p:spPr bwMode="auto">
          <a:xfrm>
            <a:off x="5840413" y="3230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611338" name="Object 10">
            <a:extLst>
              <a:ext uri="{FF2B5EF4-FFF2-40B4-BE49-F238E27FC236}">
                <a16:creationId xmlns:a16="http://schemas.microsoft.com/office/drawing/2014/main" id="{86A718D4-49AF-8F40-AFFD-102623D17AD0}"/>
              </a:ext>
            </a:extLst>
          </p:cNvPr>
          <p:cNvGraphicFramePr>
            <a:graphicFrameLocks noChangeAspect="1"/>
          </p:cNvGraphicFramePr>
          <p:nvPr/>
        </p:nvGraphicFramePr>
        <p:xfrm>
          <a:off x="5840414" y="3230564"/>
          <a:ext cx="511175" cy="396875"/>
        </p:xfrm>
        <a:graphic>
          <a:graphicData uri="http://schemas.openxmlformats.org/presentationml/2006/ole">
            <mc:AlternateContent xmlns:mc="http://schemas.openxmlformats.org/markup-compatibility/2006">
              <mc:Choice xmlns:v="urn:schemas-microsoft-com:vml" Requires="v">
                <p:oleObj spid="_x0000_s3075" r:id="rId6" imgW="11709400" imgH="9080500" progId="Equation.DSMT4">
                  <p:embed/>
                </p:oleObj>
              </mc:Choice>
              <mc:Fallback>
                <p:oleObj r:id="rId6" imgW="11709400" imgH="9080500" progId="Equation.DSMT4">
                  <p:embed/>
                  <p:pic>
                    <p:nvPicPr>
                      <p:cNvPr id="611338" name="Object 10">
                        <a:extLst>
                          <a:ext uri="{FF2B5EF4-FFF2-40B4-BE49-F238E27FC236}">
                            <a16:creationId xmlns:a16="http://schemas.microsoft.com/office/drawing/2014/main" id="{86A718D4-49AF-8F40-AFFD-102623D17A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0414" y="3230564"/>
                        <a:ext cx="5111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1339" name="Object 11">
            <a:extLst>
              <a:ext uri="{FF2B5EF4-FFF2-40B4-BE49-F238E27FC236}">
                <a16:creationId xmlns:a16="http://schemas.microsoft.com/office/drawing/2014/main" id="{EB6C8E09-90E8-5C48-8982-B7261B9C09EA}"/>
              </a:ext>
            </a:extLst>
          </p:cNvPr>
          <p:cNvGraphicFramePr>
            <a:graphicFrameLocks noChangeAspect="1"/>
          </p:cNvGraphicFramePr>
          <p:nvPr/>
        </p:nvGraphicFramePr>
        <p:xfrm>
          <a:off x="6323014" y="4114801"/>
          <a:ext cx="1677987" cy="860425"/>
        </p:xfrm>
        <a:graphic>
          <a:graphicData uri="http://schemas.openxmlformats.org/presentationml/2006/ole">
            <mc:AlternateContent xmlns:mc="http://schemas.openxmlformats.org/markup-compatibility/2006">
              <mc:Choice xmlns:v="urn:schemas-microsoft-com:vml" Requires="v">
                <p:oleObj spid="_x0000_s3076" name="Equation" r:id="rId7" imgW="17843500" imgH="9067800" progId="Equation.DSMT4">
                  <p:embed/>
                </p:oleObj>
              </mc:Choice>
              <mc:Fallback>
                <p:oleObj name="Equation" r:id="rId7" imgW="17843500" imgH="9067800" progId="Equation.DSMT4">
                  <p:embed/>
                  <p:pic>
                    <p:nvPicPr>
                      <p:cNvPr id="611339" name="Object 11">
                        <a:extLst>
                          <a:ext uri="{FF2B5EF4-FFF2-40B4-BE49-F238E27FC236}">
                            <a16:creationId xmlns:a16="http://schemas.microsoft.com/office/drawing/2014/main" id="{EB6C8E09-90E8-5C48-8982-B7261B9C09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3014" y="4114801"/>
                        <a:ext cx="1677987"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1340" name="Object 12">
            <a:extLst>
              <a:ext uri="{FF2B5EF4-FFF2-40B4-BE49-F238E27FC236}">
                <a16:creationId xmlns:a16="http://schemas.microsoft.com/office/drawing/2014/main" id="{3BECF844-5F60-5F44-9788-FF7DB8516A4F}"/>
              </a:ext>
            </a:extLst>
          </p:cNvPr>
          <p:cNvGraphicFramePr>
            <a:graphicFrameLocks noChangeAspect="1"/>
          </p:cNvGraphicFramePr>
          <p:nvPr/>
        </p:nvGraphicFramePr>
        <p:xfrm>
          <a:off x="2895601" y="5562601"/>
          <a:ext cx="1622425" cy="417513"/>
        </p:xfrm>
        <a:graphic>
          <a:graphicData uri="http://schemas.openxmlformats.org/presentationml/2006/ole">
            <mc:AlternateContent xmlns:mc="http://schemas.openxmlformats.org/markup-compatibility/2006">
              <mc:Choice xmlns:v="urn:schemas-microsoft-com:vml" Requires="v">
                <p:oleObj spid="_x0000_s3077" name="Equation" r:id="rId9" imgW="17259300" imgH="4394200" progId="Equation.DSMT4">
                  <p:embed/>
                </p:oleObj>
              </mc:Choice>
              <mc:Fallback>
                <p:oleObj name="Equation" r:id="rId9" imgW="17259300" imgH="4394200" progId="Equation.DSMT4">
                  <p:embed/>
                  <p:pic>
                    <p:nvPicPr>
                      <p:cNvPr id="611340" name="Object 12">
                        <a:extLst>
                          <a:ext uri="{FF2B5EF4-FFF2-40B4-BE49-F238E27FC236}">
                            <a16:creationId xmlns:a16="http://schemas.microsoft.com/office/drawing/2014/main" id="{3BECF844-5F60-5F44-9788-FF7DB8516A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1" y="5562601"/>
                        <a:ext cx="1622425"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1341" name="Rectangle 13">
            <a:extLst>
              <a:ext uri="{FF2B5EF4-FFF2-40B4-BE49-F238E27FC236}">
                <a16:creationId xmlns:a16="http://schemas.microsoft.com/office/drawing/2014/main" id="{6714050D-D528-3D4A-BEC2-8FEA49EB7518}"/>
              </a:ext>
            </a:extLst>
          </p:cNvPr>
          <p:cNvSpPr>
            <a:spLocks noChangeArrowheads="1"/>
          </p:cNvSpPr>
          <p:nvPr/>
        </p:nvSpPr>
        <p:spPr bwMode="auto">
          <a:xfrm>
            <a:off x="6447692" y="1820900"/>
            <a:ext cx="2057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1342" name="Rectangle 14">
            <a:extLst>
              <a:ext uri="{FF2B5EF4-FFF2-40B4-BE49-F238E27FC236}">
                <a16:creationId xmlns:a16="http://schemas.microsoft.com/office/drawing/2014/main" id="{A4BEB037-959B-A845-AE51-7B36C933A64F}"/>
              </a:ext>
            </a:extLst>
          </p:cNvPr>
          <p:cNvSpPr>
            <a:spLocks noChangeArrowheads="1"/>
          </p:cNvSpPr>
          <p:nvPr/>
        </p:nvSpPr>
        <p:spPr bwMode="auto">
          <a:xfrm>
            <a:off x="8012113" y="3131582"/>
            <a:ext cx="2057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1343" name="Rectangle 15">
            <a:extLst>
              <a:ext uri="{FF2B5EF4-FFF2-40B4-BE49-F238E27FC236}">
                <a16:creationId xmlns:a16="http://schemas.microsoft.com/office/drawing/2014/main" id="{FCBB635B-CABD-AD42-8FED-04C669362626}"/>
              </a:ext>
            </a:extLst>
          </p:cNvPr>
          <p:cNvSpPr>
            <a:spLocks noChangeArrowheads="1"/>
          </p:cNvSpPr>
          <p:nvPr/>
        </p:nvSpPr>
        <p:spPr bwMode="auto">
          <a:xfrm>
            <a:off x="9655175" y="4392613"/>
            <a:ext cx="2057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1344" name="Rectangle 16">
            <a:extLst>
              <a:ext uri="{FF2B5EF4-FFF2-40B4-BE49-F238E27FC236}">
                <a16:creationId xmlns:a16="http://schemas.microsoft.com/office/drawing/2014/main" id="{9735DF71-F314-694A-B622-ED6C6189E9DF}"/>
              </a:ext>
            </a:extLst>
          </p:cNvPr>
          <p:cNvSpPr>
            <a:spLocks noChangeArrowheads="1"/>
          </p:cNvSpPr>
          <p:nvPr/>
        </p:nvSpPr>
        <p:spPr bwMode="auto">
          <a:xfrm>
            <a:off x="9383713" y="5482859"/>
            <a:ext cx="2057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1345" name="Rectangle 17">
            <a:extLst>
              <a:ext uri="{FF2B5EF4-FFF2-40B4-BE49-F238E27FC236}">
                <a16:creationId xmlns:a16="http://schemas.microsoft.com/office/drawing/2014/main" id="{46ED70E2-9ABB-4241-9DBD-698667086D05}"/>
              </a:ext>
            </a:extLst>
          </p:cNvPr>
          <p:cNvSpPr>
            <a:spLocks noChangeArrowheads="1"/>
          </p:cNvSpPr>
          <p:nvPr/>
        </p:nvSpPr>
        <p:spPr bwMode="auto">
          <a:xfrm>
            <a:off x="5659315" y="6330155"/>
            <a:ext cx="2057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1346" name="Rectangle 18">
            <a:extLst>
              <a:ext uri="{FF2B5EF4-FFF2-40B4-BE49-F238E27FC236}">
                <a16:creationId xmlns:a16="http://schemas.microsoft.com/office/drawing/2014/main" id="{435E703E-1675-A34C-B8BE-9445A95BD257}"/>
              </a:ext>
            </a:extLst>
          </p:cNvPr>
          <p:cNvSpPr>
            <a:spLocks noChangeArrowheads="1"/>
          </p:cNvSpPr>
          <p:nvPr/>
        </p:nvSpPr>
        <p:spPr bwMode="auto">
          <a:xfrm>
            <a:off x="7326313" y="6160210"/>
            <a:ext cx="2057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11347" name="Rectangle 19">
            <a:extLst>
              <a:ext uri="{FF2B5EF4-FFF2-40B4-BE49-F238E27FC236}">
                <a16:creationId xmlns:a16="http://schemas.microsoft.com/office/drawing/2014/main" id="{461B866F-C06A-4748-8091-19B0F51408E4}"/>
              </a:ext>
            </a:extLst>
          </p:cNvPr>
          <p:cNvSpPr>
            <a:spLocks noChangeArrowheads="1"/>
          </p:cNvSpPr>
          <p:nvPr/>
        </p:nvSpPr>
        <p:spPr bwMode="auto">
          <a:xfrm>
            <a:off x="2963617" y="6379699"/>
            <a:ext cx="2057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TextBox 4">
            <a:extLst>
              <a:ext uri="{FF2B5EF4-FFF2-40B4-BE49-F238E27FC236}">
                <a16:creationId xmlns:a16="http://schemas.microsoft.com/office/drawing/2014/main" id="{D3790D42-C232-4424-AC4A-5206A06475B1}"/>
              </a:ext>
            </a:extLst>
          </p:cNvPr>
          <p:cNvSpPr txBox="1"/>
          <p:nvPr/>
        </p:nvSpPr>
        <p:spPr>
          <a:xfrm>
            <a:off x="2932635" y="2389840"/>
            <a:ext cx="2119363" cy="630942"/>
          </a:xfrm>
          <a:prstGeom prst="rect">
            <a:avLst/>
          </a:prstGeom>
          <a:noFill/>
        </p:spPr>
        <p:txBody>
          <a:bodyPr wrap="none" lIns="0" tIns="0" rIns="0" bIns="0" rtlCol="0">
            <a:spAutoFit/>
          </a:bodyPr>
          <a:lstStyle/>
          <a:p>
            <a:pPr algn="ctr" eaLnBrk="1" hangingPunct="1">
              <a:lnSpc>
                <a:spcPct val="90000"/>
              </a:lnSpc>
              <a:spcBef>
                <a:spcPts val="0"/>
              </a:spcBef>
              <a:spcAft>
                <a:spcPts val="600"/>
              </a:spcAft>
            </a:pPr>
            <a:r>
              <a:rPr lang="en-US" altLang="en-US" sz="2000" i="1" dirty="0" err="1">
                <a:latin typeface="Times New Roman" panose="02020603050405020304" pitchFamily="18" charset="0"/>
                <a:cs typeface="Times New Roman" panose="02020603050405020304" pitchFamily="18" charset="0"/>
              </a:rPr>
              <a:t>G</a:t>
            </a:r>
            <a:r>
              <a:rPr lang="en-US" altLang="en-US" sz="2000" i="1" baseline="-25000" dirty="0" err="1">
                <a:latin typeface="Times New Roman" panose="02020603050405020304" pitchFamily="18" charset="0"/>
                <a:cs typeface="Times New Roman" panose="02020603050405020304" pitchFamily="18" charset="0"/>
              </a:rPr>
              <a:t>i:j</a:t>
            </a:r>
            <a:r>
              <a:rPr lang="en-US" altLang="en-US" sz="2000" i="1" dirty="0">
                <a:latin typeface="Times New Roman" panose="02020603050405020304" pitchFamily="18" charset="0"/>
                <a:cs typeface="Times New Roman" panose="02020603050405020304" pitchFamily="18" charset="0"/>
              </a:rPr>
              <a:t>= </a:t>
            </a:r>
            <a:r>
              <a:rPr lang="en-US" altLang="en-US" sz="2000" i="1" dirty="0" err="1">
                <a:latin typeface="Times New Roman" panose="02020603050405020304" pitchFamily="18" charset="0"/>
                <a:cs typeface="Times New Roman" panose="02020603050405020304" pitchFamily="18" charset="0"/>
              </a:rPr>
              <a:t>P</a:t>
            </a:r>
            <a:r>
              <a:rPr lang="en-US" altLang="en-US" sz="2000" i="1" baseline="-25000" dirty="0" err="1">
                <a:latin typeface="Times New Roman" panose="02020603050405020304" pitchFamily="18" charset="0"/>
                <a:cs typeface="Times New Roman" panose="02020603050405020304" pitchFamily="18" charset="0"/>
              </a:rPr>
              <a:t>i:k</a:t>
            </a:r>
            <a:r>
              <a:rPr lang="en-US" altLang="en-US" sz="2000" i="1" baseline="-25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 P • G</a:t>
            </a:r>
            <a:r>
              <a:rPr lang="en-US" altLang="en-US" sz="2000" i="1" baseline="-25000" dirty="0">
                <a:latin typeface="Times New Roman" panose="02020603050405020304" pitchFamily="18" charset="0"/>
                <a:cs typeface="Times New Roman" panose="02020603050405020304" pitchFamily="18" charset="0"/>
              </a:rPr>
              <a:t>k-</a:t>
            </a:r>
            <a:r>
              <a:rPr lang="en-US" altLang="en-US" sz="2000" baseline="-25000" dirty="0">
                <a:latin typeface="Times New Roman" panose="02020603050405020304" pitchFamily="18" charset="0"/>
                <a:cs typeface="Times New Roman" panose="02020603050405020304" pitchFamily="18" charset="0"/>
              </a:rPr>
              <a:t>1</a:t>
            </a:r>
            <a:r>
              <a:rPr lang="en-US" altLang="en-US" sz="2000" i="1" baseline="-25000" dirty="0">
                <a:latin typeface="Times New Roman" panose="02020603050405020304" pitchFamily="18" charset="0"/>
                <a:cs typeface="Times New Roman" panose="02020603050405020304" pitchFamily="18" charset="0"/>
              </a:rPr>
              <a:t>:j </a:t>
            </a:r>
            <a:endParaRPr lang="en-US" altLang="en-US" sz="2000" i="1" dirty="0">
              <a:latin typeface="Times New Roman" panose="02020603050405020304" pitchFamily="18" charset="0"/>
              <a:cs typeface="Times New Roman" panose="02020603050405020304" pitchFamily="18" charset="0"/>
            </a:endParaRPr>
          </a:p>
          <a:p>
            <a:pPr algn="ctr" eaLnBrk="1" hangingPunct="1">
              <a:lnSpc>
                <a:spcPct val="90000"/>
              </a:lnSpc>
              <a:spcBef>
                <a:spcPts val="0"/>
              </a:spcBef>
              <a:spcAft>
                <a:spcPts val="600"/>
              </a:spcAft>
            </a:pPr>
            <a:r>
              <a:rPr lang="en-US" altLang="en-US" sz="2000" i="1" dirty="0" err="1">
                <a:latin typeface="Times New Roman" panose="02020603050405020304" pitchFamily="18" charset="0"/>
                <a:cs typeface="Times New Roman" panose="02020603050405020304" pitchFamily="18" charset="0"/>
              </a:rPr>
              <a:t>P</a:t>
            </a:r>
            <a:r>
              <a:rPr lang="en-US" altLang="en-US" sz="2000" i="1" baseline="-25000" dirty="0" err="1">
                <a:latin typeface="Times New Roman" panose="02020603050405020304" pitchFamily="18" charset="0"/>
                <a:cs typeface="Times New Roman" panose="02020603050405020304" pitchFamily="18" charset="0"/>
              </a:rPr>
              <a:t>i:j</a:t>
            </a:r>
            <a:r>
              <a:rPr lang="en-US" altLang="en-US" sz="2000" i="1" dirty="0">
                <a:latin typeface="Times New Roman" panose="02020603050405020304" pitchFamily="18" charset="0"/>
                <a:cs typeface="Times New Roman" panose="02020603050405020304" pitchFamily="18" charset="0"/>
              </a:rPr>
              <a:t> = </a:t>
            </a:r>
            <a:r>
              <a:rPr lang="en-US" altLang="en-US" sz="2000" i="1" dirty="0" err="1">
                <a:latin typeface="Times New Roman" panose="02020603050405020304" pitchFamily="18" charset="0"/>
                <a:cs typeface="Times New Roman" panose="02020603050405020304" pitchFamily="18" charset="0"/>
              </a:rPr>
              <a:t>P</a:t>
            </a:r>
            <a:r>
              <a:rPr lang="en-US" altLang="en-US" sz="2000" i="1" baseline="-25000" dirty="0" err="1">
                <a:latin typeface="Times New Roman" panose="02020603050405020304" pitchFamily="18" charset="0"/>
                <a:cs typeface="Times New Roman" panose="02020603050405020304" pitchFamily="18" charset="0"/>
              </a:rPr>
              <a:t>i:k</a:t>
            </a:r>
            <a:r>
              <a:rPr lang="en-US" altLang="en-US" sz="2000" i="1" dirty="0">
                <a:latin typeface="Times New Roman" panose="02020603050405020304" pitchFamily="18" charset="0"/>
                <a:cs typeface="Times New Roman" panose="02020603050405020304" pitchFamily="18" charset="0"/>
              </a:rPr>
              <a:t> • P</a:t>
            </a:r>
            <a:r>
              <a:rPr lang="en-US" altLang="en-US" sz="2000" i="1" baseline="-25000" dirty="0">
                <a:latin typeface="Times New Roman" panose="02020603050405020304" pitchFamily="18" charset="0"/>
                <a:cs typeface="Times New Roman" panose="02020603050405020304" pitchFamily="18" charset="0"/>
              </a:rPr>
              <a:t>k-</a:t>
            </a:r>
            <a:r>
              <a:rPr lang="en-US" altLang="en-US" sz="2000" baseline="-25000" dirty="0">
                <a:latin typeface="Times New Roman" panose="02020603050405020304" pitchFamily="18" charset="0"/>
                <a:cs typeface="Times New Roman" panose="02020603050405020304" pitchFamily="18" charset="0"/>
              </a:rPr>
              <a:t>1</a:t>
            </a:r>
            <a:r>
              <a:rPr lang="en-US" altLang="en-US" sz="2000" i="1" baseline="-25000" dirty="0">
                <a:latin typeface="Times New Roman" panose="02020603050405020304" pitchFamily="18" charset="0"/>
                <a:cs typeface="Times New Roman" panose="02020603050405020304" pitchFamily="18" charset="0"/>
              </a:rPr>
              <a:t>:j</a:t>
            </a:r>
            <a:r>
              <a:rPr lang="en-US" altLang="en-US" sz="2000" i="1" dirty="0">
                <a:latin typeface="Times New Roman" panose="02020603050405020304" pitchFamily="18" charset="0"/>
                <a:cs typeface="Times New Roman" panose="02020603050405020304" pitchFamily="18" charset="0"/>
              </a:rPr>
              <a:t> </a:t>
            </a:r>
            <a:endParaRPr lang="LID4096" sz="2000" i="1" kern="1200" dirty="0" err="1">
              <a:solidFill>
                <a:schemeClr val="tx2"/>
              </a:solidFill>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24046024-2051-4C35-9C04-6E0E8958D924}"/>
              </a:ext>
            </a:extLst>
          </p:cNvPr>
          <p:cNvSpPr txBox="1"/>
          <p:nvPr/>
        </p:nvSpPr>
        <p:spPr>
          <a:xfrm>
            <a:off x="2955635" y="4210000"/>
            <a:ext cx="1959062" cy="741742"/>
          </a:xfrm>
          <a:prstGeom prst="rect">
            <a:avLst/>
          </a:prstGeom>
          <a:noFill/>
        </p:spPr>
        <p:txBody>
          <a:bodyPr wrap="none" lIns="0" tIns="0" rIns="0" bIns="0" rtlCol="0">
            <a:spAutoFit/>
          </a:bodyPr>
          <a:lstStyle/>
          <a:p>
            <a:pPr algn="ctr" eaLnBrk="1" hangingPunct="1">
              <a:lnSpc>
                <a:spcPct val="90000"/>
              </a:lnSpc>
              <a:spcBef>
                <a:spcPts val="0"/>
              </a:spcBef>
              <a:spcAft>
                <a:spcPts val="600"/>
              </a:spcAft>
            </a:pPr>
            <a:r>
              <a:rPr lang="en-US" altLang="en-US" sz="2000" i="1" dirty="0" err="1">
                <a:latin typeface="Times New Roman" panose="02020603050405020304" pitchFamily="18" charset="0"/>
                <a:cs typeface="Times New Roman" panose="02020603050405020304" pitchFamily="18" charset="0"/>
              </a:rPr>
              <a:t>G</a:t>
            </a:r>
            <a:r>
              <a:rPr lang="en-US" altLang="en-US" sz="2000" i="1" baseline="-25000" dirty="0" err="1">
                <a:latin typeface="Times New Roman" panose="02020603050405020304" pitchFamily="18" charset="0"/>
                <a:cs typeface="Times New Roman" panose="02020603050405020304" pitchFamily="18" charset="0"/>
              </a:rPr>
              <a:t>i:i</a:t>
            </a:r>
            <a:r>
              <a:rPr lang="en-US" altLang="en-US" sz="2000" i="1" dirty="0">
                <a:latin typeface="Times New Roman" panose="02020603050405020304" pitchFamily="18" charset="0"/>
                <a:cs typeface="Times New Roman" panose="02020603050405020304" pitchFamily="18" charset="0"/>
              </a:rPr>
              <a:t>= G</a:t>
            </a:r>
            <a:r>
              <a:rPr lang="en-US" altLang="en-US" sz="2000" i="1" baseline="-25000" dirty="0">
                <a:latin typeface="Times New Roman" panose="02020603050405020304" pitchFamily="18" charset="0"/>
                <a:cs typeface="Times New Roman" panose="02020603050405020304" pitchFamily="18" charset="0"/>
              </a:rPr>
              <a:t>i </a:t>
            </a:r>
            <a:r>
              <a:rPr lang="en-US" altLang="en-US" sz="2000" i="1" dirty="0">
                <a:latin typeface="Times New Roman" panose="02020603050405020304" pitchFamily="18" charset="0"/>
                <a:cs typeface="Times New Roman" panose="02020603050405020304" pitchFamily="18" charset="0"/>
              </a:rPr>
              <a:t>+ A</a:t>
            </a:r>
            <a:r>
              <a:rPr lang="en-US" altLang="en-US" sz="2000" i="1" baseline="-25000" dirty="0">
                <a:latin typeface="Times New Roman" panose="02020603050405020304" pitchFamily="18" charset="0"/>
                <a:cs typeface="Times New Roman" panose="02020603050405020304" pitchFamily="18" charset="0"/>
              </a:rPr>
              <a:t>i</a:t>
            </a:r>
            <a:r>
              <a:rPr lang="en-US" altLang="en-US" sz="2000" i="1" dirty="0">
                <a:latin typeface="Times New Roman" panose="02020603050405020304" pitchFamily="18" charset="0"/>
                <a:cs typeface="Times New Roman" panose="02020603050405020304" pitchFamily="18" charset="0"/>
              </a:rPr>
              <a:t> • B</a:t>
            </a:r>
            <a:r>
              <a:rPr lang="en-US" altLang="en-US" sz="2000" i="1" baseline="-25000" dirty="0">
                <a:latin typeface="Times New Roman" panose="02020603050405020304" pitchFamily="18" charset="0"/>
                <a:cs typeface="Times New Roman" panose="02020603050405020304" pitchFamily="18" charset="0"/>
              </a:rPr>
              <a:t>i </a:t>
            </a:r>
            <a:endParaRPr lang="en-US" altLang="en-US" sz="2000" i="1" dirty="0">
              <a:latin typeface="Times New Roman" panose="02020603050405020304" pitchFamily="18" charset="0"/>
              <a:cs typeface="Times New Roman" panose="02020603050405020304" pitchFamily="18" charset="0"/>
            </a:endParaRPr>
          </a:p>
          <a:p>
            <a:pPr algn="ctr" eaLnBrk="1" hangingPunct="1">
              <a:lnSpc>
                <a:spcPct val="90000"/>
              </a:lnSpc>
              <a:spcBef>
                <a:spcPts val="0"/>
              </a:spcBef>
              <a:spcAft>
                <a:spcPts val="600"/>
              </a:spcAft>
            </a:pPr>
            <a:r>
              <a:rPr lang="en-US" altLang="en-US" sz="2000" i="1" dirty="0" err="1">
                <a:latin typeface="Times New Roman" panose="02020603050405020304" pitchFamily="18" charset="0"/>
                <a:cs typeface="Times New Roman" panose="02020603050405020304" pitchFamily="18" charset="0"/>
              </a:rPr>
              <a:t>P</a:t>
            </a:r>
            <a:r>
              <a:rPr lang="en-US" altLang="en-US" sz="2000" i="1" baseline="-25000" dirty="0" err="1">
                <a:latin typeface="Times New Roman" panose="02020603050405020304" pitchFamily="18" charset="0"/>
                <a:cs typeface="Times New Roman" panose="02020603050405020304" pitchFamily="18" charset="0"/>
              </a:rPr>
              <a:t>i:i</a:t>
            </a:r>
            <a:r>
              <a:rPr lang="en-US" altLang="en-US" sz="2000" i="1" dirty="0">
                <a:latin typeface="Times New Roman" panose="02020603050405020304" pitchFamily="18" charset="0"/>
                <a:cs typeface="Times New Roman" panose="02020603050405020304" pitchFamily="18" charset="0"/>
              </a:rPr>
              <a:t> = P</a:t>
            </a:r>
            <a:r>
              <a:rPr lang="en-US" altLang="en-US" sz="2000" i="1" baseline="-25000" dirty="0">
                <a:latin typeface="Times New Roman" panose="02020603050405020304" pitchFamily="18" charset="0"/>
                <a:cs typeface="Times New Roman" panose="02020603050405020304" pitchFamily="18" charset="0"/>
              </a:rPr>
              <a:t>i</a:t>
            </a:r>
            <a:r>
              <a:rPr lang="en-US" altLang="en-US" sz="2000" i="1" dirty="0">
                <a:latin typeface="Times New Roman" panose="02020603050405020304" pitchFamily="18" charset="0"/>
                <a:cs typeface="Times New Roman" panose="02020603050405020304" pitchFamily="18" charset="0"/>
              </a:rPr>
              <a:t> = A</a:t>
            </a:r>
            <a:r>
              <a:rPr lang="en-US" altLang="en-US" sz="2000" i="1" baseline="-25000" dirty="0">
                <a:latin typeface="Times New Roman" panose="02020603050405020304" pitchFamily="18" charset="0"/>
                <a:cs typeface="Times New Roman" panose="02020603050405020304" pitchFamily="18" charset="0"/>
              </a:rPr>
              <a:t>i</a:t>
            </a:r>
            <a:r>
              <a:rPr lang="en-US" altLang="en-US" sz="2000" i="1" dirty="0">
                <a:latin typeface="Times New Roman" panose="02020603050405020304" pitchFamily="18" charset="0"/>
                <a:cs typeface="Times New Roman" panose="02020603050405020304" pitchFamily="18" charset="0"/>
              </a:rPr>
              <a:t> </a:t>
            </a:r>
            <a:r>
              <a:rPr lang="en-US" altLang="en-US" sz="2000" dirty="0">
                <a:sym typeface="Symbol" pitchFamily="2" charset="2"/>
              </a:rPr>
              <a:t></a:t>
            </a:r>
            <a:r>
              <a:rPr lang="en-US" altLang="en-US" sz="2800" dirty="0">
                <a:sym typeface="Symbol" pitchFamily="2" charset="2"/>
              </a:rPr>
              <a:t> </a:t>
            </a:r>
            <a:r>
              <a:rPr lang="en-US" altLang="en-US" sz="2000" i="1" dirty="0">
                <a:latin typeface="Times New Roman" panose="02020603050405020304" pitchFamily="18" charset="0"/>
                <a:cs typeface="Times New Roman" panose="02020603050405020304" pitchFamily="18" charset="0"/>
              </a:rPr>
              <a:t>B</a:t>
            </a:r>
            <a:r>
              <a:rPr lang="en-US" altLang="en-US" sz="2000" i="1" baseline="-25000" dirty="0">
                <a:latin typeface="Times New Roman" panose="02020603050405020304" pitchFamily="18" charset="0"/>
                <a:cs typeface="Times New Roman" panose="02020603050405020304" pitchFamily="18" charset="0"/>
              </a:rPr>
              <a:t>i </a:t>
            </a:r>
            <a:endParaRPr lang="en-US"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24067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611341"/>
                                        </p:tgtEl>
                                      </p:cBhvr>
                                    </p:animEffect>
                                    <p:set>
                                      <p:cBhvr>
                                        <p:cTn id="7" dur="1" fill="hold">
                                          <p:stCondLst>
                                            <p:cond delay="499"/>
                                          </p:stCondLst>
                                        </p:cTn>
                                        <p:tgtEl>
                                          <p:spTgt spid="61134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611342"/>
                                        </p:tgtEl>
                                      </p:cBhvr>
                                    </p:animEffect>
                                    <p:set>
                                      <p:cBhvr>
                                        <p:cTn id="12" dur="1" fill="hold">
                                          <p:stCondLst>
                                            <p:cond delay="499"/>
                                          </p:stCondLst>
                                        </p:cTn>
                                        <p:tgtEl>
                                          <p:spTgt spid="61134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611343"/>
                                        </p:tgtEl>
                                      </p:cBhvr>
                                    </p:animEffect>
                                    <p:set>
                                      <p:cBhvr>
                                        <p:cTn id="17" dur="1" fill="hold">
                                          <p:stCondLst>
                                            <p:cond delay="499"/>
                                          </p:stCondLst>
                                        </p:cTn>
                                        <p:tgtEl>
                                          <p:spTgt spid="611343"/>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nodeType="clickEffect">
                                  <p:stCondLst>
                                    <p:cond delay="0"/>
                                  </p:stCondLst>
                                  <p:childTnLst>
                                    <p:animEffect transition="out" filter="checkerboard(across)">
                                      <p:cBhvr>
                                        <p:cTn id="21" dur="500"/>
                                        <p:tgtEl>
                                          <p:spTgt spid="611344"/>
                                        </p:tgtEl>
                                      </p:cBhvr>
                                    </p:animEffect>
                                    <p:set>
                                      <p:cBhvr>
                                        <p:cTn id="22" dur="1" fill="hold">
                                          <p:stCondLst>
                                            <p:cond delay="499"/>
                                          </p:stCondLst>
                                        </p:cTn>
                                        <p:tgtEl>
                                          <p:spTgt spid="61134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nodeType="clickEffect">
                                  <p:stCondLst>
                                    <p:cond delay="0"/>
                                  </p:stCondLst>
                                  <p:childTnLst>
                                    <p:animEffect transition="out" filter="checkerboard(across)">
                                      <p:cBhvr>
                                        <p:cTn id="26" dur="500"/>
                                        <p:tgtEl>
                                          <p:spTgt spid="611345"/>
                                        </p:tgtEl>
                                      </p:cBhvr>
                                    </p:animEffect>
                                    <p:set>
                                      <p:cBhvr>
                                        <p:cTn id="27" dur="1" fill="hold">
                                          <p:stCondLst>
                                            <p:cond delay="499"/>
                                          </p:stCondLst>
                                        </p:cTn>
                                        <p:tgtEl>
                                          <p:spTgt spid="611345"/>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nodeType="clickEffect">
                                  <p:stCondLst>
                                    <p:cond delay="0"/>
                                  </p:stCondLst>
                                  <p:childTnLst>
                                    <p:animEffect transition="out" filter="checkerboard(across)">
                                      <p:cBhvr>
                                        <p:cTn id="31" dur="500"/>
                                        <p:tgtEl>
                                          <p:spTgt spid="611346"/>
                                        </p:tgtEl>
                                      </p:cBhvr>
                                    </p:animEffect>
                                    <p:set>
                                      <p:cBhvr>
                                        <p:cTn id="32" dur="1" fill="hold">
                                          <p:stCondLst>
                                            <p:cond delay="499"/>
                                          </p:stCondLst>
                                        </p:cTn>
                                        <p:tgtEl>
                                          <p:spTgt spid="611346"/>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nodeType="clickEffect">
                                  <p:stCondLst>
                                    <p:cond delay="0"/>
                                  </p:stCondLst>
                                  <p:childTnLst>
                                    <p:animEffect transition="out" filter="checkerboard(across)">
                                      <p:cBhvr>
                                        <p:cTn id="36" dur="500"/>
                                        <p:tgtEl>
                                          <p:spTgt spid="611347"/>
                                        </p:tgtEl>
                                      </p:cBhvr>
                                    </p:animEffect>
                                    <p:set>
                                      <p:cBhvr>
                                        <p:cTn id="37" dur="1" fill="hold">
                                          <p:stCondLst>
                                            <p:cond delay="499"/>
                                          </p:stCondLst>
                                        </p:cTn>
                                        <p:tgtEl>
                                          <p:spTgt spid="6113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91EDBEA6-51EE-2E46-A17F-CAFD312D36F2}"/>
              </a:ext>
            </a:extLst>
          </p:cNvPr>
          <p:cNvSpPr>
            <a:spLocks noGrp="1" noChangeArrowheads="1"/>
          </p:cNvSpPr>
          <p:nvPr>
            <p:ph type="title"/>
          </p:nvPr>
        </p:nvSpPr>
        <p:spPr/>
        <p:txBody>
          <a:bodyPr/>
          <a:lstStyle/>
          <a:p>
            <a:r>
              <a:rPr lang="en-US" altLang="en-US" dirty="0"/>
              <a:t>PG Logic</a:t>
            </a:r>
          </a:p>
        </p:txBody>
      </p:sp>
      <p:pic>
        <p:nvPicPr>
          <p:cNvPr id="3" name="Picture 2">
            <a:extLst>
              <a:ext uri="{FF2B5EF4-FFF2-40B4-BE49-F238E27FC236}">
                <a16:creationId xmlns:a16="http://schemas.microsoft.com/office/drawing/2014/main" id="{0560C330-8735-4A0F-9F94-042FE87A4DFF}"/>
              </a:ext>
            </a:extLst>
          </p:cNvPr>
          <p:cNvPicPr>
            <a:picLocks noChangeAspect="1"/>
          </p:cNvPicPr>
          <p:nvPr/>
        </p:nvPicPr>
        <p:blipFill>
          <a:blip r:embed="rId3"/>
          <a:srcRect/>
          <a:stretch/>
        </p:blipFill>
        <p:spPr>
          <a:xfrm>
            <a:off x="3524733" y="1809101"/>
            <a:ext cx="5142533" cy="3239796"/>
          </a:xfrm>
          <a:prstGeom prst="rect">
            <a:avLst/>
          </a:prstGeom>
        </p:spPr>
      </p:pic>
    </p:spTree>
    <p:extLst>
      <p:ext uri="{BB962C8B-B14F-4D97-AF65-F5344CB8AC3E}">
        <p14:creationId xmlns:p14="http://schemas.microsoft.com/office/powerpoint/2010/main" val="3771468188"/>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a:extLst>
              <a:ext uri="{FF2B5EF4-FFF2-40B4-BE49-F238E27FC236}">
                <a16:creationId xmlns:a16="http://schemas.microsoft.com/office/drawing/2014/main" id="{6523FBE2-0F50-7145-94BA-8733C60D8D9E}"/>
              </a:ext>
            </a:extLst>
          </p:cNvPr>
          <p:cNvSpPr>
            <a:spLocks noGrp="1" noChangeArrowheads="1"/>
          </p:cNvSpPr>
          <p:nvPr>
            <p:ph type="title"/>
          </p:nvPr>
        </p:nvSpPr>
        <p:spPr/>
        <p:txBody>
          <a:bodyPr/>
          <a:lstStyle/>
          <a:p>
            <a:r>
              <a:rPr lang="en-US" altLang="en-US" dirty="0"/>
              <a:t>Carry-Ripple Revisited</a:t>
            </a:r>
          </a:p>
        </p:txBody>
      </p:sp>
      <p:sp>
        <p:nvSpPr>
          <p:cNvPr id="612357" name="Rectangle 5">
            <a:extLst>
              <a:ext uri="{FF2B5EF4-FFF2-40B4-BE49-F238E27FC236}">
                <a16:creationId xmlns:a16="http://schemas.microsoft.com/office/drawing/2014/main" id="{E517A3C9-7C3D-C541-8564-7AE5C7C162E8}"/>
              </a:ext>
            </a:extLst>
          </p:cNvPr>
          <p:cNvSpPr>
            <a:spLocks noChangeArrowheads="1"/>
          </p:cNvSpPr>
          <p:nvPr/>
        </p:nvSpPr>
        <p:spPr bwMode="auto">
          <a:xfrm>
            <a:off x="5570538" y="3333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pic>
        <p:nvPicPr>
          <p:cNvPr id="3" name="Picture 2">
            <a:extLst>
              <a:ext uri="{FF2B5EF4-FFF2-40B4-BE49-F238E27FC236}">
                <a16:creationId xmlns:a16="http://schemas.microsoft.com/office/drawing/2014/main" id="{68DDABED-4A84-4FA6-A08B-06749E96A783}"/>
              </a:ext>
            </a:extLst>
          </p:cNvPr>
          <p:cNvPicPr>
            <a:picLocks noChangeAspect="1"/>
          </p:cNvPicPr>
          <p:nvPr/>
        </p:nvPicPr>
        <p:blipFill>
          <a:blip r:embed="rId3"/>
          <a:srcRect/>
          <a:stretch/>
        </p:blipFill>
        <p:spPr>
          <a:xfrm>
            <a:off x="4165863" y="2113447"/>
            <a:ext cx="3860274" cy="3487114"/>
          </a:xfrm>
          <a:prstGeom prst="rect">
            <a:avLst/>
          </a:prstGeom>
        </p:spPr>
      </p:pic>
      <p:sp>
        <p:nvSpPr>
          <p:cNvPr id="2" name="TextBox 1">
            <a:extLst>
              <a:ext uri="{FF2B5EF4-FFF2-40B4-BE49-F238E27FC236}">
                <a16:creationId xmlns:a16="http://schemas.microsoft.com/office/drawing/2014/main" id="{7F4ED69F-2790-44D8-95A8-66A24A4777C6}"/>
              </a:ext>
            </a:extLst>
          </p:cNvPr>
          <p:cNvSpPr txBox="1"/>
          <p:nvPr/>
        </p:nvSpPr>
        <p:spPr>
          <a:xfrm>
            <a:off x="2370911" y="1450129"/>
            <a:ext cx="2630528" cy="346249"/>
          </a:xfrm>
          <a:prstGeom prst="rect">
            <a:avLst/>
          </a:prstGeom>
          <a:noFill/>
        </p:spPr>
        <p:txBody>
          <a:bodyPr wrap="none" lIns="0" tIns="0" rIns="0" bIns="0" rtlCol="0">
            <a:spAutoFit/>
          </a:bodyPr>
          <a:lstStyle/>
          <a:p>
            <a:pPr algn="ctr" eaLnBrk="1" hangingPunct="1">
              <a:lnSpc>
                <a:spcPct val="90000"/>
              </a:lnSpc>
              <a:spcBef>
                <a:spcPts val="0"/>
              </a:spcBef>
              <a:spcAft>
                <a:spcPts val="600"/>
              </a:spcAft>
            </a:pPr>
            <a:r>
              <a:rPr lang="en-US" altLang="en-US" sz="2500" i="1" dirty="0">
                <a:latin typeface="Times New Roman" panose="02020603050405020304" pitchFamily="18" charset="0"/>
                <a:cs typeface="Times New Roman" panose="02020603050405020304" pitchFamily="18" charset="0"/>
              </a:rPr>
              <a:t>G</a:t>
            </a:r>
            <a:r>
              <a:rPr lang="en-US" altLang="en-US" sz="2500" i="1" baseline="-25000" dirty="0">
                <a:latin typeface="Times New Roman" panose="02020603050405020304" pitchFamily="18" charset="0"/>
                <a:cs typeface="Times New Roman" panose="02020603050405020304" pitchFamily="18" charset="0"/>
              </a:rPr>
              <a:t>i:</a:t>
            </a:r>
            <a:r>
              <a:rPr lang="en-US" altLang="en-US" sz="2500" baseline="-25000" dirty="0">
                <a:latin typeface="Times New Roman" panose="02020603050405020304" pitchFamily="18" charset="0"/>
                <a:cs typeface="Times New Roman" panose="02020603050405020304" pitchFamily="18" charset="0"/>
              </a:rPr>
              <a:t>0</a:t>
            </a:r>
            <a:r>
              <a:rPr lang="en-US" altLang="en-US" sz="2500" i="1" dirty="0">
                <a:latin typeface="Times New Roman" panose="02020603050405020304" pitchFamily="18" charset="0"/>
                <a:cs typeface="Times New Roman" panose="02020603050405020304" pitchFamily="18" charset="0"/>
              </a:rPr>
              <a:t>= G</a:t>
            </a:r>
            <a:r>
              <a:rPr lang="en-US" altLang="en-US" sz="2500" i="1" baseline="-25000" dirty="0">
                <a:latin typeface="Times New Roman" panose="02020603050405020304" pitchFamily="18" charset="0"/>
                <a:cs typeface="Times New Roman" panose="02020603050405020304" pitchFamily="18" charset="0"/>
              </a:rPr>
              <a:t>i </a:t>
            </a:r>
            <a:r>
              <a:rPr lang="en-US" altLang="en-US" sz="2500" i="1" dirty="0">
                <a:latin typeface="Times New Roman" panose="02020603050405020304" pitchFamily="18" charset="0"/>
                <a:cs typeface="Times New Roman" panose="02020603050405020304" pitchFamily="18" charset="0"/>
              </a:rPr>
              <a:t>+ P</a:t>
            </a:r>
            <a:r>
              <a:rPr lang="en-US" altLang="en-US" sz="2500" i="1" baseline="-25000" dirty="0">
                <a:latin typeface="Times New Roman" panose="02020603050405020304" pitchFamily="18" charset="0"/>
                <a:cs typeface="Times New Roman" panose="02020603050405020304" pitchFamily="18" charset="0"/>
              </a:rPr>
              <a:t>i</a:t>
            </a:r>
            <a:r>
              <a:rPr lang="en-US" altLang="en-US" sz="2500" i="1" dirty="0">
                <a:latin typeface="Times New Roman" panose="02020603050405020304" pitchFamily="18" charset="0"/>
                <a:cs typeface="Times New Roman" panose="02020603050405020304" pitchFamily="18" charset="0"/>
              </a:rPr>
              <a:t> • G</a:t>
            </a:r>
            <a:r>
              <a:rPr lang="en-US" altLang="en-US" sz="2500" i="1" baseline="-25000" dirty="0">
                <a:latin typeface="Times New Roman" panose="02020603050405020304" pitchFamily="18" charset="0"/>
                <a:cs typeface="Times New Roman" panose="02020603050405020304" pitchFamily="18" charset="0"/>
              </a:rPr>
              <a:t>i-</a:t>
            </a:r>
            <a:r>
              <a:rPr lang="en-US" altLang="en-US" sz="2500" baseline="-25000" dirty="0">
                <a:latin typeface="Times New Roman" panose="02020603050405020304" pitchFamily="18" charset="0"/>
                <a:cs typeface="Times New Roman" panose="02020603050405020304" pitchFamily="18" charset="0"/>
              </a:rPr>
              <a:t>1</a:t>
            </a:r>
            <a:r>
              <a:rPr lang="en-US" altLang="en-US" sz="2500" i="1" baseline="-25000" dirty="0">
                <a:latin typeface="Times New Roman" panose="02020603050405020304" pitchFamily="18" charset="0"/>
                <a:cs typeface="Times New Roman" panose="02020603050405020304" pitchFamily="18" charset="0"/>
              </a:rPr>
              <a:t>:</a:t>
            </a:r>
            <a:r>
              <a:rPr lang="en-US" altLang="en-US" sz="2500" baseline="-25000" dirty="0">
                <a:latin typeface="Times New Roman" panose="02020603050405020304" pitchFamily="18" charset="0"/>
                <a:cs typeface="Times New Roman" panose="02020603050405020304" pitchFamily="18" charset="0"/>
              </a:rPr>
              <a:t>0</a:t>
            </a:r>
            <a:r>
              <a:rPr lang="en-US" altLang="en-US" sz="2500" i="1" baseline="-25000" dirty="0">
                <a:latin typeface="Times New Roman" panose="02020603050405020304" pitchFamily="18" charset="0"/>
                <a:cs typeface="Times New Roman" panose="02020603050405020304" pitchFamily="18" charset="0"/>
              </a:rPr>
              <a:t> </a:t>
            </a:r>
            <a:endParaRPr lang="en-US" altLang="en-US" sz="25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147405"/>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45B5FAD0-2293-B642-B6B7-6A6BB17BFC36}"/>
              </a:ext>
            </a:extLst>
          </p:cNvPr>
          <p:cNvSpPr>
            <a:spLocks noGrp="1" noChangeArrowheads="1"/>
          </p:cNvSpPr>
          <p:nvPr>
            <p:ph type="title"/>
          </p:nvPr>
        </p:nvSpPr>
        <p:spPr/>
        <p:txBody>
          <a:bodyPr/>
          <a:lstStyle/>
          <a:p>
            <a:r>
              <a:rPr lang="en-US" altLang="en-US" dirty="0"/>
              <a:t>Carry-Ripple PG Diagram</a:t>
            </a:r>
          </a:p>
        </p:txBody>
      </p:sp>
      <p:sp>
        <p:nvSpPr>
          <p:cNvPr id="636932" name="Rectangle 4">
            <a:extLst>
              <a:ext uri="{FF2B5EF4-FFF2-40B4-BE49-F238E27FC236}">
                <a16:creationId xmlns:a16="http://schemas.microsoft.com/office/drawing/2014/main" id="{021AF9E6-130E-3E4B-833D-148A41EDDCCE}"/>
              </a:ext>
            </a:extLst>
          </p:cNvPr>
          <p:cNvSpPr>
            <a:spLocks noChangeArrowheads="1"/>
          </p:cNvSpPr>
          <p:nvPr/>
        </p:nvSpPr>
        <p:spPr bwMode="auto">
          <a:xfrm>
            <a:off x="5249863" y="33067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636933" name="Object 5">
            <a:extLst>
              <a:ext uri="{FF2B5EF4-FFF2-40B4-BE49-F238E27FC236}">
                <a16:creationId xmlns:a16="http://schemas.microsoft.com/office/drawing/2014/main" id="{5507C6B6-2628-1C43-B284-481D7CE1ACE3}"/>
              </a:ext>
            </a:extLst>
          </p:cNvPr>
          <p:cNvGraphicFramePr>
            <a:graphicFrameLocks noChangeAspect="1"/>
          </p:cNvGraphicFramePr>
          <p:nvPr/>
        </p:nvGraphicFramePr>
        <p:xfrm>
          <a:off x="2286000" y="2362201"/>
          <a:ext cx="3048000" cy="441325"/>
        </p:xfrm>
        <a:graphic>
          <a:graphicData uri="http://schemas.openxmlformats.org/presentationml/2006/ole">
            <mc:AlternateContent xmlns:mc="http://schemas.openxmlformats.org/markup-compatibility/2006">
              <mc:Choice xmlns:v="urn:schemas-microsoft-com:vml" Requires="v">
                <p:oleObj spid="_x0000_s4098" name="Equation" r:id="rId4" imgW="38912800" imgH="5562600" progId="Equation.DSMT4">
                  <p:embed/>
                </p:oleObj>
              </mc:Choice>
              <mc:Fallback>
                <p:oleObj name="Equation" r:id="rId4" imgW="38912800" imgH="5562600" progId="Equation.DSMT4">
                  <p:embed/>
                  <p:pic>
                    <p:nvPicPr>
                      <p:cNvPr id="636933" name="Object 5">
                        <a:extLst>
                          <a:ext uri="{FF2B5EF4-FFF2-40B4-BE49-F238E27FC236}">
                            <a16:creationId xmlns:a16="http://schemas.microsoft.com/office/drawing/2014/main" id="{5507C6B6-2628-1C43-B284-481D7CE1AC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362201"/>
                        <a:ext cx="3048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6934" name="Rectangle 6">
            <a:extLst>
              <a:ext uri="{FF2B5EF4-FFF2-40B4-BE49-F238E27FC236}">
                <a16:creationId xmlns:a16="http://schemas.microsoft.com/office/drawing/2014/main" id="{14E21764-644D-214D-856D-970D2B34E4E0}"/>
              </a:ext>
            </a:extLst>
          </p:cNvPr>
          <p:cNvSpPr>
            <a:spLocks noChangeArrowheads="1"/>
          </p:cNvSpPr>
          <p:nvPr/>
        </p:nvSpPr>
        <p:spPr bwMode="auto">
          <a:xfrm>
            <a:off x="3048000" y="2362200"/>
            <a:ext cx="2286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 name="Picture 2">
            <a:extLst>
              <a:ext uri="{FF2B5EF4-FFF2-40B4-BE49-F238E27FC236}">
                <a16:creationId xmlns:a16="http://schemas.microsoft.com/office/drawing/2014/main" id="{DF903E03-9A97-45F7-9250-AA85435C7C67}"/>
              </a:ext>
            </a:extLst>
          </p:cNvPr>
          <p:cNvPicPr>
            <a:picLocks noChangeAspect="1"/>
          </p:cNvPicPr>
          <p:nvPr/>
        </p:nvPicPr>
        <p:blipFill>
          <a:blip r:embed="rId6"/>
          <a:srcRect/>
          <a:stretch/>
        </p:blipFill>
        <p:spPr>
          <a:xfrm>
            <a:off x="5336938" y="805681"/>
            <a:ext cx="4964270" cy="5256611"/>
          </a:xfrm>
          <a:prstGeom prst="rect">
            <a:avLst/>
          </a:prstGeom>
        </p:spPr>
      </p:pic>
    </p:spTree>
    <p:extLst>
      <p:ext uri="{BB962C8B-B14F-4D97-AF65-F5344CB8AC3E}">
        <p14:creationId xmlns:p14="http://schemas.microsoft.com/office/powerpoint/2010/main" val="371466635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636934"/>
                                        </p:tgtEl>
                                      </p:cBhvr>
                                    </p:animEffect>
                                    <p:set>
                                      <p:cBhvr>
                                        <p:cTn id="7" dur="1" fill="hold">
                                          <p:stCondLst>
                                            <p:cond delay="499"/>
                                          </p:stCondLst>
                                        </p:cTn>
                                        <p:tgtEl>
                                          <p:spTgt spid="6369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a:extLst>
              <a:ext uri="{FF2B5EF4-FFF2-40B4-BE49-F238E27FC236}">
                <a16:creationId xmlns:a16="http://schemas.microsoft.com/office/drawing/2014/main" id="{7C41B164-AC6E-7A46-B987-8D8A799AC7BC}"/>
              </a:ext>
            </a:extLst>
          </p:cNvPr>
          <p:cNvSpPr>
            <a:spLocks noGrp="1" noChangeArrowheads="1"/>
          </p:cNvSpPr>
          <p:nvPr>
            <p:ph type="title"/>
          </p:nvPr>
        </p:nvSpPr>
        <p:spPr/>
        <p:txBody>
          <a:bodyPr/>
          <a:lstStyle/>
          <a:p>
            <a:r>
              <a:rPr lang="en-US" altLang="en-US" dirty="0"/>
              <a:t>PG Diagram Notation</a:t>
            </a:r>
          </a:p>
        </p:txBody>
      </p:sp>
      <p:pic>
        <p:nvPicPr>
          <p:cNvPr id="5" name="Content Placeholder 4">
            <a:extLst>
              <a:ext uri="{FF2B5EF4-FFF2-40B4-BE49-F238E27FC236}">
                <a16:creationId xmlns:a16="http://schemas.microsoft.com/office/drawing/2014/main" id="{58B7FCB4-AEFB-4B3D-BC4E-3C30DB8F2991}"/>
              </a:ext>
            </a:extLst>
          </p:cNvPr>
          <p:cNvPicPr>
            <a:picLocks noGrp="1" noChangeAspect="1"/>
          </p:cNvPicPr>
          <p:nvPr>
            <p:ph idx="1"/>
          </p:nvPr>
        </p:nvPicPr>
        <p:blipFill>
          <a:blip r:embed="rId3"/>
          <a:srcRect/>
          <a:stretch/>
        </p:blipFill>
        <p:spPr>
          <a:xfrm>
            <a:off x="2537437" y="1926495"/>
            <a:ext cx="7117125" cy="3005008"/>
          </a:xfrm>
        </p:spPr>
      </p:pic>
    </p:spTree>
    <p:extLst>
      <p:ext uri="{BB962C8B-B14F-4D97-AF65-F5344CB8AC3E}">
        <p14:creationId xmlns:p14="http://schemas.microsoft.com/office/powerpoint/2010/main" val="3483973818"/>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4E7131A1-CB7B-7D49-B6B4-667CF841ADA0}"/>
              </a:ext>
            </a:extLst>
          </p:cNvPr>
          <p:cNvSpPr>
            <a:spLocks noGrp="1" noChangeArrowheads="1"/>
          </p:cNvSpPr>
          <p:nvPr>
            <p:ph type="title"/>
          </p:nvPr>
        </p:nvSpPr>
        <p:spPr/>
        <p:txBody>
          <a:bodyPr/>
          <a:lstStyle/>
          <a:p>
            <a:r>
              <a:rPr lang="en-US" altLang="en-US" dirty="0"/>
              <a:t>Carry-Skip Adder</a:t>
            </a:r>
          </a:p>
        </p:txBody>
      </p:sp>
      <p:sp>
        <p:nvSpPr>
          <p:cNvPr id="615427" name="Rectangle 3">
            <a:extLst>
              <a:ext uri="{FF2B5EF4-FFF2-40B4-BE49-F238E27FC236}">
                <a16:creationId xmlns:a16="http://schemas.microsoft.com/office/drawing/2014/main" id="{F5F09D53-E4C1-D24D-A715-731A05343F64}"/>
              </a:ext>
            </a:extLst>
          </p:cNvPr>
          <p:cNvSpPr>
            <a:spLocks noGrp="1" noChangeArrowheads="1"/>
          </p:cNvSpPr>
          <p:nvPr>
            <p:ph type="body" idx="1"/>
          </p:nvPr>
        </p:nvSpPr>
        <p:spPr/>
        <p:txBody>
          <a:bodyPr/>
          <a:lstStyle/>
          <a:p>
            <a:r>
              <a:rPr lang="en-US" altLang="en-US" dirty="0"/>
              <a:t>Carry-ripple is slow through all N stages</a:t>
            </a:r>
          </a:p>
          <a:p>
            <a:r>
              <a:rPr lang="en-US" altLang="en-US" dirty="0"/>
              <a:t>Carry-skip allows carry to skip over groups of n bits</a:t>
            </a:r>
          </a:p>
          <a:p>
            <a:pPr lvl="1"/>
            <a:r>
              <a:rPr lang="en-US" altLang="en-US" dirty="0"/>
              <a:t>Decision based on n-bit propagate signal</a:t>
            </a:r>
          </a:p>
        </p:txBody>
      </p:sp>
      <p:pic>
        <p:nvPicPr>
          <p:cNvPr id="3" name="Picture 2">
            <a:extLst>
              <a:ext uri="{FF2B5EF4-FFF2-40B4-BE49-F238E27FC236}">
                <a16:creationId xmlns:a16="http://schemas.microsoft.com/office/drawing/2014/main" id="{AFE662D7-C250-4D6D-9197-BE13686A1BC6}"/>
              </a:ext>
            </a:extLst>
          </p:cNvPr>
          <p:cNvPicPr>
            <a:picLocks noChangeAspect="1"/>
          </p:cNvPicPr>
          <p:nvPr/>
        </p:nvPicPr>
        <p:blipFill>
          <a:blip r:embed="rId3"/>
          <a:srcRect/>
          <a:stretch/>
        </p:blipFill>
        <p:spPr>
          <a:xfrm>
            <a:off x="1291261" y="3093021"/>
            <a:ext cx="9609478" cy="2060699"/>
          </a:xfrm>
          <a:prstGeom prst="rect">
            <a:avLst/>
          </a:prstGeom>
        </p:spPr>
      </p:pic>
    </p:spTree>
    <p:extLst>
      <p:ext uri="{BB962C8B-B14F-4D97-AF65-F5344CB8AC3E}">
        <p14:creationId xmlns:p14="http://schemas.microsoft.com/office/powerpoint/2010/main" val="2780374662"/>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5791BA64-069B-CA4E-821B-173E980B0058}"/>
              </a:ext>
            </a:extLst>
          </p:cNvPr>
          <p:cNvSpPr>
            <a:spLocks noGrp="1" noChangeArrowheads="1"/>
          </p:cNvSpPr>
          <p:nvPr>
            <p:ph type="title"/>
          </p:nvPr>
        </p:nvSpPr>
        <p:spPr/>
        <p:txBody>
          <a:bodyPr/>
          <a:lstStyle/>
          <a:p>
            <a:r>
              <a:rPr lang="en-US" altLang="en-US" dirty="0"/>
              <a:t>Carry-Skip PG Diagram</a:t>
            </a:r>
          </a:p>
        </p:txBody>
      </p:sp>
      <p:sp>
        <p:nvSpPr>
          <p:cNvPr id="635907" name="Rectangle 3">
            <a:extLst>
              <a:ext uri="{FF2B5EF4-FFF2-40B4-BE49-F238E27FC236}">
                <a16:creationId xmlns:a16="http://schemas.microsoft.com/office/drawing/2014/main" id="{F1A8754C-F598-5047-80E4-EA03CFB1E078}"/>
              </a:ext>
            </a:extLst>
          </p:cNvPr>
          <p:cNvSpPr>
            <a:spLocks noGrp="1" noChangeArrowheads="1"/>
          </p:cNvSpPr>
          <p:nvPr>
            <p:ph type="body" idx="1"/>
          </p:nvPr>
        </p:nvSpPr>
        <p:spPr/>
        <p:txBody>
          <a:bodyPr/>
          <a:lstStyle/>
          <a:p>
            <a:pPr>
              <a:buFont typeface="Wingdings" pitchFamily="2" charset="2"/>
              <a:buNone/>
            </a:pPr>
            <a:endParaRPr lang="en-US" altLang="en-US" dirty="0"/>
          </a:p>
          <a:p>
            <a:pPr>
              <a:buFont typeface="Wingdings" pitchFamily="2" charset="2"/>
              <a:buNone/>
            </a:pPr>
            <a:endParaRPr lang="en-US" altLang="en-US" dirty="0"/>
          </a:p>
          <a:p>
            <a:pPr>
              <a:buFont typeface="Wingdings" pitchFamily="2" charset="2"/>
              <a:buNone/>
            </a:pPr>
            <a:endParaRPr lang="en-US" altLang="en-US" dirty="0"/>
          </a:p>
          <a:p>
            <a:pPr>
              <a:buFont typeface="Wingdings" pitchFamily="2" charset="2"/>
              <a:buNone/>
            </a:pPr>
            <a:endParaRPr lang="en-US" altLang="en-US" dirty="0"/>
          </a:p>
          <a:p>
            <a:pPr>
              <a:buFont typeface="Wingdings" pitchFamily="2" charset="2"/>
              <a:buNone/>
            </a:pPr>
            <a:endParaRPr lang="en-US" altLang="en-US" dirty="0"/>
          </a:p>
          <a:p>
            <a:pPr>
              <a:buFont typeface="Wingdings" pitchFamily="2" charset="2"/>
              <a:buNone/>
            </a:pPr>
            <a:endParaRPr lang="en-US" altLang="en-US" dirty="0"/>
          </a:p>
          <a:p>
            <a:pPr>
              <a:buFont typeface="Wingdings" pitchFamily="2" charset="2"/>
              <a:buNone/>
            </a:pPr>
            <a:endParaRPr lang="en-US" altLang="en-US" dirty="0"/>
          </a:p>
          <a:p>
            <a:pPr>
              <a:buFont typeface="Wingdings" pitchFamily="2" charset="2"/>
              <a:buNone/>
            </a:pPr>
            <a:endParaRPr lang="en-US" altLang="en-US" dirty="0"/>
          </a:p>
          <a:p>
            <a:pPr>
              <a:buFont typeface="Wingdings" pitchFamily="2" charset="2"/>
              <a:buNone/>
            </a:pPr>
            <a:r>
              <a:rPr lang="en-US" altLang="en-US" dirty="0"/>
              <a:t>For k n-bit groups (N = nk)</a:t>
            </a:r>
          </a:p>
        </p:txBody>
      </p:sp>
      <p:graphicFrame>
        <p:nvGraphicFramePr>
          <p:cNvPr id="635909" name="Object 5">
            <a:extLst>
              <a:ext uri="{FF2B5EF4-FFF2-40B4-BE49-F238E27FC236}">
                <a16:creationId xmlns:a16="http://schemas.microsoft.com/office/drawing/2014/main" id="{8F4EBB1F-41EF-5A4F-ADAB-690BD232898F}"/>
              </a:ext>
            </a:extLst>
          </p:cNvPr>
          <p:cNvGraphicFramePr>
            <a:graphicFrameLocks noChangeAspect="1"/>
          </p:cNvGraphicFramePr>
          <p:nvPr/>
        </p:nvGraphicFramePr>
        <p:xfrm>
          <a:off x="2743200" y="5486401"/>
          <a:ext cx="4191000" cy="504825"/>
        </p:xfrm>
        <a:graphic>
          <a:graphicData uri="http://schemas.openxmlformats.org/presentationml/2006/ole">
            <mc:AlternateContent xmlns:mc="http://schemas.openxmlformats.org/markup-compatibility/2006">
              <mc:Choice xmlns:v="urn:schemas-microsoft-com:vml" Requires="v">
                <p:oleObj spid="_x0000_s5122" name="Equation" r:id="rId4" imgW="54127400" imgH="6438900" progId="Equation.DSMT4">
                  <p:embed/>
                </p:oleObj>
              </mc:Choice>
              <mc:Fallback>
                <p:oleObj name="Equation" r:id="rId4" imgW="54127400" imgH="6438900" progId="Equation.DSMT4">
                  <p:embed/>
                  <p:pic>
                    <p:nvPicPr>
                      <p:cNvPr id="635909" name="Object 5">
                        <a:extLst>
                          <a:ext uri="{FF2B5EF4-FFF2-40B4-BE49-F238E27FC236}">
                            <a16:creationId xmlns:a16="http://schemas.microsoft.com/office/drawing/2014/main" id="{8F4EBB1F-41EF-5A4F-ADAB-690BD2328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5486401"/>
                        <a:ext cx="41910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912" name="Rectangle 8">
            <a:extLst>
              <a:ext uri="{FF2B5EF4-FFF2-40B4-BE49-F238E27FC236}">
                <a16:creationId xmlns:a16="http://schemas.microsoft.com/office/drawing/2014/main" id="{1B82EF8C-D916-3E42-9B05-F013F5D70181}"/>
              </a:ext>
            </a:extLst>
          </p:cNvPr>
          <p:cNvSpPr>
            <a:spLocks noChangeArrowheads="1"/>
          </p:cNvSpPr>
          <p:nvPr/>
        </p:nvSpPr>
        <p:spPr bwMode="auto">
          <a:xfrm>
            <a:off x="3352800" y="5486400"/>
            <a:ext cx="3581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 name="Picture 2">
            <a:extLst>
              <a:ext uri="{FF2B5EF4-FFF2-40B4-BE49-F238E27FC236}">
                <a16:creationId xmlns:a16="http://schemas.microsoft.com/office/drawing/2014/main" id="{D88CB1CD-7AAB-4BA1-A313-5293C851A950}"/>
              </a:ext>
            </a:extLst>
          </p:cNvPr>
          <p:cNvPicPr>
            <a:picLocks noChangeAspect="1"/>
          </p:cNvPicPr>
          <p:nvPr/>
        </p:nvPicPr>
        <p:blipFill rotWithShape="1">
          <a:blip r:embed="rId6"/>
          <a:srcRect b="10420"/>
          <a:stretch/>
        </p:blipFill>
        <p:spPr>
          <a:xfrm>
            <a:off x="3632816" y="1123950"/>
            <a:ext cx="5274710" cy="3606802"/>
          </a:xfrm>
          <a:prstGeom prst="rect">
            <a:avLst/>
          </a:prstGeom>
        </p:spPr>
      </p:pic>
    </p:spTree>
    <p:extLst>
      <p:ext uri="{BB962C8B-B14F-4D97-AF65-F5344CB8AC3E}">
        <p14:creationId xmlns:p14="http://schemas.microsoft.com/office/powerpoint/2010/main" val="97638480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635912"/>
                                        </p:tgtEl>
                                      </p:cBhvr>
                                    </p:animEffect>
                                    <p:set>
                                      <p:cBhvr>
                                        <p:cTn id="7" dur="1" fill="hold">
                                          <p:stCondLst>
                                            <p:cond delay="499"/>
                                          </p:stCondLst>
                                        </p:cTn>
                                        <p:tgtEl>
                                          <p:spTgt spid="6359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endParaRPr lang="en-US" altLang="en-US" dirty="0">
              <a:ea typeface="ＭＳ Ｐゴシック" panose="020B0600070205080204" pitchFamily="34" charset="-128"/>
            </a:endParaRPr>
          </a:p>
          <a:p>
            <a:r>
              <a:rPr lang="en-GB" altLang="en-US" dirty="0">
                <a:ea typeface="ＭＳ Ｐゴシック" panose="020B0600070205080204" pitchFamily="34" charset="-128"/>
              </a:rPr>
              <a:t>Sketch transistor-level implementations of adder cells  </a:t>
            </a:r>
          </a:p>
          <a:p>
            <a:r>
              <a:rPr lang="en-GB" altLang="en-US" dirty="0">
                <a:ea typeface="ＭＳ Ｐゴシック" panose="020B0600070205080204" pitchFamily="34" charset="-128"/>
              </a:rPr>
              <a:t>Describe and explain the feature of different adder </a:t>
            </a:r>
            <a:r>
              <a:rPr lang="en-GB" altLang="en-US">
                <a:ea typeface="ＭＳ Ｐゴシック" panose="020B0600070205080204" pitchFamily="34" charset="-128"/>
              </a:rPr>
              <a:t>architectures including</a:t>
            </a:r>
            <a:r>
              <a:rPr lang="en-GB" altLang="en-US" dirty="0">
                <a:ea typeface="ＭＳ Ｐゴシック" panose="020B0600070205080204" pitchFamily="34" charset="-128"/>
              </a:rPr>
              <a:t>: Carry-Ripple Adder, Carry-Skip Adder, Carry-Lookahead Adder, Carry-Select Adder, Carry-Increment Adder and Tree Adder</a:t>
            </a:r>
          </a:p>
          <a:p>
            <a:r>
              <a:rPr lang="en-GB" altLang="en-US" dirty="0">
                <a:ea typeface="ＭＳ Ｐゴシック" panose="020B0600070205080204" pitchFamily="34" charset="-128"/>
              </a:rPr>
              <a:t>Use parallel prefix networks to design circuits with logarithmic time complexity </a:t>
            </a:r>
            <a:endParaRPr lang="en-US" dirty="0">
              <a:cs typeface="+mn-cs"/>
            </a:endParaRPr>
          </a:p>
        </p:txBody>
      </p:sp>
    </p:spTree>
    <p:extLst>
      <p:ext uri="{BB962C8B-B14F-4D97-AF65-F5344CB8AC3E}">
        <p14:creationId xmlns:p14="http://schemas.microsoft.com/office/powerpoint/2010/main" val="1400553945"/>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CCFB54D9-8F9C-8546-883D-2C7781CAB6DA}"/>
              </a:ext>
            </a:extLst>
          </p:cNvPr>
          <p:cNvSpPr>
            <a:spLocks noGrp="1" noChangeArrowheads="1"/>
          </p:cNvSpPr>
          <p:nvPr>
            <p:ph type="title"/>
          </p:nvPr>
        </p:nvSpPr>
        <p:spPr/>
        <p:txBody>
          <a:bodyPr/>
          <a:lstStyle/>
          <a:p>
            <a:r>
              <a:rPr lang="en-US" altLang="en-US" dirty="0"/>
              <a:t>Variable Group Size</a:t>
            </a:r>
          </a:p>
        </p:txBody>
      </p:sp>
      <p:sp>
        <p:nvSpPr>
          <p:cNvPr id="617477" name="Text Box 5">
            <a:extLst>
              <a:ext uri="{FF2B5EF4-FFF2-40B4-BE49-F238E27FC236}">
                <a16:creationId xmlns:a16="http://schemas.microsoft.com/office/drawing/2014/main" id="{043D733B-6010-6044-A2E2-1E3798F98E7F}"/>
              </a:ext>
            </a:extLst>
          </p:cNvPr>
          <p:cNvSpPr txBox="1">
            <a:spLocks noChangeArrowheads="1"/>
          </p:cNvSpPr>
          <p:nvPr/>
        </p:nvSpPr>
        <p:spPr bwMode="auto">
          <a:xfrm>
            <a:off x="2438400" y="5638800"/>
            <a:ext cx="381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Arial" panose="020B0604020202020204" pitchFamily="34" charset="0"/>
              </a:rPr>
              <a:t>Delay grows as O(sqrt(N))</a:t>
            </a:r>
          </a:p>
        </p:txBody>
      </p:sp>
      <p:pic>
        <p:nvPicPr>
          <p:cNvPr id="5" name="Content Placeholder 4">
            <a:extLst>
              <a:ext uri="{FF2B5EF4-FFF2-40B4-BE49-F238E27FC236}">
                <a16:creationId xmlns:a16="http://schemas.microsoft.com/office/drawing/2014/main" id="{5929FF58-C7E4-44D3-B00B-1767EDDE4404}"/>
              </a:ext>
            </a:extLst>
          </p:cNvPr>
          <p:cNvPicPr>
            <a:picLocks noGrp="1" noChangeAspect="1"/>
          </p:cNvPicPr>
          <p:nvPr>
            <p:ph idx="1"/>
          </p:nvPr>
        </p:nvPicPr>
        <p:blipFill rotWithShape="1">
          <a:blip r:embed="rId3"/>
          <a:srcRect b="4831"/>
          <a:stretch/>
        </p:blipFill>
        <p:spPr>
          <a:xfrm>
            <a:off x="2999597" y="1204016"/>
            <a:ext cx="6192805" cy="4086242"/>
          </a:xfrm>
        </p:spPr>
      </p:pic>
    </p:spTree>
    <p:extLst>
      <p:ext uri="{BB962C8B-B14F-4D97-AF65-F5344CB8AC3E}">
        <p14:creationId xmlns:p14="http://schemas.microsoft.com/office/powerpoint/2010/main" val="863223325"/>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a:extLst>
              <a:ext uri="{FF2B5EF4-FFF2-40B4-BE49-F238E27FC236}">
                <a16:creationId xmlns:a16="http://schemas.microsoft.com/office/drawing/2014/main" id="{64977C53-EFC3-364D-9435-351D8232B5BE}"/>
              </a:ext>
            </a:extLst>
          </p:cNvPr>
          <p:cNvSpPr>
            <a:spLocks noGrp="1" noChangeArrowheads="1"/>
          </p:cNvSpPr>
          <p:nvPr>
            <p:ph type="title"/>
          </p:nvPr>
        </p:nvSpPr>
        <p:spPr/>
        <p:txBody>
          <a:bodyPr/>
          <a:lstStyle/>
          <a:p>
            <a:r>
              <a:rPr lang="en-US" altLang="en-US" dirty="0"/>
              <a:t>Carry-Lookahead Adder</a:t>
            </a:r>
          </a:p>
        </p:txBody>
      </p:sp>
      <p:sp>
        <p:nvSpPr>
          <p:cNvPr id="618499" name="Rectangle 3">
            <a:extLst>
              <a:ext uri="{FF2B5EF4-FFF2-40B4-BE49-F238E27FC236}">
                <a16:creationId xmlns:a16="http://schemas.microsoft.com/office/drawing/2014/main" id="{81FB67C2-E60B-D944-8F61-B9F423E63D31}"/>
              </a:ext>
            </a:extLst>
          </p:cNvPr>
          <p:cNvSpPr>
            <a:spLocks noGrp="1" noChangeArrowheads="1"/>
          </p:cNvSpPr>
          <p:nvPr>
            <p:ph type="body" idx="1"/>
          </p:nvPr>
        </p:nvSpPr>
        <p:spPr/>
        <p:txBody>
          <a:bodyPr/>
          <a:lstStyle/>
          <a:p>
            <a:r>
              <a:rPr lang="en-US" altLang="en-US" dirty="0"/>
              <a:t>Carry-lookahead adder computes G</a:t>
            </a:r>
            <a:r>
              <a:rPr lang="en-US" altLang="en-US" baseline="-25000" dirty="0"/>
              <a:t>i:0 </a:t>
            </a:r>
            <a:r>
              <a:rPr lang="en-US" altLang="en-US" dirty="0"/>
              <a:t>for many bits in parallel.</a:t>
            </a:r>
          </a:p>
          <a:p>
            <a:r>
              <a:rPr lang="en-US" altLang="en-US" dirty="0"/>
              <a:t>Uses higher valency cells with more than two inputs.</a:t>
            </a:r>
          </a:p>
        </p:txBody>
      </p:sp>
      <p:pic>
        <p:nvPicPr>
          <p:cNvPr id="3" name="Picture 2">
            <a:extLst>
              <a:ext uri="{FF2B5EF4-FFF2-40B4-BE49-F238E27FC236}">
                <a16:creationId xmlns:a16="http://schemas.microsoft.com/office/drawing/2014/main" id="{90AFB53D-A2BA-4A57-B849-96A695E31AF3}"/>
              </a:ext>
            </a:extLst>
          </p:cNvPr>
          <p:cNvPicPr>
            <a:picLocks noChangeAspect="1"/>
          </p:cNvPicPr>
          <p:nvPr/>
        </p:nvPicPr>
        <p:blipFill>
          <a:blip r:embed="rId3"/>
          <a:srcRect/>
          <a:stretch/>
        </p:blipFill>
        <p:spPr>
          <a:xfrm>
            <a:off x="1856878" y="2500949"/>
            <a:ext cx="8478243" cy="1865213"/>
          </a:xfrm>
          <a:prstGeom prst="rect">
            <a:avLst/>
          </a:prstGeom>
        </p:spPr>
      </p:pic>
    </p:spTree>
    <p:extLst>
      <p:ext uri="{BB962C8B-B14F-4D97-AF65-F5344CB8AC3E}">
        <p14:creationId xmlns:p14="http://schemas.microsoft.com/office/powerpoint/2010/main" val="3876525825"/>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id="{95AA1632-4318-2944-A65D-5E9FCF031043}"/>
              </a:ext>
            </a:extLst>
          </p:cNvPr>
          <p:cNvSpPr>
            <a:spLocks noGrp="1" noChangeArrowheads="1"/>
          </p:cNvSpPr>
          <p:nvPr>
            <p:ph type="title"/>
          </p:nvPr>
        </p:nvSpPr>
        <p:spPr/>
        <p:txBody>
          <a:bodyPr/>
          <a:lstStyle/>
          <a:p>
            <a:r>
              <a:rPr lang="en-US" altLang="en-US" dirty="0"/>
              <a:t>CLA PG Diagram</a:t>
            </a:r>
          </a:p>
        </p:txBody>
      </p:sp>
      <p:pic>
        <p:nvPicPr>
          <p:cNvPr id="3" name="Picture 2">
            <a:extLst>
              <a:ext uri="{FF2B5EF4-FFF2-40B4-BE49-F238E27FC236}">
                <a16:creationId xmlns:a16="http://schemas.microsoft.com/office/drawing/2014/main" id="{1D207292-ED66-46F2-A878-C4AD7695698B}"/>
              </a:ext>
            </a:extLst>
          </p:cNvPr>
          <p:cNvPicPr>
            <a:picLocks noChangeAspect="1"/>
          </p:cNvPicPr>
          <p:nvPr/>
        </p:nvPicPr>
        <p:blipFill>
          <a:blip r:embed="rId3"/>
          <a:srcRect/>
          <a:stretch/>
        </p:blipFill>
        <p:spPr>
          <a:xfrm>
            <a:off x="2725249" y="1945869"/>
            <a:ext cx="6741502" cy="2966260"/>
          </a:xfrm>
          <a:prstGeom prst="rect">
            <a:avLst/>
          </a:prstGeom>
        </p:spPr>
      </p:pic>
    </p:spTree>
    <p:extLst>
      <p:ext uri="{BB962C8B-B14F-4D97-AF65-F5344CB8AC3E}">
        <p14:creationId xmlns:p14="http://schemas.microsoft.com/office/powerpoint/2010/main" val="158323092"/>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40A30C65-3A89-B546-8048-8F9F0B76AE06}"/>
              </a:ext>
            </a:extLst>
          </p:cNvPr>
          <p:cNvSpPr>
            <a:spLocks noGrp="1" noChangeArrowheads="1"/>
          </p:cNvSpPr>
          <p:nvPr>
            <p:ph type="title"/>
          </p:nvPr>
        </p:nvSpPr>
        <p:spPr/>
        <p:txBody>
          <a:bodyPr/>
          <a:lstStyle/>
          <a:p>
            <a:r>
              <a:rPr lang="en-US" altLang="en-US" dirty="0"/>
              <a:t>Higher Valency Cells</a:t>
            </a:r>
          </a:p>
        </p:txBody>
      </p:sp>
      <p:pic>
        <p:nvPicPr>
          <p:cNvPr id="5" name="Content Placeholder 4">
            <a:extLst>
              <a:ext uri="{FF2B5EF4-FFF2-40B4-BE49-F238E27FC236}">
                <a16:creationId xmlns:a16="http://schemas.microsoft.com/office/drawing/2014/main" id="{0C132453-32C4-421C-A464-403AC1354093}"/>
              </a:ext>
            </a:extLst>
          </p:cNvPr>
          <p:cNvPicPr>
            <a:picLocks noGrp="1" noChangeAspect="1"/>
          </p:cNvPicPr>
          <p:nvPr>
            <p:ph idx="1"/>
          </p:nvPr>
        </p:nvPicPr>
        <p:blipFill>
          <a:blip r:embed="rId3"/>
          <a:srcRect/>
          <a:stretch/>
        </p:blipFill>
        <p:spPr>
          <a:xfrm>
            <a:off x="2161914" y="2353683"/>
            <a:ext cx="7868172" cy="2150633"/>
          </a:xfrm>
        </p:spPr>
      </p:pic>
    </p:spTree>
    <p:extLst>
      <p:ext uri="{BB962C8B-B14F-4D97-AF65-F5344CB8AC3E}">
        <p14:creationId xmlns:p14="http://schemas.microsoft.com/office/powerpoint/2010/main" val="1797442255"/>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F4E9136E-2F95-1A4B-8F4B-0759AF672152}"/>
              </a:ext>
            </a:extLst>
          </p:cNvPr>
          <p:cNvSpPr>
            <a:spLocks noGrp="1" noChangeArrowheads="1"/>
          </p:cNvSpPr>
          <p:nvPr>
            <p:ph type="title"/>
          </p:nvPr>
        </p:nvSpPr>
        <p:spPr/>
        <p:txBody>
          <a:bodyPr/>
          <a:lstStyle/>
          <a:p>
            <a:r>
              <a:rPr lang="en-US" altLang="en-US" dirty="0"/>
              <a:t>Carry-Select Adder</a:t>
            </a:r>
          </a:p>
        </p:txBody>
      </p:sp>
      <p:sp>
        <p:nvSpPr>
          <p:cNvPr id="619523" name="Rectangle 3">
            <a:extLst>
              <a:ext uri="{FF2B5EF4-FFF2-40B4-BE49-F238E27FC236}">
                <a16:creationId xmlns:a16="http://schemas.microsoft.com/office/drawing/2014/main" id="{DF144084-CBDC-A740-B5CA-BAB39D773180}"/>
              </a:ext>
            </a:extLst>
          </p:cNvPr>
          <p:cNvSpPr>
            <a:spLocks noGrp="1" noChangeArrowheads="1"/>
          </p:cNvSpPr>
          <p:nvPr>
            <p:ph type="body" idx="1"/>
          </p:nvPr>
        </p:nvSpPr>
        <p:spPr/>
        <p:txBody>
          <a:bodyPr/>
          <a:lstStyle/>
          <a:p>
            <a:r>
              <a:rPr lang="en-US" altLang="en-US" dirty="0"/>
              <a:t>Trick for critical paths dependent on late input X</a:t>
            </a:r>
          </a:p>
          <a:p>
            <a:pPr lvl="1"/>
            <a:r>
              <a:rPr lang="en-US" altLang="en-US" dirty="0"/>
              <a:t>Precompute two possible outputs for X = 0, 1</a:t>
            </a:r>
          </a:p>
          <a:p>
            <a:pPr lvl="1"/>
            <a:r>
              <a:rPr lang="en-US" altLang="en-US" dirty="0"/>
              <a:t>Select proper output when X arrives</a:t>
            </a:r>
          </a:p>
          <a:p>
            <a:r>
              <a:rPr lang="en-US" altLang="en-US" dirty="0"/>
              <a:t>Carry-select adder precomputes n-bit sums</a:t>
            </a:r>
          </a:p>
          <a:p>
            <a:pPr lvl="1"/>
            <a:r>
              <a:rPr lang="en-US" altLang="en-US" dirty="0"/>
              <a:t>For both possible carries into n-bit group</a:t>
            </a:r>
          </a:p>
        </p:txBody>
      </p:sp>
      <p:pic>
        <p:nvPicPr>
          <p:cNvPr id="3" name="Picture 2">
            <a:extLst>
              <a:ext uri="{FF2B5EF4-FFF2-40B4-BE49-F238E27FC236}">
                <a16:creationId xmlns:a16="http://schemas.microsoft.com/office/drawing/2014/main" id="{166EE3BF-0382-43FF-92C1-36DAD57AAECA}"/>
              </a:ext>
            </a:extLst>
          </p:cNvPr>
          <p:cNvPicPr>
            <a:picLocks noChangeAspect="1"/>
          </p:cNvPicPr>
          <p:nvPr/>
        </p:nvPicPr>
        <p:blipFill>
          <a:blip r:embed="rId3"/>
          <a:srcRect/>
          <a:stretch/>
        </p:blipFill>
        <p:spPr>
          <a:xfrm>
            <a:off x="1866614" y="3222076"/>
            <a:ext cx="8458772" cy="2462442"/>
          </a:xfrm>
          <a:prstGeom prst="rect">
            <a:avLst/>
          </a:prstGeom>
        </p:spPr>
      </p:pic>
    </p:spTree>
    <p:extLst>
      <p:ext uri="{BB962C8B-B14F-4D97-AF65-F5344CB8AC3E}">
        <p14:creationId xmlns:p14="http://schemas.microsoft.com/office/powerpoint/2010/main" val="3069805935"/>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a:extLst>
              <a:ext uri="{FF2B5EF4-FFF2-40B4-BE49-F238E27FC236}">
                <a16:creationId xmlns:a16="http://schemas.microsoft.com/office/drawing/2014/main" id="{AC52BBC0-7BC5-B940-9E70-392F9A08EF73}"/>
              </a:ext>
            </a:extLst>
          </p:cNvPr>
          <p:cNvSpPr>
            <a:spLocks noGrp="1" noChangeArrowheads="1"/>
          </p:cNvSpPr>
          <p:nvPr>
            <p:ph type="title"/>
          </p:nvPr>
        </p:nvSpPr>
        <p:spPr/>
        <p:txBody>
          <a:bodyPr/>
          <a:lstStyle/>
          <a:p>
            <a:r>
              <a:rPr lang="en-US" altLang="en-US" dirty="0"/>
              <a:t>Carry-Increment Adder</a:t>
            </a:r>
          </a:p>
        </p:txBody>
      </p:sp>
      <p:sp>
        <p:nvSpPr>
          <p:cNvPr id="620547" name="Rectangle 3">
            <a:extLst>
              <a:ext uri="{FF2B5EF4-FFF2-40B4-BE49-F238E27FC236}">
                <a16:creationId xmlns:a16="http://schemas.microsoft.com/office/drawing/2014/main" id="{50216F73-739F-CF41-834B-48CF52F182DE}"/>
              </a:ext>
            </a:extLst>
          </p:cNvPr>
          <p:cNvSpPr>
            <a:spLocks noGrp="1" noChangeArrowheads="1"/>
          </p:cNvSpPr>
          <p:nvPr>
            <p:ph type="body" idx="1"/>
          </p:nvPr>
        </p:nvSpPr>
        <p:spPr/>
        <p:txBody>
          <a:bodyPr/>
          <a:lstStyle/>
          <a:p>
            <a:r>
              <a:rPr lang="en-US" altLang="en-US" dirty="0"/>
              <a:t>Factor initial PG and final XOR out of carry-select</a:t>
            </a:r>
          </a:p>
        </p:txBody>
      </p:sp>
      <p:sp>
        <p:nvSpPr>
          <p:cNvPr id="620552" name="Rectangle 8">
            <a:extLst>
              <a:ext uri="{FF2B5EF4-FFF2-40B4-BE49-F238E27FC236}">
                <a16:creationId xmlns:a16="http://schemas.microsoft.com/office/drawing/2014/main" id="{27EB0EE2-04E4-FD4E-8E49-649E24A05845}"/>
              </a:ext>
            </a:extLst>
          </p:cNvPr>
          <p:cNvSpPr>
            <a:spLocks noChangeArrowheads="1"/>
          </p:cNvSpPr>
          <p:nvPr/>
        </p:nvSpPr>
        <p:spPr bwMode="auto">
          <a:xfrm>
            <a:off x="4865688" y="32877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dirty="0"/>
          </a:p>
        </p:txBody>
      </p:sp>
      <p:graphicFrame>
        <p:nvGraphicFramePr>
          <p:cNvPr id="620551" name="Object 7">
            <a:extLst>
              <a:ext uri="{FF2B5EF4-FFF2-40B4-BE49-F238E27FC236}">
                <a16:creationId xmlns:a16="http://schemas.microsoft.com/office/drawing/2014/main" id="{6432ECC8-22AE-3A45-A336-6B6C84D32399}"/>
              </a:ext>
            </a:extLst>
          </p:cNvPr>
          <p:cNvGraphicFramePr>
            <a:graphicFrameLocks noChangeAspect="1"/>
          </p:cNvGraphicFramePr>
          <p:nvPr/>
        </p:nvGraphicFramePr>
        <p:xfrm>
          <a:off x="2590800" y="5257801"/>
          <a:ext cx="5181600" cy="595313"/>
        </p:xfrm>
        <a:graphic>
          <a:graphicData uri="http://schemas.openxmlformats.org/presentationml/2006/ole">
            <mc:AlternateContent xmlns:mc="http://schemas.openxmlformats.org/markup-compatibility/2006">
              <mc:Choice xmlns:v="urn:schemas-microsoft-com:vml" Requires="v">
                <p:oleObj spid="_x0000_s6146" name="Equation" r:id="rId4" imgW="56756300" imgH="6438900" progId="Equation.DSMT4">
                  <p:embed/>
                </p:oleObj>
              </mc:Choice>
              <mc:Fallback>
                <p:oleObj name="Equation" r:id="rId4" imgW="56756300" imgH="6438900" progId="Equation.DSMT4">
                  <p:embed/>
                  <p:pic>
                    <p:nvPicPr>
                      <p:cNvPr id="620551" name="Object 7">
                        <a:extLst>
                          <a:ext uri="{FF2B5EF4-FFF2-40B4-BE49-F238E27FC236}">
                            <a16:creationId xmlns:a16="http://schemas.microsoft.com/office/drawing/2014/main" id="{6432ECC8-22AE-3A45-A336-6B6C84D323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5257801"/>
                        <a:ext cx="518160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0553" name="Rectangle 9">
            <a:extLst>
              <a:ext uri="{FF2B5EF4-FFF2-40B4-BE49-F238E27FC236}">
                <a16:creationId xmlns:a16="http://schemas.microsoft.com/office/drawing/2014/main" id="{FB2E1384-BF42-AB4F-B1EC-671678D2D22E}"/>
              </a:ext>
            </a:extLst>
          </p:cNvPr>
          <p:cNvSpPr>
            <a:spLocks noChangeArrowheads="1"/>
          </p:cNvSpPr>
          <p:nvPr/>
        </p:nvSpPr>
        <p:spPr bwMode="auto">
          <a:xfrm>
            <a:off x="3803857" y="5336382"/>
            <a:ext cx="3962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 name="Picture 2">
            <a:extLst>
              <a:ext uri="{FF2B5EF4-FFF2-40B4-BE49-F238E27FC236}">
                <a16:creationId xmlns:a16="http://schemas.microsoft.com/office/drawing/2014/main" id="{490B921F-8F36-4088-A1AC-F579CCCB7EF8}"/>
              </a:ext>
            </a:extLst>
          </p:cNvPr>
          <p:cNvPicPr>
            <a:picLocks noChangeAspect="1"/>
          </p:cNvPicPr>
          <p:nvPr/>
        </p:nvPicPr>
        <p:blipFill>
          <a:blip r:embed="rId6"/>
          <a:srcRect/>
          <a:stretch/>
        </p:blipFill>
        <p:spPr>
          <a:xfrm>
            <a:off x="3281566" y="1909206"/>
            <a:ext cx="5628866" cy="3039588"/>
          </a:xfrm>
          <a:prstGeom prst="rect">
            <a:avLst/>
          </a:prstGeom>
        </p:spPr>
      </p:pic>
    </p:spTree>
    <p:extLst>
      <p:ext uri="{BB962C8B-B14F-4D97-AF65-F5344CB8AC3E}">
        <p14:creationId xmlns:p14="http://schemas.microsoft.com/office/powerpoint/2010/main" val="399058043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620553"/>
                                        </p:tgtEl>
                                      </p:cBhvr>
                                    </p:animEffect>
                                    <p:set>
                                      <p:cBhvr>
                                        <p:cTn id="7" dur="1" fill="hold">
                                          <p:stCondLst>
                                            <p:cond delay="499"/>
                                          </p:stCondLst>
                                        </p:cTn>
                                        <p:tgtEl>
                                          <p:spTgt spid="6205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AAE6A27A-F6B7-3B42-BEE3-D6BC44071AA0}"/>
              </a:ext>
            </a:extLst>
          </p:cNvPr>
          <p:cNvSpPr>
            <a:spLocks noGrp="1" noChangeArrowheads="1"/>
          </p:cNvSpPr>
          <p:nvPr>
            <p:ph type="title"/>
          </p:nvPr>
        </p:nvSpPr>
        <p:spPr/>
        <p:txBody>
          <a:bodyPr/>
          <a:lstStyle/>
          <a:p>
            <a:r>
              <a:rPr lang="en-US" altLang="en-US" dirty="0"/>
              <a:t>Variable Group Size</a:t>
            </a:r>
          </a:p>
        </p:txBody>
      </p:sp>
      <p:sp>
        <p:nvSpPr>
          <p:cNvPr id="641027" name="Rectangle 3">
            <a:extLst>
              <a:ext uri="{FF2B5EF4-FFF2-40B4-BE49-F238E27FC236}">
                <a16:creationId xmlns:a16="http://schemas.microsoft.com/office/drawing/2014/main" id="{734305F2-D96A-ED44-AEFC-FA62D903A5C4}"/>
              </a:ext>
            </a:extLst>
          </p:cNvPr>
          <p:cNvSpPr>
            <a:spLocks noGrp="1" noChangeArrowheads="1"/>
          </p:cNvSpPr>
          <p:nvPr>
            <p:ph type="body" idx="1"/>
          </p:nvPr>
        </p:nvSpPr>
        <p:spPr/>
        <p:txBody>
          <a:bodyPr/>
          <a:lstStyle/>
          <a:p>
            <a:r>
              <a:rPr lang="en-US" altLang="en-US" dirty="0"/>
              <a:t>Also buffer </a:t>
            </a:r>
          </a:p>
          <a:p>
            <a:pPr>
              <a:buFont typeface="Wingdings" pitchFamily="2" charset="2"/>
              <a:buNone/>
            </a:pPr>
            <a:r>
              <a:rPr lang="en-US" altLang="en-US" dirty="0"/>
              <a:t>	noncritical</a:t>
            </a:r>
          </a:p>
          <a:p>
            <a:pPr>
              <a:buFont typeface="Wingdings" pitchFamily="2" charset="2"/>
              <a:buNone/>
            </a:pPr>
            <a:r>
              <a:rPr lang="en-US" altLang="en-US" dirty="0"/>
              <a:t>	signals</a:t>
            </a:r>
          </a:p>
        </p:txBody>
      </p:sp>
      <p:pic>
        <p:nvPicPr>
          <p:cNvPr id="3" name="Picture 2">
            <a:extLst>
              <a:ext uri="{FF2B5EF4-FFF2-40B4-BE49-F238E27FC236}">
                <a16:creationId xmlns:a16="http://schemas.microsoft.com/office/drawing/2014/main" id="{956CF92A-DB22-44D2-8A2B-C20BA6960300}"/>
              </a:ext>
            </a:extLst>
          </p:cNvPr>
          <p:cNvPicPr>
            <a:picLocks noChangeAspect="1"/>
          </p:cNvPicPr>
          <p:nvPr/>
        </p:nvPicPr>
        <p:blipFill>
          <a:blip r:embed="rId3"/>
          <a:srcRect/>
          <a:stretch/>
        </p:blipFill>
        <p:spPr>
          <a:xfrm>
            <a:off x="6100638" y="1123950"/>
            <a:ext cx="4452587" cy="4576271"/>
          </a:xfrm>
          <a:prstGeom prst="rect">
            <a:avLst/>
          </a:prstGeom>
        </p:spPr>
      </p:pic>
    </p:spTree>
    <p:extLst>
      <p:ext uri="{BB962C8B-B14F-4D97-AF65-F5344CB8AC3E}">
        <p14:creationId xmlns:p14="http://schemas.microsoft.com/office/powerpoint/2010/main" val="199596145"/>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F5B0F8DF-6523-034B-A05E-EC123164B741}"/>
              </a:ext>
            </a:extLst>
          </p:cNvPr>
          <p:cNvSpPr>
            <a:spLocks noGrp="1" noChangeArrowheads="1"/>
          </p:cNvSpPr>
          <p:nvPr>
            <p:ph type="title"/>
          </p:nvPr>
        </p:nvSpPr>
        <p:spPr/>
        <p:txBody>
          <a:bodyPr/>
          <a:lstStyle/>
          <a:p>
            <a:r>
              <a:rPr lang="en-US" altLang="en-US" dirty="0"/>
              <a:t>Tree Adder</a:t>
            </a:r>
          </a:p>
        </p:txBody>
      </p:sp>
      <p:sp>
        <p:nvSpPr>
          <p:cNvPr id="621571" name="Rectangle 3">
            <a:extLst>
              <a:ext uri="{FF2B5EF4-FFF2-40B4-BE49-F238E27FC236}">
                <a16:creationId xmlns:a16="http://schemas.microsoft.com/office/drawing/2014/main" id="{C2A6421C-3828-F745-89C7-7CFC3D66A2F0}"/>
              </a:ext>
            </a:extLst>
          </p:cNvPr>
          <p:cNvSpPr>
            <a:spLocks noGrp="1" noChangeArrowheads="1"/>
          </p:cNvSpPr>
          <p:nvPr>
            <p:ph type="body" idx="1"/>
          </p:nvPr>
        </p:nvSpPr>
        <p:spPr/>
        <p:txBody>
          <a:bodyPr/>
          <a:lstStyle/>
          <a:p>
            <a:r>
              <a:rPr lang="en-US" altLang="en-US" dirty="0"/>
              <a:t>If lookahead is good, lookahead across lookahead!</a:t>
            </a:r>
          </a:p>
          <a:p>
            <a:pPr lvl="1"/>
            <a:r>
              <a:rPr lang="en-US" altLang="en-US" dirty="0"/>
              <a:t>Recursive lookahead gives O(log N) delay</a:t>
            </a:r>
          </a:p>
          <a:p>
            <a:r>
              <a:rPr lang="en-US" altLang="en-US" dirty="0"/>
              <a:t>Many variations on tree adders</a:t>
            </a:r>
          </a:p>
        </p:txBody>
      </p:sp>
    </p:spTree>
    <p:extLst>
      <p:ext uri="{BB962C8B-B14F-4D97-AF65-F5344CB8AC3E}">
        <p14:creationId xmlns:p14="http://schemas.microsoft.com/office/powerpoint/2010/main" val="1148927718"/>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a:extLst>
              <a:ext uri="{FF2B5EF4-FFF2-40B4-BE49-F238E27FC236}">
                <a16:creationId xmlns:a16="http://schemas.microsoft.com/office/drawing/2014/main" id="{480D9292-7401-134B-89EF-86A8327697B1}"/>
              </a:ext>
            </a:extLst>
          </p:cNvPr>
          <p:cNvSpPr>
            <a:spLocks noGrp="1" noChangeArrowheads="1"/>
          </p:cNvSpPr>
          <p:nvPr>
            <p:ph type="title"/>
          </p:nvPr>
        </p:nvSpPr>
        <p:spPr/>
        <p:txBody>
          <a:bodyPr/>
          <a:lstStyle/>
          <a:p>
            <a:r>
              <a:rPr lang="en-US" altLang="en-US" dirty="0"/>
              <a:t>Brent-Kung</a:t>
            </a:r>
          </a:p>
        </p:txBody>
      </p:sp>
      <p:pic>
        <p:nvPicPr>
          <p:cNvPr id="5" name="Content Placeholder 4">
            <a:extLst>
              <a:ext uri="{FF2B5EF4-FFF2-40B4-BE49-F238E27FC236}">
                <a16:creationId xmlns:a16="http://schemas.microsoft.com/office/drawing/2014/main" id="{50CF406D-181B-498A-8D93-1BBB1BDAD1D5}"/>
              </a:ext>
            </a:extLst>
          </p:cNvPr>
          <p:cNvPicPr>
            <a:picLocks noGrp="1" noChangeAspect="1"/>
          </p:cNvPicPr>
          <p:nvPr>
            <p:ph idx="1"/>
          </p:nvPr>
        </p:nvPicPr>
        <p:blipFill>
          <a:blip r:embed="rId3"/>
          <a:srcRect/>
          <a:stretch/>
        </p:blipFill>
        <p:spPr>
          <a:xfrm>
            <a:off x="2918753" y="1543833"/>
            <a:ext cx="6354493" cy="3770333"/>
          </a:xfrm>
        </p:spPr>
      </p:pic>
    </p:spTree>
    <p:extLst>
      <p:ext uri="{BB962C8B-B14F-4D97-AF65-F5344CB8AC3E}">
        <p14:creationId xmlns:p14="http://schemas.microsoft.com/office/powerpoint/2010/main" val="2748578655"/>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a:extLst>
              <a:ext uri="{FF2B5EF4-FFF2-40B4-BE49-F238E27FC236}">
                <a16:creationId xmlns:a16="http://schemas.microsoft.com/office/drawing/2014/main" id="{49B36FFE-A5BD-324A-930C-BE612459142B}"/>
              </a:ext>
            </a:extLst>
          </p:cNvPr>
          <p:cNvSpPr>
            <a:spLocks noGrp="1" noChangeArrowheads="1"/>
          </p:cNvSpPr>
          <p:nvPr>
            <p:ph type="title"/>
          </p:nvPr>
        </p:nvSpPr>
        <p:spPr/>
        <p:txBody>
          <a:bodyPr/>
          <a:lstStyle/>
          <a:p>
            <a:r>
              <a:rPr lang="en-US" altLang="en-US" dirty="0"/>
              <a:t>Sklansky</a:t>
            </a:r>
          </a:p>
        </p:txBody>
      </p:sp>
      <p:pic>
        <p:nvPicPr>
          <p:cNvPr id="5" name="Content Placeholder 4">
            <a:extLst>
              <a:ext uri="{FF2B5EF4-FFF2-40B4-BE49-F238E27FC236}">
                <a16:creationId xmlns:a16="http://schemas.microsoft.com/office/drawing/2014/main" id="{58662457-AE97-478C-9757-732578B31001}"/>
              </a:ext>
            </a:extLst>
          </p:cNvPr>
          <p:cNvPicPr>
            <a:picLocks noGrp="1" noChangeAspect="1"/>
          </p:cNvPicPr>
          <p:nvPr>
            <p:ph idx="1"/>
          </p:nvPr>
        </p:nvPicPr>
        <p:blipFill>
          <a:blip r:embed="rId3"/>
          <a:srcRect/>
          <a:stretch/>
        </p:blipFill>
        <p:spPr>
          <a:xfrm>
            <a:off x="2089144" y="1826257"/>
            <a:ext cx="8013711" cy="3205485"/>
          </a:xfrm>
        </p:spPr>
      </p:pic>
    </p:spTree>
    <p:extLst>
      <p:ext uri="{BB962C8B-B14F-4D97-AF65-F5344CB8AC3E}">
        <p14:creationId xmlns:p14="http://schemas.microsoft.com/office/powerpoint/2010/main" val="1215609291"/>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602FCB88-DB73-904D-8AE5-1405E8DBD9D7}"/>
              </a:ext>
            </a:extLst>
          </p:cNvPr>
          <p:cNvSpPr>
            <a:spLocks noGrp="1" noChangeArrowheads="1"/>
          </p:cNvSpPr>
          <p:nvPr>
            <p:ph type="title"/>
          </p:nvPr>
        </p:nvSpPr>
        <p:spPr/>
        <p:txBody>
          <a:bodyPr/>
          <a:lstStyle/>
          <a:p>
            <a:r>
              <a:rPr lang="en-US" altLang="en-US" dirty="0"/>
              <a:t>Single-Bit Addition</a:t>
            </a:r>
          </a:p>
        </p:txBody>
      </p:sp>
      <p:sp>
        <p:nvSpPr>
          <p:cNvPr id="599043" name="Rectangle 3">
            <a:extLst>
              <a:ext uri="{FF2B5EF4-FFF2-40B4-BE49-F238E27FC236}">
                <a16:creationId xmlns:a16="http://schemas.microsoft.com/office/drawing/2014/main" id="{2F605173-4FD0-3D49-8BA2-3A3A0E097808}"/>
              </a:ext>
            </a:extLst>
          </p:cNvPr>
          <p:cNvSpPr>
            <a:spLocks noGrp="1" noChangeArrowheads="1"/>
          </p:cNvSpPr>
          <p:nvPr>
            <p:ph type="body" idx="1"/>
          </p:nvPr>
        </p:nvSpPr>
        <p:spPr/>
        <p:txBody>
          <a:bodyPr/>
          <a:lstStyle/>
          <a:p>
            <a:pPr algn="ctr">
              <a:buFont typeface="Wingdings" pitchFamily="2" charset="2"/>
              <a:buNone/>
            </a:pPr>
            <a:r>
              <a:rPr lang="en-US" altLang="en-US" dirty="0"/>
              <a:t>Half Adder			        Full Adder</a:t>
            </a:r>
          </a:p>
        </p:txBody>
      </p:sp>
      <p:graphicFrame>
        <p:nvGraphicFramePr>
          <p:cNvPr id="599044" name="Group 4">
            <a:extLst>
              <a:ext uri="{FF2B5EF4-FFF2-40B4-BE49-F238E27FC236}">
                <a16:creationId xmlns:a16="http://schemas.microsoft.com/office/drawing/2014/main" id="{6F0116CF-2FDC-714F-90F7-231F787028E7}"/>
              </a:ext>
            </a:extLst>
          </p:cNvPr>
          <p:cNvGraphicFramePr>
            <a:graphicFrameLocks noGrp="1"/>
          </p:cNvGraphicFramePr>
          <p:nvPr/>
        </p:nvGraphicFramePr>
        <p:xfrm>
          <a:off x="2286000" y="2743201"/>
          <a:ext cx="2438400" cy="1828800"/>
        </p:xfrm>
        <a:graphic>
          <a:graphicData uri="http://schemas.openxmlformats.org/drawingml/2006/table">
            <a:tbl>
              <a:tblPr/>
              <a:tblGrid>
                <a:gridCol w="609600">
                  <a:extLst>
                    <a:ext uri="{9D8B030D-6E8A-4147-A177-3AD203B41FA5}">
                      <a16:colId xmlns:a16="http://schemas.microsoft.com/office/drawing/2014/main" val="177437235"/>
                    </a:ext>
                  </a:extLst>
                </a:gridCol>
                <a:gridCol w="609600">
                  <a:extLst>
                    <a:ext uri="{9D8B030D-6E8A-4147-A177-3AD203B41FA5}">
                      <a16:colId xmlns:a16="http://schemas.microsoft.com/office/drawing/2014/main" val="2784531094"/>
                    </a:ext>
                  </a:extLst>
                </a:gridCol>
                <a:gridCol w="609600">
                  <a:extLst>
                    <a:ext uri="{9D8B030D-6E8A-4147-A177-3AD203B41FA5}">
                      <a16:colId xmlns:a16="http://schemas.microsoft.com/office/drawing/2014/main" val="3421835522"/>
                    </a:ext>
                  </a:extLst>
                </a:gridCol>
                <a:gridCol w="609600">
                  <a:extLst>
                    <a:ext uri="{9D8B030D-6E8A-4147-A177-3AD203B41FA5}">
                      <a16:colId xmlns:a16="http://schemas.microsoft.com/office/drawing/2014/main" val="949429965"/>
                    </a:ext>
                  </a:extLst>
                </a:gridCol>
              </a:tblGrid>
              <a:tr h="258763">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C</a:t>
                      </a:r>
                      <a:r>
                        <a:rPr kumimoji="0" lang="en-US" altLang="en-US" sz="1800" b="0" i="0" u="none" strike="noStrike" cap="none" normalizeH="0" baseline="-25000" dirty="0">
                          <a:ln>
                            <a:noFill/>
                          </a:ln>
                          <a:solidFill>
                            <a:schemeClr val="tx1"/>
                          </a:solidFill>
                          <a:effectLst/>
                          <a:latin typeface="Arial" panose="020B0604020202020204" pitchFamily="34" charset="0"/>
                        </a:rPr>
                        <a:t>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7149855"/>
                  </a:ext>
                </a:extLst>
              </a:tr>
              <a:tr h="258763">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2666921"/>
                  </a:ext>
                </a:extLst>
              </a:tr>
              <a:tr h="260350">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847329"/>
                  </a:ext>
                </a:extLst>
              </a:tr>
              <a:tr h="258763">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2141701"/>
                  </a:ext>
                </a:extLst>
              </a:tr>
              <a:tr h="258763">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7723853"/>
                  </a:ext>
                </a:extLst>
              </a:tr>
            </a:tbl>
          </a:graphicData>
        </a:graphic>
      </p:graphicFrame>
      <p:graphicFrame>
        <p:nvGraphicFramePr>
          <p:cNvPr id="599076" name="Group 36">
            <a:extLst>
              <a:ext uri="{FF2B5EF4-FFF2-40B4-BE49-F238E27FC236}">
                <a16:creationId xmlns:a16="http://schemas.microsoft.com/office/drawing/2014/main" id="{86E32D8C-9456-9844-AA87-5E3A7AD3B1ED}"/>
              </a:ext>
            </a:extLst>
          </p:cNvPr>
          <p:cNvGraphicFramePr>
            <a:graphicFrameLocks noGrp="1"/>
          </p:cNvGraphicFramePr>
          <p:nvPr/>
        </p:nvGraphicFramePr>
        <p:xfrm>
          <a:off x="6705600" y="2743201"/>
          <a:ext cx="2819400" cy="3291840"/>
        </p:xfrm>
        <a:graphic>
          <a:graphicData uri="http://schemas.openxmlformats.org/drawingml/2006/table">
            <a:tbl>
              <a:tblPr/>
              <a:tblGrid>
                <a:gridCol w="563563">
                  <a:extLst>
                    <a:ext uri="{9D8B030D-6E8A-4147-A177-3AD203B41FA5}">
                      <a16:colId xmlns:a16="http://schemas.microsoft.com/office/drawing/2014/main" val="4045222658"/>
                    </a:ext>
                  </a:extLst>
                </a:gridCol>
                <a:gridCol w="565150">
                  <a:extLst>
                    <a:ext uri="{9D8B030D-6E8A-4147-A177-3AD203B41FA5}">
                      <a16:colId xmlns:a16="http://schemas.microsoft.com/office/drawing/2014/main" val="111490454"/>
                    </a:ext>
                  </a:extLst>
                </a:gridCol>
                <a:gridCol w="561975">
                  <a:extLst>
                    <a:ext uri="{9D8B030D-6E8A-4147-A177-3AD203B41FA5}">
                      <a16:colId xmlns:a16="http://schemas.microsoft.com/office/drawing/2014/main" val="993084954"/>
                    </a:ext>
                  </a:extLst>
                </a:gridCol>
                <a:gridCol w="565150">
                  <a:extLst>
                    <a:ext uri="{9D8B030D-6E8A-4147-A177-3AD203B41FA5}">
                      <a16:colId xmlns:a16="http://schemas.microsoft.com/office/drawing/2014/main" val="1444702795"/>
                    </a:ext>
                  </a:extLst>
                </a:gridCol>
                <a:gridCol w="563562">
                  <a:extLst>
                    <a:ext uri="{9D8B030D-6E8A-4147-A177-3AD203B41FA5}">
                      <a16:colId xmlns:a16="http://schemas.microsoft.com/office/drawing/2014/main" val="1574937737"/>
                    </a:ext>
                  </a:extLst>
                </a:gridCol>
              </a:tblGrid>
              <a:tr h="225425">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C</a:t>
                      </a:r>
                      <a:r>
                        <a:rPr kumimoji="0" lang="en-US" altLang="en-US" sz="1800" b="0" i="0" u="none" strike="noStrike" cap="none" normalizeH="0" baseline="-25000" dirty="0">
                          <a:ln>
                            <a:noFill/>
                          </a:ln>
                          <a:solidFill>
                            <a:schemeClr val="tx1"/>
                          </a:solidFill>
                          <a:effectLst/>
                          <a:latin typeface="Arial" panose="020B0604020202020204" pitchFamily="34" charset="0"/>
                        </a:rPr>
                        <a:t>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3748135"/>
                  </a:ext>
                </a:extLst>
              </a:tr>
              <a:tr h="227013">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1324188"/>
                  </a:ext>
                </a:extLst>
              </a:tr>
              <a:tr h="225425">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8177012"/>
                  </a:ext>
                </a:extLst>
              </a:tr>
              <a:tr h="225425">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3922656"/>
                  </a:ext>
                </a:extLst>
              </a:tr>
              <a:tr h="225425">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6415137"/>
                  </a:ext>
                </a:extLst>
              </a:tr>
              <a:tr h="227013">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2109267"/>
                  </a:ext>
                </a:extLst>
              </a:tr>
              <a:tr h="225425">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672709"/>
                  </a:ext>
                </a:extLst>
              </a:tr>
              <a:tr h="225425">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7653084"/>
                  </a:ext>
                </a:extLst>
              </a:tr>
              <a:tr h="225425">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5876892"/>
                  </a:ext>
                </a:extLst>
              </a:tr>
            </a:tbl>
          </a:graphicData>
        </a:graphic>
      </p:graphicFrame>
      <p:graphicFrame>
        <p:nvGraphicFramePr>
          <p:cNvPr id="599141" name="Object 101">
            <a:extLst>
              <a:ext uri="{FF2B5EF4-FFF2-40B4-BE49-F238E27FC236}">
                <a16:creationId xmlns:a16="http://schemas.microsoft.com/office/drawing/2014/main" id="{2770FABF-53D2-5040-BEED-15A0C5355CB5}"/>
              </a:ext>
            </a:extLst>
          </p:cNvPr>
          <p:cNvGraphicFramePr>
            <a:graphicFrameLocks noChangeAspect="1"/>
          </p:cNvGraphicFramePr>
          <p:nvPr>
            <p:extLst>
              <p:ext uri="{D42A27DB-BD31-4B8C-83A1-F6EECF244321}">
                <p14:modId xmlns:p14="http://schemas.microsoft.com/office/powerpoint/2010/main" val="1482610901"/>
              </p:ext>
            </p:extLst>
          </p:nvPr>
        </p:nvGraphicFramePr>
        <p:xfrm>
          <a:off x="7820025" y="1871663"/>
          <a:ext cx="1835150" cy="623887"/>
        </p:xfrm>
        <a:graphic>
          <a:graphicData uri="http://schemas.openxmlformats.org/presentationml/2006/ole">
            <mc:AlternateContent xmlns:mc="http://schemas.openxmlformats.org/markup-compatibility/2006">
              <mc:Choice xmlns:v="urn:schemas-microsoft-com:vml" Requires="v">
                <p:oleObj spid="_x0000_s1026" name="Equation" r:id="rId4" imgW="29260800" imgH="9944100" progId="Equation.DSMT4">
                  <p:embed/>
                </p:oleObj>
              </mc:Choice>
              <mc:Fallback>
                <p:oleObj name="Equation" r:id="rId4" imgW="29260800" imgH="9944100" progId="Equation.DSMT4">
                  <p:embed/>
                  <p:pic>
                    <p:nvPicPr>
                      <p:cNvPr id="599141" name="Object 101">
                        <a:extLst>
                          <a:ext uri="{FF2B5EF4-FFF2-40B4-BE49-F238E27FC236}">
                            <a16:creationId xmlns:a16="http://schemas.microsoft.com/office/drawing/2014/main" id="{2770FABF-53D2-5040-BEED-15A0C5355C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025" y="1871663"/>
                        <a:ext cx="1835150"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9142" name="Rectangle 102">
            <a:extLst>
              <a:ext uri="{FF2B5EF4-FFF2-40B4-BE49-F238E27FC236}">
                <a16:creationId xmlns:a16="http://schemas.microsoft.com/office/drawing/2014/main" id="{76E5B539-1BA5-9F42-ADB9-84CD7E455038}"/>
              </a:ext>
            </a:extLst>
          </p:cNvPr>
          <p:cNvSpPr>
            <a:spLocks noChangeArrowheads="1"/>
          </p:cNvSpPr>
          <p:nvPr/>
        </p:nvSpPr>
        <p:spPr bwMode="auto">
          <a:xfrm>
            <a:off x="3581400" y="3124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43" name="Rectangle 103">
            <a:extLst>
              <a:ext uri="{FF2B5EF4-FFF2-40B4-BE49-F238E27FC236}">
                <a16:creationId xmlns:a16="http://schemas.microsoft.com/office/drawing/2014/main" id="{5F2C56B2-2F37-7E4C-A429-E8D5F79BD2FF}"/>
              </a:ext>
            </a:extLst>
          </p:cNvPr>
          <p:cNvSpPr>
            <a:spLocks noChangeArrowheads="1"/>
          </p:cNvSpPr>
          <p:nvPr/>
        </p:nvSpPr>
        <p:spPr bwMode="auto">
          <a:xfrm>
            <a:off x="4191000" y="3124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44" name="Rectangle 104">
            <a:extLst>
              <a:ext uri="{FF2B5EF4-FFF2-40B4-BE49-F238E27FC236}">
                <a16:creationId xmlns:a16="http://schemas.microsoft.com/office/drawing/2014/main" id="{C5B6E698-4513-FE47-94E0-7C6CEE47A39D}"/>
              </a:ext>
            </a:extLst>
          </p:cNvPr>
          <p:cNvSpPr>
            <a:spLocks noChangeArrowheads="1"/>
          </p:cNvSpPr>
          <p:nvPr/>
        </p:nvSpPr>
        <p:spPr bwMode="auto">
          <a:xfrm>
            <a:off x="3581400" y="3505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45" name="Rectangle 105">
            <a:extLst>
              <a:ext uri="{FF2B5EF4-FFF2-40B4-BE49-F238E27FC236}">
                <a16:creationId xmlns:a16="http://schemas.microsoft.com/office/drawing/2014/main" id="{7D56B3C3-CA15-7D49-8E8F-7981B253B575}"/>
              </a:ext>
            </a:extLst>
          </p:cNvPr>
          <p:cNvSpPr>
            <a:spLocks noChangeArrowheads="1"/>
          </p:cNvSpPr>
          <p:nvPr/>
        </p:nvSpPr>
        <p:spPr bwMode="auto">
          <a:xfrm>
            <a:off x="4191000" y="3505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46" name="Rectangle 106">
            <a:extLst>
              <a:ext uri="{FF2B5EF4-FFF2-40B4-BE49-F238E27FC236}">
                <a16:creationId xmlns:a16="http://schemas.microsoft.com/office/drawing/2014/main" id="{F7316912-08A6-F24F-BD27-FB396D759CC0}"/>
              </a:ext>
            </a:extLst>
          </p:cNvPr>
          <p:cNvSpPr>
            <a:spLocks noChangeArrowheads="1"/>
          </p:cNvSpPr>
          <p:nvPr/>
        </p:nvSpPr>
        <p:spPr bwMode="auto">
          <a:xfrm>
            <a:off x="3581400" y="3886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47" name="Rectangle 107">
            <a:extLst>
              <a:ext uri="{FF2B5EF4-FFF2-40B4-BE49-F238E27FC236}">
                <a16:creationId xmlns:a16="http://schemas.microsoft.com/office/drawing/2014/main" id="{3B712E5D-6D18-FA4C-8128-CBBFCAD6F2D1}"/>
              </a:ext>
            </a:extLst>
          </p:cNvPr>
          <p:cNvSpPr>
            <a:spLocks noChangeArrowheads="1"/>
          </p:cNvSpPr>
          <p:nvPr/>
        </p:nvSpPr>
        <p:spPr bwMode="auto">
          <a:xfrm>
            <a:off x="4191000" y="3886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48" name="Rectangle 108">
            <a:extLst>
              <a:ext uri="{FF2B5EF4-FFF2-40B4-BE49-F238E27FC236}">
                <a16:creationId xmlns:a16="http://schemas.microsoft.com/office/drawing/2014/main" id="{EF1DB176-AD97-C045-B32B-C41DE1D58EC4}"/>
              </a:ext>
            </a:extLst>
          </p:cNvPr>
          <p:cNvSpPr>
            <a:spLocks noChangeArrowheads="1"/>
          </p:cNvSpPr>
          <p:nvPr/>
        </p:nvSpPr>
        <p:spPr bwMode="auto">
          <a:xfrm>
            <a:off x="3581400" y="42672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49" name="Rectangle 109">
            <a:extLst>
              <a:ext uri="{FF2B5EF4-FFF2-40B4-BE49-F238E27FC236}">
                <a16:creationId xmlns:a16="http://schemas.microsoft.com/office/drawing/2014/main" id="{0AD9FB9B-16AB-EB46-9392-11D06A22BB1F}"/>
              </a:ext>
            </a:extLst>
          </p:cNvPr>
          <p:cNvSpPr>
            <a:spLocks noChangeArrowheads="1"/>
          </p:cNvSpPr>
          <p:nvPr/>
        </p:nvSpPr>
        <p:spPr bwMode="auto">
          <a:xfrm>
            <a:off x="4191000" y="42672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50" name="Rectangle 110">
            <a:extLst>
              <a:ext uri="{FF2B5EF4-FFF2-40B4-BE49-F238E27FC236}">
                <a16:creationId xmlns:a16="http://schemas.microsoft.com/office/drawing/2014/main" id="{EBAC7C12-A497-C942-88D6-2F5F79780540}"/>
              </a:ext>
            </a:extLst>
          </p:cNvPr>
          <p:cNvSpPr>
            <a:spLocks noChangeArrowheads="1"/>
          </p:cNvSpPr>
          <p:nvPr/>
        </p:nvSpPr>
        <p:spPr bwMode="auto">
          <a:xfrm>
            <a:off x="8458200" y="3124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51" name="Rectangle 111">
            <a:extLst>
              <a:ext uri="{FF2B5EF4-FFF2-40B4-BE49-F238E27FC236}">
                <a16:creationId xmlns:a16="http://schemas.microsoft.com/office/drawing/2014/main" id="{768CB8E2-9714-9648-841E-9C5ADD7E4DC9}"/>
              </a:ext>
            </a:extLst>
          </p:cNvPr>
          <p:cNvSpPr>
            <a:spLocks noChangeArrowheads="1"/>
          </p:cNvSpPr>
          <p:nvPr/>
        </p:nvSpPr>
        <p:spPr bwMode="auto">
          <a:xfrm>
            <a:off x="8991600" y="3124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52" name="Rectangle 112">
            <a:extLst>
              <a:ext uri="{FF2B5EF4-FFF2-40B4-BE49-F238E27FC236}">
                <a16:creationId xmlns:a16="http://schemas.microsoft.com/office/drawing/2014/main" id="{E89CEB27-1B9F-A44D-A226-AA5F82E42F42}"/>
              </a:ext>
            </a:extLst>
          </p:cNvPr>
          <p:cNvSpPr>
            <a:spLocks noChangeArrowheads="1"/>
          </p:cNvSpPr>
          <p:nvPr/>
        </p:nvSpPr>
        <p:spPr bwMode="auto">
          <a:xfrm>
            <a:off x="8458200" y="3505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53" name="Rectangle 113">
            <a:extLst>
              <a:ext uri="{FF2B5EF4-FFF2-40B4-BE49-F238E27FC236}">
                <a16:creationId xmlns:a16="http://schemas.microsoft.com/office/drawing/2014/main" id="{C1F421A6-1812-F644-AF00-045F16346DAE}"/>
              </a:ext>
            </a:extLst>
          </p:cNvPr>
          <p:cNvSpPr>
            <a:spLocks noChangeArrowheads="1"/>
          </p:cNvSpPr>
          <p:nvPr/>
        </p:nvSpPr>
        <p:spPr bwMode="auto">
          <a:xfrm>
            <a:off x="8991600" y="3505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54" name="Rectangle 114">
            <a:extLst>
              <a:ext uri="{FF2B5EF4-FFF2-40B4-BE49-F238E27FC236}">
                <a16:creationId xmlns:a16="http://schemas.microsoft.com/office/drawing/2014/main" id="{BCB41A22-843E-1047-BC5C-93D628F99D94}"/>
              </a:ext>
            </a:extLst>
          </p:cNvPr>
          <p:cNvSpPr>
            <a:spLocks noChangeArrowheads="1"/>
          </p:cNvSpPr>
          <p:nvPr/>
        </p:nvSpPr>
        <p:spPr bwMode="auto">
          <a:xfrm>
            <a:off x="8458200" y="3886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55" name="Rectangle 115">
            <a:extLst>
              <a:ext uri="{FF2B5EF4-FFF2-40B4-BE49-F238E27FC236}">
                <a16:creationId xmlns:a16="http://schemas.microsoft.com/office/drawing/2014/main" id="{26C6073E-616B-F24F-8091-3FBC90FE02AC}"/>
              </a:ext>
            </a:extLst>
          </p:cNvPr>
          <p:cNvSpPr>
            <a:spLocks noChangeArrowheads="1"/>
          </p:cNvSpPr>
          <p:nvPr/>
        </p:nvSpPr>
        <p:spPr bwMode="auto">
          <a:xfrm>
            <a:off x="8991600" y="3886200"/>
            <a:ext cx="457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56" name="Rectangle 116">
            <a:extLst>
              <a:ext uri="{FF2B5EF4-FFF2-40B4-BE49-F238E27FC236}">
                <a16:creationId xmlns:a16="http://schemas.microsoft.com/office/drawing/2014/main" id="{2D6A0406-727F-E34D-B99E-03B715FC2EC4}"/>
              </a:ext>
            </a:extLst>
          </p:cNvPr>
          <p:cNvSpPr>
            <a:spLocks noChangeArrowheads="1"/>
          </p:cNvSpPr>
          <p:nvPr/>
        </p:nvSpPr>
        <p:spPr bwMode="auto">
          <a:xfrm>
            <a:off x="8458200" y="42672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57" name="Rectangle 117">
            <a:extLst>
              <a:ext uri="{FF2B5EF4-FFF2-40B4-BE49-F238E27FC236}">
                <a16:creationId xmlns:a16="http://schemas.microsoft.com/office/drawing/2014/main" id="{65CE4DD7-918E-4347-A18D-CBB6A36AB85E}"/>
              </a:ext>
            </a:extLst>
          </p:cNvPr>
          <p:cNvSpPr>
            <a:spLocks noChangeArrowheads="1"/>
          </p:cNvSpPr>
          <p:nvPr/>
        </p:nvSpPr>
        <p:spPr bwMode="auto">
          <a:xfrm>
            <a:off x="8991600" y="42672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62" name="Rectangle 122">
            <a:extLst>
              <a:ext uri="{FF2B5EF4-FFF2-40B4-BE49-F238E27FC236}">
                <a16:creationId xmlns:a16="http://schemas.microsoft.com/office/drawing/2014/main" id="{971BF03F-AFBF-114E-9500-E88A0740E591}"/>
              </a:ext>
            </a:extLst>
          </p:cNvPr>
          <p:cNvSpPr>
            <a:spLocks noChangeArrowheads="1"/>
          </p:cNvSpPr>
          <p:nvPr/>
        </p:nvSpPr>
        <p:spPr bwMode="auto">
          <a:xfrm>
            <a:off x="8458200" y="46482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63" name="Rectangle 123">
            <a:extLst>
              <a:ext uri="{FF2B5EF4-FFF2-40B4-BE49-F238E27FC236}">
                <a16:creationId xmlns:a16="http://schemas.microsoft.com/office/drawing/2014/main" id="{76A0CAD3-6C25-D44C-9054-B8209891A43F}"/>
              </a:ext>
            </a:extLst>
          </p:cNvPr>
          <p:cNvSpPr>
            <a:spLocks noChangeArrowheads="1"/>
          </p:cNvSpPr>
          <p:nvPr/>
        </p:nvSpPr>
        <p:spPr bwMode="auto">
          <a:xfrm>
            <a:off x="8991600" y="46482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64" name="Rectangle 124">
            <a:extLst>
              <a:ext uri="{FF2B5EF4-FFF2-40B4-BE49-F238E27FC236}">
                <a16:creationId xmlns:a16="http://schemas.microsoft.com/office/drawing/2014/main" id="{FCE90298-4A8C-1D49-911D-2C5AC6328000}"/>
              </a:ext>
            </a:extLst>
          </p:cNvPr>
          <p:cNvSpPr>
            <a:spLocks noChangeArrowheads="1"/>
          </p:cNvSpPr>
          <p:nvPr/>
        </p:nvSpPr>
        <p:spPr bwMode="auto">
          <a:xfrm>
            <a:off x="8458200" y="50292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65" name="Rectangle 125">
            <a:extLst>
              <a:ext uri="{FF2B5EF4-FFF2-40B4-BE49-F238E27FC236}">
                <a16:creationId xmlns:a16="http://schemas.microsoft.com/office/drawing/2014/main" id="{43052B94-4F8F-FB41-A00C-9B19C4695813}"/>
              </a:ext>
            </a:extLst>
          </p:cNvPr>
          <p:cNvSpPr>
            <a:spLocks noChangeArrowheads="1"/>
          </p:cNvSpPr>
          <p:nvPr/>
        </p:nvSpPr>
        <p:spPr bwMode="auto">
          <a:xfrm>
            <a:off x="8991600" y="50292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66" name="Rectangle 126">
            <a:extLst>
              <a:ext uri="{FF2B5EF4-FFF2-40B4-BE49-F238E27FC236}">
                <a16:creationId xmlns:a16="http://schemas.microsoft.com/office/drawing/2014/main" id="{F3E1ABCD-BB51-B74B-AA2C-9D5FCC85DA17}"/>
              </a:ext>
            </a:extLst>
          </p:cNvPr>
          <p:cNvSpPr>
            <a:spLocks noChangeArrowheads="1"/>
          </p:cNvSpPr>
          <p:nvPr/>
        </p:nvSpPr>
        <p:spPr bwMode="auto">
          <a:xfrm>
            <a:off x="8458200" y="53340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67" name="Rectangle 127">
            <a:extLst>
              <a:ext uri="{FF2B5EF4-FFF2-40B4-BE49-F238E27FC236}">
                <a16:creationId xmlns:a16="http://schemas.microsoft.com/office/drawing/2014/main" id="{D4923B1C-0DE5-A64D-87C8-B4F504F464B0}"/>
              </a:ext>
            </a:extLst>
          </p:cNvPr>
          <p:cNvSpPr>
            <a:spLocks noChangeArrowheads="1"/>
          </p:cNvSpPr>
          <p:nvPr/>
        </p:nvSpPr>
        <p:spPr bwMode="auto">
          <a:xfrm>
            <a:off x="8991600" y="53340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68" name="Rectangle 128">
            <a:extLst>
              <a:ext uri="{FF2B5EF4-FFF2-40B4-BE49-F238E27FC236}">
                <a16:creationId xmlns:a16="http://schemas.microsoft.com/office/drawing/2014/main" id="{1EE67A0D-578A-0B45-AFD0-00ABBD6E58AA}"/>
              </a:ext>
            </a:extLst>
          </p:cNvPr>
          <p:cNvSpPr>
            <a:spLocks noChangeArrowheads="1"/>
          </p:cNvSpPr>
          <p:nvPr/>
        </p:nvSpPr>
        <p:spPr bwMode="auto">
          <a:xfrm>
            <a:off x="8458200" y="57150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9169" name="Rectangle 129">
            <a:extLst>
              <a:ext uri="{FF2B5EF4-FFF2-40B4-BE49-F238E27FC236}">
                <a16:creationId xmlns:a16="http://schemas.microsoft.com/office/drawing/2014/main" id="{0DE1A8F3-93AC-574B-A055-D9144FDDCC2F}"/>
              </a:ext>
            </a:extLst>
          </p:cNvPr>
          <p:cNvSpPr>
            <a:spLocks noChangeArrowheads="1"/>
          </p:cNvSpPr>
          <p:nvPr/>
        </p:nvSpPr>
        <p:spPr bwMode="auto">
          <a:xfrm>
            <a:off x="8991600" y="5715000"/>
            <a:ext cx="457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 name="Picture 2">
            <a:extLst>
              <a:ext uri="{FF2B5EF4-FFF2-40B4-BE49-F238E27FC236}">
                <a16:creationId xmlns:a16="http://schemas.microsoft.com/office/drawing/2014/main" id="{90923B95-AB0A-403E-A53C-334AC572F37E}"/>
              </a:ext>
            </a:extLst>
          </p:cNvPr>
          <p:cNvPicPr>
            <a:picLocks noChangeAspect="1"/>
          </p:cNvPicPr>
          <p:nvPr/>
        </p:nvPicPr>
        <p:blipFill>
          <a:blip r:embed="rId6"/>
          <a:srcRect/>
          <a:stretch/>
        </p:blipFill>
        <p:spPr>
          <a:xfrm>
            <a:off x="4296377" y="1505574"/>
            <a:ext cx="2655059" cy="1168225"/>
          </a:xfrm>
          <a:prstGeom prst="rect">
            <a:avLst/>
          </a:prstGeom>
        </p:spPr>
      </p:pic>
      <p:sp>
        <p:nvSpPr>
          <p:cNvPr id="10" name="TextBox 9">
            <a:extLst>
              <a:ext uri="{FF2B5EF4-FFF2-40B4-BE49-F238E27FC236}">
                <a16:creationId xmlns:a16="http://schemas.microsoft.com/office/drawing/2014/main" id="{54ECB10F-9007-4BBF-A998-1C3272C9A011}"/>
              </a:ext>
            </a:extLst>
          </p:cNvPr>
          <p:cNvSpPr txBox="1"/>
          <p:nvPr/>
        </p:nvSpPr>
        <p:spPr>
          <a:xfrm>
            <a:off x="2309440" y="1902709"/>
            <a:ext cx="1213858" cy="630942"/>
          </a:xfrm>
          <a:prstGeom prst="rect">
            <a:avLst/>
          </a:prstGeom>
          <a:noFill/>
        </p:spPr>
        <p:txBody>
          <a:bodyPr wrap="none" lIns="0" tIns="0" rIns="0" bIns="0" rtlCol="0">
            <a:spAutoFit/>
          </a:bodyPr>
          <a:lstStyle/>
          <a:p>
            <a:pPr algn="ctr" eaLnBrk="1" hangingPunct="1">
              <a:lnSpc>
                <a:spcPct val="90000"/>
              </a:lnSpc>
              <a:spcBef>
                <a:spcPts val="0"/>
              </a:spcBef>
              <a:spcAft>
                <a:spcPts val="600"/>
              </a:spcAft>
            </a:pPr>
            <a:r>
              <a:rPr lang="en-US" altLang="en-US" sz="2000" i="1" dirty="0">
                <a:latin typeface="Times New Roman" panose="02020603050405020304" pitchFamily="18" charset="0"/>
                <a:cs typeface="Times New Roman" panose="02020603050405020304" pitchFamily="18" charset="0"/>
              </a:rPr>
              <a:t>S = A </a:t>
            </a:r>
            <a:r>
              <a:rPr lang="en-US" altLang="en-US" sz="2000" dirty="0">
                <a:latin typeface="Times New Roman" panose="02020603050405020304" pitchFamily="18" charset="0"/>
                <a:cs typeface="Times New Roman" panose="02020603050405020304" pitchFamily="18" charset="0"/>
                <a:sym typeface="Symbol" pitchFamily="2" charset="2"/>
              </a:rPr>
              <a:t></a:t>
            </a:r>
            <a:r>
              <a:rPr lang="en-US" altLang="en-US" sz="2000" i="1" dirty="0">
                <a:latin typeface="Times New Roman" panose="02020603050405020304" pitchFamily="18" charset="0"/>
                <a:cs typeface="Times New Roman" panose="02020603050405020304" pitchFamily="18" charset="0"/>
              </a:rPr>
              <a:t> B</a:t>
            </a:r>
          </a:p>
          <a:p>
            <a:pPr algn="ctr" eaLnBrk="1" hangingPunct="1">
              <a:lnSpc>
                <a:spcPct val="90000"/>
              </a:lnSpc>
              <a:spcBef>
                <a:spcPts val="0"/>
              </a:spcBef>
              <a:spcAft>
                <a:spcPts val="600"/>
              </a:spcAft>
            </a:pPr>
            <a:r>
              <a:rPr lang="en-US" altLang="en-US" sz="2000" i="1" dirty="0" err="1">
                <a:latin typeface="Times New Roman" panose="02020603050405020304" pitchFamily="18" charset="0"/>
                <a:cs typeface="Times New Roman" panose="02020603050405020304" pitchFamily="18" charset="0"/>
              </a:rPr>
              <a:t>C</a:t>
            </a:r>
            <a:r>
              <a:rPr lang="en-US" altLang="en-US" sz="2000" baseline="-25000" dirty="0" err="1">
                <a:latin typeface="Times New Roman" panose="02020603050405020304" pitchFamily="18" charset="0"/>
                <a:cs typeface="Times New Roman" panose="02020603050405020304" pitchFamily="18" charset="0"/>
              </a:rPr>
              <a:t>out</a:t>
            </a:r>
            <a:r>
              <a:rPr lang="en-US" altLang="en-US" sz="2000" i="1" dirty="0">
                <a:latin typeface="Times New Roman" panose="02020603050405020304" pitchFamily="18" charset="0"/>
                <a:cs typeface="Times New Roman" panose="02020603050405020304" pitchFamily="18" charset="0"/>
              </a:rPr>
              <a:t> = A • B</a:t>
            </a:r>
            <a:endParaRPr lang="LID4096" sz="2000" i="1" kern="1200" dirty="0" err="1">
              <a:solidFill>
                <a:schemeClr val="tx2"/>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9453139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599142"/>
                                        </p:tgtEl>
                                      </p:cBhvr>
                                    </p:animEffect>
                                    <p:set>
                                      <p:cBhvr>
                                        <p:cTn id="7" dur="1" fill="hold">
                                          <p:stCondLst>
                                            <p:cond delay="499"/>
                                          </p:stCondLst>
                                        </p:cTn>
                                        <p:tgtEl>
                                          <p:spTgt spid="59914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599143"/>
                                        </p:tgtEl>
                                      </p:cBhvr>
                                    </p:animEffect>
                                    <p:set>
                                      <p:cBhvr>
                                        <p:cTn id="12" dur="1" fill="hold">
                                          <p:stCondLst>
                                            <p:cond delay="499"/>
                                          </p:stCondLst>
                                        </p:cTn>
                                        <p:tgtEl>
                                          <p:spTgt spid="59914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599144"/>
                                        </p:tgtEl>
                                      </p:cBhvr>
                                    </p:animEffect>
                                    <p:set>
                                      <p:cBhvr>
                                        <p:cTn id="17" dur="1" fill="hold">
                                          <p:stCondLst>
                                            <p:cond delay="499"/>
                                          </p:stCondLst>
                                        </p:cTn>
                                        <p:tgtEl>
                                          <p:spTgt spid="59914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nodeType="clickEffect">
                                  <p:stCondLst>
                                    <p:cond delay="0"/>
                                  </p:stCondLst>
                                  <p:childTnLst>
                                    <p:animEffect transition="out" filter="checkerboard(across)">
                                      <p:cBhvr>
                                        <p:cTn id="21" dur="500"/>
                                        <p:tgtEl>
                                          <p:spTgt spid="599145"/>
                                        </p:tgtEl>
                                      </p:cBhvr>
                                    </p:animEffect>
                                    <p:set>
                                      <p:cBhvr>
                                        <p:cTn id="22" dur="1" fill="hold">
                                          <p:stCondLst>
                                            <p:cond delay="499"/>
                                          </p:stCondLst>
                                        </p:cTn>
                                        <p:tgtEl>
                                          <p:spTgt spid="59914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nodeType="clickEffect">
                                  <p:stCondLst>
                                    <p:cond delay="0"/>
                                  </p:stCondLst>
                                  <p:childTnLst>
                                    <p:animEffect transition="out" filter="checkerboard(across)">
                                      <p:cBhvr>
                                        <p:cTn id="26" dur="500"/>
                                        <p:tgtEl>
                                          <p:spTgt spid="599146"/>
                                        </p:tgtEl>
                                      </p:cBhvr>
                                    </p:animEffect>
                                    <p:set>
                                      <p:cBhvr>
                                        <p:cTn id="27" dur="1" fill="hold">
                                          <p:stCondLst>
                                            <p:cond delay="499"/>
                                          </p:stCondLst>
                                        </p:cTn>
                                        <p:tgtEl>
                                          <p:spTgt spid="59914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nodeType="clickEffect">
                                  <p:stCondLst>
                                    <p:cond delay="0"/>
                                  </p:stCondLst>
                                  <p:childTnLst>
                                    <p:animEffect transition="out" filter="checkerboard(across)">
                                      <p:cBhvr>
                                        <p:cTn id="31" dur="500"/>
                                        <p:tgtEl>
                                          <p:spTgt spid="599147"/>
                                        </p:tgtEl>
                                      </p:cBhvr>
                                    </p:animEffect>
                                    <p:set>
                                      <p:cBhvr>
                                        <p:cTn id="32" dur="1" fill="hold">
                                          <p:stCondLst>
                                            <p:cond delay="499"/>
                                          </p:stCondLst>
                                        </p:cTn>
                                        <p:tgtEl>
                                          <p:spTgt spid="59914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nodeType="clickEffect">
                                  <p:stCondLst>
                                    <p:cond delay="0"/>
                                  </p:stCondLst>
                                  <p:childTnLst>
                                    <p:animEffect transition="out" filter="checkerboard(across)">
                                      <p:cBhvr>
                                        <p:cTn id="36" dur="500"/>
                                        <p:tgtEl>
                                          <p:spTgt spid="599148"/>
                                        </p:tgtEl>
                                      </p:cBhvr>
                                    </p:animEffect>
                                    <p:set>
                                      <p:cBhvr>
                                        <p:cTn id="37" dur="1" fill="hold">
                                          <p:stCondLst>
                                            <p:cond delay="499"/>
                                          </p:stCondLst>
                                        </p:cTn>
                                        <p:tgtEl>
                                          <p:spTgt spid="59914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nodeType="clickEffect">
                                  <p:stCondLst>
                                    <p:cond delay="0"/>
                                  </p:stCondLst>
                                  <p:childTnLst>
                                    <p:animEffect transition="out" filter="checkerboard(across)">
                                      <p:cBhvr>
                                        <p:cTn id="41" dur="500"/>
                                        <p:tgtEl>
                                          <p:spTgt spid="599149"/>
                                        </p:tgtEl>
                                      </p:cBhvr>
                                    </p:animEffect>
                                    <p:set>
                                      <p:cBhvr>
                                        <p:cTn id="42" dur="1" fill="hold">
                                          <p:stCondLst>
                                            <p:cond delay="499"/>
                                          </p:stCondLst>
                                        </p:cTn>
                                        <p:tgtEl>
                                          <p:spTgt spid="59914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xit" presetSubtype="10" fill="hold" nodeType="clickEffect">
                                  <p:stCondLst>
                                    <p:cond delay="0"/>
                                  </p:stCondLst>
                                  <p:childTnLst>
                                    <p:animEffect transition="out" filter="checkerboard(across)">
                                      <p:cBhvr>
                                        <p:cTn id="46" dur="500"/>
                                        <p:tgtEl>
                                          <p:spTgt spid="599150"/>
                                        </p:tgtEl>
                                      </p:cBhvr>
                                    </p:animEffect>
                                    <p:set>
                                      <p:cBhvr>
                                        <p:cTn id="47" dur="1" fill="hold">
                                          <p:stCondLst>
                                            <p:cond delay="499"/>
                                          </p:stCondLst>
                                        </p:cTn>
                                        <p:tgtEl>
                                          <p:spTgt spid="59915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xit" presetSubtype="10" fill="hold" nodeType="clickEffect">
                                  <p:stCondLst>
                                    <p:cond delay="0"/>
                                  </p:stCondLst>
                                  <p:childTnLst>
                                    <p:animEffect transition="out" filter="checkerboard(across)">
                                      <p:cBhvr>
                                        <p:cTn id="51" dur="500"/>
                                        <p:tgtEl>
                                          <p:spTgt spid="599151"/>
                                        </p:tgtEl>
                                      </p:cBhvr>
                                    </p:animEffect>
                                    <p:set>
                                      <p:cBhvr>
                                        <p:cTn id="52" dur="1" fill="hold">
                                          <p:stCondLst>
                                            <p:cond delay="499"/>
                                          </p:stCondLst>
                                        </p:cTn>
                                        <p:tgtEl>
                                          <p:spTgt spid="599151"/>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xit" presetSubtype="10" fill="hold" nodeType="clickEffect">
                                  <p:stCondLst>
                                    <p:cond delay="0"/>
                                  </p:stCondLst>
                                  <p:childTnLst>
                                    <p:animEffect transition="out" filter="checkerboard(across)">
                                      <p:cBhvr>
                                        <p:cTn id="56" dur="500"/>
                                        <p:tgtEl>
                                          <p:spTgt spid="599152"/>
                                        </p:tgtEl>
                                      </p:cBhvr>
                                    </p:animEffect>
                                    <p:set>
                                      <p:cBhvr>
                                        <p:cTn id="57" dur="1" fill="hold">
                                          <p:stCondLst>
                                            <p:cond delay="499"/>
                                          </p:stCondLst>
                                        </p:cTn>
                                        <p:tgtEl>
                                          <p:spTgt spid="599152"/>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xit" presetSubtype="10" fill="hold" nodeType="clickEffect">
                                  <p:stCondLst>
                                    <p:cond delay="0"/>
                                  </p:stCondLst>
                                  <p:childTnLst>
                                    <p:animEffect transition="out" filter="checkerboard(across)">
                                      <p:cBhvr>
                                        <p:cTn id="61" dur="500"/>
                                        <p:tgtEl>
                                          <p:spTgt spid="599153"/>
                                        </p:tgtEl>
                                      </p:cBhvr>
                                    </p:animEffect>
                                    <p:set>
                                      <p:cBhvr>
                                        <p:cTn id="62" dur="1" fill="hold">
                                          <p:stCondLst>
                                            <p:cond delay="499"/>
                                          </p:stCondLst>
                                        </p:cTn>
                                        <p:tgtEl>
                                          <p:spTgt spid="59915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xit" presetSubtype="10" fill="hold" nodeType="clickEffect">
                                  <p:stCondLst>
                                    <p:cond delay="0"/>
                                  </p:stCondLst>
                                  <p:childTnLst>
                                    <p:animEffect transition="out" filter="checkerboard(across)">
                                      <p:cBhvr>
                                        <p:cTn id="66" dur="500"/>
                                        <p:tgtEl>
                                          <p:spTgt spid="599154"/>
                                        </p:tgtEl>
                                      </p:cBhvr>
                                    </p:animEffect>
                                    <p:set>
                                      <p:cBhvr>
                                        <p:cTn id="67" dur="1" fill="hold">
                                          <p:stCondLst>
                                            <p:cond delay="499"/>
                                          </p:stCondLst>
                                        </p:cTn>
                                        <p:tgtEl>
                                          <p:spTgt spid="59915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xit" presetSubtype="10" fill="hold" nodeType="clickEffect">
                                  <p:stCondLst>
                                    <p:cond delay="0"/>
                                  </p:stCondLst>
                                  <p:childTnLst>
                                    <p:animEffect transition="out" filter="checkerboard(across)">
                                      <p:cBhvr>
                                        <p:cTn id="71" dur="500"/>
                                        <p:tgtEl>
                                          <p:spTgt spid="599155"/>
                                        </p:tgtEl>
                                      </p:cBhvr>
                                    </p:animEffect>
                                    <p:set>
                                      <p:cBhvr>
                                        <p:cTn id="72" dur="1" fill="hold">
                                          <p:stCondLst>
                                            <p:cond delay="499"/>
                                          </p:stCondLst>
                                        </p:cTn>
                                        <p:tgtEl>
                                          <p:spTgt spid="599155"/>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xit" presetSubtype="10" fill="hold" nodeType="clickEffect">
                                  <p:stCondLst>
                                    <p:cond delay="0"/>
                                  </p:stCondLst>
                                  <p:childTnLst>
                                    <p:animEffect transition="out" filter="checkerboard(across)">
                                      <p:cBhvr>
                                        <p:cTn id="76" dur="500"/>
                                        <p:tgtEl>
                                          <p:spTgt spid="599156"/>
                                        </p:tgtEl>
                                      </p:cBhvr>
                                    </p:animEffect>
                                    <p:set>
                                      <p:cBhvr>
                                        <p:cTn id="77" dur="1" fill="hold">
                                          <p:stCondLst>
                                            <p:cond delay="499"/>
                                          </p:stCondLst>
                                        </p:cTn>
                                        <p:tgtEl>
                                          <p:spTgt spid="599156"/>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xit" presetSubtype="10" fill="hold" nodeType="clickEffect">
                                  <p:stCondLst>
                                    <p:cond delay="0"/>
                                  </p:stCondLst>
                                  <p:childTnLst>
                                    <p:animEffect transition="out" filter="checkerboard(across)">
                                      <p:cBhvr>
                                        <p:cTn id="81" dur="500"/>
                                        <p:tgtEl>
                                          <p:spTgt spid="599157"/>
                                        </p:tgtEl>
                                      </p:cBhvr>
                                    </p:animEffect>
                                    <p:set>
                                      <p:cBhvr>
                                        <p:cTn id="82" dur="1" fill="hold">
                                          <p:stCondLst>
                                            <p:cond delay="499"/>
                                          </p:stCondLst>
                                        </p:cTn>
                                        <p:tgtEl>
                                          <p:spTgt spid="599157"/>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xit" presetSubtype="10" fill="hold" nodeType="clickEffect">
                                  <p:stCondLst>
                                    <p:cond delay="0"/>
                                  </p:stCondLst>
                                  <p:childTnLst>
                                    <p:animEffect transition="out" filter="checkerboard(across)">
                                      <p:cBhvr>
                                        <p:cTn id="86" dur="500"/>
                                        <p:tgtEl>
                                          <p:spTgt spid="599162"/>
                                        </p:tgtEl>
                                      </p:cBhvr>
                                    </p:animEffect>
                                    <p:set>
                                      <p:cBhvr>
                                        <p:cTn id="87" dur="1" fill="hold">
                                          <p:stCondLst>
                                            <p:cond delay="499"/>
                                          </p:stCondLst>
                                        </p:cTn>
                                        <p:tgtEl>
                                          <p:spTgt spid="599162"/>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5" presetClass="exit" presetSubtype="10" fill="hold" nodeType="clickEffect">
                                  <p:stCondLst>
                                    <p:cond delay="0"/>
                                  </p:stCondLst>
                                  <p:childTnLst>
                                    <p:animEffect transition="out" filter="checkerboard(across)">
                                      <p:cBhvr>
                                        <p:cTn id="91" dur="500"/>
                                        <p:tgtEl>
                                          <p:spTgt spid="599163"/>
                                        </p:tgtEl>
                                      </p:cBhvr>
                                    </p:animEffect>
                                    <p:set>
                                      <p:cBhvr>
                                        <p:cTn id="92" dur="1" fill="hold">
                                          <p:stCondLst>
                                            <p:cond delay="499"/>
                                          </p:stCondLst>
                                        </p:cTn>
                                        <p:tgtEl>
                                          <p:spTgt spid="599163"/>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5" presetClass="exit" presetSubtype="10" fill="hold" nodeType="clickEffect">
                                  <p:stCondLst>
                                    <p:cond delay="0"/>
                                  </p:stCondLst>
                                  <p:childTnLst>
                                    <p:animEffect transition="out" filter="checkerboard(across)">
                                      <p:cBhvr>
                                        <p:cTn id="96" dur="500"/>
                                        <p:tgtEl>
                                          <p:spTgt spid="599164"/>
                                        </p:tgtEl>
                                      </p:cBhvr>
                                    </p:animEffect>
                                    <p:set>
                                      <p:cBhvr>
                                        <p:cTn id="97" dur="1" fill="hold">
                                          <p:stCondLst>
                                            <p:cond delay="499"/>
                                          </p:stCondLst>
                                        </p:cTn>
                                        <p:tgtEl>
                                          <p:spTgt spid="599164"/>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5" presetClass="exit" presetSubtype="10" fill="hold" nodeType="clickEffect">
                                  <p:stCondLst>
                                    <p:cond delay="0"/>
                                  </p:stCondLst>
                                  <p:childTnLst>
                                    <p:animEffect transition="out" filter="checkerboard(across)">
                                      <p:cBhvr>
                                        <p:cTn id="101" dur="500"/>
                                        <p:tgtEl>
                                          <p:spTgt spid="599165"/>
                                        </p:tgtEl>
                                      </p:cBhvr>
                                    </p:animEffect>
                                    <p:set>
                                      <p:cBhvr>
                                        <p:cTn id="102" dur="1" fill="hold">
                                          <p:stCondLst>
                                            <p:cond delay="499"/>
                                          </p:stCondLst>
                                        </p:cTn>
                                        <p:tgtEl>
                                          <p:spTgt spid="599165"/>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5" presetClass="exit" presetSubtype="10" fill="hold" nodeType="clickEffect">
                                  <p:stCondLst>
                                    <p:cond delay="0"/>
                                  </p:stCondLst>
                                  <p:childTnLst>
                                    <p:animEffect transition="out" filter="checkerboard(across)">
                                      <p:cBhvr>
                                        <p:cTn id="106" dur="500"/>
                                        <p:tgtEl>
                                          <p:spTgt spid="599166"/>
                                        </p:tgtEl>
                                      </p:cBhvr>
                                    </p:animEffect>
                                    <p:set>
                                      <p:cBhvr>
                                        <p:cTn id="107" dur="1" fill="hold">
                                          <p:stCondLst>
                                            <p:cond delay="499"/>
                                          </p:stCondLst>
                                        </p:cTn>
                                        <p:tgtEl>
                                          <p:spTgt spid="599166"/>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 presetClass="exit" presetSubtype="10" fill="hold" nodeType="clickEffect">
                                  <p:stCondLst>
                                    <p:cond delay="0"/>
                                  </p:stCondLst>
                                  <p:childTnLst>
                                    <p:animEffect transition="out" filter="checkerboard(across)">
                                      <p:cBhvr>
                                        <p:cTn id="111" dur="500"/>
                                        <p:tgtEl>
                                          <p:spTgt spid="599167"/>
                                        </p:tgtEl>
                                      </p:cBhvr>
                                    </p:animEffect>
                                    <p:set>
                                      <p:cBhvr>
                                        <p:cTn id="112" dur="1" fill="hold">
                                          <p:stCondLst>
                                            <p:cond delay="499"/>
                                          </p:stCondLst>
                                        </p:cTn>
                                        <p:tgtEl>
                                          <p:spTgt spid="599167"/>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5" presetClass="exit" presetSubtype="10" fill="hold" nodeType="clickEffect">
                                  <p:stCondLst>
                                    <p:cond delay="0"/>
                                  </p:stCondLst>
                                  <p:childTnLst>
                                    <p:animEffect transition="out" filter="checkerboard(across)">
                                      <p:cBhvr>
                                        <p:cTn id="116" dur="500"/>
                                        <p:tgtEl>
                                          <p:spTgt spid="599168"/>
                                        </p:tgtEl>
                                      </p:cBhvr>
                                    </p:animEffect>
                                    <p:set>
                                      <p:cBhvr>
                                        <p:cTn id="117" dur="1" fill="hold">
                                          <p:stCondLst>
                                            <p:cond delay="499"/>
                                          </p:stCondLst>
                                        </p:cTn>
                                        <p:tgtEl>
                                          <p:spTgt spid="599168"/>
                                        </p:tgtEl>
                                        <p:attrNameLst>
                                          <p:attrName>style.visibility</p:attrName>
                                        </p:attrNameLst>
                                      </p:cBhvr>
                                      <p:to>
                                        <p:strVal val="hidden"/>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 presetClass="exit" presetSubtype="10" fill="hold" nodeType="clickEffect">
                                  <p:stCondLst>
                                    <p:cond delay="0"/>
                                  </p:stCondLst>
                                  <p:childTnLst>
                                    <p:animEffect transition="out" filter="checkerboard(across)">
                                      <p:cBhvr>
                                        <p:cTn id="121" dur="500"/>
                                        <p:tgtEl>
                                          <p:spTgt spid="599169"/>
                                        </p:tgtEl>
                                      </p:cBhvr>
                                    </p:animEffect>
                                    <p:set>
                                      <p:cBhvr>
                                        <p:cTn id="122" dur="1" fill="hold">
                                          <p:stCondLst>
                                            <p:cond delay="499"/>
                                          </p:stCondLst>
                                        </p:cTn>
                                        <p:tgtEl>
                                          <p:spTgt spid="599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a:extLst>
              <a:ext uri="{FF2B5EF4-FFF2-40B4-BE49-F238E27FC236}">
                <a16:creationId xmlns:a16="http://schemas.microsoft.com/office/drawing/2014/main" id="{724F1A01-307F-C943-A143-AC8176827319}"/>
              </a:ext>
            </a:extLst>
          </p:cNvPr>
          <p:cNvSpPr>
            <a:spLocks noGrp="1" noChangeArrowheads="1"/>
          </p:cNvSpPr>
          <p:nvPr>
            <p:ph type="title"/>
          </p:nvPr>
        </p:nvSpPr>
        <p:spPr/>
        <p:txBody>
          <a:bodyPr/>
          <a:lstStyle/>
          <a:p>
            <a:r>
              <a:rPr lang="en-US" altLang="en-US" dirty="0"/>
              <a:t>Kogge-Stone</a:t>
            </a:r>
          </a:p>
        </p:txBody>
      </p:sp>
      <p:pic>
        <p:nvPicPr>
          <p:cNvPr id="5" name="Content Placeholder 4">
            <a:extLst>
              <a:ext uri="{FF2B5EF4-FFF2-40B4-BE49-F238E27FC236}">
                <a16:creationId xmlns:a16="http://schemas.microsoft.com/office/drawing/2014/main" id="{15570229-8EB9-46B3-A870-A970CD33F0A9}"/>
              </a:ext>
            </a:extLst>
          </p:cNvPr>
          <p:cNvPicPr>
            <a:picLocks noGrp="1" noChangeAspect="1"/>
          </p:cNvPicPr>
          <p:nvPr>
            <p:ph idx="1"/>
          </p:nvPr>
        </p:nvPicPr>
        <p:blipFill>
          <a:blip r:embed="rId3"/>
          <a:srcRect/>
          <a:stretch/>
        </p:blipFill>
        <p:spPr>
          <a:xfrm>
            <a:off x="2465721" y="1646129"/>
            <a:ext cx="7260557" cy="3565741"/>
          </a:xfrm>
        </p:spPr>
      </p:pic>
    </p:spTree>
    <p:extLst>
      <p:ext uri="{BB962C8B-B14F-4D97-AF65-F5344CB8AC3E}">
        <p14:creationId xmlns:p14="http://schemas.microsoft.com/office/powerpoint/2010/main" val="4211449571"/>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C630B795-C56C-D94B-B3A7-C8ED5FE6FB26}"/>
              </a:ext>
            </a:extLst>
          </p:cNvPr>
          <p:cNvSpPr>
            <a:spLocks noGrp="1" noChangeArrowheads="1"/>
          </p:cNvSpPr>
          <p:nvPr>
            <p:ph type="title"/>
          </p:nvPr>
        </p:nvSpPr>
        <p:spPr>
          <a:xfrm>
            <a:off x="420189" y="533400"/>
            <a:ext cx="8001000" cy="685800"/>
          </a:xfrm>
        </p:spPr>
        <p:txBody>
          <a:bodyPr/>
          <a:lstStyle/>
          <a:p>
            <a:r>
              <a:rPr lang="en-US" altLang="en-US" dirty="0"/>
              <a:t>Tree Adder Taxonomy</a:t>
            </a:r>
          </a:p>
        </p:txBody>
      </p:sp>
      <p:sp>
        <p:nvSpPr>
          <p:cNvPr id="625667" name="Rectangle 3">
            <a:extLst>
              <a:ext uri="{FF2B5EF4-FFF2-40B4-BE49-F238E27FC236}">
                <a16:creationId xmlns:a16="http://schemas.microsoft.com/office/drawing/2014/main" id="{E4570865-16CE-7A4C-8E7C-1FD98A4EFBCA}"/>
              </a:ext>
            </a:extLst>
          </p:cNvPr>
          <p:cNvSpPr>
            <a:spLocks noGrp="1" noChangeArrowheads="1"/>
          </p:cNvSpPr>
          <p:nvPr>
            <p:ph type="body" idx="1"/>
          </p:nvPr>
        </p:nvSpPr>
        <p:spPr/>
        <p:txBody>
          <a:bodyPr/>
          <a:lstStyle/>
          <a:p>
            <a:r>
              <a:rPr lang="en-US" altLang="en-US" dirty="0"/>
              <a:t>Ideal N-bit tree adder would have</a:t>
            </a:r>
          </a:p>
          <a:p>
            <a:pPr lvl="1"/>
            <a:r>
              <a:rPr lang="en-US" altLang="en-US" i="1" dirty="0"/>
              <a:t>L</a:t>
            </a:r>
            <a:r>
              <a:rPr lang="en-US" altLang="en-US" dirty="0"/>
              <a:t> = log N   logic levels</a:t>
            </a:r>
          </a:p>
          <a:p>
            <a:pPr lvl="1"/>
            <a:r>
              <a:rPr lang="en-US" altLang="en-US" dirty="0"/>
              <a:t>Fanout never exceeding 2</a:t>
            </a:r>
          </a:p>
          <a:p>
            <a:pPr lvl="1"/>
            <a:r>
              <a:rPr lang="en-US" altLang="en-US" dirty="0"/>
              <a:t>No more than one wiring track between levels</a:t>
            </a:r>
          </a:p>
          <a:p>
            <a:r>
              <a:rPr lang="en-US" altLang="en-US" dirty="0"/>
              <a:t>Describe adder with 3-D taxonomy (</a:t>
            </a:r>
            <a:r>
              <a:rPr lang="en-US" altLang="en-US" i="1" dirty="0"/>
              <a:t>l</a:t>
            </a:r>
            <a:r>
              <a:rPr lang="en-US" altLang="en-US" dirty="0"/>
              <a:t>, </a:t>
            </a:r>
            <a:r>
              <a:rPr lang="en-US" altLang="en-US" i="1" dirty="0"/>
              <a:t>f</a:t>
            </a:r>
            <a:r>
              <a:rPr lang="en-US" altLang="en-US" dirty="0"/>
              <a:t>, </a:t>
            </a:r>
            <a:r>
              <a:rPr lang="en-US" altLang="en-US" i="1" dirty="0"/>
              <a:t>t</a:t>
            </a:r>
            <a:r>
              <a:rPr lang="en-US" altLang="en-US" dirty="0"/>
              <a:t>)</a:t>
            </a:r>
          </a:p>
          <a:p>
            <a:pPr lvl="1"/>
            <a:r>
              <a:rPr lang="en-US" altLang="en-US" dirty="0"/>
              <a:t>Logic levels:		</a:t>
            </a:r>
            <a:r>
              <a:rPr lang="en-US" altLang="en-US" i="1" dirty="0"/>
              <a:t>L</a:t>
            </a:r>
            <a:r>
              <a:rPr lang="en-US" altLang="en-US" dirty="0"/>
              <a:t> + </a:t>
            </a:r>
            <a:r>
              <a:rPr lang="en-US" altLang="en-US" i="1" dirty="0"/>
              <a:t>l</a:t>
            </a:r>
          </a:p>
          <a:p>
            <a:pPr lvl="1"/>
            <a:r>
              <a:rPr lang="en-US" altLang="en-US" dirty="0"/>
              <a:t>Fanout:		2</a:t>
            </a:r>
            <a:r>
              <a:rPr lang="en-US" altLang="en-US" i="1" baseline="30000" dirty="0"/>
              <a:t>f</a:t>
            </a:r>
            <a:r>
              <a:rPr lang="en-US" altLang="en-US" dirty="0"/>
              <a:t> + 1</a:t>
            </a:r>
          </a:p>
          <a:p>
            <a:pPr lvl="1"/>
            <a:r>
              <a:rPr lang="en-US" altLang="en-US" dirty="0"/>
              <a:t>Wiring tracks:		2</a:t>
            </a:r>
            <a:r>
              <a:rPr lang="en-US" altLang="en-US" i="1" baseline="30000" dirty="0"/>
              <a:t>t</a:t>
            </a:r>
          </a:p>
          <a:p>
            <a:r>
              <a:rPr lang="en-US" altLang="en-US" dirty="0"/>
              <a:t>Known tree adders sit on plane defined by</a:t>
            </a:r>
          </a:p>
          <a:p>
            <a:pPr>
              <a:buFont typeface="Wingdings" pitchFamily="2" charset="2"/>
              <a:buNone/>
            </a:pPr>
            <a:r>
              <a:rPr lang="en-US" altLang="en-US" dirty="0"/>
              <a:t>					</a:t>
            </a:r>
            <a:r>
              <a:rPr lang="en-US" altLang="en-US" i="1" dirty="0"/>
              <a:t>l </a:t>
            </a:r>
            <a:r>
              <a:rPr lang="en-US" altLang="en-US" dirty="0"/>
              <a:t>+ </a:t>
            </a:r>
            <a:r>
              <a:rPr lang="en-US" altLang="en-US" i="1" dirty="0"/>
              <a:t>f</a:t>
            </a:r>
            <a:r>
              <a:rPr lang="en-US" altLang="en-US" dirty="0"/>
              <a:t> + </a:t>
            </a:r>
            <a:r>
              <a:rPr lang="en-US" altLang="en-US" i="1" dirty="0"/>
              <a:t>t</a:t>
            </a:r>
            <a:r>
              <a:rPr lang="en-US" altLang="en-US" dirty="0"/>
              <a:t> = </a:t>
            </a:r>
            <a:r>
              <a:rPr lang="en-US" altLang="en-US" i="1" dirty="0"/>
              <a:t>L</a:t>
            </a:r>
            <a:r>
              <a:rPr lang="en-US" altLang="en-US" dirty="0"/>
              <a:t>-1</a:t>
            </a:r>
          </a:p>
        </p:txBody>
      </p:sp>
    </p:spTree>
    <p:extLst>
      <p:ext uri="{BB962C8B-B14F-4D97-AF65-F5344CB8AC3E}">
        <p14:creationId xmlns:p14="http://schemas.microsoft.com/office/powerpoint/2010/main" val="894135922"/>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a:extLst>
              <a:ext uri="{FF2B5EF4-FFF2-40B4-BE49-F238E27FC236}">
                <a16:creationId xmlns:a16="http://schemas.microsoft.com/office/drawing/2014/main" id="{3C18981F-841E-CF4B-857D-19297A43C801}"/>
              </a:ext>
            </a:extLst>
          </p:cNvPr>
          <p:cNvSpPr>
            <a:spLocks noGrp="1" noChangeArrowheads="1"/>
          </p:cNvSpPr>
          <p:nvPr>
            <p:ph type="title"/>
          </p:nvPr>
        </p:nvSpPr>
        <p:spPr/>
        <p:txBody>
          <a:bodyPr/>
          <a:lstStyle/>
          <a:p>
            <a:r>
              <a:rPr lang="en-US" altLang="en-US" dirty="0"/>
              <a:t>Tree Adder Taxonomy</a:t>
            </a:r>
          </a:p>
        </p:txBody>
      </p:sp>
      <p:sp>
        <p:nvSpPr>
          <p:cNvPr id="642052" name="Rectangle 4">
            <a:extLst>
              <a:ext uri="{FF2B5EF4-FFF2-40B4-BE49-F238E27FC236}">
                <a16:creationId xmlns:a16="http://schemas.microsoft.com/office/drawing/2014/main" id="{8FAFF8A9-C230-D440-B967-75F65F19DD13}"/>
              </a:ext>
            </a:extLst>
          </p:cNvPr>
          <p:cNvSpPr>
            <a:spLocks noChangeArrowheads="1"/>
          </p:cNvSpPr>
          <p:nvPr/>
        </p:nvSpPr>
        <p:spPr bwMode="auto">
          <a:xfrm>
            <a:off x="7848600" y="2209800"/>
            <a:ext cx="6858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42053" name="Rectangle 5">
            <a:extLst>
              <a:ext uri="{FF2B5EF4-FFF2-40B4-BE49-F238E27FC236}">
                <a16:creationId xmlns:a16="http://schemas.microsoft.com/office/drawing/2014/main" id="{F2171CBC-5A3E-2E41-B388-D66B53BFACDF}"/>
              </a:ext>
            </a:extLst>
          </p:cNvPr>
          <p:cNvSpPr>
            <a:spLocks noChangeArrowheads="1"/>
          </p:cNvSpPr>
          <p:nvPr/>
        </p:nvSpPr>
        <p:spPr bwMode="auto">
          <a:xfrm>
            <a:off x="6096000" y="5181600"/>
            <a:ext cx="6858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42054" name="Rectangle 6">
            <a:extLst>
              <a:ext uri="{FF2B5EF4-FFF2-40B4-BE49-F238E27FC236}">
                <a16:creationId xmlns:a16="http://schemas.microsoft.com/office/drawing/2014/main" id="{CD805E62-1EB7-9241-8386-91E32F82298F}"/>
              </a:ext>
            </a:extLst>
          </p:cNvPr>
          <p:cNvSpPr>
            <a:spLocks noChangeArrowheads="1"/>
          </p:cNvSpPr>
          <p:nvPr/>
        </p:nvSpPr>
        <p:spPr bwMode="auto">
          <a:xfrm>
            <a:off x="3657600" y="2362200"/>
            <a:ext cx="5334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 name="Content Placeholder 8">
            <a:extLst>
              <a:ext uri="{FF2B5EF4-FFF2-40B4-BE49-F238E27FC236}">
                <a16:creationId xmlns:a16="http://schemas.microsoft.com/office/drawing/2014/main" id="{F80D4AE0-A33D-4BDD-819F-D68BD66D2360}"/>
              </a:ext>
            </a:extLst>
          </p:cNvPr>
          <p:cNvPicPr>
            <a:picLocks noGrp="1" noChangeAspect="1"/>
          </p:cNvPicPr>
          <p:nvPr>
            <p:ph idx="1"/>
          </p:nvPr>
        </p:nvPicPr>
        <p:blipFill>
          <a:blip r:embed="rId3"/>
          <a:srcRect/>
          <a:stretch/>
        </p:blipFill>
        <p:spPr>
          <a:xfrm>
            <a:off x="3873240" y="1565118"/>
            <a:ext cx="4455044" cy="3737288"/>
          </a:xfrm>
        </p:spPr>
      </p:pic>
    </p:spTree>
    <p:extLst>
      <p:ext uri="{BB962C8B-B14F-4D97-AF65-F5344CB8AC3E}">
        <p14:creationId xmlns:p14="http://schemas.microsoft.com/office/powerpoint/2010/main" val="405452831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642052"/>
                                        </p:tgtEl>
                                      </p:cBhvr>
                                    </p:animEffect>
                                    <p:set>
                                      <p:cBhvr>
                                        <p:cTn id="7" dur="1" fill="hold">
                                          <p:stCondLst>
                                            <p:cond delay="499"/>
                                          </p:stCondLst>
                                        </p:cTn>
                                        <p:tgtEl>
                                          <p:spTgt spid="642052"/>
                                        </p:tgtEl>
                                        <p:attrNameLst>
                                          <p:attrName>style.visibility</p:attrName>
                                        </p:attrNameLst>
                                      </p:cBhvr>
                                      <p:to>
                                        <p:strVal val="hidden"/>
                                      </p:to>
                                    </p:set>
                                  </p:childTnLst>
                                </p:cTn>
                              </p:par>
                              <p:par>
                                <p:cTn id="8" presetID="5" presetClass="exit" presetSubtype="10" fill="hold" nodeType="withEffect">
                                  <p:stCondLst>
                                    <p:cond delay="0"/>
                                  </p:stCondLst>
                                  <p:childTnLst>
                                    <p:animEffect transition="out" filter="checkerboard(across)">
                                      <p:cBhvr>
                                        <p:cTn id="9" dur="500"/>
                                        <p:tgtEl>
                                          <p:spTgt spid="642053"/>
                                        </p:tgtEl>
                                      </p:cBhvr>
                                    </p:animEffect>
                                    <p:set>
                                      <p:cBhvr>
                                        <p:cTn id="10" dur="1" fill="hold">
                                          <p:stCondLst>
                                            <p:cond delay="499"/>
                                          </p:stCondLst>
                                        </p:cTn>
                                        <p:tgtEl>
                                          <p:spTgt spid="642053"/>
                                        </p:tgtEl>
                                        <p:attrNameLst>
                                          <p:attrName>style.visibility</p:attrName>
                                        </p:attrNameLst>
                                      </p:cBhvr>
                                      <p:to>
                                        <p:strVal val="hidden"/>
                                      </p:to>
                                    </p:set>
                                  </p:childTnLst>
                                </p:cTn>
                              </p:par>
                              <p:par>
                                <p:cTn id="11" presetID="5" presetClass="exit" presetSubtype="10" fill="hold" nodeType="withEffect">
                                  <p:stCondLst>
                                    <p:cond delay="0"/>
                                  </p:stCondLst>
                                  <p:childTnLst>
                                    <p:animEffect transition="out" filter="checkerboard(across)">
                                      <p:cBhvr>
                                        <p:cTn id="12" dur="500"/>
                                        <p:tgtEl>
                                          <p:spTgt spid="642054"/>
                                        </p:tgtEl>
                                      </p:cBhvr>
                                    </p:animEffect>
                                    <p:set>
                                      <p:cBhvr>
                                        <p:cTn id="13" dur="1" fill="hold">
                                          <p:stCondLst>
                                            <p:cond delay="499"/>
                                          </p:stCondLst>
                                        </p:cTn>
                                        <p:tgtEl>
                                          <p:spTgt spid="6420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a:extLst>
              <a:ext uri="{FF2B5EF4-FFF2-40B4-BE49-F238E27FC236}">
                <a16:creationId xmlns:a16="http://schemas.microsoft.com/office/drawing/2014/main" id="{F0477EB5-3CBE-8342-B088-9E6FEFDC3F24}"/>
              </a:ext>
            </a:extLst>
          </p:cNvPr>
          <p:cNvSpPr>
            <a:spLocks noGrp="1" noChangeArrowheads="1"/>
          </p:cNvSpPr>
          <p:nvPr>
            <p:ph type="title"/>
          </p:nvPr>
        </p:nvSpPr>
        <p:spPr/>
        <p:txBody>
          <a:bodyPr/>
          <a:lstStyle/>
          <a:p>
            <a:r>
              <a:rPr lang="en-US" altLang="en-US" dirty="0"/>
              <a:t>Han-Carlson</a:t>
            </a:r>
          </a:p>
        </p:txBody>
      </p:sp>
      <p:pic>
        <p:nvPicPr>
          <p:cNvPr id="5" name="Content Placeholder 4">
            <a:extLst>
              <a:ext uri="{FF2B5EF4-FFF2-40B4-BE49-F238E27FC236}">
                <a16:creationId xmlns:a16="http://schemas.microsoft.com/office/drawing/2014/main" id="{977DB55D-F681-4940-A20D-B7A738B14C67}"/>
              </a:ext>
            </a:extLst>
          </p:cNvPr>
          <p:cNvPicPr>
            <a:picLocks noGrp="1" noChangeAspect="1"/>
          </p:cNvPicPr>
          <p:nvPr>
            <p:ph idx="1"/>
          </p:nvPr>
        </p:nvPicPr>
        <p:blipFill>
          <a:blip r:embed="rId3"/>
          <a:srcRect/>
          <a:stretch/>
        </p:blipFill>
        <p:spPr>
          <a:xfrm>
            <a:off x="2780682" y="1594524"/>
            <a:ext cx="6630635" cy="3668952"/>
          </a:xfrm>
        </p:spPr>
      </p:pic>
    </p:spTree>
    <p:extLst>
      <p:ext uri="{BB962C8B-B14F-4D97-AF65-F5344CB8AC3E}">
        <p14:creationId xmlns:p14="http://schemas.microsoft.com/office/powerpoint/2010/main" val="2082494392"/>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4EDEA66B-840C-1B47-BF38-BA0A200F9D6F}"/>
              </a:ext>
            </a:extLst>
          </p:cNvPr>
          <p:cNvSpPr>
            <a:spLocks noGrp="1" noChangeArrowheads="1"/>
          </p:cNvSpPr>
          <p:nvPr>
            <p:ph type="title"/>
          </p:nvPr>
        </p:nvSpPr>
        <p:spPr/>
        <p:txBody>
          <a:bodyPr/>
          <a:lstStyle/>
          <a:p>
            <a:r>
              <a:rPr lang="en-US" altLang="en-US" dirty="0"/>
              <a:t>Knowles [2, 1, 1, 1]</a:t>
            </a:r>
          </a:p>
        </p:txBody>
      </p:sp>
      <p:pic>
        <p:nvPicPr>
          <p:cNvPr id="5" name="Content Placeholder 4">
            <a:extLst>
              <a:ext uri="{FF2B5EF4-FFF2-40B4-BE49-F238E27FC236}">
                <a16:creationId xmlns:a16="http://schemas.microsoft.com/office/drawing/2014/main" id="{AC97BEC9-32C9-49A3-9B8A-92BAADD94D74}"/>
              </a:ext>
            </a:extLst>
          </p:cNvPr>
          <p:cNvPicPr>
            <a:picLocks noGrp="1" noChangeAspect="1"/>
          </p:cNvPicPr>
          <p:nvPr>
            <p:ph idx="1"/>
          </p:nvPr>
        </p:nvPicPr>
        <p:blipFill>
          <a:blip r:embed="rId3"/>
          <a:srcRect/>
          <a:stretch/>
        </p:blipFill>
        <p:spPr>
          <a:xfrm>
            <a:off x="2914707" y="1863097"/>
            <a:ext cx="6362585" cy="3131806"/>
          </a:xfrm>
        </p:spPr>
      </p:pic>
    </p:spTree>
    <p:extLst>
      <p:ext uri="{BB962C8B-B14F-4D97-AF65-F5344CB8AC3E}">
        <p14:creationId xmlns:p14="http://schemas.microsoft.com/office/powerpoint/2010/main" val="3356201886"/>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a:extLst>
              <a:ext uri="{FF2B5EF4-FFF2-40B4-BE49-F238E27FC236}">
                <a16:creationId xmlns:a16="http://schemas.microsoft.com/office/drawing/2014/main" id="{03A0E60F-5FCA-0146-97F9-D5A07A73143B}"/>
              </a:ext>
            </a:extLst>
          </p:cNvPr>
          <p:cNvSpPr>
            <a:spLocks noGrp="1" noChangeArrowheads="1"/>
          </p:cNvSpPr>
          <p:nvPr>
            <p:ph type="title"/>
          </p:nvPr>
        </p:nvSpPr>
        <p:spPr/>
        <p:txBody>
          <a:bodyPr/>
          <a:lstStyle/>
          <a:p>
            <a:r>
              <a:rPr lang="en-US" altLang="en-US" dirty="0"/>
              <a:t>Ladner-Fischer</a:t>
            </a:r>
          </a:p>
        </p:txBody>
      </p:sp>
      <p:pic>
        <p:nvPicPr>
          <p:cNvPr id="5" name="Content Placeholder 4">
            <a:extLst>
              <a:ext uri="{FF2B5EF4-FFF2-40B4-BE49-F238E27FC236}">
                <a16:creationId xmlns:a16="http://schemas.microsoft.com/office/drawing/2014/main" id="{B0DCD023-9F2F-4B6D-98FC-8EE29BDE26B9}"/>
              </a:ext>
            </a:extLst>
          </p:cNvPr>
          <p:cNvPicPr>
            <a:picLocks noGrp="1" noChangeAspect="1"/>
          </p:cNvPicPr>
          <p:nvPr>
            <p:ph idx="1"/>
          </p:nvPr>
        </p:nvPicPr>
        <p:blipFill>
          <a:blip r:embed="rId3"/>
          <a:srcRect/>
          <a:stretch/>
        </p:blipFill>
        <p:spPr>
          <a:xfrm>
            <a:off x="2689672" y="1653924"/>
            <a:ext cx="6812655" cy="3550151"/>
          </a:xfrm>
        </p:spPr>
      </p:pic>
    </p:spTree>
    <p:extLst>
      <p:ext uri="{BB962C8B-B14F-4D97-AF65-F5344CB8AC3E}">
        <p14:creationId xmlns:p14="http://schemas.microsoft.com/office/powerpoint/2010/main" val="2183349953"/>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1026">
            <a:extLst>
              <a:ext uri="{FF2B5EF4-FFF2-40B4-BE49-F238E27FC236}">
                <a16:creationId xmlns:a16="http://schemas.microsoft.com/office/drawing/2014/main" id="{3427C431-F42A-2E40-8EE4-001BB3997F71}"/>
              </a:ext>
            </a:extLst>
          </p:cNvPr>
          <p:cNvSpPr>
            <a:spLocks noGrp="1" noChangeArrowheads="1"/>
          </p:cNvSpPr>
          <p:nvPr>
            <p:ph type="title"/>
          </p:nvPr>
        </p:nvSpPr>
        <p:spPr/>
        <p:txBody>
          <a:bodyPr/>
          <a:lstStyle/>
          <a:p>
            <a:r>
              <a:rPr lang="en-US" altLang="en-US" dirty="0"/>
              <a:t>Taxonomy Revisited</a:t>
            </a:r>
          </a:p>
        </p:txBody>
      </p:sp>
      <p:graphicFrame>
        <p:nvGraphicFramePr>
          <p:cNvPr id="632837" name="Object 1029">
            <a:extLst>
              <a:ext uri="{FF2B5EF4-FFF2-40B4-BE49-F238E27FC236}">
                <a16:creationId xmlns:a16="http://schemas.microsoft.com/office/drawing/2014/main" id="{AEBCE117-5045-724E-B961-FF154E6F7754}"/>
              </a:ext>
            </a:extLst>
          </p:cNvPr>
          <p:cNvGraphicFramePr>
            <a:graphicFrameLocks noChangeAspect="1"/>
          </p:cNvGraphicFramePr>
          <p:nvPr/>
        </p:nvGraphicFramePr>
        <p:xfrm>
          <a:off x="2819400" y="4800600"/>
          <a:ext cx="2222500" cy="1239838"/>
        </p:xfrm>
        <a:graphic>
          <a:graphicData uri="http://schemas.openxmlformats.org/presentationml/2006/ole">
            <mc:AlternateContent xmlns:mc="http://schemas.openxmlformats.org/markup-compatibility/2006">
              <mc:Choice xmlns:v="urn:schemas-microsoft-com:vml" Requires="v">
                <p:oleObj spid="_x0000_s7170" name="Visio" r:id="rId4" imgW="21475700" imgH="11988800" progId="Visio.Drawing.6">
                  <p:embed/>
                </p:oleObj>
              </mc:Choice>
              <mc:Fallback>
                <p:oleObj name="Visio" r:id="rId4" imgW="21475700" imgH="11988800" progId="Visio.Drawing.6">
                  <p:embed/>
                  <p:pic>
                    <p:nvPicPr>
                      <p:cNvPr id="632837" name="Object 1029">
                        <a:extLst>
                          <a:ext uri="{FF2B5EF4-FFF2-40B4-BE49-F238E27FC236}">
                            <a16:creationId xmlns:a16="http://schemas.microsoft.com/office/drawing/2014/main" id="{AEBCE117-5045-724E-B961-FF154E6F7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800600"/>
                        <a:ext cx="222250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2838" name="Object 1030">
            <a:extLst>
              <a:ext uri="{FF2B5EF4-FFF2-40B4-BE49-F238E27FC236}">
                <a16:creationId xmlns:a16="http://schemas.microsoft.com/office/drawing/2014/main" id="{EF0403BA-6919-1A4F-9987-FE4240A46185}"/>
              </a:ext>
            </a:extLst>
          </p:cNvPr>
          <p:cNvGraphicFramePr>
            <a:graphicFrameLocks noChangeAspect="1"/>
          </p:cNvGraphicFramePr>
          <p:nvPr/>
        </p:nvGraphicFramePr>
        <p:xfrm>
          <a:off x="2209800" y="3276600"/>
          <a:ext cx="1905000" cy="1062038"/>
        </p:xfrm>
        <a:graphic>
          <a:graphicData uri="http://schemas.openxmlformats.org/presentationml/2006/ole">
            <mc:AlternateContent xmlns:mc="http://schemas.openxmlformats.org/markup-compatibility/2006">
              <mc:Choice xmlns:v="urn:schemas-microsoft-com:vml" Requires="v">
                <p:oleObj spid="_x0000_s7171" name="Visio" r:id="rId6" imgW="21501100" imgH="12001500" progId="Visio.Drawing.6">
                  <p:embed/>
                </p:oleObj>
              </mc:Choice>
              <mc:Fallback>
                <p:oleObj name="Visio" r:id="rId6" imgW="21501100" imgH="12001500" progId="Visio.Drawing.6">
                  <p:embed/>
                  <p:pic>
                    <p:nvPicPr>
                      <p:cNvPr id="632838" name="Object 1030">
                        <a:extLst>
                          <a:ext uri="{FF2B5EF4-FFF2-40B4-BE49-F238E27FC236}">
                            <a16:creationId xmlns:a16="http://schemas.microsoft.com/office/drawing/2014/main" id="{EF0403BA-6919-1A4F-9987-FE4240A461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276600"/>
                        <a:ext cx="1905000"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2839" name="Object 1031">
            <a:extLst>
              <a:ext uri="{FF2B5EF4-FFF2-40B4-BE49-F238E27FC236}">
                <a16:creationId xmlns:a16="http://schemas.microsoft.com/office/drawing/2014/main" id="{8C75A337-DBAB-3540-9860-5F3CCBE2076C}"/>
              </a:ext>
            </a:extLst>
          </p:cNvPr>
          <p:cNvGraphicFramePr>
            <a:graphicFrameLocks noChangeAspect="1"/>
          </p:cNvGraphicFramePr>
          <p:nvPr/>
        </p:nvGraphicFramePr>
        <p:xfrm>
          <a:off x="2133600" y="1676400"/>
          <a:ext cx="1905000" cy="933450"/>
        </p:xfrm>
        <a:graphic>
          <a:graphicData uri="http://schemas.openxmlformats.org/presentationml/2006/ole">
            <mc:AlternateContent xmlns:mc="http://schemas.openxmlformats.org/markup-compatibility/2006">
              <mc:Choice xmlns:v="urn:schemas-microsoft-com:vml" Requires="v">
                <p:oleObj spid="_x0000_s7172" name="Visio" r:id="rId8" imgW="21501100" imgH="10541000" progId="Visio.Drawing.6">
                  <p:embed/>
                </p:oleObj>
              </mc:Choice>
              <mc:Fallback>
                <p:oleObj name="Visio" r:id="rId8" imgW="21501100" imgH="10541000" progId="Visio.Drawing.6">
                  <p:embed/>
                  <p:pic>
                    <p:nvPicPr>
                      <p:cNvPr id="632839" name="Object 1031">
                        <a:extLst>
                          <a:ext uri="{FF2B5EF4-FFF2-40B4-BE49-F238E27FC236}">
                            <a16:creationId xmlns:a16="http://schemas.microsoft.com/office/drawing/2014/main" id="{8C75A337-DBAB-3540-9860-5F3CCBE207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1676400"/>
                        <a:ext cx="19050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2840" name="Object 1032">
            <a:extLst>
              <a:ext uri="{FF2B5EF4-FFF2-40B4-BE49-F238E27FC236}">
                <a16:creationId xmlns:a16="http://schemas.microsoft.com/office/drawing/2014/main" id="{CBAEB466-202B-A745-8BA1-D586B3C124E5}"/>
              </a:ext>
            </a:extLst>
          </p:cNvPr>
          <p:cNvGraphicFramePr>
            <a:graphicFrameLocks noChangeAspect="1"/>
          </p:cNvGraphicFramePr>
          <p:nvPr/>
        </p:nvGraphicFramePr>
        <p:xfrm>
          <a:off x="8077200" y="1524000"/>
          <a:ext cx="2133600" cy="1252538"/>
        </p:xfrm>
        <a:graphic>
          <a:graphicData uri="http://schemas.openxmlformats.org/presentationml/2006/ole">
            <mc:AlternateContent xmlns:mc="http://schemas.openxmlformats.org/markup-compatibility/2006">
              <mc:Choice xmlns:v="urn:schemas-microsoft-com:vml" Requires="v">
                <p:oleObj spid="_x0000_s7173" name="VISIO" r:id="rId10" imgW="2552700" imgH="1511300" progId="Visio.Drawing.6">
                  <p:embed/>
                </p:oleObj>
              </mc:Choice>
              <mc:Fallback>
                <p:oleObj name="VISIO" r:id="rId10" imgW="2552700" imgH="1511300" progId="Visio.Drawing.6">
                  <p:embed/>
                  <p:pic>
                    <p:nvPicPr>
                      <p:cNvPr id="632840" name="Object 1032">
                        <a:extLst>
                          <a:ext uri="{FF2B5EF4-FFF2-40B4-BE49-F238E27FC236}">
                            <a16:creationId xmlns:a16="http://schemas.microsoft.com/office/drawing/2014/main" id="{CBAEB466-202B-A745-8BA1-D586B3C124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7200" y="1524000"/>
                        <a:ext cx="21336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2841" name="Object 1033">
            <a:extLst>
              <a:ext uri="{FF2B5EF4-FFF2-40B4-BE49-F238E27FC236}">
                <a16:creationId xmlns:a16="http://schemas.microsoft.com/office/drawing/2014/main" id="{1382B560-12E1-2C48-BBCE-9E0985054084}"/>
              </a:ext>
            </a:extLst>
          </p:cNvPr>
          <p:cNvGraphicFramePr>
            <a:graphicFrameLocks noChangeAspect="1"/>
          </p:cNvGraphicFramePr>
          <p:nvPr/>
        </p:nvGraphicFramePr>
        <p:xfrm>
          <a:off x="7772400" y="2743201"/>
          <a:ext cx="2209800" cy="1528763"/>
        </p:xfrm>
        <a:graphic>
          <a:graphicData uri="http://schemas.openxmlformats.org/presentationml/2006/ole">
            <mc:AlternateContent xmlns:mc="http://schemas.openxmlformats.org/markup-compatibility/2006">
              <mc:Choice xmlns:v="urn:schemas-microsoft-com:vml" Requires="v">
                <p:oleObj spid="_x0000_s7174" name="Visio" r:id="rId12" imgW="21297900" imgH="14744700" progId="Visio.Drawing.6">
                  <p:embed/>
                </p:oleObj>
              </mc:Choice>
              <mc:Fallback>
                <p:oleObj name="Visio" r:id="rId12" imgW="21297900" imgH="14744700" progId="Visio.Drawing.6">
                  <p:embed/>
                  <p:pic>
                    <p:nvPicPr>
                      <p:cNvPr id="632841" name="Object 1033">
                        <a:extLst>
                          <a:ext uri="{FF2B5EF4-FFF2-40B4-BE49-F238E27FC236}">
                            <a16:creationId xmlns:a16="http://schemas.microsoft.com/office/drawing/2014/main" id="{1382B560-12E1-2C48-BBCE-9E09850540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2400" y="2743201"/>
                        <a:ext cx="2209800"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2842" name="Object 1034">
            <a:extLst>
              <a:ext uri="{FF2B5EF4-FFF2-40B4-BE49-F238E27FC236}">
                <a16:creationId xmlns:a16="http://schemas.microsoft.com/office/drawing/2014/main" id="{88C603FE-A8C7-634F-AE32-80D6E57C4014}"/>
              </a:ext>
            </a:extLst>
          </p:cNvPr>
          <p:cNvGraphicFramePr>
            <a:graphicFrameLocks noChangeAspect="1"/>
          </p:cNvGraphicFramePr>
          <p:nvPr/>
        </p:nvGraphicFramePr>
        <p:xfrm>
          <a:off x="7162800" y="4572001"/>
          <a:ext cx="2362200" cy="1470025"/>
        </p:xfrm>
        <a:graphic>
          <a:graphicData uri="http://schemas.openxmlformats.org/presentationml/2006/ole">
            <mc:AlternateContent xmlns:mc="http://schemas.openxmlformats.org/markup-compatibility/2006">
              <mc:Choice xmlns:v="urn:schemas-microsoft-com:vml" Requires="v">
                <p:oleObj spid="_x0000_s7175" name="VISIO" r:id="rId14" imgW="21361400" imgH="13284200" progId="Visio.Drawing.6">
                  <p:embed/>
                </p:oleObj>
              </mc:Choice>
              <mc:Fallback>
                <p:oleObj name="VISIO" r:id="rId14" imgW="21361400" imgH="13284200" progId="Visio.Drawing.6">
                  <p:embed/>
                  <p:pic>
                    <p:nvPicPr>
                      <p:cNvPr id="632842" name="Object 1034">
                        <a:extLst>
                          <a:ext uri="{FF2B5EF4-FFF2-40B4-BE49-F238E27FC236}">
                            <a16:creationId xmlns:a16="http://schemas.microsoft.com/office/drawing/2014/main" id="{88C603FE-A8C7-634F-AE32-80D6E57C40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800" y="4572001"/>
                        <a:ext cx="23622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A37BCDE1-9124-4A85-B67B-DB353A8636FB}"/>
              </a:ext>
            </a:extLst>
          </p:cNvPr>
          <p:cNvPicPr>
            <a:picLocks noChangeAspect="1"/>
          </p:cNvPicPr>
          <p:nvPr/>
        </p:nvPicPr>
        <p:blipFill>
          <a:blip r:embed="rId16"/>
          <a:srcRect/>
          <a:stretch/>
        </p:blipFill>
        <p:spPr>
          <a:xfrm>
            <a:off x="3639878" y="2143125"/>
            <a:ext cx="4455044" cy="3737288"/>
          </a:xfrm>
          <a:prstGeom prst="rect">
            <a:avLst/>
          </a:prstGeom>
        </p:spPr>
      </p:pic>
    </p:spTree>
    <p:extLst>
      <p:ext uri="{BB962C8B-B14F-4D97-AF65-F5344CB8AC3E}">
        <p14:creationId xmlns:p14="http://schemas.microsoft.com/office/powerpoint/2010/main" val="1735328990"/>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id="{2C7EA248-D737-0346-8CE4-F00033EF1E67}"/>
              </a:ext>
            </a:extLst>
          </p:cNvPr>
          <p:cNvSpPr>
            <a:spLocks noGrp="1" noChangeArrowheads="1"/>
          </p:cNvSpPr>
          <p:nvPr>
            <p:ph type="title"/>
          </p:nvPr>
        </p:nvSpPr>
        <p:spPr/>
        <p:txBody>
          <a:bodyPr/>
          <a:lstStyle/>
          <a:p>
            <a:r>
              <a:rPr lang="en-US" altLang="en-US" dirty="0"/>
              <a:t>Summary</a:t>
            </a:r>
          </a:p>
        </p:txBody>
      </p:sp>
      <p:graphicFrame>
        <p:nvGraphicFramePr>
          <p:cNvPr id="634017" name="Group 161">
            <a:extLst>
              <a:ext uri="{FF2B5EF4-FFF2-40B4-BE49-F238E27FC236}">
                <a16:creationId xmlns:a16="http://schemas.microsoft.com/office/drawing/2014/main" id="{EA196DC4-00F0-B44D-94F2-FC9A20A73A1F}"/>
              </a:ext>
            </a:extLst>
          </p:cNvPr>
          <p:cNvGraphicFramePr>
            <a:graphicFrameLocks noGrp="1"/>
          </p:cNvGraphicFramePr>
          <p:nvPr>
            <p:extLst>
              <p:ext uri="{D42A27DB-BD31-4B8C-83A1-F6EECF244321}">
                <p14:modId xmlns:p14="http://schemas.microsoft.com/office/powerpoint/2010/main" val="335136981"/>
              </p:ext>
            </p:extLst>
          </p:nvPr>
        </p:nvGraphicFramePr>
        <p:xfrm>
          <a:off x="2057400" y="2819401"/>
          <a:ext cx="8153400" cy="3078480"/>
        </p:xfrm>
        <a:graphic>
          <a:graphicData uri="http://schemas.openxmlformats.org/drawingml/2006/table">
            <a:tbl>
              <a:tblPr/>
              <a:tblGrid>
                <a:gridCol w="1752600">
                  <a:extLst>
                    <a:ext uri="{9D8B030D-6E8A-4147-A177-3AD203B41FA5}">
                      <a16:colId xmlns:a16="http://schemas.microsoft.com/office/drawing/2014/main" val="385834800"/>
                    </a:ext>
                  </a:extLst>
                </a:gridCol>
                <a:gridCol w="1676400">
                  <a:extLst>
                    <a:ext uri="{9D8B030D-6E8A-4147-A177-3AD203B41FA5}">
                      <a16:colId xmlns:a16="http://schemas.microsoft.com/office/drawing/2014/main" val="1081473474"/>
                    </a:ext>
                  </a:extLst>
                </a:gridCol>
                <a:gridCol w="1295400">
                  <a:extLst>
                    <a:ext uri="{9D8B030D-6E8A-4147-A177-3AD203B41FA5}">
                      <a16:colId xmlns:a16="http://schemas.microsoft.com/office/drawing/2014/main" val="1010584040"/>
                    </a:ext>
                  </a:extLst>
                </a:gridCol>
                <a:gridCol w="990600">
                  <a:extLst>
                    <a:ext uri="{9D8B030D-6E8A-4147-A177-3AD203B41FA5}">
                      <a16:colId xmlns:a16="http://schemas.microsoft.com/office/drawing/2014/main" val="4146630268"/>
                    </a:ext>
                  </a:extLst>
                </a:gridCol>
                <a:gridCol w="990600">
                  <a:extLst>
                    <a:ext uri="{9D8B030D-6E8A-4147-A177-3AD203B41FA5}">
                      <a16:colId xmlns:a16="http://schemas.microsoft.com/office/drawing/2014/main" val="45035576"/>
                    </a:ext>
                  </a:extLst>
                </a:gridCol>
                <a:gridCol w="1447800">
                  <a:extLst>
                    <a:ext uri="{9D8B030D-6E8A-4147-A177-3AD203B41FA5}">
                      <a16:colId xmlns:a16="http://schemas.microsoft.com/office/drawing/2014/main" val="1279920114"/>
                    </a:ext>
                  </a:extLst>
                </a:gridCol>
              </a:tblGrid>
              <a:tr h="127000">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dirty="0">
                          <a:ln>
                            <a:noFill/>
                          </a:ln>
                          <a:solidFill>
                            <a:schemeClr val="tx1"/>
                          </a:solidFill>
                          <a:effectLst/>
                          <a:latin typeface="Arial" panose="020B0604020202020204" pitchFamily="34" charset="0"/>
                        </a:rPr>
                        <a:t>Architecture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dirty="0">
                          <a:ln>
                            <a:noFill/>
                          </a:ln>
                          <a:solidFill>
                            <a:schemeClr val="tx1"/>
                          </a:solidFill>
                          <a:effectLst/>
                          <a:latin typeface="Arial" panose="020B0604020202020204" pitchFamily="34" charset="0"/>
                        </a:rPr>
                        <a:t>Classification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dirty="0">
                          <a:ln>
                            <a:noFill/>
                          </a:ln>
                          <a:solidFill>
                            <a:schemeClr val="tx1"/>
                          </a:solidFill>
                          <a:effectLst/>
                          <a:latin typeface="Arial" panose="020B0604020202020204" pitchFamily="34" charset="0"/>
                        </a:rPr>
                        <a:t>Logic Levels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dirty="0">
                          <a:ln>
                            <a:noFill/>
                          </a:ln>
                          <a:solidFill>
                            <a:schemeClr val="tx1"/>
                          </a:solidFill>
                          <a:effectLst/>
                          <a:latin typeface="Arial" panose="020B0604020202020204" pitchFamily="34" charset="0"/>
                        </a:rPr>
                        <a:t>Max Fanout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dirty="0">
                          <a:ln>
                            <a:noFill/>
                          </a:ln>
                          <a:solidFill>
                            <a:schemeClr val="tx1"/>
                          </a:solidFill>
                          <a:effectLst/>
                          <a:latin typeface="Arial" panose="020B0604020202020204" pitchFamily="34" charset="0"/>
                        </a:rPr>
                        <a:t>Tracks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1" i="0" u="none" strike="noStrike" cap="none" normalizeH="0" baseline="0" dirty="0">
                          <a:ln>
                            <a:noFill/>
                          </a:ln>
                          <a:solidFill>
                            <a:schemeClr val="tx1"/>
                          </a:solidFill>
                          <a:effectLst/>
                          <a:latin typeface="Arial" panose="020B0604020202020204" pitchFamily="34" charset="0"/>
                        </a:rPr>
                        <a:t>Cells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5120041"/>
                  </a:ext>
                </a:extLst>
              </a:tr>
              <a:tr h="406400">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Carry-Ripple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6989390"/>
                  </a:ext>
                </a:extLst>
              </a:tr>
              <a:tr h="406400">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Carry-Skip n=4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N/4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1.25N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5853662"/>
                  </a:ext>
                </a:extLst>
              </a:tr>
              <a:tr h="406400">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Carry-Inc. n=4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N/4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2N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3464897"/>
                  </a:ext>
                </a:extLst>
              </a:tr>
              <a:tr h="406400">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Brent-Kung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(L-1,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2log</a:t>
                      </a:r>
                      <a:r>
                        <a:rPr kumimoji="0" lang="en-US" altLang="en-US" sz="1800" b="0" i="0" u="none" strike="noStrike" cap="none" normalizeH="0" baseline="-25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N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2N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5704201"/>
                  </a:ext>
                </a:extLst>
              </a:tr>
              <a:tr h="406400">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Sklansky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 L-1,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log</a:t>
                      </a:r>
                      <a:r>
                        <a:rPr kumimoji="0" lang="en-US" altLang="en-US" sz="1800" b="0" i="0" u="none" strike="noStrike" cap="none" normalizeH="0" baseline="-25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N/2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0.5 Nlog</a:t>
                      </a:r>
                      <a:r>
                        <a:rPr kumimoji="0" lang="en-US" altLang="en-US" sz="1800" b="0" i="0" u="none" strike="noStrike" cap="none" normalizeH="0" baseline="-25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8714415"/>
                  </a:ext>
                </a:extLst>
              </a:tr>
              <a:tr h="406400">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Kogge-Stone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(0, 0, L-1)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log</a:t>
                      </a:r>
                      <a:r>
                        <a:rPr kumimoji="0" lang="en-US" altLang="en-US" sz="1800" b="0" i="0" u="none" strike="noStrike" cap="none" normalizeH="0" baseline="-25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N/2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2000">
                          <a:solidFill>
                            <a:schemeClr val="tx1"/>
                          </a:solidFill>
                          <a:latin typeface="Arial" panose="020B0604020202020204" pitchFamily="34" charset="0"/>
                        </a:defRPr>
                      </a:lvl1pPr>
                      <a:lvl2pPr marL="569913">
                        <a:spcBef>
                          <a:spcPct val="20000"/>
                        </a:spcBef>
                        <a:defRPr sz="2000">
                          <a:solidFill>
                            <a:schemeClr val="tx1"/>
                          </a:solidFill>
                          <a:latin typeface="Arial" panose="020B0604020202020204" pitchFamily="34" charset="0"/>
                        </a:defRPr>
                      </a:lvl2pPr>
                      <a:lvl3pPr marL="969963">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rPr>
                        <a:t>Nlog</a:t>
                      </a:r>
                      <a:r>
                        <a:rPr kumimoji="0" lang="en-US" altLang="en-US" sz="1800" b="0" i="0" u="none" strike="noStrike" cap="none" normalizeH="0" baseline="-25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0923265"/>
                  </a:ext>
                </a:extLst>
              </a:tr>
            </a:tbl>
          </a:graphicData>
        </a:graphic>
      </p:graphicFrame>
      <p:sp>
        <p:nvSpPr>
          <p:cNvPr id="634016" name="Text Box 160">
            <a:extLst>
              <a:ext uri="{FF2B5EF4-FFF2-40B4-BE49-F238E27FC236}">
                <a16:creationId xmlns:a16="http://schemas.microsoft.com/office/drawing/2014/main" id="{3752FFBF-2D1E-A749-A710-40C50BC1AA70}"/>
              </a:ext>
            </a:extLst>
          </p:cNvPr>
          <p:cNvSpPr txBox="1">
            <a:spLocks noChangeArrowheads="1"/>
          </p:cNvSpPr>
          <p:nvPr/>
        </p:nvSpPr>
        <p:spPr bwMode="auto">
          <a:xfrm>
            <a:off x="2209800" y="1600200"/>
            <a:ext cx="77724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Arial" panose="020B0604020202020204" pitchFamily="34" charset="0"/>
              </a:rPr>
              <a:t>Adder architectures offer area/power/delay trade-offs.</a:t>
            </a:r>
          </a:p>
          <a:p>
            <a:pPr>
              <a:spcBef>
                <a:spcPct val="50000"/>
              </a:spcBef>
            </a:pPr>
            <a:r>
              <a:rPr lang="en-US" altLang="en-US" dirty="0">
                <a:latin typeface="Arial" panose="020B0604020202020204" pitchFamily="34" charset="0"/>
              </a:rPr>
              <a:t>Choose the best one for your application.</a:t>
            </a:r>
          </a:p>
        </p:txBody>
      </p:sp>
    </p:spTree>
    <p:extLst>
      <p:ext uri="{BB962C8B-B14F-4D97-AF65-F5344CB8AC3E}">
        <p14:creationId xmlns:p14="http://schemas.microsoft.com/office/powerpoint/2010/main" val="3300574883"/>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BB8F3157-6449-6947-814C-EE425117CABA}"/>
              </a:ext>
            </a:extLst>
          </p:cNvPr>
          <p:cNvSpPr>
            <a:spLocks noGrp="1" noChangeArrowheads="1"/>
          </p:cNvSpPr>
          <p:nvPr>
            <p:ph type="title"/>
          </p:nvPr>
        </p:nvSpPr>
        <p:spPr/>
        <p:txBody>
          <a:bodyPr/>
          <a:lstStyle/>
          <a:p>
            <a:r>
              <a:rPr lang="en-US" altLang="en-US" dirty="0"/>
              <a:t>PGK</a:t>
            </a:r>
          </a:p>
        </p:txBody>
      </p:sp>
      <p:sp>
        <p:nvSpPr>
          <p:cNvPr id="637955" name="Rectangle 3">
            <a:extLst>
              <a:ext uri="{FF2B5EF4-FFF2-40B4-BE49-F238E27FC236}">
                <a16:creationId xmlns:a16="http://schemas.microsoft.com/office/drawing/2014/main" id="{A7C23ED7-709F-8A41-A420-CB541B60987D}"/>
              </a:ext>
            </a:extLst>
          </p:cNvPr>
          <p:cNvSpPr>
            <a:spLocks noGrp="1" noChangeArrowheads="1"/>
          </p:cNvSpPr>
          <p:nvPr>
            <p:ph type="body" idx="1"/>
          </p:nvPr>
        </p:nvSpPr>
        <p:spPr/>
        <p:txBody>
          <a:bodyPr/>
          <a:lstStyle/>
          <a:p>
            <a:r>
              <a:rPr lang="en-US" altLang="en-US" dirty="0"/>
              <a:t>For a full adder, define what happens to carries </a:t>
            </a:r>
          </a:p>
          <a:p>
            <a:pPr lvl="2">
              <a:buFontTx/>
              <a:buNone/>
            </a:pPr>
            <a:r>
              <a:rPr lang="en-US" altLang="en-US" dirty="0"/>
              <a:t>(in terms of A and B)</a:t>
            </a:r>
          </a:p>
          <a:p>
            <a:pPr lvl="1"/>
            <a:r>
              <a:rPr lang="en-US" altLang="en-US" dirty="0"/>
              <a:t>Generate: C</a:t>
            </a:r>
            <a:r>
              <a:rPr lang="en-US" altLang="en-US" baseline="-25000" dirty="0"/>
              <a:t>out</a:t>
            </a:r>
            <a:r>
              <a:rPr lang="en-US" altLang="en-US" dirty="0"/>
              <a:t> = 1 independent of C</a:t>
            </a:r>
          </a:p>
          <a:p>
            <a:pPr lvl="2"/>
            <a:r>
              <a:rPr lang="en-US" altLang="en-US" dirty="0"/>
              <a:t>G = A </a:t>
            </a:r>
            <a:r>
              <a:rPr lang="en-US" altLang="en-US" dirty="0">
                <a:cs typeface="Arial" panose="020B0604020202020204" pitchFamily="34" charset="0"/>
              </a:rPr>
              <a:t>•</a:t>
            </a:r>
            <a:r>
              <a:rPr lang="en-US" altLang="en-US" dirty="0"/>
              <a:t> B</a:t>
            </a:r>
          </a:p>
          <a:p>
            <a:pPr lvl="1"/>
            <a:r>
              <a:rPr lang="en-US" altLang="en-US" dirty="0"/>
              <a:t>Propagate: C</a:t>
            </a:r>
            <a:r>
              <a:rPr lang="en-US" altLang="en-US" baseline="-25000" dirty="0"/>
              <a:t>out</a:t>
            </a:r>
            <a:r>
              <a:rPr lang="en-US" altLang="en-US" dirty="0"/>
              <a:t> = C</a:t>
            </a:r>
          </a:p>
          <a:p>
            <a:pPr lvl="2"/>
            <a:r>
              <a:rPr lang="en-US" altLang="en-US" dirty="0"/>
              <a:t>P = A </a:t>
            </a:r>
            <a:r>
              <a:rPr lang="en-US" altLang="en-US" dirty="0">
                <a:sym typeface="Symbol" pitchFamily="2" charset="2"/>
              </a:rPr>
              <a:t></a:t>
            </a:r>
            <a:r>
              <a:rPr lang="en-US" altLang="en-US" dirty="0"/>
              <a:t> B</a:t>
            </a:r>
          </a:p>
          <a:p>
            <a:pPr lvl="1"/>
            <a:r>
              <a:rPr lang="en-US" altLang="en-US" dirty="0"/>
              <a:t>Kill: C</a:t>
            </a:r>
            <a:r>
              <a:rPr lang="en-US" altLang="en-US" baseline="-25000" dirty="0"/>
              <a:t>out</a:t>
            </a:r>
            <a:r>
              <a:rPr lang="en-US" altLang="en-US" dirty="0"/>
              <a:t> = 0 independent of C</a:t>
            </a:r>
          </a:p>
          <a:p>
            <a:pPr lvl="2"/>
            <a:r>
              <a:rPr lang="en-US" altLang="en-US" dirty="0"/>
              <a:t>K = ~A </a:t>
            </a:r>
            <a:r>
              <a:rPr lang="en-US" altLang="en-US" dirty="0">
                <a:cs typeface="Arial" panose="020B0604020202020204" pitchFamily="34" charset="0"/>
              </a:rPr>
              <a:t>•</a:t>
            </a:r>
            <a:r>
              <a:rPr lang="en-US" altLang="en-US" dirty="0"/>
              <a:t> ~B</a:t>
            </a:r>
          </a:p>
        </p:txBody>
      </p:sp>
      <p:sp>
        <p:nvSpPr>
          <p:cNvPr id="637956" name="Rectangle 4">
            <a:extLst>
              <a:ext uri="{FF2B5EF4-FFF2-40B4-BE49-F238E27FC236}">
                <a16:creationId xmlns:a16="http://schemas.microsoft.com/office/drawing/2014/main" id="{6B5BE70C-DCED-CB48-9787-9BE2B95FA930}"/>
              </a:ext>
            </a:extLst>
          </p:cNvPr>
          <p:cNvSpPr>
            <a:spLocks noChangeArrowheads="1"/>
          </p:cNvSpPr>
          <p:nvPr/>
        </p:nvSpPr>
        <p:spPr bwMode="auto">
          <a:xfrm>
            <a:off x="4038600" y="2895600"/>
            <a:ext cx="7620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37958" name="Rectangle 6">
            <a:extLst>
              <a:ext uri="{FF2B5EF4-FFF2-40B4-BE49-F238E27FC236}">
                <a16:creationId xmlns:a16="http://schemas.microsoft.com/office/drawing/2014/main" id="{BCA85FE7-47A0-5D45-8BA8-9373978B7F03}"/>
              </a:ext>
            </a:extLst>
          </p:cNvPr>
          <p:cNvSpPr>
            <a:spLocks noChangeArrowheads="1"/>
          </p:cNvSpPr>
          <p:nvPr/>
        </p:nvSpPr>
        <p:spPr bwMode="auto">
          <a:xfrm>
            <a:off x="4038600" y="3733800"/>
            <a:ext cx="8382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37959" name="Rectangle 7">
            <a:extLst>
              <a:ext uri="{FF2B5EF4-FFF2-40B4-BE49-F238E27FC236}">
                <a16:creationId xmlns:a16="http://schemas.microsoft.com/office/drawing/2014/main" id="{6AC1A55B-5C0D-DC49-80F2-1DA8BD778F01}"/>
              </a:ext>
            </a:extLst>
          </p:cNvPr>
          <p:cNvSpPr>
            <a:spLocks noChangeArrowheads="1"/>
          </p:cNvSpPr>
          <p:nvPr/>
        </p:nvSpPr>
        <p:spPr bwMode="auto">
          <a:xfrm>
            <a:off x="4038600" y="4648200"/>
            <a:ext cx="10668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66893358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637956"/>
                                        </p:tgtEl>
                                      </p:cBhvr>
                                    </p:animEffect>
                                    <p:set>
                                      <p:cBhvr>
                                        <p:cTn id="7" dur="1" fill="hold">
                                          <p:stCondLst>
                                            <p:cond delay="499"/>
                                          </p:stCondLst>
                                        </p:cTn>
                                        <p:tgtEl>
                                          <p:spTgt spid="63795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637958"/>
                                        </p:tgtEl>
                                      </p:cBhvr>
                                    </p:animEffect>
                                    <p:set>
                                      <p:cBhvr>
                                        <p:cTn id="12" dur="1" fill="hold">
                                          <p:stCondLst>
                                            <p:cond delay="499"/>
                                          </p:stCondLst>
                                        </p:cTn>
                                        <p:tgtEl>
                                          <p:spTgt spid="63795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637959"/>
                                        </p:tgtEl>
                                      </p:cBhvr>
                                    </p:animEffect>
                                    <p:set>
                                      <p:cBhvr>
                                        <p:cTn id="17" dur="1" fill="hold">
                                          <p:stCondLst>
                                            <p:cond delay="499"/>
                                          </p:stCondLst>
                                        </p:cTn>
                                        <p:tgtEl>
                                          <p:spTgt spid="6379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id="{99EB997F-B237-2C4D-B960-232AE25AECDE}"/>
              </a:ext>
            </a:extLst>
          </p:cNvPr>
          <p:cNvSpPr>
            <a:spLocks noGrp="1" noChangeArrowheads="1"/>
          </p:cNvSpPr>
          <p:nvPr>
            <p:ph type="title"/>
          </p:nvPr>
        </p:nvSpPr>
        <p:spPr/>
        <p:txBody>
          <a:bodyPr/>
          <a:lstStyle/>
          <a:p>
            <a:r>
              <a:rPr lang="en-US" altLang="en-US" dirty="0"/>
              <a:t>Full Adder Design I</a:t>
            </a:r>
          </a:p>
        </p:txBody>
      </p:sp>
      <p:sp>
        <p:nvSpPr>
          <p:cNvPr id="601091" name="Rectangle 3">
            <a:extLst>
              <a:ext uri="{FF2B5EF4-FFF2-40B4-BE49-F238E27FC236}">
                <a16:creationId xmlns:a16="http://schemas.microsoft.com/office/drawing/2014/main" id="{1E04D4AB-A20A-2448-9890-2A3D798D34F1}"/>
              </a:ext>
            </a:extLst>
          </p:cNvPr>
          <p:cNvSpPr>
            <a:spLocks noGrp="1" noChangeArrowheads="1"/>
          </p:cNvSpPr>
          <p:nvPr>
            <p:ph type="body" idx="1"/>
          </p:nvPr>
        </p:nvSpPr>
        <p:spPr/>
        <p:txBody>
          <a:bodyPr/>
          <a:lstStyle/>
          <a:p>
            <a:r>
              <a:rPr lang="en-US" altLang="en-US" dirty="0"/>
              <a:t>Brute force implementation from eqns</a:t>
            </a:r>
          </a:p>
        </p:txBody>
      </p:sp>
      <p:graphicFrame>
        <p:nvGraphicFramePr>
          <p:cNvPr id="601092" name="Object 4">
            <a:extLst>
              <a:ext uri="{FF2B5EF4-FFF2-40B4-BE49-F238E27FC236}">
                <a16:creationId xmlns:a16="http://schemas.microsoft.com/office/drawing/2014/main" id="{CFFDAD7E-89D2-3946-B15B-ACD8C4913C06}"/>
              </a:ext>
            </a:extLst>
          </p:cNvPr>
          <p:cNvGraphicFramePr>
            <a:graphicFrameLocks noChangeAspect="1"/>
          </p:cNvGraphicFramePr>
          <p:nvPr/>
        </p:nvGraphicFramePr>
        <p:xfrm>
          <a:off x="2743200" y="2057401"/>
          <a:ext cx="2743200" cy="931863"/>
        </p:xfrm>
        <a:graphic>
          <a:graphicData uri="http://schemas.openxmlformats.org/presentationml/2006/ole">
            <mc:AlternateContent xmlns:mc="http://schemas.openxmlformats.org/markup-compatibility/2006">
              <mc:Choice xmlns:v="urn:schemas-microsoft-com:vml" Requires="v">
                <p:oleObj spid="_x0000_s2050" name="Equation" r:id="rId4" imgW="29260800" imgH="9944100" progId="Equation.DSMT4">
                  <p:embed/>
                </p:oleObj>
              </mc:Choice>
              <mc:Fallback>
                <p:oleObj name="Equation" r:id="rId4" imgW="29260800" imgH="9944100" progId="Equation.DSMT4">
                  <p:embed/>
                  <p:pic>
                    <p:nvPicPr>
                      <p:cNvPr id="601092" name="Object 4">
                        <a:extLst>
                          <a:ext uri="{FF2B5EF4-FFF2-40B4-BE49-F238E27FC236}">
                            <a16:creationId xmlns:a16="http://schemas.microsoft.com/office/drawing/2014/main" id="{CFFDAD7E-89D2-3946-B15B-ACD8C4913C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057401"/>
                        <a:ext cx="2743200"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591C45A9-15FF-4F83-A1CC-834301870BC5}"/>
              </a:ext>
            </a:extLst>
          </p:cNvPr>
          <p:cNvPicPr>
            <a:picLocks noChangeAspect="1"/>
          </p:cNvPicPr>
          <p:nvPr/>
        </p:nvPicPr>
        <p:blipFill>
          <a:blip r:embed="rId6"/>
          <a:srcRect/>
          <a:stretch/>
        </p:blipFill>
        <p:spPr>
          <a:xfrm>
            <a:off x="3733333" y="3434914"/>
            <a:ext cx="4725333" cy="2520177"/>
          </a:xfrm>
          <a:prstGeom prst="rect">
            <a:avLst/>
          </a:prstGeom>
        </p:spPr>
      </p:pic>
    </p:spTree>
    <p:extLst>
      <p:ext uri="{BB962C8B-B14F-4D97-AF65-F5344CB8AC3E}">
        <p14:creationId xmlns:p14="http://schemas.microsoft.com/office/powerpoint/2010/main" val="73448504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AE8C7489-142B-FC4A-BCA6-23B557EFA5F3}"/>
              </a:ext>
            </a:extLst>
          </p:cNvPr>
          <p:cNvSpPr>
            <a:spLocks noGrp="1" noChangeArrowheads="1"/>
          </p:cNvSpPr>
          <p:nvPr>
            <p:ph type="title"/>
          </p:nvPr>
        </p:nvSpPr>
        <p:spPr/>
        <p:txBody>
          <a:bodyPr/>
          <a:lstStyle/>
          <a:p>
            <a:r>
              <a:rPr lang="en-US" altLang="en-US" dirty="0"/>
              <a:t>Full Adder Design II</a:t>
            </a:r>
          </a:p>
        </p:txBody>
      </p:sp>
      <p:sp>
        <p:nvSpPr>
          <p:cNvPr id="602115" name="Rectangle 3">
            <a:extLst>
              <a:ext uri="{FF2B5EF4-FFF2-40B4-BE49-F238E27FC236}">
                <a16:creationId xmlns:a16="http://schemas.microsoft.com/office/drawing/2014/main" id="{CABC65ED-989E-D546-8F93-2E3AE00809A0}"/>
              </a:ext>
            </a:extLst>
          </p:cNvPr>
          <p:cNvSpPr>
            <a:spLocks noGrp="1" noChangeArrowheads="1"/>
          </p:cNvSpPr>
          <p:nvPr>
            <p:ph type="body" idx="1"/>
          </p:nvPr>
        </p:nvSpPr>
        <p:spPr/>
        <p:txBody>
          <a:bodyPr/>
          <a:lstStyle/>
          <a:p>
            <a:r>
              <a:rPr lang="en-US" altLang="en-US" dirty="0"/>
              <a:t>Factor S in terms of C</a:t>
            </a:r>
            <a:r>
              <a:rPr lang="en-US" altLang="en-US" baseline="-25000" dirty="0"/>
              <a:t>out</a:t>
            </a:r>
          </a:p>
          <a:p>
            <a:pPr>
              <a:buFont typeface="Wingdings" pitchFamily="2" charset="2"/>
              <a:buNone/>
            </a:pPr>
            <a:r>
              <a:rPr lang="en-US" altLang="en-US" dirty="0"/>
              <a:t>	S = ABC + (A + B + C)(~C</a:t>
            </a:r>
            <a:r>
              <a:rPr lang="en-US" altLang="en-US" baseline="-25000" dirty="0"/>
              <a:t>out</a:t>
            </a:r>
            <a:r>
              <a:rPr lang="en-US" altLang="en-US" dirty="0"/>
              <a:t>)</a:t>
            </a:r>
          </a:p>
          <a:p>
            <a:r>
              <a:rPr lang="en-US" altLang="en-US" dirty="0"/>
              <a:t>Critical path is usually C to C</a:t>
            </a:r>
            <a:r>
              <a:rPr lang="en-US" altLang="en-US" baseline="-25000" dirty="0"/>
              <a:t>out</a:t>
            </a:r>
            <a:r>
              <a:rPr lang="en-US" altLang="en-US" dirty="0"/>
              <a:t> in ripple adder</a:t>
            </a:r>
          </a:p>
          <a:p>
            <a:pPr>
              <a:buFont typeface="Wingdings" pitchFamily="2" charset="2"/>
              <a:buNone/>
            </a:pPr>
            <a:r>
              <a:rPr lang="en-US" altLang="en-US" dirty="0"/>
              <a:t>	</a:t>
            </a:r>
          </a:p>
        </p:txBody>
      </p:sp>
      <p:pic>
        <p:nvPicPr>
          <p:cNvPr id="3" name="Picture 2">
            <a:extLst>
              <a:ext uri="{FF2B5EF4-FFF2-40B4-BE49-F238E27FC236}">
                <a16:creationId xmlns:a16="http://schemas.microsoft.com/office/drawing/2014/main" id="{2B72DA08-90BC-4934-960F-5F71D3AA6AD6}"/>
              </a:ext>
            </a:extLst>
          </p:cNvPr>
          <p:cNvPicPr>
            <a:picLocks noChangeAspect="1"/>
          </p:cNvPicPr>
          <p:nvPr/>
        </p:nvPicPr>
        <p:blipFill>
          <a:blip r:embed="rId3"/>
          <a:srcRect/>
          <a:stretch/>
        </p:blipFill>
        <p:spPr>
          <a:xfrm>
            <a:off x="3490969" y="2877199"/>
            <a:ext cx="5210062" cy="2848167"/>
          </a:xfrm>
          <a:prstGeom prst="rect">
            <a:avLst/>
          </a:prstGeom>
        </p:spPr>
      </p:pic>
    </p:spTree>
    <p:extLst>
      <p:ext uri="{BB962C8B-B14F-4D97-AF65-F5344CB8AC3E}">
        <p14:creationId xmlns:p14="http://schemas.microsoft.com/office/powerpoint/2010/main" val="2957939907"/>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59324551-187F-4F43-B87F-C3BD776755D3}"/>
              </a:ext>
            </a:extLst>
          </p:cNvPr>
          <p:cNvSpPr>
            <a:spLocks noGrp="1" noChangeArrowheads="1"/>
          </p:cNvSpPr>
          <p:nvPr>
            <p:ph type="title"/>
          </p:nvPr>
        </p:nvSpPr>
        <p:spPr/>
        <p:txBody>
          <a:bodyPr/>
          <a:lstStyle/>
          <a:p>
            <a:r>
              <a:rPr lang="en-US" altLang="en-US" dirty="0"/>
              <a:t>Layout</a:t>
            </a:r>
          </a:p>
        </p:txBody>
      </p:sp>
      <p:sp>
        <p:nvSpPr>
          <p:cNvPr id="603139" name="Rectangle 3">
            <a:extLst>
              <a:ext uri="{FF2B5EF4-FFF2-40B4-BE49-F238E27FC236}">
                <a16:creationId xmlns:a16="http://schemas.microsoft.com/office/drawing/2014/main" id="{90F80195-FED9-C04D-A76D-EA74E727A341}"/>
              </a:ext>
            </a:extLst>
          </p:cNvPr>
          <p:cNvSpPr>
            <a:spLocks noGrp="1" noChangeArrowheads="1"/>
          </p:cNvSpPr>
          <p:nvPr>
            <p:ph type="body" idx="1"/>
          </p:nvPr>
        </p:nvSpPr>
        <p:spPr/>
        <p:txBody>
          <a:bodyPr/>
          <a:lstStyle/>
          <a:p>
            <a:r>
              <a:rPr lang="en-US" altLang="en-US" dirty="0"/>
              <a:t>Clever layout circumvents usual line of diffusion</a:t>
            </a:r>
          </a:p>
          <a:p>
            <a:pPr lvl="1"/>
            <a:r>
              <a:rPr lang="en-US" altLang="en-US" dirty="0"/>
              <a:t>Use wide transistors on critical path</a:t>
            </a:r>
          </a:p>
          <a:p>
            <a:pPr lvl="1"/>
            <a:r>
              <a:rPr lang="en-US" altLang="en-US" dirty="0"/>
              <a:t>Eliminate output inverters</a:t>
            </a:r>
          </a:p>
        </p:txBody>
      </p:sp>
      <p:pic>
        <p:nvPicPr>
          <p:cNvPr id="603140" name="Picture 4">
            <a:extLst>
              <a:ext uri="{FF2B5EF4-FFF2-40B4-BE49-F238E27FC236}">
                <a16:creationId xmlns:a16="http://schemas.microsoft.com/office/drawing/2014/main" id="{283E3854-448A-384D-9DF3-4EBF53F21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505201"/>
            <a:ext cx="7696200"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23065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E51B31E8-C42C-DD4C-9EA1-16A4965C29C0}"/>
              </a:ext>
            </a:extLst>
          </p:cNvPr>
          <p:cNvSpPr>
            <a:spLocks noGrp="1" noChangeArrowheads="1"/>
          </p:cNvSpPr>
          <p:nvPr>
            <p:ph type="title"/>
          </p:nvPr>
        </p:nvSpPr>
        <p:spPr/>
        <p:txBody>
          <a:bodyPr/>
          <a:lstStyle/>
          <a:p>
            <a:r>
              <a:rPr lang="en-US" altLang="en-US" dirty="0"/>
              <a:t>Full Adder Design III</a:t>
            </a:r>
          </a:p>
        </p:txBody>
      </p:sp>
      <p:sp>
        <p:nvSpPr>
          <p:cNvPr id="604163" name="Rectangle 3">
            <a:extLst>
              <a:ext uri="{FF2B5EF4-FFF2-40B4-BE49-F238E27FC236}">
                <a16:creationId xmlns:a16="http://schemas.microsoft.com/office/drawing/2014/main" id="{2717D8D7-E77D-8941-AD5B-B0089E87A86B}"/>
              </a:ext>
            </a:extLst>
          </p:cNvPr>
          <p:cNvSpPr>
            <a:spLocks noGrp="1" noChangeArrowheads="1"/>
          </p:cNvSpPr>
          <p:nvPr>
            <p:ph type="body" idx="1"/>
          </p:nvPr>
        </p:nvSpPr>
        <p:spPr/>
        <p:txBody>
          <a:bodyPr/>
          <a:lstStyle/>
          <a:p>
            <a:r>
              <a:rPr lang="en-US" altLang="en-US" dirty="0"/>
              <a:t>Complementary Pass Transistor Logic (CPL)</a:t>
            </a:r>
          </a:p>
          <a:p>
            <a:pPr lvl="1"/>
            <a:r>
              <a:rPr lang="en-US" altLang="en-US" dirty="0"/>
              <a:t>Slightly faster, but more area</a:t>
            </a:r>
          </a:p>
        </p:txBody>
      </p:sp>
      <p:pic>
        <p:nvPicPr>
          <p:cNvPr id="3" name="Picture 2">
            <a:extLst>
              <a:ext uri="{FF2B5EF4-FFF2-40B4-BE49-F238E27FC236}">
                <a16:creationId xmlns:a16="http://schemas.microsoft.com/office/drawing/2014/main" id="{1207F164-D2D5-4F5E-B87B-304D0F66B4B8}"/>
              </a:ext>
            </a:extLst>
          </p:cNvPr>
          <p:cNvPicPr>
            <a:picLocks noChangeAspect="1"/>
          </p:cNvPicPr>
          <p:nvPr/>
        </p:nvPicPr>
        <p:blipFill>
          <a:blip r:embed="rId3"/>
          <a:srcRect/>
          <a:stretch/>
        </p:blipFill>
        <p:spPr>
          <a:xfrm>
            <a:off x="3492039" y="2467095"/>
            <a:ext cx="5207921" cy="3257844"/>
          </a:xfrm>
          <a:prstGeom prst="rect">
            <a:avLst/>
          </a:prstGeom>
        </p:spPr>
      </p:pic>
    </p:spTree>
    <p:extLst>
      <p:ext uri="{BB962C8B-B14F-4D97-AF65-F5344CB8AC3E}">
        <p14:creationId xmlns:p14="http://schemas.microsoft.com/office/powerpoint/2010/main" val="863290794"/>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A9C848FA-4D4E-1642-AF60-9330E25FF010}"/>
              </a:ext>
            </a:extLst>
          </p:cNvPr>
          <p:cNvSpPr>
            <a:spLocks noGrp="1" noChangeArrowheads="1"/>
          </p:cNvSpPr>
          <p:nvPr>
            <p:ph type="title"/>
          </p:nvPr>
        </p:nvSpPr>
        <p:spPr/>
        <p:txBody>
          <a:bodyPr/>
          <a:lstStyle/>
          <a:p>
            <a:r>
              <a:rPr lang="en-US" altLang="en-US" dirty="0"/>
              <a:t>Full Adder Design IV</a:t>
            </a:r>
          </a:p>
        </p:txBody>
      </p:sp>
      <p:sp>
        <p:nvSpPr>
          <p:cNvPr id="605187" name="Rectangle 3">
            <a:extLst>
              <a:ext uri="{FF2B5EF4-FFF2-40B4-BE49-F238E27FC236}">
                <a16:creationId xmlns:a16="http://schemas.microsoft.com/office/drawing/2014/main" id="{D55B12BE-4996-F64A-A213-30020ED48BC1}"/>
              </a:ext>
            </a:extLst>
          </p:cNvPr>
          <p:cNvSpPr>
            <a:spLocks noGrp="1" noChangeArrowheads="1"/>
          </p:cNvSpPr>
          <p:nvPr>
            <p:ph type="body" idx="1"/>
          </p:nvPr>
        </p:nvSpPr>
        <p:spPr/>
        <p:txBody>
          <a:bodyPr/>
          <a:lstStyle/>
          <a:p>
            <a:r>
              <a:rPr lang="en-US" altLang="en-US" dirty="0"/>
              <a:t>Dual-rail domino</a:t>
            </a:r>
          </a:p>
          <a:p>
            <a:pPr lvl="1"/>
            <a:r>
              <a:rPr lang="en-US" altLang="en-US" dirty="0"/>
              <a:t>Very fast, but large and power hungry</a:t>
            </a:r>
          </a:p>
          <a:p>
            <a:pPr lvl="1"/>
            <a:r>
              <a:rPr lang="en-US" altLang="en-US" dirty="0"/>
              <a:t>Used in very fast multipliers</a:t>
            </a:r>
          </a:p>
        </p:txBody>
      </p:sp>
      <p:pic>
        <p:nvPicPr>
          <p:cNvPr id="3" name="Picture 2">
            <a:extLst>
              <a:ext uri="{FF2B5EF4-FFF2-40B4-BE49-F238E27FC236}">
                <a16:creationId xmlns:a16="http://schemas.microsoft.com/office/drawing/2014/main" id="{48FE9155-0C2D-4CD6-B212-C40DDADFA8C7}"/>
              </a:ext>
            </a:extLst>
          </p:cNvPr>
          <p:cNvPicPr>
            <a:picLocks noChangeAspect="1"/>
          </p:cNvPicPr>
          <p:nvPr/>
        </p:nvPicPr>
        <p:blipFill>
          <a:blip r:embed="rId3"/>
          <a:srcRect/>
          <a:stretch/>
        </p:blipFill>
        <p:spPr>
          <a:xfrm>
            <a:off x="3249067" y="2618618"/>
            <a:ext cx="5693866" cy="3106321"/>
          </a:xfrm>
          <a:prstGeom prst="rect">
            <a:avLst/>
          </a:prstGeom>
        </p:spPr>
      </p:pic>
    </p:spTree>
    <p:extLst>
      <p:ext uri="{BB962C8B-B14F-4D97-AF65-F5344CB8AC3E}">
        <p14:creationId xmlns:p14="http://schemas.microsoft.com/office/powerpoint/2010/main" val="2176526979"/>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B61D4E06-5D3F-4994-A4A7-4BA626FA722D}">
  <ds:schemaRef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schemas.microsoft.com/sharepoint/v3"/>
    <ds:schemaRef ds:uri="f2ad5090-61a8-4b8c-ab70-68f4ff4d1933"/>
    <ds:schemaRef ds:uri="http://schemas.microsoft.com/sharepoint/v3/fields"/>
    <ds:schemaRef ds:uri="http://purl.org/dc/terms/"/>
    <ds:schemaRef ds:uri="http://schemas.microsoft.com/office/2006/documentManagement/types"/>
    <ds:schemaRef ds:uri="c0950e01-db07-4e41-9c32-b7a8e9fccc9b"/>
    <ds:schemaRef ds:uri="http://www.w3.org/XML/1998/namespace"/>
    <ds:schemaRef ds:uri="http://purl.org/dc/dcmitype/"/>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2471</Words>
  <Application>Microsoft Office PowerPoint</Application>
  <PresentationFormat>Widescreen</PresentationFormat>
  <Paragraphs>368</Paragraphs>
  <Slides>37</Slides>
  <Notes>37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4</vt:i4>
      </vt:variant>
      <vt:variant>
        <vt:lpstr>Slide Titles</vt:lpstr>
      </vt:variant>
      <vt:variant>
        <vt:i4>37</vt:i4>
      </vt:variant>
    </vt:vector>
  </HeadingPairs>
  <TitlesOfParts>
    <vt:vector size="46" baseType="lpstr">
      <vt:lpstr>Arial</vt:lpstr>
      <vt:lpstr>Calibri</vt:lpstr>
      <vt:lpstr>Times New Roman</vt:lpstr>
      <vt:lpstr>Wingdings</vt:lpstr>
      <vt:lpstr>Arm_PPT_Public</vt:lpstr>
      <vt:lpstr>Equation</vt:lpstr>
      <vt:lpstr>Equation.DSMT4</vt:lpstr>
      <vt:lpstr>Visio</vt:lpstr>
      <vt:lpstr>VISIO</vt:lpstr>
      <vt:lpstr>CMOS VLSI Design  Lecture 14: Adders</vt:lpstr>
      <vt:lpstr>Learning Objectives</vt:lpstr>
      <vt:lpstr>Single-Bit Addition</vt:lpstr>
      <vt:lpstr>PGK</vt:lpstr>
      <vt:lpstr>Full Adder Design I</vt:lpstr>
      <vt:lpstr>Full Adder Design II</vt:lpstr>
      <vt:lpstr>Layout</vt:lpstr>
      <vt:lpstr>Full Adder Design III</vt:lpstr>
      <vt:lpstr>Full Adder Design IV</vt:lpstr>
      <vt:lpstr>Carry-Propagate Adders</vt:lpstr>
      <vt:lpstr>Carry-Ripple Adder</vt:lpstr>
      <vt:lpstr>Inversions</vt:lpstr>
      <vt:lpstr>Generate/Propagate</vt:lpstr>
      <vt:lpstr>PG Logic</vt:lpstr>
      <vt:lpstr>Carry-Ripple Revisited</vt:lpstr>
      <vt:lpstr>Carry-Ripple PG Diagram</vt:lpstr>
      <vt:lpstr>PG Diagram Notation</vt:lpstr>
      <vt:lpstr>Carry-Skip Adder</vt:lpstr>
      <vt:lpstr>Carry-Skip PG Diagram</vt:lpstr>
      <vt:lpstr>Variable Group Size</vt:lpstr>
      <vt:lpstr>Carry-Lookahead Adder</vt:lpstr>
      <vt:lpstr>CLA PG Diagram</vt:lpstr>
      <vt:lpstr>Higher Valency Cells</vt:lpstr>
      <vt:lpstr>Carry-Select Adder</vt:lpstr>
      <vt:lpstr>Carry-Increment Adder</vt:lpstr>
      <vt:lpstr>Variable Group Size</vt:lpstr>
      <vt:lpstr>Tree Adder</vt:lpstr>
      <vt:lpstr>Brent-Kung</vt:lpstr>
      <vt:lpstr>Sklansky</vt:lpstr>
      <vt:lpstr>Kogge-Stone</vt:lpstr>
      <vt:lpstr>Tree Adder Taxonomy</vt:lpstr>
      <vt:lpstr>Tree Adder Taxonomy</vt:lpstr>
      <vt:lpstr>Han-Carlson</vt:lpstr>
      <vt:lpstr>Knowles [2, 1, 1, 1]</vt:lpstr>
      <vt:lpstr>Ladner-Fischer</vt:lpstr>
      <vt:lpstr>Taxonomy Revisited</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14: Adders</dc:title>
  <dc:subject/>
  <dc:creator/>
  <cp:keywords/>
  <dc:description/>
  <cp:lastModifiedBy/>
  <cp:revision>9</cp:revision>
  <dcterms:created xsi:type="dcterms:W3CDTF">2019-04-08T13:00:08Z</dcterms:created>
  <dcterms:modified xsi:type="dcterms:W3CDTF">2020-08-26T06:07:22Z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