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38"/>
  </p:notesMasterIdLst>
  <p:handoutMasterIdLst>
    <p:handoutMasterId r:id="rId39"/>
  </p:handoutMasterIdLst>
  <p:sldIdLst>
    <p:sldId id="371" r:id="rId7"/>
    <p:sldId id="372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310" r:id="rId16"/>
    <p:sldId id="276" r:id="rId17"/>
    <p:sldId id="277" r:id="rId18"/>
    <p:sldId id="311" r:id="rId19"/>
    <p:sldId id="312" r:id="rId20"/>
    <p:sldId id="313" r:id="rId21"/>
    <p:sldId id="314" r:id="rId22"/>
    <p:sldId id="279" r:id="rId23"/>
    <p:sldId id="281" r:id="rId24"/>
    <p:sldId id="283" r:id="rId25"/>
    <p:sldId id="286" r:id="rId26"/>
    <p:sldId id="292" r:id="rId27"/>
    <p:sldId id="306" r:id="rId28"/>
    <p:sldId id="293" r:id="rId29"/>
    <p:sldId id="294" r:id="rId30"/>
    <p:sldId id="295" r:id="rId31"/>
    <p:sldId id="297" r:id="rId32"/>
    <p:sldId id="304" r:id="rId33"/>
    <p:sldId id="305" r:id="rId34"/>
    <p:sldId id="307" r:id="rId35"/>
    <p:sldId id="308" r:id="rId36"/>
    <p:sldId id="309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4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524" autoAdjust="0"/>
  </p:normalViewPr>
  <p:slideViewPr>
    <p:cSldViewPr snapToGrid="0">
      <p:cViewPr varScale="1">
        <p:scale>
          <a:sx n="87" d="100"/>
          <a:sy n="87" d="100"/>
        </p:scale>
        <p:origin x="122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8/26/2020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8/26/2020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D7FE2B-853D-CB48-AD72-5A0B935CC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050C84-66E5-4D41-AB1B-128521F91AB1}" type="slidenum">
              <a:rPr lang="en-US" altLang="en-US" sz="1200"/>
              <a:pPr eaLnBrk="1" hangingPunct="1"/>
              <a:t>10</a:t>
            </a:fld>
            <a:endParaRPr lang="en-US" altLang="en-US" sz="1200" dirty="0"/>
          </a:p>
        </p:txBody>
      </p:sp>
      <p:sp>
        <p:nvSpPr>
          <p:cNvPr id="755714" name="Rectangle 2">
            <a:extLst>
              <a:ext uri="{FF2B5EF4-FFF2-40B4-BE49-F238E27FC236}">
                <a16:creationId xmlns:a16="http://schemas.microsoft.com/office/drawing/2014/main" id="{0EF39BFF-D43B-0449-9D29-CD94980C9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5715" name="Rectangle 3">
            <a:extLst>
              <a:ext uri="{FF2B5EF4-FFF2-40B4-BE49-F238E27FC236}">
                <a16:creationId xmlns:a16="http://schemas.microsoft.com/office/drawing/2014/main" id="{605E26C1-28CF-9A44-95DF-A291E763C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DE28A0-D4C7-B54E-9B89-DC34D741B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C4D9D5-E4F8-8241-8781-C2AB19214598}" type="slidenum">
              <a:rPr lang="en-US" altLang="en-US" sz="1200"/>
              <a:pPr eaLnBrk="1" hangingPunct="1"/>
              <a:t>11</a:t>
            </a:fld>
            <a:endParaRPr lang="en-US" altLang="en-US" sz="1200" dirty="0"/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BEFF77A4-039F-BA4E-891B-226FBE147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478F46C4-D45C-F34B-BA8C-EB2EC2DF0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 An array funnel shifter can be designed using a nMOS pass transistors, although this circuit suffers from Vt drops.</a:t>
            </a:r>
          </a:p>
        </p:txBody>
      </p:sp>
    </p:spTree>
    <p:extLst>
      <p:ext uri="{BB962C8B-B14F-4D97-AF65-F5344CB8AC3E}">
        <p14:creationId xmlns:p14="http://schemas.microsoft.com/office/powerpoint/2010/main" val="319365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DEAB8F-F90F-1D49-AC61-119619B18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E33DAB-49B3-6D4C-8A1D-09A9F79F63BF}" type="slidenum">
              <a:rPr lang="en-US" altLang="en-US" sz="1200"/>
              <a:pPr eaLnBrk="1" hangingPunct="1"/>
              <a:t>12</a:t>
            </a:fld>
            <a:endParaRPr lang="en-US" altLang="en-US" sz="1200" dirty="0"/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E0343D4C-B3B5-F545-B5FF-82FBBB6DA5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A7C8FD15-1C81-CD48-A3CF-88D8E4BC9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8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53AD86-10FC-5649-96B9-CE2C49B0D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DF5C89-2153-104E-AD0A-473001ADA2C8}" type="slidenum">
              <a:rPr lang="en-US" altLang="en-US" sz="1200"/>
              <a:pPr eaLnBrk="1" hangingPunct="1"/>
              <a:t>13</a:t>
            </a:fld>
            <a:endParaRPr lang="en-US" altLang="en-US" sz="1200" dirty="0"/>
          </a:p>
        </p:txBody>
      </p:sp>
      <p:sp>
        <p:nvSpPr>
          <p:cNvPr id="757762" name="Rectangle 2">
            <a:extLst>
              <a:ext uri="{FF2B5EF4-FFF2-40B4-BE49-F238E27FC236}">
                <a16:creationId xmlns:a16="http://schemas.microsoft.com/office/drawing/2014/main" id="{B0A84B20-C4A4-8F44-8A53-2F9766ED2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63" name="Rectangle 3">
            <a:extLst>
              <a:ext uri="{FF2B5EF4-FFF2-40B4-BE49-F238E27FC236}">
                <a16:creationId xmlns:a16="http://schemas.microsoft.com/office/drawing/2014/main" id="{0C011C87-DC99-6F49-B7E0-F231020E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5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D7F713-DF79-2C44-9EC7-0081F85B6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86E666-9748-854B-A5AC-2E6B5C26017B}" type="slidenum">
              <a:rPr lang="en-US" altLang="en-US" sz="1200"/>
              <a:pPr eaLnBrk="1" hangingPunct="1"/>
              <a:t>14</a:t>
            </a:fld>
            <a:endParaRPr lang="en-US" altLang="en-US" sz="1200" dirty="0"/>
          </a:p>
        </p:txBody>
      </p:sp>
      <p:sp>
        <p:nvSpPr>
          <p:cNvPr id="761858" name="Rectangle 2">
            <a:extLst>
              <a:ext uri="{FF2B5EF4-FFF2-40B4-BE49-F238E27FC236}">
                <a16:creationId xmlns:a16="http://schemas.microsoft.com/office/drawing/2014/main" id="{524B31DC-62A4-2441-9F76-DB3DAD535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162A5512-ECAE-7244-9E76-40FB8A364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 barrel shifter is a digital circuit that can shift a data word of N-bits to up to N-1 places in right or left direction.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5722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86476-AFDD-D542-AA7D-526C68CB2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762668-5194-4549-BD2B-4A238192BC2E}" type="slidenum">
              <a:rPr lang="en-US" altLang="en-US" sz="1200"/>
              <a:pPr eaLnBrk="1" hangingPunct="1"/>
              <a:t>15</a:t>
            </a:fld>
            <a:endParaRPr lang="en-US" altLang="en-US" sz="1200" dirty="0"/>
          </a:p>
        </p:txBody>
      </p:sp>
      <p:sp>
        <p:nvSpPr>
          <p:cNvPr id="763906" name="Rectangle 2">
            <a:extLst>
              <a:ext uri="{FF2B5EF4-FFF2-40B4-BE49-F238E27FC236}">
                <a16:creationId xmlns:a16="http://schemas.microsoft.com/office/drawing/2014/main" id="{9A3F3512-7DB7-194B-A9F5-615FFAA5A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3907" name="Rectangle 3">
            <a:extLst>
              <a:ext uri="{FF2B5EF4-FFF2-40B4-BE49-F238E27FC236}">
                <a16:creationId xmlns:a16="http://schemas.microsoft.com/office/drawing/2014/main" id="{20892D95-FDA9-994F-A104-7FB2CA310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Logarithmic barrel shifter can be built using a combination of multiplexers and a sign mask. The logarithmic barrel shifter can perform arithmetic shifts, which is a signed shift and logical shift in both left and right directions.</a:t>
            </a:r>
          </a:p>
        </p:txBody>
      </p:sp>
    </p:spTree>
    <p:extLst>
      <p:ext uri="{BB962C8B-B14F-4D97-AF65-F5344CB8AC3E}">
        <p14:creationId xmlns:p14="http://schemas.microsoft.com/office/powerpoint/2010/main" val="211307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52B8A1-091E-5847-AEB8-AC637B2E2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622FEB-B9FF-7D44-A64D-CBC5B38D0152}" type="slidenum">
              <a:rPr lang="en-US" altLang="en-US" sz="1200"/>
              <a:pPr eaLnBrk="1" hangingPunct="1"/>
              <a:t>16</a:t>
            </a:fld>
            <a:endParaRPr lang="en-US" altLang="en-US" sz="1200" dirty="0"/>
          </a:p>
        </p:txBody>
      </p:sp>
      <p:sp>
        <p:nvSpPr>
          <p:cNvPr id="765954" name="Rectangle 2">
            <a:extLst>
              <a:ext uri="{FF2B5EF4-FFF2-40B4-BE49-F238E27FC236}">
                <a16:creationId xmlns:a16="http://schemas.microsoft.com/office/drawing/2014/main" id="{D87C3545-ECCA-604B-91D2-7DF4C33A8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5955" name="Rectangle 3">
            <a:extLst>
              <a:ext uri="{FF2B5EF4-FFF2-40B4-BE49-F238E27FC236}">
                <a16:creationId xmlns:a16="http://schemas.microsoft.com/office/drawing/2014/main" id="{2D431417-ECA1-AB4C-A23D-F3FDE6F6C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1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C26D76-B05D-6241-9265-6DC945A15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F1E4D2B-B236-2A48-8203-1B8DBB921DE9}" type="slidenum">
              <a:rPr lang="en-US" altLang="en-US" sz="1200"/>
              <a:pPr eaLnBrk="1" hangingPunct="1"/>
              <a:t>17</a:t>
            </a:fld>
            <a:endParaRPr lang="en-US" altLang="en-US" sz="1200" dirty="0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62670A44-C186-C744-A598-153BF2095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CB4366DB-2D2B-6F43-AE29-9C386587E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This carry</a:t>
            </a:r>
            <a:r>
              <a:rPr lang="en-US" b="1" dirty="0"/>
              <a:t>-</a:t>
            </a:r>
            <a:r>
              <a:rPr lang="en-US" dirty="0"/>
              <a:t>propagate adder structure is large and can grow with K.</a:t>
            </a:r>
          </a:p>
        </p:txBody>
      </p:sp>
    </p:spTree>
    <p:extLst>
      <p:ext uri="{BB962C8B-B14F-4D97-AF65-F5344CB8AC3E}">
        <p14:creationId xmlns:p14="http://schemas.microsoft.com/office/powerpoint/2010/main" val="367910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DD9DBD-1FBB-3841-8BF8-CCD17EDA95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3B808D-FA4E-6040-BB97-4211382D2C9D}" type="slidenum">
              <a:rPr lang="en-US" altLang="en-US" sz="1200"/>
              <a:pPr eaLnBrk="1" hangingPunct="1"/>
              <a:t>18</a:t>
            </a:fld>
            <a:endParaRPr lang="en-US" altLang="en-US" sz="1200" dirty="0"/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33702D4C-4D89-4542-A59D-E5392E6F8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B3DA45EA-92E4-8445-9462-BB5ED1122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base" hangingPunct="1">
              <a:spcBef>
                <a:spcPts val="600"/>
              </a:spcBef>
              <a:spcAft>
                <a:spcPct val="0"/>
              </a:spcAft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 carry-save adder efficiently computes the sum of three or more binary numbers and produces a sum and carry output. </a:t>
            </a:r>
            <a:endParaRPr lang="en-US" sz="1200" kern="1200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92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EED171-11D7-F74B-BBAB-5419C39E1A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D6789B-390F-034D-A5F4-A383FF46A404}" type="slidenum">
              <a:rPr lang="en-US" altLang="en-US" sz="1200"/>
              <a:pPr eaLnBrk="1" hangingPunct="1"/>
              <a:t>19</a:t>
            </a:fld>
            <a:endParaRPr lang="en-US" altLang="en-US" sz="1200" dirty="0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8BEE3443-1981-5548-9586-EBBF61D3A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E44FA74B-2798-464D-A703-B0AA4C8ED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 get the result of the addition of K N-bit numbers, the output</a:t>
            </a:r>
            <a:r>
              <a:rPr lang="en-US" b="1" dirty="0"/>
              <a:t>s (</a:t>
            </a:r>
            <a:r>
              <a:rPr lang="en-US" dirty="0"/>
              <a:t>carry outputs ) using a carry</a:t>
            </a:r>
            <a:r>
              <a:rPr lang="en-US" b="1" dirty="0"/>
              <a:t>-</a:t>
            </a:r>
            <a:r>
              <a:rPr lang="en-US" dirty="0"/>
              <a:t>save adder, one would need K-2 CSA stages plus a CPA adder.</a:t>
            </a:r>
          </a:p>
        </p:txBody>
      </p:sp>
    </p:spTree>
    <p:extLst>
      <p:ext uri="{BB962C8B-B14F-4D97-AF65-F5344CB8AC3E}">
        <p14:creationId xmlns:p14="http://schemas.microsoft.com/office/powerpoint/2010/main" val="118587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53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1CD198-0A3E-464D-B42F-87F6B1B99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05EE2C-C4D0-3840-8360-3DC27D455C07}" type="slidenum">
              <a:rPr lang="en-US" altLang="en-US" sz="1200"/>
              <a:pPr eaLnBrk="1" hangingPunct="1"/>
              <a:t>20</a:t>
            </a:fld>
            <a:endParaRPr lang="en-US" altLang="en-US" sz="1200" dirty="0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F1C368DD-4D0F-9742-A8AD-7F8210001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D995D766-CEB8-F24E-BA20-47C0526C5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Multiplication steps involve partial products and sum of the partial product.</a:t>
            </a:r>
          </a:p>
        </p:txBody>
      </p:sp>
    </p:spTree>
    <p:extLst>
      <p:ext uri="{BB962C8B-B14F-4D97-AF65-F5344CB8AC3E}">
        <p14:creationId xmlns:p14="http://schemas.microsoft.com/office/powerpoint/2010/main" val="4106444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6961D0-AC5F-8F4A-BD3D-101215C03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7ABDF7-116E-C146-9F5C-5C3AB77377F3}" type="slidenum">
              <a:rPr lang="en-US" altLang="en-US" sz="1200"/>
              <a:pPr eaLnBrk="1" hangingPunct="1"/>
              <a:t>21</a:t>
            </a:fld>
            <a:endParaRPr lang="en-US" altLang="en-US" sz="1200" dirty="0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F546A657-0E2C-914B-9E16-2BB748479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D60EFDD8-A81D-5642-825C-98522C950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This slide breaks down the steps for the multiplication of two binary numbers.</a:t>
            </a:r>
          </a:p>
        </p:txBody>
      </p:sp>
    </p:spTree>
    <p:extLst>
      <p:ext uri="{BB962C8B-B14F-4D97-AF65-F5344CB8AC3E}">
        <p14:creationId xmlns:p14="http://schemas.microsoft.com/office/powerpoint/2010/main" val="1541844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9C46F8-9DA0-4E4C-93F5-F10313596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D1502-6636-5F45-A90B-E26EF094908E}" type="slidenum">
              <a:rPr lang="en-US" altLang="en-US" sz="1200"/>
              <a:pPr eaLnBrk="1" hangingPunct="1"/>
              <a:t>22</a:t>
            </a:fld>
            <a:endParaRPr lang="en-US" altLang="en-US" sz="1200" dirty="0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F4648617-18E9-0C4D-AB72-3D7B5D749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1C3D1C30-ED0A-1240-B178-9B4F65458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Dot diagram to illustrate partial product. Each dot represents the product of two bits</a:t>
            </a:r>
          </a:p>
        </p:txBody>
      </p:sp>
    </p:spTree>
    <p:extLst>
      <p:ext uri="{BB962C8B-B14F-4D97-AF65-F5344CB8AC3E}">
        <p14:creationId xmlns:p14="http://schemas.microsoft.com/office/powerpoint/2010/main" val="4199535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248D31-24D1-4740-9E2D-49FE2668F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EB5CFC-8EBD-664E-A4E3-03C5D93B3A94}" type="slidenum">
              <a:rPr lang="en-US" altLang="en-US" sz="1200"/>
              <a:pPr eaLnBrk="1" hangingPunct="1"/>
              <a:t>23</a:t>
            </a:fld>
            <a:endParaRPr lang="en-US" altLang="en-US" sz="1200" dirty="0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84C3EE4B-D159-144A-AAC5-38D79091BB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071A7393-2FA0-164C-A3D4-C0C18CD81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 array multiplier has a regular structure of digital combinational circuit that will multiply two binary numbers using an array of adders.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8731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6CF7F0-4B8C-BC4E-B738-3E2E3D741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5EC5D2-6727-C54A-9434-5A04F358F3D6}" type="slidenum">
              <a:rPr lang="en-US" altLang="en-US" sz="1200"/>
              <a:pPr eaLnBrk="1" hangingPunct="1"/>
              <a:t>24</a:t>
            </a:fld>
            <a:endParaRPr lang="en-US" altLang="en-US" sz="1200" dirty="0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CCB65E23-2779-CE47-B611-D0EF80E6E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312F39AA-37F5-5E49-974A-655BDB62D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36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6EC566-5221-0240-997C-47B982D23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3C8CD4-3081-4D4D-8D6D-E7FC4FBF44BC}" type="slidenum">
              <a:rPr lang="en-US" altLang="en-US" sz="1200"/>
              <a:pPr eaLnBrk="1" hangingPunct="1"/>
              <a:t>25</a:t>
            </a:fld>
            <a:endParaRPr lang="en-US" altLang="en-US" sz="1200" dirty="0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8A115C1B-BC4A-6E46-B21E-DCF2F38CD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5A92F13F-25EB-4C4E-94AF-24D51909F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77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806DAE-0E6C-7342-B316-C249FA115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AEAF4F-6B94-DD48-8F83-F313312C70EA}" type="slidenum">
              <a:rPr lang="en-US" altLang="en-US" sz="1200"/>
              <a:pPr eaLnBrk="1" hangingPunct="1"/>
              <a:t>26</a:t>
            </a:fld>
            <a:endParaRPr lang="en-US" altLang="en-US" sz="1200" dirty="0"/>
          </a:p>
        </p:txBody>
      </p:sp>
      <p:sp>
        <p:nvSpPr>
          <p:cNvPr id="748546" name="Rectangle 2">
            <a:extLst>
              <a:ext uri="{FF2B5EF4-FFF2-40B4-BE49-F238E27FC236}">
                <a16:creationId xmlns:a16="http://schemas.microsoft.com/office/drawing/2014/main" id="{47BD34A7-D4CE-FD42-837C-A6D68CECB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850DAC4F-54CF-A14D-9E3E-1CE0C5D47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Booth encoding is a method used to reduce the number of partial products in the multiplier.</a:t>
            </a:r>
          </a:p>
        </p:txBody>
      </p:sp>
    </p:spTree>
    <p:extLst>
      <p:ext uri="{BB962C8B-B14F-4D97-AF65-F5344CB8AC3E}">
        <p14:creationId xmlns:p14="http://schemas.microsoft.com/office/powerpoint/2010/main" val="242052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7402DD-317C-544C-845A-8CB965D9C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806AF0-64F4-8845-BC51-939159DF2AA0}" type="slidenum">
              <a:rPr lang="en-US" altLang="en-US" sz="1200"/>
              <a:pPr eaLnBrk="1" hangingPunct="1"/>
              <a:t>27</a:t>
            </a:fld>
            <a:endParaRPr lang="en-US" altLang="en-US" sz="1200" dirty="0"/>
          </a:p>
        </p:txBody>
      </p:sp>
      <p:sp>
        <p:nvSpPr>
          <p:cNvPr id="749570" name="Rectangle 2">
            <a:extLst>
              <a:ext uri="{FF2B5EF4-FFF2-40B4-BE49-F238E27FC236}">
                <a16:creationId xmlns:a16="http://schemas.microsoft.com/office/drawing/2014/main" id="{0FF7568C-00C4-9047-A1AC-C9834CBC4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F7AC583C-8ED0-1547-9A18-8F2215FC3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08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2B9BEF-235C-EF43-988B-AF354FB88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F362C7-DEB4-D041-B93B-01A88B533CD3}" type="slidenum">
              <a:rPr lang="en-US" altLang="en-US" sz="1200"/>
              <a:pPr eaLnBrk="1" hangingPunct="1"/>
              <a:t>28</a:t>
            </a:fld>
            <a:endParaRPr lang="en-US" altLang="en-US" sz="1200" dirty="0"/>
          </a:p>
        </p:txBody>
      </p:sp>
      <p:sp>
        <p:nvSpPr>
          <p:cNvPr id="750594" name="Rectangle 2">
            <a:extLst>
              <a:ext uri="{FF2B5EF4-FFF2-40B4-BE49-F238E27FC236}">
                <a16:creationId xmlns:a16="http://schemas.microsoft.com/office/drawing/2014/main" id="{DD9F2CF8-7638-7345-AF3B-350C0F383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E9EEF1E1-47A1-2847-942D-C03384E7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9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146CF7-4553-B14C-8428-E9ED8B25E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D8F4FC-08DC-B54C-84EA-6BCCB3444B0D}" type="slidenum">
              <a:rPr lang="en-US" altLang="en-US" sz="1200"/>
              <a:pPr eaLnBrk="1" hangingPunct="1"/>
              <a:t>29</a:t>
            </a:fld>
            <a:endParaRPr lang="en-US" altLang="en-US" sz="1200" dirty="0"/>
          </a:p>
        </p:txBody>
      </p:sp>
      <p:sp>
        <p:nvSpPr>
          <p:cNvPr id="751618" name="Rectangle 2">
            <a:extLst>
              <a:ext uri="{FF2B5EF4-FFF2-40B4-BE49-F238E27FC236}">
                <a16:creationId xmlns:a16="http://schemas.microsoft.com/office/drawing/2014/main" id="{6A26421B-521E-7B4F-A051-85FD15BD8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1619" name="Rectangle 3">
            <a:extLst>
              <a:ext uri="{FF2B5EF4-FFF2-40B4-BE49-F238E27FC236}">
                <a16:creationId xmlns:a16="http://schemas.microsoft.com/office/drawing/2014/main" id="{90A8B537-B771-C34C-82B4-0ABCCE6B3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7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DB81C1-2CA1-8540-8B2D-F2FF933FF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075806-7288-C04A-B513-9D4836B9CD88}" type="slidenum">
              <a:rPr lang="en-US" altLang="en-US" sz="1200"/>
              <a:pPr eaLnBrk="1" hangingPunct="1"/>
              <a:t>3</a:t>
            </a:fld>
            <a:endParaRPr lang="en-US" altLang="en-US" sz="1200" dirty="0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31FFB911-1A42-0047-900B-599F5D081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89B2ED9D-1701-D748-A014-490348BFF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Comparators are used to detect patterns in binary numbers.</a:t>
            </a:r>
          </a:p>
          <a:p>
            <a:pPr eaLnBrk="1" hangingPunct="1">
              <a:defRPr/>
            </a:pPr>
            <a:endParaRPr lang="en-US" b="0" dirty="0"/>
          </a:p>
          <a:p>
            <a:pPr eaLnBrk="1" hangingPunct="1">
              <a:defRPr/>
            </a:pPr>
            <a:r>
              <a:rPr lang="en-US" b="0" dirty="0"/>
              <a:t>A 0’s/1’s detector will indicate when all the bits are 0’s/1’s, respectively.</a:t>
            </a:r>
          </a:p>
          <a:p>
            <a:pPr eaLnBrk="1" hangingPunct="1">
              <a:defRPr/>
            </a:pPr>
            <a:r>
              <a:rPr lang="en-US" b="0" dirty="0"/>
              <a:t>An equality comparator compares two binary operators.</a:t>
            </a:r>
          </a:p>
          <a:p>
            <a:pPr eaLnBrk="1" hangingPunct="1">
              <a:defRPr/>
            </a:pPr>
            <a:endParaRPr lang="en-US" b="0" dirty="0"/>
          </a:p>
          <a:p>
            <a:pPr eaLnBrk="1" hangingPunct="1">
              <a:defRPr/>
            </a:pPr>
            <a:endParaRPr lang="en-US" b="0" dirty="0"/>
          </a:p>
          <a:p>
            <a:pPr eaLnBrk="1" hangingPunct="1"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8858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4D324A-2BE2-8946-B57F-88A154D5F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6ACDE8-7875-C549-95D2-A5E1F1194C33}" type="slidenum">
              <a:rPr lang="en-US" altLang="en-US" sz="1200"/>
              <a:pPr eaLnBrk="1" hangingPunct="1"/>
              <a:t>30</a:t>
            </a:fld>
            <a:endParaRPr lang="en-US" altLang="en-US" sz="1200" dirty="0"/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1624927B-F16F-1E46-824A-B525FDC74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0057CBD8-12B3-664E-8C58-FE525A0FA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78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55FE40-63B0-034E-880E-F9B3A11B84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209D9C-9B5C-BC47-BBFA-068F7BD497BB}" type="slidenum">
              <a:rPr lang="en-US" altLang="en-US" sz="1200"/>
              <a:pPr eaLnBrk="1" hangingPunct="1"/>
              <a:t>31</a:t>
            </a:fld>
            <a:endParaRPr lang="en-US" altLang="en-US" sz="1200" dirty="0"/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5C767A21-55C6-2E4F-A444-5B4989AAF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7ABDB329-AC77-FA4E-B563-81B79D8E0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6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967462-8EF0-4843-831F-BF56F5008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F5B651-37CA-DB4D-9780-C5AD8F40158A}" type="slidenum">
              <a:rPr lang="en-US" altLang="en-US" sz="1200"/>
              <a:pPr eaLnBrk="1" hangingPunct="1"/>
              <a:t>4</a:t>
            </a:fld>
            <a:endParaRPr lang="en-US" altLang="en-US" sz="1200" dirty="0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081E7D93-9034-CC46-B4FC-30DA957AC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36C5DF7B-0280-954F-8609-7DDD8B9DD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Circuit shows 1’s detector using N-input AND gates.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It is shown that a )’s detector can be realized  from a 1’s detector by negating all its inputs. </a:t>
            </a:r>
          </a:p>
        </p:txBody>
      </p:sp>
    </p:spTree>
    <p:extLst>
      <p:ext uri="{BB962C8B-B14F-4D97-AF65-F5344CB8AC3E}">
        <p14:creationId xmlns:p14="http://schemas.microsoft.com/office/powerpoint/2010/main" val="349779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13E1D4-554E-2842-9955-8CD9E51ECF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B45739-55FB-844E-9FFC-C5CAAD3A4642}" type="slidenum">
              <a:rPr lang="en-US" altLang="en-US" sz="1200"/>
              <a:pPr eaLnBrk="1" hangingPunct="1"/>
              <a:t>5</a:t>
            </a:fld>
            <a:endParaRPr lang="en-US" altLang="en-US" sz="1200" dirty="0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ACFF42EC-E472-0742-AC0C-479855452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77506305-530D-0346-9319-0C199B663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Equality detector between two binary numbers of eac</a:t>
            </a:r>
            <a:r>
              <a:rPr lang="en-US" b="1" dirty="0"/>
              <a:t>h N</a:t>
            </a:r>
            <a:r>
              <a:rPr lang="en-US" dirty="0"/>
              <a:t>-bits can be realized using N XNOR gates plus an N-input AND gate.</a:t>
            </a:r>
          </a:p>
        </p:txBody>
      </p:sp>
    </p:spTree>
    <p:extLst>
      <p:ext uri="{BB962C8B-B14F-4D97-AF65-F5344CB8AC3E}">
        <p14:creationId xmlns:p14="http://schemas.microsoft.com/office/powerpoint/2010/main" val="94249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BFB854-0F46-CD4E-88FD-26F81A28F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109A86-C94E-1C45-9E64-7DADE93EA914}" type="slidenum">
              <a:rPr lang="en-US" altLang="en-US" sz="1200"/>
              <a:pPr eaLnBrk="1" hangingPunct="1"/>
              <a:t>6</a:t>
            </a:fld>
            <a:endParaRPr lang="en-US" altLang="en-US" sz="1200" dirty="0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109B1833-978D-2C45-8C2C-72F55893C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0BE529BA-4907-324F-AE08-8A003C25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Circuit shows a magnitude comparator. It basically subtracts A from B. The circuits at the output determines if A is less than, greater than or equal to B.</a:t>
            </a:r>
          </a:p>
        </p:txBody>
      </p:sp>
    </p:spTree>
    <p:extLst>
      <p:ext uri="{BB962C8B-B14F-4D97-AF65-F5344CB8AC3E}">
        <p14:creationId xmlns:p14="http://schemas.microsoft.com/office/powerpoint/2010/main" val="384807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4571B1-7126-974B-8488-6C0E5980A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AF7917-1ED5-A74F-BB0B-8C05A5073F01}" type="slidenum">
              <a:rPr lang="en-US" altLang="en-US" sz="1200"/>
              <a:pPr eaLnBrk="1" hangingPunct="1"/>
              <a:t>7</a:t>
            </a:fld>
            <a:endParaRPr lang="en-US" altLang="en-US" sz="1200" dirty="0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FFD45666-52BD-A44D-8830-491173A6A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CA2A98DF-9A2A-3444-B35E-21B180859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1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F76DAE-7C47-8E46-80A7-1E1B54C8E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5B3960-8DAB-754B-9FC5-CCC12C62A422}" type="slidenum">
              <a:rPr lang="en-US" altLang="en-US" sz="1200"/>
              <a:pPr eaLnBrk="1" hangingPunct="1"/>
              <a:t>8</a:t>
            </a:fld>
            <a:endParaRPr lang="en-US" altLang="en-US" sz="1200" dirty="0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069716D9-76BE-B048-A7F2-AD6647BCE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79B4EF88-1AAA-D742-ABA8-E66A7F09B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Three types of shifts mentioned here.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Note tail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Logical shift</a:t>
            </a:r>
            <a:r>
              <a:rPr lang="en-US" b="1" dirty="0"/>
              <a:t>,</a:t>
            </a:r>
            <a:r>
              <a:rPr lang="en-US" dirty="0"/>
              <a:t> an operation in which the binary number is shifted either left or right with a 0 added at the tail.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Arithmetic shift</a:t>
            </a:r>
            <a:r>
              <a:rPr lang="en-US" b="1" dirty="0"/>
              <a:t>,</a:t>
            </a:r>
            <a:r>
              <a:rPr lang="en-US" dirty="0"/>
              <a:t> an operation in which the binary number is shifted either left or right with the sign bit added at the left tail when shifted right and a zero added to the right tail when shifted left.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Rotate an operation in which the binary number is shifted right or left with tail replaced with the previous bit at the head.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9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32C4E4-BAA7-BB40-ABBB-204E4D075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D37BB6-89A0-A14C-87D8-ABDBD2A5E44A}" type="slidenum">
              <a:rPr lang="en-US" altLang="en-US" sz="1200"/>
              <a:pPr eaLnBrk="1" hangingPunct="1"/>
              <a:t>9</a:t>
            </a:fld>
            <a:endParaRPr lang="en-US" altLang="en-US" sz="1200" dirty="0"/>
          </a:p>
        </p:txBody>
      </p:sp>
      <p:sp>
        <p:nvSpPr>
          <p:cNvPr id="708610" name="Rectangle 2">
            <a:extLst>
              <a:ext uri="{FF2B5EF4-FFF2-40B4-BE49-F238E27FC236}">
                <a16:creationId xmlns:a16="http://schemas.microsoft.com/office/drawing/2014/main" id="{D10405B2-429E-4B45-A615-DE5391D87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8611" name="Rectangle 3">
            <a:extLst>
              <a:ext uri="{FF2B5EF4-FFF2-40B4-BE49-F238E27FC236}">
                <a16:creationId xmlns:a16="http://schemas.microsoft.com/office/drawing/2014/main" id="{529D664B-77E9-ED43-9D4D-3A8F695AC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funnel shifter can perform all six types of shift operations (Logical Shift Right &amp; Left</a:t>
            </a:r>
            <a:r>
              <a:rPr lang="en-US" b="1" dirty="0"/>
              <a:t>;</a:t>
            </a:r>
            <a:r>
              <a:rPr lang="en-US" dirty="0"/>
              <a:t> Arithmetic Shift Right &amp; Left</a:t>
            </a:r>
            <a:r>
              <a:rPr lang="en-US" b="1" dirty="0"/>
              <a:t>;</a:t>
            </a:r>
            <a:r>
              <a:rPr lang="en-US" dirty="0"/>
              <a:t> and Rotate Right &amp; Left).</a:t>
            </a:r>
          </a:p>
        </p:txBody>
      </p:sp>
    </p:spTree>
    <p:extLst>
      <p:ext uri="{BB962C8B-B14F-4D97-AF65-F5344CB8AC3E}">
        <p14:creationId xmlns:p14="http://schemas.microsoft.com/office/powerpoint/2010/main" val="206653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ADAA1C-B04B-594F-9C93-C343F59876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18: Datapath Functional Units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62810F-25ED-6947-9102-01A641F8EE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28A8-E5F9-DD4F-91E9-DC34A76B67C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749012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1" r:id="rId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3BF-D272-0C49-B51F-7C78F467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69243"/>
            <a:ext cx="5113338" cy="1519514"/>
          </a:xfrm>
        </p:spPr>
        <p:txBody>
          <a:bodyPr/>
          <a:lstStyle/>
          <a:p>
            <a:r>
              <a:rPr lang="en-US" dirty="0"/>
              <a:t>CMOS VLSI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15: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/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84C68A86-F1C9-1A48-9C61-3246200CA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Funnel Source Generator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404D46-34AB-4BA6-B9BA-749CB279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6080" y="1430249"/>
            <a:ext cx="8819840" cy="28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23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73CDACF8-84AA-B246-A853-038235B3B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Array Funnel Shifter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5A9ABF19-3F87-524F-B06C-41AF9901D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 N-input multiplexers</a:t>
            </a:r>
          </a:p>
          <a:p>
            <a:pPr lvl="1" eaLnBrk="1" hangingPunct="1">
              <a:defRPr/>
            </a:pPr>
            <a:r>
              <a:rPr lang="en-US" dirty="0"/>
              <a:t>Use 1-of-N hot select signals for shift amount</a:t>
            </a:r>
          </a:p>
          <a:p>
            <a:pPr lvl="1" eaLnBrk="1" hangingPunct="1">
              <a:defRPr/>
            </a:pPr>
            <a:r>
              <a:rPr lang="en-US" dirty="0"/>
              <a:t>nMOS pass transistor design (V</a:t>
            </a:r>
            <a:r>
              <a:rPr lang="en-US" baseline="-25000" dirty="0"/>
              <a:t>t</a:t>
            </a:r>
            <a:r>
              <a:rPr lang="en-US" dirty="0"/>
              <a:t> drops!)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C0C50-F9A6-46EC-8181-8B26371B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46317" y="2362958"/>
            <a:ext cx="3170712" cy="3438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A62FF-E72B-4499-82E4-9F995313B9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220197" y="2476481"/>
            <a:ext cx="2683824" cy="33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2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>
            <a:extLst>
              <a:ext uri="{FF2B5EF4-FFF2-40B4-BE49-F238E27FC236}">
                <a16:creationId xmlns:a16="http://schemas.microsoft.com/office/drawing/2014/main" id="{9B61980E-414C-AD46-A8E6-DD87EAD5D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Logarithmic Funnel Shifter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B7BB6381-0F18-8049-9731-94F941EA0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 N stages of 2-input muxes</a:t>
            </a:r>
          </a:p>
          <a:p>
            <a:pPr lvl="1" eaLnBrk="1" hangingPunct="1">
              <a:defRPr/>
            </a:pPr>
            <a:r>
              <a:rPr lang="en-US" dirty="0"/>
              <a:t>No select decoding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DBA85-8322-497C-A6F0-8001FFFA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41556" y="2338259"/>
            <a:ext cx="6984395" cy="28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9862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>
            <a:extLst>
              <a:ext uri="{FF2B5EF4-FFF2-40B4-BE49-F238E27FC236}">
                <a16:creationId xmlns:a16="http://schemas.microsoft.com/office/drawing/2014/main" id="{FD25D4CE-A720-2846-A0A6-6E5802996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32-bit Logarithmic Funnel</a:t>
            </a:r>
          </a:p>
        </p:txBody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1F6C8FD5-D13A-854C-8E35-66EF5E044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Wider multiplexers reduce delay and power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Operands &gt;32 bits introduce datapath irregularity</a:t>
            </a:r>
          </a:p>
        </p:txBody>
      </p:sp>
      <p:pic>
        <p:nvPicPr>
          <p:cNvPr id="756741" name="Picture 5">
            <a:extLst>
              <a:ext uri="{FF2B5EF4-FFF2-40B4-BE49-F238E27FC236}">
                <a16:creationId xmlns:a16="http://schemas.microsoft.com/office/drawing/2014/main" id="{96030E24-450D-D746-9698-832A1E91B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3388"/>
            <a:ext cx="4114800" cy="253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3A2613-DDE8-4D28-B242-271B70DD04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99263" y="2529408"/>
            <a:ext cx="2778462" cy="29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5366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>
            <a:extLst>
              <a:ext uri="{FF2B5EF4-FFF2-40B4-BE49-F238E27FC236}">
                <a16:creationId xmlns:a16="http://schemas.microsoft.com/office/drawing/2014/main" id="{1B59BB8C-5A02-2746-926C-DE4E3E601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Barrel Shifter</a:t>
            </a:r>
          </a:p>
        </p:txBody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2C7E6E7D-A6F0-1D45-B557-B0C7F320F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Barrel shifters perform right rotations using wraparound wires.</a:t>
            </a:r>
          </a:p>
          <a:p>
            <a:pPr eaLnBrk="1" hangingPunct="1"/>
            <a:r>
              <a:rPr lang="en-US" altLang="en-US" dirty="0"/>
              <a:t>Left rotations are right rotations by N – k = k + 1 bits.</a:t>
            </a:r>
          </a:p>
          <a:p>
            <a:pPr eaLnBrk="1" hangingPunct="1"/>
            <a:r>
              <a:rPr lang="en-US" altLang="en-US" dirty="0"/>
              <a:t>Shifts are rotations with the end bits masked off.</a:t>
            </a:r>
          </a:p>
        </p:txBody>
      </p:sp>
    </p:spTree>
    <p:extLst>
      <p:ext uri="{BB962C8B-B14F-4D97-AF65-F5344CB8AC3E}">
        <p14:creationId xmlns:p14="http://schemas.microsoft.com/office/powerpoint/2010/main" val="117536899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>
            <a:extLst>
              <a:ext uri="{FF2B5EF4-FFF2-40B4-BE49-F238E27FC236}">
                <a16:creationId xmlns:a16="http://schemas.microsoft.com/office/drawing/2014/main" id="{C68EA7FA-6EED-FB42-B734-D1ADC597B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Logarithmic Barrel Shifter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F1183-E9E0-49CF-8065-17A2F794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1104" y="1133061"/>
            <a:ext cx="7109792" cy="48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123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>
            <a:extLst>
              <a:ext uri="{FF2B5EF4-FFF2-40B4-BE49-F238E27FC236}">
                <a16:creationId xmlns:a16="http://schemas.microsoft.com/office/drawing/2014/main" id="{FFD5E8CB-8EDF-6141-9CE3-46714CB95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32-bit Logarithmic Barrel</a:t>
            </a:r>
          </a:p>
        </p:txBody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A39EB5B8-657C-B349-8C9D-D9FC9ACE7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Datapath never wider than 32 bits</a:t>
            </a:r>
          </a:p>
          <a:p>
            <a:pPr>
              <a:defRPr/>
            </a:pPr>
            <a:r>
              <a:rPr lang="en-US" dirty="0"/>
              <a:t>First stage preshifts by 1 to handle left shifts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C2C32-694C-4E90-B37E-4C14066B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5336" y="2272270"/>
            <a:ext cx="2861327" cy="34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101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795E5E73-D89C-B04C-9DC9-875282C31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Multi-input Adders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C52EAC8D-AF01-FB41-B6DA-9DD11F0F4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Suppose we want to add k N-bit words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E.g., 0001 + 0111 + 1101 + 0010 = 10111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Straightforward solution: k-1 N-input CPAs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Large and slow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3580F-B4B4-424F-9AE2-FF2659C9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0468" y="2935725"/>
            <a:ext cx="2151064" cy="27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546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5D3EA68A-DF6D-B64B-A715-936526206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Carry-Save Addition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712D81FE-F18E-8A46-BDFF-31929AEE7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 full adder sums 3 inputs and produces 2 outputs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Carry output has twice the </a:t>
            </a:r>
            <a:r>
              <a:rPr lang="en-US" i="1" dirty="0">
                <a:solidFill>
                  <a:srgbClr val="000000"/>
                </a:solidFill>
              </a:rPr>
              <a:t>weight</a:t>
            </a:r>
            <a:r>
              <a:rPr lang="en-US" dirty="0">
                <a:solidFill>
                  <a:srgbClr val="000000"/>
                </a:solidFill>
              </a:rPr>
              <a:t> of sum output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N full adders in parallel are called </a:t>
            </a:r>
            <a:r>
              <a:rPr lang="en-US" i="1" dirty="0">
                <a:solidFill>
                  <a:srgbClr val="000000"/>
                </a:solidFill>
              </a:rPr>
              <a:t>carry-save adder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Produce N sums and N carry outs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ED108-B19B-4130-B819-DCC8171B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76380" y="2980962"/>
            <a:ext cx="4439239" cy="3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4246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315A0624-1E9D-9040-AAB8-E99686964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CSA Application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AC168043-C9C2-C141-933E-DC7EE537E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k-2 stages of CSAs</a:t>
            </a:r>
          </a:p>
          <a:p>
            <a:pPr lvl="1" eaLnBrk="1" hangingPunct="1">
              <a:defRPr/>
            </a:pPr>
            <a:r>
              <a:rPr lang="en-US" dirty="0"/>
              <a:t>Keep result in carry-save redundant form</a:t>
            </a:r>
          </a:p>
          <a:p>
            <a:pPr>
              <a:defRPr/>
            </a:pPr>
            <a:r>
              <a:rPr lang="en-US" dirty="0"/>
              <a:t>Final CPA computes actual result</a:t>
            </a:r>
          </a:p>
        </p:txBody>
      </p:sp>
      <p:sp>
        <p:nvSpPr>
          <p:cNvPr id="669701" name="Rectangle 5">
            <a:extLst>
              <a:ext uri="{FF2B5EF4-FFF2-40B4-BE49-F238E27FC236}">
                <a16:creationId xmlns:a16="http://schemas.microsoft.com/office/drawing/2014/main" id="{E036203A-3441-0A4F-B2FA-040D3AF1B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00600"/>
            <a:ext cx="712788" cy="941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69702" name="Rectangle 6">
            <a:extLst>
              <a:ext uri="{FF2B5EF4-FFF2-40B4-BE49-F238E27FC236}">
                <a16:creationId xmlns:a16="http://schemas.microsoft.com/office/drawing/2014/main" id="{865D136D-181E-7645-A558-33280A1C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838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69704" name="Rectangle 8">
            <a:extLst>
              <a:ext uri="{FF2B5EF4-FFF2-40B4-BE49-F238E27FC236}">
                <a16:creationId xmlns:a16="http://schemas.microsoft.com/office/drawing/2014/main" id="{4D67DA5A-064E-5E47-993C-98647F44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712788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69705" name="Rectangle 9">
            <a:extLst>
              <a:ext uri="{FF2B5EF4-FFF2-40B4-BE49-F238E27FC236}">
                <a16:creationId xmlns:a16="http://schemas.microsoft.com/office/drawing/2014/main" id="{DFD3A6DD-FC36-C04D-8BEB-19B886CA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47244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69706" name="Rectangle 10">
            <a:extLst>
              <a:ext uri="{FF2B5EF4-FFF2-40B4-BE49-F238E27FC236}">
                <a16:creationId xmlns:a16="http://schemas.microsoft.com/office/drawing/2014/main" id="{D18C2619-D89B-6E40-94B7-6B54DD0E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864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4F7EB-FA56-4ABA-9CCF-55A66334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63277" y="2362640"/>
            <a:ext cx="3465445" cy="35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684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69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669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669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669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1" grpId="0" animBg="1"/>
      <p:bldP spid="669702" grpId="0" animBg="1"/>
      <p:bldP spid="669704" grpId="0" animBg="1"/>
      <p:bldP spid="669705" grpId="0" animBg="1"/>
      <p:bldP spid="6697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</a:t>
            </a:r>
          </a:p>
          <a:p>
            <a:r>
              <a:rPr lang="en-GB" dirty="0">
                <a:cs typeface="+mn-cs"/>
              </a:rPr>
              <a:t>Design and describe the operation of </a:t>
            </a:r>
            <a:r>
              <a:rPr lang="en-GB" dirty="0" err="1">
                <a:cs typeface="+mn-cs"/>
              </a:rPr>
              <a:t>datapath</a:t>
            </a:r>
            <a:r>
              <a:rPr lang="en-GB" dirty="0">
                <a:cs typeface="+mn-cs"/>
              </a:rPr>
              <a:t> circuits such as comparators, shifters, multi-input adders and multipliers. </a:t>
            </a: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35009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766D5DD1-7665-9048-B4EF-937199C1E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8453CDE3-7797-FB4B-9FFB-5A7A6EFFD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 x N-bit multiplication</a:t>
            </a:r>
          </a:p>
          <a:p>
            <a:pPr lvl="1" eaLnBrk="1" hangingPunct="1">
              <a:defRPr/>
            </a:pPr>
            <a:r>
              <a:rPr lang="en-US" dirty="0"/>
              <a:t>Produce N M-bit partial products</a:t>
            </a:r>
          </a:p>
          <a:p>
            <a:pPr lvl="1" eaLnBrk="1" hangingPunct="1">
              <a:defRPr/>
            </a:pPr>
            <a:r>
              <a:rPr lang="en-US" dirty="0"/>
              <a:t>Sum these to produce M+N-bit product</a:t>
            </a:r>
          </a:p>
        </p:txBody>
      </p:sp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2EF2C4D5-36B4-9740-B9A6-FDB74362F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524001"/>
          <a:ext cx="533400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14541500" imgH="7264400" progId="Visio.Drawing.6">
                  <p:embed/>
                </p:oleObj>
              </mc:Choice>
              <mc:Fallback>
                <p:oleObj name="VISIO" r:id="rId4" imgW="14541500" imgH="7264400" progId="Visio.Drawing.6">
                  <p:embed/>
                  <p:pic>
                    <p:nvPicPr>
                      <p:cNvPr id="43013" name="Object 4">
                        <a:extLst>
                          <a:ext uri="{FF2B5EF4-FFF2-40B4-BE49-F238E27FC236}">
                            <a16:creationId xmlns:a16="http://schemas.microsoft.com/office/drawing/2014/main" id="{2EF2C4D5-36B4-9740-B9A6-FDB74362F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1"/>
                        <a:ext cx="5334000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73" name="Rectangle 5">
            <a:extLst>
              <a:ext uri="{FF2B5EF4-FFF2-40B4-BE49-F238E27FC236}">
                <a16:creationId xmlns:a16="http://schemas.microsoft.com/office/drawing/2014/main" id="{EBFA1891-759F-E440-A44F-FC240C8E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72774" name="Rectangle 6">
            <a:extLst>
              <a:ext uri="{FF2B5EF4-FFF2-40B4-BE49-F238E27FC236}">
                <a16:creationId xmlns:a16="http://schemas.microsoft.com/office/drawing/2014/main" id="{F2BB70D7-E75D-7A46-9ED1-167558351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72775" name="Rectangle 7">
            <a:extLst>
              <a:ext uri="{FF2B5EF4-FFF2-40B4-BE49-F238E27FC236}">
                <a16:creationId xmlns:a16="http://schemas.microsoft.com/office/drawing/2014/main" id="{1D9CFF14-FACC-AE4B-9A55-5A6BDB4AB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72776" name="Rectangle 8">
            <a:extLst>
              <a:ext uri="{FF2B5EF4-FFF2-40B4-BE49-F238E27FC236}">
                <a16:creationId xmlns:a16="http://schemas.microsoft.com/office/drawing/2014/main" id="{F4E8E1E9-A030-8140-A759-27DABE6F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4290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72777" name="Rectangle 9">
            <a:extLst>
              <a:ext uri="{FF2B5EF4-FFF2-40B4-BE49-F238E27FC236}">
                <a16:creationId xmlns:a16="http://schemas.microsoft.com/office/drawing/2014/main" id="{2F5BD61F-71C3-674C-ACC6-8C6784810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2438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411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7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72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72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672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672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3" grpId="0" animBg="1"/>
      <p:bldP spid="672774" grpId="0" animBg="1"/>
      <p:bldP spid="672775" grpId="0" animBg="1"/>
      <p:bldP spid="672776" grpId="0" animBg="1"/>
      <p:bldP spid="6727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D416EE38-422C-FE4D-A457-BE103DDBB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General Form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32BE6A09-64A3-E44C-B5A2-1777EBC0A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Multiplicand: 	Y = (y</a:t>
            </a:r>
            <a:r>
              <a:rPr lang="en-US" altLang="en-US" baseline="-25000" dirty="0"/>
              <a:t>M-1</a:t>
            </a:r>
            <a:r>
              <a:rPr lang="en-US" altLang="en-US" dirty="0"/>
              <a:t>, y</a:t>
            </a:r>
            <a:r>
              <a:rPr lang="en-US" altLang="en-US" baseline="-25000" dirty="0"/>
              <a:t>M-2</a:t>
            </a:r>
            <a:r>
              <a:rPr lang="en-US" altLang="en-US" dirty="0"/>
              <a:t>, …, y</a:t>
            </a:r>
            <a:r>
              <a:rPr lang="en-US" altLang="en-US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Multiplier: 	X = (x</a:t>
            </a:r>
            <a:r>
              <a:rPr lang="en-US" altLang="en-US" baseline="-25000" dirty="0"/>
              <a:t>N-1</a:t>
            </a:r>
            <a:r>
              <a:rPr lang="en-US" altLang="en-US" dirty="0"/>
              <a:t>, x</a:t>
            </a:r>
            <a:r>
              <a:rPr lang="en-US" altLang="en-US" baseline="-25000" dirty="0"/>
              <a:t>N-2</a:t>
            </a:r>
            <a:r>
              <a:rPr lang="en-US" altLang="en-US" dirty="0"/>
              <a:t>, …, 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Product: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78918" name="Rectangle 6">
            <a:extLst>
              <a:ext uri="{FF2B5EF4-FFF2-40B4-BE49-F238E27FC236}">
                <a16:creationId xmlns:a16="http://schemas.microsoft.com/office/drawing/2014/main" id="{866A6D1B-9FD9-6D49-AC17-8A0DB4B1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31892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F82ADC7C-0439-F946-BAF4-9ACD19767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590800"/>
          <a:ext cx="510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58508900" imgH="11112500" progId="Equation.DSMT4">
                  <p:embed/>
                </p:oleObj>
              </mc:Choice>
              <mc:Fallback>
                <p:oleObj name="Equation" r:id="rId4" imgW="58508900" imgH="11112500" progId="Equation.DSMT4">
                  <p:embed/>
                  <p:pic>
                    <p:nvPicPr>
                      <p:cNvPr id="45062" name="Object 5">
                        <a:extLst>
                          <a:ext uri="{FF2B5EF4-FFF2-40B4-BE49-F238E27FC236}">
                            <a16:creationId xmlns:a16="http://schemas.microsoft.com/office/drawing/2014/main" id="{F82ADC7C-0439-F946-BAF4-9ACD19767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5105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icture containing computer, computer&#10;&#10;Description generated with very high confidence">
            <a:extLst>
              <a:ext uri="{FF2B5EF4-FFF2-40B4-BE49-F238E27FC236}">
                <a16:creationId xmlns:a16="http://schemas.microsoft.com/office/drawing/2014/main" id="{BBDF0557-5FE8-4D15-9D52-2C3ED9B01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436" y="3918440"/>
            <a:ext cx="5474164" cy="19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406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0234E653-EBC5-F541-949B-1420B19F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Dot Diagram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5ACECE5A-643A-5341-8939-121127A8A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Each dot represents a 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66C7E-CF39-4B0C-9849-736FC124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75715" y="1824007"/>
            <a:ext cx="7240568" cy="32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88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>
            <a:extLst>
              <a:ext uri="{FF2B5EF4-FFF2-40B4-BE49-F238E27FC236}">
                <a16:creationId xmlns:a16="http://schemas.microsoft.com/office/drawing/2014/main" id="{FD1E3A9C-5181-3642-852A-A54CD9379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Array Multiplier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C028C-8296-4CBC-BF4D-328C15E6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7127" y="1169878"/>
            <a:ext cx="5197746" cy="47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380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3D698DB7-973C-CD4D-8D43-7C84BB994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Rectangular Array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BA693F50-031C-9144-90F8-21C223329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Squash array to fit rectangular floorplan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36259-A5BB-4C7D-A5D8-12B82EEB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46913" y="1846917"/>
            <a:ext cx="3298174" cy="38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4489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>
            <a:extLst>
              <a:ext uri="{FF2B5EF4-FFF2-40B4-BE49-F238E27FC236}">
                <a16:creationId xmlns:a16="http://schemas.microsoft.com/office/drawing/2014/main" id="{2B7A6E3F-0072-E04B-BF2F-AF362C7B3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Fewer Partial Products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AFF56499-AAD4-CA4A-A1F2-BE30BBDD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 multiplier requires N partial products</a:t>
            </a:r>
          </a:p>
          <a:p>
            <a:pPr>
              <a:defRPr/>
            </a:pPr>
            <a:r>
              <a:rPr lang="en-US" dirty="0"/>
              <a:t>If we looked at groups of r bits, we could form N/r partial products.</a:t>
            </a:r>
          </a:p>
          <a:p>
            <a:pPr lvl="1" eaLnBrk="1" hangingPunct="1">
              <a:defRPr/>
            </a:pPr>
            <a:r>
              <a:rPr lang="en-US" dirty="0"/>
              <a:t>Faster and smaller?</a:t>
            </a:r>
          </a:p>
          <a:p>
            <a:pPr lvl="1" eaLnBrk="1" hangingPunct="1">
              <a:defRPr/>
            </a:pPr>
            <a:r>
              <a:rPr lang="en-US" dirty="0"/>
              <a:t>Called radix-2</a:t>
            </a:r>
            <a:r>
              <a:rPr lang="en-US" baseline="30000" dirty="0"/>
              <a:t>r</a:t>
            </a:r>
            <a:r>
              <a:rPr lang="en-US" dirty="0"/>
              <a:t> encoding</a:t>
            </a:r>
          </a:p>
          <a:p>
            <a:pPr>
              <a:defRPr/>
            </a:pPr>
            <a:r>
              <a:rPr lang="en-US" dirty="0"/>
              <a:t>E.g., r = 2: look at pairs of bits</a:t>
            </a:r>
          </a:p>
          <a:p>
            <a:pPr lvl="1" eaLnBrk="1" hangingPunct="1">
              <a:defRPr/>
            </a:pPr>
            <a:r>
              <a:rPr lang="en-US" dirty="0"/>
              <a:t>Form partial products of 0, Y, 2Y, 3Y</a:t>
            </a:r>
          </a:p>
          <a:p>
            <a:pPr lvl="1" eaLnBrk="1" hangingPunct="1">
              <a:defRPr/>
            </a:pPr>
            <a:r>
              <a:rPr lang="en-US" dirty="0"/>
              <a:t>First three are easy, but 3Y requires adder </a:t>
            </a:r>
            <a:r>
              <a:rPr lang="en-US" dirty="0">
                <a:sym typeface="Wingdings" charset="0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314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>
            <a:extLst>
              <a:ext uri="{FF2B5EF4-FFF2-40B4-BE49-F238E27FC236}">
                <a16:creationId xmlns:a16="http://schemas.microsoft.com/office/drawing/2014/main" id="{611608A9-E4E2-3744-B0EE-A1DA9A633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Booth Encoding</a:t>
            </a:r>
          </a:p>
        </p:txBody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94971224-81D4-6B48-B2F6-500086855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Instead of 3Y, try –Y, then increment the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next partial product to add 4Y</a:t>
            </a:r>
          </a:p>
          <a:p>
            <a:pPr eaLnBrk="1" hangingPunct="1"/>
            <a:r>
              <a:rPr lang="en-US" altLang="en-US" dirty="0"/>
              <a:t>Similarly, for 2Y, try –2Y + 4Y in the</a:t>
            </a:r>
            <a:r>
              <a:rPr lang="en-US" altLang="en-US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next partial product</a:t>
            </a:r>
          </a:p>
        </p:txBody>
      </p:sp>
      <p:sp>
        <p:nvSpPr>
          <p:cNvPr id="684040" name="Rectangle 8">
            <a:extLst>
              <a:ext uri="{FF2B5EF4-FFF2-40B4-BE49-F238E27FC236}">
                <a16:creationId xmlns:a16="http://schemas.microsoft.com/office/drawing/2014/main" id="{108FD718-1716-A340-96FE-7E768598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1" name="Rectangle 9">
            <a:extLst>
              <a:ext uri="{FF2B5EF4-FFF2-40B4-BE49-F238E27FC236}">
                <a16:creationId xmlns:a16="http://schemas.microsoft.com/office/drawing/2014/main" id="{4A10AEE5-41AB-7348-A500-C3C75B90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958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2" name="Rectangle 10">
            <a:extLst>
              <a:ext uri="{FF2B5EF4-FFF2-40B4-BE49-F238E27FC236}">
                <a16:creationId xmlns:a16="http://schemas.microsoft.com/office/drawing/2014/main" id="{35E0DDE5-E76B-A44A-9A3F-9070FE4D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3" name="Rectangle 11">
            <a:extLst>
              <a:ext uri="{FF2B5EF4-FFF2-40B4-BE49-F238E27FC236}">
                <a16:creationId xmlns:a16="http://schemas.microsoft.com/office/drawing/2014/main" id="{723B45F6-DF29-8140-880A-6B46FD40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054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4" name="Rectangle 12">
            <a:extLst>
              <a:ext uri="{FF2B5EF4-FFF2-40B4-BE49-F238E27FC236}">
                <a16:creationId xmlns:a16="http://schemas.microsoft.com/office/drawing/2014/main" id="{0A0342E3-8068-CC4F-B622-D8010690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5" name="Rectangle 13">
            <a:extLst>
              <a:ext uri="{FF2B5EF4-FFF2-40B4-BE49-F238E27FC236}">
                <a16:creationId xmlns:a16="http://schemas.microsoft.com/office/drawing/2014/main" id="{58971961-AB39-6F47-A963-2F9EA820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150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6" name="Rectangle 14">
            <a:extLst>
              <a:ext uri="{FF2B5EF4-FFF2-40B4-BE49-F238E27FC236}">
                <a16:creationId xmlns:a16="http://schemas.microsoft.com/office/drawing/2014/main" id="{E9603449-88A8-AC42-B658-710975DE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910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7" name="Rectangle 15">
            <a:extLst>
              <a:ext uri="{FF2B5EF4-FFF2-40B4-BE49-F238E27FC236}">
                <a16:creationId xmlns:a16="http://schemas.microsoft.com/office/drawing/2014/main" id="{CC4F9F3B-493B-204D-BF3E-0F1D6BE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910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8" name="Rectangle 16">
            <a:extLst>
              <a:ext uri="{FF2B5EF4-FFF2-40B4-BE49-F238E27FC236}">
                <a16:creationId xmlns:a16="http://schemas.microsoft.com/office/drawing/2014/main" id="{B621A2F3-E398-5D49-AF97-1512F337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1910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49" name="Rectangle 17">
            <a:extLst>
              <a:ext uri="{FF2B5EF4-FFF2-40B4-BE49-F238E27FC236}">
                <a16:creationId xmlns:a16="http://schemas.microsoft.com/office/drawing/2014/main" id="{F243E2CD-79EC-6346-923F-DD211EF0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0" name="Rectangle 18">
            <a:extLst>
              <a:ext uri="{FF2B5EF4-FFF2-40B4-BE49-F238E27FC236}">
                <a16:creationId xmlns:a16="http://schemas.microsoft.com/office/drawing/2014/main" id="{97A2D413-CADE-F040-9C26-2B6AC0EA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4958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1" name="Rectangle 19">
            <a:extLst>
              <a:ext uri="{FF2B5EF4-FFF2-40B4-BE49-F238E27FC236}">
                <a16:creationId xmlns:a16="http://schemas.microsoft.com/office/drawing/2014/main" id="{F96DDF49-EA24-4549-A00F-7E933348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4958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2" name="Rectangle 20">
            <a:extLst>
              <a:ext uri="{FF2B5EF4-FFF2-40B4-BE49-F238E27FC236}">
                <a16:creationId xmlns:a16="http://schemas.microsoft.com/office/drawing/2014/main" id="{46E72305-927D-804E-BA03-2E847F45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00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3" name="Rectangle 21">
            <a:extLst>
              <a:ext uri="{FF2B5EF4-FFF2-40B4-BE49-F238E27FC236}">
                <a16:creationId xmlns:a16="http://schemas.microsoft.com/office/drawing/2014/main" id="{67C2D5CB-B4E0-0F41-AB42-EE60F4373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00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4" name="Rectangle 22">
            <a:extLst>
              <a:ext uri="{FF2B5EF4-FFF2-40B4-BE49-F238E27FC236}">
                <a16:creationId xmlns:a16="http://schemas.microsoft.com/office/drawing/2014/main" id="{79AB5518-9428-384D-8430-1A5381BF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8006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5" name="Rectangle 23">
            <a:extLst>
              <a:ext uri="{FF2B5EF4-FFF2-40B4-BE49-F238E27FC236}">
                <a16:creationId xmlns:a16="http://schemas.microsoft.com/office/drawing/2014/main" id="{F82E3678-621D-734B-BC3B-508423A8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6" name="Rectangle 24">
            <a:extLst>
              <a:ext uri="{FF2B5EF4-FFF2-40B4-BE49-F238E27FC236}">
                <a16:creationId xmlns:a16="http://schemas.microsoft.com/office/drawing/2014/main" id="{592D15CE-716B-3143-9D39-004A21A5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054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7" name="Rectangle 25">
            <a:extLst>
              <a:ext uri="{FF2B5EF4-FFF2-40B4-BE49-F238E27FC236}">
                <a16:creationId xmlns:a16="http://schemas.microsoft.com/office/drawing/2014/main" id="{99F319D6-E434-6E47-A39F-95319E69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1054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8" name="Rectangle 26">
            <a:extLst>
              <a:ext uri="{FF2B5EF4-FFF2-40B4-BE49-F238E27FC236}">
                <a16:creationId xmlns:a16="http://schemas.microsoft.com/office/drawing/2014/main" id="{BC927F6F-A667-EC44-8413-3FD8F4E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10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59" name="Rectangle 27">
            <a:extLst>
              <a:ext uri="{FF2B5EF4-FFF2-40B4-BE49-F238E27FC236}">
                <a16:creationId xmlns:a16="http://schemas.microsoft.com/office/drawing/2014/main" id="{4983436D-7190-D049-8AB4-1C763640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410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60" name="Rectangle 28">
            <a:extLst>
              <a:ext uri="{FF2B5EF4-FFF2-40B4-BE49-F238E27FC236}">
                <a16:creationId xmlns:a16="http://schemas.microsoft.com/office/drawing/2014/main" id="{473ECE7C-31EC-F348-8D64-F12C55BE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410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61" name="Rectangle 29">
            <a:extLst>
              <a:ext uri="{FF2B5EF4-FFF2-40B4-BE49-F238E27FC236}">
                <a16:creationId xmlns:a16="http://schemas.microsoft.com/office/drawing/2014/main" id="{C35B8FD6-36BA-7E4E-9EB5-A754EB75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7150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62" name="Rectangle 30">
            <a:extLst>
              <a:ext uri="{FF2B5EF4-FFF2-40B4-BE49-F238E27FC236}">
                <a16:creationId xmlns:a16="http://schemas.microsoft.com/office/drawing/2014/main" id="{AFF76A0E-E824-254D-AC2F-C9648677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7150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84063" name="Rectangle 31">
            <a:extLst>
              <a:ext uri="{FF2B5EF4-FFF2-40B4-BE49-F238E27FC236}">
                <a16:creationId xmlns:a16="http://schemas.microsoft.com/office/drawing/2014/main" id="{D9ED4C17-62B8-C44C-A5C5-9A5610F6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7150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87575B-1BEA-4DFD-A651-554521EE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70936"/>
              </p:ext>
            </p:extLst>
          </p:nvPr>
        </p:nvGraphicFramePr>
        <p:xfrm>
          <a:off x="2284434" y="2270847"/>
          <a:ext cx="7623132" cy="34441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269">
                  <a:extLst>
                    <a:ext uri="{9D8B030D-6E8A-4147-A177-3AD203B41FA5}">
                      <a16:colId xmlns:a16="http://schemas.microsoft.com/office/drawing/2014/main" val="1286462805"/>
                    </a:ext>
                  </a:extLst>
                </a:gridCol>
                <a:gridCol w="811180">
                  <a:extLst>
                    <a:ext uri="{9D8B030D-6E8A-4147-A177-3AD203B41FA5}">
                      <a16:colId xmlns:a16="http://schemas.microsoft.com/office/drawing/2014/main" val="1621962142"/>
                    </a:ext>
                  </a:extLst>
                </a:gridCol>
                <a:gridCol w="793341">
                  <a:extLst>
                    <a:ext uri="{9D8B030D-6E8A-4147-A177-3AD203B41FA5}">
                      <a16:colId xmlns:a16="http://schemas.microsoft.com/office/drawing/2014/main" val="2066138138"/>
                    </a:ext>
                  </a:extLst>
                </a:gridCol>
                <a:gridCol w="1793163">
                  <a:extLst>
                    <a:ext uri="{9D8B030D-6E8A-4147-A177-3AD203B41FA5}">
                      <a16:colId xmlns:a16="http://schemas.microsoft.com/office/drawing/2014/main" val="2555370123"/>
                    </a:ext>
                  </a:extLst>
                </a:gridCol>
                <a:gridCol w="1263141">
                  <a:extLst>
                    <a:ext uri="{9D8B030D-6E8A-4147-A177-3AD203B41FA5}">
                      <a16:colId xmlns:a16="http://schemas.microsoft.com/office/drawing/2014/main" val="3947775835"/>
                    </a:ext>
                  </a:extLst>
                </a:gridCol>
                <a:gridCol w="1317417">
                  <a:extLst>
                    <a:ext uri="{9D8B030D-6E8A-4147-A177-3AD203B41FA5}">
                      <a16:colId xmlns:a16="http://schemas.microsoft.com/office/drawing/2014/main" val="1014126273"/>
                    </a:ext>
                  </a:extLst>
                </a:gridCol>
                <a:gridCol w="860621">
                  <a:extLst>
                    <a:ext uri="{9D8B030D-6E8A-4147-A177-3AD203B41FA5}">
                      <a16:colId xmlns:a16="http://schemas.microsoft.com/office/drawing/2014/main" val="1559902207"/>
                    </a:ext>
                  </a:extLst>
                </a:gridCol>
              </a:tblGrid>
              <a:tr h="3768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Inputs</a:t>
                      </a:r>
                      <a:endParaRPr lang="LID4096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Partial Product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Booth Selects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87308"/>
                  </a:ext>
                </a:extLst>
              </a:tr>
              <a:tr h="3344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-25000" dirty="0"/>
                        <a:t>2i+1</a:t>
                      </a:r>
                      <a:endParaRPr lang="LID4096" sz="1400" baseline="-25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-25000" dirty="0"/>
                        <a:t>2i</a:t>
                      </a:r>
                      <a:endParaRPr lang="LID4096" sz="1400" baseline="-25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-25000" dirty="0"/>
                        <a:t>2i-1</a:t>
                      </a:r>
                      <a:endParaRPr lang="LID4096" sz="1400" baseline="-25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PP</a:t>
                      </a:r>
                      <a:r>
                        <a:rPr lang="en-GB" sz="1400" baseline="-25000" dirty="0" err="1"/>
                        <a:t>i</a:t>
                      </a:r>
                      <a:endParaRPr lang="LID4096" sz="1400" baseline="-25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SINGLE</a:t>
                      </a:r>
                      <a:r>
                        <a:rPr lang="en-GB" sz="1400" baseline="-25000" dirty="0" err="1"/>
                        <a:t>i</a:t>
                      </a:r>
                      <a:endParaRPr lang="LID4096" sz="1400" i="0" baseline="-25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DOUBLE</a:t>
                      </a:r>
                      <a:r>
                        <a:rPr lang="en-GB" sz="1400" baseline="-25000" dirty="0" err="1"/>
                        <a:t>i</a:t>
                      </a:r>
                      <a:endParaRPr lang="LID4096" sz="1400" baseline="-25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NEG</a:t>
                      </a:r>
                      <a:r>
                        <a:rPr lang="en-GB" sz="1400" baseline="-25000" dirty="0" err="1"/>
                        <a:t>i</a:t>
                      </a:r>
                      <a:endParaRPr lang="LID4096" sz="1400" baseline="-25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0759426"/>
                  </a:ext>
                </a:extLst>
              </a:tr>
              <a:tr h="3402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8589234"/>
                  </a:ext>
                </a:extLst>
              </a:tr>
              <a:tr h="3529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Y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2462731"/>
                  </a:ext>
                </a:extLst>
              </a:tr>
              <a:tr h="32552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Y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1095550"/>
                  </a:ext>
                </a:extLst>
              </a:tr>
              <a:tr h="3550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2Y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1943015"/>
                  </a:ext>
                </a:extLst>
              </a:tr>
              <a:tr h="3529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-2Y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995158"/>
                  </a:ext>
                </a:extLst>
              </a:tr>
              <a:tr h="32552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-Y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5640574"/>
                  </a:ext>
                </a:extLst>
              </a:tr>
              <a:tr h="3550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-Y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137420"/>
                  </a:ext>
                </a:extLst>
              </a:tr>
              <a:tr h="32552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-0(=0)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3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05375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90BF2C98-EA0E-704C-92D8-7C8D13FE4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Booth Hardware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A2230E6A-701C-6344-96E5-127BDFDCA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Booth encoder generates control lines for each PP</a:t>
            </a:r>
          </a:p>
          <a:p>
            <a:pPr lvl="1" eaLnBrk="1" hangingPunct="1">
              <a:defRPr/>
            </a:pPr>
            <a:r>
              <a:rPr lang="en-US" dirty="0"/>
              <a:t>Booth selectors choose PP bits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2C5D5-6ACC-4DB1-BF65-3822C467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86571" y="2201436"/>
            <a:ext cx="4818858" cy="35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3642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>
            <a:extLst>
              <a:ext uri="{FF2B5EF4-FFF2-40B4-BE49-F238E27FC236}">
                <a16:creationId xmlns:a16="http://schemas.microsoft.com/office/drawing/2014/main" id="{E4B66166-B2AE-E949-BEF6-737271C8D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</p:txBody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7C1F7BD6-BD64-7B41-8005-DB4151708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Partial products can be negative</a:t>
            </a:r>
          </a:p>
          <a:p>
            <a:pPr lvl="1" eaLnBrk="1" hangingPunct="1">
              <a:defRPr/>
            </a:pPr>
            <a:r>
              <a:rPr lang="en-US" dirty="0"/>
              <a:t>Require sign extension, which is cumbersome</a:t>
            </a:r>
          </a:p>
          <a:p>
            <a:pPr lvl="1" eaLnBrk="1" hangingPunct="1">
              <a:defRPr/>
            </a:pPr>
            <a:r>
              <a:rPr lang="en-US" dirty="0"/>
              <a:t>High fanout on most significant 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8CCE6-6C06-41BD-A9E8-22B31B4160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484" y="2328721"/>
            <a:ext cx="6831031" cy="33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83971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8A1A1367-524B-474F-A9DB-5CEF1C2A8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Simplified Sign Ext.</a:t>
            </a: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E2BB338C-9A48-A64D-872F-F3C6DC93D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Sign bits are either all 0’</a:t>
            </a:r>
            <a:r>
              <a:rPr lang="en-US" altLang="ja-JP" dirty="0">
                <a:solidFill>
                  <a:srgbClr val="000000"/>
                </a:solidFill>
              </a:rPr>
              <a:t>s or all 1’s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Note that all 0’</a:t>
            </a:r>
            <a:r>
              <a:rPr lang="en-US" altLang="ja-JP" dirty="0">
                <a:solidFill>
                  <a:srgbClr val="000000"/>
                </a:solidFill>
              </a:rPr>
              <a:t>s are all 1’s + 1 in proper column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Use this to reduce loading on MSB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59DCA-91BD-4424-92EE-C4D51AD8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1599" y="2377808"/>
            <a:ext cx="6248802" cy="33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2381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1026">
            <a:extLst>
              <a:ext uri="{FF2B5EF4-FFF2-40B4-BE49-F238E27FC236}">
                <a16:creationId xmlns:a16="http://schemas.microsoft.com/office/drawing/2014/main" id="{44573619-4EA8-804F-8E93-4254AAE77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Comparators</a:t>
            </a:r>
          </a:p>
        </p:txBody>
      </p:sp>
      <p:sp>
        <p:nvSpPr>
          <p:cNvPr id="644099" name="Rectangle 1027">
            <a:extLst>
              <a:ext uri="{FF2B5EF4-FFF2-40B4-BE49-F238E27FC236}">
                <a16:creationId xmlns:a16="http://schemas.microsoft.com/office/drawing/2014/main" id="{D619AF7F-E85C-FE43-8A74-3FB3FC153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0’</a:t>
            </a:r>
            <a:r>
              <a:rPr lang="en-US" altLang="ja-JP" dirty="0"/>
              <a:t>s detector:		A = 00…000</a:t>
            </a:r>
          </a:p>
          <a:p>
            <a:pPr eaLnBrk="1" hangingPunct="1"/>
            <a:r>
              <a:rPr lang="en-US" altLang="en-US" dirty="0"/>
              <a:t>1’</a:t>
            </a:r>
            <a:r>
              <a:rPr lang="en-US" altLang="ja-JP" dirty="0"/>
              <a:t>s detector: 		A = 11…111</a:t>
            </a:r>
          </a:p>
          <a:p>
            <a:pPr eaLnBrk="1" hangingPunct="1"/>
            <a:r>
              <a:rPr lang="en-US" altLang="en-US" dirty="0"/>
              <a:t>Equality comparator:	A = B</a:t>
            </a:r>
          </a:p>
          <a:p>
            <a:pPr eaLnBrk="1" hangingPunct="1"/>
            <a:r>
              <a:rPr lang="en-US" altLang="en-US" dirty="0"/>
              <a:t>Magnitude comparator:	A &lt; B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35639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95D002B5-7E0F-E94A-AF7A-FD56F8B5D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Even Simpler Sign Ext.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F0C1BE8B-56CF-F64B-A486-248A7684A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No need to add all the 1’</a:t>
            </a:r>
            <a:r>
              <a:rPr lang="en-US" altLang="ja-JP" dirty="0">
                <a:solidFill>
                  <a:srgbClr val="000000"/>
                </a:solidFill>
              </a:rPr>
              <a:t>s in hardware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Precompute the answer!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C12C1-87DE-4B70-B017-EB130E0E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3520" y="2517453"/>
            <a:ext cx="9504960" cy="25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5534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>
            <a:extLst>
              <a:ext uri="{FF2B5EF4-FFF2-40B4-BE49-F238E27FC236}">
                <a16:creationId xmlns:a16="http://schemas.microsoft.com/office/drawing/2014/main" id="{A91DF23B-C2E2-334D-962E-48F84043C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Advanced Multiplication</a:t>
            </a:r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55E84F22-8009-3444-A2AB-0BB23B59E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Signed vs. unsigned inputs</a:t>
            </a:r>
          </a:p>
          <a:p>
            <a:pPr>
              <a:defRPr/>
            </a:pPr>
            <a:r>
              <a:rPr lang="en-US" dirty="0"/>
              <a:t>Higher radix Booth encoding</a:t>
            </a:r>
          </a:p>
          <a:p>
            <a:pPr>
              <a:defRPr/>
            </a:pPr>
            <a:r>
              <a:rPr lang="en-US" dirty="0"/>
              <a:t>Array vs. tree CSA networks</a:t>
            </a:r>
          </a:p>
        </p:txBody>
      </p:sp>
    </p:spTree>
    <p:extLst>
      <p:ext uri="{BB962C8B-B14F-4D97-AF65-F5344CB8AC3E}">
        <p14:creationId xmlns:p14="http://schemas.microsoft.com/office/powerpoint/2010/main" val="170011472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AA10A2A6-2C3B-E04C-A42F-794729D4E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1’</a:t>
            </a:r>
            <a:r>
              <a:rPr lang="en-US" altLang="ja-JP" dirty="0"/>
              <a:t>s &amp; 0’s Detectors</a:t>
            </a:r>
            <a:endParaRPr lang="en-US" altLang="en-US" dirty="0"/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1761AEC3-C7B8-BC4B-B7E4-A77541534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1’</a:t>
            </a:r>
            <a:r>
              <a:rPr lang="en-US" altLang="ja-JP" dirty="0"/>
              <a:t>s detector: N-input AND gate</a:t>
            </a:r>
          </a:p>
          <a:p>
            <a:r>
              <a:rPr lang="en-US" altLang="en-US" dirty="0"/>
              <a:t>0’</a:t>
            </a:r>
            <a:r>
              <a:rPr lang="en-US" altLang="ja-JP" dirty="0"/>
              <a:t>s detector: NOTs + 1’s detector (N-input NOR)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344B7-1DD7-4D6C-A175-30FB2F5D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46563" y="2236091"/>
            <a:ext cx="6298873" cy="31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102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ABF607D4-989D-274A-9C22-A0522177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Equality Comparator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A4079DE7-3B94-6E41-90E6-C044E1285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Check if each bit is equal (XNOR, aka equality gate)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1’</a:t>
            </a:r>
            <a:r>
              <a:rPr lang="en-US" altLang="ja-JP" dirty="0">
                <a:solidFill>
                  <a:srgbClr val="000000"/>
                </a:solidFill>
              </a:rPr>
              <a:t>s detect on bitwise equality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1A4DF-4CA0-44A7-99FC-18CF2102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25177" y="2193027"/>
            <a:ext cx="3941645" cy="28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9842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id="{95A9C235-3936-8449-829F-4F8479284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Magnitude Comparator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57E16F83-0029-C54F-B9F6-321511EB3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 B </a:t>
            </a:r>
            <a:r>
              <a:rPr lang="en-US" altLang="en-US" dirty="0">
                <a:cs typeface="Arial" panose="020B0604020202020204" pitchFamily="34" charset="0"/>
              </a:rPr>
              <a:t>– </a:t>
            </a:r>
            <a:r>
              <a:rPr lang="en-US" altLang="en-US" dirty="0"/>
              <a:t>A and look at sign</a:t>
            </a:r>
          </a:p>
          <a:p>
            <a:pPr eaLnBrk="1" hangingPunct="1"/>
            <a:r>
              <a:rPr lang="en-US" altLang="en-US" dirty="0"/>
              <a:t>B </a:t>
            </a:r>
            <a:r>
              <a:rPr lang="en-US" altLang="en-US" dirty="0">
                <a:cs typeface="Arial" panose="020B0604020202020204" pitchFamily="34" charset="0"/>
              </a:rPr>
              <a:t>– </a:t>
            </a:r>
            <a:r>
              <a:rPr lang="en-US" altLang="en-US" dirty="0"/>
              <a:t>A = B + ~A + 1</a:t>
            </a:r>
          </a:p>
          <a:p>
            <a:pPr eaLnBrk="1" hangingPunct="1"/>
            <a:r>
              <a:rPr lang="en-US" altLang="en-US" dirty="0"/>
              <a:t>For unsigned numbers, carry out is sign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C395B-100C-4AE9-9A14-16B2DFEF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1652" y="2807327"/>
            <a:ext cx="2962935" cy="29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911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2EBBBBAE-2678-BB4F-8A7C-5372D834D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vs. Unsigned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FBF50851-DB89-C647-BAC8-E23BF8D7A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signed numbers, comparison is harder</a:t>
            </a:r>
          </a:p>
          <a:p>
            <a:pPr lvl="1" eaLnBrk="1" hangingPunct="1"/>
            <a:r>
              <a:rPr lang="en-US" altLang="en-US" sz="1800" dirty="0"/>
              <a:t>C: carry out</a:t>
            </a:r>
          </a:p>
          <a:p>
            <a:pPr lvl="1" eaLnBrk="1" hangingPunct="1"/>
            <a:r>
              <a:rPr lang="en-US" altLang="en-US" sz="1800" dirty="0"/>
              <a:t>Z: zero (all bits of A </a:t>
            </a:r>
            <a:r>
              <a:rPr lang="en-US" altLang="en-US" dirty="0">
                <a:cs typeface="Arial" panose="020B0604020202020204" pitchFamily="34" charset="0"/>
              </a:rPr>
              <a:t>– </a:t>
            </a:r>
            <a:r>
              <a:rPr lang="en-US" altLang="en-US" sz="1800" dirty="0"/>
              <a:t>B are 0)</a:t>
            </a:r>
          </a:p>
          <a:p>
            <a:pPr lvl="1" eaLnBrk="1" hangingPunct="1"/>
            <a:r>
              <a:rPr lang="en-US" altLang="en-US" sz="1800" dirty="0"/>
              <a:t>N: negative (MSB of result)</a:t>
            </a:r>
          </a:p>
          <a:p>
            <a:pPr lvl="1" eaLnBrk="1" hangingPunct="1"/>
            <a:r>
              <a:rPr lang="en-US" altLang="en-US" sz="1800" dirty="0"/>
              <a:t>V: overflow (inputs had different signs, output sign </a:t>
            </a:r>
            <a:r>
              <a:rPr lang="en-US" altLang="en-US" sz="1800" dirty="0">
                <a:sym typeface="Symbol" pitchFamily="2" charset="2"/>
              </a:rPr>
              <a:t>≠ </a:t>
            </a:r>
            <a:r>
              <a:rPr lang="en-US" altLang="en-US" sz="1800" dirty="0"/>
              <a:t>B)</a:t>
            </a:r>
          </a:p>
          <a:p>
            <a:pPr lvl="1" eaLnBrk="1" hangingPunct="1"/>
            <a:r>
              <a:rPr lang="en-US" altLang="en-US" sz="1800" dirty="0"/>
              <a:t>S: N xor V (sign of result)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			</a:t>
            </a:r>
          </a:p>
        </p:txBody>
      </p:sp>
      <p:sp>
        <p:nvSpPr>
          <p:cNvPr id="648198" name="Line 6">
            <a:extLst>
              <a:ext uri="{FF2B5EF4-FFF2-40B4-BE49-F238E27FC236}">
                <a16:creationId xmlns:a16="http://schemas.microsoft.com/office/drawing/2014/main" id="{F126FA6C-24B0-7346-8BD7-90F33069A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029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CD547-F3F5-4679-8250-77C8EA6C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97397" y="3265203"/>
            <a:ext cx="4997205" cy="24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585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9360E373-4FB9-E64E-B7DB-C44E41CC7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Shifters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4974F71C-A257-5C4C-BEF2-1BEDA9024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Shift:</a:t>
            </a:r>
          </a:p>
          <a:p>
            <a:pPr lvl="1" eaLnBrk="1" hangingPunct="1"/>
            <a:r>
              <a:rPr lang="en-US" altLang="en-US" dirty="0"/>
              <a:t>Shifts number left or right and fills with 0</a:t>
            </a:r>
            <a:r>
              <a:rPr lang="en-US" altLang="en-US" dirty="0">
                <a:solidFill>
                  <a:schemeClr val="accent5"/>
                </a:solidFill>
              </a:rPr>
              <a:t>’</a:t>
            </a:r>
            <a:r>
              <a:rPr lang="en-US" altLang="ja-JP" dirty="0"/>
              <a:t>s</a:t>
            </a:r>
          </a:p>
          <a:p>
            <a:pPr lvl="2" eaLnBrk="1" hangingPunct="1"/>
            <a:r>
              <a:rPr lang="en-US" altLang="en-US" dirty="0"/>
              <a:t>1011 LSR 1 = 0101	1011 LSL1 = 0110</a:t>
            </a:r>
          </a:p>
          <a:p>
            <a:pPr eaLnBrk="1" hangingPunct="1"/>
            <a:r>
              <a:rPr lang="en-US" altLang="en-US" dirty="0"/>
              <a:t>Arithmetic Shift:</a:t>
            </a:r>
          </a:p>
          <a:p>
            <a:pPr lvl="1" eaLnBrk="1" hangingPunct="1"/>
            <a:r>
              <a:rPr lang="en-US" altLang="en-US" dirty="0"/>
              <a:t>Shifts number left or right.  Rt shift sign extends</a:t>
            </a:r>
          </a:p>
          <a:p>
            <a:pPr lvl="2" eaLnBrk="1" hangingPunct="1"/>
            <a:r>
              <a:rPr lang="en-US" altLang="en-US" dirty="0"/>
              <a:t>1011 ASR1 = 1101	1011 ASL1 = 0110</a:t>
            </a:r>
          </a:p>
          <a:p>
            <a:pPr eaLnBrk="1" hangingPunct="1"/>
            <a:r>
              <a:rPr lang="en-US" altLang="en-US" dirty="0"/>
              <a:t>Rotate:</a:t>
            </a:r>
          </a:p>
          <a:p>
            <a:pPr lvl="1" eaLnBrk="1" hangingPunct="1"/>
            <a:r>
              <a:rPr lang="en-US" altLang="en-US" dirty="0"/>
              <a:t>Shifts number left or right and fills with lost bits</a:t>
            </a:r>
          </a:p>
          <a:p>
            <a:pPr lvl="2" eaLnBrk="1" hangingPunct="1"/>
            <a:r>
              <a:rPr lang="en-US" altLang="en-US" dirty="0"/>
              <a:t>1011 ROR1 = 1101	1011 ROL1 = 0111</a:t>
            </a:r>
          </a:p>
        </p:txBody>
      </p:sp>
      <p:sp>
        <p:nvSpPr>
          <p:cNvPr id="650245" name="Rectangle 5">
            <a:extLst>
              <a:ext uri="{FF2B5EF4-FFF2-40B4-BE49-F238E27FC236}">
                <a16:creationId xmlns:a16="http://schemas.microsoft.com/office/drawing/2014/main" id="{B1BC4CA1-81D9-7144-B653-E5D4EC99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50246" name="Rectangle 6">
            <a:extLst>
              <a:ext uri="{FF2B5EF4-FFF2-40B4-BE49-F238E27FC236}">
                <a16:creationId xmlns:a16="http://schemas.microsoft.com/office/drawing/2014/main" id="{C53E0BAD-E93F-2B42-AAC9-2DFFB63DE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4384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50247" name="Rectangle 7">
            <a:extLst>
              <a:ext uri="{FF2B5EF4-FFF2-40B4-BE49-F238E27FC236}">
                <a16:creationId xmlns:a16="http://schemas.microsoft.com/office/drawing/2014/main" id="{B4FC1808-714B-1443-B701-2E4D0813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50248" name="Rectangle 8">
            <a:extLst>
              <a:ext uri="{FF2B5EF4-FFF2-40B4-BE49-F238E27FC236}">
                <a16:creationId xmlns:a16="http://schemas.microsoft.com/office/drawing/2014/main" id="{F1C958B8-E0E3-F64E-BE63-12B118AB8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733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50249" name="Rectangle 9">
            <a:extLst>
              <a:ext uri="{FF2B5EF4-FFF2-40B4-BE49-F238E27FC236}">
                <a16:creationId xmlns:a16="http://schemas.microsoft.com/office/drawing/2014/main" id="{7FAA6A57-9CF2-3E4E-82D6-D201AD2B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0292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50250" name="Rectangle 10">
            <a:extLst>
              <a:ext uri="{FF2B5EF4-FFF2-40B4-BE49-F238E27FC236}">
                <a16:creationId xmlns:a16="http://schemas.microsoft.com/office/drawing/2014/main" id="{42927EF3-BEEA-2447-B13B-6F4E2021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0292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505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5" grpId="0" animBg="1"/>
      <p:bldP spid="650246" grpId="0" animBg="1"/>
      <p:bldP spid="650247" grpId="0" animBg="1"/>
      <p:bldP spid="650248" grpId="0" animBg="1"/>
      <p:bldP spid="650249" grpId="0" animBg="1"/>
      <p:bldP spid="6502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>
            <a:extLst>
              <a:ext uri="{FF2B5EF4-FFF2-40B4-BE49-F238E27FC236}">
                <a16:creationId xmlns:a16="http://schemas.microsoft.com/office/drawing/2014/main" id="{B04B5A84-C4A8-FD41-BAF0-A1592C74A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Funnel Shifter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5745308A-5DD8-1D4F-A140-6206441D6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funnel shifter can do all six types of shifts</a:t>
            </a:r>
          </a:p>
          <a:p>
            <a:pPr eaLnBrk="1" hangingPunct="1"/>
            <a:r>
              <a:rPr lang="en-US" altLang="en-US" dirty="0"/>
              <a:t>Selects N-bit field Y from 2N</a:t>
            </a:r>
            <a:r>
              <a:rPr lang="en-US" altLang="en-US" dirty="0">
                <a:cs typeface="Arial" panose="020B0604020202020204" pitchFamily="34" charset="0"/>
              </a:rPr>
              <a:t>–</a:t>
            </a:r>
            <a:r>
              <a:rPr lang="en-US" altLang="en-US" dirty="0"/>
              <a:t>1-bit input</a:t>
            </a:r>
          </a:p>
          <a:p>
            <a:pPr lvl="1" eaLnBrk="1" hangingPunct="1"/>
            <a:r>
              <a:rPr lang="en-US" altLang="en-US" dirty="0"/>
              <a:t>Shift by k bits (0 </a:t>
            </a:r>
            <a:r>
              <a:rPr lang="en-US" altLang="en-US" dirty="0">
                <a:sym typeface="Symbol" pitchFamily="2" charset="2"/>
              </a:rPr>
              <a:t>≤</a:t>
            </a:r>
            <a:r>
              <a:rPr lang="en-US" altLang="en-US" dirty="0"/>
              <a:t> k &lt; N)</a:t>
            </a:r>
          </a:p>
          <a:p>
            <a:pPr lvl="1" eaLnBrk="1" hangingPunct="1"/>
            <a:r>
              <a:rPr lang="en-US" altLang="en-US" dirty="0"/>
              <a:t>Logically involves N N:1 multiplexers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9021E-88FF-407E-9565-43E5E33D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2696" y="2558668"/>
            <a:ext cx="3890260" cy="26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2561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sharepoint/v3"/>
    <ds:schemaRef ds:uri="f2ad5090-61a8-4b8c-ab70-68f4ff4d1933"/>
    <ds:schemaRef ds:uri="http://schemas.microsoft.com/sharepoint/v3/field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0950e01-db07-4e41-9c32-b7a8e9fccc9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1384</Words>
  <Application>Microsoft Office PowerPoint</Application>
  <PresentationFormat>Widescreen</PresentationFormat>
  <Paragraphs>253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Arm_PPT_Public</vt:lpstr>
      <vt:lpstr>VISIO</vt:lpstr>
      <vt:lpstr>Equation</vt:lpstr>
      <vt:lpstr>CMOS VLSI Design  Lecture 15: Datapath Functional Units</vt:lpstr>
      <vt:lpstr>Learning Objectives</vt:lpstr>
      <vt:lpstr>Comparators</vt:lpstr>
      <vt:lpstr>1’s &amp; 0’s Detectors</vt:lpstr>
      <vt:lpstr>Equality Comparator</vt:lpstr>
      <vt:lpstr>Magnitude Comparator</vt:lpstr>
      <vt:lpstr>Signed vs. Unsigned</vt:lpstr>
      <vt:lpstr>Shifters</vt:lpstr>
      <vt:lpstr>Funnel Shifter</vt:lpstr>
      <vt:lpstr>Funnel Source Generator</vt:lpstr>
      <vt:lpstr>Array Funnel Shifter</vt:lpstr>
      <vt:lpstr>Logarithmic Funnel Shifter</vt:lpstr>
      <vt:lpstr>32-bit Logarithmic Funnel</vt:lpstr>
      <vt:lpstr>Barrel Shifter</vt:lpstr>
      <vt:lpstr>Logarithmic Barrel Shifter</vt:lpstr>
      <vt:lpstr>32-bit Logarithmic Barrel</vt:lpstr>
      <vt:lpstr>Multi-input Adders</vt:lpstr>
      <vt:lpstr>Carry-Save Addition</vt:lpstr>
      <vt:lpstr>CSA Application</vt:lpstr>
      <vt:lpstr>Multiplication</vt:lpstr>
      <vt:lpstr>General Form</vt:lpstr>
      <vt:lpstr>Dot Diagram</vt:lpstr>
      <vt:lpstr>Array Multiplier</vt:lpstr>
      <vt:lpstr>Rectangular Array</vt:lpstr>
      <vt:lpstr>Fewer Partial Products</vt:lpstr>
      <vt:lpstr>Booth Encoding</vt:lpstr>
      <vt:lpstr>Booth Hardware</vt:lpstr>
      <vt:lpstr>Sign Extension</vt:lpstr>
      <vt:lpstr>Simplified Sign Ext.</vt:lpstr>
      <vt:lpstr>Even Simpler Sign Ext.</vt:lpstr>
      <vt:lpstr>Advanced Multiplication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15: Datapath Functional Units</dc:title>
  <dc:subject/>
  <dc:creator/>
  <cp:keywords/>
  <dc:description/>
  <cp:lastModifiedBy/>
  <cp:revision>8</cp:revision>
  <dcterms:created xsi:type="dcterms:W3CDTF">2019-04-08T13:00:08Z</dcterms:created>
  <dcterms:modified xsi:type="dcterms:W3CDTF">2020-08-26T06:05:14Z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