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46"/>
  </p:notesMasterIdLst>
  <p:handoutMasterIdLst>
    <p:handoutMasterId r:id="rId47"/>
  </p:handoutMasterIdLst>
  <p:sldIdLst>
    <p:sldId id="371" r:id="rId7"/>
    <p:sldId id="372" r:id="rId8"/>
    <p:sldId id="302" r:id="rId9"/>
    <p:sldId id="303" r:id="rId10"/>
    <p:sldId id="304" r:id="rId11"/>
    <p:sldId id="305" r:id="rId12"/>
    <p:sldId id="310" r:id="rId13"/>
    <p:sldId id="337" r:id="rId14"/>
    <p:sldId id="311" r:id="rId15"/>
    <p:sldId id="308" r:id="rId16"/>
    <p:sldId id="309" r:id="rId17"/>
    <p:sldId id="338" r:id="rId18"/>
    <p:sldId id="339"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40" r:id="rId37"/>
    <p:sldId id="329" r:id="rId38"/>
    <p:sldId id="330" r:id="rId39"/>
    <p:sldId id="331" r:id="rId40"/>
    <p:sldId id="332" r:id="rId41"/>
    <p:sldId id="333" r:id="rId42"/>
    <p:sldId id="334" r:id="rId43"/>
    <p:sldId id="335" r:id="rId44"/>
    <p:sldId id="336"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D67672-01FA-4E0F-A480-34E311043899}" v="6" dt="2020-08-26T06:00:35.87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524" autoAdjust="0"/>
  </p:normalViewPr>
  <p:slideViewPr>
    <p:cSldViewPr snapToGrid="0">
      <p:cViewPr varScale="1">
        <p:scale>
          <a:sx n="87" d="100"/>
          <a:sy n="87" d="100"/>
        </p:scale>
        <p:origin x="122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a:t>
            </a:r>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81223C4C-ECBA-CD49-AA45-2F21195F71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0C18535-6BB8-AF4C-976F-DD95D116B2F0}" type="slidenum">
              <a:rPr lang="en-US" altLang="en-US"/>
              <a:pPr>
                <a:spcBef>
                  <a:spcPct val="0"/>
                </a:spcBef>
              </a:pPr>
              <a:t>10</a:t>
            </a:fld>
            <a:endParaRPr lang="en-US" altLang="en-US"/>
          </a:p>
        </p:txBody>
      </p:sp>
      <p:sp>
        <p:nvSpPr>
          <p:cNvPr id="34818" name="Rectangle 2">
            <a:extLst>
              <a:ext uri="{FF2B5EF4-FFF2-40B4-BE49-F238E27FC236}">
                <a16:creationId xmlns:a16="http://schemas.microsoft.com/office/drawing/2014/main" id="{3A4FD9F2-E87D-E641-BBA9-7278A5AE611E}"/>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836914D7-9AC5-3E4D-89D1-627586F30F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973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5C0BFC8A-E3E6-934A-9BF1-080D648305C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C32ECDB-6FF5-814B-A3FF-AA9EF0BEC602}" type="slidenum">
              <a:rPr lang="en-US" altLang="en-US"/>
              <a:pPr>
                <a:spcBef>
                  <a:spcPct val="0"/>
                </a:spcBef>
              </a:pPr>
              <a:t>11</a:t>
            </a:fld>
            <a:endParaRPr lang="en-US" altLang="en-US"/>
          </a:p>
        </p:txBody>
      </p:sp>
      <p:sp>
        <p:nvSpPr>
          <p:cNvPr id="36866" name="Rectangle 2">
            <a:extLst>
              <a:ext uri="{FF2B5EF4-FFF2-40B4-BE49-F238E27FC236}">
                <a16:creationId xmlns:a16="http://schemas.microsoft.com/office/drawing/2014/main" id="{3EFEC956-3E8C-1A4B-A295-A9D6246787C8}"/>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0DA0472E-4AEE-474E-9F27-5D23BF2FC5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SRAM cells are laid out as compact as possible to minimize chip area. </a:t>
            </a:r>
            <a:r>
              <a:rPr lang="en-US" altLang="en-US" sz="1200" b="0" i="0" u="none" strike="noStrike" kern="1200" baseline="0" dirty="0">
                <a:solidFill>
                  <a:schemeClr val="tx1"/>
                </a:solidFill>
                <a:latin typeface="+mn-lt"/>
                <a:ea typeface="ＭＳ Ｐゴシック" charset="0"/>
              </a:rPr>
              <a:t>A </a:t>
            </a:r>
            <a:r>
              <a:rPr lang="en-US" sz="1200" b="0" i="0" u="none" strike="noStrike" kern="1200" baseline="0" dirty="0">
                <a:solidFill>
                  <a:schemeClr val="tx1"/>
                </a:solidFill>
                <a:latin typeface="+mn-lt"/>
                <a:ea typeface="ＭＳ Ｐゴシック" charset="0"/>
                <a:cs typeface="ＭＳ Ｐゴシック" charset="0"/>
              </a:rPr>
              <a:t>stick diagram is used as a representation of the actual layout. The cell is laid out in such a way that the BIT, BIT_B, WORD, VDD and GND abut.</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68810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98372F3-A290-E141-B570-B4E3B4E9F1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4B6EFD-03C4-154E-81E7-8E40C3D69C52}" type="slidenum">
              <a:rPr lang="en-US" altLang="en-US"/>
              <a:pPr>
                <a:spcBef>
                  <a:spcPct val="0"/>
                </a:spcBef>
              </a:pPr>
              <a:t>12</a:t>
            </a:fld>
            <a:endParaRPr lang="en-US" altLang="en-US"/>
          </a:p>
        </p:txBody>
      </p:sp>
      <p:sp>
        <p:nvSpPr>
          <p:cNvPr id="38914" name="Rectangle 2">
            <a:extLst>
              <a:ext uri="{FF2B5EF4-FFF2-40B4-BE49-F238E27FC236}">
                <a16:creationId xmlns:a16="http://schemas.microsoft.com/office/drawing/2014/main" id="{55AD3E9D-5E73-614B-8E87-8B736B0999D9}"/>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A5FD8B-DFFE-3643-85EF-19BEA6FA38E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baseline="0" dirty="0">
                <a:solidFill>
                  <a:schemeClr val="tx1"/>
                </a:solidFill>
                <a:latin typeface="+mn-lt"/>
                <a:ea typeface="ＭＳ Ｐゴシック" charset="0"/>
                <a:cs typeface="ＭＳ Ｐゴシック" charset="0"/>
              </a:rPr>
              <a:t>Bends in polysilicon cause lithography issues in processes where feature size is smaller than the wavelength of light. In order to mitigate these issues polysilicon is drawn in the horizontal direction while the diffusion region runs </a:t>
            </a:r>
            <a:r>
              <a:rPr lang="en-US" sz="1200" b="0" i="0" u="none" strike="noStrike" kern="1200" baseline="0" dirty="0">
                <a:solidFill>
                  <a:schemeClr val="tx1"/>
                </a:solidFill>
                <a:latin typeface="+mn-lt"/>
                <a:ea typeface="ＭＳ Ｐゴシック" charset="0"/>
                <a:cs typeface="ＭＳ Ｐゴシック" charset="0"/>
              </a:rPr>
              <a:t>in the vertical direction</a:t>
            </a:r>
            <a:r>
              <a:rPr lang="en-GB" sz="1200" b="0" i="0" u="none" strike="noStrike" kern="1200" baseline="0" dirty="0">
                <a:solidFill>
                  <a:schemeClr val="tx1"/>
                </a:solidFill>
                <a:latin typeface="+mn-lt"/>
                <a:ea typeface="ＭＳ Ｐゴシック" charset="0"/>
                <a:cs typeface="ＭＳ Ｐゴシック" charset="0"/>
              </a:rPr>
              <a:t>.</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98734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4093B51-FCA6-D546-AB6D-5B5B646B520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E2CA385-8A97-9943-A060-A5E665A4D09F}" type="slidenum">
              <a:rPr lang="en-US" altLang="en-US"/>
              <a:pPr>
                <a:spcBef>
                  <a:spcPct val="0"/>
                </a:spcBef>
              </a:pPr>
              <a:t>13</a:t>
            </a:fld>
            <a:endParaRPr lang="en-US" altLang="en-US"/>
          </a:p>
        </p:txBody>
      </p:sp>
      <p:sp>
        <p:nvSpPr>
          <p:cNvPr id="40962" name="Rectangle 2">
            <a:extLst>
              <a:ext uri="{FF2B5EF4-FFF2-40B4-BE49-F238E27FC236}">
                <a16:creationId xmlns:a16="http://schemas.microsoft.com/office/drawing/2014/main" id="{59F8DA1A-5B36-3A4E-9388-526AC60131F3}"/>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16373527-828B-9647-AE77-AD830107FA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Thin cell layout adopted at 65nm and below. </a:t>
            </a:r>
          </a:p>
        </p:txBody>
      </p:sp>
    </p:spTree>
    <p:extLst>
      <p:ext uri="{BB962C8B-B14F-4D97-AF65-F5344CB8AC3E}">
        <p14:creationId xmlns:p14="http://schemas.microsoft.com/office/powerpoint/2010/main" val="2794835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8FC9B403-9F4D-C549-AFD2-FAFE3469CBB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6960FDF-BBF9-A141-AEDE-2D9E8230DABB}" type="slidenum">
              <a:rPr lang="en-US" altLang="en-US"/>
              <a:pPr>
                <a:spcBef>
                  <a:spcPct val="0"/>
                </a:spcBef>
              </a:pPr>
              <a:t>14</a:t>
            </a:fld>
            <a:endParaRPr lang="en-US" altLang="en-US"/>
          </a:p>
        </p:txBody>
      </p:sp>
      <p:sp>
        <p:nvSpPr>
          <p:cNvPr id="43010" name="Rectangle 2">
            <a:extLst>
              <a:ext uri="{FF2B5EF4-FFF2-40B4-BE49-F238E27FC236}">
                <a16:creationId xmlns:a16="http://schemas.microsoft.com/office/drawing/2014/main" id="{FEC3372D-CA17-F84C-A9DB-E941A7AF91BB}"/>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C32690B4-66BB-3245-A7DF-2D0B62CF888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Decoders are used to address a given word (row) of the SRAM array.</a:t>
            </a:r>
          </a:p>
        </p:txBody>
      </p:sp>
    </p:spTree>
    <p:extLst>
      <p:ext uri="{BB962C8B-B14F-4D97-AF65-F5344CB8AC3E}">
        <p14:creationId xmlns:p14="http://schemas.microsoft.com/office/powerpoint/2010/main" val="4264503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0EDFD40B-A338-FA42-961F-20F156FA97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9B3FCF-2EEE-5D49-81A9-94154BF35583}" type="slidenum">
              <a:rPr lang="en-US" altLang="en-US"/>
              <a:pPr>
                <a:spcBef>
                  <a:spcPct val="0"/>
                </a:spcBef>
              </a:pPr>
              <a:t>15</a:t>
            </a:fld>
            <a:endParaRPr lang="en-US" altLang="en-US"/>
          </a:p>
        </p:txBody>
      </p:sp>
      <p:sp>
        <p:nvSpPr>
          <p:cNvPr id="45058" name="Rectangle 2">
            <a:extLst>
              <a:ext uri="{FF2B5EF4-FFF2-40B4-BE49-F238E27FC236}">
                <a16:creationId xmlns:a16="http://schemas.microsoft.com/office/drawing/2014/main" id="{3CA9A446-F5D4-5E42-9B27-24E5FD8AEB3B}"/>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397E7E91-FF8B-4D44-AAAB-2EA661939E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The decoder height should be the same as that of the SRAM cell row</a:t>
            </a:r>
          </a:p>
        </p:txBody>
      </p:sp>
    </p:spTree>
    <p:extLst>
      <p:ext uri="{BB962C8B-B14F-4D97-AF65-F5344CB8AC3E}">
        <p14:creationId xmlns:p14="http://schemas.microsoft.com/office/powerpoint/2010/main" val="56332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651AD18-85F0-BF46-8AF3-01FE18C15C1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ED87432-AEE7-7343-9BD0-50C1A8AA379D}" type="slidenum">
              <a:rPr lang="en-US" altLang="en-US"/>
              <a:pPr>
                <a:spcBef>
                  <a:spcPct val="0"/>
                </a:spcBef>
              </a:pPr>
              <a:t>16</a:t>
            </a:fld>
            <a:endParaRPr lang="en-US" altLang="en-US"/>
          </a:p>
        </p:txBody>
      </p:sp>
      <p:sp>
        <p:nvSpPr>
          <p:cNvPr id="47106" name="Rectangle 2">
            <a:extLst>
              <a:ext uri="{FF2B5EF4-FFF2-40B4-BE49-F238E27FC236}">
                <a16:creationId xmlns:a16="http://schemas.microsoft.com/office/drawing/2014/main" id="{FC80008A-F192-2F43-815F-AC7046B6FC2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059B2A7-D72D-6E4A-A143-4048D65DCF1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323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9C1D84D6-9826-B54C-A60A-9DEF40A3A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BA198D5-09AB-644B-A2CA-C4FFEE4AD044}" type="slidenum">
              <a:rPr lang="en-US" altLang="en-US"/>
              <a:pPr>
                <a:spcBef>
                  <a:spcPct val="0"/>
                </a:spcBef>
              </a:pPr>
              <a:t>17</a:t>
            </a:fld>
            <a:endParaRPr lang="en-US" altLang="en-US"/>
          </a:p>
        </p:txBody>
      </p:sp>
      <p:sp>
        <p:nvSpPr>
          <p:cNvPr id="49154" name="Rectangle 2">
            <a:extLst>
              <a:ext uri="{FF2B5EF4-FFF2-40B4-BE49-F238E27FC236}">
                <a16:creationId xmlns:a16="http://schemas.microsoft.com/office/drawing/2014/main" id="{B3F4CDFA-C582-4C45-B6EC-0D316EAC2066}"/>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0090B949-7CF2-B54A-9283-33A7B7F929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NAND gates that share inputs can be </a:t>
            </a:r>
            <a:r>
              <a:rPr lang="en-US" sz="1200" b="0" i="0" u="none" strike="noStrike" kern="1200" baseline="0" dirty="0">
                <a:solidFill>
                  <a:schemeClr val="tx1"/>
                </a:solidFill>
                <a:latin typeface="+mn-lt"/>
                <a:ea typeface="ＭＳ Ｐゴシック" charset="0"/>
                <a:cs typeface="ＭＳ Ｐゴシック" charset="0"/>
              </a:rPr>
              <a:t>factored out to reduce the number of gates .</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1283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D602A8A9-81C4-704B-B9A8-D5B39BCBA5F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049B0AD-36DC-D448-9960-54D1BD5AC0C4}" type="slidenum">
              <a:rPr lang="en-US" altLang="en-US"/>
              <a:pPr>
                <a:spcBef>
                  <a:spcPct val="0"/>
                </a:spcBef>
              </a:pPr>
              <a:t>18</a:t>
            </a:fld>
            <a:endParaRPr lang="en-US" altLang="en-US"/>
          </a:p>
        </p:txBody>
      </p:sp>
      <p:sp>
        <p:nvSpPr>
          <p:cNvPr id="51202" name="Rectangle 2">
            <a:extLst>
              <a:ext uri="{FF2B5EF4-FFF2-40B4-BE49-F238E27FC236}">
                <a16:creationId xmlns:a16="http://schemas.microsoft.com/office/drawing/2014/main" id="{53B7DA79-766F-1E4A-84DE-08CF1D9C1F6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055386D4-6A15-4145-A0CC-D1459D783AF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 order to read and write to SRAM cells </a:t>
            </a:r>
            <a:r>
              <a:rPr lang="en-US" altLang="en-US" dirty="0" err="1">
                <a:latin typeface="Times New Roman" panose="02020603050405020304" pitchFamily="18" charset="0"/>
                <a:ea typeface="ＭＳ Ｐゴシック" panose="020B0600070205080204" pitchFamily="34" charset="-128"/>
              </a:rPr>
              <a:t>Bitline</a:t>
            </a:r>
            <a:r>
              <a:rPr lang="en-US" altLang="en-US" dirty="0">
                <a:latin typeface="Times New Roman" panose="02020603050405020304" pitchFamily="18" charset="0"/>
                <a:ea typeface="ＭＳ Ｐゴシック" panose="020B0600070205080204" pitchFamily="34" charset="-128"/>
              </a:rPr>
              <a:t> conditioning circuits, sense amplifier circuits and column multiplexer circuits are required.</a:t>
            </a:r>
          </a:p>
        </p:txBody>
      </p:sp>
    </p:spTree>
    <p:extLst>
      <p:ext uri="{BB962C8B-B14F-4D97-AF65-F5344CB8AC3E}">
        <p14:creationId xmlns:p14="http://schemas.microsoft.com/office/powerpoint/2010/main" val="420598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4070736D-9B3F-8A4C-924B-BF997B4CA0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03DC76-51C6-E841-9259-207F8EBE1142}" type="slidenum">
              <a:rPr lang="en-US" altLang="en-US"/>
              <a:pPr>
                <a:spcBef>
                  <a:spcPct val="0"/>
                </a:spcBef>
              </a:pPr>
              <a:t>19</a:t>
            </a:fld>
            <a:endParaRPr lang="en-US" altLang="en-US"/>
          </a:p>
        </p:txBody>
      </p:sp>
      <p:sp>
        <p:nvSpPr>
          <p:cNvPr id="53250" name="Rectangle 2">
            <a:extLst>
              <a:ext uri="{FF2B5EF4-FFF2-40B4-BE49-F238E27FC236}">
                <a16:creationId xmlns:a16="http://schemas.microsoft.com/office/drawing/2014/main" id="{F0440963-BD3B-A14E-A128-4E755377E482}"/>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9C4A0578-1681-6C4B-B0A7-70C0794443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latin typeface="Times New Roman" panose="02020603050405020304" pitchFamily="18" charset="0"/>
                <a:ea typeface="ＭＳ Ｐゴシック" panose="020B0600070205080204" pitchFamily="34" charset="-128"/>
              </a:rPr>
              <a:t>Bitline</a:t>
            </a:r>
            <a:r>
              <a:rPr lang="en-US" altLang="en-US" dirty="0">
                <a:latin typeface="Times New Roman" panose="02020603050405020304" pitchFamily="18" charset="0"/>
                <a:ea typeface="ＭＳ Ｐゴシック" panose="020B0600070205080204" pitchFamily="34" charset="-128"/>
              </a:rPr>
              <a:t> conditioning are circuits used to </a:t>
            </a:r>
            <a:r>
              <a:rPr lang="en-US" altLang="en-US" dirty="0" err="1">
                <a:latin typeface="Times New Roman" panose="02020603050405020304" pitchFamily="18" charset="0"/>
                <a:ea typeface="ＭＳ Ｐゴシック" panose="020B0600070205080204" pitchFamily="34" charset="-128"/>
              </a:rPr>
              <a:t>precharge</a:t>
            </a:r>
            <a:r>
              <a:rPr lang="en-US" altLang="en-US" dirty="0">
                <a:latin typeface="Times New Roman" panose="02020603050405020304" pitchFamily="18" charset="0"/>
                <a:ea typeface="ＭＳ Ｐゴシック" panose="020B0600070205080204" pitchFamily="34" charset="-128"/>
              </a:rPr>
              <a:t> the </a:t>
            </a:r>
            <a:r>
              <a:rPr lang="en-US" altLang="en-US" dirty="0" err="1">
                <a:latin typeface="Times New Roman" panose="02020603050405020304" pitchFamily="18" charset="0"/>
                <a:ea typeface="ＭＳ Ｐゴシック" panose="020B0600070205080204" pitchFamily="34" charset="-128"/>
              </a:rPr>
              <a:t>bitline</a:t>
            </a:r>
            <a:r>
              <a:rPr lang="en-US" altLang="en-US" dirty="0">
                <a:latin typeface="Times New Roman" panose="02020603050405020304" pitchFamily="18" charset="0"/>
                <a:ea typeface="ＭＳ Ｐゴシック" panose="020B0600070205080204" pitchFamily="34" charset="-128"/>
              </a:rPr>
              <a:t> high before read operation.</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first circuit, when the clock is low, the transistors will </a:t>
            </a:r>
            <a:r>
              <a:rPr lang="en-US" altLang="en-US" dirty="0" err="1">
                <a:latin typeface="Times New Roman" panose="02020603050405020304" pitchFamily="18" charset="0"/>
                <a:ea typeface="ＭＳ Ｐゴシック" panose="020B0600070205080204" pitchFamily="34" charset="-128"/>
              </a:rPr>
              <a:t>precharge</a:t>
            </a:r>
            <a:r>
              <a:rPr lang="en-US" altLang="en-US" dirty="0">
                <a:latin typeface="Times New Roman" panose="02020603050405020304" pitchFamily="18" charset="0"/>
                <a:ea typeface="ＭＳ Ｐゴシック" panose="020B0600070205080204" pitchFamily="34" charset="-128"/>
              </a:rPr>
              <a:t> the bit lines to </a:t>
            </a:r>
            <a:r>
              <a:rPr lang="en-US" altLang="en-US" dirty="0" err="1">
                <a:latin typeface="Times New Roman" panose="02020603050405020304" pitchFamily="18" charset="0"/>
                <a:ea typeface="ＭＳ Ｐゴシック" panose="020B0600070205080204" pitchFamily="34" charset="-128"/>
              </a:rPr>
              <a:t>Vdd</a:t>
            </a:r>
            <a:r>
              <a:rPr lang="en-US" altLang="en-US" dirty="0">
                <a:latin typeface="Times New Roman" panose="02020603050405020304" pitchFamily="18" charset="0"/>
                <a:ea typeface="ＭＳ Ｐゴシック" panose="020B0600070205080204" pitchFamily="34" charset="-128"/>
              </a:rPr>
              <a:t>.</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second circuit, the voltage in the </a:t>
            </a:r>
            <a:r>
              <a:rPr lang="en-US" altLang="en-US" dirty="0" err="1">
                <a:latin typeface="Times New Roman" panose="02020603050405020304" pitchFamily="18" charset="0"/>
                <a:ea typeface="ＭＳ Ｐゴシック" panose="020B0600070205080204" pitchFamily="34" charset="-128"/>
              </a:rPr>
              <a:t>bitlines</a:t>
            </a:r>
            <a:r>
              <a:rPr lang="en-US" altLang="en-US" dirty="0">
                <a:latin typeface="Times New Roman" panose="02020603050405020304" pitchFamily="18" charset="0"/>
                <a:ea typeface="ＭＳ Ｐゴシック" panose="020B0600070205080204" pitchFamily="34" charset="-128"/>
              </a:rPr>
              <a:t> are equalized to minimize voltage difference. This achieved by the second transistor between the </a:t>
            </a:r>
            <a:r>
              <a:rPr lang="en-US" altLang="en-US" dirty="0" err="1">
                <a:latin typeface="Times New Roman" panose="02020603050405020304" pitchFamily="18" charset="0"/>
                <a:ea typeface="ＭＳ Ｐゴシック" panose="020B0600070205080204" pitchFamily="34" charset="-128"/>
              </a:rPr>
              <a:t>bitlines</a:t>
            </a:r>
            <a:r>
              <a:rPr lang="en-US" altLang="en-US" dirty="0">
                <a:latin typeface="Times New Roman" panose="02020603050405020304" pitchFamily="18" charset="0"/>
                <a:ea typeface="ＭＳ Ｐゴシック" panose="020B0600070205080204" pitchFamily="34" charset="-128"/>
              </a:rPr>
              <a:t>.</a:t>
            </a:r>
          </a:p>
        </p:txBody>
      </p:sp>
    </p:spTree>
    <p:extLst>
      <p:ext uri="{BB962C8B-B14F-4D97-AF65-F5344CB8AC3E}">
        <p14:creationId xmlns:p14="http://schemas.microsoft.com/office/powerpoint/2010/main" val="417043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705650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F6016340-3852-7445-8282-F8F3E1F7CC6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C7190BD-430A-3F42-A4E7-9ACA0CC1039A}" type="slidenum">
              <a:rPr lang="en-US" altLang="en-US"/>
              <a:pPr>
                <a:spcBef>
                  <a:spcPct val="0"/>
                </a:spcBef>
              </a:pPr>
              <a:t>20</a:t>
            </a:fld>
            <a:endParaRPr lang="en-US" altLang="en-US"/>
          </a:p>
        </p:txBody>
      </p:sp>
      <p:sp>
        <p:nvSpPr>
          <p:cNvPr id="55298" name="Rectangle 2">
            <a:extLst>
              <a:ext uri="{FF2B5EF4-FFF2-40B4-BE49-F238E27FC236}">
                <a16:creationId xmlns:a16="http://schemas.microsoft.com/office/drawing/2014/main" id="{92241D55-2F41-854F-A3AA-1143BC314D6C}"/>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89E9597D-9554-604C-8FB8-B9CC750646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The bit-line pull-down speed is very slow due to the small cell size and large bit-line load capacitance. Differential sense amplifiers are used for speed purposes because they can detect and amplify a very small level difference between two bit-lines. Thus, a fast sense amplifier is an important factor in realizing fast </a:t>
            </a:r>
            <a:r>
              <a:rPr lang="en-GB" sz="1200" b="0" i="0" u="none" strike="noStrike" kern="1200" baseline="0" dirty="0">
                <a:solidFill>
                  <a:schemeClr val="tx1"/>
                </a:solidFill>
                <a:latin typeface="+mn-lt"/>
                <a:ea typeface="ＭＳ Ｐゴシック" charset="0"/>
                <a:cs typeface="ＭＳ Ｐゴシック" charset="0"/>
              </a:rPr>
              <a:t>access time.</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69093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DB24464F-CE8E-BB44-90A3-13623E9F10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AB991F-5EBB-C748-B422-31011A575D17}" type="slidenum">
              <a:rPr lang="en-US" altLang="en-US"/>
              <a:pPr>
                <a:spcBef>
                  <a:spcPct val="0"/>
                </a:spcBef>
              </a:pPr>
              <a:t>21</a:t>
            </a:fld>
            <a:endParaRPr lang="en-US" altLang="en-US"/>
          </a:p>
        </p:txBody>
      </p:sp>
      <p:sp>
        <p:nvSpPr>
          <p:cNvPr id="57346" name="Rectangle 2">
            <a:extLst>
              <a:ext uri="{FF2B5EF4-FFF2-40B4-BE49-F238E27FC236}">
                <a16:creationId xmlns:a16="http://schemas.microsoft.com/office/drawing/2014/main" id="{4C039D49-C3D6-1E4D-BFB1-02A15D400A9F}"/>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C3283669-5BFA-E742-865D-A0E9F2DAFD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0" i="0" u="none" strike="noStrike" kern="1200" baseline="0" dirty="0" err="1">
                <a:solidFill>
                  <a:schemeClr val="tx1"/>
                </a:solidFill>
                <a:latin typeface="+mn-lt"/>
                <a:ea typeface="ＭＳ Ｐゴシック" charset="0"/>
                <a:cs typeface="ＭＳ Ｐゴシック" charset="0"/>
              </a:rPr>
              <a:t>Unclocked</a:t>
            </a:r>
            <a:r>
              <a:rPr lang="en-US" sz="1200" b="0" i="0" u="none" strike="noStrike" kern="1200" baseline="0" dirty="0">
                <a:solidFill>
                  <a:schemeClr val="tx1"/>
                </a:solidFill>
                <a:latin typeface="+mn-lt"/>
                <a:ea typeface="ＭＳ Ｐゴシック" charset="0"/>
                <a:cs typeface="ＭＳ Ｐゴシック" charset="0"/>
              </a:rPr>
              <a:t> differential pair amp used as the sense  amplifier. Consumes power constantly.</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59188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2578D250-15C0-9845-BF47-EFBFE39BFD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9E1B53F-D6E6-4441-B6BA-7A7D708EF763}" type="slidenum">
              <a:rPr lang="en-US" altLang="en-US"/>
              <a:pPr>
                <a:spcBef>
                  <a:spcPct val="0"/>
                </a:spcBef>
              </a:pPr>
              <a:t>22</a:t>
            </a:fld>
            <a:endParaRPr lang="en-US" altLang="en-US"/>
          </a:p>
        </p:txBody>
      </p:sp>
      <p:sp>
        <p:nvSpPr>
          <p:cNvPr id="59394" name="Rectangle 2">
            <a:extLst>
              <a:ext uri="{FF2B5EF4-FFF2-40B4-BE49-F238E27FC236}">
                <a16:creationId xmlns:a16="http://schemas.microsoft.com/office/drawing/2014/main" id="{E1E62C65-B8EB-1844-9E4A-BA200375A084}"/>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1C103DC5-E439-9840-BAA3-F4771356AB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Consumes power only when active </a:t>
            </a:r>
            <a:r>
              <a:rPr lang="en-US" altLang="en-US" dirty="0" err="1">
                <a:latin typeface="Times New Roman" panose="02020603050405020304" pitchFamily="18" charset="0"/>
                <a:ea typeface="ＭＳ Ｐゴシック" panose="020B0600070205080204" pitchFamily="34" charset="-128"/>
              </a:rPr>
              <a:t>i.e</a:t>
            </a:r>
            <a:r>
              <a:rPr lang="en-US" altLang="en-US" dirty="0">
                <a:latin typeface="Times New Roman" panose="02020603050405020304" pitchFamily="18" charset="0"/>
                <a:ea typeface="ＭＳ Ｐゴシック" panose="020B0600070205080204" pitchFamily="34" charset="-128"/>
              </a:rPr>
              <a:t> sense </a:t>
            </a:r>
            <a:r>
              <a:rPr lang="en-US" altLang="en-US" dirty="0" err="1">
                <a:latin typeface="Times New Roman" panose="02020603050405020304" pitchFamily="18" charset="0"/>
                <a:ea typeface="ＭＳ Ｐゴシック" panose="020B0600070205080204" pitchFamily="34" charset="-128"/>
              </a:rPr>
              <a:t>clk</a:t>
            </a:r>
            <a:r>
              <a:rPr lang="en-US" altLang="en-US" dirty="0">
                <a:latin typeface="Times New Roman" panose="02020603050405020304" pitchFamily="18" charset="0"/>
                <a:ea typeface="ＭＳ Ｐゴシック" panose="020B0600070205080204" pitchFamily="34" charset="-128"/>
              </a:rPr>
              <a:t> is high. The cross coupled inverters form a regenerative feedback circuit that has a first response time.</a:t>
            </a:r>
          </a:p>
        </p:txBody>
      </p:sp>
    </p:spTree>
    <p:extLst>
      <p:ext uri="{BB962C8B-B14F-4D97-AF65-F5344CB8AC3E}">
        <p14:creationId xmlns:p14="http://schemas.microsoft.com/office/powerpoint/2010/main" val="718173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2661FCDF-A2AE-F245-A756-66666D2CCB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1DFBE24-C4ED-E446-BC5A-B53CDA8B7046}" type="slidenum">
              <a:rPr lang="en-US" altLang="en-US"/>
              <a:pPr>
                <a:spcBef>
                  <a:spcPct val="0"/>
                </a:spcBef>
              </a:pPr>
              <a:t>23</a:t>
            </a:fld>
            <a:endParaRPr lang="en-US" altLang="en-US"/>
          </a:p>
        </p:txBody>
      </p:sp>
      <p:sp>
        <p:nvSpPr>
          <p:cNvPr id="61442" name="Rectangle 2">
            <a:extLst>
              <a:ext uri="{FF2B5EF4-FFF2-40B4-BE49-F238E27FC236}">
                <a16:creationId xmlns:a16="http://schemas.microsoft.com/office/drawing/2014/main" id="{8098A605-0281-994A-A094-3B4A201B890E}"/>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1C4B2EB5-88BE-A840-BAB9-7E5F84F125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Twisting is used to cause equal noise coupling on the bit line and its complement in order to allow cancelation of the noise at the sense amp. </a:t>
            </a:r>
          </a:p>
        </p:txBody>
      </p:sp>
    </p:spTree>
    <p:extLst>
      <p:ext uri="{BB962C8B-B14F-4D97-AF65-F5344CB8AC3E}">
        <p14:creationId xmlns:p14="http://schemas.microsoft.com/office/powerpoint/2010/main" val="2832181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E57D7CB-AC72-7642-87E5-9DF9B6D557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72B3010-DF2F-CB42-8839-E1A860D079C2}" type="slidenum">
              <a:rPr lang="en-US" altLang="en-US"/>
              <a:pPr>
                <a:spcBef>
                  <a:spcPct val="0"/>
                </a:spcBef>
              </a:pPr>
              <a:t>24</a:t>
            </a:fld>
            <a:endParaRPr lang="en-US" altLang="en-US"/>
          </a:p>
        </p:txBody>
      </p:sp>
      <p:sp>
        <p:nvSpPr>
          <p:cNvPr id="63490" name="Rectangle 2">
            <a:extLst>
              <a:ext uri="{FF2B5EF4-FFF2-40B4-BE49-F238E27FC236}">
                <a16:creationId xmlns:a16="http://schemas.microsoft.com/office/drawing/2014/main" id="{5326D0A8-3CF8-9440-A907-5EEEF0DE191B}"/>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FF6BAA0B-092F-DD40-A696-1F54CEA91E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74441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9041A30B-F177-7D4A-9EA2-92FCCB6E3E8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F453C29-5497-E041-80FC-F203E9ECA3E1}" type="slidenum">
              <a:rPr lang="en-US" altLang="en-US"/>
              <a:pPr>
                <a:spcBef>
                  <a:spcPct val="0"/>
                </a:spcBef>
              </a:pPr>
              <a:t>25</a:t>
            </a:fld>
            <a:endParaRPr lang="en-US" altLang="en-US"/>
          </a:p>
        </p:txBody>
      </p:sp>
      <p:sp>
        <p:nvSpPr>
          <p:cNvPr id="65538" name="Rectangle 2">
            <a:extLst>
              <a:ext uri="{FF2B5EF4-FFF2-40B4-BE49-F238E27FC236}">
                <a16:creationId xmlns:a16="http://schemas.microsoft.com/office/drawing/2014/main" id="{847D0AC2-2417-0A45-AE05-F2F7AF2D1FEB}"/>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E5B8CE95-6D1A-0B4D-AEB4-1417E14D53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820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E8608399-37AC-2247-B53B-E14F88DD305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AF0C4FC-36C2-BB4E-992C-9650205EEA3B}" type="slidenum">
              <a:rPr lang="en-US" altLang="en-US"/>
              <a:pPr>
                <a:spcBef>
                  <a:spcPct val="0"/>
                </a:spcBef>
              </a:pPr>
              <a:t>26</a:t>
            </a:fld>
            <a:endParaRPr lang="en-US" altLang="en-US"/>
          </a:p>
        </p:txBody>
      </p:sp>
      <p:sp>
        <p:nvSpPr>
          <p:cNvPr id="67586" name="Rectangle 2">
            <a:extLst>
              <a:ext uri="{FF2B5EF4-FFF2-40B4-BE49-F238E27FC236}">
                <a16:creationId xmlns:a16="http://schemas.microsoft.com/office/drawing/2014/main" id="{5C5BB759-CD69-3E4C-80B3-06FC64FEC1B0}"/>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C85E30FA-E0DF-CD44-94E1-3392228FC2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75177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38CAAF98-F90A-964A-A142-1B50768820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410D096-903E-994C-A6D2-4343768E6806}" type="slidenum">
              <a:rPr lang="en-US" altLang="en-US"/>
              <a:pPr>
                <a:spcBef>
                  <a:spcPct val="0"/>
                </a:spcBef>
              </a:pPr>
              <a:t>27</a:t>
            </a:fld>
            <a:endParaRPr lang="en-US" altLang="en-US"/>
          </a:p>
        </p:txBody>
      </p:sp>
      <p:sp>
        <p:nvSpPr>
          <p:cNvPr id="69634" name="Rectangle 2">
            <a:extLst>
              <a:ext uri="{FF2B5EF4-FFF2-40B4-BE49-F238E27FC236}">
                <a16:creationId xmlns:a16="http://schemas.microsoft.com/office/drawing/2014/main" id="{DEEF2D26-B759-9749-855B-CB7819C03CD5}"/>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38145D78-513A-0A48-A707-6858D9B695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36888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0B6500D4-C905-BC42-B40F-08F575000F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D50CF48-2692-354D-A026-E5513A75D933}" type="slidenum">
              <a:rPr lang="en-US" altLang="en-US"/>
              <a:pPr>
                <a:spcBef>
                  <a:spcPct val="0"/>
                </a:spcBef>
              </a:pPr>
              <a:t>28</a:t>
            </a:fld>
            <a:endParaRPr lang="en-US" altLang="en-US"/>
          </a:p>
        </p:txBody>
      </p:sp>
      <p:sp>
        <p:nvSpPr>
          <p:cNvPr id="71682" name="Rectangle 2">
            <a:extLst>
              <a:ext uri="{FF2B5EF4-FFF2-40B4-BE49-F238E27FC236}">
                <a16:creationId xmlns:a16="http://schemas.microsoft.com/office/drawing/2014/main" id="{DBBB8FAF-76A0-2247-AC30-12F17D1AF83B}"/>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14B88F3C-5144-2445-B194-3EF93EBE061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37580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D54655E7-F12C-904C-8025-B0E0549D832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D3AD9AB-DC05-B543-A5F2-4FF529DA1CFF}" type="slidenum">
              <a:rPr lang="en-US" altLang="en-US"/>
              <a:pPr>
                <a:spcBef>
                  <a:spcPct val="0"/>
                </a:spcBef>
              </a:pPr>
              <a:t>29</a:t>
            </a:fld>
            <a:endParaRPr lang="en-US" altLang="en-US"/>
          </a:p>
        </p:txBody>
      </p:sp>
      <p:sp>
        <p:nvSpPr>
          <p:cNvPr id="73730" name="Rectangle 2">
            <a:extLst>
              <a:ext uri="{FF2B5EF4-FFF2-40B4-BE49-F238E27FC236}">
                <a16:creationId xmlns:a16="http://schemas.microsoft.com/office/drawing/2014/main" id="{A28ED3CA-E9F8-CE4C-B75D-4AA5C8751F8E}"/>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AF2D8510-A554-F442-BA55-2BAF135062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Asserting </a:t>
            </a:r>
            <a:r>
              <a:rPr lang="en-US" sz="1200" b="0" i="0" u="none" strike="noStrike" kern="1200" baseline="0" dirty="0" err="1">
                <a:solidFill>
                  <a:schemeClr val="tx1"/>
                </a:solidFill>
                <a:latin typeface="+mn-lt"/>
                <a:ea typeface="ＭＳ Ｐゴシック" charset="0"/>
                <a:cs typeface="ＭＳ Ｐゴシック" charset="0"/>
              </a:rPr>
              <a:t>WordA</a:t>
            </a:r>
            <a:r>
              <a:rPr lang="en-US" sz="1200" b="0" i="0" u="none" strike="noStrike" kern="1200" baseline="0" dirty="0">
                <a:solidFill>
                  <a:schemeClr val="tx1"/>
                </a:solidFill>
                <a:latin typeface="+mn-lt"/>
                <a:ea typeface="ＭＳ Ｐゴシック" charset="0"/>
                <a:cs typeface="ＭＳ Ｐゴシック" charset="0"/>
              </a:rPr>
              <a:t> of row 1 and </a:t>
            </a:r>
            <a:r>
              <a:rPr lang="en-US" sz="1200" b="0" i="0" u="none" strike="noStrike" kern="1200" baseline="0" dirty="0" err="1">
                <a:solidFill>
                  <a:schemeClr val="tx1"/>
                </a:solidFill>
                <a:latin typeface="+mn-lt"/>
                <a:ea typeface="ＭＳ Ｐゴシック" charset="0"/>
                <a:cs typeface="ＭＳ Ｐゴシック" charset="0"/>
              </a:rPr>
              <a:t>wordB</a:t>
            </a:r>
            <a:r>
              <a:rPr lang="en-US" sz="1200" b="0" i="0" u="none" strike="noStrike" kern="1200" baseline="0" dirty="0">
                <a:solidFill>
                  <a:schemeClr val="tx1"/>
                </a:solidFill>
                <a:latin typeface="+mn-lt"/>
                <a:ea typeface="ＭＳ Ｐゴシック" charset="0"/>
                <a:cs typeface="ＭＳ Ｐゴシック" charset="0"/>
              </a:rPr>
              <a:t> of row 2, causes simultaneous reads the first word onto bit and the complement of the second word onto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Only one write can be performed since bit and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are needed still requires for a single write. </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5703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E336BA0A-17F5-4744-A241-573A8C5AF0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F00A3B2-D34F-0F4F-AD2C-0FE5227FEEC0}" type="slidenum">
              <a:rPr lang="en-US" altLang="en-US"/>
              <a:pPr>
                <a:spcBef>
                  <a:spcPct val="0"/>
                </a:spcBef>
              </a:pPr>
              <a:t>3</a:t>
            </a:fld>
            <a:endParaRPr lang="en-US" altLang="en-US" dirty="0"/>
          </a:p>
        </p:txBody>
      </p:sp>
      <p:sp>
        <p:nvSpPr>
          <p:cNvPr id="20482" name="Rectangle 2">
            <a:extLst>
              <a:ext uri="{FF2B5EF4-FFF2-40B4-BE49-F238E27FC236}">
                <a16:creationId xmlns:a16="http://schemas.microsoft.com/office/drawing/2014/main" id="{747C1C08-C921-734F-B115-62E1D7BFDBA5}"/>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46C3A5B4-206B-6449-AB51-426602397A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98228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7C8A494-9375-8142-A65F-191BB32A7C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DCE403F-5FF1-BD42-9020-BCB38665B8E2}" type="slidenum">
              <a:rPr lang="en-US" altLang="en-US"/>
              <a:pPr>
                <a:spcBef>
                  <a:spcPct val="0"/>
                </a:spcBef>
              </a:pPr>
              <a:t>30</a:t>
            </a:fld>
            <a:endParaRPr lang="en-US" altLang="en-US"/>
          </a:p>
        </p:txBody>
      </p:sp>
      <p:sp>
        <p:nvSpPr>
          <p:cNvPr id="75778" name="Rectangle 2">
            <a:extLst>
              <a:ext uri="{FF2B5EF4-FFF2-40B4-BE49-F238E27FC236}">
                <a16:creationId xmlns:a16="http://schemas.microsoft.com/office/drawing/2014/main" id="{F4EC99D3-1D81-3447-A6EB-3C811308DD45}"/>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1C6CE0C7-11D1-3040-8B1B-74D299C93F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13333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4D37F58B-14BF-A34E-8715-5636D6B5DD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7B83487-849C-7B49-9D24-F084D5C9DD5B}" type="slidenum">
              <a:rPr lang="en-US" altLang="en-US"/>
              <a:pPr>
                <a:spcBef>
                  <a:spcPct val="0"/>
                </a:spcBef>
              </a:pPr>
              <a:t>31</a:t>
            </a:fld>
            <a:endParaRPr lang="en-US" altLang="en-US"/>
          </a:p>
        </p:txBody>
      </p:sp>
      <p:sp>
        <p:nvSpPr>
          <p:cNvPr id="77826" name="Rectangle 2">
            <a:extLst>
              <a:ext uri="{FF2B5EF4-FFF2-40B4-BE49-F238E27FC236}">
                <a16:creationId xmlns:a16="http://schemas.microsoft.com/office/drawing/2014/main" id="{5B6EBE2A-EEDD-4A48-AE5C-E1D9918A9F9F}"/>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B6B1F9EF-8F30-DE46-8387-EC5C05C215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88809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FF0528D-A994-AB4E-8C5B-294C8447BA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706BEFA-23A7-154C-A5D4-5E5FBFEE0E17}" type="slidenum">
              <a:rPr lang="en-US" altLang="en-US"/>
              <a:pPr>
                <a:spcBef>
                  <a:spcPct val="0"/>
                </a:spcBef>
              </a:pPr>
              <a:t>32</a:t>
            </a:fld>
            <a:endParaRPr lang="en-US" altLang="en-US"/>
          </a:p>
        </p:txBody>
      </p:sp>
      <p:sp>
        <p:nvSpPr>
          <p:cNvPr id="79874" name="Rectangle 2">
            <a:extLst>
              <a:ext uri="{FF2B5EF4-FFF2-40B4-BE49-F238E27FC236}">
                <a16:creationId xmlns:a16="http://schemas.microsoft.com/office/drawing/2014/main" id="{7CE759CC-93FE-E44F-985D-BBDCC4147D31}"/>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DC63A0E4-7CFC-2342-9EB0-3BEA7BC8C1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11080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42AA6791-3E05-6B4E-B1DB-122F04665B6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F55163-5E3C-1F43-BC49-5857D4BA66B3}" type="slidenum">
              <a:rPr lang="en-US" altLang="en-US"/>
              <a:pPr>
                <a:spcBef>
                  <a:spcPct val="0"/>
                </a:spcBef>
              </a:pPr>
              <a:t>33</a:t>
            </a:fld>
            <a:endParaRPr lang="en-US" altLang="en-US"/>
          </a:p>
        </p:txBody>
      </p:sp>
      <p:sp>
        <p:nvSpPr>
          <p:cNvPr id="81922" name="Rectangle 2">
            <a:extLst>
              <a:ext uri="{FF2B5EF4-FFF2-40B4-BE49-F238E27FC236}">
                <a16:creationId xmlns:a16="http://schemas.microsoft.com/office/drawing/2014/main" id="{7E9C7854-A37E-6846-A65A-192E93016C6D}"/>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8F969E2E-0E89-6F45-BF64-B051AA0B76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Simple read and write performed by shifting in/out data using the clock.</a:t>
            </a:r>
          </a:p>
        </p:txBody>
      </p:sp>
    </p:spTree>
    <p:extLst>
      <p:ext uri="{BB962C8B-B14F-4D97-AF65-F5344CB8AC3E}">
        <p14:creationId xmlns:p14="http://schemas.microsoft.com/office/powerpoint/2010/main" val="3842455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8BE813FB-5EC7-0C40-9EC0-048975318E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1626324-6E68-8D48-AE3D-7AD40D3F96EF}" type="slidenum">
              <a:rPr lang="en-US" altLang="en-US"/>
              <a:pPr>
                <a:spcBef>
                  <a:spcPct val="0"/>
                </a:spcBef>
              </a:pPr>
              <a:t>34</a:t>
            </a:fld>
            <a:endParaRPr lang="en-US" altLang="en-US"/>
          </a:p>
        </p:txBody>
      </p:sp>
      <p:sp>
        <p:nvSpPr>
          <p:cNvPr id="83970" name="Rectangle 2">
            <a:extLst>
              <a:ext uri="{FF2B5EF4-FFF2-40B4-BE49-F238E27FC236}">
                <a16:creationId xmlns:a16="http://schemas.microsoft.com/office/drawing/2014/main" id="{43137986-3AA1-064E-893E-0003EFCA1B01}"/>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476A5D47-D774-4341-8F48-0537079AC5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baseline="0" dirty="0">
                <a:solidFill>
                  <a:schemeClr val="tx1"/>
                </a:solidFill>
                <a:latin typeface="+mn-lt"/>
                <a:ea typeface="ＭＳ Ｐゴシック" charset="0"/>
                <a:cs typeface="ＭＳ Ｐゴシック" charset="0"/>
              </a:rPr>
              <a:t>Dense shift register can be implemented using SRAM blocks with counters used to specify where data is read and written.</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22681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2ABF4DEA-B1E1-1647-9CB6-02A9AB1776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6AF1762-A6ED-3449-B7BC-EB9917EBD21F}" type="slidenum">
              <a:rPr lang="en-US" altLang="en-US"/>
              <a:pPr>
                <a:spcBef>
                  <a:spcPct val="0"/>
                </a:spcBef>
              </a:pPr>
              <a:t>35</a:t>
            </a:fld>
            <a:endParaRPr lang="en-US" altLang="en-US"/>
          </a:p>
        </p:txBody>
      </p:sp>
      <p:sp>
        <p:nvSpPr>
          <p:cNvPr id="86018" name="Rectangle 2">
            <a:extLst>
              <a:ext uri="{FF2B5EF4-FFF2-40B4-BE49-F238E27FC236}">
                <a16:creationId xmlns:a16="http://schemas.microsoft.com/office/drawing/2014/main" id="{F78D83B5-A047-6344-BE5A-9886AF7B60A0}"/>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7A7A4125-5ABF-3E40-AE0D-244B3875448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47306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A45EC74-3082-8946-8ABA-5D98417726F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11FAF4F-6D63-624C-9E0A-40C285BCE1C2}" type="slidenum">
              <a:rPr lang="en-US" altLang="en-US"/>
              <a:pPr>
                <a:spcBef>
                  <a:spcPct val="0"/>
                </a:spcBef>
              </a:pPr>
              <a:t>36</a:t>
            </a:fld>
            <a:endParaRPr lang="en-US" altLang="en-US"/>
          </a:p>
        </p:txBody>
      </p:sp>
      <p:sp>
        <p:nvSpPr>
          <p:cNvPr id="88066" name="Rectangle 2">
            <a:extLst>
              <a:ext uri="{FF2B5EF4-FFF2-40B4-BE49-F238E27FC236}">
                <a16:creationId xmlns:a16="http://schemas.microsoft.com/office/drawing/2014/main" id="{19D06A1C-302F-D948-AFB5-C9BAE9F047C7}"/>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C86896FC-B71B-9045-A0F6-4EE3477E17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62812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28774A64-9161-F247-A9E7-437F0F8F467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AA82A84-B85A-CE41-93B1-645F1E8563C0}" type="slidenum">
              <a:rPr lang="en-US" altLang="en-US"/>
              <a:pPr>
                <a:spcBef>
                  <a:spcPct val="0"/>
                </a:spcBef>
              </a:pPr>
              <a:t>37</a:t>
            </a:fld>
            <a:endParaRPr lang="en-US" altLang="en-US"/>
          </a:p>
        </p:txBody>
      </p:sp>
      <p:sp>
        <p:nvSpPr>
          <p:cNvPr id="90114" name="Rectangle 2">
            <a:extLst>
              <a:ext uri="{FF2B5EF4-FFF2-40B4-BE49-F238E27FC236}">
                <a16:creationId xmlns:a16="http://schemas.microsoft.com/office/drawing/2014/main" id="{ABC3CBAF-4747-EC44-B128-7C5052058678}"/>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8F085C17-3FD0-1A4D-98DD-CAEA64B909A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85540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F5D226CC-F1AD-B043-B414-F5A2478D9F8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DBD9340-95E7-5F4D-A7D0-DE35C02CAC39}" type="slidenum">
              <a:rPr lang="en-US" altLang="en-US"/>
              <a:pPr>
                <a:spcBef>
                  <a:spcPct val="0"/>
                </a:spcBef>
              </a:pPr>
              <a:t>38</a:t>
            </a:fld>
            <a:endParaRPr lang="en-US" altLang="en-US" dirty="0"/>
          </a:p>
        </p:txBody>
      </p:sp>
      <p:sp>
        <p:nvSpPr>
          <p:cNvPr id="92162" name="Rectangle 2">
            <a:extLst>
              <a:ext uri="{FF2B5EF4-FFF2-40B4-BE49-F238E27FC236}">
                <a16:creationId xmlns:a16="http://schemas.microsoft.com/office/drawing/2014/main" id="{A7DD9C3B-D2A7-7B4B-9B2A-0AF80F4F78EC}"/>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D2E76AE0-3A02-AC4D-B90B-F9BB91BB62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Queues are used in situation where the rate of data being read out is different from that of data being read. They utilize flags to indicated when they are full (no space remaining) or empty (no data to be read out).</a:t>
            </a:r>
          </a:p>
        </p:txBody>
      </p:sp>
    </p:spTree>
    <p:extLst>
      <p:ext uri="{BB962C8B-B14F-4D97-AF65-F5344CB8AC3E}">
        <p14:creationId xmlns:p14="http://schemas.microsoft.com/office/powerpoint/2010/main" val="4043606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60CE4385-54C8-C44D-84F5-4CD5FA5305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D87000F-F973-9043-A1CC-664B86BB30E7}" type="slidenum">
              <a:rPr lang="en-US" altLang="en-US"/>
              <a:pPr>
                <a:spcBef>
                  <a:spcPct val="0"/>
                </a:spcBef>
              </a:pPr>
              <a:t>39</a:t>
            </a:fld>
            <a:endParaRPr lang="en-US" altLang="en-US" dirty="0"/>
          </a:p>
        </p:txBody>
      </p:sp>
      <p:sp>
        <p:nvSpPr>
          <p:cNvPr id="94210" name="Rectangle 2">
            <a:extLst>
              <a:ext uri="{FF2B5EF4-FFF2-40B4-BE49-F238E27FC236}">
                <a16:creationId xmlns:a16="http://schemas.microsoft.com/office/drawing/2014/main" id="{A2D41E90-F2CE-DE4B-82B4-67A3BDEFD50D}"/>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C06FA247-269A-FF41-86FC-694206E6B8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FIFOS are used to store data that move back and forth between asynchronous circuit blocks.</a:t>
            </a:r>
          </a:p>
        </p:txBody>
      </p:sp>
    </p:spTree>
    <p:extLst>
      <p:ext uri="{BB962C8B-B14F-4D97-AF65-F5344CB8AC3E}">
        <p14:creationId xmlns:p14="http://schemas.microsoft.com/office/powerpoint/2010/main" val="77652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49E4FA39-77F0-7F48-91F1-A709EE7C99F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E7F5C1C-A6A2-8E43-9CA1-FD05A8758D33}" type="slidenum">
              <a:rPr lang="en-US" altLang="en-US"/>
              <a:pPr>
                <a:spcBef>
                  <a:spcPct val="0"/>
                </a:spcBef>
              </a:pPr>
              <a:t>4</a:t>
            </a:fld>
            <a:endParaRPr lang="en-US" altLang="en-US" dirty="0"/>
          </a:p>
        </p:txBody>
      </p:sp>
      <p:sp>
        <p:nvSpPr>
          <p:cNvPr id="22530" name="Rectangle 2">
            <a:extLst>
              <a:ext uri="{FF2B5EF4-FFF2-40B4-BE49-F238E27FC236}">
                <a16:creationId xmlns:a16="http://schemas.microsoft.com/office/drawing/2014/main" id="{BE442F9B-3B64-274C-940F-9C8E911DBD0F}"/>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89B716F2-0ED6-A34A-A33F-C276592346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Memory arrays comprise of numerous single bit memory cells usually arranged in rows and columns with decoders that decode memory location addresses. </a:t>
            </a:r>
          </a:p>
        </p:txBody>
      </p:sp>
    </p:spTree>
    <p:extLst>
      <p:ext uri="{BB962C8B-B14F-4D97-AF65-F5344CB8AC3E}">
        <p14:creationId xmlns:p14="http://schemas.microsoft.com/office/powerpoint/2010/main" val="79048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1F00E5-1BA4-864A-B8B7-37F22E94C9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A1695B1-59B7-884D-AC4A-F5EB5D4AC1F6}" type="slidenum">
              <a:rPr lang="en-US" altLang="en-US"/>
              <a:pPr>
                <a:spcBef>
                  <a:spcPct val="0"/>
                </a:spcBef>
              </a:pPr>
              <a:t>5</a:t>
            </a:fld>
            <a:endParaRPr lang="en-US" altLang="en-US"/>
          </a:p>
        </p:txBody>
      </p:sp>
      <p:sp>
        <p:nvSpPr>
          <p:cNvPr id="24578" name="Rectangle 2">
            <a:extLst>
              <a:ext uri="{FF2B5EF4-FFF2-40B4-BE49-F238E27FC236}">
                <a16:creationId xmlns:a16="http://schemas.microsoft.com/office/drawing/2014/main" id="{45EF4D05-FC50-C84B-8E21-CF3094BF8DB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A4269CB-ED58-9C4E-92FF-DDB16E146C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SRAM cells are memory cells that can latch in a single bit and hold it so long as the power supply stays on. They have read and write lines that are used to access and write to the cell. The cell can be implemented using fewer transistors (6T,12T) than a flipflop and hence provide a denser array of memory compared to register banks.</a:t>
            </a:r>
          </a:p>
        </p:txBody>
      </p:sp>
    </p:spTree>
    <p:extLst>
      <p:ext uri="{BB962C8B-B14F-4D97-AF65-F5344CB8AC3E}">
        <p14:creationId xmlns:p14="http://schemas.microsoft.com/office/powerpoint/2010/main" val="2829636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43B22E5-AFEA-3A47-8B5C-B5CA1594C7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4127731-F4EE-C04A-AABD-5D9D39042619}" type="slidenum">
              <a:rPr lang="en-US" altLang="en-US"/>
              <a:pPr>
                <a:spcBef>
                  <a:spcPct val="0"/>
                </a:spcBef>
              </a:pPr>
              <a:t>6</a:t>
            </a:fld>
            <a:endParaRPr lang="en-US" altLang="en-US"/>
          </a:p>
        </p:txBody>
      </p:sp>
      <p:sp>
        <p:nvSpPr>
          <p:cNvPr id="26626" name="Rectangle 2">
            <a:extLst>
              <a:ext uri="{FF2B5EF4-FFF2-40B4-BE49-F238E27FC236}">
                <a16:creationId xmlns:a16="http://schemas.microsoft.com/office/drawing/2014/main" id="{8239F3DB-FD98-7F4F-A2DB-ED1711509F4D}"/>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9ED87C62-CDFF-5E46-B9FA-B56CF87E7C2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ea typeface="ＭＳ Ｐゴシック" panose="020B0600070205080204" pitchFamily="34" charset="-128"/>
              </a:rPr>
              <a:t>The 6T cell is the mostly used SRAM architecture in commercial ICs. </a:t>
            </a:r>
          </a:p>
        </p:txBody>
      </p:sp>
    </p:spTree>
    <p:extLst>
      <p:ext uri="{BB962C8B-B14F-4D97-AF65-F5344CB8AC3E}">
        <p14:creationId xmlns:p14="http://schemas.microsoft.com/office/powerpoint/2010/main" val="232025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7F44706-032A-7F40-975A-494109293F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17D24F2-38BD-2F44-B208-112E9181B860}" type="slidenum">
              <a:rPr lang="en-US" altLang="en-US"/>
              <a:pPr>
                <a:spcBef>
                  <a:spcPct val="0"/>
                </a:spcBef>
              </a:pPr>
              <a:t>7</a:t>
            </a:fld>
            <a:endParaRPr lang="en-US" altLang="en-US"/>
          </a:p>
        </p:txBody>
      </p:sp>
      <p:sp>
        <p:nvSpPr>
          <p:cNvPr id="28674" name="Rectangle 2">
            <a:extLst>
              <a:ext uri="{FF2B5EF4-FFF2-40B4-BE49-F238E27FC236}">
                <a16:creationId xmlns:a16="http://schemas.microsoft.com/office/drawing/2014/main" id="{B3626E35-7FFE-2247-BF26-F00AAA6CC0B6}"/>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043BB37-4E81-034F-809F-A310DD8B6A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ＭＳ Ｐゴシック" charset="0"/>
              </a:rPr>
              <a:t>During read operation the bit lines “bit,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are pulled up to VDD (</a:t>
            </a:r>
            <a:r>
              <a:rPr lang="en-US" sz="1200" b="0" i="0" u="none" strike="noStrike" kern="1200" baseline="0" dirty="0" err="1">
                <a:solidFill>
                  <a:schemeClr val="tx1"/>
                </a:solidFill>
                <a:latin typeface="+mn-lt"/>
                <a:ea typeface="ＭＳ Ｐゴシック" charset="0"/>
                <a:cs typeface="ＭＳ Ｐゴシック" charset="0"/>
              </a:rPr>
              <a:t>precharged</a:t>
            </a:r>
            <a:r>
              <a:rPr lang="en-US" sz="1200" b="0" i="0" u="none" strike="noStrike" kern="1200" baseline="0" dirty="0">
                <a:solidFill>
                  <a:schemeClr val="tx1"/>
                </a:solidFill>
                <a:latin typeface="+mn-lt"/>
                <a:ea typeface="ＭＳ Ｐゴシック" charset="0"/>
                <a:cs typeface="ＭＳ Ｐゴシック" charset="0"/>
              </a:rPr>
              <a:t>) and one word selected. Depending on the state of the SRAM cell either “bit,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is pulled low </a:t>
            </a:r>
            <a:r>
              <a:rPr lang="en-US" sz="1200" b="0" i="0" u="none" strike="noStrike" kern="1200" baseline="0" dirty="0" err="1">
                <a:solidFill>
                  <a:schemeClr val="tx1"/>
                </a:solidFill>
                <a:latin typeface="+mn-lt"/>
                <a:ea typeface="ＭＳ Ｐゴシック" charset="0"/>
                <a:cs typeface="ＭＳ Ｐゴシック" charset="0"/>
              </a:rPr>
              <a:t>e.g</a:t>
            </a:r>
            <a:r>
              <a:rPr lang="en-US" sz="1200" b="0" i="0" u="none" strike="noStrike" kern="1200" baseline="0" dirty="0">
                <a:solidFill>
                  <a:schemeClr val="tx1"/>
                </a:solidFill>
                <a:latin typeface="+mn-lt"/>
                <a:ea typeface="ＭＳ Ｐゴシック" charset="0"/>
                <a:cs typeface="ＭＳ Ｐゴシック" charset="0"/>
              </a:rPr>
              <a:t> if node A=0, </a:t>
            </a:r>
            <a:r>
              <a:rPr lang="en-US" sz="1200" b="0" i="0" u="none" strike="noStrike" kern="1200" baseline="0" dirty="0" err="1">
                <a:solidFill>
                  <a:schemeClr val="tx1"/>
                </a:solidFill>
                <a:latin typeface="+mn-lt"/>
                <a:ea typeface="ＭＳ Ｐゴシック" charset="0"/>
                <a:cs typeface="ＭＳ Ｐゴシック" charset="0"/>
              </a:rPr>
              <a:t>A_b</a:t>
            </a:r>
            <a:r>
              <a:rPr lang="en-US" sz="1200" b="0" i="0" u="none" strike="noStrike" kern="1200" baseline="0" dirty="0">
                <a:solidFill>
                  <a:schemeClr val="tx1"/>
                </a:solidFill>
                <a:latin typeface="+mn-lt"/>
                <a:ea typeface="ＭＳ Ｐゴシック" charset="0"/>
                <a:cs typeface="ＭＳ Ｐゴシック" charset="0"/>
              </a:rPr>
              <a:t>=1,  “bit” line will be pulled low through transistors N2, N1 while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will stay high. The level at which node A is pulled low depends on the voltage drop across N1 and will be slightly above 0. If node A rises high enough it might cause the bit stored to flip, therefore N2 should be size to allow a large voltage drop across it as compared to N1.</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53124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48206FD-C506-404B-8D30-9917B883C72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F5F958-EA96-384D-9471-3E933CFF3E1C}" type="slidenum">
              <a:rPr lang="en-US" altLang="en-US"/>
              <a:pPr>
                <a:spcBef>
                  <a:spcPct val="0"/>
                </a:spcBef>
              </a:pPr>
              <a:t>8</a:t>
            </a:fld>
            <a:endParaRPr lang="en-US" altLang="en-US"/>
          </a:p>
        </p:txBody>
      </p:sp>
      <p:sp>
        <p:nvSpPr>
          <p:cNvPr id="30722" name="Rectangle 2">
            <a:extLst>
              <a:ext uri="{FF2B5EF4-FFF2-40B4-BE49-F238E27FC236}">
                <a16:creationId xmlns:a16="http://schemas.microsoft.com/office/drawing/2014/main" id="{D5EEF70A-9E77-3D43-BBAD-43159B090872}"/>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F466A4E5-FA2C-8844-9E85-F14262B981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lang="en-US" sz="1200" b="0" i="0" u="none" strike="noStrike" kern="1200" baseline="0" dirty="0">
                <a:solidFill>
                  <a:schemeClr val="tx1"/>
                </a:solidFill>
                <a:latin typeface="+mn-lt"/>
                <a:ea typeface="ＭＳ Ｐゴシック" charset="0"/>
                <a:cs typeface="ＭＳ Ｐゴシック" charset="0"/>
              </a:rPr>
              <a:t>During write operation the input data and its complement are placed on the bit lines “bit,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 respectively and one word is selected . This will force the SRAM cell to flip into the state represented on the bit-lines </a:t>
            </a:r>
            <a:r>
              <a:rPr lang="en-US" sz="1200" b="0" i="0" u="none" strike="noStrike" kern="1200" baseline="0" dirty="0" err="1">
                <a:solidFill>
                  <a:schemeClr val="tx1"/>
                </a:solidFill>
                <a:latin typeface="+mn-lt"/>
                <a:ea typeface="ＭＳ Ｐゴシック" charset="0"/>
                <a:cs typeface="ＭＳ Ｐゴシック" charset="0"/>
              </a:rPr>
              <a:t>e.g</a:t>
            </a:r>
            <a:r>
              <a:rPr lang="en-US" sz="1200" b="0" i="0" u="none" strike="noStrike" kern="1200" baseline="0" dirty="0">
                <a:solidFill>
                  <a:schemeClr val="tx1"/>
                </a:solidFill>
                <a:latin typeface="+mn-lt"/>
                <a:ea typeface="ＭＳ Ｐゴシック" charset="0"/>
                <a:cs typeface="ＭＳ Ｐゴシック" charset="0"/>
              </a:rPr>
              <a:t> is A=0, </a:t>
            </a:r>
            <a:r>
              <a:rPr lang="en-US" sz="1200" b="0" i="0" u="none" strike="noStrike" kern="1200" baseline="0" dirty="0" err="1">
                <a:solidFill>
                  <a:schemeClr val="tx1"/>
                </a:solidFill>
                <a:latin typeface="+mn-lt"/>
                <a:ea typeface="ＭＳ Ｐゴシック" charset="0"/>
                <a:cs typeface="ＭＳ Ｐゴシック" charset="0"/>
              </a:rPr>
              <a:t>A_b</a:t>
            </a:r>
            <a:r>
              <a:rPr lang="en-US" sz="1200" b="0" i="0" u="none" strike="noStrike" kern="1200" baseline="0" dirty="0">
                <a:solidFill>
                  <a:schemeClr val="tx1"/>
                </a:solidFill>
                <a:latin typeface="+mn-lt"/>
                <a:ea typeface="ＭＳ Ｐゴシック" charset="0"/>
                <a:cs typeface="ＭＳ Ｐゴシック" charset="0"/>
              </a:rPr>
              <a:t>=1 and bit=1, </a:t>
            </a:r>
            <a:r>
              <a:rPr lang="en-US" sz="1200" b="0" i="0" u="none" strike="noStrike" kern="1200" baseline="0" dirty="0" err="1">
                <a:solidFill>
                  <a:schemeClr val="tx1"/>
                </a:solidFill>
                <a:latin typeface="+mn-lt"/>
                <a:ea typeface="ＭＳ Ｐゴシック" charset="0"/>
                <a:cs typeface="ＭＳ Ｐゴシック" charset="0"/>
              </a:rPr>
              <a:t>bit_b</a:t>
            </a:r>
            <a:r>
              <a:rPr lang="en-US" sz="1200" b="0" i="0" u="none" strike="noStrike" kern="1200" baseline="0" dirty="0">
                <a:solidFill>
                  <a:schemeClr val="tx1"/>
                </a:solidFill>
                <a:latin typeface="+mn-lt"/>
                <a:ea typeface="ＭＳ Ｐゴシック" charset="0"/>
                <a:cs typeface="ＭＳ Ｐゴシック" charset="0"/>
              </a:rPr>
              <a:t>=0, node A will rise and </a:t>
            </a:r>
            <a:r>
              <a:rPr lang="en-US" sz="1200" b="0" i="0" u="none" strike="noStrike" kern="1200" baseline="0" dirty="0" err="1">
                <a:solidFill>
                  <a:schemeClr val="tx1"/>
                </a:solidFill>
                <a:latin typeface="+mn-lt"/>
                <a:ea typeface="ＭＳ Ｐゴシック" charset="0"/>
                <a:cs typeface="ＭＳ Ｐゴシック" charset="0"/>
              </a:rPr>
              <a:t>A_b</a:t>
            </a:r>
            <a:r>
              <a:rPr lang="en-US" sz="1200" b="0" i="0" u="none" strike="noStrike" kern="1200" baseline="0" dirty="0">
                <a:solidFill>
                  <a:schemeClr val="tx1"/>
                </a:solidFill>
                <a:latin typeface="+mn-lt"/>
                <a:ea typeface="ＭＳ Ｐゴシック" charset="0"/>
                <a:cs typeface="ＭＳ Ｐゴシック" charset="0"/>
              </a:rPr>
              <a:t> will be pulled low.</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84622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903A2C27-BBAB-804D-91A7-131C2CDCB4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57368E-2FFD-724D-8FB4-1B92D71F0BF6}" type="slidenum">
              <a:rPr lang="en-US" altLang="en-US"/>
              <a:pPr>
                <a:spcBef>
                  <a:spcPct val="0"/>
                </a:spcBef>
              </a:pPr>
              <a:t>9</a:t>
            </a:fld>
            <a:endParaRPr lang="en-US" altLang="en-US"/>
          </a:p>
        </p:txBody>
      </p:sp>
      <p:sp>
        <p:nvSpPr>
          <p:cNvPr id="32770" name="Rectangle 2">
            <a:extLst>
              <a:ext uri="{FF2B5EF4-FFF2-40B4-BE49-F238E27FC236}">
                <a16:creationId xmlns:a16="http://schemas.microsoft.com/office/drawing/2014/main" id="{1458BE30-9F26-0448-A057-8CBC76210641}"/>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3D08B7EB-1A14-1441-97A6-AFDD798844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76212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20647C3-F831-AB4B-A71F-F4CEFDFBAC30}"/>
              </a:ext>
            </a:extLst>
          </p:cNvPr>
          <p:cNvSpPr>
            <a:spLocks noGrp="1" noChangeArrowheads="1"/>
          </p:cNvSpPr>
          <p:nvPr>
            <p:ph type="ftr" sz="quarter" idx="10"/>
          </p:nvPr>
        </p:nvSpPr>
        <p:spPr>
          <a:ln/>
        </p:spPr>
        <p:txBody>
          <a:bodyPr/>
          <a:lstStyle>
            <a:lvl1pPr>
              <a:defRPr/>
            </a:lvl1pPr>
          </a:lstStyle>
          <a:p>
            <a:pPr>
              <a:defRPr/>
            </a:pPr>
            <a:r>
              <a:rPr lang="en-US" dirty="0"/>
              <a:t>19: SRAM</a:t>
            </a:r>
          </a:p>
        </p:txBody>
      </p:sp>
      <p:sp>
        <p:nvSpPr>
          <p:cNvPr id="5" name="Rectangle 6">
            <a:extLst>
              <a:ext uri="{FF2B5EF4-FFF2-40B4-BE49-F238E27FC236}">
                <a16:creationId xmlns:a16="http://schemas.microsoft.com/office/drawing/2014/main" id="{9D1AB11F-E47C-DD43-AE83-1675CC1CD799}"/>
              </a:ext>
            </a:extLst>
          </p:cNvPr>
          <p:cNvSpPr>
            <a:spLocks noGrp="1" noChangeArrowheads="1"/>
          </p:cNvSpPr>
          <p:nvPr>
            <p:ph type="sldNum" sz="quarter" idx="11"/>
          </p:nvPr>
        </p:nvSpPr>
        <p:spPr>
          <a:ln/>
        </p:spPr>
        <p:txBody>
          <a:bodyPr/>
          <a:lstStyle>
            <a:lvl1pPr>
              <a:defRPr/>
            </a:lvl1pPr>
          </a:lstStyle>
          <a:p>
            <a:pPr>
              <a:defRPr/>
            </a:pPr>
            <a:fld id="{211A4530-0A74-2E43-A576-5E246B83FB49}" type="slidenum">
              <a:rPr lang="en-US" altLang="en-US"/>
              <a:pPr>
                <a:defRPr/>
              </a:pPr>
              <a:t>‹#›</a:t>
            </a:fld>
            <a:endParaRPr lang="en-US" altLang="en-US" dirty="0"/>
          </a:p>
        </p:txBody>
      </p:sp>
    </p:spTree>
    <p:extLst>
      <p:ext uri="{BB962C8B-B14F-4D97-AF65-F5344CB8AC3E}">
        <p14:creationId xmlns:p14="http://schemas.microsoft.com/office/powerpoint/2010/main" val="517310619"/>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7"/>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6.e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5.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e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e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2669243"/>
            <a:ext cx="5113338" cy="1519514"/>
          </a:xfrm>
        </p:spPr>
        <p:txBody>
          <a:bodyPr/>
          <a:lstStyle/>
          <a:p>
            <a:r>
              <a:rPr lang="en-US" dirty="0"/>
              <a:t>CMOS VLSI Design</a:t>
            </a:r>
            <a:br>
              <a:rPr lang="en-US" dirty="0"/>
            </a:br>
            <a:br>
              <a:rPr lang="en-US" dirty="0"/>
            </a:br>
            <a:r>
              <a:rPr lang="en-US" dirty="0"/>
              <a:t>Lecture 16:</a:t>
            </a:r>
            <a:br>
              <a:rPr lang="en-US" dirty="0"/>
            </a:br>
            <a:r>
              <a:rPr lang="en-US" dirty="0"/>
              <a:t>SRAM</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22B6EF3C-21F3-B144-984B-29EBBE681734}"/>
              </a:ext>
            </a:extLst>
          </p:cNvPr>
          <p:cNvSpPr>
            <a:spLocks noGrp="1" noChangeArrowheads="1"/>
          </p:cNvSpPr>
          <p:nvPr>
            <p:ph type="title"/>
          </p:nvPr>
        </p:nvSpPr>
        <p:spPr/>
        <p:txBody>
          <a:bodyPr/>
          <a:lstStyle/>
          <a:p>
            <a:pPr eaLnBrk="1" hangingPunct="1"/>
            <a:r>
              <a:rPr lang="en-US" altLang="en-US"/>
              <a:t>SRAM Column Example</a:t>
            </a:r>
          </a:p>
        </p:txBody>
      </p:sp>
      <p:sp>
        <p:nvSpPr>
          <p:cNvPr id="33796" name="Rectangle 3">
            <a:extLst>
              <a:ext uri="{FF2B5EF4-FFF2-40B4-BE49-F238E27FC236}">
                <a16:creationId xmlns:a16="http://schemas.microsoft.com/office/drawing/2014/main" id="{1F0D3C62-D506-EF4B-94C3-CF575CD445CF}"/>
              </a:ext>
            </a:extLst>
          </p:cNvPr>
          <p:cNvSpPr>
            <a:spLocks noGrp="1" noChangeArrowheads="1"/>
          </p:cNvSpPr>
          <p:nvPr>
            <p:ph type="body" idx="1"/>
          </p:nvPr>
        </p:nvSpPr>
        <p:spPr/>
        <p:txBody>
          <a:bodyPr/>
          <a:lstStyle/>
          <a:p>
            <a:pPr eaLnBrk="1" hangingPunct="1">
              <a:buFont typeface="Wingdings" pitchFamily="2" charset="2"/>
              <a:buNone/>
            </a:pPr>
            <a:r>
              <a:rPr lang="en-US" altLang="en-US"/>
              <a:t>		Read				Write</a:t>
            </a:r>
          </a:p>
        </p:txBody>
      </p:sp>
      <p:pic>
        <p:nvPicPr>
          <p:cNvPr id="3" name="Picture 2">
            <a:extLst>
              <a:ext uri="{FF2B5EF4-FFF2-40B4-BE49-F238E27FC236}">
                <a16:creationId xmlns:a16="http://schemas.microsoft.com/office/drawing/2014/main" id="{A7197041-36C1-4F54-A3BB-010FDD2C14C1}"/>
              </a:ext>
            </a:extLst>
          </p:cNvPr>
          <p:cNvPicPr>
            <a:picLocks noChangeAspect="1"/>
          </p:cNvPicPr>
          <p:nvPr/>
        </p:nvPicPr>
        <p:blipFill>
          <a:blip r:embed="rId3"/>
          <a:srcRect/>
          <a:stretch/>
        </p:blipFill>
        <p:spPr>
          <a:xfrm>
            <a:off x="6004715" y="1758956"/>
            <a:ext cx="2316339" cy="3554294"/>
          </a:xfrm>
          <a:prstGeom prst="rect">
            <a:avLst/>
          </a:prstGeom>
        </p:spPr>
      </p:pic>
      <p:pic>
        <p:nvPicPr>
          <p:cNvPr id="5" name="Picture 4">
            <a:extLst>
              <a:ext uri="{FF2B5EF4-FFF2-40B4-BE49-F238E27FC236}">
                <a16:creationId xmlns:a16="http://schemas.microsoft.com/office/drawing/2014/main" id="{266D2B0A-0EA4-4AC1-A21E-1B49357B0218}"/>
              </a:ext>
            </a:extLst>
          </p:cNvPr>
          <p:cNvPicPr>
            <a:picLocks noChangeAspect="1"/>
          </p:cNvPicPr>
          <p:nvPr/>
        </p:nvPicPr>
        <p:blipFill>
          <a:blip r:embed="rId4"/>
          <a:srcRect/>
          <a:stretch/>
        </p:blipFill>
        <p:spPr>
          <a:xfrm>
            <a:off x="2114538" y="1853262"/>
            <a:ext cx="1756339" cy="3459988"/>
          </a:xfrm>
          <a:prstGeom prst="rect">
            <a:avLst/>
          </a:prstGeom>
        </p:spPr>
      </p:pic>
    </p:spTree>
    <p:extLst>
      <p:ext uri="{BB962C8B-B14F-4D97-AF65-F5344CB8AC3E}">
        <p14:creationId xmlns:p14="http://schemas.microsoft.com/office/powerpoint/2010/main" val="3323317932"/>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A6B49996-1B6A-1346-BD2E-964D87FF2D8A}"/>
              </a:ext>
            </a:extLst>
          </p:cNvPr>
          <p:cNvSpPr>
            <a:spLocks noGrp="1" noChangeArrowheads="1"/>
          </p:cNvSpPr>
          <p:nvPr>
            <p:ph type="title"/>
          </p:nvPr>
        </p:nvSpPr>
        <p:spPr/>
        <p:txBody>
          <a:bodyPr/>
          <a:lstStyle/>
          <a:p>
            <a:pPr eaLnBrk="1" hangingPunct="1"/>
            <a:r>
              <a:rPr lang="en-US" altLang="en-US"/>
              <a:t>SRAM Layout</a:t>
            </a:r>
          </a:p>
        </p:txBody>
      </p:sp>
      <p:sp>
        <p:nvSpPr>
          <p:cNvPr id="35844" name="Rectangle 3">
            <a:extLst>
              <a:ext uri="{FF2B5EF4-FFF2-40B4-BE49-F238E27FC236}">
                <a16:creationId xmlns:a16="http://schemas.microsoft.com/office/drawing/2014/main" id="{984ECCB4-4EF7-1041-8EAC-99C154067481}"/>
              </a:ext>
            </a:extLst>
          </p:cNvPr>
          <p:cNvSpPr>
            <a:spLocks noGrp="1" noChangeArrowheads="1"/>
          </p:cNvSpPr>
          <p:nvPr>
            <p:ph type="body" idx="1"/>
          </p:nvPr>
        </p:nvSpPr>
        <p:spPr>
          <a:xfrm>
            <a:off x="649995" y="1524000"/>
            <a:ext cx="9637005" cy="4572000"/>
          </a:xfrm>
        </p:spPr>
        <p:txBody>
          <a:bodyPr/>
          <a:lstStyle/>
          <a:p>
            <a:pPr eaLnBrk="1" hangingPunct="1"/>
            <a:r>
              <a:rPr lang="en-US" altLang="en-US" dirty="0"/>
              <a:t>Cell size is critical: 26 x 45 </a:t>
            </a:r>
            <a:r>
              <a:rPr lang="el-GR" altLang="en-US" dirty="0"/>
              <a:t> λ</a:t>
            </a:r>
            <a:r>
              <a:rPr lang="en-US" altLang="en-US" dirty="0"/>
              <a:t> (even smaller in industry)</a:t>
            </a:r>
          </a:p>
          <a:p>
            <a:pPr eaLnBrk="1" hangingPunct="1"/>
            <a:r>
              <a:rPr lang="en-US" altLang="en-US" dirty="0"/>
              <a:t>Tile cells sharing V</a:t>
            </a:r>
            <a:r>
              <a:rPr lang="en-US" altLang="en-US" baseline="-25000" dirty="0"/>
              <a:t>DD</a:t>
            </a:r>
            <a:r>
              <a:rPr lang="en-US" altLang="en-US" dirty="0"/>
              <a:t>, GND, </a:t>
            </a:r>
            <a:r>
              <a:rPr lang="en-US" altLang="en-US" dirty="0" err="1"/>
              <a:t>bitline</a:t>
            </a:r>
            <a:r>
              <a:rPr lang="en-US" altLang="en-US" dirty="0"/>
              <a:t> contacts</a:t>
            </a:r>
          </a:p>
        </p:txBody>
      </p:sp>
      <p:graphicFrame>
        <p:nvGraphicFramePr>
          <p:cNvPr id="35845" name="Object 4">
            <a:extLst>
              <a:ext uri="{FF2B5EF4-FFF2-40B4-BE49-F238E27FC236}">
                <a16:creationId xmlns:a16="http://schemas.microsoft.com/office/drawing/2014/main" id="{F705AB2D-C21E-9E41-B02C-8FBF78DB90C7}"/>
              </a:ext>
            </a:extLst>
          </p:cNvPr>
          <p:cNvGraphicFramePr>
            <a:graphicFrameLocks noChangeAspect="1"/>
          </p:cNvGraphicFramePr>
          <p:nvPr>
            <p:extLst>
              <p:ext uri="{D42A27DB-BD31-4B8C-83A1-F6EECF244321}">
                <p14:modId xmlns:p14="http://schemas.microsoft.com/office/powerpoint/2010/main" val="1481200268"/>
              </p:ext>
            </p:extLst>
          </p:nvPr>
        </p:nvGraphicFramePr>
        <p:xfrm>
          <a:off x="2286000" y="2438400"/>
          <a:ext cx="2382838" cy="3429000"/>
        </p:xfrm>
        <a:graphic>
          <a:graphicData uri="http://schemas.openxmlformats.org/presentationml/2006/ole">
            <mc:AlternateContent xmlns:mc="http://schemas.openxmlformats.org/markup-compatibility/2006">
              <mc:Choice xmlns:v="urn:schemas-microsoft-com:vml" Requires="v">
                <p:oleObj spid="_x0000_s5122" name="VISIO" r:id="rId4" imgW="7581900" imgH="10896600" progId="Visio.Drawing.6">
                  <p:embed/>
                </p:oleObj>
              </mc:Choice>
              <mc:Fallback>
                <p:oleObj name="VISIO" r:id="rId4" imgW="7581900" imgH="10896600" progId="Visio.Drawing.6">
                  <p:embed/>
                  <p:pic>
                    <p:nvPicPr>
                      <p:cNvPr id="35845" name="Object 4">
                        <a:extLst>
                          <a:ext uri="{FF2B5EF4-FFF2-40B4-BE49-F238E27FC236}">
                            <a16:creationId xmlns:a16="http://schemas.microsoft.com/office/drawing/2014/main" id="{F705AB2D-C21E-9E41-B02C-8FBF78DB90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438400"/>
                        <a:ext cx="238283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46" name="Object 5">
            <a:extLst>
              <a:ext uri="{FF2B5EF4-FFF2-40B4-BE49-F238E27FC236}">
                <a16:creationId xmlns:a16="http://schemas.microsoft.com/office/drawing/2014/main" id="{75D677EC-8DD6-3F4B-AE9D-7165A432A8E2}"/>
              </a:ext>
            </a:extLst>
          </p:cNvPr>
          <p:cNvGraphicFramePr>
            <a:graphicFrameLocks noChangeAspect="1"/>
          </p:cNvGraphicFramePr>
          <p:nvPr>
            <p:extLst>
              <p:ext uri="{D42A27DB-BD31-4B8C-83A1-F6EECF244321}">
                <p14:modId xmlns:p14="http://schemas.microsoft.com/office/powerpoint/2010/main" val="950500534"/>
              </p:ext>
            </p:extLst>
          </p:nvPr>
        </p:nvGraphicFramePr>
        <p:xfrm>
          <a:off x="4800601" y="2424114"/>
          <a:ext cx="5248275" cy="3603625"/>
        </p:xfrm>
        <a:graphic>
          <a:graphicData uri="http://schemas.openxmlformats.org/presentationml/2006/ole">
            <mc:AlternateContent xmlns:mc="http://schemas.openxmlformats.org/markup-compatibility/2006">
              <mc:Choice xmlns:v="urn:schemas-microsoft-com:vml" Requires="v">
                <p:oleObj spid="_x0000_s5123" name="VISIO" r:id="rId6" imgW="34721800" imgH="23812500" progId="Visio.Drawing.6">
                  <p:embed/>
                </p:oleObj>
              </mc:Choice>
              <mc:Fallback>
                <p:oleObj name="VISIO" r:id="rId6" imgW="34721800" imgH="23812500" progId="Visio.Drawing.6">
                  <p:embed/>
                  <p:pic>
                    <p:nvPicPr>
                      <p:cNvPr id="35846" name="Object 5">
                        <a:extLst>
                          <a:ext uri="{FF2B5EF4-FFF2-40B4-BE49-F238E27FC236}">
                            <a16:creationId xmlns:a16="http://schemas.microsoft.com/office/drawing/2014/main" id="{75D677EC-8DD6-3F4B-AE9D-7165A432A8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1" y="2424114"/>
                        <a:ext cx="5248275"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923584775"/>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8521CA5D-C4B2-D34F-A073-02B047E66823}"/>
              </a:ext>
            </a:extLst>
          </p:cNvPr>
          <p:cNvSpPr>
            <a:spLocks noGrp="1" noChangeArrowheads="1"/>
          </p:cNvSpPr>
          <p:nvPr>
            <p:ph type="title"/>
          </p:nvPr>
        </p:nvSpPr>
        <p:spPr/>
        <p:txBody>
          <a:bodyPr/>
          <a:lstStyle/>
          <a:p>
            <a:pPr eaLnBrk="1" hangingPunct="1"/>
            <a:r>
              <a:rPr lang="en-US" altLang="en-US" sz="4000"/>
              <a:t>Thin Cell</a:t>
            </a:r>
          </a:p>
        </p:txBody>
      </p:sp>
      <p:sp>
        <p:nvSpPr>
          <p:cNvPr id="37892" name="Rectangle 3">
            <a:extLst>
              <a:ext uri="{FF2B5EF4-FFF2-40B4-BE49-F238E27FC236}">
                <a16:creationId xmlns:a16="http://schemas.microsoft.com/office/drawing/2014/main" id="{36AA39F1-0730-EF49-BB27-8634C1292C9B}"/>
              </a:ext>
            </a:extLst>
          </p:cNvPr>
          <p:cNvSpPr>
            <a:spLocks noGrp="1" noChangeArrowheads="1"/>
          </p:cNvSpPr>
          <p:nvPr>
            <p:ph type="body" idx="1"/>
          </p:nvPr>
        </p:nvSpPr>
        <p:spPr/>
        <p:txBody>
          <a:bodyPr/>
          <a:lstStyle/>
          <a:p>
            <a:pPr eaLnBrk="1" hangingPunct="1"/>
            <a:r>
              <a:rPr lang="en-US" altLang="en-US"/>
              <a:t>In nanometer CMOS</a:t>
            </a:r>
          </a:p>
          <a:p>
            <a:pPr lvl="1" eaLnBrk="1" hangingPunct="1"/>
            <a:r>
              <a:rPr lang="en-US" altLang="en-US"/>
              <a:t>Avoid bends in polysilicon and diffusion</a:t>
            </a:r>
          </a:p>
          <a:p>
            <a:pPr lvl="1" eaLnBrk="1" hangingPunct="1"/>
            <a:r>
              <a:rPr lang="en-US" altLang="en-US"/>
              <a:t>Orient all transistors in one direction</a:t>
            </a:r>
          </a:p>
          <a:p>
            <a:pPr eaLnBrk="1" hangingPunct="1"/>
            <a:r>
              <a:rPr lang="en-US" altLang="en-US" i="1"/>
              <a:t>Lithographically friendly</a:t>
            </a:r>
            <a:r>
              <a:rPr lang="en-US" altLang="en-US"/>
              <a:t> or </a:t>
            </a:r>
            <a:r>
              <a:rPr lang="en-US" altLang="en-US" i="1"/>
              <a:t>thin cell</a:t>
            </a:r>
            <a:r>
              <a:rPr lang="en-US" altLang="en-US"/>
              <a:t> layout fixes this</a:t>
            </a:r>
          </a:p>
          <a:p>
            <a:pPr lvl="1" eaLnBrk="1" hangingPunct="1"/>
            <a:r>
              <a:rPr lang="en-US" altLang="en-US"/>
              <a:t>Also reduces length and capacitance of bitlines</a:t>
            </a:r>
          </a:p>
        </p:txBody>
      </p:sp>
      <p:pic>
        <p:nvPicPr>
          <p:cNvPr id="37893" name="Picture 4">
            <a:extLst>
              <a:ext uri="{FF2B5EF4-FFF2-40B4-BE49-F238E27FC236}">
                <a16:creationId xmlns:a16="http://schemas.microsoft.com/office/drawing/2014/main" id="{F5B56565-C16C-A641-A8A6-2D09AFE8F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234" y="3429000"/>
            <a:ext cx="4953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37442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38621356-264F-8646-A76D-ECB3CE09E3EB}"/>
              </a:ext>
            </a:extLst>
          </p:cNvPr>
          <p:cNvSpPr>
            <a:spLocks noGrp="1" noChangeArrowheads="1"/>
          </p:cNvSpPr>
          <p:nvPr>
            <p:ph type="title"/>
          </p:nvPr>
        </p:nvSpPr>
        <p:spPr/>
        <p:txBody>
          <a:bodyPr/>
          <a:lstStyle/>
          <a:p>
            <a:pPr eaLnBrk="1" hangingPunct="1"/>
            <a:r>
              <a:rPr lang="en-US" altLang="en-US" sz="4000"/>
              <a:t>Commercial SRAMs</a:t>
            </a:r>
          </a:p>
        </p:txBody>
      </p:sp>
      <p:sp>
        <p:nvSpPr>
          <p:cNvPr id="39940" name="Rectangle 3">
            <a:extLst>
              <a:ext uri="{FF2B5EF4-FFF2-40B4-BE49-F238E27FC236}">
                <a16:creationId xmlns:a16="http://schemas.microsoft.com/office/drawing/2014/main" id="{CE8E2532-A2A3-DF46-A206-487701A1C39C}"/>
              </a:ext>
            </a:extLst>
          </p:cNvPr>
          <p:cNvSpPr>
            <a:spLocks noGrp="1" noChangeArrowheads="1"/>
          </p:cNvSpPr>
          <p:nvPr>
            <p:ph type="body" idx="1"/>
          </p:nvPr>
        </p:nvSpPr>
        <p:spPr/>
        <p:txBody>
          <a:bodyPr/>
          <a:lstStyle/>
          <a:p>
            <a:pPr eaLnBrk="1" hangingPunct="1"/>
            <a:r>
              <a:rPr lang="en-US" altLang="en-US"/>
              <a:t>Five generations of Intel SRAM cell micrographs</a:t>
            </a:r>
          </a:p>
          <a:p>
            <a:pPr lvl="1" eaLnBrk="1" hangingPunct="1"/>
            <a:r>
              <a:rPr lang="en-US" altLang="en-US"/>
              <a:t>Transition to thin cell at 65 nm</a:t>
            </a:r>
          </a:p>
          <a:p>
            <a:pPr lvl="1" eaLnBrk="1" hangingPunct="1"/>
            <a:r>
              <a:rPr lang="en-US" altLang="en-US"/>
              <a:t>Steady scaling of cell area</a:t>
            </a:r>
          </a:p>
        </p:txBody>
      </p:sp>
      <p:pic>
        <p:nvPicPr>
          <p:cNvPr id="39941" name="Picture 4">
            <a:extLst>
              <a:ext uri="{FF2B5EF4-FFF2-40B4-BE49-F238E27FC236}">
                <a16:creationId xmlns:a16="http://schemas.microsoft.com/office/drawing/2014/main" id="{C80FC656-C51F-D34C-A652-10FD3B601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210" y="3070664"/>
            <a:ext cx="7467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5">
            <a:extLst>
              <a:ext uri="{FF2B5EF4-FFF2-40B4-BE49-F238E27FC236}">
                <a16:creationId xmlns:a16="http://schemas.microsoft.com/office/drawing/2014/main" id="{3A2403B5-6091-0B4F-B397-4BAAA6186D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010" y="1882420"/>
            <a:ext cx="28956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6959058"/>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F550300C-6B74-E840-AEE2-3A4C07B98055}"/>
              </a:ext>
            </a:extLst>
          </p:cNvPr>
          <p:cNvSpPr>
            <a:spLocks noGrp="1" noChangeArrowheads="1"/>
          </p:cNvSpPr>
          <p:nvPr>
            <p:ph type="title"/>
          </p:nvPr>
        </p:nvSpPr>
        <p:spPr/>
        <p:txBody>
          <a:bodyPr/>
          <a:lstStyle/>
          <a:p>
            <a:pPr eaLnBrk="1" hangingPunct="1"/>
            <a:r>
              <a:rPr lang="en-US" altLang="en-US"/>
              <a:t>Decoders</a:t>
            </a:r>
          </a:p>
        </p:txBody>
      </p:sp>
      <p:sp>
        <p:nvSpPr>
          <p:cNvPr id="41988" name="Rectangle 3">
            <a:extLst>
              <a:ext uri="{FF2B5EF4-FFF2-40B4-BE49-F238E27FC236}">
                <a16:creationId xmlns:a16="http://schemas.microsoft.com/office/drawing/2014/main" id="{0FCCAFD9-F896-304B-B62B-4D145DBE7741}"/>
              </a:ext>
            </a:extLst>
          </p:cNvPr>
          <p:cNvSpPr>
            <a:spLocks noGrp="1" noChangeArrowheads="1"/>
          </p:cNvSpPr>
          <p:nvPr>
            <p:ph type="body" idx="1"/>
          </p:nvPr>
        </p:nvSpPr>
        <p:spPr/>
        <p:txBody>
          <a:bodyPr/>
          <a:lstStyle/>
          <a:p>
            <a:pPr eaLnBrk="1" hangingPunct="1"/>
            <a:r>
              <a:rPr lang="en-US" altLang="en-US"/>
              <a:t>n:2</a:t>
            </a:r>
            <a:r>
              <a:rPr lang="en-US" altLang="en-US" baseline="30000"/>
              <a:t>n</a:t>
            </a:r>
            <a:r>
              <a:rPr lang="en-US" altLang="en-US"/>
              <a:t> decoder consists of 2</a:t>
            </a:r>
            <a:r>
              <a:rPr lang="en-US" altLang="en-US" baseline="30000"/>
              <a:t>n</a:t>
            </a:r>
            <a:r>
              <a:rPr lang="en-US" altLang="en-US"/>
              <a:t> n-input AND gates</a:t>
            </a:r>
          </a:p>
          <a:p>
            <a:pPr lvl="1" eaLnBrk="1" hangingPunct="1"/>
            <a:r>
              <a:rPr lang="en-US" altLang="en-US"/>
              <a:t>One needed for each row of memory</a:t>
            </a:r>
          </a:p>
          <a:p>
            <a:pPr lvl="1" eaLnBrk="1" hangingPunct="1"/>
            <a:r>
              <a:rPr lang="en-US" altLang="en-US"/>
              <a:t>Build AND from NAND or NOR gates</a:t>
            </a:r>
          </a:p>
          <a:p>
            <a:pPr eaLnBrk="1" hangingPunct="1"/>
            <a:endParaRPr lang="en-US" altLang="en-US"/>
          </a:p>
          <a:p>
            <a:pPr eaLnBrk="1" hangingPunct="1">
              <a:buFont typeface="Wingdings" pitchFamily="2" charset="2"/>
              <a:buNone/>
            </a:pPr>
            <a:r>
              <a:rPr lang="en-US" altLang="en-US"/>
              <a:t>Static CMOS				Pseudo-nMOS</a:t>
            </a:r>
          </a:p>
        </p:txBody>
      </p:sp>
      <p:pic>
        <p:nvPicPr>
          <p:cNvPr id="3" name="Picture 2">
            <a:extLst>
              <a:ext uri="{FF2B5EF4-FFF2-40B4-BE49-F238E27FC236}">
                <a16:creationId xmlns:a16="http://schemas.microsoft.com/office/drawing/2014/main" id="{6FD7B71B-CB37-4CD5-9716-5E7C5D15BEDB}"/>
              </a:ext>
            </a:extLst>
          </p:cNvPr>
          <p:cNvPicPr>
            <a:picLocks noChangeAspect="1"/>
          </p:cNvPicPr>
          <p:nvPr/>
        </p:nvPicPr>
        <p:blipFill>
          <a:blip r:embed="rId3"/>
          <a:srcRect/>
          <a:stretch/>
        </p:blipFill>
        <p:spPr>
          <a:xfrm>
            <a:off x="595247" y="3167320"/>
            <a:ext cx="7674607" cy="2566730"/>
          </a:xfrm>
          <a:prstGeom prst="rect">
            <a:avLst/>
          </a:prstGeom>
        </p:spPr>
      </p:pic>
    </p:spTree>
    <p:extLst>
      <p:ext uri="{BB962C8B-B14F-4D97-AF65-F5344CB8AC3E}">
        <p14:creationId xmlns:p14="http://schemas.microsoft.com/office/powerpoint/2010/main" val="215032006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F2BE16F7-7201-E445-BE15-DBAB75CFACFF}"/>
              </a:ext>
            </a:extLst>
          </p:cNvPr>
          <p:cNvSpPr>
            <a:spLocks noGrp="1" noChangeArrowheads="1"/>
          </p:cNvSpPr>
          <p:nvPr>
            <p:ph type="title"/>
          </p:nvPr>
        </p:nvSpPr>
        <p:spPr/>
        <p:txBody>
          <a:bodyPr/>
          <a:lstStyle/>
          <a:p>
            <a:pPr eaLnBrk="1" hangingPunct="1"/>
            <a:r>
              <a:rPr lang="en-US" altLang="en-US"/>
              <a:t>Decoder Layout</a:t>
            </a:r>
          </a:p>
        </p:txBody>
      </p:sp>
      <p:sp>
        <p:nvSpPr>
          <p:cNvPr id="44036" name="Rectangle 3">
            <a:extLst>
              <a:ext uri="{FF2B5EF4-FFF2-40B4-BE49-F238E27FC236}">
                <a16:creationId xmlns:a16="http://schemas.microsoft.com/office/drawing/2014/main" id="{70F8AE99-74B4-6C49-9F2A-04C764BD2B9E}"/>
              </a:ext>
            </a:extLst>
          </p:cNvPr>
          <p:cNvSpPr>
            <a:spLocks noGrp="1" noChangeArrowheads="1"/>
          </p:cNvSpPr>
          <p:nvPr>
            <p:ph type="body" idx="1"/>
          </p:nvPr>
        </p:nvSpPr>
        <p:spPr/>
        <p:txBody>
          <a:bodyPr/>
          <a:lstStyle/>
          <a:p>
            <a:pPr eaLnBrk="1" hangingPunct="1"/>
            <a:r>
              <a:rPr lang="en-US" altLang="en-US"/>
              <a:t>Decoders must be pitch-matched to SRAM cell</a:t>
            </a:r>
          </a:p>
          <a:p>
            <a:pPr lvl="1" eaLnBrk="1" hangingPunct="1"/>
            <a:r>
              <a:rPr lang="en-US" altLang="en-US"/>
              <a:t>Requires very skinny gates</a:t>
            </a:r>
          </a:p>
        </p:txBody>
      </p:sp>
      <p:graphicFrame>
        <p:nvGraphicFramePr>
          <p:cNvPr id="44037" name="Object 4">
            <a:extLst>
              <a:ext uri="{FF2B5EF4-FFF2-40B4-BE49-F238E27FC236}">
                <a16:creationId xmlns:a16="http://schemas.microsoft.com/office/drawing/2014/main" id="{CF17A1CA-B1D5-464B-8F0C-D033F779C26F}"/>
              </a:ext>
            </a:extLst>
          </p:cNvPr>
          <p:cNvGraphicFramePr>
            <a:graphicFrameLocks noChangeAspect="1"/>
          </p:cNvGraphicFramePr>
          <p:nvPr>
            <p:extLst>
              <p:ext uri="{D42A27DB-BD31-4B8C-83A1-F6EECF244321}">
                <p14:modId xmlns:p14="http://schemas.microsoft.com/office/powerpoint/2010/main" val="2327168530"/>
              </p:ext>
            </p:extLst>
          </p:nvPr>
        </p:nvGraphicFramePr>
        <p:xfrm>
          <a:off x="2324100" y="2419936"/>
          <a:ext cx="7543800" cy="2027238"/>
        </p:xfrm>
        <a:graphic>
          <a:graphicData uri="http://schemas.openxmlformats.org/presentationml/2006/ole">
            <mc:AlternateContent xmlns:mc="http://schemas.openxmlformats.org/markup-compatibility/2006">
              <mc:Choice xmlns:v="urn:schemas-microsoft-com:vml" Requires="v">
                <p:oleObj spid="_x0000_s6146" name="VISIO" r:id="rId4" imgW="40665400" imgH="10922000" progId="Visio.Drawing.6">
                  <p:embed/>
                </p:oleObj>
              </mc:Choice>
              <mc:Fallback>
                <p:oleObj name="VISIO" r:id="rId4" imgW="40665400" imgH="10922000" progId="Visio.Drawing.6">
                  <p:embed/>
                  <p:pic>
                    <p:nvPicPr>
                      <p:cNvPr id="44037" name="Object 4">
                        <a:extLst>
                          <a:ext uri="{FF2B5EF4-FFF2-40B4-BE49-F238E27FC236}">
                            <a16:creationId xmlns:a16="http://schemas.microsoft.com/office/drawing/2014/main" id="{CF17A1CA-B1D5-464B-8F0C-D033F779C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100" y="2419936"/>
                        <a:ext cx="7543800"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2963911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B130C550-3F25-9B42-8898-FCD865960907}"/>
              </a:ext>
            </a:extLst>
          </p:cNvPr>
          <p:cNvSpPr>
            <a:spLocks noGrp="1" noChangeArrowheads="1"/>
          </p:cNvSpPr>
          <p:nvPr>
            <p:ph type="title"/>
          </p:nvPr>
        </p:nvSpPr>
        <p:spPr/>
        <p:txBody>
          <a:bodyPr/>
          <a:lstStyle/>
          <a:p>
            <a:pPr eaLnBrk="1" hangingPunct="1"/>
            <a:r>
              <a:rPr lang="en-US" altLang="en-US"/>
              <a:t>Large Decoders</a:t>
            </a:r>
          </a:p>
        </p:txBody>
      </p:sp>
      <p:sp>
        <p:nvSpPr>
          <p:cNvPr id="46084" name="Rectangle 3">
            <a:extLst>
              <a:ext uri="{FF2B5EF4-FFF2-40B4-BE49-F238E27FC236}">
                <a16:creationId xmlns:a16="http://schemas.microsoft.com/office/drawing/2014/main" id="{0F7EAB11-F10B-7446-9616-5CEC2D5D9E71}"/>
              </a:ext>
            </a:extLst>
          </p:cNvPr>
          <p:cNvSpPr>
            <a:spLocks noGrp="1" noChangeArrowheads="1"/>
          </p:cNvSpPr>
          <p:nvPr>
            <p:ph type="body" idx="1"/>
          </p:nvPr>
        </p:nvSpPr>
        <p:spPr/>
        <p:txBody>
          <a:bodyPr/>
          <a:lstStyle/>
          <a:p>
            <a:pPr eaLnBrk="1" hangingPunct="1"/>
            <a:r>
              <a:rPr lang="en-US" altLang="en-US"/>
              <a:t>For n &gt; 4, NAND gates become slow</a:t>
            </a:r>
          </a:p>
          <a:p>
            <a:pPr lvl="1" eaLnBrk="1" hangingPunct="1"/>
            <a:r>
              <a:rPr lang="en-US" altLang="en-US"/>
              <a:t>Break large gates into multiple smaller gates</a:t>
            </a:r>
          </a:p>
        </p:txBody>
      </p:sp>
      <p:pic>
        <p:nvPicPr>
          <p:cNvPr id="3" name="Picture 2">
            <a:extLst>
              <a:ext uri="{FF2B5EF4-FFF2-40B4-BE49-F238E27FC236}">
                <a16:creationId xmlns:a16="http://schemas.microsoft.com/office/drawing/2014/main" id="{A54E99A1-F810-4B79-B446-A2F26A05E6F0}"/>
              </a:ext>
            </a:extLst>
          </p:cNvPr>
          <p:cNvPicPr>
            <a:picLocks noChangeAspect="1"/>
          </p:cNvPicPr>
          <p:nvPr/>
        </p:nvPicPr>
        <p:blipFill>
          <a:blip r:embed="rId3"/>
          <a:srcRect/>
          <a:stretch/>
        </p:blipFill>
        <p:spPr>
          <a:xfrm>
            <a:off x="4591677" y="2362333"/>
            <a:ext cx="3282369" cy="3362606"/>
          </a:xfrm>
          <a:prstGeom prst="rect">
            <a:avLst/>
          </a:prstGeom>
        </p:spPr>
      </p:pic>
    </p:spTree>
    <p:extLst>
      <p:ext uri="{BB962C8B-B14F-4D97-AF65-F5344CB8AC3E}">
        <p14:creationId xmlns:p14="http://schemas.microsoft.com/office/powerpoint/2010/main" val="192766596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990C9BD1-9FD6-AB4E-829F-CB2DC5394F54}"/>
              </a:ext>
            </a:extLst>
          </p:cNvPr>
          <p:cNvSpPr>
            <a:spLocks noGrp="1" noChangeArrowheads="1"/>
          </p:cNvSpPr>
          <p:nvPr>
            <p:ph type="title"/>
          </p:nvPr>
        </p:nvSpPr>
        <p:spPr/>
        <p:txBody>
          <a:bodyPr/>
          <a:lstStyle/>
          <a:p>
            <a:pPr eaLnBrk="1" hangingPunct="1"/>
            <a:r>
              <a:rPr lang="en-US" altLang="en-US"/>
              <a:t>Predecoding</a:t>
            </a:r>
          </a:p>
        </p:txBody>
      </p:sp>
      <p:sp>
        <p:nvSpPr>
          <p:cNvPr id="48132" name="Rectangle 3">
            <a:extLst>
              <a:ext uri="{FF2B5EF4-FFF2-40B4-BE49-F238E27FC236}">
                <a16:creationId xmlns:a16="http://schemas.microsoft.com/office/drawing/2014/main" id="{DF7EA8C4-0860-FF4D-9D3A-BBDB23B6A24B}"/>
              </a:ext>
            </a:extLst>
          </p:cNvPr>
          <p:cNvSpPr>
            <a:spLocks noGrp="1" noChangeArrowheads="1"/>
          </p:cNvSpPr>
          <p:nvPr>
            <p:ph type="body" idx="1"/>
          </p:nvPr>
        </p:nvSpPr>
        <p:spPr/>
        <p:txBody>
          <a:bodyPr/>
          <a:lstStyle/>
          <a:p>
            <a:pPr eaLnBrk="1" hangingPunct="1"/>
            <a:r>
              <a:rPr lang="en-US" altLang="en-US"/>
              <a:t>Many of these gates are redundant</a:t>
            </a:r>
          </a:p>
          <a:p>
            <a:pPr lvl="1" eaLnBrk="1" hangingPunct="1"/>
            <a:r>
              <a:rPr lang="en-US" altLang="en-US"/>
              <a:t>Factor out common</a:t>
            </a:r>
          </a:p>
          <a:p>
            <a:pPr lvl="1" eaLnBrk="1" hangingPunct="1">
              <a:buFontTx/>
              <a:buNone/>
            </a:pPr>
            <a:r>
              <a:rPr lang="en-US" altLang="en-US"/>
              <a:t>	gates into predecoder</a:t>
            </a:r>
          </a:p>
          <a:p>
            <a:pPr lvl="1" eaLnBrk="1" hangingPunct="1"/>
            <a:r>
              <a:rPr lang="en-US" altLang="en-US"/>
              <a:t>Saves area</a:t>
            </a:r>
          </a:p>
          <a:p>
            <a:pPr lvl="1" eaLnBrk="1" hangingPunct="1"/>
            <a:r>
              <a:rPr lang="en-US" altLang="en-US"/>
              <a:t>Same path effort</a:t>
            </a:r>
          </a:p>
        </p:txBody>
      </p:sp>
      <p:pic>
        <p:nvPicPr>
          <p:cNvPr id="3" name="Picture 2">
            <a:extLst>
              <a:ext uri="{FF2B5EF4-FFF2-40B4-BE49-F238E27FC236}">
                <a16:creationId xmlns:a16="http://schemas.microsoft.com/office/drawing/2014/main" id="{09CE75E9-163A-4026-B839-6EC246998DF4}"/>
              </a:ext>
            </a:extLst>
          </p:cNvPr>
          <p:cNvPicPr>
            <a:picLocks noChangeAspect="1"/>
          </p:cNvPicPr>
          <p:nvPr/>
        </p:nvPicPr>
        <p:blipFill>
          <a:blip r:embed="rId3"/>
          <a:srcRect/>
          <a:stretch/>
        </p:blipFill>
        <p:spPr>
          <a:xfrm>
            <a:off x="6189043" y="2061192"/>
            <a:ext cx="3888908" cy="3672858"/>
          </a:xfrm>
          <a:prstGeom prst="rect">
            <a:avLst/>
          </a:prstGeom>
        </p:spPr>
      </p:pic>
    </p:spTree>
    <p:extLst>
      <p:ext uri="{BB962C8B-B14F-4D97-AF65-F5344CB8AC3E}">
        <p14:creationId xmlns:p14="http://schemas.microsoft.com/office/powerpoint/2010/main" val="297126096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D3B7CA05-7AF9-6248-AD91-DE2B13D3A925}"/>
              </a:ext>
            </a:extLst>
          </p:cNvPr>
          <p:cNvSpPr>
            <a:spLocks noGrp="1" noChangeArrowheads="1"/>
          </p:cNvSpPr>
          <p:nvPr>
            <p:ph type="title"/>
          </p:nvPr>
        </p:nvSpPr>
        <p:spPr/>
        <p:txBody>
          <a:bodyPr/>
          <a:lstStyle/>
          <a:p>
            <a:pPr eaLnBrk="1" hangingPunct="1"/>
            <a:r>
              <a:rPr lang="en-US" altLang="en-US"/>
              <a:t>Column Circuitry</a:t>
            </a:r>
          </a:p>
        </p:txBody>
      </p:sp>
      <p:sp>
        <p:nvSpPr>
          <p:cNvPr id="50180" name="Rectangle 3">
            <a:extLst>
              <a:ext uri="{FF2B5EF4-FFF2-40B4-BE49-F238E27FC236}">
                <a16:creationId xmlns:a16="http://schemas.microsoft.com/office/drawing/2014/main" id="{9A4DBF59-C985-5946-8AEC-9968AFED0CF0}"/>
              </a:ext>
            </a:extLst>
          </p:cNvPr>
          <p:cNvSpPr>
            <a:spLocks noGrp="1" noChangeArrowheads="1"/>
          </p:cNvSpPr>
          <p:nvPr>
            <p:ph type="body" idx="1"/>
          </p:nvPr>
        </p:nvSpPr>
        <p:spPr/>
        <p:txBody>
          <a:bodyPr/>
          <a:lstStyle/>
          <a:p>
            <a:pPr eaLnBrk="1" hangingPunct="1"/>
            <a:r>
              <a:rPr lang="en-US" altLang="en-US"/>
              <a:t>Some circuitry is required for each column</a:t>
            </a:r>
          </a:p>
          <a:p>
            <a:pPr lvl="1" eaLnBrk="1" hangingPunct="1"/>
            <a:r>
              <a:rPr lang="en-US" altLang="en-US"/>
              <a:t>Bitline conditioning</a:t>
            </a:r>
          </a:p>
          <a:p>
            <a:pPr lvl="1" eaLnBrk="1" hangingPunct="1"/>
            <a:r>
              <a:rPr lang="en-US" altLang="en-US"/>
              <a:t>Sense amplifiers</a:t>
            </a:r>
          </a:p>
          <a:p>
            <a:pPr lvl="1" eaLnBrk="1" hangingPunct="1"/>
            <a:r>
              <a:rPr lang="en-US" altLang="en-US"/>
              <a:t>Column multiplexing</a:t>
            </a:r>
          </a:p>
        </p:txBody>
      </p:sp>
    </p:spTree>
    <p:extLst>
      <p:ext uri="{BB962C8B-B14F-4D97-AF65-F5344CB8AC3E}">
        <p14:creationId xmlns:p14="http://schemas.microsoft.com/office/powerpoint/2010/main" val="125003787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A321D6BA-E13A-8648-AFCF-A813691B7EE9}"/>
              </a:ext>
            </a:extLst>
          </p:cNvPr>
          <p:cNvSpPr>
            <a:spLocks noGrp="1" noChangeArrowheads="1"/>
          </p:cNvSpPr>
          <p:nvPr>
            <p:ph type="title"/>
          </p:nvPr>
        </p:nvSpPr>
        <p:spPr/>
        <p:txBody>
          <a:bodyPr/>
          <a:lstStyle/>
          <a:p>
            <a:pPr eaLnBrk="1" hangingPunct="1"/>
            <a:r>
              <a:rPr lang="en-US" altLang="en-US" dirty="0" err="1"/>
              <a:t>Bitline</a:t>
            </a:r>
            <a:r>
              <a:rPr lang="en-US" altLang="en-US" dirty="0"/>
              <a:t> Conditioning</a:t>
            </a:r>
          </a:p>
        </p:txBody>
      </p:sp>
      <p:sp>
        <p:nvSpPr>
          <p:cNvPr id="52228" name="Rectangle 3">
            <a:extLst>
              <a:ext uri="{FF2B5EF4-FFF2-40B4-BE49-F238E27FC236}">
                <a16:creationId xmlns:a16="http://schemas.microsoft.com/office/drawing/2014/main" id="{88D2BDBD-1FC7-6943-B58D-2041F740FE81}"/>
              </a:ext>
            </a:extLst>
          </p:cNvPr>
          <p:cNvSpPr>
            <a:spLocks noGrp="1" noChangeArrowheads="1"/>
          </p:cNvSpPr>
          <p:nvPr>
            <p:ph type="body" idx="1"/>
          </p:nvPr>
        </p:nvSpPr>
        <p:spPr/>
        <p:txBody>
          <a:bodyPr/>
          <a:lstStyle/>
          <a:p>
            <a:pPr eaLnBrk="1" hangingPunct="1"/>
            <a:r>
              <a:rPr lang="en-US" altLang="en-US"/>
              <a:t>Precharge bitlines high before reads</a:t>
            </a:r>
          </a:p>
          <a:p>
            <a:pPr eaLnBrk="1" hangingPunct="1"/>
            <a:endParaRPr lang="en-US" altLang="en-US"/>
          </a:p>
          <a:p>
            <a:pPr eaLnBrk="1" hangingPunct="1"/>
            <a:endParaRPr lang="en-US" altLang="en-US"/>
          </a:p>
          <a:p>
            <a:pPr eaLnBrk="1" hangingPunct="1"/>
            <a:r>
              <a:rPr lang="en-US" altLang="en-US"/>
              <a:t>Equalize bitlines to minimize voltage difference when using sense amplifiers</a:t>
            </a:r>
          </a:p>
        </p:txBody>
      </p:sp>
      <p:pic>
        <p:nvPicPr>
          <p:cNvPr id="3" name="Picture 2">
            <a:extLst>
              <a:ext uri="{FF2B5EF4-FFF2-40B4-BE49-F238E27FC236}">
                <a16:creationId xmlns:a16="http://schemas.microsoft.com/office/drawing/2014/main" id="{55FF8783-3E76-4888-9720-FFD63C7AA3D7}"/>
              </a:ext>
            </a:extLst>
          </p:cNvPr>
          <p:cNvPicPr>
            <a:picLocks noChangeAspect="1"/>
          </p:cNvPicPr>
          <p:nvPr/>
        </p:nvPicPr>
        <p:blipFill>
          <a:blip r:embed="rId3"/>
          <a:srcRect/>
          <a:stretch/>
        </p:blipFill>
        <p:spPr>
          <a:xfrm>
            <a:off x="3019288" y="1531789"/>
            <a:ext cx="2118570" cy="2988274"/>
          </a:xfrm>
          <a:prstGeom prst="rect">
            <a:avLst/>
          </a:prstGeom>
        </p:spPr>
      </p:pic>
    </p:spTree>
    <p:extLst>
      <p:ext uri="{BB962C8B-B14F-4D97-AF65-F5344CB8AC3E}">
        <p14:creationId xmlns:p14="http://schemas.microsoft.com/office/powerpoint/2010/main" val="2065647943"/>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p>
          <a:p>
            <a:r>
              <a:rPr lang="en-GB" dirty="0">
                <a:ea typeface="ＭＳ Ｐゴシック" panose="020B0600070205080204" pitchFamily="34" charset="-128"/>
              </a:rPr>
              <a:t>Explain the operations of 6T, 12T SRAM using transistor level or gate level diagrams.</a:t>
            </a:r>
          </a:p>
          <a:p>
            <a:r>
              <a:rPr lang="en-GB" dirty="0">
                <a:ea typeface="ＭＳ Ｐゴシック" panose="020B0600070205080204" pitchFamily="34" charset="-128"/>
              </a:rPr>
              <a:t>Design random access memories including: Bit cells, Row circuitry, Column circuitry Multiple ports</a:t>
            </a:r>
          </a:p>
          <a:p>
            <a:r>
              <a:rPr lang="en-GB" dirty="0">
                <a:ea typeface="ＭＳ Ｐゴシック" panose="020B0600070205080204" pitchFamily="34" charset="-128"/>
              </a:rPr>
              <a:t>Design serial access memories that can perform operations such as Serial in Parallel out and Parallel in Serial out. </a:t>
            </a:r>
            <a:endParaRPr lang="en-US" dirty="0">
              <a:ea typeface="ＭＳ Ｐゴシック" panose="020B0600070205080204" pitchFamily="34" charset="-128"/>
            </a:endParaRPr>
          </a:p>
          <a:p>
            <a:endParaRPr lang="en-US" dirty="0">
              <a:cs typeface="+mn-cs"/>
            </a:endParaRPr>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236148685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88A380ED-A493-7843-B030-7BB57C36B56A}"/>
              </a:ext>
            </a:extLst>
          </p:cNvPr>
          <p:cNvSpPr>
            <a:spLocks noGrp="1" noChangeArrowheads="1"/>
          </p:cNvSpPr>
          <p:nvPr>
            <p:ph type="title"/>
          </p:nvPr>
        </p:nvSpPr>
        <p:spPr/>
        <p:txBody>
          <a:bodyPr/>
          <a:lstStyle/>
          <a:p>
            <a:pPr eaLnBrk="1" hangingPunct="1"/>
            <a:r>
              <a:rPr lang="en-US" altLang="en-US"/>
              <a:t>Sense Amplifiers</a:t>
            </a:r>
          </a:p>
        </p:txBody>
      </p:sp>
      <p:sp>
        <p:nvSpPr>
          <p:cNvPr id="54276" name="Rectangle 3">
            <a:extLst>
              <a:ext uri="{FF2B5EF4-FFF2-40B4-BE49-F238E27FC236}">
                <a16:creationId xmlns:a16="http://schemas.microsoft.com/office/drawing/2014/main" id="{142063C9-3BD9-7A4A-9C1A-C7442CD0F2B6}"/>
              </a:ext>
            </a:extLst>
          </p:cNvPr>
          <p:cNvSpPr>
            <a:spLocks noGrp="1" noChangeArrowheads="1"/>
          </p:cNvSpPr>
          <p:nvPr>
            <p:ph type="body" idx="1"/>
          </p:nvPr>
        </p:nvSpPr>
        <p:spPr/>
        <p:txBody>
          <a:bodyPr/>
          <a:lstStyle/>
          <a:p>
            <a:pPr eaLnBrk="1" hangingPunct="1"/>
            <a:r>
              <a:rPr lang="en-US" altLang="en-US" dirty="0" err="1"/>
              <a:t>Bitlines</a:t>
            </a:r>
            <a:r>
              <a:rPr lang="en-US" altLang="en-US" dirty="0"/>
              <a:t> have many cells attached</a:t>
            </a:r>
          </a:p>
          <a:p>
            <a:pPr lvl="1" eaLnBrk="1" hangingPunct="1"/>
            <a:r>
              <a:rPr lang="en-US" altLang="en-US" dirty="0"/>
              <a:t>Ex: 32-kbit SRAM has 128 rows x 256 cols</a:t>
            </a:r>
          </a:p>
          <a:p>
            <a:pPr lvl="1" eaLnBrk="1" hangingPunct="1"/>
            <a:r>
              <a:rPr lang="en-US" altLang="en-US" dirty="0"/>
              <a:t>128 cells on each </a:t>
            </a:r>
            <a:r>
              <a:rPr lang="en-US" altLang="en-US" dirty="0" err="1"/>
              <a:t>bitline</a:t>
            </a:r>
            <a:endParaRPr lang="en-US" altLang="en-US" dirty="0"/>
          </a:p>
          <a:p>
            <a:pPr eaLnBrk="1" hangingPunct="1"/>
            <a:r>
              <a:rPr lang="en-US" altLang="en-US" dirty="0" err="1"/>
              <a:t>t</a:t>
            </a:r>
            <a:r>
              <a:rPr lang="en-US" altLang="en-US" baseline="-25000" dirty="0" err="1"/>
              <a:t>pd</a:t>
            </a:r>
            <a:r>
              <a:rPr lang="en-US" altLang="en-US" dirty="0"/>
              <a:t> ~ (C/I) </a:t>
            </a:r>
            <a:r>
              <a:rPr lang="en-US" altLang="en-US" dirty="0">
                <a:latin typeface="Matura MT Script Capitals" panose="03020802060602070202" pitchFamily="66" charset="0"/>
              </a:rPr>
              <a:t>∆</a:t>
            </a:r>
            <a:r>
              <a:rPr lang="en-US" altLang="en-US" dirty="0"/>
              <a:t>V</a:t>
            </a:r>
          </a:p>
          <a:p>
            <a:pPr lvl="1" eaLnBrk="1" hangingPunct="1"/>
            <a:r>
              <a:rPr lang="en-US" altLang="en-US" dirty="0"/>
              <a:t>Even with shared diffusion contacts, 64C of diffusion capacitance (big C)</a:t>
            </a:r>
          </a:p>
          <a:p>
            <a:pPr lvl="1" eaLnBrk="1" hangingPunct="1"/>
            <a:r>
              <a:rPr lang="en-US" altLang="en-US" dirty="0"/>
              <a:t>Discharged slowly through small transistors (small I)</a:t>
            </a:r>
          </a:p>
          <a:p>
            <a:pPr eaLnBrk="1" hangingPunct="1"/>
            <a:r>
              <a:rPr lang="en-US" altLang="en-US" i="1" dirty="0"/>
              <a:t>Sense amplifiers</a:t>
            </a:r>
            <a:r>
              <a:rPr lang="en-US" altLang="en-US" dirty="0"/>
              <a:t> are triggered on small voltage swing (reduce </a:t>
            </a:r>
            <a:r>
              <a:rPr lang="en-US" altLang="en-US" dirty="0">
                <a:latin typeface="Matura MT Script Capitals" panose="03020802060602070202" pitchFamily="66" charset="0"/>
              </a:rPr>
              <a:t>∆</a:t>
            </a:r>
            <a:r>
              <a:rPr lang="en-US" altLang="en-US" dirty="0"/>
              <a:t>V)</a:t>
            </a:r>
          </a:p>
        </p:txBody>
      </p:sp>
    </p:spTree>
    <p:extLst>
      <p:ext uri="{BB962C8B-B14F-4D97-AF65-F5344CB8AC3E}">
        <p14:creationId xmlns:p14="http://schemas.microsoft.com/office/powerpoint/2010/main" val="1858958229"/>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06551150-87F2-854B-BD57-E1318CA0FE68}"/>
              </a:ext>
            </a:extLst>
          </p:cNvPr>
          <p:cNvSpPr>
            <a:spLocks noGrp="1" noChangeArrowheads="1"/>
          </p:cNvSpPr>
          <p:nvPr>
            <p:ph type="title"/>
          </p:nvPr>
        </p:nvSpPr>
        <p:spPr/>
        <p:txBody>
          <a:bodyPr/>
          <a:lstStyle/>
          <a:p>
            <a:pPr eaLnBrk="1" hangingPunct="1"/>
            <a:r>
              <a:rPr lang="en-US" altLang="en-US"/>
              <a:t>Differential Pair Amp</a:t>
            </a:r>
          </a:p>
        </p:txBody>
      </p:sp>
      <p:sp>
        <p:nvSpPr>
          <p:cNvPr id="56324" name="Rectangle 3">
            <a:extLst>
              <a:ext uri="{FF2B5EF4-FFF2-40B4-BE49-F238E27FC236}">
                <a16:creationId xmlns:a16="http://schemas.microsoft.com/office/drawing/2014/main" id="{77FA1169-57F6-3747-A6D2-197183C52C79}"/>
              </a:ext>
            </a:extLst>
          </p:cNvPr>
          <p:cNvSpPr>
            <a:spLocks noGrp="1" noChangeArrowheads="1"/>
          </p:cNvSpPr>
          <p:nvPr>
            <p:ph type="body" idx="1"/>
          </p:nvPr>
        </p:nvSpPr>
        <p:spPr/>
        <p:txBody>
          <a:bodyPr/>
          <a:lstStyle/>
          <a:p>
            <a:pPr eaLnBrk="1" hangingPunct="1"/>
            <a:r>
              <a:rPr lang="en-US" altLang="en-US"/>
              <a:t>Differential pair requires no clock</a:t>
            </a:r>
          </a:p>
          <a:p>
            <a:pPr eaLnBrk="1" hangingPunct="1"/>
            <a:r>
              <a:rPr lang="en-US" altLang="en-US"/>
              <a:t>But always dissipates static power</a:t>
            </a:r>
          </a:p>
        </p:txBody>
      </p:sp>
      <p:pic>
        <p:nvPicPr>
          <p:cNvPr id="3" name="Picture 2">
            <a:extLst>
              <a:ext uri="{FF2B5EF4-FFF2-40B4-BE49-F238E27FC236}">
                <a16:creationId xmlns:a16="http://schemas.microsoft.com/office/drawing/2014/main" id="{12FE7967-2012-42E6-82AF-C76E55820704}"/>
              </a:ext>
            </a:extLst>
          </p:cNvPr>
          <p:cNvPicPr>
            <a:picLocks noChangeAspect="1"/>
          </p:cNvPicPr>
          <p:nvPr/>
        </p:nvPicPr>
        <p:blipFill>
          <a:blip r:embed="rId3"/>
          <a:srcRect/>
          <a:stretch/>
        </p:blipFill>
        <p:spPr>
          <a:xfrm>
            <a:off x="3865759" y="2338826"/>
            <a:ext cx="4460482" cy="2180348"/>
          </a:xfrm>
          <a:prstGeom prst="rect">
            <a:avLst/>
          </a:prstGeom>
        </p:spPr>
      </p:pic>
    </p:spTree>
    <p:extLst>
      <p:ext uri="{BB962C8B-B14F-4D97-AF65-F5344CB8AC3E}">
        <p14:creationId xmlns:p14="http://schemas.microsoft.com/office/powerpoint/2010/main" val="1933685966"/>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8D7941A2-4908-4F49-93FB-ED622D81004C}"/>
              </a:ext>
            </a:extLst>
          </p:cNvPr>
          <p:cNvSpPr>
            <a:spLocks noGrp="1" noChangeArrowheads="1"/>
          </p:cNvSpPr>
          <p:nvPr>
            <p:ph type="title"/>
          </p:nvPr>
        </p:nvSpPr>
        <p:spPr/>
        <p:txBody>
          <a:bodyPr/>
          <a:lstStyle/>
          <a:p>
            <a:pPr eaLnBrk="1" hangingPunct="1"/>
            <a:r>
              <a:rPr lang="en-US" altLang="en-US" dirty="0"/>
              <a:t>Clocked Sense Amp</a:t>
            </a:r>
          </a:p>
        </p:txBody>
      </p:sp>
      <p:sp>
        <p:nvSpPr>
          <p:cNvPr id="58372" name="Rectangle 3">
            <a:extLst>
              <a:ext uri="{FF2B5EF4-FFF2-40B4-BE49-F238E27FC236}">
                <a16:creationId xmlns:a16="http://schemas.microsoft.com/office/drawing/2014/main" id="{3CAA2362-6547-E64E-BFA0-1F057943BA0F}"/>
              </a:ext>
            </a:extLst>
          </p:cNvPr>
          <p:cNvSpPr>
            <a:spLocks noGrp="1" noChangeArrowheads="1"/>
          </p:cNvSpPr>
          <p:nvPr>
            <p:ph type="body" idx="1"/>
          </p:nvPr>
        </p:nvSpPr>
        <p:spPr/>
        <p:txBody>
          <a:bodyPr/>
          <a:lstStyle/>
          <a:p>
            <a:pPr eaLnBrk="1" hangingPunct="1"/>
            <a:r>
              <a:rPr lang="en-US" altLang="en-US"/>
              <a:t>Clocked sense amp saves power</a:t>
            </a:r>
          </a:p>
          <a:p>
            <a:pPr eaLnBrk="1" hangingPunct="1"/>
            <a:r>
              <a:rPr lang="en-US" altLang="en-US"/>
              <a:t>Requires sense_clk after enough bitline swing</a:t>
            </a:r>
          </a:p>
          <a:p>
            <a:pPr eaLnBrk="1" hangingPunct="1"/>
            <a:r>
              <a:rPr lang="en-US" altLang="en-US"/>
              <a:t>Isolation transistors cut off large bitline capacitance</a:t>
            </a:r>
          </a:p>
        </p:txBody>
      </p:sp>
      <p:pic>
        <p:nvPicPr>
          <p:cNvPr id="3" name="Picture 2">
            <a:extLst>
              <a:ext uri="{FF2B5EF4-FFF2-40B4-BE49-F238E27FC236}">
                <a16:creationId xmlns:a16="http://schemas.microsoft.com/office/drawing/2014/main" id="{FCCB762A-DDA5-47BD-B358-8063889BD95A}"/>
              </a:ext>
            </a:extLst>
          </p:cNvPr>
          <p:cNvPicPr>
            <a:picLocks noChangeAspect="1"/>
          </p:cNvPicPr>
          <p:nvPr/>
        </p:nvPicPr>
        <p:blipFill>
          <a:blip r:embed="rId3"/>
          <a:srcRect/>
          <a:stretch/>
        </p:blipFill>
        <p:spPr>
          <a:xfrm>
            <a:off x="4148000" y="2865189"/>
            <a:ext cx="3896000" cy="2475310"/>
          </a:xfrm>
          <a:prstGeom prst="rect">
            <a:avLst/>
          </a:prstGeom>
        </p:spPr>
      </p:pic>
    </p:spTree>
    <p:extLst>
      <p:ext uri="{BB962C8B-B14F-4D97-AF65-F5344CB8AC3E}">
        <p14:creationId xmlns:p14="http://schemas.microsoft.com/office/powerpoint/2010/main" val="2716982624"/>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454F7DF6-DFA6-8144-8014-7413034D9FA6}"/>
              </a:ext>
            </a:extLst>
          </p:cNvPr>
          <p:cNvSpPr>
            <a:spLocks noGrp="1" noChangeArrowheads="1"/>
          </p:cNvSpPr>
          <p:nvPr>
            <p:ph type="title"/>
          </p:nvPr>
        </p:nvSpPr>
        <p:spPr/>
        <p:txBody>
          <a:bodyPr/>
          <a:lstStyle/>
          <a:p>
            <a:pPr eaLnBrk="1" hangingPunct="1"/>
            <a:r>
              <a:rPr lang="en-US" altLang="en-US"/>
              <a:t>Twisted Bitlines</a:t>
            </a:r>
          </a:p>
        </p:txBody>
      </p:sp>
      <p:sp>
        <p:nvSpPr>
          <p:cNvPr id="60420" name="Rectangle 3">
            <a:extLst>
              <a:ext uri="{FF2B5EF4-FFF2-40B4-BE49-F238E27FC236}">
                <a16:creationId xmlns:a16="http://schemas.microsoft.com/office/drawing/2014/main" id="{BF980FE4-A2CC-B54A-8C80-3E07C6103BEC}"/>
              </a:ext>
            </a:extLst>
          </p:cNvPr>
          <p:cNvSpPr>
            <a:spLocks noGrp="1" noChangeArrowheads="1"/>
          </p:cNvSpPr>
          <p:nvPr>
            <p:ph type="body" idx="1"/>
          </p:nvPr>
        </p:nvSpPr>
        <p:spPr/>
        <p:txBody>
          <a:bodyPr/>
          <a:lstStyle/>
          <a:p>
            <a:pPr eaLnBrk="1" hangingPunct="1"/>
            <a:r>
              <a:rPr lang="en-US" altLang="en-US"/>
              <a:t>Sense amplifiers also amplify noise</a:t>
            </a:r>
          </a:p>
          <a:p>
            <a:pPr lvl="1" eaLnBrk="1" hangingPunct="1"/>
            <a:r>
              <a:rPr lang="en-US" altLang="en-US"/>
              <a:t>Coupling noise is severe in modern processes</a:t>
            </a:r>
          </a:p>
          <a:p>
            <a:pPr lvl="1" eaLnBrk="1" hangingPunct="1"/>
            <a:r>
              <a:rPr lang="en-US" altLang="en-US"/>
              <a:t>Try to couple equally onto bit and bit_b</a:t>
            </a:r>
          </a:p>
          <a:p>
            <a:pPr lvl="1" eaLnBrk="1" hangingPunct="1"/>
            <a:r>
              <a:rPr lang="en-US" altLang="en-US"/>
              <a:t>Done by </a:t>
            </a:r>
            <a:r>
              <a:rPr lang="en-US" altLang="en-US" i="1"/>
              <a:t>twisting</a:t>
            </a:r>
            <a:r>
              <a:rPr lang="en-US" altLang="en-US"/>
              <a:t> bitlines</a:t>
            </a:r>
          </a:p>
        </p:txBody>
      </p:sp>
      <p:pic>
        <p:nvPicPr>
          <p:cNvPr id="7" name="Picture 6">
            <a:extLst>
              <a:ext uri="{FF2B5EF4-FFF2-40B4-BE49-F238E27FC236}">
                <a16:creationId xmlns:a16="http://schemas.microsoft.com/office/drawing/2014/main" id="{E71551AF-F934-48ED-8B78-04650F8A5CC7}"/>
              </a:ext>
            </a:extLst>
          </p:cNvPr>
          <p:cNvPicPr>
            <a:picLocks noChangeAspect="1"/>
          </p:cNvPicPr>
          <p:nvPr/>
        </p:nvPicPr>
        <p:blipFill>
          <a:blip r:embed="rId3"/>
          <a:srcRect/>
          <a:stretch/>
        </p:blipFill>
        <p:spPr>
          <a:xfrm>
            <a:off x="3876048" y="2584274"/>
            <a:ext cx="4439903" cy="2532831"/>
          </a:xfrm>
          <a:prstGeom prst="rect">
            <a:avLst/>
          </a:prstGeom>
        </p:spPr>
      </p:pic>
    </p:spTree>
    <p:extLst>
      <p:ext uri="{BB962C8B-B14F-4D97-AF65-F5344CB8AC3E}">
        <p14:creationId xmlns:p14="http://schemas.microsoft.com/office/powerpoint/2010/main" val="2491600421"/>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C61D60A9-FAFE-1345-A78A-0948357755FA}"/>
              </a:ext>
            </a:extLst>
          </p:cNvPr>
          <p:cNvSpPr>
            <a:spLocks noGrp="1" noChangeArrowheads="1"/>
          </p:cNvSpPr>
          <p:nvPr>
            <p:ph type="title"/>
          </p:nvPr>
        </p:nvSpPr>
        <p:spPr/>
        <p:txBody>
          <a:bodyPr/>
          <a:lstStyle/>
          <a:p>
            <a:pPr eaLnBrk="1" hangingPunct="1"/>
            <a:r>
              <a:rPr lang="en-US" altLang="en-US"/>
              <a:t>Column Multiplexing</a:t>
            </a:r>
          </a:p>
        </p:txBody>
      </p:sp>
      <p:sp>
        <p:nvSpPr>
          <p:cNvPr id="62468" name="Rectangle 3">
            <a:extLst>
              <a:ext uri="{FF2B5EF4-FFF2-40B4-BE49-F238E27FC236}">
                <a16:creationId xmlns:a16="http://schemas.microsoft.com/office/drawing/2014/main" id="{70C16326-C92F-7745-9920-628D8152B665}"/>
              </a:ext>
            </a:extLst>
          </p:cNvPr>
          <p:cNvSpPr>
            <a:spLocks noGrp="1" noChangeArrowheads="1"/>
          </p:cNvSpPr>
          <p:nvPr>
            <p:ph type="body" idx="1"/>
          </p:nvPr>
        </p:nvSpPr>
        <p:spPr/>
        <p:txBody>
          <a:bodyPr/>
          <a:lstStyle/>
          <a:p>
            <a:pPr eaLnBrk="1" hangingPunct="1"/>
            <a:r>
              <a:rPr lang="en-US" altLang="en-US"/>
              <a:t>Recall that array may be folded for good aspect ratio</a:t>
            </a:r>
          </a:p>
          <a:p>
            <a:pPr eaLnBrk="1" hangingPunct="1"/>
            <a:r>
              <a:rPr lang="en-US" altLang="en-US"/>
              <a:t>Ex: 2 kword x 16 folded into 256 rows x 128 columns</a:t>
            </a:r>
          </a:p>
          <a:p>
            <a:pPr lvl="1" eaLnBrk="1" hangingPunct="1"/>
            <a:r>
              <a:rPr lang="en-US" altLang="en-US"/>
              <a:t>Must select 16 output bits from the 128 columns</a:t>
            </a:r>
          </a:p>
          <a:p>
            <a:pPr lvl="1" eaLnBrk="1" hangingPunct="1"/>
            <a:r>
              <a:rPr lang="en-US" altLang="en-US"/>
              <a:t>Requires 16 8:1 column multiplexers</a:t>
            </a:r>
          </a:p>
          <a:p>
            <a:pPr lvl="1" eaLnBrk="1" hangingPunct="1"/>
            <a:endParaRPr lang="en-US" altLang="en-US"/>
          </a:p>
        </p:txBody>
      </p:sp>
    </p:spTree>
    <p:extLst>
      <p:ext uri="{BB962C8B-B14F-4D97-AF65-F5344CB8AC3E}">
        <p14:creationId xmlns:p14="http://schemas.microsoft.com/office/powerpoint/2010/main" val="61409393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55F1CFF4-93E6-1142-901A-B49FDAD8BA2C}"/>
              </a:ext>
            </a:extLst>
          </p:cNvPr>
          <p:cNvSpPr>
            <a:spLocks noGrp="1" noChangeArrowheads="1"/>
          </p:cNvSpPr>
          <p:nvPr>
            <p:ph type="title"/>
          </p:nvPr>
        </p:nvSpPr>
        <p:spPr/>
        <p:txBody>
          <a:bodyPr/>
          <a:lstStyle/>
          <a:p>
            <a:pPr eaLnBrk="1" hangingPunct="1"/>
            <a:r>
              <a:rPr lang="en-US" altLang="en-US"/>
              <a:t>Tree Decoder Mux</a:t>
            </a:r>
          </a:p>
        </p:txBody>
      </p:sp>
      <p:sp>
        <p:nvSpPr>
          <p:cNvPr id="64516" name="Rectangle 3">
            <a:extLst>
              <a:ext uri="{FF2B5EF4-FFF2-40B4-BE49-F238E27FC236}">
                <a16:creationId xmlns:a16="http://schemas.microsoft.com/office/drawing/2014/main" id="{E01674D7-1BEE-C140-B0C4-F87A761CE3B7}"/>
              </a:ext>
            </a:extLst>
          </p:cNvPr>
          <p:cNvSpPr>
            <a:spLocks noGrp="1" noChangeArrowheads="1"/>
          </p:cNvSpPr>
          <p:nvPr>
            <p:ph type="body" idx="1"/>
          </p:nvPr>
        </p:nvSpPr>
        <p:spPr/>
        <p:txBody>
          <a:bodyPr/>
          <a:lstStyle/>
          <a:p>
            <a:pPr eaLnBrk="1" hangingPunct="1"/>
            <a:r>
              <a:rPr lang="en-US" altLang="en-US"/>
              <a:t>Column mux can use pass transistors</a:t>
            </a:r>
          </a:p>
          <a:p>
            <a:pPr lvl="1" eaLnBrk="1" hangingPunct="1"/>
            <a:r>
              <a:rPr lang="en-US" altLang="en-US"/>
              <a:t>Use nMOS only, precharge outputs</a:t>
            </a:r>
          </a:p>
          <a:p>
            <a:pPr eaLnBrk="1" hangingPunct="1"/>
            <a:r>
              <a:rPr lang="en-US" altLang="en-US"/>
              <a:t>One design is to use k series transistors for 2</a:t>
            </a:r>
            <a:r>
              <a:rPr lang="en-US" altLang="en-US" baseline="30000"/>
              <a:t>k</a:t>
            </a:r>
            <a:r>
              <a:rPr lang="en-US" altLang="en-US"/>
              <a:t>:1 mux</a:t>
            </a:r>
          </a:p>
          <a:p>
            <a:pPr lvl="1" eaLnBrk="1" hangingPunct="1"/>
            <a:r>
              <a:rPr lang="en-US" altLang="en-US"/>
              <a:t>No external decoder logic needed</a:t>
            </a:r>
          </a:p>
        </p:txBody>
      </p:sp>
      <p:pic>
        <p:nvPicPr>
          <p:cNvPr id="3" name="Picture 2">
            <a:extLst>
              <a:ext uri="{FF2B5EF4-FFF2-40B4-BE49-F238E27FC236}">
                <a16:creationId xmlns:a16="http://schemas.microsoft.com/office/drawing/2014/main" id="{D65545AA-DF24-4DCF-81D6-154313B39944}"/>
              </a:ext>
            </a:extLst>
          </p:cNvPr>
          <p:cNvPicPr>
            <a:picLocks noChangeAspect="1"/>
          </p:cNvPicPr>
          <p:nvPr/>
        </p:nvPicPr>
        <p:blipFill>
          <a:blip r:embed="rId3"/>
          <a:srcRect/>
          <a:stretch/>
        </p:blipFill>
        <p:spPr>
          <a:xfrm>
            <a:off x="3015768" y="2770551"/>
            <a:ext cx="6160464" cy="2411814"/>
          </a:xfrm>
          <a:prstGeom prst="rect">
            <a:avLst/>
          </a:prstGeom>
        </p:spPr>
      </p:pic>
    </p:spTree>
    <p:extLst>
      <p:ext uri="{BB962C8B-B14F-4D97-AF65-F5344CB8AC3E}">
        <p14:creationId xmlns:p14="http://schemas.microsoft.com/office/powerpoint/2010/main" val="4048621400"/>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80B6B29E-881F-284E-ACB5-3117762BB146}"/>
              </a:ext>
            </a:extLst>
          </p:cNvPr>
          <p:cNvSpPr>
            <a:spLocks noGrp="1" noChangeArrowheads="1"/>
          </p:cNvSpPr>
          <p:nvPr>
            <p:ph type="title"/>
          </p:nvPr>
        </p:nvSpPr>
        <p:spPr/>
        <p:txBody>
          <a:bodyPr/>
          <a:lstStyle/>
          <a:p>
            <a:pPr eaLnBrk="1" hangingPunct="1"/>
            <a:r>
              <a:rPr lang="en-US" altLang="en-US"/>
              <a:t>Single Pass-Gate Mux</a:t>
            </a:r>
          </a:p>
        </p:txBody>
      </p:sp>
      <p:sp>
        <p:nvSpPr>
          <p:cNvPr id="66564" name="Rectangle 3">
            <a:extLst>
              <a:ext uri="{FF2B5EF4-FFF2-40B4-BE49-F238E27FC236}">
                <a16:creationId xmlns:a16="http://schemas.microsoft.com/office/drawing/2014/main" id="{49961573-3C4B-BC49-820A-243B9387FCBF}"/>
              </a:ext>
            </a:extLst>
          </p:cNvPr>
          <p:cNvSpPr>
            <a:spLocks noGrp="1" noChangeArrowheads="1"/>
          </p:cNvSpPr>
          <p:nvPr>
            <p:ph type="body" idx="1"/>
          </p:nvPr>
        </p:nvSpPr>
        <p:spPr/>
        <p:txBody>
          <a:bodyPr/>
          <a:lstStyle/>
          <a:p>
            <a:pPr eaLnBrk="1" hangingPunct="1"/>
            <a:r>
              <a:rPr lang="en-US" altLang="en-US"/>
              <a:t>Or eliminate series transistors with separate decoder</a:t>
            </a:r>
          </a:p>
        </p:txBody>
      </p:sp>
      <p:pic>
        <p:nvPicPr>
          <p:cNvPr id="3" name="Picture 2">
            <a:extLst>
              <a:ext uri="{FF2B5EF4-FFF2-40B4-BE49-F238E27FC236}">
                <a16:creationId xmlns:a16="http://schemas.microsoft.com/office/drawing/2014/main" id="{6EF13802-C330-4FA5-ACED-D0BDF0F08BEF}"/>
              </a:ext>
            </a:extLst>
          </p:cNvPr>
          <p:cNvPicPr>
            <a:picLocks noChangeAspect="1"/>
          </p:cNvPicPr>
          <p:nvPr/>
        </p:nvPicPr>
        <p:blipFill>
          <a:blip r:embed="rId3"/>
          <a:srcRect/>
          <a:stretch/>
        </p:blipFill>
        <p:spPr>
          <a:xfrm>
            <a:off x="4541533" y="2039890"/>
            <a:ext cx="3108934" cy="3185440"/>
          </a:xfrm>
          <a:prstGeom prst="rect">
            <a:avLst/>
          </a:prstGeom>
        </p:spPr>
      </p:pic>
    </p:spTree>
    <p:extLst>
      <p:ext uri="{BB962C8B-B14F-4D97-AF65-F5344CB8AC3E}">
        <p14:creationId xmlns:p14="http://schemas.microsoft.com/office/powerpoint/2010/main" val="298580242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2DA3C8F0-7454-2F46-BF64-A97E8B14B221}"/>
              </a:ext>
            </a:extLst>
          </p:cNvPr>
          <p:cNvSpPr>
            <a:spLocks noGrp="1" noChangeArrowheads="1"/>
          </p:cNvSpPr>
          <p:nvPr>
            <p:ph type="title"/>
          </p:nvPr>
        </p:nvSpPr>
        <p:spPr/>
        <p:txBody>
          <a:bodyPr/>
          <a:lstStyle/>
          <a:p>
            <a:pPr eaLnBrk="1" hangingPunct="1"/>
            <a:r>
              <a:rPr lang="en-US" altLang="en-US"/>
              <a:t>Ex: 2-way Muxed SRAM</a:t>
            </a:r>
          </a:p>
        </p:txBody>
      </p:sp>
      <p:pic>
        <p:nvPicPr>
          <p:cNvPr id="3" name="Picture 2">
            <a:extLst>
              <a:ext uri="{FF2B5EF4-FFF2-40B4-BE49-F238E27FC236}">
                <a16:creationId xmlns:a16="http://schemas.microsoft.com/office/drawing/2014/main" id="{51E5BA82-AF48-4A1D-BE4F-8FE7688AC1F4}"/>
              </a:ext>
            </a:extLst>
          </p:cNvPr>
          <p:cNvPicPr>
            <a:picLocks noChangeAspect="1"/>
          </p:cNvPicPr>
          <p:nvPr/>
        </p:nvPicPr>
        <p:blipFill>
          <a:blip r:embed="rId3"/>
          <a:srcRect/>
          <a:stretch/>
        </p:blipFill>
        <p:spPr>
          <a:xfrm>
            <a:off x="4358501" y="1802282"/>
            <a:ext cx="3474997" cy="3253436"/>
          </a:xfrm>
          <a:prstGeom prst="rect">
            <a:avLst/>
          </a:prstGeom>
        </p:spPr>
      </p:pic>
    </p:spTree>
    <p:extLst>
      <p:ext uri="{BB962C8B-B14F-4D97-AF65-F5344CB8AC3E}">
        <p14:creationId xmlns:p14="http://schemas.microsoft.com/office/powerpoint/2010/main" val="359970849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AC8E7A7C-299D-8041-AE1A-6F48940C5F1F}"/>
              </a:ext>
            </a:extLst>
          </p:cNvPr>
          <p:cNvSpPr>
            <a:spLocks noGrp="1" noChangeArrowheads="1"/>
          </p:cNvSpPr>
          <p:nvPr>
            <p:ph type="title"/>
          </p:nvPr>
        </p:nvSpPr>
        <p:spPr/>
        <p:txBody>
          <a:bodyPr/>
          <a:lstStyle/>
          <a:p>
            <a:pPr eaLnBrk="1" hangingPunct="1"/>
            <a:r>
              <a:rPr lang="en-US" altLang="en-US"/>
              <a:t>Multiple Ports</a:t>
            </a:r>
          </a:p>
        </p:txBody>
      </p:sp>
      <p:sp>
        <p:nvSpPr>
          <p:cNvPr id="70660" name="Rectangle 3">
            <a:extLst>
              <a:ext uri="{FF2B5EF4-FFF2-40B4-BE49-F238E27FC236}">
                <a16:creationId xmlns:a16="http://schemas.microsoft.com/office/drawing/2014/main" id="{C8BB76EB-E09C-3A4B-9D66-7FD9B5F793D0}"/>
              </a:ext>
            </a:extLst>
          </p:cNvPr>
          <p:cNvSpPr>
            <a:spLocks noGrp="1" noChangeArrowheads="1"/>
          </p:cNvSpPr>
          <p:nvPr>
            <p:ph type="body" idx="1"/>
          </p:nvPr>
        </p:nvSpPr>
        <p:spPr/>
        <p:txBody>
          <a:bodyPr/>
          <a:lstStyle/>
          <a:p>
            <a:pPr eaLnBrk="1" hangingPunct="1"/>
            <a:r>
              <a:rPr lang="en-US" altLang="en-US"/>
              <a:t>We have considered single-ported SRAM</a:t>
            </a:r>
          </a:p>
          <a:p>
            <a:pPr lvl="1" eaLnBrk="1" hangingPunct="1"/>
            <a:r>
              <a:rPr lang="en-US" altLang="en-US"/>
              <a:t>One read or one write on each cycle</a:t>
            </a:r>
          </a:p>
          <a:p>
            <a:pPr eaLnBrk="1" hangingPunct="1"/>
            <a:r>
              <a:rPr lang="en-US" altLang="en-US" i="1"/>
              <a:t>Multiported</a:t>
            </a:r>
            <a:r>
              <a:rPr lang="en-US" altLang="en-US"/>
              <a:t> SRAM are needed for register files</a:t>
            </a:r>
          </a:p>
          <a:p>
            <a:pPr eaLnBrk="1" hangingPunct="1"/>
            <a:r>
              <a:rPr lang="en-US" altLang="en-US"/>
              <a:t>Examples:</a:t>
            </a:r>
          </a:p>
          <a:p>
            <a:pPr lvl="1" eaLnBrk="1" hangingPunct="1"/>
            <a:r>
              <a:rPr lang="en-US" altLang="en-US"/>
              <a:t>Multicycle MIPS must read two sources or write a result on some cycles</a:t>
            </a:r>
          </a:p>
          <a:p>
            <a:pPr lvl="1" eaLnBrk="1" hangingPunct="1"/>
            <a:r>
              <a:rPr lang="en-US" altLang="en-US"/>
              <a:t>Pipelined MIPS must read two sources and write a third result each cycle</a:t>
            </a:r>
          </a:p>
          <a:p>
            <a:pPr lvl="1" eaLnBrk="1" hangingPunct="1"/>
            <a:r>
              <a:rPr lang="en-US" altLang="en-US"/>
              <a:t>Superscalar MIPS must read and write many sources and results each cycle</a:t>
            </a:r>
          </a:p>
        </p:txBody>
      </p:sp>
    </p:spTree>
    <p:extLst>
      <p:ext uri="{BB962C8B-B14F-4D97-AF65-F5344CB8AC3E}">
        <p14:creationId xmlns:p14="http://schemas.microsoft.com/office/powerpoint/2010/main" val="3085089949"/>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074683E3-B29F-D246-8541-B98A2882CD0D}"/>
              </a:ext>
            </a:extLst>
          </p:cNvPr>
          <p:cNvSpPr>
            <a:spLocks noGrp="1" noChangeArrowheads="1"/>
          </p:cNvSpPr>
          <p:nvPr>
            <p:ph type="title"/>
          </p:nvPr>
        </p:nvSpPr>
        <p:spPr/>
        <p:txBody>
          <a:bodyPr/>
          <a:lstStyle/>
          <a:p>
            <a:pPr eaLnBrk="1" hangingPunct="1"/>
            <a:r>
              <a:rPr lang="en-US" altLang="en-US"/>
              <a:t>Dual-Ported SRAM</a:t>
            </a:r>
          </a:p>
        </p:txBody>
      </p:sp>
      <p:sp>
        <p:nvSpPr>
          <p:cNvPr id="72708" name="Rectangle 3">
            <a:extLst>
              <a:ext uri="{FF2B5EF4-FFF2-40B4-BE49-F238E27FC236}">
                <a16:creationId xmlns:a16="http://schemas.microsoft.com/office/drawing/2014/main" id="{462455E6-5929-A447-A48F-6A78120FAA67}"/>
              </a:ext>
            </a:extLst>
          </p:cNvPr>
          <p:cNvSpPr>
            <a:spLocks noGrp="1" noChangeArrowheads="1"/>
          </p:cNvSpPr>
          <p:nvPr>
            <p:ph type="body" idx="1"/>
          </p:nvPr>
        </p:nvSpPr>
        <p:spPr/>
        <p:txBody>
          <a:bodyPr/>
          <a:lstStyle/>
          <a:p>
            <a:pPr eaLnBrk="1" hangingPunct="1"/>
            <a:r>
              <a:rPr lang="en-US" altLang="en-US"/>
              <a:t>Simple dual-ported SRAM</a:t>
            </a:r>
          </a:p>
          <a:p>
            <a:pPr lvl="1" eaLnBrk="1" hangingPunct="1"/>
            <a:r>
              <a:rPr lang="en-US" altLang="en-US"/>
              <a:t>Two independent single-ended reads</a:t>
            </a:r>
          </a:p>
          <a:p>
            <a:pPr lvl="1" eaLnBrk="1" hangingPunct="1"/>
            <a:r>
              <a:rPr lang="en-US" altLang="en-US"/>
              <a:t>Or one differential write</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Do two reads and one write by time multiplexing</a:t>
            </a:r>
          </a:p>
          <a:p>
            <a:pPr lvl="1" eaLnBrk="1" hangingPunct="1"/>
            <a:r>
              <a:rPr lang="en-US" altLang="en-US"/>
              <a:t>Read during ph1, write during ph2</a:t>
            </a:r>
          </a:p>
        </p:txBody>
      </p:sp>
      <p:pic>
        <p:nvPicPr>
          <p:cNvPr id="3" name="Picture 2">
            <a:extLst>
              <a:ext uri="{FF2B5EF4-FFF2-40B4-BE49-F238E27FC236}">
                <a16:creationId xmlns:a16="http://schemas.microsoft.com/office/drawing/2014/main" id="{26A9C6B7-66CB-4F1A-A5FF-6CDBA07128B2}"/>
              </a:ext>
            </a:extLst>
          </p:cNvPr>
          <p:cNvPicPr>
            <a:picLocks noChangeAspect="1"/>
          </p:cNvPicPr>
          <p:nvPr/>
        </p:nvPicPr>
        <p:blipFill>
          <a:blip r:embed="rId3"/>
          <a:srcRect/>
          <a:stretch/>
        </p:blipFill>
        <p:spPr>
          <a:xfrm>
            <a:off x="3877106" y="2217998"/>
            <a:ext cx="2218894" cy="1672858"/>
          </a:xfrm>
          <a:prstGeom prst="rect">
            <a:avLst/>
          </a:prstGeom>
        </p:spPr>
      </p:pic>
    </p:spTree>
    <p:extLst>
      <p:ext uri="{BB962C8B-B14F-4D97-AF65-F5344CB8AC3E}">
        <p14:creationId xmlns:p14="http://schemas.microsoft.com/office/powerpoint/2010/main" val="164570704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6">
            <a:extLst>
              <a:ext uri="{FF2B5EF4-FFF2-40B4-BE49-F238E27FC236}">
                <a16:creationId xmlns:a16="http://schemas.microsoft.com/office/drawing/2014/main" id="{AAE4A4BF-28CF-6A43-ABF5-0ED39FB2C26D}"/>
              </a:ext>
            </a:extLst>
          </p:cNvPr>
          <p:cNvSpPr>
            <a:spLocks noGrp="1" noChangeArrowheads="1"/>
          </p:cNvSpPr>
          <p:nvPr>
            <p:ph type="title"/>
          </p:nvPr>
        </p:nvSpPr>
        <p:spPr/>
        <p:txBody>
          <a:bodyPr/>
          <a:lstStyle/>
          <a:p>
            <a:pPr eaLnBrk="1" hangingPunct="1"/>
            <a:r>
              <a:rPr lang="en-US" altLang="en-US" dirty="0"/>
              <a:t>Memory Arrays</a:t>
            </a:r>
          </a:p>
        </p:txBody>
      </p:sp>
      <p:graphicFrame>
        <p:nvGraphicFramePr>
          <p:cNvPr id="19460" name="Object 1028">
            <a:extLst>
              <a:ext uri="{FF2B5EF4-FFF2-40B4-BE49-F238E27FC236}">
                <a16:creationId xmlns:a16="http://schemas.microsoft.com/office/drawing/2014/main" id="{862AAAD0-0DB1-4C4C-AC2C-72ECA52119EA}"/>
              </a:ext>
            </a:extLst>
          </p:cNvPr>
          <p:cNvGraphicFramePr>
            <a:graphicFrameLocks noChangeAspect="1"/>
          </p:cNvGraphicFramePr>
          <p:nvPr/>
        </p:nvGraphicFramePr>
        <p:xfrm>
          <a:off x="2209800" y="1600201"/>
          <a:ext cx="7772400" cy="4105275"/>
        </p:xfrm>
        <a:graphic>
          <a:graphicData uri="http://schemas.openxmlformats.org/presentationml/2006/ole">
            <mc:AlternateContent xmlns:mc="http://schemas.openxmlformats.org/markup-compatibility/2006">
              <mc:Choice xmlns:v="urn:schemas-microsoft-com:vml" Requires="v">
                <p:oleObj spid="_x0000_s1026" name="VISIO" r:id="rId4" imgW="33121600" imgH="17475200" progId="Visio.Drawing.6">
                  <p:embed/>
                </p:oleObj>
              </mc:Choice>
              <mc:Fallback>
                <p:oleObj name="VISIO" r:id="rId4" imgW="33121600" imgH="17475200" progId="Visio.Drawing.6">
                  <p:embed/>
                  <p:pic>
                    <p:nvPicPr>
                      <p:cNvPr id="19460" name="Object 1028">
                        <a:extLst>
                          <a:ext uri="{FF2B5EF4-FFF2-40B4-BE49-F238E27FC236}">
                            <a16:creationId xmlns:a16="http://schemas.microsoft.com/office/drawing/2014/main" id="{862AAAD0-0DB1-4C4C-AC2C-72ECA52119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600201"/>
                        <a:ext cx="77724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782713038"/>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75EC710A-EEC3-7C42-83DE-AD6BF4EA427B}"/>
              </a:ext>
            </a:extLst>
          </p:cNvPr>
          <p:cNvSpPr>
            <a:spLocks noGrp="1" noChangeArrowheads="1"/>
          </p:cNvSpPr>
          <p:nvPr>
            <p:ph type="title"/>
          </p:nvPr>
        </p:nvSpPr>
        <p:spPr/>
        <p:txBody>
          <a:bodyPr/>
          <a:lstStyle/>
          <a:p>
            <a:pPr eaLnBrk="1" hangingPunct="1"/>
            <a:r>
              <a:rPr lang="en-US" altLang="en-US"/>
              <a:t>Multi-Ported SRAM</a:t>
            </a:r>
          </a:p>
        </p:txBody>
      </p:sp>
      <p:sp>
        <p:nvSpPr>
          <p:cNvPr id="74756" name="Rectangle 3">
            <a:extLst>
              <a:ext uri="{FF2B5EF4-FFF2-40B4-BE49-F238E27FC236}">
                <a16:creationId xmlns:a16="http://schemas.microsoft.com/office/drawing/2014/main" id="{C096EB65-F800-CE48-8785-9342F149554F}"/>
              </a:ext>
            </a:extLst>
          </p:cNvPr>
          <p:cNvSpPr>
            <a:spLocks noGrp="1" noChangeArrowheads="1"/>
          </p:cNvSpPr>
          <p:nvPr>
            <p:ph type="body" idx="1"/>
          </p:nvPr>
        </p:nvSpPr>
        <p:spPr/>
        <p:txBody>
          <a:bodyPr/>
          <a:lstStyle/>
          <a:p>
            <a:pPr eaLnBrk="1" hangingPunct="1"/>
            <a:r>
              <a:rPr lang="en-US" altLang="en-US"/>
              <a:t>Adding more access transistors hurts read stability</a:t>
            </a:r>
          </a:p>
          <a:p>
            <a:pPr eaLnBrk="1" hangingPunct="1"/>
            <a:r>
              <a:rPr lang="en-US" altLang="en-US"/>
              <a:t>Multiported SRAM isolates reads from state node</a:t>
            </a:r>
          </a:p>
          <a:p>
            <a:pPr eaLnBrk="1" hangingPunct="1"/>
            <a:r>
              <a:rPr lang="en-US" altLang="en-US"/>
              <a:t>Single-ended bitlines save area</a:t>
            </a:r>
          </a:p>
        </p:txBody>
      </p:sp>
      <p:pic>
        <p:nvPicPr>
          <p:cNvPr id="3" name="Picture 2">
            <a:extLst>
              <a:ext uri="{FF2B5EF4-FFF2-40B4-BE49-F238E27FC236}">
                <a16:creationId xmlns:a16="http://schemas.microsoft.com/office/drawing/2014/main" id="{80919EB1-5A2C-4FB1-8D7A-608153369BB7}"/>
              </a:ext>
            </a:extLst>
          </p:cNvPr>
          <p:cNvPicPr>
            <a:picLocks noChangeAspect="1"/>
          </p:cNvPicPr>
          <p:nvPr/>
        </p:nvPicPr>
        <p:blipFill>
          <a:blip r:embed="rId3"/>
          <a:srcRect/>
          <a:stretch/>
        </p:blipFill>
        <p:spPr>
          <a:xfrm>
            <a:off x="4266303" y="2464827"/>
            <a:ext cx="3659393" cy="3114987"/>
          </a:xfrm>
          <a:prstGeom prst="rect">
            <a:avLst/>
          </a:prstGeom>
        </p:spPr>
      </p:pic>
    </p:spTree>
    <p:extLst>
      <p:ext uri="{BB962C8B-B14F-4D97-AF65-F5344CB8AC3E}">
        <p14:creationId xmlns:p14="http://schemas.microsoft.com/office/powerpoint/2010/main" val="470380059"/>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85B29B5D-8D88-A345-AAAA-06FE3F4EED71}"/>
              </a:ext>
            </a:extLst>
          </p:cNvPr>
          <p:cNvSpPr>
            <a:spLocks noGrp="1" noChangeArrowheads="1"/>
          </p:cNvSpPr>
          <p:nvPr>
            <p:ph type="title"/>
          </p:nvPr>
        </p:nvSpPr>
        <p:spPr/>
        <p:txBody>
          <a:bodyPr/>
          <a:lstStyle/>
          <a:p>
            <a:pPr eaLnBrk="1" hangingPunct="1"/>
            <a:r>
              <a:rPr lang="en-US" altLang="en-US" sz="4000"/>
              <a:t>Large SRAMs</a:t>
            </a:r>
          </a:p>
        </p:txBody>
      </p:sp>
      <p:sp>
        <p:nvSpPr>
          <p:cNvPr id="76804" name="Rectangle 3">
            <a:extLst>
              <a:ext uri="{FF2B5EF4-FFF2-40B4-BE49-F238E27FC236}">
                <a16:creationId xmlns:a16="http://schemas.microsoft.com/office/drawing/2014/main" id="{EB63C152-239A-D24E-AB18-178BEA1215FF}"/>
              </a:ext>
            </a:extLst>
          </p:cNvPr>
          <p:cNvSpPr>
            <a:spLocks noGrp="1" noChangeArrowheads="1"/>
          </p:cNvSpPr>
          <p:nvPr>
            <p:ph type="body" idx="1"/>
          </p:nvPr>
        </p:nvSpPr>
        <p:spPr/>
        <p:txBody>
          <a:bodyPr/>
          <a:lstStyle/>
          <a:p>
            <a:pPr eaLnBrk="1" hangingPunct="1"/>
            <a:r>
              <a:rPr lang="en-US" altLang="en-US"/>
              <a:t>Large SRAMs are split into subarrays for speed</a:t>
            </a:r>
          </a:p>
          <a:p>
            <a:pPr eaLnBrk="1" hangingPunct="1"/>
            <a:r>
              <a:rPr lang="en-US" altLang="en-US"/>
              <a:t>Ex: UltraSparc 512KB cache</a:t>
            </a:r>
          </a:p>
          <a:p>
            <a:pPr lvl="1" eaLnBrk="1" hangingPunct="1"/>
            <a:r>
              <a:rPr lang="en-US" altLang="en-US"/>
              <a:t>4 128 KB subarrays</a:t>
            </a:r>
          </a:p>
          <a:p>
            <a:pPr lvl="1" eaLnBrk="1" hangingPunct="1"/>
            <a:r>
              <a:rPr lang="en-US" altLang="en-US"/>
              <a:t>Each have 16 8KB banks</a:t>
            </a:r>
          </a:p>
          <a:p>
            <a:pPr lvl="1" eaLnBrk="1" hangingPunct="1"/>
            <a:r>
              <a:rPr lang="en-US" altLang="en-US"/>
              <a:t>256 rows x 256 cols / bank</a:t>
            </a:r>
          </a:p>
          <a:p>
            <a:pPr lvl="1" eaLnBrk="1" hangingPunct="1"/>
            <a:r>
              <a:rPr lang="en-US" altLang="en-US"/>
              <a:t>60% subarray area efficiency</a:t>
            </a:r>
          </a:p>
          <a:p>
            <a:pPr lvl="1" eaLnBrk="1" hangingPunct="1"/>
            <a:r>
              <a:rPr lang="en-US" altLang="en-US"/>
              <a:t>Also space for tags &amp; control</a:t>
            </a:r>
          </a:p>
        </p:txBody>
      </p:sp>
      <p:pic>
        <p:nvPicPr>
          <p:cNvPr id="76805" name="Picture 4">
            <a:extLst>
              <a:ext uri="{FF2B5EF4-FFF2-40B4-BE49-F238E27FC236}">
                <a16:creationId xmlns:a16="http://schemas.microsoft.com/office/drawing/2014/main" id="{5A102499-997F-7047-9766-9AD4D3EC3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238" y="1600200"/>
            <a:ext cx="35194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5">
            <a:extLst>
              <a:ext uri="{FF2B5EF4-FFF2-40B4-BE49-F238E27FC236}">
                <a16:creationId xmlns:a16="http://schemas.microsoft.com/office/drawing/2014/main" id="{DC77DBB3-F78C-B040-8B35-1D66A92A9421}"/>
              </a:ext>
            </a:extLst>
          </p:cNvPr>
          <p:cNvSpPr txBox="1">
            <a:spLocks noChangeArrowheads="1"/>
          </p:cNvSpPr>
          <p:nvPr/>
        </p:nvSpPr>
        <p:spPr bwMode="auto">
          <a:xfrm>
            <a:off x="6726238" y="5309052"/>
            <a:ext cx="74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[Shin05]</a:t>
            </a:r>
          </a:p>
        </p:txBody>
      </p:sp>
    </p:spTree>
    <p:extLst>
      <p:ext uri="{BB962C8B-B14F-4D97-AF65-F5344CB8AC3E}">
        <p14:creationId xmlns:p14="http://schemas.microsoft.com/office/powerpoint/2010/main" val="4093244287"/>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83234E06-A61F-C64F-9CEC-EBC5137BC629}"/>
              </a:ext>
            </a:extLst>
          </p:cNvPr>
          <p:cNvSpPr>
            <a:spLocks noGrp="1" noChangeArrowheads="1"/>
          </p:cNvSpPr>
          <p:nvPr>
            <p:ph type="title"/>
          </p:nvPr>
        </p:nvSpPr>
        <p:spPr/>
        <p:txBody>
          <a:bodyPr/>
          <a:lstStyle/>
          <a:p>
            <a:pPr eaLnBrk="1" hangingPunct="1"/>
            <a:r>
              <a:rPr lang="en-US" altLang="en-US"/>
              <a:t>Serial Access Memories</a:t>
            </a:r>
          </a:p>
        </p:txBody>
      </p:sp>
      <p:sp>
        <p:nvSpPr>
          <p:cNvPr id="78852" name="Rectangle 3">
            <a:extLst>
              <a:ext uri="{FF2B5EF4-FFF2-40B4-BE49-F238E27FC236}">
                <a16:creationId xmlns:a16="http://schemas.microsoft.com/office/drawing/2014/main" id="{ECDCADF9-7FCE-CA40-98FC-8C64F318017A}"/>
              </a:ext>
            </a:extLst>
          </p:cNvPr>
          <p:cNvSpPr>
            <a:spLocks noGrp="1" noChangeArrowheads="1"/>
          </p:cNvSpPr>
          <p:nvPr>
            <p:ph type="body" idx="1"/>
          </p:nvPr>
        </p:nvSpPr>
        <p:spPr/>
        <p:txBody>
          <a:bodyPr/>
          <a:lstStyle/>
          <a:p>
            <a:pPr eaLnBrk="1" hangingPunct="1"/>
            <a:r>
              <a:rPr lang="en-US" altLang="en-US"/>
              <a:t>Serial access memories do not use an address</a:t>
            </a:r>
          </a:p>
          <a:p>
            <a:pPr lvl="1" eaLnBrk="1" hangingPunct="1"/>
            <a:r>
              <a:rPr lang="en-US" altLang="en-US"/>
              <a:t>Shift Registers</a:t>
            </a:r>
          </a:p>
          <a:p>
            <a:pPr lvl="1" eaLnBrk="1" hangingPunct="1"/>
            <a:r>
              <a:rPr lang="en-US" altLang="en-US"/>
              <a:t>Tapped Delay Lines</a:t>
            </a:r>
          </a:p>
          <a:p>
            <a:pPr lvl="1" eaLnBrk="1" hangingPunct="1"/>
            <a:r>
              <a:rPr lang="en-US" altLang="en-US"/>
              <a:t>Serial In Parallel Out (SIPO)</a:t>
            </a:r>
          </a:p>
          <a:p>
            <a:pPr lvl="1" eaLnBrk="1" hangingPunct="1"/>
            <a:r>
              <a:rPr lang="en-US" altLang="en-US"/>
              <a:t>Parallel In Serial Out (PISO)</a:t>
            </a:r>
          </a:p>
          <a:p>
            <a:pPr lvl="1" eaLnBrk="1" hangingPunct="1"/>
            <a:r>
              <a:rPr lang="en-US" altLang="en-US"/>
              <a:t>Queues (FIFO, LIFO)</a:t>
            </a:r>
          </a:p>
        </p:txBody>
      </p:sp>
    </p:spTree>
    <p:extLst>
      <p:ext uri="{BB962C8B-B14F-4D97-AF65-F5344CB8AC3E}">
        <p14:creationId xmlns:p14="http://schemas.microsoft.com/office/powerpoint/2010/main" val="3998805082"/>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61C47610-482E-5E42-8FF4-B2A54E52CF7D}"/>
              </a:ext>
            </a:extLst>
          </p:cNvPr>
          <p:cNvSpPr>
            <a:spLocks noGrp="1" noChangeArrowheads="1"/>
          </p:cNvSpPr>
          <p:nvPr>
            <p:ph type="title"/>
          </p:nvPr>
        </p:nvSpPr>
        <p:spPr/>
        <p:txBody>
          <a:bodyPr/>
          <a:lstStyle/>
          <a:p>
            <a:pPr eaLnBrk="1" hangingPunct="1"/>
            <a:r>
              <a:rPr lang="en-US" altLang="en-US"/>
              <a:t>Shift Register</a:t>
            </a:r>
          </a:p>
        </p:txBody>
      </p:sp>
      <p:sp>
        <p:nvSpPr>
          <p:cNvPr id="80900" name="Rectangle 3">
            <a:extLst>
              <a:ext uri="{FF2B5EF4-FFF2-40B4-BE49-F238E27FC236}">
                <a16:creationId xmlns:a16="http://schemas.microsoft.com/office/drawing/2014/main" id="{1F9D6A72-8744-B343-83E9-F81F87DA5114}"/>
              </a:ext>
            </a:extLst>
          </p:cNvPr>
          <p:cNvSpPr>
            <a:spLocks noGrp="1" noChangeArrowheads="1"/>
          </p:cNvSpPr>
          <p:nvPr>
            <p:ph type="body" idx="1"/>
          </p:nvPr>
        </p:nvSpPr>
        <p:spPr/>
        <p:txBody>
          <a:bodyPr/>
          <a:lstStyle/>
          <a:p>
            <a:pPr eaLnBrk="1" hangingPunct="1"/>
            <a:r>
              <a:rPr lang="en-US" altLang="en-US" i="1"/>
              <a:t>Shift registers</a:t>
            </a:r>
            <a:r>
              <a:rPr lang="en-US" altLang="en-US"/>
              <a:t> store and delay data</a:t>
            </a:r>
          </a:p>
          <a:p>
            <a:pPr eaLnBrk="1" hangingPunct="1"/>
            <a:r>
              <a:rPr lang="en-US" altLang="en-US"/>
              <a:t>Simple design: cascade of registers</a:t>
            </a:r>
          </a:p>
          <a:p>
            <a:pPr lvl="1" eaLnBrk="1" hangingPunct="1"/>
            <a:r>
              <a:rPr lang="en-US" altLang="en-US"/>
              <a:t>Watch your hold times!</a:t>
            </a:r>
          </a:p>
        </p:txBody>
      </p:sp>
      <p:pic>
        <p:nvPicPr>
          <p:cNvPr id="3" name="Picture 2">
            <a:extLst>
              <a:ext uri="{FF2B5EF4-FFF2-40B4-BE49-F238E27FC236}">
                <a16:creationId xmlns:a16="http://schemas.microsoft.com/office/drawing/2014/main" id="{2C0C4BEC-7F81-470F-88B6-FC05344BC85C}"/>
              </a:ext>
            </a:extLst>
          </p:cNvPr>
          <p:cNvPicPr>
            <a:picLocks noChangeAspect="1"/>
          </p:cNvPicPr>
          <p:nvPr/>
        </p:nvPicPr>
        <p:blipFill>
          <a:blip r:embed="rId3"/>
          <a:srcRect/>
          <a:stretch/>
        </p:blipFill>
        <p:spPr>
          <a:xfrm>
            <a:off x="3612940" y="2955275"/>
            <a:ext cx="5817594" cy="1626844"/>
          </a:xfrm>
          <a:prstGeom prst="rect">
            <a:avLst/>
          </a:prstGeom>
        </p:spPr>
      </p:pic>
    </p:spTree>
    <p:extLst>
      <p:ext uri="{BB962C8B-B14F-4D97-AF65-F5344CB8AC3E}">
        <p14:creationId xmlns:p14="http://schemas.microsoft.com/office/powerpoint/2010/main" val="4265685983"/>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D6754694-41BC-B240-8B6A-1B16DAF3274A}"/>
              </a:ext>
            </a:extLst>
          </p:cNvPr>
          <p:cNvSpPr>
            <a:spLocks noGrp="1" noChangeArrowheads="1"/>
          </p:cNvSpPr>
          <p:nvPr>
            <p:ph type="title"/>
          </p:nvPr>
        </p:nvSpPr>
        <p:spPr/>
        <p:txBody>
          <a:bodyPr/>
          <a:lstStyle/>
          <a:p>
            <a:pPr eaLnBrk="1" hangingPunct="1"/>
            <a:r>
              <a:rPr lang="en-US" altLang="en-US"/>
              <a:t>Denser Shift Registers</a:t>
            </a:r>
          </a:p>
        </p:txBody>
      </p:sp>
      <p:sp>
        <p:nvSpPr>
          <p:cNvPr id="82948" name="Rectangle 3">
            <a:extLst>
              <a:ext uri="{FF2B5EF4-FFF2-40B4-BE49-F238E27FC236}">
                <a16:creationId xmlns:a16="http://schemas.microsoft.com/office/drawing/2014/main" id="{7972B470-C036-1544-9C55-9181890C5133}"/>
              </a:ext>
            </a:extLst>
          </p:cNvPr>
          <p:cNvSpPr>
            <a:spLocks noGrp="1" noChangeArrowheads="1"/>
          </p:cNvSpPr>
          <p:nvPr>
            <p:ph type="body" idx="1"/>
          </p:nvPr>
        </p:nvSpPr>
        <p:spPr/>
        <p:txBody>
          <a:bodyPr/>
          <a:lstStyle/>
          <a:p>
            <a:pPr eaLnBrk="1" hangingPunct="1"/>
            <a:r>
              <a:rPr lang="en-US" altLang="en-US"/>
              <a:t>Flip-flops aren</a:t>
            </a:r>
            <a:r>
              <a:rPr lang="ja-JP" altLang="en-US"/>
              <a:t>’</a:t>
            </a:r>
            <a:r>
              <a:rPr lang="en-US" altLang="ja-JP"/>
              <a:t>t very area-efficient</a:t>
            </a:r>
          </a:p>
          <a:p>
            <a:pPr eaLnBrk="1" hangingPunct="1"/>
            <a:r>
              <a:rPr lang="en-US" altLang="en-US"/>
              <a:t>For large shift registers, keep data in SRAM instead</a:t>
            </a:r>
          </a:p>
          <a:p>
            <a:pPr eaLnBrk="1" hangingPunct="1"/>
            <a:r>
              <a:rPr lang="en-US" altLang="en-US"/>
              <a:t>Move read/write pointers to RAM rather than data</a:t>
            </a:r>
          </a:p>
          <a:p>
            <a:pPr lvl="1" eaLnBrk="1" hangingPunct="1"/>
            <a:r>
              <a:rPr lang="en-US" altLang="en-US"/>
              <a:t>Initialize read address to first entry, write to last</a:t>
            </a:r>
          </a:p>
          <a:p>
            <a:pPr lvl="1" eaLnBrk="1" hangingPunct="1"/>
            <a:r>
              <a:rPr lang="en-US" altLang="en-US"/>
              <a:t>Increment address on each cycle</a:t>
            </a:r>
          </a:p>
        </p:txBody>
      </p:sp>
      <p:pic>
        <p:nvPicPr>
          <p:cNvPr id="5" name="Picture 4">
            <a:extLst>
              <a:ext uri="{FF2B5EF4-FFF2-40B4-BE49-F238E27FC236}">
                <a16:creationId xmlns:a16="http://schemas.microsoft.com/office/drawing/2014/main" id="{C90E0DA0-765A-42D7-BD4E-6BA5AD3CA1D4}"/>
              </a:ext>
            </a:extLst>
          </p:cNvPr>
          <p:cNvPicPr>
            <a:picLocks noChangeAspect="1"/>
          </p:cNvPicPr>
          <p:nvPr/>
        </p:nvPicPr>
        <p:blipFill>
          <a:blip r:embed="rId3"/>
          <a:srcRect/>
          <a:stretch/>
        </p:blipFill>
        <p:spPr>
          <a:xfrm>
            <a:off x="4145003" y="3139829"/>
            <a:ext cx="3901993" cy="2400554"/>
          </a:xfrm>
          <a:prstGeom prst="rect">
            <a:avLst/>
          </a:prstGeom>
        </p:spPr>
      </p:pic>
    </p:spTree>
    <p:extLst>
      <p:ext uri="{BB962C8B-B14F-4D97-AF65-F5344CB8AC3E}">
        <p14:creationId xmlns:p14="http://schemas.microsoft.com/office/powerpoint/2010/main" val="731110470"/>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2FBF3E47-F051-AE4A-BC6A-F662D298A9C1}"/>
              </a:ext>
            </a:extLst>
          </p:cNvPr>
          <p:cNvSpPr>
            <a:spLocks noGrp="1" noChangeArrowheads="1"/>
          </p:cNvSpPr>
          <p:nvPr>
            <p:ph type="title"/>
          </p:nvPr>
        </p:nvSpPr>
        <p:spPr/>
        <p:txBody>
          <a:bodyPr/>
          <a:lstStyle/>
          <a:p>
            <a:pPr eaLnBrk="1" hangingPunct="1"/>
            <a:r>
              <a:rPr lang="en-US" altLang="en-US"/>
              <a:t>Tapped Delay Line</a:t>
            </a:r>
          </a:p>
        </p:txBody>
      </p:sp>
      <p:sp>
        <p:nvSpPr>
          <p:cNvPr id="84996" name="Rectangle 3">
            <a:extLst>
              <a:ext uri="{FF2B5EF4-FFF2-40B4-BE49-F238E27FC236}">
                <a16:creationId xmlns:a16="http://schemas.microsoft.com/office/drawing/2014/main" id="{13CF007F-C93F-D64D-9A1F-AEF5C17F227C}"/>
              </a:ext>
            </a:extLst>
          </p:cNvPr>
          <p:cNvSpPr>
            <a:spLocks noGrp="1" noChangeArrowheads="1"/>
          </p:cNvSpPr>
          <p:nvPr>
            <p:ph type="body" idx="1"/>
          </p:nvPr>
        </p:nvSpPr>
        <p:spPr/>
        <p:txBody>
          <a:bodyPr/>
          <a:lstStyle/>
          <a:p>
            <a:pPr eaLnBrk="1" hangingPunct="1"/>
            <a:r>
              <a:rPr lang="en-US" altLang="en-US"/>
              <a:t>A </a:t>
            </a:r>
            <a:r>
              <a:rPr lang="en-US" altLang="en-US" i="1"/>
              <a:t>tapped delay line</a:t>
            </a:r>
            <a:r>
              <a:rPr lang="en-US" altLang="en-US"/>
              <a:t> is a shift register with a programmable number of stages</a:t>
            </a:r>
          </a:p>
          <a:p>
            <a:pPr eaLnBrk="1" hangingPunct="1"/>
            <a:r>
              <a:rPr lang="en-US" altLang="en-US"/>
              <a:t>Set number of stages with delay controls to mux</a:t>
            </a:r>
          </a:p>
          <a:p>
            <a:pPr lvl="1" eaLnBrk="1" hangingPunct="1"/>
            <a:r>
              <a:rPr lang="en-US" altLang="en-US"/>
              <a:t>Ex: 0 – 63 stages of delay</a:t>
            </a:r>
          </a:p>
        </p:txBody>
      </p:sp>
      <p:pic>
        <p:nvPicPr>
          <p:cNvPr id="3" name="Picture 2">
            <a:extLst>
              <a:ext uri="{FF2B5EF4-FFF2-40B4-BE49-F238E27FC236}">
                <a16:creationId xmlns:a16="http://schemas.microsoft.com/office/drawing/2014/main" id="{CC4C7A00-37AB-4F05-82DF-A47D82218C5C}"/>
              </a:ext>
            </a:extLst>
          </p:cNvPr>
          <p:cNvPicPr>
            <a:picLocks noChangeAspect="1"/>
          </p:cNvPicPr>
          <p:nvPr/>
        </p:nvPicPr>
        <p:blipFill>
          <a:blip r:embed="rId3"/>
          <a:srcRect/>
          <a:stretch/>
        </p:blipFill>
        <p:spPr>
          <a:xfrm>
            <a:off x="2165667" y="2903367"/>
            <a:ext cx="7860665" cy="1626647"/>
          </a:xfrm>
          <a:prstGeom prst="rect">
            <a:avLst/>
          </a:prstGeom>
        </p:spPr>
      </p:pic>
    </p:spTree>
    <p:extLst>
      <p:ext uri="{BB962C8B-B14F-4D97-AF65-F5344CB8AC3E}">
        <p14:creationId xmlns:p14="http://schemas.microsoft.com/office/powerpoint/2010/main" val="1622172799"/>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E80F8413-0353-E944-A787-2DCA024C67EB}"/>
              </a:ext>
            </a:extLst>
          </p:cNvPr>
          <p:cNvSpPr>
            <a:spLocks noGrp="1" noChangeArrowheads="1"/>
          </p:cNvSpPr>
          <p:nvPr>
            <p:ph type="title"/>
          </p:nvPr>
        </p:nvSpPr>
        <p:spPr/>
        <p:txBody>
          <a:bodyPr/>
          <a:lstStyle/>
          <a:p>
            <a:pPr eaLnBrk="1" hangingPunct="1"/>
            <a:r>
              <a:rPr lang="en-US" altLang="en-US"/>
              <a:t>Serial In Parallel Out</a:t>
            </a:r>
          </a:p>
        </p:txBody>
      </p:sp>
      <p:sp>
        <p:nvSpPr>
          <p:cNvPr id="87044" name="Rectangle 3">
            <a:extLst>
              <a:ext uri="{FF2B5EF4-FFF2-40B4-BE49-F238E27FC236}">
                <a16:creationId xmlns:a16="http://schemas.microsoft.com/office/drawing/2014/main" id="{2C966512-5A98-9040-8751-2A2227BA7631}"/>
              </a:ext>
            </a:extLst>
          </p:cNvPr>
          <p:cNvSpPr>
            <a:spLocks noGrp="1" noChangeArrowheads="1"/>
          </p:cNvSpPr>
          <p:nvPr>
            <p:ph type="body" idx="1"/>
          </p:nvPr>
        </p:nvSpPr>
        <p:spPr/>
        <p:txBody>
          <a:bodyPr/>
          <a:lstStyle/>
          <a:p>
            <a:pPr eaLnBrk="1" hangingPunct="1"/>
            <a:r>
              <a:rPr lang="en-US" altLang="en-US"/>
              <a:t>1-bit shift register reads in serial data</a:t>
            </a:r>
          </a:p>
          <a:p>
            <a:pPr lvl="1" eaLnBrk="1" hangingPunct="1"/>
            <a:r>
              <a:rPr lang="en-US" altLang="en-US"/>
              <a:t>After N steps, presents N-bit parallel output</a:t>
            </a:r>
          </a:p>
        </p:txBody>
      </p:sp>
      <p:pic>
        <p:nvPicPr>
          <p:cNvPr id="3" name="Picture 2">
            <a:extLst>
              <a:ext uri="{FF2B5EF4-FFF2-40B4-BE49-F238E27FC236}">
                <a16:creationId xmlns:a16="http://schemas.microsoft.com/office/drawing/2014/main" id="{2C74D659-0800-427B-8EE0-F936FBB90993}"/>
              </a:ext>
            </a:extLst>
          </p:cNvPr>
          <p:cNvPicPr>
            <a:picLocks noChangeAspect="1"/>
          </p:cNvPicPr>
          <p:nvPr/>
        </p:nvPicPr>
        <p:blipFill>
          <a:blip r:embed="rId3"/>
          <a:srcRect/>
          <a:stretch/>
        </p:blipFill>
        <p:spPr>
          <a:xfrm>
            <a:off x="4059889" y="2590869"/>
            <a:ext cx="4072221" cy="1676261"/>
          </a:xfrm>
          <a:prstGeom prst="rect">
            <a:avLst/>
          </a:prstGeom>
        </p:spPr>
      </p:pic>
    </p:spTree>
    <p:extLst>
      <p:ext uri="{BB962C8B-B14F-4D97-AF65-F5344CB8AC3E}">
        <p14:creationId xmlns:p14="http://schemas.microsoft.com/office/powerpoint/2010/main" val="1023266840"/>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0BD61311-7D5F-F945-BB43-428DCE7C7209}"/>
              </a:ext>
            </a:extLst>
          </p:cNvPr>
          <p:cNvSpPr>
            <a:spLocks noGrp="1" noChangeArrowheads="1"/>
          </p:cNvSpPr>
          <p:nvPr>
            <p:ph type="title"/>
          </p:nvPr>
        </p:nvSpPr>
        <p:spPr/>
        <p:txBody>
          <a:bodyPr/>
          <a:lstStyle/>
          <a:p>
            <a:pPr eaLnBrk="1" hangingPunct="1"/>
            <a:r>
              <a:rPr lang="en-US" altLang="en-US"/>
              <a:t>Parallel In Serial Out</a:t>
            </a:r>
          </a:p>
        </p:txBody>
      </p:sp>
      <p:sp>
        <p:nvSpPr>
          <p:cNvPr id="89092" name="Rectangle 3">
            <a:extLst>
              <a:ext uri="{FF2B5EF4-FFF2-40B4-BE49-F238E27FC236}">
                <a16:creationId xmlns:a16="http://schemas.microsoft.com/office/drawing/2014/main" id="{1B103B4B-E143-064C-A5DE-3E66943B6566}"/>
              </a:ext>
            </a:extLst>
          </p:cNvPr>
          <p:cNvSpPr>
            <a:spLocks noGrp="1" noChangeArrowheads="1"/>
          </p:cNvSpPr>
          <p:nvPr>
            <p:ph type="body" idx="1"/>
          </p:nvPr>
        </p:nvSpPr>
        <p:spPr/>
        <p:txBody>
          <a:bodyPr/>
          <a:lstStyle/>
          <a:p>
            <a:pPr eaLnBrk="1" hangingPunct="1"/>
            <a:r>
              <a:rPr lang="en-US" altLang="en-US"/>
              <a:t>Load all N bits in parallel when shift = 0</a:t>
            </a:r>
          </a:p>
          <a:p>
            <a:pPr lvl="1" eaLnBrk="1" hangingPunct="1"/>
            <a:r>
              <a:rPr lang="en-US" altLang="en-US"/>
              <a:t>Then shift one bit out per cycle</a:t>
            </a:r>
          </a:p>
        </p:txBody>
      </p:sp>
      <p:pic>
        <p:nvPicPr>
          <p:cNvPr id="3" name="Picture 2">
            <a:extLst>
              <a:ext uri="{FF2B5EF4-FFF2-40B4-BE49-F238E27FC236}">
                <a16:creationId xmlns:a16="http://schemas.microsoft.com/office/drawing/2014/main" id="{FF7DD4F5-B2E9-46D2-BD08-8358F1C40499}"/>
              </a:ext>
            </a:extLst>
          </p:cNvPr>
          <p:cNvPicPr>
            <a:picLocks noChangeAspect="1"/>
          </p:cNvPicPr>
          <p:nvPr/>
        </p:nvPicPr>
        <p:blipFill>
          <a:blip r:embed="rId3"/>
          <a:srcRect/>
          <a:stretch/>
        </p:blipFill>
        <p:spPr>
          <a:xfrm>
            <a:off x="2979017" y="2574793"/>
            <a:ext cx="6233966" cy="1708413"/>
          </a:xfrm>
          <a:prstGeom prst="rect">
            <a:avLst/>
          </a:prstGeom>
        </p:spPr>
      </p:pic>
    </p:spTree>
    <p:extLst>
      <p:ext uri="{BB962C8B-B14F-4D97-AF65-F5344CB8AC3E}">
        <p14:creationId xmlns:p14="http://schemas.microsoft.com/office/powerpoint/2010/main" val="2413482200"/>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E5356363-B932-544F-8E34-2E9AF6805D8F}"/>
              </a:ext>
            </a:extLst>
          </p:cNvPr>
          <p:cNvSpPr>
            <a:spLocks noGrp="1" noChangeArrowheads="1"/>
          </p:cNvSpPr>
          <p:nvPr>
            <p:ph type="title"/>
          </p:nvPr>
        </p:nvSpPr>
        <p:spPr/>
        <p:txBody>
          <a:bodyPr/>
          <a:lstStyle/>
          <a:p>
            <a:pPr eaLnBrk="1" hangingPunct="1"/>
            <a:r>
              <a:rPr lang="en-US" altLang="en-US" dirty="0"/>
              <a:t>Queues</a:t>
            </a:r>
          </a:p>
        </p:txBody>
      </p:sp>
      <p:sp>
        <p:nvSpPr>
          <p:cNvPr id="91140" name="Rectangle 3">
            <a:extLst>
              <a:ext uri="{FF2B5EF4-FFF2-40B4-BE49-F238E27FC236}">
                <a16:creationId xmlns:a16="http://schemas.microsoft.com/office/drawing/2014/main" id="{EAE6BCC2-84F6-BA4F-BB96-2DE85BB2A3D0}"/>
              </a:ext>
            </a:extLst>
          </p:cNvPr>
          <p:cNvSpPr>
            <a:spLocks noGrp="1" noChangeArrowheads="1"/>
          </p:cNvSpPr>
          <p:nvPr>
            <p:ph type="body" idx="1"/>
          </p:nvPr>
        </p:nvSpPr>
        <p:spPr/>
        <p:txBody>
          <a:bodyPr/>
          <a:lstStyle/>
          <a:p>
            <a:pPr eaLnBrk="1" hangingPunct="1"/>
            <a:r>
              <a:rPr lang="en-US" altLang="en-US" i="1" dirty="0"/>
              <a:t>Queues</a:t>
            </a:r>
            <a:r>
              <a:rPr lang="en-US" altLang="en-US" dirty="0"/>
              <a:t> allow data to be read and written at different rates.</a:t>
            </a:r>
          </a:p>
          <a:p>
            <a:pPr eaLnBrk="1" hangingPunct="1"/>
            <a:r>
              <a:rPr lang="en-US" altLang="en-US" dirty="0"/>
              <a:t>Read and write each use their own clock, data</a:t>
            </a:r>
          </a:p>
          <a:p>
            <a:pPr eaLnBrk="1" hangingPunct="1"/>
            <a:r>
              <a:rPr lang="en-US" altLang="en-US" dirty="0"/>
              <a:t>Queue indicates whether it is full or empty</a:t>
            </a:r>
          </a:p>
          <a:p>
            <a:pPr eaLnBrk="1" hangingPunct="1"/>
            <a:r>
              <a:rPr lang="en-US" altLang="en-US" dirty="0"/>
              <a:t>Build with SRAM and read/write counters (pointers)</a:t>
            </a:r>
          </a:p>
          <a:p>
            <a:pPr lvl="1" eaLnBrk="1" hangingPunct="1"/>
            <a:endParaRPr lang="en-US" altLang="en-US" dirty="0"/>
          </a:p>
        </p:txBody>
      </p:sp>
      <p:pic>
        <p:nvPicPr>
          <p:cNvPr id="3" name="Picture 2">
            <a:extLst>
              <a:ext uri="{FF2B5EF4-FFF2-40B4-BE49-F238E27FC236}">
                <a16:creationId xmlns:a16="http://schemas.microsoft.com/office/drawing/2014/main" id="{C8258213-5C9C-46A8-92D0-3FA296FBE7C5}"/>
              </a:ext>
            </a:extLst>
          </p:cNvPr>
          <p:cNvPicPr>
            <a:picLocks noChangeAspect="1"/>
          </p:cNvPicPr>
          <p:nvPr/>
        </p:nvPicPr>
        <p:blipFill>
          <a:blip r:embed="rId3"/>
          <a:srcRect/>
          <a:stretch/>
        </p:blipFill>
        <p:spPr>
          <a:xfrm>
            <a:off x="4388759" y="3429000"/>
            <a:ext cx="3414481" cy="1111425"/>
          </a:xfrm>
          <a:prstGeom prst="rect">
            <a:avLst/>
          </a:prstGeom>
        </p:spPr>
      </p:pic>
    </p:spTree>
    <p:extLst>
      <p:ext uri="{BB962C8B-B14F-4D97-AF65-F5344CB8AC3E}">
        <p14:creationId xmlns:p14="http://schemas.microsoft.com/office/powerpoint/2010/main" val="1257327963"/>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60DCA4D6-49A7-9C4B-A242-18A453FDE5A4}"/>
              </a:ext>
            </a:extLst>
          </p:cNvPr>
          <p:cNvSpPr>
            <a:spLocks noGrp="1" noChangeArrowheads="1"/>
          </p:cNvSpPr>
          <p:nvPr>
            <p:ph type="title"/>
          </p:nvPr>
        </p:nvSpPr>
        <p:spPr/>
        <p:txBody>
          <a:bodyPr/>
          <a:lstStyle/>
          <a:p>
            <a:pPr eaLnBrk="1" hangingPunct="1"/>
            <a:r>
              <a:rPr lang="en-US" altLang="en-US" dirty="0"/>
              <a:t>FIFO, LIFO Queues</a:t>
            </a:r>
          </a:p>
        </p:txBody>
      </p:sp>
      <p:sp>
        <p:nvSpPr>
          <p:cNvPr id="93188" name="Rectangle 3">
            <a:extLst>
              <a:ext uri="{FF2B5EF4-FFF2-40B4-BE49-F238E27FC236}">
                <a16:creationId xmlns:a16="http://schemas.microsoft.com/office/drawing/2014/main" id="{4C65E70D-4A9F-524E-A4FC-BA6441F01BD6}"/>
              </a:ext>
            </a:extLst>
          </p:cNvPr>
          <p:cNvSpPr>
            <a:spLocks noGrp="1" noChangeArrowheads="1"/>
          </p:cNvSpPr>
          <p:nvPr>
            <p:ph type="body" idx="1"/>
          </p:nvPr>
        </p:nvSpPr>
        <p:spPr/>
        <p:txBody>
          <a:bodyPr/>
          <a:lstStyle/>
          <a:p>
            <a:pPr eaLnBrk="1" hangingPunct="1"/>
            <a:r>
              <a:rPr lang="en-US" altLang="en-US" i="1" dirty="0"/>
              <a:t>First In First Out</a:t>
            </a:r>
            <a:r>
              <a:rPr lang="en-US" altLang="en-US" dirty="0"/>
              <a:t> (FIFO)</a:t>
            </a:r>
          </a:p>
          <a:p>
            <a:pPr lvl="1" eaLnBrk="1" hangingPunct="1"/>
            <a:r>
              <a:rPr lang="en-US" altLang="en-US" dirty="0"/>
              <a:t>Initialize read and write pointers to first element</a:t>
            </a:r>
          </a:p>
          <a:p>
            <a:pPr lvl="1" eaLnBrk="1" hangingPunct="1"/>
            <a:r>
              <a:rPr lang="en-US" altLang="en-US" dirty="0"/>
              <a:t>Queue is EMPTY</a:t>
            </a:r>
          </a:p>
          <a:p>
            <a:pPr lvl="1" eaLnBrk="1" hangingPunct="1"/>
            <a:r>
              <a:rPr lang="en-US" altLang="en-US" dirty="0"/>
              <a:t>On write, increment write pointer</a:t>
            </a:r>
          </a:p>
          <a:p>
            <a:pPr lvl="1" eaLnBrk="1" hangingPunct="1"/>
            <a:r>
              <a:rPr lang="en-US" altLang="en-US" dirty="0"/>
              <a:t>If write almost catches read, Queue is FULL</a:t>
            </a:r>
          </a:p>
          <a:p>
            <a:pPr lvl="1" eaLnBrk="1" hangingPunct="1"/>
            <a:r>
              <a:rPr lang="en-US" altLang="en-US" dirty="0"/>
              <a:t>On read, increment read pointer</a:t>
            </a:r>
          </a:p>
          <a:p>
            <a:pPr eaLnBrk="1" hangingPunct="1"/>
            <a:r>
              <a:rPr lang="en-US" altLang="en-US" i="1" dirty="0"/>
              <a:t>Last In First Out</a:t>
            </a:r>
            <a:r>
              <a:rPr lang="en-US" altLang="en-US" dirty="0"/>
              <a:t> (LIFO)</a:t>
            </a:r>
          </a:p>
          <a:p>
            <a:pPr lvl="1" eaLnBrk="1" hangingPunct="1"/>
            <a:r>
              <a:rPr lang="en-US" altLang="en-US" dirty="0"/>
              <a:t>Also called a </a:t>
            </a:r>
            <a:r>
              <a:rPr lang="en-US" altLang="en-US" i="1" dirty="0"/>
              <a:t>stack</a:t>
            </a:r>
          </a:p>
          <a:p>
            <a:pPr lvl="1" eaLnBrk="1" hangingPunct="1"/>
            <a:r>
              <a:rPr lang="en-US" altLang="en-US" dirty="0"/>
              <a:t>Use a single </a:t>
            </a:r>
            <a:r>
              <a:rPr lang="en-US" altLang="en-US" i="1" dirty="0"/>
              <a:t>stack pointer</a:t>
            </a:r>
            <a:r>
              <a:rPr lang="en-US" altLang="en-US" dirty="0"/>
              <a:t> for read and write</a:t>
            </a:r>
          </a:p>
        </p:txBody>
      </p:sp>
    </p:spTree>
    <p:extLst>
      <p:ext uri="{BB962C8B-B14F-4D97-AF65-F5344CB8AC3E}">
        <p14:creationId xmlns:p14="http://schemas.microsoft.com/office/powerpoint/2010/main" val="3740424141"/>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9CA81D68-4C56-E045-BE12-2F751CA53B71}"/>
              </a:ext>
            </a:extLst>
          </p:cNvPr>
          <p:cNvSpPr>
            <a:spLocks noGrp="1" noChangeArrowheads="1"/>
          </p:cNvSpPr>
          <p:nvPr>
            <p:ph type="title"/>
          </p:nvPr>
        </p:nvSpPr>
        <p:spPr/>
        <p:txBody>
          <a:bodyPr/>
          <a:lstStyle/>
          <a:p>
            <a:pPr eaLnBrk="1" hangingPunct="1"/>
            <a:r>
              <a:rPr lang="en-US" altLang="en-US" dirty="0"/>
              <a:t>Array Architecture</a:t>
            </a:r>
          </a:p>
        </p:txBody>
      </p:sp>
      <p:sp>
        <p:nvSpPr>
          <p:cNvPr id="21508" name="Rectangle 3">
            <a:extLst>
              <a:ext uri="{FF2B5EF4-FFF2-40B4-BE49-F238E27FC236}">
                <a16:creationId xmlns:a16="http://schemas.microsoft.com/office/drawing/2014/main" id="{187F9FA1-C7FC-E64D-BD70-E90190A29736}"/>
              </a:ext>
            </a:extLst>
          </p:cNvPr>
          <p:cNvSpPr>
            <a:spLocks noGrp="1" noChangeArrowheads="1"/>
          </p:cNvSpPr>
          <p:nvPr>
            <p:ph type="body" idx="1"/>
          </p:nvPr>
        </p:nvSpPr>
        <p:spPr/>
        <p:txBody>
          <a:bodyPr/>
          <a:lstStyle/>
          <a:p>
            <a:pPr eaLnBrk="1" hangingPunct="1"/>
            <a:r>
              <a:rPr lang="en-US" altLang="en-US" dirty="0"/>
              <a:t>2</a:t>
            </a:r>
            <a:r>
              <a:rPr lang="en-US" altLang="en-US" baseline="30000" dirty="0"/>
              <a:t>n</a:t>
            </a:r>
            <a:r>
              <a:rPr lang="en-US" altLang="en-US" dirty="0"/>
              <a:t> </a:t>
            </a:r>
            <a:r>
              <a:rPr lang="en-US" altLang="en-US" i="1" dirty="0"/>
              <a:t>words</a:t>
            </a:r>
            <a:r>
              <a:rPr lang="en-US" altLang="en-US" dirty="0"/>
              <a:t> of 2</a:t>
            </a:r>
            <a:r>
              <a:rPr lang="en-US" altLang="en-US" baseline="30000" dirty="0"/>
              <a:t>m</a:t>
            </a:r>
            <a:r>
              <a:rPr lang="en-US" altLang="en-US" dirty="0"/>
              <a:t> </a:t>
            </a:r>
            <a:r>
              <a:rPr lang="en-US" altLang="en-US" i="1" dirty="0"/>
              <a:t>bits</a:t>
            </a:r>
            <a:r>
              <a:rPr lang="en-US" altLang="en-US" dirty="0"/>
              <a:t> each</a:t>
            </a:r>
          </a:p>
          <a:p>
            <a:pPr eaLnBrk="1" hangingPunct="1"/>
            <a:r>
              <a:rPr lang="en-US" altLang="en-US" dirty="0"/>
              <a:t>If n &gt;&gt; m, fold by 2</a:t>
            </a:r>
            <a:r>
              <a:rPr lang="en-US" altLang="en-US" baseline="30000" dirty="0"/>
              <a:t>k</a:t>
            </a:r>
            <a:r>
              <a:rPr lang="en-US" altLang="en-US" dirty="0"/>
              <a:t> into fewer </a:t>
            </a:r>
            <a:r>
              <a:rPr lang="en-US" altLang="en-US" i="1" dirty="0"/>
              <a:t>rows</a:t>
            </a:r>
            <a:r>
              <a:rPr lang="en-US" altLang="en-US" dirty="0"/>
              <a:t> of more </a:t>
            </a:r>
            <a:r>
              <a:rPr lang="en-US" altLang="en-US" i="1" dirty="0"/>
              <a:t>columns</a:t>
            </a:r>
          </a:p>
          <a:p>
            <a:pPr eaLnBrk="1" hangingPunct="1"/>
            <a:endParaRPr lang="en-US" altLang="en-US" i="1" dirty="0"/>
          </a:p>
          <a:p>
            <a:pPr eaLnBrk="1" hangingPunct="1"/>
            <a:endParaRPr lang="en-US" altLang="en-US" i="1" dirty="0"/>
          </a:p>
          <a:p>
            <a:pPr eaLnBrk="1" hangingPunct="1"/>
            <a:endParaRPr lang="en-US" altLang="en-US" i="1" dirty="0"/>
          </a:p>
          <a:p>
            <a:pPr eaLnBrk="1" hangingPunct="1"/>
            <a:endParaRPr lang="en-US" altLang="en-US" i="1" dirty="0"/>
          </a:p>
          <a:p>
            <a:pPr eaLnBrk="1" hangingPunct="1"/>
            <a:endParaRPr lang="en-US" altLang="en-US" i="1" dirty="0"/>
          </a:p>
          <a:p>
            <a:pPr eaLnBrk="1" hangingPunct="1"/>
            <a:endParaRPr lang="en-US" altLang="en-US" i="1" dirty="0"/>
          </a:p>
          <a:p>
            <a:pPr eaLnBrk="1" hangingPunct="1"/>
            <a:r>
              <a:rPr lang="en-US" altLang="en-US" dirty="0"/>
              <a:t>Good regularity – easy to design</a:t>
            </a:r>
          </a:p>
          <a:p>
            <a:pPr eaLnBrk="1" hangingPunct="1"/>
            <a:r>
              <a:rPr lang="en-US" altLang="en-US" dirty="0"/>
              <a:t>Very high density if good cells are used</a:t>
            </a:r>
          </a:p>
        </p:txBody>
      </p:sp>
      <p:pic>
        <p:nvPicPr>
          <p:cNvPr id="21509" name="Picture 5">
            <a:extLst>
              <a:ext uri="{FF2B5EF4-FFF2-40B4-BE49-F238E27FC236}">
                <a16:creationId xmlns:a16="http://schemas.microsoft.com/office/drawing/2014/main" id="{52D886D1-2201-0F4E-811F-FEF2F96BF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067" y="2089943"/>
            <a:ext cx="3048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3851634"/>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E95D1A95-0D34-4B42-B825-8A4E50EB388F}"/>
              </a:ext>
            </a:extLst>
          </p:cNvPr>
          <p:cNvSpPr>
            <a:spLocks noGrp="1" noChangeArrowheads="1"/>
          </p:cNvSpPr>
          <p:nvPr>
            <p:ph type="title"/>
          </p:nvPr>
        </p:nvSpPr>
        <p:spPr/>
        <p:txBody>
          <a:bodyPr/>
          <a:lstStyle/>
          <a:p>
            <a:pPr eaLnBrk="1" hangingPunct="1"/>
            <a:r>
              <a:rPr lang="en-US" altLang="en-US" dirty="0"/>
              <a:t>12T SRAM Cell</a:t>
            </a:r>
          </a:p>
        </p:txBody>
      </p:sp>
      <p:sp>
        <p:nvSpPr>
          <p:cNvPr id="23556" name="Rectangle 3">
            <a:extLst>
              <a:ext uri="{FF2B5EF4-FFF2-40B4-BE49-F238E27FC236}">
                <a16:creationId xmlns:a16="http://schemas.microsoft.com/office/drawing/2014/main" id="{5AFF54FA-A54C-2342-8579-0943BAAF4DAE}"/>
              </a:ext>
            </a:extLst>
          </p:cNvPr>
          <p:cNvSpPr>
            <a:spLocks noGrp="1" noChangeArrowheads="1"/>
          </p:cNvSpPr>
          <p:nvPr>
            <p:ph type="body" idx="1"/>
          </p:nvPr>
        </p:nvSpPr>
        <p:spPr/>
        <p:txBody>
          <a:bodyPr/>
          <a:lstStyle/>
          <a:p>
            <a:pPr eaLnBrk="1" hangingPunct="1"/>
            <a:r>
              <a:rPr lang="en-US" altLang="en-US" dirty="0"/>
              <a:t>Basic building block: SRAM Cell</a:t>
            </a:r>
          </a:p>
          <a:p>
            <a:pPr lvl="1" eaLnBrk="1" hangingPunct="1"/>
            <a:r>
              <a:rPr lang="en-US" altLang="en-US" dirty="0"/>
              <a:t>Holds one bit of information, like a latch</a:t>
            </a:r>
          </a:p>
          <a:p>
            <a:pPr lvl="1" eaLnBrk="1" hangingPunct="1"/>
            <a:r>
              <a:rPr lang="en-US" altLang="en-US" dirty="0"/>
              <a:t>Must be read and written</a:t>
            </a:r>
          </a:p>
          <a:p>
            <a:pPr eaLnBrk="1" hangingPunct="1"/>
            <a:r>
              <a:rPr lang="en-US" altLang="en-US" dirty="0"/>
              <a:t>12-transistor (12T) SRAM cell</a:t>
            </a:r>
          </a:p>
          <a:p>
            <a:pPr lvl="1" eaLnBrk="1" hangingPunct="1"/>
            <a:r>
              <a:rPr lang="en-US" altLang="en-US" dirty="0"/>
              <a:t>Use a simple latch connected to </a:t>
            </a:r>
            <a:r>
              <a:rPr lang="en-US" altLang="en-US" dirty="0" err="1"/>
              <a:t>bitline</a:t>
            </a:r>
            <a:endParaRPr lang="en-US" altLang="en-US" dirty="0"/>
          </a:p>
          <a:p>
            <a:pPr lvl="1" eaLnBrk="1" hangingPunct="1"/>
            <a:r>
              <a:rPr lang="en-US" altLang="en-US" dirty="0"/>
              <a:t>46 x 75 </a:t>
            </a:r>
            <a:r>
              <a:rPr lang="el-GR" altLang="en-US" dirty="0"/>
              <a:t> λ</a:t>
            </a:r>
            <a:r>
              <a:rPr lang="en-US" altLang="en-US" dirty="0"/>
              <a:t> unit cell</a:t>
            </a:r>
          </a:p>
        </p:txBody>
      </p:sp>
      <p:graphicFrame>
        <p:nvGraphicFramePr>
          <p:cNvPr id="23557" name="Object 4">
            <a:extLst>
              <a:ext uri="{FF2B5EF4-FFF2-40B4-BE49-F238E27FC236}">
                <a16:creationId xmlns:a16="http://schemas.microsoft.com/office/drawing/2014/main" id="{14523CE1-C892-E345-9277-C556B1A3BCC1}"/>
              </a:ext>
            </a:extLst>
          </p:cNvPr>
          <p:cNvGraphicFramePr>
            <a:graphicFrameLocks noChangeAspect="1"/>
          </p:cNvGraphicFramePr>
          <p:nvPr/>
        </p:nvGraphicFramePr>
        <p:xfrm>
          <a:off x="3200400" y="4038600"/>
          <a:ext cx="1887538" cy="1981200"/>
        </p:xfrm>
        <a:graphic>
          <a:graphicData uri="http://schemas.openxmlformats.org/presentationml/2006/ole">
            <mc:AlternateContent xmlns:mc="http://schemas.openxmlformats.org/markup-compatibility/2006">
              <mc:Choice xmlns:v="urn:schemas-microsoft-com:vml" Requires="v">
                <p:oleObj spid="_x0000_s2050" name="VISIO" r:id="rId4" imgW="8432800" imgH="8826500" progId="Visio.Drawing.6">
                  <p:embed/>
                </p:oleObj>
              </mc:Choice>
              <mc:Fallback>
                <p:oleObj name="VISIO" r:id="rId4" imgW="8432800" imgH="8826500" progId="Visio.Drawing.6">
                  <p:embed/>
                  <p:pic>
                    <p:nvPicPr>
                      <p:cNvPr id="23557" name="Object 4">
                        <a:extLst>
                          <a:ext uri="{FF2B5EF4-FFF2-40B4-BE49-F238E27FC236}">
                            <a16:creationId xmlns:a16="http://schemas.microsoft.com/office/drawing/2014/main" id="{14523CE1-C892-E345-9277-C556B1A3B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038600"/>
                        <a:ext cx="188753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3558" name="Object 5">
            <a:extLst>
              <a:ext uri="{FF2B5EF4-FFF2-40B4-BE49-F238E27FC236}">
                <a16:creationId xmlns:a16="http://schemas.microsoft.com/office/drawing/2014/main" id="{B4E6569F-72EA-D14A-B537-D14AEE5D7D7F}"/>
              </a:ext>
            </a:extLst>
          </p:cNvPr>
          <p:cNvGraphicFramePr>
            <a:graphicFrameLocks noChangeAspect="1"/>
          </p:cNvGraphicFramePr>
          <p:nvPr/>
        </p:nvGraphicFramePr>
        <p:xfrm>
          <a:off x="6248400" y="3886200"/>
          <a:ext cx="1809750" cy="2139950"/>
        </p:xfrm>
        <a:graphic>
          <a:graphicData uri="http://schemas.openxmlformats.org/presentationml/2006/ole">
            <mc:AlternateContent xmlns:mc="http://schemas.openxmlformats.org/markup-compatibility/2006">
              <mc:Choice xmlns:v="urn:schemas-microsoft-com:vml" Requires="v">
                <p:oleObj spid="_x0000_s2051" name="VISIO" r:id="rId6" imgW="10871200" imgH="12839700" progId="Visio.Drawing.6">
                  <p:embed/>
                </p:oleObj>
              </mc:Choice>
              <mc:Fallback>
                <p:oleObj name="VISIO" r:id="rId6" imgW="10871200" imgH="12839700" progId="Visio.Drawing.6">
                  <p:embed/>
                  <p:pic>
                    <p:nvPicPr>
                      <p:cNvPr id="23558" name="Object 5">
                        <a:extLst>
                          <a:ext uri="{FF2B5EF4-FFF2-40B4-BE49-F238E27FC236}">
                            <a16:creationId xmlns:a16="http://schemas.microsoft.com/office/drawing/2014/main" id="{B4E6569F-72EA-D14A-B537-D14AEE5D7D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3886200"/>
                        <a:ext cx="180975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35692918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05F6ECA5-E568-F647-93DC-ED1948D552B5}"/>
              </a:ext>
            </a:extLst>
          </p:cNvPr>
          <p:cNvSpPr>
            <a:spLocks noGrp="1" noChangeArrowheads="1"/>
          </p:cNvSpPr>
          <p:nvPr>
            <p:ph type="title"/>
          </p:nvPr>
        </p:nvSpPr>
        <p:spPr/>
        <p:txBody>
          <a:bodyPr/>
          <a:lstStyle/>
          <a:p>
            <a:pPr eaLnBrk="1" hangingPunct="1"/>
            <a:r>
              <a:rPr lang="en-US" altLang="en-US"/>
              <a:t>6T SRAM Cell</a:t>
            </a:r>
          </a:p>
        </p:txBody>
      </p:sp>
      <p:sp>
        <p:nvSpPr>
          <p:cNvPr id="25604" name="Rectangle 3">
            <a:extLst>
              <a:ext uri="{FF2B5EF4-FFF2-40B4-BE49-F238E27FC236}">
                <a16:creationId xmlns:a16="http://schemas.microsoft.com/office/drawing/2014/main" id="{19EEF835-3D34-5545-8E24-F9E4CEDD47B1}"/>
              </a:ext>
            </a:extLst>
          </p:cNvPr>
          <p:cNvSpPr>
            <a:spLocks noGrp="1" noChangeArrowheads="1"/>
          </p:cNvSpPr>
          <p:nvPr>
            <p:ph type="body" idx="1"/>
          </p:nvPr>
        </p:nvSpPr>
        <p:spPr/>
        <p:txBody>
          <a:bodyPr/>
          <a:lstStyle/>
          <a:p>
            <a:pPr eaLnBrk="1" hangingPunct="1">
              <a:lnSpc>
                <a:spcPct val="90000"/>
              </a:lnSpc>
            </a:pPr>
            <a:r>
              <a:rPr lang="en-US" altLang="en-US" dirty="0"/>
              <a:t>Cell size accounts for most of array size</a:t>
            </a:r>
          </a:p>
          <a:p>
            <a:pPr lvl="1" eaLnBrk="1" hangingPunct="1">
              <a:lnSpc>
                <a:spcPct val="90000"/>
              </a:lnSpc>
            </a:pPr>
            <a:r>
              <a:rPr lang="en-US" altLang="en-US" dirty="0"/>
              <a:t>Reduce cell size at expense of complexity</a:t>
            </a:r>
          </a:p>
          <a:p>
            <a:pPr eaLnBrk="1" hangingPunct="1">
              <a:lnSpc>
                <a:spcPct val="90000"/>
              </a:lnSpc>
            </a:pPr>
            <a:r>
              <a:rPr lang="en-US" altLang="en-US" dirty="0" err="1"/>
              <a:t>6T</a:t>
            </a:r>
            <a:r>
              <a:rPr lang="en-US" altLang="en-US" dirty="0"/>
              <a:t> SRAM Cell</a:t>
            </a:r>
          </a:p>
          <a:p>
            <a:pPr lvl="1" eaLnBrk="1" hangingPunct="1">
              <a:lnSpc>
                <a:spcPct val="90000"/>
              </a:lnSpc>
            </a:pPr>
            <a:r>
              <a:rPr lang="en-US" altLang="en-US" dirty="0"/>
              <a:t>Used in most commercial chips</a:t>
            </a:r>
          </a:p>
          <a:p>
            <a:pPr lvl="1" eaLnBrk="1" hangingPunct="1">
              <a:lnSpc>
                <a:spcPct val="90000"/>
              </a:lnSpc>
            </a:pPr>
            <a:r>
              <a:rPr lang="en-US" altLang="en-US" dirty="0"/>
              <a:t>Data stored in cross-coupled inverters</a:t>
            </a:r>
          </a:p>
          <a:p>
            <a:pPr eaLnBrk="1" hangingPunct="1">
              <a:lnSpc>
                <a:spcPct val="90000"/>
              </a:lnSpc>
            </a:pPr>
            <a:r>
              <a:rPr lang="en-US" altLang="en-US" dirty="0"/>
              <a:t>Read:</a:t>
            </a:r>
          </a:p>
          <a:p>
            <a:pPr lvl="1" eaLnBrk="1" hangingPunct="1">
              <a:lnSpc>
                <a:spcPct val="90000"/>
              </a:lnSpc>
            </a:pPr>
            <a:r>
              <a:rPr lang="en-US" altLang="en-US" dirty="0" err="1"/>
              <a:t>Precharge</a:t>
            </a:r>
            <a:r>
              <a:rPr lang="en-US" altLang="en-US" dirty="0"/>
              <a:t> bit, </a:t>
            </a:r>
            <a:r>
              <a:rPr lang="en-US" altLang="en-US" dirty="0" err="1"/>
              <a:t>bit_b</a:t>
            </a:r>
            <a:endParaRPr lang="en-US" altLang="en-US" dirty="0"/>
          </a:p>
          <a:p>
            <a:pPr lvl="1" eaLnBrk="1" hangingPunct="1">
              <a:lnSpc>
                <a:spcPct val="90000"/>
              </a:lnSpc>
            </a:pPr>
            <a:r>
              <a:rPr lang="en-US" altLang="en-US" dirty="0"/>
              <a:t>Raise </a:t>
            </a:r>
            <a:r>
              <a:rPr lang="en-US" altLang="en-US" dirty="0" err="1"/>
              <a:t>wordline</a:t>
            </a:r>
            <a:endParaRPr lang="en-US" altLang="en-US" dirty="0"/>
          </a:p>
          <a:p>
            <a:pPr eaLnBrk="1" hangingPunct="1">
              <a:lnSpc>
                <a:spcPct val="90000"/>
              </a:lnSpc>
            </a:pPr>
            <a:r>
              <a:rPr lang="en-US" altLang="en-US" dirty="0"/>
              <a:t>Write:</a:t>
            </a:r>
          </a:p>
          <a:p>
            <a:pPr lvl="1" eaLnBrk="1" hangingPunct="1">
              <a:lnSpc>
                <a:spcPct val="90000"/>
              </a:lnSpc>
            </a:pPr>
            <a:r>
              <a:rPr lang="en-US" altLang="en-US" dirty="0"/>
              <a:t>Drive data onto bit, </a:t>
            </a:r>
            <a:r>
              <a:rPr lang="en-US" altLang="en-US" dirty="0" err="1"/>
              <a:t>bit_b</a:t>
            </a:r>
            <a:endParaRPr lang="en-US" altLang="en-US" dirty="0"/>
          </a:p>
          <a:p>
            <a:pPr lvl="1" eaLnBrk="1" hangingPunct="1">
              <a:lnSpc>
                <a:spcPct val="90000"/>
              </a:lnSpc>
            </a:pPr>
            <a:r>
              <a:rPr lang="en-US" altLang="en-US" dirty="0"/>
              <a:t>Raise </a:t>
            </a:r>
            <a:r>
              <a:rPr lang="en-US" altLang="en-US" dirty="0" err="1"/>
              <a:t>wordline</a:t>
            </a:r>
            <a:endParaRPr lang="en-US" altLang="en-US" dirty="0"/>
          </a:p>
        </p:txBody>
      </p:sp>
      <p:pic>
        <p:nvPicPr>
          <p:cNvPr id="3" name="Picture 2">
            <a:extLst>
              <a:ext uri="{FF2B5EF4-FFF2-40B4-BE49-F238E27FC236}">
                <a16:creationId xmlns:a16="http://schemas.microsoft.com/office/drawing/2014/main" id="{3DF25670-E10F-48C5-B783-823C470D8B3A}"/>
              </a:ext>
            </a:extLst>
          </p:cNvPr>
          <p:cNvPicPr>
            <a:picLocks noChangeAspect="1"/>
          </p:cNvPicPr>
          <p:nvPr/>
        </p:nvPicPr>
        <p:blipFill>
          <a:blip r:embed="rId3"/>
          <a:srcRect/>
          <a:stretch/>
        </p:blipFill>
        <p:spPr>
          <a:xfrm>
            <a:off x="6879993" y="2706096"/>
            <a:ext cx="3459381" cy="2140973"/>
          </a:xfrm>
          <a:prstGeom prst="rect">
            <a:avLst/>
          </a:prstGeom>
        </p:spPr>
      </p:pic>
    </p:spTree>
    <p:extLst>
      <p:ext uri="{BB962C8B-B14F-4D97-AF65-F5344CB8AC3E}">
        <p14:creationId xmlns:p14="http://schemas.microsoft.com/office/powerpoint/2010/main" val="97482567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D1482DEA-AA9A-3B4D-A6E8-F2590BFFBDCD}"/>
              </a:ext>
            </a:extLst>
          </p:cNvPr>
          <p:cNvSpPr>
            <a:spLocks noGrp="1" noChangeArrowheads="1"/>
          </p:cNvSpPr>
          <p:nvPr>
            <p:ph type="title"/>
          </p:nvPr>
        </p:nvSpPr>
        <p:spPr/>
        <p:txBody>
          <a:bodyPr/>
          <a:lstStyle/>
          <a:p>
            <a:pPr eaLnBrk="1" hangingPunct="1"/>
            <a:r>
              <a:rPr lang="en-US" altLang="en-US"/>
              <a:t>SRAM Read</a:t>
            </a:r>
          </a:p>
        </p:txBody>
      </p:sp>
      <p:sp>
        <p:nvSpPr>
          <p:cNvPr id="653315" name="Rectangle 3">
            <a:extLst>
              <a:ext uri="{FF2B5EF4-FFF2-40B4-BE49-F238E27FC236}">
                <a16:creationId xmlns:a16="http://schemas.microsoft.com/office/drawing/2014/main" id="{8943D265-9879-0B49-9BF7-82DE97D3950E}"/>
              </a:ext>
            </a:extLst>
          </p:cNvPr>
          <p:cNvSpPr>
            <a:spLocks noGrp="1" noChangeArrowheads="1"/>
          </p:cNvSpPr>
          <p:nvPr>
            <p:ph type="body" idx="1"/>
          </p:nvPr>
        </p:nvSpPr>
        <p:spPr/>
        <p:txBody>
          <a:bodyPr/>
          <a:lstStyle/>
          <a:p>
            <a:pPr eaLnBrk="1" hangingPunct="1"/>
            <a:r>
              <a:rPr lang="en-US" altLang="en-US"/>
              <a:t>Precharge both bitlines high</a:t>
            </a:r>
          </a:p>
          <a:p>
            <a:pPr eaLnBrk="1" hangingPunct="1"/>
            <a:r>
              <a:rPr lang="en-US" altLang="en-US"/>
              <a:t>Then turn on wordline</a:t>
            </a:r>
          </a:p>
          <a:p>
            <a:pPr eaLnBrk="1" hangingPunct="1"/>
            <a:r>
              <a:rPr lang="en-US" altLang="en-US"/>
              <a:t>One of the two bitlines will be pulled down by the cell</a:t>
            </a:r>
          </a:p>
          <a:p>
            <a:pPr eaLnBrk="1" hangingPunct="1"/>
            <a:r>
              <a:rPr lang="en-US" altLang="en-US"/>
              <a:t>Ex: A = 0, A_b = 1</a:t>
            </a:r>
          </a:p>
          <a:p>
            <a:pPr lvl="1" eaLnBrk="1" hangingPunct="1"/>
            <a:r>
              <a:rPr lang="en-US" altLang="en-US"/>
              <a:t>bit discharges, bit_b stays high</a:t>
            </a:r>
          </a:p>
          <a:p>
            <a:pPr lvl="1" eaLnBrk="1" hangingPunct="1"/>
            <a:r>
              <a:rPr lang="en-US" altLang="en-US"/>
              <a:t>But A bumps up slightly</a:t>
            </a:r>
          </a:p>
          <a:p>
            <a:pPr eaLnBrk="1" hangingPunct="1"/>
            <a:r>
              <a:rPr lang="en-US" altLang="en-US" i="1"/>
              <a:t>Read stability</a:t>
            </a:r>
          </a:p>
          <a:p>
            <a:pPr lvl="1" eaLnBrk="1" hangingPunct="1"/>
            <a:r>
              <a:rPr lang="en-US" altLang="en-US"/>
              <a:t>A must not flip</a:t>
            </a:r>
          </a:p>
          <a:p>
            <a:pPr lvl="1" eaLnBrk="1" hangingPunct="1"/>
            <a:r>
              <a:rPr lang="en-US" altLang="en-US"/>
              <a:t>N1 &gt;&gt; N2</a:t>
            </a:r>
          </a:p>
        </p:txBody>
      </p:sp>
      <p:pic>
        <p:nvPicPr>
          <p:cNvPr id="3" name="Picture 2">
            <a:extLst>
              <a:ext uri="{FF2B5EF4-FFF2-40B4-BE49-F238E27FC236}">
                <a16:creationId xmlns:a16="http://schemas.microsoft.com/office/drawing/2014/main" id="{653EEC92-A9EE-4394-ADDE-054B63166519}"/>
              </a:ext>
            </a:extLst>
          </p:cNvPr>
          <p:cNvPicPr>
            <a:picLocks noChangeAspect="1"/>
          </p:cNvPicPr>
          <p:nvPr/>
        </p:nvPicPr>
        <p:blipFill>
          <a:blip r:embed="rId3"/>
          <a:srcRect/>
          <a:stretch/>
        </p:blipFill>
        <p:spPr>
          <a:xfrm>
            <a:off x="7486762" y="2397374"/>
            <a:ext cx="3010550" cy="3977271"/>
          </a:xfrm>
          <a:prstGeom prst="rect">
            <a:avLst/>
          </a:prstGeom>
        </p:spPr>
      </p:pic>
    </p:spTree>
    <p:extLst>
      <p:ext uri="{BB962C8B-B14F-4D97-AF65-F5344CB8AC3E}">
        <p14:creationId xmlns:p14="http://schemas.microsoft.com/office/powerpoint/2010/main" val="340178953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3315">
                                            <p:txEl>
                                              <p:pRg st="8" end="8"/>
                                            </p:txEl>
                                          </p:spTgt>
                                        </p:tgtEl>
                                        <p:attrNameLst>
                                          <p:attrName>style.visibility</p:attrName>
                                        </p:attrNameLst>
                                      </p:cBhvr>
                                      <p:to>
                                        <p:strVal val="visible"/>
                                      </p:to>
                                    </p:set>
                                    <p:anim calcmode="lin" valueType="num">
                                      <p:cBhvr additive="base">
                                        <p:cTn id="7" dur="500" fill="hold"/>
                                        <p:tgtEl>
                                          <p:spTgt spid="65331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33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56A3433D-CBEB-C34C-99BD-E4B6DFA9E775}"/>
              </a:ext>
            </a:extLst>
          </p:cNvPr>
          <p:cNvSpPr>
            <a:spLocks noGrp="1" noChangeArrowheads="1"/>
          </p:cNvSpPr>
          <p:nvPr>
            <p:ph type="title"/>
          </p:nvPr>
        </p:nvSpPr>
        <p:spPr/>
        <p:txBody>
          <a:bodyPr/>
          <a:lstStyle/>
          <a:p>
            <a:pPr eaLnBrk="1" hangingPunct="1"/>
            <a:r>
              <a:rPr lang="en-US" altLang="en-US"/>
              <a:t>SRAM Write</a:t>
            </a:r>
          </a:p>
        </p:txBody>
      </p:sp>
      <p:sp>
        <p:nvSpPr>
          <p:cNvPr id="680963" name="Rectangle 3">
            <a:extLst>
              <a:ext uri="{FF2B5EF4-FFF2-40B4-BE49-F238E27FC236}">
                <a16:creationId xmlns:a16="http://schemas.microsoft.com/office/drawing/2014/main" id="{CB09E0E4-7B9F-6340-97B2-834FB11D8542}"/>
              </a:ext>
            </a:extLst>
          </p:cNvPr>
          <p:cNvSpPr>
            <a:spLocks noGrp="1" noChangeArrowheads="1"/>
          </p:cNvSpPr>
          <p:nvPr>
            <p:ph type="body" idx="1"/>
          </p:nvPr>
        </p:nvSpPr>
        <p:spPr/>
        <p:txBody>
          <a:bodyPr/>
          <a:lstStyle/>
          <a:p>
            <a:pPr eaLnBrk="1" hangingPunct="1"/>
            <a:r>
              <a:rPr lang="en-US" altLang="en-US"/>
              <a:t>Drive one bitline high, the other low</a:t>
            </a:r>
          </a:p>
          <a:p>
            <a:pPr eaLnBrk="1" hangingPunct="1"/>
            <a:r>
              <a:rPr lang="en-US" altLang="en-US"/>
              <a:t>Then turn on wordline</a:t>
            </a:r>
          </a:p>
          <a:p>
            <a:pPr eaLnBrk="1" hangingPunct="1"/>
            <a:r>
              <a:rPr lang="en-US" altLang="en-US"/>
              <a:t>Bitlines overpower cell with new value</a:t>
            </a:r>
          </a:p>
          <a:p>
            <a:pPr eaLnBrk="1" hangingPunct="1"/>
            <a:r>
              <a:rPr lang="en-US" altLang="en-US"/>
              <a:t>Ex: A = 0, A_b = 1, bit = 1, bit_b = 0</a:t>
            </a:r>
          </a:p>
          <a:p>
            <a:pPr lvl="1" eaLnBrk="1" hangingPunct="1"/>
            <a:r>
              <a:rPr lang="en-US" altLang="en-US"/>
              <a:t>Force A_b low, then A rises high</a:t>
            </a:r>
          </a:p>
          <a:p>
            <a:pPr eaLnBrk="1" hangingPunct="1"/>
            <a:r>
              <a:rPr lang="en-US" altLang="en-US" i="1"/>
              <a:t>Writability</a:t>
            </a:r>
          </a:p>
          <a:p>
            <a:pPr lvl="1" eaLnBrk="1" hangingPunct="1"/>
            <a:r>
              <a:rPr lang="en-US" altLang="en-US"/>
              <a:t>Must overpower feedback inverter</a:t>
            </a:r>
          </a:p>
          <a:p>
            <a:pPr lvl="1" eaLnBrk="1" hangingPunct="1"/>
            <a:r>
              <a:rPr lang="en-US" altLang="en-US"/>
              <a:t>N2 &gt;&gt; P1</a:t>
            </a:r>
          </a:p>
        </p:txBody>
      </p:sp>
      <p:graphicFrame>
        <p:nvGraphicFramePr>
          <p:cNvPr id="29701" name="Object 4">
            <a:extLst>
              <a:ext uri="{FF2B5EF4-FFF2-40B4-BE49-F238E27FC236}">
                <a16:creationId xmlns:a16="http://schemas.microsoft.com/office/drawing/2014/main" id="{F7AD2D94-B534-1342-8295-CCBB0910E1AE}"/>
              </a:ext>
            </a:extLst>
          </p:cNvPr>
          <p:cNvGraphicFramePr>
            <a:graphicFrameLocks noChangeAspect="1"/>
          </p:cNvGraphicFramePr>
          <p:nvPr/>
        </p:nvGraphicFramePr>
        <p:xfrm>
          <a:off x="7924800" y="4038601"/>
          <a:ext cx="2076450" cy="1774825"/>
        </p:xfrm>
        <a:graphic>
          <a:graphicData uri="http://schemas.openxmlformats.org/presentationml/2006/ole">
            <mc:AlternateContent xmlns:mc="http://schemas.openxmlformats.org/markup-compatibility/2006">
              <mc:Choice xmlns:v="urn:schemas-microsoft-com:vml" Requires="v">
                <p:oleObj spid="_x0000_s3074" name="VISIO" r:id="rId4" imgW="12471400" imgH="10642600" progId="Visio.Drawing.6">
                  <p:embed/>
                </p:oleObj>
              </mc:Choice>
              <mc:Fallback>
                <p:oleObj name="VISIO" r:id="rId4" imgW="12471400" imgH="10642600" progId="Visio.Drawing.6">
                  <p:embed/>
                  <p:pic>
                    <p:nvPicPr>
                      <p:cNvPr id="29701" name="Object 4">
                        <a:extLst>
                          <a:ext uri="{FF2B5EF4-FFF2-40B4-BE49-F238E27FC236}">
                            <a16:creationId xmlns:a16="http://schemas.microsoft.com/office/drawing/2014/main" id="{F7AD2D94-B534-1342-8295-CCBB0910E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4038601"/>
                        <a:ext cx="2076450"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702" name="Object 5">
            <a:extLst>
              <a:ext uri="{FF2B5EF4-FFF2-40B4-BE49-F238E27FC236}">
                <a16:creationId xmlns:a16="http://schemas.microsoft.com/office/drawing/2014/main" id="{76161FAE-593C-EA40-981D-B1B097BA6C91}"/>
              </a:ext>
            </a:extLst>
          </p:cNvPr>
          <p:cNvGraphicFramePr>
            <a:graphicFrameLocks noChangeAspect="1"/>
          </p:cNvGraphicFramePr>
          <p:nvPr/>
        </p:nvGraphicFramePr>
        <p:xfrm>
          <a:off x="7924801" y="2743200"/>
          <a:ext cx="2100263" cy="1200150"/>
        </p:xfrm>
        <a:graphic>
          <a:graphicData uri="http://schemas.openxmlformats.org/presentationml/2006/ole">
            <mc:AlternateContent xmlns:mc="http://schemas.openxmlformats.org/markup-compatibility/2006">
              <mc:Choice xmlns:v="urn:schemas-microsoft-com:vml" Requires="v">
                <p:oleObj spid="_x0000_s3075" name="VISIO" r:id="rId6" imgW="12611100" imgH="7200900" progId="Visio.Drawing.6">
                  <p:embed/>
                </p:oleObj>
              </mc:Choice>
              <mc:Fallback>
                <p:oleObj name="VISIO" r:id="rId6" imgW="12611100" imgH="7200900" progId="Visio.Drawing.6">
                  <p:embed/>
                  <p:pic>
                    <p:nvPicPr>
                      <p:cNvPr id="29702" name="Object 5">
                        <a:extLst>
                          <a:ext uri="{FF2B5EF4-FFF2-40B4-BE49-F238E27FC236}">
                            <a16:creationId xmlns:a16="http://schemas.microsoft.com/office/drawing/2014/main" id="{76161FAE-593C-EA40-981D-B1B097BA6C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1" y="2743200"/>
                        <a:ext cx="210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13187293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0963">
                                            <p:txEl>
                                              <p:pRg st="7" end="7"/>
                                            </p:txEl>
                                          </p:spTgt>
                                        </p:tgtEl>
                                        <p:attrNameLst>
                                          <p:attrName>style.visibility</p:attrName>
                                        </p:attrNameLst>
                                      </p:cBhvr>
                                      <p:to>
                                        <p:strVal val="visible"/>
                                      </p:to>
                                    </p:set>
                                    <p:anim calcmode="lin" valueType="num">
                                      <p:cBhvr additive="base">
                                        <p:cTn id="7" dur="500" fill="hold"/>
                                        <p:tgtEl>
                                          <p:spTgt spid="68096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01E89DA1-5AA6-134B-B377-95740A53C3FA}"/>
              </a:ext>
            </a:extLst>
          </p:cNvPr>
          <p:cNvSpPr>
            <a:spLocks noGrp="1" noChangeArrowheads="1"/>
          </p:cNvSpPr>
          <p:nvPr>
            <p:ph type="title"/>
          </p:nvPr>
        </p:nvSpPr>
        <p:spPr/>
        <p:txBody>
          <a:bodyPr/>
          <a:lstStyle/>
          <a:p>
            <a:pPr eaLnBrk="1" hangingPunct="1"/>
            <a:r>
              <a:rPr lang="en-US" altLang="en-US"/>
              <a:t>SRAM Sizing</a:t>
            </a:r>
          </a:p>
        </p:txBody>
      </p:sp>
      <p:sp>
        <p:nvSpPr>
          <p:cNvPr id="31748" name="Rectangle 3">
            <a:extLst>
              <a:ext uri="{FF2B5EF4-FFF2-40B4-BE49-F238E27FC236}">
                <a16:creationId xmlns:a16="http://schemas.microsoft.com/office/drawing/2014/main" id="{F57740EB-2192-654A-9271-753E14A1C728}"/>
              </a:ext>
            </a:extLst>
          </p:cNvPr>
          <p:cNvSpPr>
            <a:spLocks noGrp="1" noChangeArrowheads="1"/>
          </p:cNvSpPr>
          <p:nvPr>
            <p:ph type="body" idx="1"/>
          </p:nvPr>
        </p:nvSpPr>
        <p:spPr/>
        <p:txBody>
          <a:bodyPr/>
          <a:lstStyle/>
          <a:p>
            <a:pPr eaLnBrk="1" hangingPunct="1"/>
            <a:r>
              <a:rPr lang="en-US" altLang="en-US"/>
              <a:t>High bitlines must not overpower inverters during reads</a:t>
            </a:r>
          </a:p>
          <a:p>
            <a:pPr eaLnBrk="1" hangingPunct="1"/>
            <a:r>
              <a:rPr lang="en-US" altLang="en-US"/>
              <a:t>But low bitlines must write new value into cell</a:t>
            </a:r>
          </a:p>
          <a:p>
            <a:pPr eaLnBrk="1" hangingPunct="1"/>
            <a:endParaRPr lang="en-US" altLang="en-US"/>
          </a:p>
        </p:txBody>
      </p:sp>
      <p:graphicFrame>
        <p:nvGraphicFramePr>
          <p:cNvPr id="31749" name="Object 4">
            <a:extLst>
              <a:ext uri="{FF2B5EF4-FFF2-40B4-BE49-F238E27FC236}">
                <a16:creationId xmlns:a16="http://schemas.microsoft.com/office/drawing/2014/main" id="{0900523A-4653-D94D-9581-28ECD5AF496F}"/>
              </a:ext>
            </a:extLst>
          </p:cNvPr>
          <p:cNvGraphicFramePr>
            <a:graphicFrameLocks noChangeAspect="1"/>
          </p:cNvGraphicFramePr>
          <p:nvPr/>
        </p:nvGraphicFramePr>
        <p:xfrm>
          <a:off x="4038600" y="2743201"/>
          <a:ext cx="4343400" cy="2481263"/>
        </p:xfrm>
        <a:graphic>
          <a:graphicData uri="http://schemas.openxmlformats.org/presentationml/2006/ole">
            <mc:AlternateContent xmlns:mc="http://schemas.openxmlformats.org/markup-compatibility/2006">
              <mc:Choice xmlns:v="urn:schemas-microsoft-com:vml" Requires="v">
                <p:oleObj spid="_x0000_s4098" name="VISIO" r:id="rId4" imgW="12611100" imgH="7200900" progId="Visio.Drawing.6">
                  <p:embed/>
                </p:oleObj>
              </mc:Choice>
              <mc:Fallback>
                <p:oleObj name="VISIO" r:id="rId4" imgW="12611100" imgH="7200900" progId="Visio.Drawing.6">
                  <p:embed/>
                  <p:pic>
                    <p:nvPicPr>
                      <p:cNvPr id="31749" name="Object 4">
                        <a:extLst>
                          <a:ext uri="{FF2B5EF4-FFF2-40B4-BE49-F238E27FC236}">
                            <a16:creationId xmlns:a16="http://schemas.microsoft.com/office/drawing/2014/main" id="{0900523A-4653-D94D-9581-28ECD5AF49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743201"/>
                        <a:ext cx="4343400"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04453046"/>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B61D4E06-5D3F-4994-A4A7-4BA626FA722D}">
  <ds:schemaRefs>
    <ds:schemaRef ds:uri="http://schemas.microsoft.com/office/2006/metadata/properties"/>
    <ds:schemaRef ds:uri="http://purl.org/dc/elements/1.1/"/>
    <ds:schemaRef ds:uri="http://schemas.microsoft.com/sharepoint/v3"/>
    <ds:schemaRef ds:uri="http://schemas.microsoft.com/sharepoint/v3/fields"/>
    <ds:schemaRef ds:uri="http://schemas.microsoft.com/office/infopath/2007/PartnerControls"/>
    <ds:schemaRef ds:uri="http://purl.org/dc/terms/"/>
    <ds:schemaRef ds:uri="http://schemas.openxmlformats.org/package/2006/metadata/core-properties"/>
    <ds:schemaRef ds:uri="c0950e01-db07-4e41-9c32-b7a8e9fccc9b"/>
    <ds:schemaRef ds:uri="http://schemas.microsoft.com/office/2006/documentManagement/types"/>
    <ds:schemaRef ds:uri="f2ad5090-61a8-4b8c-ab70-68f4ff4d193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2078</Words>
  <Application>Microsoft Office PowerPoint</Application>
  <PresentationFormat>Widescreen</PresentationFormat>
  <Paragraphs>275</Paragraphs>
  <Slides>39</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Calibri</vt:lpstr>
      <vt:lpstr>Matura MT Script Capitals</vt:lpstr>
      <vt:lpstr>Times New Roman</vt:lpstr>
      <vt:lpstr>Wingdings</vt:lpstr>
      <vt:lpstr>Arm_PPT_Public</vt:lpstr>
      <vt:lpstr>VISIO</vt:lpstr>
      <vt:lpstr>CMOS VLSI Design  Lecture 16: SRAM</vt:lpstr>
      <vt:lpstr>Learning Objectives</vt:lpstr>
      <vt:lpstr>Memory Arrays</vt:lpstr>
      <vt:lpstr>Array Architecture</vt:lpstr>
      <vt:lpstr>12T SRAM Cell</vt:lpstr>
      <vt:lpstr>6T SRAM Cell</vt:lpstr>
      <vt:lpstr>SRAM Read</vt:lpstr>
      <vt:lpstr>SRAM Write</vt:lpstr>
      <vt:lpstr>SRAM Sizing</vt:lpstr>
      <vt:lpstr>SRAM Column Example</vt:lpstr>
      <vt:lpstr>SRAM Layout</vt:lpstr>
      <vt:lpstr>Thin Cell</vt:lpstr>
      <vt:lpstr>Commercial SRAMs</vt:lpstr>
      <vt:lpstr>Decoders</vt:lpstr>
      <vt:lpstr>Decoder Layout</vt:lpstr>
      <vt:lpstr>Large Decoders</vt:lpstr>
      <vt:lpstr>Predecoding</vt:lpstr>
      <vt:lpstr>Column Circuitry</vt:lpstr>
      <vt:lpstr>Bitline Conditioning</vt:lpstr>
      <vt:lpstr>Sense Amplifiers</vt:lpstr>
      <vt:lpstr>Differential Pair Amp</vt:lpstr>
      <vt:lpstr>Clocked Sense Amp</vt:lpstr>
      <vt:lpstr>Twisted Bitlines</vt:lpstr>
      <vt:lpstr>Column Multiplexing</vt:lpstr>
      <vt:lpstr>Tree Decoder Mux</vt:lpstr>
      <vt:lpstr>Single Pass-Gate Mux</vt:lpstr>
      <vt:lpstr>Ex: 2-way Muxed SRAM</vt:lpstr>
      <vt:lpstr>Multiple Ports</vt:lpstr>
      <vt:lpstr>Dual-Ported SRAM</vt:lpstr>
      <vt:lpstr>Multi-Ported SRAM</vt:lpstr>
      <vt:lpstr>Large SRAMs</vt:lpstr>
      <vt:lpstr>Serial Access Memories</vt:lpstr>
      <vt:lpstr>Shift Register</vt:lpstr>
      <vt:lpstr>Denser Shift Registers</vt:lpstr>
      <vt:lpstr>Tapped Delay Line</vt:lpstr>
      <vt:lpstr>Serial In Parallel Out</vt:lpstr>
      <vt:lpstr>Parallel In Serial Out</vt:lpstr>
      <vt:lpstr>Queues</vt:lpstr>
      <vt:lpstr>FIFO, LIFO Queues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16: SRAM</dc:title>
  <dc:subject/>
  <dc:creator/>
  <cp:keywords/>
  <dc:description/>
  <cp:lastModifiedBy/>
  <cp:revision>2</cp:revision>
  <dcterms:created xsi:type="dcterms:W3CDTF">2019-04-08T13:00:08Z</dcterms:created>
  <dcterms:modified xsi:type="dcterms:W3CDTF">2020-08-26T06:01:25Z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