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431" r:id="rId6"/>
  </p:sldMasterIdLst>
  <p:notesMasterIdLst>
    <p:notesMasterId r:id="rId42"/>
  </p:notesMasterIdLst>
  <p:handoutMasterIdLst>
    <p:handoutMasterId r:id="rId43"/>
  </p:handoutMasterIdLst>
  <p:sldIdLst>
    <p:sldId id="371" r:id="rId7"/>
    <p:sldId id="372" r:id="rId8"/>
    <p:sldId id="306" r:id="rId9"/>
    <p:sldId id="307" r:id="rId10"/>
    <p:sldId id="309" r:id="rId11"/>
    <p:sldId id="308" r:id="rId12"/>
    <p:sldId id="310" r:id="rId13"/>
    <p:sldId id="320" r:id="rId14"/>
    <p:sldId id="321" r:id="rId15"/>
    <p:sldId id="322" r:id="rId16"/>
    <p:sldId id="311" r:id="rId17"/>
    <p:sldId id="312" r:id="rId18"/>
    <p:sldId id="323" r:id="rId19"/>
    <p:sldId id="315" r:id="rId20"/>
    <p:sldId id="325" r:id="rId21"/>
    <p:sldId id="326" r:id="rId22"/>
    <p:sldId id="313" r:id="rId23"/>
    <p:sldId id="327" r:id="rId24"/>
    <p:sldId id="328" r:id="rId25"/>
    <p:sldId id="314" r:id="rId26"/>
    <p:sldId id="329" r:id="rId27"/>
    <p:sldId id="316" r:id="rId28"/>
    <p:sldId id="317" r:id="rId29"/>
    <p:sldId id="319" r:id="rId30"/>
    <p:sldId id="330" r:id="rId31"/>
    <p:sldId id="324" r:id="rId32"/>
    <p:sldId id="270" r:id="rId33"/>
    <p:sldId id="298" r:id="rId34"/>
    <p:sldId id="277" r:id="rId35"/>
    <p:sldId id="279" r:id="rId36"/>
    <p:sldId id="281" r:id="rId37"/>
    <p:sldId id="283" r:id="rId38"/>
    <p:sldId id="285" r:id="rId39"/>
    <p:sldId id="287" r:id="rId40"/>
    <p:sldId id="264" r:id="rId41"/>
  </p:sldIdLst>
  <p:sldSz cx="12192000" cy="6858000"/>
  <p:notesSz cx="6794500" cy="99314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5" clrIdx="0">
    <p:extLst>
      <p:ext uri="{19B8F6BF-5375-455C-9EA6-DF929625EA0E}">
        <p15:presenceInfo xmlns:p15="http://schemas.microsoft.com/office/powerpoint/2012/main" userId="Auth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1DE"/>
    <a:srgbClr val="E5ECEB"/>
    <a:srgbClr val="95D600"/>
    <a:srgbClr val="FF6B00"/>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1AC6AC-F63E-48F4-8F6E-2926A516590E}" v="2" dt="2020-08-26T03:13:34.817"/>
    <p1510:client id="{DEB9FA2C-10BB-4E2F-AF2C-B69A5614B6E1}" v="3" dt="2020-08-26T07:27:54.746"/>
    <p1510:client id="{EFAD8A9B-4491-4018-816E-75697879272E}" v="12" dt="2020-08-26T03:13:09.290"/>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76" autoAdjust="0"/>
    <p:restoredTop sz="73524" autoAdjust="0"/>
  </p:normalViewPr>
  <p:slideViewPr>
    <p:cSldViewPr snapToGrid="0">
      <p:cViewPr varScale="1">
        <p:scale>
          <a:sx n="87" d="100"/>
          <a:sy n="87" d="100"/>
        </p:scale>
        <p:origin x="1014"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2752"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viewProps" Target="viewProps.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image" Target="../media/image4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9.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image" Target="../media/image3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4.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image" Target="../media/image3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44283" cy="49829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48645" y="0"/>
            <a:ext cx="2944283" cy="49829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8/26/2020</a:t>
            </a:fld>
            <a:endParaRPr lang="en-US" altLang="en-US" dirty="0"/>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9433107"/>
            <a:ext cx="2944283" cy="498294"/>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48645" y="9433107"/>
            <a:ext cx="2944283" cy="498294"/>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dirty="0"/>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44283" cy="49829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48645" y="0"/>
            <a:ext cx="2944283" cy="49829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8/26/2020</a:t>
            </a:fld>
            <a:endParaRPr lang="en-US" altLang="en-US" dirty="0"/>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419100" y="1241425"/>
            <a:ext cx="5956300" cy="3351213"/>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79450" y="4779486"/>
            <a:ext cx="5435600" cy="3910489"/>
          </a:xfrm>
          <a:prstGeom prst="rect">
            <a:avLst/>
          </a:prstGeom>
        </p:spPr>
        <p:txBody>
          <a:bodyPr vert="horz" lIns="91440" tIns="45720" rIns="91440" bIns="45720" rtlCol="0"/>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9433107"/>
            <a:ext cx="2944283" cy="498294"/>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48645" y="9433107"/>
            <a:ext cx="2944283" cy="498294"/>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dirty="0"/>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and welcome.</a:t>
            </a:r>
          </a:p>
          <a:p>
            <a:endParaRPr lang="LID4096"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dirty="0"/>
          </a:p>
        </p:txBody>
      </p:sp>
    </p:spTree>
    <p:extLst>
      <p:ext uri="{BB962C8B-B14F-4D97-AF65-F5344CB8AC3E}">
        <p14:creationId xmlns:p14="http://schemas.microsoft.com/office/powerpoint/2010/main" val="15628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296D762-D658-934A-856F-4CD3100A7242}"/>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8375"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8375"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E7288370-B853-FB42-9601-5ADC366E085B}" type="slidenum">
              <a:rPr lang="en-US" altLang="en-US" sz="1900"/>
              <a:pPr eaLnBrk="1" hangingPunct="1"/>
              <a:t>10</a:t>
            </a:fld>
            <a:endParaRPr lang="en-US" altLang="en-US" sz="1900" dirty="0"/>
          </a:p>
        </p:txBody>
      </p:sp>
      <p:sp>
        <p:nvSpPr>
          <p:cNvPr id="876546" name="Rectangle 2">
            <a:extLst>
              <a:ext uri="{FF2B5EF4-FFF2-40B4-BE49-F238E27FC236}">
                <a16:creationId xmlns:a16="http://schemas.microsoft.com/office/drawing/2014/main" id="{98115C38-534C-9D4E-8D4C-6640853A051D}"/>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76547" name="Rectangle 3">
            <a:extLst>
              <a:ext uri="{FF2B5EF4-FFF2-40B4-BE49-F238E27FC236}">
                <a16:creationId xmlns:a16="http://schemas.microsoft.com/office/drawing/2014/main" id="{0CA11C9D-38F6-FC41-9617-4CC6201FE2C4}"/>
              </a:ext>
            </a:extLst>
          </p:cNvPr>
          <p:cNvSpPr>
            <a:spLocks noGrp="1" noChangeArrowheads="1"/>
          </p:cNvSpPr>
          <p:nvPr>
            <p:ph type="body" idx="1"/>
          </p:nvPr>
        </p:nvSpPr>
        <p:spPr/>
        <p:txBody>
          <a:bodyPr/>
          <a:lstStyle/>
          <a:p>
            <a:pPr eaLnBrk="1" hangingPunct="1">
              <a:defRPr/>
            </a:pPr>
            <a:r>
              <a:rPr lang="en-US" b="0" dirty="0">
                <a:cs typeface="+mn-cs"/>
              </a:rPr>
              <a:t>In Monte Carlo simulation, a ton of varied random parameters are set as inputs to the design. The computed results enable one to see areas where the design operates nominally.</a:t>
            </a:r>
          </a:p>
        </p:txBody>
      </p:sp>
    </p:spTree>
    <p:extLst>
      <p:ext uri="{BB962C8B-B14F-4D97-AF65-F5344CB8AC3E}">
        <p14:creationId xmlns:p14="http://schemas.microsoft.com/office/powerpoint/2010/main" val="3357103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80F8970-072F-304B-B51D-A9E1F1D072D8}"/>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8375"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8375"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3011FBD1-DF59-F448-94E1-269EC0379224}" type="slidenum">
              <a:rPr lang="en-US" altLang="en-US" sz="1900"/>
              <a:pPr eaLnBrk="1" hangingPunct="1"/>
              <a:t>11</a:t>
            </a:fld>
            <a:endParaRPr lang="en-US" altLang="en-US" sz="1900" dirty="0"/>
          </a:p>
        </p:txBody>
      </p:sp>
      <p:sp>
        <p:nvSpPr>
          <p:cNvPr id="854018" name="Rectangle 2">
            <a:extLst>
              <a:ext uri="{FF2B5EF4-FFF2-40B4-BE49-F238E27FC236}">
                <a16:creationId xmlns:a16="http://schemas.microsoft.com/office/drawing/2014/main" id="{FF1A7040-4DC3-254B-B75E-B0979797635C}"/>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54019" name="Rectangle 3">
            <a:extLst>
              <a:ext uri="{FF2B5EF4-FFF2-40B4-BE49-F238E27FC236}">
                <a16:creationId xmlns:a16="http://schemas.microsoft.com/office/drawing/2014/main" id="{466FB66C-1A6B-BD46-A6F5-CBA4EFAB6219}"/>
              </a:ext>
            </a:extLst>
          </p:cNvPr>
          <p:cNvSpPr>
            <a:spLocks noGrp="1" noChangeArrowheads="1"/>
          </p:cNvSpPr>
          <p:nvPr>
            <p:ph type="body" idx="1"/>
          </p:nvPr>
        </p:nvSpPr>
        <p:spPr/>
        <p:txBody>
          <a:bodyPr/>
          <a:lstStyle/>
          <a:p>
            <a:pPr eaLnBrk="1" hangingPunct="1">
              <a:defRPr/>
            </a:pPr>
            <a:r>
              <a:rPr lang="en-US" dirty="0">
                <a:cs typeface="+mn-cs"/>
              </a:rPr>
              <a:t>Noise can negatively affect the computation result as well as other factors like increased delay and incorrect computations.</a:t>
            </a:r>
          </a:p>
        </p:txBody>
      </p:sp>
    </p:spTree>
    <p:extLst>
      <p:ext uri="{BB962C8B-B14F-4D97-AF65-F5344CB8AC3E}">
        <p14:creationId xmlns:p14="http://schemas.microsoft.com/office/powerpoint/2010/main" val="4231135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4969B1E-4D8E-184E-922B-685FD67230A3}"/>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8375"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8375"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AF57C523-FEFF-9749-8258-241E2CB375DB}" type="slidenum">
              <a:rPr lang="en-US" altLang="en-US" sz="1900"/>
              <a:pPr eaLnBrk="1" hangingPunct="1"/>
              <a:t>12</a:t>
            </a:fld>
            <a:endParaRPr lang="en-US" altLang="en-US" sz="1900" dirty="0"/>
          </a:p>
        </p:txBody>
      </p:sp>
      <p:sp>
        <p:nvSpPr>
          <p:cNvPr id="856066" name="Rectangle 2">
            <a:extLst>
              <a:ext uri="{FF2B5EF4-FFF2-40B4-BE49-F238E27FC236}">
                <a16:creationId xmlns:a16="http://schemas.microsoft.com/office/drawing/2014/main" id="{88D3143B-20DD-8C47-9C4F-2930FB126046}"/>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56067" name="Rectangle 3">
            <a:extLst>
              <a:ext uri="{FF2B5EF4-FFF2-40B4-BE49-F238E27FC236}">
                <a16:creationId xmlns:a16="http://schemas.microsoft.com/office/drawing/2014/main" id="{0F322157-24A9-C642-8889-7F27DD0D2813}"/>
              </a:ext>
            </a:extLst>
          </p:cNvPr>
          <p:cNvSpPr>
            <a:spLocks noGrp="1" noChangeArrowheads="1"/>
          </p:cNvSpPr>
          <p:nvPr>
            <p:ph type="body" idx="1"/>
          </p:nvPr>
        </p:nvSpPr>
        <p:spPr/>
        <p:txBody>
          <a:bodyPr/>
          <a:lstStyle/>
          <a:p>
            <a:pPr eaLnBrk="1" hangingPunct="1">
              <a:defRPr/>
            </a:pPr>
            <a:r>
              <a:rPr lang="en-US" dirty="0">
                <a:cs typeface="+mn-cs"/>
              </a:rPr>
              <a:t>Reliability in VLSI depends on a number of factors</a:t>
            </a:r>
            <a:r>
              <a:rPr lang="en-US" b="1" dirty="0">
                <a:cs typeface="+mn-cs"/>
              </a:rPr>
              <a:t>,</a:t>
            </a:r>
            <a:r>
              <a:rPr lang="en-US" dirty="0">
                <a:cs typeface="+mn-cs"/>
              </a:rPr>
              <a:t> which includes hard errors and soft errors.</a:t>
            </a:r>
          </a:p>
        </p:txBody>
      </p:sp>
    </p:spTree>
    <p:extLst>
      <p:ext uri="{BB962C8B-B14F-4D97-AF65-F5344CB8AC3E}">
        <p14:creationId xmlns:p14="http://schemas.microsoft.com/office/powerpoint/2010/main" val="2067705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CBA84CB-BC70-3A40-A7D3-A2D41F2513DD}"/>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8375"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8375"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5E34B7BB-9CB2-8048-B35B-DEB325D98E2F}" type="slidenum">
              <a:rPr lang="en-US" altLang="en-US" sz="1900"/>
              <a:pPr eaLnBrk="1" hangingPunct="1"/>
              <a:t>13</a:t>
            </a:fld>
            <a:endParaRPr lang="en-US" altLang="en-US" sz="1900" dirty="0"/>
          </a:p>
        </p:txBody>
      </p:sp>
      <p:sp>
        <p:nvSpPr>
          <p:cNvPr id="878594" name="Rectangle 2">
            <a:extLst>
              <a:ext uri="{FF2B5EF4-FFF2-40B4-BE49-F238E27FC236}">
                <a16:creationId xmlns:a16="http://schemas.microsoft.com/office/drawing/2014/main" id="{3A25D34A-0309-1C4C-9511-320BE7AE31F2}"/>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78595" name="Rectangle 3">
            <a:extLst>
              <a:ext uri="{FF2B5EF4-FFF2-40B4-BE49-F238E27FC236}">
                <a16:creationId xmlns:a16="http://schemas.microsoft.com/office/drawing/2014/main" id="{88714BD4-3E80-9249-84BC-EC7C706E8685}"/>
              </a:ext>
            </a:extLst>
          </p:cNvPr>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11864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E29B5F9-EF62-5642-B9F0-E71969CFD036}"/>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8375"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8375"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B84AFC3A-0C4A-6D43-BCD0-9001E2ADC650}" type="slidenum">
              <a:rPr lang="en-US" altLang="en-US" sz="1900"/>
              <a:pPr eaLnBrk="1" hangingPunct="1"/>
              <a:t>14</a:t>
            </a:fld>
            <a:endParaRPr lang="en-US" altLang="en-US" sz="1900" dirty="0"/>
          </a:p>
        </p:txBody>
      </p:sp>
      <p:sp>
        <p:nvSpPr>
          <p:cNvPr id="862210" name="Rectangle 2">
            <a:extLst>
              <a:ext uri="{FF2B5EF4-FFF2-40B4-BE49-F238E27FC236}">
                <a16:creationId xmlns:a16="http://schemas.microsoft.com/office/drawing/2014/main" id="{6E6A9232-130D-7347-9095-0CEAC42101DB}"/>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62211" name="Rectangle 3">
            <a:extLst>
              <a:ext uri="{FF2B5EF4-FFF2-40B4-BE49-F238E27FC236}">
                <a16:creationId xmlns:a16="http://schemas.microsoft.com/office/drawing/2014/main" id="{7E13DCF9-9E1A-9048-8B03-46181319DCA9}"/>
              </a:ext>
            </a:extLst>
          </p:cNvPr>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868269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2130380-D503-6347-9BCA-EF813DAFCD44}"/>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8375"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8375"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DB592BF4-41C9-0640-AC07-713B84DD6A6A}" type="slidenum">
              <a:rPr lang="en-US" altLang="en-US" sz="1900"/>
              <a:pPr eaLnBrk="1" hangingPunct="1"/>
              <a:t>15</a:t>
            </a:fld>
            <a:endParaRPr lang="en-US" altLang="en-US" sz="1900" dirty="0"/>
          </a:p>
        </p:txBody>
      </p:sp>
      <p:sp>
        <p:nvSpPr>
          <p:cNvPr id="882690" name="Rectangle 2">
            <a:extLst>
              <a:ext uri="{FF2B5EF4-FFF2-40B4-BE49-F238E27FC236}">
                <a16:creationId xmlns:a16="http://schemas.microsoft.com/office/drawing/2014/main" id="{68B26D98-3D28-894E-B5C2-E2361599E741}"/>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82691" name="Rectangle 3">
            <a:extLst>
              <a:ext uri="{FF2B5EF4-FFF2-40B4-BE49-F238E27FC236}">
                <a16:creationId xmlns:a16="http://schemas.microsoft.com/office/drawing/2014/main" id="{6A015FD3-AECF-3243-872A-7F3D32100674}"/>
              </a:ext>
            </a:extLst>
          </p:cNvPr>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2246207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82B27CB-3BA8-8C4E-9BC7-33FDC48C0032}"/>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8375"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8375"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448084D6-B91D-CF43-93E7-681271A37CFD}" type="slidenum">
              <a:rPr lang="en-US" altLang="en-US" sz="1900"/>
              <a:pPr eaLnBrk="1" hangingPunct="1"/>
              <a:t>16</a:t>
            </a:fld>
            <a:endParaRPr lang="en-US" altLang="en-US" sz="1900" dirty="0"/>
          </a:p>
        </p:txBody>
      </p:sp>
      <p:sp>
        <p:nvSpPr>
          <p:cNvPr id="884738" name="Rectangle 2">
            <a:extLst>
              <a:ext uri="{FF2B5EF4-FFF2-40B4-BE49-F238E27FC236}">
                <a16:creationId xmlns:a16="http://schemas.microsoft.com/office/drawing/2014/main" id="{B34CDE5A-DD12-FB41-BCA8-D480F21081CC}"/>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84739" name="Rectangle 3">
            <a:extLst>
              <a:ext uri="{FF2B5EF4-FFF2-40B4-BE49-F238E27FC236}">
                <a16:creationId xmlns:a16="http://schemas.microsoft.com/office/drawing/2014/main" id="{C25F64F0-F14C-9042-B308-A25744745461}"/>
              </a:ext>
            </a:extLst>
          </p:cNvPr>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14831600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4798CAD-BADA-DD4E-BAB7-0CEDBB4DBE7F}"/>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8375"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8375"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45CD6401-AFF2-914A-AE43-8E029682C7DD}" type="slidenum">
              <a:rPr lang="en-US" altLang="en-US" sz="1900"/>
              <a:pPr eaLnBrk="1" hangingPunct="1"/>
              <a:t>17</a:t>
            </a:fld>
            <a:endParaRPr lang="en-US" altLang="en-US" sz="1900" dirty="0"/>
          </a:p>
        </p:txBody>
      </p:sp>
      <p:sp>
        <p:nvSpPr>
          <p:cNvPr id="858114" name="Rectangle 2">
            <a:extLst>
              <a:ext uri="{FF2B5EF4-FFF2-40B4-BE49-F238E27FC236}">
                <a16:creationId xmlns:a16="http://schemas.microsoft.com/office/drawing/2014/main" id="{2E68CBE3-B38C-B949-976D-9AD7F95A7DA0}"/>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58115" name="Rectangle 3">
            <a:extLst>
              <a:ext uri="{FF2B5EF4-FFF2-40B4-BE49-F238E27FC236}">
                <a16:creationId xmlns:a16="http://schemas.microsoft.com/office/drawing/2014/main" id="{A479DF6E-54F4-0F46-BB5C-4EFA608E02BE}"/>
              </a:ext>
            </a:extLst>
          </p:cNvPr>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23856893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585A0748-C6B0-0449-BA8B-B7D40CE98E6D}"/>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lstStyle>
            <a:lvl1pPr defTabSz="968375"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8375"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EDA6269D-D68B-B640-AD54-C0B2C8BF5310}" type="slidenum">
              <a:rPr lang="en-US" altLang="en-US" sz="1900"/>
              <a:pPr eaLnBrk="1" hangingPunct="1"/>
              <a:t>18</a:t>
            </a:fld>
            <a:endParaRPr lang="en-US" altLang="en-US" sz="1900" dirty="0"/>
          </a:p>
        </p:txBody>
      </p:sp>
      <p:sp>
        <p:nvSpPr>
          <p:cNvPr id="886786" name="Rectangle 2">
            <a:extLst>
              <a:ext uri="{FF2B5EF4-FFF2-40B4-BE49-F238E27FC236}">
                <a16:creationId xmlns:a16="http://schemas.microsoft.com/office/drawing/2014/main" id="{49DCECCF-A492-434A-A37E-4213981EE921}"/>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86787" name="Rectangle 3">
            <a:extLst>
              <a:ext uri="{FF2B5EF4-FFF2-40B4-BE49-F238E27FC236}">
                <a16:creationId xmlns:a16="http://schemas.microsoft.com/office/drawing/2014/main" id="{CAE5BA17-C75A-E642-AE02-D5F233495D71}"/>
              </a:ext>
            </a:extLst>
          </p:cNvPr>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2498236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508DDED-754C-7542-8999-BF4BB25BA7FC}"/>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8375"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8375"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EA06205A-75DF-1848-9A6B-A1659262F2A3}" type="slidenum">
              <a:rPr lang="en-US" altLang="en-US" sz="1900"/>
              <a:pPr eaLnBrk="1" hangingPunct="1"/>
              <a:t>19</a:t>
            </a:fld>
            <a:endParaRPr lang="en-US" altLang="en-US" sz="1900" dirty="0"/>
          </a:p>
        </p:txBody>
      </p:sp>
      <p:sp>
        <p:nvSpPr>
          <p:cNvPr id="889858" name="Rectangle 2">
            <a:extLst>
              <a:ext uri="{FF2B5EF4-FFF2-40B4-BE49-F238E27FC236}">
                <a16:creationId xmlns:a16="http://schemas.microsoft.com/office/drawing/2014/main" id="{9973FDC9-A484-6B4A-ACCC-63C966907531}"/>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89859" name="Rectangle 3">
            <a:extLst>
              <a:ext uri="{FF2B5EF4-FFF2-40B4-BE49-F238E27FC236}">
                <a16:creationId xmlns:a16="http://schemas.microsoft.com/office/drawing/2014/main" id="{3B1472E1-68E2-3641-AD5D-9064D9228C8C}"/>
              </a:ext>
            </a:extLst>
          </p:cNvPr>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660031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516C1422-85A1-564D-A764-8011C09BC23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473C604-78E2-8746-95AF-3A1BD13D1B85}" type="slidenum">
              <a:rPr lang="en-US" altLang="en-US" sz="1300"/>
              <a:pPr>
                <a:spcBef>
                  <a:spcPct val="0"/>
                </a:spcBef>
              </a:pPr>
              <a:t>2</a:t>
            </a:fld>
            <a:endParaRPr lang="en-US" altLang="en-US" sz="1300" dirty="0"/>
          </a:p>
        </p:txBody>
      </p:sp>
      <p:sp>
        <p:nvSpPr>
          <p:cNvPr id="19458" name="Rectangle 2">
            <a:extLst>
              <a:ext uri="{FF2B5EF4-FFF2-40B4-BE49-F238E27FC236}">
                <a16:creationId xmlns:a16="http://schemas.microsoft.com/office/drawing/2014/main" id="{CFA283B3-98F9-354A-AC44-B554D6E4A5BB}"/>
              </a:ext>
            </a:extLst>
          </p:cNvPr>
          <p:cNvSpPr>
            <a:spLocks noGrp="1" noRot="1" noChangeAspect="1" noChangeArrowheads="1" noTextEdit="1"/>
          </p:cNvSpPr>
          <p:nvPr>
            <p:ph type="sldImg"/>
          </p:nvPr>
        </p:nvSpPr>
        <p:spPr>
          <a:ln/>
        </p:spPr>
      </p:sp>
      <p:sp>
        <p:nvSpPr>
          <p:cNvPr id="171011" name="Rectangle 3">
            <a:extLst>
              <a:ext uri="{FF2B5EF4-FFF2-40B4-BE49-F238E27FC236}">
                <a16:creationId xmlns:a16="http://schemas.microsoft.com/office/drawing/2014/main" id="{CD10E155-59CB-5842-BAA2-1B9C8ED780C2}"/>
              </a:ext>
            </a:extLst>
          </p:cNvPr>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9750749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76817EF-1856-4044-AFFE-092EF9A04915}"/>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8375"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8375"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472AAA98-47D2-4347-B9B3-295A73F14500}" type="slidenum">
              <a:rPr lang="en-US" altLang="en-US" sz="1900"/>
              <a:pPr eaLnBrk="1" hangingPunct="1"/>
              <a:t>20</a:t>
            </a:fld>
            <a:endParaRPr lang="en-US" altLang="en-US" sz="1900" dirty="0"/>
          </a:p>
        </p:txBody>
      </p:sp>
      <p:sp>
        <p:nvSpPr>
          <p:cNvPr id="860162" name="Rectangle 2">
            <a:extLst>
              <a:ext uri="{FF2B5EF4-FFF2-40B4-BE49-F238E27FC236}">
                <a16:creationId xmlns:a16="http://schemas.microsoft.com/office/drawing/2014/main" id="{1F9680A5-1A97-8745-993E-9B06BCFC58EC}"/>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60163" name="Rectangle 3">
            <a:extLst>
              <a:ext uri="{FF2B5EF4-FFF2-40B4-BE49-F238E27FC236}">
                <a16:creationId xmlns:a16="http://schemas.microsoft.com/office/drawing/2014/main" id="{ED877D76-D2E3-6D42-99F5-21E68B0A14A6}"/>
              </a:ext>
            </a:extLst>
          </p:cNvPr>
          <p:cNvSpPr>
            <a:spLocks noGrp="1" noChangeArrowheads="1"/>
          </p:cNvSpPr>
          <p:nvPr>
            <p:ph type="body" idx="1"/>
          </p:nvPr>
        </p:nvSpPr>
        <p:spPr/>
        <p:txBody>
          <a:bodyPr/>
          <a:lstStyle/>
          <a:p>
            <a:pPr eaLnBrk="1" hangingPunct="1">
              <a:defRPr/>
            </a:pPr>
            <a:r>
              <a:rPr lang="en-US" dirty="0">
                <a:cs typeface="+mn-cs"/>
              </a:rPr>
              <a:t>Current through wires can cause heating. The hotter the wire, the more resistive and slower it gets.</a:t>
            </a:r>
          </a:p>
        </p:txBody>
      </p:sp>
    </p:spTree>
    <p:extLst>
      <p:ext uri="{BB962C8B-B14F-4D97-AF65-F5344CB8AC3E}">
        <p14:creationId xmlns:p14="http://schemas.microsoft.com/office/powerpoint/2010/main" val="2413605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074D274-443A-6042-9D9B-3A1F30C731CF}"/>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8375"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8375"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61A6D5CB-C29F-7D48-BD9A-2BD94DAE7E62}" type="slidenum">
              <a:rPr lang="en-US" altLang="en-US" sz="1900"/>
              <a:pPr eaLnBrk="1" hangingPunct="1"/>
              <a:t>21</a:t>
            </a:fld>
            <a:endParaRPr lang="en-US" altLang="en-US" sz="1900" dirty="0"/>
          </a:p>
        </p:txBody>
      </p:sp>
      <p:sp>
        <p:nvSpPr>
          <p:cNvPr id="892930" name="Rectangle 2">
            <a:extLst>
              <a:ext uri="{FF2B5EF4-FFF2-40B4-BE49-F238E27FC236}">
                <a16:creationId xmlns:a16="http://schemas.microsoft.com/office/drawing/2014/main" id="{B147F1AA-2755-504B-8DD5-A382A7FE23C2}"/>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92931" name="Rectangle 3">
            <a:extLst>
              <a:ext uri="{FF2B5EF4-FFF2-40B4-BE49-F238E27FC236}">
                <a16:creationId xmlns:a16="http://schemas.microsoft.com/office/drawing/2014/main" id="{BB74A11B-7C52-3148-824A-4FBECE3D8143}"/>
              </a:ext>
            </a:extLst>
          </p:cNvPr>
          <p:cNvSpPr>
            <a:spLocks noGrp="1" noChangeArrowheads="1"/>
          </p:cNvSpPr>
          <p:nvPr>
            <p:ph type="body" idx="1"/>
          </p:nvPr>
        </p:nvSpPr>
        <p:spPr/>
        <p:txBody>
          <a:bodyPr/>
          <a:lstStyle/>
          <a:p>
            <a:pPr eaLnBrk="1" hangingPunct="1">
              <a:defRPr/>
            </a:pPr>
            <a:r>
              <a:rPr lang="en-GB" sz="1200" b="0" i="0" kern="1200" dirty="0">
                <a:solidFill>
                  <a:schemeClr val="tx1"/>
                </a:solidFill>
                <a:effectLst/>
                <a:latin typeface="+mn-lt"/>
                <a:ea typeface="ＭＳ Ｐゴシック" charset="0"/>
                <a:cs typeface="ＭＳ Ｐゴシック" charset="0"/>
              </a:rPr>
              <a:t>Electrostatic discharge is the sudden flow of electricity between two electrically charged objects when a conduction path is created. Usually, the direction of current flow is from the object with higher charge to the object with lower charge.</a:t>
            </a:r>
          </a:p>
          <a:p>
            <a:pPr eaLnBrk="1" hangingPunct="1">
              <a:defRPr/>
            </a:pPr>
            <a:endParaRPr lang="en-GB" sz="1200" b="0" i="0" kern="1200" dirty="0">
              <a:solidFill>
                <a:schemeClr val="tx1"/>
              </a:solidFill>
              <a:effectLst/>
              <a:latin typeface="+mn-lt"/>
              <a:ea typeface="ＭＳ Ｐゴシック" charset="0"/>
              <a:cs typeface="+mn-cs"/>
            </a:endParaRPr>
          </a:p>
          <a:p>
            <a:pPr eaLnBrk="1" hangingPunct="1">
              <a:defRPr/>
            </a:pPr>
            <a:r>
              <a:rPr lang="en-GB" sz="1200" b="0" i="0" kern="1200" dirty="0">
                <a:solidFill>
                  <a:schemeClr val="tx1"/>
                </a:solidFill>
                <a:effectLst/>
                <a:latin typeface="+mn-lt"/>
                <a:ea typeface="ＭＳ Ｐゴシック" charset="0"/>
                <a:cs typeface="ＭＳ Ｐゴシック" charset="0"/>
              </a:rPr>
              <a:t>When a strong electric field is applied, this could lead to destruction of an oxide layer. This is known as oxide breakdown.</a:t>
            </a:r>
          </a:p>
          <a:p>
            <a:pPr eaLnBrk="1" hangingPunct="1">
              <a:defRPr/>
            </a:pPr>
            <a:endParaRPr lang="en-GB" sz="1200" b="0" i="0" kern="1200" dirty="0">
              <a:solidFill>
                <a:schemeClr val="tx1"/>
              </a:solidFill>
              <a:effectLst/>
              <a:latin typeface="+mn-lt"/>
              <a:ea typeface="ＭＳ Ｐゴシック" charset="0"/>
              <a:cs typeface="+mn-cs"/>
            </a:endParaRPr>
          </a:p>
          <a:p>
            <a:pPr eaLnBrk="1" hangingPunct="1">
              <a:defRPr/>
            </a:pPr>
            <a:endParaRPr lang="en-US" dirty="0">
              <a:cs typeface="+mn-cs"/>
            </a:endParaRPr>
          </a:p>
        </p:txBody>
      </p:sp>
    </p:spTree>
    <p:extLst>
      <p:ext uri="{BB962C8B-B14F-4D97-AF65-F5344CB8AC3E}">
        <p14:creationId xmlns:p14="http://schemas.microsoft.com/office/powerpoint/2010/main" val="38579586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274449D-5419-484B-9AD6-906B5EF1399E}"/>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8375"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8375"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45AB831E-1F83-C046-B014-1A1CE3195FB0}" type="slidenum">
              <a:rPr lang="en-US" altLang="en-US" sz="1900"/>
              <a:pPr eaLnBrk="1" hangingPunct="1"/>
              <a:t>22</a:t>
            </a:fld>
            <a:endParaRPr lang="en-US" altLang="en-US" sz="1900" dirty="0"/>
          </a:p>
        </p:txBody>
      </p:sp>
      <p:sp>
        <p:nvSpPr>
          <p:cNvPr id="864258" name="Rectangle 2">
            <a:extLst>
              <a:ext uri="{FF2B5EF4-FFF2-40B4-BE49-F238E27FC236}">
                <a16:creationId xmlns:a16="http://schemas.microsoft.com/office/drawing/2014/main" id="{4274656C-96AF-3F4E-BE56-2706295E15B0}"/>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64259" name="Rectangle 3">
            <a:extLst>
              <a:ext uri="{FF2B5EF4-FFF2-40B4-BE49-F238E27FC236}">
                <a16:creationId xmlns:a16="http://schemas.microsoft.com/office/drawing/2014/main" id="{F3C6B7B5-7236-8247-BBF3-48796E327161}"/>
              </a:ext>
            </a:extLst>
          </p:cNvPr>
          <p:cNvSpPr>
            <a:spLocks noGrp="1" noChangeArrowheads="1"/>
          </p:cNvSpPr>
          <p:nvPr>
            <p:ph type="body" idx="1"/>
          </p:nvPr>
        </p:nvSpPr>
        <p:spPr/>
        <p:txBody>
          <a:bodyPr/>
          <a:lstStyle/>
          <a:p>
            <a:pPr eaLnBrk="1" hangingPunct="1">
              <a:defRPr/>
            </a:pPr>
            <a:r>
              <a:rPr lang="en-GB" sz="1200" b="0" i="0" kern="1200" dirty="0">
                <a:solidFill>
                  <a:schemeClr val="tx1"/>
                </a:solidFill>
                <a:effectLst/>
                <a:latin typeface="+mn-lt"/>
                <a:ea typeface="ＭＳ Ｐゴシック" charset="0"/>
                <a:cs typeface="ＭＳ Ｐゴシック" charset="0"/>
              </a:rPr>
              <a:t>Latchup refers to a short circuit formed between power and ground rails.</a:t>
            </a:r>
          </a:p>
          <a:p>
            <a:pPr eaLnBrk="1" hangingPunct="1">
              <a:defRPr/>
            </a:pPr>
            <a:endParaRPr lang="en-GB" sz="1200" b="0" i="0" kern="1200" dirty="0">
              <a:solidFill>
                <a:schemeClr val="tx1"/>
              </a:solidFill>
              <a:effectLst/>
              <a:latin typeface="+mn-lt"/>
              <a:ea typeface="ＭＳ Ｐゴシック" charset="0"/>
              <a:cs typeface="ＭＳ Ｐゴシック" charset="0"/>
            </a:endParaRPr>
          </a:p>
          <a:p>
            <a:pPr eaLnBrk="1" hangingPunct="1">
              <a:defRPr/>
            </a:pPr>
            <a:r>
              <a:rPr lang="en-GB" sz="1200" b="0" i="0" kern="1200" dirty="0">
                <a:solidFill>
                  <a:schemeClr val="tx1"/>
                </a:solidFill>
                <a:effectLst/>
                <a:latin typeface="+mn-lt"/>
                <a:ea typeface="ＭＳ Ｐゴシック" charset="0"/>
                <a:cs typeface="ＭＳ Ｐゴシック" charset="0"/>
              </a:rPr>
              <a:t>From the equivalent circuit, when one of the transistors is forward biased, it creates a positive feedback with the other transistor through both bases, and this increases the current flow in the system until the circuit fails.</a:t>
            </a:r>
            <a:endParaRPr lang="en-US" b="0" dirty="0">
              <a:cs typeface="+mn-cs"/>
            </a:endParaRPr>
          </a:p>
        </p:txBody>
      </p:sp>
    </p:spTree>
    <p:extLst>
      <p:ext uri="{BB962C8B-B14F-4D97-AF65-F5344CB8AC3E}">
        <p14:creationId xmlns:p14="http://schemas.microsoft.com/office/powerpoint/2010/main" val="35807223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7A52FD1-405A-F24A-8398-9765441AEB4D}"/>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8375"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8375"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9BF48DC6-86A4-B241-87CF-8199B583E78F}" type="slidenum">
              <a:rPr lang="en-US" altLang="en-US" sz="1900"/>
              <a:pPr eaLnBrk="1" hangingPunct="1"/>
              <a:t>23</a:t>
            </a:fld>
            <a:endParaRPr lang="en-US" altLang="en-US" sz="1900" dirty="0"/>
          </a:p>
        </p:txBody>
      </p:sp>
      <p:sp>
        <p:nvSpPr>
          <p:cNvPr id="866306" name="Rectangle 2">
            <a:extLst>
              <a:ext uri="{FF2B5EF4-FFF2-40B4-BE49-F238E27FC236}">
                <a16:creationId xmlns:a16="http://schemas.microsoft.com/office/drawing/2014/main" id="{DFFC830E-32A2-714B-A1F4-EEEFEF363EAE}"/>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66307" name="Rectangle 3">
            <a:extLst>
              <a:ext uri="{FF2B5EF4-FFF2-40B4-BE49-F238E27FC236}">
                <a16:creationId xmlns:a16="http://schemas.microsoft.com/office/drawing/2014/main" id="{745D4C32-857B-BC49-BE9D-61750111EE17}"/>
              </a:ext>
            </a:extLst>
          </p:cNvPr>
          <p:cNvSpPr>
            <a:spLocks noGrp="1" noChangeArrowheads="1"/>
          </p:cNvSpPr>
          <p:nvPr>
            <p:ph type="body" idx="1"/>
          </p:nvPr>
        </p:nvSpPr>
        <p:spPr/>
        <p:txBody>
          <a:bodyPr/>
          <a:lstStyle/>
          <a:p>
            <a:pPr eaLnBrk="1" hangingPunct="1">
              <a:defRPr/>
            </a:pPr>
            <a:r>
              <a:rPr lang="en-US" b="0" dirty="0">
                <a:cs typeface="+mn-cs"/>
              </a:rPr>
              <a:t>Guard rings protect active devices from latchup. For P+ active devices, n+ guard rings are used and vice versa.</a:t>
            </a:r>
          </a:p>
        </p:txBody>
      </p:sp>
    </p:spTree>
    <p:extLst>
      <p:ext uri="{BB962C8B-B14F-4D97-AF65-F5344CB8AC3E}">
        <p14:creationId xmlns:p14="http://schemas.microsoft.com/office/powerpoint/2010/main" val="33231119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2DDA577-2FE9-E044-80A5-CFF02C983F19}"/>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8375"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8375"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68128EE9-616B-E54F-BD6F-96FF0B63720F}" type="slidenum">
              <a:rPr lang="en-US" altLang="en-US" sz="1900"/>
              <a:pPr eaLnBrk="1" hangingPunct="1"/>
              <a:t>24</a:t>
            </a:fld>
            <a:endParaRPr lang="en-US" altLang="en-US" sz="1900" dirty="0"/>
          </a:p>
        </p:txBody>
      </p:sp>
      <p:sp>
        <p:nvSpPr>
          <p:cNvPr id="870402" name="Rectangle 2">
            <a:extLst>
              <a:ext uri="{FF2B5EF4-FFF2-40B4-BE49-F238E27FC236}">
                <a16:creationId xmlns:a16="http://schemas.microsoft.com/office/drawing/2014/main" id="{5E01A251-C782-994C-B04F-F887628F2412}"/>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70403" name="Rectangle 3">
            <a:extLst>
              <a:ext uri="{FF2B5EF4-FFF2-40B4-BE49-F238E27FC236}">
                <a16:creationId xmlns:a16="http://schemas.microsoft.com/office/drawing/2014/main" id="{E1784083-C2A7-DA41-8F13-C2AB864968CE}"/>
              </a:ext>
            </a:extLst>
          </p:cNvPr>
          <p:cNvSpPr>
            <a:spLocks noGrp="1" noChangeArrowheads="1"/>
          </p:cNvSpPr>
          <p:nvPr>
            <p:ph type="body" idx="1"/>
          </p:nvPr>
        </p:nvSpPr>
        <p:spPr/>
        <p:txBody>
          <a:bodyPr/>
          <a:lstStyle/>
          <a:p>
            <a:pPr eaLnBrk="1" hangingPunct="1">
              <a:defRPr/>
            </a:pPr>
            <a:r>
              <a:rPr lang="en-US" b="0" dirty="0">
                <a:cs typeface="+mn-cs"/>
              </a:rPr>
              <a:t>Ionized tracks are formed when high-energy neutrons pass through silicon. These high-energy neutrons may collide with the nuclei of the atoms, which can then drift to form multiple ionized tracks that are diffused in the silicon.</a:t>
            </a:r>
          </a:p>
          <a:p>
            <a:pPr eaLnBrk="1" hangingPunct="1">
              <a:defRPr/>
            </a:pPr>
            <a:endParaRPr lang="en-US" b="0" dirty="0">
              <a:cs typeface="+mn-cs"/>
            </a:endParaRPr>
          </a:p>
          <a:p>
            <a:pPr eaLnBrk="1" hangingPunct="1">
              <a:defRPr/>
            </a:pPr>
            <a:r>
              <a:rPr lang="en-US" b="0" dirty="0">
                <a:cs typeface="+mn-cs"/>
              </a:rPr>
              <a:t>These ionized tracks can create surge in the presence of electric field and change the value stored in the DRAM.</a:t>
            </a:r>
          </a:p>
        </p:txBody>
      </p:sp>
    </p:spTree>
    <p:extLst>
      <p:ext uri="{BB962C8B-B14F-4D97-AF65-F5344CB8AC3E}">
        <p14:creationId xmlns:p14="http://schemas.microsoft.com/office/powerpoint/2010/main" val="14723821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86D8961-0A31-CB41-9281-B8204BC02170}"/>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8375"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8375"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80B61A75-3179-A34B-8791-EE3337FF9363}" type="slidenum">
              <a:rPr lang="en-US" altLang="en-US" sz="1900"/>
              <a:pPr eaLnBrk="1" hangingPunct="1"/>
              <a:t>25</a:t>
            </a:fld>
            <a:endParaRPr lang="en-US" altLang="en-US" sz="1900" dirty="0"/>
          </a:p>
        </p:txBody>
      </p:sp>
      <p:sp>
        <p:nvSpPr>
          <p:cNvPr id="897026" name="Rectangle 2">
            <a:extLst>
              <a:ext uri="{FF2B5EF4-FFF2-40B4-BE49-F238E27FC236}">
                <a16:creationId xmlns:a16="http://schemas.microsoft.com/office/drawing/2014/main" id="{2018F508-ACC0-CE4E-B545-937CF1A5B80C}"/>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97027" name="Rectangle 3">
            <a:extLst>
              <a:ext uri="{FF2B5EF4-FFF2-40B4-BE49-F238E27FC236}">
                <a16:creationId xmlns:a16="http://schemas.microsoft.com/office/drawing/2014/main" id="{7853C265-24B6-D141-8750-F5394D25AF8E}"/>
              </a:ext>
            </a:extLst>
          </p:cNvPr>
          <p:cNvSpPr>
            <a:spLocks noGrp="1" noChangeArrowheads="1"/>
          </p:cNvSpPr>
          <p:nvPr>
            <p:ph type="body" idx="1"/>
          </p:nvPr>
        </p:nvSpPr>
        <p:spPr/>
        <p:txBody>
          <a:bodyPr/>
          <a:lstStyle/>
          <a:p>
            <a:pPr eaLnBrk="1" hangingPunct="1">
              <a:defRPr/>
            </a:pPr>
            <a:r>
              <a:rPr lang="en-US" dirty="0">
                <a:cs typeface="+mn-cs"/>
              </a:rPr>
              <a:t>Electronic components and circuits can be operated in environment with high levels of ionizing radiation. Radiation hardening is making circuits that are resistant to the effects of such hostile environment to prevent damage or malfunction.</a:t>
            </a:r>
          </a:p>
        </p:txBody>
      </p:sp>
    </p:spTree>
    <p:extLst>
      <p:ext uri="{BB962C8B-B14F-4D97-AF65-F5344CB8AC3E}">
        <p14:creationId xmlns:p14="http://schemas.microsoft.com/office/powerpoint/2010/main" val="22473909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5D17C4FB-3481-0F40-9889-7BC7D222838F}"/>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lstStyle>
            <a:lvl1pPr defTabSz="968375"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8375"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E382B94E-CEF0-6541-A236-8D5C6E357F88}" type="slidenum">
              <a:rPr lang="en-US" altLang="en-US" sz="1900"/>
              <a:pPr eaLnBrk="1" hangingPunct="1"/>
              <a:t>26</a:t>
            </a:fld>
            <a:endParaRPr lang="en-US" altLang="en-US" sz="1900" dirty="0"/>
          </a:p>
        </p:txBody>
      </p:sp>
      <p:sp>
        <p:nvSpPr>
          <p:cNvPr id="56322" name="Rectangle 2">
            <a:extLst>
              <a:ext uri="{FF2B5EF4-FFF2-40B4-BE49-F238E27FC236}">
                <a16:creationId xmlns:a16="http://schemas.microsoft.com/office/drawing/2014/main" id="{AD9F32DA-9C02-1341-B99A-78366600987F}"/>
              </a:ext>
            </a:extLst>
          </p:cNvPr>
          <p:cNvSpPr>
            <a:spLocks noGrp="1" noRot="1" noChangeAspect="1" noChangeArrowheads="1" noTextEdit="1"/>
          </p:cNvSpPr>
          <p:nvPr>
            <p:ph type="sldImg"/>
          </p:nvPr>
        </p:nvSpPr>
        <p:spPr>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56323" name="Rectangle 3">
            <a:extLst>
              <a:ext uri="{FF2B5EF4-FFF2-40B4-BE49-F238E27FC236}">
                <a16:creationId xmlns:a16="http://schemas.microsoft.com/office/drawing/2014/main" id="{AAD84CF1-CBA6-314D-9ACE-84510C6FA5B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dirty="0"/>
          </a:p>
        </p:txBody>
      </p:sp>
    </p:spTree>
    <p:extLst>
      <p:ext uri="{BB962C8B-B14F-4D97-AF65-F5344CB8AC3E}">
        <p14:creationId xmlns:p14="http://schemas.microsoft.com/office/powerpoint/2010/main" val="30209405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1D3C9256-CB5E-5044-A773-95F730124DB7}"/>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lstStyle>
            <a:lvl1pPr defTabSz="968375"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8375"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6D33F25D-AB38-2640-BF13-633432D4C9B4}" type="slidenum">
              <a:rPr lang="en-US" altLang="en-US" sz="1900"/>
              <a:pPr eaLnBrk="1" hangingPunct="1"/>
              <a:t>27</a:t>
            </a:fld>
            <a:endParaRPr lang="en-US" altLang="en-US" sz="1900" dirty="0"/>
          </a:p>
        </p:txBody>
      </p:sp>
      <p:sp>
        <p:nvSpPr>
          <p:cNvPr id="58370" name="Rectangle 2">
            <a:extLst>
              <a:ext uri="{FF2B5EF4-FFF2-40B4-BE49-F238E27FC236}">
                <a16:creationId xmlns:a16="http://schemas.microsoft.com/office/drawing/2014/main" id="{E7738E8E-03DD-FB4A-83A8-6A00A71CDBF5}"/>
              </a:ext>
            </a:extLst>
          </p:cNvPr>
          <p:cNvSpPr>
            <a:spLocks noGrp="1" noRot="1" noChangeAspect="1" noChangeArrowheads="1" noTextEdit="1"/>
          </p:cNvSpPr>
          <p:nvPr>
            <p:ph type="sldImg"/>
          </p:nvPr>
        </p:nvSpPr>
        <p:spPr>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58371" name="Rectangle 3">
            <a:extLst>
              <a:ext uri="{FF2B5EF4-FFF2-40B4-BE49-F238E27FC236}">
                <a16:creationId xmlns:a16="http://schemas.microsoft.com/office/drawing/2014/main" id="{33979EBA-E1C0-874E-9124-9AFEC4D96D1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dirty="0"/>
          </a:p>
        </p:txBody>
      </p:sp>
    </p:spTree>
    <p:extLst>
      <p:ext uri="{BB962C8B-B14F-4D97-AF65-F5344CB8AC3E}">
        <p14:creationId xmlns:p14="http://schemas.microsoft.com/office/powerpoint/2010/main" val="7073127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32C35A37-2E2E-5D4E-B071-F9C9B22C6E42}"/>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lstStyle>
            <a:lvl1pPr defTabSz="968375"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8375"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A2A89DAC-07BE-844E-BC7F-5F00EF428D03}" type="slidenum">
              <a:rPr lang="en-US" altLang="en-US" sz="1900"/>
              <a:pPr eaLnBrk="1" hangingPunct="1"/>
              <a:t>28</a:t>
            </a:fld>
            <a:endParaRPr lang="en-US" altLang="en-US" sz="1900" dirty="0"/>
          </a:p>
        </p:txBody>
      </p:sp>
      <p:sp>
        <p:nvSpPr>
          <p:cNvPr id="60418" name="Rectangle 2">
            <a:extLst>
              <a:ext uri="{FF2B5EF4-FFF2-40B4-BE49-F238E27FC236}">
                <a16:creationId xmlns:a16="http://schemas.microsoft.com/office/drawing/2014/main" id="{B80F6579-9DDD-5B4C-BE28-BEEDC6EEEC6B}"/>
              </a:ext>
            </a:extLst>
          </p:cNvPr>
          <p:cNvSpPr>
            <a:spLocks noGrp="1" noRot="1" noChangeAspect="1" noChangeArrowheads="1" noTextEdit="1"/>
          </p:cNvSpPr>
          <p:nvPr>
            <p:ph type="sldImg"/>
          </p:nvPr>
        </p:nvSpPr>
        <p:spPr>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60419" name="Rectangle 3">
            <a:extLst>
              <a:ext uri="{FF2B5EF4-FFF2-40B4-BE49-F238E27FC236}">
                <a16:creationId xmlns:a16="http://schemas.microsoft.com/office/drawing/2014/main" id="{D6BD405F-6915-444C-B68A-AFCB5F868C1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dirty="0"/>
          </a:p>
        </p:txBody>
      </p:sp>
    </p:spTree>
    <p:extLst>
      <p:ext uri="{BB962C8B-B14F-4D97-AF65-F5344CB8AC3E}">
        <p14:creationId xmlns:p14="http://schemas.microsoft.com/office/powerpoint/2010/main" val="39920548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378296B1-86E0-B345-9F62-5A402535C0FE}"/>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lstStyle>
            <a:lvl1pPr defTabSz="968375"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8375"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7D5444A0-412F-F24E-8506-7E9926C90D2B}" type="slidenum">
              <a:rPr lang="en-US" altLang="en-US" sz="1900"/>
              <a:pPr eaLnBrk="1" hangingPunct="1"/>
              <a:t>29</a:t>
            </a:fld>
            <a:endParaRPr lang="en-US" altLang="en-US" sz="1900" dirty="0"/>
          </a:p>
        </p:txBody>
      </p:sp>
      <p:sp>
        <p:nvSpPr>
          <p:cNvPr id="62466" name="Rectangle 2">
            <a:extLst>
              <a:ext uri="{FF2B5EF4-FFF2-40B4-BE49-F238E27FC236}">
                <a16:creationId xmlns:a16="http://schemas.microsoft.com/office/drawing/2014/main" id="{CE81FC5C-3345-054B-A9BC-BCAA9FC56528}"/>
              </a:ext>
            </a:extLst>
          </p:cNvPr>
          <p:cNvSpPr>
            <a:spLocks noGrp="1" noRot="1" noChangeAspect="1" noChangeArrowheads="1" noTextEdit="1"/>
          </p:cNvSpPr>
          <p:nvPr>
            <p:ph type="sldImg"/>
          </p:nvPr>
        </p:nvSpPr>
        <p:spPr>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62467" name="Rectangle 3">
            <a:extLst>
              <a:ext uri="{FF2B5EF4-FFF2-40B4-BE49-F238E27FC236}">
                <a16:creationId xmlns:a16="http://schemas.microsoft.com/office/drawing/2014/main" id="{A23B5F5B-3D67-E944-B57A-347F20F5305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dirty="0"/>
          </a:p>
        </p:txBody>
      </p:sp>
    </p:spTree>
    <p:extLst>
      <p:ext uri="{BB962C8B-B14F-4D97-AF65-F5344CB8AC3E}">
        <p14:creationId xmlns:p14="http://schemas.microsoft.com/office/powerpoint/2010/main" val="3392911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2BF13FB-6554-5A45-9143-849C759F9005}"/>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8375"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8375"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D54E54A8-B212-E248-917A-8646EC30E6A8}" type="slidenum">
              <a:rPr lang="en-US" altLang="en-US" sz="1900"/>
              <a:pPr eaLnBrk="1" hangingPunct="1"/>
              <a:t>3</a:t>
            </a:fld>
            <a:endParaRPr lang="en-US" altLang="en-US" sz="1900" dirty="0"/>
          </a:p>
        </p:txBody>
      </p:sp>
      <p:sp>
        <p:nvSpPr>
          <p:cNvPr id="843778" name="Rectangle 2">
            <a:extLst>
              <a:ext uri="{FF2B5EF4-FFF2-40B4-BE49-F238E27FC236}">
                <a16:creationId xmlns:a16="http://schemas.microsoft.com/office/drawing/2014/main" id="{AE91EE8E-AAEB-D849-B974-58350576522B}"/>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43779" name="Rectangle 3">
            <a:extLst>
              <a:ext uri="{FF2B5EF4-FFF2-40B4-BE49-F238E27FC236}">
                <a16:creationId xmlns:a16="http://schemas.microsoft.com/office/drawing/2014/main" id="{1B2E1B39-9B94-AB4F-BCCD-B097012E0E1A}"/>
              </a:ext>
            </a:extLst>
          </p:cNvPr>
          <p:cNvSpPr>
            <a:spLocks noGrp="1" noChangeArrowheads="1"/>
          </p:cNvSpPr>
          <p:nvPr>
            <p:ph type="body" idx="1"/>
          </p:nvPr>
        </p:nvSpPr>
        <p:spPr/>
        <p:txBody>
          <a:bodyPr/>
          <a:lstStyle/>
          <a:p>
            <a:pPr eaLnBrk="1" hangingPunct="1">
              <a:defRPr/>
            </a:pPr>
            <a:r>
              <a:rPr lang="en-GB" b="0" dirty="0"/>
              <a:t>Variation when not taken into consideration during design can  cause product delays, respins, yield loss, which may increase the overall cost of production.</a:t>
            </a:r>
          </a:p>
          <a:p>
            <a:pPr eaLnBrk="1" hangingPunct="1">
              <a:defRPr/>
            </a:pPr>
            <a:endParaRPr lang="en-GB" sz="1200" b="0" i="0" kern="1200" dirty="0">
              <a:solidFill>
                <a:schemeClr val="tx1"/>
              </a:solidFill>
              <a:effectLst/>
              <a:latin typeface="+mn-lt"/>
              <a:ea typeface="ＭＳ Ｐゴシック" charset="0"/>
              <a:cs typeface="ＭＳ Ｐゴシック" charset="0"/>
            </a:endParaRPr>
          </a:p>
          <a:p>
            <a:pPr eaLnBrk="1" hangingPunct="1">
              <a:defRPr/>
            </a:pPr>
            <a:r>
              <a:rPr lang="en-GB" sz="1200" b="0" i="0" kern="1200" dirty="0">
                <a:solidFill>
                  <a:schemeClr val="tx1"/>
                </a:solidFill>
                <a:effectLst/>
                <a:latin typeface="+mn-lt"/>
                <a:ea typeface="ＭＳ Ｐゴシック" charset="0"/>
                <a:cs typeface="ＭＳ Ｐゴシック" charset="0"/>
              </a:rPr>
              <a:t>Process variation can occur within-die, die-to-die, or wafer-to-wafer. This can cause variance in the performance of circuits due to deviations. The main source of process variations include </a:t>
            </a:r>
            <a:r>
              <a:rPr lang="en-GB" b="0" dirty="0"/>
              <a:t>random dopant fluctuations, line edge roughness, and oxide thickness variation.</a:t>
            </a:r>
            <a:r>
              <a:rPr lang="en-GB" sz="1200" b="0" i="0" kern="1200" dirty="0">
                <a:solidFill>
                  <a:schemeClr val="tx1"/>
                </a:solidFill>
                <a:effectLst/>
                <a:latin typeface="+mn-lt"/>
                <a:ea typeface="ＭＳ Ｐゴシック" charset="0"/>
                <a:cs typeface="ＭＳ Ｐゴシック" charset="0"/>
              </a:rPr>
              <a:t> </a:t>
            </a:r>
            <a:endParaRPr lang="en-GB" sz="1200" b="0" i="0" kern="1200" dirty="0">
              <a:solidFill>
                <a:schemeClr val="tx1"/>
              </a:solidFill>
              <a:effectLst/>
              <a:latin typeface="+mn-lt"/>
              <a:ea typeface="ＭＳ Ｐゴシック" charset="0"/>
              <a:cs typeface="+mn-cs"/>
            </a:endParaRPr>
          </a:p>
          <a:p>
            <a:pPr eaLnBrk="1" hangingPunct="1">
              <a:defRPr/>
            </a:pPr>
            <a:endParaRPr lang="en-GB" sz="1200" b="0" i="0" kern="1200" dirty="0">
              <a:solidFill>
                <a:schemeClr val="tx1"/>
              </a:solidFill>
              <a:effectLst/>
              <a:latin typeface="+mn-lt"/>
              <a:ea typeface="ＭＳ Ｐゴシック" charset="0"/>
              <a:cs typeface="+mn-cs"/>
            </a:endParaRPr>
          </a:p>
          <a:p>
            <a:pPr eaLnBrk="1" hangingPunct="1">
              <a:defRPr/>
            </a:pPr>
            <a:r>
              <a:rPr lang="en-GB" b="0" dirty="0"/>
              <a:t>Environmental variables include temperature, power supply voltage, which affect the performance of the design during operation, that can be at the user end. </a:t>
            </a:r>
            <a:endParaRPr lang="en-GB" sz="1200" b="0" i="0" kern="1200" dirty="0">
              <a:solidFill>
                <a:schemeClr val="tx1"/>
              </a:solidFill>
              <a:effectLst/>
              <a:latin typeface="+mn-lt"/>
              <a:ea typeface="ＭＳ Ｐゴシック" charset="0"/>
              <a:cs typeface="+mn-cs"/>
            </a:endParaRPr>
          </a:p>
          <a:p>
            <a:pPr eaLnBrk="1" hangingPunct="1">
              <a:defRPr/>
            </a:pPr>
            <a:endParaRPr lang="en-GB" sz="1200" b="0" i="0" kern="1200" dirty="0">
              <a:solidFill>
                <a:schemeClr val="tx1"/>
              </a:solidFill>
              <a:effectLst/>
              <a:latin typeface="+mn-lt"/>
              <a:ea typeface="ＭＳ Ｐゴシック" charset="0"/>
              <a:cs typeface="+mn-cs"/>
            </a:endParaRPr>
          </a:p>
        </p:txBody>
      </p:sp>
    </p:spTree>
    <p:extLst>
      <p:ext uri="{BB962C8B-B14F-4D97-AF65-F5344CB8AC3E}">
        <p14:creationId xmlns:p14="http://schemas.microsoft.com/office/powerpoint/2010/main" val="849331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81D5A20A-0777-AB46-838A-4E14E75A01AF}"/>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lstStyle>
            <a:lvl1pPr defTabSz="968375"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8375"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E071A668-ED3F-414F-867D-8B3DB1C7E83A}" type="slidenum">
              <a:rPr lang="en-US" altLang="en-US" sz="1900"/>
              <a:pPr eaLnBrk="1" hangingPunct="1"/>
              <a:t>30</a:t>
            </a:fld>
            <a:endParaRPr lang="en-US" altLang="en-US" sz="1900" dirty="0"/>
          </a:p>
        </p:txBody>
      </p:sp>
      <p:sp>
        <p:nvSpPr>
          <p:cNvPr id="64514" name="Rectangle 2">
            <a:extLst>
              <a:ext uri="{FF2B5EF4-FFF2-40B4-BE49-F238E27FC236}">
                <a16:creationId xmlns:a16="http://schemas.microsoft.com/office/drawing/2014/main" id="{78969A4C-95F1-5449-A1BF-C032ADFBB110}"/>
              </a:ext>
            </a:extLst>
          </p:cNvPr>
          <p:cNvSpPr>
            <a:spLocks noGrp="1" noRot="1" noChangeAspect="1" noChangeArrowheads="1" noTextEdit="1"/>
          </p:cNvSpPr>
          <p:nvPr>
            <p:ph type="sldImg"/>
          </p:nvPr>
        </p:nvSpPr>
        <p:spPr>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64515" name="Rectangle 3">
            <a:extLst>
              <a:ext uri="{FF2B5EF4-FFF2-40B4-BE49-F238E27FC236}">
                <a16:creationId xmlns:a16="http://schemas.microsoft.com/office/drawing/2014/main" id="{5E895121-188F-064C-8FA3-F1A3C36E12F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dirty="0"/>
          </a:p>
        </p:txBody>
      </p:sp>
    </p:spTree>
    <p:extLst>
      <p:ext uri="{BB962C8B-B14F-4D97-AF65-F5344CB8AC3E}">
        <p14:creationId xmlns:p14="http://schemas.microsoft.com/office/powerpoint/2010/main" val="18961050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9172A0BC-2A10-404A-84E6-2487AA6830E7}"/>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lstStyle>
            <a:lvl1pPr defTabSz="968375"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8375"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CFA9D820-C36B-234D-89F7-28B4A8D936DB}" type="slidenum">
              <a:rPr lang="en-US" altLang="en-US" sz="1900"/>
              <a:pPr eaLnBrk="1" hangingPunct="1"/>
              <a:t>31</a:t>
            </a:fld>
            <a:endParaRPr lang="en-US" altLang="en-US" sz="1900" dirty="0"/>
          </a:p>
        </p:txBody>
      </p:sp>
      <p:sp>
        <p:nvSpPr>
          <p:cNvPr id="66562" name="Rectangle 2">
            <a:extLst>
              <a:ext uri="{FF2B5EF4-FFF2-40B4-BE49-F238E27FC236}">
                <a16:creationId xmlns:a16="http://schemas.microsoft.com/office/drawing/2014/main" id="{3547C5F6-8204-874A-A150-4D0D82E569E6}"/>
              </a:ext>
            </a:extLst>
          </p:cNvPr>
          <p:cNvSpPr>
            <a:spLocks noGrp="1" noRot="1" noChangeAspect="1" noChangeArrowheads="1" noTextEdit="1"/>
          </p:cNvSpPr>
          <p:nvPr>
            <p:ph type="sldImg"/>
          </p:nvPr>
        </p:nvSpPr>
        <p:spPr>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66563" name="Rectangle 3">
            <a:extLst>
              <a:ext uri="{FF2B5EF4-FFF2-40B4-BE49-F238E27FC236}">
                <a16:creationId xmlns:a16="http://schemas.microsoft.com/office/drawing/2014/main" id="{52281F14-E59E-C842-977A-8E7B34B6B0F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dirty="0"/>
          </a:p>
        </p:txBody>
      </p:sp>
    </p:spTree>
    <p:extLst>
      <p:ext uri="{BB962C8B-B14F-4D97-AF65-F5344CB8AC3E}">
        <p14:creationId xmlns:p14="http://schemas.microsoft.com/office/powerpoint/2010/main" val="12159508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4A5E9296-4EFF-0C4F-BF9C-90C4B9A314A3}"/>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lstStyle>
            <a:lvl1pPr defTabSz="968375"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8375"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C2DC4DB7-7152-6243-B95B-E9F49ADA4DB8}" type="slidenum">
              <a:rPr lang="en-US" altLang="en-US" sz="1900"/>
              <a:pPr eaLnBrk="1" hangingPunct="1"/>
              <a:t>32</a:t>
            </a:fld>
            <a:endParaRPr lang="en-US" altLang="en-US" sz="1900" dirty="0"/>
          </a:p>
        </p:txBody>
      </p:sp>
      <p:sp>
        <p:nvSpPr>
          <p:cNvPr id="68610" name="Rectangle 2">
            <a:extLst>
              <a:ext uri="{FF2B5EF4-FFF2-40B4-BE49-F238E27FC236}">
                <a16:creationId xmlns:a16="http://schemas.microsoft.com/office/drawing/2014/main" id="{10DA50BB-56B9-8F45-BDFE-8D4F65ACA66B}"/>
              </a:ext>
            </a:extLst>
          </p:cNvPr>
          <p:cNvSpPr>
            <a:spLocks noGrp="1" noRot="1" noChangeAspect="1" noChangeArrowheads="1" noTextEdit="1"/>
          </p:cNvSpPr>
          <p:nvPr>
            <p:ph type="sldImg"/>
          </p:nvPr>
        </p:nvSpPr>
        <p:spPr>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68611" name="Rectangle 3">
            <a:extLst>
              <a:ext uri="{FF2B5EF4-FFF2-40B4-BE49-F238E27FC236}">
                <a16:creationId xmlns:a16="http://schemas.microsoft.com/office/drawing/2014/main" id="{BDF6633A-2BB2-B648-B304-FC0F2A09036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dirty="0"/>
          </a:p>
        </p:txBody>
      </p:sp>
    </p:spTree>
    <p:extLst>
      <p:ext uri="{BB962C8B-B14F-4D97-AF65-F5344CB8AC3E}">
        <p14:creationId xmlns:p14="http://schemas.microsoft.com/office/powerpoint/2010/main" val="29952272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2A21AB00-0A3D-7D4E-BF50-A33588D89833}"/>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lstStyle>
            <a:lvl1pPr defTabSz="968375"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8375"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9EAC78A9-ECC6-AD49-A84A-829A25173BE0}" type="slidenum">
              <a:rPr lang="en-US" altLang="en-US" sz="1900"/>
              <a:pPr eaLnBrk="1" hangingPunct="1"/>
              <a:t>33</a:t>
            </a:fld>
            <a:endParaRPr lang="en-US" altLang="en-US" sz="1900" dirty="0"/>
          </a:p>
        </p:txBody>
      </p:sp>
      <p:sp>
        <p:nvSpPr>
          <p:cNvPr id="70658" name="Rectangle 2">
            <a:extLst>
              <a:ext uri="{FF2B5EF4-FFF2-40B4-BE49-F238E27FC236}">
                <a16:creationId xmlns:a16="http://schemas.microsoft.com/office/drawing/2014/main" id="{9D14506C-15E6-1E4C-B861-8C94382490D0}"/>
              </a:ext>
            </a:extLst>
          </p:cNvPr>
          <p:cNvSpPr>
            <a:spLocks noGrp="1" noRot="1" noChangeAspect="1" noChangeArrowheads="1" noTextEdit="1"/>
          </p:cNvSpPr>
          <p:nvPr>
            <p:ph type="sldImg"/>
          </p:nvPr>
        </p:nvSpPr>
        <p:spPr>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70659" name="Rectangle 3">
            <a:extLst>
              <a:ext uri="{FF2B5EF4-FFF2-40B4-BE49-F238E27FC236}">
                <a16:creationId xmlns:a16="http://schemas.microsoft.com/office/drawing/2014/main" id="{983DFE72-42AB-B446-BA6E-6DE5C949BA9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dirty="0"/>
          </a:p>
        </p:txBody>
      </p:sp>
    </p:spTree>
    <p:extLst>
      <p:ext uri="{BB962C8B-B14F-4D97-AF65-F5344CB8AC3E}">
        <p14:creationId xmlns:p14="http://schemas.microsoft.com/office/powerpoint/2010/main" val="21609425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id="{E90CBC09-98AB-FE44-B4E0-0535C57C37A4}"/>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lstStyle>
            <a:lvl1pPr defTabSz="968375"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8375"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5F8D8830-2CD9-C749-9799-5DA929D08007}" type="slidenum">
              <a:rPr lang="en-US" altLang="en-US" sz="1900"/>
              <a:pPr eaLnBrk="1" hangingPunct="1"/>
              <a:t>34</a:t>
            </a:fld>
            <a:endParaRPr lang="en-US" altLang="en-US" sz="1900" dirty="0"/>
          </a:p>
        </p:txBody>
      </p:sp>
      <p:sp>
        <p:nvSpPr>
          <p:cNvPr id="72706" name="Rectangle 2">
            <a:extLst>
              <a:ext uri="{FF2B5EF4-FFF2-40B4-BE49-F238E27FC236}">
                <a16:creationId xmlns:a16="http://schemas.microsoft.com/office/drawing/2014/main" id="{FB373598-9C23-D042-8B78-D5F0695AAA3A}"/>
              </a:ext>
            </a:extLst>
          </p:cNvPr>
          <p:cNvSpPr>
            <a:spLocks noGrp="1" noRot="1" noChangeAspect="1" noChangeArrowheads="1" noTextEdit="1"/>
          </p:cNvSpPr>
          <p:nvPr>
            <p:ph type="sldImg"/>
          </p:nvPr>
        </p:nvSpPr>
        <p:spPr>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72707" name="Rectangle 3">
            <a:extLst>
              <a:ext uri="{FF2B5EF4-FFF2-40B4-BE49-F238E27FC236}">
                <a16:creationId xmlns:a16="http://schemas.microsoft.com/office/drawing/2014/main" id="{42278A84-DEAA-DF43-8403-AD25C9F7776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dirty="0"/>
          </a:p>
        </p:txBody>
      </p:sp>
    </p:spTree>
    <p:extLst>
      <p:ext uri="{BB962C8B-B14F-4D97-AF65-F5344CB8AC3E}">
        <p14:creationId xmlns:p14="http://schemas.microsoft.com/office/powerpoint/2010/main" val="25506164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D7BAABF4-4317-8C4A-8128-ADF5BBE6FA4A}"/>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lstStyle>
            <a:lvl1pPr defTabSz="968375"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8375"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744FC9C2-9686-BD4D-B562-8E3906F3D5BE}" type="slidenum">
              <a:rPr lang="en-US" altLang="en-US" sz="1900"/>
              <a:pPr eaLnBrk="1" hangingPunct="1"/>
              <a:t>35</a:t>
            </a:fld>
            <a:endParaRPr lang="en-US" altLang="en-US" sz="1900" dirty="0"/>
          </a:p>
        </p:txBody>
      </p:sp>
      <p:sp>
        <p:nvSpPr>
          <p:cNvPr id="74754" name="Rectangle 2">
            <a:extLst>
              <a:ext uri="{FF2B5EF4-FFF2-40B4-BE49-F238E27FC236}">
                <a16:creationId xmlns:a16="http://schemas.microsoft.com/office/drawing/2014/main" id="{DF435A4C-549F-3C4A-BEBC-16F33E056DE9}"/>
              </a:ext>
            </a:extLst>
          </p:cNvPr>
          <p:cNvSpPr>
            <a:spLocks noGrp="1" noRot="1" noChangeAspect="1" noChangeArrowheads="1" noTextEdit="1"/>
          </p:cNvSpPr>
          <p:nvPr>
            <p:ph type="sldImg"/>
          </p:nvPr>
        </p:nvSpPr>
        <p:spPr>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74755" name="Rectangle 3">
            <a:extLst>
              <a:ext uri="{FF2B5EF4-FFF2-40B4-BE49-F238E27FC236}">
                <a16:creationId xmlns:a16="http://schemas.microsoft.com/office/drawing/2014/main" id="{843718B2-1EDF-6F43-A86A-D337D8C8BE0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dirty="0"/>
          </a:p>
        </p:txBody>
      </p:sp>
    </p:spTree>
    <p:extLst>
      <p:ext uri="{BB962C8B-B14F-4D97-AF65-F5344CB8AC3E}">
        <p14:creationId xmlns:p14="http://schemas.microsoft.com/office/powerpoint/2010/main" val="3947559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E4C9464-2F02-ED4C-A3BD-DC3757191360}"/>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8375"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8375"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9264C931-2379-0941-81F0-070E0D9C0ED2}" type="slidenum">
              <a:rPr lang="en-US" altLang="en-US" sz="1900"/>
              <a:pPr eaLnBrk="1" hangingPunct="1"/>
              <a:t>4</a:t>
            </a:fld>
            <a:endParaRPr lang="en-US" altLang="en-US" sz="1900" dirty="0"/>
          </a:p>
        </p:txBody>
      </p:sp>
      <p:sp>
        <p:nvSpPr>
          <p:cNvPr id="845826" name="Rectangle 2">
            <a:extLst>
              <a:ext uri="{FF2B5EF4-FFF2-40B4-BE49-F238E27FC236}">
                <a16:creationId xmlns:a16="http://schemas.microsoft.com/office/drawing/2014/main" id="{D8C61043-70E4-2545-B572-C4E11AD7C71F}"/>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45827" name="Rectangle 3">
            <a:extLst>
              <a:ext uri="{FF2B5EF4-FFF2-40B4-BE49-F238E27FC236}">
                <a16:creationId xmlns:a16="http://schemas.microsoft.com/office/drawing/2014/main" id="{7D349ECD-8F84-AD44-8F78-FCD35C8C799A}"/>
              </a:ext>
            </a:extLst>
          </p:cNvPr>
          <p:cNvSpPr>
            <a:spLocks noGrp="1" noChangeArrowheads="1"/>
          </p:cNvSpPr>
          <p:nvPr>
            <p:ph type="body" idx="1"/>
          </p:nvPr>
        </p:nvSpPr>
        <p:spPr/>
        <p:txBody>
          <a:bodyPr/>
          <a:lstStyle/>
          <a:p>
            <a:pPr eaLnBrk="1" hangingPunct="1">
              <a:defRPr/>
            </a:pPr>
            <a:r>
              <a:rPr lang="en-US" dirty="0">
                <a:cs typeface="+mn-cs"/>
              </a:rPr>
              <a:t>Threshold voltage: This source of process variation occurs due to random number of dopant placement in the channel. Increasing the size of the transistor helps in reducing the dopant placement variability.</a:t>
            </a:r>
          </a:p>
          <a:p>
            <a:pPr eaLnBrk="1" hangingPunct="1">
              <a:defRPr/>
            </a:pPr>
            <a:endParaRPr lang="en-US" dirty="0">
              <a:cs typeface="+mn-cs"/>
            </a:endParaRPr>
          </a:p>
          <a:p>
            <a:pPr eaLnBrk="1" hangingPunct="1">
              <a:defRPr/>
            </a:pPr>
            <a:r>
              <a:rPr lang="en-US" dirty="0">
                <a:cs typeface="+mn-cs"/>
              </a:rPr>
              <a:t>Channel length: Variation in channel length will reflect on the device output current characteristics and the transistor delay.</a:t>
            </a:r>
          </a:p>
          <a:p>
            <a:pPr eaLnBrk="1" hangingPunct="1">
              <a:defRPr/>
            </a:pPr>
            <a:endParaRPr lang="en-US" dirty="0">
              <a:cs typeface="+mn-cs"/>
            </a:endParaRPr>
          </a:p>
        </p:txBody>
      </p:sp>
    </p:spTree>
    <p:extLst>
      <p:ext uri="{BB962C8B-B14F-4D97-AF65-F5344CB8AC3E}">
        <p14:creationId xmlns:p14="http://schemas.microsoft.com/office/powerpoint/2010/main" val="2085841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41223BC-30B6-2F4B-8359-0AC4EF26D142}"/>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8375"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8375"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AA712A3C-5BCB-5A4B-83EE-77DFCDDE3537}" type="slidenum">
              <a:rPr lang="en-US" altLang="en-US" sz="1900"/>
              <a:pPr eaLnBrk="1" hangingPunct="1"/>
              <a:t>5</a:t>
            </a:fld>
            <a:endParaRPr lang="en-US" altLang="en-US" sz="1900" dirty="0"/>
          </a:p>
        </p:txBody>
      </p:sp>
      <p:sp>
        <p:nvSpPr>
          <p:cNvPr id="849922" name="Rectangle 2">
            <a:extLst>
              <a:ext uri="{FF2B5EF4-FFF2-40B4-BE49-F238E27FC236}">
                <a16:creationId xmlns:a16="http://schemas.microsoft.com/office/drawing/2014/main" id="{F4E2F2A7-A5B4-A54B-9003-68DB2BAB3B96}"/>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49923" name="Rectangle 3">
            <a:extLst>
              <a:ext uri="{FF2B5EF4-FFF2-40B4-BE49-F238E27FC236}">
                <a16:creationId xmlns:a16="http://schemas.microsoft.com/office/drawing/2014/main" id="{74E0B5F5-28F1-5F40-A85C-257D50A45213}"/>
              </a:ext>
            </a:extLst>
          </p:cNvPr>
          <p:cNvSpPr>
            <a:spLocks noGrp="1" noChangeArrowheads="1"/>
          </p:cNvSpPr>
          <p:nvPr>
            <p:ph type="body" idx="1"/>
          </p:nvPr>
        </p:nvSpPr>
        <p:spPr/>
        <p:txBody>
          <a:bodyPr/>
          <a:lstStyle/>
          <a:p>
            <a:pPr eaLnBrk="1" hangingPunct="1">
              <a:defRPr/>
            </a:pPr>
            <a:r>
              <a:rPr lang="en-GB" b="0" dirty="0"/>
              <a:t>Variation can be die-to-die (D2D), within-die (WID),</a:t>
            </a:r>
            <a:endParaRPr lang="en-US" b="0" dirty="0">
              <a:cs typeface="+mn-cs"/>
            </a:endParaRPr>
          </a:p>
        </p:txBody>
      </p:sp>
    </p:spTree>
    <p:extLst>
      <p:ext uri="{BB962C8B-B14F-4D97-AF65-F5344CB8AC3E}">
        <p14:creationId xmlns:p14="http://schemas.microsoft.com/office/powerpoint/2010/main" val="23607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C81DAE2-C11D-EB40-9E63-6DBFCA5022EC}"/>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8375"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8375"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399C93E9-EC5C-5B43-9815-887E0ACB96EE}" type="slidenum">
              <a:rPr lang="en-US" altLang="en-US" sz="1900"/>
              <a:pPr eaLnBrk="1" hangingPunct="1"/>
              <a:t>6</a:t>
            </a:fld>
            <a:endParaRPr lang="en-US" altLang="en-US" sz="1900" dirty="0"/>
          </a:p>
        </p:txBody>
      </p:sp>
      <p:sp>
        <p:nvSpPr>
          <p:cNvPr id="847874" name="Rectangle 2">
            <a:extLst>
              <a:ext uri="{FF2B5EF4-FFF2-40B4-BE49-F238E27FC236}">
                <a16:creationId xmlns:a16="http://schemas.microsoft.com/office/drawing/2014/main" id="{32D50B11-BB63-8346-B35F-2236A126850F}"/>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47875" name="Rectangle 3">
            <a:extLst>
              <a:ext uri="{FF2B5EF4-FFF2-40B4-BE49-F238E27FC236}">
                <a16:creationId xmlns:a16="http://schemas.microsoft.com/office/drawing/2014/main" id="{BB52CA11-510D-CF4B-AE80-4ACA5359E145}"/>
              </a:ext>
            </a:extLst>
          </p:cNvPr>
          <p:cNvSpPr>
            <a:spLocks noGrp="1" noChangeArrowheads="1"/>
          </p:cNvSpPr>
          <p:nvPr>
            <p:ph type="body" idx="1"/>
          </p:nvPr>
        </p:nvSpPr>
        <p:spPr/>
        <p:txBody>
          <a:bodyPr/>
          <a:lstStyle/>
          <a:p>
            <a:pPr eaLnBrk="1" hangingPunct="1">
              <a:defRPr/>
            </a:pPr>
            <a:r>
              <a:rPr lang="en-GB" sz="1200" b="0" i="0" kern="1200" dirty="0">
                <a:solidFill>
                  <a:schemeClr val="tx1"/>
                </a:solidFill>
                <a:effectLst/>
                <a:latin typeface="+mn-lt"/>
                <a:ea typeface="ＭＳ Ｐゴシック" charset="0"/>
                <a:cs typeface="ＭＳ Ｐゴシック" charset="0"/>
              </a:rPr>
              <a:t>Environmental variation could be from voltage and temperature.</a:t>
            </a:r>
          </a:p>
          <a:p>
            <a:pPr eaLnBrk="1" hangingPunct="1">
              <a:defRPr/>
            </a:pPr>
            <a:endParaRPr lang="en-GB" sz="1200" b="0" i="0" kern="1200" dirty="0">
              <a:solidFill>
                <a:schemeClr val="tx1"/>
              </a:solidFill>
              <a:effectLst/>
              <a:latin typeface="+mn-lt"/>
              <a:ea typeface="ＭＳ Ｐゴシック" charset="0"/>
              <a:cs typeface="ＭＳ Ｐゴシック" charset="0"/>
            </a:endParaRPr>
          </a:p>
          <a:p>
            <a:pPr eaLnBrk="1" hangingPunct="1">
              <a:defRPr/>
            </a:pPr>
            <a:r>
              <a:rPr lang="en-GB" sz="1200" b="0" i="0" kern="1200" dirty="0">
                <a:solidFill>
                  <a:schemeClr val="tx1"/>
                </a:solidFill>
                <a:effectLst/>
                <a:latin typeface="+mn-lt"/>
                <a:ea typeface="ＭＳ Ｐゴシック" charset="0"/>
                <a:cs typeface="ＭＳ Ｐゴシック" charset="0"/>
              </a:rPr>
              <a:t>Unstable voltage supply can lead to undesirable circuit </a:t>
            </a:r>
            <a:r>
              <a:rPr lang="en-US" sz="1200" b="0" i="0" kern="1200" noProof="0" dirty="0">
                <a:solidFill>
                  <a:schemeClr val="tx1"/>
                </a:solidFill>
                <a:effectLst/>
                <a:latin typeface="+mn-lt"/>
                <a:ea typeface="ＭＳ Ｐゴシック" charset="0"/>
                <a:cs typeface="ＭＳ Ｐゴシック" charset="0"/>
              </a:rPr>
              <a:t>behavior</a:t>
            </a:r>
            <a:r>
              <a:rPr lang="en-GB" sz="1200" b="0" i="0" kern="1200" dirty="0">
                <a:solidFill>
                  <a:schemeClr val="tx1"/>
                </a:solidFill>
                <a:effectLst/>
                <a:latin typeface="+mn-lt"/>
                <a:ea typeface="ＭＳ Ｐゴシック" charset="0"/>
                <a:cs typeface="ＭＳ Ｐゴシック" charset="0"/>
              </a:rPr>
              <a:t>. Source of voltage supply include regulator error, on-chip droop, etc. On-chip droop occurs when gates draw large current from the power supply source during switching.</a:t>
            </a:r>
          </a:p>
          <a:p>
            <a:pPr eaLnBrk="1" hangingPunct="1">
              <a:defRPr/>
            </a:pPr>
            <a:endParaRPr lang="en-GB" sz="1200" b="0" i="0" kern="1200" dirty="0">
              <a:solidFill>
                <a:schemeClr val="tx1"/>
              </a:solidFill>
              <a:effectLst/>
              <a:latin typeface="+mn-lt"/>
              <a:ea typeface="ＭＳ Ｐゴシック" charset="0"/>
              <a:cs typeface="+mn-cs"/>
            </a:endParaRPr>
          </a:p>
          <a:p>
            <a:pPr eaLnBrk="1" hangingPunct="1">
              <a:defRPr/>
            </a:pPr>
            <a:r>
              <a:rPr lang="en-GB" sz="1200" b="0" i="0" kern="1200" dirty="0">
                <a:solidFill>
                  <a:schemeClr val="tx1"/>
                </a:solidFill>
                <a:effectLst/>
                <a:latin typeface="+mn-lt"/>
                <a:ea typeface="ＭＳ Ｐゴシック" charset="0"/>
                <a:cs typeface="+mn-cs"/>
              </a:rPr>
              <a:t>When circuits operate, the temperature increases due to power consumption. Temperature also has impact on threshold voltage and thermal voltage and resultantly the leakage current.</a:t>
            </a:r>
          </a:p>
          <a:p>
            <a:pPr eaLnBrk="1" hangingPunct="1">
              <a:defRPr/>
            </a:pPr>
            <a:endParaRPr lang="en-US" b="0" dirty="0">
              <a:cs typeface="+mn-cs"/>
            </a:endParaRPr>
          </a:p>
        </p:txBody>
      </p:sp>
    </p:spTree>
    <p:extLst>
      <p:ext uri="{BB962C8B-B14F-4D97-AF65-F5344CB8AC3E}">
        <p14:creationId xmlns:p14="http://schemas.microsoft.com/office/powerpoint/2010/main" val="3392323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7475FFD-CFF2-0B4D-A8A1-C6E470C7D44D}"/>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8375"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8375"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5F2D9197-6C44-1542-8B99-8B988B72C633}" type="slidenum">
              <a:rPr lang="en-US" altLang="en-US" sz="1900"/>
              <a:pPr eaLnBrk="1" hangingPunct="1"/>
              <a:t>7</a:t>
            </a:fld>
            <a:endParaRPr lang="en-US" altLang="en-US" sz="1900" dirty="0"/>
          </a:p>
        </p:txBody>
      </p:sp>
      <p:sp>
        <p:nvSpPr>
          <p:cNvPr id="851970" name="Rectangle 2">
            <a:extLst>
              <a:ext uri="{FF2B5EF4-FFF2-40B4-BE49-F238E27FC236}">
                <a16:creationId xmlns:a16="http://schemas.microsoft.com/office/drawing/2014/main" id="{D7FCD086-1461-664B-A802-3EF87B0C6C0E}"/>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51971" name="Rectangle 3">
            <a:extLst>
              <a:ext uri="{FF2B5EF4-FFF2-40B4-BE49-F238E27FC236}">
                <a16:creationId xmlns:a16="http://schemas.microsoft.com/office/drawing/2014/main" id="{F9D3A272-1162-184D-A53B-DDC8FDB568E4}"/>
              </a:ext>
            </a:extLst>
          </p:cNvPr>
          <p:cNvSpPr>
            <a:spLocks noGrp="1" noChangeArrowheads="1"/>
          </p:cNvSpPr>
          <p:nvPr>
            <p:ph type="body" idx="1"/>
          </p:nvPr>
        </p:nvSpPr>
        <p:spPr/>
        <p:txBody>
          <a:bodyPr/>
          <a:lstStyle/>
          <a:p>
            <a:pPr eaLnBrk="1" hangingPunct="1">
              <a:defRPr/>
            </a:pPr>
            <a:r>
              <a:rPr lang="en-US" b="0" dirty="0">
                <a:cs typeface="+mn-cs"/>
              </a:rPr>
              <a:t>Aging occurs over time as transistor wears out due to</a:t>
            </a:r>
          </a:p>
          <a:p>
            <a:pPr eaLnBrk="1" hangingPunct="1">
              <a:defRPr/>
            </a:pPr>
            <a:r>
              <a:rPr lang="en-US" b="0" dirty="0">
                <a:cs typeface="+mn-cs"/>
              </a:rPr>
              <a:t> hot carriers: Here electron and holes from the channel acquire high kinetic energy, which is enough to inject them in the gate oxide. </a:t>
            </a:r>
          </a:p>
        </p:txBody>
      </p:sp>
    </p:spTree>
    <p:extLst>
      <p:ext uri="{BB962C8B-B14F-4D97-AF65-F5344CB8AC3E}">
        <p14:creationId xmlns:p14="http://schemas.microsoft.com/office/powerpoint/2010/main" val="3701212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30D9104-EEDB-AA48-9EFB-F461FEC85575}"/>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8375"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8375"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7D890970-DD66-9A4C-9942-DEEDCA3EAB5D}" type="slidenum">
              <a:rPr lang="en-US" altLang="en-US" sz="1900"/>
              <a:pPr eaLnBrk="1" hangingPunct="1"/>
              <a:t>8</a:t>
            </a:fld>
            <a:endParaRPr lang="en-US" altLang="en-US" sz="1900" dirty="0"/>
          </a:p>
        </p:txBody>
      </p:sp>
      <p:sp>
        <p:nvSpPr>
          <p:cNvPr id="872450" name="Rectangle 2">
            <a:extLst>
              <a:ext uri="{FF2B5EF4-FFF2-40B4-BE49-F238E27FC236}">
                <a16:creationId xmlns:a16="http://schemas.microsoft.com/office/drawing/2014/main" id="{E805577A-CC89-E249-B501-B6A564FA8555}"/>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72451" name="Rectangle 3">
            <a:extLst>
              <a:ext uri="{FF2B5EF4-FFF2-40B4-BE49-F238E27FC236}">
                <a16:creationId xmlns:a16="http://schemas.microsoft.com/office/drawing/2014/main" id="{709B8B37-6AE3-1C48-91A3-ECE56C2DD070}"/>
              </a:ext>
            </a:extLst>
          </p:cNvPr>
          <p:cNvSpPr>
            <a:spLocks noGrp="1" noChangeArrowheads="1"/>
          </p:cNvSpPr>
          <p:nvPr>
            <p:ph type="body" idx="1"/>
          </p:nvPr>
        </p:nvSpPr>
        <p:spPr/>
        <p:txBody>
          <a:bodyPr/>
          <a:lstStyle/>
          <a:p>
            <a:pPr eaLnBrk="1" hangingPunct="1">
              <a:defRPr/>
            </a:pPr>
            <a:r>
              <a:rPr lang="en-US" b="0" dirty="0">
                <a:cs typeface="+mn-cs"/>
              </a:rPr>
              <a:t>Process corners refer to the operating conditions for both nmos and pmos transistors.</a:t>
            </a:r>
          </a:p>
          <a:p>
            <a:pPr eaLnBrk="1" hangingPunct="1">
              <a:defRPr/>
            </a:pPr>
            <a:endParaRPr lang="en-US" b="0" dirty="0">
              <a:cs typeface="+mn-cs"/>
            </a:endParaRPr>
          </a:p>
          <a:p>
            <a:pPr eaLnBrk="1" hangingPunct="1">
              <a:defRPr/>
            </a:pPr>
            <a:r>
              <a:rPr lang="en-US" b="0" dirty="0">
                <a:cs typeface="+mn-cs"/>
              </a:rPr>
              <a:t>In these corners, each transistor could operate in slow, fast, or typical speed.</a:t>
            </a:r>
          </a:p>
          <a:p>
            <a:pPr eaLnBrk="1" hangingPunct="1">
              <a:defRPr/>
            </a:pPr>
            <a:endParaRPr lang="en-US" b="0" dirty="0">
              <a:cs typeface="+mn-cs"/>
            </a:endParaRPr>
          </a:p>
          <a:p>
            <a:pPr eaLnBrk="1" hangingPunct="1">
              <a:defRPr/>
            </a:pPr>
            <a:r>
              <a:rPr lang="en-US" b="0" dirty="0">
                <a:cs typeface="+mn-cs"/>
              </a:rPr>
              <a:t>The factors that affect the operation of a transistor in any of these corners are nMOS speed, pMOS speed, wire, voltage, and temperature.</a:t>
            </a:r>
          </a:p>
        </p:txBody>
      </p:sp>
    </p:spTree>
    <p:extLst>
      <p:ext uri="{BB962C8B-B14F-4D97-AF65-F5344CB8AC3E}">
        <p14:creationId xmlns:p14="http://schemas.microsoft.com/office/powerpoint/2010/main" val="1565902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644F216-3F9B-4F44-928C-E4ACAE9B2536}"/>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8375"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8375"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8375"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DB3231A0-8BFA-F44B-A1F3-338647AABD83}" type="slidenum">
              <a:rPr lang="en-US" altLang="en-US" sz="1900"/>
              <a:pPr eaLnBrk="1" hangingPunct="1"/>
              <a:t>9</a:t>
            </a:fld>
            <a:endParaRPr lang="en-US" altLang="en-US" sz="1900" dirty="0"/>
          </a:p>
        </p:txBody>
      </p:sp>
      <p:sp>
        <p:nvSpPr>
          <p:cNvPr id="874498" name="Rectangle 2">
            <a:extLst>
              <a:ext uri="{FF2B5EF4-FFF2-40B4-BE49-F238E27FC236}">
                <a16:creationId xmlns:a16="http://schemas.microsoft.com/office/drawing/2014/main" id="{CDF9008B-7845-9541-9A98-2C4460790E13}"/>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74499" name="Rectangle 3">
            <a:extLst>
              <a:ext uri="{FF2B5EF4-FFF2-40B4-BE49-F238E27FC236}">
                <a16:creationId xmlns:a16="http://schemas.microsoft.com/office/drawing/2014/main" id="{6BEFB50F-7095-0D4A-A47A-FA272CEFAB45}"/>
              </a:ext>
            </a:extLst>
          </p:cNvPr>
          <p:cNvSpPr>
            <a:spLocks noGrp="1" noChangeArrowheads="1"/>
          </p:cNvSpPr>
          <p:nvPr>
            <p:ph type="body" idx="1"/>
          </p:nvPr>
        </p:nvSpPr>
        <p:spPr/>
        <p:txBody>
          <a:bodyPr/>
          <a:lstStyle/>
          <a:p>
            <a:pPr eaLnBrk="1" hangingPunct="1">
              <a:defRPr/>
            </a:pPr>
            <a:r>
              <a:rPr lang="en-US" dirty="0">
                <a:cs typeface="+mn-cs"/>
              </a:rPr>
              <a:t>When verifying the performance and correctness of a design, it is usually simulated in different corners.</a:t>
            </a:r>
          </a:p>
        </p:txBody>
      </p:sp>
    </p:spTree>
    <p:extLst>
      <p:ext uri="{BB962C8B-B14F-4D97-AF65-F5344CB8AC3E}">
        <p14:creationId xmlns:p14="http://schemas.microsoft.com/office/powerpoint/2010/main" val="3694685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80BE67C-B00B-7444-99B6-10A3997029B2}"/>
              </a:ext>
            </a:extLst>
          </p:cNvPr>
          <p:cNvPicPr>
            <a:picLocks noChangeAspect="1"/>
          </p:cNvPicPr>
          <p:nvPr userDrawn="1"/>
        </p:nvPicPr>
        <p:blipFill rotWithShape="1">
          <a:blip r:embed="rId2">
            <a:alphaModFix amt="60000"/>
            <a:extLst>
              <a:ext uri="{28A0092B-C50C-407E-A947-70E740481C1C}">
                <a14:useLocalDpi xmlns:a14="http://schemas.microsoft.com/office/drawing/2010/main"/>
              </a:ext>
            </a:extLst>
          </a:blip>
          <a:srcRect l="2082" t="3803" r="2134" b="12930"/>
          <a:stretch/>
        </p:blipFill>
        <p:spPr>
          <a:xfrm>
            <a:off x="0" y="492549"/>
            <a:ext cx="12192000" cy="6857999"/>
          </a:xfrm>
          <a:prstGeom prst="rect">
            <a:avLst/>
          </a:prstGeom>
        </p:spPr>
      </p:pic>
      <p:sp>
        <p:nvSpPr>
          <p:cNvPr id="26" name="Title 1">
            <a:extLst>
              <a:ext uri="{FF2B5EF4-FFF2-40B4-BE49-F238E27FC236}">
                <a16:creationId xmlns:a16="http://schemas.microsoft.com/office/drawing/2014/main" id="{42EC3731-9F30-0D4B-A054-E13DBA0EEDFB}"/>
              </a:ext>
            </a:extLst>
          </p:cNvPr>
          <p:cNvSpPr>
            <a:spLocks noGrp="1"/>
          </p:cNvSpPr>
          <p:nvPr>
            <p:ph type="title" hasCustomPrompt="1"/>
          </p:nvPr>
        </p:nvSpPr>
        <p:spPr>
          <a:xfrm>
            <a:off x="6096000" y="3037466"/>
            <a:ext cx="5113338" cy="1519514"/>
          </a:xfrm>
        </p:spPr>
        <p:txBody>
          <a:bodyPr anchor="t" anchorCtr="0"/>
          <a:lstStyle>
            <a:lvl1pPr algn="r">
              <a:lnSpc>
                <a:spcPct val="85000"/>
              </a:lnSpc>
              <a:defRPr sz="5500" b="0" spc="-100" baseline="0">
                <a:solidFill>
                  <a:schemeClr val="bg1"/>
                </a:solidFill>
              </a:defRPr>
            </a:lvl1pPr>
          </a:lstStyle>
          <a:p>
            <a:r>
              <a:rPr lang="en-US" dirty="0"/>
              <a:t>Click to Edit </a:t>
            </a:r>
            <a:br>
              <a:rPr lang="en-US" dirty="0"/>
            </a:br>
            <a:r>
              <a:rPr lang="en-US" dirty="0"/>
              <a:t>Divider Page Title</a:t>
            </a:r>
          </a:p>
        </p:txBody>
      </p:sp>
      <p:sp>
        <p:nvSpPr>
          <p:cNvPr id="28" name="Subtitle 2">
            <a:extLst>
              <a:ext uri="{FF2B5EF4-FFF2-40B4-BE49-F238E27FC236}">
                <a16:creationId xmlns:a16="http://schemas.microsoft.com/office/drawing/2014/main" id="{1499DC14-57F4-EA4C-ABBC-0ECD735C407B}"/>
              </a:ext>
            </a:extLst>
          </p:cNvPr>
          <p:cNvSpPr>
            <a:spLocks noGrp="1"/>
          </p:cNvSpPr>
          <p:nvPr>
            <p:ph type="subTitle" idx="1"/>
          </p:nvPr>
        </p:nvSpPr>
        <p:spPr>
          <a:xfrm>
            <a:off x="6095999" y="4556980"/>
            <a:ext cx="5113338"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edit Master subtitle style</a:t>
            </a:r>
            <a:endParaRPr lang="en-GB" dirty="0"/>
          </a:p>
        </p:txBody>
      </p:sp>
      <p:pic>
        <p:nvPicPr>
          <p:cNvPr id="29" name="Picture 16">
            <a:extLst>
              <a:ext uri="{FF2B5EF4-FFF2-40B4-BE49-F238E27FC236}">
                <a16:creationId xmlns:a16="http://schemas.microsoft.com/office/drawing/2014/main" id="{0A94567B-B8A8-AB41-BF7F-41919C86BD20}"/>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9531972" y="1173991"/>
            <a:ext cx="1677366" cy="51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3727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08622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113250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90"/>
            <a:ext cx="11233150" cy="4087104"/>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7750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83333C0-34BE-704E-807B-860FBC2357B2}"/>
              </a:ext>
            </a:extLst>
          </p:cNvPr>
          <p:cNvPicPr>
            <a:picLocks noChangeAspect="1"/>
          </p:cNvPicPr>
          <p:nvPr userDrawn="1"/>
        </p:nvPicPr>
        <p:blipFill rotWithShape="1">
          <a:blip r:embed="rId2">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p:cNvSpPr>
            <a:spLocks noChangeArrowheads="1"/>
          </p:cNvSpPr>
          <p:nvPr userDrawn="1"/>
        </p:nvSpPr>
        <p:spPr bwMode="auto">
          <a:xfrm>
            <a:off x="7078942" y="1087378"/>
            <a:ext cx="42333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lgn="r">
              <a:defRPr/>
            </a:pPr>
            <a:r>
              <a:rPr lang="en-US" altLang="x-none" sz="1200" dirty="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lgn="r">
              <a:defRPr/>
            </a:pPr>
            <a:br>
              <a:rPr lang="en-US" altLang="x-none" sz="1200" dirty="0">
                <a:solidFill>
                  <a:schemeClr val="bg1"/>
                </a:solidFill>
              </a:rPr>
            </a:br>
            <a:r>
              <a:rPr lang="en-US" altLang="x-none" sz="1200" dirty="0">
                <a:solidFill>
                  <a:schemeClr val="bg1"/>
                </a:solidFill>
              </a:rPr>
              <a:t>www.arm.com/company/policies/trademarks</a:t>
            </a:r>
          </a:p>
        </p:txBody>
      </p:sp>
      <p:pic>
        <p:nvPicPr>
          <p:cNvPr id="10" name="Picture 16">
            <a:extLst>
              <a:ext uri="{FF2B5EF4-FFF2-40B4-BE49-F238E27FC236}">
                <a16:creationId xmlns:a16="http://schemas.microsoft.com/office/drawing/2014/main" id="{DAF95499-8272-DF43-8B3C-788EA26EBDD5}"/>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982663" y="1173991"/>
            <a:ext cx="1677366" cy="51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0716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C060C056-8CDA-EF4A-9C97-BFF2D7214E39}"/>
              </a:ext>
            </a:extLst>
          </p:cNvPr>
          <p:cNvSpPr>
            <a:spLocks noGrp="1" noChangeArrowheads="1"/>
          </p:cNvSpPr>
          <p:nvPr>
            <p:ph type="ftr" sz="quarter" idx="10"/>
          </p:nvPr>
        </p:nvSpPr>
        <p:spPr>
          <a:ln/>
        </p:spPr>
        <p:txBody>
          <a:bodyPr/>
          <a:lstStyle>
            <a:lvl1pPr>
              <a:defRPr/>
            </a:lvl1pPr>
          </a:lstStyle>
          <a:p>
            <a:pPr>
              <a:defRPr/>
            </a:pPr>
            <a:r>
              <a:rPr lang="en-US" dirty="0"/>
              <a:t>16: Circuit Pitfalls</a:t>
            </a:r>
          </a:p>
        </p:txBody>
      </p:sp>
      <p:sp>
        <p:nvSpPr>
          <p:cNvPr id="5" name="Rectangle 6">
            <a:extLst>
              <a:ext uri="{FF2B5EF4-FFF2-40B4-BE49-F238E27FC236}">
                <a16:creationId xmlns:a16="http://schemas.microsoft.com/office/drawing/2014/main" id="{44513734-A1F2-E34A-ACF8-E96DB83FC21C}"/>
              </a:ext>
            </a:extLst>
          </p:cNvPr>
          <p:cNvSpPr>
            <a:spLocks noGrp="1" noChangeArrowheads="1"/>
          </p:cNvSpPr>
          <p:nvPr>
            <p:ph type="sldNum" sz="quarter" idx="11"/>
          </p:nvPr>
        </p:nvSpPr>
        <p:spPr>
          <a:ln/>
        </p:spPr>
        <p:txBody>
          <a:bodyPr/>
          <a:lstStyle>
            <a:lvl1pPr>
              <a:defRPr/>
            </a:lvl1pPr>
          </a:lstStyle>
          <a:p>
            <a:fld id="{58C47AF8-CA23-9948-A14F-DAF343BD55E5}" type="slidenum">
              <a:rPr lang="en-US" altLang="en-US"/>
              <a:pPr/>
              <a:t>‹#›</a:t>
            </a:fld>
            <a:endParaRPr lang="en-US" altLang="en-US" dirty="0"/>
          </a:p>
        </p:txBody>
      </p:sp>
    </p:spTree>
    <p:extLst>
      <p:ext uri="{BB962C8B-B14F-4D97-AF65-F5344CB8AC3E}">
        <p14:creationId xmlns:p14="http://schemas.microsoft.com/office/powerpoint/2010/main" val="742294522"/>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524000"/>
            <a:ext cx="508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524000"/>
            <a:ext cx="508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33F1634D-8F4B-1440-BED3-9D1D9DD6E572}"/>
              </a:ext>
            </a:extLst>
          </p:cNvPr>
          <p:cNvSpPr>
            <a:spLocks noGrp="1" noChangeArrowheads="1"/>
          </p:cNvSpPr>
          <p:nvPr>
            <p:ph type="ftr" sz="quarter" idx="10"/>
          </p:nvPr>
        </p:nvSpPr>
        <p:spPr>
          <a:ln/>
        </p:spPr>
        <p:txBody>
          <a:bodyPr/>
          <a:lstStyle>
            <a:lvl1pPr>
              <a:defRPr/>
            </a:lvl1pPr>
          </a:lstStyle>
          <a:p>
            <a:pPr>
              <a:defRPr/>
            </a:pPr>
            <a:r>
              <a:rPr lang="en-US" dirty="0"/>
              <a:t>16: Circuit Pitfalls</a:t>
            </a:r>
          </a:p>
        </p:txBody>
      </p:sp>
      <p:sp>
        <p:nvSpPr>
          <p:cNvPr id="6" name="Rectangle 6">
            <a:extLst>
              <a:ext uri="{FF2B5EF4-FFF2-40B4-BE49-F238E27FC236}">
                <a16:creationId xmlns:a16="http://schemas.microsoft.com/office/drawing/2014/main" id="{800296CE-A8D7-0C4A-B7C8-93661C7D0150}"/>
              </a:ext>
            </a:extLst>
          </p:cNvPr>
          <p:cNvSpPr>
            <a:spLocks noGrp="1" noChangeArrowheads="1"/>
          </p:cNvSpPr>
          <p:nvPr>
            <p:ph type="sldNum" sz="quarter" idx="11"/>
          </p:nvPr>
        </p:nvSpPr>
        <p:spPr>
          <a:ln/>
        </p:spPr>
        <p:txBody>
          <a:bodyPr/>
          <a:lstStyle>
            <a:lvl1pPr>
              <a:defRPr/>
            </a:lvl1pPr>
          </a:lstStyle>
          <a:p>
            <a:fld id="{736A4DAB-F4ED-FF4C-87C3-EA015B00807F}" type="slidenum">
              <a:rPr lang="en-US" altLang="en-US"/>
              <a:pPr/>
              <a:t>‹#›</a:t>
            </a:fld>
            <a:endParaRPr lang="en-US" altLang="en-US" dirty="0"/>
          </a:p>
        </p:txBody>
      </p:sp>
    </p:spTree>
    <p:extLst>
      <p:ext uri="{BB962C8B-B14F-4D97-AF65-F5344CB8AC3E}">
        <p14:creationId xmlns:p14="http://schemas.microsoft.com/office/powerpoint/2010/main" val="330030099"/>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600989"/>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Box 20"/>
          <p:cNvSpPr txBox="1">
            <a:spLocks noChangeArrowheads="1"/>
          </p:cNvSpPr>
          <p:nvPr userDrawn="1"/>
        </p:nvSpPr>
        <p:spPr bwMode="auto">
          <a:xfrm>
            <a:off x="982663" y="6413179"/>
            <a:ext cx="1561617"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US" altLang="en-US" sz="1000" dirty="0">
                <a:solidFill>
                  <a:srgbClr val="7F7F7F"/>
                </a:solidFill>
              </a:rPr>
              <a:t>© 2020 Arm Limited </a:t>
            </a:r>
          </a:p>
        </p:txBody>
      </p:sp>
      <p:pic>
        <p:nvPicPr>
          <p:cNvPr id="3" name="Picture 2">
            <a:extLst>
              <a:ext uri="{FF2B5EF4-FFF2-40B4-BE49-F238E27FC236}">
                <a16:creationId xmlns:a16="http://schemas.microsoft.com/office/drawing/2014/main" id="{9A012347-3565-314A-935A-F06376FE34D5}"/>
              </a:ext>
            </a:extLst>
          </p:cNvPr>
          <p:cNvPicPr>
            <a:picLocks noChangeAspect="1"/>
          </p:cNvPicPr>
          <p:nvPr userDrawn="1"/>
        </p:nvPicPr>
        <p:blipFill>
          <a:blip r:embed="rId8"/>
          <a:stretch>
            <a:fillRect/>
          </a:stretch>
        </p:blipFill>
        <p:spPr>
          <a:xfrm>
            <a:off x="10938720" y="6378893"/>
            <a:ext cx="774267" cy="236834"/>
          </a:xfrm>
          <a:prstGeom prst="rect">
            <a:avLst/>
          </a:prstGeom>
        </p:spPr>
      </p:pic>
    </p:spTree>
    <p:extLst>
      <p:ext uri="{BB962C8B-B14F-4D97-AF65-F5344CB8AC3E}">
        <p14:creationId xmlns:p14="http://schemas.microsoft.com/office/powerpoint/2010/main" val="1077791022"/>
      </p:ext>
    </p:extLst>
  </p:cSld>
  <p:clrMap bg1="lt1" tx1="dk1" bg2="lt2" tx2="dk2" accent1="accent1" accent2="accent2" accent3="accent3" accent4="accent4" accent5="accent5" accent6="accent6" hlink="hlink" folHlink="folHlink"/>
  <p:sldLayoutIdLst>
    <p:sldLayoutId id="2147485510" r:id="rId1"/>
    <p:sldLayoutId id="2147485440" r:id="rId2"/>
    <p:sldLayoutId id="2147485441" r:id="rId3"/>
    <p:sldLayoutId id="2147485453" r:id="rId4"/>
    <p:sldLayoutId id="2147485511" r:id="rId5"/>
    <p:sldLayoutId id="2147485512" r:id="rId6"/>
  </p:sldLayoutIdLst>
  <p:hf sldNum="0"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8383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8383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619" userDrawn="1">
          <p15:clr>
            <a:srgbClr val="F26B43"/>
          </p15:clr>
        </p15:guide>
        <p15:guide id="4" orient="horz" pos="300" userDrawn="1">
          <p15:clr>
            <a:srgbClr val="F26B43"/>
          </p15:clr>
        </p15:guide>
        <p15:guide id="5" orient="horz" pos="4020" userDrawn="1">
          <p15:clr>
            <a:srgbClr val="F26B43"/>
          </p15:clr>
        </p15:guide>
        <p15:guide id="6" pos="7378" userDrawn="1">
          <p15:clr>
            <a:srgbClr val="F26B43"/>
          </p15:clr>
        </p15:guide>
        <p15:guide id="7" pos="302" userDrawn="1">
          <p15:clr>
            <a:srgbClr val="F26B43"/>
          </p15:clr>
        </p15:guide>
        <p15:guide id="8" pos="706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20.wmf"/><Relationship Id="rId5" Type="http://schemas.openxmlformats.org/officeDocument/2006/relationships/image" Target="../media/image19.e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file:///C:\docs\Classes\E158\electromigrationvideos\video1.avi" TargetMode="External"/><Relationship Id="rId1" Type="http://schemas.microsoft.com/office/2007/relationships/media" Target="file:///C:\docs\Classes\E158\electromigrationvideos\video1.avi" TargetMode="External"/><Relationship Id="rId5" Type="http://schemas.openxmlformats.org/officeDocument/2006/relationships/image" Target="../media/image21.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file:///C:\docs\Classes\E158\electromigrationvideos\video2.avi" TargetMode="External"/><Relationship Id="rId1" Type="http://schemas.microsoft.com/office/2007/relationships/media" Target="file:///C:\docs\Classes\E158\electromigrationvideos\video2.avi" TargetMode="External"/><Relationship Id="rId5" Type="http://schemas.openxmlformats.org/officeDocument/2006/relationships/image" Target="../media/image22.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image" Target="../media/image23.emf"/><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28.emf"/><Relationship Id="rId4" Type="http://schemas.openxmlformats.org/officeDocument/2006/relationships/oleObject" Target="../embeddings/oleObject3.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30.emf"/><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29.emf"/><Relationship Id="rId4" Type="http://schemas.openxmlformats.org/officeDocument/2006/relationships/oleObject" Target="../embeddings/oleObject4.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32.emf"/><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31.emf"/><Relationship Id="rId4" Type="http://schemas.openxmlformats.org/officeDocument/2006/relationships/oleObject" Target="../embeddings/oleObject6.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vmlDrawing" Target="../drawings/vmlDrawing6.vml"/><Relationship Id="rId5" Type="http://schemas.openxmlformats.org/officeDocument/2006/relationships/image" Target="../media/image33.emf"/><Relationship Id="rId4" Type="http://schemas.openxmlformats.org/officeDocument/2006/relationships/oleObject" Target="../embeddings/oleObject8.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35.emf"/><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oleObject" Target="../embeddings/oleObject10.bin"/><Relationship Id="rId5" Type="http://schemas.openxmlformats.org/officeDocument/2006/relationships/image" Target="../media/image34.emf"/><Relationship Id="rId4" Type="http://schemas.openxmlformats.org/officeDocument/2006/relationships/oleObject" Target="../embeddings/oleObject9.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32.xml"/><Relationship Id="rId7" Type="http://schemas.openxmlformats.org/officeDocument/2006/relationships/image" Target="../media/image37.emf"/><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oleObject" Target="../embeddings/oleObject12.bin"/><Relationship Id="rId5" Type="http://schemas.openxmlformats.org/officeDocument/2006/relationships/image" Target="../media/image36.emf"/><Relationship Id="rId4" Type="http://schemas.openxmlformats.org/officeDocument/2006/relationships/oleObject" Target="../embeddings/oleObject11.bin"/><Relationship Id="rId9" Type="http://schemas.openxmlformats.org/officeDocument/2006/relationships/image" Target="../media/image38.e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vmlDrawing" Target="../drawings/vmlDrawing9.vml"/><Relationship Id="rId5" Type="http://schemas.openxmlformats.org/officeDocument/2006/relationships/image" Target="../media/image39.emf"/><Relationship Id="rId4" Type="http://schemas.openxmlformats.org/officeDocument/2006/relationships/oleObject" Target="../embeddings/oleObject14.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41.emf"/><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oleObject" Target="../embeddings/oleObject16.bin"/><Relationship Id="rId5" Type="http://schemas.openxmlformats.org/officeDocument/2006/relationships/image" Target="../media/image40.emf"/><Relationship Id="rId4" Type="http://schemas.openxmlformats.org/officeDocument/2006/relationships/oleObject" Target="../embeddings/oleObject15.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1B3BF-D272-0C49-B51F-7C78F467BCCC}"/>
              </a:ext>
            </a:extLst>
          </p:cNvPr>
          <p:cNvSpPr>
            <a:spLocks noGrp="1"/>
          </p:cNvSpPr>
          <p:nvPr>
            <p:ph type="title"/>
          </p:nvPr>
        </p:nvSpPr>
        <p:spPr>
          <a:xfrm>
            <a:off x="6096000" y="2669243"/>
            <a:ext cx="5113338" cy="1519514"/>
          </a:xfrm>
        </p:spPr>
        <p:txBody>
          <a:bodyPr/>
          <a:lstStyle/>
          <a:p>
            <a:r>
              <a:rPr lang="en-US" dirty="0">
                <a:ea typeface="ＭＳ Ｐゴシック"/>
              </a:rPr>
              <a:t>CMOS VLSI Design</a:t>
            </a:r>
            <a:br>
              <a:rPr lang="en-US" dirty="0"/>
            </a:br>
            <a:br>
              <a:rPr lang="en-US" dirty="0"/>
            </a:br>
            <a:r>
              <a:rPr lang="en-US" dirty="0">
                <a:ea typeface="ＭＳ Ｐゴシック"/>
              </a:rPr>
              <a:t>Lecture 18:</a:t>
            </a:r>
            <a:br>
              <a:rPr lang="en-US" dirty="0"/>
            </a:br>
            <a:r>
              <a:rPr lang="en-US" dirty="0">
                <a:ea typeface="ＭＳ Ｐゴシック"/>
              </a:rPr>
              <a:t>Variation and Reliability</a:t>
            </a:r>
            <a:endParaRPr lang="en-US" dirty="0"/>
          </a:p>
        </p:txBody>
      </p:sp>
    </p:spTree>
    <p:extLst>
      <p:ext uri="{BB962C8B-B14F-4D97-AF65-F5344CB8AC3E}">
        <p14:creationId xmlns:p14="http://schemas.microsoft.com/office/powerpoint/2010/main" val="812067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Rectangle 2">
            <a:extLst>
              <a:ext uri="{FF2B5EF4-FFF2-40B4-BE49-F238E27FC236}">
                <a16:creationId xmlns:a16="http://schemas.microsoft.com/office/drawing/2014/main" id="{D6D1162A-9FC8-3C4C-BBEA-18ADEDB62115}"/>
              </a:ext>
            </a:extLst>
          </p:cNvPr>
          <p:cNvSpPr>
            <a:spLocks noGrp="1" noChangeArrowheads="1"/>
          </p:cNvSpPr>
          <p:nvPr>
            <p:ph type="title"/>
          </p:nvPr>
        </p:nvSpPr>
        <p:spPr/>
        <p:txBody>
          <a:bodyPr/>
          <a:lstStyle/>
          <a:p>
            <a:pPr eaLnBrk="1" hangingPunct="1">
              <a:defRPr/>
            </a:pPr>
            <a:r>
              <a:rPr lang="en-US" sz="4000" dirty="0">
                <a:cs typeface="+mj-cs"/>
              </a:rPr>
              <a:t>Monte Carlo Simulation</a:t>
            </a:r>
          </a:p>
        </p:txBody>
      </p:sp>
      <p:sp>
        <p:nvSpPr>
          <p:cNvPr id="875523" name="Rectangle 3">
            <a:extLst>
              <a:ext uri="{FF2B5EF4-FFF2-40B4-BE49-F238E27FC236}">
                <a16:creationId xmlns:a16="http://schemas.microsoft.com/office/drawing/2014/main" id="{60A5374A-385A-3A45-9015-C57A3AACF886}"/>
              </a:ext>
            </a:extLst>
          </p:cNvPr>
          <p:cNvSpPr>
            <a:spLocks noGrp="1" noChangeArrowheads="1"/>
          </p:cNvSpPr>
          <p:nvPr>
            <p:ph type="body" idx="1"/>
          </p:nvPr>
        </p:nvSpPr>
        <p:spPr/>
        <p:txBody>
          <a:bodyPr/>
          <a:lstStyle/>
          <a:p>
            <a:pPr>
              <a:defRPr/>
            </a:pPr>
            <a:r>
              <a:rPr lang="en-US" dirty="0">
                <a:cs typeface="+mn-cs"/>
              </a:rPr>
              <a:t>As process variation increases, the worst-case corners become too pessimistic for practical design</a:t>
            </a:r>
          </a:p>
          <a:p>
            <a:pPr>
              <a:defRPr/>
            </a:pPr>
            <a:r>
              <a:rPr lang="en-US" dirty="0">
                <a:cs typeface="+mn-cs"/>
              </a:rPr>
              <a:t>Monte Carlo: repeated simulations with parameters randomly varied each time</a:t>
            </a:r>
          </a:p>
          <a:p>
            <a:pPr>
              <a:defRPr/>
            </a:pPr>
            <a:r>
              <a:rPr lang="en-US" dirty="0">
                <a:cs typeface="+mn-cs"/>
              </a:rPr>
              <a:t>Look at scatter plot of results to predict yield</a:t>
            </a:r>
          </a:p>
          <a:p>
            <a:pPr>
              <a:defRPr/>
            </a:pPr>
            <a:r>
              <a:rPr lang="en-US" dirty="0">
                <a:cs typeface="+mn-cs"/>
              </a:rPr>
              <a:t>E.g., impact of V</a:t>
            </a:r>
            <a:r>
              <a:rPr lang="en-US" baseline="-25000" dirty="0">
                <a:cs typeface="+mn-cs"/>
              </a:rPr>
              <a:t>t</a:t>
            </a:r>
            <a:r>
              <a:rPr lang="en-US" dirty="0">
                <a:cs typeface="+mn-cs"/>
              </a:rPr>
              <a:t> variation</a:t>
            </a:r>
          </a:p>
          <a:p>
            <a:pPr lvl="1" eaLnBrk="1" hangingPunct="1">
              <a:defRPr/>
            </a:pPr>
            <a:r>
              <a:rPr lang="en-US" dirty="0"/>
              <a:t>ON-current</a:t>
            </a:r>
          </a:p>
          <a:p>
            <a:pPr lvl="1" eaLnBrk="1" hangingPunct="1">
              <a:defRPr/>
            </a:pPr>
            <a:r>
              <a:rPr lang="en-US" dirty="0"/>
              <a:t>leakage</a:t>
            </a:r>
          </a:p>
        </p:txBody>
      </p:sp>
      <p:pic>
        <p:nvPicPr>
          <p:cNvPr id="875524" name="Picture 4">
            <a:extLst>
              <a:ext uri="{FF2B5EF4-FFF2-40B4-BE49-F238E27FC236}">
                <a16:creationId xmlns:a16="http://schemas.microsoft.com/office/drawing/2014/main" id="{E0140837-486F-884C-99B8-2620CD3F08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3581400"/>
            <a:ext cx="2560638" cy="2235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4208038490"/>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Rectangle 2">
            <a:extLst>
              <a:ext uri="{FF2B5EF4-FFF2-40B4-BE49-F238E27FC236}">
                <a16:creationId xmlns:a16="http://schemas.microsoft.com/office/drawing/2014/main" id="{A731867C-5616-6B42-9333-82A5578CBA90}"/>
              </a:ext>
            </a:extLst>
          </p:cNvPr>
          <p:cNvSpPr>
            <a:spLocks noGrp="1" noChangeArrowheads="1"/>
          </p:cNvSpPr>
          <p:nvPr>
            <p:ph type="title"/>
          </p:nvPr>
        </p:nvSpPr>
        <p:spPr/>
        <p:txBody>
          <a:bodyPr/>
          <a:lstStyle/>
          <a:p>
            <a:pPr eaLnBrk="1" hangingPunct="1">
              <a:defRPr/>
            </a:pPr>
            <a:r>
              <a:rPr lang="en-US" dirty="0">
                <a:cs typeface="+mj-cs"/>
              </a:rPr>
              <a:t>Noise</a:t>
            </a:r>
          </a:p>
        </p:txBody>
      </p:sp>
      <p:sp>
        <p:nvSpPr>
          <p:cNvPr id="852995" name="Rectangle 3">
            <a:extLst>
              <a:ext uri="{FF2B5EF4-FFF2-40B4-BE49-F238E27FC236}">
                <a16:creationId xmlns:a16="http://schemas.microsoft.com/office/drawing/2014/main" id="{A065C942-4E6B-254B-908A-6B910EA3CFDE}"/>
              </a:ext>
            </a:extLst>
          </p:cNvPr>
          <p:cNvSpPr>
            <a:spLocks noGrp="1" noChangeArrowheads="1"/>
          </p:cNvSpPr>
          <p:nvPr>
            <p:ph type="body" idx="1"/>
          </p:nvPr>
        </p:nvSpPr>
        <p:spPr/>
        <p:txBody>
          <a:bodyPr/>
          <a:lstStyle/>
          <a:p>
            <a:pPr>
              <a:defRPr/>
            </a:pPr>
            <a:r>
              <a:rPr lang="en-US" dirty="0">
                <a:cs typeface="+mn-cs"/>
              </a:rPr>
              <a:t>Sources</a:t>
            </a:r>
          </a:p>
          <a:p>
            <a:pPr lvl="1" eaLnBrk="1" hangingPunct="1">
              <a:defRPr/>
            </a:pPr>
            <a:r>
              <a:rPr lang="en-US" dirty="0"/>
              <a:t>Power supply noise/ground bounce</a:t>
            </a:r>
          </a:p>
          <a:p>
            <a:pPr lvl="1" eaLnBrk="1" hangingPunct="1">
              <a:defRPr/>
            </a:pPr>
            <a:r>
              <a:rPr lang="en-US" dirty="0"/>
              <a:t>Capacitive coupling</a:t>
            </a:r>
          </a:p>
          <a:p>
            <a:pPr lvl="1" eaLnBrk="1" hangingPunct="1">
              <a:defRPr/>
            </a:pPr>
            <a:r>
              <a:rPr lang="en-US" dirty="0"/>
              <a:t>Charge sharing</a:t>
            </a:r>
          </a:p>
          <a:p>
            <a:pPr lvl="1" eaLnBrk="1" hangingPunct="1">
              <a:defRPr/>
            </a:pPr>
            <a:r>
              <a:rPr lang="en-US" dirty="0"/>
              <a:t>Leakage</a:t>
            </a:r>
          </a:p>
          <a:p>
            <a:pPr lvl="1" eaLnBrk="1" hangingPunct="1">
              <a:defRPr/>
            </a:pPr>
            <a:r>
              <a:rPr lang="en-US" dirty="0"/>
              <a:t>Noise feedthrough</a:t>
            </a:r>
          </a:p>
          <a:p>
            <a:pPr>
              <a:defRPr/>
            </a:pPr>
            <a:r>
              <a:rPr lang="en-US" dirty="0">
                <a:cs typeface="+mn-cs"/>
              </a:rPr>
              <a:t>Consequences</a:t>
            </a:r>
          </a:p>
          <a:p>
            <a:pPr lvl="1" eaLnBrk="1" hangingPunct="1">
              <a:defRPr/>
            </a:pPr>
            <a:r>
              <a:rPr lang="en-US" dirty="0"/>
              <a:t>Increased delay (for noise to settle out)</a:t>
            </a:r>
          </a:p>
          <a:p>
            <a:pPr lvl="1" eaLnBrk="1" hangingPunct="1">
              <a:defRPr/>
            </a:pPr>
            <a:r>
              <a:rPr lang="en-US" dirty="0"/>
              <a:t>Or incorrect computations</a:t>
            </a:r>
          </a:p>
        </p:txBody>
      </p:sp>
    </p:spTree>
    <p:extLst>
      <p:ext uri="{BB962C8B-B14F-4D97-AF65-F5344CB8AC3E}">
        <p14:creationId xmlns:p14="http://schemas.microsoft.com/office/powerpoint/2010/main" val="2111615355"/>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42" name="Rectangle 2">
            <a:extLst>
              <a:ext uri="{FF2B5EF4-FFF2-40B4-BE49-F238E27FC236}">
                <a16:creationId xmlns:a16="http://schemas.microsoft.com/office/drawing/2014/main" id="{56274B92-5059-984F-BEDF-1BA91C28F966}"/>
              </a:ext>
            </a:extLst>
          </p:cNvPr>
          <p:cNvSpPr>
            <a:spLocks noGrp="1" noChangeArrowheads="1"/>
          </p:cNvSpPr>
          <p:nvPr>
            <p:ph type="title"/>
          </p:nvPr>
        </p:nvSpPr>
        <p:spPr/>
        <p:txBody>
          <a:bodyPr/>
          <a:lstStyle/>
          <a:p>
            <a:pPr eaLnBrk="1" hangingPunct="1">
              <a:defRPr/>
            </a:pPr>
            <a:r>
              <a:rPr lang="en-US" dirty="0">
                <a:cs typeface="+mj-cs"/>
              </a:rPr>
              <a:t>Reliability</a:t>
            </a:r>
          </a:p>
        </p:txBody>
      </p:sp>
      <p:sp>
        <p:nvSpPr>
          <p:cNvPr id="855043" name="Rectangle 3">
            <a:extLst>
              <a:ext uri="{FF2B5EF4-FFF2-40B4-BE49-F238E27FC236}">
                <a16:creationId xmlns:a16="http://schemas.microsoft.com/office/drawing/2014/main" id="{63E31C09-4781-4B4B-8128-1DB1350B4E78}"/>
              </a:ext>
            </a:extLst>
          </p:cNvPr>
          <p:cNvSpPr>
            <a:spLocks noGrp="1" noChangeArrowheads="1"/>
          </p:cNvSpPr>
          <p:nvPr>
            <p:ph type="body" idx="1"/>
          </p:nvPr>
        </p:nvSpPr>
        <p:spPr/>
        <p:txBody>
          <a:bodyPr/>
          <a:lstStyle/>
          <a:p>
            <a:pPr>
              <a:defRPr/>
            </a:pPr>
            <a:r>
              <a:rPr lang="en-US" sz="2000" dirty="0">
                <a:cs typeface="+mn-cs"/>
              </a:rPr>
              <a:t>Hard Errors</a:t>
            </a:r>
          </a:p>
          <a:p>
            <a:pPr lvl="1" eaLnBrk="1" hangingPunct="1">
              <a:defRPr/>
            </a:pPr>
            <a:r>
              <a:rPr lang="en-US" dirty="0"/>
              <a:t>Oxide wearout</a:t>
            </a:r>
          </a:p>
          <a:p>
            <a:pPr lvl="1" eaLnBrk="1" hangingPunct="1">
              <a:defRPr/>
            </a:pPr>
            <a:r>
              <a:rPr lang="en-US" dirty="0"/>
              <a:t>Interconnect wearout</a:t>
            </a:r>
          </a:p>
          <a:p>
            <a:pPr lvl="1" eaLnBrk="1" hangingPunct="1">
              <a:defRPr/>
            </a:pPr>
            <a:r>
              <a:rPr lang="en-US" dirty="0"/>
              <a:t>Overvoltage failure</a:t>
            </a:r>
          </a:p>
          <a:p>
            <a:pPr lvl="1" eaLnBrk="1" hangingPunct="1">
              <a:defRPr/>
            </a:pPr>
            <a:r>
              <a:rPr lang="en-US" dirty="0"/>
              <a:t>Latchup</a:t>
            </a:r>
          </a:p>
          <a:p>
            <a:pPr>
              <a:defRPr/>
            </a:pPr>
            <a:r>
              <a:rPr lang="en-US" sz="2000" dirty="0">
                <a:cs typeface="+mn-cs"/>
              </a:rPr>
              <a:t>Soft Errors</a:t>
            </a:r>
          </a:p>
          <a:p>
            <a:pPr>
              <a:defRPr/>
            </a:pPr>
            <a:r>
              <a:rPr lang="en-US" sz="2000" dirty="0">
                <a:cs typeface="+mn-cs"/>
              </a:rPr>
              <a:t>Characterizing reliability</a:t>
            </a:r>
          </a:p>
          <a:p>
            <a:pPr lvl="1" eaLnBrk="1" hangingPunct="1">
              <a:defRPr/>
            </a:pPr>
            <a:r>
              <a:rPr lang="en-US" dirty="0"/>
              <a:t>Mean time between failures (MTBF)</a:t>
            </a:r>
          </a:p>
          <a:p>
            <a:pPr lvl="2" eaLnBrk="1" hangingPunct="1">
              <a:defRPr/>
            </a:pPr>
            <a:r>
              <a:rPr lang="en-US" sz="2000" dirty="0"/>
              <a:t># of devices × hours of operation / number of failures</a:t>
            </a:r>
          </a:p>
          <a:p>
            <a:pPr lvl="1" eaLnBrk="1" hangingPunct="1">
              <a:defRPr/>
            </a:pPr>
            <a:r>
              <a:rPr lang="en-US" dirty="0"/>
              <a:t>Failures in time (FIT)</a:t>
            </a:r>
          </a:p>
          <a:p>
            <a:pPr lvl="2" eaLnBrk="1" hangingPunct="1">
              <a:defRPr/>
            </a:pPr>
            <a:r>
              <a:rPr lang="en-US" sz="2000" dirty="0"/>
              <a:t># of failures / thousand hours / million devices</a:t>
            </a:r>
          </a:p>
        </p:txBody>
      </p:sp>
      <p:pic>
        <p:nvPicPr>
          <p:cNvPr id="3" name="Picture 2">
            <a:extLst>
              <a:ext uri="{FF2B5EF4-FFF2-40B4-BE49-F238E27FC236}">
                <a16:creationId xmlns:a16="http://schemas.microsoft.com/office/drawing/2014/main" id="{3E65A1AC-4F97-4A13-83DD-0CAC65019A83}"/>
              </a:ext>
            </a:extLst>
          </p:cNvPr>
          <p:cNvPicPr>
            <a:picLocks noChangeAspect="1"/>
          </p:cNvPicPr>
          <p:nvPr/>
        </p:nvPicPr>
        <p:blipFill>
          <a:blip r:embed="rId3"/>
          <a:srcRect/>
          <a:stretch/>
        </p:blipFill>
        <p:spPr>
          <a:xfrm>
            <a:off x="6348259" y="1048151"/>
            <a:ext cx="5230183" cy="2767200"/>
          </a:xfrm>
          <a:prstGeom prst="rect">
            <a:avLst/>
          </a:prstGeom>
        </p:spPr>
      </p:pic>
    </p:spTree>
    <p:extLst>
      <p:ext uri="{BB962C8B-B14F-4D97-AF65-F5344CB8AC3E}">
        <p14:creationId xmlns:p14="http://schemas.microsoft.com/office/powerpoint/2010/main" val="3192464465"/>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0" name="Rectangle 2">
            <a:extLst>
              <a:ext uri="{FF2B5EF4-FFF2-40B4-BE49-F238E27FC236}">
                <a16:creationId xmlns:a16="http://schemas.microsoft.com/office/drawing/2014/main" id="{794CBFA8-1ECE-F74A-AB2A-94417CD3DFAB}"/>
              </a:ext>
            </a:extLst>
          </p:cNvPr>
          <p:cNvSpPr>
            <a:spLocks noGrp="1" noChangeArrowheads="1"/>
          </p:cNvSpPr>
          <p:nvPr>
            <p:ph type="title"/>
          </p:nvPr>
        </p:nvSpPr>
        <p:spPr>
          <a:xfrm>
            <a:off x="1981200" y="533400"/>
            <a:ext cx="8305800" cy="685800"/>
          </a:xfrm>
        </p:spPr>
        <p:txBody>
          <a:bodyPr/>
          <a:lstStyle/>
          <a:p>
            <a:pPr eaLnBrk="1" hangingPunct="1">
              <a:defRPr/>
            </a:pPr>
            <a:r>
              <a:rPr lang="en-US" sz="4000" dirty="0">
                <a:cs typeface="+mj-cs"/>
              </a:rPr>
              <a:t>Accelerated Lifetime Testing</a:t>
            </a:r>
          </a:p>
        </p:txBody>
      </p:sp>
      <p:sp>
        <p:nvSpPr>
          <p:cNvPr id="877571" name="Rectangle 3">
            <a:extLst>
              <a:ext uri="{FF2B5EF4-FFF2-40B4-BE49-F238E27FC236}">
                <a16:creationId xmlns:a16="http://schemas.microsoft.com/office/drawing/2014/main" id="{3019F513-E2C6-EB4D-BBDA-C03EBEC1EA0B}"/>
              </a:ext>
            </a:extLst>
          </p:cNvPr>
          <p:cNvSpPr>
            <a:spLocks noGrp="1" noChangeArrowheads="1"/>
          </p:cNvSpPr>
          <p:nvPr>
            <p:ph type="body" idx="1"/>
          </p:nvPr>
        </p:nvSpPr>
        <p:spPr/>
        <p:txBody>
          <a:bodyPr/>
          <a:lstStyle/>
          <a:p>
            <a:pPr>
              <a:defRPr/>
            </a:pPr>
            <a:r>
              <a:rPr lang="en-US" dirty="0">
                <a:cs typeface="+mn-cs"/>
              </a:rPr>
              <a:t>Expected reliability typically exceeds 10 years</a:t>
            </a:r>
          </a:p>
          <a:p>
            <a:pPr>
              <a:defRPr/>
            </a:pPr>
            <a:r>
              <a:rPr lang="en-US" dirty="0">
                <a:cs typeface="+mn-cs"/>
              </a:rPr>
              <a:t>But products come to market in 1-2 years</a:t>
            </a:r>
          </a:p>
          <a:p>
            <a:pPr>
              <a:defRPr/>
            </a:pPr>
            <a:r>
              <a:rPr lang="en-US" dirty="0">
                <a:cs typeface="+mn-cs"/>
              </a:rPr>
              <a:t>Accelerated lifetime testing required to predict adequate long-term reliability</a:t>
            </a:r>
          </a:p>
        </p:txBody>
      </p:sp>
      <p:pic>
        <p:nvPicPr>
          <p:cNvPr id="877572" name="Picture 4">
            <a:extLst>
              <a:ext uri="{FF2B5EF4-FFF2-40B4-BE49-F238E27FC236}">
                <a16:creationId xmlns:a16="http://schemas.microsoft.com/office/drawing/2014/main" id="{910EE924-2BC9-1448-A7AE-6346A9471F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1" y="3352801"/>
            <a:ext cx="3578225" cy="2676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877573" name="Text Box 5">
            <a:extLst>
              <a:ext uri="{FF2B5EF4-FFF2-40B4-BE49-F238E27FC236}">
                <a16:creationId xmlns:a16="http://schemas.microsoft.com/office/drawing/2014/main" id="{A110920C-2B31-8645-B958-5C024E05D7FC}"/>
              </a:ext>
            </a:extLst>
          </p:cNvPr>
          <p:cNvSpPr txBox="1">
            <a:spLocks noChangeArrowheads="1"/>
          </p:cNvSpPr>
          <p:nvPr/>
        </p:nvSpPr>
        <p:spPr bwMode="auto">
          <a:xfrm>
            <a:off x="6477000" y="5791200"/>
            <a:ext cx="9271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200" dirty="0">
                <a:latin typeface="Arial" charset="0"/>
                <a:ea typeface="ＭＳ Ｐゴシック" charset="0"/>
              </a:rPr>
              <a:t>[Arnaud08]</a:t>
            </a:r>
          </a:p>
        </p:txBody>
      </p:sp>
    </p:spTree>
    <p:extLst>
      <p:ext uri="{BB962C8B-B14F-4D97-AF65-F5344CB8AC3E}">
        <p14:creationId xmlns:p14="http://schemas.microsoft.com/office/powerpoint/2010/main" val="1214692172"/>
      </p:ext>
    </p:extLst>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6" name="Rectangle 2">
            <a:extLst>
              <a:ext uri="{FF2B5EF4-FFF2-40B4-BE49-F238E27FC236}">
                <a16:creationId xmlns:a16="http://schemas.microsoft.com/office/drawing/2014/main" id="{16ADADAB-5C2C-DE42-B6BA-C1C3AC20ABD8}"/>
              </a:ext>
            </a:extLst>
          </p:cNvPr>
          <p:cNvSpPr>
            <a:spLocks noGrp="1" noChangeArrowheads="1"/>
          </p:cNvSpPr>
          <p:nvPr>
            <p:ph type="title"/>
          </p:nvPr>
        </p:nvSpPr>
        <p:spPr/>
        <p:txBody>
          <a:bodyPr/>
          <a:lstStyle/>
          <a:p>
            <a:pPr eaLnBrk="1" hangingPunct="1">
              <a:defRPr/>
            </a:pPr>
            <a:r>
              <a:rPr lang="en-US" dirty="0">
                <a:cs typeface="+mj-cs"/>
              </a:rPr>
              <a:t>Hot Carriers</a:t>
            </a:r>
          </a:p>
        </p:txBody>
      </p:sp>
      <p:sp>
        <p:nvSpPr>
          <p:cNvPr id="861187" name="Rectangle 3">
            <a:extLst>
              <a:ext uri="{FF2B5EF4-FFF2-40B4-BE49-F238E27FC236}">
                <a16:creationId xmlns:a16="http://schemas.microsoft.com/office/drawing/2014/main" id="{DAE9AA7B-B6E1-784F-BC4B-13FF3539C933}"/>
              </a:ext>
            </a:extLst>
          </p:cNvPr>
          <p:cNvSpPr>
            <a:spLocks noGrp="1" noChangeArrowheads="1"/>
          </p:cNvSpPr>
          <p:nvPr>
            <p:ph type="body" idx="1"/>
          </p:nvPr>
        </p:nvSpPr>
        <p:spPr/>
        <p:txBody>
          <a:bodyPr vert="horz" lIns="0" tIns="0" rIns="0" bIns="0" rtlCol="0" anchor="t">
            <a:noAutofit/>
          </a:bodyPr>
          <a:lstStyle/>
          <a:p>
            <a:pPr eaLnBrk="1" hangingPunct="1"/>
            <a:r>
              <a:rPr lang="en-US" altLang="en-US" dirty="0">
                <a:solidFill>
                  <a:schemeClr val="tx1"/>
                </a:solidFill>
                <a:ea typeface="ＭＳ Ｐゴシック"/>
              </a:rPr>
              <a:t>Electric fields across channel impart high energies to some carriers</a:t>
            </a:r>
          </a:p>
          <a:p>
            <a:pPr marL="581025" lvl="1" indent="-166370" eaLnBrk="1" hangingPunct="1"/>
            <a:r>
              <a:rPr lang="en-US" altLang="en-US" dirty="0">
                <a:solidFill>
                  <a:schemeClr val="tx1"/>
                </a:solidFill>
                <a:ea typeface="ＭＳ Ｐゴシック"/>
              </a:rPr>
              <a:t>These “</a:t>
            </a:r>
            <a:r>
              <a:rPr lang="en-US" altLang="ja-JP" dirty="0">
                <a:solidFill>
                  <a:schemeClr val="tx1"/>
                </a:solidFill>
                <a:ea typeface="ＭＳ Ｐゴシック"/>
              </a:rPr>
              <a:t>hot” carriers may be blasted into the gate oxide where they become trapped</a:t>
            </a:r>
            <a:endParaRPr lang="en-US" altLang="ja-JP" dirty="0">
              <a:solidFill>
                <a:schemeClr val="tx1"/>
              </a:solidFill>
              <a:ea typeface="ＭＳ Ｐゴシック"/>
              <a:cs typeface="Calibri"/>
            </a:endParaRPr>
          </a:p>
          <a:p>
            <a:pPr marL="581025" lvl="1" indent="-166370" eaLnBrk="1" hangingPunct="1"/>
            <a:r>
              <a:rPr lang="en-US" altLang="en-US" dirty="0">
                <a:solidFill>
                  <a:schemeClr val="tx1"/>
                </a:solidFill>
                <a:ea typeface="ＭＳ Ｐゴシック"/>
              </a:rPr>
              <a:t>Accumulation of charge in oxide causes shift in V</a:t>
            </a:r>
            <a:r>
              <a:rPr lang="en-US" altLang="en-US" baseline="-25000" dirty="0">
                <a:solidFill>
                  <a:schemeClr val="tx1"/>
                </a:solidFill>
                <a:ea typeface="ＭＳ Ｐゴシック"/>
              </a:rPr>
              <a:t>t</a:t>
            </a:r>
            <a:r>
              <a:rPr lang="en-US" altLang="en-US" dirty="0">
                <a:solidFill>
                  <a:schemeClr val="tx1"/>
                </a:solidFill>
                <a:ea typeface="ＭＳ Ｐゴシック"/>
              </a:rPr>
              <a:t> over time</a:t>
            </a:r>
            <a:endParaRPr lang="en-US" altLang="en-US" dirty="0">
              <a:solidFill>
                <a:schemeClr val="tx1"/>
              </a:solidFill>
              <a:ea typeface="ＭＳ Ｐゴシック"/>
              <a:cs typeface="Calibri"/>
            </a:endParaRPr>
          </a:p>
          <a:p>
            <a:pPr marL="581025" lvl="1" indent="-166370" eaLnBrk="1" hangingPunct="1"/>
            <a:r>
              <a:rPr lang="en-US" altLang="en-US" dirty="0">
                <a:solidFill>
                  <a:schemeClr val="tx1"/>
                </a:solidFill>
                <a:ea typeface="ＭＳ Ｐゴシック"/>
              </a:rPr>
              <a:t>Eventually, V</a:t>
            </a:r>
            <a:r>
              <a:rPr lang="en-US" altLang="en-US" baseline="-25000" dirty="0">
                <a:solidFill>
                  <a:schemeClr val="tx1"/>
                </a:solidFill>
                <a:ea typeface="ＭＳ Ｐゴシック"/>
              </a:rPr>
              <a:t>t</a:t>
            </a:r>
            <a:r>
              <a:rPr lang="en-US" altLang="en-US" dirty="0">
                <a:solidFill>
                  <a:schemeClr val="tx1"/>
                </a:solidFill>
                <a:ea typeface="ＭＳ Ｐゴシック"/>
              </a:rPr>
              <a:t> shifts too far for devices to operate correctly</a:t>
            </a:r>
            <a:endParaRPr lang="en-US" altLang="en-US" dirty="0">
              <a:solidFill>
                <a:schemeClr val="tx1"/>
              </a:solidFill>
              <a:ea typeface="ＭＳ Ｐゴシック"/>
              <a:cs typeface="Calibri"/>
            </a:endParaRPr>
          </a:p>
          <a:p>
            <a:pPr eaLnBrk="1" hangingPunct="1"/>
            <a:r>
              <a:rPr lang="en-US" altLang="en-US" dirty="0">
                <a:solidFill>
                  <a:schemeClr val="tx1"/>
                </a:solidFill>
                <a:ea typeface="ＭＳ Ｐゴシック"/>
              </a:rPr>
              <a:t>Choose V</a:t>
            </a:r>
            <a:r>
              <a:rPr lang="en-US" altLang="en-US" baseline="-25000" dirty="0">
                <a:solidFill>
                  <a:schemeClr val="tx1"/>
                </a:solidFill>
                <a:ea typeface="ＭＳ Ｐゴシック"/>
              </a:rPr>
              <a:t>DD</a:t>
            </a:r>
            <a:r>
              <a:rPr lang="en-US" altLang="en-US" dirty="0">
                <a:solidFill>
                  <a:schemeClr val="tx1"/>
                </a:solidFill>
                <a:ea typeface="ＭＳ Ｐゴシック"/>
              </a:rPr>
              <a:t> to achieve reasonable product lifetime</a:t>
            </a:r>
          </a:p>
          <a:p>
            <a:pPr marL="581025" lvl="1" indent="-166370" eaLnBrk="1" hangingPunct="1"/>
            <a:r>
              <a:rPr lang="en-US" altLang="en-US" dirty="0">
                <a:solidFill>
                  <a:schemeClr val="tx1"/>
                </a:solidFill>
                <a:ea typeface="ＭＳ Ｐゴシック"/>
              </a:rPr>
              <a:t>Worst problems for inverters and NORs with slow input risetime and long propagation delays</a:t>
            </a:r>
            <a:endParaRPr lang="en-US" altLang="en-US" dirty="0">
              <a:solidFill>
                <a:schemeClr val="tx1"/>
              </a:solidFill>
              <a:ea typeface="ＭＳ Ｐゴシック"/>
              <a:cs typeface="Calibri"/>
            </a:endParaRPr>
          </a:p>
        </p:txBody>
      </p:sp>
    </p:spTree>
    <p:extLst>
      <p:ext uri="{BB962C8B-B14F-4D97-AF65-F5344CB8AC3E}">
        <p14:creationId xmlns:p14="http://schemas.microsoft.com/office/powerpoint/2010/main" val="1575982592"/>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666" name="Rectangle 2">
            <a:extLst>
              <a:ext uri="{FF2B5EF4-FFF2-40B4-BE49-F238E27FC236}">
                <a16:creationId xmlns:a16="http://schemas.microsoft.com/office/drawing/2014/main" id="{83C51602-F09B-A84C-BD6E-4FD835971521}"/>
              </a:ext>
            </a:extLst>
          </p:cNvPr>
          <p:cNvSpPr>
            <a:spLocks noGrp="1" noChangeArrowheads="1"/>
          </p:cNvSpPr>
          <p:nvPr>
            <p:ph type="title"/>
          </p:nvPr>
        </p:nvSpPr>
        <p:spPr/>
        <p:txBody>
          <a:bodyPr/>
          <a:lstStyle/>
          <a:p>
            <a:pPr eaLnBrk="1" hangingPunct="1">
              <a:defRPr/>
            </a:pPr>
            <a:r>
              <a:rPr lang="en-US" sz="4000" dirty="0">
                <a:cs typeface="+mj-cs"/>
              </a:rPr>
              <a:t>NBTI</a:t>
            </a:r>
          </a:p>
        </p:txBody>
      </p:sp>
      <p:sp>
        <p:nvSpPr>
          <p:cNvPr id="881667" name="Rectangle 3">
            <a:extLst>
              <a:ext uri="{FF2B5EF4-FFF2-40B4-BE49-F238E27FC236}">
                <a16:creationId xmlns:a16="http://schemas.microsoft.com/office/drawing/2014/main" id="{88C68B4A-D316-9A4D-A3CD-F2533875A01A}"/>
              </a:ext>
            </a:extLst>
          </p:cNvPr>
          <p:cNvSpPr>
            <a:spLocks noGrp="1" noChangeArrowheads="1"/>
          </p:cNvSpPr>
          <p:nvPr>
            <p:ph type="body" idx="1"/>
          </p:nvPr>
        </p:nvSpPr>
        <p:spPr/>
        <p:txBody>
          <a:bodyPr vert="horz" lIns="0" tIns="0" rIns="0" bIns="0" rtlCol="0" anchor="t">
            <a:noAutofit/>
          </a:bodyPr>
          <a:lstStyle/>
          <a:p>
            <a:pPr>
              <a:defRPr/>
            </a:pPr>
            <a:r>
              <a:rPr lang="en-US" i="1" dirty="0">
                <a:solidFill>
                  <a:schemeClr val="tx1"/>
                </a:solidFill>
                <a:ea typeface="ＭＳ Ｐゴシック"/>
                <a:cs typeface="+mn-cs"/>
              </a:rPr>
              <a:t>Negative bias temperature instability</a:t>
            </a:r>
            <a:endParaRPr lang="en-US" i="1" dirty="0">
              <a:solidFill>
                <a:schemeClr val="tx1"/>
              </a:solidFill>
              <a:ea typeface="ＭＳ Ｐゴシック"/>
              <a:cs typeface="Calibri"/>
            </a:endParaRPr>
          </a:p>
          <a:p>
            <a:pPr>
              <a:defRPr/>
            </a:pPr>
            <a:r>
              <a:rPr lang="en-US" dirty="0">
                <a:solidFill>
                  <a:schemeClr val="tx1"/>
                </a:solidFill>
                <a:ea typeface="ＭＳ Ｐゴシック"/>
                <a:cs typeface="+mn-cs"/>
              </a:rPr>
              <a:t>Electric field applied across oxide forms dangling bonds called traps at Si-SiO</a:t>
            </a:r>
            <a:r>
              <a:rPr lang="en-US" baseline="-25000" dirty="0">
                <a:solidFill>
                  <a:schemeClr val="tx1"/>
                </a:solidFill>
                <a:ea typeface="ＭＳ Ｐゴシック"/>
                <a:cs typeface="+mn-cs"/>
              </a:rPr>
              <a:t>2</a:t>
            </a:r>
            <a:r>
              <a:rPr lang="en-US" dirty="0">
                <a:solidFill>
                  <a:schemeClr val="tx1"/>
                </a:solidFill>
                <a:ea typeface="ＭＳ Ｐゴシック"/>
                <a:cs typeface="+mn-cs"/>
              </a:rPr>
              <a:t> interface</a:t>
            </a:r>
            <a:endParaRPr lang="en-US" dirty="0">
              <a:solidFill>
                <a:schemeClr val="tx1"/>
              </a:solidFill>
              <a:ea typeface="ＭＳ Ｐゴシック"/>
              <a:cs typeface="Calibri"/>
            </a:endParaRPr>
          </a:p>
          <a:p>
            <a:pPr>
              <a:defRPr/>
            </a:pPr>
            <a:r>
              <a:rPr lang="en-US" dirty="0">
                <a:solidFill>
                  <a:schemeClr val="tx1"/>
                </a:solidFill>
                <a:ea typeface="ＭＳ Ｐゴシック"/>
                <a:cs typeface="+mn-cs"/>
              </a:rPr>
              <a:t>Accumulation of traps causes V</a:t>
            </a:r>
            <a:r>
              <a:rPr lang="en-US" baseline="-25000" dirty="0">
                <a:solidFill>
                  <a:schemeClr val="tx1"/>
                </a:solidFill>
                <a:ea typeface="ＭＳ Ｐゴシック"/>
                <a:cs typeface="+mn-cs"/>
              </a:rPr>
              <a:t>t</a:t>
            </a:r>
            <a:r>
              <a:rPr lang="en-US" dirty="0">
                <a:solidFill>
                  <a:schemeClr val="tx1"/>
                </a:solidFill>
                <a:ea typeface="ＭＳ Ｐゴシック"/>
                <a:cs typeface="+mn-cs"/>
              </a:rPr>
              <a:t> shift</a:t>
            </a:r>
            <a:endParaRPr lang="en-US" dirty="0">
              <a:solidFill>
                <a:schemeClr val="tx1"/>
              </a:solidFill>
              <a:ea typeface="ＭＳ Ｐゴシック"/>
              <a:cs typeface="Calibri"/>
            </a:endParaRPr>
          </a:p>
          <a:p>
            <a:pPr>
              <a:defRPr/>
            </a:pPr>
            <a:r>
              <a:rPr lang="en-US" dirty="0">
                <a:solidFill>
                  <a:schemeClr val="tx1"/>
                </a:solidFill>
                <a:ea typeface="ＭＳ Ｐゴシック"/>
                <a:cs typeface="+mn-cs"/>
              </a:rPr>
              <a:t>Most pronounced for pMOS transistors with strong negative bias (V</a:t>
            </a:r>
            <a:r>
              <a:rPr lang="en-US" baseline="-25000" dirty="0">
                <a:solidFill>
                  <a:schemeClr val="tx1"/>
                </a:solidFill>
                <a:ea typeface="ＭＳ Ｐゴシック"/>
                <a:cs typeface="+mn-cs"/>
              </a:rPr>
              <a:t>g</a:t>
            </a:r>
            <a:r>
              <a:rPr lang="en-US" dirty="0">
                <a:solidFill>
                  <a:schemeClr val="tx1"/>
                </a:solidFill>
                <a:ea typeface="ＭＳ Ｐゴシック"/>
                <a:cs typeface="+mn-cs"/>
              </a:rPr>
              <a:t> = 0; V</a:t>
            </a:r>
            <a:r>
              <a:rPr lang="en-US" baseline="-25000" dirty="0">
                <a:solidFill>
                  <a:schemeClr val="tx1"/>
                </a:solidFill>
                <a:ea typeface="ＭＳ Ｐゴシック"/>
                <a:cs typeface="+mn-cs"/>
              </a:rPr>
              <a:t>s</a:t>
            </a:r>
            <a:r>
              <a:rPr lang="en-US" dirty="0">
                <a:solidFill>
                  <a:schemeClr val="tx1"/>
                </a:solidFill>
                <a:ea typeface="ＭＳ Ｐゴシック"/>
                <a:cs typeface="+mn-cs"/>
              </a:rPr>
              <a:t> = V</a:t>
            </a:r>
            <a:r>
              <a:rPr lang="en-US" baseline="-25000" dirty="0">
                <a:solidFill>
                  <a:schemeClr val="tx1"/>
                </a:solidFill>
                <a:ea typeface="ＭＳ Ｐゴシック"/>
                <a:cs typeface="+mn-cs"/>
              </a:rPr>
              <a:t>DD</a:t>
            </a:r>
            <a:r>
              <a:rPr lang="en-US" dirty="0">
                <a:solidFill>
                  <a:schemeClr val="tx1"/>
                </a:solidFill>
                <a:ea typeface="ＭＳ Ｐゴシック"/>
                <a:cs typeface="+mn-cs"/>
              </a:rPr>
              <a:t>) at high temperature</a:t>
            </a:r>
            <a:endParaRPr lang="en-US" dirty="0">
              <a:solidFill>
                <a:schemeClr val="tx1"/>
              </a:solidFill>
              <a:ea typeface="ＭＳ Ｐゴシック"/>
              <a:cs typeface="Calibri"/>
            </a:endParaRPr>
          </a:p>
          <a:p>
            <a:pPr eaLnBrk="1" hangingPunct="1">
              <a:buFont typeface="Wingdings" charset="0"/>
              <a:buChar char="q"/>
              <a:defRPr/>
            </a:pPr>
            <a:endParaRPr lang="en-US" dirty="0">
              <a:solidFill>
                <a:schemeClr val="tx1"/>
              </a:solidFill>
              <a:cs typeface="Calibri"/>
            </a:endParaRPr>
          </a:p>
        </p:txBody>
      </p:sp>
      <p:pic>
        <p:nvPicPr>
          <p:cNvPr id="881668" name="Picture 4">
            <a:extLst>
              <a:ext uri="{FF2B5EF4-FFF2-40B4-BE49-F238E27FC236}">
                <a16:creationId xmlns:a16="http://schemas.microsoft.com/office/drawing/2014/main" id="{C7F7F43F-16A1-1146-B3BD-A0B70FD4EC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4191001"/>
            <a:ext cx="1828800" cy="741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881670" name="Picture 6">
            <a:extLst>
              <a:ext uri="{FF2B5EF4-FFF2-40B4-BE49-F238E27FC236}">
                <a16:creationId xmlns:a16="http://schemas.microsoft.com/office/drawing/2014/main" id="{20BB828C-732E-ED4C-A1C8-B3B3D85AC8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4495801"/>
            <a:ext cx="1600200"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206906218"/>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714" name="Rectangle 2">
            <a:extLst>
              <a:ext uri="{FF2B5EF4-FFF2-40B4-BE49-F238E27FC236}">
                <a16:creationId xmlns:a16="http://schemas.microsoft.com/office/drawing/2014/main" id="{692AA589-4767-4F4F-8FE6-238CB1CE0AA5}"/>
              </a:ext>
            </a:extLst>
          </p:cNvPr>
          <p:cNvSpPr>
            <a:spLocks noGrp="1" noChangeArrowheads="1"/>
          </p:cNvSpPr>
          <p:nvPr>
            <p:ph type="title"/>
          </p:nvPr>
        </p:nvSpPr>
        <p:spPr/>
        <p:txBody>
          <a:bodyPr/>
          <a:lstStyle/>
          <a:p>
            <a:pPr eaLnBrk="1" hangingPunct="1">
              <a:defRPr/>
            </a:pPr>
            <a:r>
              <a:rPr lang="en-US" sz="4000" dirty="0">
                <a:cs typeface="+mj-cs"/>
              </a:rPr>
              <a:t>TDDB</a:t>
            </a:r>
          </a:p>
        </p:txBody>
      </p:sp>
      <p:sp>
        <p:nvSpPr>
          <p:cNvPr id="883715" name="Rectangle 3">
            <a:extLst>
              <a:ext uri="{FF2B5EF4-FFF2-40B4-BE49-F238E27FC236}">
                <a16:creationId xmlns:a16="http://schemas.microsoft.com/office/drawing/2014/main" id="{E33C90E1-BF6A-D345-916E-E8E580802022}"/>
              </a:ext>
            </a:extLst>
          </p:cNvPr>
          <p:cNvSpPr>
            <a:spLocks noGrp="1" noChangeArrowheads="1"/>
          </p:cNvSpPr>
          <p:nvPr>
            <p:ph type="body" idx="1"/>
          </p:nvPr>
        </p:nvSpPr>
        <p:spPr/>
        <p:txBody>
          <a:bodyPr/>
          <a:lstStyle/>
          <a:p>
            <a:pPr>
              <a:defRPr/>
            </a:pPr>
            <a:r>
              <a:rPr lang="en-US" i="1" dirty="0">
                <a:cs typeface="+mn-cs"/>
              </a:rPr>
              <a:t>Time-dependent dielectric breakdown</a:t>
            </a:r>
          </a:p>
          <a:p>
            <a:pPr lvl="1" eaLnBrk="1" hangingPunct="1">
              <a:defRPr/>
            </a:pPr>
            <a:r>
              <a:rPr lang="en-US" dirty="0"/>
              <a:t>Gradual increase in gate leakage when an electric field is applied across an oxide</a:t>
            </a:r>
          </a:p>
          <a:p>
            <a:pPr lvl="1" eaLnBrk="1" hangingPunct="1">
              <a:defRPr/>
            </a:pPr>
            <a:r>
              <a:rPr lang="en-US" dirty="0"/>
              <a:t>aka </a:t>
            </a:r>
            <a:r>
              <a:rPr lang="en-US" i="1" dirty="0"/>
              <a:t>stress-induced leakage current</a:t>
            </a:r>
          </a:p>
          <a:p>
            <a:pPr>
              <a:defRPr/>
            </a:pPr>
            <a:r>
              <a:rPr lang="en-US" dirty="0">
                <a:cs typeface="+mn-cs"/>
              </a:rPr>
              <a:t>For 10-year life at 125 C, keep E</a:t>
            </a:r>
            <a:r>
              <a:rPr lang="en-US" baseline="-25000" dirty="0">
                <a:cs typeface="+mn-cs"/>
              </a:rPr>
              <a:t>ox</a:t>
            </a:r>
            <a:r>
              <a:rPr lang="en-US" dirty="0">
                <a:cs typeface="+mn-cs"/>
              </a:rPr>
              <a:t> below </a:t>
            </a:r>
            <a:r>
              <a:rPr lang="en-US" dirty="0">
                <a:cs typeface="Arial" charset="0"/>
              </a:rPr>
              <a:t>~</a:t>
            </a:r>
            <a:r>
              <a:rPr lang="en-US" dirty="0">
                <a:cs typeface="+mn-cs"/>
              </a:rPr>
              <a:t>0.7 V/nm</a:t>
            </a:r>
          </a:p>
        </p:txBody>
      </p:sp>
    </p:spTree>
    <p:extLst>
      <p:ext uri="{BB962C8B-B14F-4D97-AF65-F5344CB8AC3E}">
        <p14:creationId xmlns:p14="http://schemas.microsoft.com/office/powerpoint/2010/main" val="878015656"/>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0" name="Rectangle 2">
            <a:extLst>
              <a:ext uri="{FF2B5EF4-FFF2-40B4-BE49-F238E27FC236}">
                <a16:creationId xmlns:a16="http://schemas.microsoft.com/office/drawing/2014/main" id="{D706C0F4-433D-B64E-A706-49CDD21A0337}"/>
              </a:ext>
            </a:extLst>
          </p:cNvPr>
          <p:cNvSpPr>
            <a:spLocks noGrp="1" noChangeArrowheads="1"/>
          </p:cNvSpPr>
          <p:nvPr>
            <p:ph type="title"/>
          </p:nvPr>
        </p:nvSpPr>
        <p:spPr/>
        <p:txBody>
          <a:bodyPr/>
          <a:lstStyle/>
          <a:p>
            <a:pPr eaLnBrk="1" hangingPunct="1">
              <a:defRPr/>
            </a:pPr>
            <a:r>
              <a:rPr lang="en-US" dirty="0">
                <a:cs typeface="+mj-cs"/>
              </a:rPr>
              <a:t>Electromigration</a:t>
            </a:r>
          </a:p>
        </p:txBody>
      </p:sp>
      <p:sp>
        <p:nvSpPr>
          <p:cNvPr id="857091" name="Rectangle 3">
            <a:extLst>
              <a:ext uri="{FF2B5EF4-FFF2-40B4-BE49-F238E27FC236}">
                <a16:creationId xmlns:a16="http://schemas.microsoft.com/office/drawing/2014/main" id="{5B4412E9-5437-644B-9E87-0673F45A61C2}"/>
              </a:ext>
            </a:extLst>
          </p:cNvPr>
          <p:cNvSpPr>
            <a:spLocks noGrp="1" noChangeArrowheads="1"/>
          </p:cNvSpPr>
          <p:nvPr>
            <p:ph type="body" idx="1"/>
          </p:nvPr>
        </p:nvSpPr>
        <p:spPr/>
        <p:txBody>
          <a:bodyPr/>
          <a:lstStyle/>
          <a:p>
            <a:pPr eaLnBrk="1" hangingPunct="1"/>
            <a:r>
              <a:rPr lang="en-US" altLang="ja-JP" dirty="0"/>
              <a:t>“Electron wind” causes movement of metal atoms along wires</a:t>
            </a:r>
          </a:p>
          <a:p>
            <a:pPr eaLnBrk="1" hangingPunct="1"/>
            <a:r>
              <a:rPr lang="en-US" altLang="en-US" dirty="0"/>
              <a:t>Excessive electromigration leads to open circuits</a:t>
            </a:r>
          </a:p>
          <a:p>
            <a:pPr eaLnBrk="1" hangingPunct="1"/>
            <a:r>
              <a:rPr lang="en-US" altLang="en-US" dirty="0"/>
              <a:t>Most significant for unidirectional (DC) current</a:t>
            </a:r>
          </a:p>
          <a:p>
            <a:pPr lvl="1" eaLnBrk="1" hangingPunct="1"/>
            <a:r>
              <a:rPr lang="en-US" altLang="en-US" dirty="0"/>
              <a:t>Depends on current density </a:t>
            </a:r>
            <a:r>
              <a:rPr lang="en-US" altLang="en-US" dirty="0" err="1"/>
              <a:t>J</a:t>
            </a:r>
            <a:r>
              <a:rPr lang="en-US" altLang="en-US" baseline="-25000" dirty="0" err="1"/>
              <a:t>dc</a:t>
            </a:r>
            <a:r>
              <a:rPr lang="en-US" altLang="en-US" dirty="0"/>
              <a:t> (current/area)</a:t>
            </a:r>
          </a:p>
          <a:p>
            <a:pPr lvl="1" eaLnBrk="1" hangingPunct="1"/>
            <a:r>
              <a:rPr lang="en-US" altLang="en-US" dirty="0"/>
              <a:t>Exponential dependence on temperature</a:t>
            </a:r>
          </a:p>
          <a:p>
            <a:pPr eaLnBrk="1" hangingPunct="1"/>
            <a:endParaRPr lang="en-US" altLang="en-US" dirty="0"/>
          </a:p>
          <a:p>
            <a:pPr lvl="1" eaLnBrk="1" hangingPunct="1"/>
            <a:r>
              <a:rPr lang="en-US" altLang="en-US" dirty="0"/>
              <a:t>Black</a:t>
            </a:r>
            <a:r>
              <a:rPr lang="en-US" altLang="en-US" dirty="0">
                <a:solidFill>
                  <a:schemeClr val="accent5"/>
                </a:solidFill>
              </a:rPr>
              <a:t>’</a:t>
            </a:r>
            <a:r>
              <a:rPr lang="en-US" altLang="ja-JP" dirty="0"/>
              <a:t>s Equation: </a:t>
            </a:r>
          </a:p>
          <a:p>
            <a:pPr eaLnBrk="1" hangingPunct="1"/>
            <a:endParaRPr lang="en-US" altLang="en-US" dirty="0"/>
          </a:p>
          <a:p>
            <a:pPr lvl="1" eaLnBrk="1" hangingPunct="1"/>
            <a:r>
              <a:rPr lang="en-US" altLang="en-US" dirty="0"/>
              <a:t>Typical limits: J</a:t>
            </a:r>
            <a:r>
              <a:rPr lang="en-US" altLang="en-US" baseline="-25000" dirty="0"/>
              <a:t>dc</a:t>
            </a:r>
            <a:r>
              <a:rPr lang="en-US" altLang="en-US" dirty="0"/>
              <a:t> &lt; 1 – 2 mA / </a:t>
            </a:r>
            <a:r>
              <a:rPr lang="el-GR" altLang="en-US" dirty="0">
                <a:latin typeface="Calibri" panose="020F0502020204030204" pitchFamily="34" charset="0"/>
                <a:cs typeface="Calibri" panose="020F0502020204030204" pitchFamily="34" charset="0"/>
              </a:rPr>
              <a:t>μ</a:t>
            </a:r>
            <a:r>
              <a:rPr lang="en-US" altLang="en-US" dirty="0"/>
              <a:t>m</a:t>
            </a:r>
            <a:r>
              <a:rPr lang="en-US" altLang="en-US" baseline="30000" dirty="0"/>
              <a:t>2</a:t>
            </a:r>
          </a:p>
        </p:txBody>
      </p:sp>
      <p:sp>
        <p:nvSpPr>
          <p:cNvPr id="857092" name="Rectangle 4">
            <a:extLst>
              <a:ext uri="{FF2B5EF4-FFF2-40B4-BE49-F238E27FC236}">
                <a16:creationId xmlns:a16="http://schemas.microsoft.com/office/drawing/2014/main" id="{AB82C284-76FB-1B41-9A51-0549DD4B21E0}"/>
              </a:ext>
            </a:extLst>
          </p:cNvPr>
          <p:cNvSpPr>
            <a:spLocks noChangeArrowheads="1"/>
          </p:cNvSpPr>
          <p:nvPr/>
        </p:nvSpPr>
        <p:spPr bwMode="auto">
          <a:xfrm>
            <a:off x="5649913" y="3151188"/>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dirty="0">
              <a:latin typeface="Times New Roman" charset="0"/>
              <a:ea typeface="ＭＳ Ｐゴシック" charset="0"/>
            </a:endParaRPr>
          </a:p>
        </p:txBody>
      </p:sp>
      <p:graphicFrame>
        <p:nvGraphicFramePr>
          <p:cNvPr id="48134" name="Object 5">
            <a:extLst>
              <a:ext uri="{FF2B5EF4-FFF2-40B4-BE49-F238E27FC236}">
                <a16:creationId xmlns:a16="http://schemas.microsoft.com/office/drawing/2014/main" id="{046BD6D1-85EB-6247-9E13-3149BC289505}"/>
              </a:ext>
            </a:extLst>
          </p:cNvPr>
          <p:cNvGraphicFramePr>
            <a:graphicFrameLocks noChangeAspect="1"/>
          </p:cNvGraphicFramePr>
          <p:nvPr/>
        </p:nvGraphicFramePr>
        <p:xfrm>
          <a:off x="5638800" y="4137026"/>
          <a:ext cx="1676400" cy="1044575"/>
        </p:xfrm>
        <a:graphic>
          <a:graphicData uri="http://schemas.openxmlformats.org/presentationml/2006/ole">
            <mc:AlternateContent xmlns:mc="http://schemas.openxmlformats.org/markup-compatibility/2006">
              <mc:Choice xmlns:v="urn:schemas-microsoft-com:vml" Requires="v">
                <p:oleObj spid="_x0000_s1029" name="Equation" r:id="rId4" imgW="20485100" imgH="12877800" progId="Equation.DSMT4">
                  <p:embed/>
                </p:oleObj>
              </mc:Choice>
              <mc:Fallback>
                <p:oleObj name="Equation" r:id="rId4" imgW="20485100" imgH="12877800" progId="Equation.DSMT4">
                  <p:embed/>
                  <p:pic>
                    <p:nvPicPr>
                      <p:cNvPr id="48134" name="Object 5">
                        <a:extLst>
                          <a:ext uri="{FF2B5EF4-FFF2-40B4-BE49-F238E27FC236}">
                            <a16:creationId xmlns:a16="http://schemas.microsoft.com/office/drawing/2014/main" id="{046BD6D1-85EB-6247-9E13-3149BC2895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4137026"/>
                        <a:ext cx="16764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57094" name="Picture 6">
            <a:extLst>
              <a:ext uri="{FF2B5EF4-FFF2-40B4-BE49-F238E27FC236}">
                <a16:creationId xmlns:a16="http://schemas.microsoft.com/office/drawing/2014/main" id="{64D2F11E-76C7-F041-9FE6-DAA476B714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48601" y="3992563"/>
            <a:ext cx="2339975" cy="14208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857095" name="Text Box 7">
            <a:extLst>
              <a:ext uri="{FF2B5EF4-FFF2-40B4-BE49-F238E27FC236}">
                <a16:creationId xmlns:a16="http://schemas.microsoft.com/office/drawing/2014/main" id="{302E320D-4FE3-414E-8430-7D98CAFDFFB6}"/>
              </a:ext>
            </a:extLst>
          </p:cNvPr>
          <p:cNvSpPr txBox="1">
            <a:spLocks noChangeArrowheads="1"/>
          </p:cNvSpPr>
          <p:nvPr/>
        </p:nvSpPr>
        <p:spPr bwMode="auto">
          <a:xfrm>
            <a:off x="8153401" y="5440364"/>
            <a:ext cx="1281113"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200" dirty="0">
                <a:latin typeface="Arial" charset="0"/>
                <a:ea typeface="ＭＳ Ｐゴシック" charset="0"/>
              </a:rPr>
              <a:t>[Christiansen06]</a:t>
            </a:r>
          </a:p>
        </p:txBody>
      </p:sp>
    </p:spTree>
    <p:extLst>
      <p:ext uri="{BB962C8B-B14F-4D97-AF65-F5344CB8AC3E}">
        <p14:creationId xmlns:p14="http://schemas.microsoft.com/office/powerpoint/2010/main" val="1748264559"/>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765" name="Rectangle 5">
            <a:extLst>
              <a:ext uri="{FF2B5EF4-FFF2-40B4-BE49-F238E27FC236}">
                <a16:creationId xmlns:a16="http://schemas.microsoft.com/office/drawing/2014/main" id="{F59E944B-5CD2-9F43-AA85-31E0581BB7C5}"/>
              </a:ext>
            </a:extLst>
          </p:cNvPr>
          <p:cNvSpPr>
            <a:spLocks noGrp="1" noChangeArrowheads="1"/>
          </p:cNvSpPr>
          <p:nvPr>
            <p:ph type="title"/>
          </p:nvPr>
        </p:nvSpPr>
        <p:spPr/>
        <p:txBody>
          <a:bodyPr/>
          <a:lstStyle/>
          <a:p>
            <a:pPr eaLnBrk="1" hangingPunct="1">
              <a:defRPr/>
            </a:pPr>
            <a:r>
              <a:rPr lang="en-US" sz="4000" dirty="0">
                <a:cs typeface="+mj-cs"/>
              </a:rPr>
              <a:t>Electromigration Video</a:t>
            </a:r>
          </a:p>
        </p:txBody>
      </p:sp>
      <p:pic>
        <p:nvPicPr>
          <p:cNvPr id="885764" name="video1.avi">
            <a:hlinkClick r:id="" action="ppaction://media"/>
            <a:extLst>
              <a:ext uri="{FF2B5EF4-FFF2-40B4-BE49-F238E27FC236}">
                <a16:creationId xmlns:a16="http://schemas.microsoft.com/office/drawing/2014/main" id="{44BFDCF0-9278-4F47-853F-BEA4F6D23BAC}"/>
              </a:ext>
            </a:extLst>
          </p:cNvPr>
          <p:cNvPicPr>
            <a:picLocks noGrp="1" noRot="1" noChangeAspect="1" noChangeArrowheads="1"/>
          </p:cNvPicPr>
          <p:nvPr>
            <p:ph idx="1"/>
            <a:videoFile r:link="rId2"/>
            <p:extLst>
              <p:ext uri="{DAA4B4D4-6D71-4841-9C94-3DE7FCFB9230}">
                <p14:media xmlns:p14="http://schemas.microsoft.com/office/powerpoint/2010/main" r:link="rId1"/>
              </p:ext>
            </p:extLst>
          </p:nvPr>
        </p:nvPicPr>
        <p:blipFill>
          <a:blip r:embed="rId5">
            <a:extLst>
              <a:ext uri="{28A0092B-C50C-407E-A947-70E740481C1C}">
                <a14:useLocalDpi xmlns:a14="http://schemas.microsoft.com/office/drawing/2010/main" val="0"/>
              </a:ext>
            </a:extLst>
          </a:blip>
          <a:srcRect/>
          <a:stretch>
            <a:fillRect/>
          </a:stretch>
        </p:blipFill>
        <p:spPr>
          <a:xfrm>
            <a:off x="3429000" y="1709450"/>
            <a:ext cx="5334000" cy="4000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spTree>
    <p:extLst>
      <p:ext uri="{BB962C8B-B14F-4D97-AF65-F5344CB8AC3E}">
        <p14:creationId xmlns:p14="http://schemas.microsoft.com/office/powerpoint/2010/main" val="173803105"/>
      </p:ext>
    </p:extLst>
  </p:cSld>
  <p:clrMapOvr>
    <a:masterClrMapping/>
  </p:clrMapOvr>
  <p:transition>
    <p:zoom/>
  </p:transition>
  <p:timing>
    <p:tnLst>
      <p:par>
        <p:cTn id="1" dur="indefinite" restart="never" nodeType="tmRoot">
          <p:childTnLst>
            <p:seq concurrent="1" nextAc="seek">
              <p:cTn id="2" restart="whenNotActive" fill="hold" evtFilter="cancelBubble" nodeType="interactiveSeq">
                <p:stCondLst>
                  <p:cond evt="onClick" delay="0">
                    <p:tgtEl>
                      <p:spTgt spid="885764"/>
                    </p:tgtEl>
                  </p:cond>
                </p:stCondLst>
                <p:endSync evt="end" delay="0">
                  <p:rtn val="all"/>
                </p:endSync>
                <p:childTnLst>
                  <p:par>
                    <p:cTn id="3" fill="hold" nodeType="clickPar">
                      <p:stCondLst>
                        <p:cond delay="0"/>
                      </p:stCondLst>
                      <p:childTnLst>
                        <p:par>
                          <p:cTn id="4" fill="hold" nodeType="withGroup">
                            <p:stCondLst>
                              <p:cond delay="0"/>
                            </p:stCondLst>
                            <p:childTnLst>
                              <p:par>
                                <p:cTn id="5" presetID="2" presetClass="mediacall" presetSubtype="0" fill="hold" nodeType="clickEffect">
                                  <p:stCondLst>
                                    <p:cond delay="0"/>
                                  </p:stCondLst>
                                  <p:childTnLst>
                                    <p:cmd type="call" cmd="togglePause">
                                      <p:cBhvr>
                                        <p:cTn id="6" dur="1" fill="hold"/>
                                        <p:tgtEl>
                                          <p:spTgt spid="885764"/>
                                        </p:tgtEl>
                                      </p:cBhvr>
                                    </p:cmd>
                                  </p:childTnLst>
                                </p:cTn>
                              </p:par>
                            </p:childTnLst>
                          </p:cTn>
                        </p:par>
                      </p:childTnLst>
                    </p:cTn>
                  </p:par>
                </p:childTnLst>
              </p:cTn>
              <p:nextCondLst>
                <p:cond evt="onClick" delay="0">
                  <p:tgtEl>
                    <p:spTgt spid="885764"/>
                  </p:tgtEl>
                </p:cond>
              </p:nextCondLst>
            </p:seq>
            <p:video>
              <p:cMediaNode vol="80000">
                <p:cTn id="7" fill="hold" display="0">
                  <p:stCondLst>
                    <p:cond delay="indefinite"/>
                  </p:stCondLst>
                </p:cTn>
                <p:tgtEl>
                  <p:spTgt spid="885764"/>
                </p:tgtEl>
              </p:cMediaNode>
            </p:vide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834" name="Rectangle 2">
            <a:extLst>
              <a:ext uri="{FF2B5EF4-FFF2-40B4-BE49-F238E27FC236}">
                <a16:creationId xmlns:a16="http://schemas.microsoft.com/office/drawing/2014/main" id="{B36880DC-E496-9F42-A6DC-049381851D22}"/>
              </a:ext>
            </a:extLst>
          </p:cNvPr>
          <p:cNvSpPr>
            <a:spLocks noGrp="1" noChangeArrowheads="1"/>
          </p:cNvSpPr>
          <p:nvPr>
            <p:ph type="title"/>
          </p:nvPr>
        </p:nvSpPr>
        <p:spPr/>
        <p:txBody>
          <a:bodyPr/>
          <a:lstStyle/>
          <a:p>
            <a:pPr eaLnBrk="1" hangingPunct="1">
              <a:defRPr/>
            </a:pPr>
            <a:r>
              <a:rPr lang="en-US" sz="4000" dirty="0">
                <a:cs typeface="+mj-cs"/>
              </a:rPr>
              <a:t>Electromigration Video 2</a:t>
            </a:r>
          </a:p>
        </p:txBody>
      </p:sp>
      <p:pic>
        <p:nvPicPr>
          <p:cNvPr id="888836" name="video2.avi">
            <a:hlinkClick r:id="" action="ppaction://media"/>
            <a:extLst>
              <a:ext uri="{FF2B5EF4-FFF2-40B4-BE49-F238E27FC236}">
                <a16:creationId xmlns:a16="http://schemas.microsoft.com/office/drawing/2014/main" id="{6B357BA1-AF1C-394B-B330-43CF953A6FD4}"/>
              </a:ext>
            </a:extLst>
          </p:cNvPr>
          <p:cNvPicPr>
            <a:picLocks noGrp="1" noRot="1" noChangeAspect="1" noChangeArrowheads="1"/>
          </p:cNvPicPr>
          <p:nvPr>
            <p:ph idx="1"/>
            <a:videoFile r:link="rId2"/>
            <p:extLst>
              <p:ext uri="{DAA4B4D4-6D71-4841-9C94-3DE7FCFB9230}">
                <p14:media xmlns:p14="http://schemas.microsoft.com/office/powerpoint/2010/main" r:link="rId1"/>
              </p:ext>
            </p:extLst>
          </p:nvPr>
        </p:nvPicPr>
        <p:blipFill>
          <a:blip r:embed="rId5">
            <a:extLst>
              <a:ext uri="{28A0092B-C50C-407E-A947-70E740481C1C}">
                <a14:useLocalDpi xmlns:a14="http://schemas.microsoft.com/office/drawing/2010/main" val="0"/>
              </a:ext>
            </a:extLst>
          </a:blip>
          <a:srcRect/>
          <a:stretch>
            <a:fillRect/>
          </a:stretch>
        </p:blipFill>
        <p:spPr>
          <a:xfrm>
            <a:off x="3352800" y="1752600"/>
            <a:ext cx="5257800" cy="3943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spTree>
    <p:extLst>
      <p:ext uri="{BB962C8B-B14F-4D97-AF65-F5344CB8AC3E}">
        <p14:creationId xmlns:p14="http://schemas.microsoft.com/office/powerpoint/2010/main" val="750519652"/>
      </p:ext>
    </p:extLst>
  </p:cSld>
  <p:clrMapOvr>
    <a:masterClrMapping/>
  </p:clrMapOvr>
  <p:transition>
    <p:zoom/>
  </p:transition>
  <p:timing>
    <p:tnLst>
      <p:par>
        <p:cTn id="1" dur="indefinite" restart="never" nodeType="tmRoot">
          <p:childTnLst>
            <p:seq concurrent="1" nextAc="seek">
              <p:cTn id="2" restart="whenNotActive" fill="hold" evtFilter="cancelBubble" nodeType="interactiveSeq">
                <p:stCondLst>
                  <p:cond evt="onClick" delay="0">
                    <p:tgtEl>
                      <p:spTgt spid="888836"/>
                    </p:tgtEl>
                  </p:cond>
                </p:stCondLst>
                <p:endSync evt="end" delay="0">
                  <p:rtn val="all"/>
                </p:endSync>
                <p:childTnLst>
                  <p:par>
                    <p:cTn id="3" fill="hold" nodeType="clickPar">
                      <p:stCondLst>
                        <p:cond delay="0"/>
                      </p:stCondLst>
                      <p:childTnLst>
                        <p:par>
                          <p:cTn id="4" fill="hold" nodeType="withGroup">
                            <p:stCondLst>
                              <p:cond delay="0"/>
                            </p:stCondLst>
                            <p:childTnLst>
                              <p:par>
                                <p:cTn id="5" presetID="2" presetClass="mediacall" presetSubtype="0" fill="hold" nodeType="clickEffect">
                                  <p:stCondLst>
                                    <p:cond delay="0"/>
                                  </p:stCondLst>
                                  <p:childTnLst>
                                    <p:cmd type="call" cmd="togglePause">
                                      <p:cBhvr>
                                        <p:cTn id="6" dur="1" fill="hold"/>
                                        <p:tgtEl>
                                          <p:spTgt spid="888836"/>
                                        </p:tgtEl>
                                      </p:cBhvr>
                                    </p:cmd>
                                  </p:childTnLst>
                                </p:cTn>
                              </p:par>
                            </p:childTnLst>
                          </p:cTn>
                        </p:par>
                      </p:childTnLst>
                    </p:cTn>
                  </p:par>
                </p:childTnLst>
              </p:cTn>
              <p:nextCondLst>
                <p:cond evt="onClick" delay="0">
                  <p:tgtEl>
                    <p:spTgt spid="888836"/>
                  </p:tgtEl>
                </p:cond>
              </p:nextCondLst>
            </p:seq>
            <p:video>
              <p:cMediaNode vol="80000">
                <p:cTn id="7" fill="hold" display="0">
                  <p:stCondLst>
                    <p:cond delay="indefinite"/>
                  </p:stCondLst>
                </p:cTn>
                <p:tgtEl>
                  <p:spTgt spid="888836"/>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732E8F9-034D-3843-9F6E-24F0AFBC5B57}"/>
              </a:ext>
            </a:extLst>
          </p:cNvPr>
          <p:cNvSpPr>
            <a:spLocks noGrp="1" noChangeArrowheads="1"/>
          </p:cNvSpPr>
          <p:nvPr>
            <p:ph type="title"/>
          </p:nvPr>
        </p:nvSpPr>
        <p:spPr/>
        <p:txBody>
          <a:bodyPr/>
          <a:lstStyle/>
          <a:p>
            <a:pPr eaLnBrk="1" hangingPunct="1">
              <a:defRPr/>
            </a:pPr>
            <a:r>
              <a:rPr lang="en-US" dirty="0">
                <a:cs typeface="+mj-cs"/>
              </a:rPr>
              <a:t>Learning Objectives</a:t>
            </a:r>
          </a:p>
        </p:txBody>
      </p:sp>
      <p:sp>
        <p:nvSpPr>
          <p:cNvPr id="3075" name="Rectangle 3">
            <a:extLst>
              <a:ext uri="{FF2B5EF4-FFF2-40B4-BE49-F238E27FC236}">
                <a16:creationId xmlns:a16="http://schemas.microsoft.com/office/drawing/2014/main" id="{18893A3C-ECEB-EB40-AC7D-88BE5EA3D727}"/>
              </a:ext>
            </a:extLst>
          </p:cNvPr>
          <p:cNvSpPr>
            <a:spLocks noGrp="1" noChangeArrowheads="1"/>
          </p:cNvSpPr>
          <p:nvPr>
            <p:ph type="body" idx="1"/>
          </p:nvPr>
        </p:nvSpPr>
        <p:spPr/>
        <p:txBody>
          <a:bodyPr vert="horz" lIns="0" tIns="0" rIns="0" bIns="0" rtlCol="0" anchor="t">
            <a:noAutofit/>
          </a:bodyPr>
          <a:lstStyle/>
          <a:p>
            <a:pPr marL="0" indent="0">
              <a:buNone/>
            </a:pPr>
            <a:r>
              <a:rPr lang="en-US" altLang="en-US" dirty="0">
                <a:ea typeface="ＭＳ Ｐゴシック" panose="020B0600070205080204" pitchFamily="34" charset="-128"/>
              </a:rPr>
              <a:t>At the end of this lecture, you should be able to</a:t>
            </a:r>
            <a:r>
              <a:rPr lang="en-US" altLang="en-US" dirty="0">
                <a:solidFill>
                  <a:schemeClr val="accent5"/>
                </a:solidFill>
                <a:ea typeface="ＭＳ Ｐゴシック" panose="020B0600070205080204" pitchFamily="34" charset="-128"/>
              </a:rPr>
              <a:t>:</a:t>
            </a:r>
            <a:endParaRPr lang="en-US" altLang="en-US" dirty="0">
              <a:ea typeface="ＭＳ Ｐゴシック" panose="020B0600070205080204" pitchFamily="34" charset="-128"/>
            </a:endParaRPr>
          </a:p>
          <a:p>
            <a:r>
              <a:rPr lang="en-US" dirty="0">
                <a:ea typeface="+mn-lt"/>
                <a:cs typeface="+mn-lt"/>
              </a:rPr>
              <a:t>Describe sources and effects of on-chip variation due to process, voltage, temperature and aging.</a:t>
            </a:r>
          </a:p>
          <a:p>
            <a:r>
              <a:rPr lang="en-US" dirty="0">
                <a:ea typeface="+mn-lt"/>
                <a:cs typeface="+mn-lt"/>
              </a:rPr>
              <a:t>Outline the major sources of on-chip noise.</a:t>
            </a:r>
            <a:endParaRPr lang="en-US" dirty="0"/>
          </a:p>
          <a:p>
            <a:r>
              <a:rPr lang="en-US" dirty="0">
                <a:ea typeface="+mn-lt"/>
                <a:cs typeface="+mn-lt"/>
              </a:rPr>
              <a:t>Outline the differences between soft and hard errors.</a:t>
            </a:r>
            <a:endParaRPr lang="en-US" dirty="0">
              <a:cs typeface="+mn-cs"/>
            </a:endParaRPr>
          </a:p>
          <a:p>
            <a:endParaRPr lang="en-US" altLang="en-US" dirty="0">
              <a:cs typeface="+mn-cs"/>
            </a:endParaRPr>
          </a:p>
          <a:p>
            <a:endParaRPr lang="en-US" dirty="0">
              <a:cs typeface="+mn-cs"/>
            </a:endParaRPr>
          </a:p>
          <a:p>
            <a:pPr eaLnBrk="1" hangingPunct="1">
              <a:buFont typeface="Wingdings" charset="0"/>
              <a:buChar char="q"/>
              <a:defRPr/>
            </a:pPr>
            <a:endParaRPr lang="en-US" dirty="0">
              <a:cs typeface="+mn-cs"/>
            </a:endParaRPr>
          </a:p>
        </p:txBody>
      </p:sp>
    </p:spTree>
    <p:extLst>
      <p:ext uri="{BB962C8B-B14F-4D97-AF65-F5344CB8AC3E}">
        <p14:creationId xmlns:p14="http://schemas.microsoft.com/office/powerpoint/2010/main" val="3123293138"/>
      </p:ext>
    </p:extLst>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Rectangle 2">
            <a:extLst>
              <a:ext uri="{FF2B5EF4-FFF2-40B4-BE49-F238E27FC236}">
                <a16:creationId xmlns:a16="http://schemas.microsoft.com/office/drawing/2014/main" id="{5E5B0857-7427-0D42-93D6-75C1E2E2DE14}"/>
              </a:ext>
            </a:extLst>
          </p:cNvPr>
          <p:cNvSpPr>
            <a:spLocks noGrp="1" noChangeArrowheads="1"/>
          </p:cNvSpPr>
          <p:nvPr>
            <p:ph type="title"/>
          </p:nvPr>
        </p:nvSpPr>
        <p:spPr/>
        <p:txBody>
          <a:bodyPr/>
          <a:lstStyle/>
          <a:p>
            <a:pPr eaLnBrk="1" hangingPunct="1">
              <a:defRPr/>
            </a:pPr>
            <a:r>
              <a:rPr lang="en-US" dirty="0">
                <a:cs typeface="+mj-cs"/>
              </a:rPr>
              <a:t>Self-Heating</a:t>
            </a:r>
          </a:p>
        </p:txBody>
      </p:sp>
      <p:sp>
        <p:nvSpPr>
          <p:cNvPr id="859139" name="Rectangle 3">
            <a:extLst>
              <a:ext uri="{FF2B5EF4-FFF2-40B4-BE49-F238E27FC236}">
                <a16:creationId xmlns:a16="http://schemas.microsoft.com/office/drawing/2014/main" id="{0758F372-8DD4-454D-BA80-BE238C655E73}"/>
              </a:ext>
            </a:extLst>
          </p:cNvPr>
          <p:cNvSpPr>
            <a:spLocks noGrp="1" noChangeArrowheads="1"/>
          </p:cNvSpPr>
          <p:nvPr>
            <p:ph type="body" idx="1"/>
          </p:nvPr>
        </p:nvSpPr>
        <p:spPr/>
        <p:txBody>
          <a:bodyPr/>
          <a:lstStyle/>
          <a:p>
            <a:pPr eaLnBrk="1" hangingPunct="1"/>
            <a:r>
              <a:rPr lang="en-US" altLang="en-US" dirty="0"/>
              <a:t>Current through wire resistance generates heat</a:t>
            </a:r>
          </a:p>
          <a:p>
            <a:pPr lvl="1" eaLnBrk="1" hangingPunct="1"/>
            <a:r>
              <a:rPr lang="en-US" altLang="en-US" dirty="0"/>
              <a:t>Oxide surrounding wires is a thermal insulator</a:t>
            </a:r>
          </a:p>
          <a:p>
            <a:pPr lvl="1" eaLnBrk="1" hangingPunct="1"/>
            <a:r>
              <a:rPr lang="en-US" altLang="en-US" dirty="0"/>
              <a:t>Heat tends to build up in wires</a:t>
            </a:r>
          </a:p>
          <a:p>
            <a:pPr lvl="1" eaLnBrk="1" hangingPunct="1"/>
            <a:r>
              <a:rPr lang="en-US" altLang="en-US" dirty="0"/>
              <a:t>Hotter wires are more resistive, slower</a:t>
            </a:r>
          </a:p>
          <a:p>
            <a:pPr eaLnBrk="1" hangingPunct="1"/>
            <a:r>
              <a:rPr lang="en-US" altLang="en-US" dirty="0"/>
              <a:t>Self-heating limits AC current densities for reliability</a:t>
            </a:r>
          </a:p>
          <a:p>
            <a:pPr eaLnBrk="1" hangingPunct="1"/>
            <a:endParaRPr lang="en-US" altLang="en-US" dirty="0"/>
          </a:p>
          <a:p>
            <a:pPr eaLnBrk="1" hangingPunct="1"/>
            <a:endParaRPr lang="en-US" altLang="en-US" dirty="0"/>
          </a:p>
          <a:p>
            <a:pPr lvl="1" eaLnBrk="1" hangingPunct="1"/>
            <a:r>
              <a:rPr lang="en-US" altLang="en-US" dirty="0"/>
              <a:t>Typical limits: J</a:t>
            </a:r>
            <a:r>
              <a:rPr lang="en-US" altLang="en-US" baseline="-25000" dirty="0"/>
              <a:t>rms </a:t>
            </a:r>
            <a:r>
              <a:rPr lang="en-US" altLang="en-US" dirty="0"/>
              <a:t>&lt; 15 mA / </a:t>
            </a:r>
            <a:r>
              <a:rPr lang="el-GR" altLang="en-US" dirty="0">
                <a:latin typeface="Calibri" panose="020F0502020204030204" pitchFamily="34" charset="0"/>
                <a:cs typeface="Calibri" panose="020F0502020204030204" pitchFamily="34" charset="0"/>
              </a:rPr>
              <a:t>μ</a:t>
            </a:r>
            <a:r>
              <a:rPr lang="en-US" altLang="en-US" dirty="0"/>
              <a:t>m</a:t>
            </a:r>
            <a:r>
              <a:rPr lang="en-US" altLang="en-US" baseline="30000" dirty="0"/>
              <a:t>2</a:t>
            </a:r>
          </a:p>
        </p:txBody>
      </p:sp>
      <p:sp>
        <p:nvSpPr>
          <p:cNvPr id="859140" name="Rectangle 4">
            <a:extLst>
              <a:ext uri="{FF2B5EF4-FFF2-40B4-BE49-F238E27FC236}">
                <a16:creationId xmlns:a16="http://schemas.microsoft.com/office/drawing/2014/main" id="{3476D1E8-EEC7-B345-A3CE-ED035D7AAF5A}"/>
              </a:ext>
            </a:extLst>
          </p:cNvPr>
          <p:cNvSpPr>
            <a:spLocks noChangeArrowheads="1"/>
          </p:cNvSpPr>
          <p:nvPr/>
        </p:nvSpPr>
        <p:spPr bwMode="auto">
          <a:xfrm>
            <a:off x="5554663" y="3078163"/>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dirty="0">
              <a:latin typeface="Times New Roman" charset="0"/>
              <a:ea typeface="ＭＳ Ｐゴシック" charset="0"/>
            </a:endParaRPr>
          </a:p>
        </p:txBody>
      </p:sp>
      <p:graphicFrame>
        <p:nvGraphicFramePr>
          <p:cNvPr id="54278" name="Object 5">
            <a:extLst>
              <a:ext uri="{FF2B5EF4-FFF2-40B4-BE49-F238E27FC236}">
                <a16:creationId xmlns:a16="http://schemas.microsoft.com/office/drawing/2014/main" id="{5085EDDB-FF6F-4043-A244-2C775764B689}"/>
              </a:ext>
            </a:extLst>
          </p:cNvPr>
          <p:cNvGraphicFramePr>
            <a:graphicFrameLocks noChangeAspect="1"/>
          </p:cNvGraphicFramePr>
          <p:nvPr>
            <p:extLst>
              <p:ext uri="{D42A27DB-BD31-4B8C-83A1-F6EECF244321}">
                <p14:modId xmlns:p14="http://schemas.microsoft.com/office/powerpoint/2010/main" val="2964073999"/>
              </p:ext>
            </p:extLst>
          </p:nvPr>
        </p:nvGraphicFramePr>
        <p:xfrm>
          <a:off x="2933076" y="4309673"/>
          <a:ext cx="1082675" cy="701675"/>
        </p:xfrm>
        <a:graphic>
          <a:graphicData uri="http://schemas.openxmlformats.org/presentationml/2006/ole">
            <mc:AlternateContent xmlns:mc="http://schemas.openxmlformats.org/markup-compatibility/2006">
              <mc:Choice xmlns:v="urn:schemas-microsoft-com:vml" Requires="v">
                <p:oleObj spid="_x0000_s2053" r:id="rId4" imgW="24866600" imgH="16090900" progId="Equation.DSMT4">
                  <p:embed/>
                </p:oleObj>
              </mc:Choice>
              <mc:Fallback>
                <p:oleObj r:id="rId4" imgW="24866600" imgH="16090900" progId="Equation.DSMT4">
                  <p:embed/>
                  <p:pic>
                    <p:nvPicPr>
                      <p:cNvPr id="54278" name="Object 5">
                        <a:extLst>
                          <a:ext uri="{FF2B5EF4-FFF2-40B4-BE49-F238E27FC236}">
                            <a16:creationId xmlns:a16="http://schemas.microsoft.com/office/drawing/2014/main" id="{5085EDDB-FF6F-4043-A244-2C775764B6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3076" y="4309673"/>
                        <a:ext cx="1082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33788139"/>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2">
            <a:extLst>
              <a:ext uri="{FF2B5EF4-FFF2-40B4-BE49-F238E27FC236}">
                <a16:creationId xmlns:a16="http://schemas.microsoft.com/office/drawing/2014/main" id="{89F9C238-A1EB-D04C-A2D7-A4E72B1A6F16}"/>
              </a:ext>
            </a:extLst>
          </p:cNvPr>
          <p:cNvSpPr>
            <a:spLocks noGrp="1" noChangeArrowheads="1"/>
          </p:cNvSpPr>
          <p:nvPr>
            <p:ph type="title"/>
          </p:nvPr>
        </p:nvSpPr>
        <p:spPr/>
        <p:txBody>
          <a:bodyPr/>
          <a:lstStyle/>
          <a:p>
            <a:pPr eaLnBrk="1" hangingPunct="1">
              <a:defRPr/>
            </a:pPr>
            <a:r>
              <a:rPr lang="en-US" sz="4000" dirty="0">
                <a:cs typeface="+mj-cs"/>
              </a:rPr>
              <a:t>Overvoltage Failure</a:t>
            </a:r>
          </a:p>
        </p:txBody>
      </p:sp>
      <p:sp>
        <p:nvSpPr>
          <p:cNvPr id="891907" name="Rectangle 3">
            <a:extLst>
              <a:ext uri="{FF2B5EF4-FFF2-40B4-BE49-F238E27FC236}">
                <a16:creationId xmlns:a16="http://schemas.microsoft.com/office/drawing/2014/main" id="{B124A0F9-B593-0F43-A8BB-542BC714E9DF}"/>
              </a:ext>
            </a:extLst>
          </p:cNvPr>
          <p:cNvSpPr>
            <a:spLocks noGrp="1" noChangeArrowheads="1"/>
          </p:cNvSpPr>
          <p:nvPr>
            <p:ph type="body" idx="1"/>
          </p:nvPr>
        </p:nvSpPr>
        <p:spPr/>
        <p:txBody>
          <a:bodyPr/>
          <a:lstStyle/>
          <a:p>
            <a:pPr eaLnBrk="1" hangingPunct="1"/>
            <a:r>
              <a:rPr lang="en-US" altLang="en-US" dirty="0"/>
              <a:t>High voltages can blow out tiny transistors</a:t>
            </a:r>
          </a:p>
          <a:p>
            <a:pPr eaLnBrk="1" hangingPunct="1"/>
            <a:r>
              <a:rPr lang="en-US" altLang="en-US" i="1" dirty="0"/>
              <a:t>Electrostatic discharge</a:t>
            </a:r>
            <a:r>
              <a:rPr lang="en-US" altLang="en-US" dirty="0"/>
              <a:t> (ESD)</a:t>
            </a:r>
          </a:p>
          <a:p>
            <a:pPr lvl="1" eaLnBrk="1" hangingPunct="1"/>
            <a:r>
              <a:rPr lang="en-US" altLang="en-US" dirty="0"/>
              <a:t>kilovolts from static electricity when the package pins are handled</a:t>
            </a:r>
          </a:p>
          <a:p>
            <a:pPr eaLnBrk="1" hangingPunct="1"/>
            <a:r>
              <a:rPr lang="en-US" altLang="en-US" i="1" dirty="0"/>
              <a:t>Oxide breakdown</a:t>
            </a:r>
          </a:p>
          <a:p>
            <a:pPr lvl="1" eaLnBrk="1" hangingPunct="1"/>
            <a:r>
              <a:rPr lang="en-US" altLang="en-US" dirty="0"/>
              <a:t>In a 65 nm process, V</a:t>
            </a:r>
            <a:r>
              <a:rPr lang="en-US" altLang="en-US" baseline="-25000" dirty="0"/>
              <a:t>g</a:t>
            </a:r>
            <a:r>
              <a:rPr lang="en-US" altLang="en-US" dirty="0"/>
              <a:t> </a:t>
            </a:r>
            <a:r>
              <a:rPr lang="en-US" altLang="en-US" dirty="0">
                <a:cs typeface="Arial" panose="020B0604020202020204" pitchFamily="34" charset="0"/>
              </a:rPr>
              <a:t>≈</a:t>
            </a:r>
            <a:r>
              <a:rPr lang="en-US" altLang="en-US" dirty="0"/>
              <a:t> 3 V causes </a:t>
            </a:r>
            <a:r>
              <a:rPr lang="en-US" altLang="en-US" i="1" dirty="0"/>
              <a:t>arcing</a:t>
            </a:r>
            <a:r>
              <a:rPr lang="en-US" altLang="en-US" dirty="0"/>
              <a:t> through thin gate oxides</a:t>
            </a:r>
          </a:p>
          <a:p>
            <a:pPr eaLnBrk="1" hangingPunct="1"/>
            <a:r>
              <a:rPr lang="en-US" altLang="en-US" i="1" dirty="0"/>
              <a:t>Punchthrough</a:t>
            </a:r>
          </a:p>
          <a:p>
            <a:pPr lvl="1" eaLnBrk="1" hangingPunct="1"/>
            <a:r>
              <a:rPr lang="en-US" altLang="en-US" dirty="0"/>
              <a:t>High V</a:t>
            </a:r>
            <a:r>
              <a:rPr lang="en-US" altLang="en-US" baseline="-25000" dirty="0"/>
              <a:t>ds</a:t>
            </a:r>
            <a:r>
              <a:rPr lang="en-US" altLang="en-US" dirty="0"/>
              <a:t> causes depletion region between source and drain to touch, leading to high current flow and destructive overheating</a:t>
            </a:r>
          </a:p>
        </p:txBody>
      </p:sp>
    </p:spTree>
    <p:extLst>
      <p:ext uri="{BB962C8B-B14F-4D97-AF65-F5344CB8AC3E}">
        <p14:creationId xmlns:p14="http://schemas.microsoft.com/office/powerpoint/2010/main" val="223054442"/>
      </p:ext>
    </p:extLst>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4" name="Rectangle 2">
            <a:extLst>
              <a:ext uri="{FF2B5EF4-FFF2-40B4-BE49-F238E27FC236}">
                <a16:creationId xmlns:a16="http://schemas.microsoft.com/office/drawing/2014/main" id="{DCFFC67F-B897-C542-9E48-EB8C1A61B820}"/>
              </a:ext>
            </a:extLst>
          </p:cNvPr>
          <p:cNvSpPr>
            <a:spLocks noGrp="1" noChangeArrowheads="1"/>
          </p:cNvSpPr>
          <p:nvPr>
            <p:ph type="title"/>
          </p:nvPr>
        </p:nvSpPr>
        <p:spPr/>
        <p:txBody>
          <a:bodyPr/>
          <a:lstStyle/>
          <a:p>
            <a:pPr eaLnBrk="1" hangingPunct="1">
              <a:defRPr/>
            </a:pPr>
            <a:r>
              <a:rPr lang="en-US" dirty="0">
                <a:cs typeface="+mj-cs"/>
              </a:rPr>
              <a:t>Latchup</a:t>
            </a:r>
          </a:p>
        </p:txBody>
      </p:sp>
      <p:sp>
        <p:nvSpPr>
          <p:cNvPr id="863237" name="Rectangle 5">
            <a:extLst>
              <a:ext uri="{FF2B5EF4-FFF2-40B4-BE49-F238E27FC236}">
                <a16:creationId xmlns:a16="http://schemas.microsoft.com/office/drawing/2014/main" id="{F9E48CB5-E3D0-A841-850A-CDCD42C13B82}"/>
              </a:ext>
            </a:extLst>
          </p:cNvPr>
          <p:cNvSpPr>
            <a:spLocks noGrp="1" noChangeArrowheads="1"/>
          </p:cNvSpPr>
          <p:nvPr>
            <p:ph type="body" idx="1"/>
          </p:nvPr>
        </p:nvSpPr>
        <p:spPr>
          <a:xfrm>
            <a:off x="590321" y="1143000"/>
            <a:ext cx="8077200" cy="4572000"/>
          </a:xfrm>
        </p:spPr>
        <p:txBody>
          <a:bodyPr/>
          <a:lstStyle/>
          <a:p>
            <a:pPr eaLnBrk="1" hangingPunct="1"/>
            <a:r>
              <a:rPr lang="en-US" altLang="en-US" dirty="0"/>
              <a:t>Latchup: positive feedback leading to V</a:t>
            </a:r>
            <a:r>
              <a:rPr lang="en-US" altLang="en-US" baseline="-25000" dirty="0">
                <a:effectLst>
                  <a:outerShdw blurRad="38100" dist="38100" dir="2700000" algn="tl">
                    <a:srgbClr val="C0C0C0"/>
                  </a:outerShdw>
                </a:effectLst>
              </a:rPr>
              <a:t>DD </a:t>
            </a:r>
            <a:r>
              <a:rPr lang="en-US" altLang="en-US" dirty="0"/>
              <a:t>– GND short</a:t>
            </a:r>
          </a:p>
          <a:p>
            <a:pPr lvl="1" eaLnBrk="1" hangingPunct="1"/>
            <a:r>
              <a:rPr lang="en-US" altLang="en-US" dirty="0"/>
              <a:t>Major problem for 1970</a:t>
            </a:r>
            <a:r>
              <a:rPr lang="en-US" altLang="en-US" dirty="0">
                <a:solidFill>
                  <a:schemeClr val="accent5"/>
                </a:solidFill>
              </a:rPr>
              <a:t>’</a:t>
            </a:r>
            <a:r>
              <a:rPr lang="en-US" altLang="ja-JP" dirty="0"/>
              <a:t>s CMOS processes before </a:t>
            </a:r>
          </a:p>
          <a:p>
            <a:pPr lvl="1" eaLnBrk="1" hangingPunct="1">
              <a:buFontTx/>
              <a:buNone/>
            </a:pPr>
            <a:r>
              <a:rPr lang="en-US" altLang="en-US" dirty="0"/>
              <a:t>	it was well understood</a:t>
            </a:r>
          </a:p>
          <a:p>
            <a:pPr eaLnBrk="1" hangingPunct="1"/>
            <a:r>
              <a:rPr lang="en-US" altLang="en-US" dirty="0"/>
              <a:t>Avoid by minimizing resistance of body to GND/V</a:t>
            </a:r>
            <a:r>
              <a:rPr lang="en-US" altLang="en-US" baseline="-25000" dirty="0"/>
              <a:t>DD</a:t>
            </a:r>
          </a:p>
          <a:p>
            <a:pPr lvl="1" eaLnBrk="1" hangingPunct="1"/>
            <a:r>
              <a:rPr lang="en-US" altLang="en-US" dirty="0"/>
              <a:t>Use plenty of substrate and well taps</a:t>
            </a:r>
          </a:p>
        </p:txBody>
      </p:sp>
      <p:pic>
        <p:nvPicPr>
          <p:cNvPr id="3" name="Picture 2">
            <a:extLst>
              <a:ext uri="{FF2B5EF4-FFF2-40B4-BE49-F238E27FC236}">
                <a16:creationId xmlns:a16="http://schemas.microsoft.com/office/drawing/2014/main" id="{FBEB23A6-0B9D-4DB3-83D4-B1652542BC27}"/>
              </a:ext>
            </a:extLst>
          </p:cNvPr>
          <p:cNvPicPr>
            <a:picLocks noChangeAspect="1"/>
          </p:cNvPicPr>
          <p:nvPr/>
        </p:nvPicPr>
        <p:blipFill>
          <a:blip r:embed="rId3"/>
          <a:srcRect/>
          <a:stretch/>
        </p:blipFill>
        <p:spPr>
          <a:xfrm>
            <a:off x="2826571" y="3089217"/>
            <a:ext cx="6538857" cy="2625783"/>
          </a:xfrm>
          <a:prstGeom prst="rect">
            <a:avLst/>
          </a:prstGeom>
        </p:spPr>
      </p:pic>
    </p:spTree>
    <p:extLst>
      <p:ext uri="{BB962C8B-B14F-4D97-AF65-F5344CB8AC3E}">
        <p14:creationId xmlns:p14="http://schemas.microsoft.com/office/powerpoint/2010/main" val="2237576451"/>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2" name="Rectangle 2">
            <a:extLst>
              <a:ext uri="{FF2B5EF4-FFF2-40B4-BE49-F238E27FC236}">
                <a16:creationId xmlns:a16="http://schemas.microsoft.com/office/drawing/2014/main" id="{32B2D252-0232-4C45-A9D7-3586BDF8DCFB}"/>
              </a:ext>
            </a:extLst>
          </p:cNvPr>
          <p:cNvSpPr>
            <a:spLocks noGrp="1" noChangeArrowheads="1"/>
          </p:cNvSpPr>
          <p:nvPr>
            <p:ph type="title"/>
          </p:nvPr>
        </p:nvSpPr>
        <p:spPr/>
        <p:txBody>
          <a:bodyPr/>
          <a:lstStyle/>
          <a:p>
            <a:pPr eaLnBrk="1" hangingPunct="1">
              <a:defRPr/>
            </a:pPr>
            <a:r>
              <a:rPr lang="en-US" dirty="0">
                <a:cs typeface="+mj-cs"/>
              </a:rPr>
              <a:t>Guard Rings</a:t>
            </a:r>
          </a:p>
        </p:txBody>
      </p:sp>
      <p:sp>
        <p:nvSpPr>
          <p:cNvPr id="865283" name="Rectangle 3">
            <a:extLst>
              <a:ext uri="{FF2B5EF4-FFF2-40B4-BE49-F238E27FC236}">
                <a16:creationId xmlns:a16="http://schemas.microsoft.com/office/drawing/2014/main" id="{7E11AD13-114E-9045-A95D-FA2A2C305F96}"/>
              </a:ext>
            </a:extLst>
          </p:cNvPr>
          <p:cNvSpPr>
            <a:spLocks noGrp="1" noChangeArrowheads="1"/>
          </p:cNvSpPr>
          <p:nvPr>
            <p:ph type="body" idx="1"/>
          </p:nvPr>
        </p:nvSpPr>
        <p:spPr/>
        <p:txBody>
          <a:bodyPr/>
          <a:lstStyle/>
          <a:p>
            <a:pPr>
              <a:defRPr/>
            </a:pPr>
            <a:r>
              <a:rPr lang="en-US" dirty="0">
                <a:cs typeface="+mn-cs"/>
              </a:rPr>
              <a:t>Latchup risk greatest when diffusion-to-substrate diodes could become forward-biased</a:t>
            </a:r>
          </a:p>
          <a:p>
            <a:pPr>
              <a:defRPr/>
            </a:pPr>
            <a:r>
              <a:rPr lang="en-US" dirty="0">
                <a:cs typeface="+mn-cs"/>
              </a:rPr>
              <a:t>Surround sensitive region with guard ring to collect injected charge</a:t>
            </a:r>
          </a:p>
        </p:txBody>
      </p:sp>
      <p:pic>
        <p:nvPicPr>
          <p:cNvPr id="7" name="Picture 6" descr="A close up of a sign&#10;&#10;Description generated with very high confidence">
            <a:extLst>
              <a:ext uri="{FF2B5EF4-FFF2-40B4-BE49-F238E27FC236}">
                <a16:creationId xmlns:a16="http://schemas.microsoft.com/office/drawing/2014/main" id="{8B9C1CEC-11DF-485D-AD18-B1912A5F2F54}"/>
              </a:ext>
            </a:extLst>
          </p:cNvPr>
          <p:cNvPicPr>
            <a:picLocks noChangeAspect="1"/>
          </p:cNvPicPr>
          <p:nvPr/>
        </p:nvPicPr>
        <p:blipFill>
          <a:blip r:embed="rId3"/>
          <a:stretch>
            <a:fillRect/>
          </a:stretch>
        </p:blipFill>
        <p:spPr>
          <a:xfrm>
            <a:off x="2696141" y="3175045"/>
            <a:ext cx="6799718" cy="2549894"/>
          </a:xfrm>
          <a:prstGeom prst="rect">
            <a:avLst/>
          </a:prstGeom>
        </p:spPr>
      </p:pic>
    </p:spTree>
    <p:extLst>
      <p:ext uri="{BB962C8B-B14F-4D97-AF65-F5344CB8AC3E}">
        <p14:creationId xmlns:p14="http://schemas.microsoft.com/office/powerpoint/2010/main" val="1743329172"/>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8" name="Rectangle 2">
            <a:extLst>
              <a:ext uri="{FF2B5EF4-FFF2-40B4-BE49-F238E27FC236}">
                <a16:creationId xmlns:a16="http://schemas.microsoft.com/office/drawing/2014/main" id="{E2588249-E5F5-704D-9AEB-458DDD04A993}"/>
              </a:ext>
            </a:extLst>
          </p:cNvPr>
          <p:cNvSpPr>
            <a:spLocks noGrp="1" noChangeArrowheads="1"/>
          </p:cNvSpPr>
          <p:nvPr>
            <p:ph type="title"/>
          </p:nvPr>
        </p:nvSpPr>
        <p:spPr/>
        <p:txBody>
          <a:bodyPr/>
          <a:lstStyle/>
          <a:p>
            <a:pPr eaLnBrk="1" hangingPunct="1">
              <a:defRPr/>
            </a:pPr>
            <a:r>
              <a:rPr lang="en-US" dirty="0">
                <a:cs typeface="+mj-cs"/>
              </a:rPr>
              <a:t>Soft Errors</a:t>
            </a:r>
          </a:p>
        </p:txBody>
      </p:sp>
      <p:sp>
        <p:nvSpPr>
          <p:cNvPr id="869379" name="Rectangle 3">
            <a:extLst>
              <a:ext uri="{FF2B5EF4-FFF2-40B4-BE49-F238E27FC236}">
                <a16:creationId xmlns:a16="http://schemas.microsoft.com/office/drawing/2014/main" id="{C01255D2-B5D3-B14E-9B79-9CE3135285CB}"/>
              </a:ext>
            </a:extLst>
          </p:cNvPr>
          <p:cNvSpPr>
            <a:spLocks noGrp="1" noChangeArrowheads="1"/>
          </p:cNvSpPr>
          <p:nvPr>
            <p:ph type="body" idx="1"/>
          </p:nvPr>
        </p:nvSpPr>
        <p:spPr/>
        <p:txBody>
          <a:bodyPr vert="horz" lIns="0" tIns="0" rIns="0" bIns="0" rtlCol="0" anchor="t">
            <a:noAutofit/>
          </a:bodyPr>
          <a:lstStyle/>
          <a:p>
            <a:pPr eaLnBrk="1" hangingPunct="1"/>
            <a:r>
              <a:rPr lang="en-US" altLang="en-US" dirty="0">
                <a:solidFill>
                  <a:schemeClr val="tx1"/>
                </a:solidFill>
                <a:ea typeface="ＭＳ Ｐゴシック"/>
              </a:rPr>
              <a:t>In 1970’</a:t>
            </a:r>
            <a:r>
              <a:rPr lang="en-US" altLang="ja-JP" dirty="0">
                <a:solidFill>
                  <a:schemeClr val="tx1"/>
                </a:solidFill>
                <a:ea typeface="ＭＳ Ｐゴシック"/>
              </a:rPr>
              <a:t>s, DRAMs were observed to randomly flip bits</a:t>
            </a:r>
          </a:p>
          <a:p>
            <a:pPr marL="581025" lvl="1" indent="-166370" eaLnBrk="1" hangingPunct="1"/>
            <a:r>
              <a:rPr lang="en-US" altLang="en-US" dirty="0">
                <a:solidFill>
                  <a:schemeClr val="tx1"/>
                </a:solidFill>
                <a:ea typeface="ＭＳ Ｐゴシック"/>
              </a:rPr>
              <a:t>Ultimately linked to alpha particles and cosmic ray neutrons</a:t>
            </a:r>
            <a:endParaRPr lang="en-US" altLang="en-US" dirty="0">
              <a:solidFill>
                <a:schemeClr val="tx1"/>
              </a:solidFill>
              <a:ea typeface="ＭＳ Ｐゴシック"/>
              <a:cs typeface="Calibri"/>
            </a:endParaRPr>
          </a:p>
          <a:p>
            <a:pPr eaLnBrk="1" hangingPunct="1"/>
            <a:r>
              <a:rPr lang="en-US" altLang="en-US" dirty="0">
                <a:solidFill>
                  <a:schemeClr val="tx1"/>
                </a:solidFill>
                <a:ea typeface="ＭＳ Ｐゴシック"/>
              </a:rPr>
              <a:t>Collisions with atoms create electron-hole pairs in a substrate</a:t>
            </a:r>
          </a:p>
          <a:p>
            <a:pPr marL="581025" lvl="1" indent="-166370" eaLnBrk="1" hangingPunct="1"/>
            <a:r>
              <a:rPr lang="en-US" altLang="en-US" dirty="0">
                <a:solidFill>
                  <a:schemeClr val="tx1"/>
                </a:solidFill>
                <a:ea typeface="ＭＳ Ｐゴシック"/>
              </a:rPr>
              <a:t>These carriers are collected on p-n junctions, disturbing the voltage</a:t>
            </a:r>
            <a:endParaRPr lang="en-US" altLang="en-US" dirty="0">
              <a:solidFill>
                <a:schemeClr val="tx1"/>
              </a:solidFill>
              <a:ea typeface="ＭＳ Ｐゴシック"/>
              <a:cs typeface="Calibri"/>
            </a:endParaRPr>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p:txBody>
      </p:sp>
      <p:pic>
        <p:nvPicPr>
          <p:cNvPr id="869380" name="Picture 4">
            <a:extLst>
              <a:ext uri="{FF2B5EF4-FFF2-40B4-BE49-F238E27FC236}">
                <a16:creationId xmlns:a16="http://schemas.microsoft.com/office/drawing/2014/main" id="{1734C120-68BF-0448-8493-840374A34C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525" y="3356769"/>
            <a:ext cx="3222625" cy="167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869381" name="Text Box 5">
            <a:extLst>
              <a:ext uri="{FF2B5EF4-FFF2-40B4-BE49-F238E27FC236}">
                <a16:creationId xmlns:a16="http://schemas.microsoft.com/office/drawing/2014/main" id="{8BB5101E-CD7C-E24C-AD17-29C1316A2507}"/>
              </a:ext>
            </a:extLst>
          </p:cNvPr>
          <p:cNvSpPr txBox="1">
            <a:spLocks noChangeArrowheads="1"/>
          </p:cNvSpPr>
          <p:nvPr/>
        </p:nvSpPr>
        <p:spPr bwMode="auto">
          <a:xfrm>
            <a:off x="5008562" y="5045021"/>
            <a:ext cx="108743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200" dirty="0">
                <a:latin typeface="Arial" charset="0"/>
                <a:ea typeface="ＭＳ Ｐゴシック" charset="0"/>
              </a:rPr>
              <a:t>[Baumann05]</a:t>
            </a:r>
          </a:p>
        </p:txBody>
      </p:sp>
    </p:spTree>
    <p:extLst>
      <p:ext uri="{BB962C8B-B14F-4D97-AF65-F5344CB8AC3E}">
        <p14:creationId xmlns:p14="http://schemas.microsoft.com/office/powerpoint/2010/main" val="2270750172"/>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002" name="Rectangle 2">
            <a:extLst>
              <a:ext uri="{FF2B5EF4-FFF2-40B4-BE49-F238E27FC236}">
                <a16:creationId xmlns:a16="http://schemas.microsoft.com/office/drawing/2014/main" id="{A043EC02-0A18-6A46-A192-DECCB5F407E5}"/>
              </a:ext>
            </a:extLst>
          </p:cNvPr>
          <p:cNvSpPr>
            <a:spLocks noGrp="1" noChangeArrowheads="1"/>
          </p:cNvSpPr>
          <p:nvPr>
            <p:ph type="title"/>
          </p:nvPr>
        </p:nvSpPr>
        <p:spPr/>
        <p:txBody>
          <a:bodyPr/>
          <a:lstStyle/>
          <a:p>
            <a:pPr eaLnBrk="1" hangingPunct="1">
              <a:defRPr/>
            </a:pPr>
            <a:r>
              <a:rPr lang="en-US" sz="4000" dirty="0">
                <a:cs typeface="+mj-cs"/>
              </a:rPr>
              <a:t>Radiation Hardening</a:t>
            </a:r>
          </a:p>
        </p:txBody>
      </p:sp>
      <p:sp>
        <p:nvSpPr>
          <p:cNvPr id="896003" name="Rectangle 3">
            <a:extLst>
              <a:ext uri="{FF2B5EF4-FFF2-40B4-BE49-F238E27FC236}">
                <a16:creationId xmlns:a16="http://schemas.microsoft.com/office/drawing/2014/main" id="{0DC90EAF-037F-7544-B07B-6261E6964B25}"/>
              </a:ext>
            </a:extLst>
          </p:cNvPr>
          <p:cNvSpPr>
            <a:spLocks noGrp="1" noChangeArrowheads="1"/>
          </p:cNvSpPr>
          <p:nvPr>
            <p:ph type="body" idx="1"/>
          </p:nvPr>
        </p:nvSpPr>
        <p:spPr/>
        <p:txBody>
          <a:bodyPr vert="horz" lIns="0" tIns="0" rIns="0" bIns="0" rtlCol="0" anchor="t">
            <a:noAutofit/>
          </a:bodyPr>
          <a:lstStyle/>
          <a:p>
            <a:pPr>
              <a:defRPr/>
            </a:pPr>
            <a:r>
              <a:rPr lang="en-US" dirty="0">
                <a:cs typeface="+mn-cs"/>
              </a:rPr>
              <a:t>Radiation hardening reduces soft errors</a:t>
            </a:r>
          </a:p>
          <a:p>
            <a:pPr marL="581025" lvl="1" indent="-166370" eaLnBrk="1" hangingPunct="1">
              <a:defRPr/>
            </a:pPr>
            <a:r>
              <a:rPr lang="en-US" dirty="0"/>
              <a:t>Increase node capacitance to minimize impact of collected charge</a:t>
            </a:r>
            <a:endParaRPr lang="en-US" dirty="0">
              <a:cs typeface="Calibri"/>
            </a:endParaRPr>
          </a:p>
          <a:p>
            <a:pPr marL="581025" lvl="1" indent="-166370" eaLnBrk="1" hangingPunct="1">
              <a:defRPr/>
            </a:pPr>
            <a:r>
              <a:rPr lang="en-US" dirty="0"/>
              <a:t>Or use redundancy</a:t>
            </a:r>
            <a:endParaRPr lang="en-US" dirty="0">
              <a:cs typeface="Calibri"/>
            </a:endParaRPr>
          </a:p>
          <a:p>
            <a:pPr marL="581025" lvl="1" indent="-166370" eaLnBrk="1" hangingPunct="1">
              <a:defRPr/>
            </a:pPr>
            <a:r>
              <a:rPr lang="en-US" dirty="0">
                <a:ea typeface="ＭＳ Ｐゴシック"/>
              </a:rPr>
              <a:t>E.g</a:t>
            </a:r>
            <a:r>
              <a:rPr lang="en-US" dirty="0">
                <a:solidFill>
                  <a:schemeClr val="tx1"/>
                </a:solidFill>
                <a:ea typeface="ＭＳ Ｐゴシック"/>
              </a:rPr>
              <a:t>., </a:t>
            </a:r>
            <a:r>
              <a:rPr lang="en-US" i="1" dirty="0">
                <a:ea typeface="ＭＳ Ｐゴシック"/>
              </a:rPr>
              <a:t>dual-interlocked cell</a:t>
            </a:r>
            <a:endParaRPr lang="en-US" i="1" dirty="0">
              <a:ea typeface="ＭＳ Ｐゴシック"/>
              <a:cs typeface="Calibri"/>
            </a:endParaRPr>
          </a:p>
          <a:p>
            <a:pPr marL="581025" lvl="1" indent="-166370" eaLnBrk="1" hangingPunct="1">
              <a:defRPr/>
            </a:pPr>
            <a:endParaRPr lang="en-US" dirty="0">
              <a:cs typeface="Calibri"/>
            </a:endParaRPr>
          </a:p>
          <a:p>
            <a:pPr marL="581025" lvl="1" indent="-166370" eaLnBrk="1" hangingPunct="1">
              <a:defRPr/>
            </a:pPr>
            <a:endParaRPr lang="en-US" dirty="0">
              <a:cs typeface="Calibri"/>
            </a:endParaRPr>
          </a:p>
          <a:p>
            <a:pPr>
              <a:defRPr/>
            </a:pPr>
            <a:r>
              <a:rPr lang="en-US" dirty="0">
                <a:cs typeface="+mn-cs"/>
              </a:rPr>
              <a:t>Error-correcting codes</a:t>
            </a:r>
          </a:p>
          <a:p>
            <a:pPr marL="581025" lvl="1" indent="-166370" eaLnBrk="1" hangingPunct="1">
              <a:defRPr/>
            </a:pPr>
            <a:r>
              <a:rPr lang="en-US" dirty="0"/>
              <a:t>Correct for soft errors that do occur</a:t>
            </a:r>
            <a:endParaRPr lang="en-US" dirty="0">
              <a:cs typeface="Calibri"/>
            </a:endParaRPr>
          </a:p>
        </p:txBody>
      </p:sp>
      <p:pic>
        <p:nvPicPr>
          <p:cNvPr id="3" name="Picture 2">
            <a:extLst>
              <a:ext uri="{FF2B5EF4-FFF2-40B4-BE49-F238E27FC236}">
                <a16:creationId xmlns:a16="http://schemas.microsoft.com/office/drawing/2014/main" id="{3621B85B-14E9-4EC3-B53A-20389C1AA2D7}"/>
              </a:ext>
            </a:extLst>
          </p:cNvPr>
          <p:cNvPicPr>
            <a:picLocks noChangeAspect="1"/>
          </p:cNvPicPr>
          <p:nvPr/>
        </p:nvPicPr>
        <p:blipFill>
          <a:blip r:embed="rId3"/>
          <a:srcRect/>
          <a:stretch/>
        </p:blipFill>
        <p:spPr>
          <a:xfrm>
            <a:off x="6096000" y="2583384"/>
            <a:ext cx="4259542" cy="2687227"/>
          </a:xfrm>
          <a:prstGeom prst="rect">
            <a:avLst/>
          </a:prstGeom>
        </p:spPr>
      </p:pic>
    </p:spTree>
    <p:extLst>
      <p:ext uri="{BB962C8B-B14F-4D97-AF65-F5344CB8AC3E}">
        <p14:creationId xmlns:p14="http://schemas.microsoft.com/office/powerpoint/2010/main" val="4114216203"/>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618" name="Rectangle 2">
            <a:extLst>
              <a:ext uri="{FF2B5EF4-FFF2-40B4-BE49-F238E27FC236}">
                <a16:creationId xmlns:a16="http://schemas.microsoft.com/office/drawing/2014/main" id="{9A841E50-B22B-F340-BF7C-11A977F5D06C}"/>
              </a:ext>
            </a:extLst>
          </p:cNvPr>
          <p:cNvSpPr>
            <a:spLocks noGrp="1" noChangeArrowheads="1"/>
          </p:cNvSpPr>
          <p:nvPr>
            <p:ph type="title"/>
          </p:nvPr>
        </p:nvSpPr>
        <p:spPr/>
        <p:txBody>
          <a:bodyPr/>
          <a:lstStyle/>
          <a:p>
            <a:pPr eaLnBrk="1" hangingPunct="1">
              <a:defRPr/>
            </a:pPr>
            <a:r>
              <a:rPr lang="en-US" sz="4000" dirty="0">
                <a:cs typeface="+mj-cs"/>
              </a:rPr>
              <a:t>Circuit Pitfalls</a:t>
            </a:r>
          </a:p>
        </p:txBody>
      </p:sp>
      <p:sp>
        <p:nvSpPr>
          <p:cNvPr id="879619" name="Rectangle 3">
            <a:extLst>
              <a:ext uri="{FF2B5EF4-FFF2-40B4-BE49-F238E27FC236}">
                <a16:creationId xmlns:a16="http://schemas.microsoft.com/office/drawing/2014/main" id="{1CF57087-4B4E-8347-B46A-068F2CCFACA1}"/>
              </a:ext>
            </a:extLst>
          </p:cNvPr>
          <p:cNvSpPr>
            <a:spLocks noGrp="1" noChangeArrowheads="1"/>
          </p:cNvSpPr>
          <p:nvPr>
            <p:ph type="body" idx="1"/>
          </p:nvPr>
        </p:nvSpPr>
        <p:spPr/>
        <p:txBody>
          <a:bodyPr/>
          <a:lstStyle/>
          <a:p>
            <a:pPr>
              <a:defRPr/>
            </a:pPr>
            <a:r>
              <a:rPr lang="en-US" dirty="0">
                <a:cs typeface="+mn-cs"/>
              </a:rPr>
              <a:t>Detective puzzle</a:t>
            </a:r>
          </a:p>
          <a:p>
            <a:pPr lvl="1" eaLnBrk="1" hangingPunct="1">
              <a:defRPr/>
            </a:pPr>
            <a:r>
              <a:rPr lang="en-US" dirty="0"/>
              <a:t>Given circuit and symptom, diagnose cause and recommend solution</a:t>
            </a:r>
          </a:p>
          <a:p>
            <a:pPr lvl="1" eaLnBrk="1" hangingPunct="1">
              <a:defRPr/>
            </a:pPr>
            <a:r>
              <a:rPr lang="en-US" dirty="0"/>
              <a:t>All these pitfalls have caused failures in real chips</a:t>
            </a:r>
          </a:p>
          <a:p>
            <a:pPr eaLnBrk="1" hangingPunct="1">
              <a:buFont typeface="Wingdings" charset="0"/>
              <a:buChar char="q"/>
              <a:defRPr/>
            </a:pPr>
            <a:endParaRPr lang="en-US" dirty="0">
              <a:cs typeface="+mn-cs"/>
            </a:endParaRPr>
          </a:p>
        </p:txBody>
      </p:sp>
    </p:spTree>
    <p:extLst>
      <p:ext uri="{BB962C8B-B14F-4D97-AF65-F5344CB8AC3E}">
        <p14:creationId xmlns:p14="http://schemas.microsoft.com/office/powerpoint/2010/main" val="2551469864"/>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2">
            <a:extLst>
              <a:ext uri="{FF2B5EF4-FFF2-40B4-BE49-F238E27FC236}">
                <a16:creationId xmlns:a16="http://schemas.microsoft.com/office/drawing/2014/main" id="{AEAE5483-33B0-C543-805A-E5F78034A423}"/>
              </a:ext>
            </a:extLst>
          </p:cNvPr>
          <p:cNvSpPr>
            <a:spLocks noGrp="1" noChangeArrowheads="1"/>
          </p:cNvSpPr>
          <p:nvPr>
            <p:ph type="title"/>
          </p:nvPr>
        </p:nvSpPr>
        <p:spPr/>
        <p:txBody>
          <a:bodyPr/>
          <a:lstStyle/>
          <a:p>
            <a:pPr eaLnBrk="1" hangingPunct="1">
              <a:defRPr/>
            </a:pPr>
            <a:r>
              <a:rPr lang="en-US" dirty="0">
                <a:cs typeface="+mj-cs"/>
              </a:rPr>
              <a:t>Bad Circuit 1</a:t>
            </a:r>
          </a:p>
        </p:txBody>
      </p:sp>
      <p:sp>
        <p:nvSpPr>
          <p:cNvPr id="760835" name="Rectangle 3">
            <a:extLst>
              <a:ext uri="{FF2B5EF4-FFF2-40B4-BE49-F238E27FC236}">
                <a16:creationId xmlns:a16="http://schemas.microsoft.com/office/drawing/2014/main" id="{DD183335-EEA7-EF48-9E0B-BA5E0DFA0B93}"/>
              </a:ext>
            </a:extLst>
          </p:cNvPr>
          <p:cNvSpPr>
            <a:spLocks noGrp="1" noChangeArrowheads="1"/>
          </p:cNvSpPr>
          <p:nvPr>
            <p:ph type="body" sz="half" idx="1"/>
          </p:nvPr>
        </p:nvSpPr>
        <p:spPr/>
        <p:txBody>
          <a:bodyPr/>
          <a:lstStyle/>
          <a:p>
            <a:pPr>
              <a:defRPr/>
            </a:pPr>
            <a:r>
              <a:rPr lang="en-US" sz="2000" dirty="0">
                <a:cs typeface="+mn-cs"/>
              </a:rPr>
              <a:t>Circuit</a:t>
            </a:r>
          </a:p>
          <a:p>
            <a:pPr lvl="1" eaLnBrk="1" hangingPunct="1">
              <a:defRPr/>
            </a:pPr>
            <a:r>
              <a:rPr lang="en-US" sz="2000" dirty="0"/>
              <a:t>2:1 multiplexer</a:t>
            </a:r>
          </a:p>
        </p:txBody>
      </p:sp>
      <p:sp>
        <p:nvSpPr>
          <p:cNvPr id="760836" name="Rectangle 4">
            <a:extLst>
              <a:ext uri="{FF2B5EF4-FFF2-40B4-BE49-F238E27FC236}">
                <a16:creationId xmlns:a16="http://schemas.microsoft.com/office/drawing/2014/main" id="{DFA5E067-C530-E34A-BAA6-098B77A73514}"/>
              </a:ext>
            </a:extLst>
          </p:cNvPr>
          <p:cNvSpPr>
            <a:spLocks noGrp="1" noChangeArrowheads="1"/>
          </p:cNvSpPr>
          <p:nvPr>
            <p:ph type="body" sz="half" idx="2"/>
          </p:nvPr>
        </p:nvSpPr>
        <p:spPr/>
        <p:txBody>
          <a:bodyPr/>
          <a:lstStyle/>
          <a:p>
            <a:pPr>
              <a:defRPr/>
            </a:pPr>
            <a:r>
              <a:rPr lang="en-US" sz="2000" dirty="0">
                <a:cs typeface="+mn-cs"/>
              </a:rPr>
              <a:t>Symptom</a:t>
            </a:r>
          </a:p>
          <a:p>
            <a:pPr lvl="1" eaLnBrk="1" hangingPunct="1">
              <a:defRPr/>
            </a:pPr>
            <a:r>
              <a:rPr lang="en-US" sz="2000" dirty="0"/>
              <a:t>Mux works when selected D is 0 but not 1.  </a:t>
            </a:r>
          </a:p>
          <a:p>
            <a:pPr lvl="1" eaLnBrk="1" hangingPunct="1">
              <a:defRPr/>
            </a:pPr>
            <a:r>
              <a:rPr lang="en-US" sz="2000" dirty="0"/>
              <a:t>Or fails at low V</a:t>
            </a:r>
            <a:r>
              <a:rPr lang="en-US" sz="2000" baseline="-25000" dirty="0"/>
              <a:t>DD</a:t>
            </a:r>
            <a:r>
              <a:rPr lang="en-US" sz="2000" dirty="0"/>
              <a:t>.</a:t>
            </a:r>
          </a:p>
          <a:p>
            <a:pPr lvl="1" eaLnBrk="1" hangingPunct="1">
              <a:defRPr/>
            </a:pPr>
            <a:r>
              <a:rPr lang="en-US" sz="2000" dirty="0"/>
              <a:t>Or fails in SFSF corner. </a:t>
            </a:r>
          </a:p>
        </p:txBody>
      </p:sp>
      <p:graphicFrame>
        <p:nvGraphicFramePr>
          <p:cNvPr id="68614" name="Object 5">
            <a:extLst>
              <a:ext uri="{FF2B5EF4-FFF2-40B4-BE49-F238E27FC236}">
                <a16:creationId xmlns:a16="http://schemas.microsoft.com/office/drawing/2014/main" id="{6F2E0E87-B6DA-2845-A1C1-87AC086BCF23}"/>
              </a:ext>
            </a:extLst>
          </p:cNvPr>
          <p:cNvGraphicFramePr>
            <a:graphicFrameLocks noChangeAspect="1"/>
          </p:cNvGraphicFramePr>
          <p:nvPr/>
        </p:nvGraphicFramePr>
        <p:xfrm>
          <a:off x="2743200" y="2301876"/>
          <a:ext cx="2971800" cy="1431925"/>
        </p:xfrm>
        <a:graphic>
          <a:graphicData uri="http://schemas.openxmlformats.org/presentationml/2006/ole">
            <mc:AlternateContent xmlns:mc="http://schemas.openxmlformats.org/markup-compatibility/2006">
              <mc:Choice xmlns:v="urn:schemas-microsoft-com:vml" Requires="v">
                <p:oleObj spid="_x0000_s3077" name="VISIO" r:id="rId4" imgW="10642600" imgH="5118100" progId="Visio.Drawing.6">
                  <p:embed/>
                </p:oleObj>
              </mc:Choice>
              <mc:Fallback>
                <p:oleObj name="VISIO" r:id="rId4" imgW="10642600" imgH="5118100" progId="Visio.Drawing.6">
                  <p:embed/>
                  <p:pic>
                    <p:nvPicPr>
                      <p:cNvPr id="68614" name="Object 5">
                        <a:extLst>
                          <a:ext uri="{FF2B5EF4-FFF2-40B4-BE49-F238E27FC236}">
                            <a16:creationId xmlns:a16="http://schemas.microsoft.com/office/drawing/2014/main" id="{6F2E0E87-B6DA-2845-A1C1-87AC086BCF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2301876"/>
                        <a:ext cx="29718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760838" name="Rectangle 6">
            <a:extLst>
              <a:ext uri="{FF2B5EF4-FFF2-40B4-BE49-F238E27FC236}">
                <a16:creationId xmlns:a16="http://schemas.microsoft.com/office/drawing/2014/main" id="{D5CB3BFE-0B02-A647-958A-B4C4C4F46934}"/>
              </a:ext>
            </a:extLst>
          </p:cNvPr>
          <p:cNvSpPr>
            <a:spLocks noChangeArrowheads="1"/>
          </p:cNvSpPr>
          <p:nvPr/>
        </p:nvSpPr>
        <p:spPr bwMode="auto">
          <a:xfrm>
            <a:off x="2209800" y="3733800"/>
            <a:ext cx="7772400" cy="2514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455613" indent="-455613">
              <a:spcBef>
                <a:spcPct val="20000"/>
              </a:spcBef>
              <a:buFont typeface="Wingdings" charset="0"/>
              <a:buChar char="q"/>
              <a:defRPr/>
            </a:pPr>
            <a:r>
              <a:rPr lang="en-US" sz="2000" dirty="0">
                <a:latin typeface="Arial" charset="0"/>
                <a:ea typeface="ＭＳ Ｐゴシック" charset="0"/>
              </a:rPr>
              <a:t>Principle: Threshold drop</a:t>
            </a:r>
          </a:p>
          <a:p>
            <a:pPr marL="855663" lvl="1" indent="-285750">
              <a:spcBef>
                <a:spcPct val="20000"/>
              </a:spcBef>
              <a:buFontTx/>
              <a:buChar char="–"/>
              <a:defRPr/>
            </a:pPr>
            <a:r>
              <a:rPr lang="en-US" sz="2000" dirty="0">
                <a:latin typeface="Arial" charset="0"/>
                <a:ea typeface="ＭＳ Ｐゴシック" charset="0"/>
              </a:rPr>
              <a:t>X never rises above V</a:t>
            </a:r>
            <a:r>
              <a:rPr lang="en-US" sz="2000" baseline="-25000" dirty="0">
                <a:latin typeface="Arial" charset="0"/>
                <a:ea typeface="ＭＳ Ｐゴシック" charset="0"/>
              </a:rPr>
              <a:t>DD</a:t>
            </a:r>
            <a:r>
              <a:rPr lang="en-US" sz="2000" dirty="0">
                <a:latin typeface="Arial" charset="0"/>
                <a:ea typeface="ＭＳ Ｐゴシック" charset="0"/>
              </a:rPr>
              <a:t>-V</a:t>
            </a:r>
            <a:r>
              <a:rPr lang="en-US" sz="2000" baseline="-25000" dirty="0">
                <a:latin typeface="Arial" charset="0"/>
                <a:ea typeface="ＭＳ Ｐゴシック" charset="0"/>
              </a:rPr>
              <a:t>t</a:t>
            </a:r>
          </a:p>
          <a:p>
            <a:pPr marL="855663" lvl="1" indent="-285750">
              <a:spcBef>
                <a:spcPct val="20000"/>
              </a:spcBef>
              <a:buFontTx/>
              <a:buChar char="–"/>
              <a:defRPr/>
            </a:pPr>
            <a:r>
              <a:rPr lang="en-US" sz="2000" dirty="0">
                <a:latin typeface="Arial" charset="0"/>
                <a:ea typeface="ＭＳ Ｐゴシック" charset="0"/>
              </a:rPr>
              <a:t>V</a:t>
            </a:r>
            <a:r>
              <a:rPr lang="en-US" sz="2000" baseline="-25000" dirty="0">
                <a:latin typeface="Arial" charset="0"/>
                <a:ea typeface="ＭＳ Ｐゴシック" charset="0"/>
              </a:rPr>
              <a:t>t</a:t>
            </a:r>
            <a:r>
              <a:rPr lang="en-US" sz="2000" dirty="0">
                <a:latin typeface="Arial" charset="0"/>
                <a:ea typeface="ＭＳ Ｐゴシック" charset="0"/>
              </a:rPr>
              <a:t> is raised by the body effect</a:t>
            </a:r>
          </a:p>
          <a:p>
            <a:pPr marL="855663" lvl="1" indent="-285750">
              <a:spcBef>
                <a:spcPct val="20000"/>
              </a:spcBef>
              <a:buFontTx/>
              <a:buChar char="–"/>
              <a:defRPr/>
            </a:pPr>
            <a:r>
              <a:rPr lang="en-US" sz="2000" dirty="0">
                <a:latin typeface="Arial" charset="0"/>
                <a:ea typeface="ＭＳ Ｐゴシック" charset="0"/>
              </a:rPr>
              <a:t>The threshold drop is most serious as V</a:t>
            </a:r>
            <a:r>
              <a:rPr lang="en-US" sz="2000" baseline="-25000" dirty="0">
                <a:latin typeface="Arial" charset="0"/>
                <a:ea typeface="ＭＳ Ｐゴシック" charset="0"/>
              </a:rPr>
              <a:t>t</a:t>
            </a:r>
            <a:r>
              <a:rPr lang="en-US" sz="2000" dirty="0">
                <a:latin typeface="Arial" charset="0"/>
                <a:ea typeface="ＭＳ Ｐゴシック" charset="0"/>
              </a:rPr>
              <a:t> becomes a greater fraction of V</a:t>
            </a:r>
            <a:r>
              <a:rPr lang="en-US" sz="2000" baseline="-25000" dirty="0">
                <a:latin typeface="Arial" charset="0"/>
                <a:ea typeface="ＭＳ Ｐゴシック" charset="0"/>
              </a:rPr>
              <a:t>DD</a:t>
            </a:r>
            <a:r>
              <a:rPr lang="en-US" sz="2000" dirty="0">
                <a:latin typeface="Arial" charset="0"/>
                <a:ea typeface="ＭＳ Ｐゴシック" charset="0"/>
              </a:rPr>
              <a:t>.</a:t>
            </a:r>
          </a:p>
          <a:p>
            <a:pPr marL="455613" indent="-455613">
              <a:spcBef>
                <a:spcPct val="20000"/>
              </a:spcBef>
              <a:buFont typeface="Wingdings" charset="0"/>
              <a:buChar char="q"/>
              <a:defRPr/>
            </a:pPr>
            <a:r>
              <a:rPr lang="en-US" sz="2000" dirty="0">
                <a:latin typeface="Arial" charset="0"/>
                <a:ea typeface="ＭＳ Ｐゴシック" charset="0"/>
              </a:rPr>
              <a:t>Solution: Use transmission gates, not pass transistors</a:t>
            </a:r>
          </a:p>
        </p:txBody>
      </p:sp>
      <p:sp>
        <p:nvSpPr>
          <p:cNvPr id="760839" name="Rectangle 7">
            <a:extLst>
              <a:ext uri="{FF2B5EF4-FFF2-40B4-BE49-F238E27FC236}">
                <a16:creationId xmlns:a16="http://schemas.microsoft.com/office/drawing/2014/main" id="{51E83F48-0632-E749-835F-4D875E1C040F}"/>
              </a:ext>
            </a:extLst>
          </p:cNvPr>
          <p:cNvSpPr>
            <a:spLocks noChangeArrowheads="1"/>
          </p:cNvSpPr>
          <p:nvPr/>
        </p:nvSpPr>
        <p:spPr bwMode="auto">
          <a:xfrm>
            <a:off x="3810000" y="3810000"/>
            <a:ext cx="2743200" cy="3048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latin typeface="Times New Roman" charset="0"/>
              <a:ea typeface="ＭＳ Ｐゴシック" charset="0"/>
            </a:endParaRPr>
          </a:p>
        </p:txBody>
      </p:sp>
      <p:sp>
        <p:nvSpPr>
          <p:cNvPr id="760840" name="Rectangle 8">
            <a:extLst>
              <a:ext uri="{FF2B5EF4-FFF2-40B4-BE49-F238E27FC236}">
                <a16:creationId xmlns:a16="http://schemas.microsoft.com/office/drawing/2014/main" id="{15653986-CB61-2B41-B73C-5E7D77C93CD3}"/>
              </a:ext>
            </a:extLst>
          </p:cNvPr>
          <p:cNvSpPr>
            <a:spLocks noChangeArrowheads="1"/>
          </p:cNvSpPr>
          <p:nvPr/>
        </p:nvSpPr>
        <p:spPr bwMode="auto">
          <a:xfrm>
            <a:off x="3124200" y="4152900"/>
            <a:ext cx="6858000" cy="13716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latin typeface="Times New Roman" charset="0"/>
              <a:ea typeface="ＭＳ Ｐゴシック" charset="0"/>
            </a:endParaRPr>
          </a:p>
        </p:txBody>
      </p:sp>
      <p:sp>
        <p:nvSpPr>
          <p:cNvPr id="760841" name="Rectangle 9">
            <a:extLst>
              <a:ext uri="{FF2B5EF4-FFF2-40B4-BE49-F238E27FC236}">
                <a16:creationId xmlns:a16="http://schemas.microsoft.com/office/drawing/2014/main" id="{07E046B9-E158-CB45-8B50-EE1EC8C00621}"/>
              </a:ext>
            </a:extLst>
          </p:cNvPr>
          <p:cNvSpPr>
            <a:spLocks noChangeArrowheads="1"/>
          </p:cNvSpPr>
          <p:nvPr/>
        </p:nvSpPr>
        <p:spPr bwMode="auto">
          <a:xfrm>
            <a:off x="3810000" y="5562600"/>
            <a:ext cx="6096000" cy="3048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latin typeface="Times New Roman" charset="0"/>
              <a:ea typeface="ＭＳ Ｐゴシック" charset="0"/>
            </a:endParaRPr>
          </a:p>
        </p:txBody>
      </p:sp>
    </p:spTree>
    <p:extLst>
      <p:ext uri="{BB962C8B-B14F-4D97-AF65-F5344CB8AC3E}">
        <p14:creationId xmlns:p14="http://schemas.microsoft.com/office/powerpoint/2010/main" val="2390062218"/>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760839"/>
                                        </p:tgtEl>
                                      </p:cBhvr>
                                    </p:animEffect>
                                    <p:set>
                                      <p:cBhvr>
                                        <p:cTn id="7" dur="1" fill="hold">
                                          <p:stCondLst>
                                            <p:cond delay="499"/>
                                          </p:stCondLst>
                                        </p:cTn>
                                        <p:tgtEl>
                                          <p:spTgt spid="760839"/>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760840"/>
                                        </p:tgtEl>
                                      </p:cBhvr>
                                    </p:animEffect>
                                    <p:set>
                                      <p:cBhvr>
                                        <p:cTn id="12" dur="1" fill="hold">
                                          <p:stCondLst>
                                            <p:cond delay="499"/>
                                          </p:stCondLst>
                                        </p:cTn>
                                        <p:tgtEl>
                                          <p:spTgt spid="760840"/>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xit" presetSubtype="10" fill="hold" grpId="0" nodeType="clickEffect">
                                  <p:stCondLst>
                                    <p:cond delay="0"/>
                                  </p:stCondLst>
                                  <p:childTnLst>
                                    <p:animEffect transition="out" filter="checkerboard(across)">
                                      <p:cBhvr>
                                        <p:cTn id="16" dur="500"/>
                                        <p:tgtEl>
                                          <p:spTgt spid="760841"/>
                                        </p:tgtEl>
                                      </p:cBhvr>
                                    </p:animEffect>
                                    <p:set>
                                      <p:cBhvr>
                                        <p:cTn id="17" dur="1" fill="hold">
                                          <p:stCondLst>
                                            <p:cond delay="499"/>
                                          </p:stCondLst>
                                        </p:cTn>
                                        <p:tgtEl>
                                          <p:spTgt spid="7608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0839" grpId="0" animBg="1"/>
      <p:bldP spid="760840" grpId="0" animBg="1"/>
      <p:bldP spid="76084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2">
            <a:extLst>
              <a:ext uri="{FF2B5EF4-FFF2-40B4-BE49-F238E27FC236}">
                <a16:creationId xmlns:a16="http://schemas.microsoft.com/office/drawing/2014/main" id="{B4B3D03E-8D23-A042-9D29-DA91229AA313}"/>
              </a:ext>
            </a:extLst>
          </p:cNvPr>
          <p:cNvSpPr>
            <a:spLocks noGrp="1" noChangeArrowheads="1"/>
          </p:cNvSpPr>
          <p:nvPr>
            <p:ph type="title"/>
          </p:nvPr>
        </p:nvSpPr>
        <p:spPr/>
        <p:txBody>
          <a:bodyPr/>
          <a:lstStyle/>
          <a:p>
            <a:pPr eaLnBrk="1" hangingPunct="1">
              <a:defRPr/>
            </a:pPr>
            <a:r>
              <a:rPr lang="en-US" dirty="0">
                <a:cs typeface="+mj-cs"/>
              </a:rPr>
              <a:t>Bad Circuit 2</a:t>
            </a:r>
          </a:p>
        </p:txBody>
      </p:sp>
      <p:sp>
        <p:nvSpPr>
          <p:cNvPr id="792579" name="Rectangle 3">
            <a:extLst>
              <a:ext uri="{FF2B5EF4-FFF2-40B4-BE49-F238E27FC236}">
                <a16:creationId xmlns:a16="http://schemas.microsoft.com/office/drawing/2014/main" id="{3B8D89BA-2A8B-1841-B8CA-24B359A6D8AF}"/>
              </a:ext>
            </a:extLst>
          </p:cNvPr>
          <p:cNvSpPr>
            <a:spLocks noGrp="1" noChangeArrowheads="1"/>
          </p:cNvSpPr>
          <p:nvPr>
            <p:ph type="body" sz="half" idx="1"/>
          </p:nvPr>
        </p:nvSpPr>
        <p:spPr/>
        <p:txBody>
          <a:bodyPr/>
          <a:lstStyle/>
          <a:p>
            <a:pPr>
              <a:defRPr/>
            </a:pPr>
            <a:r>
              <a:rPr lang="en-US" sz="2000" dirty="0">
                <a:cs typeface="+mn-cs"/>
              </a:rPr>
              <a:t>Circuit</a:t>
            </a:r>
          </a:p>
          <a:p>
            <a:pPr lvl="1" eaLnBrk="1" hangingPunct="1">
              <a:defRPr/>
            </a:pPr>
            <a:r>
              <a:rPr lang="en-US" sz="2000" dirty="0"/>
              <a:t>Latch</a:t>
            </a:r>
          </a:p>
        </p:txBody>
      </p:sp>
      <p:sp>
        <p:nvSpPr>
          <p:cNvPr id="792580" name="Rectangle 4">
            <a:extLst>
              <a:ext uri="{FF2B5EF4-FFF2-40B4-BE49-F238E27FC236}">
                <a16:creationId xmlns:a16="http://schemas.microsoft.com/office/drawing/2014/main" id="{84AC5C68-ACE1-2E4A-83EE-B722C3968234}"/>
              </a:ext>
            </a:extLst>
          </p:cNvPr>
          <p:cNvSpPr>
            <a:spLocks noGrp="1" noChangeArrowheads="1"/>
          </p:cNvSpPr>
          <p:nvPr>
            <p:ph type="body" sz="half" idx="2"/>
          </p:nvPr>
        </p:nvSpPr>
        <p:spPr/>
        <p:txBody>
          <a:bodyPr vert="horz" lIns="0" tIns="0" rIns="0" bIns="0" rtlCol="0" anchor="t">
            <a:noAutofit/>
          </a:bodyPr>
          <a:lstStyle/>
          <a:p>
            <a:pPr>
              <a:defRPr/>
            </a:pPr>
            <a:r>
              <a:rPr lang="en-US" sz="2000" dirty="0">
                <a:cs typeface="+mn-cs"/>
              </a:rPr>
              <a:t>Symptom</a:t>
            </a:r>
          </a:p>
          <a:p>
            <a:pPr marL="581025" lvl="1" indent="-166370" eaLnBrk="1" hangingPunct="1">
              <a:defRPr/>
            </a:pPr>
            <a:r>
              <a:rPr lang="en-US" sz="2000" dirty="0"/>
              <a:t>Load a 0 into Q</a:t>
            </a:r>
            <a:endParaRPr lang="en-US" sz="2000" dirty="0">
              <a:cs typeface="Calibri"/>
            </a:endParaRPr>
          </a:p>
          <a:p>
            <a:pPr marL="581025" lvl="1" indent="-166370" eaLnBrk="1" hangingPunct="1">
              <a:defRPr/>
            </a:pPr>
            <a:r>
              <a:rPr lang="en-US" sz="2000" dirty="0"/>
              <a:t>Set </a:t>
            </a:r>
            <a:r>
              <a:rPr lang="en-US" sz="2000" dirty="0">
                <a:latin typeface="Symbol" charset="0"/>
              </a:rPr>
              <a:t>f</a:t>
            </a:r>
            <a:r>
              <a:rPr lang="en-US" sz="2000" dirty="0"/>
              <a:t> = 0</a:t>
            </a:r>
            <a:endParaRPr lang="en-US" sz="2000" dirty="0">
              <a:cs typeface="Calibri"/>
            </a:endParaRPr>
          </a:p>
          <a:p>
            <a:pPr marL="581025" lvl="1" indent="-166370">
              <a:defRPr/>
            </a:pPr>
            <a:r>
              <a:rPr lang="en-US" sz="2000" dirty="0">
                <a:ea typeface="ＭＳ Ｐゴシック"/>
              </a:rPr>
              <a:t>Eventually</a:t>
            </a:r>
            <a:r>
              <a:rPr lang="en-US" sz="2000" dirty="0">
                <a:solidFill>
                  <a:schemeClr val="tx1"/>
                </a:solidFill>
                <a:ea typeface="ＭＳ Ｐゴシック"/>
              </a:rPr>
              <a:t>,</a:t>
            </a:r>
            <a:r>
              <a:rPr lang="en-US" sz="2000" dirty="0">
                <a:ea typeface="ＭＳ Ｐゴシック"/>
              </a:rPr>
              <a:t> Q spontaneously flips to 1 </a:t>
            </a:r>
            <a:endParaRPr lang="en-US" sz="2000" dirty="0">
              <a:cs typeface="Calibri"/>
            </a:endParaRPr>
          </a:p>
        </p:txBody>
      </p:sp>
      <p:sp>
        <p:nvSpPr>
          <p:cNvPr id="792581" name="Rectangle 5">
            <a:extLst>
              <a:ext uri="{FF2B5EF4-FFF2-40B4-BE49-F238E27FC236}">
                <a16:creationId xmlns:a16="http://schemas.microsoft.com/office/drawing/2014/main" id="{A38140EC-AD34-124B-AFD1-805C905BB076}"/>
              </a:ext>
            </a:extLst>
          </p:cNvPr>
          <p:cNvSpPr>
            <a:spLocks noChangeArrowheads="1"/>
          </p:cNvSpPr>
          <p:nvPr/>
        </p:nvSpPr>
        <p:spPr bwMode="auto">
          <a:xfrm>
            <a:off x="2209800" y="3733800"/>
            <a:ext cx="7772400" cy="2514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455613" indent="-455613">
              <a:spcBef>
                <a:spcPct val="20000"/>
              </a:spcBef>
              <a:buFont typeface="Wingdings" charset="0"/>
              <a:buChar char="q"/>
              <a:defRPr/>
            </a:pPr>
            <a:r>
              <a:rPr lang="en-US" sz="2000" dirty="0">
                <a:latin typeface="Arial" charset="0"/>
                <a:ea typeface="ＭＳ Ｐゴシック" charset="0"/>
              </a:rPr>
              <a:t>Principle: Leakage</a:t>
            </a:r>
          </a:p>
          <a:p>
            <a:pPr marL="855663" lvl="1" indent="-285750">
              <a:spcBef>
                <a:spcPct val="20000"/>
              </a:spcBef>
              <a:buFontTx/>
              <a:buChar char="–"/>
              <a:defRPr/>
            </a:pPr>
            <a:r>
              <a:rPr lang="en-US" sz="2000" dirty="0">
                <a:latin typeface="Arial" charset="0"/>
                <a:ea typeface="ＭＳ Ｐゴシック" charset="0"/>
              </a:rPr>
              <a:t>X is a dynamic node holding value as charge on the node</a:t>
            </a:r>
          </a:p>
          <a:p>
            <a:pPr marL="855663" lvl="1" indent="-285750">
              <a:spcBef>
                <a:spcPct val="20000"/>
              </a:spcBef>
              <a:buFontTx/>
              <a:buChar char="–"/>
              <a:defRPr/>
            </a:pPr>
            <a:r>
              <a:rPr lang="en-US" sz="2000" dirty="0">
                <a:latin typeface="Arial" charset="0"/>
                <a:ea typeface="ＭＳ Ｐゴシック" charset="0"/>
              </a:rPr>
              <a:t>Eventually subthreshold leakage may disturb charge</a:t>
            </a:r>
          </a:p>
          <a:p>
            <a:pPr marL="455613" indent="-455613">
              <a:spcBef>
                <a:spcPct val="20000"/>
              </a:spcBef>
              <a:buFont typeface="Wingdings" charset="0"/>
              <a:buChar char="q"/>
              <a:defRPr/>
            </a:pPr>
            <a:r>
              <a:rPr lang="en-US" sz="2000" dirty="0">
                <a:latin typeface="Arial" charset="0"/>
                <a:ea typeface="ＭＳ Ｐゴシック" charset="0"/>
              </a:rPr>
              <a:t>Solution: Staticize node with feedback</a:t>
            </a:r>
          </a:p>
          <a:p>
            <a:pPr marL="855663" lvl="1" indent="-285750">
              <a:spcBef>
                <a:spcPct val="20000"/>
              </a:spcBef>
              <a:buFontTx/>
              <a:buChar char="–"/>
              <a:defRPr/>
            </a:pPr>
            <a:r>
              <a:rPr lang="en-US" sz="2000" dirty="0">
                <a:latin typeface="Arial" charset="0"/>
                <a:ea typeface="ＭＳ Ｐゴシック" charset="0"/>
              </a:rPr>
              <a:t>Or periodically refresh node (requires fast clock, </a:t>
            </a:r>
          </a:p>
          <a:p>
            <a:pPr marL="855663" lvl="1" indent="-285750">
              <a:spcBef>
                <a:spcPct val="20000"/>
              </a:spcBef>
              <a:defRPr/>
            </a:pPr>
            <a:r>
              <a:rPr lang="en-US" sz="2000" dirty="0">
                <a:latin typeface="Arial" charset="0"/>
                <a:ea typeface="ＭＳ Ｐゴシック" charset="0"/>
              </a:rPr>
              <a:t>	not practical processes with big leakage)</a:t>
            </a:r>
          </a:p>
        </p:txBody>
      </p:sp>
      <p:graphicFrame>
        <p:nvGraphicFramePr>
          <p:cNvPr id="70663" name="Object 6">
            <a:extLst>
              <a:ext uri="{FF2B5EF4-FFF2-40B4-BE49-F238E27FC236}">
                <a16:creationId xmlns:a16="http://schemas.microsoft.com/office/drawing/2014/main" id="{B83168BD-B3FC-C449-AB1B-4E83BF97DAC5}"/>
              </a:ext>
            </a:extLst>
          </p:cNvPr>
          <p:cNvGraphicFramePr>
            <a:graphicFrameLocks noChangeAspect="1"/>
          </p:cNvGraphicFramePr>
          <p:nvPr/>
        </p:nvGraphicFramePr>
        <p:xfrm>
          <a:off x="2895600" y="2286000"/>
          <a:ext cx="2362200" cy="1227138"/>
        </p:xfrm>
        <a:graphic>
          <a:graphicData uri="http://schemas.openxmlformats.org/presentationml/2006/ole">
            <mc:AlternateContent xmlns:mc="http://schemas.openxmlformats.org/markup-compatibility/2006">
              <mc:Choice xmlns:v="urn:schemas-microsoft-com:vml" Requires="v">
                <p:oleObj spid="_x0000_s4104" name="VISIO" r:id="rId4" imgW="8928100" imgH="4622800" progId="Visio.Drawing.6">
                  <p:embed/>
                </p:oleObj>
              </mc:Choice>
              <mc:Fallback>
                <p:oleObj name="VISIO" r:id="rId4" imgW="8928100" imgH="4622800" progId="Visio.Drawing.6">
                  <p:embed/>
                  <p:pic>
                    <p:nvPicPr>
                      <p:cNvPr id="70663" name="Object 6">
                        <a:extLst>
                          <a:ext uri="{FF2B5EF4-FFF2-40B4-BE49-F238E27FC236}">
                            <a16:creationId xmlns:a16="http://schemas.microsoft.com/office/drawing/2014/main" id="{B83168BD-B3FC-C449-AB1B-4E83BF97DA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2286000"/>
                        <a:ext cx="2362200" cy="122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0664" name="Object 7">
            <a:extLst>
              <a:ext uri="{FF2B5EF4-FFF2-40B4-BE49-F238E27FC236}">
                <a16:creationId xmlns:a16="http://schemas.microsoft.com/office/drawing/2014/main" id="{F4D6523F-B60E-3742-8A47-008090AD0BD7}"/>
              </a:ext>
            </a:extLst>
          </p:cNvPr>
          <p:cNvGraphicFramePr>
            <a:graphicFrameLocks noChangeAspect="1"/>
          </p:cNvGraphicFramePr>
          <p:nvPr/>
        </p:nvGraphicFramePr>
        <p:xfrm>
          <a:off x="8458201" y="4911726"/>
          <a:ext cx="1717675" cy="1260475"/>
        </p:xfrm>
        <a:graphic>
          <a:graphicData uri="http://schemas.openxmlformats.org/presentationml/2006/ole">
            <mc:AlternateContent xmlns:mc="http://schemas.openxmlformats.org/markup-compatibility/2006">
              <mc:Choice xmlns:v="urn:schemas-microsoft-com:vml" Requires="v">
                <p:oleObj spid="_x0000_s4105" name="VISIO" r:id="rId6" imgW="10312400" imgH="7556500" progId="Visio.Drawing.6">
                  <p:embed/>
                </p:oleObj>
              </mc:Choice>
              <mc:Fallback>
                <p:oleObj name="VISIO" r:id="rId6" imgW="10312400" imgH="7556500" progId="Visio.Drawing.6">
                  <p:embed/>
                  <p:pic>
                    <p:nvPicPr>
                      <p:cNvPr id="70664" name="Object 7">
                        <a:extLst>
                          <a:ext uri="{FF2B5EF4-FFF2-40B4-BE49-F238E27FC236}">
                            <a16:creationId xmlns:a16="http://schemas.microsoft.com/office/drawing/2014/main" id="{F4D6523F-B60E-3742-8A47-008090AD0BD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58201" y="4911726"/>
                        <a:ext cx="1717675"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792585" name="Rectangle 9">
            <a:extLst>
              <a:ext uri="{FF2B5EF4-FFF2-40B4-BE49-F238E27FC236}">
                <a16:creationId xmlns:a16="http://schemas.microsoft.com/office/drawing/2014/main" id="{04FEA9DF-4988-CD4A-8773-6E7BFFAE4B81}"/>
              </a:ext>
            </a:extLst>
          </p:cNvPr>
          <p:cNvSpPr>
            <a:spLocks noChangeArrowheads="1"/>
          </p:cNvSpPr>
          <p:nvPr/>
        </p:nvSpPr>
        <p:spPr bwMode="auto">
          <a:xfrm>
            <a:off x="3810000" y="3810000"/>
            <a:ext cx="2743200" cy="3048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latin typeface="Times New Roman" charset="0"/>
              <a:ea typeface="ＭＳ Ｐゴシック" charset="0"/>
            </a:endParaRPr>
          </a:p>
        </p:txBody>
      </p:sp>
      <p:sp>
        <p:nvSpPr>
          <p:cNvPr id="792586" name="Rectangle 10">
            <a:extLst>
              <a:ext uri="{FF2B5EF4-FFF2-40B4-BE49-F238E27FC236}">
                <a16:creationId xmlns:a16="http://schemas.microsoft.com/office/drawing/2014/main" id="{8E33F322-C865-EA42-A98A-04426F81F3BA}"/>
              </a:ext>
            </a:extLst>
          </p:cNvPr>
          <p:cNvSpPr>
            <a:spLocks noChangeArrowheads="1"/>
          </p:cNvSpPr>
          <p:nvPr/>
        </p:nvSpPr>
        <p:spPr bwMode="auto">
          <a:xfrm>
            <a:off x="3124200" y="4191000"/>
            <a:ext cx="6477000" cy="6858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latin typeface="Times New Roman" charset="0"/>
              <a:ea typeface="ＭＳ Ｐゴシック" charset="0"/>
            </a:endParaRPr>
          </a:p>
        </p:txBody>
      </p:sp>
      <p:grpSp>
        <p:nvGrpSpPr>
          <p:cNvPr id="792589" name="Group 13">
            <a:extLst>
              <a:ext uri="{FF2B5EF4-FFF2-40B4-BE49-F238E27FC236}">
                <a16:creationId xmlns:a16="http://schemas.microsoft.com/office/drawing/2014/main" id="{EFA53BCC-3EFF-D442-8AB1-BECA856331A0}"/>
              </a:ext>
            </a:extLst>
          </p:cNvPr>
          <p:cNvGrpSpPr>
            <a:grpSpLocks/>
          </p:cNvGrpSpPr>
          <p:nvPr/>
        </p:nvGrpSpPr>
        <p:grpSpPr bwMode="auto">
          <a:xfrm>
            <a:off x="2819400" y="4876800"/>
            <a:ext cx="7239000" cy="1219200"/>
            <a:chOff x="816" y="3072"/>
            <a:chExt cx="4560" cy="768"/>
          </a:xfrm>
        </p:grpSpPr>
        <p:sp>
          <p:nvSpPr>
            <p:cNvPr id="792587" name="Rectangle 11">
              <a:extLst>
                <a:ext uri="{FF2B5EF4-FFF2-40B4-BE49-F238E27FC236}">
                  <a16:creationId xmlns:a16="http://schemas.microsoft.com/office/drawing/2014/main" id="{C6A5AE14-7894-DD45-848B-2DF7FAF35F80}"/>
                </a:ext>
              </a:extLst>
            </p:cNvPr>
            <p:cNvSpPr>
              <a:spLocks noChangeArrowheads="1"/>
            </p:cNvSpPr>
            <p:nvPr/>
          </p:nvSpPr>
          <p:spPr bwMode="auto">
            <a:xfrm>
              <a:off x="1440" y="3072"/>
              <a:ext cx="3936" cy="76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latin typeface="Times New Roman" charset="0"/>
                <a:ea typeface="ＭＳ Ｐゴシック" charset="0"/>
              </a:endParaRPr>
            </a:p>
          </p:txBody>
        </p:sp>
        <p:sp>
          <p:nvSpPr>
            <p:cNvPr id="792588" name="Rectangle 12">
              <a:extLst>
                <a:ext uri="{FF2B5EF4-FFF2-40B4-BE49-F238E27FC236}">
                  <a16:creationId xmlns:a16="http://schemas.microsoft.com/office/drawing/2014/main" id="{EFE7F722-9E76-D44E-884D-0D434DCBABAC}"/>
                </a:ext>
              </a:extLst>
            </p:cNvPr>
            <p:cNvSpPr>
              <a:spLocks noChangeArrowheads="1"/>
            </p:cNvSpPr>
            <p:nvPr/>
          </p:nvSpPr>
          <p:spPr bwMode="auto">
            <a:xfrm>
              <a:off x="816" y="3312"/>
              <a:ext cx="1728" cy="43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latin typeface="Times New Roman" charset="0"/>
                <a:ea typeface="ＭＳ Ｐゴシック" charset="0"/>
              </a:endParaRPr>
            </a:p>
          </p:txBody>
        </p:sp>
      </p:grpSp>
    </p:spTree>
    <p:extLst>
      <p:ext uri="{BB962C8B-B14F-4D97-AF65-F5344CB8AC3E}">
        <p14:creationId xmlns:p14="http://schemas.microsoft.com/office/powerpoint/2010/main" val="1126743045"/>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792585"/>
                                        </p:tgtEl>
                                      </p:cBhvr>
                                    </p:animEffect>
                                    <p:set>
                                      <p:cBhvr>
                                        <p:cTn id="7" dur="1" fill="hold">
                                          <p:stCondLst>
                                            <p:cond delay="499"/>
                                          </p:stCondLst>
                                        </p:cTn>
                                        <p:tgtEl>
                                          <p:spTgt spid="792585"/>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792586"/>
                                        </p:tgtEl>
                                      </p:cBhvr>
                                    </p:animEffect>
                                    <p:set>
                                      <p:cBhvr>
                                        <p:cTn id="12" dur="1" fill="hold">
                                          <p:stCondLst>
                                            <p:cond delay="499"/>
                                          </p:stCondLst>
                                        </p:cTn>
                                        <p:tgtEl>
                                          <p:spTgt spid="792586"/>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xit" presetSubtype="10" fill="hold" nodeType="clickEffect">
                                  <p:stCondLst>
                                    <p:cond delay="0"/>
                                  </p:stCondLst>
                                  <p:childTnLst>
                                    <p:animEffect transition="out" filter="checkerboard(across)">
                                      <p:cBhvr>
                                        <p:cTn id="16" dur="500"/>
                                        <p:tgtEl>
                                          <p:spTgt spid="792589"/>
                                        </p:tgtEl>
                                      </p:cBhvr>
                                    </p:animEffect>
                                    <p:set>
                                      <p:cBhvr>
                                        <p:cTn id="17" dur="1" fill="hold">
                                          <p:stCondLst>
                                            <p:cond delay="499"/>
                                          </p:stCondLst>
                                        </p:cTn>
                                        <p:tgtEl>
                                          <p:spTgt spid="79258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2585" grpId="0" animBg="1"/>
      <p:bldP spid="79258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a:extLst>
              <a:ext uri="{FF2B5EF4-FFF2-40B4-BE49-F238E27FC236}">
                <a16:creationId xmlns:a16="http://schemas.microsoft.com/office/drawing/2014/main" id="{DC5C78D3-C219-5B43-8E30-D80A016B8668}"/>
              </a:ext>
            </a:extLst>
          </p:cNvPr>
          <p:cNvSpPr>
            <a:spLocks noGrp="1" noChangeArrowheads="1"/>
          </p:cNvSpPr>
          <p:nvPr>
            <p:ph type="title"/>
          </p:nvPr>
        </p:nvSpPr>
        <p:spPr/>
        <p:txBody>
          <a:bodyPr/>
          <a:lstStyle/>
          <a:p>
            <a:pPr eaLnBrk="1" hangingPunct="1">
              <a:defRPr/>
            </a:pPr>
            <a:r>
              <a:rPr lang="en-US" dirty="0">
                <a:cs typeface="+mj-cs"/>
              </a:rPr>
              <a:t>Bad Circuit 3</a:t>
            </a:r>
          </a:p>
        </p:txBody>
      </p:sp>
      <p:sp>
        <p:nvSpPr>
          <p:cNvPr id="770051" name="Rectangle 3">
            <a:extLst>
              <a:ext uri="{FF2B5EF4-FFF2-40B4-BE49-F238E27FC236}">
                <a16:creationId xmlns:a16="http://schemas.microsoft.com/office/drawing/2014/main" id="{A0668725-9B59-2B48-8108-E3F3CAD6E753}"/>
              </a:ext>
            </a:extLst>
          </p:cNvPr>
          <p:cNvSpPr>
            <a:spLocks noGrp="1" noChangeArrowheads="1"/>
          </p:cNvSpPr>
          <p:nvPr>
            <p:ph type="body" sz="half" idx="1"/>
          </p:nvPr>
        </p:nvSpPr>
        <p:spPr/>
        <p:txBody>
          <a:bodyPr/>
          <a:lstStyle/>
          <a:p>
            <a:pPr>
              <a:defRPr/>
            </a:pPr>
            <a:r>
              <a:rPr lang="en-US" sz="2000" dirty="0">
                <a:cs typeface="+mn-cs"/>
              </a:rPr>
              <a:t>Circuit</a:t>
            </a:r>
          </a:p>
          <a:p>
            <a:pPr lvl="1" eaLnBrk="1" hangingPunct="1">
              <a:defRPr/>
            </a:pPr>
            <a:r>
              <a:rPr lang="en-US" sz="2000" dirty="0"/>
              <a:t>Domino AND gate</a:t>
            </a:r>
          </a:p>
        </p:txBody>
      </p:sp>
      <p:sp>
        <p:nvSpPr>
          <p:cNvPr id="770052" name="Rectangle 4">
            <a:extLst>
              <a:ext uri="{FF2B5EF4-FFF2-40B4-BE49-F238E27FC236}">
                <a16:creationId xmlns:a16="http://schemas.microsoft.com/office/drawing/2014/main" id="{C86F3AF1-9EEA-1043-B449-1A4AF668191E}"/>
              </a:ext>
            </a:extLst>
          </p:cNvPr>
          <p:cNvSpPr>
            <a:spLocks noGrp="1" noChangeArrowheads="1"/>
          </p:cNvSpPr>
          <p:nvPr>
            <p:ph type="body" sz="half" idx="2"/>
          </p:nvPr>
        </p:nvSpPr>
        <p:spPr/>
        <p:txBody>
          <a:bodyPr/>
          <a:lstStyle/>
          <a:p>
            <a:pPr>
              <a:defRPr/>
            </a:pPr>
            <a:r>
              <a:rPr lang="en-US" sz="2000" dirty="0">
                <a:solidFill>
                  <a:srgbClr val="000000"/>
                </a:solidFill>
                <a:cs typeface="+mn-cs"/>
              </a:rPr>
              <a:t>Symptom</a:t>
            </a:r>
          </a:p>
          <a:p>
            <a:pPr lvl="1" eaLnBrk="1" hangingPunct="1">
              <a:defRPr/>
            </a:pPr>
            <a:r>
              <a:rPr lang="en-US" sz="2000" dirty="0">
                <a:solidFill>
                  <a:srgbClr val="000000"/>
                </a:solidFill>
              </a:rPr>
              <a:t>Precharge gate (Y=0)</a:t>
            </a:r>
          </a:p>
          <a:p>
            <a:pPr lvl="1" eaLnBrk="1" hangingPunct="1">
              <a:defRPr/>
            </a:pPr>
            <a:r>
              <a:rPr lang="en-US" sz="2000" dirty="0">
                <a:solidFill>
                  <a:srgbClr val="000000"/>
                </a:solidFill>
              </a:rPr>
              <a:t>Then, evaluate</a:t>
            </a:r>
          </a:p>
          <a:p>
            <a:pPr lvl="1" eaLnBrk="1" hangingPunct="1">
              <a:defRPr/>
            </a:pPr>
            <a:r>
              <a:rPr lang="en-US" sz="2000" dirty="0">
                <a:solidFill>
                  <a:srgbClr val="000000"/>
                </a:solidFill>
              </a:rPr>
              <a:t>Eventually, Y spontaneously flips to 1 </a:t>
            </a:r>
          </a:p>
        </p:txBody>
      </p:sp>
      <p:sp>
        <p:nvSpPr>
          <p:cNvPr id="770053" name="Rectangle 5">
            <a:extLst>
              <a:ext uri="{FF2B5EF4-FFF2-40B4-BE49-F238E27FC236}">
                <a16:creationId xmlns:a16="http://schemas.microsoft.com/office/drawing/2014/main" id="{3A5258D4-C401-FB44-8C52-8C9AD8DA7516}"/>
              </a:ext>
            </a:extLst>
          </p:cNvPr>
          <p:cNvSpPr>
            <a:spLocks noChangeArrowheads="1"/>
          </p:cNvSpPr>
          <p:nvPr/>
        </p:nvSpPr>
        <p:spPr bwMode="auto">
          <a:xfrm>
            <a:off x="2209800" y="3733800"/>
            <a:ext cx="7772400" cy="2514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455613" indent="-455613">
              <a:spcBef>
                <a:spcPct val="20000"/>
              </a:spcBef>
              <a:buFont typeface="Wingdings" charset="0"/>
              <a:buChar char="q"/>
              <a:defRPr/>
            </a:pPr>
            <a:r>
              <a:rPr lang="en-US" sz="2000" dirty="0">
                <a:latin typeface="Arial" charset="0"/>
                <a:ea typeface="ＭＳ Ｐゴシック" charset="0"/>
              </a:rPr>
              <a:t>Principle: Leakage</a:t>
            </a:r>
          </a:p>
          <a:p>
            <a:pPr marL="855663" lvl="1" indent="-285750">
              <a:spcBef>
                <a:spcPct val="20000"/>
              </a:spcBef>
              <a:buFontTx/>
              <a:buChar char="–"/>
              <a:defRPr/>
            </a:pPr>
            <a:r>
              <a:rPr lang="en-US" sz="2000" dirty="0">
                <a:latin typeface="Arial" charset="0"/>
                <a:ea typeface="ＭＳ Ｐゴシック" charset="0"/>
              </a:rPr>
              <a:t>X is a dynamic node holding value as charge on the node</a:t>
            </a:r>
          </a:p>
          <a:p>
            <a:pPr marL="855663" lvl="1" indent="-285750">
              <a:spcBef>
                <a:spcPct val="20000"/>
              </a:spcBef>
              <a:buFontTx/>
              <a:buChar char="–"/>
              <a:defRPr/>
            </a:pPr>
            <a:r>
              <a:rPr lang="en-US" sz="2000" dirty="0">
                <a:latin typeface="Arial" charset="0"/>
                <a:ea typeface="ＭＳ Ｐゴシック" charset="0"/>
              </a:rPr>
              <a:t>Eventually subthreshold leakage may disturb charge</a:t>
            </a:r>
          </a:p>
          <a:p>
            <a:pPr marL="455613" indent="-455613">
              <a:spcBef>
                <a:spcPct val="20000"/>
              </a:spcBef>
              <a:buFont typeface="Wingdings" charset="0"/>
              <a:buChar char="q"/>
              <a:defRPr/>
            </a:pPr>
            <a:r>
              <a:rPr lang="en-US" sz="2000" dirty="0">
                <a:latin typeface="Arial" charset="0"/>
                <a:ea typeface="ＭＳ Ｐゴシック" charset="0"/>
              </a:rPr>
              <a:t>Solution: Keeper</a:t>
            </a:r>
          </a:p>
        </p:txBody>
      </p:sp>
      <p:graphicFrame>
        <p:nvGraphicFramePr>
          <p:cNvPr id="72711" name="Object 6">
            <a:extLst>
              <a:ext uri="{FF2B5EF4-FFF2-40B4-BE49-F238E27FC236}">
                <a16:creationId xmlns:a16="http://schemas.microsoft.com/office/drawing/2014/main" id="{87CA9013-24CE-3343-88B6-17E7D39F6A2F}"/>
              </a:ext>
            </a:extLst>
          </p:cNvPr>
          <p:cNvGraphicFramePr>
            <a:graphicFrameLocks noChangeAspect="1"/>
          </p:cNvGraphicFramePr>
          <p:nvPr/>
        </p:nvGraphicFramePr>
        <p:xfrm>
          <a:off x="4191000" y="2209801"/>
          <a:ext cx="2057400" cy="1592263"/>
        </p:xfrm>
        <a:graphic>
          <a:graphicData uri="http://schemas.openxmlformats.org/presentationml/2006/ole">
            <mc:AlternateContent xmlns:mc="http://schemas.openxmlformats.org/markup-compatibility/2006">
              <mc:Choice xmlns:v="urn:schemas-microsoft-com:vml" Requires="v">
                <p:oleObj spid="_x0000_s5128" name="VISIO" r:id="rId4" imgW="7366000" imgH="5702300" progId="Visio.Drawing.6">
                  <p:embed/>
                </p:oleObj>
              </mc:Choice>
              <mc:Fallback>
                <p:oleObj name="VISIO" r:id="rId4" imgW="7366000" imgH="5702300" progId="Visio.Drawing.6">
                  <p:embed/>
                  <p:pic>
                    <p:nvPicPr>
                      <p:cNvPr id="72711" name="Object 6">
                        <a:extLst>
                          <a:ext uri="{FF2B5EF4-FFF2-40B4-BE49-F238E27FC236}">
                            <a16:creationId xmlns:a16="http://schemas.microsoft.com/office/drawing/2014/main" id="{87CA9013-24CE-3343-88B6-17E7D39F6A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2209801"/>
                        <a:ext cx="2057400" cy="159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2712" name="Object 7">
            <a:extLst>
              <a:ext uri="{FF2B5EF4-FFF2-40B4-BE49-F238E27FC236}">
                <a16:creationId xmlns:a16="http://schemas.microsoft.com/office/drawing/2014/main" id="{967D9E3E-D7AD-E949-8B2D-63282A8ECF55}"/>
              </a:ext>
            </a:extLst>
          </p:cNvPr>
          <p:cNvGraphicFramePr>
            <a:graphicFrameLocks noChangeAspect="1"/>
          </p:cNvGraphicFramePr>
          <p:nvPr/>
        </p:nvGraphicFramePr>
        <p:xfrm>
          <a:off x="4953000" y="4876800"/>
          <a:ext cx="1905000" cy="1206500"/>
        </p:xfrm>
        <a:graphic>
          <a:graphicData uri="http://schemas.openxmlformats.org/presentationml/2006/ole">
            <mc:AlternateContent xmlns:mc="http://schemas.openxmlformats.org/markup-compatibility/2006">
              <mc:Choice xmlns:v="urn:schemas-microsoft-com:vml" Requires="v">
                <p:oleObj spid="_x0000_s5129" name="VISIO" r:id="rId6" imgW="8991600" imgH="5702300" progId="Visio.Drawing.6">
                  <p:embed/>
                </p:oleObj>
              </mc:Choice>
              <mc:Fallback>
                <p:oleObj name="VISIO" r:id="rId6" imgW="8991600" imgH="5702300" progId="Visio.Drawing.6">
                  <p:embed/>
                  <p:pic>
                    <p:nvPicPr>
                      <p:cNvPr id="72712" name="Object 7">
                        <a:extLst>
                          <a:ext uri="{FF2B5EF4-FFF2-40B4-BE49-F238E27FC236}">
                            <a16:creationId xmlns:a16="http://schemas.microsoft.com/office/drawing/2014/main" id="{967D9E3E-D7AD-E949-8B2D-63282A8ECF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3000" y="4876800"/>
                        <a:ext cx="1905000" cy="120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770056" name="Rectangle 8">
            <a:extLst>
              <a:ext uri="{FF2B5EF4-FFF2-40B4-BE49-F238E27FC236}">
                <a16:creationId xmlns:a16="http://schemas.microsoft.com/office/drawing/2014/main" id="{F2C1E4A5-08E2-5042-A906-FB58EC2F57C8}"/>
              </a:ext>
            </a:extLst>
          </p:cNvPr>
          <p:cNvSpPr>
            <a:spLocks noChangeArrowheads="1"/>
          </p:cNvSpPr>
          <p:nvPr/>
        </p:nvSpPr>
        <p:spPr bwMode="auto">
          <a:xfrm>
            <a:off x="3810000" y="3810000"/>
            <a:ext cx="2743200" cy="3048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latin typeface="Times New Roman" charset="0"/>
              <a:ea typeface="ＭＳ Ｐゴシック" charset="0"/>
            </a:endParaRPr>
          </a:p>
        </p:txBody>
      </p:sp>
      <p:sp>
        <p:nvSpPr>
          <p:cNvPr id="770057" name="Rectangle 9">
            <a:extLst>
              <a:ext uri="{FF2B5EF4-FFF2-40B4-BE49-F238E27FC236}">
                <a16:creationId xmlns:a16="http://schemas.microsoft.com/office/drawing/2014/main" id="{10D885EE-77FF-574C-B22E-D7C5AF223DAB}"/>
              </a:ext>
            </a:extLst>
          </p:cNvPr>
          <p:cNvSpPr>
            <a:spLocks noChangeArrowheads="1"/>
          </p:cNvSpPr>
          <p:nvPr/>
        </p:nvSpPr>
        <p:spPr bwMode="auto">
          <a:xfrm>
            <a:off x="3124200" y="4191000"/>
            <a:ext cx="6858000" cy="6858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latin typeface="Times New Roman" charset="0"/>
              <a:ea typeface="ＭＳ Ｐゴシック" charset="0"/>
            </a:endParaRPr>
          </a:p>
        </p:txBody>
      </p:sp>
      <p:sp>
        <p:nvSpPr>
          <p:cNvPr id="770058" name="Rectangle 10">
            <a:extLst>
              <a:ext uri="{FF2B5EF4-FFF2-40B4-BE49-F238E27FC236}">
                <a16:creationId xmlns:a16="http://schemas.microsoft.com/office/drawing/2014/main" id="{C535CA51-4AF5-8F42-9329-772427BC2CDF}"/>
              </a:ext>
            </a:extLst>
          </p:cNvPr>
          <p:cNvSpPr>
            <a:spLocks noChangeArrowheads="1"/>
          </p:cNvSpPr>
          <p:nvPr/>
        </p:nvSpPr>
        <p:spPr bwMode="auto">
          <a:xfrm>
            <a:off x="3810000" y="4876800"/>
            <a:ext cx="6096000" cy="12192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latin typeface="Times New Roman" charset="0"/>
              <a:ea typeface="ＭＳ Ｐゴシック" charset="0"/>
            </a:endParaRPr>
          </a:p>
        </p:txBody>
      </p:sp>
    </p:spTree>
    <p:extLst>
      <p:ext uri="{BB962C8B-B14F-4D97-AF65-F5344CB8AC3E}">
        <p14:creationId xmlns:p14="http://schemas.microsoft.com/office/powerpoint/2010/main" val="2061921602"/>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770056"/>
                                        </p:tgtEl>
                                      </p:cBhvr>
                                    </p:animEffect>
                                    <p:set>
                                      <p:cBhvr>
                                        <p:cTn id="7" dur="1" fill="hold">
                                          <p:stCondLst>
                                            <p:cond delay="499"/>
                                          </p:stCondLst>
                                        </p:cTn>
                                        <p:tgtEl>
                                          <p:spTgt spid="770056"/>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770057"/>
                                        </p:tgtEl>
                                      </p:cBhvr>
                                    </p:animEffect>
                                    <p:set>
                                      <p:cBhvr>
                                        <p:cTn id="12" dur="1" fill="hold">
                                          <p:stCondLst>
                                            <p:cond delay="499"/>
                                          </p:stCondLst>
                                        </p:cTn>
                                        <p:tgtEl>
                                          <p:spTgt spid="770057"/>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xit" presetSubtype="10" fill="hold" grpId="0" nodeType="clickEffect">
                                  <p:stCondLst>
                                    <p:cond delay="0"/>
                                  </p:stCondLst>
                                  <p:childTnLst>
                                    <p:animEffect transition="out" filter="checkerboard(across)">
                                      <p:cBhvr>
                                        <p:cTn id="16" dur="500"/>
                                        <p:tgtEl>
                                          <p:spTgt spid="770058"/>
                                        </p:tgtEl>
                                      </p:cBhvr>
                                    </p:animEffect>
                                    <p:set>
                                      <p:cBhvr>
                                        <p:cTn id="17" dur="1" fill="hold">
                                          <p:stCondLst>
                                            <p:cond delay="499"/>
                                          </p:stCondLst>
                                        </p:cTn>
                                        <p:tgtEl>
                                          <p:spTgt spid="7700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56" grpId="0" animBg="1"/>
      <p:bldP spid="770057" grpId="0" animBg="1"/>
      <p:bldP spid="77005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Rectangle 2">
            <a:extLst>
              <a:ext uri="{FF2B5EF4-FFF2-40B4-BE49-F238E27FC236}">
                <a16:creationId xmlns:a16="http://schemas.microsoft.com/office/drawing/2014/main" id="{FCDAA2E2-A670-9348-8A51-AA32D5DA677D}"/>
              </a:ext>
            </a:extLst>
          </p:cNvPr>
          <p:cNvSpPr>
            <a:spLocks noGrp="1" noChangeArrowheads="1"/>
          </p:cNvSpPr>
          <p:nvPr>
            <p:ph type="title"/>
          </p:nvPr>
        </p:nvSpPr>
        <p:spPr/>
        <p:txBody>
          <a:bodyPr/>
          <a:lstStyle/>
          <a:p>
            <a:pPr eaLnBrk="1" hangingPunct="1">
              <a:defRPr/>
            </a:pPr>
            <a:r>
              <a:rPr lang="en-US" sz="4000" dirty="0">
                <a:cs typeface="+mj-cs"/>
              </a:rPr>
              <a:t>Variation</a:t>
            </a:r>
          </a:p>
        </p:txBody>
      </p:sp>
      <p:sp>
        <p:nvSpPr>
          <p:cNvPr id="842755" name="Rectangle 3">
            <a:extLst>
              <a:ext uri="{FF2B5EF4-FFF2-40B4-BE49-F238E27FC236}">
                <a16:creationId xmlns:a16="http://schemas.microsoft.com/office/drawing/2014/main" id="{B83EDE06-3617-DD44-AD3A-E6103A6462B0}"/>
              </a:ext>
            </a:extLst>
          </p:cNvPr>
          <p:cNvSpPr>
            <a:spLocks noGrp="1" noChangeArrowheads="1"/>
          </p:cNvSpPr>
          <p:nvPr>
            <p:ph type="body" idx="1"/>
          </p:nvPr>
        </p:nvSpPr>
        <p:spPr/>
        <p:txBody>
          <a:bodyPr vert="horz" lIns="0" tIns="0" rIns="0" bIns="0" rtlCol="0" anchor="t">
            <a:noAutofit/>
          </a:bodyPr>
          <a:lstStyle/>
          <a:p>
            <a:pPr>
              <a:defRPr/>
            </a:pPr>
            <a:r>
              <a:rPr lang="en-US" dirty="0">
                <a:cs typeface="+mn-cs"/>
              </a:rPr>
              <a:t>Process</a:t>
            </a:r>
          </a:p>
          <a:p>
            <a:pPr marL="581025" lvl="1" indent="-166370" eaLnBrk="1" hangingPunct="1">
              <a:defRPr/>
            </a:pPr>
            <a:r>
              <a:rPr lang="en-US" dirty="0"/>
              <a:t>Threshold</a:t>
            </a:r>
            <a:endParaRPr lang="en-US" dirty="0">
              <a:cs typeface="Calibri"/>
            </a:endParaRPr>
          </a:p>
          <a:p>
            <a:pPr marL="581025" lvl="1" indent="-166370" eaLnBrk="1" hangingPunct="1">
              <a:defRPr/>
            </a:pPr>
            <a:r>
              <a:rPr lang="en-US" dirty="0"/>
              <a:t>Channel length</a:t>
            </a:r>
            <a:endParaRPr lang="en-US" dirty="0">
              <a:cs typeface="Calibri"/>
            </a:endParaRPr>
          </a:p>
          <a:p>
            <a:pPr marL="581025" lvl="1" indent="-166370" eaLnBrk="1" hangingPunct="1">
              <a:defRPr/>
            </a:pPr>
            <a:r>
              <a:rPr lang="en-US" dirty="0"/>
              <a:t>Interconnect dimensions</a:t>
            </a:r>
            <a:endParaRPr lang="en-US" dirty="0">
              <a:cs typeface="Calibri"/>
            </a:endParaRPr>
          </a:p>
          <a:p>
            <a:pPr>
              <a:defRPr/>
            </a:pPr>
            <a:r>
              <a:rPr lang="en-US" dirty="0">
                <a:cs typeface="+mn-cs"/>
              </a:rPr>
              <a:t>Environment</a:t>
            </a:r>
          </a:p>
          <a:p>
            <a:pPr marL="581025" lvl="1" indent="-166370" eaLnBrk="1" hangingPunct="1">
              <a:defRPr/>
            </a:pPr>
            <a:r>
              <a:rPr lang="en-US" dirty="0"/>
              <a:t>Voltage</a:t>
            </a:r>
            <a:endParaRPr lang="en-US" dirty="0">
              <a:cs typeface="Calibri"/>
            </a:endParaRPr>
          </a:p>
          <a:p>
            <a:pPr marL="581025" lvl="1" indent="-166370" eaLnBrk="1" hangingPunct="1">
              <a:defRPr/>
            </a:pPr>
            <a:r>
              <a:rPr lang="en-US" dirty="0"/>
              <a:t>Temperature</a:t>
            </a:r>
            <a:endParaRPr lang="en-US" dirty="0">
              <a:cs typeface="Calibri"/>
            </a:endParaRPr>
          </a:p>
          <a:p>
            <a:pPr>
              <a:defRPr/>
            </a:pPr>
            <a:r>
              <a:rPr lang="en-US" dirty="0">
                <a:ea typeface="ＭＳ Ｐゴシック"/>
                <a:cs typeface="+mn-cs"/>
              </a:rPr>
              <a:t>Aging/</a:t>
            </a:r>
            <a:r>
              <a:rPr lang="en-US" dirty="0" err="1">
                <a:ea typeface="ＭＳ Ｐゴシック"/>
                <a:cs typeface="+mn-cs"/>
              </a:rPr>
              <a:t>Wearout</a:t>
            </a:r>
            <a:endParaRPr lang="en-US" dirty="0" err="1">
              <a:cs typeface="Calibri"/>
            </a:endParaRPr>
          </a:p>
        </p:txBody>
      </p:sp>
    </p:spTree>
    <p:extLst>
      <p:ext uri="{BB962C8B-B14F-4D97-AF65-F5344CB8AC3E}">
        <p14:creationId xmlns:p14="http://schemas.microsoft.com/office/powerpoint/2010/main" val="3650980110"/>
      </p:ext>
    </p:extLst>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a:extLst>
              <a:ext uri="{FF2B5EF4-FFF2-40B4-BE49-F238E27FC236}">
                <a16:creationId xmlns:a16="http://schemas.microsoft.com/office/drawing/2014/main" id="{45132419-C967-4046-B8FF-828B0FE6F1DC}"/>
              </a:ext>
            </a:extLst>
          </p:cNvPr>
          <p:cNvSpPr>
            <a:spLocks noGrp="1" noChangeArrowheads="1"/>
          </p:cNvSpPr>
          <p:nvPr>
            <p:ph type="title"/>
          </p:nvPr>
        </p:nvSpPr>
        <p:spPr/>
        <p:txBody>
          <a:bodyPr/>
          <a:lstStyle/>
          <a:p>
            <a:pPr eaLnBrk="1" hangingPunct="1">
              <a:defRPr/>
            </a:pPr>
            <a:r>
              <a:rPr lang="en-US" dirty="0">
                <a:cs typeface="+mj-cs"/>
              </a:rPr>
              <a:t>Bad Circuit 4</a:t>
            </a:r>
          </a:p>
        </p:txBody>
      </p:sp>
      <p:sp>
        <p:nvSpPr>
          <p:cNvPr id="772099" name="Rectangle 3">
            <a:extLst>
              <a:ext uri="{FF2B5EF4-FFF2-40B4-BE49-F238E27FC236}">
                <a16:creationId xmlns:a16="http://schemas.microsoft.com/office/drawing/2014/main" id="{3DDE9661-AF97-9140-B3B1-BEA795A5F9A7}"/>
              </a:ext>
            </a:extLst>
          </p:cNvPr>
          <p:cNvSpPr>
            <a:spLocks noGrp="1" noChangeArrowheads="1"/>
          </p:cNvSpPr>
          <p:nvPr>
            <p:ph type="body" sz="half" idx="1"/>
          </p:nvPr>
        </p:nvSpPr>
        <p:spPr/>
        <p:txBody>
          <a:bodyPr/>
          <a:lstStyle/>
          <a:p>
            <a:pPr>
              <a:defRPr/>
            </a:pPr>
            <a:r>
              <a:rPr lang="en-US" sz="2000" dirty="0">
                <a:cs typeface="+mn-cs"/>
              </a:rPr>
              <a:t>Circuit</a:t>
            </a:r>
          </a:p>
          <a:p>
            <a:pPr lvl="1" eaLnBrk="1" hangingPunct="1">
              <a:defRPr/>
            </a:pPr>
            <a:r>
              <a:rPr lang="en-US" sz="2000" dirty="0"/>
              <a:t>Pseudo-nMOS OR</a:t>
            </a:r>
          </a:p>
        </p:txBody>
      </p:sp>
      <p:sp>
        <p:nvSpPr>
          <p:cNvPr id="772100" name="Rectangle 4">
            <a:extLst>
              <a:ext uri="{FF2B5EF4-FFF2-40B4-BE49-F238E27FC236}">
                <a16:creationId xmlns:a16="http://schemas.microsoft.com/office/drawing/2014/main" id="{C1522CD2-EE96-DA43-B321-B52EE86971AF}"/>
              </a:ext>
            </a:extLst>
          </p:cNvPr>
          <p:cNvSpPr>
            <a:spLocks noGrp="1" noChangeArrowheads="1"/>
          </p:cNvSpPr>
          <p:nvPr>
            <p:ph type="body" sz="half" idx="2"/>
          </p:nvPr>
        </p:nvSpPr>
        <p:spPr/>
        <p:txBody>
          <a:bodyPr/>
          <a:lstStyle/>
          <a:p>
            <a:pPr>
              <a:defRPr/>
            </a:pPr>
            <a:r>
              <a:rPr lang="en-US" sz="2000" dirty="0">
                <a:cs typeface="+mn-cs"/>
              </a:rPr>
              <a:t>Symptom</a:t>
            </a:r>
          </a:p>
          <a:p>
            <a:pPr lvl="1" eaLnBrk="1" hangingPunct="1">
              <a:defRPr/>
            </a:pPr>
            <a:r>
              <a:rPr lang="en-US" sz="2000" dirty="0"/>
              <a:t>When only one input is true, Y = 0.</a:t>
            </a:r>
          </a:p>
          <a:p>
            <a:pPr lvl="1" eaLnBrk="1" hangingPunct="1">
              <a:defRPr/>
            </a:pPr>
            <a:r>
              <a:rPr lang="en-US" sz="2000" dirty="0"/>
              <a:t>Perhaps only happens in SF corner. </a:t>
            </a:r>
          </a:p>
        </p:txBody>
      </p:sp>
      <p:sp>
        <p:nvSpPr>
          <p:cNvPr id="772101" name="Rectangle 5">
            <a:extLst>
              <a:ext uri="{FF2B5EF4-FFF2-40B4-BE49-F238E27FC236}">
                <a16:creationId xmlns:a16="http://schemas.microsoft.com/office/drawing/2014/main" id="{A924AEB5-477A-FC46-A017-F68999CE9C05}"/>
              </a:ext>
            </a:extLst>
          </p:cNvPr>
          <p:cNvSpPr>
            <a:spLocks noChangeArrowheads="1"/>
          </p:cNvSpPr>
          <p:nvPr/>
        </p:nvSpPr>
        <p:spPr bwMode="auto">
          <a:xfrm>
            <a:off x="2209800" y="3733800"/>
            <a:ext cx="7772400" cy="2514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455613" indent="-455613">
              <a:spcBef>
                <a:spcPct val="20000"/>
              </a:spcBef>
              <a:buFont typeface="Wingdings" charset="0"/>
              <a:buChar char="q"/>
              <a:defRPr/>
            </a:pPr>
            <a:r>
              <a:rPr lang="en-US" sz="2000" dirty="0">
                <a:latin typeface="Arial" charset="0"/>
                <a:ea typeface="ＭＳ Ｐゴシック" charset="0"/>
              </a:rPr>
              <a:t>Principle: Ratio Failure</a:t>
            </a:r>
          </a:p>
          <a:p>
            <a:pPr marL="855663" lvl="1" indent="-285750">
              <a:spcBef>
                <a:spcPct val="20000"/>
              </a:spcBef>
              <a:buFontTx/>
              <a:buChar char="–"/>
              <a:defRPr/>
            </a:pPr>
            <a:r>
              <a:rPr lang="en-US" sz="2000" dirty="0">
                <a:latin typeface="Arial" charset="0"/>
                <a:ea typeface="ＭＳ Ｐゴシック" charset="0"/>
              </a:rPr>
              <a:t>nMOS and pMOS fight each other.</a:t>
            </a:r>
          </a:p>
          <a:p>
            <a:pPr marL="855663" lvl="1" indent="-285750">
              <a:spcBef>
                <a:spcPct val="20000"/>
              </a:spcBef>
              <a:buFontTx/>
              <a:buChar char="–"/>
              <a:defRPr/>
            </a:pPr>
            <a:r>
              <a:rPr lang="en-US" sz="2000" dirty="0">
                <a:latin typeface="Arial" charset="0"/>
                <a:ea typeface="ＭＳ Ｐゴシック" charset="0"/>
              </a:rPr>
              <a:t>If the pMOS is too strong, nMOS cannot pull X low enough.</a:t>
            </a:r>
          </a:p>
          <a:p>
            <a:pPr marL="455613" indent="-455613">
              <a:spcBef>
                <a:spcPct val="20000"/>
              </a:spcBef>
              <a:buFont typeface="Wingdings" charset="0"/>
              <a:buChar char="q"/>
              <a:defRPr/>
            </a:pPr>
            <a:r>
              <a:rPr lang="en-US" sz="2000" dirty="0">
                <a:latin typeface="Arial" charset="0"/>
                <a:ea typeface="ＭＳ Ｐゴシック" charset="0"/>
              </a:rPr>
              <a:t>Solution: Check that ratio is satisfied in all corners</a:t>
            </a:r>
          </a:p>
        </p:txBody>
      </p:sp>
      <p:graphicFrame>
        <p:nvGraphicFramePr>
          <p:cNvPr id="74759" name="Object 6">
            <a:extLst>
              <a:ext uri="{FF2B5EF4-FFF2-40B4-BE49-F238E27FC236}">
                <a16:creationId xmlns:a16="http://schemas.microsoft.com/office/drawing/2014/main" id="{760D1CF1-C32A-FA48-911F-18AA945CFE1B}"/>
              </a:ext>
            </a:extLst>
          </p:cNvPr>
          <p:cNvGraphicFramePr>
            <a:graphicFrameLocks noChangeAspect="1"/>
          </p:cNvGraphicFramePr>
          <p:nvPr/>
        </p:nvGraphicFramePr>
        <p:xfrm>
          <a:off x="2819400" y="2438400"/>
          <a:ext cx="2971800" cy="1150938"/>
        </p:xfrm>
        <a:graphic>
          <a:graphicData uri="http://schemas.openxmlformats.org/presentationml/2006/ole">
            <mc:AlternateContent xmlns:mc="http://schemas.openxmlformats.org/markup-compatibility/2006">
              <mc:Choice xmlns:v="urn:schemas-microsoft-com:vml" Requires="v">
                <p:oleObj spid="_x0000_s6149" name="VISIO" r:id="rId4" imgW="9423400" imgH="3644900" progId="Visio.Drawing.6">
                  <p:embed/>
                </p:oleObj>
              </mc:Choice>
              <mc:Fallback>
                <p:oleObj name="VISIO" r:id="rId4" imgW="9423400" imgH="3644900" progId="Visio.Drawing.6">
                  <p:embed/>
                  <p:pic>
                    <p:nvPicPr>
                      <p:cNvPr id="74759" name="Object 6">
                        <a:extLst>
                          <a:ext uri="{FF2B5EF4-FFF2-40B4-BE49-F238E27FC236}">
                            <a16:creationId xmlns:a16="http://schemas.microsoft.com/office/drawing/2014/main" id="{760D1CF1-C32A-FA48-911F-18AA945CFE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2438400"/>
                        <a:ext cx="2971800" cy="115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772103" name="Rectangle 7">
            <a:extLst>
              <a:ext uri="{FF2B5EF4-FFF2-40B4-BE49-F238E27FC236}">
                <a16:creationId xmlns:a16="http://schemas.microsoft.com/office/drawing/2014/main" id="{E79E0FCA-A6C9-A141-82BE-8E3A74173BD4}"/>
              </a:ext>
            </a:extLst>
          </p:cNvPr>
          <p:cNvSpPr>
            <a:spLocks noChangeArrowheads="1"/>
          </p:cNvSpPr>
          <p:nvPr/>
        </p:nvSpPr>
        <p:spPr bwMode="auto">
          <a:xfrm>
            <a:off x="3810000" y="3810000"/>
            <a:ext cx="2743200" cy="3048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latin typeface="Times New Roman" charset="0"/>
              <a:ea typeface="ＭＳ Ｐゴシック" charset="0"/>
            </a:endParaRPr>
          </a:p>
        </p:txBody>
      </p:sp>
      <p:sp>
        <p:nvSpPr>
          <p:cNvPr id="772104" name="Rectangle 8">
            <a:extLst>
              <a:ext uri="{FF2B5EF4-FFF2-40B4-BE49-F238E27FC236}">
                <a16:creationId xmlns:a16="http://schemas.microsoft.com/office/drawing/2014/main" id="{DEEC83C5-6831-EC47-A542-4957B22EC801}"/>
              </a:ext>
            </a:extLst>
          </p:cNvPr>
          <p:cNvSpPr>
            <a:spLocks noChangeArrowheads="1"/>
          </p:cNvSpPr>
          <p:nvPr/>
        </p:nvSpPr>
        <p:spPr bwMode="auto">
          <a:xfrm>
            <a:off x="3124200" y="4191000"/>
            <a:ext cx="6858000" cy="6858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latin typeface="Times New Roman" charset="0"/>
              <a:ea typeface="ＭＳ Ｐゴシック" charset="0"/>
            </a:endParaRPr>
          </a:p>
        </p:txBody>
      </p:sp>
      <p:sp>
        <p:nvSpPr>
          <p:cNvPr id="772105" name="Rectangle 9">
            <a:extLst>
              <a:ext uri="{FF2B5EF4-FFF2-40B4-BE49-F238E27FC236}">
                <a16:creationId xmlns:a16="http://schemas.microsoft.com/office/drawing/2014/main" id="{BD2080D0-5319-3B46-B8B1-23DEC05ABA5F}"/>
              </a:ext>
            </a:extLst>
          </p:cNvPr>
          <p:cNvSpPr>
            <a:spLocks noChangeArrowheads="1"/>
          </p:cNvSpPr>
          <p:nvPr/>
        </p:nvSpPr>
        <p:spPr bwMode="auto">
          <a:xfrm>
            <a:off x="3810000" y="4876800"/>
            <a:ext cx="6096000" cy="3048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latin typeface="Times New Roman" charset="0"/>
              <a:ea typeface="ＭＳ Ｐゴシック" charset="0"/>
            </a:endParaRPr>
          </a:p>
        </p:txBody>
      </p:sp>
    </p:spTree>
    <p:extLst>
      <p:ext uri="{BB962C8B-B14F-4D97-AF65-F5344CB8AC3E}">
        <p14:creationId xmlns:p14="http://schemas.microsoft.com/office/powerpoint/2010/main" val="1349975144"/>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772103"/>
                                        </p:tgtEl>
                                      </p:cBhvr>
                                    </p:animEffect>
                                    <p:set>
                                      <p:cBhvr>
                                        <p:cTn id="7" dur="1" fill="hold">
                                          <p:stCondLst>
                                            <p:cond delay="499"/>
                                          </p:stCondLst>
                                        </p:cTn>
                                        <p:tgtEl>
                                          <p:spTgt spid="772103"/>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772104"/>
                                        </p:tgtEl>
                                      </p:cBhvr>
                                    </p:animEffect>
                                    <p:set>
                                      <p:cBhvr>
                                        <p:cTn id="12" dur="1" fill="hold">
                                          <p:stCondLst>
                                            <p:cond delay="499"/>
                                          </p:stCondLst>
                                        </p:cTn>
                                        <p:tgtEl>
                                          <p:spTgt spid="772104"/>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xit" presetSubtype="10" fill="hold" grpId="0" nodeType="clickEffect">
                                  <p:stCondLst>
                                    <p:cond delay="0"/>
                                  </p:stCondLst>
                                  <p:childTnLst>
                                    <p:animEffect transition="out" filter="checkerboard(across)">
                                      <p:cBhvr>
                                        <p:cTn id="16" dur="500"/>
                                        <p:tgtEl>
                                          <p:spTgt spid="772105"/>
                                        </p:tgtEl>
                                      </p:cBhvr>
                                    </p:animEffect>
                                    <p:set>
                                      <p:cBhvr>
                                        <p:cTn id="17" dur="1" fill="hold">
                                          <p:stCondLst>
                                            <p:cond delay="499"/>
                                          </p:stCondLst>
                                        </p:cTn>
                                        <p:tgtEl>
                                          <p:spTgt spid="7721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103" grpId="0" animBg="1"/>
      <p:bldP spid="772104" grpId="0" animBg="1"/>
      <p:bldP spid="77210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a:extLst>
              <a:ext uri="{FF2B5EF4-FFF2-40B4-BE49-F238E27FC236}">
                <a16:creationId xmlns:a16="http://schemas.microsoft.com/office/drawing/2014/main" id="{4B847798-7393-9B43-B95E-2D1851CF3299}"/>
              </a:ext>
            </a:extLst>
          </p:cNvPr>
          <p:cNvSpPr>
            <a:spLocks noGrp="1" noChangeArrowheads="1"/>
          </p:cNvSpPr>
          <p:nvPr>
            <p:ph type="title"/>
          </p:nvPr>
        </p:nvSpPr>
        <p:spPr/>
        <p:txBody>
          <a:bodyPr/>
          <a:lstStyle/>
          <a:p>
            <a:pPr eaLnBrk="1" hangingPunct="1">
              <a:defRPr/>
            </a:pPr>
            <a:r>
              <a:rPr lang="en-US" dirty="0">
                <a:cs typeface="+mj-cs"/>
              </a:rPr>
              <a:t>Bad Circuit 5</a:t>
            </a:r>
          </a:p>
        </p:txBody>
      </p:sp>
      <p:sp>
        <p:nvSpPr>
          <p:cNvPr id="774147" name="Rectangle 3">
            <a:extLst>
              <a:ext uri="{FF2B5EF4-FFF2-40B4-BE49-F238E27FC236}">
                <a16:creationId xmlns:a16="http://schemas.microsoft.com/office/drawing/2014/main" id="{CB6C70F4-1961-7243-A685-23B9A6A104B8}"/>
              </a:ext>
            </a:extLst>
          </p:cNvPr>
          <p:cNvSpPr>
            <a:spLocks noGrp="1" noChangeArrowheads="1"/>
          </p:cNvSpPr>
          <p:nvPr>
            <p:ph type="body" sz="half" idx="1"/>
          </p:nvPr>
        </p:nvSpPr>
        <p:spPr/>
        <p:txBody>
          <a:bodyPr/>
          <a:lstStyle/>
          <a:p>
            <a:pPr>
              <a:defRPr/>
            </a:pPr>
            <a:r>
              <a:rPr lang="en-US" sz="2000" dirty="0">
                <a:cs typeface="+mn-cs"/>
              </a:rPr>
              <a:t>Circuit</a:t>
            </a:r>
          </a:p>
          <a:p>
            <a:pPr lvl="1" eaLnBrk="1" hangingPunct="1">
              <a:defRPr/>
            </a:pPr>
            <a:r>
              <a:rPr lang="en-US" sz="2000" dirty="0"/>
              <a:t>Latch</a:t>
            </a:r>
          </a:p>
        </p:txBody>
      </p:sp>
      <p:sp>
        <p:nvSpPr>
          <p:cNvPr id="774148" name="Rectangle 4">
            <a:extLst>
              <a:ext uri="{FF2B5EF4-FFF2-40B4-BE49-F238E27FC236}">
                <a16:creationId xmlns:a16="http://schemas.microsoft.com/office/drawing/2014/main" id="{44097DF4-46D4-8A48-88DD-6483906A2B31}"/>
              </a:ext>
            </a:extLst>
          </p:cNvPr>
          <p:cNvSpPr>
            <a:spLocks noGrp="1" noChangeArrowheads="1"/>
          </p:cNvSpPr>
          <p:nvPr>
            <p:ph type="body" sz="half" idx="2"/>
          </p:nvPr>
        </p:nvSpPr>
        <p:spPr/>
        <p:txBody>
          <a:bodyPr/>
          <a:lstStyle/>
          <a:p>
            <a:pPr>
              <a:defRPr/>
            </a:pPr>
            <a:r>
              <a:rPr lang="en-US" sz="2000" dirty="0">
                <a:cs typeface="+mn-cs"/>
              </a:rPr>
              <a:t>Symptom</a:t>
            </a:r>
          </a:p>
          <a:p>
            <a:pPr lvl="1" eaLnBrk="1" hangingPunct="1">
              <a:defRPr/>
            </a:pPr>
            <a:r>
              <a:rPr lang="en-US" sz="2000" dirty="0"/>
              <a:t>Q stuck at 1.</a:t>
            </a:r>
          </a:p>
          <a:p>
            <a:pPr lvl="1" eaLnBrk="1" hangingPunct="1">
              <a:defRPr/>
            </a:pPr>
            <a:r>
              <a:rPr lang="en-US" sz="2000" dirty="0"/>
              <a:t>May only happen for certain latches where input is driven by a small gate located far away. </a:t>
            </a:r>
          </a:p>
        </p:txBody>
      </p:sp>
      <p:sp>
        <p:nvSpPr>
          <p:cNvPr id="774149" name="Rectangle 5">
            <a:extLst>
              <a:ext uri="{FF2B5EF4-FFF2-40B4-BE49-F238E27FC236}">
                <a16:creationId xmlns:a16="http://schemas.microsoft.com/office/drawing/2014/main" id="{B5350695-68D7-4C41-B4A1-B38BAE95D8A1}"/>
              </a:ext>
            </a:extLst>
          </p:cNvPr>
          <p:cNvSpPr>
            <a:spLocks noChangeArrowheads="1"/>
          </p:cNvSpPr>
          <p:nvPr/>
        </p:nvSpPr>
        <p:spPr bwMode="auto">
          <a:xfrm>
            <a:off x="2209800" y="3733800"/>
            <a:ext cx="7772400" cy="2514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455613" indent="-455613">
              <a:spcBef>
                <a:spcPct val="20000"/>
              </a:spcBef>
              <a:buFont typeface="Wingdings" charset="0"/>
              <a:buChar char="q"/>
              <a:defRPr/>
            </a:pPr>
            <a:r>
              <a:rPr lang="en-US" sz="2000" dirty="0">
                <a:latin typeface="Arial" charset="0"/>
                <a:ea typeface="ＭＳ Ｐゴシック" charset="0"/>
              </a:rPr>
              <a:t>Principle: Ratio Failure (again)</a:t>
            </a:r>
          </a:p>
          <a:p>
            <a:pPr marL="855663" lvl="1" indent="-285750">
              <a:spcBef>
                <a:spcPct val="20000"/>
              </a:spcBef>
              <a:buFontTx/>
              <a:buChar char="–"/>
              <a:defRPr/>
            </a:pPr>
            <a:r>
              <a:rPr lang="en-US" sz="2000" dirty="0">
                <a:latin typeface="Arial" charset="0"/>
                <a:ea typeface="ＭＳ Ｐゴシック" charset="0"/>
              </a:rPr>
              <a:t>Series resistance of D driver, wire </a:t>
            </a:r>
          </a:p>
          <a:p>
            <a:pPr marL="855663" lvl="1" indent="-285750">
              <a:spcBef>
                <a:spcPct val="20000"/>
              </a:spcBef>
              <a:defRPr/>
            </a:pPr>
            <a:r>
              <a:rPr lang="en-US" sz="2000" dirty="0">
                <a:latin typeface="Arial" charset="0"/>
                <a:ea typeface="ＭＳ Ｐゴシック" charset="0"/>
              </a:rPr>
              <a:t>	resistance, and tgate must be much </a:t>
            </a:r>
          </a:p>
          <a:p>
            <a:pPr marL="855663" lvl="1" indent="-285750">
              <a:spcBef>
                <a:spcPct val="20000"/>
              </a:spcBef>
              <a:defRPr/>
            </a:pPr>
            <a:r>
              <a:rPr lang="en-US" sz="2000" dirty="0">
                <a:latin typeface="Arial" charset="0"/>
                <a:ea typeface="ＭＳ Ｐゴシック" charset="0"/>
              </a:rPr>
              <a:t>	less than weak feedback inverter.</a:t>
            </a:r>
          </a:p>
          <a:p>
            <a:pPr marL="455613" indent="-455613">
              <a:spcBef>
                <a:spcPct val="20000"/>
              </a:spcBef>
              <a:buFont typeface="Wingdings" charset="0"/>
              <a:buChar char="q"/>
              <a:defRPr/>
            </a:pPr>
            <a:r>
              <a:rPr lang="en-US" sz="2000" dirty="0">
                <a:latin typeface="Arial" charset="0"/>
                <a:ea typeface="ＭＳ Ｐゴシック" charset="0"/>
              </a:rPr>
              <a:t>Solutions: Check relative strengths</a:t>
            </a:r>
          </a:p>
          <a:p>
            <a:pPr marL="855663" lvl="1" indent="-285750">
              <a:spcBef>
                <a:spcPct val="20000"/>
              </a:spcBef>
              <a:buFontTx/>
              <a:buChar char="–"/>
              <a:defRPr/>
            </a:pPr>
            <a:r>
              <a:rPr lang="en-US" sz="2000" dirty="0">
                <a:latin typeface="Arial" charset="0"/>
                <a:ea typeface="ＭＳ Ｐゴシック" charset="0"/>
              </a:rPr>
              <a:t>Avoid unbuffered diffusion inputs where driver is unknown</a:t>
            </a:r>
          </a:p>
        </p:txBody>
      </p:sp>
      <p:graphicFrame>
        <p:nvGraphicFramePr>
          <p:cNvPr id="76807" name="Object 6">
            <a:extLst>
              <a:ext uri="{FF2B5EF4-FFF2-40B4-BE49-F238E27FC236}">
                <a16:creationId xmlns:a16="http://schemas.microsoft.com/office/drawing/2014/main" id="{670DE7EE-7C6C-6F41-BD35-8B198A74C33B}"/>
              </a:ext>
            </a:extLst>
          </p:cNvPr>
          <p:cNvGraphicFramePr>
            <a:graphicFrameLocks noChangeAspect="1"/>
          </p:cNvGraphicFramePr>
          <p:nvPr/>
        </p:nvGraphicFramePr>
        <p:xfrm>
          <a:off x="2819400" y="2286000"/>
          <a:ext cx="1828800" cy="1498600"/>
        </p:xfrm>
        <a:graphic>
          <a:graphicData uri="http://schemas.openxmlformats.org/presentationml/2006/ole">
            <mc:AlternateContent xmlns:mc="http://schemas.openxmlformats.org/markup-compatibility/2006">
              <mc:Choice xmlns:v="urn:schemas-microsoft-com:vml" Requires="v">
                <p:oleObj spid="_x0000_s7176" name="VISIO" r:id="rId4" imgW="6184900" imgH="5054600" progId="Visio.Drawing.6">
                  <p:embed/>
                </p:oleObj>
              </mc:Choice>
              <mc:Fallback>
                <p:oleObj name="VISIO" r:id="rId4" imgW="6184900" imgH="5054600" progId="Visio.Drawing.6">
                  <p:embed/>
                  <p:pic>
                    <p:nvPicPr>
                      <p:cNvPr id="76807" name="Object 6">
                        <a:extLst>
                          <a:ext uri="{FF2B5EF4-FFF2-40B4-BE49-F238E27FC236}">
                            <a16:creationId xmlns:a16="http://schemas.microsoft.com/office/drawing/2014/main" id="{670DE7EE-7C6C-6F41-BD35-8B198A74C3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2286000"/>
                        <a:ext cx="1828800" cy="149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6808" name="Object 7">
            <a:extLst>
              <a:ext uri="{FF2B5EF4-FFF2-40B4-BE49-F238E27FC236}">
                <a16:creationId xmlns:a16="http://schemas.microsoft.com/office/drawing/2014/main" id="{DFA5923C-5F65-2546-9CAB-12BE3847B44F}"/>
              </a:ext>
            </a:extLst>
          </p:cNvPr>
          <p:cNvGraphicFramePr>
            <a:graphicFrameLocks noChangeAspect="1"/>
          </p:cNvGraphicFramePr>
          <p:nvPr/>
        </p:nvGraphicFramePr>
        <p:xfrm>
          <a:off x="7391400" y="3989388"/>
          <a:ext cx="2286000" cy="1420812"/>
        </p:xfrm>
        <a:graphic>
          <a:graphicData uri="http://schemas.openxmlformats.org/presentationml/2006/ole">
            <mc:AlternateContent xmlns:mc="http://schemas.openxmlformats.org/markup-compatibility/2006">
              <mc:Choice xmlns:v="urn:schemas-microsoft-com:vml" Requires="v">
                <p:oleObj spid="_x0000_s7177" name="VISIO" r:id="rId6" imgW="9664700" imgH="5994400" progId="Visio.Drawing.6">
                  <p:embed/>
                </p:oleObj>
              </mc:Choice>
              <mc:Fallback>
                <p:oleObj name="VISIO" r:id="rId6" imgW="9664700" imgH="5994400" progId="Visio.Drawing.6">
                  <p:embed/>
                  <p:pic>
                    <p:nvPicPr>
                      <p:cNvPr id="76808" name="Object 7">
                        <a:extLst>
                          <a:ext uri="{FF2B5EF4-FFF2-40B4-BE49-F238E27FC236}">
                            <a16:creationId xmlns:a16="http://schemas.microsoft.com/office/drawing/2014/main" id="{DFA5923C-5F65-2546-9CAB-12BE3847B44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91400" y="3989388"/>
                        <a:ext cx="2286000" cy="1420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774152" name="Rectangle 8">
            <a:extLst>
              <a:ext uri="{FF2B5EF4-FFF2-40B4-BE49-F238E27FC236}">
                <a16:creationId xmlns:a16="http://schemas.microsoft.com/office/drawing/2014/main" id="{C3FF2F09-CD5B-0D4A-B698-89928DB958FF}"/>
              </a:ext>
            </a:extLst>
          </p:cNvPr>
          <p:cNvSpPr>
            <a:spLocks noChangeArrowheads="1"/>
          </p:cNvSpPr>
          <p:nvPr/>
        </p:nvSpPr>
        <p:spPr bwMode="auto">
          <a:xfrm>
            <a:off x="3810000" y="3810000"/>
            <a:ext cx="2743200" cy="3048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latin typeface="Times New Roman" charset="0"/>
              <a:ea typeface="ＭＳ Ｐゴシック" charset="0"/>
            </a:endParaRPr>
          </a:p>
        </p:txBody>
      </p:sp>
      <p:sp>
        <p:nvSpPr>
          <p:cNvPr id="774153" name="Rectangle 9">
            <a:extLst>
              <a:ext uri="{FF2B5EF4-FFF2-40B4-BE49-F238E27FC236}">
                <a16:creationId xmlns:a16="http://schemas.microsoft.com/office/drawing/2014/main" id="{029A41A4-4E4D-C142-803F-09A8BC66ED1A}"/>
              </a:ext>
            </a:extLst>
          </p:cNvPr>
          <p:cNvSpPr>
            <a:spLocks noChangeArrowheads="1"/>
          </p:cNvSpPr>
          <p:nvPr/>
        </p:nvSpPr>
        <p:spPr bwMode="auto">
          <a:xfrm>
            <a:off x="3124200" y="4191000"/>
            <a:ext cx="6858000" cy="10668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latin typeface="Times New Roman" charset="0"/>
              <a:ea typeface="ＭＳ Ｐゴシック" charset="0"/>
            </a:endParaRPr>
          </a:p>
        </p:txBody>
      </p:sp>
      <p:grpSp>
        <p:nvGrpSpPr>
          <p:cNvPr id="774159" name="Group 15">
            <a:extLst>
              <a:ext uri="{FF2B5EF4-FFF2-40B4-BE49-F238E27FC236}">
                <a16:creationId xmlns:a16="http://schemas.microsoft.com/office/drawing/2014/main" id="{A102001F-34DA-BB4E-ADAC-15D3B0DF26FF}"/>
              </a:ext>
            </a:extLst>
          </p:cNvPr>
          <p:cNvGrpSpPr>
            <a:grpSpLocks/>
          </p:cNvGrpSpPr>
          <p:nvPr/>
        </p:nvGrpSpPr>
        <p:grpSpPr bwMode="auto">
          <a:xfrm>
            <a:off x="2819401" y="5257800"/>
            <a:ext cx="7231063" cy="685800"/>
            <a:chOff x="816" y="3312"/>
            <a:chExt cx="4555" cy="432"/>
          </a:xfrm>
        </p:grpSpPr>
        <p:sp>
          <p:nvSpPr>
            <p:cNvPr id="774154" name="Rectangle 10">
              <a:extLst>
                <a:ext uri="{FF2B5EF4-FFF2-40B4-BE49-F238E27FC236}">
                  <a16:creationId xmlns:a16="http://schemas.microsoft.com/office/drawing/2014/main" id="{1CA6596C-3C07-1741-B777-3B3E0C4F1F9B}"/>
                </a:ext>
              </a:extLst>
            </p:cNvPr>
            <p:cNvSpPr>
              <a:spLocks noChangeArrowheads="1"/>
            </p:cNvSpPr>
            <p:nvPr/>
          </p:nvSpPr>
          <p:spPr bwMode="auto">
            <a:xfrm>
              <a:off x="1488" y="3312"/>
              <a:ext cx="3883" cy="19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latin typeface="Times New Roman" charset="0"/>
                <a:ea typeface="ＭＳ Ｐゴシック" charset="0"/>
              </a:endParaRPr>
            </a:p>
          </p:txBody>
        </p:sp>
        <p:sp>
          <p:nvSpPr>
            <p:cNvPr id="774158" name="Rectangle 14">
              <a:extLst>
                <a:ext uri="{FF2B5EF4-FFF2-40B4-BE49-F238E27FC236}">
                  <a16:creationId xmlns:a16="http://schemas.microsoft.com/office/drawing/2014/main" id="{E87A0650-90A2-2449-AD26-FE1909BE9DBB}"/>
                </a:ext>
              </a:extLst>
            </p:cNvPr>
            <p:cNvSpPr>
              <a:spLocks noChangeArrowheads="1"/>
            </p:cNvSpPr>
            <p:nvPr/>
          </p:nvSpPr>
          <p:spPr bwMode="auto">
            <a:xfrm>
              <a:off x="816" y="3552"/>
              <a:ext cx="4320" cy="19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latin typeface="Times New Roman" charset="0"/>
                <a:ea typeface="ＭＳ Ｐゴシック" charset="0"/>
              </a:endParaRPr>
            </a:p>
          </p:txBody>
        </p:sp>
      </p:grpSp>
    </p:spTree>
    <p:extLst>
      <p:ext uri="{BB962C8B-B14F-4D97-AF65-F5344CB8AC3E}">
        <p14:creationId xmlns:p14="http://schemas.microsoft.com/office/powerpoint/2010/main" val="1566556024"/>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774152"/>
                                        </p:tgtEl>
                                      </p:cBhvr>
                                    </p:animEffect>
                                    <p:set>
                                      <p:cBhvr>
                                        <p:cTn id="7" dur="1" fill="hold">
                                          <p:stCondLst>
                                            <p:cond delay="499"/>
                                          </p:stCondLst>
                                        </p:cTn>
                                        <p:tgtEl>
                                          <p:spTgt spid="774152"/>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774153"/>
                                        </p:tgtEl>
                                      </p:cBhvr>
                                    </p:animEffect>
                                    <p:set>
                                      <p:cBhvr>
                                        <p:cTn id="12" dur="1" fill="hold">
                                          <p:stCondLst>
                                            <p:cond delay="499"/>
                                          </p:stCondLst>
                                        </p:cTn>
                                        <p:tgtEl>
                                          <p:spTgt spid="774153"/>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xit" presetSubtype="10" fill="hold" nodeType="clickEffect">
                                  <p:stCondLst>
                                    <p:cond delay="0"/>
                                  </p:stCondLst>
                                  <p:childTnLst>
                                    <p:animEffect transition="out" filter="checkerboard(across)">
                                      <p:cBhvr>
                                        <p:cTn id="16" dur="500"/>
                                        <p:tgtEl>
                                          <p:spTgt spid="774159"/>
                                        </p:tgtEl>
                                      </p:cBhvr>
                                    </p:animEffect>
                                    <p:set>
                                      <p:cBhvr>
                                        <p:cTn id="17" dur="1" fill="hold">
                                          <p:stCondLst>
                                            <p:cond delay="499"/>
                                          </p:stCondLst>
                                        </p:cTn>
                                        <p:tgtEl>
                                          <p:spTgt spid="7741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152" grpId="0" animBg="1"/>
      <p:bldP spid="77415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a:extLst>
              <a:ext uri="{FF2B5EF4-FFF2-40B4-BE49-F238E27FC236}">
                <a16:creationId xmlns:a16="http://schemas.microsoft.com/office/drawing/2014/main" id="{564CA705-B8EF-884E-9519-D28EB8C1CC8C}"/>
              </a:ext>
            </a:extLst>
          </p:cNvPr>
          <p:cNvSpPr>
            <a:spLocks noGrp="1" noChangeArrowheads="1"/>
          </p:cNvSpPr>
          <p:nvPr>
            <p:ph type="title"/>
          </p:nvPr>
        </p:nvSpPr>
        <p:spPr/>
        <p:txBody>
          <a:bodyPr/>
          <a:lstStyle/>
          <a:p>
            <a:pPr eaLnBrk="1" hangingPunct="1">
              <a:defRPr/>
            </a:pPr>
            <a:r>
              <a:rPr lang="en-US" dirty="0">
                <a:cs typeface="+mj-cs"/>
              </a:rPr>
              <a:t>Bad Circuit 6</a:t>
            </a:r>
          </a:p>
        </p:txBody>
      </p:sp>
      <p:sp>
        <p:nvSpPr>
          <p:cNvPr id="776195" name="Rectangle 3">
            <a:extLst>
              <a:ext uri="{FF2B5EF4-FFF2-40B4-BE49-F238E27FC236}">
                <a16:creationId xmlns:a16="http://schemas.microsoft.com/office/drawing/2014/main" id="{B785326F-9683-B74A-9F7B-88BE7684DD3E}"/>
              </a:ext>
            </a:extLst>
          </p:cNvPr>
          <p:cNvSpPr>
            <a:spLocks noGrp="1" noChangeArrowheads="1"/>
          </p:cNvSpPr>
          <p:nvPr>
            <p:ph type="body" sz="half" idx="1"/>
          </p:nvPr>
        </p:nvSpPr>
        <p:spPr/>
        <p:txBody>
          <a:bodyPr/>
          <a:lstStyle/>
          <a:p>
            <a:pPr>
              <a:defRPr/>
            </a:pPr>
            <a:r>
              <a:rPr lang="en-US" sz="2000" dirty="0">
                <a:cs typeface="+mn-cs"/>
              </a:rPr>
              <a:t>Circuit</a:t>
            </a:r>
          </a:p>
          <a:p>
            <a:pPr lvl="1" eaLnBrk="1" hangingPunct="1">
              <a:defRPr/>
            </a:pPr>
            <a:r>
              <a:rPr lang="en-US" sz="2000" dirty="0"/>
              <a:t>Domino AND gate</a:t>
            </a:r>
          </a:p>
        </p:txBody>
      </p:sp>
      <p:sp>
        <p:nvSpPr>
          <p:cNvPr id="776196" name="Rectangle 4">
            <a:extLst>
              <a:ext uri="{FF2B5EF4-FFF2-40B4-BE49-F238E27FC236}">
                <a16:creationId xmlns:a16="http://schemas.microsoft.com/office/drawing/2014/main" id="{79355CB1-D7BB-254E-892B-4A39178E1A01}"/>
              </a:ext>
            </a:extLst>
          </p:cNvPr>
          <p:cNvSpPr>
            <a:spLocks noGrp="1" noChangeArrowheads="1"/>
          </p:cNvSpPr>
          <p:nvPr>
            <p:ph type="body" sz="half" idx="2"/>
          </p:nvPr>
        </p:nvSpPr>
        <p:spPr/>
        <p:txBody>
          <a:bodyPr/>
          <a:lstStyle/>
          <a:p>
            <a:pPr>
              <a:defRPr/>
            </a:pPr>
            <a:r>
              <a:rPr lang="en-US" sz="2000" dirty="0">
                <a:solidFill>
                  <a:srgbClr val="000000"/>
                </a:solidFill>
                <a:cs typeface="+mn-cs"/>
              </a:rPr>
              <a:t>Symptom</a:t>
            </a:r>
          </a:p>
          <a:p>
            <a:pPr lvl="1" eaLnBrk="1" hangingPunct="1">
              <a:defRPr/>
            </a:pPr>
            <a:r>
              <a:rPr lang="en-US" sz="2000" dirty="0">
                <a:solidFill>
                  <a:srgbClr val="000000"/>
                </a:solidFill>
              </a:rPr>
              <a:t>Precharge gate while </a:t>
            </a:r>
          </a:p>
          <a:p>
            <a:pPr lvl="1" eaLnBrk="1" hangingPunct="1">
              <a:buFontTx/>
              <a:buNone/>
              <a:defRPr/>
            </a:pPr>
            <a:r>
              <a:rPr lang="en-US" sz="2000" dirty="0">
                <a:solidFill>
                  <a:srgbClr val="000000"/>
                </a:solidFill>
              </a:rPr>
              <a:t>	A = B = 0; so Z = 0</a:t>
            </a:r>
          </a:p>
          <a:p>
            <a:pPr lvl="1" eaLnBrk="1" hangingPunct="1">
              <a:defRPr/>
            </a:pPr>
            <a:r>
              <a:rPr lang="en-US" sz="2000" dirty="0">
                <a:solidFill>
                  <a:srgbClr val="000000"/>
                </a:solidFill>
              </a:rPr>
              <a:t>Set </a:t>
            </a:r>
            <a:r>
              <a:rPr lang="en-US" sz="2000" dirty="0">
                <a:solidFill>
                  <a:srgbClr val="000000"/>
                </a:solidFill>
                <a:latin typeface="Symbol" charset="0"/>
              </a:rPr>
              <a:t>f</a:t>
            </a:r>
            <a:r>
              <a:rPr lang="en-US" sz="2000" dirty="0">
                <a:solidFill>
                  <a:srgbClr val="000000"/>
                </a:solidFill>
              </a:rPr>
              <a:t> = 1</a:t>
            </a:r>
          </a:p>
          <a:p>
            <a:pPr lvl="1" eaLnBrk="1" hangingPunct="1">
              <a:defRPr/>
            </a:pPr>
            <a:r>
              <a:rPr lang="en-US" sz="2000" dirty="0">
                <a:solidFill>
                  <a:srgbClr val="000000"/>
                </a:solidFill>
              </a:rPr>
              <a:t>A rises</a:t>
            </a:r>
          </a:p>
          <a:p>
            <a:pPr lvl="1" eaLnBrk="1" hangingPunct="1">
              <a:defRPr/>
            </a:pPr>
            <a:r>
              <a:rPr lang="en-US" sz="2000" dirty="0">
                <a:solidFill>
                  <a:srgbClr val="000000"/>
                </a:solidFill>
              </a:rPr>
              <a:t>Z is observed to sometimes rise</a:t>
            </a:r>
          </a:p>
        </p:txBody>
      </p:sp>
      <p:sp>
        <p:nvSpPr>
          <p:cNvPr id="776197" name="Rectangle 5">
            <a:extLst>
              <a:ext uri="{FF2B5EF4-FFF2-40B4-BE49-F238E27FC236}">
                <a16:creationId xmlns:a16="http://schemas.microsoft.com/office/drawing/2014/main" id="{FB5354EF-9935-E74A-A2CE-097549F5EE9E}"/>
              </a:ext>
            </a:extLst>
          </p:cNvPr>
          <p:cNvSpPr>
            <a:spLocks noChangeArrowheads="1"/>
          </p:cNvSpPr>
          <p:nvPr/>
        </p:nvSpPr>
        <p:spPr bwMode="auto">
          <a:xfrm>
            <a:off x="2209800" y="3733800"/>
            <a:ext cx="7772400" cy="2514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455613" indent="-455613">
              <a:spcBef>
                <a:spcPct val="20000"/>
              </a:spcBef>
              <a:buFont typeface="Wingdings" charset="0"/>
              <a:buChar char="q"/>
              <a:defRPr/>
            </a:pPr>
            <a:r>
              <a:rPr lang="en-US" sz="2000" dirty="0">
                <a:latin typeface="Arial" charset="0"/>
                <a:ea typeface="ＭＳ Ｐゴシック" charset="0"/>
              </a:rPr>
              <a:t>Principle: Charge Sharing</a:t>
            </a:r>
          </a:p>
          <a:p>
            <a:pPr marL="855663" lvl="1" indent="-285750">
              <a:spcBef>
                <a:spcPct val="20000"/>
              </a:spcBef>
              <a:buFontTx/>
              <a:buChar char="–"/>
              <a:defRPr/>
            </a:pPr>
            <a:r>
              <a:rPr lang="en-US" sz="2000" dirty="0">
                <a:latin typeface="Arial" charset="0"/>
                <a:ea typeface="ＭＳ Ｐゴシック" charset="0"/>
              </a:rPr>
              <a:t>If X was low, it shares charge with Y</a:t>
            </a:r>
          </a:p>
          <a:p>
            <a:pPr marL="455613" indent="-455613">
              <a:spcBef>
                <a:spcPct val="20000"/>
              </a:spcBef>
              <a:buFont typeface="Wingdings" charset="0"/>
              <a:buChar char="q"/>
              <a:defRPr/>
            </a:pPr>
            <a:r>
              <a:rPr lang="en-US" sz="2000" dirty="0">
                <a:latin typeface="Arial" charset="0"/>
                <a:ea typeface="ＭＳ Ｐゴシック" charset="0"/>
              </a:rPr>
              <a:t>Solutions: Limit charge sharing</a:t>
            </a:r>
          </a:p>
          <a:p>
            <a:pPr marL="855663" lvl="1" indent="-285750">
              <a:spcBef>
                <a:spcPct val="20000"/>
              </a:spcBef>
              <a:buFontTx/>
              <a:buChar char="–"/>
              <a:defRPr/>
            </a:pPr>
            <a:endParaRPr lang="en-US" sz="2800" dirty="0">
              <a:latin typeface="Arial" charset="0"/>
              <a:ea typeface="ＭＳ Ｐゴシック" charset="0"/>
            </a:endParaRPr>
          </a:p>
          <a:p>
            <a:pPr marL="855663" lvl="1" indent="-285750">
              <a:spcBef>
                <a:spcPct val="20000"/>
              </a:spcBef>
              <a:buFontTx/>
              <a:buChar char="–"/>
              <a:defRPr/>
            </a:pPr>
            <a:r>
              <a:rPr lang="en-US" sz="2000" dirty="0">
                <a:latin typeface="Arial" charset="0"/>
                <a:ea typeface="ＭＳ Ｐゴシック" charset="0"/>
              </a:rPr>
              <a:t>Safe if C</a:t>
            </a:r>
            <a:r>
              <a:rPr lang="en-US" sz="2000" baseline="-25000" dirty="0">
                <a:latin typeface="Arial" charset="0"/>
                <a:ea typeface="ＭＳ Ｐゴシック" charset="0"/>
              </a:rPr>
              <a:t>Y</a:t>
            </a:r>
            <a:r>
              <a:rPr lang="en-US" sz="2000" dirty="0">
                <a:latin typeface="Arial" charset="0"/>
                <a:ea typeface="ＭＳ Ｐゴシック" charset="0"/>
              </a:rPr>
              <a:t> &gt;&gt; C</a:t>
            </a:r>
            <a:r>
              <a:rPr lang="en-US" sz="2000" baseline="-25000" dirty="0">
                <a:latin typeface="Arial" charset="0"/>
                <a:ea typeface="ＭＳ Ｐゴシック" charset="0"/>
              </a:rPr>
              <a:t>X</a:t>
            </a:r>
          </a:p>
          <a:p>
            <a:pPr marL="855663" lvl="1" indent="-285750">
              <a:spcBef>
                <a:spcPct val="20000"/>
              </a:spcBef>
              <a:buFontTx/>
              <a:buChar char="–"/>
              <a:defRPr/>
            </a:pPr>
            <a:r>
              <a:rPr lang="en-US" sz="2000" dirty="0">
                <a:latin typeface="Arial" charset="0"/>
                <a:ea typeface="ＭＳ Ｐゴシック" charset="0"/>
              </a:rPr>
              <a:t>Or precharge node X too</a:t>
            </a:r>
          </a:p>
        </p:txBody>
      </p:sp>
      <p:graphicFrame>
        <p:nvGraphicFramePr>
          <p:cNvPr id="78855" name="Object 6">
            <a:extLst>
              <a:ext uri="{FF2B5EF4-FFF2-40B4-BE49-F238E27FC236}">
                <a16:creationId xmlns:a16="http://schemas.microsoft.com/office/drawing/2014/main" id="{84B9B0A5-C48F-BF46-957D-8BEBF3CD9F53}"/>
              </a:ext>
            </a:extLst>
          </p:cNvPr>
          <p:cNvGraphicFramePr>
            <a:graphicFrameLocks noChangeAspect="1"/>
          </p:cNvGraphicFramePr>
          <p:nvPr/>
        </p:nvGraphicFramePr>
        <p:xfrm>
          <a:off x="3124200" y="2286000"/>
          <a:ext cx="2286000" cy="1397000"/>
        </p:xfrm>
        <a:graphic>
          <a:graphicData uri="http://schemas.openxmlformats.org/presentationml/2006/ole">
            <mc:AlternateContent xmlns:mc="http://schemas.openxmlformats.org/markup-compatibility/2006">
              <mc:Choice xmlns:v="urn:schemas-microsoft-com:vml" Requires="v">
                <p:oleObj spid="_x0000_s8203" name="VISIO" r:id="rId4" imgW="9321800" imgH="5702300" progId="Visio.Drawing.6">
                  <p:embed/>
                </p:oleObj>
              </mc:Choice>
              <mc:Fallback>
                <p:oleObj name="VISIO" r:id="rId4" imgW="9321800" imgH="5702300" progId="Visio.Drawing.6">
                  <p:embed/>
                  <p:pic>
                    <p:nvPicPr>
                      <p:cNvPr id="78855" name="Object 6">
                        <a:extLst>
                          <a:ext uri="{FF2B5EF4-FFF2-40B4-BE49-F238E27FC236}">
                            <a16:creationId xmlns:a16="http://schemas.microsoft.com/office/drawing/2014/main" id="{84B9B0A5-C48F-BF46-957D-8BEBF3CD9F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2286000"/>
                        <a:ext cx="2286000" cy="139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8856" name="Object 7">
            <a:extLst>
              <a:ext uri="{FF2B5EF4-FFF2-40B4-BE49-F238E27FC236}">
                <a16:creationId xmlns:a16="http://schemas.microsoft.com/office/drawing/2014/main" id="{9966A83A-C00B-A446-B1A7-AF72333791DE}"/>
              </a:ext>
            </a:extLst>
          </p:cNvPr>
          <p:cNvGraphicFramePr>
            <a:graphicFrameLocks noChangeAspect="1"/>
          </p:cNvGraphicFramePr>
          <p:nvPr/>
        </p:nvGraphicFramePr>
        <p:xfrm>
          <a:off x="7239000" y="4622800"/>
          <a:ext cx="2286000" cy="1397000"/>
        </p:xfrm>
        <a:graphic>
          <a:graphicData uri="http://schemas.openxmlformats.org/presentationml/2006/ole">
            <mc:AlternateContent xmlns:mc="http://schemas.openxmlformats.org/markup-compatibility/2006">
              <mc:Choice xmlns:v="urn:schemas-microsoft-com:vml" Requires="v">
                <p:oleObj spid="_x0000_s8204" name="VISIO" r:id="rId6" imgW="9321800" imgH="5702300" progId="Visio.Drawing.6">
                  <p:embed/>
                </p:oleObj>
              </mc:Choice>
              <mc:Fallback>
                <p:oleObj name="VISIO" r:id="rId6" imgW="9321800" imgH="5702300" progId="Visio.Drawing.6">
                  <p:embed/>
                  <p:pic>
                    <p:nvPicPr>
                      <p:cNvPr id="78856" name="Object 7">
                        <a:extLst>
                          <a:ext uri="{FF2B5EF4-FFF2-40B4-BE49-F238E27FC236}">
                            <a16:creationId xmlns:a16="http://schemas.microsoft.com/office/drawing/2014/main" id="{9966A83A-C00B-A446-B1A7-AF72333791D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39000" y="4622800"/>
                        <a:ext cx="2286000" cy="139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776200" name="Rectangle 8">
            <a:extLst>
              <a:ext uri="{FF2B5EF4-FFF2-40B4-BE49-F238E27FC236}">
                <a16:creationId xmlns:a16="http://schemas.microsoft.com/office/drawing/2014/main" id="{393243C5-B050-9E4E-B60C-CEC1CEFB41AA}"/>
              </a:ext>
            </a:extLst>
          </p:cNvPr>
          <p:cNvSpPr>
            <a:spLocks noChangeArrowheads="1"/>
          </p:cNvSpPr>
          <p:nvPr/>
        </p:nvSpPr>
        <p:spPr bwMode="auto">
          <a:xfrm>
            <a:off x="5524500" y="3246438"/>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dirty="0">
              <a:latin typeface="Times New Roman" charset="0"/>
              <a:ea typeface="ＭＳ Ｐゴシック" charset="0"/>
            </a:endParaRPr>
          </a:p>
        </p:txBody>
      </p:sp>
      <p:graphicFrame>
        <p:nvGraphicFramePr>
          <p:cNvPr id="78858" name="Object 9">
            <a:extLst>
              <a:ext uri="{FF2B5EF4-FFF2-40B4-BE49-F238E27FC236}">
                <a16:creationId xmlns:a16="http://schemas.microsoft.com/office/drawing/2014/main" id="{A00C0507-0538-C148-99F2-CE08ACFFC237}"/>
              </a:ext>
            </a:extLst>
          </p:cNvPr>
          <p:cNvGraphicFramePr>
            <a:graphicFrameLocks noChangeAspect="1"/>
          </p:cNvGraphicFramePr>
          <p:nvPr/>
        </p:nvGraphicFramePr>
        <p:xfrm>
          <a:off x="3124200" y="4800600"/>
          <a:ext cx="1752600" cy="560388"/>
        </p:xfrm>
        <a:graphic>
          <a:graphicData uri="http://schemas.openxmlformats.org/presentationml/2006/ole">
            <mc:AlternateContent xmlns:mc="http://schemas.openxmlformats.org/markup-compatibility/2006">
              <mc:Choice xmlns:v="urn:schemas-microsoft-com:vml" Requires="v">
                <p:oleObj spid="_x0000_s8205" name="Equation" r:id="rId8" imgW="26327100" imgH="8483600" progId="Equation.DSMT4">
                  <p:embed/>
                </p:oleObj>
              </mc:Choice>
              <mc:Fallback>
                <p:oleObj name="Equation" r:id="rId8" imgW="26327100" imgH="8483600" progId="Equation.DSMT4">
                  <p:embed/>
                  <p:pic>
                    <p:nvPicPr>
                      <p:cNvPr id="78858" name="Object 9">
                        <a:extLst>
                          <a:ext uri="{FF2B5EF4-FFF2-40B4-BE49-F238E27FC236}">
                            <a16:creationId xmlns:a16="http://schemas.microsoft.com/office/drawing/2014/main" id="{A00C0507-0538-C148-99F2-CE08ACFFC23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4200" y="4800600"/>
                        <a:ext cx="17526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76202" name="Rectangle 10">
            <a:extLst>
              <a:ext uri="{FF2B5EF4-FFF2-40B4-BE49-F238E27FC236}">
                <a16:creationId xmlns:a16="http://schemas.microsoft.com/office/drawing/2014/main" id="{8DDC716C-F77F-7B40-ADEC-301D30239AC4}"/>
              </a:ext>
            </a:extLst>
          </p:cNvPr>
          <p:cNvSpPr>
            <a:spLocks noChangeArrowheads="1"/>
          </p:cNvSpPr>
          <p:nvPr/>
        </p:nvSpPr>
        <p:spPr bwMode="auto">
          <a:xfrm>
            <a:off x="3810000" y="3810000"/>
            <a:ext cx="3124200" cy="3048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latin typeface="Times New Roman" charset="0"/>
              <a:ea typeface="ＭＳ Ｐゴシック" charset="0"/>
            </a:endParaRPr>
          </a:p>
        </p:txBody>
      </p:sp>
      <p:sp>
        <p:nvSpPr>
          <p:cNvPr id="776203" name="Rectangle 11">
            <a:extLst>
              <a:ext uri="{FF2B5EF4-FFF2-40B4-BE49-F238E27FC236}">
                <a16:creationId xmlns:a16="http://schemas.microsoft.com/office/drawing/2014/main" id="{F7D1CACD-C347-F144-9F2A-6A6C78CF5490}"/>
              </a:ext>
            </a:extLst>
          </p:cNvPr>
          <p:cNvSpPr>
            <a:spLocks noChangeArrowheads="1"/>
          </p:cNvSpPr>
          <p:nvPr/>
        </p:nvSpPr>
        <p:spPr bwMode="auto">
          <a:xfrm>
            <a:off x="3124200" y="4114800"/>
            <a:ext cx="4114800" cy="3810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latin typeface="Times New Roman" charset="0"/>
              <a:ea typeface="ＭＳ Ｐゴシック" charset="0"/>
            </a:endParaRPr>
          </a:p>
        </p:txBody>
      </p:sp>
      <p:grpSp>
        <p:nvGrpSpPr>
          <p:cNvPr id="776207" name="Group 15">
            <a:extLst>
              <a:ext uri="{FF2B5EF4-FFF2-40B4-BE49-F238E27FC236}">
                <a16:creationId xmlns:a16="http://schemas.microsoft.com/office/drawing/2014/main" id="{F990A3F1-7419-3E4B-8E7C-0AEDE88DD8A0}"/>
              </a:ext>
            </a:extLst>
          </p:cNvPr>
          <p:cNvGrpSpPr>
            <a:grpSpLocks/>
          </p:cNvGrpSpPr>
          <p:nvPr/>
        </p:nvGrpSpPr>
        <p:grpSpPr bwMode="auto">
          <a:xfrm>
            <a:off x="2743200" y="4495800"/>
            <a:ext cx="6705600" cy="1600200"/>
            <a:chOff x="768" y="2832"/>
            <a:chExt cx="4224" cy="1008"/>
          </a:xfrm>
        </p:grpSpPr>
        <p:sp>
          <p:nvSpPr>
            <p:cNvPr id="776205" name="Rectangle 13">
              <a:extLst>
                <a:ext uri="{FF2B5EF4-FFF2-40B4-BE49-F238E27FC236}">
                  <a16:creationId xmlns:a16="http://schemas.microsoft.com/office/drawing/2014/main" id="{701E1195-619B-7748-BBCA-91C75D821EEE}"/>
                </a:ext>
              </a:extLst>
            </p:cNvPr>
            <p:cNvSpPr>
              <a:spLocks noChangeArrowheads="1"/>
            </p:cNvSpPr>
            <p:nvPr/>
          </p:nvSpPr>
          <p:spPr bwMode="auto">
            <a:xfrm>
              <a:off x="1536" y="2832"/>
              <a:ext cx="3456" cy="100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latin typeface="Times New Roman" charset="0"/>
                <a:ea typeface="ＭＳ Ｐゴシック" charset="0"/>
              </a:endParaRPr>
            </a:p>
          </p:txBody>
        </p:sp>
        <p:sp>
          <p:nvSpPr>
            <p:cNvPr id="776206" name="Rectangle 14">
              <a:extLst>
                <a:ext uri="{FF2B5EF4-FFF2-40B4-BE49-F238E27FC236}">
                  <a16:creationId xmlns:a16="http://schemas.microsoft.com/office/drawing/2014/main" id="{52A2EDFA-F24D-6048-A48A-4B31862BF762}"/>
                </a:ext>
              </a:extLst>
            </p:cNvPr>
            <p:cNvSpPr>
              <a:spLocks noChangeArrowheads="1"/>
            </p:cNvSpPr>
            <p:nvPr/>
          </p:nvSpPr>
          <p:spPr bwMode="auto">
            <a:xfrm>
              <a:off x="768" y="3072"/>
              <a:ext cx="1968" cy="76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latin typeface="Times New Roman" charset="0"/>
                <a:ea typeface="ＭＳ Ｐゴシック" charset="0"/>
              </a:endParaRPr>
            </a:p>
          </p:txBody>
        </p:sp>
      </p:grpSp>
    </p:spTree>
    <p:extLst>
      <p:ext uri="{BB962C8B-B14F-4D97-AF65-F5344CB8AC3E}">
        <p14:creationId xmlns:p14="http://schemas.microsoft.com/office/powerpoint/2010/main" val="2354871960"/>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776202"/>
                                        </p:tgtEl>
                                      </p:cBhvr>
                                    </p:animEffect>
                                    <p:set>
                                      <p:cBhvr>
                                        <p:cTn id="7" dur="1" fill="hold">
                                          <p:stCondLst>
                                            <p:cond delay="499"/>
                                          </p:stCondLst>
                                        </p:cTn>
                                        <p:tgtEl>
                                          <p:spTgt spid="776202"/>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776203"/>
                                        </p:tgtEl>
                                      </p:cBhvr>
                                    </p:animEffect>
                                    <p:set>
                                      <p:cBhvr>
                                        <p:cTn id="12" dur="1" fill="hold">
                                          <p:stCondLst>
                                            <p:cond delay="499"/>
                                          </p:stCondLst>
                                        </p:cTn>
                                        <p:tgtEl>
                                          <p:spTgt spid="776203"/>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xit" presetSubtype="10" fill="hold" nodeType="clickEffect">
                                  <p:stCondLst>
                                    <p:cond delay="0"/>
                                  </p:stCondLst>
                                  <p:childTnLst>
                                    <p:animEffect transition="out" filter="checkerboard(across)">
                                      <p:cBhvr>
                                        <p:cTn id="16" dur="500"/>
                                        <p:tgtEl>
                                          <p:spTgt spid="776207"/>
                                        </p:tgtEl>
                                      </p:cBhvr>
                                    </p:animEffect>
                                    <p:set>
                                      <p:cBhvr>
                                        <p:cTn id="17" dur="1" fill="hold">
                                          <p:stCondLst>
                                            <p:cond delay="499"/>
                                          </p:stCondLst>
                                        </p:cTn>
                                        <p:tgtEl>
                                          <p:spTgt spid="77620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6202" grpId="0" animBg="1"/>
      <p:bldP spid="77620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a:extLst>
              <a:ext uri="{FF2B5EF4-FFF2-40B4-BE49-F238E27FC236}">
                <a16:creationId xmlns:a16="http://schemas.microsoft.com/office/drawing/2014/main" id="{0526ED16-8266-7B4B-B29A-1DCD06CCC222}"/>
              </a:ext>
            </a:extLst>
          </p:cNvPr>
          <p:cNvSpPr>
            <a:spLocks noGrp="1" noChangeArrowheads="1"/>
          </p:cNvSpPr>
          <p:nvPr>
            <p:ph type="title"/>
          </p:nvPr>
        </p:nvSpPr>
        <p:spPr/>
        <p:txBody>
          <a:bodyPr/>
          <a:lstStyle/>
          <a:p>
            <a:pPr eaLnBrk="1" hangingPunct="1">
              <a:defRPr/>
            </a:pPr>
            <a:r>
              <a:rPr lang="en-US" dirty="0">
                <a:cs typeface="+mj-cs"/>
              </a:rPr>
              <a:t>Bad Circuit 7</a:t>
            </a:r>
          </a:p>
        </p:txBody>
      </p:sp>
      <p:sp>
        <p:nvSpPr>
          <p:cNvPr id="778243" name="Rectangle 3">
            <a:extLst>
              <a:ext uri="{FF2B5EF4-FFF2-40B4-BE49-F238E27FC236}">
                <a16:creationId xmlns:a16="http://schemas.microsoft.com/office/drawing/2014/main" id="{C6236173-14B6-7947-8E7F-1366A2771467}"/>
              </a:ext>
            </a:extLst>
          </p:cNvPr>
          <p:cNvSpPr>
            <a:spLocks noGrp="1" noChangeArrowheads="1"/>
          </p:cNvSpPr>
          <p:nvPr>
            <p:ph type="body" sz="half" idx="1"/>
          </p:nvPr>
        </p:nvSpPr>
        <p:spPr/>
        <p:txBody>
          <a:bodyPr/>
          <a:lstStyle/>
          <a:p>
            <a:pPr>
              <a:defRPr/>
            </a:pPr>
            <a:r>
              <a:rPr lang="en-US" sz="2000" dirty="0">
                <a:cs typeface="+mn-cs"/>
              </a:rPr>
              <a:t>Circuit</a:t>
            </a:r>
          </a:p>
          <a:p>
            <a:pPr lvl="1" eaLnBrk="1" hangingPunct="1">
              <a:defRPr/>
            </a:pPr>
            <a:r>
              <a:rPr lang="en-US" sz="2000" dirty="0"/>
              <a:t>Dynamic gate + latch</a:t>
            </a:r>
          </a:p>
        </p:txBody>
      </p:sp>
      <p:sp>
        <p:nvSpPr>
          <p:cNvPr id="778244" name="Rectangle 4">
            <a:extLst>
              <a:ext uri="{FF2B5EF4-FFF2-40B4-BE49-F238E27FC236}">
                <a16:creationId xmlns:a16="http://schemas.microsoft.com/office/drawing/2014/main" id="{5FD5B3DB-3923-624C-A69E-8658C7E911FA}"/>
              </a:ext>
            </a:extLst>
          </p:cNvPr>
          <p:cNvSpPr>
            <a:spLocks noGrp="1" noChangeArrowheads="1"/>
          </p:cNvSpPr>
          <p:nvPr>
            <p:ph type="body" sz="half" idx="2"/>
          </p:nvPr>
        </p:nvSpPr>
        <p:spPr/>
        <p:txBody>
          <a:bodyPr/>
          <a:lstStyle/>
          <a:p>
            <a:pPr>
              <a:defRPr/>
            </a:pPr>
            <a:r>
              <a:rPr lang="en-US" sz="2000" dirty="0">
                <a:cs typeface="+mn-cs"/>
              </a:rPr>
              <a:t>Symptom</a:t>
            </a:r>
          </a:p>
          <a:p>
            <a:pPr lvl="1" eaLnBrk="1" hangingPunct="1">
              <a:defRPr/>
            </a:pPr>
            <a:r>
              <a:rPr lang="en-US" sz="2000" dirty="0"/>
              <a:t>Precharge gate while transmission gate latch is opaque</a:t>
            </a:r>
          </a:p>
          <a:p>
            <a:pPr lvl="1" eaLnBrk="1" hangingPunct="1">
              <a:defRPr/>
            </a:pPr>
            <a:r>
              <a:rPr lang="en-US" sz="2000" dirty="0"/>
              <a:t>Evaluate</a:t>
            </a:r>
          </a:p>
          <a:p>
            <a:pPr lvl="1" eaLnBrk="1" hangingPunct="1">
              <a:defRPr/>
            </a:pPr>
            <a:r>
              <a:rPr lang="en-US" sz="2000" dirty="0"/>
              <a:t>When latch becomes transparent, X falls</a:t>
            </a:r>
          </a:p>
        </p:txBody>
      </p:sp>
      <p:sp>
        <p:nvSpPr>
          <p:cNvPr id="778245" name="Rectangle 5">
            <a:extLst>
              <a:ext uri="{FF2B5EF4-FFF2-40B4-BE49-F238E27FC236}">
                <a16:creationId xmlns:a16="http://schemas.microsoft.com/office/drawing/2014/main" id="{66C540FC-BD09-954D-A334-62C6D4D1FEAF}"/>
              </a:ext>
            </a:extLst>
          </p:cNvPr>
          <p:cNvSpPr>
            <a:spLocks noChangeArrowheads="1"/>
          </p:cNvSpPr>
          <p:nvPr/>
        </p:nvSpPr>
        <p:spPr bwMode="auto">
          <a:xfrm>
            <a:off x="2209800" y="3733800"/>
            <a:ext cx="7772400" cy="2514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455613" indent="-455613">
              <a:spcBef>
                <a:spcPct val="20000"/>
              </a:spcBef>
              <a:buFont typeface="Wingdings" charset="0"/>
              <a:buChar char="q"/>
              <a:defRPr/>
            </a:pPr>
            <a:r>
              <a:rPr lang="en-US" sz="2000" dirty="0">
                <a:latin typeface="Arial" charset="0"/>
                <a:ea typeface="ＭＳ Ｐゴシック" charset="0"/>
              </a:rPr>
              <a:t>Principle: Charge Sharing</a:t>
            </a:r>
          </a:p>
          <a:p>
            <a:pPr marL="855663" lvl="1" indent="-285750">
              <a:spcBef>
                <a:spcPct val="20000"/>
              </a:spcBef>
              <a:buFontTx/>
              <a:buChar char="–"/>
              <a:defRPr/>
            </a:pPr>
            <a:r>
              <a:rPr lang="en-US" sz="2000" dirty="0">
                <a:latin typeface="Arial" charset="0"/>
                <a:ea typeface="ＭＳ Ｐゴシック" charset="0"/>
              </a:rPr>
              <a:t>If Y was low, it shares charge with X</a:t>
            </a:r>
          </a:p>
          <a:p>
            <a:pPr marL="455613" indent="-455613">
              <a:spcBef>
                <a:spcPct val="20000"/>
              </a:spcBef>
              <a:buFont typeface="Wingdings" charset="0"/>
              <a:buChar char="q"/>
              <a:defRPr/>
            </a:pPr>
            <a:r>
              <a:rPr lang="en-US" sz="2000" dirty="0">
                <a:latin typeface="Arial" charset="0"/>
                <a:ea typeface="ＭＳ Ｐゴシック" charset="0"/>
              </a:rPr>
              <a:t>Solution: Buffer dynamic nodes before </a:t>
            </a:r>
          </a:p>
          <a:p>
            <a:pPr marL="855663" lvl="1" indent="-285750">
              <a:spcBef>
                <a:spcPct val="20000"/>
              </a:spcBef>
              <a:defRPr/>
            </a:pPr>
            <a:r>
              <a:rPr lang="en-US" sz="2000" dirty="0">
                <a:latin typeface="Arial" charset="0"/>
                <a:ea typeface="ＭＳ Ｐゴシック" charset="0"/>
              </a:rPr>
              <a:t>		         driving transmission gate</a:t>
            </a:r>
          </a:p>
        </p:txBody>
      </p:sp>
      <p:sp>
        <p:nvSpPr>
          <p:cNvPr id="778246" name="Rectangle 6">
            <a:extLst>
              <a:ext uri="{FF2B5EF4-FFF2-40B4-BE49-F238E27FC236}">
                <a16:creationId xmlns:a16="http://schemas.microsoft.com/office/drawing/2014/main" id="{6F1136EC-0552-3541-B335-8BEBAAE0FF38}"/>
              </a:ext>
            </a:extLst>
          </p:cNvPr>
          <p:cNvSpPr>
            <a:spLocks noChangeArrowheads="1"/>
          </p:cNvSpPr>
          <p:nvPr/>
        </p:nvSpPr>
        <p:spPr bwMode="auto">
          <a:xfrm>
            <a:off x="5524500" y="3246438"/>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dirty="0">
              <a:latin typeface="Times New Roman" charset="0"/>
              <a:ea typeface="ＭＳ Ｐゴシック" charset="0"/>
            </a:endParaRPr>
          </a:p>
        </p:txBody>
      </p:sp>
      <p:graphicFrame>
        <p:nvGraphicFramePr>
          <p:cNvPr id="80904" name="Object 7">
            <a:extLst>
              <a:ext uri="{FF2B5EF4-FFF2-40B4-BE49-F238E27FC236}">
                <a16:creationId xmlns:a16="http://schemas.microsoft.com/office/drawing/2014/main" id="{9816B3F2-7AED-E046-B902-20207CF49419}"/>
              </a:ext>
            </a:extLst>
          </p:cNvPr>
          <p:cNvGraphicFramePr>
            <a:graphicFrameLocks noChangeAspect="1"/>
          </p:cNvGraphicFramePr>
          <p:nvPr/>
        </p:nvGraphicFramePr>
        <p:xfrm>
          <a:off x="2895600" y="2362200"/>
          <a:ext cx="2057400" cy="1169988"/>
        </p:xfrm>
        <a:graphic>
          <a:graphicData uri="http://schemas.openxmlformats.org/presentationml/2006/ole">
            <mc:AlternateContent xmlns:mc="http://schemas.openxmlformats.org/markup-compatibility/2006">
              <mc:Choice xmlns:v="urn:schemas-microsoft-com:vml" Requires="v">
                <p:oleObj spid="_x0000_s9221" name="VISIO" r:id="rId4" imgW="8064500" imgH="4584700" progId="Visio.Drawing.6">
                  <p:embed/>
                </p:oleObj>
              </mc:Choice>
              <mc:Fallback>
                <p:oleObj name="VISIO" r:id="rId4" imgW="8064500" imgH="4584700" progId="Visio.Drawing.6">
                  <p:embed/>
                  <p:pic>
                    <p:nvPicPr>
                      <p:cNvPr id="80904" name="Object 7">
                        <a:extLst>
                          <a:ext uri="{FF2B5EF4-FFF2-40B4-BE49-F238E27FC236}">
                            <a16:creationId xmlns:a16="http://schemas.microsoft.com/office/drawing/2014/main" id="{9816B3F2-7AED-E046-B902-20207CF494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2362200"/>
                        <a:ext cx="2057400" cy="116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778249" name="Rectangle 9">
            <a:extLst>
              <a:ext uri="{FF2B5EF4-FFF2-40B4-BE49-F238E27FC236}">
                <a16:creationId xmlns:a16="http://schemas.microsoft.com/office/drawing/2014/main" id="{7739B44F-9307-8A43-AF6F-B60C25A77637}"/>
              </a:ext>
            </a:extLst>
          </p:cNvPr>
          <p:cNvSpPr>
            <a:spLocks noChangeArrowheads="1"/>
          </p:cNvSpPr>
          <p:nvPr/>
        </p:nvSpPr>
        <p:spPr bwMode="auto">
          <a:xfrm>
            <a:off x="3886200" y="3810000"/>
            <a:ext cx="3124200" cy="3048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latin typeface="Times New Roman" charset="0"/>
              <a:ea typeface="ＭＳ Ｐゴシック" charset="0"/>
            </a:endParaRPr>
          </a:p>
        </p:txBody>
      </p:sp>
      <p:sp>
        <p:nvSpPr>
          <p:cNvPr id="778250" name="Rectangle 10">
            <a:extLst>
              <a:ext uri="{FF2B5EF4-FFF2-40B4-BE49-F238E27FC236}">
                <a16:creationId xmlns:a16="http://schemas.microsoft.com/office/drawing/2014/main" id="{210FC151-4333-9844-83ED-40D9E3E03CDC}"/>
              </a:ext>
            </a:extLst>
          </p:cNvPr>
          <p:cNvSpPr>
            <a:spLocks noChangeArrowheads="1"/>
          </p:cNvSpPr>
          <p:nvPr/>
        </p:nvSpPr>
        <p:spPr bwMode="auto">
          <a:xfrm>
            <a:off x="3124200" y="4191000"/>
            <a:ext cx="4114800" cy="3048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latin typeface="Times New Roman" charset="0"/>
              <a:ea typeface="ＭＳ Ｐゴシック" charset="0"/>
            </a:endParaRPr>
          </a:p>
        </p:txBody>
      </p:sp>
      <p:sp>
        <p:nvSpPr>
          <p:cNvPr id="778251" name="Rectangle 11">
            <a:extLst>
              <a:ext uri="{FF2B5EF4-FFF2-40B4-BE49-F238E27FC236}">
                <a16:creationId xmlns:a16="http://schemas.microsoft.com/office/drawing/2014/main" id="{F2A83215-B099-084E-B6E6-EF98C2C998BA}"/>
              </a:ext>
            </a:extLst>
          </p:cNvPr>
          <p:cNvSpPr>
            <a:spLocks noChangeArrowheads="1"/>
          </p:cNvSpPr>
          <p:nvPr/>
        </p:nvSpPr>
        <p:spPr bwMode="auto">
          <a:xfrm>
            <a:off x="3810000" y="4495800"/>
            <a:ext cx="3352800" cy="6858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latin typeface="Times New Roman" charset="0"/>
              <a:ea typeface="ＭＳ Ｐゴシック" charset="0"/>
            </a:endParaRPr>
          </a:p>
        </p:txBody>
      </p:sp>
    </p:spTree>
    <p:extLst>
      <p:ext uri="{BB962C8B-B14F-4D97-AF65-F5344CB8AC3E}">
        <p14:creationId xmlns:p14="http://schemas.microsoft.com/office/powerpoint/2010/main" val="2488704077"/>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778249"/>
                                        </p:tgtEl>
                                      </p:cBhvr>
                                    </p:animEffect>
                                    <p:set>
                                      <p:cBhvr>
                                        <p:cTn id="7" dur="1" fill="hold">
                                          <p:stCondLst>
                                            <p:cond delay="499"/>
                                          </p:stCondLst>
                                        </p:cTn>
                                        <p:tgtEl>
                                          <p:spTgt spid="778249"/>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778250"/>
                                        </p:tgtEl>
                                      </p:cBhvr>
                                    </p:animEffect>
                                    <p:set>
                                      <p:cBhvr>
                                        <p:cTn id="12" dur="1" fill="hold">
                                          <p:stCondLst>
                                            <p:cond delay="499"/>
                                          </p:stCondLst>
                                        </p:cTn>
                                        <p:tgtEl>
                                          <p:spTgt spid="778250"/>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xit" presetSubtype="10" fill="hold" grpId="0" nodeType="clickEffect">
                                  <p:stCondLst>
                                    <p:cond delay="0"/>
                                  </p:stCondLst>
                                  <p:childTnLst>
                                    <p:animEffect transition="out" filter="checkerboard(across)">
                                      <p:cBhvr>
                                        <p:cTn id="16" dur="500"/>
                                        <p:tgtEl>
                                          <p:spTgt spid="778251"/>
                                        </p:tgtEl>
                                      </p:cBhvr>
                                    </p:animEffect>
                                    <p:set>
                                      <p:cBhvr>
                                        <p:cTn id="17" dur="1" fill="hold">
                                          <p:stCondLst>
                                            <p:cond delay="499"/>
                                          </p:stCondLst>
                                        </p:cTn>
                                        <p:tgtEl>
                                          <p:spTgt spid="7782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49" grpId="0" animBg="1"/>
      <p:bldP spid="778250" grpId="0" animBg="1"/>
      <p:bldP spid="77825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a:extLst>
              <a:ext uri="{FF2B5EF4-FFF2-40B4-BE49-F238E27FC236}">
                <a16:creationId xmlns:a16="http://schemas.microsoft.com/office/drawing/2014/main" id="{E17097A3-1BD3-2040-AFDE-466B2B4A2CD9}"/>
              </a:ext>
            </a:extLst>
          </p:cNvPr>
          <p:cNvSpPr>
            <a:spLocks noGrp="1" noChangeArrowheads="1"/>
          </p:cNvSpPr>
          <p:nvPr>
            <p:ph type="title"/>
          </p:nvPr>
        </p:nvSpPr>
        <p:spPr/>
        <p:txBody>
          <a:bodyPr/>
          <a:lstStyle/>
          <a:p>
            <a:pPr eaLnBrk="1" hangingPunct="1">
              <a:defRPr/>
            </a:pPr>
            <a:r>
              <a:rPr lang="en-US" dirty="0">
                <a:cs typeface="+mj-cs"/>
              </a:rPr>
              <a:t>Bad Circuit 8</a:t>
            </a:r>
          </a:p>
        </p:txBody>
      </p:sp>
      <p:sp>
        <p:nvSpPr>
          <p:cNvPr id="780291" name="Rectangle 3">
            <a:extLst>
              <a:ext uri="{FF2B5EF4-FFF2-40B4-BE49-F238E27FC236}">
                <a16:creationId xmlns:a16="http://schemas.microsoft.com/office/drawing/2014/main" id="{96586108-FBCD-A14A-B845-F1406649CBCD}"/>
              </a:ext>
            </a:extLst>
          </p:cNvPr>
          <p:cNvSpPr>
            <a:spLocks noGrp="1" noChangeArrowheads="1"/>
          </p:cNvSpPr>
          <p:nvPr>
            <p:ph type="body" sz="half" idx="1"/>
          </p:nvPr>
        </p:nvSpPr>
        <p:spPr/>
        <p:txBody>
          <a:bodyPr/>
          <a:lstStyle/>
          <a:p>
            <a:pPr>
              <a:defRPr/>
            </a:pPr>
            <a:r>
              <a:rPr lang="en-US" sz="2000" dirty="0">
                <a:cs typeface="+mn-cs"/>
              </a:rPr>
              <a:t>Circuit</a:t>
            </a:r>
          </a:p>
          <a:p>
            <a:pPr lvl="1" eaLnBrk="1" hangingPunct="1">
              <a:defRPr/>
            </a:pPr>
            <a:r>
              <a:rPr lang="en-US" sz="2000" dirty="0"/>
              <a:t>Latch</a:t>
            </a:r>
          </a:p>
        </p:txBody>
      </p:sp>
      <p:sp>
        <p:nvSpPr>
          <p:cNvPr id="780292" name="Rectangle 4">
            <a:extLst>
              <a:ext uri="{FF2B5EF4-FFF2-40B4-BE49-F238E27FC236}">
                <a16:creationId xmlns:a16="http://schemas.microsoft.com/office/drawing/2014/main" id="{07798235-B22A-7B46-B86C-C17B978DE54B}"/>
              </a:ext>
            </a:extLst>
          </p:cNvPr>
          <p:cNvSpPr>
            <a:spLocks noGrp="1" noChangeArrowheads="1"/>
          </p:cNvSpPr>
          <p:nvPr>
            <p:ph type="body" sz="half" idx="2"/>
          </p:nvPr>
        </p:nvSpPr>
        <p:spPr/>
        <p:txBody>
          <a:bodyPr/>
          <a:lstStyle/>
          <a:p>
            <a:pPr>
              <a:defRPr/>
            </a:pPr>
            <a:r>
              <a:rPr lang="en-US" sz="2000" dirty="0">
                <a:solidFill>
                  <a:srgbClr val="000000"/>
                </a:solidFill>
                <a:cs typeface="+mn-cs"/>
              </a:rPr>
              <a:t>Symptom</a:t>
            </a:r>
          </a:p>
          <a:p>
            <a:pPr lvl="1" eaLnBrk="1" hangingPunct="1">
              <a:defRPr/>
            </a:pPr>
            <a:r>
              <a:rPr lang="en-US" sz="2000" dirty="0">
                <a:solidFill>
                  <a:srgbClr val="000000"/>
                </a:solidFill>
              </a:rPr>
              <a:t>Q changes while latch is opaque</a:t>
            </a:r>
          </a:p>
          <a:p>
            <a:pPr lvl="1" eaLnBrk="1" hangingPunct="1">
              <a:defRPr/>
            </a:pPr>
            <a:r>
              <a:rPr lang="en-US" sz="2000" dirty="0">
                <a:solidFill>
                  <a:srgbClr val="000000"/>
                </a:solidFill>
              </a:rPr>
              <a:t>Especially, if D comes from a faraway driver</a:t>
            </a:r>
          </a:p>
        </p:txBody>
      </p:sp>
      <p:sp>
        <p:nvSpPr>
          <p:cNvPr id="780293" name="Rectangle 5">
            <a:extLst>
              <a:ext uri="{FF2B5EF4-FFF2-40B4-BE49-F238E27FC236}">
                <a16:creationId xmlns:a16="http://schemas.microsoft.com/office/drawing/2014/main" id="{C7FE4E0B-89FA-494B-ACF0-D961002E0BC5}"/>
              </a:ext>
            </a:extLst>
          </p:cNvPr>
          <p:cNvSpPr>
            <a:spLocks noChangeArrowheads="1"/>
          </p:cNvSpPr>
          <p:nvPr/>
        </p:nvSpPr>
        <p:spPr bwMode="auto">
          <a:xfrm>
            <a:off x="2297476" y="3732212"/>
            <a:ext cx="7772400" cy="2514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455613" indent="-455613">
              <a:spcBef>
                <a:spcPct val="20000"/>
              </a:spcBef>
              <a:buFont typeface="Wingdings" charset="0"/>
              <a:buChar char="q"/>
              <a:defRPr/>
            </a:pPr>
            <a:r>
              <a:rPr lang="en-US" sz="2000" dirty="0">
                <a:latin typeface="Arial" charset="0"/>
                <a:ea typeface="ＭＳ Ｐゴシック" charset="0"/>
              </a:rPr>
              <a:t>Principle: Diffusion Input Noise Sensitivity</a:t>
            </a:r>
          </a:p>
          <a:p>
            <a:pPr marL="855663" lvl="1" indent="-285750">
              <a:spcBef>
                <a:spcPct val="20000"/>
              </a:spcBef>
              <a:buFontTx/>
              <a:buChar char="–"/>
              <a:defRPr/>
            </a:pPr>
            <a:r>
              <a:rPr lang="en-US" sz="2000" dirty="0">
                <a:latin typeface="Arial" charset="0"/>
                <a:ea typeface="ＭＳ Ｐゴシック" charset="0"/>
              </a:rPr>
              <a:t>If D &lt; -V</a:t>
            </a:r>
            <a:r>
              <a:rPr lang="en-US" sz="2000" baseline="-25000" dirty="0">
                <a:latin typeface="Arial" charset="0"/>
                <a:ea typeface="ＭＳ Ｐゴシック" charset="0"/>
              </a:rPr>
              <a:t>t</a:t>
            </a:r>
            <a:r>
              <a:rPr lang="en-US" sz="2000" dirty="0">
                <a:latin typeface="Arial" charset="0"/>
                <a:ea typeface="ＭＳ Ｐゴシック" charset="0"/>
              </a:rPr>
              <a:t>, transmission gate turns on</a:t>
            </a:r>
          </a:p>
          <a:p>
            <a:pPr marL="855663" lvl="1" indent="-285750">
              <a:spcBef>
                <a:spcPct val="20000"/>
              </a:spcBef>
              <a:buFontTx/>
              <a:buChar char="–"/>
              <a:defRPr/>
            </a:pPr>
            <a:r>
              <a:rPr lang="en-US" sz="2000" dirty="0">
                <a:latin typeface="Arial" charset="0"/>
                <a:ea typeface="ＭＳ Ｐゴシック" charset="0"/>
              </a:rPr>
              <a:t>Most likely because of power supply noise or coupling on D</a:t>
            </a:r>
          </a:p>
          <a:p>
            <a:pPr marL="455613" indent="-455613">
              <a:spcBef>
                <a:spcPct val="20000"/>
              </a:spcBef>
              <a:buFont typeface="Wingdings" charset="0"/>
              <a:buChar char="q"/>
              <a:defRPr/>
            </a:pPr>
            <a:r>
              <a:rPr lang="en-US" sz="2000" dirty="0">
                <a:latin typeface="Arial" charset="0"/>
                <a:ea typeface="ＭＳ Ｐゴシック" charset="0"/>
              </a:rPr>
              <a:t>Solution: Buffer D locally</a:t>
            </a:r>
          </a:p>
        </p:txBody>
      </p:sp>
      <p:sp>
        <p:nvSpPr>
          <p:cNvPr id="780294" name="Rectangle 6">
            <a:extLst>
              <a:ext uri="{FF2B5EF4-FFF2-40B4-BE49-F238E27FC236}">
                <a16:creationId xmlns:a16="http://schemas.microsoft.com/office/drawing/2014/main" id="{60C56D0C-7420-8E48-8D89-857E6B644EAB}"/>
              </a:ext>
            </a:extLst>
          </p:cNvPr>
          <p:cNvSpPr>
            <a:spLocks noChangeArrowheads="1"/>
          </p:cNvSpPr>
          <p:nvPr/>
        </p:nvSpPr>
        <p:spPr bwMode="auto">
          <a:xfrm>
            <a:off x="5524500" y="3246438"/>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dirty="0">
              <a:latin typeface="Times New Roman" charset="0"/>
              <a:ea typeface="ＭＳ Ｐゴシック" charset="0"/>
            </a:endParaRPr>
          </a:p>
        </p:txBody>
      </p:sp>
      <p:graphicFrame>
        <p:nvGraphicFramePr>
          <p:cNvPr id="82952" name="Object 7">
            <a:extLst>
              <a:ext uri="{FF2B5EF4-FFF2-40B4-BE49-F238E27FC236}">
                <a16:creationId xmlns:a16="http://schemas.microsoft.com/office/drawing/2014/main" id="{C9741FC0-8B45-0B42-811D-1E65434E4C2F}"/>
              </a:ext>
            </a:extLst>
          </p:cNvPr>
          <p:cNvGraphicFramePr>
            <a:graphicFrameLocks noChangeAspect="1"/>
          </p:cNvGraphicFramePr>
          <p:nvPr/>
        </p:nvGraphicFramePr>
        <p:xfrm>
          <a:off x="2895600" y="2362201"/>
          <a:ext cx="2286000" cy="1146175"/>
        </p:xfrm>
        <a:graphic>
          <a:graphicData uri="http://schemas.openxmlformats.org/presentationml/2006/ole">
            <mc:AlternateContent xmlns:mc="http://schemas.openxmlformats.org/markup-compatibility/2006">
              <mc:Choice xmlns:v="urn:schemas-microsoft-com:vml" Requires="v">
                <p:oleObj spid="_x0000_s10248" name="VISIO" r:id="rId4" imgW="8216900" imgH="4114800" progId="Visio.Drawing.6">
                  <p:embed/>
                </p:oleObj>
              </mc:Choice>
              <mc:Fallback>
                <p:oleObj name="VISIO" r:id="rId4" imgW="8216900" imgH="4114800" progId="Visio.Drawing.6">
                  <p:embed/>
                  <p:pic>
                    <p:nvPicPr>
                      <p:cNvPr id="82952" name="Object 7">
                        <a:extLst>
                          <a:ext uri="{FF2B5EF4-FFF2-40B4-BE49-F238E27FC236}">
                            <a16:creationId xmlns:a16="http://schemas.microsoft.com/office/drawing/2014/main" id="{C9741FC0-8B45-0B42-811D-1E65434E4C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2362201"/>
                        <a:ext cx="2286000" cy="114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2953" name="Object 8">
            <a:extLst>
              <a:ext uri="{FF2B5EF4-FFF2-40B4-BE49-F238E27FC236}">
                <a16:creationId xmlns:a16="http://schemas.microsoft.com/office/drawing/2014/main" id="{A61BF72E-8920-6947-B37D-0AC406DAA1BF}"/>
              </a:ext>
            </a:extLst>
          </p:cNvPr>
          <p:cNvGraphicFramePr>
            <a:graphicFrameLocks noChangeAspect="1"/>
          </p:cNvGraphicFramePr>
          <p:nvPr/>
        </p:nvGraphicFramePr>
        <p:xfrm>
          <a:off x="6553200" y="4876800"/>
          <a:ext cx="2590800" cy="1193800"/>
        </p:xfrm>
        <a:graphic>
          <a:graphicData uri="http://schemas.openxmlformats.org/presentationml/2006/ole">
            <mc:AlternateContent xmlns:mc="http://schemas.openxmlformats.org/markup-compatibility/2006">
              <mc:Choice xmlns:v="urn:schemas-microsoft-com:vml" Requires="v">
                <p:oleObj spid="_x0000_s10249" name="VISIO" r:id="rId6" imgW="10807700" imgH="4978400" progId="Visio.Drawing.6">
                  <p:embed/>
                </p:oleObj>
              </mc:Choice>
              <mc:Fallback>
                <p:oleObj name="VISIO" r:id="rId6" imgW="10807700" imgH="4978400" progId="Visio.Drawing.6">
                  <p:embed/>
                  <p:pic>
                    <p:nvPicPr>
                      <p:cNvPr id="82953" name="Object 8">
                        <a:extLst>
                          <a:ext uri="{FF2B5EF4-FFF2-40B4-BE49-F238E27FC236}">
                            <a16:creationId xmlns:a16="http://schemas.microsoft.com/office/drawing/2014/main" id="{A61BF72E-8920-6947-B37D-0AC406DAA1B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3200" y="4876800"/>
                        <a:ext cx="2590800" cy="119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780297" name="Rectangle 9">
            <a:extLst>
              <a:ext uri="{FF2B5EF4-FFF2-40B4-BE49-F238E27FC236}">
                <a16:creationId xmlns:a16="http://schemas.microsoft.com/office/drawing/2014/main" id="{8F5A0A5B-B4BF-8D47-9495-99A5475A72CF}"/>
              </a:ext>
            </a:extLst>
          </p:cNvPr>
          <p:cNvSpPr>
            <a:spLocks noChangeArrowheads="1"/>
          </p:cNvSpPr>
          <p:nvPr/>
        </p:nvSpPr>
        <p:spPr bwMode="auto">
          <a:xfrm>
            <a:off x="3810000" y="3810000"/>
            <a:ext cx="3733800" cy="3048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latin typeface="Times New Roman" charset="0"/>
              <a:ea typeface="ＭＳ Ｐゴシック" charset="0"/>
            </a:endParaRPr>
          </a:p>
        </p:txBody>
      </p:sp>
      <p:sp>
        <p:nvSpPr>
          <p:cNvPr id="780298" name="Rectangle 10">
            <a:extLst>
              <a:ext uri="{FF2B5EF4-FFF2-40B4-BE49-F238E27FC236}">
                <a16:creationId xmlns:a16="http://schemas.microsoft.com/office/drawing/2014/main" id="{843A5C68-3C9A-874F-9390-E484FAEDE766}"/>
              </a:ext>
            </a:extLst>
          </p:cNvPr>
          <p:cNvSpPr>
            <a:spLocks noChangeArrowheads="1"/>
          </p:cNvSpPr>
          <p:nvPr/>
        </p:nvSpPr>
        <p:spPr bwMode="auto">
          <a:xfrm>
            <a:off x="3249118" y="4114800"/>
            <a:ext cx="6705600" cy="7620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latin typeface="Times New Roman" charset="0"/>
              <a:ea typeface="ＭＳ Ｐゴシック" charset="0"/>
            </a:endParaRPr>
          </a:p>
        </p:txBody>
      </p:sp>
      <p:sp>
        <p:nvSpPr>
          <p:cNvPr id="780299" name="Rectangle 11">
            <a:extLst>
              <a:ext uri="{FF2B5EF4-FFF2-40B4-BE49-F238E27FC236}">
                <a16:creationId xmlns:a16="http://schemas.microsoft.com/office/drawing/2014/main" id="{AE3E6A45-224F-0C44-9035-178B97E84A6A}"/>
              </a:ext>
            </a:extLst>
          </p:cNvPr>
          <p:cNvSpPr>
            <a:spLocks noChangeArrowheads="1"/>
          </p:cNvSpPr>
          <p:nvPr/>
        </p:nvSpPr>
        <p:spPr bwMode="auto">
          <a:xfrm>
            <a:off x="3810000" y="4876800"/>
            <a:ext cx="5257800" cy="10668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latin typeface="Times New Roman" charset="0"/>
              <a:ea typeface="ＭＳ Ｐゴシック" charset="0"/>
            </a:endParaRPr>
          </a:p>
        </p:txBody>
      </p:sp>
    </p:spTree>
    <p:extLst>
      <p:ext uri="{BB962C8B-B14F-4D97-AF65-F5344CB8AC3E}">
        <p14:creationId xmlns:p14="http://schemas.microsoft.com/office/powerpoint/2010/main" val="4239278617"/>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780297"/>
                                        </p:tgtEl>
                                      </p:cBhvr>
                                    </p:animEffect>
                                    <p:set>
                                      <p:cBhvr>
                                        <p:cTn id="7" dur="1" fill="hold">
                                          <p:stCondLst>
                                            <p:cond delay="499"/>
                                          </p:stCondLst>
                                        </p:cTn>
                                        <p:tgtEl>
                                          <p:spTgt spid="780297"/>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780298"/>
                                        </p:tgtEl>
                                      </p:cBhvr>
                                    </p:animEffect>
                                    <p:set>
                                      <p:cBhvr>
                                        <p:cTn id="12" dur="1" fill="hold">
                                          <p:stCondLst>
                                            <p:cond delay="499"/>
                                          </p:stCondLst>
                                        </p:cTn>
                                        <p:tgtEl>
                                          <p:spTgt spid="780298"/>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xit" presetSubtype="10" fill="hold" grpId="0" nodeType="clickEffect">
                                  <p:stCondLst>
                                    <p:cond delay="0"/>
                                  </p:stCondLst>
                                  <p:childTnLst>
                                    <p:animEffect transition="out" filter="checkerboard(across)">
                                      <p:cBhvr>
                                        <p:cTn id="16" dur="500"/>
                                        <p:tgtEl>
                                          <p:spTgt spid="780299"/>
                                        </p:tgtEl>
                                      </p:cBhvr>
                                    </p:animEffect>
                                    <p:set>
                                      <p:cBhvr>
                                        <p:cTn id="17" dur="1" fill="hold">
                                          <p:stCondLst>
                                            <p:cond delay="499"/>
                                          </p:stCondLst>
                                        </p:cTn>
                                        <p:tgtEl>
                                          <p:spTgt spid="78029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297" grpId="0" animBg="1"/>
      <p:bldP spid="780298" grpId="0" animBg="1"/>
      <p:bldP spid="78029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a:extLst>
              <a:ext uri="{FF2B5EF4-FFF2-40B4-BE49-F238E27FC236}">
                <a16:creationId xmlns:a16="http://schemas.microsoft.com/office/drawing/2014/main" id="{73B30717-2121-7541-8A28-41219A7CC3C2}"/>
              </a:ext>
            </a:extLst>
          </p:cNvPr>
          <p:cNvSpPr>
            <a:spLocks noGrp="1" noChangeArrowheads="1"/>
          </p:cNvSpPr>
          <p:nvPr>
            <p:ph type="title"/>
          </p:nvPr>
        </p:nvSpPr>
        <p:spPr/>
        <p:txBody>
          <a:bodyPr/>
          <a:lstStyle/>
          <a:p>
            <a:pPr eaLnBrk="1" hangingPunct="1">
              <a:defRPr/>
            </a:pPr>
            <a:r>
              <a:rPr lang="en-US" dirty="0">
                <a:cs typeface="+mj-cs"/>
              </a:rPr>
              <a:t>Summary</a:t>
            </a:r>
          </a:p>
        </p:txBody>
      </p:sp>
      <p:sp>
        <p:nvSpPr>
          <p:cNvPr id="752643" name="Rectangle 3">
            <a:extLst>
              <a:ext uri="{FF2B5EF4-FFF2-40B4-BE49-F238E27FC236}">
                <a16:creationId xmlns:a16="http://schemas.microsoft.com/office/drawing/2014/main" id="{55658A2C-09BD-7146-A233-B9C75C69FEEA}"/>
              </a:ext>
            </a:extLst>
          </p:cNvPr>
          <p:cNvSpPr>
            <a:spLocks noGrp="1" noChangeArrowheads="1"/>
          </p:cNvSpPr>
          <p:nvPr>
            <p:ph type="body" idx="1"/>
          </p:nvPr>
        </p:nvSpPr>
        <p:spPr/>
        <p:txBody>
          <a:bodyPr/>
          <a:lstStyle/>
          <a:p>
            <a:pPr eaLnBrk="1" hangingPunct="1"/>
            <a:r>
              <a:rPr lang="en-US" altLang="en-US" dirty="0"/>
              <a:t>Static CMOS gates are very robust</a:t>
            </a:r>
          </a:p>
          <a:p>
            <a:pPr lvl="1" eaLnBrk="1" hangingPunct="1"/>
            <a:r>
              <a:rPr lang="en-US" altLang="en-US" dirty="0"/>
              <a:t>Will settle to correct value if you wait long enough</a:t>
            </a:r>
          </a:p>
          <a:p>
            <a:pPr eaLnBrk="1" hangingPunct="1"/>
            <a:r>
              <a:rPr lang="en-US" altLang="en-US" dirty="0"/>
              <a:t>Other circuits suffer from a variety of pitfalls</a:t>
            </a:r>
          </a:p>
          <a:p>
            <a:pPr lvl="1" eaLnBrk="1" hangingPunct="1"/>
            <a:r>
              <a:rPr lang="en-US" altLang="en-US" dirty="0"/>
              <a:t>Tradeoff between performance &amp; robustness</a:t>
            </a:r>
          </a:p>
          <a:p>
            <a:pPr eaLnBrk="1" hangingPunct="1"/>
            <a:r>
              <a:rPr lang="en-US" altLang="en-US" dirty="0"/>
              <a:t>Essential to check circuits for pitfalls</a:t>
            </a:r>
          </a:p>
          <a:p>
            <a:pPr lvl="1" eaLnBrk="1" hangingPunct="1"/>
            <a:r>
              <a:rPr lang="en-US" altLang="en-US" dirty="0"/>
              <a:t>For large chips, you need an automatic checker.</a:t>
            </a:r>
          </a:p>
          <a:p>
            <a:pPr lvl="1" eaLnBrk="1" hangingPunct="1"/>
            <a:r>
              <a:rPr lang="en-US" altLang="en-US" dirty="0"/>
              <a:t>Design rules aren</a:t>
            </a:r>
            <a:r>
              <a:rPr lang="en-US" altLang="en-US" dirty="0">
                <a:solidFill>
                  <a:schemeClr val="accent5"/>
                </a:solidFill>
              </a:rPr>
              <a:t>’</a:t>
            </a:r>
            <a:r>
              <a:rPr lang="en-US" altLang="ja-JP" dirty="0"/>
              <a:t>t worth the paper they are printed on unless you back them up with a tool.</a:t>
            </a:r>
            <a:endParaRPr lang="en-US" altLang="en-US" dirty="0"/>
          </a:p>
        </p:txBody>
      </p:sp>
    </p:spTree>
    <p:extLst>
      <p:ext uri="{BB962C8B-B14F-4D97-AF65-F5344CB8AC3E}">
        <p14:creationId xmlns:p14="http://schemas.microsoft.com/office/powerpoint/2010/main" val="2517068364"/>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4804" name="Picture 4">
            <a:extLst>
              <a:ext uri="{FF2B5EF4-FFF2-40B4-BE49-F238E27FC236}">
                <a16:creationId xmlns:a16="http://schemas.microsoft.com/office/drawing/2014/main" id="{B126B7FA-4738-E649-92EF-ADC26FDA79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1" y="2362200"/>
            <a:ext cx="1831975" cy="1614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844802" name="Rectangle 2">
            <a:extLst>
              <a:ext uri="{FF2B5EF4-FFF2-40B4-BE49-F238E27FC236}">
                <a16:creationId xmlns:a16="http://schemas.microsoft.com/office/drawing/2014/main" id="{1F0B9D94-61F4-194A-83E3-16869D1E91C3}"/>
              </a:ext>
            </a:extLst>
          </p:cNvPr>
          <p:cNvSpPr>
            <a:spLocks noGrp="1" noChangeArrowheads="1"/>
          </p:cNvSpPr>
          <p:nvPr>
            <p:ph type="title"/>
          </p:nvPr>
        </p:nvSpPr>
        <p:spPr/>
        <p:txBody>
          <a:bodyPr/>
          <a:lstStyle/>
          <a:p>
            <a:pPr eaLnBrk="1" hangingPunct="1">
              <a:defRPr/>
            </a:pPr>
            <a:r>
              <a:rPr lang="en-US" dirty="0">
                <a:cs typeface="+mj-cs"/>
              </a:rPr>
              <a:t>Process Variation</a:t>
            </a:r>
          </a:p>
        </p:txBody>
      </p:sp>
      <p:sp>
        <p:nvSpPr>
          <p:cNvPr id="844803" name="Rectangle 3">
            <a:extLst>
              <a:ext uri="{FF2B5EF4-FFF2-40B4-BE49-F238E27FC236}">
                <a16:creationId xmlns:a16="http://schemas.microsoft.com/office/drawing/2014/main" id="{96E8AE01-9794-CD4F-8761-3D5A7FC099E9}"/>
              </a:ext>
            </a:extLst>
          </p:cNvPr>
          <p:cNvSpPr>
            <a:spLocks noGrp="1" noChangeArrowheads="1"/>
          </p:cNvSpPr>
          <p:nvPr>
            <p:ph type="body" idx="1"/>
          </p:nvPr>
        </p:nvSpPr>
        <p:spPr/>
        <p:txBody>
          <a:bodyPr/>
          <a:lstStyle/>
          <a:p>
            <a:pPr>
              <a:lnSpc>
                <a:spcPct val="90000"/>
              </a:lnSpc>
              <a:defRPr/>
            </a:pPr>
            <a:r>
              <a:rPr lang="en-US" sz="2000" dirty="0">
                <a:cs typeface="+mn-cs"/>
              </a:rPr>
              <a:t>Threshold Voltage</a:t>
            </a:r>
          </a:p>
          <a:p>
            <a:pPr lvl="1" eaLnBrk="1" hangingPunct="1">
              <a:lnSpc>
                <a:spcPct val="90000"/>
              </a:lnSpc>
              <a:defRPr/>
            </a:pPr>
            <a:r>
              <a:rPr lang="en-US" dirty="0"/>
              <a:t>Depends on placement of dopants in channel</a:t>
            </a:r>
          </a:p>
          <a:p>
            <a:pPr lvl="1" eaLnBrk="1" hangingPunct="1">
              <a:lnSpc>
                <a:spcPct val="90000"/>
              </a:lnSpc>
              <a:defRPr/>
            </a:pPr>
            <a:r>
              <a:rPr lang="en-US" dirty="0"/>
              <a:t>Standard deviation inversely proportional to channel area</a:t>
            </a:r>
          </a:p>
          <a:p>
            <a:pPr lvl="1" eaLnBrk="1" hangingPunct="1">
              <a:lnSpc>
                <a:spcPct val="90000"/>
              </a:lnSpc>
              <a:defRPr/>
            </a:pPr>
            <a:endParaRPr lang="en-US" dirty="0"/>
          </a:p>
          <a:p>
            <a:pPr lvl="1" eaLnBrk="1" hangingPunct="1">
              <a:lnSpc>
                <a:spcPct val="90000"/>
              </a:lnSpc>
              <a:defRPr/>
            </a:pPr>
            <a:endParaRPr lang="en-US" dirty="0"/>
          </a:p>
          <a:p>
            <a:pPr eaLnBrk="1" hangingPunct="1">
              <a:lnSpc>
                <a:spcPct val="90000"/>
              </a:lnSpc>
              <a:buFont typeface="Wingdings" charset="0"/>
              <a:buChar char="q"/>
              <a:defRPr/>
            </a:pPr>
            <a:endParaRPr lang="en-US" sz="2000" dirty="0">
              <a:cs typeface="+mn-cs"/>
            </a:endParaRPr>
          </a:p>
          <a:p>
            <a:pPr>
              <a:lnSpc>
                <a:spcPct val="90000"/>
              </a:lnSpc>
              <a:defRPr/>
            </a:pPr>
            <a:r>
              <a:rPr lang="en-US" sz="2000" dirty="0">
                <a:cs typeface="+mn-cs"/>
              </a:rPr>
              <a:t>Channel Length</a:t>
            </a:r>
          </a:p>
          <a:p>
            <a:pPr lvl="1" eaLnBrk="1" hangingPunct="1">
              <a:lnSpc>
                <a:spcPct val="90000"/>
              </a:lnSpc>
              <a:defRPr/>
            </a:pPr>
            <a:r>
              <a:rPr lang="en-US" dirty="0"/>
              <a:t>Systematic </a:t>
            </a:r>
            <a:r>
              <a:rPr lang="en-US" i="1" dirty="0"/>
              <a:t>across-chip linewidth variation</a:t>
            </a:r>
            <a:r>
              <a:rPr lang="en-US" dirty="0"/>
              <a:t> (ACLV)</a:t>
            </a:r>
          </a:p>
          <a:p>
            <a:pPr lvl="1" eaLnBrk="1" hangingPunct="1">
              <a:lnSpc>
                <a:spcPct val="90000"/>
              </a:lnSpc>
              <a:defRPr/>
            </a:pPr>
            <a:r>
              <a:rPr lang="en-US" dirty="0"/>
              <a:t>Random line edge roughness (LER)</a:t>
            </a:r>
          </a:p>
          <a:p>
            <a:pPr eaLnBrk="1" hangingPunct="1">
              <a:lnSpc>
                <a:spcPct val="90000"/>
              </a:lnSpc>
              <a:buFont typeface="Wingdings" charset="0"/>
              <a:buChar char="q"/>
              <a:defRPr/>
            </a:pPr>
            <a:endParaRPr lang="en-US" sz="2000" dirty="0">
              <a:cs typeface="+mn-cs"/>
            </a:endParaRPr>
          </a:p>
          <a:p>
            <a:pPr eaLnBrk="1" hangingPunct="1">
              <a:lnSpc>
                <a:spcPct val="90000"/>
              </a:lnSpc>
              <a:buFont typeface="Wingdings" charset="0"/>
              <a:buChar char="q"/>
              <a:defRPr/>
            </a:pPr>
            <a:endParaRPr lang="en-US" sz="2000" dirty="0">
              <a:cs typeface="+mn-cs"/>
            </a:endParaRPr>
          </a:p>
          <a:p>
            <a:pPr>
              <a:lnSpc>
                <a:spcPct val="90000"/>
              </a:lnSpc>
              <a:defRPr/>
            </a:pPr>
            <a:r>
              <a:rPr lang="en-US" sz="2000" dirty="0">
                <a:cs typeface="+mn-cs"/>
              </a:rPr>
              <a:t>Interconnect</a:t>
            </a:r>
          </a:p>
          <a:p>
            <a:pPr lvl="1" eaLnBrk="1" hangingPunct="1">
              <a:lnSpc>
                <a:spcPct val="90000"/>
              </a:lnSpc>
              <a:defRPr/>
            </a:pPr>
            <a:r>
              <a:rPr lang="en-US" dirty="0"/>
              <a:t>Etching variations affect w, s, h</a:t>
            </a:r>
          </a:p>
          <a:p>
            <a:pPr eaLnBrk="1" hangingPunct="1">
              <a:lnSpc>
                <a:spcPct val="90000"/>
              </a:lnSpc>
              <a:buFont typeface="Wingdings" charset="0"/>
              <a:buChar char="q"/>
              <a:defRPr/>
            </a:pPr>
            <a:endParaRPr lang="en-US" sz="2000" dirty="0">
              <a:cs typeface="+mn-cs"/>
            </a:endParaRPr>
          </a:p>
        </p:txBody>
      </p:sp>
      <p:pic>
        <p:nvPicPr>
          <p:cNvPr id="844805" name="Picture 5">
            <a:extLst>
              <a:ext uri="{FF2B5EF4-FFF2-40B4-BE49-F238E27FC236}">
                <a16:creationId xmlns:a16="http://schemas.microsoft.com/office/drawing/2014/main" id="{9ADC4F37-072D-EE4C-BD08-A64D42CF28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1069" y="2362200"/>
            <a:ext cx="2173288" cy="600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844806" name="Picture 6">
            <a:extLst>
              <a:ext uri="{FF2B5EF4-FFF2-40B4-BE49-F238E27FC236}">
                <a16:creationId xmlns:a16="http://schemas.microsoft.com/office/drawing/2014/main" id="{12563A81-115B-DF4A-A63F-F9F1398808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4572000"/>
            <a:ext cx="1703388" cy="814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844807" name="Text Box 7">
            <a:extLst>
              <a:ext uri="{FF2B5EF4-FFF2-40B4-BE49-F238E27FC236}">
                <a16:creationId xmlns:a16="http://schemas.microsoft.com/office/drawing/2014/main" id="{E82B5B2C-07AE-8E42-9666-1C6B5E36CB9A}"/>
              </a:ext>
            </a:extLst>
          </p:cNvPr>
          <p:cNvSpPr txBox="1">
            <a:spLocks noChangeArrowheads="1"/>
          </p:cNvSpPr>
          <p:nvPr/>
        </p:nvSpPr>
        <p:spPr bwMode="auto">
          <a:xfrm>
            <a:off x="8289925" y="2867025"/>
            <a:ext cx="10795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200" dirty="0">
                <a:latin typeface="Arial" charset="0"/>
                <a:ea typeface="ＭＳ Ｐゴシック" charset="0"/>
              </a:rPr>
              <a:t>[Bernstein06]</a:t>
            </a:r>
          </a:p>
        </p:txBody>
      </p:sp>
      <p:sp>
        <p:nvSpPr>
          <p:cNvPr id="844808" name="Text Box 8">
            <a:extLst>
              <a:ext uri="{FF2B5EF4-FFF2-40B4-BE49-F238E27FC236}">
                <a16:creationId xmlns:a16="http://schemas.microsoft.com/office/drawing/2014/main" id="{CAC4702B-1120-7745-806A-8035FD97262B}"/>
              </a:ext>
            </a:extLst>
          </p:cNvPr>
          <p:cNvSpPr txBox="1">
            <a:spLocks noChangeArrowheads="1"/>
          </p:cNvSpPr>
          <p:nvPr/>
        </p:nvSpPr>
        <p:spPr bwMode="auto">
          <a:xfrm>
            <a:off x="5943601" y="5334000"/>
            <a:ext cx="2087563"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200" dirty="0">
                <a:latin typeface="Arial" charset="0"/>
                <a:ea typeface="ＭＳ Ｐゴシック" charset="0"/>
              </a:rPr>
              <a:t>Courtesy Texas Instruments</a:t>
            </a:r>
          </a:p>
        </p:txBody>
      </p:sp>
    </p:spTree>
    <p:extLst>
      <p:ext uri="{BB962C8B-B14F-4D97-AF65-F5344CB8AC3E}">
        <p14:creationId xmlns:p14="http://schemas.microsoft.com/office/powerpoint/2010/main" val="2135218135"/>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8" name="Rectangle 2">
            <a:extLst>
              <a:ext uri="{FF2B5EF4-FFF2-40B4-BE49-F238E27FC236}">
                <a16:creationId xmlns:a16="http://schemas.microsoft.com/office/drawing/2014/main" id="{AD18779C-C625-5C45-8051-F074035DC95B}"/>
              </a:ext>
            </a:extLst>
          </p:cNvPr>
          <p:cNvSpPr>
            <a:spLocks noGrp="1" noChangeArrowheads="1"/>
          </p:cNvSpPr>
          <p:nvPr>
            <p:ph type="title"/>
          </p:nvPr>
        </p:nvSpPr>
        <p:spPr/>
        <p:txBody>
          <a:bodyPr/>
          <a:lstStyle/>
          <a:p>
            <a:pPr eaLnBrk="1" hangingPunct="1">
              <a:defRPr/>
            </a:pPr>
            <a:r>
              <a:rPr lang="en-US" sz="4000" dirty="0">
                <a:cs typeface="+mj-cs"/>
              </a:rPr>
              <a:t>Spatial Distribution</a:t>
            </a:r>
          </a:p>
        </p:txBody>
      </p:sp>
      <p:sp>
        <p:nvSpPr>
          <p:cNvPr id="848899" name="Rectangle 3">
            <a:extLst>
              <a:ext uri="{FF2B5EF4-FFF2-40B4-BE49-F238E27FC236}">
                <a16:creationId xmlns:a16="http://schemas.microsoft.com/office/drawing/2014/main" id="{A82A8951-8B98-C044-8090-172EFF3C6D8F}"/>
              </a:ext>
            </a:extLst>
          </p:cNvPr>
          <p:cNvSpPr>
            <a:spLocks noGrp="1" noChangeArrowheads="1"/>
          </p:cNvSpPr>
          <p:nvPr>
            <p:ph type="body" idx="1"/>
          </p:nvPr>
        </p:nvSpPr>
        <p:spPr/>
        <p:txBody>
          <a:bodyPr/>
          <a:lstStyle/>
          <a:p>
            <a:pPr>
              <a:defRPr/>
            </a:pPr>
            <a:r>
              <a:rPr lang="en-US" dirty="0">
                <a:cs typeface="+mn-cs"/>
              </a:rPr>
              <a:t>Variations show spatial correlation</a:t>
            </a:r>
          </a:p>
          <a:p>
            <a:pPr lvl="1" eaLnBrk="1" hangingPunct="1">
              <a:defRPr/>
            </a:pPr>
            <a:r>
              <a:rPr lang="en-US" i="1" dirty="0"/>
              <a:t>Lot-to-lot</a:t>
            </a:r>
            <a:r>
              <a:rPr lang="en-US" dirty="0"/>
              <a:t> (L2L)</a:t>
            </a:r>
          </a:p>
          <a:p>
            <a:pPr lvl="1" eaLnBrk="1" hangingPunct="1">
              <a:defRPr/>
            </a:pPr>
            <a:r>
              <a:rPr lang="en-US" i="1" dirty="0"/>
              <a:t>Wafer-to-wafer</a:t>
            </a:r>
            <a:r>
              <a:rPr lang="en-US" dirty="0"/>
              <a:t> (W2W)</a:t>
            </a:r>
          </a:p>
          <a:p>
            <a:pPr lvl="1" eaLnBrk="1" hangingPunct="1">
              <a:defRPr/>
            </a:pPr>
            <a:r>
              <a:rPr lang="en-US" i="1" dirty="0"/>
              <a:t>Die-to-die (D2D)/inter-die</a:t>
            </a:r>
          </a:p>
          <a:p>
            <a:pPr lvl="1" eaLnBrk="1" hangingPunct="1">
              <a:defRPr/>
            </a:pPr>
            <a:r>
              <a:rPr lang="en-US" i="1" dirty="0"/>
              <a:t>Within-die (WID)/</a:t>
            </a:r>
            <a:r>
              <a:rPr lang="en-US" i="1" dirty="0" err="1"/>
              <a:t>intradie</a:t>
            </a:r>
            <a:endParaRPr lang="en-US" i="1" dirty="0"/>
          </a:p>
          <a:p>
            <a:pPr>
              <a:defRPr/>
            </a:pPr>
            <a:r>
              <a:rPr lang="en-US" sz="2000" dirty="0">
                <a:cs typeface="+mn-cs"/>
              </a:rPr>
              <a:t>Closer transistors match better</a:t>
            </a:r>
          </a:p>
        </p:txBody>
      </p:sp>
      <p:pic>
        <p:nvPicPr>
          <p:cNvPr id="848900" name="Picture 4">
            <a:extLst>
              <a:ext uri="{FF2B5EF4-FFF2-40B4-BE49-F238E27FC236}">
                <a16:creationId xmlns:a16="http://schemas.microsoft.com/office/drawing/2014/main" id="{4EF50D69-94B0-1240-99A2-30F06AB161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1414" y="1981200"/>
            <a:ext cx="3836987" cy="3335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848901" name="Text Box 5">
            <a:extLst>
              <a:ext uri="{FF2B5EF4-FFF2-40B4-BE49-F238E27FC236}">
                <a16:creationId xmlns:a16="http://schemas.microsoft.com/office/drawing/2014/main" id="{C1241B8E-1D67-E444-AD3F-3BB1E6AE7B0F}"/>
              </a:ext>
            </a:extLst>
          </p:cNvPr>
          <p:cNvSpPr txBox="1">
            <a:spLocks noChangeArrowheads="1"/>
          </p:cNvSpPr>
          <p:nvPr/>
        </p:nvSpPr>
        <p:spPr bwMode="auto">
          <a:xfrm>
            <a:off x="6934200" y="5334000"/>
            <a:ext cx="16129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200" dirty="0">
                <a:latin typeface="Arial" charset="0"/>
                <a:ea typeface="ＭＳ Ｐゴシック" charset="0"/>
              </a:rPr>
              <a:t>Courtesy M. Pelgrom</a:t>
            </a:r>
          </a:p>
        </p:txBody>
      </p:sp>
    </p:spTree>
    <p:extLst>
      <p:ext uri="{BB962C8B-B14F-4D97-AF65-F5344CB8AC3E}">
        <p14:creationId xmlns:p14="http://schemas.microsoft.com/office/powerpoint/2010/main" val="2947960094"/>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Rectangle 2">
            <a:extLst>
              <a:ext uri="{FF2B5EF4-FFF2-40B4-BE49-F238E27FC236}">
                <a16:creationId xmlns:a16="http://schemas.microsoft.com/office/drawing/2014/main" id="{D3FBDF73-83DC-7D43-8703-63C21AF9DB9A}"/>
              </a:ext>
            </a:extLst>
          </p:cNvPr>
          <p:cNvSpPr>
            <a:spLocks noGrp="1" noChangeArrowheads="1"/>
          </p:cNvSpPr>
          <p:nvPr>
            <p:ph type="title"/>
          </p:nvPr>
        </p:nvSpPr>
        <p:spPr/>
        <p:txBody>
          <a:bodyPr/>
          <a:lstStyle/>
          <a:p>
            <a:pPr eaLnBrk="1" hangingPunct="1">
              <a:defRPr/>
            </a:pPr>
            <a:r>
              <a:rPr lang="en-US" sz="4000" dirty="0">
                <a:cs typeface="+mj-cs"/>
              </a:rPr>
              <a:t>Environmental Variation</a:t>
            </a:r>
          </a:p>
        </p:txBody>
      </p:sp>
      <p:sp>
        <p:nvSpPr>
          <p:cNvPr id="846851" name="Rectangle 3">
            <a:extLst>
              <a:ext uri="{FF2B5EF4-FFF2-40B4-BE49-F238E27FC236}">
                <a16:creationId xmlns:a16="http://schemas.microsoft.com/office/drawing/2014/main" id="{4ABD5CAD-453D-5449-BA93-A82320C1A011}"/>
              </a:ext>
            </a:extLst>
          </p:cNvPr>
          <p:cNvSpPr>
            <a:spLocks noGrp="1" noChangeArrowheads="1"/>
          </p:cNvSpPr>
          <p:nvPr>
            <p:ph type="body" idx="1"/>
          </p:nvPr>
        </p:nvSpPr>
        <p:spPr/>
        <p:txBody>
          <a:bodyPr/>
          <a:lstStyle/>
          <a:p>
            <a:pPr>
              <a:defRPr/>
            </a:pPr>
            <a:r>
              <a:rPr lang="en-US" dirty="0">
                <a:cs typeface="+mn-cs"/>
              </a:rPr>
              <a:t>Voltage</a:t>
            </a:r>
          </a:p>
          <a:p>
            <a:pPr lvl="1" eaLnBrk="1" hangingPunct="1">
              <a:defRPr/>
            </a:pPr>
            <a:r>
              <a:rPr lang="en-US" dirty="0"/>
              <a:t>V</a:t>
            </a:r>
            <a:r>
              <a:rPr lang="en-US" baseline="-25000" dirty="0"/>
              <a:t>DD</a:t>
            </a:r>
            <a:r>
              <a:rPr lang="en-US" dirty="0"/>
              <a:t> is usually designed +/- 10%</a:t>
            </a:r>
          </a:p>
          <a:p>
            <a:pPr lvl="1" eaLnBrk="1" hangingPunct="1">
              <a:defRPr/>
            </a:pPr>
            <a:r>
              <a:rPr lang="en-US" dirty="0"/>
              <a:t>Regulator error</a:t>
            </a:r>
          </a:p>
          <a:p>
            <a:pPr lvl="1" eaLnBrk="1" hangingPunct="1">
              <a:defRPr/>
            </a:pPr>
            <a:r>
              <a:rPr lang="en-US" dirty="0"/>
              <a:t>On-chip droop from </a:t>
            </a:r>
          </a:p>
          <a:p>
            <a:pPr lvl="1" eaLnBrk="1" hangingPunct="1">
              <a:buFontTx/>
              <a:buNone/>
              <a:defRPr/>
            </a:pPr>
            <a:r>
              <a:rPr lang="en-US" dirty="0"/>
              <a:t>	switching activity</a:t>
            </a:r>
          </a:p>
          <a:p>
            <a:pPr>
              <a:defRPr/>
            </a:pPr>
            <a:r>
              <a:rPr lang="en-US" dirty="0">
                <a:cs typeface="+mn-cs"/>
              </a:rPr>
              <a:t>Temperature</a:t>
            </a:r>
          </a:p>
          <a:p>
            <a:pPr lvl="1" eaLnBrk="1" hangingPunct="1">
              <a:defRPr/>
            </a:pPr>
            <a:r>
              <a:rPr lang="en-US" dirty="0"/>
              <a:t>Ambient temperature ranges</a:t>
            </a:r>
          </a:p>
          <a:p>
            <a:pPr lvl="1" eaLnBrk="1" hangingPunct="1">
              <a:defRPr/>
            </a:pPr>
            <a:r>
              <a:rPr lang="en-US" dirty="0"/>
              <a:t>On-die temperature elevated </a:t>
            </a:r>
          </a:p>
          <a:p>
            <a:pPr lvl="1" eaLnBrk="1" hangingPunct="1">
              <a:buFontTx/>
              <a:buNone/>
              <a:defRPr/>
            </a:pPr>
            <a:r>
              <a:rPr lang="en-US" dirty="0"/>
              <a:t>	by chip power consumption</a:t>
            </a:r>
          </a:p>
        </p:txBody>
      </p:sp>
      <p:pic>
        <p:nvPicPr>
          <p:cNvPr id="846852" name="Picture 4">
            <a:extLst>
              <a:ext uri="{FF2B5EF4-FFF2-40B4-BE49-F238E27FC236}">
                <a16:creationId xmlns:a16="http://schemas.microsoft.com/office/drawing/2014/main" id="{0DF1661D-F8D8-3143-BE4F-B04F015879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1524000"/>
            <a:ext cx="2738438" cy="1981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846853" name="Text Box 5">
            <a:extLst>
              <a:ext uri="{FF2B5EF4-FFF2-40B4-BE49-F238E27FC236}">
                <a16:creationId xmlns:a16="http://schemas.microsoft.com/office/drawing/2014/main" id="{F2F6C061-57F9-2249-9997-11409478FE81}"/>
              </a:ext>
            </a:extLst>
          </p:cNvPr>
          <p:cNvSpPr txBox="1">
            <a:spLocks noChangeArrowheads="1"/>
          </p:cNvSpPr>
          <p:nvPr/>
        </p:nvSpPr>
        <p:spPr bwMode="auto">
          <a:xfrm>
            <a:off x="8153400" y="3505200"/>
            <a:ext cx="110648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200" dirty="0">
                <a:latin typeface="Arial" charset="0"/>
                <a:ea typeface="ＭＳ Ｐゴシック" charset="0"/>
              </a:rPr>
              <a:t>Courtesy IBM</a:t>
            </a:r>
          </a:p>
        </p:txBody>
      </p:sp>
      <p:pic>
        <p:nvPicPr>
          <p:cNvPr id="846855" name="Picture 7">
            <a:extLst>
              <a:ext uri="{FF2B5EF4-FFF2-40B4-BE49-F238E27FC236}">
                <a16:creationId xmlns:a16="http://schemas.microsoft.com/office/drawing/2014/main" id="{07F2D7E8-D41C-494E-84A9-B7E6A09543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1" y="4648200"/>
            <a:ext cx="1514475" cy="1303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846856" name="Text Box 8">
            <a:extLst>
              <a:ext uri="{FF2B5EF4-FFF2-40B4-BE49-F238E27FC236}">
                <a16:creationId xmlns:a16="http://schemas.microsoft.com/office/drawing/2014/main" id="{D5A355B0-BA83-8B45-A261-BDAB2A982BE8}"/>
              </a:ext>
            </a:extLst>
          </p:cNvPr>
          <p:cNvSpPr txBox="1">
            <a:spLocks noChangeArrowheads="1"/>
          </p:cNvSpPr>
          <p:nvPr/>
        </p:nvSpPr>
        <p:spPr bwMode="auto">
          <a:xfrm>
            <a:off x="8991600" y="4876800"/>
            <a:ext cx="9271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200" dirty="0">
                <a:latin typeface="Arial" charset="0"/>
                <a:ea typeface="ＭＳ Ｐゴシック" charset="0"/>
              </a:rPr>
              <a:t>[Harris01b]</a:t>
            </a:r>
          </a:p>
        </p:txBody>
      </p:sp>
      <p:pic>
        <p:nvPicPr>
          <p:cNvPr id="3" name="Picture 2">
            <a:extLst>
              <a:ext uri="{FF2B5EF4-FFF2-40B4-BE49-F238E27FC236}">
                <a16:creationId xmlns:a16="http://schemas.microsoft.com/office/drawing/2014/main" id="{EB8E0A2B-7E55-4D05-9B3D-FCBB01D0EB7E}"/>
              </a:ext>
            </a:extLst>
          </p:cNvPr>
          <p:cNvPicPr>
            <a:picLocks noChangeAspect="1"/>
          </p:cNvPicPr>
          <p:nvPr/>
        </p:nvPicPr>
        <p:blipFill>
          <a:blip r:embed="rId5"/>
          <a:srcRect/>
          <a:stretch/>
        </p:blipFill>
        <p:spPr>
          <a:xfrm>
            <a:off x="7467600" y="3779839"/>
            <a:ext cx="3527671" cy="768248"/>
          </a:xfrm>
          <a:prstGeom prst="rect">
            <a:avLst/>
          </a:prstGeom>
        </p:spPr>
      </p:pic>
    </p:spTree>
    <p:extLst>
      <p:ext uri="{BB962C8B-B14F-4D97-AF65-F5344CB8AC3E}">
        <p14:creationId xmlns:p14="http://schemas.microsoft.com/office/powerpoint/2010/main" val="1756066877"/>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2">
            <a:extLst>
              <a:ext uri="{FF2B5EF4-FFF2-40B4-BE49-F238E27FC236}">
                <a16:creationId xmlns:a16="http://schemas.microsoft.com/office/drawing/2014/main" id="{4811D50A-8B6E-B149-A05E-A582CFCEC50F}"/>
              </a:ext>
            </a:extLst>
          </p:cNvPr>
          <p:cNvSpPr>
            <a:spLocks noGrp="1" noChangeArrowheads="1"/>
          </p:cNvSpPr>
          <p:nvPr>
            <p:ph type="title"/>
          </p:nvPr>
        </p:nvSpPr>
        <p:spPr/>
        <p:txBody>
          <a:bodyPr/>
          <a:lstStyle/>
          <a:p>
            <a:pPr eaLnBrk="1" hangingPunct="1">
              <a:defRPr/>
            </a:pPr>
            <a:r>
              <a:rPr lang="en-US" sz="4000" dirty="0">
                <a:cs typeface="+mj-cs"/>
              </a:rPr>
              <a:t>Aging</a:t>
            </a:r>
          </a:p>
        </p:txBody>
      </p:sp>
      <p:sp>
        <p:nvSpPr>
          <p:cNvPr id="850947" name="Rectangle 3">
            <a:extLst>
              <a:ext uri="{FF2B5EF4-FFF2-40B4-BE49-F238E27FC236}">
                <a16:creationId xmlns:a16="http://schemas.microsoft.com/office/drawing/2014/main" id="{933AA63A-359A-1344-B4E2-24D8BF5EC7D6}"/>
              </a:ext>
            </a:extLst>
          </p:cNvPr>
          <p:cNvSpPr>
            <a:spLocks noGrp="1" noChangeArrowheads="1"/>
          </p:cNvSpPr>
          <p:nvPr>
            <p:ph type="body" idx="1"/>
          </p:nvPr>
        </p:nvSpPr>
        <p:spPr/>
        <p:txBody>
          <a:bodyPr/>
          <a:lstStyle/>
          <a:p>
            <a:pPr eaLnBrk="1" hangingPunct="1"/>
            <a:r>
              <a:rPr lang="en-US" altLang="en-US" dirty="0"/>
              <a:t>Transistors change over time as they wear out</a:t>
            </a:r>
          </a:p>
          <a:p>
            <a:pPr lvl="1" eaLnBrk="1" hangingPunct="1"/>
            <a:r>
              <a:rPr lang="en-US" altLang="en-US" dirty="0"/>
              <a:t>Hot carriers</a:t>
            </a:r>
          </a:p>
          <a:p>
            <a:pPr lvl="1" eaLnBrk="1" hangingPunct="1"/>
            <a:r>
              <a:rPr lang="en-US" altLang="en-US" dirty="0"/>
              <a:t>Negative bias temperature instability</a:t>
            </a:r>
          </a:p>
          <a:p>
            <a:pPr lvl="1" eaLnBrk="1" hangingPunct="1"/>
            <a:r>
              <a:rPr lang="en-US" altLang="en-US" dirty="0"/>
              <a:t>Time-dependent dielectric breakdown</a:t>
            </a:r>
          </a:p>
          <a:p>
            <a:pPr eaLnBrk="1" hangingPunct="1"/>
            <a:r>
              <a:rPr lang="en-US" altLang="en-US" dirty="0"/>
              <a:t>Causes threshold voltage changes</a:t>
            </a:r>
          </a:p>
          <a:p>
            <a:pPr eaLnBrk="1" hangingPunct="1"/>
            <a:r>
              <a:rPr lang="en-US" altLang="en-US" dirty="0"/>
              <a:t>More on this later…</a:t>
            </a:r>
          </a:p>
          <a:p>
            <a:pPr eaLnBrk="1" hangingPunct="1"/>
            <a:endParaRPr lang="en-US" altLang="en-US" dirty="0"/>
          </a:p>
        </p:txBody>
      </p:sp>
    </p:spTree>
    <p:extLst>
      <p:ext uri="{BB962C8B-B14F-4D97-AF65-F5344CB8AC3E}">
        <p14:creationId xmlns:p14="http://schemas.microsoft.com/office/powerpoint/2010/main" val="236099508"/>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6" name="Rectangle 2">
            <a:extLst>
              <a:ext uri="{FF2B5EF4-FFF2-40B4-BE49-F238E27FC236}">
                <a16:creationId xmlns:a16="http://schemas.microsoft.com/office/drawing/2014/main" id="{BC04EACE-0ED9-B548-A607-8CDD0A189DF1}"/>
              </a:ext>
            </a:extLst>
          </p:cNvPr>
          <p:cNvSpPr>
            <a:spLocks noGrp="1" noChangeArrowheads="1"/>
          </p:cNvSpPr>
          <p:nvPr>
            <p:ph type="title"/>
          </p:nvPr>
        </p:nvSpPr>
        <p:spPr/>
        <p:txBody>
          <a:bodyPr/>
          <a:lstStyle/>
          <a:p>
            <a:pPr eaLnBrk="1" hangingPunct="1">
              <a:defRPr/>
            </a:pPr>
            <a:r>
              <a:rPr lang="en-US" sz="4000" dirty="0">
                <a:cs typeface="+mj-cs"/>
              </a:rPr>
              <a:t>Process Corners</a:t>
            </a:r>
          </a:p>
        </p:txBody>
      </p:sp>
      <p:sp>
        <p:nvSpPr>
          <p:cNvPr id="871427" name="Rectangle 3">
            <a:extLst>
              <a:ext uri="{FF2B5EF4-FFF2-40B4-BE49-F238E27FC236}">
                <a16:creationId xmlns:a16="http://schemas.microsoft.com/office/drawing/2014/main" id="{90F4F05B-ED22-7946-96DD-7EB862CB1457}"/>
              </a:ext>
            </a:extLst>
          </p:cNvPr>
          <p:cNvSpPr>
            <a:spLocks noGrp="1" noChangeArrowheads="1"/>
          </p:cNvSpPr>
          <p:nvPr>
            <p:ph type="body" idx="1"/>
          </p:nvPr>
        </p:nvSpPr>
        <p:spPr/>
        <p:txBody>
          <a:bodyPr/>
          <a:lstStyle/>
          <a:p>
            <a:pPr>
              <a:lnSpc>
                <a:spcPct val="90000"/>
              </a:lnSpc>
              <a:defRPr/>
            </a:pPr>
            <a:r>
              <a:rPr lang="en-US" dirty="0">
                <a:cs typeface="+mn-cs"/>
              </a:rPr>
              <a:t>Model extremes of process variations in simulation</a:t>
            </a:r>
          </a:p>
          <a:p>
            <a:pPr>
              <a:lnSpc>
                <a:spcPct val="90000"/>
              </a:lnSpc>
              <a:defRPr/>
            </a:pPr>
            <a:r>
              <a:rPr lang="en-US" dirty="0">
                <a:cs typeface="+mn-cs"/>
              </a:rPr>
              <a:t>Corners</a:t>
            </a:r>
          </a:p>
          <a:p>
            <a:pPr lvl="1" eaLnBrk="1" hangingPunct="1">
              <a:lnSpc>
                <a:spcPct val="90000"/>
              </a:lnSpc>
              <a:defRPr/>
            </a:pPr>
            <a:r>
              <a:rPr lang="en-US" dirty="0"/>
              <a:t>Typical (T)</a:t>
            </a:r>
          </a:p>
          <a:p>
            <a:pPr lvl="1" eaLnBrk="1" hangingPunct="1">
              <a:lnSpc>
                <a:spcPct val="90000"/>
              </a:lnSpc>
              <a:defRPr/>
            </a:pPr>
            <a:r>
              <a:rPr lang="en-US" dirty="0"/>
              <a:t>Fast (F)</a:t>
            </a:r>
          </a:p>
          <a:p>
            <a:pPr lvl="1" eaLnBrk="1" hangingPunct="1">
              <a:lnSpc>
                <a:spcPct val="90000"/>
              </a:lnSpc>
              <a:defRPr/>
            </a:pPr>
            <a:r>
              <a:rPr lang="en-US" dirty="0"/>
              <a:t>Slow (S)</a:t>
            </a:r>
          </a:p>
          <a:p>
            <a:pPr>
              <a:lnSpc>
                <a:spcPct val="90000"/>
              </a:lnSpc>
              <a:defRPr/>
            </a:pPr>
            <a:r>
              <a:rPr lang="en-US" dirty="0">
                <a:cs typeface="+mn-cs"/>
              </a:rPr>
              <a:t>Factors</a:t>
            </a:r>
          </a:p>
          <a:p>
            <a:pPr lvl="1" eaLnBrk="1" hangingPunct="1">
              <a:lnSpc>
                <a:spcPct val="90000"/>
              </a:lnSpc>
              <a:defRPr/>
            </a:pPr>
            <a:r>
              <a:rPr lang="en-US" dirty="0"/>
              <a:t>nMOS speed</a:t>
            </a:r>
          </a:p>
          <a:p>
            <a:pPr lvl="1" eaLnBrk="1" hangingPunct="1">
              <a:lnSpc>
                <a:spcPct val="90000"/>
              </a:lnSpc>
              <a:defRPr/>
            </a:pPr>
            <a:r>
              <a:rPr lang="en-US" dirty="0"/>
              <a:t>pMOS speed</a:t>
            </a:r>
          </a:p>
          <a:p>
            <a:pPr lvl="1" eaLnBrk="1" hangingPunct="1">
              <a:lnSpc>
                <a:spcPct val="90000"/>
              </a:lnSpc>
              <a:defRPr/>
            </a:pPr>
            <a:r>
              <a:rPr lang="en-US" dirty="0"/>
              <a:t>Wire</a:t>
            </a:r>
          </a:p>
          <a:p>
            <a:pPr lvl="1" eaLnBrk="1" hangingPunct="1">
              <a:lnSpc>
                <a:spcPct val="90000"/>
              </a:lnSpc>
              <a:defRPr/>
            </a:pPr>
            <a:r>
              <a:rPr lang="en-US" dirty="0"/>
              <a:t>Voltage</a:t>
            </a:r>
          </a:p>
          <a:p>
            <a:pPr lvl="1" eaLnBrk="1" hangingPunct="1">
              <a:lnSpc>
                <a:spcPct val="90000"/>
              </a:lnSpc>
              <a:defRPr/>
            </a:pPr>
            <a:r>
              <a:rPr lang="en-US" dirty="0"/>
              <a:t>Temperature</a:t>
            </a:r>
          </a:p>
        </p:txBody>
      </p:sp>
      <p:pic>
        <p:nvPicPr>
          <p:cNvPr id="871428" name="Picture 4">
            <a:extLst>
              <a:ext uri="{FF2B5EF4-FFF2-40B4-BE49-F238E27FC236}">
                <a16:creationId xmlns:a16="http://schemas.microsoft.com/office/drawing/2014/main" id="{64972D02-699D-5943-BDA2-64E2753349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2450" y="1709452"/>
            <a:ext cx="2133600" cy="20685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3" name="Picture 2">
            <a:extLst>
              <a:ext uri="{FF2B5EF4-FFF2-40B4-BE49-F238E27FC236}">
                <a16:creationId xmlns:a16="http://schemas.microsoft.com/office/drawing/2014/main" id="{BFFA91D9-0AD6-4ED2-ACE2-9F542505D72F}"/>
              </a:ext>
            </a:extLst>
          </p:cNvPr>
          <p:cNvPicPr>
            <a:picLocks noChangeAspect="1"/>
          </p:cNvPicPr>
          <p:nvPr/>
        </p:nvPicPr>
        <p:blipFill>
          <a:blip r:embed="rId4"/>
          <a:srcRect/>
          <a:stretch/>
        </p:blipFill>
        <p:spPr>
          <a:xfrm>
            <a:off x="5431268" y="4181892"/>
            <a:ext cx="5272490" cy="1148231"/>
          </a:xfrm>
          <a:prstGeom prst="rect">
            <a:avLst/>
          </a:prstGeom>
        </p:spPr>
      </p:pic>
    </p:spTree>
    <p:extLst>
      <p:ext uri="{BB962C8B-B14F-4D97-AF65-F5344CB8AC3E}">
        <p14:creationId xmlns:p14="http://schemas.microsoft.com/office/powerpoint/2010/main" val="2498381983"/>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Rectangle 2">
            <a:extLst>
              <a:ext uri="{FF2B5EF4-FFF2-40B4-BE49-F238E27FC236}">
                <a16:creationId xmlns:a16="http://schemas.microsoft.com/office/drawing/2014/main" id="{B584C843-3C72-F74D-AC7F-3A9835F5A2CB}"/>
              </a:ext>
            </a:extLst>
          </p:cNvPr>
          <p:cNvSpPr>
            <a:spLocks noGrp="1" noChangeArrowheads="1"/>
          </p:cNvSpPr>
          <p:nvPr>
            <p:ph type="title"/>
          </p:nvPr>
        </p:nvSpPr>
        <p:spPr/>
        <p:txBody>
          <a:bodyPr/>
          <a:lstStyle/>
          <a:p>
            <a:pPr eaLnBrk="1" hangingPunct="1">
              <a:defRPr/>
            </a:pPr>
            <a:r>
              <a:rPr lang="en-US" sz="4000" dirty="0">
                <a:cs typeface="+mj-cs"/>
              </a:rPr>
              <a:t>Corner Checks</a:t>
            </a:r>
          </a:p>
        </p:txBody>
      </p:sp>
      <p:sp>
        <p:nvSpPr>
          <p:cNvPr id="873475" name="Rectangle 3">
            <a:extLst>
              <a:ext uri="{FF2B5EF4-FFF2-40B4-BE49-F238E27FC236}">
                <a16:creationId xmlns:a16="http://schemas.microsoft.com/office/drawing/2014/main" id="{2DF426DC-E203-714F-90E4-2D752738D43D}"/>
              </a:ext>
            </a:extLst>
          </p:cNvPr>
          <p:cNvSpPr>
            <a:spLocks noGrp="1" noChangeArrowheads="1"/>
          </p:cNvSpPr>
          <p:nvPr>
            <p:ph type="body" idx="1"/>
          </p:nvPr>
        </p:nvSpPr>
        <p:spPr/>
        <p:txBody>
          <a:bodyPr/>
          <a:lstStyle/>
          <a:p>
            <a:pPr>
              <a:defRPr/>
            </a:pPr>
            <a:r>
              <a:rPr lang="en-US" dirty="0">
                <a:cs typeface="+mn-cs"/>
              </a:rPr>
              <a:t>Circuits are simulated in different corners to verify different performance and correctness specifications</a:t>
            </a:r>
          </a:p>
        </p:txBody>
      </p:sp>
      <p:pic>
        <p:nvPicPr>
          <p:cNvPr id="3" name="Picture 2">
            <a:extLst>
              <a:ext uri="{FF2B5EF4-FFF2-40B4-BE49-F238E27FC236}">
                <a16:creationId xmlns:a16="http://schemas.microsoft.com/office/drawing/2014/main" id="{BFBC6322-912C-4E2B-B2ED-D304909E20DF}"/>
              </a:ext>
            </a:extLst>
          </p:cNvPr>
          <p:cNvPicPr>
            <a:picLocks noChangeAspect="1"/>
          </p:cNvPicPr>
          <p:nvPr/>
        </p:nvPicPr>
        <p:blipFill>
          <a:blip r:embed="rId3"/>
          <a:srcRect/>
          <a:stretch/>
        </p:blipFill>
        <p:spPr>
          <a:xfrm>
            <a:off x="1148181" y="2263905"/>
            <a:ext cx="9471504" cy="3283455"/>
          </a:xfrm>
          <a:prstGeom prst="rect">
            <a:avLst/>
          </a:prstGeom>
        </p:spPr>
      </p:pic>
    </p:spTree>
    <p:extLst>
      <p:ext uri="{BB962C8B-B14F-4D97-AF65-F5344CB8AC3E}">
        <p14:creationId xmlns:p14="http://schemas.microsoft.com/office/powerpoint/2010/main" val="3855380201"/>
      </p:ext>
    </p:extLst>
  </p:cSld>
  <p:clrMapOvr>
    <a:masterClrMapping/>
  </p:clrMapOvr>
  <p:transition>
    <p:zoom/>
  </p:transition>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Master_Arm_Limited_2019.potx  -  Read-Only" id="{D09A6074-4508-4365-A1DC-9585CABF9D5F}" vid="{3CD30893-EED7-4292-8C0A-ECC25221B6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customXsn xmlns="http://schemas.microsoft.com/office/2006/metadata/customXsn">
  <xsnLocation/>
  <cached>True</cached>
  <openByDefault>True</openByDefault>
  <xsnScope/>
</customXsn>
</file>

<file path=customXml/item5.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2.xml><?xml version="1.0" encoding="utf-8"?>
<ds:datastoreItem xmlns:ds="http://schemas.openxmlformats.org/officeDocument/2006/customXml" ds:itemID="{B61D4E06-5D3F-4994-A4A7-4BA626FA722D}">
  <ds:schemaRefs>
    <ds:schemaRef ds:uri="http://purl.org/dc/dcmitype/"/>
    <ds:schemaRef ds:uri="http://schemas.microsoft.com/office/infopath/2007/PartnerControls"/>
    <ds:schemaRef ds:uri="c0950e01-db07-4e41-9c32-b7a8e9fccc9b"/>
    <ds:schemaRef ds:uri="http://purl.org/dc/elements/1.1/"/>
    <ds:schemaRef ds:uri="http://schemas.microsoft.com/office/2006/metadata/properties"/>
    <ds:schemaRef ds:uri="http://schemas.microsoft.com/office/2006/documentManagement/types"/>
    <ds:schemaRef ds:uri="http://schemas.microsoft.com/sharepoint/v3"/>
    <ds:schemaRef ds:uri="http://purl.org/dc/terms/"/>
    <ds:schemaRef ds:uri="http://schemas.openxmlformats.org/package/2006/metadata/core-properties"/>
    <ds:schemaRef ds:uri="http://schemas.microsoft.com/sharepoint/v3/fields"/>
    <ds:schemaRef ds:uri="f2ad5090-61a8-4b8c-ab70-68f4ff4d1933"/>
    <ds:schemaRef ds:uri="http://www.w3.org/XML/1998/namespace"/>
  </ds:schemaRefs>
</ds:datastoreItem>
</file>

<file path=customXml/itemProps3.xml><?xml version="1.0" encoding="utf-8"?>
<ds:datastoreItem xmlns:ds="http://schemas.openxmlformats.org/officeDocument/2006/customXml" ds:itemID="{1E7F2E56-8924-419D-99E9-79DB71144EB2}">
  <ds:schemaRefs>
    <ds:schemaRef ds:uri="http://schemas.microsoft.com/sharepoint/events"/>
  </ds:schemaRefs>
</ds:datastoreItem>
</file>

<file path=customXml/itemProps4.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5.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Arm_Education_PPT_template_2019</Template>
  <TotalTime>0</TotalTime>
  <Words>2173</Words>
  <Application>Microsoft Office PowerPoint</Application>
  <PresentationFormat>Widescreen</PresentationFormat>
  <Paragraphs>360</Paragraphs>
  <Slides>35</Slides>
  <Notes>35</Notes>
  <HiddenSlides>0</HiddenSlides>
  <MMClips>2</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Arm_PPT_Public</vt:lpstr>
      <vt:lpstr>CMOS VLSI Design  Lecture 18: Variation and Reliability</vt:lpstr>
      <vt:lpstr>Learning Objectives</vt:lpstr>
      <vt:lpstr>Variation</vt:lpstr>
      <vt:lpstr>Process Variation</vt:lpstr>
      <vt:lpstr>Spatial Distribution</vt:lpstr>
      <vt:lpstr>Environmental Variation</vt:lpstr>
      <vt:lpstr>Aging</vt:lpstr>
      <vt:lpstr>Process Corners</vt:lpstr>
      <vt:lpstr>Corner Checks</vt:lpstr>
      <vt:lpstr>Monte Carlo Simulation</vt:lpstr>
      <vt:lpstr>Noise</vt:lpstr>
      <vt:lpstr>Reliability</vt:lpstr>
      <vt:lpstr>Accelerated Lifetime Testing</vt:lpstr>
      <vt:lpstr>Hot Carriers</vt:lpstr>
      <vt:lpstr>NBTI</vt:lpstr>
      <vt:lpstr>TDDB</vt:lpstr>
      <vt:lpstr>Electromigration</vt:lpstr>
      <vt:lpstr>Electromigration Video</vt:lpstr>
      <vt:lpstr>Electromigration Video 2</vt:lpstr>
      <vt:lpstr>Self-Heating</vt:lpstr>
      <vt:lpstr>Overvoltage Failure</vt:lpstr>
      <vt:lpstr>Latchup</vt:lpstr>
      <vt:lpstr>Guard Rings</vt:lpstr>
      <vt:lpstr>Soft Errors</vt:lpstr>
      <vt:lpstr>Radiation Hardening</vt:lpstr>
      <vt:lpstr>Circuit Pitfalls</vt:lpstr>
      <vt:lpstr>Bad Circuit 1</vt:lpstr>
      <vt:lpstr>Bad Circuit 2</vt:lpstr>
      <vt:lpstr>Bad Circuit 3</vt:lpstr>
      <vt:lpstr>Bad Circuit 4</vt:lpstr>
      <vt:lpstr>Bad Circuit 5</vt:lpstr>
      <vt:lpstr>Bad Circuit 6</vt:lpstr>
      <vt:lpstr>Bad Circuit 7</vt:lpstr>
      <vt:lpstr>Bad Circuit 8</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CMOS VLSI Design  Lecture 18: Pitfalls</dc:title>
  <dc:subject/>
  <dc:creator/>
  <cp:keywords/>
  <dc:description/>
  <cp:lastModifiedBy/>
  <cp:revision>32</cp:revision>
  <dcterms:created xsi:type="dcterms:W3CDTF">2019-04-08T13:00:08Z</dcterms:created>
  <dcterms:modified xsi:type="dcterms:W3CDTF">2020-08-26T07:27:58Z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