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431" r:id="rId6"/>
  </p:sldMasterIdLst>
  <p:notesMasterIdLst>
    <p:notesMasterId r:id="rId31"/>
  </p:notesMasterIdLst>
  <p:handoutMasterIdLst>
    <p:handoutMasterId r:id="rId32"/>
  </p:handoutMasterIdLst>
  <p:sldIdLst>
    <p:sldId id="371" r:id="rId7"/>
    <p:sldId id="372" r:id="rId8"/>
    <p:sldId id="258" r:id="rId9"/>
    <p:sldId id="259" r:id="rId10"/>
    <p:sldId id="260" r:id="rId11"/>
    <p:sldId id="272" r:id="rId12"/>
    <p:sldId id="261" r:id="rId13"/>
    <p:sldId id="299" r:id="rId14"/>
    <p:sldId id="262" r:id="rId15"/>
    <p:sldId id="274" r:id="rId16"/>
    <p:sldId id="263" r:id="rId17"/>
    <p:sldId id="265" r:id="rId18"/>
    <p:sldId id="273" r:id="rId19"/>
    <p:sldId id="266" r:id="rId20"/>
    <p:sldId id="267" r:id="rId21"/>
    <p:sldId id="283" r:id="rId22"/>
    <p:sldId id="298" r:id="rId23"/>
    <p:sldId id="268" r:id="rId24"/>
    <p:sldId id="285" r:id="rId25"/>
    <p:sldId id="269" r:id="rId26"/>
    <p:sldId id="293" r:id="rId27"/>
    <p:sldId id="294" r:id="rId28"/>
    <p:sldId id="295" r:id="rId29"/>
    <p:sldId id="270" r:id="rId3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1DE"/>
    <a:srgbClr val="E5ECEB"/>
    <a:srgbClr val="95D600"/>
    <a:srgbClr val="FF6B00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3C58AB-065D-4A7C-9493-80C4513FE43E}" v="9" dt="2020-08-19T17:03:55.113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3524" autoAdjust="0"/>
  </p:normalViewPr>
  <p:slideViewPr>
    <p:cSldViewPr snapToGrid="0">
      <p:cViewPr varScale="1">
        <p:scale>
          <a:sx n="79" d="100"/>
          <a:sy n="79" d="100"/>
        </p:scale>
        <p:origin x="126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7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8/19/2020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8/19/2020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and welcome.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28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A05DA70-08B6-2743-AD66-5267F50736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52D86-0054-E242-BA34-4E14151157EA}" type="slidenum">
              <a:rPr lang="en-US" altLang="en-US"/>
              <a:pPr/>
              <a:t>10</a:t>
            </a:fld>
            <a:endParaRPr lang="en-US" altLang="en-US" dirty="0"/>
          </a:p>
        </p:txBody>
      </p:sp>
      <p:sp>
        <p:nvSpPr>
          <p:cNvPr id="848898" name="Rectangle 2">
            <a:extLst>
              <a:ext uri="{FF2B5EF4-FFF2-40B4-BE49-F238E27FC236}">
                <a16:creationId xmlns:a16="http://schemas.microsoft.com/office/drawing/2014/main" id="{BA60874D-6E46-2B44-A709-36C6E6E702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899" name="Rectangle 3">
            <a:extLst>
              <a:ext uri="{FF2B5EF4-FFF2-40B4-BE49-F238E27FC236}">
                <a16:creationId xmlns:a16="http://schemas.microsoft.com/office/drawing/2014/main" id="{52A63030-1F35-3C4A-8014-EF77427E71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Illustrates that the inputs to the gates can be connected to either power (stuck at 1) or ground (stuck at 0). This could be as a result of defects in manufacturing or error by the designer.</a:t>
            </a:r>
          </a:p>
        </p:txBody>
      </p:sp>
    </p:spTree>
    <p:extLst>
      <p:ext uri="{BB962C8B-B14F-4D97-AF65-F5344CB8AC3E}">
        <p14:creationId xmlns:p14="http://schemas.microsoft.com/office/powerpoint/2010/main" val="3821103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965034D-FEDA-4846-9FB7-386DD2D373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5F2FD-6D06-9245-BD3F-C71F4A091982}" type="slidenum">
              <a:rPr lang="en-US" altLang="en-US"/>
              <a:pPr/>
              <a:t>11</a:t>
            </a:fld>
            <a:endParaRPr lang="en-US" altLang="en-US" dirty="0"/>
          </a:p>
        </p:txBody>
      </p:sp>
      <p:sp>
        <p:nvSpPr>
          <p:cNvPr id="849922" name="Rectangle 2">
            <a:extLst>
              <a:ext uri="{FF2B5EF4-FFF2-40B4-BE49-F238E27FC236}">
                <a16:creationId xmlns:a16="http://schemas.microsoft.com/office/drawing/2014/main" id="{FDFE6C15-9BAF-A242-91C6-A031249C9E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>
            <a:extLst>
              <a:ext uri="{FF2B5EF4-FFF2-40B4-BE49-F238E27FC236}">
                <a16:creationId xmlns:a16="http://schemas.microsoft.com/office/drawing/2014/main" id="{E2A958F9-6B4E-0148-AE37-989A76B69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designer can also examine the VLSI system by observing the output from a set of input combination. It is also easy to force the input pins to a 0 or 1 and then observe the output.</a:t>
            </a:r>
          </a:p>
          <a:p>
            <a:endParaRPr lang="en-US" altLang="en-US" dirty="0"/>
          </a:p>
          <a:p>
            <a:r>
              <a:rPr lang="en-US" altLang="en-US" dirty="0"/>
              <a:t>Some circuits are difficult to test due to their different possible states, which may be complex.</a:t>
            </a:r>
          </a:p>
        </p:txBody>
      </p:sp>
    </p:spTree>
    <p:extLst>
      <p:ext uri="{BB962C8B-B14F-4D97-AF65-F5344CB8AC3E}">
        <p14:creationId xmlns:p14="http://schemas.microsoft.com/office/powerpoint/2010/main" val="2045556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5C42883-B08C-E742-8AFA-F1586E2B7A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0C4B57-8A8D-A443-AC75-C7DE66BCDEED}" type="slidenum">
              <a:rPr lang="en-US" altLang="en-US"/>
              <a:pPr/>
              <a:t>12</a:t>
            </a:fld>
            <a:endParaRPr lang="en-US" altLang="en-US" dirty="0"/>
          </a:p>
        </p:txBody>
      </p:sp>
      <p:sp>
        <p:nvSpPr>
          <p:cNvPr id="850946" name="Rectangle 2">
            <a:extLst>
              <a:ext uri="{FF2B5EF4-FFF2-40B4-BE49-F238E27FC236}">
                <a16:creationId xmlns:a16="http://schemas.microsoft.com/office/drawing/2014/main" id="{57CE8E3D-ECE3-1F49-85CC-5E2EFE106A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>
            <a:extLst>
              <a:ext uri="{FF2B5EF4-FFF2-40B4-BE49-F238E27FC236}">
                <a16:creationId xmlns:a16="http://schemas.microsoft.com/office/drawing/2014/main" id="{E5A304E2-4B04-184E-A19B-026FB8BB5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Test pattern generation takes into consideration the list of possible faults and the lists of tests to check for those faults. Therefore, a set of test vectors will be used to detect the possible faults.</a:t>
            </a:r>
          </a:p>
          <a:p>
            <a:endParaRPr lang="en-US" altLang="en-US" dirty="0"/>
          </a:p>
          <a:p>
            <a:r>
              <a:rPr lang="en-US" altLang="en-US" dirty="0"/>
              <a:t>Good and careful TPG reduces the number of required test vectors.</a:t>
            </a:r>
          </a:p>
        </p:txBody>
      </p:sp>
    </p:spTree>
    <p:extLst>
      <p:ext uri="{BB962C8B-B14F-4D97-AF65-F5344CB8AC3E}">
        <p14:creationId xmlns:p14="http://schemas.microsoft.com/office/powerpoint/2010/main" val="837978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5A7097F-5A84-3D4E-96E9-9312D6D7BB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4F8E1-4CE8-EA49-BFD5-B5E565A096F1}" type="slidenum">
              <a:rPr lang="en-US" altLang="en-US"/>
              <a:pPr/>
              <a:t>13</a:t>
            </a:fld>
            <a:endParaRPr lang="en-US" altLang="en-US" dirty="0"/>
          </a:p>
        </p:txBody>
      </p:sp>
      <p:sp>
        <p:nvSpPr>
          <p:cNvPr id="860162" name="Rectangle 2">
            <a:extLst>
              <a:ext uri="{FF2B5EF4-FFF2-40B4-BE49-F238E27FC236}">
                <a16:creationId xmlns:a16="http://schemas.microsoft.com/office/drawing/2014/main" id="{B2D05224-8041-0B4A-AFFD-8AB2EC095C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63" name="Rectangle 3">
            <a:extLst>
              <a:ext uri="{FF2B5EF4-FFF2-40B4-BE49-F238E27FC236}">
                <a16:creationId xmlns:a16="http://schemas.microsoft.com/office/drawing/2014/main" id="{125CD183-5C27-CD4E-AC66-3FCD24CE1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0" dirty="0"/>
              <a:t>For the test example, let us examine the test pattern for stuck at 1 (SA1) fault for A3.</a:t>
            </a:r>
          </a:p>
          <a:p>
            <a:endParaRPr lang="en-US" altLang="en-US" b="0" dirty="0"/>
          </a:p>
          <a:p>
            <a:r>
              <a:rPr lang="en-US" altLang="en-US" b="0" dirty="0"/>
              <a:t>The A3 SA1, the test pattern ensures that if A3 is not stuck at 1, then Y = 0, else Y = 1. The same can be said for the rest test patterns.</a:t>
            </a:r>
          </a:p>
        </p:txBody>
      </p:sp>
    </p:spTree>
    <p:extLst>
      <p:ext uri="{BB962C8B-B14F-4D97-AF65-F5344CB8AC3E}">
        <p14:creationId xmlns:p14="http://schemas.microsoft.com/office/powerpoint/2010/main" val="4191932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83963B4-702F-DB4C-AC0F-7DBF9A23B6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B4174-9846-2840-BEF0-8D9AE297A721}" type="slidenum">
              <a:rPr lang="en-US" altLang="en-US"/>
              <a:pPr/>
              <a:t>14</a:t>
            </a:fld>
            <a:endParaRPr lang="en-US" altLang="en-US" dirty="0"/>
          </a:p>
        </p:txBody>
      </p:sp>
      <p:sp>
        <p:nvSpPr>
          <p:cNvPr id="861186" name="Rectangle 2">
            <a:extLst>
              <a:ext uri="{FF2B5EF4-FFF2-40B4-BE49-F238E27FC236}">
                <a16:creationId xmlns:a16="http://schemas.microsoft.com/office/drawing/2014/main" id="{9FE7AABB-FD36-0246-B986-057052513C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1187" name="Rectangle 3">
            <a:extLst>
              <a:ext uri="{FF2B5EF4-FFF2-40B4-BE49-F238E27FC236}">
                <a16:creationId xmlns:a16="http://schemas.microsoft.com/office/drawing/2014/main" id="{519B027F-6AF2-0B4F-ACA1-4BE6220B3C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DFT is  a method of designing circuits</a:t>
            </a:r>
            <a:r>
              <a:rPr lang="en-US" altLang="en-US" b="1" dirty="0"/>
              <a:t>,</a:t>
            </a:r>
            <a:r>
              <a:rPr lang="en-US" altLang="en-US" dirty="0"/>
              <a:t> which eases test generation and applying the tests.</a:t>
            </a:r>
          </a:p>
          <a:p>
            <a:endParaRPr lang="en-US" altLang="en-US" dirty="0"/>
          </a:p>
          <a:p>
            <a:r>
              <a:rPr lang="en-US" altLang="en-US" dirty="0"/>
              <a:t>Sequential circuits contain flip</a:t>
            </a:r>
            <a:r>
              <a:rPr lang="en-US" altLang="en-US" b="1" dirty="0"/>
              <a:t>-</a:t>
            </a:r>
            <a:r>
              <a:rPr lang="en-US" altLang="en-US" dirty="0"/>
              <a:t>flops, which may be difficult to control and observe.</a:t>
            </a:r>
          </a:p>
        </p:txBody>
      </p:sp>
    </p:spTree>
    <p:extLst>
      <p:ext uri="{BB962C8B-B14F-4D97-AF65-F5344CB8AC3E}">
        <p14:creationId xmlns:p14="http://schemas.microsoft.com/office/powerpoint/2010/main" val="3529486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521F440-D702-5E40-A2BA-CD050F3227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1F3384-7BA0-E143-B16E-73E75DC598B6}" type="slidenum">
              <a:rPr lang="en-US" altLang="en-US"/>
              <a:pPr/>
              <a:t>15</a:t>
            </a:fld>
            <a:endParaRPr lang="en-US" altLang="en-US" dirty="0"/>
          </a:p>
        </p:txBody>
      </p:sp>
      <p:sp>
        <p:nvSpPr>
          <p:cNvPr id="862210" name="Rectangle 2">
            <a:extLst>
              <a:ext uri="{FF2B5EF4-FFF2-40B4-BE49-F238E27FC236}">
                <a16:creationId xmlns:a16="http://schemas.microsoft.com/office/drawing/2014/main" id="{CCE90AAB-9B7E-E94E-88C3-92229132E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2211" name="Rectangle 3">
            <a:extLst>
              <a:ext uri="{FF2B5EF4-FFF2-40B4-BE49-F238E27FC236}">
                <a16:creationId xmlns:a16="http://schemas.microsoft.com/office/drawing/2014/main" id="{ECFE6AE5-0DB9-DB46-9916-45ED6AC8FA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0" dirty="0"/>
              <a:t>In this method, all flip-flops are converted to scan FFs, which are then connected as configurable shift-registers whose contents can be shifted out and observed.</a:t>
            </a:r>
          </a:p>
        </p:txBody>
      </p:sp>
    </p:spTree>
    <p:extLst>
      <p:ext uri="{BB962C8B-B14F-4D97-AF65-F5344CB8AC3E}">
        <p14:creationId xmlns:p14="http://schemas.microsoft.com/office/powerpoint/2010/main" val="3026148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A7911DC-D0F6-1A49-85E5-CB9CECB98E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BCBA5-11ED-3240-9246-67A7BC6A8EEA}" type="slidenum">
              <a:rPr lang="en-US" altLang="en-US"/>
              <a:pPr/>
              <a:t>16</a:t>
            </a:fld>
            <a:endParaRPr lang="en-US" altLang="en-US" dirty="0"/>
          </a:p>
        </p:txBody>
      </p:sp>
      <p:sp>
        <p:nvSpPr>
          <p:cNvPr id="863234" name="Rectangle 2">
            <a:extLst>
              <a:ext uri="{FF2B5EF4-FFF2-40B4-BE49-F238E27FC236}">
                <a16:creationId xmlns:a16="http://schemas.microsoft.com/office/drawing/2014/main" id="{A2FB2771-40E1-7F4C-853E-C5825689D1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>
            <a:extLst>
              <a:ext uri="{FF2B5EF4-FFF2-40B4-BE49-F238E27FC236}">
                <a16:creationId xmlns:a16="http://schemas.microsoft.com/office/drawing/2014/main" id="{C5AA0310-763B-3B49-A345-780DD7163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Circuit implementation of scannable FFs</a:t>
            </a:r>
          </a:p>
        </p:txBody>
      </p:sp>
    </p:spTree>
    <p:extLst>
      <p:ext uri="{BB962C8B-B14F-4D97-AF65-F5344CB8AC3E}">
        <p14:creationId xmlns:p14="http://schemas.microsoft.com/office/powerpoint/2010/main" val="4238701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72FFD4A-C15A-8741-8060-147301D7F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607202-532E-834E-B61C-147918F7C20D}" type="slidenum">
              <a:rPr lang="en-US" altLang="en-US"/>
              <a:pPr/>
              <a:t>17</a:t>
            </a:fld>
            <a:endParaRPr lang="en-US" altLang="en-US" dirty="0"/>
          </a:p>
        </p:txBody>
      </p:sp>
      <p:sp>
        <p:nvSpPr>
          <p:cNvPr id="879618" name="Rectangle 2">
            <a:extLst>
              <a:ext uri="{FF2B5EF4-FFF2-40B4-BE49-F238E27FC236}">
                <a16:creationId xmlns:a16="http://schemas.microsoft.com/office/drawing/2014/main" id="{00B23D90-4341-0D4A-AD33-7DDCCFF015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3">
            <a:extLst>
              <a:ext uri="{FF2B5EF4-FFF2-40B4-BE49-F238E27FC236}">
                <a16:creationId xmlns:a16="http://schemas.microsoft.com/office/drawing/2014/main" id="{D73318E3-D6AC-324C-AA67-9767E880B4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ATPG is the automation of test pattern generation using electronic design tools.</a:t>
            </a:r>
          </a:p>
        </p:txBody>
      </p:sp>
    </p:spTree>
    <p:extLst>
      <p:ext uri="{BB962C8B-B14F-4D97-AF65-F5344CB8AC3E}">
        <p14:creationId xmlns:p14="http://schemas.microsoft.com/office/powerpoint/2010/main" val="3335267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B2FD84D-7400-174F-A9E3-3B93E3C405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2C7E8-72C7-8544-B61B-488DAC95724A}" type="slidenum">
              <a:rPr lang="en-US" altLang="en-US"/>
              <a:pPr/>
              <a:t>18</a:t>
            </a:fld>
            <a:endParaRPr lang="en-US" altLang="en-US" dirty="0"/>
          </a:p>
        </p:txBody>
      </p:sp>
      <p:sp>
        <p:nvSpPr>
          <p:cNvPr id="864258" name="Rectangle 2">
            <a:extLst>
              <a:ext uri="{FF2B5EF4-FFF2-40B4-BE49-F238E27FC236}">
                <a16:creationId xmlns:a16="http://schemas.microsoft.com/office/drawing/2014/main" id="{2365A393-DFBF-A042-9265-1B6C6712C6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>
            <a:extLst>
              <a:ext uri="{FF2B5EF4-FFF2-40B4-BE49-F238E27FC236}">
                <a16:creationId xmlns:a16="http://schemas.microsoft.com/office/drawing/2014/main" id="{8431B145-89BC-7D49-808E-2DC67DFBED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Built-in Self-test (BIST) uses circuits inside blocks of circuit to test themselves.</a:t>
            </a:r>
          </a:p>
        </p:txBody>
      </p:sp>
    </p:spTree>
    <p:extLst>
      <p:ext uri="{BB962C8B-B14F-4D97-AF65-F5344CB8AC3E}">
        <p14:creationId xmlns:p14="http://schemas.microsoft.com/office/powerpoint/2010/main" val="844859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E8A0E49-5319-F84A-8F69-A5EA718E7E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C3856-571F-3B42-9D95-5EB3E6C546E8}" type="slidenum">
              <a:rPr lang="en-US" altLang="en-US"/>
              <a:pPr/>
              <a:t>19</a:t>
            </a:fld>
            <a:endParaRPr lang="en-US" altLang="en-US" dirty="0"/>
          </a:p>
        </p:txBody>
      </p:sp>
      <p:sp>
        <p:nvSpPr>
          <p:cNvPr id="872450" name="Rectangle 2">
            <a:extLst>
              <a:ext uri="{FF2B5EF4-FFF2-40B4-BE49-F238E27FC236}">
                <a16:creationId xmlns:a16="http://schemas.microsoft.com/office/drawing/2014/main" id="{6F08228A-FBBC-AD46-8C30-3E1932CE62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>
            <a:extLst>
              <a:ext uri="{FF2B5EF4-FFF2-40B4-BE49-F238E27FC236}">
                <a16:creationId xmlns:a16="http://schemas.microsoft.com/office/drawing/2014/main" id="{CC8C2DE0-9B63-DF49-8B28-1347A34BD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0" dirty="0"/>
              <a:t>This circuit generates a pseudorandom sequence of numbers, which can be used for tests.</a:t>
            </a:r>
          </a:p>
        </p:txBody>
      </p:sp>
    </p:spTree>
    <p:extLst>
      <p:ext uri="{BB962C8B-B14F-4D97-AF65-F5344CB8AC3E}">
        <p14:creationId xmlns:p14="http://schemas.microsoft.com/office/powerpoint/2010/main" val="2027210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516C1422-85A1-564D-A764-8011C09BC2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473C604-78E2-8746-95AF-3A1BD13D1B85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 dirty="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FA283B3-98F9-354A-AC44-B554D6E4A5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CD10E155-59CB-5842-BAA2-1B9C8ED78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7197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8D2831B-A0B1-3846-9FE7-51D2F6AD12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46FB25-62BE-4B4F-9711-AF1D8CA44BCE}" type="slidenum">
              <a:rPr lang="en-US" altLang="en-US"/>
              <a:pPr/>
              <a:t>20</a:t>
            </a:fld>
            <a:endParaRPr lang="en-US" altLang="en-US" dirty="0"/>
          </a:p>
        </p:txBody>
      </p:sp>
      <p:sp>
        <p:nvSpPr>
          <p:cNvPr id="873474" name="Rectangle 2">
            <a:extLst>
              <a:ext uri="{FF2B5EF4-FFF2-40B4-BE49-F238E27FC236}">
                <a16:creationId xmlns:a16="http://schemas.microsoft.com/office/drawing/2014/main" id="{6F8D1F2F-E7D7-0C43-8D75-3038026E60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>
            <a:extLst>
              <a:ext uri="{FF2B5EF4-FFF2-40B4-BE49-F238E27FC236}">
                <a16:creationId xmlns:a16="http://schemas.microsoft.com/office/drawing/2014/main" id="{E3C71852-5B2E-264F-95B7-B4EFB7412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0" dirty="0"/>
              <a:t>Using additional gates, more (total of 4) functions can be added to the test circuit. </a:t>
            </a:r>
          </a:p>
        </p:txBody>
      </p:sp>
    </p:spTree>
    <p:extLst>
      <p:ext uri="{BB962C8B-B14F-4D97-AF65-F5344CB8AC3E}">
        <p14:creationId xmlns:p14="http://schemas.microsoft.com/office/powerpoint/2010/main" val="2404183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C922A6D-A395-0F40-B115-937720F4C7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210AD6-D743-D043-ACA5-63F3883BCCED}" type="slidenum">
              <a:rPr lang="en-US" altLang="en-US"/>
              <a:pPr/>
              <a:t>21</a:t>
            </a:fld>
            <a:endParaRPr lang="en-US" altLang="en-US" dirty="0"/>
          </a:p>
        </p:txBody>
      </p:sp>
      <p:sp>
        <p:nvSpPr>
          <p:cNvPr id="874498" name="Rectangle 2">
            <a:extLst>
              <a:ext uri="{FF2B5EF4-FFF2-40B4-BE49-F238E27FC236}">
                <a16:creationId xmlns:a16="http://schemas.microsoft.com/office/drawing/2014/main" id="{3218856C-6CDC-1A40-A0BC-1076444168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>
            <a:extLst>
              <a:ext uri="{FF2B5EF4-FFF2-40B4-BE49-F238E27FC236}">
                <a16:creationId xmlns:a16="http://schemas.microsoft.com/office/drawing/2014/main" id="{65BC4A6A-B447-1341-A331-B7D61A198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1997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FB167F-03B5-2848-B9CC-7DB11933E8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62619-28A5-7A43-B323-6ED89D12F1BE}" type="slidenum">
              <a:rPr lang="en-US" altLang="en-US"/>
              <a:pPr/>
              <a:t>22</a:t>
            </a:fld>
            <a:endParaRPr lang="en-US" altLang="en-US" dirty="0"/>
          </a:p>
        </p:txBody>
      </p:sp>
      <p:sp>
        <p:nvSpPr>
          <p:cNvPr id="875522" name="Rectangle 2">
            <a:extLst>
              <a:ext uri="{FF2B5EF4-FFF2-40B4-BE49-F238E27FC236}">
                <a16:creationId xmlns:a16="http://schemas.microsoft.com/office/drawing/2014/main" id="{FB147A5E-5C77-324E-BD5C-317F16C4E9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>
            <a:extLst>
              <a:ext uri="{FF2B5EF4-FFF2-40B4-BE49-F238E27FC236}">
                <a16:creationId xmlns:a16="http://schemas.microsoft.com/office/drawing/2014/main" id="{1952DFD8-1C46-D34D-ABCF-5BE9A9400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Boundary scan is used to observe and analyze the states of sub-blocks and VLSI.</a:t>
            </a:r>
          </a:p>
        </p:txBody>
      </p:sp>
    </p:spTree>
    <p:extLst>
      <p:ext uri="{BB962C8B-B14F-4D97-AF65-F5344CB8AC3E}">
        <p14:creationId xmlns:p14="http://schemas.microsoft.com/office/powerpoint/2010/main" val="24807625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3E0A1A3-F742-064C-977B-243FD93E4A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606B59-1DE1-3C4B-8B02-9377909591D3}" type="slidenum">
              <a:rPr lang="en-US" altLang="en-US"/>
              <a:pPr/>
              <a:t>23</a:t>
            </a:fld>
            <a:endParaRPr lang="en-US" altLang="en-US" dirty="0"/>
          </a:p>
        </p:txBody>
      </p:sp>
      <p:sp>
        <p:nvSpPr>
          <p:cNvPr id="876546" name="Rectangle 2">
            <a:extLst>
              <a:ext uri="{FF2B5EF4-FFF2-40B4-BE49-F238E27FC236}">
                <a16:creationId xmlns:a16="http://schemas.microsoft.com/office/drawing/2014/main" id="{38846F20-F786-C34C-8396-1535A34661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>
            <a:extLst>
              <a:ext uri="{FF2B5EF4-FFF2-40B4-BE49-F238E27FC236}">
                <a16:creationId xmlns:a16="http://schemas.microsoft.com/office/drawing/2014/main" id="{F886475D-F056-C547-8C62-6C670D954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4063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5A754B3-9C66-9343-80A8-BDBF7CE184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901212-B6E1-B044-A63F-6A8CC95CBFF8}" type="slidenum">
              <a:rPr lang="en-US" altLang="en-US"/>
              <a:pPr/>
              <a:t>24</a:t>
            </a:fld>
            <a:endParaRPr lang="en-US" altLang="en-US" dirty="0"/>
          </a:p>
        </p:txBody>
      </p:sp>
      <p:sp>
        <p:nvSpPr>
          <p:cNvPr id="877570" name="Rectangle 2">
            <a:extLst>
              <a:ext uri="{FF2B5EF4-FFF2-40B4-BE49-F238E27FC236}">
                <a16:creationId xmlns:a16="http://schemas.microsoft.com/office/drawing/2014/main" id="{2304B546-880D-A349-8A27-536C80D578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>
            <a:extLst>
              <a:ext uri="{FF2B5EF4-FFF2-40B4-BE49-F238E27FC236}">
                <a16:creationId xmlns:a16="http://schemas.microsoft.com/office/drawing/2014/main" id="{DA4A8318-8BDD-F747-AAF0-3F26FC74E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073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01BE644-3956-C741-B75B-EDBE999217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8BF404-CA9B-B346-87DA-090EBE24D856}" type="slidenum">
              <a:rPr lang="en-US" altLang="en-US"/>
              <a:pPr/>
              <a:t>3</a:t>
            </a:fld>
            <a:endParaRPr lang="en-US" altLang="en-US" dirty="0"/>
          </a:p>
        </p:txBody>
      </p:sp>
      <p:sp>
        <p:nvSpPr>
          <p:cNvPr id="839682" name="Rectangle 2">
            <a:extLst>
              <a:ext uri="{FF2B5EF4-FFF2-40B4-BE49-F238E27FC236}">
                <a16:creationId xmlns:a16="http://schemas.microsoft.com/office/drawing/2014/main" id="{37059BA2-2C52-0449-815F-2C9DD4BFBA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683" name="Rectangle 3">
            <a:extLst>
              <a:ext uri="{FF2B5EF4-FFF2-40B4-BE49-F238E27FC236}">
                <a16:creationId xmlns:a16="http://schemas.microsoft.com/office/drawing/2014/main" id="{00313517-5E0A-BA4F-BE2A-442C52EC2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492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F3A920B-6FD4-5F4F-8292-1F0783F657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28955D-CE44-2240-A00A-97EBBE6C9EE7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840706" name="Rectangle 2">
            <a:extLst>
              <a:ext uri="{FF2B5EF4-FFF2-40B4-BE49-F238E27FC236}">
                <a16:creationId xmlns:a16="http://schemas.microsoft.com/office/drawing/2014/main" id="{347CF264-62EA-2F45-85F4-4D171852CC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>
            <a:extLst>
              <a:ext uri="{FF2B5EF4-FFF2-40B4-BE49-F238E27FC236}">
                <a16:creationId xmlns:a16="http://schemas.microsoft.com/office/drawing/2014/main" id="{99E58FF3-0E43-4549-BC80-2E21FE696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6083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0B7B76-C82A-1042-9741-24057C8DA7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76E8BC-F66A-A543-A113-4A905F216FAD}" type="slidenum">
              <a:rPr lang="en-US" altLang="en-US"/>
              <a:pPr/>
              <a:t>5</a:t>
            </a:fld>
            <a:endParaRPr lang="en-US" altLang="en-US" dirty="0"/>
          </a:p>
        </p:txBody>
      </p:sp>
      <p:sp>
        <p:nvSpPr>
          <p:cNvPr id="841730" name="Rectangle 2">
            <a:extLst>
              <a:ext uri="{FF2B5EF4-FFF2-40B4-BE49-F238E27FC236}">
                <a16:creationId xmlns:a16="http://schemas.microsoft.com/office/drawing/2014/main" id="{CFAD3997-28D6-5849-91F0-E6F6A4E243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1731" name="Rectangle 3">
            <a:extLst>
              <a:ext uri="{FF2B5EF4-FFF2-40B4-BE49-F238E27FC236}">
                <a16:creationId xmlns:a16="http://schemas.microsoft.com/office/drawing/2014/main" id="{D973D2FB-204F-8248-826B-3E4D883CA4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4042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7C36D07-AF97-EA4C-A944-4F64842C8E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2C1217-0D51-6D46-82FB-4EE6296A5C1A}" type="slidenum">
              <a:rPr lang="en-US" altLang="en-US"/>
              <a:pPr/>
              <a:t>6</a:t>
            </a:fld>
            <a:endParaRPr lang="en-US" altLang="en-US" dirty="0"/>
          </a:p>
        </p:txBody>
      </p:sp>
      <p:sp>
        <p:nvSpPr>
          <p:cNvPr id="843778" name="Rectangle 2">
            <a:extLst>
              <a:ext uri="{FF2B5EF4-FFF2-40B4-BE49-F238E27FC236}">
                <a16:creationId xmlns:a16="http://schemas.microsoft.com/office/drawing/2014/main" id="{15604BCB-C586-1D4F-B631-6F2E3256B2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3779" name="Rectangle 3">
            <a:extLst>
              <a:ext uri="{FF2B5EF4-FFF2-40B4-BE49-F238E27FC236}">
                <a16:creationId xmlns:a16="http://schemas.microsoft.com/office/drawing/2014/main" id="{F181E8E9-2A66-7542-86DC-B345FDAD1F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Shmoo plot graphically displays the systems response to a range of varying inputs.</a:t>
            </a:r>
          </a:p>
        </p:txBody>
      </p:sp>
    </p:spTree>
    <p:extLst>
      <p:ext uri="{BB962C8B-B14F-4D97-AF65-F5344CB8AC3E}">
        <p14:creationId xmlns:p14="http://schemas.microsoft.com/office/powerpoint/2010/main" val="2724645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C0AE3E-7505-5843-8AAE-DDA693AEA2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AE1771-D4E2-9840-9470-4050F5C311DA}" type="slidenum">
              <a:rPr lang="en-US" altLang="en-US"/>
              <a:pPr/>
              <a:t>7</a:t>
            </a:fld>
            <a:endParaRPr lang="en-US" altLang="en-US" dirty="0"/>
          </a:p>
        </p:txBody>
      </p:sp>
      <p:sp>
        <p:nvSpPr>
          <p:cNvPr id="844802" name="Rectangle 2">
            <a:extLst>
              <a:ext uri="{FF2B5EF4-FFF2-40B4-BE49-F238E27FC236}">
                <a16:creationId xmlns:a16="http://schemas.microsoft.com/office/drawing/2014/main" id="{408611B1-49C0-0142-8EBD-708CD387B2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4803" name="Rectangle 3">
            <a:extLst>
              <a:ext uri="{FF2B5EF4-FFF2-40B4-BE49-F238E27FC236}">
                <a16:creationId xmlns:a16="http://schemas.microsoft.com/office/drawing/2014/main" id="{D98EE787-5C61-4F4C-842F-9206067BD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Extensive testing can be done at the manufacturer</a:t>
            </a:r>
            <a:r>
              <a:rPr lang="en-US" altLang="en-US" b="1" dirty="0"/>
              <a:t>’</a:t>
            </a:r>
            <a:r>
              <a:rPr lang="en-US" altLang="en-US" dirty="0"/>
              <a:t>s end. However, this can be expensive.</a:t>
            </a:r>
          </a:p>
        </p:txBody>
      </p:sp>
    </p:spTree>
    <p:extLst>
      <p:ext uri="{BB962C8B-B14F-4D97-AF65-F5344CB8AC3E}">
        <p14:creationId xmlns:p14="http://schemas.microsoft.com/office/powerpoint/2010/main" val="2456373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BC98021-6467-FB4A-9832-A8B98896A7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BFB865-AD31-D449-B5B9-97366D688D14}" type="slidenum">
              <a:rPr lang="en-US" altLang="en-US"/>
              <a:pPr/>
              <a:t>8</a:t>
            </a:fld>
            <a:endParaRPr lang="en-US" altLang="en-US" dirty="0"/>
          </a:p>
        </p:txBody>
      </p:sp>
      <p:sp>
        <p:nvSpPr>
          <p:cNvPr id="881666" name="Rectangle 2">
            <a:extLst>
              <a:ext uri="{FF2B5EF4-FFF2-40B4-BE49-F238E27FC236}">
                <a16:creationId xmlns:a16="http://schemas.microsoft.com/office/drawing/2014/main" id="{151281F2-A005-DB46-BDAC-42B93B9179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>
            <a:extLst>
              <a:ext uri="{FF2B5EF4-FFF2-40B4-BE49-F238E27FC236}">
                <a16:creationId xmlns:a16="http://schemas.microsoft.com/office/drawing/2014/main" id="{7DF52229-F32B-5546-B2E2-3492DBA7D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2565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D2B8564-3B5D-F948-80F2-03D66A3EFB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E5E09F-2075-704A-93A6-329C1A8FEB33}" type="slidenum">
              <a:rPr lang="en-US" altLang="en-US"/>
              <a:pPr/>
              <a:t>9</a:t>
            </a:fld>
            <a:endParaRPr lang="en-US" altLang="en-US" dirty="0"/>
          </a:p>
        </p:txBody>
      </p:sp>
      <p:sp>
        <p:nvSpPr>
          <p:cNvPr id="847874" name="Rectangle 2">
            <a:extLst>
              <a:ext uri="{FF2B5EF4-FFF2-40B4-BE49-F238E27FC236}">
                <a16:creationId xmlns:a16="http://schemas.microsoft.com/office/drawing/2014/main" id="{04F25376-0F2C-4F47-91A1-99B93C21D1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>
            <a:extLst>
              <a:ext uri="{FF2B5EF4-FFF2-40B4-BE49-F238E27FC236}">
                <a16:creationId xmlns:a16="http://schemas.microsoft.com/office/drawing/2014/main" id="{114E9418-7278-8D40-98CD-0B9EA5100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Stuck-At-Faults are functional fault model</a:t>
            </a:r>
            <a:r>
              <a:rPr lang="en-US" altLang="en-US" b="1" dirty="0"/>
              <a:t>,</a:t>
            </a:r>
            <a:r>
              <a:rPr lang="en-US" altLang="en-US" dirty="0"/>
              <a:t> which operates at the logic models of digital circuits. It models the input(s) or output of the logic gates when stuck at 1 or 0.</a:t>
            </a:r>
          </a:p>
        </p:txBody>
      </p:sp>
    </p:spTree>
    <p:extLst>
      <p:ext uri="{BB962C8B-B14F-4D97-AF65-F5344CB8AC3E}">
        <p14:creationId xmlns:p14="http://schemas.microsoft.com/office/powerpoint/2010/main" val="207064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80BE67C-B00B-7444-99B6-10A3997029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2" t="3803" r="2134" b="12930"/>
          <a:stretch/>
        </p:blipFill>
        <p:spPr>
          <a:xfrm>
            <a:off x="0" y="492549"/>
            <a:ext cx="12192000" cy="6857999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42EC3731-9F30-0D4B-A054-E13DBA0EE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3037466"/>
            <a:ext cx="5113338" cy="1519514"/>
          </a:xfrm>
        </p:spPr>
        <p:txBody>
          <a:bodyPr anchor="t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Divider Page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1499DC14-57F4-EA4C-ABBC-0ECD735C4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556980"/>
            <a:ext cx="5113338" cy="702444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0A94567B-B8A8-AB41-BF7F-41919C86BD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31972" y="1173991"/>
            <a:ext cx="1677366" cy="51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72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6250"/>
            <a:ext cx="11233150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171111"/>
            <a:ext cx="11233150" cy="408622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 marL="672783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325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554490"/>
            <a:ext cx="11233150" cy="408710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5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83333C0-34BE-704E-807B-860FBC235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2" t="3803" r="2134" b="12930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078942" y="1087378"/>
            <a:ext cx="42333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x-none" sz="1200" dirty="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algn="r">
              <a:defRPr/>
            </a:pPr>
            <a:br>
              <a:rPr lang="en-US" altLang="x-none" sz="1200" dirty="0">
                <a:solidFill>
                  <a:schemeClr val="bg1"/>
                </a:solidFill>
              </a:rPr>
            </a:br>
            <a:r>
              <a:rPr lang="en-US" altLang="x-none" sz="1200" dirty="0">
                <a:solidFill>
                  <a:schemeClr val="bg1"/>
                </a:solidFill>
              </a:rPr>
              <a:t>www.arm.com/company/policies/trademarks</a:t>
            </a:r>
          </a:p>
        </p:txBody>
      </p:sp>
      <p:pic>
        <p:nvPicPr>
          <p:cNvPr id="10" name="Picture 16">
            <a:extLst>
              <a:ext uri="{FF2B5EF4-FFF2-40B4-BE49-F238E27FC236}">
                <a16:creationId xmlns:a16="http://schemas.microsoft.com/office/drawing/2014/main" id="{DAF95499-8272-DF43-8B3C-788EA26EBD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63" y="1173991"/>
            <a:ext cx="1677366" cy="51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7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7006-CBD4-5A48-9A3E-9D2CF734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328E-6E76-E042-8454-46615E43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CA7C0-0483-F340-B93E-5BC945FA3B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12: Design for Testability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E7845-D943-5E48-9F54-5AA0AA48DE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A58FD5-E887-7848-AC50-530D1BFBACB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8103125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5" y="478301"/>
            <a:ext cx="11233150" cy="654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>
            <a:off x="492125" y="6410643"/>
            <a:ext cx="312738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2682C2D1-8EA8-E748-B66F-74D4D53CF8F8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 dirty="0">
              <a:solidFill>
                <a:srgbClr val="7F7F7F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133061"/>
            <a:ext cx="11243088" cy="46009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982663" y="6413179"/>
            <a:ext cx="156161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rgbClr val="7F7F7F"/>
                </a:solidFill>
              </a:rPr>
              <a:t>© 2020 Arm Limited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012347-3565-314A-935A-F06376FE34D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938720" y="6378893"/>
            <a:ext cx="774267" cy="23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0" r:id="rId1"/>
    <p:sldLayoutId id="2147485440" r:id="rId2"/>
    <p:sldLayoutId id="2147485441" r:id="rId3"/>
    <p:sldLayoutId id="2147485453" r:id="rId4"/>
    <p:sldLayoutId id="2147485511" r:id="rId5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0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sz="2000"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19" userDrawn="1">
          <p15:clr>
            <a:srgbClr val="F26B43"/>
          </p15:clr>
        </p15:guide>
        <p15:guide id="4" orient="horz" pos="300" userDrawn="1">
          <p15:clr>
            <a:srgbClr val="F26B43"/>
          </p15:clr>
        </p15:guide>
        <p15:guide id="5" orient="horz" pos="4020" userDrawn="1">
          <p15:clr>
            <a:srgbClr val="F26B43"/>
          </p15:clr>
        </p15:guide>
        <p15:guide id="6" pos="7378" userDrawn="1">
          <p15:clr>
            <a:srgbClr val="F26B43"/>
          </p15:clr>
        </p15:guide>
        <p15:guide id="7" pos="302" userDrawn="1">
          <p15:clr>
            <a:srgbClr val="F26B43"/>
          </p15:clr>
        </p15:guide>
        <p15:guide id="8" pos="70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B3BF-D272-0C49-B51F-7C78F467B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669243"/>
            <a:ext cx="5113338" cy="1519514"/>
          </a:xfrm>
        </p:spPr>
        <p:txBody>
          <a:bodyPr/>
          <a:lstStyle/>
          <a:p>
            <a:r>
              <a:rPr lang="en-US" dirty="0"/>
              <a:t>CMOS VLSI Design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Lecture 19:</a:t>
            </a:r>
            <a:br>
              <a:rPr lang="en-US" dirty="0"/>
            </a:br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81206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>
            <a:extLst>
              <a:ext uri="{FF2B5EF4-FFF2-40B4-BE49-F238E27FC236}">
                <a16:creationId xmlns:a16="http://schemas.microsoft.com/office/drawing/2014/main" id="{A76325B9-CB6A-7945-8874-01AF004C3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4A2046-B61F-4574-BF16-502F91091F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70458" y="1283034"/>
            <a:ext cx="3851084" cy="456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20450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>
            <a:extLst>
              <a:ext uri="{FF2B5EF4-FFF2-40B4-BE49-F238E27FC236}">
                <a16:creationId xmlns:a16="http://schemas.microsoft.com/office/drawing/2014/main" id="{82A7746B-ED43-8045-9F78-4DD27F7109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Observability &amp; Controllability</a:t>
            </a:r>
          </a:p>
        </p:txBody>
      </p:sp>
      <p:sp>
        <p:nvSpPr>
          <p:cNvPr id="797699" name="Rectangle 3">
            <a:extLst>
              <a:ext uri="{FF2B5EF4-FFF2-40B4-BE49-F238E27FC236}">
                <a16:creationId xmlns:a16="http://schemas.microsoft.com/office/drawing/2014/main" id="{85ABEC38-9052-174E-8F97-FFED052E9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/>
              <a:t>Observability</a:t>
            </a:r>
            <a:r>
              <a:rPr lang="en-US" altLang="en-US" dirty="0"/>
              <a:t>: ease of observing a node by watching external output pins of the chip</a:t>
            </a:r>
          </a:p>
          <a:p>
            <a:r>
              <a:rPr lang="en-US" altLang="en-US" i="1" dirty="0"/>
              <a:t>Controllability</a:t>
            </a:r>
            <a:r>
              <a:rPr lang="en-US" altLang="en-US" dirty="0"/>
              <a:t>: ease of forcing a node to 0 or 1 by driving input pins of the chip</a:t>
            </a:r>
          </a:p>
          <a:p>
            <a:endParaRPr lang="en-US" altLang="en-US" dirty="0"/>
          </a:p>
          <a:p>
            <a:r>
              <a:rPr lang="en-US" altLang="en-US" dirty="0"/>
              <a:t>Combinational logic is usually easy to observe and control</a:t>
            </a:r>
          </a:p>
          <a:p>
            <a:r>
              <a:rPr lang="en-US" altLang="en-US" dirty="0"/>
              <a:t>Finite</a:t>
            </a:r>
            <a:r>
              <a:rPr lang="en-US" altLang="en-US" dirty="0">
                <a:solidFill>
                  <a:schemeClr val="accent5"/>
                </a:solidFill>
              </a:rPr>
              <a:t>-</a:t>
            </a:r>
            <a:r>
              <a:rPr lang="en-US" altLang="en-US" dirty="0"/>
              <a:t>state machines can be very difficult, requiring many cycles to enter desired state</a:t>
            </a:r>
          </a:p>
          <a:p>
            <a:pPr lvl="1"/>
            <a:r>
              <a:rPr lang="en-US" altLang="en-US" dirty="0"/>
              <a:t>Especially if state transition diagram is not known to the test engineer</a:t>
            </a:r>
          </a:p>
        </p:txBody>
      </p:sp>
    </p:spTree>
    <p:extLst>
      <p:ext uri="{BB962C8B-B14F-4D97-AF65-F5344CB8AC3E}">
        <p14:creationId xmlns:p14="http://schemas.microsoft.com/office/powerpoint/2010/main" val="109888430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>
            <a:extLst>
              <a:ext uri="{FF2B5EF4-FFF2-40B4-BE49-F238E27FC236}">
                <a16:creationId xmlns:a16="http://schemas.microsoft.com/office/drawing/2014/main" id="{13755BF2-0A6B-4D4C-BBF5-650BCEFF1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 Pattern Generation</a:t>
            </a:r>
          </a:p>
        </p:txBody>
      </p:sp>
      <p:sp>
        <p:nvSpPr>
          <p:cNvPr id="799747" name="Rectangle 3">
            <a:extLst>
              <a:ext uri="{FF2B5EF4-FFF2-40B4-BE49-F238E27FC236}">
                <a16:creationId xmlns:a16="http://schemas.microsoft.com/office/drawing/2014/main" id="{8DE37C9F-88CB-734C-870A-6811802D7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Manufacturing test ideally would check every node in the circuit to prove it is not stuck.</a:t>
            </a:r>
          </a:p>
          <a:p>
            <a:r>
              <a:rPr lang="en-US" altLang="en-US" dirty="0"/>
              <a:t>Apply the smallest sequence of test vectors necessary to prove each node is not stuck.</a:t>
            </a:r>
          </a:p>
          <a:p>
            <a:endParaRPr lang="en-US" altLang="en-US" dirty="0"/>
          </a:p>
          <a:p>
            <a:r>
              <a:rPr lang="en-US" altLang="en-US" dirty="0"/>
              <a:t>Good observability and controllability reduce the number of test vectors required for manufacturing test.</a:t>
            </a:r>
          </a:p>
          <a:p>
            <a:pPr lvl="1"/>
            <a:r>
              <a:rPr lang="en-US" altLang="en-US" dirty="0"/>
              <a:t>Reduces the cost of testing</a:t>
            </a:r>
          </a:p>
          <a:p>
            <a:pPr lvl="1"/>
            <a:r>
              <a:rPr lang="en-US" altLang="en-US" dirty="0"/>
              <a:t>Motivates design-for-test</a:t>
            </a:r>
          </a:p>
        </p:txBody>
      </p:sp>
    </p:spTree>
    <p:extLst>
      <p:ext uri="{BB962C8B-B14F-4D97-AF65-F5344CB8AC3E}">
        <p14:creationId xmlns:p14="http://schemas.microsoft.com/office/powerpoint/2010/main" val="1622515195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>
            <a:extLst>
              <a:ext uri="{FF2B5EF4-FFF2-40B4-BE49-F238E27FC236}">
                <a16:creationId xmlns:a16="http://schemas.microsoft.com/office/drawing/2014/main" id="{60C4DDDE-A173-E548-B04C-F3F96BD20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 Example</a:t>
            </a:r>
          </a:p>
        </p:txBody>
      </p:sp>
      <p:sp>
        <p:nvSpPr>
          <p:cNvPr id="809987" name="Rectangle 3">
            <a:extLst>
              <a:ext uri="{FF2B5EF4-FFF2-40B4-BE49-F238E27FC236}">
                <a16:creationId xmlns:a16="http://schemas.microsoft.com/office/drawing/2014/main" id="{15640702-3388-8646-A073-BD5899D11B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90000"/>
              </a:lnSpc>
              <a:buFontTx/>
              <a:buNone/>
            </a:pPr>
            <a:r>
              <a:rPr lang="en-US" altLang="en-US" dirty="0"/>
              <a:t>		SA1		SA0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</a:t>
            </a:r>
            <a:r>
              <a:rPr lang="en-US" altLang="en-US" baseline="-25000" dirty="0"/>
              <a:t>3	</a:t>
            </a:r>
            <a:r>
              <a:rPr lang="en-US" altLang="en-US" dirty="0"/>
              <a:t> 	{0110}		{1110}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</a:t>
            </a:r>
            <a:r>
              <a:rPr lang="en-US" altLang="en-US" baseline="-25000" dirty="0"/>
              <a:t>2		</a:t>
            </a:r>
            <a:r>
              <a:rPr lang="en-US" altLang="en-US" dirty="0"/>
              <a:t>{1010}		{1110}</a:t>
            </a:r>
            <a:endParaRPr lang="en-US" altLang="en-US" baseline="-25000" dirty="0"/>
          </a:p>
          <a:p>
            <a:pPr>
              <a:lnSpc>
                <a:spcPct val="90000"/>
              </a:lnSpc>
            </a:pPr>
            <a:r>
              <a:rPr lang="en-US" altLang="en-US" dirty="0"/>
              <a:t>A</a:t>
            </a:r>
            <a:r>
              <a:rPr lang="en-US" altLang="en-US" baseline="-25000" dirty="0"/>
              <a:t>1		</a:t>
            </a:r>
            <a:r>
              <a:rPr lang="en-US" altLang="en-US" dirty="0"/>
              <a:t>{0100}		{0110}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</a:t>
            </a:r>
            <a:r>
              <a:rPr lang="en-US" altLang="en-US" baseline="-25000" dirty="0"/>
              <a:t>0		</a:t>
            </a:r>
            <a:r>
              <a:rPr lang="en-US" altLang="en-US" dirty="0"/>
              <a:t>{0110}		{0111}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n1		{1110}		{0110}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n2		{0110}		{0100}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n3		{0101}		{0110}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Y		{0110}		{1110}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Minimum set: {0100, 0101, 0110, 0111, 1010, 1110}</a:t>
            </a:r>
          </a:p>
        </p:txBody>
      </p:sp>
      <p:graphicFrame>
        <p:nvGraphicFramePr>
          <p:cNvPr id="809989" name="Object 5">
            <a:extLst>
              <a:ext uri="{FF2B5EF4-FFF2-40B4-BE49-F238E27FC236}">
                <a16:creationId xmlns:a16="http://schemas.microsoft.com/office/drawing/2014/main" id="{DDE8723C-042A-DB4A-A0FA-C31EEB5F16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1676400"/>
          <a:ext cx="274320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4" imgW="11150600" imgH="5664200" progId="Visio.Drawing.6">
                  <p:embed/>
                </p:oleObj>
              </mc:Choice>
              <mc:Fallback>
                <p:oleObj name="VISIO" r:id="rId4" imgW="11150600" imgH="5664200" progId="Visio.Drawing.6">
                  <p:embed/>
                  <p:pic>
                    <p:nvPicPr>
                      <p:cNvPr id="809989" name="Object 5">
                        <a:extLst>
                          <a:ext uri="{FF2B5EF4-FFF2-40B4-BE49-F238E27FC236}">
                            <a16:creationId xmlns:a16="http://schemas.microsoft.com/office/drawing/2014/main" id="{DDE8723C-042A-DB4A-A0FA-C31EEB5F16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676400"/>
                        <a:ext cx="2743200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990" name="Rectangle 6">
            <a:extLst>
              <a:ext uri="{FF2B5EF4-FFF2-40B4-BE49-F238E27FC236}">
                <a16:creationId xmlns:a16="http://schemas.microsoft.com/office/drawing/2014/main" id="{20176FA3-C7AC-A34C-B61A-99C4AA0A0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305" y="148590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09991" name="Rectangle 7">
            <a:extLst>
              <a:ext uri="{FF2B5EF4-FFF2-40B4-BE49-F238E27FC236}">
                <a16:creationId xmlns:a16="http://schemas.microsoft.com/office/drawing/2014/main" id="{DABEA337-104B-2247-BF89-B3E3C55D5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1452355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09992" name="Rectangle 8">
            <a:extLst>
              <a:ext uri="{FF2B5EF4-FFF2-40B4-BE49-F238E27FC236}">
                <a16:creationId xmlns:a16="http://schemas.microsoft.com/office/drawing/2014/main" id="{6A138752-4B66-4343-948C-A5279689C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205" y="186690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09993" name="Rectangle 9">
            <a:extLst>
              <a:ext uri="{FF2B5EF4-FFF2-40B4-BE49-F238E27FC236}">
                <a16:creationId xmlns:a16="http://schemas.microsoft.com/office/drawing/2014/main" id="{949D3E82-5B3C-5549-8C7F-46FB5D095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1871455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09994" name="Rectangle 10">
            <a:extLst>
              <a:ext uri="{FF2B5EF4-FFF2-40B4-BE49-F238E27FC236}">
                <a16:creationId xmlns:a16="http://schemas.microsoft.com/office/drawing/2014/main" id="{879D7ADB-E1A4-0447-BC91-8EDBD2FE5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205" y="224790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09995" name="Rectangle 11">
            <a:extLst>
              <a:ext uri="{FF2B5EF4-FFF2-40B4-BE49-F238E27FC236}">
                <a16:creationId xmlns:a16="http://schemas.microsoft.com/office/drawing/2014/main" id="{F313F7B0-0785-5F46-88B0-658E48A54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2214355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09996" name="Rectangle 12">
            <a:extLst>
              <a:ext uri="{FF2B5EF4-FFF2-40B4-BE49-F238E27FC236}">
                <a16:creationId xmlns:a16="http://schemas.microsoft.com/office/drawing/2014/main" id="{167E1AC1-73FB-CC43-B1E1-B955A39AE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205" y="270510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09997" name="Rectangle 13">
            <a:extLst>
              <a:ext uri="{FF2B5EF4-FFF2-40B4-BE49-F238E27FC236}">
                <a16:creationId xmlns:a16="http://schemas.microsoft.com/office/drawing/2014/main" id="{7D76B025-CEDE-5649-AD16-1438C6DFB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2671555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09998" name="Rectangle 14">
            <a:extLst>
              <a:ext uri="{FF2B5EF4-FFF2-40B4-BE49-F238E27FC236}">
                <a16:creationId xmlns:a16="http://schemas.microsoft.com/office/drawing/2014/main" id="{75CFFB10-4C4A-084A-9FFC-9E1F0F34F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205" y="308610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09999" name="Rectangle 15">
            <a:extLst>
              <a:ext uri="{FF2B5EF4-FFF2-40B4-BE49-F238E27FC236}">
                <a16:creationId xmlns:a16="http://schemas.microsoft.com/office/drawing/2014/main" id="{2DA0D09D-952D-954B-ADC9-1FE5351B6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3052555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0000" name="Rectangle 16">
            <a:extLst>
              <a:ext uri="{FF2B5EF4-FFF2-40B4-BE49-F238E27FC236}">
                <a16:creationId xmlns:a16="http://schemas.microsoft.com/office/drawing/2014/main" id="{160ADDB9-4587-474B-8863-572D3F777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205" y="346710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0001" name="Rectangle 17">
            <a:extLst>
              <a:ext uri="{FF2B5EF4-FFF2-40B4-BE49-F238E27FC236}">
                <a16:creationId xmlns:a16="http://schemas.microsoft.com/office/drawing/2014/main" id="{B12F8193-8868-0445-91E1-B20216425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3433555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0002" name="Rectangle 18">
            <a:extLst>
              <a:ext uri="{FF2B5EF4-FFF2-40B4-BE49-F238E27FC236}">
                <a16:creationId xmlns:a16="http://schemas.microsoft.com/office/drawing/2014/main" id="{AEE523F3-E2E6-C24F-8833-2F7B9F4A8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205" y="384810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0003" name="Rectangle 19">
            <a:extLst>
              <a:ext uri="{FF2B5EF4-FFF2-40B4-BE49-F238E27FC236}">
                <a16:creationId xmlns:a16="http://schemas.microsoft.com/office/drawing/2014/main" id="{CD9E9BE5-F499-FE4B-81F3-9CB78819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3814555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0004" name="Rectangle 20">
            <a:extLst>
              <a:ext uri="{FF2B5EF4-FFF2-40B4-BE49-F238E27FC236}">
                <a16:creationId xmlns:a16="http://schemas.microsoft.com/office/drawing/2014/main" id="{FCD620AC-F15F-1F46-9E7D-EC7237ECB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205" y="428648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0005" name="Rectangle 21">
            <a:extLst>
              <a:ext uri="{FF2B5EF4-FFF2-40B4-BE49-F238E27FC236}">
                <a16:creationId xmlns:a16="http://schemas.microsoft.com/office/drawing/2014/main" id="{55F1962A-B171-9540-8F52-4FA103FBC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4271755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0006" name="Rectangle 22">
            <a:extLst>
              <a:ext uri="{FF2B5EF4-FFF2-40B4-BE49-F238E27FC236}">
                <a16:creationId xmlns:a16="http://schemas.microsoft.com/office/drawing/2014/main" id="{57AC201C-EAA1-6D46-B4E3-9BDE0DBE3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029" y="5117015"/>
            <a:ext cx="518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4066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809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8099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809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809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8099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809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809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809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809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8099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8100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1" dur="500"/>
                                        <p:tgtEl>
                                          <p:spTgt spid="810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6" dur="500"/>
                                        <p:tgtEl>
                                          <p:spTgt spid="810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1" dur="500"/>
                                        <p:tgtEl>
                                          <p:spTgt spid="810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6" dur="500"/>
                                        <p:tgtEl>
                                          <p:spTgt spid="8100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1" dur="500"/>
                                        <p:tgtEl>
                                          <p:spTgt spid="8100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6" dur="500"/>
                                        <p:tgtEl>
                                          <p:spTgt spid="8100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>
            <a:extLst>
              <a:ext uri="{FF2B5EF4-FFF2-40B4-BE49-F238E27FC236}">
                <a16:creationId xmlns:a16="http://schemas.microsoft.com/office/drawing/2014/main" id="{97871599-BB76-9C45-A57B-66C927B01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for Test</a:t>
            </a:r>
          </a:p>
        </p:txBody>
      </p:sp>
      <p:sp>
        <p:nvSpPr>
          <p:cNvPr id="800771" name="Rectangle 3">
            <a:extLst>
              <a:ext uri="{FF2B5EF4-FFF2-40B4-BE49-F238E27FC236}">
                <a16:creationId xmlns:a16="http://schemas.microsoft.com/office/drawing/2014/main" id="{270BFB6A-440C-CA49-9C09-6D84D2B370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Design the chip to increase observability and controllability</a:t>
            </a:r>
          </a:p>
          <a:p>
            <a:endParaRPr lang="en-US" altLang="en-US" dirty="0"/>
          </a:p>
          <a:p>
            <a:r>
              <a:rPr lang="en-US" altLang="en-US" dirty="0"/>
              <a:t>If each register could be observed and controlled, test problem reduces to testing combinational logic between registers.</a:t>
            </a:r>
          </a:p>
          <a:p>
            <a:endParaRPr lang="en-US" altLang="en-US" dirty="0"/>
          </a:p>
          <a:p>
            <a:r>
              <a:rPr lang="en-US" altLang="en-US" dirty="0"/>
              <a:t>Better yet, logic blocks could enter test mode where they generate test patterns and report the results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509636679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>
            <a:extLst>
              <a:ext uri="{FF2B5EF4-FFF2-40B4-BE49-F238E27FC236}">
                <a16:creationId xmlns:a16="http://schemas.microsoft.com/office/drawing/2014/main" id="{3DE91FB4-B79A-C646-998A-E7514E79A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Scan</a:t>
            </a:r>
          </a:p>
        </p:txBody>
      </p:sp>
      <p:sp>
        <p:nvSpPr>
          <p:cNvPr id="801795" name="Rectangle 3">
            <a:extLst>
              <a:ext uri="{FF2B5EF4-FFF2-40B4-BE49-F238E27FC236}">
                <a16:creationId xmlns:a16="http://schemas.microsoft.com/office/drawing/2014/main" id="{73BAEBA3-6A4A-934D-83A3-8C7A9AE1F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Convert each flip-flop to a scan register</a:t>
            </a:r>
          </a:p>
          <a:p>
            <a:pPr lvl="1"/>
            <a:r>
              <a:rPr lang="en-US" altLang="en-US" dirty="0"/>
              <a:t>Only costs one extra multiplexer</a:t>
            </a:r>
          </a:p>
          <a:p>
            <a:r>
              <a:rPr lang="en-US" altLang="en-US" dirty="0"/>
              <a:t>Normal mode: flip-flops behave as usual</a:t>
            </a:r>
          </a:p>
          <a:p>
            <a:r>
              <a:rPr lang="en-US" altLang="en-US" dirty="0"/>
              <a:t>Scan mode: flip-flops behave as shift register</a:t>
            </a:r>
          </a:p>
          <a:p>
            <a:endParaRPr lang="en-US" altLang="en-US" dirty="0"/>
          </a:p>
          <a:p>
            <a:r>
              <a:rPr lang="en-US" altLang="en-US" dirty="0"/>
              <a:t>Contents of flops</a:t>
            </a:r>
          </a:p>
          <a:p>
            <a:pPr>
              <a:buFont typeface="Wingdings" pitchFamily="2" charset="2"/>
              <a:buNone/>
            </a:pPr>
            <a:r>
              <a:rPr lang="en-US" altLang="en-US" dirty="0"/>
              <a:t>	can be scanned</a:t>
            </a:r>
          </a:p>
          <a:p>
            <a:pPr>
              <a:buFont typeface="Wingdings" pitchFamily="2" charset="2"/>
              <a:buNone/>
            </a:pPr>
            <a:r>
              <a:rPr lang="en-US" altLang="en-US" dirty="0"/>
              <a:t>	out and new </a:t>
            </a:r>
          </a:p>
          <a:p>
            <a:pPr>
              <a:buFont typeface="Wingdings" pitchFamily="2" charset="2"/>
              <a:buNone/>
            </a:pPr>
            <a:r>
              <a:rPr lang="en-US" altLang="en-US" dirty="0"/>
              <a:t>	values scanned</a:t>
            </a:r>
          </a:p>
          <a:p>
            <a:pPr>
              <a:buFont typeface="Wingdings" pitchFamily="2" charset="2"/>
              <a:buNone/>
            </a:pPr>
            <a:r>
              <a:rPr lang="en-US" altLang="en-US" dirty="0"/>
              <a:t>	in</a:t>
            </a:r>
          </a:p>
        </p:txBody>
      </p:sp>
      <p:graphicFrame>
        <p:nvGraphicFramePr>
          <p:cNvPr id="801797" name="Object 5">
            <a:extLst>
              <a:ext uri="{FF2B5EF4-FFF2-40B4-BE49-F238E27FC236}">
                <a16:creationId xmlns:a16="http://schemas.microsoft.com/office/drawing/2014/main" id="{B91CEE8B-5285-A949-BF8B-E391B75E37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7200" y="1447800"/>
          <a:ext cx="2209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4" imgW="1092200" imgH="622300" progId="Visio.Drawing.6">
                  <p:embed/>
                </p:oleObj>
              </mc:Choice>
              <mc:Fallback>
                <p:oleObj name="VISIO" r:id="rId4" imgW="1092200" imgH="622300" progId="Visio.Drawing.6">
                  <p:embed/>
                  <p:pic>
                    <p:nvPicPr>
                      <p:cNvPr id="801797" name="Object 5">
                        <a:extLst>
                          <a:ext uri="{FF2B5EF4-FFF2-40B4-BE49-F238E27FC236}">
                            <a16:creationId xmlns:a16="http://schemas.microsoft.com/office/drawing/2014/main" id="{B91CEE8B-5285-A949-BF8B-E391B75E37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1447800"/>
                        <a:ext cx="22098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160A8C7-C0B7-482A-B191-9E6FCD42833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800156" y="2798747"/>
            <a:ext cx="5664071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64266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>
            <a:extLst>
              <a:ext uri="{FF2B5EF4-FFF2-40B4-BE49-F238E27FC236}">
                <a16:creationId xmlns:a16="http://schemas.microsoft.com/office/drawing/2014/main" id="{C8DBF647-A221-D741-B096-49D7F05F8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Scannable Flip-flops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98A09D-F42C-4D41-811F-1DA8DF5DD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841417" y="1360532"/>
            <a:ext cx="6509166" cy="4136936"/>
          </a:xfrm>
        </p:spPr>
      </p:pic>
    </p:spTree>
    <p:extLst>
      <p:ext uri="{BB962C8B-B14F-4D97-AF65-F5344CB8AC3E}">
        <p14:creationId xmlns:p14="http://schemas.microsoft.com/office/powerpoint/2010/main" val="1015364225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>
            <a:extLst>
              <a:ext uri="{FF2B5EF4-FFF2-40B4-BE49-F238E27FC236}">
                <a16:creationId xmlns:a16="http://schemas.microsoft.com/office/drawing/2014/main" id="{4A037516-282B-164F-B852-F49D0CF0F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ATPG</a:t>
            </a:r>
          </a:p>
        </p:txBody>
      </p:sp>
      <p:sp>
        <p:nvSpPr>
          <p:cNvPr id="878595" name="Rectangle 3">
            <a:extLst>
              <a:ext uri="{FF2B5EF4-FFF2-40B4-BE49-F238E27FC236}">
                <a16:creationId xmlns:a16="http://schemas.microsoft.com/office/drawing/2014/main" id="{D383B37D-FF3B-5E4A-BE87-D0E4B0E26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Test pattern generation is tedious</a:t>
            </a:r>
          </a:p>
          <a:p>
            <a:r>
              <a:rPr lang="en-US" altLang="en-US" dirty="0"/>
              <a:t>Automatic Test Pattern Generation (ATPG) tools produce a good set of vectors for each block of combinational logic</a:t>
            </a:r>
          </a:p>
          <a:p>
            <a:r>
              <a:rPr lang="en-US" altLang="en-US" dirty="0"/>
              <a:t>Scan chains are used to control and observe the blocks</a:t>
            </a:r>
          </a:p>
          <a:p>
            <a:r>
              <a:rPr lang="en-US" altLang="en-US" dirty="0"/>
              <a:t>Complete coverage requires a large number of vectors, raising the cost of test</a:t>
            </a:r>
          </a:p>
          <a:p>
            <a:r>
              <a:rPr lang="en-US" altLang="en-US" dirty="0"/>
              <a:t>Most products settle for covering 90+% of potential stuck-at</a:t>
            </a:r>
            <a:r>
              <a:rPr lang="en-US" altLang="en-US" dirty="0">
                <a:solidFill>
                  <a:schemeClr val="accent5"/>
                </a:solidFill>
              </a:rPr>
              <a:t>-</a:t>
            </a:r>
            <a:r>
              <a:rPr lang="en-US" altLang="en-US" dirty="0"/>
              <a:t>faults</a:t>
            </a:r>
          </a:p>
        </p:txBody>
      </p:sp>
    </p:spTree>
    <p:extLst>
      <p:ext uri="{BB962C8B-B14F-4D97-AF65-F5344CB8AC3E}">
        <p14:creationId xmlns:p14="http://schemas.microsoft.com/office/powerpoint/2010/main" val="3973954468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>
            <a:extLst>
              <a:ext uri="{FF2B5EF4-FFF2-40B4-BE49-F238E27FC236}">
                <a16:creationId xmlns:a16="http://schemas.microsoft.com/office/drawing/2014/main" id="{9943F894-88CD-5F4F-91A1-E7F3F91A9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Built-in Self-test</a:t>
            </a:r>
          </a:p>
        </p:txBody>
      </p:sp>
      <p:sp>
        <p:nvSpPr>
          <p:cNvPr id="802819" name="Rectangle 3">
            <a:extLst>
              <a:ext uri="{FF2B5EF4-FFF2-40B4-BE49-F238E27FC236}">
                <a16:creationId xmlns:a16="http://schemas.microsoft.com/office/drawing/2014/main" id="{D727F18F-03FC-8C4C-850B-7BAA7061A4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Built-in self-test lets blocks test themselves</a:t>
            </a:r>
          </a:p>
          <a:p>
            <a:pPr lvl="1"/>
            <a:r>
              <a:rPr lang="en-US" altLang="en-US" dirty="0"/>
              <a:t>Generate pseudorandom inputs to comb. logic</a:t>
            </a:r>
          </a:p>
          <a:p>
            <a:pPr lvl="1"/>
            <a:r>
              <a:rPr lang="en-US" altLang="en-US" dirty="0"/>
              <a:t>Combine outputs into a </a:t>
            </a:r>
            <a:r>
              <a:rPr lang="en-US" altLang="en-US" i="1" dirty="0"/>
              <a:t>syndrome</a:t>
            </a:r>
          </a:p>
          <a:p>
            <a:pPr lvl="1"/>
            <a:r>
              <a:rPr lang="en-US" altLang="en-US" dirty="0"/>
              <a:t>With high probability, block is fault-free if it produces the expected syndrome</a:t>
            </a:r>
          </a:p>
        </p:txBody>
      </p:sp>
    </p:spTree>
    <p:extLst>
      <p:ext uri="{BB962C8B-B14F-4D97-AF65-F5344CB8AC3E}">
        <p14:creationId xmlns:p14="http://schemas.microsoft.com/office/powerpoint/2010/main" val="3266761711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>
            <a:extLst>
              <a:ext uri="{FF2B5EF4-FFF2-40B4-BE49-F238E27FC236}">
                <a16:creationId xmlns:a16="http://schemas.microsoft.com/office/drawing/2014/main" id="{3E78A37F-7606-5149-B2D7-21AFEB144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PRSG</a:t>
            </a:r>
          </a:p>
        </p:txBody>
      </p:sp>
      <p:sp>
        <p:nvSpPr>
          <p:cNvPr id="822275" name="Rectangle 3">
            <a:extLst>
              <a:ext uri="{FF2B5EF4-FFF2-40B4-BE49-F238E27FC236}">
                <a16:creationId xmlns:a16="http://schemas.microsoft.com/office/drawing/2014/main" id="{4B718F80-F452-C24D-9B80-69D2CA2246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/>
              <a:t>Linear Feedback Shift Register</a:t>
            </a:r>
          </a:p>
          <a:p>
            <a:pPr lvl="1"/>
            <a:r>
              <a:rPr lang="en-US" altLang="en-US" dirty="0"/>
              <a:t>Shift register with input taken from XOR of state</a:t>
            </a:r>
          </a:p>
          <a:p>
            <a:pPr lvl="1"/>
            <a:r>
              <a:rPr lang="en-US" altLang="en-US" i="1" dirty="0"/>
              <a:t>Pseudorandom Sequence Generator</a:t>
            </a:r>
          </a:p>
        </p:txBody>
      </p:sp>
      <p:graphicFrame>
        <p:nvGraphicFramePr>
          <p:cNvPr id="822277" name="Group 5">
            <a:extLst>
              <a:ext uri="{FF2B5EF4-FFF2-40B4-BE49-F238E27FC236}">
                <a16:creationId xmlns:a16="http://schemas.microsoft.com/office/drawing/2014/main" id="{3461C782-553E-DD43-97D8-E4C9EB377811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971801"/>
          <a:ext cx="3124200" cy="3017520"/>
        </p:xfrm>
        <a:graphic>
          <a:graphicData uri="http://schemas.openxmlformats.org/drawingml/2006/table">
            <a:tbl>
              <a:tblPr/>
              <a:tblGrid>
                <a:gridCol w="1562100">
                  <a:extLst>
                    <a:ext uri="{9D8B030D-6E8A-4147-A177-3AD203B41FA5}">
                      <a16:colId xmlns:a16="http://schemas.microsoft.com/office/drawing/2014/main" val="406630914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1221194006"/>
                    </a:ext>
                  </a:extLst>
                </a:gridCol>
              </a:tblGrid>
              <a:tr h="217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633129"/>
                  </a:ext>
                </a:extLst>
              </a:tr>
              <a:tr h="217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86786"/>
                  </a:ext>
                </a:extLst>
              </a:tr>
              <a:tr h="217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056738"/>
                  </a:ext>
                </a:extLst>
              </a:tr>
              <a:tr h="217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832680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638241"/>
                  </a:ext>
                </a:extLst>
              </a:tr>
              <a:tr h="217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832371"/>
                  </a:ext>
                </a:extLst>
              </a:tr>
              <a:tr h="217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260031"/>
                  </a:ext>
                </a:extLst>
              </a:tr>
              <a:tr h="217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236016"/>
                  </a:ext>
                </a:extLst>
              </a:tr>
              <a:tr h="217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111 (repeats)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464191"/>
                  </a:ext>
                </a:extLst>
              </a:tr>
            </a:tbl>
          </a:graphicData>
        </a:graphic>
      </p:graphicFrame>
      <p:sp>
        <p:nvSpPr>
          <p:cNvPr id="822309" name="Rectangle 37">
            <a:extLst>
              <a:ext uri="{FF2B5EF4-FFF2-40B4-BE49-F238E27FC236}">
                <a16:creationId xmlns:a16="http://schemas.microsoft.com/office/drawing/2014/main" id="{28616814-636A-FE40-85B9-2E9D78861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5769" y="2933700"/>
            <a:ext cx="1371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2310" name="Rectangle 38">
            <a:extLst>
              <a:ext uri="{FF2B5EF4-FFF2-40B4-BE49-F238E27FC236}">
                <a16:creationId xmlns:a16="http://schemas.microsoft.com/office/drawing/2014/main" id="{03CA278F-00B9-4940-B215-C4A0B28AC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9400" y="3810000"/>
            <a:ext cx="1371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2311" name="Rectangle 39">
            <a:extLst>
              <a:ext uri="{FF2B5EF4-FFF2-40B4-BE49-F238E27FC236}">
                <a16:creationId xmlns:a16="http://schemas.microsoft.com/office/drawing/2014/main" id="{E3D37731-A4E3-D045-AF79-8384512AEFF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039969" y="1347580"/>
            <a:ext cx="13716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2312" name="Rectangle 40">
            <a:extLst>
              <a:ext uri="{FF2B5EF4-FFF2-40B4-BE49-F238E27FC236}">
                <a16:creationId xmlns:a16="http://schemas.microsoft.com/office/drawing/2014/main" id="{9C54018A-27A4-674D-B30E-003BEA827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341" y="2866337"/>
            <a:ext cx="1371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2313" name="Rectangle 41">
            <a:extLst>
              <a:ext uri="{FF2B5EF4-FFF2-40B4-BE49-F238E27FC236}">
                <a16:creationId xmlns:a16="http://schemas.microsoft.com/office/drawing/2014/main" id="{E9C59CD6-68B1-4D42-9457-A93789A48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7398" y="5411577"/>
            <a:ext cx="1371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2314" name="Rectangle 42">
            <a:extLst>
              <a:ext uri="{FF2B5EF4-FFF2-40B4-BE49-F238E27FC236}">
                <a16:creationId xmlns:a16="http://schemas.microsoft.com/office/drawing/2014/main" id="{5E97989C-AE35-7C42-97ED-06F9281E0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7733" y="5424832"/>
            <a:ext cx="1371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2315" name="Rectangle 43">
            <a:extLst>
              <a:ext uri="{FF2B5EF4-FFF2-40B4-BE49-F238E27FC236}">
                <a16:creationId xmlns:a16="http://schemas.microsoft.com/office/drawing/2014/main" id="{2DE47538-FC6E-6A40-9096-FCFD37C4F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4012" y="5169561"/>
            <a:ext cx="1371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2316" name="Rectangle 44">
            <a:extLst>
              <a:ext uri="{FF2B5EF4-FFF2-40B4-BE49-F238E27FC236}">
                <a16:creationId xmlns:a16="http://schemas.microsoft.com/office/drawing/2014/main" id="{A0A8950E-2E1B-6146-87A9-9B5771ACF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757" y="6379699"/>
            <a:ext cx="1371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2318" name="Text Box 46">
            <a:extLst>
              <a:ext uri="{FF2B5EF4-FFF2-40B4-BE49-F238E27FC236}">
                <a16:creationId xmlns:a16="http://schemas.microsoft.com/office/drawing/2014/main" id="{27BFE599-0652-DA40-844E-543914D85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2004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544611-845F-4700-9A0E-19B1D26A4A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0794" y="3375090"/>
            <a:ext cx="4722291" cy="179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22293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732E8F9-034D-3843-9F6E-24F0AFBC5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Learning Objectives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8893A3C-ECEB-EB40-AC7D-88BE5EA3D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At the end of this lecture, you should be able to:</a:t>
            </a:r>
          </a:p>
          <a:p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Describe the stages of testing in chip design, debug, and manufacturing</a:t>
            </a:r>
          </a:p>
          <a:p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Describe the stuck-at-fault model</a:t>
            </a:r>
          </a:p>
          <a:p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Develop test vectors to find stuck-at-faults in combinational logic</a:t>
            </a:r>
          </a:p>
          <a:p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Use scan chains to gain observability and controllability over a digital circuit</a:t>
            </a:r>
          </a:p>
          <a:p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Design built-in self-test circuits</a:t>
            </a:r>
          </a:p>
          <a:p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Describe the IEEE boundary scan methodology</a:t>
            </a:r>
          </a:p>
          <a:p>
            <a:endParaRPr lang="en-US" dirty="0">
              <a:solidFill>
                <a:schemeClr val="tx1"/>
              </a:solidFill>
              <a:cs typeface="+mn-cs"/>
            </a:endParaRPr>
          </a:p>
          <a:p>
            <a:pPr eaLnBrk="1" hangingPunct="1">
              <a:buFont typeface="Wingdings" charset="0"/>
              <a:buChar char="q"/>
              <a:defRPr/>
            </a:pPr>
            <a:endParaRPr lang="en-US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600582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>
            <a:extLst>
              <a:ext uri="{FF2B5EF4-FFF2-40B4-BE49-F238E27FC236}">
                <a16:creationId xmlns:a16="http://schemas.microsoft.com/office/drawing/2014/main" id="{E45156DB-82D4-9240-937C-40846C9F0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BILBO</a:t>
            </a:r>
          </a:p>
        </p:txBody>
      </p:sp>
      <p:sp>
        <p:nvSpPr>
          <p:cNvPr id="803843" name="Rectangle 3">
            <a:extLst>
              <a:ext uri="{FF2B5EF4-FFF2-40B4-BE49-F238E27FC236}">
                <a16:creationId xmlns:a16="http://schemas.microsoft.com/office/drawing/2014/main" id="{491E710E-5AF4-D84F-982A-6FF62E161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Built-in Logic Block Observer</a:t>
            </a:r>
          </a:p>
          <a:p>
            <a:pPr lvl="1"/>
            <a:r>
              <a:rPr lang="en-US" altLang="en-US" dirty="0"/>
              <a:t>Combine scan with PRSG &amp; signature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5741D-920F-4794-BBC5-D9811FC372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18097" y="1835740"/>
            <a:ext cx="5355804" cy="319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99357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>
            <a:extLst>
              <a:ext uri="{FF2B5EF4-FFF2-40B4-BE49-F238E27FC236}">
                <a16:creationId xmlns:a16="http://schemas.microsoft.com/office/drawing/2014/main" id="{E8C1DAD7-381F-E148-960D-42B1E4151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Boundary Scan</a:t>
            </a:r>
          </a:p>
        </p:txBody>
      </p:sp>
      <p:sp>
        <p:nvSpPr>
          <p:cNvPr id="830467" name="Rectangle 3">
            <a:extLst>
              <a:ext uri="{FF2B5EF4-FFF2-40B4-BE49-F238E27FC236}">
                <a16:creationId xmlns:a16="http://schemas.microsoft.com/office/drawing/2014/main" id="{935D6904-B7B5-0C44-A871-ECAF0F297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Testing boards is also difficult</a:t>
            </a:r>
          </a:p>
          <a:p>
            <a:pPr lvl="1"/>
            <a:r>
              <a:rPr lang="en-US" altLang="en-US" dirty="0"/>
              <a:t>Need to verify solder joints are good</a:t>
            </a:r>
          </a:p>
          <a:p>
            <a:pPr lvl="2"/>
            <a:r>
              <a:rPr lang="en-US" altLang="en-US" dirty="0"/>
              <a:t>Drive a pin to 0 and then to 1</a:t>
            </a:r>
          </a:p>
          <a:p>
            <a:pPr lvl="2"/>
            <a:r>
              <a:rPr lang="en-US" altLang="en-US" dirty="0"/>
              <a:t>Check that all connected pins get the values</a:t>
            </a:r>
          </a:p>
          <a:p>
            <a:r>
              <a:rPr lang="en-US" altLang="en-US" dirty="0"/>
              <a:t>Through-hold boards used “bed of nails”</a:t>
            </a:r>
          </a:p>
          <a:p>
            <a:r>
              <a:rPr lang="en-US" altLang="en-US" dirty="0"/>
              <a:t>SMT and BGA boards cannot easily contact pins</a:t>
            </a:r>
          </a:p>
          <a:p>
            <a:r>
              <a:rPr lang="en-US" altLang="en-US" dirty="0"/>
              <a:t>Build capability of observing and controlling pins into each chip to make board test easier</a:t>
            </a:r>
          </a:p>
        </p:txBody>
      </p:sp>
    </p:spTree>
    <p:extLst>
      <p:ext uri="{BB962C8B-B14F-4D97-AF65-F5344CB8AC3E}">
        <p14:creationId xmlns:p14="http://schemas.microsoft.com/office/powerpoint/2010/main" val="2962311182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>
            <a:extLst>
              <a:ext uri="{FF2B5EF4-FFF2-40B4-BE49-F238E27FC236}">
                <a16:creationId xmlns:a16="http://schemas.microsoft.com/office/drawing/2014/main" id="{D10EEB99-1E0A-0046-90AA-99834F005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Boundary Scan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9803F1-10A9-4912-A6B5-1D91B68FA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648967" y="1191634"/>
            <a:ext cx="4894064" cy="4474731"/>
          </a:xfrm>
        </p:spPr>
      </p:pic>
    </p:spTree>
    <p:extLst>
      <p:ext uri="{BB962C8B-B14F-4D97-AF65-F5344CB8AC3E}">
        <p14:creationId xmlns:p14="http://schemas.microsoft.com/office/powerpoint/2010/main" val="3729587170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>
            <a:extLst>
              <a:ext uri="{FF2B5EF4-FFF2-40B4-BE49-F238E27FC236}">
                <a16:creationId xmlns:a16="http://schemas.microsoft.com/office/drawing/2014/main" id="{B2D05DBF-2DC2-C443-B94E-65AACDE58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Boundary Scan Interface</a:t>
            </a:r>
          </a:p>
        </p:txBody>
      </p:sp>
      <p:sp>
        <p:nvSpPr>
          <p:cNvPr id="832515" name="Rectangle 3">
            <a:extLst>
              <a:ext uri="{FF2B5EF4-FFF2-40B4-BE49-F238E27FC236}">
                <a16:creationId xmlns:a16="http://schemas.microsoft.com/office/drawing/2014/main" id="{8FBD0839-EC63-2445-BD3C-77F5F3F618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Boundary scan is accessed through five pins</a:t>
            </a:r>
          </a:p>
          <a:p>
            <a:pPr lvl="1"/>
            <a:r>
              <a:rPr lang="en-US" altLang="en-US" dirty="0"/>
              <a:t>TCK: 		test clock</a:t>
            </a:r>
          </a:p>
          <a:p>
            <a:pPr lvl="1"/>
            <a:r>
              <a:rPr lang="en-US" altLang="en-US" dirty="0"/>
              <a:t>TMS: 		test mode select</a:t>
            </a:r>
          </a:p>
          <a:p>
            <a:pPr lvl="1"/>
            <a:r>
              <a:rPr lang="en-US" altLang="en-US" dirty="0"/>
              <a:t>TDI: 		test data in</a:t>
            </a:r>
          </a:p>
          <a:p>
            <a:pPr lvl="1"/>
            <a:r>
              <a:rPr lang="en-US" altLang="en-US" dirty="0"/>
              <a:t>TDO: 		test data out</a:t>
            </a:r>
          </a:p>
          <a:p>
            <a:pPr lvl="1"/>
            <a:r>
              <a:rPr lang="en-US" altLang="en-US" dirty="0"/>
              <a:t>TRST*:	test reset (optional)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Chips with internal scan chains can access the chains through boundary scan for unified test strategy.</a:t>
            </a:r>
          </a:p>
        </p:txBody>
      </p:sp>
    </p:spTree>
    <p:extLst>
      <p:ext uri="{BB962C8B-B14F-4D97-AF65-F5344CB8AC3E}">
        <p14:creationId xmlns:p14="http://schemas.microsoft.com/office/powerpoint/2010/main" val="3675676217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>
            <a:extLst>
              <a:ext uri="{FF2B5EF4-FFF2-40B4-BE49-F238E27FC236}">
                <a16:creationId xmlns:a16="http://schemas.microsoft.com/office/drawing/2014/main" id="{DDF7376C-377B-D34F-AE44-81BF784A4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806915" name="Rectangle 3">
            <a:extLst>
              <a:ext uri="{FF2B5EF4-FFF2-40B4-BE49-F238E27FC236}">
                <a16:creationId xmlns:a16="http://schemas.microsoft.com/office/drawing/2014/main" id="{FB584187-A203-7049-93FC-568637BCA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Think about testing from the beginning</a:t>
            </a:r>
          </a:p>
          <a:p>
            <a:pPr lvl="1"/>
            <a:r>
              <a:rPr lang="en-US" altLang="en-US" dirty="0"/>
              <a:t>Simulate as you go</a:t>
            </a:r>
          </a:p>
          <a:p>
            <a:pPr lvl="1"/>
            <a:r>
              <a:rPr lang="en-US" altLang="en-US" dirty="0"/>
              <a:t>Plan for test after fabrication</a:t>
            </a:r>
          </a:p>
          <a:p>
            <a:pPr lvl="1">
              <a:buFontTx/>
              <a:buNone/>
            </a:pPr>
            <a:endParaRPr lang="en-US" altLang="en-US" dirty="0"/>
          </a:p>
          <a:p>
            <a:r>
              <a:rPr lang="en-US" altLang="en-US" dirty="0"/>
              <a:t>“If you don’t test it, it won’t work!  (Guaranteed)”</a:t>
            </a:r>
          </a:p>
        </p:txBody>
      </p:sp>
    </p:spTree>
    <p:extLst>
      <p:ext uri="{BB962C8B-B14F-4D97-AF65-F5344CB8AC3E}">
        <p14:creationId xmlns:p14="http://schemas.microsoft.com/office/powerpoint/2010/main" val="2152390851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>
            <a:extLst>
              <a:ext uri="{FF2B5EF4-FFF2-40B4-BE49-F238E27FC236}">
                <a16:creationId xmlns:a16="http://schemas.microsoft.com/office/drawing/2014/main" id="{EFCD61D2-7227-DF46-843D-DC70BEA57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Testing</a:t>
            </a:r>
          </a:p>
        </p:txBody>
      </p:sp>
      <p:sp>
        <p:nvSpPr>
          <p:cNvPr id="792579" name="Rectangle 3">
            <a:extLst>
              <a:ext uri="{FF2B5EF4-FFF2-40B4-BE49-F238E27FC236}">
                <a16:creationId xmlns:a16="http://schemas.microsoft.com/office/drawing/2014/main" id="{C0704CC5-46E1-3443-B0BA-5444A233B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Testing is one of the most expensive parts of chips</a:t>
            </a:r>
          </a:p>
          <a:p>
            <a:pPr lvl="1"/>
            <a:r>
              <a:rPr lang="en-US" altLang="en-US" dirty="0"/>
              <a:t>Logic verification accounts for &gt; 50% of design effort for many chips</a:t>
            </a:r>
          </a:p>
          <a:p>
            <a:pPr lvl="1"/>
            <a:r>
              <a:rPr lang="en-US" altLang="en-US" dirty="0"/>
              <a:t>Debug time after fabrication has enormous opportunity cost</a:t>
            </a:r>
          </a:p>
          <a:p>
            <a:pPr lvl="1"/>
            <a:r>
              <a:rPr lang="en-US" altLang="en-US" dirty="0"/>
              <a:t>Shipping defective parts can sink a company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Example: Intel FDIV bug (1994)</a:t>
            </a:r>
          </a:p>
          <a:p>
            <a:pPr lvl="1"/>
            <a:r>
              <a:rPr lang="en-US" altLang="en-US" dirty="0"/>
              <a:t>Logic error not caught until &gt; 1 M units shipped</a:t>
            </a:r>
          </a:p>
          <a:p>
            <a:pPr lvl="1"/>
            <a:r>
              <a:rPr lang="en-US" altLang="en-US" dirty="0"/>
              <a:t>Recall cost $450 M (!!!)</a:t>
            </a:r>
          </a:p>
        </p:txBody>
      </p:sp>
    </p:spTree>
    <p:extLst>
      <p:ext uri="{BB962C8B-B14F-4D97-AF65-F5344CB8AC3E}">
        <p14:creationId xmlns:p14="http://schemas.microsoft.com/office/powerpoint/2010/main" val="2205652728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>
            <a:extLst>
              <a:ext uri="{FF2B5EF4-FFF2-40B4-BE49-F238E27FC236}">
                <a16:creationId xmlns:a16="http://schemas.microsoft.com/office/drawing/2014/main" id="{4F9C7537-A78B-9349-96E9-14CC07C2C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 Verification</a:t>
            </a:r>
          </a:p>
        </p:txBody>
      </p:sp>
      <p:sp>
        <p:nvSpPr>
          <p:cNvPr id="793603" name="Rectangle 3">
            <a:extLst>
              <a:ext uri="{FF2B5EF4-FFF2-40B4-BE49-F238E27FC236}">
                <a16:creationId xmlns:a16="http://schemas.microsoft.com/office/drawing/2014/main" id="{59306B36-EB4E-324C-BBE3-BC206E628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Does the chip simulate correctly?</a:t>
            </a:r>
          </a:p>
          <a:p>
            <a:pPr lvl="1"/>
            <a:r>
              <a:rPr lang="en-US" altLang="en-US" dirty="0"/>
              <a:t>Usually done at HDL level</a:t>
            </a:r>
          </a:p>
          <a:p>
            <a:pPr lvl="1"/>
            <a:r>
              <a:rPr lang="en-US" altLang="en-US" dirty="0"/>
              <a:t>Verification engineers write test bench for HDL</a:t>
            </a:r>
          </a:p>
          <a:p>
            <a:pPr lvl="2"/>
            <a:r>
              <a:rPr lang="en-US" altLang="en-US" dirty="0"/>
              <a:t>Can’t test all cases</a:t>
            </a:r>
          </a:p>
          <a:p>
            <a:pPr lvl="2"/>
            <a:r>
              <a:rPr lang="en-US" altLang="en-US" dirty="0"/>
              <a:t>Look for corner cases</a:t>
            </a:r>
          </a:p>
          <a:p>
            <a:pPr lvl="2"/>
            <a:r>
              <a:rPr lang="en-US" altLang="en-US" dirty="0"/>
              <a:t>Try to break logic design</a:t>
            </a:r>
          </a:p>
          <a:p>
            <a:r>
              <a:rPr lang="en-US" altLang="en-US" dirty="0"/>
              <a:t>E.g., 32-bit adder</a:t>
            </a:r>
          </a:p>
          <a:p>
            <a:pPr lvl="1"/>
            <a:r>
              <a:rPr lang="en-US" altLang="en-US" dirty="0"/>
              <a:t>Test all combinations of corner cases as inputs:</a:t>
            </a:r>
          </a:p>
          <a:p>
            <a:pPr lvl="2"/>
            <a:r>
              <a:rPr lang="en-US" altLang="en-US" dirty="0"/>
              <a:t>0, 1, 2, 2</a:t>
            </a:r>
            <a:r>
              <a:rPr lang="en-US" altLang="en-US" baseline="30000" dirty="0"/>
              <a:t>31</a:t>
            </a:r>
            <a:r>
              <a:rPr lang="en-US" altLang="en-US" dirty="0"/>
              <a:t>-1, -1, -2</a:t>
            </a:r>
            <a:r>
              <a:rPr lang="en-US" altLang="en-US" baseline="30000" dirty="0"/>
              <a:t>31</a:t>
            </a:r>
            <a:r>
              <a:rPr lang="en-US" altLang="en-US" dirty="0"/>
              <a:t>, a few random numbers</a:t>
            </a:r>
          </a:p>
          <a:p>
            <a:r>
              <a:rPr lang="en-US" altLang="en-US" dirty="0"/>
              <a:t>Good tests require ingenuity</a:t>
            </a:r>
          </a:p>
        </p:txBody>
      </p:sp>
    </p:spTree>
    <p:extLst>
      <p:ext uri="{BB962C8B-B14F-4D97-AF65-F5344CB8AC3E}">
        <p14:creationId xmlns:p14="http://schemas.microsoft.com/office/powerpoint/2010/main" val="3891700244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>
            <a:extLst>
              <a:ext uri="{FF2B5EF4-FFF2-40B4-BE49-F238E27FC236}">
                <a16:creationId xmlns:a16="http://schemas.microsoft.com/office/drawing/2014/main" id="{0F2242BD-C00F-5F40-8D1B-7C8386DF5D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Silicon Debug</a:t>
            </a:r>
          </a:p>
        </p:txBody>
      </p:sp>
      <p:sp>
        <p:nvSpPr>
          <p:cNvPr id="794627" name="Rectangle 3">
            <a:extLst>
              <a:ext uri="{FF2B5EF4-FFF2-40B4-BE49-F238E27FC236}">
                <a16:creationId xmlns:a16="http://schemas.microsoft.com/office/drawing/2014/main" id="{586F5EB9-FF1B-4C4A-95D0-4887F1E9BD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Test the first chips back from fabrication</a:t>
            </a:r>
          </a:p>
          <a:p>
            <a:pPr lvl="1"/>
            <a:r>
              <a:rPr lang="en-US" altLang="en-US" dirty="0"/>
              <a:t>If you are lucky, they work the first time</a:t>
            </a:r>
          </a:p>
          <a:p>
            <a:pPr lvl="1"/>
            <a:r>
              <a:rPr lang="en-US" altLang="en-US" dirty="0"/>
              <a:t>If not…</a:t>
            </a:r>
          </a:p>
          <a:p>
            <a:r>
              <a:rPr lang="en-US" altLang="en-US" sz="2000" dirty="0"/>
              <a:t>Logic bugs vs. electrical failures</a:t>
            </a:r>
          </a:p>
          <a:p>
            <a:pPr lvl="1"/>
            <a:r>
              <a:rPr lang="en-US" altLang="en-US" dirty="0"/>
              <a:t>Most chip failures are logic bugs from inadequate simulation</a:t>
            </a:r>
          </a:p>
          <a:p>
            <a:pPr lvl="1"/>
            <a:r>
              <a:rPr lang="en-US" altLang="en-US" dirty="0"/>
              <a:t>Some are electrical failures</a:t>
            </a:r>
          </a:p>
          <a:p>
            <a:pPr lvl="2"/>
            <a:r>
              <a:rPr lang="en-US" altLang="en-US" sz="2000" dirty="0"/>
              <a:t>Cross talk</a:t>
            </a:r>
          </a:p>
          <a:p>
            <a:pPr lvl="2"/>
            <a:r>
              <a:rPr lang="en-US" altLang="en-US" sz="2000" dirty="0"/>
              <a:t>Dynamic nodes: leakage, charge sharing</a:t>
            </a:r>
          </a:p>
          <a:p>
            <a:pPr lvl="2"/>
            <a:r>
              <a:rPr lang="en-US" altLang="en-US" sz="2000" dirty="0"/>
              <a:t>Ratio failures</a:t>
            </a:r>
          </a:p>
          <a:p>
            <a:pPr lvl="1"/>
            <a:r>
              <a:rPr lang="en-US" altLang="en-US" dirty="0"/>
              <a:t>A few are tool or methodology failures (e.g., DRC)</a:t>
            </a:r>
          </a:p>
          <a:p>
            <a:r>
              <a:rPr lang="en-US" altLang="en-US" sz="2000" dirty="0"/>
              <a:t>Fix the bugs and fabricate a corrected chip</a:t>
            </a:r>
          </a:p>
        </p:txBody>
      </p:sp>
    </p:spTree>
    <p:extLst>
      <p:ext uri="{BB962C8B-B14F-4D97-AF65-F5344CB8AC3E}">
        <p14:creationId xmlns:p14="http://schemas.microsoft.com/office/powerpoint/2010/main" val="2760171132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>
            <a:extLst>
              <a:ext uri="{FF2B5EF4-FFF2-40B4-BE49-F238E27FC236}">
                <a16:creationId xmlns:a16="http://schemas.microsoft.com/office/drawing/2014/main" id="{200C0561-8B3A-5A4A-B238-473AD7F270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Shmoo Plots</a:t>
            </a:r>
          </a:p>
        </p:txBody>
      </p:sp>
      <p:sp>
        <p:nvSpPr>
          <p:cNvPr id="808963" name="Rectangle 3">
            <a:extLst>
              <a:ext uri="{FF2B5EF4-FFF2-40B4-BE49-F238E27FC236}">
                <a16:creationId xmlns:a16="http://schemas.microsoft.com/office/drawing/2014/main" id="{519A5B8B-1418-854B-B70C-59424E19A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How to diagnose failures?</a:t>
            </a:r>
          </a:p>
          <a:p>
            <a:pPr lvl="1"/>
            <a:r>
              <a:rPr lang="en-US" altLang="en-US" dirty="0"/>
              <a:t>Hard to access chips</a:t>
            </a:r>
          </a:p>
          <a:p>
            <a:pPr lvl="2"/>
            <a:r>
              <a:rPr lang="en-US" altLang="en-US" dirty="0"/>
              <a:t>Picoprobes</a:t>
            </a:r>
          </a:p>
          <a:p>
            <a:pPr lvl="2"/>
            <a:r>
              <a:rPr lang="en-US" altLang="en-US" dirty="0"/>
              <a:t>Electron beam</a:t>
            </a:r>
          </a:p>
          <a:p>
            <a:pPr lvl="2"/>
            <a:r>
              <a:rPr lang="en-US" altLang="en-US" dirty="0"/>
              <a:t>Laser voltage probing</a:t>
            </a:r>
          </a:p>
          <a:p>
            <a:pPr lvl="2"/>
            <a:r>
              <a:rPr lang="en-US" altLang="en-US" dirty="0"/>
              <a:t>Built-in self-test</a:t>
            </a:r>
          </a:p>
          <a:p>
            <a:r>
              <a:rPr lang="en-US" altLang="en-US" dirty="0"/>
              <a:t>Shmoo plots</a:t>
            </a:r>
          </a:p>
          <a:p>
            <a:pPr lvl="1"/>
            <a:r>
              <a:rPr lang="en-US" altLang="en-US" dirty="0"/>
              <a:t>Vary voltage, frequency</a:t>
            </a:r>
          </a:p>
          <a:p>
            <a:pPr lvl="1"/>
            <a:r>
              <a:rPr lang="en-US" altLang="en-US" dirty="0"/>
              <a:t>Look for cause of</a:t>
            </a:r>
          </a:p>
          <a:p>
            <a:pPr lvl="1">
              <a:buFontTx/>
              <a:buNone/>
            </a:pPr>
            <a:r>
              <a:rPr lang="en-US" altLang="en-US" dirty="0"/>
              <a:t>	electrical failures</a:t>
            </a:r>
          </a:p>
        </p:txBody>
      </p:sp>
      <p:pic>
        <p:nvPicPr>
          <p:cNvPr id="808964" name="Picture 4">
            <a:extLst>
              <a:ext uri="{FF2B5EF4-FFF2-40B4-BE49-F238E27FC236}">
                <a16:creationId xmlns:a16="http://schemas.microsoft.com/office/drawing/2014/main" id="{7E450F70-DB17-A74F-90EC-E4832D2CB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600200"/>
            <a:ext cx="28257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18650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1026">
            <a:extLst>
              <a:ext uri="{FF2B5EF4-FFF2-40B4-BE49-F238E27FC236}">
                <a16:creationId xmlns:a16="http://schemas.microsoft.com/office/drawing/2014/main" id="{BED02066-1E7C-1648-AC4A-F2F437E1C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Manufacturing Test</a:t>
            </a:r>
          </a:p>
        </p:txBody>
      </p:sp>
      <p:sp>
        <p:nvSpPr>
          <p:cNvPr id="795651" name="Rectangle 1027">
            <a:extLst>
              <a:ext uri="{FF2B5EF4-FFF2-40B4-BE49-F238E27FC236}">
                <a16:creationId xmlns:a16="http://schemas.microsoft.com/office/drawing/2014/main" id="{6F8AA949-4D81-A440-B927-45438366C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speck of dust on a wafer is sufficient to kill chip</a:t>
            </a:r>
          </a:p>
          <a:p>
            <a:r>
              <a:rPr lang="en-US" altLang="en-US" i="1" dirty="0"/>
              <a:t>Yield</a:t>
            </a:r>
            <a:r>
              <a:rPr lang="en-US" altLang="en-US" dirty="0"/>
              <a:t> of any chip is &lt;100%</a:t>
            </a:r>
          </a:p>
          <a:p>
            <a:pPr lvl="1"/>
            <a:r>
              <a:rPr lang="en-US" altLang="en-US" dirty="0"/>
              <a:t>Must test chips after manufacturing before delivery to customers to only ship good parts</a:t>
            </a:r>
          </a:p>
          <a:p>
            <a:r>
              <a:rPr lang="en-US" altLang="en-US" dirty="0"/>
              <a:t>Manufacturing testers are </a:t>
            </a:r>
          </a:p>
          <a:p>
            <a:pPr>
              <a:buFont typeface="Wingdings" pitchFamily="2" charset="2"/>
              <a:buNone/>
            </a:pPr>
            <a:r>
              <a:rPr lang="en-US" altLang="en-US" dirty="0"/>
              <a:t>	very expensive</a:t>
            </a:r>
          </a:p>
          <a:p>
            <a:pPr lvl="1"/>
            <a:r>
              <a:rPr lang="en-US" altLang="en-US" dirty="0"/>
              <a:t>Minimize time on tester</a:t>
            </a:r>
          </a:p>
          <a:p>
            <a:pPr lvl="1"/>
            <a:r>
              <a:rPr lang="en-US" altLang="en-US" dirty="0"/>
              <a:t>Careful selection of </a:t>
            </a:r>
          </a:p>
          <a:p>
            <a:pPr lvl="1">
              <a:buFontTx/>
              <a:buNone/>
            </a:pPr>
            <a:r>
              <a:rPr lang="en-US" altLang="en-US" dirty="0"/>
              <a:t>	</a:t>
            </a:r>
            <a:r>
              <a:rPr lang="en-US" altLang="en-US" i="1" dirty="0"/>
              <a:t>test vectors</a:t>
            </a:r>
          </a:p>
        </p:txBody>
      </p:sp>
      <p:pic>
        <p:nvPicPr>
          <p:cNvPr id="795652" name="Picture 1028">
            <a:extLst>
              <a:ext uri="{FF2B5EF4-FFF2-40B4-BE49-F238E27FC236}">
                <a16:creationId xmlns:a16="http://schemas.microsoft.com/office/drawing/2014/main" id="{13DCB852-3444-734E-A81B-3A2E50B07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3365501"/>
            <a:ext cx="3413125" cy="264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802376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>
            <a:extLst>
              <a:ext uri="{FF2B5EF4-FFF2-40B4-BE49-F238E27FC236}">
                <a16:creationId xmlns:a16="http://schemas.microsoft.com/office/drawing/2014/main" id="{ED73907D-DA30-864E-803B-6C6A7AA17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Manufacturing Failures</a:t>
            </a:r>
          </a:p>
        </p:txBody>
      </p:sp>
      <p:sp>
        <p:nvSpPr>
          <p:cNvPr id="880643" name="Rectangle 3">
            <a:extLst>
              <a:ext uri="{FF2B5EF4-FFF2-40B4-BE49-F238E27FC236}">
                <a16:creationId xmlns:a16="http://schemas.microsoft.com/office/drawing/2014/main" id="{743D1360-24F3-9E48-B403-4B826CE5A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pic>
        <p:nvPicPr>
          <p:cNvPr id="880644" name="Picture 4" descr="1510-defects">
            <a:extLst>
              <a:ext uri="{FF2B5EF4-FFF2-40B4-BE49-F238E27FC236}">
                <a16:creationId xmlns:a16="http://schemas.microsoft.com/office/drawing/2014/main" id="{5A55BBD4-CD14-5549-8699-CC15BAA67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447800"/>
            <a:ext cx="7769225" cy="461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0645" name="Text Box 5">
            <a:extLst>
              <a:ext uri="{FF2B5EF4-FFF2-40B4-BE49-F238E27FC236}">
                <a16:creationId xmlns:a16="http://schemas.microsoft.com/office/drawing/2014/main" id="{89DCC5D1-B4B1-DD40-AAFC-8BBDBFE8B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881688"/>
            <a:ext cx="23622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800" dirty="0">
                <a:latin typeface="Arial" panose="020B0604020202020204" pitchFamily="34" charset="0"/>
              </a:rPr>
              <a:t>SEM images courtesy Intel Corporation</a:t>
            </a:r>
          </a:p>
        </p:txBody>
      </p:sp>
    </p:spTree>
    <p:extLst>
      <p:ext uri="{BB962C8B-B14F-4D97-AF65-F5344CB8AC3E}">
        <p14:creationId xmlns:p14="http://schemas.microsoft.com/office/powerpoint/2010/main" val="3200322051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>
            <a:extLst>
              <a:ext uri="{FF2B5EF4-FFF2-40B4-BE49-F238E27FC236}">
                <a16:creationId xmlns:a16="http://schemas.microsoft.com/office/drawing/2014/main" id="{D4989526-B897-B046-993A-D60B52615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Stuck-At-Faults</a:t>
            </a:r>
          </a:p>
        </p:txBody>
      </p:sp>
      <p:sp>
        <p:nvSpPr>
          <p:cNvPr id="796675" name="Rectangle 3">
            <a:extLst>
              <a:ext uri="{FF2B5EF4-FFF2-40B4-BE49-F238E27FC236}">
                <a16:creationId xmlns:a16="http://schemas.microsoft.com/office/drawing/2014/main" id="{5A6427C6-464A-BA4A-A27F-40CBBCEA7D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How does a chip fail?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Usually failures are shorts between two conductors or opens in a conductor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This can cause very complicated behavior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A simpler model: </a:t>
            </a:r>
            <a:r>
              <a:rPr lang="en-US" altLang="en-US" i="1" dirty="0">
                <a:solidFill>
                  <a:schemeClr val="tx1"/>
                </a:solidFill>
              </a:rPr>
              <a:t>Stuck-At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Assume all failures cause nodes to be “stuck-at” 0 or 1, i.e., shorted to GND or V</a:t>
            </a:r>
            <a:r>
              <a:rPr lang="en-US" altLang="en-US" baseline="-25000" dirty="0">
                <a:solidFill>
                  <a:schemeClr val="tx1"/>
                </a:solidFill>
              </a:rPr>
              <a:t>DD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Not quite true, but works well in practice</a:t>
            </a:r>
          </a:p>
        </p:txBody>
      </p:sp>
    </p:spTree>
    <p:extLst>
      <p:ext uri="{BB962C8B-B14F-4D97-AF65-F5344CB8AC3E}">
        <p14:creationId xmlns:p14="http://schemas.microsoft.com/office/powerpoint/2010/main" val="1937366578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Arm_PPT_Public">
  <a:themeElements>
    <a:clrScheme name="Arm PPT">
      <a:dk1>
        <a:srgbClr val="000000"/>
      </a:dk1>
      <a:lt1>
        <a:srgbClr val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m_PPT_Master_Arm_Limited_2019.potx  -  Read-Only" id="{D09A6074-4508-4365-A1DC-9585CABF9D5F}" vid="{3CD30893-EED7-4292-8C0A-ECC25221B6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B61D4E06-5D3F-4994-A4A7-4BA626FA722D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0950e01-db07-4e41-9c32-b7a8e9fccc9b"/>
    <ds:schemaRef ds:uri="http://purl.org/dc/elements/1.1/"/>
    <ds:schemaRef ds:uri="http://schemas.microsoft.com/office/2006/metadata/properties"/>
    <ds:schemaRef ds:uri="f2ad5090-61a8-4b8c-ab70-68f4ff4d1933"/>
    <ds:schemaRef ds:uri="http://schemas.microsoft.com/sharepoint/v3"/>
    <ds:schemaRef ds:uri="http://schemas.microsoft.com/office/2006/documentManagement/types"/>
    <ds:schemaRef ds:uri="http://schemas.microsoft.com/sharepoint/v3/field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Arm_Education_PPT_template_2019</Template>
  <TotalTime>0</TotalTime>
  <Words>1518</Words>
  <Application>Microsoft Office PowerPoint</Application>
  <PresentationFormat>Widescreen</PresentationFormat>
  <Paragraphs>224</Paragraphs>
  <Slides>24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Arm_PPT_Public</vt:lpstr>
      <vt:lpstr>VISIO</vt:lpstr>
      <vt:lpstr>CMOS VLSI Design  Lecture 19: Test</vt:lpstr>
      <vt:lpstr>Learning Objectives</vt:lpstr>
      <vt:lpstr>Testing</vt:lpstr>
      <vt:lpstr>Logic Verification</vt:lpstr>
      <vt:lpstr>Silicon Debug</vt:lpstr>
      <vt:lpstr>Shmoo Plots</vt:lpstr>
      <vt:lpstr>Manufacturing Test</vt:lpstr>
      <vt:lpstr>Manufacturing Failures</vt:lpstr>
      <vt:lpstr>Stuck-At-Faults</vt:lpstr>
      <vt:lpstr>Examples</vt:lpstr>
      <vt:lpstr>Observability &amp; Controllability</vt:lpstr>
      <vt:lpstr>Test Pattern Generation</vt:lpstr>
      <vt:lpstr>Test Example</vt:lpstr>
      <vt:lpstr>Design for Test</vt:lpstr>
      <vt:lpstr>Scan</vt:lpstr>
      <vt:lpstr>Scannable Flip-flops</vt:lpstr>
      <vt:lpstr>ATPG</vt:lpstr>
      <vt:lpstr>Built-in Self-test</vt:lpstr>
      <vt:lpstr>PRSG</vt:lpstr>
      <vt:lpstr>BILBO</vt:lpstr>
      <vt:lpstr>Boundary Scan</vt:lpstr>
      <vt:lpstr>Boundary Scan Example</vt:lpstr>
      <vt:lpstr>Boundary Scan Interface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2019-04-08T13:00:08Z</dcterms:created>
  <dcterms:modified xsi:type="dcterms:W3CDTF">2020-08-19T17:04:07Z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