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60"/>
  </p:notesMasterIdLst>
  <p:handoutMasterIdLst>
    <p:handoutMasterId r:id="rId61"/>
  </p:handoutMasterIdLst>
  <p:sldIdLst>
    <p:sldId id="371" r:id="rId7"/>
    <p:sldId id="372" r:id="rId8"/>
    <p:sldId id="258" r:id="rId9"/>
    <p:sldId id="259" r:id="rId10"/>
    <p:sldId id="261" r:id="rId11"/>
    <p:sldId id="262" r:id="rId12"/>
    <p:sldId id="263" r:id="rId13"/>
    <p:sldId id="264" r:id="rId14"/>
    <p:sldId id="265" r:id="rId15"/>
    <p:sldId id="267" r:id="rId16"/>
    <p:sldId id="294" r:id="rId17"/>
    <p:sldId id="374" r:id="rId18"/>
    <p:sldId id="271" r:id="rId19"/>
    <p:sldId id="274" r:id="rId20"/>
    <p:sldId id="277" r:id="rId21"/>
    <p:sldId id="278" r:id="rId22"/>
    <p:sldId id="279" r:id="rId23"/>
    <p:sldId id="280" r:id="rId24"/>
    <p:sldId id="281" r:id="rId25"/>
    <p:sldId id="282" r:id="rId26"/>
    <p:sldId id="305" r:id="rId27"/>
    <p:sldId id="284" r:id="rId28"/>
    <p:sldId id="285" r:id="rId29"/>
    <p:sldId id="286" r:id="rId30"/>
    <p:sldId id="288" r:id="rId31"/>
    <p:sldId id="289" r:id="rId32"/>
    <p:sldId id="287" r:id="rId33"/>
    <p:sldId id="290" r:id="rId34"/>
    <p:sldId id="375" r:id="rId35"/>
    <p:sldId id="291" r:id="rId36"/>
    <p:sldId id="292" r:id="rId37"/>
    <p:sldId id="293" r:id="rId38"/>
    <p:sldId id="376" r:id="rId39"/>
    <p:sldId id="377" r:id="rId40"/>
    <p:sldId id="378" r:id="rId41"/>
    <p:sldId id="379" r:id="rId42"/>
    <p:sldId id="380" r:id="rId43"/>
    <p:sldId id="300" r:id="rId44"/>
    <p:sldId id="301" r:id="rId45"/>
    <p:sldId id="302" r:id="rId46"/>
    <p:sldId id="303" r:id="rId47"/>
    <p:sldId id="304" r:id="rId48"/>
    <p:sldId id="268" r:id="rId49"/>
    <p:sldId id="269" r:id="rId50"/>
    <p:sldId id="298" r:id="rId51"/>
    <p:sldId id="299" r:id="rId52"/>
    <p:sldId id="272" r:id="rId53"/>
    <p:sldId id="270" r:id="rId54"/>
    <p:sldId id="273" r:id="rId55"/>
    <p:sldId id="295" r:id="rId56"/>
    <p:sldId id="296" r:id="rId57"/>
    <p:sldId id="297" r:id="rId58"/>
    <p:sldId id="373" r:id="rId5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5D00B0-DBE8-4D77-BAF3-36D667263C58}" v="2" dt="2020-08-26T08:05:51.613"/>
    <p1510:client id="{90021071-E749-4E30-A716-388355CFE7CE}" v="16" dt="2020-08-26T08:50:06.067"/>
    <p1510:client id="{EE2E13DB-2FF6-4BA7-B6AA-199DEA694E60}" v="44" dt="2020-08-26T03:04:40.05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49438" autoAdjust="0"/>
  </p:normalViewPr>
  <p:slideViewPr>
    <p:cSldViewPr snapToGrid="0">
      <p:cViewPr varScale="1">
        <p:scale>
          <a:sx n="59" d="100"/>
          <a:sy n="59" d="100"/>
        </p:scale>
        <p:origin x="23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handoutMaster" Target="handoutMasters/handoutMaster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8/26/2020</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8/26/2020</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a typeface="ＭＳ Ｐゴシック"/>
                <a:cs typeface="Calibri"/>
              </a:rPr>
              <a:t>Hello and welcome. In this lecture, we will learn about Packaging, I/O &amp; Power Distribution.</a:t>
            </a:r>
            <a:endParaRPr lang="en-GB" dirty="0"/>
          </a:p>
          <a:p>
            <a:endParaRPr lang="LID4096"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099BFD24-B1E1-7044-94F3-28BD9EA278F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1B68DF5-FFA1-BA45-A080-CD2981503F4D}" type="slidenum">
              <a:rPr lang="en-US" altLang="en-US"/>
              <a:pPr>
                <a:spcBef>
                  <a:spcPct val="0"/>
                </a:spcBef>
              </a:pPr>
              <a:t>10</a:t>
            </a:fld>
            <a:endParaRPr lang="en-US" altLang="en-US" dirty="0"/>
          </a:p>
        </p:txBody>
      </p:sp>
      <p:sp>
        <p:nvSpPr>
          <p:cNvPr id="35842" name="Rectangle 2">
            <a:extLst>
              <a:ext uri="{FF2B5EF4-FFF2-40B4-BE49-F238E27FC236}">
                <a16:creationId xmlns:a16="http://schemas.microsoft.com/office/drawing/2014/main" id="{6C166757-EE53-F24A-A5E3-7C6A6412E266}"/>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F1059F7F-2795-674A-BFB5-589116DA32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Let's consider an example:</a:t>
            </a:r>
          </a:p>
          <a:p>
            <a:pPr>
              <a:spcAft>
                <a:spcPts val="0"/>
              </a:spcAft>
            </a:pPr>
            <a:endParaRPr lang="en-US" altLang="en-US" dirty="0">
              <a:latin typeface="Times New Roman"/>
              <a:ea typeface="ＭＳ Ｐゴシック"/>
              <a:cs typeface="Times New Roman"/>
            </a:endParaRPr>
          </a:p>
          <a:p>
            <a:pPr>
              <a:spcAft>
                <a:spcPts val="0"/>
              </a:spcAft>
            </a:pPr>
            <a:r>
              <a:rPr lang="en-US" altLang="en-US" dirty="0">
                <a:latin typeface="Times New Roman"/>
                <a:ea typeface="ＭＳ Ｐゴシック"/>
                <a:cs typeface="Times New Roman"/>
              </a:rPr>
              <a:t>You are planning to package a chip with the following specifications:</a:t>
            </a:r>
            <a:endParaRPr lang="en-US" dirty="0">
              <a:latin typeface="Calibri"/>
              <a:cs typeface="Calibri"/>
            </a:endParaRPr>
          </a:p>
          <a:p>
            <a:pPr marL="171450" indent="-171450">
              <a:spcAft>
                <a:spcPts val="0"/>
              </a:spcAft>
              <a:buFont typeface="Arial"/>
              <a:buChar char="•"/>
            </a:pPr>
            <a:r>
              <a:rPr lang="en-US" altLang="en-US" dirty="0">
                <a:latin typeface="Times New Roman"/>
                <a:ea typeface="ＭＳ Ｐゴシック"/>
                <a:cs typeface="Times New Roman"/>
              </a:rPr>
              <a:t> The </a:t>
            </a:r>
            <a:r>
              <a:rPr lang="en-US" dirty="0">
                <a:ea typeface="ＭＳ Ｐゴシック"/>
                <a:cs typeface="Calibri"/>
              </a:rPr>
              <a:t>chip has a heat sink with a thermal resistance to the package of 4.0 ℃/W. </a:t>
            </a:r>
            <a:endParaRPr lang="en-US" dirty="0">
              <a:cs typeface="Calibri"/>
            </a:endParaRPr>
          </a:p>
          <a:p>
            <a:pPr marL="171450" indent="-171450">
              <a:spcAft>
                <a:spcPts val="0"/>
              </a:spcAft>
              <a:buFont typeface="Arial"/>
              <a:buChar char="•"/>
            </a:pPr>
            <a:r>
              <a:rPr lang="en-US" dirty="0">
                <a:ea typeface="ＭＳ Ｐゴシック"/>
                <a:cs typeface="Calibri"/>
              </a:rPr>
              <a:t> The resistance from chip to package is 1 ℃/W. </a:t>
            </a:r>
            <a:endParaRPr lang="en-US" dirty="0">
              <a:cs typeface="Calibri"/>
            </a:endParaRPr>
          </a:p>
          <a:p>
            <a:pPr marL="171450" indent="-171450">
              <a:spcAft>
                <a:spcPts val="0"/>
              </a:spcAft>
              <a:buFont typeface="Arial"/>
              <a:buChar char="•"/>
            </a:pPr>
            <a:r>
              <a:rPr lang="en-US" dirty="0">
                <a:ea typeface="ＭＳ Ｐゴシック"/>
                <a:cs typeface="Calibri"/>
              </a:rPr>
              <a:t>The system box ambient temperature may reach 55 ℃.</a:t>
            </a:r>
            <a:endParaRPr lang="en-US" dirty="0">
              <a:cs typeface="Calibri"/>
            </a:endParaRPr>
          </a:p>
          <a:p>
            <a:pPr marL="171450" indent="-171450">
              <a:spcAft>
                <a:spcPts val="0"/>
              </a:spcAft>
              <a:buFont typeface="Arial"/>
              <a:buChar char="•"/>
            </a:pPr>
            <a:r>
              <a:rPr lang="en-US" dirty="0">
                <a:ea typeface="ＭＳ Ｐゴシック"/>
                <a:cs typeface="Calibri"/>
              </a:rPr>
              <a:t>The chip temperature must not exceed 100 ℃.</a:t>
            </a:r>
          </a:p>
          <a:p>
            <a:pPr>
              <a:spcAft>
                <a:spcPts val="0"/>
              </a:spcAft>
            </a:pPr>
            <a:endParaRPr lang="en-US" dirty="0">
              <a:ea typeface="ＭＳ Ｐゴシック"/>
              <a:cs typeface="Calibri"/>
            </a:endParaRPr>
          </a:p>
          <a:p>
            <a:pPr>
              <a:spcAft>
                <a:spcPts val="0"/>
              </a:spcAft>
            </a:pPr>
            <a:r>
              <a:rPr lang="en-US" dirty="0">
                <a:ea typeface="ＭＳ Ｐゴシック"/>
                <a:cs typeface="Calibri"/>
              </a:rPr>
              <a:t>What is the maximum chip power dissipation?</a:t>
            </a:r>
          </a:p>
          <a:p>
            <a:endParaRPr lang="en-US" dirty="0">
              <a:latin typeface="Calibri"/>
              <a:ea typeface="ＭＳ Ｐゴシック" panose="020B0600070205080204" pitchFamily="34" charset="-128"/>
              <a:cs typeface="Calibri"/>
            </a:endParaRPr>
          </a:p>
        </p:txBody>
      </p:sp>
    </p:spTree>
    <p:extLst>
      <p:ext uri="{BB962C8B-B14F-4D97-AF65-F5344CB8AC3E}">
        <p14:creationId xmlns:p14="http://schemas.microsoft.com/office/powerpoint/2010/main" val="465604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7214FD66-10EB-E841-B359-DF509784B6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83106AC-9AB1-BE4F-9486-A6FC377FF5DE}" type="slidenum">
              <a:rPr lang="en-US" altLang="en-US"/>
              <a:pPr>
                <a:spcBef>
                  <a:spcPct val="0"/>
                </a:spcBef>
              </a:pPr>
              <a:t>11</a:t>
            </a:fld>
            <a:endParaRPr lang="en-US" altLang="en-US" dirty="0"/>
          </a:p>
        </p:txBody>
      </p:sp>
      <p:sp>
        <p:nvSpPr>
          <p:cNvPr id="37890" name="Rectangle 2">
            <a:extLst>
              <a:ext uri="{FF2B5EF4-FFF2-40B4-BE49-F238E27FC236}">
                <a16:creationId xmlns:a16="http://schemas.microsoft.com/office/drawing/2014/main" id="{62EAC2B0-DEB1-064E-B290-A7B49B476D6F}"/>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2186FB1F-5085-0A4B-9EB5-E61F84D6798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a:cs typeface="Calibri"/>
              </a:rPr>
              <a:t>A chip may rapidly overheat to the point of self-destruction if the cooling system fails (fan or clogged air intake vents). Therefore, one or more temperature sensors are included in most high-performance microprocessors. These sensors monitor die temperature and throttle performance if it gets too hot.</a:t>
            </a:r>
          </a:p>
          <a:p>
            <a:endParaRPr lang="en-US" dirty="0">
              <a:ea typeface="ＭＳ Ｐゴシック"/>
              <a:cs typeface="Calibri"/>
            </a:endParaRPr>
          </a:p>
          <a:p>
            <a:r>
              <a:rPr lang="en-US" dirty="0">
                <a:ea typeface="ＭＳ Ｐゴシック"/>
                <a:cs typeface="Calibri"/>
              </a:rPr>
              <a:t>The figure above shows the circuit of the temperature sensor. It uses a pair of </a:t>
            </a:r>
            <a:r>
              <a:rPr lang="en-US" dirty="0" err="1">
                <a:ea typeface="ＭＳ Ｐゴシック"/>
                <a:cs typeface="Calibri"/>
              </a:rPr>
              <a:t>pnp</a:t>
            </a:r>
            <a:r>
              <a:rPr lang="en-US" dirty="0">
                <a:ea typeface="ＭＳ Ｐゴシック"/>
                <a:cs typeface="Calibri"/>
              </a:rPr>
              <a:t> bipolar transistors.</a:t>
            </a:r>
          </a:p>
          <a:p>
            <a:endParaRPr lang="en-US" dirty="0">
              <a:ea typeface="ＭＳ Ｐゴシック"/>
              <a:cs typeface="Calibri"/>
            </a:endParaRPr>
          </a:p>
          <a:p>
            <a:r>
              <a:rPr lang="en-US" dirty="0">
                <a:ea typeface="ＭＳ Ｐゴシック"/>
                <a:cs typeface="Calibri"/>
              </a:rPr>
              <a:t>The base-emitter voltage VBE is a complex function of temperature because of the Is dependence. </a:t>
            </a:r>
          </a:p>
          <a:p>
            <a:endParaRPr lang="en-US" dirty="0">
              <a:ea typeface="ＭＳ Ｐゴシック"/>
              <a:cs typeface="Calibri"/>
            </a:endParaRPr>
          </a:p>
          <a:p>
            <a:r>
              <a:rPr lang="en-US" dirty="0">
                <a:ea typeface="ＭＳ Ｐゴシック"/>
                <a:cs typeface="Calibri"/>
              </a:rPr>
              <a:t>However, the difference between base-emitter voltages of two identical transistors operating at different collector currents Ic1 and Ic2 eliminates the Is term and becomes directly proportional to absolute temperature as shown in the equation above.</a:t>
            </a:r>
          </a:p>
          <a:p>
            <a:endParaRPr lang="en-US" dirty="0">
              <a:ea typeface="ＭＳ Ｐゴシック"/>
              <a:cs typeface="Calibri"/>
            </a:endParaRPr>
          </a:p>
          <a:p>
            <a:r>
              <a:rPr lang="en-US" dirty="0">
                <a:ea typeface="ＭＳ Ｐゴシック"/>
                <a:cs typeface="Calibri"/>
              </a:rPr>
              <a:t>The output voltage is measured with an A/D converter to produce a digital representation of temperature.</a:t>
            </a:r>
          </a:p>
          <a:p>
            <a:endParaRPr lang="en-US" dirty="0">
              <a:ea typeface="ＭＳ Ｐゴシック"/>
              <a:cs typeface="Calibri"/>
            </a:endParaRPr>
          </a:p>
        </p:txBody>
      </p:sp>
    </p:spTree>
    <p:extLst>
      <p:ext uri="{BB962C8B-B14F-4D97-AF65-F5344CB8AC3E}">
        <p14:creationId xmlns:p14="http://schemas.microsoft.com/office/powerpoint/2010/main" val="386636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1F68FC-7933-DE46-B88F-73B0289B784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1D2B631-8D2B-8E4F-A01E-4FB3BD1733CC}" type="slidenum">
              <a:rPr lang="en-US" altLang="en-US" sz="1200"/>
              <a:pPr eaLnBrk="1" hangingPunct="1"/>
              <a:t>12</a:t>
            </a:fld>
            <a:endParaRPr lang="en-US" altLang="en-US" sz="1200" dirty="0"/>
          </a:p>
        </p:txBody>
      </p:sp>
      <p:sp>
        <p:nvSpPr>
          <p:cNvPr id="928770" name="Rectangle 2">
            <a:extLst>
              <a:ext uri="{FF2B5EF4-FFF2-40B4-BE49-F238E27FC236}">
                <a16:creationId xmlns:a16="http://schemas.microsoft.com/office/drawing/2014/main" id="{4995B504-B7FF-F94D-A6F7-2EA2229CE97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28771" name="Rectangle 3">
            <a:extLst>
              <a:ext uri="{FF2B5EF4-FFF2-40B4-BE49-F238E27FC236}">
                <a16:creationId xmlns:a16="http://schemas.microsoft.com/office/drawing/2014/main" id="{B354C01D-06B1-AE4A-B470-530AAF4851F4}"/>
              </a:ext>
            </a:extLst>
          </p:cNvPr>
          <p:cNvSpPr>
            <a:spLocks noGrp="1" noChangeArrowheads="1"/>
          </p:cNvSpPr>
          <p:nvPr>
            <p:ph type="body" idx="1"/>
          </p:nvPr>
        </p:nvSpPr>
        <p:spPr/>
        <p:txBody>
          <a:bodyPr/>
          <a:lstStyle/>
          <a:p>
            <a:pPr>
              <a:defRPr/>
            </a:pPr>
            <a:r>
              <a:rPr lang="en-US" dirty="0">
                <a:ea typeface="ＭＳ Ｐゴシック"/>
                <a:cs typeface="+mn-cs"/>
              </a:rPr>
              <a:t>The basic I/O pads include various types of pins such as VDD, GND, digital input and output, bidirectional and analog pads.</a:t>
            </a:r>
          </a:p>
          <a:p>
            <a:pPr>
              <a:defRPr/>
            </a:pPr>
            <a:endParaRPr lang="en-US" dirty="0">
              <a:ea typeface="ＭＳ Ｐゴシック"/>
              <a:cs typeface="Calibri"/>
            </a:endParaRPr>
          </a:p>
          <a:p>
            <a:pPr>
              <a:defRPr/>
            </a:pPr>
            <a:r>
              <a:rPr lang="en-US" dirty="0">
                <a:ea typeface="ＭＳ Ｐゴシック"/>
                <a:cs typeface="Calibri"/>
              </a:rPr>
              <a:t>Noise and interference problems may arise due to a high number of transmission lines in a chip. </a:t>
            </a:r>
          </a:p>
          <a:p>
            <a:pPr>
              <a:defRPr/>
            </a:pPr>
            <a:endParaRPr lang="en-US" dirty="0">
              <a:ea typeface="ＭＳ Ｐゴシック"/>
              <a:cs typeface="Calibri"/>
            </a:endParaRPr>
          </a:p>
          <a:p>
            <a:pPr>
              <a:defRPr/>
            </a:pPr>
            <a:r>
              <a:rPr lang="en-US" dirty="0">
                <a:ea typeface="ＭＳ Ｐゴシック"/>
                <a:cs typeface="Calibri"/>
              </a:rPr>
              <a:t>The high-speed I/O pins are used as transmitters and receivers.</a:t>
            </a:r>
          </a:p>
        </p:txBody>
      </p:sp>
    </p:spTree>
    <p:extLst>
      <p:ext uri="{BB962C8B-B14F-4D97-AF65-F5344CB8AC3E}">
        <p14:creationId xmlns:p14="http://schemas.microsoft.com/office/powerpoint/2010/main" val="34010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2E60D4-91FB-0942-9F2C-A13F25EB9F3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0E1CA15-405A-5645-B30B-1411C653BE28}" type="slidenum">
              <a:rPr lang="en-US" altLang="en-US" sz="1200"/>
              <a:pPr eaLnBrk="1" hangingPunct="1"/>
              <a:t>13</a:t>
            </a:fld>
            <a:endParaRPr lang="en-US" altLang="en-US" sz="1200" dirty="0"/>
          </a:p>
        </p:txBody>
      </p:sp>
      <p:sp>
        <p:nvSpPr>
          <p:cNvPr id="945154" name="Rectangle 2">
            <a:extLst>
              <a:ext uri="{FF2B5EF4-FFF2-40B4-BE49-F238E27FC236}">
                <a16:creationId xmlns:a16="http://schemas.microsoft.com/office/drawing/2014/main" id="{4BB415BD-3354-F943-B9DB-7A8DD5DC287F}"/>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45155" name="Rectangle 3">
            <a:extLst>
              <a:ext uri="{FF2B5EF4-FFF2-40B4-BE49-F238E27FC236}">
                <a16:creationId xmlns:a16="http://schemas.microsoft.com/office/drawing/2014/main" id="{088C4F78-36DC-D143-9797-0C59D4BBE44F}"/>
              </a:ext>
            </a:extLst>
          </p:cNvPr>
          <p:cNvSpPr>
            <a:spLocks noGrp="1" noChangeArrowheads="1"/>
          </p:cNvSpPr>
          <p:nvPr>
            <p:ph type="body" idx="1"/>
          </p:nvPr>
        </p:nvSpPr>
        <p:spPr/>
        <p:txBody>
          <a:bodyPr/>
          <a:lstStyle/>
          <a:p>
            <a:pPr>
              <a:defRPr/>
            </a:pPr>
            <a:r>
              <a:rPr lang="en-US" dirty="0">
                <a:ea typeface="ＭＳ Ｐゴシック"/>
                <a:cs typeface="+mn-cs"/>
              </a:rPr>
              <a:t>The input/output system is responsible for communicating data between the chip and the external world. A good I/O system has the following properties:</a:t>
            </a:r>
            <a:endParaRPr lang="en-US" dirty="0">
              <a:ea typeface="ＭＳ Ｐゴシック"/>
              <a:cs typeface="Calibri"/>
            </a:endParaRPr>
          </a:p>
          <a:p>
            <a:pPr marL="171450" indent="-171450">
              <a:buFont typeface="Arial"/>
              <a:buChar char="•"/>
              <a:defRPr/>
            </a:pPr>
            <a:r>
              <a:rPr lang="en-US" dirty="0">
                <a:ea typeface="ＭＳ Ｐゴシック"/>
                <a:cs typeface="Calibri"/>
              </a:rPr>
              <a:t>Drive large load capacitance off chip</a:t>
            </a:r>
          </a:p>
          <a:p>
            <a:pPr marL="171450" indent="-171450">
              <a:buFont typeface="Arial"/>
              <a:buChar char="•"/>
              <a:defRPr/>
            </a:pPr>
            <a:r>
              <a:rPr lang="en-US" dirty="0">
                <a:ea typeface="ＭＳ Ｐゴシック"/>
                <a:cs typeface="Calibri"/>
              </a:rPr>
              <a:t>Operate at compatible voltage levels with other external devices</a:t>
            </a:r>
            <a:endParaRPr lang="en-US" dirty="0">
              <a:cs typeface="Calibri"/>
            </a:endParaRPr>
          </a:p>
          <a:p>
            <a:pPr marL="171450" indent="-171450">
              <a:buFont typeface="Arial"/>
              <a:buChar char="•"/>
              <a:defRPr/>
            </a:pPr>
            <a:r>
              <a:rPr lang="en-US" dirty="0">
                <a:ea typeface="ＭＳ Ｐゴシック"/>
                <a:cs typeface="Calibri"/>
              </a:rPr>
              <a:t>Provide adequate bandwidth</a:t>
            </a:r>
          </a:p>
          <a:p>
            <a:pPr marL="171450" indent="-171450">
              <a:buFont typeface="Arial"/>
              <a:buChar char="•"/>
              <a:defRPr/>
            </a:pPr>
            <a:r>
              <a:rPr lang="en-US" dirty="0">
                <a:ea typeface="ＭＳ Ｐゴシック"/>
                <a:cs typeface="Calibri"/>
              </a:rPr>
              <a:t>Limit slew rates to control di/dt noise</a:t>
            </a:r>
          </a:p>
          <a:p>
            <a:pPr marL="171450" indent="-171450">
              <a:buFont typeface="Arial"/>
              <a:buChar char="•"/>
              <a:defRPr/>
            </a:pPr>
            <a:r>
              <a:rPr lang="en-US" dirty="0">
                <a:ea typeface="ＭＳ Ｐゴシック"/>
                <a:cs typeface="Calibri"/>
              </a:rPr>
              <a:t>Protect chip against electrostatic discharge</a:t>
            </a:r>
          </a:p>
          <a:p>
            <a:pPr marL="171450" indent="-171450">
              <a:buFont typeface="Arial"/>
              <a:buChar char="•"/>
              <a:defRPr/>
            </a:pPr>
            <a:r>
              <a:rPr lang="en-US" dirty="0">
                <a:ea typeface="ＭＳ Ｐゴシック"/>
                <a:cs typeface="Calibri"/>
              </a:rPr>
              <a:t>Use small number of pins (low cost)</a:t>
            </a:r>
          </a:p>
          <a:p>
            <a:pPr>
              <a:defRPr/>
            </a:pPr>
            <a:endParaRPr lang="en-US" dirty="0">
              <a:ea typeface="ＭＳ Ｐゴシック"/>
              <a:cs typeface="Calibri"/>
            </a:endParaRPr>
          </a:p>
          <a:p>
            <a:pPr>
              <a:defRPr/>
            </a:pPr>
            <a:endParaRPr lang="en-US" dirty="0">
              <a:ea typeface="ＭＳ Ｐゴシック"/>
              <a:cs typeface="Calibri"/>
            </a:endParaRPr>
          </a:p>
        </p:txBody>
      </p:sp>
    </p:spTree>
    <p:extLst>
      <p:ext uri="{BB962C8B-B14F-4D97-AF65-F5344CB8AC3E}">
        <p14:creationId xmlns:p14="http://schemas.microsoft.com/office/powerpoint/2010/main" val="1624511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F3671F5-E09B-BD4D-BC1E-1C5C3968F72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9ABDDBE-2954-2347-8C85-E8E8C2307A2E}" type="slidenum">
              <a:rPr lang="en-US" altLang="en-US" sz="1200"/>
              <a:pPr eaLnBrk="1" hangingPunct="1"/>
              <a:t>14</a:t>
            </a:fld>
            <a:endParaRPr lang="en-US" altLang="en-US" sz="1200" dirty="0"/>
          </a:p>
        </p:txBody>
      </p:sp>
      <p:sp>
        <p:nvSpPr>
          <p:cNvPr id="946178" name="Rectangle 2">
            <a:extLst>
              <a:ext uri="{FF2B5EF4-FFF2-40B4-BE49-F238E27FC236}">
                <a16:creationId xmlns:a16="http://schemas.microsoft.com/office/drawing/2014/main" id="{F353F73C-87B4-9441-BE8E-576CA56614E3}"/>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46179" name="Rectangle 3">
            <a:extLst>
              <a:ext uri="{FF2B5EF4-FFF2-40B4-BE49-F238E27FC236}">
                <a16:creationId xmlns:a16="http://schemas.microsoft.com/office/drawing/2014/main" id="{779324B1-570A-2645-86FA-4C17D4DB76BD}"/>
              </a:ext>
            </a:extLst>
          </p:cNvPr>
          <p:cNvSpPr>
            <a:spLocks noGrp="1" noChangeArrowheads="1"/>
          </p:cNvSpPr>
          <p:nvPr>
            <p:ph type="body" idx="1"/>
          </p:nvPr>
        </p:nvSpPr>
        <p:spPr/>
        <p:txBody>
          <a:bodyPr/>
          <a:lstStyle/>
          <a:p>
            <a:pPr>
              <a:defRPr/>
            </a:pPr>
            <a:r>
              <a:rPr lang="en-US" dirty="0">
                <a:ea typeface="ＭＳ Ｐゴシック"/>
                <a:cs typeface="+mn-cs"/>
              </a:rPr>
              <a:t>The basic I/O pads include various types of pins such as VDD, GND, digital input and output, bidirectional and analog pads.</a:t>
            </a:r>
          </a:p>
        </p:txBody>
      </p:sp>
    </p:spTree>
    <p:extLst>
      <p:ext uri="{BB962C8B-B14F-4D97-AF65-F5344CB8AC3E}">
        <p14:creationId xmlns:p14="http://schemas.microsoft.com/office/powerpoint/2010/main" val="304195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FB3577-756B-6C4F-ACB2-18244413139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7C7A4FE-A32C-5148-8BB7-741A41D03738}" type="slidenum">
              <a:rPr lang="en-US" altLang="en-US" sz="1200"/>
              <a:pPr eaLnBrk="1" hangingPunct="1"/>
              <a:t>15</a:t>
            </a:fld>
            <a:endParaRPr lang="en-US" altLang="en-US" sz="1200" dirty="0"/>
          </a:p>
        </p:txBody>
      </p:sp>
      <p:sp>
        <p:nvSpPr>
          <p:cNvPr id="947202" name="Rectangle 2">
            <a:extLst>
              <a:ext uri="{FF2B5EF4-FFF2-40B4-BE49-F238E27FC236}">
                <a16:creationId xmlns:a16="http://schemas.microsoft.com/office/drawing/2014/main" id="{D5866265-9EBB-3F4C-9447-DF414336D4A7}"/>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47203" name="Rectangle 3">
            <a:extLst>
              <a:ext uri="{FF2B5EF4-FFF2-40B4-BE49-F238E27FC236}">
                <a16:creationId xmlns:a16="http://schemas.microsoft.com/office/drawing/2014/main" id="{240DB79D-14FB-9F4B-89BB-BEB60BAE370C}"/>
              </a:ext>
            </a:extLst>
          </p:cNvPr>
          <p:cNvSpPr>
            <a:spLocks noGrp="1" noChangeArrowheads="1"/>
          </p:cNvSpPr>
          <p:nvPr>
            <p:ph type="body" idx="1"/>
          </p:nvPr>
        </p:nvSpPr>
        <p:spPr/>
        <p:txBody>
          <a:bodyPr/>
          <a:lstStyle/>
          <a:p>
            <a:pPr>
              <a:defRPr/>
            </a:pPr>
            <a:r>
              <a:rPr lang="en-US" dirty="0">
                <a:ea typeface="ＭＳ Ｐゴシック"/>
                <a:cs typeface="+mn-cs"/>
              </a:rPr>
              <a:t>The drive capability of an output pad must be sufficient to deliver adequate rise and fall times into the driven capacitive load.</a:t>
            </a:r>
          </a:p>
          <a:p>
            <a:pPr>
              <a:defRPr/>
            </a:pPr>
            <a:endParaRPr lang="en-US" dirty="0">
              <a:ea typeface="ＭＳ Ｐゴシック"/>
              <a:cs typeface="Calibri"/>
            </a:endParaRPr>
          </a:p>
          <a:p>
            <a:pPr>
              <a:defRPr/>
            </a:pPr>
            <a:r>
              <a:rPr lang="en-US" dirty="0" err="1">
                <a:ea typeface="ＭＳ Ｐゴシック"/>
                <a:cs typeface="Calibri"/>
              </a:rPr>
              <a:t>Latchup</a:t>
            </a:r>
            <a:r>
              <a:rPr lang="en-US" dirty="0">
                <a:ea typeface="ＭＳ Ｐゴシック"/>
                <a:cs typeface="Calibri"/>
              </a:rPr>
              <a:t> is a problem near output pads. This is a type of short circuit between power rails as a result of low impedance path. To avoid it, guard rings are used to separate the </a:t>
            </a:r>
            <a:r>
              <a:rPr lang="en-US" dirty="0" err="1">
                <a:ea typeface="ＭＳ Ｐゴシック"/>
                <a:cs typeface="Calibri"/>
              </a:rPr>
              <a:t>nMOS</a:t>
            </a:r>
            <a:r>
              <a:rPr lang="en-US" dirty="0">
                <a:ea typeface="ＭＳ Ｐゴシック"/>
                <a:cs typeface="Calibri"/>
              </a:rPr>
              <a:t> and </a:t>
            </a:r>
            <a:r>
              <a:rPr lang="en-US" dirty="0" err="1">
                <a:ea typeface="ＭＳ Ｐゴシック"/>
                <a:cs typeface="Calibri"/>
              </a:rPr>
              <a:t>pMOS</a:t>
            </a:r>
            <a:r>
              <a:rPr lang="en-US" dirty="0">
                <a:ea typeface="ＭＳ Ｐゴシック"/>
                <a:cs typeface="Calibri"/>
              </a:rPr>
              <a:t> transistors.</a:t>
            </a:r>
          </a:p>
          <a:p>
            <a:pPr>
              <a:defRPr/>
            </a:pPr>
            <a:endParaRPr lang="en-US" dirty="0">
              <a:ea typeface="ＭＳ Ｐゴシック"/>
              <a:cs typeface="Calibri"/>
            </a:endParaRPr>
          </a:p>
          <a:p>
            <a:pPr>
              <a:defRPr/>
            </a:pPr>
            <a:r>
              <a:rPr lang="en-US" dirty="0">
                <a:ea typeface="ＭＳ Ｐゴシック"/>
                <a:cs typeface="Calibri"/>
              </a:rPr>
              <a:t>The figure above shows the double guard rings around folded </a:t>
            </a:r>
            <a:r>
              <a:rPr lang="en-US" dirty="0" err="1">
                <a:ea typeface="ＭＳ Ｐゴシック"/>
                <a:cs typeface="Calibri"/>
              </a:rPr>
              <a:t>nMOS</a:t>
            </a:r>
            <a:r>
              <a:rPr lang="en-US" dirty="0">
                <a:ea typeface="ＭＳ Ｐゴシック"/>
                <a:cs typeface="Calibri"/>
              </a:rPr>
              <a:t> output transistor. p+ are inner guard ring and n+ is the outer guard ring.</a:t>
            </a:r>
          </a:p>
        </p:txBody>
      </p:sp>
    </p:spTree>
    <p:extLst>
      <p:ext uri="{BB962C8B-B14F-4D97-AF65-F5344CB8AC3E}">
        <p14:creationId xmlns:p14="http://schemas.microsoft.com/office/powerpoint/2010/main" val="3977734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A20181-08CF-9E4A-8889-9795E6086F7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E83760F-9497-2540-9691-E71DDE5D9835}" type="slidenum">
              <a:rPr lang="en-US" altLang="en-US" sz="1200"/>
              <a:pPr eaLnBrk="1" hangingPunct="1"/>
              <a:t>16</a:t>
            </a:fld>
            <a:endParaRPr lang="en-US" altLang="en-US" sz="1200" dirty="0"/>
          </a:p>
        </p:txBody>
      </p:sp>
      <p:sp>
        <p:nvSpPr>
          <p:cNvPr id="948226" name="Rectangle 2">
            <a:extLst>
              <a:ext uri="{FF2B5EF4-FFF2-40B4-BE49-F238E27FC236}">
                <a16:creationId xmlns:a16="http://schemas.microsoft.com/office/drawing/2014/main" id="{925EA731-C9AB-684B-B1C6-3FA57724E97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48227" name="Rectangle 3">
            <a:extLst>
              <a:ext uri="{FF2B5EF4-FFF2-40B4-BE49-F238E27FC236}">
                <a16:creationId xmlns:a16="http://schemas.microsoft.com/office/drawing/2014/main" id="{C7D0255C-A333-004E-9287-B87E98A4E283}"/>
              </a:ext>
            </a:extLst>
          </p:cNvPr>
          <p:cNvSpPr>
            <a:spLocks noGrp="1" noChangeArrowheads="1"/>
          </p:cNvSpPr>
          <p:nvPr>
            <p:ph type="body" idx="1"/>
          </p:nvPr>
        </p:nvSpPr>
        <p:spPr/>
        <p:txBody>
          <a:bodyPr/>
          <a:lstStyle/>
          <a:p>
            <a:pPr>
              <a:defRPr/>
            </a:pPr>
            <a:r>
              <a:rPr lang="en-US" dirty="0">
                <a:ea typeface="ＭＳ Ｐゴシック"/>
                <a:cs typeface="+mn-cs"/>
              </a:rPr>
              <a:t>The input pads contain a buffer that </a:t>
            </a:r>
            <a:r>
              <a:rPr lang="en-US" dirty="0">
                <a:ea typeface="ＭＳ Ｐゴシック"/>
                <a:cs typeface="Calibri"/>
              </a:rPr>
              <a:t>performs level conversion i.e. converts a signal in a voltage level to an appropriate voltage level valid for the logic in the core circuitry.</a:t>
            </a:r>
          </a:p>
          <a:p>
            <a:pPr>
              <a:defRPr/>
            </a:pPr>
            <a:endParaRPr lang="en-US" dirty="0">
              <a:ea typeface="ＭＳ Ｐゴシック"/>
              <a:cs typeface="Calibri"/>
            </a:endParaRPr>
          </a:p>
          <a:p>
            <a:pPr>
              <a:defRPr/>
            </a:pPr>
            <a:r>
              <a:rPr lang="en-US" dirty="0">
                <a:ea typeface="ＭＳ Ｐゴシック"/>
                <a:cs typeface="Calibri"/>
              </a:rPr>
              <a:t>Some input pads also contain Schmitt triggers, which are used to filter out glitches, as shown in the figure. </a:t>
            </a:r>
          </a:p>
          <a:p>
            <a:pPr>
              <a:defRPr/>
            </a:pPr>
            <a:endParaRPr lang="en-US" dirty="0">
              <a:ea typeface="ＭＳ Ｐゴシック"/>
              <a:cs typeface="Calibri"/>
            </a:endParaRPr>
          </a:p>
          <a:p>
            <a:pPr>
              <a:defRPr/>
            </a:pPr>
            <a:r>
              <a:rPr lang="en-US" dirty="0">
                <a:ea typeface="ＭＳ Ｐゴシック"/>
                <a:cs typeface="Calibri"/>
              </a:rPr>
              <a:t>A Schmitt trigger has hysteresis (new behavior depends on past input value) with the aid of a feedback system, it raises the switching point when the input is low and lowers the switching point when the input is high. This filters out glitches which might occur as a result of slowly rising or noisy input.</a:t>
            </a:r>
          </a:p>
          <a:p>
            <a:pPr>
              <a:defRPr/>
            </a:pPr>
            <a:endParaRPr lang="en-US" dirty="0">
              <a:ea typeface="ＭＳ Ｐゴシック"/>
              <a:cs typeface="Calibri"/>
            </a:endParaRPr>
          </a:p>
          <a:p>
            <a:pPr>
              <a:defRPr/>
            </a:pPr>
            <a:r>
              <a:rPr lang="en-US" dirty="0">
                <a:ea typeface="ＭＳ Ｐゴシック"/>
                <a:cs typeface="Calibri"/>
              </a:rPr>
              <a:t>The input pad also provide protection against electrostatic discharge.</a:t>
            </a:r>
          </a:p>
        </p:txBody>
      </p:sp>
    </p:spTree>
    <p:extLst>
      <p:ext uri="{BB962C8B-B14F-4D97-AF65-F5344CB8AC3E}">
        <p14:creationId xmlns:p14="http://schemas.microsoft.com/office/powerpoint/2010/main" val="1745084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20FD274-149C-C648-9221-8145CBCB964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9C5C334-E774-6049-8BC6-B49FA96F8B85}" type="slidenum">
              <a:rPr lang="en-US" altLang="en-US" sz="1200"/>
              <a:pPr eaLnBrk="1" hangingPunct="1"/>
              <a:t>17</a:t>
            </a:fld>
            <a:endParaRPr lang="en-US" altLang="en-US" sz="1200" dirty="0"/>
          </a:p>
        </p:txBody>
      </p:sp>
      <p:sp>
        <p:nvSpPr>
          <p:cNvPr id="949250" name="Rectangle 2">
            <a:extLst>
              <a:ext uri="{FF2B5EF4-FFF2-40B4-BE49-F238E27FC236}">
                <a16:creationId xmlns:a16="http://schemas.microsoft.com/office/drawing/2014/main" id="{3164B398-B4DE-C34E-B92C-5A7012874A5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49251" name="Rectangle 3">
            <a:extLst>
              <a:ext uri="{FF2B5EF4-FFF2-40B4-BE49-F238E27FC236}">
                <a16:creationId xmlns:a16="http://schemas.microsoft.com/office/drawing/2014/main" id="{B950F663-6D41-A542-ABDC-55B0489CA0D6}"/>
              </a:ext>
            </a:extLst>
          </p:cNvPr>
          <p:cNvSpPr>
            <a:spLocks noGrp="1" noChangeArrowheads="1"/>
          </p:cNvSpPr>
          <p:nvPr>
            <p:ph type="body" idx="1"/>
          </p:nvPr>
        </p:nvSpPr>
        <p:spPr/>
        <p:txBody>
          <a:bodyPr/>
          <a:lstStyle/>
          <a:p>
            <a:pPr eaLnBrk="1" hangingPunct="1">
              <a:defRPr/>
            </a:pPr>
            <a:r>
              <a:rPr lang="en-US" dirty="0">
                <a:ea typeface="ＭＳ Ｐゴシック"/>
                <a:cs typeface="Calibri"/>
              </a:rPr>
              <a:t>The input pads interface with the external world and are connected to the chip core through circuits made of transistor gates. These transistors can get damaged from electrostatic discharge (ESD) which can puncture and break down the oxide. Therefore, we must dissipate this energy in protection circuits before it reaches the gates.</a:t>
            </a:r>
            <a:endParaRPr lang="en-US" dirty="0">
              <a:cs typeface="Calibri"/>
            </a:endParaRPr>
          </a:p>
          <a:p>
            <a:pPr>
              <a:defRPr/>
            </a:pPr>
            <a:endParaRPr lang="en-US" dirty="0">
              <a:ea typeface="ＭＳ Ｐゴシック"/>
              <a:cs typeface="Calibri"/>
            </a:endParaRPr>
          </a:p>
          <a:p>
            <a:pPr>
              <a:defRPr/>
            </a:pPr>
            <a:r>
              <a:rPr lang="en-US" dirty="0">
                <a:ea typeface="ＭＳ Ｐゴシック"/>
                <a:cs typeface="Calibri"/>
              </a:rPr>
              <a:t>The figure above shows a typical ESD input protection circuit which consists of current-limiting resistor and diode clamps.</a:t>
            </a:r>
          </a:p>
          <a:p>
            <a:pPr>
              <a:defRPr/>
            </a:pPr>
            <a:endParaRPr lang="en-US" dirty="0">
              <a:ea typeface="ＭＳ Ｐゴシック"/>
              <a:cs typeface="Calibri"/>
            </a:endParaRPr>
          </a:p>
          <a:p>
            <a:pPr>
              <a:defRPr/>
            </a:pPr>
            <a:r>
              <a:rPr lang="en-US" dirty="0">
                <a:ea typeface="ＭＳ Ｐゴシック"/>
                <a:cs typeface="Calibri"/>
              </a:rPr>
              <a:t>The last figure shows the ESD test circuit, to which a device under test can be attached to characterize ESD robustness.</a:t>
            </a:r>
          </a:p>
        </p:txBody>
      </p:sp>
    </p:spTree>
    <p:extLst>
      <p:ext uri="{BB962C8B-B14F-4D97-AF65-F5344CB8AC3E}">
        <p14:creationId xmlns:p14="http://schemas.microsoft.com/office/powerpoint/2010/main" val="202853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9548814-E1CB-8145-BF13-64F859EC6BE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504FA1B-4BC1-B74C-B0B9-73318BFEF43B}" type="slidenum">
              <a:rPr lang="en-US" altLang="en-US" sz="1200"/>
              <a:pPr eaLnBrk="1" hangingPunct="1"/>
              <a:t>18</a:t>
            </a:fld>
            <a:endParaRPr lang="en-US" altLang="en-US" sz="1200" dirty="0"/>
          </a:p>
        </p:txBody>
      </p:sp>
      <p:sp>
        <p:nvSpPr>
          <p:cNvPr id="950274" name="Rectangle 2">
            <a:extLst>
              <a:ext uri="{FF2B5EF4-FFF2-40B4-BE49-F238E27FC236}">
                <a16:creationId xmlns:a16="http://schemas.microsoft.com/office/drawing/2014/main" id="{D227256C-1D28-6E43-BD31-7700226D577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50275" name="Rectangle 3">
            <a:extLst>
              <a:ext uri="{FF2B5EF4-FFF2-40B4-BE49-F238E27FC236}">
                <a16:creationId xmlns:a16="http://schemas.microsoft.com/office/drawing/2014/main" id="{13E8C50A-7D65-A647-BCDB-824FD0DCEF9C}"/>
              </a:ext>
            </a:extLst>
          </p:cNvPr>
          <p:cNvSpPr>
            <a:spLocks noGrp="1" noChangeArrowheads="1"/>
          </p:cNvSpPr>
          <p:nvPr>
            <p:ph type="body" idx="1"/>
          </p:nvPr>
        </p:nvSpPr>
        <p:spPr/>
        <p:txBody>
          <a:bodyPr/>
          <a:lstStyle/>
          <a:p>
            <a:pPr eaLnBrk="1" hangingPunct="1">
              <a:defRPr/>
            </a:pPr>
            <a:r>
              <a:rPr lang="en-US" dirty="0">
                <a:ea typeface="ＭＳ Ｐゴシック"/>
                <a:cs typeface="Calibri"/>
              </a:rPr>
              <a:t>The first circuit above is a bidirectional pad. It can function as both input and output pads.</a:t>
            </a:r>
          </a:p>
          <a:p>
            <a:pPr>
              <a:defRPr/>
            </a:pPr>
            <a:endParaRPr lang="en-US" dirty="0">
              <a:ea typeface="ＭＳ Ｐゴシック"/>
              <a:cs typeface="Calibri"/>
            </a:endParaRPr>
          </a:p>
          <a:p>
            <a:pPr>
              <a:defRPr/>
            </a:pPr>
            <a:r>
              <a:rPr lang="en-US" dirty="0">
                <a:ea typeface="ＭＳ Ｐゴシック"/>
                <a:cs typeface="Calibri"/>
              </a:rPr>
              <a:t>The second circuit is the improved tristate buffer that merge NAND and NOR gates in a six-transistor network to give two outputs. Optimized tristate avoids huge series transistors.</a:t>
            </a:r>
            <a:endParaRPr lang="en-US" dirty="0">
              <a:cs typeface="Calibri"/>
            </a:endParaRPr>
          </a:p>
          <a:p>
            <a:pPr>
              <a:defRPr/>
            </a:pPr>
            <a:endParaRPr lang="en-US" dirty="0">
              <a:cs typeface="Calibri"/>
            </a:endParaRPr>
          </a:p>
        </p:txBody>
      </p:sp>
    </p:spTree>
    <p:extLst>
      <p:ext uri="{BB962C8B-B14F-4D97-AF65-F5344CB8AC3E}">
        <p14:creationId xmlns:p14="http://schemas.microsoft.com/office/powerpoint/2010/main" val="1127880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2673EAF-3707-1844-9AB9-F8EA4312E2B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20789C3-A2C8-024B-AC5D-4E4F14F796C6}" type="slidenum">
              <a:rPr lang="en-US" altLang="en-US" sz="1200"/>
              <a:pPr eaLnBrk="1" hangingPunct="1"/>
              <a:t>19</a:t>
            </a:fld>
            <a:endParaRPr lang="en-US" altLang="en-US" sz="1200" dirty="0"/>
          </a:p>
        </p:txBody>
      </p:sp>
      <p:sp>
        <p:nvSpPr>
          <p:cNvPr id="951298" name="Rectangle 2">
            <a:extLst>
              <a:ext uri="{FF2B5EF4-FFF2-40B4-BE49-F238E27FC236}">
                <a16:creationId xmlns:a16="http://schemas.microsoft.com/office/drawing/2014/main" id="{79856ED8-4610-CA4C-A04C-44C06BCF79B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51299" name="Rectangle 3">
            <a:extLst>
              <a:ext uri="{FF2B5EF4-FFF2-40B4-BE49-F238E27FC236}">
                <a16:creationId xmlns:a16="http://schemas.microsoft.com/office/drawing/2014/main" id="{40136DA5-6E09-EA45-86F9-FBB26AB2C53E}"/>
              </a:ext>
            </a:extLst>
          </p:cNvPr>
          <p:cNvSpPr>
            <a:spLocks noGrp="1" noChangeArrowheads="1"/>
          </p:cNvSpPr>
          <p:nvPr>
            <p:ph type="body" idx="1"/>
          </p:nvPr>
        </p:nvSpPr>
        <p:spPr/>
        <p:txBody>
          <a:bodyPr/>
          <a:lstStyle/>
          <a:p>
            <a:pPr eaLnBrk="1" hangingPunct="1">
              <a:defRPr/>
            </a:pPr>
            <a:r>
              <a:rPr lang="en-US" dirty="0">
                <a:ea typeface="ＭＳ Ｐゴシック"/>
                <a:cs typeface="Calibri"/>
              </a:rPr>
              <a:t>In analog pads, voltages  are passed directly in or out of the chip and no buffering is required. </a:t>
            </a:r>
          </a:p>
          <a:p>
            <a:pPr>
              <a:defRPr/>
            </a:pPr>
            <a:endParaRPr lang="en-US" dirty="0">
              <a:ea typeface="ＭＳ Ｐゴシック"/>
              <a:cs typeface="Calibri"/>
            </a:endParaRPr>
          </a:p>
          <a:p>
            <a:pPr>
              <a:defRPr/>
            </a:pPr>
            <a:r>
              <a:rPr lang="en-US" dirty="0">
                <a:ea typeface="ＭＳ Ｐゴシック"/>
                <a:cs typeface="Calibri"/>
              </a:rPr>
              <a:t>Protection circuits are required in analog pads and it must be ensured that these circuits do not distort the signals.</a:t>
            </a:r>
            <a:endParaRPr lang="en-US" dirty="0">
              <a:cs typeface="Calibri"/>
            </a:endParaRPr>
          </a:p>
        </p:txBody>
      </p:sp>
    </p:spTree>
    <p:extLst>
      <p:ext uri="{BB962C8B-B14F-4D97-AF65-F5344CB8AC3E}">
        <p14:creationId xmlns:p14="http://schemas.microsoft.com/office/powerpoint/2010/main" val="931031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r>
              <a:rPr lang="en-US" dirty="0">
                <a:ea typeface="ＭＳ Ｐゴシック"/>
                <a:cs typeface="Calibri"/>
              </a:rPr>
              <a:t>At the end of this lecture, you should be able to describe IC packaging and its impacts, estimate the heating caused by package thermal resistance, I/O pad design, ESD protection circuits, high-speed I/O transceivers and clock recovery, power distribution networks and estimate the noise caused by supply resistance and inductance.</a:t>
            </a:r>
            <a:endParaRPr lang="en-US" dirty="0">
              <a:cs typeface="+mn-cs"/>
            </a:endParaRPr>
          </a:p>
        </p:txBody>
      </p:sp>
    </p:spTree>
    <p:extLst>
      <p:ext uri="{BB962C8B-B14F-4D97-AF65-F5344CB8AC3E}">
        <p14:creationId xmlns:p14="http://schemas.microsoft.com/office/powerpoint/2010/main" val="287071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D30BFF-8CBC-FC4D-80B3-65C619A62B3B}"/>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EC40118-2B58-8D45-B5C1-9299CC482F35}" type="slidenum">
              <a:rPr lang="en-US" altLang="en-US" sz="1200"/>
              <a:pPr eaLnBrk="1" hangingPunct="1"/>
              <a:t>20</a:t>
            </a:fld>
            <a:endParaRPr lang="en-US" altLang="en-US" sz="1200" dirty="0"/>
          </a:p>
        </p:txBody>
      </p:sp>
      <p:sp>
        <p:nvSpPr>
          <p:cNvPr id="952322" name="Rectangle 2">
            <a:extLst>
              <a:ext uri="{FF2B5EF4-FFF2-40B4-BE49-F238E27FC236}">
                <a16:creationId xmlns:a16="http://schemas.microsoft.com/office/drawing/2014/main" id="{7C63D657-76E8-D147-BA8E-EC1CA43ACA84}"/>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52323" name="Rectangle 3">
            <a:extLst>
              <a:ext uri="{FF2B5EF4-FFF2-40B4-BE49-F238E27FC236}">
                <a16:creationId xmlns:a16="http://schemas.microsoft.com/office/drawing/2014/main" id="{9CA70012-7220-694B-ACAF-88C1BE334A19}"/>
              </a:ext>
            </a:extLst>
          </p:cNvPr>
          <p:cNvSpPr>
            <a:spLocks noGrp="1" noChangeArrowheads="1"/>
          </p:cNvSpPr>
          <p:nvPr>
            <p:ph type="body" idx="1"/>
          </p:nvPr>
        </p:nvSpPr>
        <p:spPr/>
        <p:txBody>
          <a:bodyPr/>
          <a:lstStyle/>
          <a:p>
            <a:pPr>
              <a:defRPr/>
            </a:pPr>
            <a:r>
              <a:rPr lang="en-US" dirty="0">
                <a:ea typeface="ＭＳ Ｐゴシック"/>
                <a:cs typeface="Calibri"/>
              </a:rPr>
              <a:t>The figure above shows the layout of a MOSIS I/O pad with 1.6 um two-metal process.</a:t>
            </a:r>
          </a:p>
          <a:p>
            <a:pPr>
              <a:defRPr/>
            </a:pPr>
            <a:endParaRPr lang="en-US" dirty="0">
              <a:ea typeface="ＭＳ Ｐゴシック"/>
              <a:cs typeface="Calibri"/>
            </a:endParaRPr>
          </a:p>
          <a:p>
            <a:pPr>
              <a:defRPr/>
            </a:pPr>
            <a:r>
              <a:rPr lang="en-US" dirty="0">
                <a:ea typeface="ＭＳ Ｐゴシック"/>
                <a:cs typeface="Calibri"/>
              </a:rPr>
              <a:t>From the schematic of MOSIS I/O pad, it can be observed that the protection circuitry consists of some protection resistors and diodes, guard rings and field oxide clamps to protect the pad from ESD. </a:t>
            </a:r>
            <a:endParaRPr lang="en-US" dirty="0">
              <a:cs typeface="Calibri"/>
            </a:endParaRPr>
          </a:p>
        </p:txBody>
      </p:sp>
    </p:spTree>
    <p:extLst>
      <p:ext uri="{BB962C8B-B14F-4D97-AF65-F5344CB8AC3E}">
        <p14:creationId xmlns:p14="http://schemas.microsoft.com/office/powerpoint/2010/main" val="3875319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F262F7-41B4-6045-8905-93119A57FB48}"/>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3D53573-4D76-D740-AFEC-375BB3B1E2C6}" type="slidenum">
              <a:rPr lang="en-US" altLang="en-US" sz="1200"/>
              <a:pPr eaLnBrk="1" hangingPunct="1"/>
              <a:t>21</a:t>
            </a:fld>
            <a:endParaRPr lang="en-US" altLang="en-US" sz="1200" dirty="0"/>
          </a:p>
        </p:txBody>
      </p:sp>
      <p:sp>
        <p:nvSpPr>
          <p:cNvPr id="1039362" name="Rectangle 2">
            <a:extLst>
              <a:ext uri="{FF2B5EF4-FFF2-40B4-BE49-F238E27FC236}">
                <a16:creationId xmlns:a16="http://schemas.microsoft.com/office/drawing/2014/main" id="{6DB3CEC9-FFC8-4047-A77E-29508D2878A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39363" name="Rectangle 3">
            <a:extLst>
              <a:ext uri="{FF2B5EF4-FFF2-40B4-BE49-F238E27FC236}">
                <a16:creationId xmlns:a16="http://schemas.microsoft.com/office/drawing/2014/main" id="{3239DB91-9582-2942-996A-0B046D45EE04}"/>
              </a:ext>
            </a:extLst>
          </p:cNvPr>
          <p:cNvSpPr>
            <a:spLocks noGrp="1" noChangeArrowheads="1"/>
          </p:cNvSpPr>
          <p:nvPr>
            <p:ph type="body" idx="1"/>
          </p:nvPr>
        </p:nvSpPr>
        <p:spPr/>
        <p:txBody>
          <a:bodyPr/>
          <a:lstStyle/>
          <a:p>
            <a:pPr eaLnBrk="1" hangingPunct="1">
              <a:defRPr/>
            </a:pPr>
            <a:r>
              <a:rPr lang="en-US" dirty="0">
                <a:ea typeface="ＭＳ Ｐゴシック"/>
                <a:cs typeface="Calibri"/>
              </a:rPr>
              <a:t>This figure above shows the layout of the </a:t>
            </a:r>
            <a:r>
              <a:rPr lang="en-US" dirty="0" err="1">
                <a:ea typeface="ＭＳ Ｐゴシック"/>
                <a:cs typeface="Calibri"/>
              </a:rPr>
              <a:t>UofU</a:t>
            </a:r>
            <a:r>
              <a:rPr lang="en-US" dirty="0">
                <a:ea typeface="ＭＳ Ｐゴシック"/>
                <a:cs typeface="Calibri"/>
              </a:rPr>
              <a:t> I/O pad, which has 0.6um three-metal process. </a:t>
            </a:r>
            <a:endParaRPr lang="en-US" dirty="0">
              <a:cs typeface="Calibri"/>
            </a:endParaRPr>
          </a:p>
        </p:txBody>
      </p:sp>
    </p:spTree>
    <p:extLst>
      <p:ext uri="{BB962C8B-B14F-4D97-AF65-F5344CB8AC3E}">
        <p14:creationId xmlns:p14="http://schemas.microsoft.com/office/powerpoint/2010/main" val="2431335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E1CD7A-0AFB-224C-8BBF-1EFEB0A8E34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362B606-B782-A247-963B-986DB410255A}" type="slidenum">
              <a:rPr lang="en-US" altLang="en-US" sz="1200"/>
              <a:pPr eaLnBrk="1" hangingPunct="1"/>
              <a:t>22</a:t>
            </a:fld>
            <a:endParaRPr lang="en-US" altLang="en-US" sz="1200" dirty="0"/>
          </a:p>
        </p:txBody>
      </p:sp>
      <p:sp>
        <p:nvSpPr>
          <p:cNvPr id="978946" name="Rectangle 2">
            <a:extLst>
              <a:ext uri="{FF2B5EF4-FFF2-40B4-BE49-F238E27FC236}">
                <a16:creationId xmlns:a16="http://schemas.microsoft.com/office/drawing/2014/main" id="{66F8C0C0-E870-FE4E-A6B3-D5E4F3809D2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78947" name="Rectangle 3">
            <a:extLst>
              <a:ext uri="{FF2B5EF4-FFF2-40B4-BE49-F238E27FC236}">
                <a16:creationId xmlns:a16="http://schemas.microsoft.com/office/drawing/2014/main" id="{25D383D6-A9D1-C447-A048-5C16E7FA120C}"/>
              </a:ext>
            </a:extLst>
          </p:cNvPr>
          <p:cNvSpPr>
            <a:spLocks noGrp="1" noChangeArrowheads="1"/>
          </p:cNvSpPr>
          <p:nvPr>
            <p:ph type="body" idx="1"/>
          </p:nvPr>
        </p:nvSpPr>
        <p:spPr/>
        <p:txBody>
          <a:bodyPr/>
          <a:lstStyle/>
          <a:p>
            <a:pPr eaLnBrk="1" hangingPunct="1">
              <a:defRPr/>
            </a:pPr>
            <a:r>
              <a:rPr lang="en-US" dirty="0">
                <a:ea typeface="ＭＳ Ｐゴシック"/>
                <a:cs typeface="Calibri"/>
              </a:rPr>
              <a:t>The figure above shows a basic digital I/O, where a transmitter chip which sends an electrical signal to the receiver chip. The channel of communication is via a wire. At low frequency, this wires acts as an ideal equipotential net. Whereas, at higher frequency, it acts as a transmission line for the currents and voltages to propagate as waves.</a:t>
            </a:r>
          </a:p>
          <a:p>
            <a:pPr>
              <a:defRPr/>
            </a:pPr>
            <a:endParaRPr lang="en-US" dirty="0">
              <a:ea typeface="ＭＳ Ｐゴシック"/>
              <a:cs typeface="Calibri"/>
            </a:endParaRPr>
          </a:p>
          <a:p>
            <a:pPr>
              <a:defRPr/>
            </a:pPr>
            <a:r>
              <a:rPr lang="en-US" dirty="0">
                <a:ea typeface="ＭＳ Ｐゴシック"/>
                <a:cs typeface="Calibri"/>
              </a:rPr>
              <a:t>Remember that, the transmitter chip does not know what is connected at the receiver end when it sends a signal on the channel. It knows only the</a:t>
            </a:r>
            <a:r>
              <a:rPr lang="en-US" i="1" dirty="0">
                <a:ea typeface="ＭＳ Ｐゴシック"/>
                <a:cs typeface="Calibri"/>
              </a:rPr>
              <a:t> characteristic impedance</a:t>
            </a:r>
            <a:r>
              <a:rPr lang="en-US" dirty="0">
                <a:ea typeface="ＭＳ Ｐゴシック"/>
                <a:cs typeface="Calibri"/>
              </a:rPr>
              <a:t>, </a:t>
            </a:r>
            <a:r>
              <a:rPr lang="en-US" i="1" dirty="0">
                <a:ea typeface="ＭＳ Ｐゴシック"/>
                <a:cs typeface="Calibri"/>
              </a:rPr>
              <a:t>Z</a:t>
            </a:r>
            <a:r>
              <a:rPr lang="en-US" dirty="0">
                <a:ea typeface="ＭＳ Ｐゴシック"/>
                <a:cs typeface="Calibri"/>
              </a:rPr>
              <a:t>0, of the channel. i.e. 50 ohms. </a:t>
            </a:r>
            <a:endParaRPr lang="en-US" dirty="0">
              <a:cs typeface="Calibri"/>
            </a:endParaRPr>
          </a:p>
        </p:txBody>
      </p:sp>
    </p:spTree>
    <p:extLst>
      <p:ext uri="{BB962C8B-B14F-4D97-AF65-F5344CB8AC3E}">
        <p14:creationId xmlns:p14="http://schemas.microsoft.com/office/powerpoint/2010/main" val="715612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FE2AE1-4DF4-BB4D-AF7D-AC6A7815B07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DB1B8DE-FFDC-584F-8658-4D5C6C8793F5}" type="slidenum">
              <a:rPr lang="en-US" altLang="en-US" sz="1200"/>
              <a:pPr eaLnBrk="1" hangingPunct="1"/>
              <a:t>23</a:t>
            </a:fld>
            <a:endParaRPr lang="en-US" altLang="en-US" sz="1200" dirty="0"/>
          </a:p>
        </p:txBody>
      </p:sp>
      <p:sp>
        <p:nvSpPr>
          <p:cNvPr id="980994" name="Rectangle 2">
            <a:extLst>
              <a:ext uri="{FF2B5EF4-FFF2-40B4-BE49-F238E27FC236}">
                <a16:creationId xmlns:a16="http://schemas.microsoft.com/office/drawing/2014/main" id="{041B7EEC-C2D0-904F-905D-DEA7FA46D9C3}"/>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80995" name="Rectangle 3">
            <a:extLst>
              <a:ext uri="{FF2B5EF4-FFF2-40B4-BE49-F238E27FC236}">
                <a16:creationId xmlns:a16="http://schemas.microsoft.com/office/drawing/2014/main" id="{1A222378-CD2D-5A40-BDAD-486B2699B834}"/>
              </a:ext>
            </a:extLst>
          </p:cNvPr>
          <p:cNvSpPr>
            <a:spLocks noGrp="1" noChangeArrowheads="1"/>
          </p:cNvSpPr>
          <p:nvPr>
            <p:ph type="body" idx="1"/>
          </p:nvPr>
        </p:nvSpPr>
        <p:spPr/>
        <p:txBody>
          <a:bodyPr/>
          <a:lstStyle/>
          <a:p>
            <a:pPr eaLnBrk="1" hangingPunct="1">
              <a:defRPr/>
            </a:pPr>
            <a:r>
              <a:rPr lang="en-US" dirty="0">
                <a:ea typeface="ＭＳ Ｐゴシック"/>
                <a:cs typeface="Calibri"/>
              </a:rPr>
              <a:t>A wire is a T-line when the propagation delay along the wire is comparable to the edge rate of the propagating signal.</a:t>
            </a:r>
            <a:endParaRPr lang="en-US" dirty="0">
              <a:cs typeface="Calibri"/>
            </a:endParaRPr>
          </a:p>
          <a:p>
            <a:pPr>
              <a:defRPr/>
            </a:pPr>
            <a:endParaRPr lang="en-US" dirty="0">
              <a:ea typeface="ＭＳ Ｐゴシック"/>
              <a:cs typeface="Calibri"/>
            </a:endParaRPr>
          </a:p>
          <a:p>
            <a:pPr>
              <a:defRPr/>
            </a:pPr>
            <a:r>
              <a:rPr lang="en-US" dirty="0">
                <a:ea typeface="ＭＳ Ｐゴシック"/>
                <a:cs typeface="Calibri"/>
              </a:rPr>
              <a:t>The propagation delay depends on the length of the channel, speed of light in the medium and the edge rate.</a:t>
            </a:r>
            <a:endParaRPr lang="en-US" dirty="0">
              <a:cs typeface="Calibri"/>
            </a:endParaRPr>
          </a:p>
        </p:txBody>
      </p:sp>
    </p:spTree>
    <p:extLst>
      <p:ext uri="{BB962C8B-B14F-4D97-AF65-F5344CB8AC3E}">
        <p14:creationId xmlns:p14="http://schemas.microsoft.com/office/powerpoint/2010/main" val="1854408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3DB603-24E2-224A-AA1F-DC69AA57C8C3}"/>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EC0CF49-2136-BF4F-A3C1-09E6FE8F47D2}" type="slidenum">
              <a:rPr lang="en-US" altLang="en-US" sz="1200"/>
              <a:pPr eaLnBrk="1" hangingPunct="1"/>
              <a:t>24</a:t>
            </a:fld>
            <a:endParaRPr lang="en-US" altLang="en-US" sz="1200" dirty="0"/>
          </a:p>
        </p:txBody>
      </p:sp>
      <p:sp>
        <p:nvSpPr>
          <p:cNvPr id="983042" name="Rectangle 2">
            <a:extLst>
              <a:ext uri="{FF2B5EF4-FFF2-40B4-BE49-F238E27FC236}">
                <a16:creationId xmlns:a16="http://schemas.microsoft.com/office/drawing/2014/main" id="{FF29B63A-8EF5-A94A-AA45-45438090306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83043" name="Rectangle 3">
            <a:extLst>
              <a:ext uri="{FF2B5EF4-FFF2-40B4-BE49-F238E27FC236}">
                <a16:creationId xmlns:a16="http://schemas.microsoft.com/office/drawing/2014/main" id="{13A11327-91B7-0040-A9E1-6DF8BBED08CE}"/>
              </a:ext>
            </a:extLst>
          </p:cNvPr>
          <p:cNvSpPr>
            <a:spLocks noGrp="1" noChangeArrowheads="1"/>
          </p:cNvSpPr>
          <p:nvPr>
            <p:ph type="body" idx="1"/>
          </p:nvPr>
        </p:nvSpPr>
        <p:spPr/>
        <p:txBody>
          <a:bodyPr/>
          <a:lstStyle/>
          <a:p>
            <a:pPr eaLnBrk="1" hangingPunct="1">
              <a:defRPr/>
            </a:pPr>
            <a:r>
              <a:rPr lang="en-US" dirty="0">
                <a:ea typeface="ＭＳ Ｐゴシック"/>
                <a:cs typeface="Calibri"/>
              </a:rPr>
              <a:t>Let's consider an example: </a:t>
            </a:r>
            <a:r>
              <a:rPr lang="en-US" dirty="0"/>
              <a:t>When must a 10 cm trace on a PCB be treated as a transmission line?</a:t>
            </a:r>
            <a:endParaRPr lang="en-US" dirty="0">
              <a:ea typeface="ＭＳ Ｐゴシック"/>
              <a:cs typeface="Calibri"/>
            </a:endParaRPr>
          </a:p>
          <a:p>
            <a:pPr marL="171450" indent="-171450">
              <a:buFont typeface="Arial" panose="020B0604020202020204" pitchFamily="34" charset="0"/>
              <a:buChar char="•"/>
              <a:defRPr/>
            </a:pPr>
            <a:r>
              <a:rPr lang="en-US" dirty="0">
                <a:ea typeface="ＭＳ Ｐゴシック"/>
                <a:cs typeface="Calibri"/>
              </a:rPr>
              <a:t>The flame-retardant epoxy (FR4) has dielectric constant of approximately: k = 4.35 (e = ke0).</a:t>
            </a:r>
            <a:endParaRPr lang="en-US" dirty="0">
              <a:cs typeface="Calibri"/>
            </a:endParaRPr>
          </a:p>
          <a:p>
            <a:pPr marL="171450" indent="-171450">
              <a:buFont typeface="Arial" panose="020B0604020202020204" pitchFamily="34" charset="0"/>
              <a:buChar char="•"/>
              <a:defRPr/>
            </a:pPr>
            <a:r>
              <a:rPr lang="en-US" dirty="0">
                <a:ea typeface="ＭＳ Ｐゴシック"/>
                <a:cs typeface="Calibri"/>
              </a:rPr>
              <a:t>Using the formulas above, we determine that the wire should be treated as a transmission line when signals period &lt;2.8 ns (&gt;350 MHz).</a:t>
            </a:r>
            <a:endParaRPr lang="en-US" dirty="0">
              <a:cs typeface="Calibri"/>
            </a:endParaRPr>
          </a:p>
          <a:p>
            <a:pPr>
              <a:defRPr/>
            </a:pPr>
            <a:endParaRPr lang="en-US" dirty="0">
              <a:cs typeface="Calibri"/>
            </a:endParaRPr>
          </a:p>
          <a:p>
            <a:pPr>
              <a:defRPr/>
            </a:pPr>
            <a:endParaRPr lang="en-US" dirty="0">
              <a:cs typeface="Calibri"/>
            </a:endParaRPr>
          </a:p>
          <a:p>
            <a:pPr>
              <a:defRPr/>
            </a:pPr>
            <a:endParaRPr lang="en-US" dirty="0">
              <a:cs typeface="Calibri"/>
            </a:endParaRPr>
          </a:p>
        </p:txBody>
      </p:sp>
    </p:spTree>
    <p:extLst>
      <p:ext uri="{BB962C8B-B14F-4D97-AF65-F5344CB8AC3E}">
        <p14:creationId xmlns:p14="http://schemas.microsoft.com/office/powerpoint/2010/main" val="1881761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8035A49-0BD0-0745-807F-B5527BFBB25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7C78AF9-14D7-C14E-8023-EBFED5FB5D99}" type="slidenum">
              <a:rPr lang="en-US" altLang="en-US" sz="1200"/>
              <a:pPr eaLnBrk="1" hangingPunct="1"/>
              <a:t>25</a:t>
            </a:fld>
            <a:endParaRPr lang="en-US" altLang="en-US" sz="1200" dirty="0"/>
          </a:p>
        </p:txBody>
      </p:sp>
      <p:sp>
        <p:nvSpPr>
          <p:cNvPr id="989186" name="Rectangle 2">
            <a:extLst>
              <a:ext uri="{FF2B5EF4-FFF2-40B4-BE49-F238E27FC236}">
                <a16:creationId xmlns:a16="http://schemas.microsoft.com/office/drawing/2014/main" id="{FB8F6175-2991-A94A-A6A6-582E3A30C9FF}"/>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89187" name="Rectangle 3">
            <a:extLst>
              <a:ext uri="{FF2B5EF4-FFF2-40B4-BE49-F238E27FC236}">
                <a16:creationId xmlns:a16="http://schemas.microsoft.com/office/drawing/2014/main" id="{809A0F0F-C78B-704B-B245-1763C33E711F}"/>
              </a:ext>
            </a:extLst>
          </p:cNvPr>
          <p:cNvSpPr>
            <a:spLocks noGrp="1" noChangeArrowheads="1"/>
          </p:cNvSpPr>
          <p:nvPr>
            <p:ph type="body" idx="1"/>
          </p:nvPr>
        </p:nvSpPr>
        <p:spPr/>
        <p:txBody>
          <a:bodyPr/>
          <a:lstStyle/>
          <a:p>
            <a:pPr>
              <a:spcAft>
                <a:spcPts val="0"/>
              </a:spcAft>
              <a:defRPr/>
            </a:pPr>
            <a:r>
              <a:rPr lang="en-US" dirty="0">
                <a:ea typeface="ＭＳ Ｐゴシック"/>
                <a:cs typeface="+mn-cs"/>
              </a:rPr>
              <a:t>The characteristic impedance, Z0, is the ratio of voltage to current of a signal along the line and depends on the geometry of the line.</a:t>
            </a:r>
          </a:p>
          <a:p>
            <a:pPr>
              <a:defRPr/>
            </a:pPr>
            <a:endParaRPr lang="en-US" dirty="0">
              <a:ea typeface="ＭＳ Ｐゴシック"/>
              <a:cs typeface="Calibri"/>
            </a:endParaRPr>
          </a:p>
          <a:p>
            <a:pPr>
              <a:defRPr/>
            </a:pPr>
            <a:r>
              <a:rPr lang="en-US" dirty="0">
                <a:ea typeface="ＭＳ Ｐゴシック"/>
                <a:cs typeface="Calibri"/>
              </a:rPr>
              <a:t>The figures above shows two common ways in which signals can be routed:</a:t>
            </a:r>
          </a:p>
          <a:p>
            <a:pPr marL="171450" indent="-171450">
              <a:buFont typeface="Arial"/>
              <a:buChar char="•"/>
              <a:defRPr/>
            </a:pPr>
            <a:r>
              <a:rPr lang="en-US" dirty="0">
                <a:ea typeface="ＭＳ Ｐゴシック"/>
                <a:cs typeface="Calibri"/>
              </a:rPr>
              <a:t>When a signal is running on an outer layer of PCB, it is called a microstrip. It is shown in the first figure with its formula for characteristic impedance.</a:t>
            </a:r>
          </a:p>
          <a:p>
            <a:pPr marL="171450" indent="-171450">
              <a:buFont typeface="Arial"/>
              <a:buChar char="•"/>
              <a:defRPr/>
            </a:pPr>
            <a:r>
              <a:rPr lang="en-US" dirty="0">
                <a:ea typeface="ＭＳ Ｐゴシック"/>
                <a:cs typeface="Calibri"/>
              </a:rPr>
              <a:t>When a signal is running on an inner layer of PCB, it is called a </a:t>
            </a:r>
            <a:r>
              <a:rPr lang="en-US" dirty="0" err="1">
                <a:ea typeface="ＭＳ Ｐゴシック"/>
                <a:cs typeface="Calibri"/>
              </a:rPr>
              <a:t>stripline</a:t>
            </a:r>
            <a:r>
              <a:rPr lang="en-US" dirty="0">
                <a:ea typeface="ＭＳ Ｐゴシック"/>
                <a:cs typeface="Calibri"/>
              </a:rPr>
              <a:t>. It is shown in the second figure with its formula for characteristic impedance.</a:t>
            </a:r>
          </a:p>
          <a:p>
            <a:pPr>
              <a:defRPr/>
            </a:pPr>
            <a:endParaRPr lang="en-US" dirty="0">
              <a:cs typeface="Calibri"/>
            </a:endParaRPr>
          </a:p>
        </p:txBody>
      </p:sp>
    </p:spTree>
    <p:extLst>
      <p:ext uri="{BB962C8B-B14F-4D97-AF65-F5344CB8AC3E}">
        <p14:creationId xmlns:p14="http://schemas.microsoft.com/office/powerpoint/2010/main" val="2375197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825397-0837-4846-9E08-CA2BBAD373F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EAEEB64-8EDC-9641-B1B7-47977939BC32}" type="slidenum">
              <a:rPr lang="en-US" altLang="en-US" sz="1200"/>
              <a:pPr eaLnBrk="1" hangingPunct="1"/>
              <a:t>26</a:t>
            </a:fld>
            <a:endParaRPr lang="en-US" altLang="en-US" sz="1200" dirty="0"/>
          </a:p>
        </p:txBody>
      </p:sp>
      <p:sp>
        <p:nvSpPr>
          <p:cNvPr id="993282" name="Rectangle 2">
            <a:extLst>
              <a:ext uri="{FF2B5EF4-FFF2-40B4-BE49-F238E27FC236}">
                <a16:creationId xmlns:a16="http://schemas.microsoft.com/office/drawing/2014/main" id="{E8900C7E-8475-544C-9179-197CB52EFB8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93283" name="Rectangle 3">
            <a:extLst>
              <a:ext uri="{FF2B5EF4-FFF2-40B4-BE49-F238E27FC236}">
                <a16:creationId xmlns:a16="http://schemas.microsoft.com/office/drawing/2014/main" id="{87AA0FA3-A3E5-8746-91C3-56355512A6F0}"/>
              </a:ext>
            </a:extLst>
          </p:cNvPr>
          <p:cNvSpPr>
            <a:spLocks noGrp="1" noChangeArrowheads="1"/>
          </p:cNvSpPr>
          <p:nvPr>
            <p:ph type="body" idx="1"/>
          </p:nvPr>
        </p:nvSpPr>
        <p:spPr/>
        <p:txBody>
          <a:bodyPr/>
          <a:lstStyle/>
          <a:p>
            <a:pPr eaLnBrk="1" hangingPunct="1">
              <a:defRPr/>
            </a:pPr>
            <a:r>
              <a:rPr lang="en-US" dirty="0">
                <a:ea typeface="ＭＳ Ｐゴシック"/>
                <a:cs typeface="Calibri"/>
              </a:rPr>
              <a:t>In this example, we calculate the width of the trace to achieve the 50-ohm characteristic impedance. Using the specification above, we calculated that the required width of the trace w=15 mils.</a:t>
            </a:r>
            <a:endParaRPr lang="en-US" dirty="0">
              <a:cs typeface="Calibri"/>
            </a:endParaRPr>
          </a:p>
        </p:txBody>
      </p:sp>
    </p:spTree>
    <p:extLst>
      <p:ext uri="{BB962C8B-B14F-4D97-AF65-F5344CB8AC3E}">
        <p14:creationId xmlns:p14="http://schemas.microsoft.com/office/powerpoint/2010/main" val="3874219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916FC5-F04E-7E40-A0D5-9CB78607B40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11185C9-FE64-3E48-AD8F-B25B099334E5}" type="slidenum">
              <a:rPr lang="en-US" altLang="en-US" sz="1200"/>
              <a:pPr eaLnBrk="1" hangingPunct="1"/>
              <a:t>27</a:t>
            </a:fld>
            <a:endParaRPr lang="en-US" altLang="en-US" sz="1200" dirty="0"/>
          </a:p>
        </p:txBody>
      </p:sp>
      <p:sp>
        <p:nvSpPr>
          <p:cNvPr id="987138" name="Rectangle 2">
            <a:extLst>
              <a:ext uri="{FF2B5EF4-FFF2-40B4-BE49-F238E27FC236}">
                <a16:creationId xmlns:a16="http://schemas.microsoft.com/office/drawing/2014/main" id="{38C39C81-4C48-9E4B-93B4-FFDFCB70B07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87139" name="Rectangle 3">
            <a:extLst>
              <a:ext uri="{FF2B5EF4-FFF2-40B4-BE49-F238E27FC236}">
                <a16:creationId xmlns:a16="http://schemas.microsoft.com/office/drawing/2014/main" id="{4FE3E742-EB51-BF43-9D66-4AB6616196F2}"/>
              </a:ext>
            </a:extLst>
          </p:cNvPr>
          <p:cNvSpPr>
            <a:spLocks noGrp="1" noChangeArrowheads="1"/>
          </p:cNvSpPr>
          <p:nvPr>
            <p:ph type="body" idx="1"/>
          </p:nvPr>
        </p:nvSpPr>
        <p:spPr/>
        <p:txBody>
          <a:bodyPr/>
          <a:lstStyle/>
          <a:p>
            <a:pPr eaLnBrk="1" hangingPunct="1">
              <a:defRPr/>
            </a:pPr>
            <a:r>
              <a:rPr lang="en-US" dirty="0">
                <a:ea typeface="ＭＳ Ｐゴシック"/>
                <a:cs typeface="Calibri"/>
              </a:rPr>
              <a:t>When the transmitted wave hits the end of a transmission line, the energy is reflected back if there is mismatch between the load impedance and the characteristic impedance. Reflections are undesirable in a communication channel.</a:t>
            </a:r>
          </a:p>
          <a:p>
            <a:pPr eaLnBrk="1" hangingPunct="1">
              <a:defRPr/>
            </a:pPr>
            <a:endParaRPr lang="en-US" dirty="0">
              <a:ea typeface="ＭＳ Ｐゴシック"/>
              <a:cs typeface="Calibri"/>
            </a:endParaRPr>
          </a:p>
          <a:p>
            <a:pPr eaLnBrk="1" hangingPunct="1">
              <a:defRPr/>
            </a:pPr>
            <a:r>
              <a:rPr lang="en-US" dirty="0">
                <a:ea typeface="ＭＳ Ｐゴシック"/>
                <a:cs typeface="Calibri"/>
              </a:rPr>
              <a:t>The reflection coefficient is expressed in terms of ZL (load impedance) and Z0 (characteristic impedance) as shown above.</a:t>
            </a:r>
          </a:p>
        </p:txBody>
      </p:sp>
    </p:spTree>
    <p:extLst>
      <p:ext uri="{BB962C8B-B14F-4D97-AF65-F5344CB8AC3E}">
        <p14:creationId xmlns:p14="http://schemas.microsoft.com/office/powerpoint/2010/main" val="501519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43204B-9ABC-434B-9AA3-5E9E6AD36DB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EED76C9-F325-7D40-BDC6-EF3A1FBC460E}" type="slidenum">
              <a:rPr lang="en-US" altLang="en-US" sz="1200"/>
              <a:pPr eaLnBrk="1" hangingPunct="1"/>
              <a:t>28</a:t>
            </a:fld>
            <a:endParaRPr lang="en-US" altLang="en-US" sz="1200" dirty="0"/>
          </a:p>
        </p:txBody>
      </p:sp>
      <p:sp>
        <p:nvSpPr>
          <p:cNvPr id="997378" name="Rectangle 2">
            <a:extLst>
              <a:ext uri="{FF2B5EF4-FFF2-40B4-BE49-F238E27FC236}">
                <a16:creationId xmlns:a16="http://schemas.microsoft.com/office/drawing/2014/main" id="{9623F155-28C0-3C47-A8C4-A2C5A5129C5F}"/>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97379" name="Rectangle 3">
            <a:extLst>
              <a:ext uri="{FF2B5EF4-FFF2-40B4-BE49-F238E27FC236}">
                <a16:creationId xmlns:a16="http://schemas.microsoft.com/office/drawing/2014/main" id="{8895E96D-2346-B045-997F-E61B18871E90}"/>
              </a:ext>
            </a:extLst>
          </p:cNvPr>
          <p:cNvSpPr>
            <a:spLocks noGrp="1" noChangeArrowheads="1"/>
          </p:cNvSpPr>
          <p:nvPr>
            <p:ph type="body" idx="1"/>
          </p:nvPr>
        </p:nvSpPr>
        <p:spPr/>
        <p:txBody>
          <a:bodyPr/>
          <a:lstStyle/>
          <a:p>
            <a:pPr eaLnBrk="1" hangingPunct="1">
              <a:defRPr/>
            </a:pPr>
            <a:r>
              <a:rPr lang="en-US" dirty="0">
                <a:ea typeface="ＭＳ Ｐゴシック"/>
                <a:cs typeface="Calibri"/>
              </a:rPr>
              <a:t>Let's consider an example to study reflections in transmission lines:</a:t>
            </a:r>
          </a:p>
          <a:p>
            <a:pPr>
              <a:defRPr/>
            </a:pPr>
            <a:endParaRPr lang="en-US" dirty="0">
              <a:ea typeface="ＭＳ Ｐゴシック"/>
              <a:cs typeface="Calibri"/>
            </a:endParaRPr>
          </a:p>
          <a:p>
            <a:pPr>
              <a:defRPr/>
            </a:pPr>
            <a:r>
              <a:rPr lang="en-US" dirty="0">
                <a:ea typeface="ＭＳ Ｐゴシック"/>
                <a:cs typeface="Calibri"/>
              </a:rPr>
              <a:t>Here, a strong driver with a Thevenin equivalent resistance of 10 ohm is driving an unterminated transmission line with Z0 = 50 ohm. The figure above shows a plot of voltages (y-axis) against flight time T (x-axis). The reflections can be clearly observed in transmission line and are calculated using reflection coefficients formula.</a:t>
            </a:r>
          </a:p>
        </p:txBody>
      </p:sp>
    </p:spTree>
    <p:extLst>
      <p:ext uri="{BB962C8B-B14F-4D97-AF65-F5344CB8AC3E}">
        <p14:creationId xmlns:p14="http://schemas.microsoft.com/office/powerpoint/2010/main" val="1371567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009B1C-8C90-FD49-B926-3959824B2EC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0AF2DCC-0938-5148-90E8-A5FFD14DF245}" type="slidenum">
              <a:rPr lang="en-US" altLang="en-US" sz="1200"/>
              <a:pPr eaLnBrk="1" hangingPunct="1"/>
              <a:t>29</a:t>
            </a:fld>
            <a:endParaRPr lang="en-US" altLang="en-US" sz="1200" dirty="0"/>
          </a:p>
        </p:txBody>
      </p:sp>
      <p:sp>
        <p:nvSpPr>
          <p:cNvPr id="1017858" name="Rectangle 2">
            <a:extLst>
              <a:ext uri="{FF2B5EF4-FFF2-40B4-BE49-F238E27FC236}">
                <a16:creationId xmlns:a16="http://schemas.microsoft.com/office/drawing/2014/main" id="{0BBA546B-D6C6-7246-9001-BDA534FB093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17859" name="Rectangle 3">
            <a:extLst>
              <a:ext uri="{FF2B5EF4-FFF2-40B4-BE49-F238E27FC236}">
                <a16:creationId xmlns:a16="http://schemas.microsoft.com/office/drawing/2014/main" id="{FEB8EB43-40D9-6948-AAFD-1DE15497CFC5}"/>
              </a:ext>
            </a:extLst>
          </p:cNvPr>
          <p:cNvSpPr>
            <a:spLocks noGrp="1" noChangeArrowheads="1"/>
          </p:cNvSpPr>
          <p:nvPr>
            <p:ph type="body" idx="1"/>
          </p:nvPr>
        </p:nvSpPr>
        <p:spPr/>
        <p:txBody>
          <a:bodyPr/>
          <a:lstStyle/>
          <a:p>
            <a:pPr eaLnBrk="1" hangingPunct="1">
              <a:defRPr/>
            </a:pPr>
            <a:r>
              <a:rPr lang="en-US" dirty="0">
                <a:ea typeface="ＭＳ Ｐゴシック"/>
                <a:cs typeface="Calibri"/>
              </a:rPr>
              <a:t>The </a:t>
            </a:r>
            <a:r>
              <a:rPr lang="en-US" dirty="0" err="1">
                <a:ea typeface="ＭＳ Ｐゴシック"/>
                <a:cs typeface="Calibri"/>
              </a:rPr>
              <a:t>intersymbol</a:t>
            </a:r>
            <a:r>
              <a:rPr lang="en-US" dirty="0">
                <a:ea typeface="ＭＳ Ｐゴシック"/>
                <a:cs typeface="Calibri"/>
              </a:rPr>
              <a:t> interference occurs when one signal's energy is interferes with another signal's energy, causing distortion. </a:t>
            </a:r>
          </a:p>
          <a:p>
            <a:pPr eaLnBrk="1" hangingPunct="1">
              <a:defRPr/>
            </a:pPr>
            <a:endParaRPr lang="en-US" dirty="0">
              <a:ea typeface="ＭＳ Ｐゴシック"/>
              <a:cs typeface="Calibri"/>
            </a:endParaRPr>
          </a:p>
          <a:p>
            <a:pPr eaLnBrk="1" hangingPunct="1">
              <a:defRPr/>
            </a:pPr>
            <a:r>
              <a:rPr lang="en-US" dirty="0">
                <a:ea typeface="ＭＳ Ｐゴシック"/>
                <a:cs typeface="Calibri"/>
              </a:rPr>
              <a:t>Certain time must elapse for reflections to dampen out before sending the next bit. </a:t>
            </a:r>
          </a:p>
          <a:p>
            <a:pPr eaLnBrk="1" hangingPunct="1">
              <a:defRPr/>
            </a:pPr>
            <a:endParaRPr lang="en-US" dirty="0">
              <a:ea typeface="ＭＳ Ｐゴシック"/>
              <a:cs typeface="Calibri"/>
            </a:endParaRPr>
          </a:p>
          <a:p>
            <a:pPr eaLnBrk="1" hangingPunct="1">
              <a:defRPr/>
            </a:pPr>
            <a:r>
              <a:rPr lang="en-US" dirty="0">
                <a:ea typeface="ＭＳ Ｐゴシック"/>
                <a:cs typeface="Calibri"/>
              </a:rPr>
              <a:t>When a transmission line is unterminated, the minimum bit time is equal to several round trips along the line.</a:t>
            </a:r>
          </a:p>
        </p:txBody>
      </p:sp>
    </p:spTree>
    <p:extLst>
      <p:ext uri="{BB962C8B-B14F-4D97-AF65-F5344CB8AC3E}">
        <p14:creationId xmlns:p14="http://schemas.microsoft.com/office/powerpoint/2010/main" val="367083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6F6943C4-4210-DF4A-BC72-4A01DBF6D85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AB87A21-88F1-4449-BB2B-D4761E8A0EC1}" type="slidenum">
              <a:rPr lang="en-US" altLang="en-US"/>
              <a:pPr>
                <a:spcBef>
                  <a:spcPct val="0"/>
                </a:spcBef>
              </a:pPr>
              <a:t>3</a:t>
            </a:fld>
            <a:endParaRPr lang="en-US" altLang="en-US" dirty="0"/>
          </a:p>
        </p:txBody>
      </p:sp>
      <p:sp>
        <p:nvSpPr>
          <p:cNvPr id="21506" name="Rectangle 2">
            <a:extLst>
              <a:ext uri="{FF2B5EF4-FFF2-40B4-BE49-F238E27FC236}">
                <a16:creationId xmlns:a16="http://schemas.microsoft.com/office/drawing/2014/main" id="{8CCBABF8-6119-0747-8E0D-3BC7A7E254AC}"/>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778BDE57-2143-9F45-AC78-EE4A428844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chip package provides electrical connection of signals and power from chip to board. An ideal package has the following properties: </a:t>
            </a:r>
          </a:p>
          <a:p>
            <a:pPr marL="171450" indent="-171450">
              <a:buFont typeface="Arial" panose="020B0604020202020204" pitchFamily="34" charset="0"/>
              <a:buChar char="•"/>
            </a:pPr>
            <a:r>
              <a:rPr lang="en-US" dirty="0"/>
              <a:t>Little delay or distortion </a:t>
            </a:r>
          </a:p>
          <a:p>
            <a:pPr marL="171450" indent="-171450">
              <a:buFont typeface="Arial" panose="020B0604020202020204" pitchFamily="34" charset="0"/>
              <a:buChar char="•"/>
            </a:pPr>
            <a:r>
              <a:rPr lang="en-US" dirty="0"/>
              <a:t>Removes heat produced on chip </a:t>
            </a:r>
          </a:p>
          <a:p>
            <a:pPr marL="171450" indent="-171450">
              <a:buFont typeface="Arial" panose="020B0604020202020204" pitchFamily="34" charset="0"/>
              <a:buChar char="•"/>
            </a:pPr>
            <a:r>
              <a:rPr lang="en-US" dirty="0"/>
              <a:t>Protects the chip from mechanical damage and thermal expansion stress </a:t>
            </a:r>
          </a:p>
          <a:p>
            <a:pPr marL="171450" indent="-171450">
              <a:buFont typeface="Arial" panose="020B0604020202020204" pitchFamily="34" charset="0"/>
              <a:buChar char="•"/>
            </a:pPr>
            <a:r>
              <a:rPr lang="en-US" dirty="0"/>
              <a:t>Is inexpensive to manufacture and test </a:t>
            </a:r>
          </a:p>
        </p:txBody>
      </p:sp>
    </p:spTree>
    <p:extLst>
      <p:ext uri="{BB962C8B-B14F-4D97-AF65-F5344CB8AC3E}">
        <p14:creationId xmlns:p14="http://schemas.microsoft.com/office/powerpoint/2010/main" val="3152618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DDAE9CA-A9BD-EE42-A7FB-0A1D58CEE5F9}"/>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4A73192-27BF-5846-813A-305971011C0B}" type="slidenum">
              <a:rPr lang="en-US" altLang="en-US" sz="1200"/>
              <a:pPr eaLnBrk="1" hangingPunct="1"/>
              <a:t>30</a:t>
            </a:fld>
            <a:endParaRPr lang="en-US" altLang="en-US" sz="1200" dirty="0"/>
          </a:p>
        </p:txBody>
      </p:sp>
      <p:sp>
        <p:nvSpPr>
          <p:cNvPr id="1000450" name="Rectangle 2">
            <a:extLst>
              <a:ext uri="{FF2B5EF4-FFF2-40B4-BE49-F238E27FC236}">
                <a16:creationId xmlns:a16="http://schemas.microsoft.com/office/drawing/2014/main" id="{9482245F-0BE6-F44A-BF3E-565A92B65CE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00451" name="Rectangle 3">
            <a:extLst>
              <a:ext uri="{FF2B5EF4-FFF2-40B4-BE49-F238E27FC236}">
                <a16:creationId xmlns:a16="http://schemas.microsoft.com/office/drawing/2014/main" id="{B79D5B5E-2793-7147-8A5E-8C2FB9DCF7F7}"/>
              </a:ext>
            </a:extLst>
          </p:cNvPr>
          <p:cNvSpPr>
            <a:spLocks noGrp="1" noChangeArrowheads="1"/>
          </p:cNvSpPr>
          <p:nvPr>
            <p:ph type="body" idx="1"/>
          </p:nvPr>
        </p:nvSpPr>
        <p:spPr/>
        <p:txBody>
          <a:bodyPr/>
          <a:lstStyle/>
          <a:p>
            <a:pPr eaLnBrk="1" hangingPunct="1">
              <a:defRPr/>
            </a:pPr>
            <a:r>
              <a:rPr lang="en-US" dirty="0">
                <a:ea typeface="ＭＳ Ｐゴシック"/>
                <a:cs typeface="Calibri"/>
              </a:rPr>
              <a:t>Let's redo the previous example:</a:t>
            </a:r>
          </a:p>
          <a:p>
            <a:pPr>
              <a:defRPr/>
            </a:pPr>
            <a:endParaRPr lang="en-US" dirty="0">
              <a:ea typeface="ＭＳ Ｐゴシック"/>
              <a:cs typeface="Calibri"/>
            </a:endParaRPr>
          </a:p>
          <a:p>
            <a:pPr>
              <a:defRPr/>
            </a:pPr>
            <a:r>
              <a:rPr lang="en-US" dirty="0">
                <a:ea typeface="ＭＳ Ｐゴシック"/>
                <a:cs typeface="Calibri"/>
              </a:rPr>
              <a:t>In this case, the load is terminated with a 50-ohm resistor. After calculating the reflection coefficients and plotting the graphs, we conclude that there are no reflections in this case and all the power is dissipated in the load resistor.  </a:t>
            </a:r>
            <a:endParaRPr lang="en-US" dirty="0">
              <a:cs typeface="Calibri"/>
            </a:endParaRPr>
          </a:p>
        </p:txBody>
      </p:sp>
    </p:spTree>
    <p:extLst>
      <p:ext uri="{BB962C8B-B14F-4D97-AF65-F5344CB8AC3E}">
        <p14:creationId xmlns:p14="http://schemas.microsoft.com/office/powerpoint/2010/main" val="1296376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8405FD9-1027-5842-9EF7-05FD0F0EA22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D61281F-F0E6-CB47-B6EF-0CFE0A141851}" type="slidenum">
              <a:rPr lang="en-US" altLang="en-US" sz="1200"/>
              <a:pPr eaLnBrk="1" hangingPunct="1"/>
              <a:t>31</a:t>
            </a:fld>
            <a:endParaRPr lang="en-US" altLang="en-US" sz="1200" dirty="0"/>
          </a:p>
        </p:txBody>
      </p:sp>
      <p:sp>
        <p:nvSpPr>
          <p:cNvPr id="1009666" name="Rectangle 2">
            <a:extLst>
              <a:ext uri="{FF2B5EF4-FFF2-40B4-BE49-F238E27FC236}">
                <a16:creationId xmlns:a16="http://schemas.microsoft.com/office/drawing/2014/main" id="{E44AB5B7-22C1-914B-A7BA-161D9DDC3D16}"/>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09667" name="Rectangle 3">
            <a:extLst>
              <a:ext uri="{FF2B5EF4-FFF2-40B4-BE49-F238E27FC236}">
                <a16:creationId xmlns:a16="http://schemas.microsoft.com/office/drawing/2014/main" id="{91ED2119-1059-7541-806C-FB801E51D7FB}"/>
              </a:ext>
            </a:extLst>
          </p:cNvPr>
          <p:cNvSpPr>
            <a:spLocks noGrp="1" noChangeArrowheads="1"/>
          </p:cNvSpPr>
          <p:nvPr>
            <p:ph type="body" idx="1"/>
          </p:nvPr>
        </p:nvSpPr>
        <p:spPr/>
        <p:txBody>
          <a:bodyPr/>
          <a:lstStyle/>
          <a:p>
            <a:pPr>
              <a:defRPr/>
            </a:pPr>
            <a:r>
              <a:rPr lang="en-US" dirty="0">
                <a:ea typeface="ＭＳ Ｐゴシック"/>
                <a:cs typeface="+mn-cs"/>
              </a:rPr>
              <a:t>Now, let's redo the previous example again:</a:t>
            </a:r>
          </a:p>
          <a:p>
            <a:pPr>
              <a:defRPr/>
            </a:pPr>
            <a:endParaRPr lang="en-US" dirty="0">
              <a:ea typeface="ＭＳ Ｐゴシック"/>
              <a:cs typeface="Calibri"/>
            </a:endParaRPr>
          </a:p>
          <a:p>
            <a:pPr marL="171450" indent="-171450">
              <a:buFont typeface="Arial" panose="020B0604020202020204" pitchFamily="34" charset="0"/>
              <a:buChar char="•"/>
              <a:defRPr/>
            </a:pPr>
            <a:r>
              <a:rPr lang="en-US" dirty="0">
                <a:ea typeface="ＭＳ Ｐゴシック"/>
                <a:cs typeface="Calibri"/>
              </a:rPr>
              <a:t>But in this case, the source is terminated with an extra 40-ohm resistor. We calculate the reflection coefficients and plot the graphs again and observe that in this case, there is no ringing and no power dissipation in the load.</a:t>
            </a:r>
          </a:p>
        </p:txBody>
      </p:sp>
    </p:spTree>
    <p:extLst>
      <p:ext uri="{BB962C8B-B14F-4D97-AF65-F5344CB8AC3E}">
        <p14:creationId xmlns:p14="http://schemas.microsoft.com/office/powerpoint/2010/main" val="4083182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752438-82AF-144B-B394-3B6A6636924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B81CFED-7B1D-FD41-9E21-7D1389A4D6BD}" type="slidenum">
              <a:rPr lang="en-US" altLang="en-US" sz="1200"/>
              <a:pPr eaLnBrk="1" hangingPunct="1"/>
              <a:t>32</a:t>
            </a:fld>
            <a:endParaRPr lang="en-US" altLang="en-US" sz="1200" dirty="0"/>
          </a:p>
        </p:txBody>
      </p:sp>
      <p:sp>
        <p:nvSpPr>
          <p:cNvPr id="1011714" name="Rectangle 2">
            <a:extLst>
              <a:ext uri="{FF2B5EF4-FFF2-40B4-BE49-F238E27FC236}">
                <a16:creationId xmlns:a16="http://schemas.microsoft.com/office/drawing/2014/main" id="{E7304E42-B24C-C84C-8C45-B2F6238FB53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11715" name="Rectangle 3">
            <a:extLst>
              <a:ext uri="{FF2B5EF4-FFF2-40B4-BE49-F238E27FC236}">
                <a16:creationId xmlns:a16="http://schemas.microsoft.com/office/drawing/2014/main" id="{181516A2-1560-0847-B816-13111B2EF439}"/>
              </a:ext>
            </a:extLst>
          </p:cNvPr>
          <p:cNvSpPr>
            <a:spLocks noGrp="1" noChangeArrowheads="1"/>
          </p:cNvSpPr>
          <p:nvPr>
            <p:ph type="body" idx="1"/>
          </p:nvPr>
        </p:nvSpPr>
        <p:spPr/>
        <p:txBody>
          <a:bodyPr/>
          <a:lstStyle/>
          <a:p>
            <a:pPr eaLnBrk="1" hangingPunct="1">
              <a:defRPr/>
            </a:pPr>
            <a:r>
              <a:rPr lang="en-US" dirty="0">
                <a:ea typeface="ＭＳ Ｐゴシック"/>
                <a:cs typeface="Calibri"/>
              </a:rPr>
              <a:t>The figures above show various configuration in which the device I/</a:t>
            </a:r>
            <a:r>
              <a:rPr lang="en-US" dirty="0" err="1">
                <a:ea typeface="ＭＳ Ｐゴシック"/>
                <a:cs typeface="Calibri"/>
              </a:rPr>
              <a:t>Os</a:t>
            </a:r>
            <a:r>
              <a:rPr lang="en-US" dirty="0">
                <a:ea typeface="ＭＳ Ｐゴシック"/>
                <a:cs typeface="Calibri"/>
              </a:rPr>
              <a:t> can be connected. For point-to-point configuration, the source terminates to save the power whereas, in multidrop busses configuration, the load terminates to ensure valid logic levels. </a:t>
            </a:r>
          </a:p>
          <a:p>
            <a:pPr eaLnBrk="1" hangingPunct="1">
              <a:defRPr/>
            </a:pPr>
            <a:endParaRPr lang="en-US" dirty="0">
              <a:ea typeface="ＭＳ Ｐゴシック"/>
              <a:cs typeface="Calibri"/>
            </a:endParaRPr>
          </a:p>
          <a:p>
            <a:pPr eaLnBrk="1" hangingPunct="1">
              <a:defRPr/>
            </a:pPr>
            <a:r>
              <a:rPr lang="en-US" dirty="0">
                <a:ea typeface="ＭＳ Ｐゴシック"/>
                <a:cs typeface="Calibri"/>
              </a:rPr>
              <a:t>Busses with multiple receivers and drivers terminate at both ends of the line to prevent reflections from either end.</a:t>
            </a:r>
          </a:p>
        </p:txBody>
      </p:sp>
    </p:spTree>
    <p:extLst>
      <p:ext uri="{BB962C8B-B14F-4D97-AF65-F5344CB8AC3E}">
        <p14:creationId xmlns:p14="http://schemas.microsoft.com/office/powerpoint/2010/main" val="3346065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E42DFD-5D37-8D48-8A3E-44F9AA523F4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FC2770F-7BE8-6743-AD5F-28A3CC8FC50B}" type="slidenum">
              <a:rPr lang="en-US" altLang="en-US" sz="1200"/>
              <a:pPr eaLnBrk="1" hangingPunct="1"/>
              <a:t>33</a:t>
            </a:fld>
            <a:endParaRPr lang="en-US" altLang="en-US" sz="1200" dirty="0"/>
          </a:p>
        </p:txBody>
      </p:sp>
      <p:sp>
        <p:nvSpPr>
          <p:cNvPr id="1015810" name="Rectangle 2">
            <a:extLst>
              <a:ext uri="{FF2B5EF4-FFF2-40B4-BE49-F238E27FC236}">
                <a16:creationId xmlns:a16="http://schemas.microsoft.com/office/drawing/2014/main" id="{F3D8AE99-EE12-DA40-9097-F39826C79F5E}"/>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15811" name="Rectangle 3">
            <a:extLst>
              <a:ext uri="{FF2B5EF4-FFF2-40B4-BE49-F238E27FC236}">
                <a16:creationId xmlns:a16="http://schemas.microsoft.com/office/drawing/2014/main" id="{C51A6031-8D49-7446-85BA-ABB6D0E65B87}"/>
              </a:ext>
            </a:extLst>
          </p:cNvPr>
          <p:cNvSpPr>
            <a:spLocks noGrp="1" noChangeArrowheads="1"/>
          </p:cNvSpPr>
          <p:nvPr>
            <p:ph type="body" idx="1"/>
          </p:nvPr>
        </p:nvSpPr>
        <p:spPr/>
        <p:txBody>
          <a:bodyPr/>
          <a:lstStyle/>
          <a:p>
            <a:pPr eaLnBrk="1" hangingPunct="1">
              <a:defRPr/>
            </a:pPr>
            <a:r>
              <a:rPr lang="en-US" dirty="0">
                <a:ea typeface="ＭＳ Ｐゴシック"/>
                <a:cs typeface="Calibri"/>
              </a:rPr>
              <a:t>The other sources of </a:t>
            </a:r>
            <a:r>
              <a:rPr lang="en-US" dirty="0" err="1">
                <a:ea typeface="ＭＳ Ｐゴシック"/>
                <a:cs typeface="Calibri"/>
              </a:rPr>
              <a:t>intersymbol</a:t>
            </a:r>
            <a:r>
              <a:rPr lang="en-US" dirty="0">
                <a:ea typeface="ＭＳ Ｐゴシック"/>
                <a:cs typeface="Calibri"/>
              </a:rPr>
              <a:t> interference that can corrupt the signal propagation in the channel are:</a:t>
            </a:r>
          </a:p>
          <a:p>
            <a:pPr marL="171450" indent="-171450">
              <a:buFont typeface="Arial"/>
              <a:buChar char="•"/>
              <a:defRPr/>
            </a:pPr>
            <a:r>
              <a:rPr lang="en-US" dirty="0">
                <a:ea typeface="ＭＳ Ｐゴシック"/>
                <a:cs typeface="Calibri"/>
              </a:rPr>
              <a:t>Dispersion: It is caused by the nonzero line resistance.</a:t>
            </a:r>
          </a:p>
          <a:p>
            <a:pPr marL="171450" indent="-171450">
              <a:buFont typeface="Arial"/>
              <a:buChar char="•"/>
              <a:defRPr/>
            </a:pPr>
            <a:r>
              <a:rPr lang="en-US" dirty="0">
                <a:ea typeface="ＭＳ Ｐゴシック"/>
                <a:cs typeface="Calibri"/>
              </a:rPr>
              <a:t>Crosstalk: It is caused by the capacitive or inductive coupling between the channel in which the signal is propagated.</a:t>
            </a:r>
          </a:p>
          <a:p>
            <a:pPr marL="171450" indent="-171450">
              <a:buFont typeface="Arial"/>
              <a:buChar char="•"/>
              <a:defRPr/>
            </a:pPr>
            <a:r>
              <a:rPr lang="en-US" dirty="0">
                <a:ea typeface="ＭＳ Ｐゴシック"/>
                <a:cs typeface="Calibri"/>
              </a:rPr>
              <a:t>Ground Bounce: It is caused by nonzero return path impedance.</a:t>
            </a:r>
          </a:p>
          <a:p>
            <a:pPr marL="171450" indent="-171450">
              <a:buFont typeface="Arial"/>
              <a:buChar char="•"/>
              <a:defRPr/>
            </a:pPr>
            <a:r>
              <a:rPr lang="en-US" dirty="0">
                <a:ea typeface="ＭＳ Ｐゴシック"/>
                <a:cs typeface="Calibri"/>
              </a:rPr>
              <a:t>Simultaneous switching noise.</a:t>
            </a:r>
            <a:endParaRPr lang="en-US" dirty="0">
              <a:cs typeface="Calibri"/>
            </a:endParaRPr>
          </a:p>
        </p:txBody>
      </p:sp>
    </p:spTree>
    <p:extLst>
      <p:ext uri="{BB962C8B-B14F-4D97-AF65-F5344CB8AC3E}">
        <p14:creationId xmlns:p14="http://schemas.microsoft.com/office/powerpoint/2010/main" val="145515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3B29B7-08B6-A346-AE58-E4D09C9ED19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31E7CDA-D9A8-6C4E-85F5-180FB5D308A1}" type="slidenum">
              <a:rPr lang="en-US" altLang="en-US" sz="1200"/>
              <a:pPr eaLnBrk="1" hangingPunct="1"/>
              <a:t>34</a:t>
            </a:fld>
            <a:endParaRPr lang="en-US" altLang="en-US" sz="1200" dirty="0"/>
          </a:p>
        </p:txBody>
      </p:sp>
      <p:sp>
        <p:nvSpPr>
          <p:cNvPr id="1013762" name="Rectangle 2">
            <a:extLst>
              <a:ext uri="{FF2B5EF4-FFF2-40B4-BE49-F238E27FC236}">
                <a16:creationId xmlns:a16="http://schemas.microsoft.com/office/drawing/2014/main" id="{E0B3835C-502A-1C49-A751-7D5FAD71484B}"/>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13763" name="Rectangle 3">
            <a:extLst>
              <a:ext uri="{FF2B5EF4-FFF2-40B4-BE49-F238E27FC236}">
                <a16:creationId xmlns:a16="http://schemas.microsoft.com/office/drawing/2014/main" id="{C2B98AFA-0F69-5241-A009-1A4C487A8297}"/>
              </a:ext>
            </a:extLst>
          </p:cNvPr>
          <p:cNvSpPr>
            <a:spLocks noGrp="1" noChangeArrowheads="1"/>
          </p:cNvSpPr>
          <p:nvPr>
            <p:ph type="body" idx="1"/>
          </p:nvPr>
        </p:nvSpPr>
        <p:spPr/>
        <p:txBody>
          <a:bodyPr/>
          <a:lstStyle/>
          <a:p>
            <a:pPr eaLnBrk="1" hangingPunct="1">
              <a:defRPr/>
            </a:pPr>
            <a:r>
              <a:rPr lang="en-US" dirty="0">
                <a:ea typeface="ＭＳ Ｐゴシック"/>
                <a:cs typeface="Calibri"/>
              </a:rPr>
              <a:t>Besides minimum reflection and interference in the channel, we want high-speed I/O to transmit data faster than the flight time along the line and ensure that the transmitters generate very short pulses. On the other hand, we want the receivers to be accurately synchronized to detect the pulses.</a:t>
            </a:r>
            <a:endParaRPr lang="en-US" dirty="0">
              <a:cs typeface="+mn-cs"/>
            </a:endParaRPr>
          </a:p>
        </p:txBody>
      </p:sp>
    </p:spTree>
    <p:extLst>
      <p:ext uri="{BB962C8B-B14F-4D97-AF65-F5344CB8AC3E}">
        <p14:creationId xmlns:p14="http://schemas.microsoft.com/office/powerpoint/2010/main" val="1198593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34AA48-6550-C544-9B22-3EBFB805EAF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EC8526D-DC64-3441-95D2-2DA85D033996}" type="slidenum">
              <a:rPr lang="en-US" altLang="en-US" sz="1200"/>
              <a:pPr eaLnBrk="1" hangingPunct="1"/>
              <a:t>35</a:t>
            </a:fld>
            <a:endParaRPr lang="en-US" altLang="en-US" sz="1200" dirty="0"/>
          </a:p>
        </p:txBody>
      </p:sp>
      <p:sp>
        <p:nvSpPr>
          <p:cNvPr id="1022978" name="Rectangle 2">
            <a:extLst>
              <a:ext uri="{FF2B5EF4-FFF2-40B4-BE49-F238E27FC236}">
                <a16:creationId xmlns:a16="http://schemas.microsoft.com/office/drawing/2014/main" id="{32FCAB62-20F1-4042-BAB9-E9D9AD52F10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22979" name="Rectangle 3">
            <a:extLst>
              <a:ext uri="{FF2B5EF4-FFF2-40B4-BE49-F238E27FC236}">
                <a16:creationId xmlns:a16="http://schemas.microsoft.com/office/drawing/2014/main" id="{7FD30EDE-EE5E-2C4B-AF98-7088B576ABE4}"/>
              </a:ext>
            </a:extLst>
          </p:cNvPr>
          <p:cNvSpPr>
            <a:spLocks noGrp="1" noChangeArrowheads="1"/>
          </p:cNvSpPr>
          <p:nvPr>
            <p:ph type="body" idx="1"/>
          </p:nvPr>
        </p:nvSpPr>
        <p:spPr/>
        <p:txBody>
          <a:bodyPr/>
          <a:lstStyle/>
          <a:p>
            <a:pPr>
              <a:defRPr/>
            </a:pPr>
            <a:r>
              <a:rPr lang="en-US" dirty="0">
                <a:ea typeface="ＭＳ Ｐゴシック"/>
                <a:cs typeface="+mn-cs"/>
              </a:rPr>
              <a:t>In this slide, we explain the issues for building high-speed transmitters circuits:</a:t>
            </a:r>
          </a:p>
          <a:p>
            <a:pPr marL="171450" indent="-171450">
              <a:buFont typeface="Arial"/>
              <a:buChar char="•"/>
              <a:defRPr/>
            </a:pPr>
            <a:r>
              <a:rPr lang="en-US" dirty="0">
                <a:ea typeface="ＭＳ Ｐゴシック"/>
                <a:cs typeface="Calibri"/>
              </a:rPr>
              <a:t>How can we handle termination? Options: use high impedance current-mode driver and load terminal or should use low-impedance driver with source termination.</a:t>
            </a:r>
          </a:p>
          <a:p>
            <a:pPr marL="171450" indent="-171450">
              <a:buFont typeface="Arial"/>
              <a:buChar char="•"/>
              <a:defRPr/>
            </a:pPr>
            <a:r>
              <a:rPr lang="en-US" dirty="0">
                <a:ea typeface="ＭＳ Ｐゴシック"/>
                <a:cs typeface="Calibri"/>
              </a:rPr>
              <a:t>Should we use single-ended transmitters or differential transmitters? Consider area vs noise immunity.</a:t>
            </a:r>
          </a:p>
          <a:p>
            <a:pPr marL="171450" indent="-171450">
              <a:buFont typeface="Arial"/>
              <a:buChar char="•"/>
              <a:defRPr/>
            </a:pPr>
            <a:r>
              <a:rPr lang="en-US" dirty="0">
                <a:ea typeface="ＭＳ Ｐゴシック"/>
                <a:cs typeface="Calibri"/>
              </a:rPr>
              <a:t>Whether to use a pull-only driver or push-pull driver? Consider area vs power requirement.</a:t>
            </a:r>
          </a:p>
        </p:txBody>
      </p:sp>
    </p:spTree>
    <p:extLst>
      <p:ext uri="{BB962C8B-B14F-4D97-AF65-F5344CB8AC3E}">
        <p14:creationId xmlns:p14="http://schemas.microsoft.com/office/powerpoint/2010/main" val="494030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404C2D-1B87-A948-B6C7-842CDE7C41C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3396B99-76F8-0747-AC8E-3F4B72D40188}" type="slidenum">
              <a:rPr lang="en-US" altLang="en-US" sz="1200"/>
              <a:pPr eaLnBrk="1" hangingPunct="1"/>
              <a:t>36</a:t>
            </a:fld>
            <a:endParaRPr lang="en-US" altLang="en-US" sz="1200" dirty="0"/>
          </a:p>
        </p:txBody>
      </p:sp>
      <p:sp>
        <p:nvSpPr>
          <p:cNvPr id="1019906" name="Rectangle 2">
            <a:extLst>
              <a:ext uri="{FF2B5EF4-FFF2-40B4-BE49-F238E27FC236}">
                <a16:creationId xmlns:a16="http://schemas.microsoft.com/office/drawing/2014/main" id="{FA217871-EB9B-AA43-8187-2F59B5E0C2C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19907" name="Rectangle 3">
            <a:extLst>
              <a:ext uri="{FF2B5EF4-FFF2-40B4-BE49-F238E27FC236}">
                <a16:creationId xmlns:a16="http://schemas.microsoft.com/office/drawing/2014/main" id="{851CA15E-953D-5C4D-B036-75D8A6CE4514}"/>
              </a:ext>
            </a:extLst>
          </p:cNvPr>
          <p:cNvSpPr>
            <a:spLocks noGrp="1" noChangeArrowheads="1"/>
          </p:cNvSpPr>
          <p:nvPr>
            <p:ph type="body" idx="1"/>
          </p:nvPr>
        </p:nvSpPr>
        <p:spPr/>
        <p:txBody>
          <a:bodyPr/>
          <a:lstStyle/>
          <a:p>
            <a:pPr eaLnBrk="1" hangingPunct="1">
              <a:defRPr/>
            </a:pPr>
            <a:r>
              <a:rPr lang="en-US" dirty="0">
                <a:ea typeface="ＭＳ Ｐゴシック"/>
                <a:cs typeface="Calibri"/>
              </a:rPr>
              <a:t>The figure above shows, the transmission line drivers at the top and differential transmitters at the bottom.</a:t>
            </a:r>
          </a:p>
          <a:p>
            <a:pPr>
              <a:defRPr/>
            </a:pPr>
            <a:endParaRPr lang="en-US" dirty="0">
              <a:ea typeface="ＭＳ Ｐゴシック"/>
              <a:cs typeface="Calibri"/>
            </a:endParaRPr>
          </a:p>
          <a:p>
            <a:pPr>
              <a:defRPr/>
            </a:pPr>
            <a:r>
              <a:rPr lang="en-US">
                <a:ea typeface="ＭＳ Ｐゴシック"/>
                <a:cs typeface="Calibri"/>
              </a:rPr>
              <a:t>In single ended transmitter:</a:t>
            </a:r>
            <a:endParaRPr lang="en-US" dirty="0">
              <a:cs typeface="Calibri"/>
            </a:endParaRPr>
          </a:p>
          <a:p>
            <a:pPr>
              <a:defRPr/>
            </a:pPr>
            <a:r>
              <a:rPr lang="en-US">
                <a:ea typeface="ＭＳ Ｐゴシック"/>
                <a:cs typeface="Calibri"/>
              </a:rPr>
              <a:t>(a) Pull-only is a current-mode driver with high output impedance. You can observe, a parallel termination at the receiving end which converts the current to voltage.</a:t>
            </a:r>
          </a:p>
          <a:p>
            <a:pPr>
              <a:defRPr/>
            </a:pPr>
            <a:r>
              <a:rPr lang="en-US">
                <a:ea typeface="ＭＳ Ｐゴシック"/>
                <a:cs typeface="Calibri"/>
              </a:rPr>
              <a:t>(b) Push-pull is a voltage-mode driver with </a:t>
            </a:r>
            <a:r>
              <a:rPr lang="en-US" dirty="0">
                <a:ea typeface="ＭＳ Ｐゴシック"/>
                <a:cs typeface="Calibri"/>
              </a:rPr>
              <a:t>low output impedance.. It has a series termination at the transmitting end.</a:t>
            </a:r>
          </a:p>
          <a:p>
            <a:pPr>
              <a:defRPr/>
            </a:pPr>
            <a:endParaRPr lang="en-US" dirty="0">
              <a:ea typeface="ＭＳ Ｐゴシック"/>
              <a:cs typeface="Calibri"/>
            </a:endParaRPr>
          </a:p>
          <a:p>
            <a:pPr>
              <a:defRPr/>
            </a:pPr>
            <a:r>
              <a:rPr lang="en-US" dirty="0">
                <a:ea typeface="ＭＳ Ｐゴシック"/>
                <a:cs typeface="Calibri"/>
              </a:rPr>
              <a:t>Differential drivers:</a:t>
            </a:r>
            <a:endParaRPr lang="en-US" dirty="0"/>
          </a:p>
          <a:p>
            <a:pPr>
              <a:defRPr/>
            </a:pPr>
            <a:r>
              <a:rPr lang="en-US" dirty="0">
                <a:ea typeface="ＭＳ Ｐゴシック"/>
                <a:cs typeface="Calibri"/>
              </a:rPr>
              <a:t>(a) Current mode logic (CML): It can operate beyond 10 Gb/s but requires more power consumption.</a:t>
            </a:r>
          </a:p>
          <a:p>
            <a:pPr>
              <a:defRPr/>
            </a:pPr>
            <a:r>
              <a:rPr lang="en-US" dirty="0">
                <a:ea typeface="ＭＳ Ｐゴシック"/>
                <a:cs typeface="Calibri"/>
              </a:rPr>
              <a:t>(b) Low-Voltage Differential Signaling (LVDS): It can operate up to 3.125 Gb/s and requires less power consumption.</a:t>
            </a:r>
            <a:endParaRPr lang="en-US" dirty="0">
              <a:cs typeface="Calibri"/>
            </a:endParaRPr>
          </a:p>
          <a:p>
            <a:pPr>
              <a:defRPr/>
            </a:pPr>
            <a:endParaRPr lang="en-US" dirty="0">
              <a:cs typeface="Calibri"/>
            </a:endParaRPr>
          </a:p>
          <a:p>
            <a:pPr>
              <a:defRPr/>
            </a:pPr>
            <a:r>
              <a:rPr lang="en-US">
                <a:ea typeface="ＭＳ Ｐゴシック"/>
                <a:cs typeface="Calibri"/>
              </a:rPr>
              <a:t>Push-pull drivers use less current and thus consume less power compared to pull-only drivers. Pull-only drivers are easier to build.</a:t>
            </a:r>
            <a:endParaRPr lang="en-US" dirty="0">
              <a:cs typeface="Calibri"/>
            </a:endParaRPr>
          </a:p>
        </p:txBody>
      </p:sp>
    </p:spTree>
    <p:extLst>
      <p:ext uri="{BB962C8B-B14F-4D97-AF65-F5344CB8AC3E}">
        <p14:creationId xmlns:p14="http://schemas.microsoft.com/office/powerpoint/2010/main" val="2151297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20173A-5640-3943-AAF6-3E3EBF88CB0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9958F0B-CDB8-3F47-B931-9C76A31CA48E}" type="slidenum">
              <a:rPr lang="en-US" altLang="en-US" sz="1200"/>
              <a:pPr eaLnBrk="1" hangingPunct="1"/>
              <a:t>37</a:t>
            </a:fld>
            <a:endParaRPr lang="en-US" altLang="en-US" sz="1200" dirty="0"/>
          </a:p>
        </p:txBody>
      </p:sp>
      <p:sp>
        <p:nvSpPr>
          <p:cNvPr id="1025026" name="Rectangle 2">
            <a:extLst>
              <a:ext uri="{FF2B5EF4-FFF2-40B4-BE49-F238E27FC236}">
                <a16:creationId xmlns:a16="http://schemas.microsoft.com/office/drawing/2014/main" id="{53D2C2CB-B64A-7C43-8BA3-FE294594F9C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25027" name="Rectangle 3">
            <a:extLst>
              <a:ext uri="{FF2B5EF4-FFF2-40B4-BE49-F238E27FC236}">
                <a16:creationId xmlns:a16="http://schemas.microsoft.com/office/drawing/2014/main" id="{703F1315-57BA-0543-91CF-506A23EF3BB0}"/>
              </a:ext>
            </a:extLst>
          </p:cNvPr>
          <p:cNvSpPr>
            <a:spLocks noGrp="1" noChangeArrowheads="1"/>
          </p:cNvSpPr>
          <p:nvPr>
            <p:ph type="body" idx="1"/>
          </p:nvPr>
        </p:nvSpPr>
        <p:spPr/>
        <p:txBody>
          <a:bodyPr/>
          <a:lstStyle/>
          <a:p>
            <a:pPr eaLnBrk="1" hangingPunct="1">
              <a:defRPr/>
            </a:pPr>
            <a:r>
              <a:rPr lang="en-US" dirty="0">
                <a:ea typeface="ＭＳ Ｐゴシック"/>
                <a:cs typeface="Calibri"/>
              </a:rPr>
              <a:t>The figure above shows the bit interval and the best sampling point of the signal as a function of its time offset within each bit period. Normally, we sample data in the middle of the bit interval.</a:t>
            </a:r>
            <a:endParaRPr lang="en-US" dirty="0">
              <a:cs typeface="+mn-cs"/>
            </a:endParaRPr>
          </a:p>
        </p:txBody>
      </p:sp>
    </p:spTree>
    <p:extLst>
      <p:ext uri="{BB962C8B-B14F-4D97-AF65-F5344CB8AC3E}">
        <p14:creationId xmlns:p14="http://schemas.microsoft.com/office/powerpoint/2010/main" val="11962687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C98886-FB9E-EC42-94F3-339C735E382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773DC63-20F4-274F-A598-FE90A8A7AD7F}" type="slidenum">
              <a:rPr lang="en-US" altLang="en-US" sz="1200"/>
              <a:pPr eaLnBrk="1" hangingPunct="1"/>
              <a:t>38</a:t>
            </a:fld>
            <a:endParaRPr lang="en-US" altLang="en-US" sz="1200" dirty="0"/>
          </a:p>
        </p:txBody>
      </p:sp>
      <p:sp>
        <p:nvSpPr>
          <p:cNvPr id="1027074" name="Rectangle 2">
            <a:extLst>
              <a:ext uri="{FF2B5EF4-FFF2-40B4-BE49-F238E27FC236}">
                <a16:creationId xmlns:a16="http://schemas.microsoft.com/office/drawing/2014/main" id="{1A6518A6-5884-2449-96A5-879521FD83DF}"/>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27075" name="Rectangle 3">
            <a:extLst>
              <a:ext uri="{FF2B5EF4-FFF2-40B4-BE49-F238E27FC236}">
                <a16:creationId xmlns:a16="http://schemas.microsoft.com/office/drawing/2014/main" id="{13E57E54-4BE1-3F40-8C3F-22BE652648AB}"/>
              </a:ext>
            </a:extLst>
          </p:cNvPr>
          <p:cNvSpPr>
            <a:spLocks noGrp="1" noChangeArrowheads="1"/>
          </p:cNvSpPr>
          <p:nvPr>
            <p:ph type="body" idx="1"/>
          </p:nvPr>
        </p:nvSpPr>
        <p:spPr/>
        <p:txBody>
          <a:bodyPr/>
          <a:lstStyle/>
          <a:p>
            <a:pPr eaLnBrk="1" hangingPunct="1">
              <a:defRPr/>
            </a:pPr>
            <a:r>
              <a:rPr lang="en-US" dirty="0">
                <a:ea typeface="ＭＳ Ｐゴシック"/>
                <a:cs typeface="Calibri"/>
              </a:rPr>
              <a:t>The figure above shows the source-synchronous system configuration. The transmitter sends a clock signal aligned with the data. The flight times are roughly matched with other. The transmitter chip transmits the data on falling edge of </a:t>
            </a:r>
            <a:r>
              <a:rPr lang="en-US" dirty="0" err="1">
                <a:ea typeface="ＭＳ Ｐゴシック"/>
                <a:cs typeface="Calibri"/>
              </a:rPr>
              <a:t>tclk</a:t>
            </a:r>
            <a:r>
              <a:rPr lang="en-US" dirty="0">
                <a:ea typeface="ＭＳ Ｐゴシック"/>
                <a:cs typeface="Calibri"/>
              </a:rPr>
              <a:t>, whereas, the receiver chip receives the data on the rising edge of </a:t>
            </a:r>
            <a:r>
              <a:rPr lang="en-US" dirty="0" err="1">
                <a:ea typeface="ＭＳ Ｐゴシック"/>
                <a:cs typeface="Calibri"/>
              </a:rPr>
              <a:t>rclk</a:t>
            </a:r>
            <a:r>
              <a:rPr lang="en-US" dirty="0">
                <a:ea typeface="ＭＳ Ｐゴシック"/>
                <a:cs typeface="Calibri"/>
              </a:rPr>
              <a:t>.</a:t>
            </a:r>
            <a:endParaRPr lang="en-US" dirty="0">
              <a:cs typeface="+mn-cs"/>
            </a:endParaRPr>
          </a:p>
        </p:txBody>
      </p:sp>
    </p:spTree>
    <p:extLst>
      <p:ext uri="{BB962C8B-B14F-4D97-AF65-F5344CB8AC3E}">
        <p14:creationId xmlns:p14="http://schemas.microsoft.com/office/powerpoint/2010/main" val="35186239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5B89B6-F7CC-D441-8496-12FCAB7733B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C9C5F3A-F2FF-2645-BDE5-3FFD9642EBE7}" type="slidenum">
              <a:rPr lang="en-US" altLang="en-US" sz="1200"/>
              <a:pPr eaLnBrk="1" hangingPunct="1"/>
              <a:t>39</a:t>
            </a:fld>
            <a:endParaRPr lang="en-US" altLang="en-US" sz="1200" dirty="0"/>
          </a:p>
        </p:txBody>
      </p:sp>
      <p:sp>
        <p:nvSpPr>
          <p:cNvPr id="1029122" name="Rectangle 2">
            <a:extLst>
              <a:ext uri="{FF2B5EF4-FFF2-40B4-BE49-F238E27FC236}">
                <a16:creationId xmlns:a16="http://schemas.microsoft.com/office/drawing/2014/main" id="{922181FA-652B-2548-82E1-8B49A8E4043E}"/>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29123" name="Rectangle 3">
            <a:extLst>
              <a:ext uri="{FF2B5EF4-FFF2-40B4-BE49-F238E27FC236}">
                <a16:creationId xmlns:a16="http://schemas.microsoft.com/office/drawing/2014/main" id="{C9E3F718-409D-A843-9C4A-5E35CE381C64}"/>
              </a:ext>
            </a:extLst>
          </p:cNvPr>
          <p:cNvSpPr>
            <a:spLocks noGrp="1" noChangeArrowheads="1"/>
          </p:cNvSpPr>
          <p:nvPr>
            <p:ph type="body" idx="1"/>
          </p:nvPr>
        </p:nvSpPr>
        <p:spPr/>
        <p:txBody>
          <a:bodyPr/>
          <a:lstStyle/>
          <a:p>
            <a:pPr eaLnBrk="1" hangingPunct="1">
              <a:defRPr/>
            </a:pPr>
            <a:r>
              <a:rPr lang="en-US" dirty="0">
                <a:ea typeface="ＭＳ Ｐゴシック"/>
                <a:cs typeface="Calibri"/>
              </a:rPr>
              <a:t>This slide explains the difference between the single and double data rate.</a:t>
            </a:r>
          </a:p>
          <a:p>
            <a:pPr marL="171450" indent="-171450">
              <a:buFont typeface="Arial"/>
              <a:buChar char="•"/>
              <a:defRPr/>
            </a:pPr>
            <a:r>
              <a:rPr lang="en-US" dirty="0">
                <a:ea typeface="ＭＳ Ｐゴシック"/>
                <a:cs typeface="Calibri"/>
              </a:rPr>
              <a:t>In single data rate (SDR) system, data is sampled on the rising edge of the clock and the clock frequency is twice the frequency of the data. If the system can handle the clock speed, then, that means the data is running at half the available bandwidth.</a:t>
            </a:r>
          </a:p>
          <a:p>
            <a:pPr marL="171450" indent="-171450">
              <a:buFont typeface="Arial"/>
              <a:buChar char="•"/>
              <a:defRPr/>
            </a:pPr>
            <a:r>
              <a:rPr lang="en-US" dirty="0">
                <a:ea typeface="ＭＳ Ｐゴシック"/>
                <a:cs typeface="Calibri"/>
              </a:rPr>
              <a:t>In double-data-rate (DDR) system, data is sampled on both the rising edge and falling edge of the clock. It can operate at full bandwidth of the channel.</a:t>
            </a:r>
          </a:p>
        </p:txBody>
      </p:sp>
    </p:spTree>
    <p:extLst>
      <p:ext uri="{BB962C8B-B14F-4D97-AF65-F5344CB8AC3E}">
        <p14:creationId xmlns:p14="http://schemas.microsoft.com/office/powerpoint/2010/main" val="2477698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F7606786-A29C-2446-BB57-20D8D7D055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9EB8D4B-E719-4C49-9229-2799192DA567}" type="slidenum">
              <a:rPr lang="en-US" altLang="en-US"/>
              <a:pPr>
                <a:spcBef>
                  <a:spcPct val="0"/>
                </a:spcBef>
              </a:pPr>
              <a:t>4</a:t>
            </a:fld>
            <a:endParaRPr lang="en-US" altLang="en-US" dirty="0"/>
          </a:p>
        </p:txBody>
      </p:sp>
      <p:sp>
        <p:nvSpPr>
          <p:cNvPr id="23554" name="Rectangle 2">
            <a:extLst>
              <a:ext uri="{FF2B5EF4-FFF2-40B4-BE49-F238E27FC236}">
                <a16:creationId xmlns:a16="http://schemas.microsoft.com/office/drawing/2014/main" id="{7BC60239-B16F-654E-A500-B5D3481CC54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D0CC5CB3-B462-AC42-982B-80A331C2B10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a:cs typeface="Calibri"/>
              </a:rPr>
              <a:t>The figure above shows various package types. </a:t>
            </a:r>
            <a:endParaRPr lang="en-US" dirty="0"/>
          </a:p>
          <a:p>
            <a:endParaRPr lang="en-US" dirty="0">
              <a:ea typeface="ＭＳ Ｐゴシック"/>
              <a:cs typeface="Calibri"/>
            </a:endParaRPr>
          </a:p>
          <a:p>
            <a:r>
              <a:rPr lang="en-US" dirty="0">
                <a:ea typeface="ＭＳ Ｐゴシック"/>
                <a:cs typeface="Calibri"/>
              </a:rPr>
              <a:t>In through-hole mounting the component leads are placed into drilled holes on a PCB. Whereas, in surface mounting (SMT) components are secured by solder on the surface of the board. </a:t>
            </a:r>
            <a:endParaRPr lang="en-US" dirty="0">
              <a:cs typeface="Calibri"/>
            </a:endParaRPr>
          </a:p>
        </p:txBody>
      </p:sp>
    </p:spTree>
    <p:extLst>
      <p:ext uri="{BB962C8B-B14F-4D97-AF65-F5344CB8AC3E}">
        <p14:creationId xmlns:p14="http://schemas.microsoft.com/office/powerpoint/2010/main" val="3572183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4A89B9-5F7A-164E-B940-772E0EAF1FB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08103EF-90AB-C440-BFE0-37C3952EB767}" type="slidenum">
              <a:rPr lang="en-US" altLang="en-US" sz="1200"/>
              <a:pPr eaLnBrk="1" hangingPunct="1"/>
              <a:t>40</a:t>
            </a:fld>
            <a:endParaRPr lang="en-US" altLang="en-US" sz="1200" dirty="0"/>
          </a:p>
        </p:txBody>
      </p:sp>
      <p:sp>
        <p:nvSpPr>
          <p:cNvPr id="1031170" name="Rectangle 2">
            <a:extLst>
              <a:ext uri="{FF2B5EF4-FFF2-40B4-BE49-F238E27FC236}">
                <a16:creationId xmlns:a16="http://schemas.microsoft.com/office/drawing/2014/main" id="{936FE7D6-13BC-8347-8106-352A8B9C97A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31171" name="Rectangle 3">
            <a:extLst>
              <a:ext uri="{FF2B5EF4-FFF2-40B4-BE49-F238E27FC236}">
                <a16:creationId xmlns:a16="http://schemas.microsoft.com/office/drawing/2014/main" id="{8C1FE076-3F15-2B4F-8667-43B3DF49CC98}"/>
              </a:ext>
            </a:extLst>
          </p:cNvPr>
          <p:cNvSpPr>
            <a:spLocks noGrp="1" noChangeArrowheads="1"/>
          </p:cNvSpPr>
          <p:nvPr>
            <p:ph type="body" idx="1"/>
          </p:nvPr>
        </p:nvSpPr>
        <p:spPr/>
        <p:txBody>
          <a:bodyPr/>
          <a:lstStyle/>
          <a:p>
            <a:pPr eaLnBrk="1" hangingPunct="1">
              <a:defRPr/>
            </a:pPr>
            <a:r>
              <a:rPr lang="en-US" dirty="0">
                <a:ea typeface="ＭＳ Ｐゴシック"/>
                <a:cs typeface="Calibri"/>
              </a:rPr>
              <a:t>This slide explains the concept of phase alignment. If the DDR clock is aligned to the transmitted clock, it must be shifted by 90 degree before sampling. The figure above shows the circuit for the clock recovery using PLL to shift phase by 90 degree.</a:t>
            </a:r>
            <a:endParaRPr lang="en-US" dirty="0">
              <a:cs typeface="Calibri"/>
            </a:endParaRPr>
          </a:p>
        </p:txBody>
      </p:sp>
    </p:spTree>
    <p:extLst>
      <p:ext uri="{BB962C8B-B14F-4D97-AF65-F5344CB8AC3E}">
        <p14:creationId xmlns:p14="http://schemas.microsoft.com/office/powerpoint/2010/main" val="41107938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3DF274-4337-384F-BCB7-A9DB4ED5D54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E5C6CB0-7235-9E4A-A643-AA24A70D082A}" type="slidenum">
              <a:rPr lang="en-US" altLang="en-US" sz="1200"/>
              <a:pPr eaLnBrk="1" hangingPunct="1"/>
              <a:t>41</a:t>
            </a:fld>
            <a:endParaRPr lang="en-US" altLang="en-US" sz="1200" dirty="0"/>
          </a:p>
        </p:txBody>
      </p:sp>
      <p:sp>
        <p:nvSpPr>
          <p:cNvPr id="1033218" name="Rectangle 2">
            <a:extLst>
              <a:ext uri="{FF2B5EF4-FFF2-40B4-BE49-F238E27FC236}">
                <a16:creationId xmlns:a16="http://schemas.microsoft.com/office/drawing/2014/main" id="{0BADD2E3-ED16-6F41-9BF0-DE9F382C87D3}"/>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33219" name="Rectangle 3">
            <a:extLst>
              <a:ext uri="{FF2B5EF4-FFF2-40B4-BE49-F238E27FC236}">
                <a16:creationId xmlns:a16="http://schemas.microsoft.com/office/drawing/2014/main" id="{80F87E9C-636E-A741-BE03-8566FDF582F0}"/>
              </a:ext>
            </a:extLst>
          </p:cNvPr>
          <p:cNvSpPr>
            <a:spLocks noGrp="1" noChangeArrowheads="1"/>
          </p:cNvSpPr>
          <p:nvPr>
            <p:ph type="body" idx="1"/>
          </p:nvPr>
        </p:nvSpPr>
        <p:spPr/>
        <p:txBody>
          <a:bodyPr/>
          <a:lstStyle/>
          <a:p>
            <a:pPr eaLnBrk="1" hangingPunct="1">
              <a:defRPr/>
            </a:pPr>
            <a:r>
              <a:rPr lang="en-US" dirty="0">
                <a:ea typeface="ＭＳ Ｐゴシック"/>
                <a:cs typeface="Calibri"/>
              </a:rPr>
              <a:t>This slide explains the concept of clock recovery in </a:t>
            </a:r>
            <a:r>
              <a:rPr lang="en-US" dirty="0" err="1">
                <a:ea typeface="ＭＳ Ｐゴシック"/>
                <a:cs typeface="Calibri"/>
              </a:rPr>
              <a:t>mesochronous</a:t>
            </a:r>
            <a:r>
              <a:rPr lang="en-US" dirty="0">
                <a:ea typeface="ＭＳ Ｐゴシック"/>
                <a:cs typeface="Calibri"/>
              </a:rPr>
              <a:t> systems. As the transmission speed increases, it becomes difficult to keep clock and data aligned due to mismatches in trace lengths and propagation speeds. </a:t>
            </a:r>
          </a:p>
          <a:p>
            <a:pPr eaLnBrk="1" hangingPunct="1">
              <a:defRPr/>
            </a:pPr>
            <a:endParaRPr lang="en-US" dirty="0">
              <a:ea typeface="ＭＳ Ｐゴシック"/>
              <a:cs typeface="Calibri"/>
            </a:endParaRPr>
          </a:p>
          <a:p>
            <a:pPr eaLnBrk="1" hangingPunct="1">
              <a:defRPr/>
            </a:pPr>
            <a:r>
              <a:rPr lang="en-US" dirty="0">
                <a:ea typeface="ＭＳ Ｐゴシック"/>
                <a:cs typeface="Calibri"/>
              </a:rPr>
              <a:t>In </a:t>
            </a:r>
            <a:r>
              <a:rPr lang="en-US" dirty="0" err="1">
                <a:ea typeface="ＭＳ Ｐゴシック"/>
                <a:cs typeface="Calibri"/>
              </a:rPr>
              <a:t>mesochronous</a:t>
            </a:r>
            <a:r>
              <a:rPr lang="en-US" dirty="0">
                <a:ea typeface="ＭＳ Ｐゴシック"/>
                <a:cs typeface="Calibri"/>
              </a:rPr>
              <a:t> systems, the clock and data have same frequencies but unknown phase. We use PLL/DLL to realign clock to each data channel, as described earlier. </a:t>
            </a:r>
          </a:p>
          <a:p>
            <a:pPr>
              <a:defRPr/>
            </a:pPr>
            <a:endParaRPr lang="en-US" dirty="0">
              <a:cs typeface="Calibri"/>
            </a:endParaRPr>
          </a:p>
        </p:txBody>
      </p:sp>
    </p:spTree>
    <p:extLst>
      <p:ext uri="{BB962C8B-B14F-4D97-AF65-F5344CB8AC3E}">
        <p14:creationId xmlns:p14="http://schemas.microsoft.com/office/powerpoint/2010/main" val="22871547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C82A3C-DDC3-0B4E-8C05-0C5FED11269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7155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715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7155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A8DDC4C-51AA-1749-8819-432EBE4FFB29}" type="slidenum">
              <a:rPr lang="en-US" altLang="en-US" sz="1200"/>
              <a:pPr eaLnBrk="1" hangingPunct="1"/>
              <a:t>42</a:t>
            </a:fld>
            <a:endParaRPr lang="en-US" altLang="en-US" sz="1200" dirty="0"/>
          </a:p>
        </p:txBody>
      </p:sp>
      <p:sp>
        <p:nvSpPr>
          <p:cNvPr id="1035266" name="Rectangle 2">
            <a:extLst>
              <a:ext uri="{FF2B5EF4-FFF2-40B4-BE49-F238E27FC236}">
                <a16:creationId xmlns:a16="http://schemas.microsoft.com/office/drawing/2014/main" id="{01280CCB-F508-7649-A446-C08CBF50BB16}"/>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35267" name="Rectangle 3">
            <a:extLst>
              <a:ext uri="{FF2B5EF4-FFF2-40B4-BE49-F238E27FC236}">
                <a16:creationId xmlns:a16="http://schemas.microsoft.com/office/drawing/2014/main" id="{70CA914A-C2CB-B74C-BD3D-926E6CBD27E3}"/>
              </a:ext>
            </a:extLst>
          </p:cNvPr>
          <p:cNvSpPr>
            <a:spLocks noGrp="1" noChangeArrowheads="1"/>
          </p:cNvSpPr>
          <p:nvPr>
            <p:ph type="body" idx="1"/>
          </p:nvPr>
        </p:nvSpPr>
        <p:spPr/>
        <p:txBody>
          <a:bodyPr/>
          <a:lstStyle/>
          <a:p>
            <a:pPr eaLnBrk="1" hangingPunct="1">
              <a:defRPr/>
            </a:pPr>
            <a:r>
              <a:rPr lang="en-US" dirty="0">
                <a:ea typeface="ＭＳ Ｐゴシック"/>
                <a:cs typeface="Calibri"/>
              </a:rPr>
              <a:t>The above figure shows the block diagram of the phase calibration loop for </a:t>
            </a:r>
            <a:r>
              <a:rPr lang="en-US" dirty="0" err="1">
                <a:ea typeface="ＭＳ Ｐゴシック"/>
                <a:cs typeface="Calibri"/>
              </a:rPr>
              <a:t>mesochronous</a:t>
            </a:r>
            <a:r>
              <a:rPr lang="en-US" dirty="0">
                <a:ea typeface="ＭＳ Ｐゴシック"/>
                <a:cs typeface="Calibri"/>
              </a:rPr>
              <a:t> timing recovery. It is a special phase detector that compares clock and data phase for timing recovery.</a:t>
            </a:r>
            <a:endParaRPr lang="en-US" dirty="0">
              <a:cs typeface="+mn-cs"/>
            </a:endParaRPr>
          </a:p>
        </p:txBody>
      </p:sp>
    </p:spTree>
    <p:extLst>
      <p:ext uri="{BB962C8B-B14F-4D97-AF65-F5344CB8AC3E}">
        <p14:creationId xmlns:p14="http://schemas.microsoft.com/office/powerpoint/2010/main" val="27735911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2E2B352C-6BFD-9341-AFB3-86A76149983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6D8C509-8632-534A-8416-FE434184C827}" type="slidenum">
              <a:rPr lang="en-US" altLang="en-US"/>
              <a:pPr>
                <a:spcBef>
                  <a:spcPct val="0"/>
                </a:spcBef>
              </a:pPr>
              <a:t>43</a:t>
            </a:fld>
            <a:endParaRPr lang="en-US" altLang="en-US" dirty="0"/>
          </a:p>
        </p:txBody>
      </p:sp>
      <p:sp>
        <p:nvSpPr>
          <p:cNvPr id="39938" name="Rectangle 2">
            <a:extLst>
              <a:ext uri="{FF2B5EF4-FFF2-40B4-BE49-F238E27FC236}">
                <a16:creationId xmlns:a16="http://schemas.microsoft.com/office/drawing/2014/main" id="{133CF59E-E53E-7545-B06B-39FF8C3E5BB2}"/>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A787699-275C-E544-A1F0-994C9FC39B1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a:ea typeface="ＭＳ Ｐゴシック"/>
                <a:cs typeface="Times New Roman"/>
              </a:rPr>
              <a:t>Power distribution network ensures that current is carried from pads to transistors on the chip.</a:t>
            </a:r>
            <a:endParaRPr lang="en-US"/>
          </a:p>
          <a:p>
            <a:endParaRPr lang="en-US" altLang="en-US" dirty="0">
              <a:latin typeface="Times New Roman"/>
              <a:ea typeface="ＭＳ Ｐゴシック"/>
              <a:cs typeface="Times New Roman"/>
            </a:endParaRPr>
          </a:p>
          <a:p>
            <a:r>
              <a:rPr lang="en-US" altLang="en-US" dirty="0">
                <a:latin typeface="Times New Roman"/>
                <a:ea typeface="ＭＳ Ｐゴシック"/>
                <a:cs typeface="Times New Roman"/>
              </a:rPr>
              <a:t>The power distribution network must also ensure stable and clean power supply and must meet the average and peak power demands of the system.</a:t>
            </a:r>
          </a:p>
          <a:p>
            <a:endParaRPr lang="en-US" altLang="en-US" dirty="0">
              <a:latin typeface="Times New Roman"/>
              <a:ea typeface="ＭＳ Ｐゴシック"/>
              <a:cs typeface="Times New Roman"/>
            </a:endParaRPr>
          </a:p>
          <a:p>
            <a:r>
              <a:rPr lang="en-US" altLang="en-US" dirty="0">
                <a:latin typeface="Times New Roman"/>
                <a:ea typeface="ＭＳ Ｐゴシック"/>
                <a:cs typeface="Times New Roman"/>
              </a:rPr>
              <a:t>Other attributes of a good power distribution network are:</a:t>
            </a:r>
            <a:endParaRPr lang="en-US"/>
          </a:p>
          <a:p>
            <a:pPr marL="171450" indent="-171450">
              <a:buFont typeface="Arial" panose="020B0604020202020204" pitchFamily="34" charset="0"/>
              <a:buChar char="•"/>
            </a:pPr>
            <a:r>
              <a:rPr lang="en-US" altLang="en-US" dirty="0">
                <a:ea typeface="ＭＳ Ｐゴシック"/>
                <a:cs typeface="Calibri"/>
              </a:rPr>
              <a:t>Avoid electromigration &amp; self-heating </a:t>
            </a:r>
            <a:r>
              <a:rPr lang="en-US" altLang="en-US" dirty="0" err="1">
                <a:ea typeface="ＭＳ Ｐゴシック"/>
                <a:cs typeface="Calibri"/>
              </a:rPr>
              <a:t>wearout</a:t>
            </a:r>
            <a:endParaRPr lang="en-US" altLang="en-US" dirty="0">
              <a:ea typeface="ＭＳ Ｐゴシック"/>
              <a:cs typeface="Calibri"/>
            </a:endParaRPr>
          </a:p>
          <a:p>
            <a:pPr marL="171450" indent="-171450">
              <a:buFont typeface="Arial" panose="020B0604020202020204" pitchFamily="34" charset="0"/>
              <a:buChar char="•"/>
            </a:pPr>
            <a:r>
              <a:rPr lang="en-US" altLang="en-US" dirty="0">
                <a:ea typeface="ＭＳ Ｐゴシック"/>
                <a:cs typeface="Calibri"/>
              </a:rPr>
              <a:t>Consume little chip area and wire</a:t>
            </a:r>
            <a:endParaRPr lang="en-US"/>
          </a:p>
          <a:p>
            <a:pPr marL="171450" indent="-171450">
              <a:buFont typeface="Arial" panose="020B0604020202020204" pitchFamily="34" charset="0"/>
              <a:buChar char="•"/>
            </a:pPr>
            <a:r>
              <a:rPr lang="en-US" altLang="en-US" dirty="0">
                <a:ea typeface="ＭＳ Ｐゴシック"/>
                <a:cs typeface="Calibri"/>
              </a:rPr>
              <a:t>Easy to lay out</a:t>
            </a:r>
            <a:endParaRPr lang="en-US"/>
          </a:p>
          <a:p>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7952417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AB766BBA-15DD-1545-B4CA-B806C55CCA7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E881E12-3E4D-C441-AB30-ED955701376D}" type="slidenum">
              <a:rPr lang="en-US" altLang="en-US"/>
              <a:pPr>
                <a:spcBef>
                  <a:spcPct val="0"/>
                </a:spcBef>
              </a:pPr>
              <a:t>44</a:t>
            </a:fld>
            <a:endParaRPr lang="en-US" altLang="en-US" dirty="0"/>
          </a:p>
        </p:txBody>
      </p:sp>
      <p:sp>
        <p:nvSpPr>
          <p:cNvPr id="41986" name="Rectangle 2">
            <a:extLst>
              <a:ext uri="{FF2B5EF4-FFF2-40B4-BE49-F238E27FC236}">
                <a16:creationId xmlns:a16="http://schemas.microsoft.com/office/drawing/2014/main" id="{78CA1BAF-83A5-AB45-8BE9-C5FBEF6B98F6}"/>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0854548B-D671-C440-AAC7-298F547D100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Plot shows the </a:t>
            </a:r>
            <a:r>
              <a:rPr lang="en-GB" dirty="0"/>
              <a:t>profile of current due to circuit switching events during chip operation.</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75488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A12A539B-D467-214D-9320-A8AA514941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25A3689-1DA3-8345-84B7-1587EBEF4E45}" type="slidenum">
              <a:rPr lang="en-US" altLang="en-US"/>
              <a:pPr>
                <a:spcBef>
                  <a:spcPct val="0"/>
                </a:spcBef>
              </a:pPr>
              <a:t>45</a:t>
            </a:fld>
            <a:endParaRPr lang="en-US" altLang="en-US" dirty="0"/>
          </a:p>
        </p:txBody>
      </p:sp>
      <p:sp>
        <p:nvSpPr>
          <p:cNvPr id="44034" name="Rectangle 2">
            <a:extLst>
              <a:ext uri="{FF2B5EF4-FFF2-40B4-BE49-F238E27FC236}">
                <a16:creationId xmlns:a16="http://schemas.microsoft.com/office/drawing/2014/main" id="{D4FEEF7A-F890-E84C-9239-C22E88F19C31}"/>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3C61D0CD-DBAB-C14C-9600-79B154C00F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Slide shows an example calculation of IR drop due to the current drawn by a chip.</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First calculate the current and then multiple it with the supply impedance to get the voltage drop.</a:t>
            </a:r>
          </a:p>
        </p:txBody>
      </p:sp>
    </p:spTree>
    <p:extLst>
      <p:ext uri="{BB962C8B-B14F-4D97-AF65-F5344CB8AC3E}">
        <p14:creationId xmlns:p14="http://schemas.microsoft.com/office/powerpoint/2010/main" val="23560923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3BB63AC-F8F1-AB4D-8C01-88A493FD76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938E8EA-D948-6D47-83F5-85B1DD44A938}" type="slidenum">
              <a:rPr lang="en-US" altLang="en-US"/>
              <a:pPr>
                <a:spcBef>
                  <a:spcPct val="0"/>
                </a:spcBef>
              </a:pPr>
              <a:t>46</a:t>
            </a:fld>
            <a:endParaRPr lang="en-US" altLang="en-US" dirty="0"/>
          </a:p>
        </p:txBody>
      </p:sp>
      <p:sp>
        <p:nvSpPr>
          <p:cNvPr id="46082" name="Rectangle 2">
            <a:extLst>
              <a:ext uri="{FF2B5EF4-FFF2-40B4-BE49-F238E27FC236}">
                <a16:creationId xmlns:a16="http://schemas.microsoft.com/office/drawing/2014/main" id="{8BC2D27B-7452-E14A-85D2-49CFB73BE167}"/>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79C20CD0-9F7C-424C-922C-22A683E04C1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821848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AB81DE8A-75CA-C047-AAC3-27A7CC5AE7C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CD06A84-6952-BF41-BC6A-69A78B7AB39F}" type="slidenum">
              <a:rPr lang="en-US" altLang="en-US"/>
              <a:pPr>
                <a:spcBef>
                  <a:spcPct val="0"/>
                </a:spcBef>
              </a:pPr>
              <a:t>47</a:t>
            </a:fld>
            <a:endParaRPr lang="en-US" altLang="en-US" dirty="0"/>
          </a:p>
        </p:txBody>
      </p:sp>
      <p:sp>
        <p:nvSpPr>
          <p:cNvPr id="48130" name="Rectangle 2">
            <a:extLst>
              <a:ext uri="{FF2B5EF4-FFF2-40B4-BE49-F238E27FC236}">
                <a16:creationId xmlns:a16="http://schemas.microsoft.com/office/drawing/2014/main" id="{1F70B36D-B735-A447-A28D-31FA62875AC7}"/>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6A2CE3A6-F20F-D54A-9BD1-E2BD550CC30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55408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8CEADA1C-546D-3049-A423-AB2827C09E7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30CA174-D74C-0745-8BF6-0E22FAC54E0C}" type="slidenum">
              <a:rPr lang="en-US" altLang="en-US"/>
              <a:pPr>
                <a:spcBef>
                  <a:spcPct val="0"/>
                </a:spcBef>
              </a:pPr>
              <a:t>48</a:t>
            </a:fld>
            <a:endParaRPr lang="en-US" altLang="en-US" dirty="0"/>
          </a:p>
        </p:txBody>
      </p:sp>
      <p:sp>
        <p:nvSpPr>
          <p:cNvPr id="50178" name="Rectangle 2">
            <a:extLst>
              <a:ext uri="{FF2B5EF4-FFF2-40B4-BE49-F238E27FC236}">
                <a16:creationId xmlns:a16="http://schemas.microsoft.com/office/drawing/2014/main" id="{4189377C-D662-914B-A8C4-4B1620C1F108}"/>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8B05300F-F177-1144-9F18-E70F92922DC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531369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C2849DA7-4A00-C44D-B129-CA8C9CC477C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C362EA6-17AC-AE48-B4E4-AEFD57404AB6}" type="slidenum">
              <a:rPr lang="en-US" altLang="en-US"/>
              <a:pPr>
                <a:spcBef>
                  <a:spcPct val="0"/>
                </a:spcBef>
              </a:pPr>
              <a:t>49</a:t>
            </a:fld>
            <a:endParaRPr lang="en-US" altLang="en-US" dirty="0"/>
          </a:p>
        </p:txBody>
      </p:sp>
      <p:sp>
        <p:nvSpPr>
          <p:cNvPr id="52226" name="Rectangle 2">
            <a:extLst>
              <a:ext uri="{FF2B5EF4-FFF2-40B4-BE49-F238E27FC236}">
                <a16:creationId xmlns:a16="http://schemas.microsoft.com/office/drawing/2014/main" id="{8EB169A5-8137-2141-8186-04514562DD17}"/>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2C359462-6B0C-1E45-B9E0-F593967A60E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99269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60410676-F3FA-F24B-B4C9-588478B3B9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1C3AF9A-6BC0-B84F-BC20-6BFF70B9905C}" type="slidenum">
              <a:rPr lang="en-US" altLang="en-US"/>
              <a:pPr>
                <a:spcBef>
                  <a:spcPct val="0"/>
                </a:spcBef>
              </a:pPr>
              <a:t>5</a:t>
            </a:fld>
            <a:endParaRPr lang="en-US" altLang="en-US" dirty="0"/>
          </a:p>
        </p:txBody>
      </p:sp>
      <p:sp>
        <p:nvSpPr>
          <p:cNvPr id="25602" name="Rectangle 2">
            <a:extLst>
              <a:ext uri="{FF2B5EF4-FFF2-40B4-BE49-F238E27FC236}">
                <a16:creationId xmlns:a16="http://schemas.microsoft.com/office/drawing/2014/main" id="{9D84C73E-C32A-D84E-9B07-D096A76B713D}"/>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FDA5103F-A89E-3F45-B2EC-9E61B90A362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ea typeface="ＭＳ Ｐゴシック"/>
                <a:cs typeface="Calibri"/>
              </a:rPr>
              <a:t>Traditionally, chips is connected to their packages through thin gold wires bonded to metal pads. The minimum pitch of the pads is approximately 100</a:t>
            </a:r>
            <a:r>
              <a:rPr lang="en-US" dirty="0">
                <a:ea typeface="ＭＳ Ｐゴシック"/>
                <a:cs typeface="Calibri"/>
              </a:rPr>
              <a:t>–</a:t>
            </a:r>
            <a:r>
              <a:rPr lang="en-GB" dirty="0">
                <a:ea typeface="ＭＳ Ｐゴシック"/>
                <a:cs typeface="Calibri"/>
              </a:rPr>
              <a:t>200 u</a:t>
            </a:r>
            <a:r>
              <a:rPr lang="en-US" dirty="0">
                <a:ea typeface="ＭＳ Ｐゴシック"/>
                <a:cs typeface="Calibri"/>
              </a:rPr>
              <a:t>m</a:t>
            </a:r>
            <a:r>
              <a:rPr lang="en-GB" dirty="0">
                <a:ea typeface="ＭＳ Ｐゴシック"/>
                <a:cs typeface="Calibri"/>
              </a:rPr>
              <a:t>. </a:t>
            </a:r>
            <a:endParaRPr lang="en-GB" dirty="0">
              <a:cs typeface="Calibri"/>
            </a:endParaRPr>
          </a:p>
          <a:p>
            <a:pPr marL="171450" indent="-171450">
              <a:buFont typeface="Arial" panose="020B0604020202020204" pitchFamily="34" charset="0"/>
              <a:buChar char="•"/>
            </a:pPr>
            <a:r>
              <a:rPr lang="en-GB" dirty="0">
                <a:ea typeface="ＭＳ Ｐゴシック"/>
                <a:cs typeface="Calibri"/>
              </a:rPr>
              <a:t>The figure above shows the cutaway view of dual-in-line package. </a:t>
            </a:r>
            <a:endParaRPr lang="en-GB" dirty="0">
              <a:cs typeface="Calibri"/>
            </a:endParaRPr>
          </a:p>
          <a:p>
            <a:pPr marL="171450" indent="-171450">
              <a:buFont typeface="Arial" panose="020B0604020202020204" pitchFamily="34" charset="0"/>
              <a:buChar char="•"/>
            </a:pPr>
            <a:r>
              <a:rPr lang="en-GB" dirty="0">
                <a:ea typeface="ＭＳ Ｐゴシック"/>
                <a:cs typeface="Calibri"/>
              </a:rPr>
              <a:t>The metal lead frame in the package are connected to the bond wires. </a:t>
            </a:r>
            <a:endParaRPr lang="en-GB" dirty="0">
              <a:cs typeface="Calibri"/>
            </a:endParaRPr>
          </a:p>
          <a:p>
            <a:pPr marL="171450" indent="-171450">
              <a:buFont typeface="Arial" panose="020B0604020202020204" pitchFamily="34" charset="0"/>
              <a:buChar char="•"/>
            </a:pPr>
            <a:r>
              <a:rPr lang="en-GB" dirty="0">
                <a:ea typeface="ＭＳ Ｐゴシック"/>
                <a:cs typeface="Calibri"/>
              </a:rPr>
              <a:t>This lead frame is the pin of the package and it is used to distribute </a:t>
            </a:r>
            <a:r>
              <a:rPr lang="en-US" dirty="0">
                <a:ea typeface="ＭＳ Ｐゴシック"/>
                <a:cs typeface="Calibri"/>
              </a:rPr>
              <a:t>signals</a:t>
            </a:r>
            <a:r>
              <a:rPr lang="en-GB" dirty="0">
                <a:ea typeface="ＭＳ Ｐゴシック"/>
                <a:cs typeface="Calibri"/>
              </a:rPr>
              <a:t>. </a:t>
            </a:r>
            <a:endParaRPr lang="en-GB" dirty="0">
              <a:cs typeface="Calibri"/>
            </a:endParaRPr>
          </a:p>
          <a:p>
            <a:pPr marL="171450" indent="-171450">
              <a:buFont typeface="Arial" panose="020B0604020202020204" pitchFamily="34" charset="0"/>
              <a:buChar char="•"/>
            </a:pPr>
            <a:r>
              <a:rPr lang="en-GB" dirty="0">
                <a:ea typeface="ＭＳ Ｐゴシック"/>
                <a:cs typeface="Calibri"/>
              </a:rPr>
              <a:t>Many packages also include </a:t>
            </a:r>
            <a:r>
              <a:rPr lang="en-US" dirty="0">
                <a:ea typeface="ＭＳ Ｐゴシック"/>
                <a:cs typeface="Calibri"/>
              </a:rPr>
              <a:t>metal </a:t>
            </a:r>
            <a:r>
              <a:rPr lang="en-US" i="1" dirty="0">
                <a:ea typeface="ＭＳ Ｐゴシック"/>
                <a:cs typeface="Calibri"/>
              </a:rPr>
              <a:t>heat spreader</a:t>
            </a:r>
            <a:r>
              <a:rPr lang="en-US" dirty="0">
                <a:ea typeface="ＭＳ Ｐゴシック"/>
                <a:cs typeface="Calibri"/>
              </a:rPr>
              <a:t> to help with cooling</a:t>
            </a:r>
            <a:r>
              <a:rPr lang="en-GB" dirty="0">
                <a:ea typeface="ＭＳ Ｐゴシック"/>
                <a:cs typeface="Calibri"/>
              </a:rPr>
              <a:t>. </a:t>
            </a:r>
            <a:endParaRPr lang="en-GB" dirty="0">
              <a:cs typeface="Calibri"/>
            </a:endParaRPr>
          </a:p>
        </p:txBody>
      </p:sp>
    </p:spTree>
    <p:extLst>
      <p:ext uri="{BB962C8B-B14F-4D97-AF65-F5344CB8AC3E}">
        <p14:creationId xmlns:p14="http://schemas.microsoft.com/office/powerpoint/2010/main" val="14894118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E0F26A16-793E-1E4F-A206-7744779D852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E443718-A591-EC4D-9A29-17D7DCEB78A8}" type="slidenum">
              <a:rPr lang="en-US" altLang="en-US"/>
              <a:pPr>
                <a:spcBef>
                  <a:spcPct val="0"/>
                </a:spcBef>
              </a:pPr>
              <a:t>50</a:t>
            </a:fld>
            <a:endParaRPr lang="en-US" altLang="en-US" dirty="0"/>
          </a:p>
        </p:txBody>
      </p:sp>
      <p:sp>
        <p:nvSpPr>
          <p:cNvPr id="54274" name="Rectangle 2">
            <a:extLst>
              <a:ext uri="{FF2B5EF4-FFF2-40B4-BE49-F238E27FC236}">
                <a16:creationId xmlns:a16="http://schemas.microsoft.com/office/drawing/2014/main" id="{75A89934-44F0-7343-8379-C777EE3910D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12176521-40E7-8D48-B4F5-6A472DEBE2B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810901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C3AB839-3B4E-2244-BFD1-5147356B3D4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A438272-FEC1-9B43-A495-BA3488686783}" type="slidenum">
              <a:rPr lang="en-US" altLang="en-US"/>
              <a:pPr>
                <a:spcBef>
                  <a:spcPct val="0"/>
                </a:spcBef>
              </a:pPr>
              <a:t>51</a:t>
            </a:fld>
            <a:endParaRPr lang="en-US" altLang="en-US" dirty="0"/>
          </a:p>
        </p:txBody>
      </p:sp>
      <p:sp>
        <p:nvSpPr>
          <p:cNvPr id="56322" name="Rectangle 2">
            <a:extLst>
              <a:ext uri="{FF2B5EF4-FFF2-40B4-BE49-F238E27FC236}">
                <a16:creationId xmlns:a16="http://schemas.microsoft.com/office/drawing/2014/main" id="{A0990D72-CD69-F04B-98CC-5A7FD1C6C769}"/>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E6ABC582-0744-D14E-A1CA-FE4C65151F2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A charge pump is a DC to DC converter used to generate voltage on chip. The charge pump circuit shown above </a:t>
            </a:r>
            <a:r>
              <a:rPr lang="en-GB" b="0" i="0" dirty="0">
                <a:solidFill>
                  <a:srgbClr val="222222"/>
                </a:solidFill>
                <a:effectLst/>
                <a:latin typeface="arial" panose="020B0604020202020204" pitchFamily="34" charset="0"/>
              </a:rPr>
              <a:t>uses capacitors as the energy-storage element to raise or lower voltage.</a:t>
            </a:r>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48639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B7B27FD-DF93-944D-BC27-F58C0A3514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CC995D2-D10D-104D-BC37-82B246BF7FDF}" type="slidenum">
              <a:rPr lang="en-US" altLang="en-US"/>
              <a:pPr>
                <a:spcBef>
                  <a:spcPct val="0"/>
                </a:spcBef>
              </a:pPr>
              <a:t>52</a:t>
            </a:fld>
            <a:endParaRPr lang="en-US" altLang="en-US" dirty="0"/>
          </a:p>
        </p:txBody>
      </p:sp>
      <p:sp>
        <p:nvSpPr>
          <p:cNvPr id="58370" name="Rectangle 2">
            <a:extLst>
              <a:ext uri="{FF2B5EF4-FFF2-40B4-BE49-F238E27FC236}">
                <a16:creationId xmlns:a16="http://schemas.microsoft.com/office/drawing/2014/main" id="{4FEBE642-CD44-F94A-8FFE-31408F840CA5}"/>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F4761B4A-BB37-5A4D-88FA-5B97001F31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Energy scavenging systems derive energy from external sources such as the environment using transducers like solar cells, RFID tags and pressure monitors. The energy gotten by scavenging are used to drive ultra-low power systems. These system usually have means of storing the energy scavenged when not active.</a:t>
            </a:r>
          </a:p>
        </p:txBody>
      </p:sp>
    </p:spTree>
    <p:extLst>
      <p:ext uri="{BB962C8B-B14F-4D97-AF65-F5344CB8AC3E}">
        <p14:creationId xmlns:p14="http://schemas.microsoft.com/office/powerpoint/2010/main" val="40678521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B7B27FD-DF93-944D-BC27-F58C0A3514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CC995D2-D10D-104D-BC37-82B246BF7FDF}" type="slidenum">
              <a:rPr lang="en-US" altLang="en-US"/>
              <a:pPr>
                <a:spcBef>
                  <a:spcPct val="0"/>
                </a:spcBef>
              </a:pPr>
              <a:t>53</a:t>
            </a:fld>
            <a:endParaRPr lang="en-US" altLang="en-US" dirty="0"/>
          </a:p>
        </p:txBody>
      </p:sp>
      <p:sp>
        <p:nvSpPr>
          <p:cNvPr id="58370" name="Rectangle 2">
            <a:extLst>
              <a:ext uri="{FF2B5EF4-FFF2-40B4-BE49-F238E27FC236}">
                <a16:creationId xmlns:a16="http://schemas.microsoft.com/office/drawing/2014/main" id="{4FEBE642-CD44-F94A-8FFE-31408F840CA5}"/>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F4761B4A-BB37-5A4D-88FA-5B97001F31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Power Gating is a method used to turn OFF idle blocks to minimize power loss due to leakage.</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A large </a:t>
            </a:r>
            <a:r>
              <a:rPr lang="en-US" altLang="en-US" dirty="0" err="1">
                <a:latin typeface="Times New Roman" panose="02020603050405020304" pitchFamily="18" charset="0"/>
                <a:ea typeface="ＭＳ Ｐゴシック" panose="020B0600070205080204" pitchFamily="34" charset="-128"/>
              </a:rPr>
              <a:t>pMOS</a:t>
            </a:r>
            <a:r>
              <a:rPr lang="en-US" altLang="en-US" dirty="0">
                <a:latin typeface="Times New Roman" panose="02020603050405020304" pitchFamily="18" charset="0"/>
                <a:ea typeface="ＭＳ Ｐゴシック" panose="020B0600070205080204" pitchFamily="34" charset="-128"/>
              </a:rPr>
              <a:t> transistor between </a:t>
            </a:r>
            <a:r>
              <a:rPr lang="en-US" altLang="en-US" dirty="0" err="1">
                <a:latin typeface="Times New Roman" panose="02020603050405020304" pitchFamily="18" charset="0"/>
                <a:ea typeface="ＭＳ Ｐゴシック" panose="020B0600070205080204" pitchFamily="34" charset="-128"/>
              </a:rPr>
              <a:t>Vdd</a:t>
            </a:r>
            <a:r>
              <a:rPr lang="en-US" altLang="en-US" dirty="0">
                <a:latin typeface="Times New Roman" panose="02020603050405020304" pitchFamily="18" charset="0"/>
                <a:ea typeface="ＭＳ Ｐゴシック" panose="020B0600070205080204" pitchFamily="34" charset="-128"/>
              </a:rPr>
              <a:t> and the virtual </a:t>
            </a:r>
            <a:r>
              <a:rPr lang="en-US" altLang="en-US" dirty="0" err="1">
                <a:latin typeface="Times New Roman" panose="02020603050405020304" pitchFamily="18" charset="0"/>
                <a:ea typeface="ＭＳ Ｐゴシック" panose="020B0600070205080204" pitchFamily="34" charset="-128"/>
              </a:rPr>
              <a:t>Vdd</a:t>
            </a:r>
            <a:r>
              <a:rPr lang="en-US" altLang="en-US" dirty="0">
                <a:latin typeface="Times New Roman" panose="02020603050405020304" pitchFamily="18" charset="0"/>
                <a:ea typeface="ＭＳ Ｐゴシック" panose="020B0600070205080204" pitchFamily="34" charset="-128"/>
              </a:rPr>
              <a:t> nets of the circuit blocks can be used for power gating. The operation of the power gating transistor can be controlled using a sleep signal.</a:t>
            </a:r>
          </a:p>
        </p:txBody>
      </p:sp>
    </p:spTree>
    <p:extLst>
      <p:ext uri="{BB962C8B-B14F-4D97-AF65-F5344CB8AC3E}">
        <p14:creationId xmlns:p14="http://schemas.microsoft.com/office/powerpoint/2010/main" val="2828088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BB62C40F-E66C-2B41-875A-A4435C67BB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AA9649B-D2B8-FF44-A4EA-662219E33CBD}" type="slidenum">
              <a:rPr lang="en-US" altLang="en-US"/>
              <a:pPr>
                <a:spcBef>
                  <a:spcPct val="0"/>
                </a:spcBef>
              </a:pPr>
              <a:t>6</a:t>
            </a:fld>
            <a:endParaRPr lang="en-US" altLang="en-US" dirty="0"/>
          </a:p>
        </p:txBody>
      </p:sp>
      <p:sp>
        <p:nvSpPr>
          <p:cNvPr id="27650" name="Rectangle 2">
            <a:extLst>
              <a:ext uri="{FF2B5EF4-FFF2-40B4-BE49-F238E27FC236}">
                <a16:creationId xmlns:a16="http://schemas.microsoft.com/office/drawing/2014/main" id="{70DB9F27-AED1-BA4E-BC98-A911C3C30ED7}"/>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573209DC-41B0-D04C-A4F1-1E0EF4D3D9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ea typeface="ＭＳ Ｐゴシック"/>
                <a:cs typeface="Calibri"/>
              </a:rPr>
              <a:t>The bond wires contribute to the parasitic inductance.</a:t>
            </a:r>
          </a:p>
          <a:p>
            <a:pPr marL="171450" indent="-171450">
              <a:buFont typeface="Arial" panose="020B0604020202020204" pitchFamily="34" charset="0"/>
              <a:buChar char="•"/>
            </a:pPr>
            <a:r>
              <a:rPr lang="en-US" dirty="0">
                <a:ea typeface="ＭＳ Ｐゴシック"/>
                <a:cs typeface="Calibri"/>
              </a:rPr>
              <a:t>More advanced packages have many signal lines and power layers. They internally resemble like tiny printed circuit boards. </a:t>
            </a:r>
            <a:endParaRPr lang="en-US" dirty="0">
              <a:cs typeface="Calibri"/>
            </a:endParaRPr>
          </a:p>
          <a:p>
            <a:pPr marL="171450" indent="-171450">
              <a:buFont typeface="Arial" panose="020B0604020202020204" pitchFamily="34" charset="0"/>
              <a:buChar char="•"/>
            </a:pPr>
            <a:r>
              <a:rPr lang="en-US" dirty="0">
                <a:ea typeface="ＭＳ Ｐゴシック"/>
                <a:cs typeface="Calibri"/>
              </a:rPr>
              <a:t>In flip-chip design, the connections are placed across surface of the die rather than around periphery. Top-level metal pads are covered with solder balls and the chip is flipped upside down and connected to the package by heating the balls until they melt. The bonding requires careful alignment. </a:t>
            </a:r>
            <a:endParaRPr lang="en-US" dirty="0">
              <a:cs typeface="Calibri"/>
            </a:endParaRPr>
          </a:p>
        </p:txBody>
      </p:sp>
    </p:spTree>
    <p:extLst>
      <p:ext uri="{BB962C8B-B14F-4D97-AF65-F5344CB8AC3E}">
        <p14:creationId xmlns:p14="http://schemas.microsoft.com/office/powerpoint/2010/main" val="281335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77AAD20-3B21-8345-BBD7-F9B363FF2C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DE9CB97-1B27-8C4A-83AA-AA18F47D1FE1}" type="slidenum">
              <a:rPr lang="en-US" altLang="en-US"/>
              <a:pPr>
                <a:spcBef>
                  <a:spcPct val="0"/>
                </a:spcBef>
              </a:pPr>
              <a:t>7</a:t>
            </a:fld>
            <a:endParaRPr lang="en-US" altLang="en-US" dirty="0"/>
          </a:p>
        </p:txBody>
      </p:sp>
      <p:sp>
        <p:nvSpPr>
          <p:cNvPr id="29698" name="Rectangle 2">
            <a:extLst>
              <a:ext uri="{FF2B5EF4-FFF2-40B4-BE49-F238E27FC236}">
                <a16:creationId xmlns:a16="http://schemas.microsoft.com/office/drawing/2014/main" id="{7D2D2D32-87EB-AB4F-8F99-7F596747C53E}"/>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76605360-A6BA-4242-92C0-21C64F82B64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a:cs typeface="Calibri"/>
              </a:rPr>
              <a:t>In the figure above, an integrated circuit package is modeled to show the inductive and capacitive couplings between bond wires and bond wires-lead frames. </a:t>
            </a:r>
            <a:endParaRPr lang="en-US" dirty="0"/>
          </a:p>
          <a:p>
            <a:endParaRPr lang="en-US" dirty="0">
              <a:ea typeface="ＭＳ Ｐゴシック"/>
              <a:cs typeface="Calibri"/>
            </a:endParaRPr>
          </a:p>
          <a:p>
            <a:r>
              <a:rPr lang="en-US" i="1" dirty="0">
                <a:ea typeface="ＭＳ Ｐゴシック"/>
                <a:cs typeface="Calibri"/>
              </a:rPr>
              <a:t>VDD </a:t>
            </a:r>
            <a:r>
              <a:rPr lang="en-US" dirty="0">
                <a:ea typeface="ＭＳ Ｐゴシック"/>
                <a:cs typeface="Calibri"/>
              </a:rPr>
              <a:t>and GND bond wires have series inductance and capacitive coupling between them and also an induction network between bond wires and the lead frame. </a:t>
            </a:r>
          </a:p>
          <a:p>
            <a:endParaRPr lang="en-US" dirty="0">
              <a:ea typeface="ＭＳ Ｐゴシック"/>
              <a:cs typeface="Calibri"/>
            </a:endParaRPr>
          </a:p>
          <a:p>
            <a:r>
              <a:rPr lang="en-US" dirty="0">
                <a:ea typeface="ＭＳ Ｐゴシック"/>
                <a:cs typeface="Calibri"/>
              </a:rPr>
              <a:t>Note that for chips that draw large supply current, the wire resistance is non-negligible and is important. </a:t>
            </a:r>
            <a:endParaRPr lang="en-US" dirty="0">
              <a:cs typeface="Calibri"/>
            </a:endParaRPr>
          </a:p>
        </p:txBody>
      </p:sp>
    </p:spTree>
    <p:extLst>
      <p:ext uri="{BB962C8B-B14F-4D97-AF65-F5344CB8AC3E}">
        <p14:creationId xmlns:p14="http://schemas.microsoft.com/office/powerpoint/2010/main" val="1416345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260085FC-9E17-8649-8864-9A210DE3C7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2DF5531-4AD6-6145-8602-551F39334C84}" type="slidenum">
              <a:rPr lang="en-US" altLang="en-US"/>
              <a:pPr>
                <a:spcBef>
                  <a:spcPct val="0"/>
                </a:spcBef>
              </a:pPr>
              <a:t>8</a:t>
            </a:fld>
            <a:endParaRPr lang="en-US" altLang="en-US" dirty="0"/>
          </a:p>
        </p:txBody>
      </p:sp>
      <p:sp>
        <p:nvSpPr>
          <p:cNvPr id="31746" name="Rectangle 2">
            <a:extLst>
              <a:ext uri="{FF2B5EF4-FFF2-40B4-BE49-F238E27FC236}">
                <a16:creationId xmlns:a16="http://schemas.microsoft.com/office/drawing/2014/main" id="{B1F89ED0-F900-E34F-B9CC-732EF737B299}"/>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DFDC3547-B02C-BE47-A774-7D73D9CBE1E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a:cs typeface="Calibri"/>
              </a:rPr>
              <a:t>Comparing a 60-watt light bulb which has a surface area of about 120 cm^2 and gets very hot with a high-performance chip which has enormous power density, then cooling becomes a serious challenge. </a:t>
            </a:r>
            <a:endParaRPr lang="en-US" dirty="0">
              <a:cs typeface="Calibri"/>
            </a:endParaRPr>
          </a:p>
          <a:p>
            <a:endParaRPr lang="en-US" dirty="0">
              <a:ea typeface="ＭＳ Ｐゴシック"/>
              <a:cs typeface="Calibri"/>
            </a:endParaRPr>
          </a:p>
          <a:p>
            <a:r>
              <a:rPr lang="en-US" dirty="0">
                <a:ea typeface="ＭＳ Ｐゴシック"/>
                <a:cs typeface="Calibri"/>
              </a:rPr>
              <a:t>To remove heat from the chip following methods can be used: </a:t>
            </a:r>
            <a:endParaRPr lang="en-US" dirty="0">
              <a:cs typeface="Calibri"/>
            </a:endParaRPr>
          </a:p>
          <a:p>
            <a:pPr marL="171450" indent="-171450">
              <a:buFont typeface="Arial" panose="020B0604020202020204" pitchFamily="34" charset="0"/>
              <a:buChar char="•"/>
            </a:pPr>
            <a:r>
              <a:rPr lang="en-US" dirty="0">
                <a:ea typeface="ＭＳ Ｐゴシック"/>
                <a:cs typeface="Calibri"/>
              </a:rPr>
              <a:t>Increase the surface area using heat sinks.  </a:t>
            </a:r>
            <a:endParaRPr lang="en-US" dirty="0">
              <a:cs typeface="Calibri"/>
            </a:endParaRPr>
          </a:p>
          <a:p>
            <a:pPr marL="171450" indent="-171450">
              <a:buFont typeface="Arial" panose="020B0604020202020204" pitchFamily="34" charset="0"/>
              <a:buChar char="•"/>
            </a:pPr>
            <a:r>
              <a:rPr lang="en-US" dirty="0">
                <a:ea typeface="ＭＳ Ｐゴシック"/>
                <a:cs typeface="Calibri"/>
              </a:rPr>
              <a:t>Increase the airflow rate over the surface area using fans and use liquid cooling in extreme cases. </a:t>
            </a:r>
            <a:endParaRPr lang="en-US" dirty="0">
              <a:cs typeface="Calibri"/>
            </a:endParaRPr>
          </a:p>
        </p:txBody>
      </p:sp>
    </p:spTree>
    <p:extLst>
      <p:ext uri="{BB962C8B-B14F-4D97-AF65-F5344CB8AC3E}">
        <p14:creationId xmlns:p14="http://schemas.microsoft.com/office/powerpoint/2010/main" val="2066618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CB7EADE6-01A8-FC43-A17B-14F0375E3CF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3948BC4-2B3D-2349-B6F9-317281DC4773}" type="slidenum">
              <a:rPr lang="en-US" altLang="en-US"/>
              <a:pPr>
                <a:spcBef>
                  <a:spcPct val="0"/>
                </a:spcBef>
              </a:pPr>
              <a:t>9</a:t>
            </a:fld>
            <a:endParaRPr lang="en-US" altLang="en-US" dirty="0"/>
          </a:p>
        </p:txBody>
      </p:sp>
      <p:sp>
        <p:nvSpPr>
          <p:cNvPr id="33794" name="Rectangle 2">
            <a:extLst>
              <a:ext uri="{FF2B5EF4-FFF2-40B4-BE49-F238E27FC236}">
                <a16:creationId xmlns:a16="http://schemas.microsoft.com/office/drawing/2014/main" id="{F8DB8E1A-A681-354D-A74C-B5716EFB3B9C}"/>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01DC522C-019C-DF46-AAF6-E6ED7D9655C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a:cs typeface="Calibri"/>
              </a:rPr>
              <a:t>The heat is generated from the transistor junctions and flows through the substrate and package. Heat sink is used to absorb and spread the heat, which is then carried away through the air-cooling system.</a:t>
            </a:r>
          </a:p>
          <a:p>
            <a:endParaRPr lang="en-US" dirty="0">
              <a:ea typeface="ＭＳ Ｐゴシック"/>
              <a:cs typeface="Calibri"/>
            </a:endParaRPr>
          </a:p>
          <a:p>
            <a:r>
              <a:rPr lang="en-US" dirty="0">
                <a:ea typeface="ＭＳ Ｐゴシック"/>
                <a:cs typeface="Calibri"/>
              </a:rPr>
              <a:t>Thus, the temperature difference</a:t>
            </a:r>
            <a:r>
              <a:rPr lang="en-US" i="1" dirty="0">
                <a:ea typeface="ＭＳ Ｐゴシック"/>
                <a:cs typeface="Calibri"/>
              </a:rPr>
              <a:t> </a:t>
            </a:r>
            <a:r>
              <a:rPr lang="en-US" dirty="0">
                <a:ea typeface="ＭＳ Ｐゴシック"/>
                <a:cs typeface="Calibri"/>
              </a:rPr>
              <a:t>between the transistor junctions and the ambient air is shown by the first equation.</a:t>
            </a:r>
            <a:endParaRPr lang="en-US" dirty="0">
              <a:cs typeface="Calibri"/>
            </a:endParaRPr>
          </a:p>
          <a:p>
            <a:endParaRPr lang="en-US" dirty="0">
              <a:ea typeface="ＭＳ Ｐゴシック"/>
              <a:cs typeface="Calibri"/>
            </a:endParaRPr>
          </a:p>
        </p:txBody>
      </p:sp>
    </p:spTree>
    <p:extLst>
      <p:ext uri="{BB962C8B-B14F-4D97-AF65-F5344CB8AC3E}">
        <p14:creationId xmlns:p14="http://schemas.microsoft.com/office/powerpoint/2010/main" val="2849938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7006-CBD4-5A48-9A3E-9D2CF734C4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E3328E-6E76-E042-8454-46615E432F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53ECA7C0-0483-F340-B93E-5BC945FA3B5C}"/>
              </a:ext>
            </a:extLst>
          </p:cNvPr>
          <p:cNvSpPr>
            <a:spLocks noGrp="1"/>
          </p:cNvSpPr>
          <p:nvPr>
            <p:ph type="ftr" sz="quarter" idx="10"/>
          </p:nvPr>
        </p:nvSpPr>
        <p:spPr/>
        <p:txBody>
          <a:bodyPr/>
          <a:lstStyle>
            <a:lvl1pPr>
              <a:defRPr/>
            </a:lvl1pPr>
          </a:lstStyle>
          <a:p>
            <a:r>
              <a:rPr lang="en-US" altLang="en-US" dirty="0"/>
              <a:t>23: I/O</a:t>
            </a:r>
          </a:p>
        </p:txBody>
      </p:sp>
      <p:sp>
        <p:nvSpPr>
          <p:cNvPr id="5" name="Slide Number Placeholder 4">
            <a:extLst>
              <a:ext uri="{FF2B5EF4-FFF2-40B4-BE49-F238E27FC236}">
                <a16:creationId xmlns:a16="http://schemas.microsoft.com/office/drawing/2014/main" id="{DC3E7845-D943-5E48-9F54-5AA0AA48DEAA}"/>
              </a:ext>
            </a:extLst>
          </p:cNvPr>
          <p:cNvSpPr>
            <a:spLocks noGrp="1"/>
          </p:cNvSpPr>
          <p:nvPr>
            <p:ph type="sldNum" sz="quarter" idx="11"/>
          </p:nvPr>
        </p:nvSpPr>
        <p:spPr/>
        <p:txBody>
          <a:bodyPr/>
          <a:lstStyle>
            <a:lvl1pPr>
              <a:defRPr/>
            </a:lvl1pPr>
          </a:lstStyle>
          <a:p>
            <a:fld id="{97A58FD5-E887-7848-AC50-530D1BFBACB9}" type="slidenum">
              <a:rPr lang="en-US" altLang="en-US"/>
              <a:pPr/>
              <a:t>‹#›</a:t>
            </a:fld>
            <a:endParaRPr lang="en-US" altLang="en-US" dirty="0"/>
          </a:p>
        </p:txBody>
      </p:sp>
    </p:spTree>
    <p:extLst>
      <p:ext uri="{BB962C8B-B14F-4D97-AF65-F5344CB8AC3E}">
        <p14:creationId xmlns:p14="http://schemas.microsoft.com/office/powerpoint/2010/main" val="3698103125"/>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EA15E38A-24CD-264D-8EFD-85C3E307F48A}"/>
              </a:ext>
            </a:extLst>
          </p:cNvPr>
          <p:cNvSpPr>
            <a:spLocks noGrp="1" noChangeArrowheads="1"/>
          </p:cNvSpPr>
          <p:nvPr>
            <p:ph type="ftr" sz="quarter" idx="10"/>
          </p:nvPr>
        </p:nvSpPr>
        <p:spPr>
          <a:ln/>
        </p:spPr>
        <p:txBody>
          <a:bodyPr/>
          <a:lstStyle>
            <a:lvl1pPr>
              <a:defRPr/>
            </a:lvl1pPr>
          </a:lstStyle>
          <a:p>
            <a:pPr>
              <a:defRPr/>
            </a:pPr>
            <a:r>
              <a:rPr lang="en-US" dirty="0"/>
              <a:t>23: I/O</a:t>
            </a:r>
          </a:p>
        </p:txBody>
      </p:sp>
      <p:sp>
        <p:nvSpPr>
          <p:cNvPr id="6" name="Rectangle 6">
            <a:extLst>
              <a:ext uri="{FF2B5EF4-FFF2-40B4-BE49-F238E27FC236}">
                <a16:creationId xmlns:a16="http://schemas.microsoft.com/office/drawing/2014/main" id="{B4B345C0-D6CB-2047-9923-0B1A15D33247}"/>
              </a:ext>
            </a:extLst>
          </p:cNvPr>
          <p:cNvSpPr>
            <a:spLocks noGrp="1" noChangeArrowheads="1"/>
          </p:cNvSpPr>
          <p:nvPr>
            <p:ph type="sldNum" sz="quarter" idx="11"/>
          </p:nvPr>
        </p:nvSpPr>
        <p:spPr>
          <a:ln/>
        </p:spPr>
        <p:txBody>
          <a:bodyPr/>
          <a:lstStyle>
            <a:lvl1pPr>
              <a:defRPr/>
            </a:lvl1pPr>
          </a:lstStyle>
          <a:p>
            <a:pPr>
              <a:defRPr/>
            </a:pPr>
            <a:fld id="{860ED0A4-1E2E-C145-B538-A0595EFC6572}" type="slidenum">
              <a:rPr lang="en-US" altLang="en-US"/>
              <a:pPr>
                <a:defRPr/>
              </a:pPr>
              <a:t>‹#›</a:t>
            </a:fld>
            <a:endParaRPr lang="en-US" altLang="en-US" dirty="0"/>
          </a:p>
        </p:txBody>
      </p:sp>
    </p:spTree>
    <p:extLst>
      <p:ext uri="{BB962C8B-B14F-4D97-AF65-F5344CB8AC3E}">
        <p14:creationId xmlns:p14="http://schemas.microsoft.com/office/powerpoint/2010/main" val="2997666463"/>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5240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862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044A7F50-259F-E54A-A574-BEDF6491AB5F}"/>
              </a:ext>
            </a:extLst>
          </p:cNvPr>
          <p:cNvSpPr>
            <a:spLocks noGrp="1" noChangeArrowheads="1"/>
          </p:cNvSpPr>
          <p:nvPr>
            <p:ph type="ftr" sz="quarter" idx="10"/>
          </p:nvPr>
        </p:nvSpPr>
        <p:spPr>
          <a:ln/>
        </p:spPr>
        <p:txBody>
          <a:bodyPr/>
          <a:lstStyle>
            <a:lvl1pPr>
              <a:defRPr/>
            </a:lvl1pPr>
          </a:lstStyle>
          <a:p>
            <a:pPr>
              <a:defRPr/>
            </a:pPr>
            <a:r>
              <a:rPr lang="en-US" dirty="0"/>
              <a:t>23: I/O</a:t>
            </a:r>
          </a:p>
        </p:txBody>
      </p:sp>
      <p:sp>
        <p:nvSpPr>
          <p:cNvPr id="7" name="Rectangle 6">
            <a:extLst>
              <a:ext uri="{FF2B5EF4-FFF2-40B4-BE49-F238E27FC236}">
                <a16:creationId xmlns:a16="http://schemas.microsoft.com/office/drawing/2014/main" id="{01413650-D935-3440-BA68-F1E86E03F070}"/>
              </a:ext>
            </a:extLst>
          </p:cNvPr>
          <p:cNvSpPr>
            <a:spLocks noGrp="1" noChangeArrowheads="1"/>
          </p:cNvSpPr>
          <p:nvPr>
            <p:ph type="sldNum" sz="quarter" idx="11"/>
          </p:nvPr>
        </p:nvSpPr>
        <p:spPr>
          <a:ln/>
        </p:spPr>
        <p:txBody>
          <a:bodyPr/>
          <a:lstStyle>
            <a:lvl1pPr>
              <a:defRPr/>
            </a:lvl1pPr>
          </a:lstStyle>
          <a:p>
            <a:fld id="{04440C12-EAE9-6543-A3C2-114D36B26B38}" type="slidenum">
              <a:rPr lang="en-US" altLang="en-US"/>
              <a:pPr/>
              <a:t>‹#›</a:t>
            </a:fld>
            <a:endParaRPr lang="en-US" altLang="en-US" dirty="0"/>
          </a:p>
        </p:txBody>
      </p:sp>
    </p:spTree>
    <p:extLst>
      <p:ext uri="{BB962C8B-B14F-4D97-AF65-F5344CB8AC3E}">
        <p14:creationId xmlns:p14="http://schemas.microsoft.com/office/powerpoint/2010/main" val="364393351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572000"/>
          </a:xfrm>
        </p:spPr>
        <p:txBody>
          <a:bodyPr/>
          <a:lstStyle/>
          <a:p>
            <a:pPr lvl="0"/>
            <a:endParaRPr lang="en-US" noProof="0" dirty="0"/>
          </a:p>
        </p:txBody>
      </p:sp>
      <p:sp>
        <p:nvSpPr>
          <p:cNvPr id="4" name="Rectangle 5">
            <a:extLst>
              <a:ext uri="{FF2B5EF4-FFF2-40B4-BE49-F238E27FC236}">
                <a16:creationId xmlns:a16="http://schemas.microsoft.com/office/drawing/2014/main" id="{48ABE496-B7E0-0449-BADA-599CD5AC1FC2}"/>
              </a:ext>
            </a:extLst>
          </p:cNvPr>
          <p:cNvSpPr>
            <a:spLocks noGrp="1" noChangeArrowheads="1"/>
          </p:cNvSpPr>
          <p:nvPr>
            <p:ph type="ftr" sz="quarter" idx="10"/>
          </p:nvPr>
        </p:nvSpPr>
        <p:spPr>
          <a:ln/>
        </p:spPr>
        <p:txBody>
          <a:bodyPr/>
          <a:lstStyle>
            <a:lvl1pPr>
              <a:defRPr/>
            </a:lvl1pPr>
          </a:lstStyle>
          <a:p>
            <a:pPr>
              <a:defRPr/>
            </a:pPr>
            <a:r>
              <a:rPr lang="en-US" dirty="0"/>
              <a:t>23: I/O</a:t>
            </a:r>
          </a:p>
        </p:txBody>
      </p:sp>
      <p:sp>
        <p:nvSpPr>
          <p:cNvPr id="5" name="Rectangle 6">
            <a:extLst>
              <a:ext uri="{FF2B5EF4-FFF2-40B4-BE49-F238E27FC236}">
                <a16:creationId xmlns:a16="http://schemas.microsoft.com/office/drawing/2014/main" id="{80446D57-0AE0-0F45-9133-DA735FD26BE7}"/>
              </a:ext>
            </a:extLst>
          </p:cNvPr>
          <p:cNvSpPr>
            <a:spLocks noGrp="1" noChangeArrowheads="1"/>
          </p:cNvSpPr>
          <p:nvPr>
            <p:ph type="sldNum" sz="quarter" idx="11"/>
          </p:nvPr>
        </p:nvSpPr>
        <p:spPr>
          <a:ln/>
        </p:spPr>
        <p:txBody>
          <a:bodyPr/>
          <a:lstStyle>
            <a:lvl1pPr>
              <a:defRPr/>
            </a:lvl1pPr>
          </a:lstStyle>
          <a:p>
            <a:fld id="{847D63F3-74A6-684D-9602-ACB895358161}" type="slidenum">
              <a:rPr lang="en-US" altLang="en-US"/>
              <a:pPr/>
              <a:t>‹#›</a:t>
            </a:fld>
            <a:endParaRPr lang="en-US" altLang="en-US" dirty="0"/>
          </a:p>
        </p:txBody>
      </p:sp>
    </p:spTree>
    <p:extLst>
      <p:ext uri="{BB962C8B-B14F-4D97-AF65-F5344CB8AC3E}">
        <p14:creationId xmlns:p14="http://schemas.microsoft.com/office/powerpoint/2010/main" val="1421300510"/>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10"/>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1" r:id="rId5"/>
    <p:sldLayoutId id="2147485512" r:id="rId6"/>
    <p:sldLayoutId id="2147485513" r:id="rId7"/>
    <p:sldLayoutId id="2147485514" r:id="rId8"/>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9.e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2.e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4.e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3.e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6.e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5.e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9.bin"/><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9.emf"/><Relationship Id="rId5" Type="http://schemas.openxmlformats.org/officeDocument/2006/relationships/oleObject" Target="../embeddings/oleObject10.bin"/><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3.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22.emf"/><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5.xml"/><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image" Target="../media/image24.emf"/><Relationship Id="rId4" Type="http://schemas.openxmlformats.org/officeDocument/2006/relationships/oleObject" Target="../embeddings/oleObject13.bin"/><Relationship Id="rId9" Type="http://schemas.openxmlformats.org/officeDocument/2006/relationships/image" Target="../media/image25.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8.emf"/><Relationship Id="rId4"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29.emf"/><Relationship Id="rId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18.bin"/><Relationship Id="rId5" Type="http://schemas.openxmlformats.org/officeDocument/2006/relationships/image" Target="../media/image30.emf"/><Relationship Id="rId4"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3.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0.bin"/><Relationship Id="rId5" Type="http://schemas.openxmlformats.org/officeDocument/2006/relationships/image" Target="../media/image32.e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5.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2.bin"/><Relationship Id="rId5" Type="http://schemas.openxmlformats.org/officeDocument/2006/relationships/image" Target="../media/image34.emf"/><Relationship Id="rId4" Type="http://schemas.openxmlformats.org/officeDocument/2006/relationships/oleObject" Target="../embeddings/oleObject21.bin"/></Relationships>
</file>

<file path=ppt/slides/_rels/slide3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7.wmf"/></Relationships>
</file>

<file path=ppt/slides/_rels/slide3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40.wmf"/><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45.w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vmlDrawing" Target="../drawings/vmlDrawing15.vml"/><Relationship Id="rId5" Type="http://schemas.openxmlformats.org/officeDocument/2006/relationships/image" Target="../media/image48.emf"/><Relationship Id="rId4" Type="http://schemas.openxmlformats.org/officeDocument/2006/relationships/oleObject" Target="../embeddings/oleObject23.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vmlDrawing" Target="../drawings/vmlDrawing16.vml"/><Relationship Id="rId5" Type="http://schemas.openxmlformats.org/officeDocument/2006/relationships/image" Target="../media/image49.emf"/><Relationship Id="rId4" Type="http://schemas.openxmlformats.org/officeDocument/2006/relationships/oleObject" Target="../embeddings/oleObject24.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vmlDrawing" Target="../drawings/vmlDrawing17.vml"/><Relationship Id="rId5" Type="http://schemas.openxmlformats.org/officeDocument/2006/relationships/image" Target="../media/image50.emf"/><Relationship Id="rId4" Type="http://schemas.openxmlformats.org/officeDocument/2006/relationships/oleObject" Target="../embeddings/oleObject25.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vmlDrawing" Target="../drawings/vmlDrawing18.vml"/><Relationship Id="rId5" Type="http://schemas.openxmlformats.org/officeDocument/2006/relationships/image" Target="../media/image51.emf"/><Relationship Id="rId4" Type="http://schemas.openxmlformats.org/officeDocument/2006/relationships/oleObject" Target="../embeddings/oleObject26.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53.emf"/></Relationships>
</file>

<file path=ppt/slides/_rels/slide51.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55.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6096000" y="2669243"/>
            <a:ext cx="5113338" cy="1519514"/>
          </a:xfrm>
        </p:spPr>
        <p:txBody>
          <a:bodyPr/>
          <a:lstStyle/>
          <a:p>
            <a:r>
              <a:rPr lang="en-US" dirty="0"/>
              <a:t>CMOS VLSI Design</a:t>
            </a:r>
            <a:br>
              <a:rPr lang="en-US" dirty="0"/>
            </a:br>
            <a:br>
              <a:rPr lang="en-US" dirty="0"/>
            </a:br>
            <a:r>
              <a:rPr lang="en-US" dirty="0"/>
              <a:t>Lecture 20:</a:t>
            </a:r>
            <a:br>
              <a:rPr lang="en-US" dirty="0"/>
            </a:br>
            <a:r>
              <a:rPr lang="en-US" dirty="0"/>
              <a:t>Packaging, I/O &amp;</a:t>
            </a:r>
            <a:br>
              <a:rPr lang="en-US" dirty="0"/>
            </a:br>
            <a:r>
              <a:rPr lang="en-US" dirty="0"/>
              <a:t>Power Distribution</a:t>
            </a: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D3E321C1-4098-BC48-BCAB-3CB69E150078}"/>
              </a:ext>
            </a:extLst>
          </p:cNvPr>
          <p:cNvSpPr>
            <a:spLocks noGrp="1" noChangeArrowheads="1"/>
          </p:cNvSpPr>
          <p:nvPr>
            <p:ph type="title"/>
          </p:nvPr>
        </p:nvSpPr>
        <p:spPr/>
        <p:txBody>
          <a:bodyPr/>
          <a:lstStyle/>
          <a:p>
            <a:pPr eaLnBrk="1" hangingPunct="1"/>
            <a:r>
              <a:rPr lang="en-US" altLang="en-US" dirty="0"/>
              <a:t>Example</a:t>
            </a:r>
          </a:p>
        </p:txBody>
      </p:sp>
      <p:sp>
        <p:nvSpPr>
          <p:cNvPr id="34820" name="Rectangle 3">
            <a:extLst>
              <a:ext uri="{FF2B5EF4-FFF2-40B4-BE49-F238E27FC236}">
                <a16:creationId xmlns:a16="http://schemas.microsoft.com/office/drawing/2014/main" id="{19D7D72D-EFE7-1144-96C0-FEB2DA2DAF85}"/>
              </a:ext>
            </a:extLst>
          </p:cNvPr>
          <p:cNvSpPr>
            <a:spLocks noGrp="1" noChangeArrowheads="1"/>
          </p:cNvSpPr>
          <p:nvPr>
            <p:ph type="body" idx="1"/>
          </p:nvPr>
        </p:nvSpPr>
        <p:spPr>
          <a:xfrm>
            <a:off x="479425" y="1133061"/>
            <a:ext cx="8153400" cy="4572000"/>
          </a:xfrm>
        </p:spPr>
        <p:txBody>
          <a:bodyPr/>
          <a:lstStyle/>
          <a:p>
            <a:pPr eaLnBrk="1" hangingPunct="1"/>
            <a:r>
              <a:rPr lang="en-US" altLang="en-US" dirty="0"/>
              <a:t>Your chip has a heat sink with a thermal resistance to the package of 4.0 </a:t>
            </a:r>
            <a:r>
              <a:rPr lang="en-US" altLang="en-US" dirty="0">
                <a:solidFill>
                  <a:schemeClr val="tx1"/>
                </a:solidFill>
                <a:latin typeface="Times New Roman" panose="02020603050405020304" pitchFamily="18" charset="0"/>
                <a:cs typeface="Times New Roman" panose="02020603050405020304" pitchFamily="18" charset="0"/>
              </a:rPr>
              <a:t>℃</a:t>
            </a:r>
            <a:r>
              <a:rPr lang="en-US" altLang="en-US" dirty="0"/>
              <a:t>/W.  </a:t>
            </a:r>
          </a:p>
          <a:p>
            <a:pPr eaLnBrk="1" hangingPunct="1"/>
            <a:r>
              <a:rPr lang="en-US" altLang="en-US" dirty="0"/>
              <a:t>The resistance from </a:t>
            </a:r>
            <a:r>
              <a:rPr lang="en-US" altLang="en-US" dirty="0">
                <a:solidFill>
                  <a:schemeClr val="tx1"/>
                </a:solidFill>
              </a:rPr>
              <a:t>chip to package is 1 </a:t>
            </a:r>
            <a:r>
              <a:rPr lang="en-US" altLang="en-US" dirty="0">
                <a:solidFill>
                  <a:schemeClr val="tx1"/>
                </a:solidFill>
                <a:latin typeface="Times New Roman" panose="02020603050405020304" pitchFamily="18" charset="0"/>
                <a:cs typeface="Times New Roman" panose="02020603050405020304" pitchFamily="18" charset="0"/>
              </a:rPr>
              <a:t>℃</a:t>
            </a:r>
            <a:r>
              <a:rPr lang="en-US" altLang="en-US" dirty="0">
                <a:solidFill>
                  <a:schemeClr val="tx1"/>
                </a:solidFill>
              </a:rPr>
              <a:t>/W.</a:t>
            </a:r>
          </a:p>
          <a:p>
            <a:r>
              <a:rPr lang="en-US" altLang="en-US" dirty="0">
                <a:solidFill>
                  <a:schemeClr val="tx1"/>
                </a:solidFill>
              </a:rPr>
              <a:t>The system box ambient temperature may reach 55</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a:solidFill>
                  <a:schemeClr val="tx1"/>
                </a:solidFill>
              </a:rPr>
              <a:t>.</a:t>
            </a:r>
          </a:p>
          <a:p>
            <a:r>
              <a:rPr lang="en-US" altLang="en-US" dirty="0">
                <a:solidFill>
                  <a:schemeClr val="tx1"/>
                </a:solidFill>
              </a:rPr>
              <a:t>The chip temperature must not exceed 100</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a:solidFill>
                  <a:schemeClr val="tx1"/>
                </a:solidFill>
              </a:rPr>
              <a:t>.</a:t>
            </a:r>
          </a:p>
          <a:p>
            <a:pPr eaLnBrk="1" hangingPunct="1"/>
            <a:r>
              <a:rPr lang="en-US" altLang="en-US" dirty="0">
                <a:solidFill>
                  <a:schemeClr val="tx1"/>
                </a:solidFill>
              </a:rPr>
              <a:t>What is the maximum chip power dissipation?</a:t>
            </a:r>
          </a:p>
          <a:p>
            <a:pPr eaLnBrk="1" hangingPunct="1"/>
            <a:endParaRPr lang="en-US" altLang="en-US" dirty="0"/>
          </a:p>
          <a:p>
            <a:pPr eaLnBrk="1" hangingPunct="1"/>
            <a:r>
              <a:rPr lang="en-US" altLang="en-US" dirty="0"/>
              <a:t>(100-55 C) / (4 + 1 C/W) = 9 W</a:t>
            </a:r>
          </a:p>
        </p:txBody>
      </p:sp>
      <p:sp>
        <p:nvSpPr>
          <p:cNvPr id="903172" name="Rectangle 4">
            <a:extLst>
              <a:ext uri="{FF2B5EF4-FFF2-40B4-BE49-F238E27FC236}">
                <a16:creationId xmlns:a16="http://schemas.microsoft.com/office/drawing/2014/main" id="{ADF783E3-5994-C447-A429-2712ED7F7D9B}"/>
              </a:ext>
            </a:extLst>
          </p:cNvPr>
          <p:cNvSpPr>
            <a:spLocks noChangeArrowheads="1"/>
          </p:cNvSpPr>
          <p:nvPr/>
        </p:nvSpPr>
        <p:spPr bwMode="auto">
          <a:xfrm>
            <a:off x="815439" y="4093844"/>
            <a:ext cx="4419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1644868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903172"/>
                                        </p:tgtEl>
                                      </p:cBhvr>
                                    </p:animEffect>
                                    <p:set>
                                      <p:cBhvr>
                                        <p:cTn id="7" dur="1" fill="hold">
                                          <p:stCondLst>
                                            <p:cond delay="499"/>
                                          </p:stCondLst>
                                        </p:cTn>
                                        <p:tgtEl>
                                          <p:spTgt spid="9031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8AC7E994-7CE3-A74C-B989-CD5CF461CBD2}"/>
              </a:ext>
            </a:extLst>
          </p:cNvPr>
          <p:cNvSpPr>
            <a:spLocks noGrp="1" noChangeArrowheads="1"/>
          </p:cNvSpPr>
          <p:nvPr>
            <p:ph type="title"/>
          </p:nvPr>
        </p:nvSpPr>
        <p:spPr/>
        <p:txBody>
          <a:bodyPr/>
          <a:lstStyle/>
          <a:p>
            <a:pPr eaLnBrk="1" hangingPunct="1"/>
            <a:r>
              <a:rPr lang="en-US" altLang="en-US" sz="4000" dirty="0"/>
              <a:t>Temperature Sensor</a:t>
            </a:r>
          </a:p>
        </p:txBody>
      </p:sp>
      <p:sp>
        <p:nvSpPr>
          <p:cNvPr id="36868" name="Rectangle 3">
            <a:extLst>
              <a:ext uri="{FF2B5EF4-FFF2-40B4-BE49-F238E27FC236}">
                <a16:creationId xmlns:a16="http://schemas.microsoft.com/office/drawing/2014/main" id="{127629EB-4D27-3A48-8EE3-87522C7D0365}"/>
              </a:ext>
            </a:extLst>
          </p:cNvPr>
          <p:cNvSpPr>
            <a:spLocks noGrp="1" noChangeArrowheads="1"/>
          </p:cNvSpPr>
          <p:nvPr>
            <p:ph type="body" sz="half" idx="1"/>
          </p:nvPr>
        </p:nvSpPr>
        <p:spPr>
          <a:xfrm>
            <a:off x="914400" y="1219200"/>
            <a:ext cx="7848600" cy="4572000"/>
          </a:xfrm>
        </p:spPr>
        <p:txBody>
          <a:bodyPr/>
          <a:lstStyle/>
          <a:p>
            <a:pPr eaLnBrk="1" hangingPunct="1"/>
            <a:r>
              <a:rPr lang="en-US" altLang="en-US" dirty="0"/>
              <a:t>Monitor die temperature and throttle performance if it gets too hot</a:t>
            </a:r>
          </a:p>
          <a:p>
            <a:pPr eaLnBrk="1" hangingPunct="1"/>
            <a:r>
              <a:rPr lang="en-US" altLang="en-US" dirty="0"/>
              <a:t>Use a pair of pnp bipolar transistors</a:t>
            </a:r>
          </a:p>
          <a:p>
            <a:pPr lvl="1" eaLnBrk="1" hangingPunct="1"/>
            <a:r>
              <a:rPr lang="en-US" altLang="en-US" dirty="0"/>
              <a:t>Vertical pnp available in CMOS </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eaLnBrk="1" hangingPunct="1"/>
            <a:r>
              <a:rPr lang="en-US" altLang="en-US" dirty="0"/>
              <a:t>Voltage difference is proportional to absolute temp</a:t>
            </a:r>
          </a:p>
          <a:p>
            <a:pPr lvl="1" eaLnBrk="1" hangingPunct="1"/>
            <a:r>
              <a:rPr lang="en-US" altLang="en-US" dirty="0"/>
              <a:t>Measure with on-chip A/D converter</a:t>
            </a:r>
          </a:p>
        </p:txBody>
      </p:sp>
      <p:pic>
        <p:nvPicPr>
          <p:cNvPr id="36869" name="Picture 4">
            <a:extLst>
              <a:ext uri="{FF2B5EF4-FFF2-40B4-BE49-F238E27FC236}">
                <a16:creationId xmlns:a16="http://schemas.microsoft.com/office/drawing/2014/main" id="{F3BFAAE1-94F5-F84E-90EE-925B571A8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2070" y="1615807"/>
            <a:ext cx="2351996" cy="181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8">
            <a:extLst>
              <a:ext uri="{FF2B5EF4-FFF2-40B4-BE49-F238E27FC236}">
                <a16:creationId xmlns:a16="http://schemas.microsoft.com/office/drawing/2014/main" id="{E8B4B23D-0AFC-184D-98ED-AD49FD4753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7950" y="3825606"/>
            <a:ext cx="3351167" cy="1567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871" name="Object 9">
            <a:extLst>
              <a:ext uri="{FF2B5EF4-FFF2-40B4-BE49-F238E27FC236}">
                <a16:creationId xmlns:a16="http://schemas.microsoft.com/office/drawing/2014/main" id="{5E60F9EE-08A3-DF44-8247-B8424F5EE52B}"/>
              </a:ext>
            </a:extLst>
          </p:cNvPr>
          <p:cNvGraphicFramePr>
            <a:graphicFrameLocks noGrp="1" noChangeAspect="1"/>
          </p:cNvGraphicFramePr>
          <p:nvPr>
            <p:ph sz="half" idx="2"/>
            <p:extLst>
              <p:ext uri="{D42A27DB-BD31-4B8C-83A1-F6EECF244321}">
                <p14:modId xmlns:p14="http://schemas.microsoft.com/office/powerpoint/2010/main" val="1343902892"/>
              </p:ext>
            </p:extLst>
          </p:nvPr>
        </p:nvGraphicFramePr>
        <p:xfrm>
          <a:off x="1339468" y="2754312"/>
          <a:ext cx="5486400" cy="1349375"/>
        </p:xfrm>
        <a:graphic>
          <a:graphicData uri="http://schemas.openxmlformats.org/presentationml/2006/ole">
            <mc:AlternateContent xmlns:mc="http://schemas.openxmlformats.org/markup-compatibility/2006">
              <mc:Choice xmlns:v="urn:schemas-microsoft-com:vml" Requires="v">
                <p:oleObj spid="_x0000_s2149" name="Equation" r:id="rId6" imgW="90398600" imgH="22237700" progId="Equation.DSMT4">
                  <p:embed/>
                </p:oleObj>
              </mc:Choice>
              <mc:Fallback>
                <p:oleObj name="Equation" r:id="rId6" imgW="90398600" imgH="22237700" progId="Equation.DSMT4">
                  <p:embed/>
                  <p:pic>
                    <p:nvPicPr>
                      <p:cNvPr id="36871" name="Object 9">
                        <a:extLst>
                          <a:ext uri="{FF2B5EF4-FFF2-40B4-BE49-F238E27FC236}">
                            <a16:creationId xmlns:a16="http://schemas.microsoft.com/office/drawing/2014/main" id="{5E60F9EE-08A3-DF44-8247-B8424F5EE5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9468" y="2754312"/>
                        <a:ext cx="548640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676229011"/>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C298223D-0906-BD4D-8A9F-E158B95D5CD1}"/>
              </a:ext>
            </a:extLst>
          </p:cNvPr>
          <p:cNvSpPr>
            <a:spLocks noGrp="1" noChangeArrowheads="1"/>
          </p:cNvSpPr>
          <p:nvPr>
            <p:ph type="title"/>
          </p:nvPr>
        </p:nvSpPr>
        <p:spPr/>
        <p:txBody>
          <a:bodyPr/>
          <a:lstStyle/>
          <a:p>
            <a:pPr eaLnBrk="1" hangingPunct="1">
              <a:defRPr/>
            </a:pPr>
            <a:r>
              <a:rPr lang="en-US" dirty="0">
                <a:cs typeface="+mj-cs"/>
              </a:rPr>
              <a:t>Input/Output Circuits</a:t>
            </a:r>
          </a:p>
        </p:txBody>
      </p:sp>
      <p:sp>
        <p:nvSpPr>
          <p:cNvPr id="860163" name="Rectangle 3">
            <a:extLst>
              <a:ext uri="{FF2B5EF4-FFF2-40B4-BE49-F238E27FC236}">
                <a16:creationId xmlns:a16="http://schemas.microsoft.com/office/drawing/2014/main" id="{4122938A-EB84-214C-987F-56853F3911C1}"/>
              </a:ext>
            </a:extLst>
          </p:cNvPr>
          <p:cNvSpPr>
            <a:spLocks noGrp="1" noChangeArrowheads="1"/>
          </p:cNvSpPr>
          <p:nvPr>
            <p:ph type="body" idx="1"/>
          </p:nvPr>
        </p:nvSpPr>
        <p:spPr/>
        <p:txBody>
          <a:bodyPr/>
          <a:lstStyle/>
          <a:p>
            <a:pPr eaLnBrk="1" hangingPunct="1">
              <a:buFont typeface="Wingdings" charset="0"/>
              <a:buChar char="q"/>
              <a:defRPr/>
            </a:pPr>
            <a:r>
              <a:rPr lang="en-US" dirty="0">
                <a:cs typeface="+mn-cs"/>
              </a:rPr>
              <a:t>Basic I/O Pads</a:t>
            </a:r>
          </a:p>
          <a:p>
            <a:pPr eaLnBrk="1" hangingPunct="1">
              <a:buFont typeface="Wingdings" charset="0"/>
              <a:buChar char="q"/>
              <a:defRPr/>
            </a:pPr>
            <a:r>
              <a:rPr lang="en-US" dirty="0">
                <a:cs typeface="+mn-cs"/>
              </a:rPr>
              <a:t>I/O Channels</a:t>
            </a:r>
          </a:p>
          <a:p>
            <a:pPr lvl="1" eaLnBrk="1" hangingPunct="1">
              <a:defRPr/>
            </a:pPr>
            <a:r>
              <a:rPr lang="en-US" dirty="0"/>
              <a:t>Transmission Lines</a:t>
            </a:r>
          </a:p>
          <a:p>
            <a:pPr lvl="1" eaLnBrk="1" hangingPunct="1">
              <a:defRPr/>
            </a:pPr>
            <a:r>
              <a:rPr lang="en-US" dirty="0"/>
              <a:t>Noise and Interference</a:t>
            </a:r>
          </a:p>
          <a:p>
            <a:pPr eaLnBrk="1" hangingPunct="1">
              <a:buFont typeface="Wingdings" charset="0"/>
              <a:buChar char="q"/>
              <a:defRPr/>
            </a:pPr>
            <a:r>
              <a:rPr lang="en-US" dirty="0">
                <a:cs typeface="+mn-cs"/>
              </a:rPr>
              <a:t>High-Speed I/O</a:t>
            </a:r>
          </a:p>
          <a:p>
            <a:pPr lvl="1" eaLnBrk="1" hangingPunct="1">
              <a:defRPr/>
            </a:pPr>
            <a:r>
              <a:rPr lang="en-US" dirty="0"/>
              <a:t>Transmitters </a:t>
            </a:r>
          </a:p>
          <a:p>
            <a:pPr lvl="1" eaLnBrk="1" hangingPunct="1">
              <a:defRPr/>
            </a:pPr>
            <a:r>
              <a:rPr lang="en-US" dirty="0"/>
              <a:t>Receivers</a:t>
            </a:r>
          </a:p>
          <a:p>
            <a:pPr eaLnBrk="1" hangingPunct="1">
              <a:buFont typeface="Wingdings" charset="0"/>
              <a:buChar char="q"/>
              <a:defRPr/>
            </a:pPr>
            <a:r>
              <a:rPr lang="en-US" dirty="0">
                <a:cs typeface="+mn-cs"/>
              </a:rPr>
              <a:t>Clock Recovery</a:t>
            </a:r>
          </a:p>
          <a:p>
            <a:pPr lvl="1" eaLnBrk="1" hangingPunct="1">
              <a:defRPr/>
            </a:pPr>
            <a:r>
              <a:rPr lang="en-US" dirty="0"/>
              <a:t>Source-Synchronous</a:t>
            </a:r>
          </a:p>
          <a:p>
            <a:pPr lvl="1" eaLnBrk="1" hangingPunct="1">
              <a:defRPr/>
            </a:pPr>
            <a:r>
              <a:rPr lang="en-US" dirty="0"/>
              <a:t>Mesochronous</a:t>
            </a:r>
          </a:p>
        </p:txBody>
      </p:sp>
    </p:spTree>
    <p:extLst>
      <p:ext uri="{BB962C8B-B14F-4D97-AF65-F5344CB8AC3E}">
        <p14:creationId xmlns:p14="http://schemas.microsoft.com/office/powerpoint/2010/main" val="2199344227"/>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a:extLst>
              <a:ext uri="{FF2B5EF4-FFF2-40B4-BE49-F238E27FC236}">
                <a16:creationId xmlns:a16="http://schemas.microsoft.com/office/drawing/2014/main" id="{9D73A941-DAAF-0F4D-AA08-FF3B8D8ABABD}"/>
              </a:ext>
            </a:extLst>
          </p:cNvPr>
          <p:cNvSpPr>
            <a:spLocks noGrp="1" noChangeArrowheads="1"/>
          </p:cNvSpPr>
          <p:nvPr>
            <p:ph type="title"/>
          </p:nvPr>
        </p:nvSpPr>
        <p:spPr/>
        <p:txBody>
          <a:bodyPr/>
          <a:lstStyle/>
          <a:p>
            <a:pPr eaLnBrk="1" hangingPunct="1">
              <a:defRPr/>
            </a:pPr>
            <a:r>
              <a:rPr lang="en-US" dirty="0" err="1">
                <a:cs typeface="+mj-cs"/>
              </a:rPr>
              <a:t>Input/Output</a:t>
            </a:r>
            <a:endParaRPr lang="en-US" dirty="0">
              <a:cs typeface="+mj-cs"/>
            </a:endParaRPr>
          </a:p>
        </p:txBody>
      </p:sp>
      <p:sp>
        <p:nvSpPr>
          <p:cNvPr id="908291" name="Rectangle 3">
            <a:extLst>
              <a:ext uri="{FF2B5EF4-FFF2-40B4-BE49-F238E27FC236}">
                <a16:creationId xmlns:a16="http://schemas.microsoft.com/office/drawing/2014/main" id="{236039F1-070E-4045-A242-7B6104E7EFB6}"/>
              </a:ext>
            </a:extLst>
          </p:cNvPr>
          <p:cNvSpPr>
            <a:spLocks noGrp="1" noChangeArrowheads="1"/>
          </p:cNvSpPr>
          <p:nvPr>
            <p:ph type="body" idx="1"/>
          </p:nvPr>
        </p:nvSpPr>
        <p:spPr/>
        <p:txBody>
          <a:bodyPr/>
          <a:lstStyle/>
          <a:p>
            <a:pPr>
              <a:defRPr/>
            </a:pPr>
            <a:r>
              <a:rPr lang="en-US" dirty="0">
                <a:cs typeface="+mn-cs"/>
              </a:rPr>
              <a:t>Input/Output System functions</a:t>
            </a:r>
          </a:p>
          <a:p>
            <a:pPr lvl="1" eaLnBrk="1" hangingPunct="1">
              <a:defRPr/>
            </a:pPr>
            <a:r>
              <a:rPr lang="en-US" dirty="0"/>
              <a:t>Communicate between chip and external world</a:t>
            </a:r>
          </a:p>
          <a:p>
            <a:pPr lvl="1" eaLnBrk="1" hangingPunct="1">
              <a:defRPr/>
            </a:pPr>
            <a:r>
              <a:rPr lang="en-US" dirty="0"/>
              <a:t>Drive large capacitance off chip</a:t>
            </a:r>
          </a:p>
          <a:p>
            <a:pPr lvl="1" eaLnBrk="1" hangingPunct="1">
              <a:defRPr/>
            </a:pPr>
            <a:r>
              <a:rPr lang="en-US" dirty="0"/>
              <a:t>Operate at compatible voltage levels</a:t>
            </a:r>
          </a:p>
          <a:p>
            <a:pPr lvl="1" eaLnBrk="1" hangingPunct="1">
              <a:defRPr/>
            </a:pPr>
            <a:r>
              <a:rPr lang="en-US" dirty="0"/>
              <a:t>Provide adequate bandwidth</a:t>
            </a:r>
          </a:p>
          <a:p>
            <a:pPr lvl="1" eaLnBrk="1" hangingPunct="1">
              <a:defRPr/>
            </a:pPr>
            <a:r>
              <a:rPr lang="en-US" dirty="0"/>
              <a:t>Limit slew rates to control di/dt noise</a:t>
            </a:r>
          </a:p>
          <a:p>
            <a:pPr lvl="1" eaLnBrk="1" hangingPunct="1">
              <a:defRPr/>
            </a:pPr>
            <a:r>
              <a:rPr lang="en-US" dirty="0"/>
              <a:t>Protect chip against electrostatic discharge</a:t>
            </a:r>
          </a:p>
          <a:p>
            <a:pPr lvl="1" eaLnBrk="1" hangingPunct="1">
              <a:defRPr/>
            </a:pPr>
            <a:r>
              <a:rPr lang="en-US" dirty="0"/>
              <a:t>Use small number of pins (low cost)</a:t>
            </a:r>
          </a:p>
        </p:txBody>
      </p:sp>
    </p:spTree>
    <p:extLst>
      <p:ext uri="{BB962C8B-B14F-4D97-AF65-F5344CB8AC3E}">
        <p14:creationId xmlns:p14="http://schemas.microsoft.com/office/powerpoint/2010/main" val="1488321981"/>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a:extLst>
              <a:ext uri="{FF2B5EF4-FFF2-40B4-BE49-F238E27FC236}">
                <a16:creationId xmlns:a16="http://schemas.microsoft.com/office/drawing/2014/main" id="{3B772018-3EE6-1840-8D41-629B42BD3407}"/>
              </a:ext>
            </a:extLst>
          </p:cNvPr>
          <p:cNvSpPr>
            <a:spLocks noGrp="1" noChangeArrowheads="1"/>
          </p:cNvSpPr>
          <p:nvPr>
            <p:ph type="title"/>
          </p:nvPr>
        </p:nvSpPr>
        <p:spPr/>
        <p:txBody>
          <a:bodyPr/>
          <a:lstStyle/>
          <a:p>
            <a:pPr eaLnBrk="1" hangingPunct="1">
              <a:defRPr/>
            </a:pPr>
            <a:r>
              <a:rPr lang="en-US" dirty="0">
                <a:cs typeface="+mj-cs"/>
              </a:rPr>
              <a:t>I/O Pad Design</a:t>
            </a:r>
          </a:p>
        </p:txBody>
      </p:sp>
      <p:sp>
        <p:nvSpPr>
          <p:cNvPr id="911363" name="Rectangle 3">
            <a:extLst>
              <a:ext uri="{FF2B5EF4-FFF2-40B4-BE49-F238E27FC236}">
                <a16:creationId xmlns:a16="http://schemas.microsoft.com/office/drawing/2014/main" id="{3863AB15-CC89-2E45-8D74-79C4E70D56A1}"/>
              </a:ext>
            </a:extLst>
          </p:cNvPr>
          <p:cNvSpPr>
            <a:spLocks noGrp="1" noChangeArrowheads="1"/>
          </p:cNvSpPr>
          <p:nvPr>
            <p:ph type="body" idx="1"/>
          </p:nvPr>
        </p:nvSpPr>
        <p:spPr/>
        <p:txBody>
          <a:bodyPr/>
          <a:lstStyle/>
          <a:p>
            <a:pPr>
              <a:defRPr/>
            </a:pPr>
            <a:r>
              <a:rPr lang="en-US" dirty="0">
                <a:cs typeface="+mn-cs"/>
              </a:rPr>
              <a:t>Pad types</a:t>
            </a:r>
          </a:p>
          <a:p>
            <a:pPr lvl="1" eaLnBrk="1" hangingPunct="1">
              <a:defRPr/>
            </a:pPr>
            <a:r>
              <a:rPr lang="en-US" dirty="0"/>
              <a:t>V</a:t>
            </a:r>
            <a:r>
              <a:rPr lang="en-US" baseline="-25000" dirty="0"/>
              <a:t>DD</a:t>
            </a:r>
            <a:r>
              <a:rPr lang="en-US" dirty="0"/>
              <a:t>/GND</a:t>
            </a:r>
          </a:p>
          <a:p>
            <a:pPr lvl="1" eaLnBrk="1" hangingPunct="1">
              <a:defRPr/>
            </a:pPr>
            <a:r>
              <a:rPr lang="en-US" dirty="0"/>
              <a:t>Output</a:t>
            </a:r>
          </a:p>
          <a:p>
            <a:pPr lvl="1" eaLnBrk="1" hangingPunct="1">
              <a:defRPr/>
            </a:pPr>
            <a:r>
              <a:rPr lang="en-US" dirty="0"/>
              <a:t>Input</a:t>
            </a:r>
          </a:p>
          <a:p>
            <a:pPr lvl="1" eaLnBrk="1" hangingPunct="1">
              <a:defRPr/>
            </a:pPr>
            <a:r>
              <a:rPr lang="en-US" dirty="0"/>
              <a:t>Bidirectional</a:t>
            </a:r>
          </a:p>
          <a:p>
            <a:pPr lvl="1" eaLnBrk="1" hangingPunct="1">
              <a:defRPr/>
            </a:pPr>
            <a:r>
              <a:rPr lang="en-US" dirty="0"/>
              <a:t>Analog</a:t>
            </a:r>
          </a:p>
        </p:txBody>
      </p:sp>
    </p:spTree>
    <p:extLst>
      <p:ext uri="{BB962C8B-B14F-4D97-AF65-F5344CB8AC3E}">
        <p14:creationId xmlns:p14="http://schemas.microsoft.com/office/powerpoint/2010/main" val="1030159927"/>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a:extLst>
              <a:ext uri="{FF2B5EF4-FFF2-40B4-BE49-F238E27FC236}">
                <a16:creationId xmlns:a16="http://schemas.microsoft.com/office/drawing/2014/main" id="{9539518D-7803-0F4B-81D1-0FDE95666FDA}"/>
              </a:ext>
            </a:extLst>
          </p:cNvPr>
          <p:cNvSpPr>
            <a:spLocks noGrp="1" noChangeArrowheads="1"/>
          </p:cNvSpPr>
          <p:nvPr>
            <p:ph type="title"/>
          </p:nvPr>
        </p:nvSpPr>
        <p:spPr/>
        <p:txBody>
          <a:bodyPr/>
          <a:lstStyle/>
          <a:p>
            <a:pPr eaLnBrk="1" hangingPunct="1">
              <a:defRPr/>
            </a:pPr>
            <a:r>
              <a:rPr lang="en-US" dirty="0">
                <a:cs typeface="+mj-cs"/>
              </a:rPr>
              <a:t>Output Pads</a:t>
            </a:r>
          </a:p>
        </p:txBody>
      </p:sp>
      <p:sp>
        <p:nvSpPr>
          <p:cNvPr id="914435" name="Rectangle 3">
            <a:extLst>
              <a:ext uri="{FF2B5EF4-FFF2-40B4-BE49-F238E27FC236}">
                <a16:creationId xmlns:a16="http://schemas.microsoft.com/office/drawing/2014/main" id="{D5DF0C50-05A2-0F40-B1F8-5C45FF41F1EB}"/>
              </a:ext>
            </a:extLst>
          </p:cNvPr>
          <p:cNvSpPr>
            <a:spLocks noGrp="1" noChangeArrowheads="1"/>
          </p:cNvSpPr>
          <p:nvPr>
            <p:ph type="body" idx="1"/>
          </p:nvPr>
        </p:nvSpPr>
        <p:spPr/>
        <p:txBody>
          <a:bodyPr/>
          <a:lstStyle/>
          <a:p>
            <a:pPr eaLnBrk="1" hangingPunct="1"/>
            <a:r>
              <a:rPr lang="en-US" altLang="en-US" dirty="0"/>
              <a:t>Drive large off-chip loads (2 – 50 pF)</a:t>
            </a:r>
          </a:p>
          <a:p>
            <a:pPr lvl="1" eaLnBrk="1" hangingPunct="1"/>
            <a:r>
              <a:rPr lang="en-US" altLang="en-US" dirty="0"/>
              <a:t>With suitable rise/fall times</a:t>
            </a:r>
          </a:p>
          <a:p>
            <a:pPr lvl="1" eaLnBrk="1" hangingPunct="1"/>
            <a:r>
              <a:rPr lang="en-US" altLang="en-US" dirty="0"/>
              <a:t>Requires chain of successively larger buffers</a:t>
            </a:r>
          </a:p>
          <a:p>
            <a:pPr eaLnBrk="1" hangingPunct="1"/>
            <a:r>
              <a:rPr lang="en-US" altLang="en-US" dirty="0"/>
              <a:t>Guard rings to protect against latchup</a:t>
            </a:r>
          </a:p>
          <a:p>
            <a:pPr lvl="1" eaLnBrk="1" hangingPunct="1"/>
            <a:r>
              <a:rPr lang="en-US" altLang="en-US" dirty="0"/>
              <a:t>Noise below GND injects charge into substrate</a:t>
            </a:r>
          </a:p>
          <a:p>
            <a:pPr lvl="1" eaLnBrk="1" hangingPunct="1"/>
            <a:r>
              <a:rPr lang="en-US" altLang="en-US" dirty="0"/>
              <a:t>Large nMOS output transistor</a:t>
            </a:r>
          </a:p>
          <a:p>
            <a:pPr lvl="1" eaLnBrk="1" hangingPunct="1"/>
            <a:r>
              <a:rPr lang="en-US" altLang="en-US" dirty="0"/>
              <a:t>p+ inner guard ring</a:t>
            </a:r>
          </a:p>
          <a:p>
            <a:pPr lvl="1" eaLnBrk="1" hangingPunct="1"/>
            <a:r>
              <a:rPr lang="en-US" altLang="en-US" dirty="0"/>
              <a:t>n+ outer guard ring</a:t>
            </a:r>
          </a:p>
          <a:p>
            <a:pPr lvl="2" eaLnBrk="1" hangingPunct="1"/>
            <a:r>
              <a:rPr lang="en-US" altLang="en-US" dirty="0"/>
              <a:t>In n-well</a:t>
            </a:r>
          </a:p>
          <a:p>
            <a:pPr lvl="1" eaLnBrk="1" hangingPunct="1"/>
            <a:endParaRPr lang="en-US" altLang="en-US" dirty="0"/>
          </a:p>
        </p:txBody>
      </p:sp>
      <p:pic>
        <p:nvPicPr>
          <p:cNvPr id="914436" name="Picture 4">
            <a:extLst>
              <a:ext uri="{FF2B5EF4-FFF2-40B4-BE49-F238E27FC236}">
                <a16:creationId xmlns:a16="http://schemas.microsoft.com/office/drawing/2014/main" id="{45647354-526E-8C43-81C0-642EEF891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3725864"/>
            <a:ext cx="2476500" cy="2332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54244531"/>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a:extLst>
              <a:ext uri="{FF2B5EF4-FFF2-40B4-BE49-F238E27FC236}">
                <a16:creationId xmlns:a16="http://schemas.microsoft.com/office/drawing/2014/main" id="{FB768910-DF5B-0049-9D95-88E30C40B853}"/>
              </a:ext>
            </a:extLst>
          </p:cNvPr>
          <p:cNvSpPr>
            <a:spLocks noGrp="1" noChangeArrowheads="1"/>
          </p:cNvSpPr>
          <p:nvPr>
            <p:ph type="title"/>
          </p:nvPr>
        </p:nvSpPr>
        <p:spPr/>
        <p:txBody>
          <a:bodyPr/>
          <a:lstStyle/>
          <a:p>
            <a:pPr eaLnBrk="1" hangingPunct="1">
              <a:defRPr/>
            </a:pPr>
            <a:r>
              <a:rPr lang="en-US" dirty="0">
                <a:cs typeface="+mj-cs"/>
              </a:rPr>
              <a:t>Input Pads</a:t>
            </a:r>
          </a:p>
        </p:txBody>
      </p:sp>
      <p:sp>
        <p:nvSpPr>
          <p:cNvPr id="915459" name="Rectangle 3">
            <a:extLst>
              <a:ext uri="{FF2B5EF4-FFF2-40B4-BE49-F238E27FC236}">
                <a16:creationId xmlns:a16="http://schemas.microsoft.com/office/drawing/2014/main" id="{EC08CEFE-AC85-8F46-8E46-9D95237F6E4A}"/>
              </a:ext>
            </a:extLst>
          </p:cNvPr>
          <p:cNvSpPr>
            <a:spLocks noGrp="1" noChangeArrowheads="1"/>
          </p:cNvSpPr>
          <p:nvPr>
            <p:ph type="body" idx="1"/>
          </p:nvPr>
        </p:nvSpPr>
        <p:spPr/>
        <p:txBody>
          <a:bodyPr/>
          <a:lstStyle/>
          <a:p>
            <a:pPr>
              <a:defRPr/>
            </a:pPr>
            <a:r>
              <a:rPr lang="en-US" dirty="0">
                <a:cs typeface="+mn-cs"/>
              </a:rPr>
              <a:t>Level conversion</a:t>
            </a:r>
          </a:p>
          <a:p>
            <a:pPr lvl="1" eaLnBrk="1" hangingPunct="1">
              <a:defRPr/>
            </a:pPr>
            <a:r>
              <a:rPr lang="en-US" dirty="0"/>
              <a:t>Higher or lower off-chip V</a:t>
            </a:r>
          </a:p>
          <a:p>
            <a:pPr lvl="1" eaLnBrk="1" hangingPunct="1">
              <a:defRPr/>
            </a:pPr>
            <a:r>
              <a:rPr lang="en-US" dirty="0"/>
              <a:t>May need thick oxide gates</a:t>
            </a:r>
          </a:p>
          <a:p>
            <a:pPr eaLnBrk="1" hangingPunct="1">
              <a:buFont typeface="Wingdings" charset="0"/>
              <a:buChar char="q"/>
              <a:defRPr/>
            </a:pPr>
            <a:endParaRPr lang="en-US" dirty="0">
              <a:cs typeface="+mn-cs"/>
            </a:endParaRPr>
          </a:p>
          <a:p>
            <a:pPr>
              <a:defRPr/>
            </a:pPr>
            <a:r>
              <a:rPr lang="en-US" dirty="0">
                <a:cs typeface="+mn-cs"/>
              </a:rPr>
              <a:t>Noise filtering</a:t>
            </a:r>
          </a:p>
          <a:p>
            <a:pPr lvl="1">
              <a:defRPr/>
            </a:pPr>
            <a:r>
              <a:rPr lang="en-US" dirty="0"/>
              <a:t>Schmitt trigger</a:t>
            </a:r>
          </a:p>
          <a:p>
            <a:pPr lvl="1" eaLnBrk="1" hangingPunct="1">
              <a:defRPr/>
            </a:pPr>
            <a:r>
              <a:rPr lang="en-US" dirty="0"/>
              <a:t>Hysteresis changes V</a:t>
            </a:r>
            <a:r>
              <a:rPr lang="en-US" baseline="-25000" dirty="0"/>
              <a:t>IH</a:t>
            </a:r>
            <a:r>
              <a:rPr lang="en-US" dirty="0"/>
              <a:t>, V</a:t>
            </a:r>
            <a:r>
              <a:rPr lang="en-US" baseline="-25000" dirty="0"/>
              <a:t>IL</a:t>
            </a:r>
          </a:p>
          <a:p>
            <a:pPr eaLnBrk="1" hangingPunct="1">
              <a:buFont typeface="Wingdings" charset="0"/>
              <a:buChar char="q"/>
              <a:defRPr/>
            </a:pPr>
            <a:endParaRPr lang="en-US" dirty="0">
              <a:cs typeface="+mn-cs"/>
            </a:endParaRPr>
          </a:p>
          <a:p>
            <a:pPr>
              <a:defRPr/>
            </a:pPr>
            <a:r>
              <a:rPr lang="en-US" dirty="0">
                <a:cs typeface="+mn-cs"/>
              </a:rPr>
              <a:t>Protection against electrostatic discharge</a:t>
            </a:r>
          </a:p>
        </p:txBody>
      </p:sp>
      <p:graphicFrame>
        <p:nvGraphicFramePr>
          <p:cNvPr id="28677" name="Object 4">
            <a:extLst>
              <a:ext uri="{FF2B5EF4-FFF2-40B4-BE49-F238E27FC236}">
                <a16:creationId xmlns:a16="http://schemas.microsoft.com/office/drawing/2014/main" id="{B0467BF4-07CB-504E-8B3F-4932377CCE54}"/>
              </a:ext>
            </a:extLst>
          </p:cNvPr>
          <p:cNvGraphicFramePr>
            <a:graphicFrameLocks noChangeAspect="1"/>
          </p:cNvGraphicFramePr>
          <p:nvPr>
            <p:extLst>
              <p:ext uri="{D42A27DB-BD31-4B8C-83A1-F6EECF244321}">
                <p14:modId xmlns:p14="http://schemas.microsoft.com/office/powerpoint/2010/main" val="884569680"/>
              </p:ext>
            </p:extLst>
          </p:nvPr>
        </p:nvGraphicFramePr>
        <p:xfrm>
          <a:off x="4112072" y="756242"/>
          <a:ext cx="3967856" cy="1686339"/>
        </p:xfrm>
        <a:graphic>
          <a:graphicData uri="http://schemas.openxmlformats.org/presentationml/2006/ole">
            <mc:AlternateContent xmlns:mc="http://schemas.openxmlformats.org/markup-compatibility/2006">
              <mc:Choice xmlns:v="urn:schemas-microsoft-com:vml" Requires="v">
                <p:oleObj spid="_x0000_s3272" name="VISIO" r:id="rId4" imgW="13728700" imgH="5829300" progId="Visio.Drawing.6">
                  <p:embed/>
                </p:oleObj>
              </mc:Choice>
              <mc:Fallback>
                <p:oleObj name="VISIO" r:id="rId4" imgW="13728700" imgH="5829300" progId="Visio.Drawing.6">
                  <p:embed/>
                  <p:pic>
                    <p:nvPicPr>
                      <p:cNvPr id="28677" name="Object 4">
                        <a:extLst>
                          <a:ext uri="{FF2B5EF4-FFF2-40B4-BE49-F238E27FC236}">
                            <a16:creationId xmlns:a16="http://schemas.microsoft.com/office/drawing/2014/main" id="{B0467BF4-07CB-504E-8B3F-4932377CCE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2072" y="756242"/>
                        <a:ext cx="3967856" cy="1686339"/>
                      </a:xfrm>
                      <a:prstGeom prst="rect">
                        <a:avLst/>
                      </a:prstGeom>
                      <a:noFill/>
                      <a:ln>
                        <a:noFill/>
                      </a:ln>
                      <a:effectLst/>
                    </p:spPr>
                  </p:pic>
                </p:oleObj>
              </mc:Fallback>
            </mc:AlternateContent>
          </a:graphicData>
        </a:graphic>
      </p:graphicFrame>
      <p:graphicFrame>
        <p:nvGraphicFramePr>
          <p:cNvPr id="28678" name="Object 5">
            <a:extLst>
              <a:ext uri="{FF2B5EF4-FFF2-40B4-BE49-F238E27FC236}">
                <a16:creationId xmlns:a16="http://schemas.microsoft.com/office/drawing/2014/main" id="{890DAD61-8488-5D4A-B656-CFC333616BBA}"/>
              </a:ext>
            </a:extLst>
          </p:cNvPr>
          <p:cNvGraphicFramePr>
            <a:graphicFrameLocks noChangeAspect="1"/>
          </p:cNvGraphicFramePr>
          <p:nvPr>
            <p:extLst>
              <p:ext uri="{D42A27DB-BD31-4B8C-83A1-F6EECF244321}">
                <p14:modId xmlns:p14="http://schemas.microsoft.com/office/powerpoint/2010/main" val="4146461347"/>
              </p:ext>
            </p:extLst>
          </p:nvPr>
        </p:nvGraphicFramePr>
        <p:xfrm>
          <a:off x="4218908" y="2317893"/>
          <a:ext cx="4192441" cy="1854506"/>
        </p:xfrm>
        <a:graphic>
          <a:graphicData uri="http://schemas.openxmlformats.org/presentationml/2006/ole">
            <mc:AlternateContent xmlns:mc="http://schemas.openxmlformats.org/markup-compatibility/2006">
              <mc:Choice xmlns:v="urn:schemas-microsoft-com:vml" Requires="v">
                <p:oleObj spid="_x0000_s3273" name="VISIO" r:id="rId6" imgW="16141700" imgH="7137400" progId="Visio.Drawing.6">
                  <p:embed/>
                </p:oleObj>
              </mc:Choice>
              <mc:Fallback>
                <p:oleObj name="VISIO" r:id="rId6" imgW="16141700" imgH="7137400" progId="Visio.Drawing.6">
                  <p:embed/>
                  <p:pic>
                    <p:nvPicPr>
                      <p:cNvPr id="28678" name="Object 5">
                        <a:extLst>
                          <a:ext uri="{FF2B5EF4-FFF2-40B4-BE49-F238E27FC236}">
                            <a16:creationId xmlns:a16="http://schemas.microsoft.com/office/drawing/2014/main" id="{890DAD61-8488-5D4A-B656-CFC333616B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908" y="2317893"/>
                        <a:ext cx="4192441" cy="185450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87804959"/>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a:extLst>
              <a:ext uri="{FF2B5EF4-FFF2-40B4-BE49-F238E27FC236}">
                <a16:creationId xmlns:a16="http://schemas.microsoft.com/office/drawing/2014/main" id="{61E228F1-77BA-1046-8A30-07E7F47A0242}"/>
              </a:ext>
            </a:extLst>
          </p:cNvPr>
          <p:cNvSpPr>
            <a:spLocks noGrp="1" noChangeArrowheads="1"/>
          </p:cNvSpPr>
          <p:nvPr>
            <p:ph type="title"/>
          </p:nvPr>
        </p:nvSpPr>
        <p:spPr/>
        <p:txBody>
          <a:bodyPr/>
          <a:lstStyle/>
          <a:p>
            <a:pPr eaLnBrk="1" hangingPunct="1">
              <a:defRPr/>
            </a:pPr>
            <a:r>
              <a:rPr lang="en-US" dirty="0">
                <a:cs typeface="+mj-cs"/>
              </a:rPr>
              <a:t>ESD Protection</a:t>
            </a:r>
          </a:p>
        </p:txBody>
      </p:sp>
      <p:sp>
        <p:nvSpPr>
          <p:cNvPr id="916483" name="Rectangle 3">
            <a:extLst>
              <a:ext uri="{FF2B5EF4-FFF2-40B4-BE49-F238E27FC236}">
                <a16:creationId xmlns:a16="http://schemas.microsoft.com/office/drawing/2014/main" id="{97AAB883-E2A9-BE4F-B712-C621E06BF192}"/>
              </a:ext>
            </a:extLst>
          </p:cNvPr>
          <p:cNvSpPr>
            <a:spLocks noGrp="1" noChangeArrowheads="1"/>
          </p:cNvSpPr>
          <p:nvPr>
            <p:ph type="body" idx="1"/>
          </p:nvPr>
        </p:nvSpPr>
        <p:spPr/>
        <p:txBody>
          <a:bodyPr/>
          <a:lstStyle/>
          <a:p>
            <a:pPr>
              <a:defRPr/>
            </a:pPr>
            <a:r>
              <a:rPr lang="en-US" dirty="0">
                <a:cs typeface="+mn-cs"/>
              </a:rPr>
              <a:t>Static electricity builds up on your body</a:t>
            </a:r>
          </a:p>
          <a:p>
            <a:pPr lvl="1" eaLnBrk="1" hangingPunct="1">
              <a:defRPr/>
            </a:pPr>
            <a:r>
              <a:rPr lang="en-US" dirty="0"/>
              <a:t>Shock delivered to a chip can fry thin gates</a:t>
            </a:r>
          </a:p>
          <a:p>
            <a:pPr lvl="1" eaLnBrk="1" hangingPunct="1">
              <a:defRPr/>
            </a:pPr>
            <a:r>
              <a:rPr lang="en-US" dirty="0"/>
              <a:t>Must dissipate this energy in protection circuits before it reaches the gates</a:t>
            </a:r>
          </a:p>
          <a:p>
            <a:pPr>
              <a:defRPr/>
            </a:pPr>
            <a:r>
              <a:rPr lang="en-US" dirty="0">
                <a:cs typeface="+mn-cs"/>
              </a:rPr>
              <a:t>ESD protection circuits</a:t>
            </a:r>
          </a:p>
          <a:p>
            <a:pPr lvl="1" eaLnBrk="1" hangingPunct="1">
              <a:defRPr/>
            </a:pPr>
            <a:r>
              <a:rPr lang="en-US" dirty="0"/>
              <a:t>Current limiting resistor</a:t>
            </a:r>
          </a:p>
          <a:p>
            <a:pPr lvl="1" eaLnBrk="1" hangingPunct="1">
              <a:defRPr/>
            </a:pPr>
            <a:r>
              <a:rPr lang="en-US" dirty="0"/>
              <a:t>Diode clamps</a:t>
            </a:r>
          </a:p>
          <a:p>
            <a:pPr>
              <a:defRPr/>
            </a:pPr>
            <a:r>
              <a:rPr lang="en-US" dirty="0">
                <a:cs typeface="+mn-cs"/>
              </a:rPr>
              <a:t>ESD testing</a:t>
            </a:r>
          </a:p>
          <a:p>
            <a:pPr lvl="1" eaLnBrk="1" hangingPunct="1">
              <a:defRPr/>
            </a:pPr>
            <a:r>
              <a:rPr lang="en-US" dirty="0"/>
              <a:t>Human body model</a:t>
            </a:r>
          </a:p>
          <a:p>
            <a:pPr lvl="1" eaLnBrk="1" hangingPunct="1">
              <a:defRPr/>
            </a:pPr>
            <a:r>
              <a:rPr lang="en-US" dirty="0"/>
              <a:t>Views human as charged capacitor</a:t>
            </a:r>
          </a:p>
        </p:txBody>
      </p:sp>
      <p:graphicFrame>
        <p:nvGraphicFramePr>
          <p:cNvPr id="30725" name="Object 4">
            <a:extLst>
              <a:ext uri="{FF2B5EF4-FFF2-40B4-BE49-F238E27FC236}">
                <a16:creationId xmlns:a16="http://schemas.microsoft.com/office/drawing/2014/main" id="{696740B8-0D13-B54F-A923-A18C19CC8DC2}"/>
              </a:ext>
            </a:extLst>
          </p:cNvPr>
          <p:cNvGraphicFramePr>
            <a:graphicFrameLocks noChangeAspect="1"/>
          </p:cNvGraphicFramePr>
          <p:nvPr>
            <p:extLst>
              <p:ext uri="{D42A27DB-BD31-4B8C-83A1-F6EECF244321}">
                <p14:modId xmlns:p14="http://schemas.microsoft.com/office/powerpoint/2010/main" val="2819708989"/>
              </p:ext>
            </p:extLst>
          </p:nvPr>
        </p:nvGraphicFramePr>
        <p:xfrm>
          <a:off x="6553200" y="2266011"/>
          <a:ext cx="2378529" cy="1904806"/>
        </p:xfrm>
        <a:graphic>
          <a:graphicData uri="http://schemas.openxmlformats.org/presentationml/2006/ole">
            <mc:AlternateContent xmlns:mc="http://schemas.openxmlformats.org/markup-compatibility/2006">
              <mc:Choice xmlns:v="urn:schemas-microsoft-com:vml" Requires="v">
                <p:oleObj spid="_x0000_s4296" name="VISIO" r:id="rId4" imgW="8763000" imgH="7023100" progId="Visio.Drawing.6">
                  <p:embed/>
                </p:oleObj>
              </mc:Choice>
              <mc:Fallback>
                <p:oleObj name="VISIO" r:id="rId4" imgW="8763000" imgH="7023100" progId="Visio.Drawing.6">
                  <p:embed/>
                  <p:pic>
                    <p:nvPicPr>
                      <p:cNvPr id="30725" name="Object 4">
                        <a:extLst>
                          <a:ext uri="{FF2B5EF4-FFF2-40B4-BE49-F238E27FC236}">
                            <a16:creationId xmlns:a16="http://schemas.microsoft.com/office/drawing/2014/main" id="{696740B8-0D13-B54F-A923-A18C19CC8D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266011"/>
                        <a:ext cx="2378529" cy="1904806"/>
                      </a:xfrm>
                      <a:prstGeom prst="rect">
                        <a:avLst/>
                      </a:prstGeom>
                      <a:noFill/>
                      <a:ln>
                        <a:noFill/>
                      </a:ln>
                      <a:effectLst/>
                    </p:spPr>
                  </p:pic>
                </p:oleObj>
              </mc:Fallback>
            </mc:AlternateContent>
          </a:graphicData>
        </a:graphic>
      </p:graphicFrame>
      <p:graphicFrame>
        <p:nvGraphicFramePr>
          <p:cNvPr id="30726" name="Object 5">
            <a:extLst>
              <a:ext uri="{FF2B5EF4-FFF2-40B4-BE49-F238E27FC236}">
                <a16:creationId xmlns:a16="http://schemas.microsoft.com/office/drawing/2014/main" id="{3F9F350D-B15F-8945-B3CF-CB822321684E}"/>
              </a:ext>
            </a:extLst>
          </p:cNvPr>
          <p:cNvGraphicFramePr>
            <a:graphicFrameLocks noChangeAspect="1"/>
          </p:cNvGraphicFramePr>
          <p:nvPr>
            <p:extLst>
              <p:ext uri="{D42A27DB-BD31-4B8C-83A1-F6EECF244321}">
                <p14:modId xmlns:p14="http://schemas.microsoft.com/office/powerpoint/2010/main" val="2168590520"/>
              </p:ext>
            </p:extLst>
          </p:nvPr>
        </p:nvGraphicFramePr>
        <p:xfrm>
          <a:off x="6553200" y="4489344"/>
          <a:ext cx="2835729" cy="1244706"/>
        </p:xfrm>
        <a:graphic>
          <a:graphicData uri="http://schemas.openxmlformats.org/presentationml/2006/ole">
            <mc:AlternateContent xmlns:mc="http://schemas.openxmlformats.org/markup-compatibility/2006">
              <mc:Choice xmlns:v="urn:schemas-microsoft-com:vml" Requires="v">
                <p:oleObj spid="_x0000_s4297" name="VISIO" r:id="rId6" imgW="9626600" imgH="4216400" progId="Visio.Drawing.6">
                  <p:embed/>
                </p:oleObj>
              </mc:Choice>
              <mc:Fallback>
                <p:oleObj name="VISIO" r:id="rId6" imgW="9626600" imgH="4216400" progId="Visio.Drawing.6">
                  <p:embed/>
                  <p:pic>
                    <p:nvPicPr>
                      <p:cNvPr id="30726" name="Object 5">
                        <a:extLst>
                          <a:ext uri="{FF2B5EF4-FFF2-40B4-BE49-F238E27FC236}">
                            <a16:creationId xmlns:a16="http://schemas.microsoft.com/office/drawing/2014/main" id="{3F9F350D-B15F-8945-B3CF-CB82232168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4489344"/>
                        <a:ext cx="2835729" cy="124470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8315434"/>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a:extLst>
              <a:ext uri="{FF2B5EF4-FFF2-40B4-BE49-F238E27FC236}">
                <a16:creationId xmlns:a16="http://schemas.microsoft.com/office/drawing/2014/main" id="{3692737E-3A05-1B4B-9204-21687F993E63}"/>
              </a:ext>
            </a:extLst>
          </p:cNvPr>
          <p:cNvSpPr>
            <a:spLocks noGrp="1" noChangeArrowheads="1"/>
          </p:cNvSpPr>
          <p:nvPr>
            <p:ph type="title"/>
          </p:nvPr>
        </p:nvSpPr>
        <p:spPr/>
        <p:txBody>
          <a:bodyPr/>
          <a:lstStyle/>
          <a:p>
            <a:pPr eaLnBrk="1" hangingPunct="1">
              <a:defRPr/>
            </a:pPr>
            <a:r>
              <a:rPr lang="en-US" dirty="0">
                <a:cs typeface="+mj-cs"/>
              </a:rPr>
              <a:t>Bidirectional Pads</a:t>
            </a:r>
          </a:p>
        </p:txBody>
      </p:sp>
      <p:sp>
        <p:nvSpPr>
          <p:cNvPr id="917507" name="Rectangle 3">
            <a:extLst>
              <a:ext uri="{FF2B5EF4-FFF2-40B4-BE49-F238E27FC236}">
                <a16:creationId xmlns:a16="http://schemas.microsoft.com/office/drawing/2014/main" id="{E99B3653-3D5B-094F-831C-58933A1A9085}"/>
              </a:ext>
            </a:extLst>
          </p:cNvPr>
          <p:cNvSpPr>
            <a:spLocks noGrp="1" noChangeArrowheads="1"/>
          </p:cNvSpPr>
          <p:nvPr>
            <p:ph type="body" idx="1"/>
          </p:nvPr>
        </p:nvSpPr>
        <p:spPr/>
        <p:txBody>
          <a:bodyPr/>
          <a:lstStyle/>
          <a:p>
            <a:pPr>
              <a:defRPr/>
            </a:pPr>
            <a:r>
              <a:rPr lang="en-US" dirty="0">
                <a:cs typeface="+mn-cs"/>
              </a:rPr>
              <a:t>Combine input and output pad</a:t>
            </a:r>
          </a:p>
          <a:p>
            <a:pPr>
              <a:defRPr/>
            </a:pPr>
            <a:r>
              <a:rPr lang="en-US" dirty="0">
                <a:cs typeface="+mn-cs"/>
              </a:rPr>
              <a:t>Need tristate driver on output</a:t>
            </a:r>
          </a:p>
          <a:p>
            <a:pPr lvl="1" eaLnBrk="1" hangingPunct="1">
              <a:defRPr/>
            </a:pPr>
            <a:r>
              <a:rPr lang="en-US" dirty="0"/>
              <a:t>Use enable signal to set direction</a:t>
            </a:r>
          </a:p>
          <a:p>
            <a:pPr lvl="1" eaLnBrk="1" hangingPunct="1">
              <a:defRPr/>
            </a:pPr>
            <a:r>
              <a:rPr lang="en-US" dirty="0"/>
              <a:t>Optimized tristate avoids huge series transistors</a:t>
            </a:r>
          </a:p>
        </p:txBody>
      </p:sp>
      <p:graphicFrame>
        <p:nvGraphicFramePr>
          <p:cNvPr id="32773" name="Object 4">
            <a:extLst>
              <a:ext uri="{FF2B5EF4-FFF2-40B4-BE49-F238E27FC236}">
                <a16:creationId xmlns:a16="http://schemas.microsoft.com/office/drawing/2014/main" id="{17070041-AA92-8246-9785-D5E1B0970ECD}"/>
              </a:ext>
            </a:extLst>
          </p:cNvPr>
          <p:cNvGraphicFramePr>
            <a:graphicFrameLocks noChangeAspect="1"/>
          </p:cNvGraphicFramePr>
          <p:nvPr>
            <p:extLst>
              <p:ext uri="{D42A27DB-BD31-4B8C-83A1-F6EECF244321}">
                <p14:modId xmlns:p14="http://schemas.microsoft.com/office/powerpoint/2010/main" val="2132622008"/>
              </p:ext>
            </p:extLst>
          </p:nvPr>
        </p:nvGraphicFramePr>
        <p:xfrm>
          <a:off x="3124200" y="2513654"/>
          <a:ext cx="5943600" cy="1408113"/>
        </p:xfrm>
        <a:graphic>
          <a:graphicData uri="http://schemas.openxmlformats.org/presentationml/2006/ole">
            <mc:AlternateContent xmlns:mc="http://schemas.openxmlformats.org/markup-compatibility/2006">
              <mc:Choice xmlns:v="urn:schemas-microsoft-com:vml" Requires="v">
                <p:oleObj spid="_x0000_s5320" name="VISIO" r:id="rId4" imgW="23342600" imgH="5524500" progId="Visio.Drawing.6">
                  <p:embed/>
                </p:oleObj>
              </mc:Choice>
              <mc:Fallback>
                <p:oleObj name="VISIO" r:id="rId4" imgW="23342600" imgH="5524500" progId="Visio.Drawing.6">
                  <p:embed/>
                  <p:pic>
                    <p:nvPicPr>
                      <p:cNvPr id="32773" name="Object 4">
                        <a:extLst>
                          <a:ext uri="{FF2B5EF4-FFF2-40B4-BE49-F238E27FC236}">
                            <a16:creationId xmlns:a16="http://schemas.microsoft.com/office/drawing/2014/main" id="{17070041-AA92-8246-9785-D5E1B0970E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513654"/>
                        <a:ext cx="5943600" cy="140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2774" name="Object 5">
            <a:extLst>
              <a:ext uri="{FF2B5EF4-FFF2-40B4-BE49-F238E27FC236}">
                <a16:creationId xmlns:a16="http://schemas.microsoft.com/office/drawing/2014/main" id="{2886749E-59EB-EE49-81B3-E96893D894DE}"/>
              </a:ext>
            </a:extLst>
          </p:cNvPr>
          <p:cNvGraphicFramePr>
            <a:graphicFrameLocks noChangeAspect="1"/>
          </p:cNvGraphicFramePr>
          <p:nvPr>
            <p:extLst>
              <p:ext uri="{D42A27DB-BD31-4B8C-83A1-F6EECF244321}">
                <p14:modId xmlns:p14="http://schemas.microsoft.com/office/powerpoint/2010/main" val="1235728865"/>
              </p:ext>
            </p:extLst>
          </p:nvPr>
        </p:nvGraphicFramePr>
        <p:xfrm>
          <a:off x="4445528" y="3921767"/>
          <a:ext cx="3300944" cy="1812283"/>
        </p:xfrm>
        <a:graphic>
          <a:graphicData uri="http://schemas.openxmlformats.org/presentationml/2006/ole">
            <mc:AlternateContent xmlns:mc="http://schemas.openxmlformats.org/markup-compatibility/2006">
              <mc:Choice xmlns:v="urn:schemas-microsoft-com:vml" Requires="v">
                <p:oleObj spid="_x0000_s5321" name="VISIO" r:id="rId6" imgW="12192000" imgH="6680200" progId="Visio.Drawing.6">
                  <p:embed/>
                </p:oleObj>
              </mc:Choice>
              <mc:Fallback>
                <p:oleObj name="VISIO" r:id="rId6" imgW="12192000" imgH="6680200" progId="Visio.Drawing.6">
                  <p:embed/>
                  <p:pic>
                    <p:nvPicPr>
                      <p:cNvPr id="32774" name="Object 5">
                        <a:extLst>
                          <a:ext uri="{FF2B5EF4-FFF2-40B4-BE49-F238E27FC236}">
                            <a16:creationId xmlns:a16="http://schemas.microsoft.com/office/drawing/2014/main" id="{2886749E-59EB-EE49-81B3-E96893D894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5528" y="3921767"/>
                        <a:ext cx="3300944" cy="181228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18093065"/>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a:extLst>
              <a:ext uri="{FF2B5EF4-FFF2-40B4-BE49-F238E27FC236}">
                <a16:creationId xmlns:a16="http://schemas.microsoft.com/office/drawing/2014/main" id="{8E4FEA82-7AB0-C54E-B981-26D199EE128C}"/>
              </a:ext>
            </a:extLst>
          </p:cNvPr>
          <p:cNvSpPr>
            <a:spLocks noGrp="1" noChangeArrowheads="1"/>
          </p:cNvSpPr>
          <p:nvPr>
            <p:ph type="title"/>
          </p:nvPr>
        </p:nvSpPr>
        <p:spPr/>
        <p:txBody>
          <a:bodyPr/>
          <a:lstStyle/>
          <a:p>
            <a:pPr eaLnBrk="1" hangingPunct="1">
              <a:defRPr/>
            </a:pPr>
            <a:r>
              <a:rPr lang="en-US" dirty="0">
                <a:cs typeface="+mj-cs"/>
              </a:rPr>
              <a:t>Analog Pads</a:t>
            </a:r>
          </a:p>
        </p:txBody>
      </p:sp>
      <p:sp>
        <p:nvSpPr>
          <p:cNvPr id="918531" name="Rectangle 3">
            <a:extLst>
              <a:ext uri="{FF2B5EF4-FFF2-40B4-BE49-F238E27FC236}">
                <a16:creationId xmlns:a16="http://schemas.microsoft.com/office/drawing/2014/main" id="{776FF886-C0E8-8F45-A553-FAD30EB1EE14}"/>
              </a:ext>
            </a:extLst>
          </p:cNvPr>
          <p:cNvSpPr>
            <a:spLocks noGrp="1" noChangeArrowheads="1"/>
          </p:cNvSpPr>
          <p:nvPr>
            <p:ph type="body" idx="1"/>
          </p:nvPr>
        </p:nvSpPr>
        <p:spPr/>
        <p:txBody>
          <a:bodyPr/>
          <a:lstStyle/>
          <a:p>
            <a:pPr>
              <a:defRPr/>
            </a:pPr>
            <a:r>
              <a:rPr lang="en-US" dirty="0">
                <a:cs typeface="+mn-cs"/>
              </a:rPr>
              <a:t>Pass analog voltages directly in or out of chip</a:t>
            </a:r>
          </a:p>
          <a:p>
            <a:pPr lvl="1" eaLnBrk="1" hangingPunct="1">
              <a:defRPr/>
            </a:pPr>
            <a:r>
              <a:rPr lang="en-US" dirty="0"/>
              <a:t>No buffering</a:t>
            </a:r>
          </a:p>
          <a:p>
            <a:pPr lvl="1" eaLnBrk="1" hangingPunct="1">
              <a:defRPr/>
            </a:pPr>
            <a:r>
              <a:rPr lang="en-US" dirty="0"/>
              <a:t>Protection circuits must not distort voltages</a:t>
            </a:r>
          </a:p>
        </p:txBody>
      </p:sp>
    </p:spTree>
    <p:extLst>
      <p:ext uri="{BB962C8B-B14F-4D97-AF65-F5344CB8AC3E}">
        <p14:creationId xmlns:p14="http://schemas.microsoft.com/office/powerpoint/2010/main" val="645220796"/>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chemeClr val="accent5"/>
                </a:solidFill>
                <a:ea typeface="ＭＳ Ｐゴシック" panose="020B0600070205080204" pitchFamily="34" charset="-128"/>
              </a:rPr>
              <a:t>:</a:t>
            </a:r>
            <a:endParaRPr lang="en-US" altLang="en-US" dirty="0">
              <a:ea typeface="ＭＳ Ｐゴシック" panose="020B0600070205080204" pitchFamily="34" charset="-128"/>
            </a:endParaRPr>
          </a:p>
          <a:p>
            <a:pPr lvl="0"/>
            <a:r>
              <a:rPr lang="en-US" dirty="0">
                <a:ea typeface="ＭＳ Ｐゴシック" panose="020B0600070205080204" pitchFamily="34" charset="-128"/>
              </a:rPr>
              <a:t>Describe the operation of ESD</a:t>
            </a:r>
            <a:r>
              <a:rPr lang="en-GB" dirty="0">
                <a:ea typeface="ＭＳ Ｐゴシック" panose="020B0600070205080204" pitchFamily="34" charset="-128"/>
              </a:rPr>
              <a:t>  </a:t>
            </a:r>
            <a:r>
              <a:rPr lang="en-US" dirty="0">
                <a:ea typeface="ＭＳ Ｐゴシック" panose="020B0600070205080204" pitchFamily="34" charset="-128"/>
              </a:rPr>
              <a:t> protection circuits using their circuit diagram.</a:t>
            </a:r>
            <a:r>
              <a:rPr lang="en-GB" dirty="0">
                <a:ea typeface="ＭＳ Ｐゴシック" panose="020B0600070205080204" pitchFamily="34" charset="-128"/>
              </a:rPr>
              <a:t>  </a:t>
            </a:r>
          </a:p>
          <a:p>
            <a:pPr lvl="0"/>
            <a:r>
              <a:rPr lang="en-US" dirty="0">
                <a:ea typeface="ＭＳ Ｐゴシック" panose="020B0600070205080204" pitchFamily="34" charset="-128"/>
              </a:rPr>
              <a:t>Describe high-speed I/O transceivers and clock recovery.</a:t>
            </a:r>
            <a:endParaRPr lang="en-GB" dirty="0">
              <a:ea typeface="ＭＳ Ｐゴシック" panose="020B0600070205080204" pitchFamily="34" charset="-128"/>
            </a:endParaRPr>
          </a:p>
          <a:p>
            <a:pPr lvl="0"/>
            <a:r>
              <a:rPr lang="en-US" dirty="0">
                <a:ea typeface="ＭＳ Ｐゴシック" panose="020B0600070205080204" pitchFamily="34" charset="-128"/>
              </a:rPr>
              <a:t>Describe power distribution networks.</a:t>
            </a:r>
            <a:endParaRPr lang="en-GB" dirty="0">
              <a:ea typeface="ＭＳ Ｐゴシック" panose="020B0600070205080204" pitchFamily="34" charset="-128"/>
            </a:endParaRPr>
          </a:p>
          <a:p>
            <a:pPr lvl="0"/>
            <a:r>
              <a:rPr lang="en-GB" dirty="0">
                <a:ea typeface="ＭＳ Ｐゴシック" panose="020B0600070205080204" pitchFamily="34" charset="-128"/>
              </a:rPr>
              <a:t>Explain package parasitic and how it affects signal integrity and Electromagnetic Compatibility of the chip.  </a:t>
            </a:r>
          </a:p>
          <a:p>
            <a:pPr lvl="0"/>
            <a:r>
              <a:rPr lang="en-GB" dirty="0">
                <a:ea typeface="ＭＳ Ｐゴシック" panose="020B0600070205080204" pitchFamily="34" charset="-128"/>
              </a:rPr>
              <a:t>Explain thermal resistance in chip and </a:t>
            </a:r>
          </a:p>
          <a:p>
            <a:r>
              <a:rPr lang="en-GB" dirty="0">
                <a:ea typeface="ＭＳ Ｐゴシック" panose="020B0600070205080204" pitchFamily="34" charset="-128"/>
              </a:rPr>
              <a:t>Outline the I/O pad design for chips and describe their operation using their circuit diagrams.</a:t>
            </a:r>
            <a:endParaRPr lang="en-US" dirty="0">
              <a:cs typeface="+mn-cs"/>
            </a:endParaRPr>
          </a:p>
        </p:txBody>
      </p:sp>
    </p:spTree>
    <p:extLst>
      <p:ext uri="{BB962C8B-B14F-4D97-AF65-F5344CB8AC3E}">
        <p14:creationId xmlns:p14="http://schemas.microsoft.com/office/powerpoint/2010/main" val="3424600582"/>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a:extLst>
              <a:ext uri="{FF2B5EF4-FFF2-40B4-BE49-F238E27FC236}">
                <a16:creationId xmlns:a16="http://schemas.microsoft.com/office/drawing/2014/main" id="{59658E08-2864-9D4F-8CB3-83C732663B93}"/>
              </a:ext>
            </a:extLst>
          </p:cNvPr>
          <p:cNvSpPr>
            <a:spLocks noGrp="1" noChangeArrowheads="1"/>
          </p:cNvSpPr>
          <p:nvPr>
            <p:ph type="title"/>
          </p:nvPr>
        </p:nvSpPr>
        <p:spPr/>
        <p:txBody>
          <a:bodyPr/>
          <a:lstStyle/>
          <a:p>
            <a:pPr eaLnBrk="1" hangingPunct="1">
              <a:defRPr/>
            </a:pPr>
            <a:r>
              <a:rPr lang="en-US" dirty="0">
                <a:cs typeface="+mj-cs"/>
              </a:rPr>
              <a:t>MOSIS I/O Pad</a:t>
            </a:r>
          </a:p>
        </p:txBody>
      </p:sp>
      <p:sp>
        <p:nvSpPr>
          <p:cNvPr id="919555" name="Rectangle 3">
            <a:extLst>
              <a:ext uri="{FF2B5EF4-FFF2-40B4-BE49-F238E27FC236}">
                <a16:creationId xmlns:a16="http://schemas.microsoft.com/office/drawing/2014/main" id="{E2A3680C-409B-F847-92CB-4FF80A39BE60}"/>
              </a:ext>
            </a:extLst>
          </p:cNvPr>
          <p:cNvSpPr>
            <a:spLocks noGrp="1" noChangeArrowheads="1"/>
          </p:cNvSpPr>
          <p:nvPr>
            <p:ph type="body" sz="half" idx="1"/>
          </p:nvPr>
        </p:nvSpPr>
        <p:spPr/>
        <p:txBody>
          <a:bodyPr/>
          <a:lstStyle/>
          <a:p>
            <a:pPr eaLnBrk="1" hangingPunct="1"/>
            <a:r>
              <a:rPr lang="en-US" altLang="en-US" sz="2000" dirty="0"/>
              <a:t>1.6 </a:t>
            </a:r>
            <a:r>
              <a:rPr lang="en-US" altLang="en-US" sz="2000" dirty="0">
                <a:latin typeface="Symbol" panose="05050102010706020507" pitchFamily="18" charset="2"/>
              </a:rPr>
              <a:t>m</a:t>
            </a:r>
            <a:r>
              <a:rPr lang="en-US" altLang="en-US" sz="2000" dirty="0"/>
              <a:t>m two-metal process</a:t>
            </a:r>
          </a:p>
          <a:p>
            <a:pPr lvl="1" eaLnBrk="1" hangingPunct="1"/>
            <a:r>
              <a:rPr lang="en-US" altLang="en-US" dirty="0"/>
              <a:t>Protection resistors</a:t>
            </a:r>
          </a:p>
          <a:p>
            <a:pPr lvl="1" eaLnBrk="1" hangingPunct="1"/>
            <a:r>
              <a:rPr lang="en-US" altLang="en-US" dirty="0"/>
              <a:t>Protection diodes</a:t>
            </a:r>
          </a:p>
          <a:p>
            <a:pPr lvl="1" eaLnBrk="1" hangingPunct="1"/>
            <a:r>
              <a:rPr lang="en-US" altLang="en-US" dirty="0"/>
              <a:t>Guard rings</a:t>
            </a:r>
          </a:p>
          <a:p>
            <a:pPr lvl="1" eaLnBrk="1" hangingPunct="1"/>
            <a:r>
              <a:rPr lang="en-US" altLang="en-US" dirty="0"/>
              <a:t>Field oxide clamps</a:t>
            </a:r>
          </a:p>
        </p:txBody>
      </p:sp>
      <p:pic>
        <p:nvPicPr>
          <p:cNvPr id="919561" name="Picture 9">
            <a:extLst>
              <a:ext uri="{FF2B5EF4-FFF2-40B4-BE49-F238E27FC236}">
                <a16:creationId xmlns:a16="http://schemas.microsoft.com/office/drawing/2014/main" id="{B936F657-F24E-F34F-B106-890446314676}"/>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562600" y="1684339"/>
            <a:ext cx="4648200" cy="4219575"/>
          </a:xfrm>
        </p:spPr>
      </p:pic>
      <p:graphicFrame>
        <p:nvGraphicFramePr>
          <p:cNvPr id="36870" name="Object 5">
            <a:extLst>
              <a:ext uri="{FF2B5EF4-FFF2-40B4-BE49-F238E27FC236}">
                <a16:creationId xmlns:a16="http://schemas.microsoft.com/office/drawing/2014/main" id="{6C9DC024-E79E-164A-A98B-953CA50DE5D2}"/>
              </a:ext>
            </a:extLst>
          </p:cNvPr>
          <p:cNvGraphicFramePr>
            <a:graphicFrameLocks noChangeAspect="1"/>
          </p:cNvGraphicFramePr>
          <p:nvPr/>
        </p:nvGraphicFramePr>
        <p:xfrm>
          <a:off x="2133601" y="3810000"/>
          <a:ext cx="4029075" cy="1346200"/>
        </p:xfrm>
        <a:graphic>
          <a:graphicData uri="http://schemas.openxmlformats.org/presentationml/2006/ole">
            <mc:AlternateContent xmlns:mc="http://schemas.openxmlformats.org/markup-compatibility/2006">
              <mc:Choice xmlns:v="urn:schemas-microsoft-com:vml" Requires="v">
                <p:oleObj spid="_x0000_s6245" name="VISIO" r:id="rId5" imgW="24193500" imgH="8077200" progId="Visio.Drawing.6">
                  <p:embed/>
                </p:oleObj>
              </mc:Choice>
              <mc:Fallback>
                <p:oleObj name="VISIO" r:id="rId5" imgW="24193500" imgH="8077200" progId="Visio.Drawing.6">
                  <p:embed/>
                  <p:pic>
                    <p:nvPicPr>
                      <p:cNvPr id="36870" name="Object 5">
                        <a:extLst>
                          <a:ext uri="{FF2B5EF4-FFF2-40B4-BE49-F238E27FC236}">
                            <a16:creationId xmlns:a16="http://schemas.microsoft.com/office/drawing/2014/main" id="{6C9DC024-E79E-164A-A98B-953CA50DE5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1" y="3810000"/>
                        <a:ext cx="4029075"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596789606"/>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a:extLst>
              <a:ext uri="{FF2B5EF4-FFF2-40B4-BE49-F238E27FC236}">
                <a16:creationId xmlns:a16="http://schemas.microsoft.com/office/drawing/2014/main" id="{521B95BE-F732-2349-ABC9-504AB5471927}"/>
              </a:ext>
            </a:extLst>
          </p:cNvPr>
          <p:cNvSpPr>
            <a:spLocks noGrp="1" noChangeArrowheads="1"/>
          </p:cNvSpPr>
          <p:nvPr>
            <p:ph type="title"/>
          </p:nvPr>
        </p:nvSpPr>
        <p:spPr/>
        <p:txBody>
          <a:bodyPr/>
          <a:lstStyle/>
          <a:p>
            <a:pPr eaLnBrk="1" hangingPunct="1">
              <a:defRPr/>
            </a:pPr>
            <a:r>
              <a:rPr lang="en-US" dirty="0">
                <a:cs typeface="+mj-cs"/>
              </a:rPr>
              <a:t>UofU I/O Pad</a:t>
            </a:r>
          </a:p>
        </p:txBody>
      </p:sp>
      <p:sp>
        <p:nvSpPr>
          <p:cNvPr id="1038339" name="Rectangle 3">
            <a:extLst>
              <a:ext uri="{FF2B5EF4-FFF2-40B4-BE49-F238E27FC236}">
                <a16:creationId xmlns:a16="http://schemas.microsoft.com/office/drawing/2014/main" id="{1CDD6D60-C175-CD4F-BB6D-C8CA10A15E5D}"/>
              </a:ext>
            </a:extLst>
          </p:cNvPr>
          <p:cNvSpPr>
            <a:spLocks noGrp="1" noChangeArrowheads="1"/>
          </p:cNvSpPr>
          <p:nvPr>
            <p:ph type="body" sz="half" idx="1"/>
          </p:nvPr>
        </p:nvSpPr>
        <p:spPr/>
        <p:txBody>
          <a:bodyPr/>
          <a:lstStyle/>
          <a:p>
            <a:pPr eaLnBrk="1" hangingPunct="1"/>
            <a:r>
              <a:rPr lang="en-US" altLang="en-US" sz="2000" dirty="0"/>
              <a:t>0.6 </a:t>
            </a:r>
            <a:r>
              <a:rPr lang="en-US" altLang="en-US" sz="2000" dirty="0">
                <a:latin typeface="Symbol" panose="05050102010706020507" pitchFamily="18" charset="2"/>
              </a:rPr>
              <a:t>m</a:t>
            </a:r>
            <a:r>
              <a:rPr lang="en-US" altLang="en-US" sz="2000" dirty="0"/>
              <a:t>m three-metal process</a:t>
            </a:r>
          </a:p>
          <a:p>
            <a:pPr lvl="1" eaLnBrk="1" hangingPunct="1"/>
            <a:r>
              <a:rPr lang="en-US" altLang="en-US" dirty="0"/>
              <a:t>Similar I/O drivers</a:t>
            </a:r>
          </a:p>
          <a:p>
            <a:pPr lvl="1" eaLnBrk="1" hangingPunct="1"/>
            <a:r>
              <a:rPr lang="en-US" altLang="en-US" dirty="0"/>
              <a:t>Big driver transistors provide ESD protection</a:t>
            </a:r>
          </a:p>
          <a:p>
            <a:pPr lvl="1" eaLnBrk="1" hangingPunct="1"/>
            <a:r>
              <a:rPr lang="en-US" altLang="en-US" dirty="0"/>
              <a:t>Guard rings around driver</a:t>
            </a:r>
          </a:p>
        </p:txBody>
      </p:sp>
      <p:pic>
        <p:nvPicPr>
          <p:cNvPr id="1038345" name="Picture 9">
            <a:extLst>
              <a:ext uri="{FF2B5EF4-FFF2-40B4-BE49-F238E27FC236}">
                <a16:creationId xmlns:a16="http://schemas.microsoft.com/office/drawing/2014/main" id="{8DA441BA-E6FB-E043-9395-F7E60CA107B9}"/>
              </a:ext>
            </a:extLst>
          </p:cNvPr>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7239001" y="1524000"/>
            <a:ext cx="2887663" cy="4572000"/>
          </a:xfrm>
        </p:spPr>
      </p:pic>
      <p:graphicFrame>
        <p:nvGraphicFramePr>
          <p:cNvPr id="38918" name="Object 10">
            <a:extLst>
              <a:ext uri="{FF2B5EF4-FFF2-40B4-BE49-F238E27FC236}">
                <a16:creationId xmlns:a16="http://schemas.microsoft.com/office/drawing/2014/main" id="{8B159439-5741-6640-A209-F293E906004B}"/>
              </a:ext>
            </a:extLst>
          </p:cNvPr>
          <p:cNvGraphicFramePr>
            <a:graphicFrameLocks noGrp="1" noChangeAspect="1"/>
          </p:cNvGraphicFramePr>
          <p:nvPr>
            <p:ph sz="quarter" idx="3"/>
          </p:nvPr>
        </p:nvGraphicFramePr>
        <p:xfrm>
          <a:off x="2133600" y="3967163"/>
          <a:ext cx="5029200" cy="1657350"/>
        </p:xfrm>
        <a:graphic>
          <a:graphicData uri="http://schemas.openxmlformats.org/presentationml/2006/ole">
            <mc:AlternateContent xmlns:mc="http://schemas.openxmlformats.org/markup-compatibility/2006">
              <mc:Choice xmlns:v="urn:schemas-microsoft-com:vml" Requires="v">
                <p:oleObj spid="_x0000_s7269" name="Visio" r:id="rId5" imgW="4102100" imgH="1358900" progId="Visio.Drawing.11">
                  <p:embed/>
                </p:oleObj>
              </mc:Choice>
              <mc:Fallback>
                <p:oleObj name="Visio" r:id="rId5" imgW="4102100" imgH="1358900" progId="Visio.Drawing.11">
                  <p:embed/>
                  <p:pic>
                    <p:nvPicPr>
                      <p:cNvPr id="38918" name="Object 10">
                        <a:extLst>
                          <a:ext uri="{FF2B5EF4-FFF2-40B4-BE49-F238E27FC236}">
                            <a16:creationId xmlns:a16="http://schemas.microsoft.com/office/drawing/2014/main" id="{8B159439-5741-6640-A209-F293E90600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967163"/>
                        <a:ext cx="50292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883537949"/>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a:extLst>
              <a:ext uri="{FF2B5EF4-FFF2-40B4-BE49-F238E27FC236}">
                <a16:creationId xmlns:a16="http://schemas.microsoft.com/office/drawing/2014/main" id="{0C0B9744-AB63-6749-988A-B0DCD2FF1135}"/>
              </a:ext>
            </a:extLst>
          </p:cNvPr>
          <p:cNvSpPr>
            <a:spLocks noGrp="1" noChangeArrowheads="1"/>
          </p:cNvSpPr>
          <p:nvPr>
            <p:ph type="title"/>
          </p:nvPr>
        </p:nvSpPr>
        <p:spPr/>
        <p:txBody>
          <a:bodyPr/>
          <a:lstStyle/>
          <a:p>
            <a:pPr eaLnBrk="1" hangingPunct="1">
              <a:defRPr/>
            </a:pPr>
            <a:r>
              <a:rPr lang="en-US" sz="4000" dirty="0">
                <a:cs typeface="+mj-cs"/>
              </a:rPr>
              <a:t>I/O Channels</a:t>
            </a:r>
          </a:p>
        </p:txBody>
      </p:sp>
      <p:sp>
        <p:nvSpPr>
          <p:cNvPr id="977923" name="Rectangle 3">
            <a:extLst>
              <a:ext uri="{FF2B5EF4-FFF2-40B4-BE49-F238E27FC236}">
                <a16:creationId xmlns:a16="http://schemas.microsoft.com/office/drawing/2014/main" id="{B10CA3D6-EFD1-8740-B5C0-61A5EC772B3B}"/>
              </a:ext>
            </a:extLst>
          </p:cNvPr>
          <p:cNvSpPr>
            <a:spLocks noGrp="1" noChangeArrowheads="1"/>
          </p:cNvSpPr>
          <p:nvPr>
            <p:ph type="body" idx="1"/>
          </p:nvPr>
        </p:nvSpPr>
        <p:spPr/>
        <p:txBody>
          <a:bodyPr/>
          <a:lstStyle/>
          <a:p>
            <a:pPr>
              <a:defRPr/>
            </a:pPr>
            <a:r>
              <a:rPr lang="en-US" dirty="0">
                <a:cs typeface="+mn-cs"/>
              </a:rPr>
              <a:t>I/O Channel: connection between chips</a:t>
            </a:r>
          </a:p>
          <a:p>
            <a:pPr lvl="1" eaLnBrk="1" hangingPunct="1">
              <a:defRPr/>
            </a:pPr>
            <a:r>
              <a:rPr lang="en-US" dirty="0"/>
              <a:t>Low frequency: ideal equipotential net</a:t>
            </a:r>
          </a:p>
          <a:p>
            <a:pPr lvl="1" eaLnBrk="1" hangingPunct="1">
              <a:defRPr/>
            </a:pPr>
            <a:r>
              <a:rPr lang="en-US" dirty="0"/>
              <a:t>High frequency: transmission line</a:t>
            </a:r>
          </a:p>
          <a:p>
            <a:pPr>
              <a:defRPr/>
            </a:pPr>
            <a:r>
              <a:rPr lang="en-US" dirty="0">
                <a:cs typeface="+mn-cs"/>
              </a:rPr>
              <a:t>Transmission lines model</a:t>
            </a:r>
          </a:p>
          <a:p>
            <a:pPr lvl="1" eaLnBrk="1" hangingPunct="1">
              <a:defRPr/>
            </a:pPr>
            <a:r>
              <a:rPr lang="en-US" dirty="0"/>
              <a:t>Finite velocity of signal along wire</a:t>
            </a:r>
          </a:p>
          <a:p>
            <a:pPr lvl="1" eaLnBrk="1" hangingPunct="1">
              <a:defRPr/>
            </a:pPr>
            <a:r>
              <a:rPr lang="en-US" dirty="0"/>
              <a:t>Characteristic impedance of wire</a:t>
            </a:r>
          </a:p>
          <a:p>
            <a:pPr eaLnBrk="1" hangingPunct="1">
              <a:buFont typeface="Wingdings" charset="0"/>
              <a:buNone/>
              <a:defRPr/>
            </a:pPr>
            <a:endParaRPr lang="en-US" dirty="0">
              <a:cs typeface="+mn-cs"/>
            </a:endParaRPr>
          </a:p>
        </p:txBody>
      </p:sp>
      <p:pic>
        <p:nvPicPr>
          <p:cNvPr id="977924" name="Picture 4">
            <a:extLst>
              <a:ext uri="{FF2B5EF4-FFF2-40B4-BE49-F238E27FC236}">
                <a16:creationId xmlns:a16="http://schemas.microsoft.com/office/drawing/2014/main" id="{7ECBECB3-2316-1E44-82BA-558247B2FA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889" y="3565073"/>
            <a:ext cx="5762221" cy="1953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444319656"/>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a:extLst>
              <a:ext uri="{FF2B5EF4-FFF2-40B4-BE49-F238E27FC236}">
                <a16:creationId xmlns:a16="http://schemas.microsoft.com/office/drawing/2014/main" id="{82F28C0C-2B79-7642-91AF-83B6D4D2D1CC}"/>
              </a:ext>
            </a:extLst>
          </p:cNvPr>
          <p:cNvSpPr>
            <a:spLocks noGrp="1" noChangeArrowheads="1"/>
          </p:cNvSpPr>
          <p:nvPr>
            <p:ph type="title"/>
          </p:nvPr>
        </p:nvSpPr>
        <p:spPr/>
        <p:txBody>
          <a:bodyPr/>
          <a:lstStyle/>
          <a:p>
            <a:pPr eaLnBrk="1" hangingPunct="1">
              <a:defRPr/>
            </a:pPr>
            <a:r>
              <a:rPr lang="en-US" sz="4000" dirty="0">
                <a:cs typeface="+mj-cs"/>
              </a:rPr>
              <a:t>When is a wire a T-Line?</a:t>
            </a:r>
          </a:p>
        </p:txBody>
      </p:sp>
      <p:sp>
        <p:nvSpPr>
          <p:cNvPr id="979971" name="Rectangle 3">
            <a:extLst>
              <a:ext uri="{FF2B5EF4-FFF2-40B4-BE49-F238E27FC236}">
                <a16:creationId xmlns:a16="http://schemas.microsoft.com/office/drawing/2014/main" id="{CCE0550E-CFFC-F142-9258-E14F58FB34D9}"/>
              </a:ext>
            </a:extLst>
          </p:cNvPr>
          <p:cNvSpPr>
            <a:spLocks noGrp="1" noChangeArrowheads="1"/>
          </p:cNvSpPr>
          <p:nvPr>
            <p:ph type="body" idx="1"/>
          </p:nvPr>
        </p:nvSpPr>
        <p:spPr/>
        <p:txBody>
          <a:bodyPr/>
          <a:lstStyle/>
          <a:p>
            <a:pPr>
              <a:defRPr/>
            </a:pPr>
            <a:r>
              <a:rPr lang="en-US" dirty="0">
                <a:cs typeface="+mn-cs"/>
              </a:rPr>
              <a:t>When propagation delay along the wire is comparable to the edge rate of the signal propagating</a:t>
            </a:r>
          </a:p>
          <a:p>
            <a:pPr>
              <a:defRPr/>
            </a:pPr>
            <a:r>
              <a:rPr lang="en-US" dirty="0">
                <a:cs typeface="+mn-cs"/>
              </a:rPr>
              <a:t>Depends on</a:t>
            </a:r>
          </a:p>
          <a:p>
            <a:pPr lvl="1" eaLnBrk="1" hangingPunct="1">
              <a:defRPr/>
            </a:pPr>
            <a:r>
              <a:rPr lang="en-US" dirty="0"/>
              <a:t>Length</a:t>
            </a:r>
          </a:p>
          <a:p>
            <a:pPr lvl="1" eaLnBrk="1" hangingPunct="1">
              <a:defRPr/>
            </a:pPr>
            <a:r>
              <a:rPr lang="en-US" dirty="0"/>
              <a:t>Speed of light in the medium</a:t>
            </a:r>
          </a:p>
          <a:p>
            <a:pPr lvl="1" eaLnBrk="1" hangingPunct="1">
              <a:defRPr/>
            </a:pPr>
            <a:r>
              <a:rPr lang="en-US" dirty="0"/>
              <a:t>Edge rate</a:t>
            </a:r>
          </a:p>
        </p:txBody>
      </p:sp>
    </p:spTree>
    <p:extLst>
      <p:ext uri="{BB962C8B-B14F-4D97-AF65-F5344CB8AC3E}">
        <p14:creationId xmlns:p14="http://schemas.microsoft.com/office/powerpoint/2010/main" val="2751008065"/>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a:extLst>
              <a:ext uri="{FF2B5EF4-FFF2-40B4-BE49-F238E27FC236}">
                <a16:creationId xmlns:a16="http://schemas.microsoft.com/office/drawing/2014/main" id="{E848A9A6-F9CC-E143-BF43-892B394B5E1A}"/>
              </a:ext>
            </a:extLst>
          </p:cNvPr>
          <p:cNvSpPr>
            <a:spLocks noGrp="1" noChangeArrowheads="1"/>
          </p:cNvSpPr>
          <p:nvPr>
            <p:ph type="title"/>
          </p:nvPr>
        </p:nvSpPr>
        <p:spPr/>
        <p:txBody>
          <a:bodyPr/>
          <a:lstStyle/>
          <a:p>
            <a:pPr eaLnBrk="1" hangingPunct="1">
              <a:defRPr/>
            </a:pPr>
            <a:r>
              <a:rPr lang="en-US" dirty="0">
                <a:cs typeface="+mj-cs"/>
              </a:rPr>
              <a:t>Example</a:t>
            </a:r>
          </a:p>
        </p:txBody>
      </p:sp>
      <p:sp>
        <p:nvSpPr>
          <p:cNvPr id="982019" name="Rectangle 3">
            <a:extLst>
              <a:ext uri="{FF2B5EF4-FFF2-40B4-BE49-F238E27FC236}">
                <a16:creationId xmlns:a16="http://schemas.microsoft.com/office/drawing/2014/main" id="{675DA00D-AF09-5644-9C9C-5C4F66A2AC98}"/>
              </a:ext>
            </a:extLst>
          </p:cNvPr>
          <p:cNvSpPr>
            <a:spLocks noGrp="1" noChangeArrowheads="1"/>
          </p:cNvSpPr>
          <p:nvPr>
            <p:ph type="body" sz="half" idx="1"/>
          </p:nvPr>
        </p:nvSpPr>
        <p:spPr>
          <a:xfrm>
            <a:off x="914400" y="1219200"/>
            <a:ext cx="7924800" cy="4572000"/>
          </a:xfrm>
        </p:spPr>
        <p:txBody>
          <a:bodyPr/>
          <a:lstStyle/>
          <a:p>
            <a:pPr eaLnBrk="1" hangingPunct="1"/>
            <a:r>
              <a:rPr lang="en-US" altLang="en-US" dirty="0">
                <a:solidFill>
                  <a:schemeClr val="tx1"/>
                </a:solidFill>
              </a:rPr>
              <a:t>When must a 10 cm trace on a PCB be treated as a transmission line?</a:t>
            </a:r>
          </a:p>
          <a:p>
            <a:pPr lvl="1"/>
            <a:r>
              <a:rPr lang="en-US" altLang="en-US" dirty="0">
                <a:solidFill>
                  <a:schemeClr val="tx1"/>
                </a:solidFill>
              </a:rPr>
              <a:t>FR4 epoxy has k = 4.35 (</a:t>
            </a:r>
            <a:r>
              <a:rPr lang="en-US" altLang="en-US" dirty="0">
                <a:solidFill>
                  <a:schemeClr val="tx1"/>
                </a:solidFill>
                <a:latin typeface="Symbol" panose="05050102010706020507" pitchFamily="18" charset="2"/>
              </a:rPr>
              <a:t>e</a:t>
            </a:r>
            <a:r>
              <a:rPr lang="en-US" altLang="en-US" dirty="0">
                <a:solidFill>
                  <a:schemeClr val="tx1"/>
                </a:solidFill>
              </a:rPr>
              <a:t> = k</a:t>
            </a:r>
            <a:r>
              <a:rPr lang="en-US" altLang="en-US" dirty="0">
                <a:solidFill>
                  <a:schemeClr val="tx1"/>
                </a:solidFill>
                <a:latin typeface="Symbol" panose="05050102010706020507" pitchFamily="18" charset="2"/>
              </a:rPr>
              <a:t>e</a:t>
            </a:r>
            <a:r>
              <a:rPr lang="en-US" altLang="en-US" baseline="-25000" dirty="0">
                <a:solidFill>
                  <a:schemeClr val="tx1"/>
                </a:solidFill>
              </a:rPr>
              <a:t>0</a:t>
            </a:r>
            <a:r>
              <a:rPr lang="en-US" altLang="en-US" dirty="0">
                <a:solidFill>
                  <a:schemeClr val="tx1"/>
                </a:solidFill>
              </a:rPr>
              <a:t>)</a:t>
            </a:r>
          </a:p>
          <a:p>
            <a:pPr lvl="1" eaLnBrk="1" hangingPunct="1"/>
            <a:r>
              <a:rPr lang="en-US" altLang="en-US" dirty="0">
                <a:solidFill>
                  <a:schemeClr val="tx1"/>
                </a:solidFill>
              </a:rPr>
              <a:t>Assume rise/fall times are ¼ of cycle time</a:t>
            </a:r>
          </a:p>
          <a:p>
            <a:pPr eaLnBrk="1" hangingPunct="1"/>
            <a:r>
              <a:rPr lang="en-US" altLang="en-US" dirty="0">
                <a:solidFill>
                  <a:schemeClr val="tx1"/>
                </a:solidFill>
              </a:rPr>
              <a:t>Signal propagation velocity</a:t>
            </a:r>
          </a:p>
          <a:p>
            <a:pPr marL="0" indent="0" eaLnBrk="1" hangingPunct="1">
              <a:buNone/>
            </a:pPr>
            <a:endParaRPr lang="en-US" altLang="en-US" dirty="0">
              <a:solidFill>
                <a:schemeClr val="tx1"/>
              </a:solidFill>
            </a:endParaRPr>
          </a:p>
          <a:p>
            <a:pPr eaLnBrk="1" hangingPunct="1"/>
            <a:endParaRPr lang="en-US" altLang="en-US" dirty="0">
              <a:solidFill>
                <a:schemeClr val="tx1"/>
              </a:solidFill>
            </a:endParaRPr>
          </a:p>
          <a:p>
            <a:pPr eaLnBrk="1" hangingPunct="1"/>
            <a:r>
              <a:rPr lang="en-US" altLang="en-US" dirty="0">
                <a:solidFill>
                  <a:schemeClr val="tx1"/>
                </a:solidFill>
              </a:rPr>
              <a:t>Wire flight time</a:t>
            </a:r>
          </a:p>
          <a:p>
            <a:pPr eaLnBrk="1" hangingPunct="1"/>
            <a:endParaRPr lang="en-US" altLang="en-US" dirty="0">
              <a:solidFill>
                <a:schemeClr val="tx1"/>
              </a:solidFill>
            </a:endParaRPr>
          </a:p>
          <a:p>
            <a:pPr eaLnBrk="1" hangingPunct="1"/>
            <a:endParaRPr lang="en-US" altLang="en-US" dirty="0">
              <a:solidFill>
                <a:schemeClr val="tx1"/>
              </a:solidFill>
            </a:endParaRPr>
          </a:p>
          <a:p>
            <a:pPr eaLnBrk="1" hangingPunct="1"/>
            <a:r>
              <a:rPr lang="en-US" altLang="en-US" dirty="0">
                <a:solidFill>
                  <a:schemeClr val="tx1"/>
                </a:solidFill>
              </a:rPr>
              <a:t>Thus, the wire should be treated as a transmission line when signals have a period &lt;2.8 ns (&gt;350 MHz)</a:t>
            </a:r>
          </a:p>
          <a:p>
            <a:pPr eaLnBrk="1" hangingPunct="1"/>
            <a:endParaRPr lang="en-US" altLang="en-US" dirty="0">
              <a:solidFill>
                <a:schemeClr val="tx1"/>
              </a:solidFill>
            </a:endParaRPr>
          </a:p>
        </p:txBody>
      </p:sp>
      <p:graphicFrame>
        <p:nvGraphicFramePr>
          <p:cNvPr id="982020" name="Object 4">
            <a:extLst>
              <a:ext uri="{FF2B5EF4-FFF2-40B4-BE49-F238E27FC236}">
                <a16:creationId xmlns:a16="http://schemas.microsoft.com/office/drawing/2014/main" id="{2D7DF17D-E215-B640-ADB3-B2A0F660A07A}"/>
              </a:ext>
            </a:extLst>
          </p:cNvPr>
          <p:cNvGraphicFramePr>
            <a:graphicFrameLocks noGrp="1" noChangeAspect="1"/>
          </p:cNvGraphicFramePr>
          <p:nvPr>
            <p:ph sz="quarter" idx="2"/>
            <p:extLst>
              <p:ext uri="{D42A27DB-BD31-4B8C-83A1-F6EECF244321}">
                <p14:modId xmlns:p14="http://schemas.microsoft.com/office/powerpoint/2010/main" val="501386123"/>
              </p:ext>
            </p:extLst>
          </p:nvPr>
        </p:nvGraphicFramePr>
        <p:xfrm>
          <a:off x="1904999" y="3087007"/>
          <a:ext cx="3441501" cy="782864"/>
        </p:xfrm>
        <a:graphic>
          <a:graphicData uri="http://schemas.openxmlformats.org/presentationml/2006/ole">
            <mc:AlternateContent xmlns:mc="http://schemas.openxmlformats.org/markup-compatibility/2006">
              <mc:Choice xmlns:v="urn:schemas-microsoft-com:vml" Requires="v">
                <p:oleObj spid="_x0000_s8392" name="Equation" r:id="rId4" imgW="45059600" imgH="10236200" progId="Equation.DSMT4">
                  <p:embed/>
                </p:oleObj>
              </mc:Choice>
              <mc:Fallback>
                <p:oleObj name="Equation" r:id="rId4" imgW="45059600" imgH="10236200" progId="Equation.DSMT4">
                  <p:embed/>
                  <p:pic>
                    <p:nvPicPr>
                      <p:cNvPr id="982020" name="Object 4">
                        <a:extLst>
                          <a:ext uri="{FF2B5EF4-FFF2-40B4-BE49-F238E27FC236}">
                            <a16:creationId xmlns:a16="http://schemas.microsoft.com/office/drawing/2014/main" id="{2D7DF17D-E215-B640-ADB3-B2A0F660A0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4999" y="3087007"/>
                        <a:ext cx="3441501" cy="782864"/>
                      </a:xfrm>
                      <a:prstGeom prst="rect">
                        <a:avLst/>
                      </a:prstGeom>
                      <a:noFill/>
                      <a:ln>
                        <a:noFill/>
                      </a:ln>
                      <a:effectLst/>
                    </p:spPr>
                  </p:pic>
                </p:oleObj>
              </mc:Fallback>
            </mc:AlternateContent>
          </a:graphicData>
        </a:graphic>
      </p:graphicFrame>
      <p:graphicFrame>
        <p:nvGraphicFramePr>
          <p:cNvPr id="982022" name="Object 6">
            <a:extLst>
              <a:ext uri="{FF2B5EF4-FFF2-40B4-BE49-F238E27FC236}">
                <a16:creationId xmlns:a16="http://schemas.microsoft.com/office/drawing/2014/main" id="{5CA6D9AC-5563-0C41-9A16-D77BB955E12A}"/>
              </a:ext>
            </a:extLst>
          </p:cNvPr>
          <p:cNvGraphicFramePr>
            <a:graphicFrameLocks noGrp="1" noChangeAspect="1"/>
          </p:cNvGraphicFramePr>
          <p:nvPr>
            <p:ph sz="quarter" idx="3"/>
            <p:extLst>
              <p:ext uri="{D42A27DB-BD31-4B8C-83A1-F6EECF244321}">
                <p14:modId xmlns:p14="http://schemas.microsoft.com/office/powerpoint/2010/main" val="3202112319"/>
              </p:ext>
            </p:extLst>
          </p:nvPr>
        </p:nvGraphicFramePr>
        <p:xfrm>
          <a:off x="2019299" y="4436123"/>
          <a:ext cx="2263703" cy="782864"/>
        </p:xfrm>
        <a:graphic>
          <a:graphicData uri="http://schemas.openxmlformats.org/presentationml/2006/ole">
            <mc:AlternateContent xmlns:mc="http://schemas.openxmlformats.org/markup-compatibility/2006">
              <mc:Choice xmlns:v="urn:schemas-microsoft-com:vml" Requires="v">
                <p:oleObj spid="_x0000_s8393" name="Equation" r:id="rId6" imgW="28676600" imgH="9944100" progId="Equation.DSMT4">
                  <p:embed/>
                </p:oleObj>
              </mc:Choice>
              <mc:Fallback>
                <p:oleObj name="Equation" r:id="rId6" imgW="28676600" imgH="9944100" progId="Equation.DSMT4">
                  <p:embed/>
                  <p:pic>
                    <p:nvPicPr>
                      <p:cNvPr id="982022" name="Object 6">
                        <a:extLst>
                          <a:ext uri="{FF2B5EF4-FFF2-40B4-BE49-F238E27FC236}">
                            <a16:creationId xmlns:a16="http://schemas.microsoft.com/office/drawing/2014/main" id="{5CA6D9AC-5563-0C41-9A16-D77BB955E1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9299" y="4436123"/>
                        <a:ext cx="2263703" cy="7828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5059618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82019">
                                            <p:txEl>
                                              <p:pRg st="3" end="3"/>
                                            </p:txEl>
                                          </p:spTgt>
                                        </p:tgtEl>
                                        <p:attrNameLst>
                                          <p:attrName>style.visibility</p:attrName>
                                        </p:attrNameLst>
                                      </p:cBhvr>
                                      <p:to>
                                        <p:strVal val="visible"/>
                                      </p:to>
                                    </p:set>
                                    <p:anim calcmode="lin" valueType="num">
                                      <p:cBhvr additive="base">
                                        <p:cTn id="7" dur="500" fill="hold"/>
                                        <p:tgtEl>
                                          <p:spTgt spid="9820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2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82020"/>
                                        </p:tgtEl>
                                        <p:attrNameLst>
                                          <p:attrName>style.visibility</p:attrName>
                                        </p:attrNameLst>
                                      </p:cBhvr>
                                      <p:to>
                                        <p:strVal val="visible"/>
                                      </p:to>
                                    </p:set>
                                    <p:anim calcmode="lin" valueType="num">
                                      <p:cBhvr additive="base">
                                        <p:cTn id="13" dur="500" fill="hold"/>
                                        <p:tgtEl>
                                          <p:spTgt spid="982020"/>
                                        </p:tgtEl>
                                        <p:attrNameLst>
                                          <p:attrName>ppt_x</p:attrName>
                                        </p:attrNameLst>
                                      </p:cBhvr>
                                      <p:tavLst>
                                        <p:tav tm="0">
                                          <p:val>
                                            <p:strVal val="#ppt_x"/>
                                          </p:val>
                                        </p:tav>
                                        <p:tav tm="100000">
                                          <p:val>
                                            <p:strVal val="#ppt_x"/>
                                          </p:val>
                                        </p:tav>
                                      </p:tavLst>
                                    </p:anim>
                                    <p:anim calcmode="lin" valueType="num">
                                      <p:cBhvr additive="base">
                                        <p:cTn id="14" dur="500" fill="hold"/>
                                        <p:tgtEl>
                                          <p:spTgt spid="9820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82019">
                                            <p:txEl>
                                              <p:pRg st="6" end="6"/>
                                            </p:txEl>
                                          </p:spTgt>
                                        </p:tgtEl>
                                        <p:attrNameLst>
                                          <p:attrName>style.visibility</p:attrName>
                                        </p:attrNameLst>
                                      </p:cBhvr>
                                      <p:to>
                                        <p:strVal val="visible"/>
                                      </p:to>
                                    </p:set>
                                    <p:anim calcmode="lin" valueType="num">
                                      <p:cBhvr additive="base">
                                        <p:cTn id="19" dur="500" fill="hold"/>
                                        <p:tgtEl>
                                          <p:spTgt spid="98201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20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82022"/>
                                        </p:tgtEl>
                                        <p:attrNameLst>
                                          <p:attrName>style.visibility</p:attrName>
                                        </p:attrNameLst>
                                      </p:cBhvr>
                                      <p:to>
                                        <p:strVal val="visible"/>
                                      </p:to>
                                    </p:set>
                                    <p:anim calcmode="lin" valueType="num">
                                      <p:cBhvr additive="base">
                                        <p:cTn id="25" dur="500" fill="hold"/>
                                        <p:tgtEl>
                                          <p:spTgt spid="982022"/>
                                        </p:tgtEl>
                                        <p:attrNameLst>
                                          <p:attrName>ppt_x</p:attrName>
                                        </p:attrNameLst>
                                      </p:cBhvr>
                                      <p:tavLst>
                                        <p:tav tm="0">
                                          <p:val>
                                            <p:strVal val="#ppt_x"/>
                                          </p:val>
                                        </p:tav>
                                        <p:tav tm="100000">
                                          <p:val>
                                            <p:strVal val="#ppt_x"/>
                                          </p:val>
                                        </p:tav>
                                      </p:tavLst>
                                    </p:anim>
                                    <p:anim calcmode="lin" valueType="num">
                                      <p:cBhvr additive="base">
                                        <p:cTn id="26" dur="500" fill="hold"/>
                                        <p:tgtEl>
                                          <p:spTgt spid="98202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82019">
                                            <p:txEl>
                                              <p:pRg st="9" end="9"/>
                                            </p:txEl>
                                          </p:spTgt>
                                        </p:tgtEl>
                                        <p:attrNameLst>
                                          <p:attrName>style.visibility</p:attrName>
                                        </p:attrNameLst>
                                      </p:cBhvr>
                                      <p:to>
                                        <p:strVal val="visible"/>
                                      </p:to>
                                    </p:set>
                                    <p:anim calcmode="lin" valueType="num">
                                      <p:cBhvr additive="base">
                                        <p:cTn id="31" dur="500" fill="hold"/>
                                        <p:tgtEl>
                                          <p:spTgt spid="982019">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820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a:extLst>
              <a:ext uri="{FF2B5EF4-FFF2-40B4-BE49-F238E27FC236}">
                <a16:creationId xmlns:a16="http://schemas.microsoft.com/office/drawing/2014/main" id="{4C6139DE-C6D7-E048-8B99-60877B2E34A9}"/>
              </a:ext>
            </a:extLst>
          </p:cNvPr>
          <p:cNvSpPr>
            <a:spLocks noGrp="1" noChangeArrowheads="1"/>
          </p:cNvSpPr>
          <p:nvPr>
            <p:ph type="title"/>
          </p:nvPr>
        </p:nvSpPr>
        <p:spPr/>
        <p:txBody>
          <a:bodyPr/>
          <a:lstStyle/>
          <a:p>
            <a:pPr eaLnBrk="1" hangingPunct="1">
              <a:defRPr/>
            </a:pPr>
            <a:r>
              <a:rPr lang="en-US" sz="4000" dirty="0">
                <a:cs typeface="+mj-cs"/>
              </a:rPr>
              <a:t>Characteristic Impedance</a:t>
            </a:r>
          </a:p>
        </p:txBody>
      </p:sp>
      <p:sp>
        <p:nvSpPr>
          <p:cNvPr id="988163" name="Rectangle 3">
            <a:extLst>
              <a:ext uri="{FF2B5EF4-FFF2-40B4-BE49-F238E27FC236}">
                <a16:creationId xmlns:a16="http://schemas.microsoft.com/office/drawing/2014/main" id="{3466F877-AC7F-DE43-BA8C-66E111189B07}"/>
              </a:ext>
            </a:extLst>
          </p:cNvPr>
          <p:cNvSpPr>
            <a:spLocks noGrp="1" noChangeArrowheads="1"/>
          </p:cNvSpPr>
          <p:nvPr>
            <p:ph type="body" sz="half" idx="1"/>
          </p:nvPr>
        </p:nvSpPr>
        <p:spPr>
          <a:xfrm>
            <a:off x="914400" y="1383268"/>
            <a:ext cx="7924800" cy="4572000"/>
          </a:xfrm>
        </p:spPr>
        <p:txBody>
          <a:bodyPr/>
          <a:lstStyle/>
          <a:p>
            <a:pPr>
              <a:defRPr/>
            </a:pPr>
            <a:r>
              <a:rPr lang="en-US" dirty="0">
                <a:cs typeface="+mn-cs"/>
              </a:rPr>
              <a:t>Z</a:t>
            </a:r>
            <a:r>
              <a:rPr lang="en-US" baseline="-25000" dirty="0">
                <a:cs typeface="+mn-cs"/>
              </a:rPr>
              <a:t>0</a:t>
            </a:r>
            <a:r>
              <a:rPr lang="en-US" dirty="0">
                <a:cs typeface="+mn-cs"/>
              </a:rPr>
              <a:t>: ratio of voltage to current of a signal along the line</a:t>
            </a:r>
          </a:p>
          <a:p>
            <a:pPr>
              <a:defRPr/>
            </a:pPr>
            <a:r>
              <a:rPr lang="en-US" dirty="0">
                <a:cs typeface="+mn-cs"/>
              </a:rPr>
              <a:t>Depends on the geometry of the line</a:t>
            </a:r>
          </a:p>
        </p:txBody>
      </p:sp>
      <p:graphicFrame>
        <p:nvGraphicFramePr>
          <p:cNvPr id="47109" name="Object 6">
            <a:extLst>
              <a:ext uri="{FF2B5EF4-FFF2-40B4-BE49-F238E27FC236}">
                <a16:creationId xmlns:a16="http://schemas.microsoft.com/office/drawing/2014/main" id="{90C83190-CBEB-6D4B-8E07-D8E2A1AA516E}"/>
              </a:ext>
            </a:extLst>
          </p:cNvPr>
          <p:cNvGraphicFramePr>
            <a:graphicFrameLocks noGrp="1" noChangeAspect="1"/>
          </p:cNvGraphicFramePr>
          <p:nvPr>
            <p:ph sz="quarter" idx="2"/>
            <p:extLst>
              <p:ext uri="{D42A27DB-BD31-4B8C-83A1-F6EECF244321}">
                <p14:modId xmlns:p14="http://schemas.microsoft.com/office/powerpoint/2010/main" val="95893161"/>
              </p:ext>
            </p:extLst>
          </p:nvPr>
        </p:nvGraphicFramePr>
        <p:xfrm>
          <a:off x="1528762" y="2818884"/>
          <a:ext cx="3348038" cy="622300"/>
        </p:xfrm>
        <a:graphic>
          <a:graphicData uri="http://schemas.openxmlformats.org/presentationml/2006/ole">
            <mc:AlternateContent xmlns:mc="http://schemas.openxmlformats.org/markup-compatibility/2006">
              <mc:Choice xmlns:v="urn:schemas-microsoft-com:vml" Requires="v">
                <p:oleObj spid="_x0000_s9416" name="Equation" r:id="rId4" imgW="55003700" imgH="10236200" progId="Equation.DSMT4">
                  <p:embed/>
                </p:oleObj>
              </mc:Choice>
              <mc:Fallback>
                <p:oleObj name="Equation" r:id="rId4" imgW="55003700" imgH="10236200" progId="Equation.DSMT4">
                  <p:embed/>
                  <p:pic>
                    <p:nvPicPr>
                      <p:cNvPr id="47109" name="Object 6">
                        <a:extLst>
                          <a:ext uri="{FF2B5EF4-FFF2-40B4-BE49-F238E27FC236}">
                            <a16:creationId xmlns:a16="http://schemas.microsoft.com/office/drawing/2014/main" id="{90C83190-CBEB-6D4B-8E07-D8E2A1AA51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762" y="2818884"/>
                        <a:ext cx="3348038"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988164" name="Picture 4">
            <a:extLst>
              <a:ext uri="{FF2B5EF4-FFF2-40B4-BE49-F238E27FC236}">
                <a16:creationId xmlns:a16="http://schemas.microsoft.com/office/drawing/2014/main" id="{20A1CAFA-1FDA-6243-A05D-FF3242E16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7493" y="2717964"/>
            <a:ext cx="2593652" cy="12662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988165" name="Picture 5">
            <a:extLst>
              <a:ext uri="{FF2B5EF4-FFF2-40B4-BE49-F238E27FC236}">
                <a16:creationId xmlns:a16="http://schemas.microsoft.com/office/drawing/2014/main" id="{E2DD3B29-7878-584D-8F35-11CC3B0F79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7493" y="4609068"/>
            <a:ext cx="2564606" cy="15102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aphicFrame>
        <p:nvGraphicFramePr>
          <p:cNvPr id="47112" name="Object 8">
            <a:extLst>
              <a:ext uri="{FF2B5EF4-FFF2-40B4-BE49-F238E27FC236}">
                <a16:creationId xmlns:a16="http://schemas.microsoft.com/office/drawing/2014/main" id="{7D1B9126-E73E-A047-853D-3856016AAEB3}"/>
              </a:ext>
            </a:extLst>
          </p:cNvPr>
          <p:cNvGraphicFramePr>
            <a:graphicFrameLocks noGrp="1" noChangeAspect="1"/>
          </p:cNvGraphicFramePr>
          <p:nvPr>
            <p:ph sz="quarter" idx="3"/>
            <p:extLst>
              <p:ext uri="{D42A27DB-BD31-4B8C-83A1-F6EECF244321}">
                <p14:modId xmlns:p14="http://schemas.microsoft.com/office/powerpoint/2010/main" val="3511856281"/>
              </p:ext>
            </p:extLst>
          </p:nvPr>
        </p:nvGraphicFramePr>
        <p:xfrm>
          <a:off x="1528762" y="4889750"/>
          <a:ext cx="2438400" cy="622300"/>
        </p:xfrm>
        <a:graphic>
          <a:graphicData uri="http://schemas.openxmlformats.org/presentationml/2006/ole">
            <mc:AlternateContent xmlns:mc="http://schemas.openxmlformats.org/markup-compatibility/2006">
              <mc:Choice xmlns:v="urn:schemas-microsoft-com:vml" Requires="v">
                <p:oleObj spid="_x0000_s9417" name="Equation" r:id="rId8" imgW="40081200" imgH="10236200" progId="Equation.DSMT4">
                  <p:embed/>
                </p:oleObj>
              </mc:Choice>
              <mc:Fallback>
                <p:oleObj name="Equation" r:id="rId8" imgW="40081200" imgH="10236200" progId="Equation.DSMT4">
                  <p:embed/>
                  <p:pic>
                    <p:nvPicPr>
                      <p:cNvPr id="47112" name="Object 8">
                        <a:extLst>
                          <a:ext uri="{FF2B5EF4-FFF2-40B4-BE49-F238E27FC236}">
                            <a16:creationId xmlns:a16="http://schemas.microsoft.com/office/drawing/2014/main" id="{7D1B9126-E73E-A047-853D-3856016AAE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8762" y="4889750"/>
                        <a:ext cx="24384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88171" name="Text Box 11">
            <a:extLst>
              <a:ext uri="{FF2B5EF4-FFF2-40B4-BE49-F238E27FC236}">
                <a16:creationId xmlns:a16="http://schemas.microsoft.com/office/drawing/2014/main" id="{45133DE3-B02C-C34B-A03E-C32FDF8F803D}"/>
              </a:ext>
            </a:extLst>
          </p:cNvPr>
          <p:cNvSpPr txBox="1">
            <a:spLocks noChangeArrowheads="1"/>
          </p:cNvSpPr>
          <p:nvPr/>
        </p:nvSpPr>
        <p:spPr bwMode="auto">
          <a:xfrm>
            <a:off x="1259685" y="2348632"/>
            <a:ext cx="324960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Arial" charset="0"/>
                <a:ea typeface="ＭＳ Ｐゴシック" charset="0"/>
              </a:rPr>
              <a:t>Microstrip: Outer layer of PCB</a:t>
            </a:r>
          </a:p>
        </p:txBody>
      </p:sp>
      <p:sp>
        <p:nvSpPr>
          <p:cNvPr id="988172" name="Text Box 12">
            <a:extLst>
              <a:ext uri="{FF2B5EF4-FFF2-40B4-BE49-F238E27FC236}">
                <a16:creationId xmlns:a16="http://schemas.microsoft.com/office/drawing/2014/main" id="{70E5051A-1362-8749-BD07-36E7839ECF81}"/>
              </a:ext>
            </a:extLst>
          </p:cNvPr>
          <p:cNvSpPr txBox="1">
            <a:spLocks noChangeArrowheads="1"/>
          </p:cNvSpPr>
          <p:nvPr/>
        </p:nvSpPr>
        <p:spPr bwMode="auto">
          <a:xfrm>
            <a:off x="1259685" y="4307443"/>
            <a:ext cx="303159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Arial" charset="0"/>
                <a:ea typeface="ＭＳ Ｐゴシック" charset="0"/>
              </a:rPr>
              <a:t>Stripline: Inner layer of PCB</a:t>
            </a:r>
          </a:p>
        </p:txBody>
      </p:sp>
    </p:spTree>
    <p:extLst>
      <p:ext uri="{BB962C8B-B14F-4D97-AF65-F5344CB8AC3E}">
        <p14:creationId xmlns:p14="http://schemas.microsoft.com/office/powerpoint/2010/main" val="928434452"/>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a:extLst>
              <a:ext uri="{FF2B5EF4-FFF2-40B4-BE49-F238E27FC236}">
                <a16:creationId xmlns:a16="http://schemas.microsoft.com/office/drawing/2014/main" id="{0480AE2A-809E-A041-B276-581AE388F869}"/>
              </a:ext>
            </a:extLst>
          </p:cNvPr>
          <p:cNvSpPr>
            <a:spLocks noGrp="1" noChangeArrowheads="1"/>
          </p:cNvSpPr>
          <p:nvPr>
            <p:ph type="title"/>
          </p:nvPr>
        </p:nvSpPr>
        <p:spPr/>
        <p:txBody>
          <a:bodyPr/>
          <a:lstStyle/>
          <a:p>
            <a:pPr eaLnBrk="1" hangingPunct="1">
              <a:defRPr/>
            </a:pPr>
            <a:r>
              <a:rPr lang="en-US" sz="4000" dirty="0">
                <a:cs typeface="+mj-cs"/>
              </a:rPr>
              <a:t>Example</a:t>
            </a:r>
          </a:p>
        </p:txBody>
      </p:sp>
      <p:sp>
        <p:nvSpPr>
          <p:cNvPr id="992259" name="Rectangle 3">
            <a:extLst>
              <a:ext uri="{FF2B5EF4-FFF2-40B4-BE49-F238E27FC236}">
                <a16:creationId xmlns:a16="http://schemas.microsoft.com/office/drawing/2014/main" id="{987EC02D-851A-6C41-8E97-A713E89E5F2E}"/>
              </a:ext>
            </a:extLst>
          </p:cNvPr>
          <p:cNvSpPr>
            <a:spLocks noGrp="1" noChangeArrowheads="1"/>
          </p:cNvSpPr>
          <p:nvPr>
            <p:ph type="body" sz="half" idx="1"/>
          </p:nvPr>
        </p:nvSpPr>
        <p:spPr>
          <a:xfrm>
            <a:off x="914400" y="1219200"/>
            <a:ext cx="7696200" cy="4572000"/>
          </a:xfrm>
        </p:spPr>
        <p:txBody>
          <a:bodyPr/>
          <a:lstStyle/>
          <a:p>
            <a:r>
              <a:rPr lang="en-US" altLang="en-US" sz="2000" dirty="0"/>
              <a:t>A 4-layer PCB contains power and ground planes on the inner layers and signals on the outer layers. The board uses 1 oz copper (1.4 mils thick) and the FR4 dielectric is 8.7 mils thick. How wide should the traces be to achieve 50 </a:t>
            </a:r>
            <a:r>
              <a:rPr lang="en-US" altLang="en-US" sz="2000" dirty="0">
                <a:latin typeface="Symbol" panose="05050102010706020507" pitchFamily="18" charset="2"/>
              </a:rPr>
              <a:t>W</a:t>
            </a:r>
            <a:r>
              <a:rPr lang="en-US" altLang="en-US" sz="2000" dirty="0"/>
              <a:t> characteristic impedance?</a:t>
            </a:r>
          </a:p>
          <a:p>
            <a:pPr eaLnBrk="1" hangingPunct="1"/>
            <a:r>
              <a:rPr lang="en-US" altLang="en-US" sz="2000" dirty="0"/>
              <a:t>This is a microstrip design.  Solve for w with </a:t>
            </a:r>
          </a:p>
          <a:p>
            <a:pPr lvl="1" eaLnBrk="1" hangingPunct="1"/>
            <a:r>
              <a:rPr lang="en-US" altLang="en-US" dirty="0"/>
              <a:t>t = 1.4 mils</a:t>
            </a:r>
          </a:p>
          <a:p>
            <a:pPr lvl="1" eaLnBrk="1" hangingPunct="1"/>
            <a:r>
              <a:rPr lang="en-US" altLang="en-US" dirty="0"/>
              <a:t>h = 8.7 mils </a:t>
            </a:r>
          </a:p>
          <a:p>
            <a:pPr lvl="1" eaLnBrk="1" hangingPunct="1"/>
            <a:r>
              <a:rPr lang="en-US" altLang="en-US" dirty="0"/>
              <a:t>k = 4.35</a:t>
            </a:r>
          </a:p>
          <a:p>
            <a:pPr lvl="1"/>
            <a:r>
              <a:rPr lang="en-US" altLang="en-US" dirty="0"/>
              <a:t>Z</a:t>
            </a:r>
            <a:r>
              <a:rPr lang="en-US" altLang="en-US" baseline="-25000" dirty="0"/>
              <a:t>0</a:t>
            </a:r>
            <a:r>
              <a:rPr lang="en-US" altLang="en-US" dirty="0"/>
              <a:t> = 50 </a:t>
            </a:r>
            <a:r>
              <a:rPr lang="en-US" altLang="en-US" dirty="0">
                <a:latin typeface="Symbol" panose="05050102010706020507" pitchFamily="18" charset="2"/>
              </a:rPr>
              <a:t>W</a:t>
            </a:r>
            <a:endParaRPr lang="en-US" altLang="en-US" dirty="0">
              <a:latin typeface="Symbol" pitchFamily="2" charset="2"/>
            </a:endParaRPr>
          </a:p>
          <a:p>
            <a:pPr eaLnBrk="1" hangingPunct="1"/>
            <a:r>
              <a:rPr lang="en-US" altLang="en-US" sz="2000" dirty="0"/>
              <a:t>w = 15 mils</a:t>
            </a:r>
          </a:p>
          <a:p>
            <a:pPr eaLnBrk="1" hangingPunct="1"/>
            <a:endParaRPr lang="en-US" altLang="en-US" sz="2000" dirty="0"/>
          </a:p>
        </p:txBody>
      </p:sp>
      <p:graphicFrame>
        <p:nvGraphicFramePr>
          <p:cNvPr id="992260" name="Object 4">
            <a:extLst>
              <a:ext uri="{FF2B5EF4-FFF2-40B4-BE49-F238E27FC236}">
                <a16:creationId xmlns:a16="http://schemas.microsoft.com/office/drawing/2014/main" id="{2D6DEAC7-7239-E74A-B718-E857340D6B01}"/>
              </a:ext>
            </a:extLst>
          </p:cNvPr>
          <p:cNvGraphicFramePr>
            <a:graphicFrameLocks noGrp="1" noChangeAspect="1"/>
          </p:cNvGraphicFramePr>
          <p:nvPr>
            <p:ph sz="half" idx="2"/>
            <p:extLst>
              <p:ext uri="{D42A27DB-BD31-4B8C-83A1-F6EECF244321}">
                <p14:modId xmlns:p14="http://schemas.microsoft.com/office/powerpoint/2010/main" val="1591101947"/>
              </p:ext>
            </p:extLst>
          </p:nvPr>
        </p:nvGraphicFramePr>
        <p:xfrm>
          <a:off x="3048000" y="3635830"/>
          <a:ext cx="3429000" cy="638175"/>
        </p:xfrm>
        <a:graphic>
          <a:graphicData uri="http://schemas.openxmlformats.org/presentationml/2006/ole">
            <mc:AlternateContent xmlns:mc="http://schemas.openxmlformats.org/markup-compatibility/2006">
              <mc:Choice xmlns:v="urn:schemas-microsoft-com:vml" Requires="v">
                <p:oleObj spid="_x0000_s10341" name="Equation" r:id="rId4" imgW="55003700" imgH="10236200" progId="Equation.DSMT4">
                  <p:embed/>
                </p:oleObj>
              </mc:Choice>
              <mc:Fallback>
                <p:oleObj name="Equation" r:id="rId4" imgW="55003700" imgH="10236200" progId="Equation.DSMT4">
                  <p:embed/>
                  <p:pic>
                    <p:nvPicPr>
                      <p:cNvPr id="992260" name="Object 4">
                        <a:extLst>
                          <a:ext uri="{FF2B5EF4-FFF2-40B4-BE49-F238E27FC236}">
                            <a16:creationId xmlns:a16="http://schemas.microsoft.com/office/drawing/2014/main" id="{2D6DEAC7-7239-E74A-B718-E857340D6B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635830"/>
                        <a:ext cx="34290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9082139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92259">
                                            <p:txEl>
                                              <p:pRg st="1" end="1"/>
                                            </p:txEl>
                                          </p:spTgt>
                                        </p:tgtEl>
                                        <p:attrNameLst>
                                          <p:attrName>style.visibility</p:attrName>
                                        </p:attrNameLst>
                                      </p:cBhvr>
                                      <p:to>
                                        <p:strVal val="visible"/>
                                      </p:to>
                                    </p:set>
                                    <p:anim calcmode="lin" valueType="num">
                                      <p:cBhvr additive="base">
                                        <p:cTn id="7" dur="500" fill="hold"/>
                                        <p:tgtEl>
                                          <p:spTgt spid="9922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225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2259">
                                            <p:txEl>
                                              <p:pRg st="2" end="2"/>
                                            </p:txEl>
                                          </p:spTgt>
                                        </p:tgtEl>
                                        <p:attrNameLst>
                                          <p:attrName>style.visibility</p:attrName>
                                        </p:attrNameLst>
                                      </p:cBhvr>
                                      <p:to>
                                        <p:strVal val="visible"/>
                                      </p:to>
                                    </p:set>
                                    <p:anim calcmode="lin" valueType="num">
                                      <p:cBhvr additive="base">
                                        <p:cTn id="11" dur="500" fill="hold"/>
                                        <p:tgtEl>
                                          <p:spTgt spid="99225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225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2259">
                                            <p:txEl>
                                              <p:pRg st="3" end="3"/>
                                            </p:txEl>
                                          </p:spTgt>
                                        </p:tgtEl>
                                        <p:attrNameLst>
                                          <p:attrName>style.visibility</p:attrName>
                                        </p:attrNameLst>
                                      </p:cBhvr>
                                      <p:to>
                                        <p:strVal val="visible"/>
                                      </p:to>
                                    </p:set>
                                    <p:anim calcmode="lin" valueType="num">
                                      <p:cBhvr additive="base">
                                        <p:cTn id="15" dur="500" fill="hold"/>
                                        <p:tgtEl>
                                          <p:spTgt spid="99225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225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92259">
                                            <p:txEl>
                                              <p:pRg st="4" end="4"/>
                                            </p:txEl>
                                          </p:spTgt>
                                        </p:tgtEl>
                                        <p:attrNameLst>
                                          <p:attrName>style.visibility</p:attrName>
                                        </p:attrNameLst>
                                      </p:cBhvr>
                                      <p:to>
                                        <p:strVal val="visible"/>
                                      </p:to>
                                    </p:set>
                                    <p:anim calcmode="lin" valueType="num">
                                      <p:cBhvr additive="base">
                                        <p:cTn id="19" dur="500" fill="hold"/>
                                        <p:tgtEl>
                                          <p:spTgt spid="99225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225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92259">
                                            <p:txEl>
                                              <p:pRg st="5" end="5"/>
                                            </p:txEl>
                                          </p:spTgt>
                                        </p:tgtEl>
                                        <p:attrNameLst>
                                          <p:attrName>style.visibility</p:attrName>
                                        </p:attrNameLst>
                                      </p:cBhvr>
                                      <p:to>
                                        <p:strVal val="visible"/>
                                      </p:to>
                                    </p:set>
                                    <p:anim calcmode="lin" valueType="num">
                                      <p:cBhvr additive="base">
                                        <p:cTn id="23" dur="500" fill="hold"/>
                                        <p:tgtEl>
                                          <p:spTgt spid="99225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225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92260"/>
                                        </p:tgtEl>
                                        <p:attrNameLst>
                                          <p:attrName>style.visibility</p:attrName>
                                        </p:attrNameLst>
                                      </p:cBhvr>
                                      <p:to>
                                        <p:strVal val="visible"/>
                                      </p:to>
                                    </p:set>
                                    <p:anim calcmode="lin" valueType="num">
                                      <p:cBhvr additive="base">
                                        <p:cTn id="27" dur="500" fill="hold"/>
                                        <p:tgtEl>
                                          <p:spTgt spid="992260"/>
                                        </p:tgtEl>
                                        <p:attrNameLst>
                                          <p:attrName>ppt_x</p:attrName>
                                        </p:attrNameLst>
                                      </p:cBhvr>
                                      <p:tavLst>
                                        <p:tav tm="0">
                                          <p:val>
                                            <p:strVal val="#ppt_x"/>
                                          </p:val>
                                        </p:tav>
                                        <p:tav tm="100000">
                                          <p:val>
                                            <p:strVal val="#ppt_x"/>
                                          </p:val>
                                        </p:tav>
                                      </p:tavLst>
                                    </p:anim>
                                    <p:anim calcmode="lin" valueType="num">
                                      <p:cBhvr additive="base">
                                        <p:cTn id="28" dur="500" fill="hold"/>
                                        <p:tgtEl>
                                          <p:spTgt spid="992260"/>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992259">
                                            <p:txEl>
                                              <p:pRg st="6" end="6"/>
                                            </p:txEl>
                                          </p:spTgt>
                                        </p:tgtEl>
                                        <p:attrNameLst>
                                          <p:attrName>style.visibility</p:attrName>
                                        </p:attrNameLst>
                                      </p:cBhvr>
                                      <p:to>
                                        <p:strVal val="visible"/>
                                      </p:to>
                                    </p:set>
                                    <p:anim calcmode="lin" valueType="num">
                                      <p:cBhvr additive="base">
                                        <p:cTn id="33" dur="500" fill="hold"/>
                                        <p:tgtEl>
                                          <p:spTgt spid="99225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922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a:extLst>
              <a:ext uri="{FF2B5EF4-FFF2-40B4-BE49-F238E27FC236}">
                <a16:creationId xmlns:a16="http://schemas.microsoft.com/office/drawing/2014/main" id="{249EEA65-3290-D14D-B338-CD624F563592}"/>
              </a:ext>
            </a:extLst>
          </p:cNvPr>
          <p:cNvSpPr>
            <a:spLocks noGrp="1" noChangeArrowheads="1"/>
          </p:cNvSpPr>
          <p:nvPr>
            <p:ph type="title"/>
          </p:nvPr>
        </p:nvSpPr>
        <p:spPr/>
        <p:txBody>
          <a:bodyPr/>
          <a:lstStyle/>
          <a:p>
            <a:pPr eaLnBrk="1" hangingPunct="1">
              <a:defRPr/>
            </a:pPr>
            <a:r>
              <a:rPr lang="en-US" dirty="0">
                <a:cs typeface="+mj-cs"/>
              </a:rPr>
              <a:t>Reflections</a:t>
            </a:r>
          </a:p>
        </p:txBody>
      </p:sp>
      <p:sp>
        <p:nvSpPr>
          <p:cNvPr id="986115" name="Rectangle 3">
            <a:extLst>
              <a:ext uri="{FF2B5EF4-FFF2-40B4-BE49-F238E27FC236}">
                <a16:creationId xmlns:a16="http://schemas.microsoft.com/office/drawing/2014/main" id="{803677A4-4261-EB46-A1D0-9E9BD061A30C}"/>
              </a:ext>
            </a:extLst>
          </p:cNvPr>
          <p:cNvSpPr>
            <a:spLocks noGrp="1" noChangeArrowheads="1"/>
          </p:cNvSpPr>
          <p:nvPr>
            <p:ph type="body" sz="half" idx="1"/>
          </p:nvPr>
        </p:nvSpPr>
        <p:spPr>
          <a:xfrm>
            <a:off x="914400" y="1360714"/>
            <a:ext cx="7772400" cy="4572000"/>
          </a:xfrm>
        </p:spPr>
        <p:txBody>
          <a:bodyPr/>
          <a:lstStyle/>
          <a:p>
            <a:pPr eaLnBrk="1" hangingPunct="1"/>
            <a:r>
              <a:rPr lang="en-US" altLang="en-US" dirty="0"/>
              <a:t>When a wave hits the end of a transmission line, part of the energy will reflect if the load impedance does not match the characteristic impedance.</a:t>
            </a:r>
          </a:p>
          <a:p>
            <a:pPr eaLnBrk="1" hangingPunct="1"/>
            <a:endParaRPr lang="en-US" altLang="en-US" dirty="0"/>
          </a:p>
          <a:p>
            <a:pPr eaLnBrk="1" hangingPunct="1"/>
            <a:r>
              <a:rPr lang="en-US" altLang="en-US" dirty="0"/>
              <a:t>Reflection coefficient:</a:t>
            </a:r>
          </a:p>
          <a:p>
            <a:pPr eaLnBrk="1" hangingPunct="1"/>
            <a:endParaRPr lang="en-US" altLang="en-US" dirty="0"/>
          </a:p>
          <a:p>
            <a:pPr eaLnBrk="1" hangingPunct="1"/>
            <a:r>
              <a:rPr lang="en-US" altLang="en-US" dirty="0"/>
              <a:t>A wave with an amplitude of V</a:t>
            </a:r>
            <a:r>
              <a:rPr lang="en-US" altLang="en-US" baseline="-25000" dirty="0"/>
              <a:t>reflected</a:t>
            </a:r>
            <a:r>
              <a:rPr lang="en-US" altLang="en-US" dirty="0"/>
              <a:t> = </a:t>
            </a:r>
            <a:r>
              <a:rPr lang="en-US" altLang="en-US" dirty="0" err="1">
                <a:latin typeface="Symbol" panose="05050102010706020507" pitchFamily="18" charset="2"/>
              </a:rPr>
              <a:t>G</a:t>
            </a:r>
            <a:r>
              <a:rPr lang="en-US" altLang="en-US" dirty="0" err="1"/>
              <a:t>V</a:t>
            </a:r>
            <a:r>
              <a:rPr lang="en-US" altLang="en-US" baseline="-25000" dirty="0" err="1"/>
              <a:t>incident</a:t>
            </a:r>
            <a:r>
              <a:rPr lang="en-US" altLang="en-US" dirty="0"/>
              <a:t> returns along the line.</a:t>
            </a:r>
          </a:p>
        </p:txBody>
      </p:sp>
      <p:graphicFrame>
        <p:nvGraphicFramePr>
          <p:cNvPr id="51205" name="Object 4">
            <a:extLst>
              <a:ext uri="{FF2B5EF4-FFF2-40B4-BE49-F238E27FC236}">
                <a16:creationId xmlns:a16="http://schemas.microsoft.com/office/drawing/2014/main" id="{624E3A42-13CE-C24F-813A-86E3946A5551}"/>
              </a:ext>
            </a:extLst>
          </p:cNvPr>
          <p:cNvGraphicFramePr>
            <a:graphicFrameLocks noGrp="1" noChangeAspect="1"/>
          </p:cNvGraphicFramePr>
          <p:nvPr>
            <p:ph sz="half" idx="2"/>
            <p:extLst>
              <p:ext uri="{D42A27DB-BD31-4B8C-83A1-F6EECF244321}">
                <p14:modId xmlns:p14="http://schemas.microsoft.com/office/powerpoint/2010/main" val="1044947198"/>
              </p:ext>
            </p:extLst>
          </p:nvPr>
        </p:nvGraphicFramePr>
        <p:xfrm>
          <a:off x="4158342" y="2797401"/>
          <a:ext cx="1524000" cy="849313"/>
        </p:xfrm>
        <a:graphic>
          <a:graphicData uri="http://schemas.openxmlformats.org/presentationml/2006/ole">
            <mc:AlternateContent xmlns:mc="http://schemas.openxmlformats.org/markup-compatibility/2006">
              <mc:Choice xmlns:v="urn:schemas-microsoft-com:vml" Requires="v">
                <p:oleObj spid="_x0000_s11365" name="Equation" r:id="rId4" imgW="17843500" imgH="9944100" progId="Equation.DSMT4">
                  <p:embed/>
                </p:oleObj>
              </mc:Choice>
              <mc:Fallback>
                <p:oleObj name="Equation" r:id="rId4" imgW="17843500" imgH="9944100" progId="Equation.DSMT4">
                  <p:embed/>
                  <p:pic>
                    <p:nvPicPr>
                      <p:cNvPr id="51205" name="Object 4">
                        <a:extLst>
                          <a:ext uri="{FF2B5EF4-FFF2-40B4-BE49-F238E27FC236}">
                            <a16:creationId xmlns:a16="http://schemas.microsoft.com/office/drawing/2014/main" id="{624E3A42-13CE-C24F-813A-86E3946A55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8342" y="2797401"/>
                        <a:ext cx="1524000" cy="84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959353265"/>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a:extLst>
              <a:ext uri="{FF2B5EF4-FFF2-40B4-BE49-F238E27FC236}">
                <a16:creationId xmlns:a16="http://schemas.microsoft.com/office/drawing/2014/main" id="{4A6D0929-9BC4-B44C-BDB4-A6636564FF9D}"/>
              </a:ext>
            </a:extLst>
          </p:cNvPr>
          <p:cNvSpPr>
            <a:spLocks noGrp="1" noChangeArrowheads="1"/>
          </p:cNvSpPr>
          <p:nvPr>
            <p:ph type="title"/>
          </p:nvPr>
        </p:nvSpPr>
        <p:spPr/>
        <p:txBody>
          <a:bodyPr/>
          <a:lstStyle/>
          <a:p>
            <a:pPr eaLnBrk="1" hangingPunct="1">
              <a:defRPr/>
            </a:pPr>
            <a:r>
              <a:rPr lang="en-US" sz="4000" dirty="0">
                <a:cs typeface="+mj-cs"/>
              </a:rPr>
              <a:t>Example: Reflections</a:t>
            </a:r>
          </a:p>
        </p:txBody>
      </p:sp>
      <p:sp>
        <p:nvSpPr>
          <p:cNvPr id="996355" name="Rectangle 3">
            <a:extLst>
              <a:ext uri="{FF2B5EF4-FFF2-40B4-BE49-F238E27FC236}">
                <a16:creationId xmlns:a16="http://schemas.microsoft.com/office/drawing/2014/main" id="{AF2093F1-6EDF-154A-9331-4EEF4F566665}"/>
              </a:ext>
            </a:extLst>
          </p:cNvPr>
          <p:cNvSpPr>
            <a:spLocks noGrp="1" noChangeArrowheads="1"/>
          </p:cNvSpPr>
          <p:nvPr>
            <p:ph type="body" sz="half" idx="1"/>
          </p:nvPr>
        </p:nvSpPr>
        <p:spPr>
          <a:xfrm>
            <a:off x="914400" y="1295400"/>
            <a:ext cx="4876800" cy="4572000"/>
          </a:xfrm>
        </p:spPr>
        <p:txBody>
          <a:bodyPr/>
          <a:lstStyle/>
          <a:p>
            <a:r>
              <a:rPr lang="en-US" altLang="en-US" sz="2000" dirty="0"/>
              <a:t>A strong driver with a Thevenin equivalent resistance of 10 </a:t>
            </a:r>
            <a:r>
              <a:rPr lang="en-US" altLang="en-US" sz="1800" dirty="0">
                <a:latin typeface="Symbol" panose="05050102010706020507" pitchFamily="18" charset="2"/>
              </a:rPr>
              <a:t>W</a:t>
            </a:r>
            <a:r>
              <a:rPr lang="en-US" altLang="en-US" sz="2000" dirty="0"/>
              <a:t> drives an unterminated transmission line with Z</a:t>
            </a:r>
            <a:r>
              <a:rPr lang="en-US" altLang="en-US" sz="2000" baseline="-25000" dirty="0"/>
              <a:t>0</a:t>
            </a:r>
            <a:r>
              <a:rPr lang="en-US" altLang="en-US" sz="2000" dirty="0"/>
              <a:t> = 50 </a:t>
            </a:r>
            <a:r>
              <a:rPr lang="en-US" altLang="en-US" sz="1800" dirty="0">
                <a:latin typeface="Symbol" panose="05050102010706020507" pitchFamily="18" charset="2"/>
              </a:rPr>
              <a:t>W</a:t>
            </a:r>
            <a:r>
              <a:rPr lang="en-US" altLang="en-US" sz="2000" dirty="0"/>
              <a:t> and flight time T.  Plot the voltage at the 1/3 point and end of the line. </a:t>
            </a:r>
          </a:p>
          <a:p>
            <a:pPr eaLnBrk="1" hangingPunct="1"/>
            <a:r>
              <a:rPr lang="en-US" altLang="en-US" sz="2000" dirty="0"/>
              <a:t>Reflection coefficients: </a:t>
            </a:r>
          </a:p>
          <a:p>
            <a:pPr lvl="1" eaLnBrk="1" hangingPunct="1"/>
            <a:endParaRPr lang="en-US" altLang="en-US" dirty="0"/>
          </a:p>
          <a:p>
            <a:pPr lvl="1" eaLnBrk="1" hangingPunct="1"/>
            <a:endParaRPr lang="en-US" altLang="en-US" dirty="0"/>
          </a:p>
          <a:p>
            <a:pPr eaLnBrk="1" hangingPunct="1"/>
            <a:r>
              <a:rPr lang="en-US" altLang="en-US" sz="2000" dirty="0"/>
              <a:t>Initial wave: 50/(10+50) = 5/6</a:t>
            </a:r>
          </a:p>
          <a:p>
            <a:pPr eaLnBrk="1" hangingPunct="1"/>
            <a:r>
              <a:rPr lang="en-US" altLang="en-US" sz="2000" dirty="0"/>
              <a:t>Observe ringing at load</a:t>
            </a:r>
          </a:p>
        </p:txBody>
      </p:sp>
      <p:graphicFrame>
        <p:nvGraphicFramePr>
          <p:cNvPr id="53253" name="Object 4">
            <a:extLst>
              <a:ext uri="{FF2B5EF4-FFF2-40B4-BE49-F238E27FC236}">
                <a16:creationId xmlns:a16="http://schemas.microsoft.com/office/drawing/2014/main" id="{8DC09251-3859-FE4D-8F72-3F1789EFD4DE}"/>
              </a:ext>
            </a:extLst>
          </p:cNvPr>
          <p:cNvGraphicFramePr>
            <a:graphicFrameLocks noGrp="1" noChangeAspect="1"/>
          </p:cNvGraphicFramePr>
          <p:nvPr>
            <p:ph sz="quarter" idx="2"/>
            <p:extLst>
              <p:ext uri="{D42A27DB-BD31-4B8C-83A1-F6EECF244321}">
                <p14:modId xmlns:p14="http://schemas.microsoft.com/office/powerpoint/2010/main" val="1750544762"/>
              </p:ext>
            </p:extLst>
          </p:nvPr>
        </p:nvGraphicFramePr>
        <p:xfrm>
          <a:off x="1295401" y="3180295"/>
          <a:ext cx="3200400" cy="568325"/>
        </p:xfrm>
        <a:graphic>
          <a:graphicData uri="http://schemas.openxmlformats.org/presentationml/2006/ole">
            <mc:AlternateContent xmlns:mc="http://schemas.openxmlformats.org/markup-compatibility/2006">
              <mc:Choice xmlns:v="urn:schemas-microsoft-com:vml" Requires="v">
                <p:oleObj spid="_x0000_s12488" name="Equation" r:id="rId4" imgW="51206400" imgH="9067800" progId="Equation.DSMT4">
                  <p:embed/>
                </p:oleObj>
              </mc:Choice>
              <mc:Fallback>
                <p:oleObj name="Equation" r:id="rId4" imgW="51206400" imgH="9067800" progId="Equation.DSMT4">
                  <p:embed/>
                  <p:pic>
                    <p:nvPicPr>
                      <p:cNvPr id="53253" name="Object 4">
                        <a:extLst>
                          <a:ext uri="{FF2B5EF4-FFF2-40B4-BE49-F238E27FC236}">
                            <a16:creationId xmlns:a16="http://schemas.microsoft.com/office/drawing/2014/main" id="{8DC09251-3859-FE4D-8F72-3F1789EFD4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1" y="3180295"/>
                        <a:ext cx="32004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3254" name="Object 6">
            <a:extLst>
              <a:ext uri="{FF2B5EF4-FFF2-40B4-BE49-F238E27FC236}">
                <a16:creationId xmlns:a16="http://schemas.microsoft.com/office/drawing/2014/main" id="{9D01B2E9-C24B-994E-BD55-F08258275073}"/>
              </a:ext>
            </a:extLst>
          </p:cNvPr>
          <p:cNvGraphicFramePr>
            <a:graphicFrameLocks noGrp="1" noChangeAspect="1"/>
          </p:cNvGraphicFramePr>
          <p:nvPr>
            <p:ph sz="quarter" idx="3"/>
            <p:extLst>
              <p:ext uri="{D42A27DB-BD31-4B8C-83A1-F6EECF244321}">
                <p14:modId xmlns:p14="http://schemas.microsoft.com/office/powerpoint/2010/main" val="2629345511"/>
              </p:ext>
            </p:extLst>
          </p:nvPr>
        </p:nvGraphicFramePr>
        <p:xfrm>
          <a:off x="6400802" y="1148285"/>
          <a:ext cx="3951512" cy="4561430"/>
        </p:xfrm>
        <a:graphic>
          <a:graphicData uri="http://schemas.openxmlformats.org/presentationml/2006/ole">
            <mc:AlternateContent xmlns:mc="http://schemas.openxmlformats.org/markup-compatibility/2006">
              <mc:Choice xmlns:v="urn:schemas-microsoft-com:vml" Requires="v">
                <p:oleObj spid="_x0000_s12489" name="Visio" r:id="rId6" imgW="3644900" imgH="4191000" progId="Visio.Drawing.11">
                  <p:embed/>
                </p:oleObj>
              </mc:Choice>
              <mc:Fallback>
                <p:oleObj name="Visio" r:id="rId6" imgW="3644900" imgH="4191000" progId="Visio.Drawing.11">
                  <p:embed/>
                  <p:pic>
                    <p:nvPicPr>
                      <p:cNvPr id="53254" name="Object 6">
                        <a:extLst>
                          <a:ext uri="{FF2B5EF4-FFF2-40B4-BE49-F238E27FC236}">
                            <a16:creationId xmlns:a16="http://schemas.microsoft.com/office/drawing/2014/main" id="{9D01B2E9-C24B-994E-BD55-F082582750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2" y="1148285"/>
                        <a:ext cx="3951512" cy="45614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3678848"/>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a:extLst>
              <a:ext uri="{FF2B5EF4-FFF2-40B4-BE49-F238E27FC236}">
                <a16:creationId xmlns:a16="http://schemas.microsoft.com/office/drawing/2014/main" id="{50E8736D-920C-8741-B538-DD35B5148521}"/>
              </a:ext>
            </a:extLst>
          </p:cNvPr>
          <p:cNvSpPr>
            <a:spLocks noGrp="1" noChangeArrowheads="1"/>
          </p:cNvSpPr>
          <p:nvPr>
            <p:ph type="title"/>
          </p:nvPr>
        </p:nvSpPr>
        <p:spPr>
          <a:xfrm>
            <a:off x="740682" y="469190"/>
            <a:ext cx="11233150" cy="654760"/>
          </a:xfrm>
        </p:spPr>
        <p:txBody>
          <a:bodyPr/>
          <a:lstStyle/>
          <a:p>
            <a:pPr eaLnBrk="1" hangingPunct="1">
              <a:defRPr/>
            </a:pPr>
            <a:r>
              <a:rPr lang="en-US" sz="4000" dirty="0">
                <a:cs typeface="+mj-cs"/>
              </a:rPr>
              <a:t>Intersymbol Interference</a:t>
            </a:r>
          </a:p>
        </p:txBody>
      </p:sp>
      <p:sp>
        <p:nvSpPr>
          <p:cNvPr id="1016835" name="Rectangle 3">
            <a:extLst>
              <a:ext uri="{FF2B5EF4-FFF2-40B4-BE49-F238E27FC236}">
                <a16:creationId xmlns:a16="http://schemas.microsoft.com/office/drawing/2014/main" id="{4F06FB45-861D-B34F-8E60-F17B789D4E10}"/>
              </a:ext>
            </a:extLst>
          </p:cNvPr>
          <p:cNvSpPr>
            <a:spLocks noGrp="1" noChangeArrowheads="1"/>
          </p:cNvSpPr>
          <p:nvPr>
            <p:ph type="body" idx="1"/>
          </p:nvPr>
        </p:nvSpPr>
        <p:spPr>
          <a:xfrm>
            <a:off x="730744" y="1121229"/>
            <a:ext cx="11243088" cy="4600989"/>
          </a:xfrm>
        </p:spPr>
        <p:txBody>
          <a:bodyPr/>
          <a:lstStyle/>
          <a:p>
            <a:pPr>
              <a:defRPr/>
            </a:pPr>
            <a:r>
              <a:rPr lang="en-US" dirty="0">
                <a:cs typeface="+mn-cs"/>
              </a:rPr>
              <a:t>Must wait until reflections damp out before sending next bit</a:t>
            </a:r>
          </a:p>
          <a:p>
            <a:pPr>
              <a:defRPr/>
            </a:pPr>
            <a:r>
              <a:rPr lang="en-US" dirty="0">
                <a:cs typeface="+mn-cs"/>
              </a:rPr>
              <a:t>Otherwise, </a:t>
            </a:r>
            <a:r>
              <a:rPr lang="en-US" i="1" dirty="0">
                <a:cs typeface="+mn-cs"/>
              </a:rPr>
              <a:t>intersymbol interference</a:t>
            </a:r>
            <a:r>
              <a:rPr lang="en-US" dirty="0">
                <a:cs typeface="+mn-cs"/>
              </a:rPr>
              <a:t> will occur</a:t>
            </a:r>
          </a:p>
          <a:p>
            <a:pPr>
              <a:defRPr/>
            </a:pPr>
            <a:r>
              <a:rPr lang="en-US" dirty="0">
                <a:cs typeface="+mn-cs"/>
              </a:rPr>
              <a:t>With an unterminated transmission line, minimum bit time is equal to several round trips along the line</a:t>
            </a:r>
          </a:p>
        </p:txBody>
      </p:sp>
    </p:spTree>
    <p:extLst>
      <p:ext uri="{BB962C8B-B14F-4D97-AF65-F5344CB8AC3E}">
        <p14:creationId xmlns:p14="http://schemas.microsoft.com/office/powerpoint/2010/main" val="794736694"/>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726DE747-6781-3747-A697-158423D09C54}"/>
              </a:ext>
            </a:extLst>
          </p:cNvPr>
          <p:cNvSpPr>
            <a:spLocks noGrp="1" noChangeArrowheads="1"/>
          </p:cNvSpPr>
          <p:nvPr>
            <p:ph type="title"/>
          </p:nvPr>
        </p:nvSpPr>
        <p:spPr/>
        <p:txBody>
          <a:bodyPr/>
          <a:lstStyle/>
          <a:p>
            <a:pPr eaLnBrk="1" hangingPunct="1"/>
            <a:r>
              <a:rPr lang="en-US" altLang="en-US" dirty="0"/>
              <a:t>Packages</a:t>
            </a:r>
          </a:p>
        </p:txBody>
      </p:sp>
      <p:sp>
        <p:nvSpPr>
          <p:cNvPr id="20484" name="Rectangle 3">
            <a:extLst>
              <a:ext uri="{FF2B5EF4-FFF2-40B4-BE49-F238E27FC236}">
                <a16:creationId xmlns:a16="http://schemas.microsoft.com/office/drawing/2014/main" id="{345E53FE-4258-154A-ACA1-E433020273DF}"/>
              </a:ext>
            </a:extLst>
          </p:cNvPr>
          <p:cNvSpPr>
            <a:spLocks noGrp="1" noChangeArrowheads="1"/>
          </p:cNvSpPr>
          <p:nvPr>
            <p:ph type="body" idx="1"/>
          </p:nvPr>
        </p:nvSpPr>
        <p:spPr/>
        <p:txBody>
          <a:bodyPr/>
          <a:lstStyle/>
          <a:p>
            <a:pPr eaLnBrk="1" hangingPunct="1"/>
            <a:r>
              <a:rPr lang="en-US" altLang="en-US" dirty="0"/>
              <a:t>Package functions</a:t>
            </a:r>
          </a:p>
          <a:p>
            <a:pPr lvl="1" eaLnBrk="1" hangingPunct="1"/>
            <a:r>
              <a:rPr lang="en-US" altLang="en-US" dirty="0"/>
              <a:t>Electrical connection of signals and power from chip to board</a:t>
            </a:r>
          </a:p>
          <a:p>
            <a:pPr lvl="1" eaLnBrk="1" hangingPunct="1"/>
            <a:r>
              <a:rPr lang="en-US" altLang="en-US" dirty="0"/>
              <a:t>Little delay or distortion</a:t>
            </a:r>
          </a:p>
          <a:p>
            <a:pPr lvl="1" eaLnBrk="1" hangingPunct="1"/>
            <a:r>
              <a:rPr lang="en-US" altLang="en-US" dirty="0"/>
              <a:t>Mechanical connection of chip to board</a:t>
            </a:r>
          </a:p>
          <a:p>
            <a:pPr lvl="1" eaLnBrk="1" hangingPunct="1"/>
            <a:r>
              <a:rPr lang="en-US" altLang="en-US" dirty="0"/>
              <a:t>Removes heat produced on chip</a:t>
            </a:r>
          </a:p>
          <a:p>
            <a:pPr lvl="1" eaLnBrk="1" hangingPunct="1"/>
            <a:r>
              <a:rPr lang="en-US" altLang="en-US" dirty="0"/>
              <a:t>Protects chip from mechanical damage</a:t>
            </a:r>
          </a:p>
          <a:p>
            <a:pPr lvl="1" eaLnBrk="1" hangingPunct="1"/>
            <a:r>
              <a:rPr lang="en-US" altLang="en-US" dirty="0"/>
              <a:t>Compatible with thermal expansion</a:t>
            </a:r>
          </a:p>
          <a:p>
            <a:pPr lvl="1" eaLnBrk="1" hangingPunct="1"/>
            <a:r>
              <a:rPr lang="en-US" altLang="en-US" dirty="0"/>
              <a:t>Inexpensive to manufacture and test</a:t>
            </a:r>
          </a:p>
        </p:txBody>
      </p:sp>
    </p:spTree>
    <p:extLst>
      <p:ext uri="{BB962C8B-B14F-4D97-AF65-F5344CB8AC3E}">
        <p14:creationId xmlns:p14="http://schemas.microsoft.com/office/powerpoint/2010/main" val="3937699590"/>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a:extLst>
              <a:ext uri="{FF2B5EF4-FFF2-40B4-BE49-F238E27FC236}">
                <a16:creationId xmlns:a16="http://schemas.microsoft.com/office/drawing/2014/main" id="{BC8BDA9B-DB9E-574F-A865-F2F0C49BF030}"/>
              </a:ext>
            </a:extLst>
          </p:cNvPr>
          <p:cNvSpPr>
            <a:spLocks noGrp="1" noChangeArrowheads="1"/>
          </p:cNvSpPr>
          <p:nvPr>
            <p:ph type="title"/>
          </p:nvPr>
        </p:nvSpPr>
        <p:spPr>
          <a:xfrm>
            <a:off x="887186" y="571500"/>
            <a:ext cx="8305800" cy="685800"/>
          </a:xfrm>
        </p:spPr>
        <p:txBody>
          <a:bodyPr/>
          <a:lstStyle/>
          <a:p>
            <a:pPr eaLnBrk="1" hangingPunct="1">
              <a:defRPr/>
            </a:pPr>
            <a:r>
              <a:rPr lang="en-US" sz="4000" dirty="0">
                <a:cs typeface="+mj-cs"/>
              </a:rPr>
              <a:t>Example: Load Termination</a:t>
            </a:r>
          </a:p>
        </p:txBody>
      </p:sp>
      <p:sp>
        <p:nvSpPr>
          <p:cNvPr id="999427" name="Rectangle 3">
            <a:extLst>
              <a:ext uri="{FF2B5EF4-FFF2-40B4-BE49-F238E27FC236}">
                <a16:creationId xmlns:a16="http://schemas.microsoft.com/office/drawing/2014/main" id="{DC49D53C-35F6-A748-9C59-4F2435D55094}"/>
              </a:ext>
            </a:extLst>
          </p:cNvPr>
          <p:cNvSpPr>
            <a:spLocks noGrp="1" noChangeArrowheads="1"/>
          </p:cNvSpPr>
          <p:nvPr>
            <p:ph type="body" sz="half" idx="1"/>
          </p:nvPr>
        </p:nvSpPr>
        <p:spPr>
          <a:xfrm>
            <a:off x="887186" y="1231900"/>
            <a:ext cx="4038600" cy="4572000"/>
          </a:xfrm>
        </p:spPr>
        <p:txBody>
          <a:bodyPr/>
          <a:lstStyle/>
          <a:p>
            <a:pPr eaLnBrk="1" hangingPunct="1"/>
            <a:r>
              <a:rPr lang="en-US" altLang="en-US" sz="2000" dirty="0"/>
              <a:t>Redo the previous example if the load is terminated with a 50 </a:t>
            </a:r>
            <a:r>
              <a:rPr lang="en-US" altLang="en-US" sz="2000" dirty="0">
                <a:latin typeface="Symbol" panose="05050102010706020507" pitchFamily="18" charset="2"/>
              </a:rPr>
              <a:t>W</a:t>
            </a:r>
            <a:r>
              <a:rPr lang="en-US" altLang="en-US" sz="2000" dirty="0"/>
              <a:t> resistor.</a:t>
            </a:r>
          </a:p>
          <a:p>
            <a:pPr eaLnBrk="1" hangingPunct="1"/>
            <a:r>
              <a:rPr lang="en-US" altLang="en-US" sz="2000" dirty="0"/>
              <a:t>Reflection coefficients: </a:t>
            </a:r>
          </a:p>
          <a:p>
            <a:pPr lvl="1" eaLnBrk="1" hangingPunct="1"/>
            <a:endParaRPr lang="en-US" altLang="en-US" dirty="0"/>
          </a:p>
          <a:p>
            <a:pPr lvl="1" eaLnBrk="1" hangingPunct="1"/>
            <a:endParaRPr lang="en-US" altLang="en-US" dirty="0"/>
          </a:p>
          <a:p>
            <a:pPr eaLnBrk="1" hangingPunct="1"/>
            <a:r>
              <a:rPr lang="en-US" altLang="en-US" sz="2000" dirty="0"/>
              <a:t>Initial wave: 50/(10+50) = 5/6</a:t>
            </a:r>
          </a:p>
          <a:p>
            <a:pPr eaLnBrk="1" hangingPunct="1"/>
            <a:r>
              <a:rPr lang="en-US" altLang="en-US" sz="2000" dirty="0"/>
              <a:t>No ringing</a:t>
            </a:r>
          </a:p>
          <a:p>
            <a:pPr eaLnBrk="1" hangingPunct="1"/>
            <a:r>
              <a:rPr lang="en-US" altLang="en-US" sz="2000" dirty="0"/>
              <a:t>Power dissipation in load resistor</a:t>
            </a:r>
          </a:p>
          <a:p>
            <a:pPr eaLnBrk="1" hangingPunct="1"/>
            <a:endParaRPr lang="en-US" altLang="en-US" sz="2000" dirty="0"/>
          </a:p>
        </p:txBody>
      </p:sp>
      <p:graphicFrame>
        <p:nvGraphicFramePr>
          <p:cNvPr id="57349" name="Object 4">
            <a:extLst>
              <a:ext uri="{FF2B5EF4-FFF2-40B4-BE49-F238E27FC236}">
                <a16:creationId xmlns:a16="http://schemas.microsoft.com/office/drawing/2014/main" id="{375EC797-56C0-654B-8DB0-4C6F1FFE372E}"/>
              </a:ext>
            </a:extLst>
          </p:cNvPr>
          <p:cNvGraphicFramePr>
            <a:graphicFrameLocks noGrp="1" noChangeAspect="1"/>
          </p:cNvGraphicFramePr>
          <p:nvPr>
            <p:ph sz="quarter" idx="2"/>
          </p:nvPr>
        </p:nvGraphicFramePr>
        <p:xfrm>
          <a:off x="6248400" y="1752600"/>
          <a:ext cx="3562350" cy="4191000"/>
        </p:xfrm>
        <a:graphic>
          <a:graphicData uri="http://schemas.openxmlformats.org/presentationml/2006/ole">
            <mc:AlternateContent xmlns:mc="http://schemas.openxmlformats.org/markup-compatibility/2006">
              <mc:Choice xmlns:v="urn:schemas-microsoft-com:vml" Requires="v">
                <p:oleObj spid="_x0000_s13512" name="Visio" r:id="rId4" imgW="3568700" imgH="4191000" progId="Visio.Drawing.11">
                  <p:embed/>
                </p:oleObj>
              </mc:Choice>
              <mc:Fallback>
                <p:oleObj name="Visio" r:id="rId4" imgW="3568700" imgH="4191000" progId="Visio.Drawing.11">
                  <p:embed/>
                  <p:pic>
                    <p:nvPicPr>
                      <p:cNvPr id="57349" name="Object 4">
                        <a:extLst>
                          <a:ext uri="{FF2B5EF4-FFF2-40B4-BE49-F238E27FC236}">
                            <a16:creationId xmlns:a16="http://schemas.microsoft.com/office/drawing/2014/main" id="{375EC797-56C0-654B-8DB0-4C6F1FFE37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752600"/>
                        <a:ext cx="35623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7350" name="Object 10">
            <a:extLst>
              <a:ext uri="{FF2B5EF4-FFF2-40B4-BE49-F238E27FC236}">
                <a16:creationId xmlns:a16="http://schemas.microsoft.com/office/drawing/2014/main" id="{FA975D55-DA8B-9C46-88CD-DE91FC40FF65}"/>
              </a:ext>
            </a:extLst>
          </p:cNvPr>
          <p:cNvGraphicFramePr>
            <a:graphicFrameLocks noGrp="1" noChangeAspect="1"/>
          </p:cNvGraphicFramePr>
          <p:nvPr>
            <p:ph sz="quarter" idx="3"/>
            <p:extLst>
              <p:ext uri="{D42A27DB-BD31-4B8C-83A1-F6EECF244321}">
                <p14:modId xmlns:p14="http://schemas.microsoft.com/office/powerpoint/2010/main" val="3192863937"/>
              </p:ext>
            </p:extLst>
          </p:nvPr>
        </p:nvGraphicFramePr>
        <p:xfrm>
          <a:off x="1480457" y="2555195"/>
          <a:ext cx="3124200" cy="538162"/>
        </p:xfrm>
        <a:graphic>
          <a:graphicData uri="http://schemas.openxmlformats.org/presentationml/2006/ole">
            <mc:AlternateContent xmlns:mc="http://schemas.openxmlformats.org/markup-compatibility/2006">
              <mc:Choice xmlns:v="urn:schemas-microsoft-com:vml" Requires="v">
                <p:oleObj spid="_x0000_s13513" name="Equation" r:id="rId6" imgW="52666900" imgH="9067800" progId="Equation.DSMT4">
                  <p:embed/>
                </p:oleObj>
              </mc:Choice>
              <mc:Fallback>
                <p:oleObj name="Equation" r:id="rId6" imgW="52666900" imgH="9067800" progId="Equation.DSMT4">
                  <p:embed/>
                  <p:pic>
                    <p:nvPicPr>
                      <p:cNvPr id="57350" name="Object 10">
                        <a:extLst>
                          <a:ext uri="{FF2B5EF4-FFF2-40B4-BE49-F238E27FC236}">
                            <a16:creationId xmlns:a16="http://schemas.microsoft.com/office/drawing/2014/main" id="{FA975D55-DA8B-9C46-88CD-DE91FC40FF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0457" y="2555195"/>
                        <a:ext cx="31242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59707497"/>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5" name="Object 6">
            <a:extLst>
              <a:ext uri="{FF2B5EF4-FFF2-40B4-BE49-F238E27FC236}">
                <a16:creationId xmlns:a16="http://schemas.microsoft.com/office/drawing/2014/main" id="{C9D353F8-9EC7-4942-8205-E85994CE3C5F}"/>
              </a:ext>
            </a:extLst>
          </p:cNvPr>
          <p:cNvGraphicFramePr>
            <a:graphicFrameLocks noChangeAspect="1"/>
          </p:cNvGraphicFramePr>
          <p:nvPr>
            <p:extLst>
              <p:ext uri="{D42A27DB-BD31-4B8C-83A1-F6EECF244321}">
                <p14:modId xmlns:p14="http://schemas.microsoft.com/office/powerpoint/2010/main" val="2876417113"/>
              </p:ext>
            </p:extLst>
          </p:nvPr>
        </p:nvGraphicFramePr>
        <p:xfrm>
          <a:off x="6313147" y="1066800"/>
          <a:ext cx="4414724" cy="4879528"/>
        </p:xfrm>
        <a:graphic>
          <a:graphicData uri="http://schemas.openxmlformats.org/presentationml/2006/ole">
            <mc:AlternateContent xmlns:mc="http://schemas.openxmlformats.org/markup-compatibility/2006">
              <mc:Choice xmlns:v="urn:schemas-microsoft-com:vml" Requires="v">
                <p:oleObj spid="_x0000_s14536" name="Visio" r:id="rId4" imgW="3987800" imgH="4241800" progId="Visio.Drawing.11">
                  <p:embed/>
                </p:oleObj>
              </mc:Choice>
              <mc:Fallback>
                <p:oleObj name="Visio" r:id="rId4" imgW="3987800" imgH="4241800" progId="Visio.Drawing.11">
                  <p:embed/>
                  <p:pic>
                    <p:nvPicPr>
                      <p:cNvPr id="59395" name="Object 6">
                        <a:extLst>
                          <a:ext uri="{FF2B5EF4-FFF2-40B4-BE49-F238E27FC236}">
                            <a16:creationId xmlns:a16="http://schemas.microsoft.com/office/drawing/2014/main" id="{C9D353F8-9EC7-4942-8205-E85994CE3C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3147" y="1066800"/>
                        <a:ext cx="4414724" cy="4879528"/>
                      </a:xfrm>
                      <a:prstGeom prst="rect">
                        <a:avLst/>
                      </a:prstGeom>
                      <a:noFill/>
                      <a:ln>
                        <a:noFill/>
                      </a:ln>
                      <a:effectLst/>
                    </p:spPr>
                  </p:pic>
                </p:oleObj>
              </mc:Fallback>
            </mc:AlternateContent>
          </a:graphicData>
        </a:graphic>
      </p:graphicFrame>
      <p:sp>
        <p:nvSpPr>
          <p:cNvPr id="1008642" name="Rectangle 2">
            <a:extLst>
              <a:ext uri="{FF2B5EF4-FFF2-40B4-BE49-F238E27FC236}">
                <a16:creationId xmlns:a16="http://schemas.microsoft.com/office/drawing/2014/main" id="{16E32813-C9D0-8547-9B1F-AA458F2265C5}"/>
              </a:ext>
            </a:extLst>
          </p:cNvPr>
          <p:cNvSpPr>
            <a:spLocks noGrp="1" noChangeArrowheads="1"/>
          </p:cNvSpPr>
          <p:nvPr>
            <p:ph type="title"/>
          </p:nvPr>
        </p:nvSpPr>
        <p:spPr>
          <a:xfrm>
            <a:off x="772886" y="381000"/>
            <a:ext cx="8610600" cy="685800"/>
          </a:xfrm>
        </p:spPr>
        <p:txBody>
          <a:bodyPr/>
          <a:lstStyle/>
          <a:p>
            <a:pPr eaLnBrk="1" hangingPunct="1">
              <a:defRPr/>
            </a:pPr>
            <a:r>
              <a:rPr lang="en-US" sz="4000" dirty="0">
                <a:cs typeface="+mj-cs"/>
              </a:rPr>
              <a:t>Example: Source Termination</a:t>
            </a:r>
          </a:p>
        </p:txBody>
      </p:sp>
      <p:sp>
        <p:nvSpPr>
          <p:cNvPr id="1008643" name="Rectangle 3">
            <a:extLst>
              <a:ext uri="{FF2B5EF4-FFF2-40B4-BE49-F238E27FC236}">
                <a16:creationId xmlns:a16="http://schemas.microsoft.com/office/drawing/2014/main" id="{07B40CA8-A093-3D45-92B2-5F6E145DA27B}"/>
              </a:ext>
            </a:extLst>
          </p:cNvPr>
          <p:cNvSpPr>
            <a:spLocks noGrp="1" noChangeArrowheads="1"/>
          </p:cNvSpPr>
          <p:nvPr>
            <p:ph type="body" sz="half" idx="1"/>
          </p:nvPr>
        </p:nvSpPr>
        <p:spPr>
          <a:xfrm>
            <a:off x="772886" y="1143000"/>
            <a:ext cx="5105968" cy="4572000"/>
          </a:xfrm>
        </p:spPr>
        <p:txBody>
          <a:bodyPr/>
          <a:lstStyle/>
          <a:p>
            <a:pPr eaLnBrk="1" hangingPunct="1"/>
            <a:r>
              <a:rPr lang="en-US" altLang="en-US" sz="2000" dirty="0"/>
              <a:t>Redo the previous example if the source is terminated with an extra 40 </a:t>
            </a:r>
            <a:r>
              <a:rPr lang="en-US" altLang="en-US" sz="2000" dirty="0">
                <a:latin typeface="Symbol" panose="05050102010706020507" pitchFamily="18" charset="2"/>
              </a:rPr>
              <a:t>W</a:t>
            </a:r>
            <a:r>
              <a:rPr lang="en-US" altLang="en-US" sz="2000" dirty="0"/>
              <a:t> resistor.</a:t>
            </a:r>
          </a:p>
          <a:p>
            <a:pPr eaLnBrk="1" hangingPunct="1"/>
            <a:r>
              <a:rPr lang="en-US" altLang="en-US" sz="2000" dirty="0"/>
              <a:t>Reflection coefficients: </a:t>
            </a:r>
          </a:p>
          <a:p>
            <a:pPr lvl="1" eaLnBrk="1" hangingPunct="1"/>
            <a:endParaRPr lang="en-US" altLang="en-US" dirty="0"/>
          </a:p>
          <a:p>
            <a:pPr lvl="1" eaLnBrk="1" hangingPunct="1"/>
            <a:endParaRPr lang="en-US" altLang="en-US" dirty="0"/>
          </a:p>
          <a:p>
            <a:pPr eaLnBrk="1" hangingPunct="1"/>
            <a:r>
              <a:rPr lang="en-US" altLang="en-US" sz="2000" dirty="0"/>
              <a:t>Initial wave: 50/(50+50) = 1/2</a:t>
            </a:r>
          </a:p>
          <a:p>
            <a:pPr eaLnBrk="1" hangingPunct="1"/>
            <a:r>
              <a:rPr lang="en-US" altLang="en-US" sz="2000" dirty="0"/>
              <a:t>No ringing</a:t>
            </a:r>
          </a:p>
          <a:p>
            <a:pPr eaLnBrk="1" hangingPunct="1"/>
            <a:r>
              <a:rPr lang="en-US" altLang="en-US" sz="2000" dirty="0"/>
              <a:t>No power dissipation in load</a:t>
            </a:r>
          </a:p>
          <a:p>
            <a:pPr eaLnBrk="1" hangingPunct="1"/>
            <a:r>
              <a:rPr lang="en-US" altLang="en-US" sz="2000" dirty="0"/>
              <a:t>Taps along T-line momentarily see invalid levels</a:t>
            </a:r>
          </a:p>
          <a:p>
            <a:pPr eaLnBrk="1" hangingPunct="1"/>
            <a:endParaRPr lang="en-US" altLang="en-US" sz="2000" dirty="0"/>
          </a:p>
        </p:txBody>
      </p:sp>
      <p:graphicFrame>
        <p:nvGraphicFramePr>
          <p:cNvPr id="59398" name="Object 5">
            <a:extLst>
              <a:ext uri="{FF2B5EF4-FFF2-40B4-BE49-F238E27FC236}">
                <a16:creationId xmlns:a16="http://schemas.microsoft.com/office/drawing/2014/main" id="{0DAA1973-B7C9-FA48-9E58-08AE6455ADB2}"/>
              </a:ext>
            </a:extLst>
          </p:cNvPr>
          <p:cNvGraphicFramePr>
            <a:graphicFrameLocks noGrp="1" noChangeAspect="1"/>
          </p:cNvGraphicFramePr>
          <p:nvPr>
            <p:ph sz="quarter" idx="3"/>
            <p:extLst>
              <p:ext uri="{D42A27DB-BD31-4B8C-83A1-F6EECF244321}">
                <p14:modId xmlns:p14="http://schemas.microsoft.com/office/powerpoint/2010/main" val="1695645297"/>
              </p:ext>
            </p:extLst>
          </p:nvPr>
        </p:nvGraphicFramePr>
        <p:xfrm>
          <a:off x="1697605" y="2254024"/>
          <a:ext cx="2846387" cy="538162"/>
        </p:xfrm>
        <a:graphic>
          <a:graphicData uri="http://schemas.openxmlformats.org/presentationml/2006/ole">
            <mc:AlternateContent xmlns:mc="http://schemas.openxmlformats.org/markup-compatibility/2006">
              <mc:Choice xmlns:v="urn:schemas-microsoft-com:vml" Requires="v">
                <p:oleObj spid="_x0000_s14537" name="Equation" r:id="rId6" imgW="47980600" imgH="9067800" progId="Equation.DSMT4">
                  <p:embed/>
                </p:oleObj>
              </mc:Choice>
              <mc:Fallback>
                <p:oleObj name="Equation" r:id="rId6" imgW="47980600" imgH="9067800" progId="Equation.DSMT4">
                  <p:embed/>
                  <p:pic>
                    <p:nvPicPr>
                      <p:cNvPr id="59398" name="Object 5">
                        <a:extLst>
                          <a:ext uri="{FF2B5EF4-FFF2-40B4-BE49-F238E27FC236}">
                            <a16:creationId xmlns:a16="http://schemas.microsoft.com/office/drawing/2014/main" id="{0DAA1973-B7C9-FA48-9E58-08AE6455AD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605" y="2254024"/>
                        <a:ext cx="28463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506303487"/>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a:extLst>
              <a:ext uri="{FF2B5EF4-FFF2-40B4-BE49-F238E27FC236}">
                <a16:creationId xmlns:a16="http://schemas.microsoft.com/office/drawing/2014/main" id="{1AF504E7-24C8-0549-A64E-409C5B10A1AF}"/>
              </a:ext>
            </a:extLst>
          </p:cNvPr>
          <p:cNvSpPr>
            <a:spLocks noGrp="1" noChangeArrowheads="1"/>
          </p:cNvSpPr>
          <p:nvPr>
            <p:ph type="title"/>
          </p:nvPr>
        </p:nvSpPr>
        <p:spPr>
          <a:xfrm>
            <a:off x="860425" y="434620"/>
            <a:ext cx="11233150" cy="654760"/>
          </a:xfrm>
        </p:spPr>
        <p:txBody>
          <a:bodyPr/>
          <a:lstStyle/>
          <a:p>
            <a:pPr eaLnBrk="1" hangingPunct="1">
              <a:defRPr/>
            </a:pPr>
            <a:r>
              <a:rPr lang="en-US" sz="4000" dirty="0">
                <a:cs typeface="+mj-cs"/>
              </a:rPr>
              <a:t>Termination Summary</a:t>
            </a:r>
          </a:p>
        </p:txBody>
      </p:sp>
      <p:sp>
        <p:nvSpPr>
          <p:cNvPr id="1010691" name="Rectangle 3">
            <a:extLst>
              <a:ext uri="{FF2B5EF4-FFF2-40B4-BE49-F238E27FC236}">
                <a16:creationId xmlns:a16="http://schemas.microsoft.com/office/drawing/2014/main" id="{9FA68A61-3B9E-644E-A008-B1F7A5FFE053}"/>
              </a:ext>
            </a:extLst>
          </p:cNvPr>
          <p:cNvSpPr>
            <a:spLocks noGrp="1" noChangeArrowheads="1"/>
          </p:cNvSpPr>
          <p:nvPr>
            <p:ph type="body" idx="1"/>
          </p:nvPr>
        </p:nvSpPr>
        <p:spPr>
          <a:xfrm>
            <a:off x="860425" y="1143000"/>
            <a:ext cx="5627914" cy="4572000"/>
          </a:xfrm>
        </p:spPr>
        <p:txBody>
          <a:bodyPr/>
          <a:lstStyle/>
          <a:p>
            <a:pPr>
              <a:lnSpc>
                <a:spcPct val="90000"/>
              </a:lnSpc>
              <a:defRPr/>
            </a:pPr>
            <a:r>
              <a:rPr lang="en-US" sz="2000" dirty="0">
                <a:cs typeface="+mn-cs"/>
              </a:rPr>
              <a:t>For point-to-point links, source terminate to save power</a:t>
            </a:r>
          </a:p>
          <a:p>
            <a:pPr>
              <a:lnSpc>
                <a:spcPct val="90000"/>
              </a:lnSpc>
              <a:defRPr/>
            </a:pPr>
            <a:endParaRPr lang="en-US" sz="2000" dirty="0">
              <a:cs typeface="+mn-cs"/>
            </a:endParaRPr>
          </a:p>
          <a:p>
            <a:pPr>
              <a:lnSpc>
                <a:spcPct val="90000"/>
              </a:lnSpc>
              <a:defRPr/>
            </a:pPr>
            <a:r>
              <a:rPr lang="en-US" sz="2000" dirty="0">
                <a:cs typeface="+mn-cs"/>
              </a:rPr>
              <a:t>For multidrop busses, load terminate to ensure valid logic levels</a:t>
            </a:r>
          </a:p>
          <a:p>
            <a:pPr eaLnBrk="1" hangingPunct="1">
              <a:lnSpc>
                <a:spcPct val="90000"/>
              </a:lnSpc>
              <a:buFont typeface="Wingdings" charset="0"/>
              <a:buChar char="q"/>
              <a:defRPr/>
            </a:pPr>
            <a:endParaRPr lang="en-US" sz="2000" dirty="0">
              <a:cs typeface="+mn-cs"/>
            </a:endParaRPr>
          </a:p>
          <a:p>
            <a:pPr>
              <a:lnSpc>
                <a:spcPct val="90000"/>
              </a:lnSpc>
              <a:defRPr/>
            </a:pPr>
            <a:r>
              <a:rPr lang="en-US" sz="2000" dirty="0">
                <a:cs typeface="+mn-cs"/>
              </a:rPr>
              <a:t>For busses with multiple receivers and drivers, terminate at both ends of the line to prevent reflections from either end</a:t>
            </a:r>
          </a:p>
        </p:txBody>
      </p:sp>
      <p:pic>
        <p:nvPicPr>
          <p:cNvPr id="1010692" name="Picture 4">
            <a:extLst>
              <a:ext uri="{FF2B5EF4-FFF2-40B4-BE49-F238E27FC236}">
                <a16:creationId xmlns:a16="http://schemas.microsoft.com/office/drawing/2014/main" id="{5A695E14-3210-3547-887A-0B59DEC76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788230"/>
            <a:ext cx="4461468" cy="10740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010693" name="Picture 5">
            <a:extLst>
              <a:ext uri="{FF2B5EF4-FFF2-40B4-BE49-F238E27FC236}">
                <a16:creationId xmlns:a16="http://schemas.microsoft.com/office/drawing/2014/main" id="{408DE6E4-5492-2746-8A2C-548BA7A1AE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524001"/>
            <a:ext cx="2963790" cy="15457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871906135"/>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a:extLst>
              <a:ext uri="{FF2B5EF4-FFF2-40B4-BE49-F238E27FC236}">
                <a16:creationId xmlns:a16="http://schemas.microsoft.com/office/drawing/2014/main" id="{470CBAB3-5629-E943-BA13-15F3304A6EAD}"/>
              </a:ext>
            </a:extLst>
          </p:cNvPr>
          <p:cNvSpPr>
            <a:spLocks noGrp="1" noChangeArrowheads="1"/>
          </p:cNvSpPr>
          <p:nvPr>
            <p:ph type="title"/>
          </p:nvPr>
        </p:nvSpPr>
        <p:spPr/>
        <p:txBody>
          <a:bodyPr/>
          <a:lstStyle/>
          <a:p>
            <a:pPr eaLnBrk="1" hangingPunct="1">
              <a:defRPr/>
            </a:pPr>
            <a:r>
              <a:rPr lang="en-US" sz="4000" dirty="0">
                <a:cs typeface="+mj-cs"/>
              </a:rPr>
              <a:t>Noise and Interference</a:t>
            </a:r>
            <a:endParaRPr lang="en-US" sz="4000" dirty="0">
              <a:solidFill>
                <a:schemeClr val="tx1"/>
              </a:solidFill>
              <a:cs typeface="+mj-cs"/>
            </a:endParaRPr>
          </a:p>
        </p:txBody>
      </p:sp>
      <p:sp>
        <p:nvSpPr>
          <p:cNvPr id="1014787" name="Rectangle 3">
            <a:extLst>
              <a:ext uri="{FF2B5EF4-FFF2-40B4-BE49-F238E27FC236}">
                <a16:creationId xmlns:a16="http://schemas.microsoft.com/office/drawing/2014/main" id="{0B81584F-386F-8E47-BB17-4A2F27179803}"/>
              </a:ext>
            </a:extLst>
          </p:cNvPr>
          <p:cNvSpPr>
            <a:spLocks noGrp="1" noChangeArrowheads="1"/>
          </p:cNvSpPr>
          <p:nvPr>
            <p:ph type="body" idx="1"/>
          </p:nvPr>
        </p:nvSpPr>
        <p:spPr>
          <a:xfrm>
            <a:off x="479425" y="1477964"/>
            <a:ext cx="5715000" cy="4572000"/>
          </a:xfrm>
        </p:spPr>
        <p:txBody>
          <a:bodyPr/>
          <a:lstStyle/>
          <a:p>
            <a:pPr>
              <a:lnSpc>
                <a:spcPct val="90000"/>
              </a:lnSpc>
              <a:defRPr/>
            </a:pPr>
            <a:r>
              <a:rPr lang="en-US" sz="2000" dirty="0">
                <a:solidFill>
                  <a:schemeClr val="tx1"/>
                </a:solidFill>
                <a:cs typeface="+mn-cs"/>
              </a:rPr>
              <a:t>Other sources of intersymbol interference:</a:t>
            </a:r>
          </a:p>
          <a:p>
            <a:pPr lvl="1" eaLnBrk="1" hangingPunct="1">
              <a:lnSpc>
                <a:spcPct val="90000"/>
              </a:lnSpc>
              <a:defRPr/>
            </a:pPr>
            <a:r>
              <a:rPr lang="en-US" dirty="0">
                <a:solidFill>
                  <a:schemeClr val="tx1"/>
                </a:solidFill>
              </a:rPr>
              <a:t>Dispersion</a:t>
            </a:r>
          </a:p>
          <a:p>
            <a:pPr lvl="2" eaLnBrk="1" hangingPunct="1">
              <a:lnSpc>
                <a:spcPct val="90000"/>
              </a:lnSpc>
              <a:defRPr/>
            </a:pPr>
            <a:r>
              <a:rPr lang="en-US" sz="2000" dirty="0">
                <a:solidFill>
                  <a:schemeClr val="tx1"/>
                </a:solidFill>
              </a:rPr>
              <a:t>Caused by nonzero line resistance</a:t>
            </a:r>
          </a:p>
          <a:p>
            <a:pPr lvl="1" eaLnBrk="1" hangingPunct="1">
              <a:lnSpc>
                <a:spcPct val="90000"/>
              </a:lnSpc>
              <a:defRPr/>
            </a:pPr>
            <a:r>
              <a:rPr lang="en-US" dirty="0">
                <a:solidFill>
                  <a:schemeClr val="tx1"/>
                </a:solidFill>
              </a:rPr>
              <a:t>Cross talk</a:t>
            </a:r>
          </a:p>
          <a:p>
            <a:pPr lvl="2" eaLnBrk="1" hangingPunct="1">
              <a:lnSpc>
                <a:spcPct val="90000"/>
              </a:lnSpc>
              <a:defRPr/>
            </a:pPr>
            <a:r>
              <a:rPr lang="en-US" sz="2000" dirty="0">
                <a:solidFill>
                  <a:schemeClr val="tx1"/>
                </a:solidFill>
              </a:rPr>
              <a:t>Capacitive or inductive coupling between channels</a:t>
            </a:r>
          </a:p>
          <a:p>
            <a:pPr lvl="1" eaLnBrk="1" hangingPunct="1">
              <a:lnSpc>
                <a:spcPct val="90000"/>
              </a:lnSpc>
              <a:defRPr/>
            </a:pPr>
            <a:r>
              <a:rPr lang="en-US" dirty="0">
                <a:solidFill>
                  <a:schemeClr val="tx1"/>
                </a:solidFill>
              </a:rPr>
              <a:t>Ground Bounce</a:t>
            </a:r>
          </a:p>
          <a:p>
            <a:pPr lvl="2" eaLnBrk="1" hangingPunct="1">
              <a:lnSpc>
                <a:spcPct val="90000"/>
              </a:lnSpc>
              <a:defRPr/>
            </a:pPr>
            <a:r>
              <a:rPr lang="en-US" sz="2000" dirty="0">
                <a:solidFill>
                  <a:schemeClr val="tx1"/>
                </a:solidFill>
              </a:rPr>
              <a:t>Nonzero return path impedance</a:t>
            </a:r>
          </a:p>
          <a:p>
            <a:pPr lvl="1" eaLnBrk="1" hangingPunct="1">
              <a:lnSpc>
                <a:spcPct val="90000"/>
              </a:lnSpc>
              <a:defRPr/>
            </a:pPr>
            <a:r>
              <a:rPr lang="en-US" dirty="0">
                <a:solidFill>
                  <a:schemeClr val="tx1"/>
                </a:solidFill>
              </a:rPr>
              <a:t>Simultaneous Switching Noise</a:t>
            </a:r>
          </a:p>
          <a:p>
            <a:pPr eaLnBrk="1" hangingPunct="1">
              <a:lnSpc>
                <a:spcPct val="90000"/>
              </a:lnSpc>
              <a:buFont typeface="Wingdings" charset="0"/>
              <a:buChar char="q"/>
              <a:defRPr/>
            </a:pPr>
            <a:endParaRPr lang="en-US" sz="2000" dirty="0">
              <a:solidFill>
                <a:schemeClr val="tx1"/>
              </a:solidFill>
              <a:cs typeface="+mn-cs"/>
            </a:endParaRPr>
          </a:p>
        </p:txBody>
      </p:sp>
      <p:pic>
        <p:nvPicPr>
          <p:cNvPr id="1014788" name="Picture 4">
            <a:extLst>
              <a:ext uri="{FF2B5EF4-FFF2-40B4-BE49-F238E27FC236}">
                <a16:creationId xmlns:a16="http://schemas.microsoft.com/office/drawing/2014/main" id="{0045D46D-2507-C240-B0CD-B9E63DB5E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2286001"/>
            <a:ext cx="2362200" cy="1477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014789" name="Picture 5">
            <a:extLst>
              <a:ext uri="{FF2B5EF4-FFF2-40B4-BE49-F238E27FC236}">
                <a16:creationId xmlns:a16="http://schemas.microsoft.com/office/drawing/2014/main" id="{B59D731D-0603-BA45-99A5-C98E34BFB7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4014" y="4343400"/>
            <a:ext cx="2008187" cy="793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014790" name="Picture 6">
            <a:extLst>
              <a:ext uri="{FF2B5EF4-FFF2-40B4-BE49-F238E27FC236}">
                <a16:creationId xmlns:a16="http://schemas.microsoft.com/office/drawing/2014/main" id="{40E8EF44-F63D-FE4B-9BCA-83A59CF2D6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4013" y="5257800"/>
            <a:ext cx="1979612" cy="793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276380090"/>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a:extLst>
              <a:ext uri="{FF2B5EF4-FFF2-40B4-BE49-F238E27FC236}">
                <a16:creationId xmlns:a16="http://schemas.microsoft.com/office/drawing/2014/main" id="{F0F20BFB-666B-8342-92C3-F2BF97F46D16}"/>
              </a:ext>
            </a:extLst>
          </p:cNvPr>
          <p:cNvSpPr>
            <a:spLocks noGrp="1" noChangeArrowheads="1"/>
          </p:cNvSpPr>
          <p:nvPr>
            <p:ph type="title"/>
          </p:nvPr>
        </p:nvSpPr>
        <p:spPr/>
        <p:txBody>
          <a:bodyPr/>
          <a:lstStyle/>
          <a:p>
            <a:pPr eaLnBrk="1" hangingPunct="1">
              <a:defRPr/>
            </a:pPr>
            <a:r>
              <a:rPr lang="en-US" sz="4000" dirty="0">
                <a:cs typeface="+mj-cs"/>
              </a:rPr>
              <a:t>High-Speed I/O</a:t>
            </a:r>
          </a:p>
        </p:txBody>
      </p:sp>
      <p:sp>
        <p:nvSpPr>
          <p:cNvPr id="1012739" name="Rectangle 3">
            <a:extLst>
              <a:ext uri="{FF2B5EF4-FFF2-40B4-BE49-F238E27FC236}">
                <a16:creationId xmlns:a16="http://schemas.microsoft.com/office/drawing/2014/main" id="{7E3A0F51-CE57-E240-A1C5-A4D768592A31}"/>
              </a:ext>
            </a:extLst>
          </p:cNvPr>
          <p:cNvSpPr>
            <a:spLocks noGrp="1" noChangeArrowheads="1"/>
          </p:cNvSpPr>
          <p:nvPr>
            <p:ph type="body" idx="1"/>
          </p:nvPr>
        </p:nvSpPr>
        <p:spPr>
          <a:xfrm>
            <a:off x="479424" y="1311728"/>
            <a:ext cx="8435975" cy="4572000"/>
          </a:xfrm>
        </p:spPr>
        <p:txBody>
          <a:bodyPr/>
          <a:lstStyle/>
          <a:p>
            <a:pPr>
              <a:defRPr/>
            </a:pPr>
            <a:r>
              <a:rPr lang="en-US" dirty="0">
                <a:cs typeface="+mn-cs"/>
              </a:rPr>
              <a:t>Transmit data faster than the flight time along the line</a:t>
            </a:r>
          </a:p>
          <a:p>
            <a:pPr>
              <a:defRPr/>
            </a:pPr>
            <a:r>
              <a:rPr lang="en-US" dirty="0">
                <a:cs typeface="+mn-cs"/>
              </a:rPr>
              <a:t>Transmitters must generate very short pulses</a:t>
            </a:r>
          </a:p>
          <a:p>
            <a:pPr>
              <a:defRPr/>
            </a:pPr>
            <a:r>
              <a:rPr lang="en-US" dirty="0">
                <a:cs typeface="+mn-cs"/>
              </a:rPr>
              <a:t>Receivers must be accurately synchronized to detect the pulses</a:t>
            </a:r>
          </a:p>
        </p:txBody>
      </p:sp>
    </p:spTree>
    <p:extLst>
      <p:ext uri="{BB962C8B-B14F-4D97-AF65-F5344CB8AC3E}">
        <p14:creationId xmlns:p14="http://schemas.microsoft.com/office/powerpoint/2010/main" val="4227037330"/>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a:extLst>
              <a:ext uri="{FF2B5EF4-FFF2-40B4-BE49-F238E27FC236}">
                <a16:creationId xmlns:a16="http://schemas.microsoft.com/office/drawing/2014/main" id="{74D1FE11-7E53-5640-BD01-0B180DB815D4}"/>
              </a:ext>
            </a:extLst>
          </p:cNvPr>
          <p:cNvSpPr>
            <a:spLocks noGrp="1" noChangeArrowheads="1"/>
          </p:cNvSpPr>
          <p:nvPr>
            <p:ph type="title"/>
          </p:nvPr>
        </p:nvSpPr>
        <p:spPr/>
        <p:txBody>
          <a:bodyPr/>
          <a:lstStyle/>
          <a:p>
            <a:pPr eaLnBrk="1" hangingPunct="1">
              <a:defRPr/>
            </a:pPr>
            <a:r>
              <a:rPr lang="en-US" sz="4000" dirty="0">
                <a:cs typeface="+mj-cs"/>
              </a:rPr>
              <a:t>High-Speed Transmitters</a:t>
            </a:r>
          </a:p>
        </p:txBody>
      </p:sp>
      <p:sp>
        <p:nvSpPr>
          <p:cNvPr id="1021955" name="Rectangle 3">
            <a:extLst>
              <a:ext uri="{FF2B5EF4-FFF2-40B4-BE49-F238E27FC236}">
                <a16:creationId xmlns:a16="http://schemas.microsoft.com/office/drawing/2014/main" id="{739B7D14-21F2-E548-9319-87E9A3759141}"/>
              </a:ext>
            </a:extLst>
          </p:cNvPr>
          <p:cNvSpPr>
            <a:spLocks noGrp="1" noChangeArrowheads="1"/>
          </p:cNvSpPr>
          <p:nvPr>
            <p:ph type="body" idx="1"/>
          </p:nvPr>
        </p:nvSpPr>
        <p:spPr>
          <a:xfrm>
            <a:off x="479425" y="1458685"/>
            <a:ext cx="8077200" cy="4572000"/>
          </a:xfrm>
        </p:spPr>
        <p:txBody>
          <a:bodyPr/>
          <a:lstStyle/>
          <a:p>
            <a:pPr>
              <a:defRPr/>
            </a:pPr>
            <a:r>
              <a:rPr lang="en-US" dirty="0">
                <a:cs typeface="+mn-cs"/>
              </a:rPr>
              <a:t>How to handle termination?</a:t>
            </a:r>
          </a:p>
          <a:p>
            <a:pPr lvl="1" eaLnBrk="1" hangingPunct="1">
              <a:defRPr/>
            </a:pPr>
            <a:r>
              <a:rPr lang="en-US" dirty="0"/>
              <a:t>High impedance current-mode driver + load term?</a:t>
            </a:r>
          </a:p>
          <a:p>
            <a:pPr lvl="1" eaLnBrk="1" hangingPunct="1">
              <a:defRPr/>
            </a:pPr>
            <a:r>
              <a:rPr lang="en-US" dirty="0"/>
              <a:t>Or low-impedance driver + source termination</a:t>
            </a:r>
          </a:p>
          <a:p>
            <a:pPr>
              <a:defRPr/>
            </a:pPr>
            <a:r>
              <a:rPr lang="en-US" dirty="0">
                <a:cs typeface="+mn-cs"/>
              </a:rPr>
              <a:t>Single-ended vs. differential</a:t>
            </a:r>
          </a:p>
          <a:p>
            <a:pPr lvl="1" eaLnBrk="1" hangingPunct="1">
              <a:defRPr/>
            </a:pPr>
            <a:r>
              <a:rPr lang="en-US" dirty="0"/>
              <a:t>Single-ended uses half the wires</a:t>
            </a:r>
          </a:p>
          <a:p>
            <a:pPr lvl="1" eaLnBrk="1" hangingPunct="1">
              <a:defRPr/>
            </a:pPr>
            <a:r>
              <a:rPr lang="en-US" dirty="0"/>
              <a:t>Differential is Immune to common mode noise</a:t>
            </a:r>
          </a:p>
          <a:p>
            <a:pPr>
              <a:defRPr/>
            </a:pPr>
            <a:r>
              <a:rPr lang="en-US" dirty="0">
                <a:cs typeface="+mn-cs"/>
              </a:rPr>
              <a:t>Pull-only vs. Push-Pull</a:t>
            </a:r>
          </a:p>
          <a:p>
            <a:pPr lvl="1" eaLnBrk="1" hangingPunct="1">
              <a:defRPr/>
            </a:pPr>
            <a:r>
              <a:rPr lang="en-US" dirty="0"/>
              <a:t>Pull-only has half the transistors</a:t>
            </a:r>
          </a:p>
          <a:p>
            <a:pPr lvl="1" eaLnBrk="1" hangingPunct="1">
              <a:defRPr/>
            </a:pPr>
            <a:r>
              <a:rPr lang="en-US" dirty="0"/>
              <a:t>Push-pull uses less power for the same swing</a:t>
            </a:r>
          </a:p>
          <a:p>
            <a:pPr lvl="1" eaLnBrk="1" hangingPunct="1">
              <a:defRPr/>
            </a:pPr>
            <a:endParaRPr lang="en-US" dirty="0"/>
          </a:p>
        </p:txBody>
      </p:sp>
    </p:spTree>
    <p:extLst>
      <p:ext uri="{BB962C8B-B14F-4D97-AF65-F5344CB8AC3E}">
        <p14:creationId xmlns:p14="http://schemas.microsoft.com/office/powerpoint/2010/main" val="2788994576"/>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a:extLst>
              <a:ext uri="{FF2B5EF4-FFF2-40B4-BE49-F238E27FC236}">
                <a16:creationId xmlns:a16="http://schemas.microsoft.com/office/drawing/2014/main" id="{6C0ECDD4-B88E-F24D-A0DE-A7FD9433B3DA}"/>
              </a:ext>
            </a:extLst>
          </p:cNvPr>
          <p:cNvSpPr>
            <a:spLocks noGrp="1" noChangeArrowheads="1"/>
          </p:cNvSpPr>
          <p:nvPr>
            <p:ph type="title"/>
          </p:nvPr>
        </p:nvSpPr>
        <p:spPr/>
        <p:txBody>
          <a:bodyPr/>
          <a:lstStyle/>
          <a:p>
            <a:pPr eaLnBrk="1" hangingPunct="1">
              <a:defRPr/>
            </a:pPr>
            <a:r>
              <a:rPr lang="en-US" sz="4000" dirty="0">
                <a:cs typeface="+mj-cs"/>
              </a:rPr>
              <a:t>High-Speed Transmitters</a:t>
            </a:r>
          </a:p>
        </p:txBody>
      </p:sp>
      <p:pic>
        <p:nvPicPr>
          <p:cNvPr id="2" name="Picture 2" descr="A screen shot of a computer&#10;&#10;Description automatically generated">
            <a:extLst>
              <a:ext uri="{FF2B5EF4-FFF2-40B4-BE49-F238E27FC236}">
                <a16:creationId xmlns:a16="http://schemas.microsoft.com/office/drawing/2014/main" id="{5BB25BB1-45E0-470D-9580-FF35FD39D7FD}"/>
              </a:ext>
            </a:extLst>
          </p:cNvPr>
          <p:cNvPicPr>
            <a:picLocks noChangeAspect="1"/>
          </p:cNvPicPr>
          <p:nvPr/>
        </p:nvPicPr>
        <p:blipFill>
          <a:blip r:embed="rId3"/>
          <a:stretch>
            <a:fillRect/>
          </a:stretch>
        </p:blipFill>
        <p:spPr>
          <a:xfrm>
            <a:off x="1376218" y="1615400"/>
            <a:ext cx="8758381" cy="4181382"/>
          </a:xfrm>
          <a:prstGeom prst="rect">
            <a:avLst/>
          </a:prstGeom>
        </p:spPr>
      </p:pic>
    </p:spTree>
    <p:extLst>
      <p:ext uri="{BB962C8B-B14F-4D97-AF65-F5344CB8AC3E}">
        <p14:creationId xmlns:p14="http://schemas.microsoft.com/office/powerpoint/2010/main" val="180487745"/>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a:extLst>
              <a:ext uri="{FF2B5EF4-FFF2-40B4-BE49-F238E27FC236}">
                <a16:creationId xmlns:a16="http://schemas.microsoft.com/office/drawing/2014/main" id="{1A430E40-DE0E-B045-8866-36E8B1255708}"/>
              </a:ext>
            </a:extLst>
          </p:cNvPr>
          <p:cNvSpPr>
            <a:spLocks noGrp="1" noChangeArrowheads="1"/>
          </p:cNvSpPr>
          <p:nvPr>
            <p:ph type="title"/>
          </p:nvPr>
        </p:nvSpPr>
        <p:spPr/>
        <p:txBody>
          <a:bodyPr/>
          <a:lstStyle/>
          <a:p>
            <a:pPr eaLnBrk="1" hangingPunct="1">
              <a:defRPr/>
            </a:pPr>
            <a:r>
              <a:rPr lang="en-US" sz="4000" dirty="0">
                <a:cs typeface="+mj-cs"/>
              </a:rPr>
              <a:t>High-Speed Receivers</a:t>
            </a:r>
          </a:p>
        </p:txBody>
      </p:sp>
      <p:sp>
        <p:nvSpPr>
          <p:cNvPr id="1024003" name="Rectangle 3">
            <a:extLst>
              <a:ext uri="{FF2B5EF4-FFF2-40B4-BE49-F238E27FC236}">
                <a16:creationId xmlns:a16="http://schemas.microsoft.com/office/drawing/2014/main" id="{B39A85B7-E38A-DF4A-AAEC-53D2E6CB2528}"/>
              </a:ext>
            </a:extLst>
          </p:cNvPr>
          <p:cNvSpPr>
            <a:spLocks noGrp="1" noChangeArrowheads="1"/>
          </p:cNvSpPr>
          <p:nvPr>
            <p:ph type="body" idx="1"/>
          </p:nvPr>
        </p:nvSpPr>
        <p:spPr/>
        <p:txBody>
          <a:bodyPr/>
          <a:lstStyle/>
          <a:p>
            <a:pPr>
              <a:defRPr/>
            </a:pPr>
            <a:r>
              <a:rPr lang="en-US" dirty="0">
                <a:cs typeface="+mn-cs"/>
              </a:rPr>
              <a:t>Sample data in the middle of the bit interval</a:t>
            </a:r>
          </a:p>
          <a:p>
            <a:pPr>
              <a:defRPr/>
            </a:pPr>
            <a:r>
              <a:rPr lang="en-US" dirty="0">
                <a:cs typeface="+mn-cs"/>
              </a:rPr>
              <a:t>How do we know when?</a:t>
            </a:r>
          </a:p>
        </p:txBody>
      </p:sp>
      <p:pic>
        <p:nvPicPr>
          <p:cNvPr id="1024004" name="Picture 4">
            <a:extLst>
              <a:ext uri="{FF2B5EF4-FFF2-40B4-BE49-F238E27FC236}">
                <a16:creationId xmlns:a16="http://schemas.microsoft.com/office/drawing/2014/main" id="{34461724-80CF-4E49-AB50-B4E42B01E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751599"/>
            <a:ext cx="3810000" cy="3363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15103056"/>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a:extLst>
              <a:ext uri="{FF2B5EF4-FFF2-40B4-BE49-F238E27FC236}">
                <a16:creationId xmlns:a16="http://schemas.microsoft.com/office/drawing/2014/main" id="{FBA702A5-659A-0542-8E2F-041651C42FB1}"/>
              </a:ext>
            </a:extLst>
          </p:cNvPr>
          <p:cNvSpPr>
            <a:spLocks noGrp="1" noChangeArrowheads="1"/>
          </p:cNvSpPr>
          <p:nvPr>
            <p:ph type="title"/>
          </p:nvPr>
        </p:nvSpPr>
        <p:spPr>
          <a:xfrm>
            <a:off x="1905000" y="533400"/>
            <a:ext cx="8458200" cy="685800"/>
          </a:xfrm>
        </p:spPr>
        <p:txBody>
          <a:bodyPr/>
          <a:lstStyle/>
          <a:p>
            <a:pPr eaLnBrk="1" hangingPunct="1">
              <a:defRPr/>
            </a:pPr>
            <a:r>
              <a:rPr lang="en-US" sz="3800" dirty="0">
                <a:cs typeface="+mj-cs"/>
              </a:rPr>
              <a:t>Source-Synchronous Clocking</a:t>
            </a:r>
          </a:p>
        </p:txBody>
      </p:sp>
      <p:sp>
        <p:nvSpPr>
          <p:cNvPr id="1026051" name="Rectangle 3">
            <a:extLst>
              <a:ext uri="{FF2B5EF4-FFF2-40B4-BE49-F238E27FC236}">
                <a16:creationId xmlns:a16="http://schemas.microsoft.com/office/drawing/2014/main" id="{91DA9FB3-FE84-3548-A2B4-66483E1B1BEE}"/>
              </a:ext>
            </a:extLst>
          </p:cNvPr>
          <p:cNvSpPr>
            <a:spLocks noGrp="1" noChangeArrowheads="1"/>
          </p:cNvSpPr>
          <p:nvPr>
            <p:ph type="body" idx="1"/>
          </p:nvPr>
        </p:nvSpPr>
        <p:spPr/>
        <p:txBody>
          <a:bodyPr/>
          <a:lstStyle/>
          <a:p>
            <a:pPr>
              <a:defRPr/>
            </a:pPr>
            <a:r>
              <a:rPr lang="en-US" dirty="0">
                <a:cs typeface="+mn-cs"/>
              </a:rPr>
              <a:t>Send clock with the data</a:t>
            </a:r>
          </a:p>
          <a:p>
            <a:pPr>
              <a:defRPr/>
            </a:pPr>
            <a:r>
              <a:rPr lang="en-US" dirty="0">
                <a:cs typeface="+mn-cs"/>
              </a:rPr>
              <a:t>Flight times roughly match each other</a:t>
            </a:r>
          </a:p>
          <a:p>
            <a:pPr lvl="1" eaLnBrk="1" hangingPunct="1">
              <a:defRPr/>
            </a:pPr>
            <a:r>
              <a:rPr lang="en-US" dirty="0"/>
              <a:t>Transmit on falling edge of tclk</a:t>
            </a:r>
          </a:p>
          <a:p>
            <a:pPr lvl="1" eaLnBrk="1" hangingPunct="1">
              <a:defRPr/>
            </a:pPr>
            <a:r>
              <a:rPr lang="en-US" dirty="0"/>
              <a:t>Receive on rising edge of rclk</a:t>
            </a:r>
          </a:p>
        </p:txBody>
      </p:sp>
      <p:pic>
        <p:nvPicPr>
          <p:cNvPr id="1026052" name="Picture 4">
            <a:extLst>
              <a:ext uri="{FF2B5EF4-FFF2-40B4-BE49-F238E27FC236}">
                <a16:creationId xmlns:a16="http://schemas.microsoft.com/office/drawing/2014/main" id="{17132EB8-DCB1-4747-BAFA-39CE3B2C34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2732315"/>
            <a:ext cx="4495800" cy="2513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266435118"/>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a:extLst>
              <a:ext uri="{FF2B5EF4-FFF2-40B4-BE49-F238E27FC236}">
                <a16:creationId xmlns:a16="http://schemas.microsoft.com/office/drawing/2014/main" id="{812B0D81-42CD-074C-B01C-521E04544A70}"/>
              </a:ext>
            </a:extLst>
          </p:cNvPr>
          <p:cNvSpPr>
            <a:spLocks noGrp="1" noChangeArrowheads="1"/>
          </p:cNvSpPr>
          <p:nvPr>
            <p:ph type="title"/>
          </p:nvPr>
        </p:nvSpPr>
        <p:spPr>
          <a:xfrm>
            <a:off x="479425" y="325938"/>
            <a:ext cx="8229600" cy="685800"/>
          </a:xfrm>
        </p:spPr>
        <p:txBody>
          <a:bodyPr/>
          <a:lstStyle/>
          <a:p>
            <a:pPr eaLnBrk="1" hangingPunct="1">
              <a:defRPr/>
            </a:pPr>
            <a:r>
              <a:rPr lang="en-US" sz="4000" dirty="0">
                <a:cs typeface="+mj-cs"/>
              </a:rPr>
              <a:t>Single vs. Double Data Rate</a:t>
            </a:r>
          </a:p>
        </p:txBody>
      </p:sp>
      <p:sp>
        <p:nvSpPr>
          <p:cNvPr id="1028099" name="Rectangle 3">
            <a:extLst>
              <a:ext uri="{FF2B5EF4-FFF2-40B4-BE49-F238E27FC236}">
                <a16:creationId xmlns:a16="http://schemas.microsoft.com/office/drawing/2014/main" id="{455EFACE-E059-FF4E-B27D-9FAD19562FD5}"/>
              </a:ext>
            </a:extLst>
          </p:cNvPr>
          <p:cNvSpPr>
            <a:spLocks noGrp="1" noChangeArrowheads="1"/>
          </p:cNvSpPr>
          <p:nvPr>
            <p:ph type="body" idx="1"/>
          </p:nvPr>
        </p:nvSpPr>
        <p:spPr/>
        <p:txBody>
          <a:bodyPr/>
          <a:lstStyle/>
          <a:p>
            <a:pPr>
              <a:defRPr/>
            </a:pPr>
            <a:r>
              <a:rPr lang="en-US" dirty="0">
                <a:cs typeface="+mn-cs"/>
              </a:rPr>
              <a:t>In ordinary single data rate (SDR) system, clock switches twice as often as the data</a:t>
            </a:r>
          </a:p>
          <a:p>
            <a:pPr>
              <a:defRPr/>
            </a:pPr>
            <a:endParaRPr lang="en-US" dirty="0">
              <a:cs typeface="+mn-cs"/>
            </a:endParaRPr>
          </a:p>
          <a:p>
            <a:pPr>
              <a:defRPr/>
            </a:pPr>
            <a:endParaRPr lang="en-US" dirty="0">
              <a:cs typeface="+mn-cs"/>
            </a:endParaRPr>
          </a:p>
          <a:p>
            <a:pPr>
              <a:defRPr/>
            </a:pPr>
            <a:endParaRPr lang="en-US" dirty="0">
              <a:cs typeface="+mn-cs"/>
            </a:endParaRPr>
          </a:p>
          <a:p>
            <a:pPr>
              <a:defRPr/>
            </a:pPr>
            <a:r>
              <a:rPr lang="en-US" dirty="0">
                <a:cs typeface="+mn-cs"/>
              </a:rPr>
              <a:t>If the system can handle this speed clock, the data is running at half the available bandwidth</a:t>
            </a:r>
          </a:p>
          <a:p>
            <a:pPr>
              <a:defRPr/>
            </a:pPr>
            <a:r>
              <a:rPr lang="en-US" dirty="0">
                <a:cs typeface="+mn-cs"/>
              </a:rPr>
              <a:t>In double-data-rate (DDR) transmit and receive on both edges of the clock</a:t>
            </a:r>
          </a:p>
          <a:p>
            <a:pPr eaLnBrk="1" hangingPunct="1">
              <a:buFont typeface="Wingdings" charset="0"/>
              <a:buChar char="q"/>
              <a:defRPr/>
            </a:pPr>
            <a:endParaRPr lang="en-US" dirty="0">
              <a:cs typeface="+mn-cs"/>
            </a:endParaRPr>
          </a:p>
        </p:txBody>
      </p:sp>
      <p:pic>
        <p:nvPicPr>
          <p:cNvPr id="1028100" name="Picture 4">
            <a:extLst>
              <a:ext uri="{FF2B5EF4-FFF2-40B4-BE49-F238E27FC236}">
                <a16:creationId xmlns:a16="http://schemas.microsoft.com/office/drawing/2014/main" id="{97C45049-89C4-564B-BB02-A0C569C78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013" y="1576215"/>
            <a:ext cx="3352568" cy="10624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028101" name="Picture 5">
            <a:extLst>
              <a:ext uri="{FF2B5EF4-FFF2-40B4-BE49-F238E27FC236}">
                <a16:creationId xmlns:a16="http://schemas.microsoft.com/office/drawing/2014/main" id="{A2E2E253-BEF8-1B4E-B14F-E08B87CBF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013" y="4058218"/>
            <a:ext cx="3399974" cy="10624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536942746"/>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8683F324-7773-4842-A8D3-0D3850198570}"/>
              </a:ext>
            </a:extLst>
          </p:cNvPr>
          <p:cNvSpPr>
            <a:spLocks noGrp="1" noChangeArrowheads="1"/>
          </p:cNvSpPr>
          <p:nvPr>
            <p:ph type="title"/>
          </p:nvPr>
        </p:nvSpPr>
        <p:spPr/>
        <p:txBody>
          <a:bodyPr/>
          <a:lstStyle/>
          <a:p>
            <a:pPr eaLnBrk="1" hangingPunct="1"/>
            <a:r>
              <a:rPr lang="en-US" altLang="en-US" dirty="0"/>
              <a:t>Package Types</a:t>
            </a:r>
          </a:p>
        </p:txBody>
      </p:sp>
      <p:sp>
        <p:nvSpPr>
          <p:cNvPr id="22532" name="Rectangle 3">
            <a:extLst>
              <a:ext uri="{FF2B5EF4-FFF2-40B4-BE49-F238E27FC236}">
                <a16:creationId xmlns:a16="http://schemas.microsoft.com/office/drawing/2014/main" id="{05F1A693-FBD7-3749-8F1D-E3D610CD660F}"/>
              </a:ext>
            </a:extLst>
          </p:cNvPr>
          <p:cNvSpPr>
            <a:spLocks noGrp="1" noChangeArrowheads="1"/>
          </p:cNvSpPr>
          <p:nvPr>
            <p:ph type="body" idx="1"/>
          </p:nvPr>
        </p:nvSpPr>
        <p:spPr/>
        <p:txBody>
          <a:bodyPr/>
          <a:lstStyle/>
          <a:p>
            <a:pPr eaLnBrk="1" hangingPunct="1"/>
            <a:r>
              <a:rPr lang="en-US" altLang="en-US" dirty="0"/>
              <a:t>Through-hole vs. surface mount</a:t>
            </a:r>
          </a:p>
        </p:txBody>
      </p:sp>
      <p:pic>
        <p:nvPicPr>
          <p:cNvPr id="22533" name="Picture 4" descr="12">
            <a:extLst>
              <a:ext uri="{FF2B5EF4-FFF2-40B4-BE49-F238E27FC236}">
                <a16:creationId xmlns:a16="http://schemas.microsoft.com/office/drawing/2014/main" id="{7CBC5B9C-937B-1E40-8653-7F7B5BD5A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86001"/>
            <a:ext cx="76200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2818896"/>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a:extLst>
              <a:ext uri="{FF2B5EF4-FFF2-40B4-BE49-F238E27FC236}">
                <a16:creationId xmlns:a16="http://schemas.microsoft.com/office/drawing/2014/main" id="{9BC8D345-9BAD-7742-8B80-9FE1738DD164}"/>
              </a:ext>
            </a:extLst>
          </p:cNvPr>
          <p:cNvSpPr>
            <a:spLocks noGrp="1" noChangeArrowheads="1"/>
          </p:cNvSpPr>
          <p:nvPr>
            <p:ph type="title"/>
          </p:nvPr>
        </p:nvSpPr>
        <p:spPr/>
        <p:txBody>
          <a:bodyPr/>
          <a:lstStyle/>
          <a:p>
            <a:pPr eaLnBrk="1" hangingPunct="1">
              <a:defRPr/>
            </a:pPr>
            <a:r>
              <a:rPr lang="en-US" sz="4000" dirty="0">
                <a:cs typeface="+mj-cs"/>
              </a:rPr>
              <a:t>Phase Alignment</a:t>
            </a:r>
          </a:p>
        </p:txBody>
      </p:sp>
      <p:sp>
        <p:nvSpPr>
          <p:cNvPr id="1030147" name="Rectangle 3">
            <a:extLst>
              <a:ext uri="{FF2B5EF4-FFF2-40B4-BE49-F238E27FC236}">
                <a16:creationId xmlns:a16="http://schemas.microsoft.com/office/drawing/2014/main" id="{0E061064-3447-1849-A13C-34A2A0F4A123}"/>
              </a:ext>
            </a:extLst>
          </p:cNvPr>
          <p:cNvSpPr>
            <a:spLocks noGrp="1" noChangeArrowheads="1"/>
          </p:cNvSpPr>
          <p:nvPr>
            <p:ph type="body" idx="1"/>
          </p:nvPr>
        </p:nvSpPr>
        <p:spPr/>
        <p:txBody>
          <a:bodyPr/>
          <a:lstStyle/>
          <a:p>
            <a:pPr eaLnBrk="1" hangingPunct="1"/>
            <a:r>
              <a:rPr lang="en-US" altLang="en-US" dirty="0"/>
              <a:t>If the DDR clock is aligned to the transmitted clock, it must be shifted by 90</a:t>
            </a:r>
            <a:r>
              <a:rPr lang="en-US" altLang="en-US" dirty="0">
                <a:cs typeface="Arial" panose="020B0604020202020204" pitchFamily="34" charset="0"/>
              </a:rPr>
              <a:t>º</a:t>
            </a:r>
            <a:r>
              <a:rPr lang="en-US" altLang="en-US" dirty="0"/>
              <a:t> before sampling</a:t>
            </a:r>
          </a:p>
          <a:p>
            <a:pPr eaLnBrk="1" hangingPunct="1"/>
            <a:r>
              <a:rPr lang="en-US" altLang="en-US" dirty="0"/>
              <a:t>Use PLL</a:t>
            </a:r>
          </a:p>
        </p:txBody>
      </p:sp>
      <p:pic>
        <p:nvPicPr>
          <p:cNvPr id="1030148" name="Picture 4">
            <a:extLst>
              <a:ext uri="{FF2B5EF4-FFF2-40B4-BE49-F238E27FC236}">
                <a16:creationId xmlns:a16="http://schemas.microsoft.com/office/drawing/2014/main" id="{8D128D8C-D40F-E74A-8196-ECE9AD6E8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048000"/>
            <a:ext cx="6629400" cy="1824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61327872"/>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a:extLst>
              <a:ext uri="{FF2B5EF4-FFF2-40B4-BE49-F238E27FC236}">
                <a16:creationId xmlns:a16="http://schemas.microsoft.com/office/drawing/2014/main" id="{22A2F640-F942-804A-9B55-A70C137CDDD1}"/>
              </a:ext>
            </a:extLst>
          </p:cNvPr>
          <p:cNvSpPr>
            <a:spLocks noGrp="1" noChangeArrowheads="1"/>
          </p:cNvSpPr>
          <p:nvPr>
            <p:ph type="title"/>
          </p:nvPr>
        </p:nvSpPr>
        <p:spPr/>
        <p:txBody>
          <a:bodyPr/>
          <a:lstStyle/>
          <a:p>
            <a:pPr eaLnBrk="1" hangingPunct="1">
              <a:defRPr/>
            </a:pPr>
            <a:r>
              <a:rPr lang="en-US" sz="4000" dirty="0">
                <a:cs typeface="+mj-cs"/>
              </a:rPr>
              <a:t>Mesochronous Clocking</a:t>
            </a:r>
          </a:p>
        </p:txBody>
      </p:sp>
      <p:sp>
        <p:nvSpPr>
          <p:cNvPr id="1032195" name="Rectangle 3">
            <a:extLst>
              <a:ext uri="{FF2B5EF4-FFF2-40B4-BE49-F238E27FC236}">
                <a16:creationId xmlns:a16="http://schemas.microsoft.com/office/drawing/2014/main" id="{548D690B-D212-CF4E-AE64-B08B81186C91}"/>
              </a:ext>
            </a:extLst>
          </p:cNvPr>
          <p:cNvSpPr>
            <a:spLocks noGrp="1" noChangeArrowheads="1"/>
          </p:cNvSpPr>
          <p:nvPr>
            <p:ph type="body" idx="1"/>
          </p:nvPr>
        </p:nvSpPr>
        <p:spPr/>
        <p:txBody>
          <a:bodyPr/>
          <a:lstStyle/>
          <a:p>
            <a:pPr>
              <a:defRPr/>
            </a:pPr>
            <a:r>
              <a:rPr lang="en-US" dirty="0">
                <a:cs typeface="+mn-cs"/>
              </a:rPr>
              <a:t>As speeds increase, it is difficult to keep clock and data aligned</a:t>
            </a:r>
          </a:p>
          <a:p>
            <a:pPr lvl="1" eaLnBrk="1" hangingPunct="1">
              <a:defRPr/>
            </a:pPr>
            <a:r>
              <a:rPr lang="en-US" dirty="0"/>
              <a:t>Mismatches in trace lengths</a:t>
            </a:r>
          </a:p>
          <a:p>
            <a:pPr lvl="1" eaLnBrk="1" hangingPunct="1">
              <a:defRPr/>
            </a:pPr>
            <a:r>
              <a:rPr lang="en-US" dirty="0"/>
              <a:t>Mismatches in propagation speeds</a:t>
            </a:r>
          </a:p>
          <a:p>
            <a:pPr lvl="1" eaLnBrk="1" hangingPunct="1">
              <a:defRPr/>
            </a:pPr>
            <a:r>
              <a:rPr lang="en-US" dirty="0"/>
              <a:t>Different in clock vs. data drivers</a:t>
            </a:r>
          </a:p>
          <a:p>
            <a:pPr>
              <a:defRPr/>
            </a:pPr>
            <a:r>
              <a:rPr lang="en-US" dirty="0">
                <a:cs typeface="+mn-cs"/>
              </a:rPr>
              <a:t>Mesochronous: clock and data have same frequency but unknown phase</a:t>
            </a:r>
          </a:p>
          <a:p>
            <a:pPr lvl="1" eaLnBrk="1" hangingPunct="1">
              <a:defRPr/>
            </a:pPr>
            <a:r>
              <a:rPr lang="en-US" dirty="0"/>
              <a:t>Use PLL/DLL to realign clock to each data channel</a:t>
            </a:r>
          </a:p>
        </p:txBody>
      </p:sp>
    </p:spTree>
    <p:extLst>
      <p:ext uri="{BB962C8B-B14F-4D97-AF65-F5344CB8AC3E}">
        <p14:creationId xmlns:p14="http://schemas.microsoft.com/office/powerpoint/2010/main" val="4169742864"/>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a:extLst>
              <a:ext uri="{FF2B5EF4-FFF2-40B4-BE49-F238E27FC236}">
                <a16:creationId xmlns:a16="http://schemas.microsoft.com/office/drawing/2014/main" id="{A62C018B-2876-174B-A2EA-BB64895CBC6D}"/>
              </a:ext>
            </a:extLst>
          </p:cNvPr>
          <p:cNvSpPr>
            <a:spLocks noGrp="1" noChangeArrowheads="1"/>
          </p:cNvSpPr>
          <p:nvPr>
            <p:ph type="title"/>
          </p:nvPr>
        </p:nvSpPr>
        <p:spPr/>
        <p:txBody>
          <a:bodyPr/>
          <a:lstStyle/>
          <a:p>
            <a:pPr eaLnBrk="1" hangingPunct="1">
              <a:defRPr/>
            </a:pPr>
            <a:r>
              <a:rPr lang="en-US" sz="4000" dirty="0">
                <a:cs typeface="+mj-cs"/>
              </a:rPr>
              <a:t>Phase Calibration Loop</a:t>
            </a:r>
          </a:p>
        </p:txBody>
      </p:sp>
      <p:sp>
        <p:nvSpPr>
          <p:cNvPr id="1034243" name="Rectangle 3">
            <a:extLst>
              <a:ext uri="{FF2B5EF4-FFF2-40B4-BE49-F238E27FC236}">
                <a16:creationId xmlns:a16="http://schemas.microsoft.com/office/drawing/2014/main" id="{E1F182C2-CCBE-3F42-B650-E1431A5479E3}"/>
              </a:ext>
            </a:extLst>
          </p:cNvPr>
          <p:cNvSpPr>
            <a:spLocks noGrp="1" noChangeArrowheads="1"/>
          </p:cNvSpPr>
          <p:nvPr>
            <p:ph type="body" idx="1"/>
          </p:nvPr>
        </p:nvSpPr>
        <p:spPr>
          <a:xfrm>
            <a:off x="479425" y="1295400"/>
            <a:ext cx="7924800" cy="4572000"/>
          </a:xfrm>
        </p:spPr>
        <p:txBody>
          <a:bodyPr/>
          <a:lstStyle/>
          <a:p>
            <a:pPr>
              <a:defRPr/>
            </a:pPr>
            <a:r>
              <a:rPr lang="en-US" dirty="0">
                <a:cs typeface="+mn-cs"/>
              </a:rPr>
              <a:t>Special phase detector compares clock &amp; data phase</a:t>
            </a:r>
          </a:p>
        </p:txBody>
      </p:sp>
      <p:pic>
        <p:nvPicPr>
          <p:cNvPr id="1034244" name="Picture 4">
            <a:extLst>
              <a:ext uri="{FF2B5EF4-FFF2-40B4-BE49-F238E27FC236}">
                <a16:creationId xmlns:a16="http://schemas.microsoft.com/office/drawing/2014/main" id="{8A329C59-F628-C449-A300-48AB7F255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2095500"/>
            <a:ext cx="6934200" cy="297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9022914"/>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60DDC886-F6B6-E341-AC8E-7570A8DCB1F9}"/>
              </a:ext>
            </a:extLst>
          </p:cNvPr>
          <p:cNvSpPr>
            <a:spLocks noGrp="1" noChangeArrowheads="1"/>
          </p:cNvSpPr>
          <p:nvPr>
            <p:ph type="title"/>
          </p:nvPr>
        </p:nvSpPr>
        <p:spPr/>
        <p:txBody>
          <a:bodyPr/>
          <a:lstStyle/>
          <a:p>
            <a:pPr eaLnBrk="1" hangingPunct="1"/>
            <a:r>
              <a:rPr lang="en-US" altLang="en-US" dirty="0"/>
              <a:t>Power Distribution</a:t>
            </a:r>
          </a:p>
        </p:txBody>
      </p:sp>
      <p:sp>
        <p:nvSpPr>
          <p:cNvPr id="38916" name="Rectangle 3">
            <a:extLst>
              <a:ext uri="{FF2B5EF4-FFF2-40B4-BE49-F238E27FC236}">
                <a16:creationId xmlns:a16="http://schemas.microsoft.com/office/drawing/2014/main" id="{B598F725-01BF-EF43-9C35-B6CA881EA0C0}"/>
              </a:ext>
            </a:extLst>
          </p:cNvPr>
          <p:cNvSpPr>
            <a:spLocks noGrp="1" noChangeArrowheads="1"/>
          </p:cNvSpPr>
          <p:nvPr>
            <p:ph type="body" idx="1"/>
          </p:nvPr>
        </p:nvSpPr>
        <p:spPr/>
        <p:txBody>
          <a:bodyPr/>
          <a:lstStyle/>
          <a:p>
            <a:pPr eaLnBrk="1" hangingPunct="1"/>
            <a:r>
              <a:rPr lang="en-US" altLang="en-US" dirty="0"/>
              <a:t>Power Distribution Network functions</a:t>
            </a:r>
          </a:p>
          <a:p>
            <a:pPr lvl="1" eaLnBrk="1" hangingPunct="1"/>
            <a:r>
              <a:rPr lang="en-US" altLang="en-US" dirty="0"/>
              <a:t>Carry current from pads to transistors on chip</a:t>
            </a:r>
          </a:p>
          <a:p>
            <a:pPr lvl="1" eaLnBrk="1" hangingPunct="1"/>
            <a:r>
              <a:rPr lang="en-US" altLang="en-US" dirty="0"/>
              <a:t>Maintain stable voltage with low noise</a:t>
            </a:r>
          </a:p>
          <a:p>
            <a:pPr lvl="1" eaLnBrk="1" hangingPunct="1"/>
            <a:r>
              <a:rPr lang="en-US" altLang="en-US" dirty="0"/>
              <a:t>Provide average and peak power demands</a:t>
            </a:r>
          </a:p>
          <a:p>
            <a:pPr lvl="1" eaLnBrk="1" hangingPunct="1"/>
            <a:r>
              <a:rPr lang="en-US" altLang="en-US" dirty="0"/>
              <a:t>Provide current return paths for signals</a:t>
            </a:r>
          </a:p>
          <a:p>
            <a:pPr lvl="1" eaLnBrk="1" hangingPunct="1"/>
            <a:r>
              <a:rPr lang="en-US" altLang="en-US" dirty="0"/>
              <a:t>Avoid electromigration &amp; self-heating wearout</a:t>
            </a:r>
          </a:p>
          <a:p>
            <a:pPr lvl="1" eaLnBrk="1" hangingPunct="1"/>
            <a:r>
              <a:rPr lang="en-US" altLang="en-US" dirty="0"/>
              <a:t>Consume little chip area and wire</a:t>
            </a:r>
          </a:p>
          <a:p>
            <a:pPr lvl="1" eaLnBrk="1" hangingPunct="1"/>
            <a:r>
              <a:rPr lang="en-US" altLang="en-US" dirty="0"/>
              <a:t>Easy to lay out</a:t>
            </a:r>
          </a:p>
        </p:txBody>
      </p:sp>
    </p:spTree>
    <p:extLst>
      <p:ext uri="{BB962C8B-B14F-4D97-AF65-F5344CB8AC3E}">
        <p14:creationId xmlns:p14="http://schemas.microsoft.com/office/powerpoint/2010/main" val="904159380"/>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409854B2-0D22-5944-9392-AE339034DAB4}"/>
              </a:ext>
            </a:extLst>
          </p:cNvPr>
          <p:cNvSpPr>
            <a:spLocks noGrp="1" noChangeArrowheads="1"/>
          </p:cNvSpPr>
          <p:nvPr>
            <p:ph type="title"/>
          </p:nvPr>
        </p:nvSpPr>
        <p:spPr/>
        <p:txBody>
          <a:bodyPr/>
          <a:lstStyle/>
          <a:p>
            <a:pPr eaLnBrk="1" hangingPunct="1"/>
            <a:r>
              <a:rPr lang="en-US" altLang="en-US" dirty="0"/>
              <a:t>Power Requirements</a:t>
            </a:r>
          </a:p>
        </p:txBody>
      </p:sp>
      <p:sp>
        <p:nvSpPr>
          <p:cNvPr id="40964" name="Rectangle 3">
            <a:extLst>
              <a:ext uri="{FF2B5EF4-FFF2-40B4-BE49-F238E27FC236}">
                <a16:creationId xmlns:a16="http://schemas.microsoft.com/office/drawing/2014/main" id="{7BB14A4F-16BB-8349-AE33-B941B8610B65}"/>
              </a:ext>
            </a:extLst>
          </p:cNvPr>
          <p:cNvSpPr>
            <a:spLocks noGrp="1" noChangeArrowheads="1"/>
          </p:cNvSpPr>
          <p:nvPr>
            <p:ph type="body" idx="1"/>
          </p:nvPr>
        </p:nvSpPr>
        <p:spPr/>
        <p:txBody>
          <a:bodyPr/>
          <a:lstStyle/>
          <a:p>
            <a:pPr eaLnBrk="1" hangingPunct="1"/>
            <a:r>
              <a:rPr lang="en-US" altLang="en-US" dirty="0"/>
              <a:t>V</a:t>
            </a:r>
            <a:r>
              <a:rPr lang="en-US" altLang="en-US" baseline="-25000" dirty="0"/>
              <a:t>DD</a:t>
            </a:r>
            <a:r>
              <a:rPr lang="en-US" altLang="en-US" dirty="0"/>
              <a:t> = V</a:t>
            </a:r>
            <a:r>
              <a:rPr lang="en-US" altLang="en-US" baseline="-25000" dirty="0"/>
              <a:t>DDnominal</a:t>
            </a:r>
            <a:r>
              <a:rPr lang="en-US" altLang="en-US" dirty="0"/>
              <a:t> – V</a:t>
            </a:r>
            <a:r>
              <a:rPr lang="en-US" altLang="en-US" baseline="-25000" dirty="0"/>
              <a:t>droop</a:t>
            </a:r>
          </a:p>
          <a:p>
            <a:pPr eaLnBrk="1" hangingPunct="1"/>
            <a:r>
              <a:rPr lang="en-US" altLang="en-US" dirty="0"/>
              <a:t>Want V</a:t>
            </a:r>
            <a:r>
              <a:rPr lang="en-US" altLang="en-US" baseline="-25000" dirty="0"/>
              <a:t>droop</a:t>
            </a:r>
            <a:r>
              <a:rPr lang="en-US" altLang="en-US" dirty="0"/>
              <a:t> &lt; +/- 10% of V</a:t>
            </a:r>
            <a:r>
              <a:rPr lang="en-US" altLang="en-US" baseline="-25000" dirty="0"/>
              <a:t>DD</a:t>
            </a:r>
          </a:p>
          <a:p>
            <a:pPr eaLnBrk="1" hangingPunct="1"/>
            <a:r>
              <a:rPr lang="en-US" altLang="en-US" dirty="0"/>
              <a:t>Sources of V</a:t>
            </a:r>
            <a:r>
              <a:rPr lang="en-US" altLang="en-US" baseline="-25000" dirty="0"/>
              <a:t>droop</a:t>
            </a:r>
          </a:p>
          <a:p>
            <a:pPr lvl="1" eaLnBrk="1" hangingPunct="1"/>
            <a:r>
              <a:rPr lang="en-US" altLang="en-US" dirty="0"/>
              <a:t>IR drops</a:t>
            </a:r>
          </a:p>
          <a:p>
            <a:pPr lvl="1" eaLnBrk="1" hangingPunct="1"/>
            <a:r>
              <a:rPr lang="en-US" altLang="en-US" dirty="0"/>
              <a:t>L di/dt noise</a:t>
            </a:r>
          </a:p>
          <a:p>
            <a:pPr eaLnBrk="1" hangingPunct="1"/>
            <a:r>
              <a:rPr lang="en-US" altLang="en-US" dirty="0"/>
              <a:t>I</a:t>
            </a:r>
            <a:r>
              <a:rPr lang="en-US" altLang="en-US" baseline="-25000" dirty="0"/>
              <a:t>DD</a:t>
            </a:r>
            <a:r>
              <a:rPr lang="en-US" altLang="en-US" dirty="0"/>
              <a:t> changes on many time scales</a:t>
            </a:r>
          </a:p>
        </p:txBody>
      </p:sp>
      <p:graphicFrame>
        <p:nvGraphicFramePr>
          <p:cNvPr id="40965" name="Object 4">
            <a:extLst>
              <a:ext uri="{FF2B5EF4-FFF2-40B4-BE49-F238E27FC236}">
                <a16:creationId xmlns:a16="http://schemas.microsoft.com/office/drawing/2014/main" id="{78C46BAF-4C3C-054C-BECF-A05ABE21551A}"/>
              </a:ext>
            </a:extLst>
          </p:cNvPr>
          <p:cNvGraphicFramePr>
            <a:graphicFrameLocks noChangeAspect="1"/>
          </p:cNvGraphicFramePr>
          <p:nvPr>
            <p:extLst>
              <p:ext uri="{D42A27DB-BD31-4B8C-83A1-F6EECF244321}">
                <p14:modId xmlns:p14="http://schemas.microsoft.com/office/powerpoint/2010/main" val="1741266699"/>
              </p:ext>
            </p:extLst>
          </p:nvPr>
        </p:nvGraphicFramePr>
        <p:xfrm>
          <a:off x="5422685" y="1123950"/>
          <a:ext cx="5192365" cy="2664279"/>
        </p:xfrm>
        <a:graphic>
          <a:graphicData uri="http://schemas.openxmlformats.org/presentationml/2006/ole">
            <mc:AlternateContent xmlns:mc="http://schemas.openxmlformats.org/markup-compatibility/2006">
              <mc:Choice xmlns:v="urn:schemas-microsoft-com:vml" Requires="v">
                <p:oleObj spid="_x0000_s15461" name="VISIO" r:id="rId4" imgW="23253700" imgH="11925300" progId="Visio.Drawing.6">
                  <p:embed/>
                </p:oleObj>
              </mc:Choice>
              <mc:Fallback>
                <p:oleObj name="VISIO" r:id="rId4" imgW="23253700" imgH="11925300" progId="Visio.Drawing.6">
                  <p:embed/>
                  <p:pic>
                    <p:nvPicPr>
                      <p:cNvPr id="40965" name="Object 4">
                        <a:extLst>
                          <a:ext uri="{FF2B5EF4-FFF2-40B4-BE49-F238E27FC236}">
                            <a16:creationId xmlns:a16="http://schemas.microsoft.com/office/drawing/2014/main" id="{78C46BAF-4C3C-054C-BECF-A05ABE2155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685" y="1123950"/>
                        <a:ext cx="5192365" cy="266427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99302878"/>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D4E75CC9-3B6E-A54D-814F-CF02E5C833DB}"/>
              </a:ext>
            </a:extLst>
          </p:cNvPr>
          <p:cNvSpPr>
            <a:spLocks noGrp="1" noChangeArrowheads="1"/>
          </p:cNvSpPr>
          <p:nvPr>
            <p:ph type="title"/>
          </p:nvPr>
        </p:nvSpPr>
        <p:spPr/>
        <p:txBody>
          <a:bodyPr/>
          <a:lstStyle/>
          <a:p>
            <a:pPr eaLnBrk="1" hangingPunct="1"/>
            <a:r>
              <a:rPr lang="en-US" altLang="en-US" sz="4000" dirty="0"/>
              <a:t>IR Drop</a:t>
            </a:r>
          </a:p>
        </p:txBody>
      </p:sp>
      <p:sp>
        <p:nvSpPr>
          <p:cNvPr id="43012" name="Rectangle 3">
            <a:extLst>
              <a:ext uri="{FF2B5EF4-FFF2-40B4-BE49-F238E27FC236}">
                <a16:creationId xmlns:a16="http://schemas.microsoft.com/office/drawing/2014/main" id="{838C8057-78CD-CE4F-BB4F-11F048901C67}"/>
              </a:ext>
            </a:extLst>
          </p:cNvPr>
          <p:cNvSpPr>
            <a:spLocks noGrp="1" noChangeArrowheads="1"/>
          </p:cNvSpPr>
          <p:nvPr>
            <p:ph type="body" idx="1"/>
          </p:nvPr>
        </p:nvSpPr>
        <p:spPr/>
        <p:txBody>
          <a:bodyPr/>
          <a:lstStyle/>
          <a:p>
            <a:pPr eaLnBrk="1" hangingPunct="1"/>
            <a:r>
              <a:rPr lang="en-US" altLang="en-US" dirty="0"/>
              <a:t>A chip draws 24 W from a 1.2 V supply.  The power supply impedance is 5 </a:t>
            </a:r>
            <a:r>
              <a:rPr lang="en-US" altLang="en-US" dirty="0" err="1"/>
              <a:t>m</a:t>
            </a:r>
            <a:r>
              <a:rPr lang="en-US" altLang="en-US" dirty="0" err="1">
                <a:latin typeface="Symbol" panose="05050102010706020507" pitchFamily="18" charset="2"/>
              </a:rPr>
              <a:t>W</a:t>
            </a:r>
            <a:r>
              <a:rPr lang="en-US" altLang="en-US" dirty="0"/>
              <a:t>.  What is the IR drop?</a:t>
            </a:r>
          </a:p>
          <a:p>
            <a:pPr eaLnBrk="1" hangingPunct="1"/>
            <a:r>
              <a:rPr lang="en-US" altLang="en-US" dirty="0"/>
              <a:t>I</a:t>
            </a:r>
            <a:r>
              <a:rPr lang="en-US" altLang="en-US" baseline="-25000" dirty="0"/>
              <a:t>DD</a:t>
            </a:r>
            <a:r>
              <a:rPr lang="en-US" altLang="en-US" dirty="0"/>
              <a:t> = 24 W / 1.2 V = 20 A</a:t>
            </a:r>
          </a:p>
          <a:p>
            <a:pPr eaLnBrk="1" hangingPunct="1"/>
            <a:r>
              <a:rPr lang="en-US" altLang="en-US" dirty="0"/>
              <a:t>IR drop = (20 A)(5 </a:t>
            </a:r>
            <a:r>
              <a:rPr lang="en-US" altLang="en-US" dirty="0" err="1"/>
              <a:t>m</a:t>
            </a:r>
            <a:r>
              <a:rPr lang="en-US" altLang="en-US" dirty="0" err="1">
                <a:latin typeface="Symbol" panose="05050102010706020507" pitchFamily="18" charset="2"/>
              </a:rPr>
              <a:t>W</a:t>
            </a:r>
            <a:r>
              <a:rPr lang="en-US" altLang="en-US" dirty="0"/>
              <a:t>) = 100 mV</a:t>
            </a:r>
          </a:p>
        </p:txBody>
      </p:sp>
      <p:sp>
        <p:nvSpPr>
          <p:cNvPr id="985092" name="Rectangle 4">
            <a:extLst>
              <a:ext uri="{FF2B5EF4-FFF2-40B4-BE49-F238E27FC236}">
                <a16:creationId xmlns:a16="http://schemas.microsoft.com/office/drawing/2014/main" id="{F57EA486-CC7A-5346-A4CA-18BF6AFB8131}"/>
              </a:ext>
            </a:extLst>
          </p:cNvPr>
          <p:cNvSpPr>
            <a:spLocks noChangeArrowheads="1"/>
          </p:cNvSpPr>
          <p:nvPr/>
        </p:nvSpPr>
        <p:spPr bwMode="auto">
          <a:xfrm>
            <a:off x="5682342" y="3124201"/>
            <a:ext cx="4419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985093" name="Rectangle 5">
            <a:extLst>
              <a:ext uri="{FF2B5EF4-FFF2-40B4-BE49-F238E27FC236}">
                <a16:creationId xmlns:a16="http://schemas.microsoft.com/office/drawing/2014/main" id="{71C50C8E-8280-814C-AB0E-6014FDA08917}"/>
              </a:ext>
            </a:extLst>
          </p:cNvPr>
          <p:cNvSpPr>
            <a:spLocks noChangeArrowheads="1"/>
          </p:cNvSpPr>
          <p:nvPr/>
        </p:nvSpPr>
        <p:spPr bwMode="auto">
          <a:xfrm>
            <a:off x="2743200" y="2339621"/>
            <a:ext cx="4648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69357836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985092"/>
                                        </p:tgtEl>
                                      </p:cBhvr>
                                    </p:animEffect>
                                    <p:set>
                                      <p:cBhvr>
                                        <p:cTn id="7" dur="1" fill="hold">
                                          <p:stCondLst>
                                            <p:cond delay="499"/>
                                          </p:stCondLst>
                                        </p:cTn>
                                        <p:tgtEl>
                                          <p:spTgt spid="98509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985093"/>
                                        </p:tgtEl>
                                      </p:cBhvr>
                                    </p:animEffect>
                                    <p:set>
                                      <p:cBhvr>
                                        <p:cTn id="12" dur="1" fill="hold">
                                          <p:stCondLst>
                                            <p:cond delay="499"/>
                                          </p:stCondLst>
                                        </p:cTn>
                                        <p:tgtEl>
                                          <p:spTgt spid="9850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2" grpId="0" animBg="1"/>
      <p:bldP spid="98509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C29B2B00-72CF-1540-9E8A-18E4E93E5525}"/>
              </a:ext>
            </a:extLst>
          </p:cNvPr>
          <p:cNvSpPr>
            <a:spLocks noGrp="1" noChangeArrowheads="1"/>
          </p:cNvSpPr>
          <p:nvPr>
            <p:ph type="title"/>
          </p:nvPr>
        </p:nvSpPr>
        <p:spPr/>
        <p:txBody>
          <a:bodyPr/>
          <a:lstStyle/>
          <a:p>
            <a:pPr eaLnBrk="1" hangingPunct="1"/>
            <a:r>
              <a:rPr lang="en-US" altLang="en-US" sz="4000" dirty="0"/>
              <a:t>L di/dt Noise</a:t>
            </a:r>
          </a:p>
        </p:txBody>
      </p:sp>
      <p:sp>
        <p:nvSpPr>
          <p:cNvPr id="45060" name="Rectangle 3">
            <a:extLst>
              <a:ext uri="{FF2B5EF4-FFF2-40B4-BE49-F238E27FC236}">
                <a16:creationId xmlns:a16="http://schemas.microsoft.com/office/drawing/2014/main" id="{8A00C21F-1FCA-9C4A-831D-5E949812A0EC}"/>
              </a:ext>
            </a:extLst>
          </p:cNvPr>
          <p:cNvSpPr>
            <a:spLocks noGrp="1" noChangeArrowheads="1"/>
          </p:cNvSpPr>
          <p:nvPr>
            <p:ph type="body" idx="1"/>
          </p:nvPr>
        </p:nvSpPr>
        <p:spPr/>
        <p:txBody>
          <a:bodyPr/>
          <a:lstStyle/>
          <a:p>
            <a:pPr eaLnBrk="1" hangingPunct="1"/>
            <a:r>
              <a:rPr lang="en-US" altLang="en-US" dirty="0">
                <a:solidFill>
                  <a:schemeClr val="tx1"/>
                </a:solidFill>
              </a:rPr>
              <a:t>A 1.2 V chip switches from an idle mode consuming 5 W to a full-power mode consuming 53 W.  The transition takes 10 clock cycles at 1 GHz.  The supply inductance is 0.1 nH. What is the L di/dt droop?</a:t>
            </a:r>
          </a:p>
          <a:p>
            <a:pPr eaLnBrk="1" hangingPunct="1"/>
            <a:r>
              <a:rPr lang="en-US" altLang="en-US" dirty="0">
                <a:solidFill>
                  <a:schemeClr val="tx1"/>
                </a:solidFill>
                <a:latin typeface="Symbol" panose="05050102010706020507" pitchFamily="18" charset="2"/>
              </a:rPr>
              <a:t>D</a:t>
            </a:r>
            <a:r>
              <a:rPr lang="en-US" altLang="en-US" dirty="0">
                <a:solidFill>
                  <a:schemeClr val="tx1"/>
                </a:solidFill>
              </a:rPr>
              <a:t>I = (53 W – 5 W)/(1.2 V) = 40 A</a:t>
            </a:r>
          </a:p>
          <a:p>
            <a:pPr eaLnBrk="1" hangingPunct="1"/>
            <a:r>
              <a:rPr lang="en-US" altLang="en-US" dirty="0">
                <a:solidFill>
                  <a:schemeClr val="tx1"/>
                </a:solidFill>
                <a:latin typeface="Symbol" panose="05050102010706020507" pitchFamily="18" charset="2"/>
              </a:rPr>
              <a:t>D</a:t>
            </a:r>
            <a:r>
              <a:rPr lang="en-US" altLang="en-US" dirty="0">
                <a:solidFill>
                  <a:schemeClr val="tx1"/>
                </a:solidFill>
              </a:rPr>
              <a:t>t = 10 cycles * (1 ns / cycle) = 10 ns</a:t>
            </a:r>
          </a:p>
          <a:p>
            <a:pPr eaLnBrk="1" hangingPunct="1"/>
            <a:r>
              <a:rPr lang="en-US" altLang="en-US" dirty="0">
                <a:solidFill>
                  <a:schemeClr val="tx1"/>
                </a:solidFill>
              </a:rPr>
              <a:t>L di/dt droop = (0.1 nH) * (40 A / 10 ns) = 0.4 V</a:t>
            </a:r>
          </a:p>
        </p:txBody>
      </p:sp>
      <p:sp>
        <p:nvSpPr>
          <p:cNvPr id="987140" name="Rectangle 4">
            <a:extLst>
              <a:ext uri="{FF2B5EF4-FFF2-40B4-BE49-F238E27FC236}">
                <a16:creationId xmlns:a16="http://schemas.microsoft.com/office/drawing/2014/main" id="{20DDA73E-56F2-2D4D-ACCD-774179A1EF94}"/>
              </a:ext>
            </a:extLst>
          </p:cNvPr>
          <p:cNvSpPr>
            <a:spLocks noChangeArrowheads="1"/>
          </p:cNvSpPr>
          <p:nvPr/>
        </p:nvSpPr>
        <p:spPr bwMode="auto">
          <a:xfrm>
            <a:off x="771180" y="2319130"/>
            <a:ext cx="6629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987142" name="Rectangle 6">
            <a:extLst>
              <a:ext uri="{FF2B5EF4-FFF2-40B4-BE49-F238E27FC236}">
                <a16:creationId xmlns:a16="http://schemas.microsoft.com/office/drawing/2014/main" id="{8A9B4EA3-F8BE-0948-AF17-04A1AE92EF53}"/>
              </a:ext>
            </a:extLst>
          </p:cNvPr>
          <p:cNvSpPr>
            <a:spLocks noChangeArrowheads="1"/>
          </p:cNvSpPr>
          <p:nvPr/>
        </p:nvSpPr>
        <p:spPr bwMode="auto">
          <a:xfrm>
            <a:off x="771180" y="2776330"/>
            <a:ext cx="6629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987143" name="Rectangle 7">
            <a:extLst>
              <a:ext uri="{FF2B5EF4-FFF2-40B4-BE49-F238E27FC236}">
                <a16:creationId xmlns:a16="http://schemas.microsoft.com/office/drawing/2014/main" id="{A927F1E6-1F47-9C4D-80ED-25260AEA7240}"/>
              </a:ext>
            </a:extLst>
          </p:cNvPr>
          <p:cNvSpPr>
            <a:spLocks noChangeArrowheads="1"/>
          </p:cNvSpPr>
          <p:nvPr/>
        </p:nvSpPr>
        <p:spPr bwMode="auto">
          <a:xfrm>
            <a:off x="771180" y="3204955"/>
            <a:ext cx="6629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182501128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987140"/>
                                        </p:tgtEl>
                                      </p:cBhvr>
                                    </p:animEffect>
                                    <p:set>
                                      <p:cBhvr>
                                        <p:cTn id="7" dur="1" fill="hold">
                                          <p:stCondLst>
                                            <p:cond delay="499"/>
                                          </p:stCondLst>
                                        </p:cTn>
                                        <p:tgtEl>
                                          <p:spTgt spid="98714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987142"/>
                                        </p:tgtEl>
                                      </p:cBhvr>
                                    </p:animEffect>
                                    <p:set>
                                      <p:cBhvr>
                                        <p:cTn id="12" dur="1" fill="hold">
                                          <p:stCondLst>
                                            <p:cond delay="499"/>
                                          </p:stCondLst>
                                        </p:cTn>
                                        <p:tgtEl>
                                          <p:spTgt spid="98714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987143"/>
                                        </p:tgtEl>
                                      </p:cBhvr>
                                    </p:animEffect>
                                    <p:set>
                                      <p:cBhvr>
                                        <p:cTn id="17" dur="1" fill="hold">
                                          <p:stCondLst>
                                            <p:cond delay="499"/>
                                          </p:stCondLst>
                                        </p:cTn>
                                        <p:tgtEl>
                                          <p:spTgt spid="9871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40" grpId="0" animBg="1"/>
      <p:bldP spid="987142" grpId="0" animBg="1"/>
      <p:bldP spid="98714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810F919B-5890-8F48-B5B8-96E7C771FBAD}"/>
              </a:ext>
            </a:extLst>
          </p:cNvPr>
          <p:cNvSpPr>
            <a:spLocks noGrp="1" noChangeArrowheads="1"/>
          </p:cNvSpPr>
          <p:nvPr>
            <p:ph type="title"/>
          </p:nvPr>
        </p:nvSpPr>
        <p:spPr/>
        <p:txBody>
          <a:bodyPr/>
          <a:lstStyle/>
          <a:p>
            <a:pPr eaLnBrk="1" hangingPunct="1"/>
            <a:r>
              <a:rPr lang="en-US" altLang="en-US" dirty="0"/>
              <a:t>Bypass Capacitors</a:t>
            </a:r>
          </a:p>
        </p:txBody>
      </p:sp>
      <p:sp>
        <p:nvSpPr>
          <p:cNvPr id="47108" name="Rectangle 3">
            <a:extLst>
              <a:ext uri="{FF2B5EF4-FFF2-40B4-BE49-F238E27FC236}">
                <a16:creationId xmlns:a16="http://schemas.microsoft.com/office/drawing/2014/main" id="{A16C27BA-E79E-274E-AB33-0A951614F03F}"/>
              </a:ext>
            </a:extLst>
          </p:cNvPr>
          <p:cNvSpPr>
            <a:spLocks noGrp="1" noChangeArrowheads="1"/>
          </p:cNvSpPr>
          <p:nvPr>
            <p:ph type="body" idx="1"/>
          </p:nvPr>
        </p:nvSpPr>
        <p:spPr/>
        <p:txBody>
          <a:bodyPr/>
          <a:lstStyle/>
          <a:p>
            <a:pPr eaLnBrk="1" hangingPunct="1"/>
            <a:r>
              <a:rPr lang="en-US" altLang="en-US" dirty="0"/>
              <a:t>Need low supply impedance at all frequencies</a:t>
            </a:r>
          </a:p>
          <a:p>
            <a:pPr eaLnBrk="1" hangingPunct="1"/>
            <a:r>
              <a:rPr lang="en-US" altLang="en-US" dirty="0"/>
              <a:t>Ideal capacitors have impedance decreasing with </a:t>
            </a:r>
            <a:r>
              <a:rPr lang="en-US" altLang="en-US" dirty="0">
                <a:latin typeface="Symbol" pitchFamily="2" charset="2"/>
              </a:rPr>
              <a:t>w</a:t>
            </a:r>
          </a:p>
          <a:p>
            <a:pPr eaLnBrk="1" hangingPunct="1"/>
            <a:r>
              <a:rPr lang="en-US" altLang="en-US" dirty="0"/>
              <a:t>Real capacitors have parasitic R and L</a:t>
            </a:r>
          </a:p>
          <a:p>
            <a:pPr lvl="1" eaLnBrk="1" hangingPunct="1"/>
            <a:r>
              <a:rPr lang="en-US" altLang="en-US" dirty="0"/>
              <a:t>Leads to resonant frequency of capacitor</a:t>
            </a:r>
          </a:p>
        </p:txBody>
      </p:sp>
      <p:graphicFrame>
        <p:nvGraphicFramePr>
          <p:cNvPr id="47109" name="Object 4">
            <a:extLst>
              <a:ext uri="{FF2B5EF4-FFF2-40B4-BE49-F238E27FC236}">
                <a16:creationId xmlns:a16="http://schemas.microsoft.com/office/drawing/2014/main" id="{D26A5ECF-3BA2-9A4D-94B8-6316CF4C1972}"/>
              </a:ext>
            </a:extLst>
          </p:cNvPr>
          <p:cNvGraphicFramePr>
            <a:graphicFrameLocks noChangeAspect="1"/>
          </p:cNvGraphicFramePr>
          <p:nvPr/>
        </p:nvGraphicFramePr>
        <p:xfrm>
          <a:off x="3352800" y="3429000"/>
          <a:ext cx="5257800" cy="2470150"/>
        </p:xfrm>
        <a:graphic>
          <a:graphicData uri="http://schemas.openxmlformats.org/presentationml/2006/ole">
            <mc:AlternateContent xmlns:mc="http://schemas.openxmlformats.org/markup-compatibility/2006">
              <mc:Choice xmlns:v="urn:schemas-microsoft-com:vml" Requires="v">
                <p:oleObj spid="_x0000_s16485" name="VISIO" r:id="rId4" imgW="25476200" imgH="11950700" progId="Visio.Drawing.6">
                  <p:embed/>
                </p:oleObj>
              </mc:Choice>
              <mc:Fallback>
                <p:oleObj name="VISIO" r:id="rId4" imgW="25476200" imgH="11950700" progId="Visio.Drawing.6">
                  <p:embed/>
                  <p:pic>
                    <p:nvPicPr>
                      <p:cNvPr id="47109" name="Object 4">
                        <a:extLst>
                          <a:ext uri="{FF2B5EF4-FFF2-40B4-BE49-F238E27FC236}">
                            <a16:creationId xmlns:a16="http://schemas.microsoft.com/office/drawing/2014/main" id="{D26A5ECF-3BA2-9A4D-94B8-6316CF4C19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429000"/>
                        <a:ext cx="52578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04995498"/>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76666FB2-9D32-7541-AA69-BE660B527D15}"/>
              </a:ext>
            </a:extLst>
          </p:cNvPr>
          <p:cNvSpPr>
            <a:spLocks noGrp="1" noChangeArrowheads="1"/>
          </p:cNvSpPr>
          <p:nvPr>
            <p:ph type="title"/>
          </p:nvPr>
        </p:nvSpPr>
        <p:spPr/>
        <p:txBody>
          <a:bodyPr/>
          <a:lstStyle/>
          <a:p>
            <a:pPr eaLnBrk="1" hangingPunct="1"/>
            <a:r>
              <a:rPr lang="en-US" altLang="en-US" dirty="0"/>
              <a:t>Power System Model</a:t>
            </a:r>
          </a:p>
        </p:txBody>
      </p:sp>
      <p:sp>
        <p:nvSpPr>
          <p:cNvPr id="49156" name="Rectangle 3">
            <a:extLst>
              <a:ext uri="{FF2B5EF4-FFF2-40B4-BE49-F238E27FC236}">
                <a16:creationId xmlns:a16="http://schemas.microsoft.com/office/drawing/2014/main" id="{9A1E16DF-201B-C64B-8066-B45104752827}"/>
              </a:ext>
            </a:extLst>
          </p:cNvPr>
          <p:cNvSpPr>
            <a:spLocks noGrp="1" noChangeArrowheads="1"/>
          </p:cNvSpPr>
          <p:nvPr>
            <p:ph type="body" idx="1"/>
          </p:nvPr>
        </p:nvSpPr>
        <p:spPr/>
        <p:txBody>
          <a:bodyPr/>
          <a:lstStyle/>
          <a:p>
            <a:pPr eaLnBrk="1" hangingPunct="1"/>
            <a:r>
              <a:rPr lang="en-US" altLang="en-US" dirty="0"/>
              <a:t>Power comes from regulator on system board</a:t>
            </a:r>
          </a:p>
          <a:p>
            <a:pPr lvl="1" eaLnBrk="1" hangingPunct="1"/>
            <a:r>
              <a:rPr lang="en-US" altLang="en-US" dirty="0"/>
              <a:t>Board and package add parasitic R and L</a:t>
            </a:r>
          </a:p>
          <a:p>
            <a:pPr lvl="1" eaLnBrk="1" hangingPunct="1"/>
            <a:r>
              <a:rPr lang="en-US" altLang="en-US" dirty="0"/>
              <a:t>Bypass capacitors help stabilize supply voltage</a:t>
            </a:r>
          </a:p>
          <a:p>
            <a:pPr lvl="1" eaLnBrk="1" hangingPunct="1"/>
            <a:r>
              <a:rPr lang="en-US" altLang="en-US" dirty="0"/>
              <a:t>But capacitors also have parasitic R and L</a:t>
            </a:r>
          </a:p>
          <a:p>
            <a:pPr eaLnBrk="1" hangingPunct="1"/>
            <a:r>
              <a:rPr lang="en-US" altLang="en-US" dirty="0"/>
              <a:t>Simulate system for time and frequency responses</a:t>
            </a:r>
          </a:p>
        </p:txBody>
      </p:sp>
      <p:graphicFrame>
        <p:nvGraphicFramePr>
          <p:cNvPr id="49157" name="Object 4">
            <a:extLst>
              <a:ext uri="{FF2B5EF4-FFF2-40B4-BE49-F238E27FC236}">
                <a16:creationId xmlns:a16="http://schemas.microsoft.com/office/drawing/2014/main" id="{D9CDA762-B76E-F248-85D3-1E3590F2BEDD}"/>
              </a:ext>
            </a:extLst>
          </p:cNvPr>
          <p:cNvGraphicFramePr>
            <a:graphicFrameLocks noChangeAspect="1"/>
          </p:cNvGraphicFramePr>
          <p:nvPr/>
        </p:nvGraphicFramePr>
        <p:xfrm>
          <a:off x="2286000" y="3771901"/>
          <a:ext cx="7620000" cy="2238375"/>
        </p:xfrm>
        <a:graphic>
          <a:graphicData uri="http://schemas.openxmlformats.org/presentationml/2006/ole">
            <mc:AlternateContent xmlns:mc="http://schemas.openxmlformats.org/markup-compatibility/2006">
              <mc:Choice xmlns:v="urn:schemas-microsoft-com:vml" Requires="v">
                <p:oleObj spid="_x0000_s17509" name="VISIO" r:id="rId4" imgW="29400500" imgH="8623300" progId="Visio.Drawing.6">
                  <p:embed/>
                </p:oleObj>
              </mc:Choice>
              <mc:Fallback>
                <p:oleObj name="VISIO" r:id="rId4" imgW="29400500" imgH="8623300" progId="Visio.Drawing.6">
                  <p:embed/>
                  <p:pic>
                    <p:nvPicPr>
                      <p:cNvPr id="49157" name="Object 4">
                        <a:extLst>
                          <a:ext uri="{FF2B5EF4-FFF2-40B4-BE49-F238E27FC236}">
                            <a16:creationId xmlns:a16="http://schemas.microsoft.com/office/drawing/2014/main" id="{D9CDA762-B76E-F248-85D3-1E3590F2B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771901"/>
                        <a:ext cx="7620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104136098"/>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DEF12072-8E4E-D740-AAF8-8C8D693065CC}"/>
              </a:ext>
            </a:extLst>
          </p:cNvPr>
          <p:cNvSpPr>
            <a:spLocks noGrp="1" noChangeArrowheads="1"/>
          </p:cNvSpPr>
          <p:nvPr>
            <p:ph type="title"/>
          </p:nvPr>
        </p:nvSpPr>
        <p:spPr/>
        <p:txBody>
          <a:bodyPr/>
          <a:lstStyle/>
          <a:p>
            <a:pPr eaLnBrk="1" hangingPunct="1"/>
            <a:r>
              <a:rPr lang="en-US" altLang="en-US" dirty="0"/>
              <a:t>Frequency Response</a:t>
            </a:r>
          </a:p>
        </p:txBody>
      </p:sp>
      <p:sp>
        <p:nvSpPr>
          <p:cNvPr id="51204" name="Rectangle 3">
            <a:extLst>
              <a:ext uri="{FF2B5EF4-FFF2-40B4-BE49-F238E27FC236}">
                <a16:creationId xmlns:a16="http://schemas.microsoft.com/office/drawing/2014/main" id="{EC421CCB-14B0-204A-BA77-03FF84FE3717}"/>
              </a:ext>
            </a:extLst>
          </p:cNvPr>
          <p:cNvSpPr>
            <a:spLocks noGrp="1" noChangeArrowheads="1"/>
          </p:cNvSpPr>
          <p:nvPr>
            <p:ph type="body" idx="1"/>
          </p:nvPr>
        </p:nvSpPr>
        <p:spPr>
          <a:xfrm>
            <a:off x="479425" y="1143000"/>
            <a:ext cx="8001000" cy="4572000"/>
          </a:xfrm>
        </p:spPr>
        <p:txBody>
          <a:bodyPr/>
          <a:lstStyle/>
          <a:p>
            <a:pPr eaLnBrk="1" hangingPunct="1"/>
            <a:r>
              <a:rPr lang="en-US" altLang="en-US" dirty="0"/>
              <a:t>Multiple capacitors in parallel</a:t>
            </a:r>
          </a:p>
          <a:p>
            <a:pPr lvl="1" eaLnBrk="1" hangingPunct="1"/>
            <a:r>
              <a:rPr lang="en-US" altLang="en-US" dirty="0"/>
              <a:t>Large capacitor near regulator has low impedance at low frequencies</a:t>
            </a:r>
          </a:p>
          <a:p>
            <a:pPr lvl="1" eaLnBrk="1" hangingPunct="1"/>
            <a:r>
              <a:rPr lang="en-US" altLang="en-US" dirty="0"/>
              <a:t>But also has a low self-resonant frequency</a:t>
            </a:r>
          </a:p>
          <a:p>
            <a:pPr lvl="1" eaLnBrk="1" hangingPunct="1"/>
            <a:r>
              <a:rPr lang="en-US" altLang="en-US" dirty="0"/>
              <a:t>Small capacitors near chip and on chip have low impedance at high frequencies</a:t>
            </a:r>
          </a:p>
          <a:p>
            <a:pPr eaLnBrk="1" hangingPunct="1"/>
            <a:r>
              <a:rPr lang="en-US" altLang="en-US" dirty="0"/>
              <a:t>Choose caps to get low impedance at all frequencies</a:t>
            </a:r>
          </a:p>
        </p:txBody>
      </p:sp>
      <p:graphicFrame>
        <p:nvGraphicFramePr>
          <p:cNvPr id="51205" name="Object 4">
            <a:extLst>
              <a:ext uri="{FF2B5EF4-FFF2-40B4-BE49-F238E27FC236}">
                <a16:creationId xmlns:a16="http://schemas.microsoft.com/office/drawing/2014/main" id="{D36D2505-83CC-9641-8501-80EF2025AB30}"/>
              </a:ext>
            </a:extLst>
          </p:cNvPr>
          <p:cNvGraphicFramePr>
            <a:graphicFrameLocks noChangeAspect="1"/>
          </p:cNvGraphicFramePr>
          <p:nvPr/>
        </p:nvGraphicFramePr>
        <p:xfrm>
          <a:off x="3886200" y="4419601"/>
          <a:ext cx="4038600" cy="1630363"/>
        </p:xfrm>
        <a:graphic>
          <a:graphicData uri="http://schemas.openxmlformats.org/presentationml/2006/ole">
            <mc:AlternateContent xmlns:mc="http://schemas.openxmlformats.org/markup-compatibility/2006">
              <mc:Choice xmlns:v="urn:schemas-microsoft-com:vml" Requires="v">
                <p:oleObj spid="_x0000_s18533" name="VISIO" r:id="rId4" imgW="23596600" imgH="9512300" progId="Visio.Drawing.6">
                  <p:embed/>
                </p:oleObj>
              </mc:Choice>
              <mc:Fallback>
                <p:oleObj name="VISIO" r:id="rId4" imgW="23596600" imgH="9512300" progId="Visio.Drawing.6">
                  <p:embed/>
                  <p:pic>
                    <p:nvPicPr>
                      <p:cNvPr id="51205" name="Object 4">
                        <a:extLst>
                          <a:ext uri="{FF2B5EF4-FFF2-40B4-BE49-F238E27FC236}">
                            <a16:creationId xmlns:a16="http://schemas.microsoft.com/office/drawing/2014/main" id="{D36D2505-83CC-9641-8501-80EF2025AB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4419601"/>
                        <a:ext cx="40386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66334914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25B9EE69-E72A-BD42-AB01-767A53FF2CB2}"/>
              </a:ext>
            </a:extLst>
          </p:cNvPr>
          <p:cNvSpPr>
            <a:spLocks noGrp="1" noChangeArrowheads="1"/>
          </p:cNvSpPr>
          <p:nvPr>
            <p:ph type="title"/>
          </p:nvPr>
        </p:nvSpPr>
        <p:spPr>
          <a:xfrm>
            <a:off x="1981200" y="533400"/>
            <a:ext cx="8305800" cy="685800"/>
          </a:xfrm>
        </p:spPr>
        <p:txBody>
          <a:bodyPr/>
          <a:lstStyle/>
          <a:p>
            <a:pPr eaLnBrk="1" hangingPunct="1"/>
            <a:r>
              <a:rPr lang="en-US" altLang="en-US" dirty="0"/>
              <a:t>Chip-to-Package Bonding</a:t>
            </a:r>
          </a:p>
        </p:txBody>
      </p:sp>
      <p:sp>
        <p:nvSpPr>
          <p:cNvPr id="24580" name="Rectangle 3">
            <a:extLst>
              <a:ext uri="{FF2B5EF4-FFF2-40B4-BE49-F238E27FC236}">
                <a16:creationId xmlns:a16="http://schemas.microsoft.com/office/drawing/2014/main" id="{AEB99893-60EB-2042-88B7-DFFF04F76B22}"/>
              </a:ext>
            </a:extLst>
          </p:cNvPr>
          <p:cNvSpPr>
            <a:spLocks noGrp="1" noChangeArrowheads="1"/>
          </p:cNvSpPr>
          <p:nvPr>
            <p:ph type="body" idx="1"/>
          </p:nvPr>
        </p:nvSpPr>
        <p:spPr/>
        <p:txBody>
          <a:bodyPr/>
          <a:lstStyle/>
          <a:p>
            <a:pPr eaLnBrk="1" hangingPunct="1"/>
            <a:r>
              <a:rPr lang="en-US" altLang="en-US" dirty="0"/>
              <a:t>Traditionally, chip is surrounded by </a:t>
            </a:r>
            <a:r>
              <a:rPr lang="en-US" altLang="en-US" i="1" dirty="0"/>
              <a:t>pad frame</a:t>
            </a:r>
          </a:p>
          <a:p>
            <a:pPr lvl="1" eaLnBrk="1" hangingPunct="1"/>
            <a:r>
              <a:rPr lang="en-US" altLang="en-US" dirty="0"/>
              <a:t>Metal pads on 100 – 200 </a:t>
            </a:r>
            <a:r>
              <a:rPr lang="en-US" altLang="en-US" dirty="0">
                <a:latin typeface="Symbol" pitchFamily="2" charset="2"/>
              </a:rPr>
              <a:t>m</a:t>
            </a:r>
            <a:r>
              <a:rPr lang="en-US" altLang="en-US" dirty="0"/>
              <a:t>m pitch</a:t>
            </a:r>
          </a:p>
          <a:p>
            <a:pPr lvl="1" eaLnBrk="1" hangingPunct="1"/>
            <a:r>
              <a:rPr lang="en-US" altLang="en-US" dirty="0"/>
              <a:t>Gold </a:t>
            </a:r>
            <a:r>
              <a:rPr lang="en-US" altLang="en-US" i="1" dirty="0"/>
              <a:t>bond wires</a:t>
            </a:r>
            <a:r>
              <a:rPr lang="en-US" altLang="en-US" dirty="0"/>
              <a:t> attach pads to package</a:t>
            </a:r>
          </a:p>
          <a:p>
            <a:pPr lvl="1" eaLnBrk="1" hangingPunct="1"/>
            <a:r>
              <a:rPr lang="en-US" altLang="en-US" i="1" dirty="0"/>
              <a:t>Lead frame</a:t>
            </a:r>
            <a:r>
              <a:rPr lang="en-US" altLang="en-US" dirty="0"/>
              <a:t> distributes signals in package</a:t>
            </a:r>
          </a:p>
          <a:p>
            <a:pPr lvl="1" eaLnBrk="1" hangingPunct="1"/>
            <a:r>
              <a:rPr lang="en-US" altLang="en-US" dirty="0"/>
              <a:t>Metal </a:t>
            </a:r>
            <a:r>
              <a:rPr lang="en-US" altLang="en-US" i="1" dirty="0"/>
              <a:t>heat spreader</a:t>
            </a:r>
            <a:r>
              <a:rPr lang="en-US" altLang="en-US" dirty="0"/>
              <a:t> helps with cooling</a:t>
            </a:r>
          </a:p>
        </p:txBody>
      </p:sp>
      <p:pic>
        <p:nvPicPr>
          <p:cNvPr id="24581" name="Picture 5">
            <a:extLst>
              <a:ext uri="{FF2B5EF4-FFF2-40B4-BE49-F238E27FC236}">
                <a16:creationId xmlns:a16="http://schemas.microsoft.com/office/drawing/2014/main" id="{55E86B2F-5D4F-8641-99A0-94C9925E3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733801"/>
            <a:ext cx="32004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668813"/>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E09F4923-793E-7B46-BCBB-6F75E7ED0F49}"/>
              </a:ext>
            </a:extLst>
          </p:cNvPr>
          <p:cNvSpPr>
            <a:spLocks noGrp="1" noChangeArrowheads="1"/>
          </p:cNvSpPr>
          <p:nvPr>
            <p:ph type="title"/>
          </p:nvPr>
        </p:nvSpPr>
        <p:spPr/>
        <p:txBody>
          <a:bodyPr/>
          <a:lstStyle/>
          <a:p>
            <a:pPr eaLnBrk="1" hangingPunct="1"/>
            <a:r>
              <a:rPr lang="en-US" altLang="en-US" sz="4000" dirty="0"/>
              <a:t>Example: Pentium 4</a:t>
            </a:r>
          </a:p>
        </p:txBody>
      </p:sp>
      <p:sp>
        <p:nvSpPr>
          <p:cNvPr id="53252" name="Rectangle 3">
            <a:extLst>
              <a:ext uri="{FF2B5EF4-FFF2-40B4-BE49-F238E27FC236}">
                <a16:creationId xmlns:a16="http://schemas.microsoft.com/office/drawing/2014/main" id="{96328C96-1D78-5847-9929-869C06FA76EE}"/>
              </a:ext>
            </a:extLst>
          </p:cNvPr>
          <p:cNvSpPr>
            <a:spLocks noGrp="1" noChangeArrowheads="1"/>
          </p:cNvSpPr>
          <p:nvPr>
            <p:ph type="body" idx="1"/>
          </p:nvPr>
        </p:nvSpPr>
        <p:spPr/>
        <p:txBody>
          <a:bodyPr/>
          <a:lstStyle/>
          <a:p>
            <a:pPr eaLnBrk="1" hangingPunct="1"/>
            <a:r>
              <a:rPr lang="en-US" altLang="en-US" dirty="0">
                <a:solidFill>
                  <a:schemeClr val="tx1"/>
                </a:solidFill>
              </a:rPr>
              <a:t>Power supply impedance for Pentium 4</a:t>
            </a:r>
          </a:p>
          <a:p>
            <a:pPr lvl="1" eaLnBrk="1" hangingPunct="1"/>
            <a:r>
              <a:rPr lang="en-US" altLang="en-US" dirty="0">
                <a:solidFill>
                  <a:schemeClr val="tx1"/>
                </a:solidFill>
              </a:rPr>
              <a:t>Spike near 100 MHz caused by package L</a:t>
            </a:r>
          </a:p>
          <a:p>
            <a:pPr eaLnBrk="1" hangingPunct="1"/>
            <a:r>
              <a:rPr lang="en-US" altLang="en-US" dirty="0">
                <a:solidFill>
                  <a:schemeClr val="tx1"/>
                </a:solidFill>
              </a:rPr>
              <a:t>Step response to sudden supply current chain</a:t>
            </a:r>
          </a:p>
          <a:p>
            <a:pPr lvl="1" eaLnBrk="1" hangingPunct="1"/>
            <a:r>
              <a:rPr lang="en-US" altLang="en-US" dirty="0">
                <a:solidFill>
                  <a:schemeClr val="tx1"/>
                </a:solidFill>
              </a:rPr>
              <a:t>1st droop: on-chip bypass caps</a:t>
            </a:r>
          </a:p>
          <a:p>
            <a:pPr lvl="1" eaLnBrk="1" hangingPunct="1"/>
            <a:r>
              <a:rPr lang="en-US" altLang="en-US" dirty="0">
                <a:solidFill>
                  <a:schemeClr val="tx1"/>
                </a:solidFill>
              </a:rPr>
              <a:t>2nd droop: package capacitance</a:t>
            </a:r>
          </a:p>
          <a:p>
            <a:pPr lvl="1" eaLnBrk="1" hangingPunct="1"/>
            <a:r>
              <a:rPr lang="en-US" altLang="en-US" dirty="0">
                <a:solidFill>
                  <a:schemeClr val="tx1"/>
                </a:solidFill>
              </a:rPr>
              <a:t>3rd droop: board capacitance</a:t>
            </a:r>
          </a:p>
        </p:txBody>
      </p:sp>
      <p:pic>
        <p:nvPicPr>
          <p:cNvPr id="53253" name="Picture 4">
            <a:extLst>
              <a:ext uri="{FF2B5EF4-FFF2-40B4-BE49-F238E27FC236}">
                <a16:creationId xmlns:a16="http://schemas.microsoft.com/office/drawing/2014/main" id="{65D5C205-DA47-2A43-BBA6-8AC21AAA6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132263"/>
            <a:ext cx="3124200"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5">
            <a:extLst>
              <a:ext uri="{FF2B5EF4-FFF2-40B4-BE49-F238E27FC236}">
                <a16:creationId xmlns:a16="http://schemas.microsoft.com/office/drawing/2014/main" id="{8E22996A-4028-8346-82EC-6186A3CEDC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191000"/>
            <a:ext cx="3124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Text Box 6">
            <a:extLst>
              <a:ext uri="{FF2B5EF4-FFF2-40B4-BE49-F238E27FC236}">
                <a16:creationId xmlns:a16="http://schemas.microsoft.com/office/drawing/2014/main" id="{52B3EC55-C5B3-B844-9C2A-7C1B191CBF72}"/>
              </a:ext>
            </a:extLst>
          </p:cNvPr>
          <p:cNvSpPr txBox="1">
            <a:spLocks noChangeArrowheads="1"/>
          </p:cNvSpPr>
          <p:nvPr/>
        </p:nvSpPr>
        <p:spPr bwMode="auto">
          <a:xfrm>
            <a:off x="4860925" y="5824539"/>
            <a:ext cx="6238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[Xu08]</a:t>
            </a:r>
          </a:p>
        </p:txBody>
      </p:sp>
      <p:sp>
        <p:nvSpPr>
          <p:cNvPr id="53256" name="Text Box 7">
            <a:extLst>
              <a:ext uri="{FF2B5EF4-FFF2-40B4-BE49-F238E27FC236}">
                <a16:creationId xmlns:a16="http://schemas.microsoft.com/office/drawing/2014/main" id="{8D054059-19A1-FA4B-A78C-3864F34DA792}"/>
              </a:ext>
            </a:extLst>
          </p:cNvPr>
          <p:cNvSpPr txBox="1">
            <a:spLocks noChangeArrowheads="1"/>
          </p:cNvSpPr>
          <p:nvPr/>
        </p:nvSpPr>
        <p:spPr bwMode="auto">
          <a:xfrm>
            <a:off x="8458201" y="5791200"/>
            <a:ext cx="835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[Wong06]</a:t>
            </a:r>
          </a:p>
        </p:txBody>
      </p:sp>
    </p:spTree>
    <p:extLst>
      <p:ext uri="{BB962C8B-B14F-4D97-AF65-F5344CB8AC3E}">
        <p14:creationId xmlns:p14="http://schemas.microsoft.com/office/powerpoint/2010/main" val="3724456524"/>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E99CF163-686B-694C-A881-6DCA08BE9ACB}"/>
              </a:ext>
            </a:extLst>
          </p:cNvPr>
          <p:cNvSpPr>
            <a:spLocks noGrp="1" noChangeArrowheads="1"/>
          </p:cNvSpPr>
          <p:nvPr>
            <p:ph type="title"/>
          </p:nvPr>
        </p:nvSpPr>
        <p:spPr/>
        <p:txBody>
          <a:bodyPr/>
          <a:lstStyle/>
          <a:p>
            <a:pPr eaLnBrk="1" hangingPunct="1"/>
            <a:r>
              <a:rPr lang="en-US" altLang="en-US" sz="4000" dirty="0"/>
              <a:t>Charge Pumps</a:t>
            </a:r>
            <a:endParaRPr lang="en-US" altLang="en-US" sz="4000" dirty="0">
              <a:solidFill>
                <a:schemeClr val="tx1"/>
              </a:solidFill>
            </a:endParaRPr>
          </a:p>
        </p:txBody>
      </p:sp>
      <p:sp>
        <p:nvSpPr>
          <p:cNvPr id="55300" name="Rectangle 3">
            <a:extLst>
              <a:ext uri="{FF2B5EF4-FFF2-40B4-BE49-F238E27FC236}">
                <a16:creationId xmlns:a16="http://schemas.microsoft.com/office/drawing/2014/main" id="{0947EBA8-F685-B14D-B6AF-0D367F549C48}"/>
              </a:ext>
            </a:extLst>
          </p:cNvPr>
          <p:cNvSpPr>
            <a:spLocks noGrp="1" noChangeArrowheads="1"/>
          </p:cNvSpPr>
          <p:nvPr>
            <p:ph type="body" idx="1"/>
          </p:nvPr>
        </p:nvSpPr>
        <p:spPr>
          <a:xfrm>
            <a:off x="495300" y="1409700"/>
            <a:ext cx="8153400" cy="4572000"/>
          </a:xfrm>
        </p:spPr>
        <p:txBody>
          <a:bodyPr/>
          <a:lstStyle/>
          <a:p>
            <a:pPr eaLnBrk="1" hangingPunct="1"/>
            <a:r>
              <a:rPr lang="en-US" altLang="en-US" dirty="0">
                <a:solidFill>
                  <a:schemeClr val="tx1"/>
                </a:solidFill>
              </a:rPr>
              <a:t>Sometimes a different supply voltage is needed, but little current is required</a:t>
            </a:r>
          </a:p>
          <a:p>
            <a:pPr lvl="1" eaLnBrk="1" hangingPunct="1"/>
            <a:r>
              <a:rPr lang="en-US" altLang="en-US" dirty="0">
                <a:solidFill>
                  <a:schemeClr val="tx1"/>
                </a:solidFill>
              </a:rPr>
              <a:t>20 V for flash memory programming</a:t>
            </a:r>
          </a:p>
          <a:p>
            <a:pPr lvl="1" eaLnBrk="1" hangingPunct="1"/>
            <a:r>
              <a:rPr lang="en-US" altLang="en-US" dirty="0">
                <a:solidFill>
                  <a:schemeClr val="tx1"/>
                </a:solidFill>
              </a:rPr>
              <a:t>Negative body bias for leakage control during sleep</a:t>
            </a:r>
          </a:p>
          <a:p>
            <a:pPr eaLnBrk="1" hangingPunct="1"/>
            <a:r>
              <a:rPr lang="en-US" altLang="en-US" dirty="0">
                <a:solidFill>
                  <a:schemeClr val="tx1"/>
                </a:solidFill>
              </a:rPr>
              <a:t>Generate the voltage on-chip with a charge pump</a:t>
            </a:r>
          </a:p>
        </p:txBody>
      </p:sp>
      <p:pic>
        <p:nvPicPr>
          <p:cNvPr id="55301" name="Picture 4">
            <a:extLst>
              <a:ext uri="{FF2B5EF4-FFF2-40B4-BE49-F238E27FC236}">
                <a16:creationId xmlns:a16="http://schemas.microsoft.com/office/drawing/2014/main" id="{C6560168-C80E-F243-A931-92FBAAFD3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29" y="3492271"/>
            <a:ext cx="4843040" cy="143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5">
            <a:extLst>
              <a:ext uri="{FF2B5EF4-FFF2-40B4-BE49-F238E27FC236}">
                <a16:creationId xmlns:a16="http://schemas.microsoft.com/office/drawing/2014/main" id="{D469C6A3-C418-BD44-A2D7-6BA865CACB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842656"/>
            <a:ext cx="2570804"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2699104"/>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BC504A00-99ED-BF43-B124-5668FEA5234F}"/>
              </a:ext>
            </a:extLst>
          </p:cNvPr>
          <p:cNvSpPr>
            <a:spLocks noGrp="1" noChangeArrowheads="1"/>
          </p:cNvSpPr>
          <p:nvPr>
            <p:ph type="title"/>
          </p:nvPr>
        </p:nvSpPr>
        <p:spPr/>
        <p:txBody>
          <a:bodyPr/>
          <a:lstStyle/>
          <a:p>
            <a:pPr eaLnBrk="1" hangingPunct="1"/>
            <a:r>
              <a:rPr lang="en-US" altLang="en-US" sz="4000" dirty="0"/>
              <a:t>Energy Scavenging</a:t>
            </a:r>
          </a:p>
        </p:txBody>
      </p:sp>
      <p:sp>
        <p:nvSpPr>
          <p:cNvPr id="57348" name="Rectangle 3">
            <a:extLst>
              <a:ext uri="{FF2B5EF4-FFF2-40B4-BE49-F238E27FC236}">
                <a16:creationId xmlns:a16="http://schemas.microsoft.com/office/drawing/2014/main" id="{89C7DA9D-8464-2542-BD2B-E76631F48171}"/>
              </a:ext>
            </a:extLst>
          </p:cNvPr>
          <p:cNvSpPr>
            <a:spLocks noGrp="1" noChangeArrowheads="1"/>
          </p:cNvSpPr>
          <p:nvPr>
            <p:ph type="body" idx="1"/>
          </p:nvPr>
        </p:nvSpPr>
        <p:spPr/>
        <p:txBody>
          <a:bodyPr/>
          <a:lstStyle/>
          <a:p>
            <a:pPr eaLnBrk="1" hangingPunct="1"/>
            <a:r>
              <a:rPr lang="en-US" altLang="en-US" dirty="0"/>
              <a:t>Ultra-low power systems can scavenge their energy from the environment rather than needing batteries</a:t>
            </a:r>
          </a:p>
          <a:p>
            <a:pPr lvl="1" eaLnBrk="1" hangingPunct="1"/>
            <a:r>
              <a:rPr lang="en-US" altLang="en-US" dirty="0"/>
              <a:t>Solar calculator (solar cells)</a:t>
            </a:r>
          </a:p>
          <a:p>
            <a:pPr lvl="1" eaLnBrk="1" hangingPunct="1"/>
            <a:r>
              <a:rPr lang="en-US" altLang="en-US" dirty="0"/>
              <a:t>RFID tags (antenna)</a:t>
            </a:r>
          </a:p>
          <a:p>
            <a:pPr lvl="1" eaLnBrk="1" hangingPunct="1"/>
            <a:r>
              <a:rPr lang="en-US" altLang="en-US" dirty="0"/>
              <a:t>Tire pressure monitors powered by vibrational energy of tires (piezoelectric generator)</a:t>
            </a:r>
          </a:p>
          <a:p>
            <a:pPr eaLnBrk="1" hangingPunct="1"/>
            <a:r>
              <a:rPr lang="en-US" altLang="en-US" dirty="0"/>
              <a:t>Thin</a:t>
            </a:r>
            <a:r>
              <a:rPr lang="en-US" altLang="en-US" dirty="0">
                <a:solidFill>
                  <a:schemeClr val="accent5"/>
                </a:solidFill>
              </a:rPr>
              <a:t>-</a:t>
            </a:r>
            <a:r>
              <a:rPr lang="en-US" altLang="en-US" dirty="0"/>
              <a:t>film microbatteries deposited on the chip can store energy for times of peak demand</a:t>
            </a:r>
          </a:p>
        </p:txBody>
      </p:sp>
    </p:spTree>
    <p:extLst>
      <p:ext uri="{BB962C8B-B14F-4D97-AF65-F5344CB8AC3E}">
        <p14:creationId xmlns:p14="http://schemas.microsoft.com/office/powerpoint/2010/main" val="2829495796"/>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BC504A00-99ED-BF43-B124-5668FEA5234F}"/>
              </a:ext>
            </a:extLst>
          </p:cNvPr>
          <p:cNvSpPr>
            <a:spLocks noGrp="1" noChangeArrowheads="1"/>
          </p:cNvSpPr>
          <p:nvPr>
            <p:ph type="title"/>
          </p:nvPr>
        </p:nvSpPr>
        <p:spPr/>
        <p:txBody>
          <a:bodyPr/>
          <a:lstStyle/>
          <a:p>
            <a:pPr eaLnBrk="1" hangingPunct="1"/>
            <a:r>
              <a:rPr lang="en-US" altLang="en-US" sz="4000" dirty="0"/>
              <a:t>Power Gating</a:t>
            </a:r>
          </a:p>
        </p:txBody>
      </p:sp>
      <p:sp>
        <p:nvSpPr>
          <p:cNvPr id="57348" name="Rectangle 3">
            <a:extLst>
              <a:ext uri="{FF2B5EF4-FFF2-40B4-BE49-F238E27FC236}">
                <a16:creationId xmlns:a16="http://schemas.microsoft.com/office/drawing/2014/main" id="{89C7DA9D-8464-2542-BD2B-E76631F48171}"/>
              </a:ext>
            </a:extLst>
          </p:cNvPr>
          <p:cNvSpPr>
            <a:spLocks noGrp="1" noChangeArrowheads="1"/>
          </p:cNvSpPr>
          <p:nvPr>
            <p:ph type="body" idx="1"/>
          </p:nvPr>
        </p:nvSpPr>
        <p:spPr/>
        <p:txBody>
          <a:bodyPr/>
          <a:lstStyle/>
          <a:p>
            <a:pPr eaLnBrk="1" hangingPunct="1"/>
            <a:r>
              <a:rPr lang="en-US" altLang="en-US" dirty="0"/>
              <a:t>Turn off power to idle blocks to reduce leakage</a:t>
            </a:r>
          </a:p>
          <a:p>
            <a:pPr eaLnBrk="1" hangingPunct="1"/>
            <a:r>
              <a:rPr lang="en-US" altLang="en-US" dirty="0"/>
              <a:t>Insert large pMOS transistors between VDD and Virtual VDD (VVDD) nets</a:t>
            </a:r>
          </a:p>
          <a:p>
            <a:pPr eaLnBrk="1" hangingPunct="1"/>
            <a:r>
              <a:rPr lang="en-US" altLang="en-US" dirty="0"/>
              <a:t>Provide a sleep signal to turn off these power gating transistors</a:t>
            </a:r>
          </a:p>
          <a:p>
            <a:pPr eaLnBrk="1" hangingPunct="1"/>
            <a:r>
              <a:rPr lang="en-US" altLang="en-US" dirty="0"/>
              <a:t>Maintain the state of the system</a:t>
            </a:r>
          </a:p>
          <a:p>
            <a:pPr lvl="1"/>
            <a:r>
              <a:rPr lang="en-US" altLang="en-US" dirty="0"/>
              <a:t>Keep power applied to the flip-flops and memories</a:t>
            </a:r>
          </a:p>
          <a:p>
            <a:pPr lvl="1"/>
            <a:r>
              <a:rPr lang="en-US" altLang="en-US" dirty="0"/>
              <a:t>Or scan out and save state before turning blocks off, restore before turning back on</a:t>
            </a:r>
          </a:p>
          <a:p>
            <a:r>
              <a:rPr lang="en-US" altLang="en-US" dirty="0"/>
              <a:t>Add isolation cells (AND gates) to prevent floating outputs from sleeping blocks from presenting invalid logic levels to nonsleeping blocks</a:t>
            </a:r>
          </a:p>
          <a:p>
            <a:r>
              <a:rPr lang="en-US" altLang="en-US" dirty="0"/>
              <a:t>Energy to save and restore state limits how short it is worth sleeping</a:t>
            </a:r>
          </a:p>
        </p:txBody>
      </p:sp>
    </p:spTree>
    <p:extLst>
      <p:ext uri="{BB962C8B-B14F-4D97-AF65-F5344CB8AC3E}">
        <p14:creationId xmlns:p14="http://schemas.microsoft.com/office/powerpoint/2010/main" val="2048522410"/>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B2698948-F444-E24B-985A-AFE94D2EE088}"/>
              </a:ext>
            </a:extLst>
          </p:cNvPr>
          <p:cNvSpPr>
            <a:spLocks noGrp="1" noChangeArrowheads="1"/>
          </p:cNvSpPr>
          <p:nvPr>
            <p:ph type="title"/>
          </p:nvPr>
        </p:nvSpPr>
        <p:spPr/>
        <p:txBody>
          <a:bodyPr/>
          <a:lstStyle/>
          <a:p>
            <a:pPr eaLnBrk="1" hangingPunct="1"/>
            <a:r>
              <a:rPr lang="en-US" altLang="en-US" dirty="0"/>
              <a:t>Advanced Packages</a:t>
            </a:r>
          </a:p>
        </p:txBody>
      </p:sp>
      <p:sp>
        <p:nvSpPr>
          <p:cNvPr id="26628" name="Rectangle 3">
            <a:extLst>
              <a:ext uri="{FF2B5EF4-FFF2-40B4-BE49-F238E27FC236}">
                <a16:creationId xmlns:a16="http://schemas.microsoft.com/office/drawing/2014/main" id="{651D2232-0992-F74C-B533-F6849784A2BE}"/>
              </a:ext>
            </a:extLst>
          </p:cNvPr>
          <p:cNvSpPr>
            <a:spLocks noGrp="1" noChangeArrowheads="1"/>
          </p:cNvSpPr>
          <p:nvPr>
            <p:ph type="body" idx="1"/>
          </p:nvPr>
        </p:nvSpPr>
        <p:spPr/>
        <p:txBody>
          <a:bodyPr/>
          <a:lstStyle/>
          <a:p>
            <a:pPr eaLnBrk="1" hangingPunct="1"/>
            <a:r>
              <a:rPr lang="en-US" altLang="en-US" dirty="0"/>
              <a:t>Bond wires contribute parasitic inductance</a:t>
            </a:r>
          </a:p>
          <a:p>
            <a:pPr eaLnBrk="1" hangingPunct="1"/>
            <a:r>
              <a:rPr lang="en-US" altLang="en-US" dirty="0"/>
              <a:t>Fancy packages have many signal, power layers</a:t>
            </a:r>
          </a:p>
          <a:p>
            <a:pPr lvl="1" eaLnBrk="1" hangingPunct="1"/>
            <a:r>
              <a:rPr lang="en-US" altLang="en-US" dirty="0"/>
              <a:t>Like tiny printed circuit boards</a:t>
            </a:r>
          </a:p>
          <a:p>
            <a:pPr eaLnBrk="1" hangingPunct="1"/>
            <a:r>
              <a:rPr lang="en-US" altLang="en-US" i="1" dirty="0"/>
              <a:t>Flip-chip</a:t>
            </a:r>
            <a:r>
              <a:rPr lang="en-US" altLang="en-US" dirty="0"/>
              <a:t> places connections across surface of die rather than around periphery</a:t>
            </a:r>
          </a:p>
          <a:p>
            <a:pPr lvl="1" eaLnBrk="1" hangingPunct="1"/>
            <a:r>
              <a:rPr lang="en-US" altLang="en-US" dirty="0"/>
              <a:t>Top</a:t>
            </a:r>
            <a:r>
              <a:rPr lang="en-US" altLang="en-US" dirty="0">
                <a:solidFill>
                  <a:schemeClr val="accent5"/>
                </a:solidFill>
              </a:rPr>
              <a:t>-</a:t>
            </a:r>
            <a:r>
              <a:rPr lang="en-US" altLang="en-US" dirty="0"/>
              <a:t>level metal pads covered with solder balls</a:t>
            </a:r>
          </a:p>
          <a:p>
            <a:pPr lvl="1" eaLnBrk="1" hangingPunct="1"/>
            <a:r>
              <a:rPr lang="en-US" altLang="en-US" dirty="0"/>
              <a:t>Chip flips upside down</a:t>
            </a:r>
          </a:p>
          <a:p>
            <a:pPr lvl="1" eaLnBrk="1" hangingPunct="1"/>
            <a:r>
              <a:rPr lang="en-US" altLang="en-US" dirty="0"/>
              <a:t>Carefully aligned to package (done blind!)</a:t>
            </a:r>
          </a:p>
          <a:p>
            <a:pPr lvl="1" eaLnBrk="1" hangingPunct="1"/>
            <a:r>
              <a:rPr lang="en-US" altLang="en-US" dirty="0"/>
              <a:t>Heated to melt balls</a:t>
            </a:r>
          </a:p>
          <a:p>
            <a:pPr lvl="1" eaLnBrk="1" hangingPunct="1"/>
            <a:r>
              <a:rPr lang="en-US" altLang="en-US" dirty="0"/>
              <a:t>Also called </a:t>
            </a:r>
            <a:r>
              <a:rPr lang="en-US" altLang="en-US" i="1" dirty="0"/>
              <a:t>C4</a:t>
            </a:r>
            <a:r>
              <a:rPr lang="en-US" altLang="en-US" dirty="0"/>
              <a:t> </a:t>
            </a:r>
            <a:r>
              <a:rPr lang="en-US" altLang="en-US" sz="1800" dirty="0"/>
              <a:t>(Controlled Collapse Chip Connection)</a:t>
            </a:r>
          </a:p>
        </p:txBody>
      </p:sp>
    </p:spTree>
    <p:extLst>
      <p:ext uri="{BB962C8B-B14F-4D97-AF65-F5344CB8AC3E}">
        <p14:creationId xmlns:p14="http://schemas.microsoft.com/office/powerpoint/2010/main" val="1200374245"/>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13D6192B-5796-614E-B6C2-6BC89516D861}"/>
              </a:ext>
            </a:extLst>
          </p:cNvPr>
          <p:cNvSpPr>
            <a:spLocks noGrp="1" noChangeArrowheads="1"/>
          </p:cNvSpPr>
          <p:nvPr>
            <p:ph type="title"/>
          </p:nvPr>
        </p:nvSpPr>
        <p:spPr/>
        <p:txBody>
          <a:bodyPr/>
          <a:lstStyle/>
          <a:p>
            <a:pPr eaLnBrk="1" hangingPunct="1"/>
            <a:r>
              <a:rPr lang="en-US" altLang="en-US" dirty="0"/>
              <a:t>Package Parasitics</a:t>
            </a:r>
          </a:p>
        </p:txBody>
      </p:sp>
      <p:graphicFrame>
        <p:nvGraphicFramePr>
          <p:cNvPr id="28676" name="Object 3">
            <a:extLst>
              <a:ext uri="{FF2B5EF4-FFF2-40B4-BE49-F238E27FC236}">
                <a16:creationId xmlns:a16="http://schemas.microsoft.com/office/drawing/2014/main" id="{F9F91269-B055-8846-8A26-3DFB29BD717E}"/>
              </a:ext>
            </a:extLst>
          </p:cNvPr>
          <p:cNvGraphicFramePr>
            <a:graphicFrameLocks noGrp="1" noChangeAspect="1"/>
          </p:cNvGraphicFramePr>
          <p:nvPr>
            <p:ph type="body" idx="1"/>
            <p:extLst>
              <p:ext uri="{D42A27DB-BD31-4B8C-83A1-F6EECF244321}">
                <p14:modId xmlns:p14="http://schemas.microsoft.com/office/powerpoint/2010/main" val="3185804255"/>
              </p:ext>
            </p:extLst>
          </p:nvPr>
        </p:nvGraphicFramePr>
        <p:xfrm>
          <a:off x="2209800" y="2194339"/>
          <a:ext cx="7772400" cy="3530600"/>
        </p:xfrm>
        <a:graphic>
          <a:graphicData uri="http://schemas.openxmlformats.org/presentationml/2006/ole">
            <mc:AlternateContent xmlns:mc="http://schemas.openxmlformats.org/markup-compatibility/2006">
              <mc:Choice xmlns:v="urn:schemas-microsoft-com:vml" Requires="v">
                <p:oleObj spid="_x0000_s1125" name="VISIO" r:id="rId4" imgW="24790400" imgH="11239500" progId="Visio.Drawing.6">
                  <p:embed/>
                </p:oleObj>
              </mc:Choice>
              <mc:Fallback>
                <p:oleObj name="VISIO" r:id="rId4" imgW="24790400" imgH="11239500" progId="Visio.Drawing.6">
                  <p:embed/>
                  <p:pic>
                    <p:nvPicPr>
                      <p:cNvPr id="28676" name="Object 3">
                        <a:extLst>
                          <a:ext uri="{FF2B5EF4-FFF2-40B4-BE49-F238E27FC236}">
                            <a16:creationId xmlns:a16="http://schemas.microsoft.com/office/drawing/2014/main" id="{F9F91269-B055-8846-8A26-3DFB29BD71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194339"/>
                        <a:ext cx="77724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7" name="Rectangle 4">
            <a:extLst>
              <a:ext uri="{FF2B5EF4-FFF2-40B4-BE49-F238E27FC236}">
                <a16:creationId xmlns:a16="http://schemas.microsoft.com/office/drawing/2014/main" id="{23854462-E3A9-BD48-97CA-E1E794ADB20C}"/>
              </a:ext>
            </a:extLst>
          </p:cNvPr>
          <p:cNvSpPr>
            <a:spLocks noChangeArrowheads="1"/>
          </p:cNvSpPr>
          <p:nvPr/>
        </p:nvSpPr>
        <p:spPr bwMode="auto">
          <a:xfrm>
            <a:off x="479425" y="1133061"/>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5613" indent="-455613">
              <a:defRPr sz="2400">
                <a:solidFill>
                  <a:schemeClr val="tx1"/>
                </a:solidFill>
                <a:latin typeface="Times New Roman" panose="02020603050405020304" pitchFamily="18" charset="0"/>
                <a:ea typeface="ＭＳ Ｐゴシック" panose="020B0600070205080204" pitchFamily="34" charset="-128"/>
              </a:defRPr>
            </a:lvl1pPr>
            <a:lvl2pPr marL="855663"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342900" indent="-342900" eaLnBrk="1" hangingPunct="1">
              <a:spcBef>
                <a:spcPct val="20000"/>
              </a:spcBef>
              <a:buFont typeface="Arial" panose="020B0604020202020204" pitchFamily="34" charset="0"/>
              <a:buChar char="•"/>
            </a:pPr>
            <a:r>
              <a:rPr lang="en-US" altLang="en-US" dirty="0">
                <a:latin typeface="Arial" panose="020B0604020202020204" pitchFamily="34" charset="0"/>
              </a:rPr>
              <a:t>Use many V</a:t>
            </a:r>
            <a:r>
              <a:rPr lang="en-US" altLang="en-US" baseline="-25000" dirty="0">
                <a:latin typeface="Arial" panose="020B0604020202020204" pitchFamily="34" charset="0"/>
              </a:rPr>
              <a:t>DD</a:t>
            </a:r>
            <a:r>
              <a:rPr lang="en-US" altLang="en-US" dirty="0">
                <a:latin typeface="Arial" panose="020B0604020202020204" pitchFamily="34" charset="0"/>
              </a:rPr>
              <a:t>, GND in parallel</a:t>
            </a:r>
          </a:p>
          <a:p>
            <a:pPr lvl="1" eaLnBrk="1" hangingPunct="1">
              <a:spcBef>
                <a:spcPct val="20000"/>
              </a:spcBef>
              <a:buFontTx/>
              <a:buChar char="–"/>
            </a:pPr>
            <a:r>
              <a:rPr lang="en-US" altLang="en-US" dirty="0">
                <a:latin typeface="Arial" panose="020B0604020202020204" pitchFamily="34" charset="0"/>
              </a:rPr>
              <a:t>Inductance, I</a:t>
            </a:r>
            <a:r>
              <a:rPr lang="en-US" altLang="en-US" baseline="-25000" dirty="0">
                <a:latin typeface="Arial" panose="020B0604020202020204" pitchFamily="34" charset="0"/>
              </a:rPr>
              <a:t>DD</a:t>
            </a:r>
          </a:p>
        </p:txBody>
      </p:sp>
    </p:spTree>
    <p:extLst>
      <p:ext uri="{BB962C8B-B14F-4D97-AF65-F5344CB8AC3E}">
        <p14:creationId xmlns:p14="http://schemas.microsoft.com/office/powerpoint/2010/main" val="243499088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B8C1D933-1298-3E43-98D7-1F4BE45021C5}"/>
              </a:ext>
            </a:extLst>
          </p:cNvPr>
          <p:cNvSpPr>
            <a:spLocks noGrp="1" noChangeArrowheads="1"/>
          </p:cNvSpPr>
          <p:nvPr>
            <p:ph type="title"/>
          </p:nvPr>
        </p:nvSpPr>
        <p:spPr/>
        <p:txBody>
          <a:bodyPr/>
          <a:lstStyle/>
          <a:p>
            <a:pPr eaLnBrk="1" hangingPunct="1"/>
            <a:r>
              <a:rPr lang="en-US" altLang="en-US" dirty="0"/>
              <a:t>Heat Dissipation</a:t>
            </a:r>
          </a:p>
        </p:txBody>
      </p:sp>
      <p:sp>
        <p:nvSpPr>
          <p:cNvPr id="30724" name="Rectangle 3">
            <a:extLst>
              <a:ext uri="{FF2B5EF4-FFF2-40B4-BE49-F238E27FC236}">
                <a16:creationId xmlns:a16="http://schemas.microsoft.com/office/drawing/2014/main" id="{971F0036-F161-3F41-BBB0-525EB6055C59}"/>
              </a:ext>
            </a:extLst>
          </p:cNvPr>
          <p:cNvSpPr>
            <a:spLocks noGrp="1" noChangeArrowheads="1"/>
          </p:cNvSpPr>
          <p:nvPr>
            <p:ph type="body" idx="1"/>
          </p:nvPr>
        </p:nvSpPr>
        <p:spPr/>
        <p:txBody>
          <a:bodyPr/>
          <a:lstStyle/>
          <a:p>
            <a:pPr eaLnBrk="1" hangingPunct="1"/>
            <a:r>
              <a:rPr lang="en-US" altLang="en-US" dirty="0"/>
              <a:t>60 W light bulb has surface area of 120 cm</a:t>
            </a:r>
            <a:r>
              <a:rPr lang="en-US" altLang="en-US" baseline="30000" dirty="0"/>
              <a:t>2</a:t>
            </a:r>
          </a:p>
          <a:p>
            <a:pPr eaLnBrk="1" hangingPunct="1"/>
            <a:r>
              <a:rPr lang="en-US" altLang="en-US" dirty="0"/>
              <a:t>Itanium 2 die dissipates 130 W over 4 cm</a:t>
            </a:r>
            <a:r>
              <a:rPr lang="en-US" altLang="en-US" baseline="30000" dirty="0"/>
              <a:t>2</a:t>
            </a:r>
          </a:p>
          <a:p>
            <a:pPr lvl="1" eaLnBrk="1" hangingPunct="1"/>
            <a:r>
              <a:rPr lang="en-US" altLang="en-US" dirty="0"/>
              <a:t>Chips have enormous power densities</a:t>
            </a:r>
          </a:p>
          <a:p>
            <a:pPr lvl="1" eaLnBrk="1" hangingPunct="1"/>
            <a:r>
              <a:rPr lang="en-US" altLang="en-US" dirty="0"/>
              <a:t>Cooling is a serious challenge</a:t>
            </a:r>
          </a:p>
          <a:p>
            <a:pPr eaLnBrk="1" hangingPunct="1"/>
            <a:r>
              <a:rPr lang="en-US" altLang="en-US" dirty="0"/>
              <a:t>Package spreads heat to larger surface area</a:t>
            </a:r>
          </a:p>
          <a:p>
            <a:pPr lvl="1" eaLnBrk="1" hangingPunct="1"/>
            <a:r>
              <a:rPr lang="en-US" altLang="en-US" dirty="0"/>
              <a:t>Heat sinks may increase surface area further</a:t>
            </a:r>
          </a:p>
          <a:p>
            <a:pPr lvl="1" eaLnBrk="1" hangingPunct="1"/>
            <a:r>
              <a:rPr lang="en-US" altLang="en-US" dirty="0"/>
              <a:t>Fans increase airflow rate over surface area</a:t>
            </a:r>
          </a:p>
          <a:p>
            <a:pPr lvl="1" eaLnBrk="1" hangingPunct="1"/>
            <a:r>
              <a:rPr lang="en-US" altLang="en-US" dirty="0"/>
              <a:t>Liquid cooling used in extreme cases ($$$)</a:t>
            </a:r>
          </a:p>
        </p:txBody>
      </p:sp>
    </p:spTree>
    <p:extLst>
      <p:ext uri="{BB962C8B-B14F-4D97-AF65-F5344CB8AC3E}">
        <p14:creationId xmlns:p14="http://schemas.microsoft.com/office/powerpoint/2010/main" val="3726519272"/>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44FA3FB1-5D35-5A43-8F77-84C025B3197F}"/>
              </a:ext>
            </a:extLst>
          </p:cNvPr>
          <p:cNvSpPr>
            <a:spLocks noGrp="1" noChangeArrowheads="1"/>
          </p:cNvSpPr>
          <p:nvPr>
            <p:ph type="title"/>
          </p:nvPr>
        </p:nvSpPr>
        <p:spPr/>
        <p:txBody>
          <a:bodyPr/>
          <a:lstStyle/>
          <a:p>
            <a:pPr eaLnBrk="1" hangingPunct="1"/>
            <a:r>
              <a:rPr lang="en-US" altLang="en-US" dirty="0"/>
              <a:t>Thermal Resistance</a:t>
            </a:r>
          </a:p>
        </p:txBody>
      </p:sp>
      <p:sp>
        <p:nvSpPr>
          <p:cNvPr id="32772" name="Rectangle 3">
            <a:extLst>
              <a:ext uri="{FF2B5EF4-FFF2-40B4-BE49-F238E27FC236}">
                <a16:creationId xmlns:a16="http://schemas.microsoft.com/office/drawing/2014/main" id="{2DE515F1-C253-E642-AF73-1509DE6DDD5D}"/>
              </a:ext>
            </a:extLst>
          </p:cNvPr>
          <p:cNvSpPr>
            <a:spLocks noGrp="1" noChangeArrowheads="1"/>
          </p:cNvSpPr>
          <p:nvPr>
            <p:ph type="body" idx="1"/>
          </p:nvPr>
        </p:nvSpPr>
        <p:spPr>
          <a:xfrm>
            <a:off x="479425" y="1426028"/>
            <a:ext cx="8001000" cy="4572000"/>
          </a:xfrm>
        </p:spPr>
        <p:txBody>
          <a:bodyPr/>
          <a:lstStyle/>
          <a:p>
            <a:r>
              <a:rPr lang="en-US" altLang="en-US" dirty="0">
                <a:latin typeface="Symbol" panose="05050102010706020507" pitchFamily="18" charset="2"/>
              </a:rPr>
              <a:t>D</a:t>
            </a:r>
            <a:r>
              <a:rPr lang="en-US" altLang="en-US" dirty="0"/>
              <a:t>T = </a:t>
            </a:r>
            <a:r>
              <a:rPr lang="en-US" altLang="en-US" dirty="0" err="1">
                <a:latin typeface="Symbol" panose="05050102010706020507" pitchFamily="18" charset="2"/>
              </a:rPr>
              <a:t>q</a:t>
            </a:r>
            <a:r>
              <a:rPr lang="en-US" altLang="en-US" baseline="-25000" dirty="0" err="1"/>
              <a:t>ja</a:t>
            </a:r>
            <a:r>
              <a:rPr lang="en-US" altLang="en-US" dirty="0" err="1"/>
              <a:t>P</a:t>
            </a:r>
            <a:r>
              <a:rPr lang="en-US" altLang="en-US" dirty="0"/>
              <a:t>	</a:t>
            </a:r>
          </a:p>
          <a:p>
            <a:pPr lvl="1"/>
            <a:r>
              <a:rPr lang="en-US" altLang="en-US" dirty="0"/>
              <a:t> </a:t>
            </a:r>
            <a:r>
              <a:rPr lang="en-US" altLang="en-US" dirty="0">
                <a:latin typeface="Symbol" panose="05050102010706020507" pitchFamily="18" charset="2"/>
              </a:rPr>
              <a:t>D</a:t>
            </a:r>
            <a:r>
              <a:rPr lang="en-US" altLang="en-US" dirty="0"/>
              <a:t>T: temperature rise on chip</a:t>
            </a:r>
          </a:p>
          <a:p>
            <a:pPr lvl="1"/>
            <a:r>
              <a:rPr lang="en-US" altLang="en-US" dirty="0"/>
              <a:t> </a:t>
            </a:r>
            <a:r>
              <a:rPr lang="en-US" altLang="en-US" dirty="0" err="1">
                <a:latin typeface="Symbol" panose="05050102010706020507" pitchFamily="18" charset="2"/>
              </a:rPr>
              <a:t>q</a:t>
            </a:r>
            <a:r>
              <a:rPr lang="en-US" altLang="en-US" baseline="-25000" dirty="0" err="1"/>
              <a:t>ja</a:t>
            </a:r>
            <a:r>
              <a:rPr lang="en-US" altLang="en-US" dirty="0"/>
              <a:t>: thermal resistance of chip junction to ambient</a:t>
            </a:r>
          </a:p>
          <a:p>
            <a:pPr lvl="1" eaLnBrk="1" hangingPunct="1"/>
            <a:r>
              <a:rPr lang="en-US" altLang="en-US" dirty="0"/>
              <a:t> P: power dissipation on chip</a:t>
            </a:r>
          </a:p>
          <a:p>
            <a:pPr eaLnBrk="1" hangingPunct="1"/>
            <a:r>
              <a:rPr lang="en-US" altLang="en-US" dirty="0"/>
              <a:t>Thermal resistances combine like resistors</a:t>
            </a:r>
          </a:p>
          <a:p>
            <a:pPr lvl="1" eaLnBrk="1" hangingPunct="1"/>
            <a:r>
              <a:rPr lang="en-US" altLang="en-US" dirty="0"/>
              <a:t>Series and parallel</a:t>
            </a:r>
          </a:p>
          <a:p>
            <a:r>
              <a:rPr lang="en-US" altLang="en-US" dirty="0"/>
              <a:t> </a:t>
            </a:r>
            <a:r>
              <a:rPr lang="en-US" altLang="en-US" dirty="0" err="1">
                <a:latin typeface="Symbol" panose="05050102010706020507" pitchFamily="18" charset="2"/>
              </a:rPr>
              <a:t>q</a:t>
            </a:r>
            <a:r>
              <a:rPr lang="en-US" altLang="en-US" baseline="-25000" dirty="0" err="1"/>
              <a:t>ja</a:t>
            </a:r>
            <a:r>
              <a:rPr lang="en-US" altLang="en-US" baseline="-25000" dirty="0"/>
              <a:t> </a:t>
            </a:r>
            <a:r>
              <a:rPr lang="en-US" altLang="en-US" dirty="0"/>
              <a:t>=</a:t>
            </a:r>
            <a:r>
              <a:rPr lang="en-US" altLang="en-US" baseline="-25000" dirty="0"/>
              <a:t> </a:t>
            </a:r>
            <a:r>
              <a:rPr lang="en-US" altLang="en-US" dirty="0" err="1">
                <a:latin typeface="Symbol" panose="05050102010706020507" pitchFamily="18" charset="2"/>
              </a:rPr>
              <a:t>q</a:t>
            </a:r>
            <a:r>
              <a:rPr lang="en-US" altLang="en-US" baseline="-25000" dirty="0" err="1"/>
              <a:t>jp</a:t>
            </a:r>
            <a:r>
              <a:rPr lang="en-US" altLang="en-US" baseline="-25000" dirty="0"/>
              <a:t> </a:t>
            </a:r>
            <a:r>
              <a:rPr lang="en-US" altLang="en-US" dirty="0"/>
              <a:t>+</a:t>
            </a:r>
            <a:r>
              <a:rPr lang="en-US" altLang="en-US" baseline="-25000" dirty="0"/>
              <a:t> </a:t>
            </a:r>
            <a:r>
              <a:rPr lang="en-US" altLang="en-US" dirty="0" err="1">
                <a:latin typeface="Symbol" panose="05050102010706020507" pitchFamily="18" charset="2"/>
              </a:rPr>
              <a:t>q</a:t>
            </a:r>
            <a:r>
              <a:rPr lang="en-US" altLang="en-US" baseline="-25000" dirty="0" err="1"/>
              <a:t>pa</a:t>
            </a:r>
            <a:endParaRPr lang="en-US" altLang="en-US" baseline="-25000" dirty="0"/>
          </a:p>
          <a:p>
            <a:pPr lvl="1" eaLnBrk="1" hangingPunct="1"/>
            <a:r>
              <a:rPr lang="en-US" altLang="en-US" dirty="0"/>
              <a:t>Series combination</a:t>
            </a:r>
          </a:p>
        </p:txBody>
      </p:sp>
    </p:spTree>
    <p:extLst>
      <p:ext uri="{BB962C8B-B14F-4D97-AF65-F5344CB8AC3E}">
        <p14:creationId xmlns:p14="http://schemas.microsoft.com/office/powerpoint/2010/main" val="3761984910"/>
      </p:ext>
    </p:extLst>
  </p:cSld>
  <p:clrMapOvr>
    <a:masterClrMapping/>
  </p:clrMapOvr>
  <p:transition>
    <p:zoom/>
  </p:transition>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4.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5.xml><?xml version="1.0" encoding="utf-8"?>
<ds:datastoreItem xmlns:ds="http://schemas.openxmlformats.org/officeDocument/2006/customXml" ds:itemID="{B61D4E06-5D3F-4994-A4A7-4BA626FA722D}">
  <ds:schemaRefs>
    <ds:schemaRef ds:uri="http://purl.org/dc/elements/1.1/"/>
    <ds:schemaRef ds:uri="http://schemas.microsoft.com/office/2006/metadata/properties"/>
    <ds:schemaRef ds:uri="f2ad5090-61a8-4b8c-ab70-68f4ff4d1933"/>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0950e01-db07-4e41-9c32-b7a8e9fccc9b"/>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5293</Words>
  <Application>Microsoft Office PowerPoint</Application>
  <PresentationFormat>Widescreen</PresentationFormat>
  <Paragraphs>585</Paragraphs>
  <Slides>53</Slides>
  <Notes>53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Arm_PPT_Public</vt:lpstr>
      <vt:lpstr>CMOS VLSI Design  Lecture 20: Packaging, I/O &amp; Power Distribution</vt:lpstr>
      <vt:lpstr>Learning Objectives</vt:lpstr>
      <vt:lpstr>Packages</vt:lpstr>
      <vt:lpstr>Package Types</vt:lpstr>
      <vt:lpstr>Chip-to-Package Bonding</vt:lpstr>
      <vt:lpstr>Advanced Packages</vt:lpstr>
      <vt:lpstr>Package Parasitics</vt:lpstr>
      <vt:lpstr>Heat Dissipation</vt:lpstr>
      <vt:lpstr>Thermal Resistance</vt:lpstr>
      <vt:lpstr>Example</vt:lpstr>
      <vt:lpstr>Temperature Sensor</vt:lpstr>
      <vt:lpstr>Input/Output Circuits</vt:lpstr>
      <vt:lpstr>Input/Output</vt:lpstr>
      <vt:lpstr>I/O Pad Design</vt:lpstr>
      <vt:lpstr>Output Pads</vt:lpstr>
      <vt:lpstr>Input Pads</vt:lpstr>
      <vt:lpstr>ESD Protection</vt:lpstr>
      <vt:lpstr>Bidirectional Pads</vt:lpstr>
      <vt:lpstr>Analog Pads</vt:lpstr>
      <vt:lpstr>MOSIS I/O Pad</vt:lpstr>
      <vt:lpstr>UofU I/O Pad</vt:lpstr>
      <vt:lpstr>I/O Channels</vt:lpstr>
      <vt:lpstr>When is a wire a T-Line?</vt:lpstr>
      <vt:lpstr>Example</vt:lpstr>
      <vt:lpstr>Characteristic Impedance</vt:lpstr>
      <vt:lpstr>Example</vt:lpstr>
      <vt:lpstr>Reflections</vt:lpstr>
      <vt:lpstr>Example: Reflections</vt:lpstr>
      <vt:lpstr>Intersymbol Interference</vt:lpstr>
      <vt:lpstr>Example: Load Termination</vt:lpstr>
      <vt:lpstr>Example: Source Termination</vt:lpstr>
      <vt:lpstr>Termination Summary</vt:lpstr>
      <vt:lpstr>Noise and Interference</vt:lpstr>
      <vt:lpstr>High-Speed I/O</vt:lpstr>
      <vt:lpstr>High-Speed Transmitters</vt:lpstr>
      <vt:lpstr>High-Speed Transmitters</vt:lpstr>
      <vt:lpstr>High-Speed Receivers</vt:lpstr>
      <vt:lpstr>Source-Synchronous Clocking</vt:lpstr>
      <vt:lpstr>Single vs. Double Data Rate</vt:lpstr>
      <vt:lpstr>Phase Alignment</vt:lpstr>
      <vt:lpstr>Mesochronous Clocking</vt:lpstr>
      <vt:lpstr>Phase Calibration Loop</vt:lpstr>
      <vt:lpstr>Power Distribution</vt:lpstr>
      <vt:lpstr>Power Requirements</vt:lpstr>
      <vt:lpstr>IR Drop</vt:lpstr>
      <vt:lpstr>L di/dt Noise</vt:lpstr>
      <vt:lpstr>Bypass Capacitors</vt:lpstr>
      <vt:lpstr>Power System Model</vt:lpstr>
      <vt:lpstr>Frequency Response</vt:lpstr>
      <vt:lpstr>Example: Pentium 4</vt:lpstr>
      <vt:lpstr>Charge Pumps</vt:lpstr>
      <vt:lpstr>Energy Scavenging</vt:lpstr>
      <vt:lpstr>Power Gating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20: Packaging, I/O &amp; Power Distribution</dc:title>
  <dc:subject/>
  <dc:creator/>
  <cp:keywords/>
  <dc:description/>
  <cp:lastModifiedBy/>
  <cp:revision>1816</cp:revision>
  <dcterms:created xsi:type="dcterms:W3CDTF">2019-04-08T13:00:08Z</dcterms:created>
  <dcterms:modified xsi:type="dcterms:W3CDTF">2020-08-26T09:00:16Z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