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70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65"/>
    <p:restoredTop sz="94633"/>
  </p:normalViewPr>
  <p:slideViewPr>
    <p:cSldViewPr snapToGrid="0" snapToObjects="1">
      <p:cViewPr varScale="1">
        <p:scale>
          <a:sx n="91" d="100"/>
          <a:sy n="91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8CFF6-E8D7-BA40-B8DF-AF92B3770902}" type="datetimeFigureOut">
              <a:t>8/17/21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A926E-82D6-5F4B-8D0C-176071C182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8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C7BC-6380-A34C-A16E-8031172A5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3382"/>
            <a:ext cx="9144000" cy="1655618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  <a:tileRect/>
          </a:gradFill>
        </p:spPr>
        <p:txBody>
          <a:bodyPr anchor="ctr">
            <a:normAutofit/>
          </a:bodyPr>
          <a:lstStyle>
            <a:lvl1pPr algn="ctr">
              <a:defRPr sz="4400" b="1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82906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B9A5-10F8-4342-B548-5B9DF91E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B5829-87E8-9F4C-AFDD-D68161D0C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9FE0B-AA12-3A40-A7D4-4BCDE4E3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E7C0B-FB14-1C4E-9742-545DB394AFE2}" type="datetime1"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D9FF6-682B-2447-B028-2D17D1E1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41C2-71AA-A24E-A53F-DADC82BF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2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68A58-903F-BD44-ADDC-368924476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8AEF-DB38-E540-8EB0-D6496572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5BF40-E139-084F-82DA-D13B59A5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46856E-F324-8E41-9DF3-0413EC7A5BA9}" type="datetime1"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D018A-9F36-2548-852B-D6D4E9AA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CF1D9-2CE1-8B4C-AB27-BB24ACF4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C79AE-B9F0-124E-B4CF-9C9F9974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AA47EC-3873-914E-9C12-333496D18D75}" type="datetime1">
              <a:t>8/17/21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FCA60-B9A6-FE46-92DE-07C311FF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B34EB-B4A1-8A48-BB7C-17EAA2B1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33363" indent="0">
              <a:tabLst/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7AA1-749B-1C46-AEA0-4E04E44A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</p:spPr>
        <p:txBody>
          <a:bodyPr/>
          <a:lstStyle>
            <a:lvl1pPr marL="344488" indent="-344488">
              <a:lnSpc>
                <a:spcPct val="130000"/>
              </a:lnSpc>
              <a:buClr>
                <a:srgbClr val="892912"/>
              </a:buClr>
              <a:buSzPct val="60000"/>
              <a:buFont typeface=".Lucida Grande UI Regular"/>
              <a:buChar char="◆"/>
              <a:tabLst/>
              <a:defRPr/>
            </a:lvl1pPr>
            <a:lvl2pPr marL="685800" indent="-341313">
              <a:lnSpc>
                <a:spcPct val="130000"/>
              </a:lnSpc>
              <a:buClr>
                <a:srgbClr val="C00000"/>
              </a:buClr>
              <a:buSzPct val="80000"/>
              <a:buFont typeface="Wingdings" pitchFamily="2" charset="2"/>
              <a:buChar char="§"/>
              <a:tabLst/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D8BF2-FB3D-BC40-8840-5E148547656B}"/>
              </a:ext>
            </a:extLst>
          </p:cNvPr>
          <p:cNvSpPr txBox="1"/>
          <p:nvPr userDrawn="1"/>
        </p:nvSpPr>
        <p:spPr>
          <a:xfrm>
            <a:off x="0" y="681037"/>
            <a:ext cx="228600" cy="715963"/>
          </a:xfrm>
          <a:prstGeom prst="rect">
            <a:avLst/>
          </a:prstGeom>
          <a:solidFill>
            <a:srgbClr val="4E8F0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B8CD-C7C5-FC46-88EA-95FF6C5E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2A6A9-2F4D-A141-93DB-123C040BC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CE37-8D3A-9D4A-8813-3E3CAAE4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33CB95-E960-A64B-AA3A-9F48B831C357}" type="datetime1"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6493B-C057-8240-958C-7FFBA5D1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5D90C-992B-5141-8687-5F197B8A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EAEE-A89D-4646-8751-52D071CC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CA47-0ABC-4B44-BF49-FAC7755F6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73954-7859-474A-876F-92B6919A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F1813-29DD-C84C-A29B-FF45FA6B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DD5F5-6488-6A4A-B19B-5222E8C68D58}" type="datetime1">
              <a:t>8/17/21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74406-EDB6-294E-97C5-7AF0269B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1CC77-617D-1444-96CA-C53F9F58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0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AC3F-19E5-624B-BB97-9E7A6B88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C0204-0B7E-B240-BA8F-BDF19D14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15027-5538-5241-8865-4F310850E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85A9E-9045-FC4E-B737-C36A71E05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4FB18-06AF-C94A-89B7-26D7D5ADA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259DD-3E59-F54C-8F3C-96405761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122212-294E-3145-8B8F-D478624ABDCA}" type="datetime1">
              <a:t>8/17/21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81BA8-A5D1-6141-8BCF-BA875D93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AB57E-FECB-7240-AE70-1982B2E7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7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3F4A-AF60-994E-BD88-F9575F49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23FD2-2486-F84E-A486-56626AF5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33590-212E-1649-A57D-70874B116EF8}" type="datetime1">
              <a:t>8/17/21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C1D9A-0586-334E-A307-46C2749F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BE015-FA5A-AA4E-88BA-75A801A4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3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D41AE-9839-8A48-A6F8-A00F0D35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6A9BBD-1D8B-FC4A-AC07-1A7FC452DD37}" type="datetime1">
              <a:t>8/17/21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68A07-7F35-5B4C-A5E9-A0E6DBC5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ED146-EDE0-C64B-B97C-6E58718D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2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6131-74D4-CE43-BC06-7CAC03CC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DFB9-54C4-2E48-BF57-ECADE33C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A6AF5-C91D-334C-BDAE-08EE25DD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FF77A-3676-AE40-84DF-45B14141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235E85-EE8E-264D-A341-81369437C8EE}" type="datetime1">
              <a:t>8/17/21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DFE08-0ED1-C648-8C44-D5D3F192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F602A-F215-DF43-9BC1-20316125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2C1C-7675-474D-9480-DA9C9B14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216FC-2642-4B4E-8734-AB3ED694B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4149C-5959-D64E-AFF5-2B75A5784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1CCD9-9411-5248-8D4C-C5FF061F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B99E93-91B2-C94D-AEE4-066A5FAE6B55}" type="datetime1">
              <a:t>8/17/21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22723-2FD3-FB42-90FC-AA3D1DF9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1EE79-3786-574E-8D35-26D0628B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5B8D27-3CCA-8349-AFED-A99615055A92}"/>
              </a:ext>
            </a:extLst>
          </p:cNvPr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E17CB-5919-B64E-BC83-83C52D82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5863D-F8E7-D442-B275-2E9E6F129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755D-65DA-5E4E-B634-65DE91792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C558E9-1B93-E74F-8B96-263F2A78EC22}" type="datetime1">
              <a:t>8/17/21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5610F-2CE6-FB48-B7D7-648123248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89B54F0-ACAA-B148-9265-2A8F79BF822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242B9483-7E79-8F4A-A270-8B238A495D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25400" y="36513"/>
            <a:ext cx="2078984" cy="5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8EB450-3910-E64E-8521-C66E106DFCD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40016" y="49213"/>
            <a:ext cx="2079877" cy="57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1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npmjs.com/getting-started/using-a-package.jso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5DB5-F775-C34E-B46C-304E0A4F1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8911" y="1589649"/>
            <a:ext cx="9974177" cy="1923572"/>
          </a:xfrm>
          <a:gradFill>
            <a:gsLst>
              <a:gs pos="8700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/>
              <a:t>Full Stack Web Development and Setup Development Evironment</a:t>
            </a:r>
          </a:p>
        </p:txBody>
      </p:sp>
    </p:spTree>
    <p:extLst>
      <p:ext uri="{BB962C8B-B14F-4D97-AF65-F5344CB8AC3E}">
        <p14:creationId xmlns:p14="http://schemas.microsoft.com/office/powerpoint/2010/main" val="249927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F6E9A-AE29-9445-8253-659FCC266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37178E-71BD-614E-A7B5-861F1E29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CC6A68-9343-864F-8E05-51EB35D5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Some</a:t>
            </a:r>
            <a:r>
              <a:rPr lang="en-US" spc="-30" dirty="0"/>
              <a:t> </a:t>
            </a:r>
            <a:r>
              <a:rPr lang="en-US" spc="-5" dirty="0"/>
              <a:t>Basic</a:t>
            </a:r>
            <a:r>
              <a:rPr lang="en-US" spc="-20" dirty="0"/>
              <a:t> </a:t>
            </a:r>
            <a:r>
              <a:rPr lang="en-US" spc="-10" dirty="0"/>
              <a:t>Concepts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ADC79-9074-EE4D-9271-CCCA6FD90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549400"/>
            <a:ext cx="11553582" cy="4627563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Version Control: software tool(s) that enable  the management of changes to source code</a:t>
            </a:r>
          </a:p>
          <a:p>
            <a:pPr lvl="1"/>
            <a:r>
              <a:rPr lang="en-US"/>
              <a:t>Maintaining version history</a:t>
            </a:r>
          </a:p>
          <a:p>
            <a:r>
              <a:rPr lang="en-US"/>
              <a:t>Several version control tools: CVS, SVN, Git  etc.</a:t>
            </a:r>
          </a:p>
          <a:p>
            <a:r>
              <a:rPr lang="en-US"/>
              <a:t>Distributed version control system</a:t>
            </a:r>
          </a:p>
          <a:p>
            <a:r>
              <a:rPr lang="en-US"/>
              <a:t>Developed by Linus Torvalds for managing  Linux kernel development</a:t>
            </a:r>
          </a:p>
          <a:p>
            <a:r>
              <a:rPr lang="en-US"/>
              <a:t>Widely adopted now by several projects</a:t>
            </a:r>
          </a:p>
          <a:p>
            <a:pPr lvl="1"/>
            <a:r>
              <a:rPr lang="en-US"/>
              <a:t>The Node ecosystem thrives on 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180EE6-C67F-B544-BB6E-0C3C70604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008" y="5625697"/>
            <a:ext cx="1702446" cy="70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58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272AC9-3820-BF43-AAA3-DABDDEDBD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19A1A4-D474-8E4B-B532-64D90FB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14B07D-F484-1646-B63E-7DA8B9A8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" dirty="0"/>
              <a:t>Exercises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CAD6D7-549A-D749-9CA7-C3E69DA66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Setting up Git on your machine</a:t>
            </a:r>
          </a:p>
          <a:p>
            <a:r>
              <a:rPr lang="en-US"/>
              <a:t>Using Git</a:t>
            </a:r>
          </a:p>
          <a:p>
            <a:r>
              <a:rPr lang="en-US"/>
              <a:t>Using online Git repositories</a:t>
            </a:r>
          </a:p>
        </p:txBody>
      </p:sp>
    </p:spTree>
    <p:extLst>
      <p:ext uri="{BB962C8B-B14F-4D97-AF65-F5344CB8AC3E}">
        <p14:creationId xmlns:p14="http://schemas.microsoft.com/office/powerpoint/2010/main" val="1604331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595346-FEAF-444C-B484-EA742848E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955BD-F66C-D443-BA8B-3A080F6E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29F47B-727A-AE4A-B25A-3CF3E2E9F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5728" y="2469197"/>
            <a:ext cx="6640543" cy="715963"/>
          </a:xfrm>
        </p:spPr>
        <p:txBody>
          <a:bodyPr>
            <a:noAutofit/>
          </a:bodyPr>
          <a:lstStyle/>
          <a:p>
            <a:pPr algn="ctr"/>
            <a:r>
              <a:rPr lang="en-US" spc="-25" dirty="0"/>
              <a:t>Exercise 1:</a:t>
            </a:r>
            <a:r>
              <a:rPr lang="en-US" spc="-10" dirty="0"/>
              <a:t> </a:t>
            </a:r>
            <a:r>
              <a:rPr lang="en-US" spc="-20" dirty="0"/>
              <a:t>Setting</a:t>
            </a:r>
            <a:r>
              <a:rPr lang="en-US" spc="-10" dirty="0"/>
              <a:t> </a:t>
            </a:r>
            <a:r>
              <a:rPr lang="en-US" spc="-5" dirty="0"/>
              <a:t>up</a:t>
            </a:r>
            <a:r>
              <a:rPr lang="en-US" spc="-10" dirty="0"/>
              <a:t> </a:t>
            </a:r>
            <a:r>
              <a:rPr lang="en-US" spc="-5" dirty="0"/>
              <a:t>Git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29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739D6D-0383-DA45-ADA0-4ECB284F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FC7D24-4CAC-0F48-992F-73D610BE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13</a:t>
            </a:fld>
            <a:endParaRPr lang="en-US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9CE3DAA9-0EFB-5744-87DF-006EE1AB8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480" y="2493581"/>
            <a:ext cx="8321040" cy="715963"/>
          </a:xfrm>
        </p:spPr>
        <p:txBody>
          <a:bodyPr>
            <a:noAutofit/>
          </a:bodyPr>
          <a:lstStyle/>
          <a:p>
            <a:pPr algn="ctr"/>
            <a:r>
              <a:rPr lang="en-US" spc="-25" dirty="0"/>
              <a:t>Exercise 2:</a:t>
            </a:r>
            <a:r>
              <a:rPr lang="en-US" spc="-10" dirty="0"/>
              <a:t> </a:t>
            </a:r>
            <a:r>
              <a:rPr lang="en-US" spc="-20" dirty="0"/>
              <a:t>Basic Git Commands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03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E804F5-7DBE-3546-8792-DED92B816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CB1E76-40FE-9544-85EB-F2229FB8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94023A-95A5-6149-9286-2DFE8F39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" dirty="0"/>
              <a:t>Basic Git Commands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F7A82C-C37C-7543-9934-5241B5B51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git init</a:t>
            </a:r>
          </a:p>
          <a:p>
            <a:pPr lvl="1"/>
            <a:r>
              <a:rPr lang="en-US"/>
              <a:t>Initializes the current folder as a git repository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 b="1"/>
              <a:t>git status</a:t>
            </a:r>
          </a:p>
          <a:p>
            <a:pPr lvl="1"/>
            <a:r>
              <a:rPr lang="en-US"/>
              <a:t>Current status of the folder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9A4944-2251-EE4B-8E60-AC6720156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50" y="2984754"/>
            <a:ext cx="9271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02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55094-9C7F-F64B-8961-1CB9E958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5D1346-21F8-A74B-AB51-E5F4AF7F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5264E3-2B69-B74F-93E0-47C81B3B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" dirty="0"/>
              <a:t>Basic Git Commands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2A5574-4156-C64A-875E-2CCEAB96E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git add &lt;file(s)/folder(s)&gt;</a:t>
            </a:r>
          </a:p>
          <a:p>
            <a:pPr lvl="1"/>
            <a:r>
              <a:rPr lang="en-US"/>
              <a:t>add file(s)/folder(s)to staging area</a:t>
            </a:r>
          </a:p>
          <a:p>
            <a:r>
              <a:rPr lang="en-US" b="1"/>
              <a:t>git commit</a:t>
            </a:r>
          </a:p>
          <a:p>
            <a:pPr lvl="1"/>
            <a:r>
              <a:rPr lang="en-US"/>
              <a:t>commit the changes to the git repository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D56F41-8DFF-3E41-93F2-0DC3E76E9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627" y="4104894"/>
            <a:ext cx="19304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29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F0129-301B-604C-9665-801E2E8EF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B21FA4-BAE0-FF43-B36B-A2921FA9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1F7ECA-502D-544D-A155-04867C440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" dirty="0"/>
              <a:t>Basic Git Commands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623DF8-CBD9-D049-8F23-32C9926BD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git log --oneline</a:t>
            </a:r>
          </a:p>
          <a:p>
            <a:pPr lvl="1"/>
            <a:r>
              <a:rPr lang="en-US"/>
              <a:t>see a brief log of commits</a:t>
            </a:r>
          </a:p>
          <a:p>
            <a:r>
              <a:rPr lang="en-US" b="1"/>
              <a:t>git checkout &lt;commit&gt; &lt;file&gt;</a:t>
            </a:r>
          </a:p>
          <a:p>
            <a:pPr lvl="1"/>
            <a:r>
              <a:rPr lang="en-US"/>
              <a:t>checkout the file from an older commit</a:t>
            </a:r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DF145F-DA55-7D4D-AD33-0F4A53358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604" y="4201351"/>
            <a:ext cx="40386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21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26C039-1677-B74F-9DFF-3EA8A014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91D7F9-9B6E-6440-BE43-9AA99698E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304C06-A113-2A46-BB30-F08D45ED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" dirty="0"/>
              <a:t>Basic Git Commands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69D12B-B2E7-BD43-BC32-01F21812E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git reset &lt;file&gt;</a:t>
            </a:r>
          </a:p>
          <a:p>
            <a:pPr lvl="1"/>
            <a:r>
              <a:rPr lang="en-US"/>
              <a:t>unstage a staged file, but leave working directory  unchanged</a:t>
            </a:r>
          </a:p>
          <a:p>
            <a:r>
              <a:rPr lang="en-US" b="1"/>
              <a:t>git reset</a:t>
            </a:r>
          </a:p>
          <a:p>
            <a:pPr lvl="1"/>
            <a:r>
              <a:rPr lang="en-US"/>
              <a:t>reset the staging area to the last commit without  disturbing the working directory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40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739D6D-0383-DA45-ADA0-4ECB284F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FC7D24-4CAC-0F48-992F-73D610BE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18</a:t>
            </a:fld>
            <a:endParaRPr lang="en-US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9CE3DAA9-0EFB-5744-87DF-006EE1AB8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584" y="2493581"/>
            <a:ext cx="8942832" cy="715963"/>
          </a:xfrm>
        </p:spPr>
        <p:txBody>
          <a:bodyPr>
            <a:noAutofit/>
          </a:bodyPr>
          <a:lstStyle/>
          <a:p>
            <a:pPr algn="ctr"/>
            <a:r>
              <a:rPr lang="en-US" spc="-25" dirty="0"/>
              <a:t>Exercise 3:</a:t>
            </a:r>
            <a:r>
              <a:rPr lang="en-US" spc="-10" dirty="0"/>
              <a:t> </a:t>
            </a:r>
            <a:r>
              <a:rPr lang="en-US" spc="-20" dirty="0"/>
              <a:t>Online Git Repositories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5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15D19C-9F4F-0E4A-A731-3D8AEDA94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CCD230-B5A1-E246-B037-CF877C23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A6A56A-A2F5-2B48-9406-C9DD34B3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Online Git Repository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7A00A5-B6B1-114F-9B30-A8B13AC94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Several online Git repository service providers:</a:t>
            </a:r>
          </a:p>
          <a:p>
            <a:pPr lvl="1"/>
            <a:r>
              <a:rPr lang="en-US"/>
              <a:t>GitHub (</a:t>
            </a:r>
            <a:r>
              <a:rPr lang="en-US">
                <a:hlinkClick r:id="rId2"/>
              </a:rPr>
              <a:t>https://github.com</a:t>
            </a:r>
            <a:r>
              <a:rPr lang="en-US"/>
              <a:t>)</a:t>
            </a:r>
          </a:p>
          <a:p>
            <a:pPr lvl="1"/>
            <a:r>
              <a:rPr lang="en-US"/>
              <a:t>Bitbucket (</a:t>
            </a:r>
            <a:r>
              <a:rPr lang="en-US">
                <a:hlinkClick r:id="rId3"/>
              </a:rPr>
              <a:t>https://bitbucket.org</a:t>
            </a:r>
            <a:r>
              <a:rPr lang="en-US"/>
              <a:t>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0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D449A-F220-C44D-A77E-1C8E8E8B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A6452-5E9F-B048-9A47-DFC9B204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E135B-CA1A-254C-8767-64AE962F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7BD0A8-0BC6-D241-93B9-70C2754B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Understand what is meant by full stack in the context of web development</a:t>
            </a:r>
          </a:p>
          <a:p>
            <a:r>
              <a:rPr lang="en-US"/>
              <a:t>Distinguish between front-end, back-end and full stack web development</a:t>
            </a:r>
          </a:p>
          <a:p>
            <a:r>
              <a:rPr lang="en-US"/>
              <a:t>Set up a Git repository and perform basic Git operations</a:t>
            </a:r>
          </a:p>
          <a:p>
            <a:r>
              <a:rPr lang="en-US"/>
              <a:t>Set up and use online Git repositories</a:t>
            </a:r>
          </a:p>
          <a:p>
            <a:r>
              <a:rPr lang="en-US"/>
              <a:t>Use Node-based modules to perform basic operations.</a:t>
            </a:r>
          </a:p>
        </p:txBody>
      </p:sp>
    </p:spTree>
    <p:extLst>
      <p:ext uri="{BB962C8B-B14F-4D97-AF65-F5344CB8AC3E}">
        <p14:creationId xmlns:p14="http://schemas.microsoft.com/office/powerpoint/2010/main" val="3104478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54D22D-A6E2-7948-A6F1-E0CBF843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BC4654-1CE2-7C47-897E-71A1B9DE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A95547-6277-A840-BED9-720A71E0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Online Git Repository Commands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C466A-EECC-3A46-AFEB-9E1D75375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git remote add origin &lt;repository URL&gt;</a:t>
            </a:r>
          </a:p>
          <a:p>
            <a:pPr lvl="1"/>
            <a:r>
              <a:rPr lang="en-US"/>
              <a:t>Add the remote online repository</a:t>
            </a:r>
          </a:p>
          <a:p>
            <a:r>
              <a:rPr lang="en-US" b="1"/>
              <a:t>git push -u origin master</a:t>
            </a:r>
          </a:p>
          <a:p>
            <a:pPr lvl="1"/>
            <a:r>
              <a:rPr lang="en-US"/>
              <a:t>push the local git repository to the origin to the  master branch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4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accent2"/>
                </a:solidFill>
              </a:rPr>
              <a:t>Node.js and NPM</a:t>
            </a:r>
          </a:p>
        </p:txBody>
      </p:sp>
    </p:spTree>
    <p:extLst>
      <p:ext uri="{BB962C8B-B14F-4D97-AF65-F5344CB8AC3E}">
        <p14:creationId xmlns:p14="http://schemas.microsoft.com/office/powerpoint/2010/main" val="4198283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C7D0E-FAC2-EE44-9290-6F3FF6EC9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18D48A-EBA7-D04F-87F9-1D634909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FB683C-8198-3A47-98BA-A2F58062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/>
              <a:t>What</a:t>
            </a:r>
            <a:r>
              <a:rPr lang="en-US" spc="-40" dirty="0"/>
              <a:t> </a:t>
            </a:r>
            <a:r>
              <a:rPr lang="en-US" spc="-5" dirty="0"/>
              <a:t>is</a:t>
            </a:r>
            <a:r>
              <a:rPr lang="en-US" spc="-30" dirty="0"/>
              <a:t> </a:t>
            </a:r>
            <a:r>
              <a:rPr lang="en-US" spc="-5" dirty="0"/>
              <a:t>Node.js?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5CC721-1E8F-EA4F-A95A-30156D6F0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JavaScript runtime built on Chrome V8 JavaScript  Engine</a:t>
            </a:r>
          </a:p>
          <a:p>
            <a:r>
              <a:rPr lang="en-US"/>
              <a:t>Uses an event-driven, non-blocking I/O model</a:t>
            </a:r>
          </a:p>
          <a:p>
            <a:pPr lvl="1"/>
            <a:r>
              <a:rPr lang="en-US"/>
              <a:t>Makes it lightweight and efficient</a:t>
            </a:r>
          </a:p>
          <a:p>
            <a:r>
              <a:rPr lang="en-US"/>
              <a:t>At this moment, we will only talk about node’s use as a  JavaScript runtime</a:t>
            </a:r>
          </a:p>
          <a:p>
            <a:pPr lvl="1"/>
            <a:r>
              <a:rPr lang="en-US"/>
              <a:t>More on server-side use in a later course</a:t>
            </a:r>
          </a:p>
        </p:txBody>
      </p:sp>
    </p:spTree>
    <p:extLst>
      <p:ext uri="{BB962C8B-B14F-4D97-AF65-F5344CB8AC3E}">
        <p14:creationId xmlns:p14="http://schemas.microsoft.com/office/powerpoint/2010/main" val="2637731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CA3BBE-2A80-4347-A380-E3ABEA40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D09111-8B2E-D049-9CBD-7F5B30BD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DF0FE3-372A-7C40-9A9F-B0E6D5982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Node</a:t>
            </a:r>
            <a:r>
              <a:rPr lang="en-US" spc="-50" dirty="0"/>
              <a:t> </a:t>
            </a:r>
            <a:r>
              <a:rPr lang="en-US" spc="-20" dirty="0"/>
              <a:t>Architecture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F4AA12-5955-E148-96D0-13EE621A7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337" y="1979676"/>
            <a:ext cx="8557325" cy="312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41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4E4D3-FA7F-8644-BD21-5B794EA8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7D3C3A-EDA9-1A45-91B1-0C305619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465E5E-5FFF-574A-82C5-D73F3E72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Node.js</a:t>
            </a:r>
            <a:r>
              <a:rPr lang="en-US" spc="-40" dirty="0"/>
              <a:t> </a:t>
            </a:r>
            <a:r>
              <a:rPr lang="en-US" dirty="0"/>
              <a:t>Use</a:t>
            </a:r>
            <a:r>
              <a:rPr lang="en-US" spc="-45" dirty="0"/>
              <a:t> </a:t>
            </a:r>
            <a:r>
              <a:rPr lang="en-US" dirty="0"/>
              <a:t>Cases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631591-258C-6B47-9ACD-8E9EEB382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Utilities written in JavaScript for web  development:</a:t>
            </a:r>
          </a:p>
          <a:p>
            <a:pPr lvl="1"/>
            <a:r>
              <a:rPr lang="en-US"/>
              <a:t>Bower, Grunt, Gulp, Yeoman etc.</a:t>
            </a:r>
          </a:p>
          <a:p>
            <a:r>
              <a:rPr lang="en-US"/>
              <a:t>Server-side Development</a:t>
            </a:r>
          </a:p>
          <a:p>
            <a:pPr lvl="1"/>
            <a:r>
              <a:rPr lang="en-US"/>
              <a:t>Web server, Business logic, Database access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5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C47B6E-B7DE-ED42-B6E1-410D9A919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5E44AD-532D-E54B-AC56-E6481CDE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FE611F-8AD6-764F-BD09-22E1F032F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Node</a:t>
            </a:r>
            <a:r>
              <a:rPr lang="en-US" spc="-30" dirty="0"/>
              <a:t> Package</a:t>
            </a:r>
            <a:r>
              <a:rPr lang="en-US" spc="-25" dirty="0"/>
              <a:t> </a:t>
            </a:r>
            <a:r>
              <a:rPr lang="en-US" spc="-10" dirty="0"/>
              <a:t>Manager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373B08-F388-E346-9894-5FF45C951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Node package manager (NPM): manages  ecosystem of node modules / packages</a:t>
            </a:r>
          </a:p>
          <a:p>
            <a:r>
              <a:rPr lang="en-US"/>
              <a:t>A package contains:</a:t>
            </a:r>
          </a:p>
          <a:p>
            <a:pPr lvl="1"/>
            <a:r>
              <a:rPr lang="en-US"/>
              <a:t>JS files</a:t>
            </a:r>
          </a:p>
          <a:p>
            <a:pPr lvl="1"/>
            <a:r>
              <a:rPr lang="en-US"/>
              <a:t>package.json (manifest)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9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739D6D-0383-DA45-ADA0-4ECB284F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FC7D24-4CAC-0F48-992F-73D610BE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26</a:t>
            </a:fld>
            <a:endParaRPr lang="en-US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9CE3DAA9-0EFB-5744-87DF-006EE1AB8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2517965"/>
            <a:ext cx="9832848" cy="715963"/>
          </a:xfrm>
        </p:spPr>
        <p:txBody>
          <a:bodyPr>
            <a:noAutofit/>
          </a:bodyPr>
          <a:lstStyle/>
          <a:p>
            <a:pPr algn="ctr"/>
            <a:r>
              <a:rPr lang="en-US" spc="-25" dirty="0"/>
              <a:t>Exercise 4:</a:t>
            </a:r>
            <a:r>
              <a:rPr lang="en-US" spc="-10" dirty="0"/>
              <a:t> </a:t>
            </a:r>
            <a:r>
              <a:rPr lang="en-US" spc="-20" dirty="0"/>
              <a:t>Setting up Node.js and NPM -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55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E105A-A3DB-DD43-B945-F1A4ABFD9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306C91-024C-4A45-BEDC-989D8873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3C1304-8C9A-A44B-9AE4-150D8A14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/>
              <a:t>package.json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16D609-7808-544B-B5E2-4C8D6DB0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 package.json file affords you a lot of great things:</a:t>
            </a:r>
          </a:p>
          <a:p>
            <a:pPr lvl="1"/>
            <a:r>
              <a:rPr lang="en-US"/>
              <a:t>It serves as documentation for what packages your project  depends on.</a:t>
            </a:r>
          </a:p>
          <a:p>
            <a:pPr lvl="1"/>
            <a:r>
              <a:rPr lang="en-US"/>
              <a:t>It allows you to specify the versions of a package that your  project can use using semantic versioning rules.</a:t>
            </a:r>
          </a:p>
          <a:p>
            <a:pPr lvl="1"/>
            <a:r>
              <a:rPr lang="en-US"/>
              <a:t>Makes your build reproducible, which means that  its way easier to share with other developers.</a:t>
            </a:r>
          </a:p>
          <a:p>
            <a:pPr lvl="1"/>
            <a:r>
              <a:rPr lang="en-US"/>
              <a:t>Source: </a:t>
            </a:r>
            <a:r>
              <a:rPr lang="en-US">
                <a:hlinkClick r:id="rId2"/>
              </a:rPr>
              <a:t>https://docs.npmjs.com/getting-started/using-a-package.json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83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B0EAAE-D4C6-124A-A996-C216FB5C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316554-99AA-0548-898A-4C825EB1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20A286-F2F9-5840-8A6C-DDE1C3D0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Initializing</a:t>
            </a:r>
            <a:r>
              <a:rPr lang="en-US" spc="-40" dirty="0"/>
              <a:t> </a:t>
            </a:r>
            <a:r>
              <a:rPr lang="en-US" spc="-10" dirty="0"/>
              <a:t>package.json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E2AAE5-4FE7-B34B-8877-84E1AC826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initialize a package.json file for your  project, type at the prompt in your project  directory:</a:t>
            </a:r>
          </a:p>
          <a:p>
            <a:pPr marL="349250" indent="0">
              <a:buNone/>
            </a:pPr>
            <a:r>
              <a:rPr lang="en-US" b="1"/>
              <a:t>npm init</a:t>
            </a:r>
          </a:p>
          <a:p>
            <a:pPr lvl="1"/>
            <a:r>
              <a:rPr lang="en-US"/>
              <a:t>Follow along and answer the prompts to initialize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48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839BA-4038-714E-9384-252034FE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33739-4AB8-C94C-9A31-36CC3AB6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1D4F9F-56D6-0441-A153-DB4AF283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061B0B-00FE-1041-A2C6-8373ECDF0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Understand what is meant by full stack in the context of web development</a:t>
            </a:r>
          </a:p>
          <a:p>
            <a:r>
              <a:rPr lang="en-US"/>
              <a:t>Distinguish between front-end, back-end and full stack web development</a:t>
            </a:r>
          </a:p>
          <a:p>
            <a:r>
              <a:rPr lang="en-US"/>
              <a:t>Set up a Git repository and perform basic Git operations</a:t>
            </a:r>
          </a:p>
          <a:p>
            <a:r>
              <a:rPr lang="en-US"/>
              <a:t>Set up and use online Git repositories</a:t>
            </a:r>
          </a:p>
          <a:p>
            <a:r>
              <a:rPr lang="en-US"/>
              <a:t>Use Node-based modules to perform basic operations.</a:t>
            </a:r>
          </a:p>
        </p:txBody>
      </p:sp>
    </p:spTree>
    <p:extLst>
      <p:ext uri="{BB962C8B-B14F-4D97-AF65-F5344CB8AC3E}">
        <p14:creationId xmlns:p14="http://schemas.microsoft.com/office/powerpoint/2010/main" val="119641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accent2"/>
                </a:solidFill>
              </a:rPr>
              <a:t>What is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Full Stack Web Development? </a:t>
            </a:r>
          </a:p>
        </p:txBody>
      </p:sp>
    </p:spTree>
    <p:extLst>
      <p:ext uri="{BB962C8B-B14F-4D97-AF65-F5344CB8AC3E}">
        <p14:creationId xmlns:p14="http://schemas.microsoft.com/office/powerpoint/2010/main" val="138472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F997E-2ED3-6041-BF5C-52DA001F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D578F0-B2BB-1F42-9C11-7F493DCB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6D143D-4AAE-3D45-9862-267F0A36A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Front end and Back end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F2DF1A-7D17-1047-A1C0-BB849FC12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Front end / Client-side </a:t>
            </a:r>
          </a:p>
          <a:p>
            <a:pPr lvl="1"/>
            <a:r>
              <a:rPr lang="en-US"/>
              <a:t>HTML, CSS and Javascript </a:t>
            </a:r>
          </a:p>
          <a:p>
            <a:r>
              <a:rPr lang="en-US"/>
              <a:t>Back end / Server-side</a:t>
            </a:r>
          </a:p>
          <a:p>
            <a:pPr lvl="1"/>
            <a:r>
              <a:rPr lang="en-US"/>
              <a:t>Various technologies and approaches – PHP, Java, ASP.NET, Ruby, Python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9FC995-6E97-8147-A9FB-4AFFA2A5764C}"/>
              </a:ext>
            </a:extLst>
          </p:cNvPr>
          <p:cNvSpPr/>
          <p:nvPr/>
        </p:nvSpPr>
        <p:spPr>
          <a:xfrm>
            <a:off x="3564007" y="5992297"/>
            <a:ext cx="5154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alibri" panose="020F0502020204030204" pitchFamily="34" charset="0"/>
              </a:rPr>
              <a:t>https://en.wikipedia.org/wiki/Front_and_back_ends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18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C65207-5723-254F-8708-F1C1274DD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CEED1E-1AF8-AD4C-8944-1EE5B6807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FC3C7E-9EBF-6148-BC57-737F713B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Three Tier Architecture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D819DC-17F1-2440-BF52-6AA1DB111195}"/>
              </a:ext>
            </a:extLst>
          </p:cNvPr>
          <p:cNvSpPr/>
          <p:nvPr/>
        </p:nvSpPr>
        <p:spPr>
          <a:xfrm>
            <a:off x="2074995" y="5683032"/>
            <a:ext cx="8132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alibri" panose="020F0502020204030204" pitchFamily="34" charset="0"/>
              </a:rPr>
              <a:t>https://en.wikipedia.org/wiki/Multitier_architecture#Three-tier_architecture http://www.tonymarston.net/php-mysql/3-tier-architecture.html 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5BAA0D-E997-E64E-9FB7-92A03B4BE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221" y="1768374"/>
            <a:ext cx="7963557" cy="287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4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B433B4-8C10-8548-ACC7-C0BFFFC4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FD4320-36C9-C94E-A3F1-0B8B164D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2AC410-F300-D04F-8D9F-E1F9C050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5" dirty="0"/>
              <a:t>Traditional</a:t>
            </a:r>
            <a:r>
              <a:rPr lang="en-US" spc="-10" dirty="0"/>
              <a:t> </a:t>
            </a:r>
            <a:r>
              <a:rPr lang="en-US" spc="-50" dirty="0"/>
              <a:t>Web</a:t>
            </a:r>
            <a:r>
              <a:rPr lang="en-US" spc="-5" dirty="0"/>
              <a:t> </a:t>
            </a:r>
            <a:r>
              <a:rPr lang="en-US" spc="-15" dirty="0"/>
              <a:t>Development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39A55C-3140-374C-A3B6-ED7E18E90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3456"/>
            <a:ext cx="10148563" cy="393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90324B-02EB-9445-8CC4-8B2DB1B5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8DC6B0-26BA-BA4F-A7AC-FDEBB4AD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1322D9-B1B1-6E48-89DA-2D84D34F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Full</a:t>
            </a:r>
            <a:r>
              <a:rPr lang="en-US" spc="-15" dirty="0"/>
              <a:t> Stack</a:t>
            </a:r>
            <a:r>
              <a:rPr lang="en-US" spc="-10" dirty="0"/>
              <a:t> </a:t>
            </a:r>
            <a:r>
              <a:rPr lang="en-US" spc="-20" dirty="0"/>
              <a:t>JavaScript</a:t>
            </a:r>
            <a:r>
              <a:rPr lang="en-US" spc="-15" dirty="0"/>
              <a:t> Development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26E8BD-573D-1D47-907E-B45D11AD6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23" y="1639316"/>
            <a:ext cx="9682835" cy="409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3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50D051-14B1-9740-8DE7-8C4D20B8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8/17/21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0D5E3A-1B0B-1F41-95E7-7C90BE36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90538C-B61B-2A40-8014-98887FB22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Full</a:t>
            </a:r>
            <a:r>
              <a:rPr lang="en-US" spc="-20" dirty="0"/>
              <a:t> </a:t>
            </a:r>
            <a:r>
              <a:rPr lang="en-US" spc="-15" dirty="0"/>
              <a:t>Stack</a:t>
            </a:r>
            <a:r>
              <a:rPr lang="en-US" spc="-20" dirty="0"/>
              <a:t> </a:t>
            </a:r>
            <a:r>
              <a:rPr lang="en-US" spc="-50" dirty="0"/>
              <a:t>Web</a:t>
            </a:r>
            <a:r>
              <a:rPr lang="en-US" spc="-25" dirty="0"/>
              <a:t> </a:t>
            </a:r>
            <a:r>
              <a:rPr lang="en-US" spc="-15" dirty="0"/>
              <a:t>Development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8FB98D-840C-C344-86C6-40E6E8970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828038"/>
            <a:ext cx="9908524" cy="354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32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accent2"/>
                </a:solidFill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338589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765</Words>
  <Application>Microsoft Macintosh PowerPoint</Application>
  <PresentationFormat>Widescreen</PresentationFormat>
  <Paragraphs>152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.Lucida Grande UI Regular</vt:lpstr>
      <vt:lpstr>Arial</vt:lpstr>
      <vt:lpstr>Calibri</vt:lpstr>
      <vt:lpstr>Wingdings</vt:lpstr>
      <vt:lpstr>Office Theme</vt:lpstr>
      <vt:lpstr>Full Stack Web Development and Setup Development Evironment</vt:lpstr>
      <vt:lpstr>Objectives</vt:lpstr>
      <vt:lpstr>PowerPoint Presentation</vt:lpstr>
      <vt:lpstr>Front end and Back end</vt:lpstr>
      <vt:lpstr>Three Tier Architecture </vt:lpstr>
      <vt:lpstr>Traditional Web Development</vt:lpstr>
      <vt:lpstr>Full Stack JavaScript Development</vt:lpstr>
      <vt:lpstr>Full Stack Web Development</vt:lpstr>
      <vt:lpstr>PowerPoint Presentation</vt:lpstr>
      <vt:lpstr>Some Basic Concepts</vt:lpstr>
      <vt:lpstr>Exercises</vt:lpstr>
      <vt:lpstr>Exercise 1: Setting up Git</vt:lpstr>
      <vt:lpstr>Exercise 2: Basic Git Commands</vt:lpstr>
      <vt:lpstr>Basic Git Commands</vt:lpstr>
      <vt:lpstr>Basic Git Commands</vt:lpstr>
      <vt:lpstr>Basic Git Commands</vt:lpstr>
      <vt:lpstr>Basic Git Commands</vt:lpstr>
      <vt:lpstr>Exercise 3: Online Git Repositories</vt:lpstr>
      <vt:lpstr>Online Git Repository</vt:lpstr>
      <vt:lpstr>Online Git Repository Commands</vt:lpstr>
      <vt:lpstr>PowerPoint Presentation</vt:lpstr>
      <vt:lpstr>What is Node.js?</vt:lpstr>
      <vt:lpstr>Node Architecture</vt:lpstr>
      <vt:lpstr>Node.js Use Cases</vt:lpstr>
      <vt:lpstr>Node Package Manager</vt:lpstr>
      <vt:lpstr>Exercise 4: Setting up Node.js and NPM - </vt:lpstr>
      <vt:lpstr>package.json</vt:lpstr>
      <vt:lpstr>Initializing package.json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Ngoc Tho (FE FPTU HN)</dc:creator>
  <cp:lastModifiedBy>Pham Ngoc Tho (FE FPTU HN)</cp:lastModifiedBy>
  <cp:revision>91</cp:revision>
  <dcterms:created xsi:type="dcterms:W3CDTF">2021-08-08T14:50:46Z</dcterms:created>
  <dcterms:modified xsi:type="dcterms:W3CDTF">2021-08-17T11:47:46Z</dcterms:modified>
</cp:coreProperties>
</file>