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9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85817" autoAdjust="0"/>
  </p:normalViewPr>
  <p:slideViewPr>
    <p:cSldViewPr snapToGrid="0">
      <p:cViewPr varScale="1">
        <p:scale>
          <a:sx n="57" d="100"/>
          <a:sy n="57" d="100"/>
        </p:scale>
        <p:origin x="39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93E38-616B-4248-B8CD-A346CC56968F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19BFB-BE42-4DDD-B872-B0DE40830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9BFB-BE42-4DDD-B872-B0DE40830D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60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9BFB-BE42-4DDD-B872-B0DE40830D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4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9BFB-BE42-4DDD-B872-B0DE40830D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3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9BFB-BE42-4DDD-B872-B0DE40830D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56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9BFB-BE42-4DDD-B872-B0DE40830D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03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9BFB-BE42-4DDD-B872-B0DE40830D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9BFB-BE42-4DDD-B872-B0DE40830D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25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9BFB-BE42-4DDD-B872-B0DE40830D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51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9BFB-BE42-4DDD-B872-B0DE40830D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28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9BFB-BE42-4DDD-B872-B0DE40830D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1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9BFB-BE42-4DDD-B872-B0DE40830D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9BFB-BE42-4DDD-B872-B0DE40830D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8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9BFB-BE42-4DDD-B872-B0DE40830D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7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19BFB-BE42-4DDD-B872-B0DE40830D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DBAD-4E20-4AC2-A9A7-AC809B2A92F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5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DBAD-4E20-4AC2-A9A7-AC809B2A92F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DBAD-4E20-4AC2-A9A7-AC809B2A92F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DBAD-4E20-4AC2-A9A7-AC809B2A92F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3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DBAD-4E20-4AC2-A9A7-AC809B2A92F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2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DBAD-4E20-4AC2-A9A7-AC809B2A92F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3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DBAD-4E20-4AC2-A9A7-AC809B2A92F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3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DBAD-4E20-4AC2-A9A7-AC809B2A92F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9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DBAD-4E20-4AC2-A9A7-AC809B2A92F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9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21DBAD-4E20-4AC2-A9A7-AC809B2A92F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8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DBAD-4E20-4AC2-A9A7-AC809B2A92F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b="0" i="0" u="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21DBAD-4E20-4AC2-A9A7-AC809B2A92F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6D0997-6B29-45DD-8E20-7FFE413D14E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16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0" i="0" u="none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://images.google.com.vn/imgres?imgurl=http://www.sil.si.edu/digitalcollections/hst/scientific-identity/thumbnails/TNSIL14-P003-02.jpg&amp;imgrefurl=http://www.sil.si.edu/digitalcollections/hst/scientific-identity/CF/display_results.cfm?alpha_sort%3Dp&amp;h=240&amp;w=200&amp;sz=38&amp;hl=vi&amp;start=1&amp;tbnid=5qHM9DvEsqGgMM:&amp;tbnh=110&amp;tbnw=92&amp;prev=/images?q%3DWilliam%2BPetty%26svnum%3D10%26hl%3Dvi%26lr%3D%26sa%3DG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hyperlink" Target="http://images.google.com.vn/imgres?imgurl=http://www.econ.duke.edu/Economists/Gifs/Ricardo.gif&amp;imgrefurl=http://www.econ.duke.edu/Economists/&amp;h=372&amp;w=323&amp;sz=47&amp;hl=vi&amp;start=1&amp;tbnid=IVKW2A20wod7uM:&amp;tbnh=122&amp;tbnw=106&amp;prev=/images?q%3DDavid%2BRicardo%26svnum%3D10%26hl%3Dvi%26lr%3D%26sa%3DG" TargetMode="External"/><Relationship Id="rId10" Type="http://schemas.openxmlformats.org/officeDocument/2006/relationships/image" Target="../media/image26.png"/><Relationship Id="rId4" Type="http://schemas.openxmlformats.org/officeDocument/2006/relationships/image" Target="../media/image24.jpe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13" Type="http://schemas.openxmlformats.org/officeDocument/2006/relationships/image" Target="../media/image43.png"/><Relationship Id="rId3" Type="http://schemas.openxmlformats.org/officeDocument/2006/relationships/image" Target="../media/image18.png"/><Relationship Id="rId7" Type="http://schemas.openxmlformats.org/officeDocument/2006/relationships/image" Target="../media/image37.jpe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11" Type="http://schemas.openxmlformats.org/officeDocument/2006/relationships/image" Target="../media/image41.png"/><Relationship Id="rId5" Type="http://schemas.openxmlformats.org/officeDocument/2006/relationships/image" Target="../media/image20.png"/><Relationship Id="rId10" Type="http://schemas.openxmlformats.org/officeDocument/2006/relationships/image" Target="../media/image40.png"/><Relationship Id="rId4" Type="http://schemas.openxmlformats.org/officeDocument/2006/relationships/image" Target="../media/image19.png"/><Relationship Id="rId9" Type="http://schemas.openxmlformats.org/officeDocument/2006/relationships/image" Target="../media/image39.jpeg"/><Relationship Id="rId1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MỞ ĐẦU</a:t>
            </a:r>
            <a:br>
              <a:rPr lang="en-US" sz="4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8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</a:t>
            </a:r>
            <a:r>
              <a:rPr lang="en-US" sz="4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 MÁC - LÊNIN</a:t>
            </a:r>
            <a:endParaRPr lang="en-US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854865"/>
            <a:ext cx="100584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5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 KIỆN, TIỀN ĐỀ RA ĐỜI </a:t>
            </a:r>
            <a:b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NGHĨA MÁC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7498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altLang="en-US" sz="3200" b="1" dirty="0">
                <a:solidFill>
                  <a:schemeClr val="accent2"/>
                </a:solidFill>
              </a:rPr>
              <a:t> 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 ĐỀ VỀ LÝ LUẬN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13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vi-VN" altLang="en-US" sz="3200" b="1" dirty="0">
              <a:solidFill>
                <a:schemeClr val="accent2"/>
              </a:solidFill>
            </a:endParaRP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2514595" y="2421504"/>
            <a:ext cx="7223770" cy="3556694"/>
            <a:chOff x="1624" y="1440"/>
            <a:chExt cx="2936" cy="1066"/>
          </a:xfrm>
        </p:grpSpPr>
        <p:sp>
          <p:nvSpPr>
            <p:cNvPr id="8" name="Freeform 14"/>
            <p:cNvSpPr>
              <a:spLocks/>
            </p:cNvSpPr>
            <p:nvPr/>
          </p:nvSpPr>
          <p:spPr bwMode="gray">
            <a:xfrm>
              <a:off x="4218" y="1440"/>
              <a:ext cx="338" cy="358"/>
            </a:xfrm>
            <a:custGeom>
              <a:avLst/>
              <a:gdLst>
                <a:gd name="T0" fmla="*/ 491 w 308"/>
                <a:gd name="T1" fmla="*/ 41 h 444"/>
                <a:gd name="T2" fmla="*/ 0 w 308"/>
                <a:gd name="T3" fmla="*/ 152 h 444"/>
                <a:gd name="T4" fmla="*/ 0 w 308"/>
                <a:gd name="T5" fmla="*/ 98 h 444"/>
                <a:gd name="T6" fmla="*/ 491 w 308"/>
                <a:gd name="T7" fmla="*/ 0 h 444"/>
                <a:gd name="T8" fmla="*/ 491 w 308"/>
                <a:gd name="T9" fmla="*/ 41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444"/>
                <a:gd name="T17" fmla="*/ 308 w 30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gray">
            <a:xfrm>
              <a:off x="2597" y="1440"/>
              <a:ext cx="1963" cy="229"/>
            </a:xfrm>
            <a:custGeom>
              <a:avLst/>
              <a:gdLst>
                <a:gd name="T0" fmla="*/ 2370 w 1786"/>
                <a:gd name="T1" fmla="*/ 97 h 284"/>
                <a:gd name="T2" fmla="*/ 0 w 1786"/>
                <a:gd name="T3" fmla="*/ 97 h 284"/>
                <a:gd name="T4" fmla="*/ 716 w 1786"/>
                <a:gd name="T5" fmla="*/ 0 h 284"/>
                <a:gd name="T6" fmla="*/ 2865 w 1786"/>
                <a:gd name="T7" fmla="*/ 0 h 284"/>
                <a:gd name="T8" fmla="*/ 2370 w 1786"/>
                <a:gd name="T9" fmla="*/ 97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6"/>
                <a:gd name="T16" fmla="*/ 0 h 284"/>
                <a:gd name="T17" fmla="*/ 1786 w 1786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gray">
            <a:xfrm>
              <a:off x="3877" y="1796"/>
              <a:ext cx="338" cy="356"/>
            </a:xfrm>
            <a:custGeom>
              <a:avLst/>
              <a:gdLst>
                <a:gd name="T0" fmla="*/ 491 w 308"/>
                <a:gd name="T1" fmla="*/ 41 h 442"/>
                <a:gd name="T2" fmla="*/ 0 w 308"/>
                <a:gd name="T3" fmla="*/ 150 h 442"/>
                <a:gd name="T4" fmla="*/ 0 w 308"/>
                <a:gd name="T5" fmla="*/ 97 h 442"/>
                <a:gd name="T6" fmla="*/ 491 w 308"/>
                <a:gd name="T7" fmla="*/ 0 h 442"/>
                <a:gd name="T8" fmla="*/ 491 w 308"/>
                <a:gd name="T9" fmla="*/ 41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442"/>
                <a:gd name="T17" fmla="*/ 308 w 308"/>
                <a:gd name="T18" fmla="*/ 442 h 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gray">
            <a:xfrm>
              <a:off x="2109" y="1796"/>
              <a:ext cx="2110" cy="228"/>
            </a:xfrm>
            <a:custGeom>
              <a:avLst/>
              <a:gdLst>
                <a:gd name="T0" fmla="*/ 2585 w 1920"/>
                <a:gd name="T1" fmla="*/ 95 h 284"/>
                <a:gd name="T2" fmla="*/ 0 w 1920"/>
                <a:gd name="T3" fmla="*/ 95 h 284"/>
                <a:gd name="T4" fmla="*/ 713 w 1920"/>
                <a:gd name="T5" fmla="*/ 0 h 284"/>
                <a:gd name="T6" fmla="*/ 3077 w 1920"/>
                <a:gd name="T7" fmla="*/ 0 h 284"/>
                <a:gd name="T8" fmla="*/ 2585 w 1920"/>
                <a:gd name="T9" fmla="*/ 95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0"/>
                <a:gd name="T16" fmla="*/ 0 h 284"/>
                <a:gd name="T17" fmla="*/ 1920 w 1920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3536" y="2148"/>
              <a:ext cx="337" cy="358"/>
            </a:xfrm>
            <a:custGeom>
              <a:avLst/>
              <a:gdLst>
                <a:gd name="T0" fmla="*/ 496 w 306"/>
                <a:gd name="T1" fmla="*/ 42 h 444"/>
                <a:gd name="T2" fmla="*/ 0 w 306"/>
                <a:gd name="T3" fmla="*/ 152 h 444"/>
                <a:gd name="T4" fmla="*/ 0 w 306"/>
                <a:gd name="T5" fmla="*/ 98 h 444"/>
                <a:gd name="T6" fmla="*/ 496 w 306"/>
                <a:gd name="T7" fmla="*/ 0 h 444"/>
                <a:gd name="T8" fmla="*/ 496 w 306"/>
                <a:gd name="T9" fmla="*/ 4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444"/>
                <a:gd name="T17" fmla="*/ 306 w 306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gray">
            <a:xfrm>
              <a:off x="2600" y="1669"/>
              <a:ext cx="1625" cy="129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bg1"/>
                  </a:solidFill>
                </a:rPr>
                <a:t>TRI</a:t>
              </a:r>
              <a:r>
                <a:rPr lang="vi-VN" altLang="en-US" sz="1800" b="1" dirty="0">
                  <a:solidFill>
                    <a:schemeClr val="bg1"/>
                  </a:solidFill>
                </a:rPr>
                <a:t>ẾT</a:t>
              </a:r>
              <a:r>
                <a:rPr lang="en-US" altLang="en-US" sz="1800" b="1" dirty="0">
                  <a:solidFill>
                    <a:schemeClr val="bg1"/>
                  </a:solidFill>
                </a:rPr>
                <a:t> H</a:t>
              </a:r>
              <a:r>
                <a:rPr lang="vi-VN" altLang="en-US" sz="1800" b="1" dirty="0">
                  <a:solidFill>
                    <a:schemeClr val="bg1"/>
                  </a:solidFill>
                </a:rPr>
                <a:t>ỌC</a:t>
              </a:r>
              <a:r>
                <a:rPr lang="en-US" altLang="en-US" sz="1800" b="1" dirty="0">
                  <a:solidFill>
                    <a:schemeClr val="bg1"/>
                  </a:solidFill>
                </a:rPr>
                <a:t> </a:t>
              </a:r>
              <a:r>
                <a:rPr lang="vi-VN" altLang="en-US" sz="1800" b="1" dirty="0">
                  <a:solidFill>
                    <a:schemeClr val="bg1"/>
                  </a:solidFill>
                </a:rPr>
                <a:t>CỔ ĐIỂN ĐỨC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gray">
            <a:xfrm>
              <a:off x="2109" y="2024"/>
              <a:ext cx="1772" cy="127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800" b="1" dirty="0">
                  <a:solidFill>
                    <a:schemeClr val="bg1"/>
                  </a:solidFill>
                </a:rPr>
                <a:t>KINH TẾ CHÍNH TRỊ C</a:t>
              </a:r>
              <a:r>
                <a:rPr lang="vi-VN" altLang="en-US" sz="1800" b="1" dirty="0">
                  <a:solidFill>
                    <a:schemeClr val="bg1"/>
                  </a:solidFill>
                </a:rPr>
                <a:t>Đ</a:t>
              </a:r>
              <a:r>
                <a:rPr lang="en-US" altLang="en-US" sz="1800" b="1" dirty="0">
                  <a:solidFill>
                    <a:schemeClr val="bg1"/>
                  </a:solidFill>
                </a:rPr>
                <a:t> ANH</a:t>
              </a: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gray">
            <a:xfrm>
              <a:off x="1624" y="2148"/>
              <a:ext cx="2252" cy="231"/>
            </a:xfrm>
            <a:custGeom>
              <a:avLst/>
              <a:gdLst>
                <a:gd name="T0" fmla="*/ 2802 w 2048"/>
                <a:gd name="T1" fmla="*/ 99 h 286"/>
                <a:gd name="T2" fmla="*/ 0 w 2048"/>
                <a:gd name="T3" fmla="*/ 99 h 286"/>
                <a:gd name="T4" fmla="*/ 717 w 2048"/>
                <a:gd name="T5" fmla="*/ 0 h 286"/>
                <a:gd name="T6" fmla="*/ 3292 w 2048"/>
                <a:gd name="T7" fmla="*/ 0 h 286"/>
                <a:gd name="T8" fmla="*/ 2802 w 2048"/>
                <a:gd name="T9" fmla="*/ 99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8"/>
                <a:gd name="T16" fmla="*/ 0 h 286"/>
                <a:gd name="T17" fmla="*/ 2048 w 2048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gray">
            <a:xfrm>
              <a:off x="1626" y="2378"/>
              <a:ext cx="1917" cy="126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800" b="1" dirty="0">
                  <a:solidFill>
                    <a:schemeClr val="bg1"/>
                  </a:solidFill>
                </a:rPr>
                <a:t>CNXH KH</a:t>
              </a:r>
              <a:r>
                <a:rPr lang="vi-VN" altLang="en-US" sz="1800" b="1" dirty="0">
                  <a:solidFill>
                    <a:schemeClr val="bg1"/>
                  </a:solidFill>
                </a:rPr>
                <a:t>Ô</a:t>
              </a:r>
              <a:r>
                <a:rPr lang="en-US" altLang="en-US" sz="1800" b="1" dirty="0">
                  <a:solidFill>
                    <a:schemeClr val="bg1"/>
                  </a:solidFill>
                </a:rPr>
                <a:t>NG T</a:t>
              </a:r>
              <a:r>
                <a:rPr lang="vi-VN" altLang="en-US" sz="1800" b="1" dirty="0">
                  <a:solidFill>
                    <a:schemeClr val="bg1"/>
                  </a:solidFill>
                </a:rPr>
                <a:t>ƯỞNG</a:t>
              </a:r>
              <a:r>
                <a:rPr lang="en-US" altLang="en-US" sz="1800" b="1" dirty="0">
                  <a:solidFill>
                    <a:schemeClr val="bg1"/>
                  </a:solidFill>
                </a:rPr>
                <a:t> PH</a:t>
              </a:r>
              <a:r>
                <a:rPr lang="vi-VN" altLang="en-US" sz="1800" b="1" dirty="0">
                  <a:solidFill>
                    <a:schemeClr val="bg1"/>
                  </a:solidFill>
                </a:rPr>
                <a:t>ÁP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7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 KIỆN, TIỀN ĐỀ RA ĐỜI </a:t>
            </a:r>
            <a:b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NGHĨA MÁC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7498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altLang="en-US" sz="3200" b="1" dirty="0">
                <a:solidFill>
                  <a:schemeClr val="accent2"/>
                </a:solidFill>
              </a:rPr>
              <a:t> 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 ĐỀ VỀ LÝ LUẬN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13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vi-VN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362758" y="5591513"/>
            <a:ext cx="2060575" cy="52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</a:rPr>
              <a:t>G. </a:t>
            </a:r>
            <a:r>
              <a:rPr lang="en-US" altLang="en-US" sz="1800" b="1" dirty="0" err="1">
                <a:solidFill>
                  <a:schemeClr val="accent2"/>
                </a:solidFill>
              </a:rPr>
              <a:t>Hêghen</a:t>
            </a:r>
            <a:r>
              <a:rPr lang="en-US" altLang="en-US" sz="1800" b="1" dirty="0">
                <a:solidFill>
                  <a:schemeClr val="accent2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</a:rPr>
              <a:t>(1770-1831)</a:t>
            </a:r>
          </a:p>
        </p:txBody>
      </p:sp>
      <p:pic>
        <p:nvPicPr>
          <p:cNvPr id="11" name="Picture 12" descr="heg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20" y="2640351"/>
            <a:ext cx="2346325" cy="271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3" descr="feuerbac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245" y="2640351"/>
            <a:ext cx="2362200" cy="271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7886232" y="5466524"/>
            <a:ext cx="2105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solidFill>
                  <a:schemeClr val="accent2"/>
                </a:solidFill>
              </a:rPr>
              <a:t>L.Phoiơbách</a:t>
            </a:r>
            <a:r>
              <a:rPr lang="en-US" altLang="en-US" sz="1800" b="1" dirty="0">
                <a:solidFill>
                  <a:schemeClr val="accent2"/>
                </a:solidFill>
              </a:rPr>
              <a:t> (1804-1872)</a:t>
            </a:r>
          </a:p>
        </p:txBody>
      </p:sp>
      <p:pic>
        <p:nvPicPr>
          <p:cNvPr id="14" name="Picture 16" descr="kant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570" y="2640351"/>
            <a:ext cx="2376488" cy="27098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2513731" y="5466706"/>
            <a:ext cx="19780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Cantơ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defRPr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(1724 - 1804)</a:t>
            </a:r>
          </a:p>
        </p:txBody>
      </p:sp>
    </p:spTree>
    <p:extLst>
      <p:ext uri="{BB962C8B-B14F-4D97-AF65-F5344CB8AC3E}">
        <p14:creationId xmlns:p14="http://schemas.microsoft.com/office/powerpoint/2010/main" val="44158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 KIỆN, TIỀN ĐỀ RA ĐỜI </a:t>
            </a:r>
            <a:b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NGHĨA MÁC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7498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altLang="en-US" sz="3200" b="1" dirty="0">
                <a:solidFill>
                  <a:schemeClr val="accent2"/>
                </a:solidFill>
              </a:rPr>
              <a:t> 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 ĐỀ VỀ LÝ LUẬN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13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vi-VN" altLang="en-US" sz="3200" b="1" dirty="0">
              <a:solidFill>
                <a:schemeClr val="accent2"/>
              </a:solidFill>
            </a:endParaRPr>
          </a:p>
        </p:txBody>
      </p:sp>
      <p:pic>
        <p:nvPicPr>
          <p:cNvPr id="19" name="Picture 4" descr="TNSIL14-P003-0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807" y="2465909"/>
            <a:ext cx="2255838" cy="2819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Ricardo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895" y="2465909"/>
            <a:ext cx="2397125" cy="284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2585570" y="5480571"/>
            <a:ext cx="1708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</a:rPr>
              <a:t>William Petty 1623-1687 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7767170" y="5480571"/>
            <a:ext cx="2022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David Ricardo 1772-1823 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5252570" y="5480571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Adam Smith 1723-1790 </a:t>
            </a:r>
          </a:p>
        </p:txBody>
      </p:sp>
      <p:pic>
        <p:nvPicPr>
          <p:cNvPr id="24" name="Picture 9" descr="smith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307" y="2465909"/>
            <a:ext cx="2566988" cy="2857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878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 KIỆN, TIỀN ĐỀ RA ĐỜI </a:t>
            </a:r>
            <a:b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NGHĨA MÁC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7498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altLang="en-US" sz="3200" b="1" dirty="0">
                <a:solidFill>
                  <a:schemeClr val="accent2"/>
                </a:solidFill>
              </a:rPr>
              <a:t> 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 ĐỀ VỀ LÝ LUẬN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13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vi-VN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362758" y="5591513"/>
            <a:ext cx="2060575" cy="52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sz="1800" b="1" dirty="0" err="1">
                <a:solidFill>
                  <a:schemeClr val="accent2"/>
                </a:solidFill>
              </a:rPr>
              <a:t>Sáclơ</a:t>
            </a:r>
            <a:r>
              <a:rPr lang="en-US" altLang="en-US" sz="1800" b="1" dirty="0">
                <a:solidFill>
                  <a:schemeClr val="accent2"/>
                </a:solidFill>
              </a:rPr>
              <a:t> </a:t>
            </a:r>
            <a:r>
              <a:rPr lang="en-US" altLang="en-US" sz="1800" b="1" dirty="0" err="1">
                <a:solidFill>
                  <a:schemeClr val="accent2"/>
                </a:solidFill>
              </a:rPr>
              <a:t>Phuriê</a:t>
            </a:r>
            <a:r>
              <a:rPr lang="en-US" altLang="en-US" sz="1800" b="1" dirty="0">
                <a:solidFill>
                  <a:schemeClr val="accent2"/>
                </a:solidFill>
              </a:rPr>
              <a:t> 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sz="1800" b="1" dirty="0">
                <a:solidFill>
                  <a:schemeClr val="accent2"/>
                </a:solidFill>
              </a:rPr>
              <a:t>( 1772 – 1837)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8294335" y="5466523"/>
            <a:ext cx="2105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solidFill>
                  <a:schemeClr val="accent2"/>
                </a:solidFill>
              </a:rPr>
              <a:t>Rôbớt</a:t>
            </a:r>
            <a:r>
              <a:rPr lang="en-US" altLang="en-US" sz="1800" b="1" dirty="0">
                <a:solidFill>
                  <a:schemeClr val="accent2"/>
                </a:solidFill>
              </a:rPr>
              <a:t> </a:t>
            </a:r>
            <a:r>
              <a:rPr lang="en-US" altLang="en-US" sz="1800" b="1" dirty="0" err="1">
                <a:solidFill>
                  <a:schemeClr val="accent2"/>
                </a:solidFill>
              </a:rPr>
              <a:t>Ooen</a:t>
            </a:r>
            <a:r>
              <a:rPr lang="en-US" altLang="en-US" sz="1800" b="1" dirty="0">
                <a:solidFill>
                  <a:schemeClr val="accent2"/>
                </a:solidFill>
              </a:rPr>
              <a:t> </a:t>
            </a:r>
          </a:p>
          <a:p>
            <a:pPr algn="ctr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</a:rPr>
              <a:t>( 1771 – 1858)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2513731" y="5466706"/>
            <a:ext cx="19780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alt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Xanh</a:t>
            </a:r>
            <a:r>
              <a:rPr lang="en-US" alt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Ximông</a:t>
            </a:r>
            <a:r>
              <a:rPr lang="en-US" alt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(1760 – 1825)</a:t>
            </a:r>
          </a:p>
        </p:txBody>
      </p:sp>
      <p:pic>
        <p:nvPicPr>
          <p:cNvPr id="16" name="Picture 4" descr="saint-simon 1760-182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13731" y="2742549"/>
            <a:ext cx="2140187" cy="26157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4" descr="Fourier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21445" y="2742549"/>
            <a:ext cx="2743200" cy="26157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4" descr="Rôbot Owen ( 1771-1858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06" y="2623278"/>
            <a:ext cx="2754312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842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 KIỆN, TIỀN ĐỀ RA ĐỜI </a:t>
            </a:r>
            <a:b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NGHĨA MÁC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7498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altLang="en-US" sz="3200" b="1" dirty="0">
                <a:solidFill>
                  <a:schemeClr val="accent2"/>
                </a:solidFill>
              </a:rPr>
              <a:t> 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 ĐỀ VỀ KHOA HỌC TỰ NHIÊN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13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vi-VN" altLang="en-US" sz="3200" b="1" dirty="0">
              <a:solidFill>
                <a:schemeClr val="accent2"/>
              </a:solidFill>
            </a:endParaRPr>
          </a:p>
        </p:txBody>
      </p: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7771130" y="2563182"/>
            <a:ext cx="3384550" cy="3240087"/>
            <a:chOff x="2245" y="981"/>
            <a:chExt cx="2132" cy="2041"/>
          </a:xfrm>
        </p:grpSpPr>
        <p:pic>
          <p:nvPicPr>
            <p:cNvPr id="21" name="Picture 21" descr="te bao mau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5" y="2160"/>
              <a:ext cx="2132" cy="862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2245" y="981"/>
              <a:ext cx="2114" cy="1240"/>
              <a:chOff x="2241" y="1243"/>
              <a:chExt cx="2998" cy="1795"/>
            </a:xfrm>
          </p:grpSpPr>
          <p:pic>
            <p:nvPicPr>
              <p:cNvPr id="23" name="Picture 23" descr="细胞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1" y="1243"/>
                <a:ext cx="1138" cy="1795"/>
              </a:xfrm>
              <a:prstGeom prst="rect">
                <a:avLst/>
              </a:prstGeom>
              <a:noFill/>
              <a:ln w="28575">
                <a:solidFill>
                  <a:srgbClr val="FF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4" descr="Image9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1" y="1243"/>
                <a:ext cx="747" cy="178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5" descr="Image9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" y="1243"/>
                <a:ext cx="1085" cy="17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6" name="Picture 15" descr="img_sci_evolution_tre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07" y="2563182"/>
            <a:ext cx="3455714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49705"/>
            <a:ext cx="3159927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1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chemeClr val="accent2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VAI TRÒ CỦA CHỦ NGHĨA </a:t>
            </a:r>
            <a:br>
              <a:rPr lang="en-US" altLang="en-US" b="1" dirty="0">
                <a:solidFill>
                  <a:schemeClr val="accent2"/>
                </a:solidFill>
                <a:latin typeface="Raavi" panose="020B0502040204020203" pitchFamily="34" charset="0"/>
                <a:cs typeface="Raavi" panose="020B0502040204020203" pitchFamily="34" charset="0"/>
              </a:rPr>
            </a:br>
            <a:r>
              <a:rPr lang="en-US" altLang="en-US" b="1" dirty="0">
                <a:solidFill>
                  <a:schemeClr val="accent2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MÁC – LÊNIN VỚI CÁCH MẠNG VIỆT NAM</a:t>
            </a:r>
            <a:endParaRPr lang="en-US" b="1" dirty="0">
              <a:solidFill>
                <a:schemeClr val="accent2"/>
              </a:solidFill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7498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13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vi-VN" altLang="en-US" sz="3200" b="1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07885" y="1737360"/>
            <a:ext cx="8800218" cy="4513538"/>
            <a:chOff x="1222249" y="2199545"/>
            <a:chExt cx="8306880" cy="4321175"/>
          </a:xfrm>
        </p:grpSpPr>
        <p:sp>
          <p:nvSpPr>
            <p:cNvPr id="12" name="AutoShape 9"/>
            <p:cNvSpPr>
              <a:spLocks noChangeAspect="1" noChangeArrowheads="1"/>
            </p:cNvSpPr>
            <p:nvPr/>
          </p:nvSpPr>
          <p:spPr bwMode="auto">
            <a:xfrm>
              <a:off x="2441185" y="4288695"/>
              <a:ext cx="6335712" cy="71437"/>
            </a:xfrm>
            <a:prstGeom prst="flowChartPredefinedProcess">
              <a:avLst/>
            </a:prstGeom>
            <a:gradFill rotWithShape="0">
              <a:gsLst>
                <a:gs pos="0">
                  <a:srgbClr val="000000"/>
                </a:gs>
                <a:gs pos="10001">
                  <a:srgbClr val="000040"/>
                </a:gs>
                <a:gs pos="25000">
                  <a:srgbClr val="400040"/>
                </a:gs>
                <a:gs pos="37500">
                  <a:srgbClr val="8F0040"/>
                </a:gs>
                <a:gs pos="45000">
                  <a:srgbClr val="F27300"/>
                </a:gs>
                <a:gs pos="50000">
                  <a:srgbClr val="FFBF00"/>
                </a:gs>
                <a:gs pos="55000">
                  <a:srgbClr val="F27300"/>
                </a:gs>
                <a:gs pos="62500">
                  <a:srgbClr val="8F0040"/>
                </a:gs>
                <a:gs pos="75000">
                  <a:srgbClr val="400040"/>
                </a:gs>
                <a:gs pos="89999">
                  <a:srgbClr val="000040"/>
                </a:gs>
                <a:gs pos="100000">
                  <a:srgbClr val="000000"/>
                </a:gs>
              </a:gsLst>
              <a:lin ang="5400000" scaled="1"/>
            </a:gradFill>
            <a:ln w="9525">
              <a:solidFill>
                <a:srgbClr val="FF0000"/>
              </a:solidFill>
              <a:prstDash val="lgDashDot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6544871" y="5007832"/>
              <a:ext cx="2984258" cy="8318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latin typeface="Arial Đen"/>
                </a:rPr>
                <a:t> </a:t>
              </a:r>
              <a:r>
                <a:rPr lang="en-US" sz="3600" kern="10" dirty="0" err="1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latin typeface="Arial Đen"/>
                </a:rPr>
                <a:t>Sự</a:t>
              </a:r>
              <a:r>
                <a:rPr lang="en-US" sz="3600" kern="10" dirty="0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latin typeface="Arial Đen"/>
                </a:rPr>
                <a:t> </a:t>
              </a:r>
              <a:r>
                <a:rPr lang="en-US" sz="3600" kern="10" dirty="0" err="1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latin typeface="Arial Đen"/>
                </a:rPr>
                <a:t>thất</a:t>
              </a:r>
              <a:r>
                <a:rPr lang="en-US" sz="3600" kern="10" dirty="0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latin typeface="Arial Đen"/>
                </a:rPr>
                <a:t> </a:t>
              </a:r>
              <a:r>
                <a:rPr lang="en-US" sz="3600" kern="10" dirty="0" err="1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latin typeface="Arial Đen"/>
                </a:rPr>
                <a:t>bại</a:t>
              </a:r>
              <a:r>
                <a:rPr lang="en-US" sz="3600" kern="10" dirty="0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latin typeface="Arial Đen"/>
                </a:rPr>
                <a:t> </a:t>
              </a:r>
              <a:r>
                <a:rPr lang="en-US" sz="3600" kern="10" dirty="0" err="1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latin typeface="Arial Đen"/>
                </a:rPr>
                <a:t>của</a:t>
              </a:r>
              <a:r>
                <a:rPr lang="en-US" sz="3600" kern="10" dirty="0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latin typeface="Arial Đen"/>
                </a:rPr>
                <a:t> </a:t>
              </a:r>
              <a:r>
                <a:rPr lang="en-US" sz="3600" kern="10" dirty="0" err="1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latin typeface="Arial Đen"/>
                </a:rPr>
                <a:t>các</a:t>
              </a:r>
              <a:r>
                <a:rPr lang="en-US" sz="3600" kern="10" dirty="0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latin typeface="Arial Đen"/>
                </a:rPr>
                <a:t> </a:t>
              </a:r>
              <a:r>
                <a:rPr lang="en-US" sz="3600" kern="10" dirty="0" err="1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latin typeface="Arial Đen"/>
                </a:rPr>
                <a:t>phong</a:t>
              </a:r>
              <a:r>
                <a:rPr lang="en-US" sz="3600" kern="10" dirty="0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latin typeface="Arial Đen"/>
                </a:rPr>
                <a:t> </a:t>
              </a:r>
              <a:r>
                <a:rPr lang="en-US" sz="3600" kern="10" dirty="0" err="1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latin typeface="Arial Đen"/>
                </a:rPr>
                <a:t>trào</a:t>
              </a:r>
              <a:r>
                <a:rPr lang="en-US" sz="3600" kern="10" dirty="0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latin typeface="Arial Đen"/>
                </a:rPr>
                <a:t> </a:t>
              </a:r>
            </a:p>
            <a:p>
              <a:pPr algn="ctr"/>
              <a:r>
                <a:rPr lang="en-US" sz="3600" kern="10" dirty="0" err="1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latin typeface="Arial Đen"/>
                </a:rPr>
                <a:t>kháng</a:t>
              </a:r>
              <a:r>
                <a:rPr lang="en-US" sz="3600" kern="10" dirty="0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latin typeface="Arial Đen"/>
                </a:rPr>
                <a:t> </a:t>
              </a:r>
              <a:r>
                <a:rPr lang="en-US" sz="3600" kern="10" dirty="0" err="1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latin typeface="Arial Đen"/>
                </a:rPr>
                <a:t>thực</a:t>
              </a:r>
              <a:r>
                <a:rPr lang="en-US" sz="3600" kern="10" dirty="0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latin typeface="Arial Đen"/>
                </a:rPr>
                <a:t> </a:t>
              </a:r>
              <a:r>
                <a:rPr lang="en-US" sz="3600" kern="10" dirty="0" err="1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latin typeface="Arial Đen"/>
                </a:rPr>
                <a:t>dân</a:t>
              </a:r>
              <a:r>
                <a:rPr lang="en-US" sz="3600" kern="10" dirty="0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latin typeface="Arial Đen"/>
                </a:rPr>
                <a:t> </a:t>
              </a:r>
              <a:r>
                <a:rPr lang="en-US" sz="3600" kern="10" dirty="0" err="1"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  <a:latin typeface="Arial Đen"/>
                </a:rPr>
                <a:t>Pháp</a:t>
              </a:r>
              <a:endParaRPr lang="en-US" sz="3600" kern="10" dirty="0">
                <a:ln w="9525">
                  <a:solidFill>
                    <a:srgbClr val="009900"/>
                  </a:solidFill>
                  <a:round/>
                  <a:headEnd/>
                  <a:tailEnd/>
                </a:ln>
                <a:latin typeface="Arial Đen"/>
              </a:endParaRPr>
            </a:p>
          </p:txBody>
        </p:sp>
        <p:sp>
          <p:nvSpPr>
            <p:cNvPr id="14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1575997" y="3136170"/>
              <a:ext cx="2809875" cy="7588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latin typeface="Arial Đen"/>
                </a:rPr>
                <a:t>SỰ THẮNG LỢI CỦA</a:t>
              </a:r>
            </a:p>
            <a:p>
              <a:pPr algn="ctr"/>
              <a:r>
                <a:rPr lang="en-US" sz="3600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latin typeface="Arial Đen"/>
                </a:rPr>
                <a:t>CÁCH MẠNG GIẢI PHÓNG DÂN TỘC</a:t>
              </a:r>
            </a:p>
            <a:p>
              <a:pPr algn="ctr"/>
              <a:r>
                <a:rPr lang="en-US" sz="3600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latin typeface="Arial Đen"/>
                </a:rPr>
                <a:t>&amp; XÂY DỰNG CNXH</a:t>
              </a: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gray">
            <a:xfrm>
              <a:off x="1222249" y="3913030"/>
              <a:ext cx="1008063" cy="1800225"/>
            </a:xfrm>
            <a:custGeom>
              <a:avLst/>
              <a:gdLst>
                <a:gd name="T0" fmla="*/ 2147483646 w 1824"/>
                <a:gd name="T1" fmla="*/ 2147483646 h 2648"/>
                <a:gd name="T2" fmla="*/ 2147483646 w 1824"/>
                <a:gd name="T3" fmla="*/ 2147483646 h 2648"/>
                <a:gd name="T4" fmla="*/ 2147483646 w 1824"/>
                <a:gd name="T5" fmla="*/ 2147483646 h 2648"/>
                <a:gd name="T6" fmla="*/ 2147483646 w 1824"/>
                <a:gd name="T7" fmla="*/ 2147483646 h 2648"/>
                <a:gd name="T8" fmla="*/ 2147483646 w 1824"/>
                <a:gd name="T9" fmla="*/ 2147483646 h 2648"/>
                <a:gd name="T10" fmla="*/ 2147483646 w 1824"/>
                <a:gd name="T11" fmla="*/ 2147483646 h 2648"/>
                <a:gd name="T12" fmla="*/ 2147483646 w 1824"/>
                <a:gd name="T13" fmla="*/ 2147483646 h 2648"/>
                <a:gd name="T14" fmla="*/ 2147483646 w 1824"/>
                <a:gd name="T15" fmla="*/ 2147483646 h 2648"/>
                <a:gd name="T16" fmla="*/ 2147483646 w 1824"/>
                <a:gd name="T17" fmla="*/ 2147483646 h 2648"/>
                <a:gd name="T18" fmla="*/ 2147483646 w 1824"/>
                <a:gd name="T19" fmla="*/ 2147483646 h 2648"/>
                <a:gd name="T20" fmla="*/ 2147483646 w 1824"/>
                <a:gd name="T21" fmla="*/ 2147483646 h 2648"/>
                <a:gd name="T22" fmla="*/ 2147483646 w 1824"/>
                <a:gd name="T23" fmla="*/ 2147483646 h 2648"/>
                <a:gd name="T24" fmla="*/ 2147483646 w 1824"/>
                <a:gd name="T25" fmla="*/ 2147483646 h 2648"/>
                <a:gd name="T26" fmla="*/ 2147483646 w 1824"/>
                <a:gd name="T27" fmla="*/ 2147483646 h 2648"/>
                <a:gd name="T28" fmla="*/ 2147483646 w 1824"/>
                <a:gd name="T29" fmla="*/ 2147483646 h 2648"/>
                <a:gd name="T30" fmla="*/ 2147483646 w 1824"/>
                <a:gd name="T31" fmla="*/ 2147483646 h 2648"/>
                <a:gd name="T32" fmla="*/ 2147483646 w 1824"/>
                <a:gd name="T33" fmla="*/ 2147483646 h 2648"/>
                <a:gd name="T34" fmla="*/ 2147483646 w 1824"/>
                <a:gd name="T35" fmla="*/ 2147483646 h 2648"/>
                <a:gd name="T36" fmla="*/ 2147483646 w 1824"/>
                <a:gd name="T37" fmla="*/ 2147483646 h 2648"/>
                <a:gd name="T38" fmla="*/ 2147483646 w 1824"/>
                <a:gd name="T39" fmla="*/ 2147483646 h 2648"/>
                <a:gd name="T40" fmla="*/ 2147483646 w 1824"/>
                <a:gd name="T41" fmla="*/ 2147483646 h 2648"/>
                <a:gd name="T42" fmla="*/ 2147483646 w 1824"/>
                <a:gd name="T43" fmla="*/ 2147483646 h 2648"/>
                <a:gd name="T44" fmla="*/ 2147483646 w 1824"/>
                <a:gd name="T45" fmla="*/ 2147483646 h 2648"/>
                <a:gd name="T46" fmla="*/ 2147483646 w 1824"/>
                <a:gd name="T47" fmla="*/ 2147483646 h 2648"/>
                <a:gd name="T48" fmla="*/ 2147483646 w 1824"/>
                <a:gd name="T49" fmla="*/ 2147483646 h 2648"/>
                <a:gd name="T50" fmla="*/ 2147483646 w 1824"/>
                <a:gd name="T51" fmla="*/ 2147483646 h 2648"/>
                <a:gd name="T52" fmla="*/ 2147483646 w 1824"/>
                <a:gd name="T53" fmla="*/ 2147483646 h 2648"/>
                <a:gd name="T54" fmla="*/ 2147483646 w 1824"/>
                <a:gd name="T55" fmla="*/ 2147483646 h 2648"/>
                <a:gd name="T56" fmla="*/ 2147483646 w 1824"/>
                <a:gd name="T57" fmla="*/ 2147483646 h 2648"/>
                <a:gd name="T58" fmla="*/ 2147483646 w 1824"/>
                <a:gd name="T59" fmla="*/ 2147483646 h 2648"/>
                <a:gd name="T60" fmla="*/ 2147483646 w 1824"/>
                <a:gd name="T61" fmla="*/ 2147483646 h 2648"/>
                <a:gd name="T62" fmla="*/ 2147483646 w 1824"/>
                <a:gd name="T63" fmla="*/ 2147483646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24"/>
                <a:gd name="T97" fmla="*/ 0 h 2648"/>
                <a:gd name="T98" fmla="*/ 1824 w 1824"/>
                <a:gd name="T99" fmla="*/ 2648 h 26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pic>
          <p:nvPicPr>
            <p:cNvPr id="16" name="Picture 16" descr="TKN HA NOI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8747" y="2272570"/>
              <a:ext cx="1800225" cy="172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 descr="HAMNGHI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4922" y="4576032"/>
              <a:ext cx="1363663" cy="19446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Hoang Hoa Tham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4" r="377"/>
            <a:stretch>
              <a:fillRect/>
            </a:stretch>
          </p:blipFill>
          <p:spPr bwMode="auto">
            <a:xfrm>
              <a:off x="3304785" y="4576032"/>
              <a:ext cx="1484312" cy="194468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9" descr="Phan Chu Trinh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7672" y="4576032"/>
              <a:ext cx="1482725" cy="19446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30" descr="10801"/>
            <p:cNvPicPr>
              <a:picLocks noChangeAspect="1" noChangeArrowheads="1"/>
            </p:cNvPicPr>
            <p:nvPr/>
          </p:nvPicPr>
          <p:blipFill>
            <a:blip r:embed="rId10">
              <a:lum brigh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972" y="2272570"/>
              <a:ext cx="1657350" cy="1727200"/>
            </a:xfrm>
            <a:prstGeom prst="rect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31" descr="2450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6322" y="2272570"/>
              <a:ext cx="1246188" cy="17272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co vietnam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247" y="2272570"/>
              <a:ext cx="915988" cy="617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5" descr="dangky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4560" y="2272570"/>
              <a:ext cx="93662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6" descr="765-Vietnam_coa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085" y="2199545"/>
              <a:ext cx="649287" cy="63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7304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GIAI ĐOẠN HÌNH THÀNH VÀ PHÁT TRIỂN CHỦ NGHĨA MÁC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909841" cy="467498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Mác</a:t>
            </a:r>
            <a:endParaRPr lang="en-US" alt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spcBef>
                <a:spcPct val="0"/>
              </a:spcBef>
              <a:buClrTx/>
              <a:buSzTx/>
              <a:buAutoNum type="arabicPeriod"/>
            </a:pP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triết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alt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spcBef>
                <a:spcPct val="0"/>
              </a:spcBef>
              <a:buClrTx/>
              <a:buSzTx/>
              <a:buAutoNum type="arabicPeriod"/>
            </a:pP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thần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thánh</a:t>
            </a:r>
            <a:endParaRPr lang="en-US" alt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spcBef>
                <a:spcPct val="0"/>
              </a:spcBef>
              <a:buClrTx/>
              <a:buSzTx/>
              <a:buAutoNum type="arabicPeriod"/>
            </a:pP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cương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Phoiơbắc</a:t>
            </a:r>
            <a:endParaRPr lang="en-US" alt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spcBef>
                <a:spcPct val="0"/>
              </a:spcBef>
              <a:buClrTx/>
              <a:buSzTx/>
              <a:buAutoNum type="arabicPeriod"/>
            </a:pP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endParaRPr lang="en-US" alt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spcBef>
                <a:spcPct val="0"/>
              </a:spcBef>
              <a:buClrTx/>
              <a:buSzTx/>
              <a:buAutoNum type="arabicPeriod"/>
            </a:pP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khốn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triết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alt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spcBef>
                <a:spcPct val="0"/>
              </a:spcBef>
              <a:buClrTx/>
              <a:buSzTx/>
              <a:buAutoNum type="arabicPeriod"/>
            </a:pP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Tuyên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Đảng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endParaRPr lang="en-US" alt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spcBef>
                <a:spcPct val="0"/>
              </a:spcBef>
              <a:buClrTx/>
              <a:buSzTx/>
              <a:buAutoNum type="arabicPeriod"/>
            </a:pP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alt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spcBef>
                <a:spcPct val="0"/>
              </a:spcBef>
              <a:buClrTx/>
              <a:buSzTx/>
              <a:buAutoNum type="arabicPeriod"/>
            </a:pP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Phê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phán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cương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Gôta</a:t>
            </a:r>
            <a:endParaRPr lang="vi-VN" alt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52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GIAI ĐOẠN BẢO VỆ VÀ PHÁT TRIỂN CHỦ NGHĨA MÁC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74987"/>
          </a:xfrm>
        </p:spPr>
        <p:txBody>
          <a:bodyPr>
            <a:noAutofit/>
          </a:bodyPr>
          <a:lstStyle/>
          <a:p>
            <a:pPr algn="ctr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V.I.Lênin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ctr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- 1893-1907</a:t>
            </a:r>
          </a:p>
          <a:p>
            <a:pPr algn="ctr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- 1907-1917</a:t>
            </a:r>
          </a:p>
          <a:p>
            <a:pPr algn="ctr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- 1917-1924</a:t>
            </a:r>
            <a:r>
              <a:rPr lang="en-US" alt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89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GIAI ĐOẠN HÌNH THÀNH VÀ PHÁT TRIỂN CHỦ NGHĨA MÁC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74987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1893-1907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endParaRPr lang="en-US" alt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alt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Hai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Đảng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endParaRPr lang="en-US" alt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729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GIAI ĐOẠN HÌNH THÀNH VÀ PHÁT TRIỂN CHỦ NGHĨA MÁC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74987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1907-1917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phê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phán</a:t>
            </a:r>
            <a:endParaRPr lang="en-US" alt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Bút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triết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alt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Ba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Mác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alt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21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MỤC TIÊU MÔN HỌC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Trình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bày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được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TGQ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PPL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học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nghĩa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Mác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Trình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bày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được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nội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bản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CNDVBC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PBCDV.</a:t>
            </a:r>
          </a:p>
          <a:p>
            <a:pPr marL="0" indent="0" algn="just"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Trình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bày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được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nội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bản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luận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nhận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thức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vật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biện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chứng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Trình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bày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được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những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luật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phối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sư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vận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động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phát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triển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hội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 algn="just"/>
            <a:endParaRPr lang="en-US" alt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77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GIAI ĐOẠN HÌNH THÀNH VÀ PHÁT TRIỂN CHỦ NGHĨA MÁC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74987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1917-1924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mắt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Xô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endParaRPr lang="en-US" alt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ấu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trĩ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khuynh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ấu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trĩ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khuynh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trào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alt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chiến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979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NGHĨA MÁC-LÊNIN VÀ THỰC TIỄN PHONG TRÀO CÁCH MẠNG THẾ GIỚI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74987"/>
          </a:xfrm>
        </p:spPr>
        <p:txBody>
          <a:bodyPr>
            <a:no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28-9-1864 ở London.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Paris 1871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II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1889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mười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1917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III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1919.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giành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endParaRPr lang="en-US" alt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IV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1938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Mác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Lênin</a:t>
            </a:r>
            <a:endParaRPr lang="en-US" alt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230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endParaRPr lang="en-US" sz="9600" dirty="0"/>
          </a:p>
          <a:p>
            <a:pPr algn="ctr"/>
            <a:r>
              <a:rPr lang="en-US" sz="9600" dirty="0"/>
              <a:t>HẾT</a:t>
            </a:r>
          </a:p>
        </p:txBody>
      </p:sp>
    </p:spTree>
    <p:extLst>
      <p:ext uri="{BB962C8B-B14F-4D97-AF65-F5344CB8AC3E}">
        <p14:creationId xmlns:p14="http://schemas.microsoft.com/office/powerpoint/2010/main" val="220121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 KỸ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Có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vận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dụng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kiến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thức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học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vào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giải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thích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bình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luận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những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vấn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đê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tính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diễn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mọi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lĩnh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vực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Có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vận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dụng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kiến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thức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học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đê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hiểu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giải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thích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bình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luận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vấn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đê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chính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trị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hội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ngoài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nước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Hình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thành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học</a:t>
            </a:r>
            <a:r>
              <a:rPr lang="en-US" alt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13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 LƯỢC VỀ CHỦ NGHĨA </a:t>
            </a:r>
            <a:b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MÁC - LÊNIN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Mác</a:t>
            </a:r>
            <a:r>
              <a:rPr 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Lênin</a:t>
            </a:r>
            <a:r>
              <a:rPr 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C.Mác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Ph.Ăngghen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V.I.Lênin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tiễn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tiễn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phóng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phóng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lao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bức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bóc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lột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phóng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endParaRPr lang="en-US" sz="3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20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 LƯỢC VỀ CHỦ NGHĨA </a:t>
            </a:r>
            <a:b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MÁC - LÊNIN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Ba </a:t>
            </a:r>
            <a:r>
              <a:rPr 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Mác</a:t>
            </a:r>
            <a:r>
              <a:rPr 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3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Lênin</a:t>
            </a:r>
            <a:endParaRPr lang="en-US" sz="3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3989" y="3057993"/>
            <a:ext cx="2908091" cy="203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TRIẾT HỌC MÁC - LÊNIN</a:t>
            </a:r>
          </a:p>
        </p:txBody>
      </p:sp>
      <p:sp>
        <p:nvSpPr>
          <p:cNvPr id="5" name="Rectangle 4"/>
          <p:cNvSpPr/>
          <p:nvPr/>
        </p:nvSpPr>
        <p:spPr>
          <a:xfrm>
            <a:off x="4820838" y="3057992"/>
            <a:ext cx="2908091" cy="203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KINH TẾ CHÍNH TRỊ MÁC - LÊNIN</a:t>
            </a:r>
          </a:p>
        </p:txBody>
      </p:sp>
      <p:sp>
        <p:nvSpPr>
          <p:cNvPr id="6" name="Rectangle 5"/>
          <p:cNvSpPr/>
          <p:nvPr/>
        </p:nvSpPr>
        <p:spPr>
          <a:xfrm>
            <a:off x="8097689" y="3057991"/>
            <a:ext cx="2908091" cy="203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CHỦ NGHĨA XÃ HỘI 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KHOA HỌC</a:t>
            </a:r>
          </a:p>
        </p:txBody>
      </p:sp>
      <p:sp>
        <p:nvSpPr>
          <p:cNvPr id="7" name="Plus 6"/>
          <p:cNvSpPr/>
          <p:nvPr/>
        </p:nvSpPr>
        <p:spPr>
          <a:xfrm>
            <a:off x="4452078" y="3912429"/>
            <a:ext cx="368758" cy="329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7728925" y="3912429"/>
            <a:ext cx="368758" cy="329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7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 LƯỢC VỀ CHỦ NGHĨA </a:t>
            </a:r>
            <a:b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MÁC - LÊNIN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7498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altLang="en-US" sz="3200" b="1" dirty="0">
                <a:solidFill>
                  <a:schemeClr val="accent2"/>
                </a:solidFill>
              </a:rPr>
              <a:t> </a:t>
            </a:r>
            <a:r>
              <a:rPr lang="vi-VN" altLang="en-US" sz="3200" b="1" dirty="0">
                <a:solidFill>
                  <a:schemeClr val="accent2"/>
                </a:solidFill>
              </a:rPr>
              <a:t>BỘ PHẬN TRIẾT HỌC</a:t>
            </a:r>
            <a:r>
              <a:rPr lang="en-US" altLang="en-US" sz="3200" b="1" dirty="0">
                <a:solidFill>
                  <a:schemeClr val="accent2"/>
                </a:solidFill>
              </a:rPr>
              <a:t> 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MÁC - LÊNIN</a:t>
            </a:r>
            <a:r>
              <a:rPr lang="en-US" altLang="en-US" sz="3200" b="1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1300" b="1" dirty="0">
              <a:solidFill>
                <a:schemeClr val="accent2"/>
              </a:solidFill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vi-VN" altLang="en-US" sz="3200" b="1" dirty="0">
                <a:solidFill>
                  <a:schemeClr val="accent2"/>
                </a:solidFill>
              </a:rPr>
              <a:t>Xác lập thế giới quan, phương pháp luận chung</a:t>
            </a:r>
            <a:r>
              <a:rPr lang="en-US" altLang="en-US" sz="3200" b="1" dirty="0">
                <a:solidFill>
                  <a:schemeClr val="accent2"/>
                </a:solidFill>
              </a:rPr>
              <a:t> </a:t>
            </a:r>
            <a:r>
              <a:rPr lang="vi-VN" altLang="en-US" sz="3200" b="1" dirty="0">
                <a:solidFill>
                  <a:schemeClr val="accent2"/>
                </a:solidFill>
              </a:rPr>
              <a:t>của</a:t>
            </a:r>
            <a:r>
              <a:rPr lang="en-US" altLang="en-US" sz="3200" b="1" dirty="0">
                <a:solidFill>
                  <a:schemeClr val="accent2"/>
                </a:solidFill>
              </a:rPr>
              <a:t> </a:t>
            </a:r>
            <a:r>
              <a:rPr lang="vi-VN" altLang="en-US" sz="3200" b="1" dirty="0">
                <a:solidFill>
                  <a:schemeClr val="accent2"/>
                </a:solidFill>
              </a:rPr>
              <a:t>Chủ nghĩa Mác - Lênin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vi-VN" altLang="en-US" sz="3200" b="1" dirty="0">
              <a:solidFill>
                <a:schemeClr val="accent2"/>
              </a:solidFill>
            </a:endParaRPr>
          </a:p>
        </p:txBody>
      </p:sp>
      <p:pic>
        <p:nvPicPr>
          <p:cNvPr id="9" name="Picture 7" descr="2005_0908Image0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84" y="2477181"/>
            <a:ext cx="2051050" cy="2735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2005_0908Image00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982" y="2512106"/>
            <a:ext cx="1998663" cy="26654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2005_0908Image00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593" y="2477181"/>
            <a:ext cx="2054225" cy="2736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2005_0908Image00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766" y="2477181"/>
            <a:ext cx="2051050" cy="2736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9" descr="2005_0908Image00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b="4616"/>
          <a:stretch>
            <a:fillRect/>
          </a:stretch>
        </p:blipFill>
        <p:spPr bwMode="auto">
          <a:xfrm>
            <a:off x="9403982" y="2477181"/>
            <a:ext cx="2001838" cy="28082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38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 LƯỢC VỀ CHỦ NGHĨA </a:t>
            </a:r>
            <a:b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MÁC - LÊNIN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7498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altLang="en-US" sz="3200" b="1" dirty="0">
                <a:solidFill>
                  <a:schemeClr val="accent2"/>
                </a:solidFill>
              </a:rPr>
              <a:t> </a:t>
            </a:r>
            <a:r>
              <a:rPr lang="vi-VN" altLang="en-US" sz="3200" b="1" dirty="0">
                <a:solidFill>
                  <a:schemeClr val="accent2"/>
                </a:solidFill>
              </a:rPr>
              <a:t>BỘ PHẬN 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 TẾ CHÍNH TRỊ MÁC - LÊNIN</a:t>
            </a: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1300" b="1" dirty="0">
              <a:solidFill>
                <a:schemeClr val="accent2"/>
              </a:solidFill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vi-VN" altLang="en-US" sz="3200" b="1" dirty="0">
                <a:solidFill>
                  <a:schemeClr val="accent2"/>
                </a:solidFill>
              </a:rPr>
              <a:t>Làm sáng tỏ bản chất của tư bản và </a:t>
            </a:r>
            <a:endParaRPr lang="en-US" altLang="en-US" sz="3200" b="1" dirty="0">
              <a:solidFill>
                <a:schemeClr val="accent2"/>
              </a:solidFill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vi-VN" altLang="en-US" sz="3200" b="1" dirty="0">
                <a:solidFill>
                  <a:schemeClr val="accent2"/>
                </a:solidFill>
              </a:rPr>
              <a:t>những quy luật kinh tế...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vi-VN" altLang="en-US" sz="3200" b="1" dirty="0">
              <a:solidFill>
                <a:schemeClr val="accent2"/>
              </a:solidFill>
            </a:endParaRPr>
          </a:p>
        </p:txBody>
      </p:sp>
      <p:pic>
        <p:nvPicPr>
          <p:cNvPr id="12" name="Picture 11" descr="23022011son122028404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902" y="2468824"/>
            <a:ext cx="2284412" cy="25923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3" descr="Bia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602" y="2468824"/>
            <a:ext cx="2009775" cy="26654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12244645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214" y="2468824"/>
            <a:ext cx="2044700" cy="26654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18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 LƯỢC VỀ CHỦ NGHĨA </a:t>
            </a:r>
            <a:b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MÁC - LÊNIN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7498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altLang="en-US" sz="3200" b="1" dirty="0">
                <a:solidFill>
                  <a:schemeClr val="accent2"/>
                </a:solidFill>
              </a:rPr>
              <a:t> </a:t>
            </a:r>
            <a:r>
              <a:rPr lang="vi-VN" altLang="en-US" sz="3200" b="1" dirty="0">
                <a:solidFill>
                  <a:schemeClr val="accent2"/>
                </a:solidFill>
              </a:rPr>
              <a:t>BỘ PHẬN 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NGHĨA XÃ HỘI KHOA HỌC</a:t>
            </a: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1300" b="1" dirty="0">
              <a:solidFill>
                <a:schemeClr val="accent2"/>
              </a:solidFill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vi-VN" altLang="en-US" sz="3200" b="1" dirty="0">
                <a:solidFill>
                  <a:schemeClr val="accent2"/>
                </a:solidFill>
              </a:rPr>
              <a:t>Lý luận về quy luật chung của tiến trình Cách mạng </a:t>
            </a:r>
            <a:r>
              <a:rPr lang="en-US" altLang="en-US" sz="3200" b="1" dirty="0">
                <a:solidFill>
                  <a:schemeClr val="accent2"/>
                </a:solidFill>
              </a:rPr>
              <a:t>XHCN </a:t>
            </a:r>
            <a:r>
              <a:rPr lang="vi-VN" altLang="en-US" sz="3200" b="1" dirty="0">
                <a:solidFill>
                  <a:schemeClr val="accent2"/>
                </a:solidFill>
              </a:rPr>
              <a:t>và xây dựng</a:t>
            </a:r>
            <a:r>
              <a:rPr lang="en-US" altLang="en-US" sz="3200" b="1" dirty="0">
                <a:solidFill>
                  <a:schemeClr val="accent2"/>
                </a:solidFill>
              </a:rPr>
              <a:t> </a:t>
            </a:r>
            <a:r>
              <a:rPr lang="vi-VN" altLang="en-US" sz="3200" b="1" dirty="0">
                <a:solidFill>
                  <a:schemeClr val="accent2"/>
                </a:solidFill>
              </a:rPr>
              <a:t>Chủ nghĩa cộng sản...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vi-VN" altLang="en-US" sz="3200" b="1" dirty="0">
                <a:solidFill>
                  <a:schemeClr val="accent2"/>
                </a:solidFill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vi-VN" altLang="en-US" sz="3200" b="1" dirty="0">
              <a:solidFill>
                <a:schemeClr val="accent2"/>
              </a:solidFill>
            </a:endParaRP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071393" y="2533337"/>
            <a:ext cx="8110173" cy="2654431"/>
            <a:chOff x="113" y="981"/>
            <a:chExt cx="5444" cy="2268"/>
          </a:xfrm>
        </p:grpSpPr>
        <p:pic>
          <p:nvPicPr>
            <p:cNvPr id="8" name="Picture 9" descr="DANG KY"/>
            <p:cNvPicPr>
              <a:picLocks noChangeAspect="1" noChangeArrowheads="1"/>
            </p:cNvPicPr>
            <p:nvPr/>
          </p:nvPicPr>
          <p:blipFill>
            <a:blip r:embed="rId3">
              <a:lum contras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981"/>
              <a:ext cx="1134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8" descr="100_596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17" t="7263" b="5913"/>
            <a:stretch>
              <a:fillRect/>
            </a:stretch>
          </p:blipFill>
          <p:spPr bwMode="auto">
            <a:xfrm>
              <a:off x="930" y="1842"/>
              <a:ext cx="907" cy="131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9" descr="mk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1525"/>
              <a:ext cx="775" cy="120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0" descr="Poster marking anniversary of Communist Party, Hanoi"/>
            <p:cNvPicPr>
              <a:picLocks noChangeAspect="1" noChangeArrowheads="1"/>
            </p:cNvPicPr>
            <p:nvPr/>
          </p:nvPicPr>
          <p:blipFill>
            <a:blip r:embed="rId6">
              <a:lum contras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1071"/>
              <a:ext cx="1906" cy="217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1" descr="lenin_red_painting"/>
            <p:cNvPicPr>
              <a:picLocks noChangeAspect="1" noChangeArrowheads="1"/>
            </p:cNvPicPr>
            <p:nvPr/>
          </p:nvPicPr>
          <p:blipFill>
            <a:blip r:embed="rId7">
              <a:lum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2247"/>
              <a:ext cx="1380" cy="10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2" descr="iwan2"/>
            <p:cNvPicPr>
              <a:picLocks noChangeAspect="1" noChangeArrowheads="1"/>
            </p:cNvPicPr>
            <p:nvPr/>
          </p:nvPicPr>
          <p:blipFill>
            <a:blip r:embed="rId8" cstate="print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" y="1071"/>
              <a:ext cx="1319" cy="10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264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 KIỆN, TIỀN ĐỀ RA ĐỜI </a:t>
            </a:r>
            <a:b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NGHĨA MÁC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7498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altLang="en-US" sz="3200" b="1" dirty="0">
                <a:solidFill>
                  <a:schemeClr val="accent2"/>
                </a:solidFill>
              </a:rPr>
              <a:t> TIỀN ĐỀ VỀ </a:t>
            </a:r>
            <a:r>
              <a:rPr lang="en-US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 TẾ - XÃ HỘI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13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vi-VN" altLang="en-US" sz="3200" b="1" dirty="0">
              <a:solidFill>
                <a:schemeClr val="accent2"/>
              </a:solidFill>
            </a:endParaRPr>
          </a:p>
        </p:txBody>
      </p:sp>
      <p:pic>
        <p:nvPicPr>
          <p:cNvPr id="12" name="Picture 8" descr="1909 xuong d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30" y="2456026"/>
            <a:ext cx="4895850" cy="3454400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Paris%20Commu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04" y="2456026"/>
            <a:ext cx="4276876" cy="345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6126480" y="3957403"/>
            <a:ext cx="752324" cy="41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98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PERSISTENCEDATA" val="MMPROD_UIPERSISTENCEDATA"/>
  <p:tag name="MMPROD_DATA" val="&lt;object type=&quot;10002&quot; unique_id=&quot;901&quot;&gt;&lt;property id=&quot;10007&quot; value=&quot;Next&quot;/&gt;&lt;property id=&quot;10008&quot; value=&quot;Back&quot;/&gt;&lt;property id=&quot;10009&quot; value=&quot;Submit&quot;/&gt;&lt;property id=&quot;10012&quot; value=&quot;0&quot;/&gt;&lt;property id=&quot;10022&quot; value=&quot;Try again&quot;/&gt;&lt;property id=&quot;10068&quot; value=&quot;Correct - Click anywhere or press Control Y to continue&quot;/&gt;&lt;property id=&quot;10069&quot; value=&quot;Incorrect - Click anywhere or press Control Y to continue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Clear&quot;/&gt;&lt;property id=&quot;10128&quot; value=&quot;Click to clear&quot;/&gt;&lt;property id=&quot;10133&quot; value=&quot;0&quot;/&gt;&lt;property id=&quot;10134&quot; value=&quot;0&quot;/&gt;&lt;property id=&quot;10135&quot; value=&quot;,&quot;/&gt;&lt;property id=&quot;10136&quot; value=&quot;2&quot;/&gt;&lt;property id=&quot;10156&quot; value=&quot;1&quot;/&gt;&lt;property id=&quot;10157&quot; value=&quot;1&quot;/&gt;&lt;property id=&quot;10158&quot; value=&quot;1&quot;/&gt;&lt;property id=&quot;10177&quot; value=&quot;1&quot;/&gt;&lt;property id=&quot;10183&quot; value=&quot;You must answer the question before continuing&quot;/&gt;&lt;property id=&quot;10185&quot; value=&quot;1&quot;/&gt;&lt;property id=&quot;10188&quot; value=&quot;The time to answer this question has expired.&quot;/&gt;&lt;property id=&quot;10189&quot; value=&quot;1&quot;/&gt;&lt;property id=&quot;10194&quot; value=&quot;0&quot;/&gt;&lt;property id=&quot;10195&quot; value=&quot;1&quot;/&gt;&lt;property id=&quot;10196&quot; value=&quot;0&quot;/&gt;&lt;property id=&quot;10198&quot; value=&quot;100&quot;/&gt;&lt;property id=&quot;10200&quot; value=&quot;1&quot;/&gt;&lt;property id=&quot;10212&quot; value=&quot;1&quot;/&gt;&lt;property id=&quot;10213&quot; value=&quot;1&quot;/&gt;&lt;property id=&quot;10214&quot; value=&quot;0&quot;/&gt;&lt;property id=&quot;10215&quot; value=&quot;0&quot;/&gt;&lt;property id=&quot;10216&quot; value=&quot;0&quot;/&gt;&lt;property id=&quot;10217&quot; value=&quot;1&quot;/&gt;&lt;property id=&quot;10218&quot; value=&quot;0&quot;/&gt;&lt;property id=&quot;10219&quot; value=&quot;0&quot;/&gt;&lt;property id=&quot;10221&quot; value=&quot;&amp;lt;Format Name=&amp;quot;Presentation Default&amp;quot;&amp;gt;&amp;lt;Question FontName=&amp;quot;Calibri Light&amp;quot; IsBold=&amp;quot;0&amp;quot; IsItalic=&amp;quot;0&amp;quot; IsUnderline=&amp;quot;0&amp;quot; FontSize=&amp;quot;48&amp;quot;/&amp;gt;&amp;lt;Answer FontName=&amp;quot;Calibri&amp;quot; IsBold=&amp;quot;0&amp;quot; IsItalic=&amp;quot;0&amp;quot; IsUnderline=&amp;quot;0&amp;quot; FontSize=&amp;quot;18&amp;quot;/&amp;gt;&amp;lt;Button FontName=&amp;quot;Calibri Light&amp;quot; IsBold=&amp;quot;0&amp;quot; IsItalic=&amp;quot;0&amp;quot; IsUnderline=&amp;quot;0&amp;quot; FontSize=&amp;quot;14&amp;quot;/&amp;gt;&amp;lt;Message FontName=&amp;quot;Calibri Light&amp;quot; IsBold=&amp;quot;0&amp;quot; IsItalic=&amp;quot;0&amp;quot; IsUnderline=&amp;quot;0&amp;quot; FontSize=&amp;quot;18&amp;quot;/&amp;gt;&amp;lt;ButtonPlacement Orientation=&amp;quot;Horizontal&amp;quot; Position=&amp;quot;0&amp;quot;/&amp;gt;&amp;lt;/Format&amp;gt; &quot;/&gt;&lt;property id=&quot;10227&quot; value=&quot;1&quot;/&gt;&lt;property id=&quot;10229&quot; value=&quot;0&quot;/&gt;&lt;property id=&quot;10235&quot; value=&quot;0&quot;/&gt;&lt;property id=&quot;10236&quot; value=&quot;0&quot;/&gt;&lt;property id=&quot;10237&quot; value=&quot;0&quot;/&gt;&lt;property id=&quot;10238&quot; value=&quot;-1&quot;/&gt;&lt;property id=&quot;10239&quot; value=&quot;-1&quot;/&gt;&lt;property id=&quot;10240&quot; value=&quot;-1&quot;/&gt;&lt;property id=&quot;10241&quot; value=&quot;-1&quot;/&gt;&lt;property id=&quot;10242&quot; value=&quot;-1&quot;/&gt;&lt;property id=&quot;10243&quot; value=&quot;-1&quot;/&gt;&lt;property id=&quot;10244&quot; value=&quot;1&quot;/&gt;&lt;property id=&quot;10245&quot; value=&quot;0&quot;/&gt;&lt;object type=&quot;10054&quot; unique_id=&quot;10002&quot;&gt;&lt;property id=&quot;10139&quot; value=&quot;1.0&quot;/&gt;&lt;property id=&quot;10141&quot; value=&quot;80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/object&gt;&lt;object type=&quot;10042&quot; unique_id=&quot;903&quot;&gt;&lt;object type=&quot;10003&quot; unique_id=&quot;10010&quot;&gt;&lt;property id=&quot;10002&quot; value=&quot;Tracnghiemchuongmd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1&quot;/&gt;&lt;property id=&quot;10015&quot; value=&quot;1&quot;/&gt;&lt;property id=&quot;10016&quot; value=&quot;1&quot;/&gt;&lt;property id=&quot;10017&quot; value=&quot;1&quot;/&gt;&lt;property id=&quot;10018&quot; value=&quot;1&quot;/&gt;&lt;property id=&quot;10029&quot; value=&quot;2&quot;/&gt;&lt;property id=&quot;10072&quot; value=&quot;Quiz10010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property id=&quot;10208&quot; value=&quot;0&quot;/&gt;&lt;property id=&quot;10222&quot; value=&quot;0&quot;/&gt;&lt;property id=&quot;10223&quot; value=&quot;1&quot;/&gt;&lt;property id=&quot;10224&quot; value=&quot;1&quot;/&gt;&lt;property id=&quot;10225&quot; value=&quot;Instruction Slide Title&quot;/&gt;&lt;property id=&quot;10226&quot; value=&quot;Write instructions for quiz takers here...&quot;/&gt;&lt;property id=&quot;10228&quot; value=&quot;50&quot;/&gt;&lt;object type=&quot;10062&quot; unique_id=&quot;10012&quot;&gt;&lt;object type=&quot;10050&quot; unique_id=&quot;10013&quot;&gt;&lt;property id=&quot;10020&quot; value=&quot;2&quot;/&gt;&lt;property id=&quot;10102&quot; value=&quot;1&quot;/&gt;&lt;property id=&quot;10191&quot; value=&quot;-1&quot;/&gt;&lt;/object&gt;&lt;object type=&quot;10051&quot; unique_id=&quot;10014&quot;&gt;&lt;property id=&quot;10020&quot; value=&quot;2&quot;/&gt;&lt;property id=&quot;10102&quot; value=&quot;1&quot;/&gt;&lt;property id=&quot;10191&quot; value=&quot;-1&quot;/&gt;&lt;/object&gt;&lt;/object&gt;&lt;object type=&quot;10061&quot; unique_id=&quot;10011&quot;/&gt;&lt;/object&gt;&lt;/object&gt;&lt;/object&gt;"/>
  <p:tag name="MMPROD_NEXTUNIQUEID" val="10092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HƯƠNG MỞ ĐẦU  CHỦ NGHĨA MÁC - LÊNIN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MỤC TIÊU MÔN HỌC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VỀ KỸ NĂNG&amp;quot;&quot;/&gt;&lt;property id=&quot;20307&quot; value=&quot;258&quot;/&gt;&lt;/object&gt;&lt;object type=&quot;3&quot; unique_id=&quot;10006&quot;&gt;&lt;property id=&quot;20148&quot; value=&quot;5&quot;/&gt;&lt;property id=&quot;20300&quot; value=&quot;Slide 4 - &amp;quot;KHÁI LƯỢC VỀ CHỦ NGHĨA  MÁC - LÊNIN&amp;quot;&quot;/&gt;&lt;property id=&quot;20307&quot; value=&quot;259&quot;/&gt;&lt;/object&gt;&lt;object type=&quot;3&quot; unique_id=&quot;10007&quot;&gt;&lt;property id=&quot;20148&quot; value=&quot;5&quot;/&gt;&lt;property id=&quot;20300&quot; value=&quot;Slide 5 - &amp;quot;KHÁI LƯỢC VỀ CHỦ NGHĨA  MÁC - LÊNIN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KHÁI LƯỢC VỀ CHỦ NGHĨA  MÁC - LÊNIN&amp;quot;&quot;/&gt;&lt;property id=&quot;20307&quot; value=&quot;261&quot;/&gt;&lt;/object&gt;&lt;object type=&quot;3&quot; unique_id=&quot;10009&quot;&gt;&lt;property id=&quot;20148&quot; value=&quot;5&quot;/&gt;&lt;property id=&quot;20300&quot; value=&quot;Slide 7 - &amp;quot;KHÁI LƯỢC VỀ CHỦ NGHĨA  MÁC - LÊNIN&amp;quot;&quot;/&gt;&lt;property id=&quot;20307&quot; value=&quot;262&quot;/&gt;&lt;/object&gt;&lt;object type=&quot;3&quot; unique_id=&quot;10010&quot;&gt;&lt;property id=&quot;20148&quot; value=&quot;5&quot;/&gt;&lt;property id=&quot;20300&quot; value=&quot;Slide 8 - &amp;quot;KHÁI LƯỢC VỀ CHỦ NGHĨA  MÁC - LÊNIN&amp;quot;&quot;/&gt;&lt;property id=&quot;20307&quot; value=&quot;263&quot;/&gt;&lt;/object&gt;&lt;object type=&quot;3&quot; unique_id=&quot;10011&quot;&gt;&lt;property id=&quot;20148&quot; value=&quot;5&quot;/&gt;&lt;property id=&quot;20300&quot; value=&quot;Slide 9 - &amp;quot;ĐIỀU KIỆN, TIỀN ĐỀ RA ĐỜI  CHỦ NGHĨA MÁC&amp;quot;&quot;/&gt;&lt;property id=&quot;20307&quot; value=&quot;264&quot;/&gt;&lt;/object&gt;&lt;object type=&quot;3&quot; unique_id=&quot;10012&quot;&gt;&lt;property id=&quot;20148&quot; value=&quot;5&quot;/&gt;&lt;property id=&quot;20300&quot; value=&quot;Slide 10 - &amp;quot;ĐIỀU KIỆN, TIỀN ĐỀ RA ĐỜI  CHỦ NGHĨA MÁC&amp;quot;&quot;/&gt;&lt;property id=&quot;20307&quot; value=&quot;267&quot;/&gt;&lt;/object&gt;&lt;object type=&quot;3&quot; unique_id=&quot;10013&quot;&gt;&lt;property id=&quot;20148&quot; value=&quot;5&quot;/&gt;&lt;property id=&quot;20300&quot; value=&quot;Slide 12 - &amp;quot;ĐIỀU KIỆN, TIỀN ĐỀ RA ĐỜI  CHỦ NGHĨA MÁC&amp;quot;&quot;/&gt;&lt;property id=&quot;20307&quot; value=&quot;265&quot;/&gt;&lt;/object&gt;&lt;object type=&quot;3&quot; unique_id=&quot;10014&quot;&gt;&lt;property id=&quot;20148&quot; value=&quot;5&quot;/&gt;&lt;property id=&quot;20300&quot; value=&quot;Slide 11 - &amp;quot;ĐIỀU KIỆN, TIỀN ĐỀ RA ĐỜI  CHỦ NGHĨA MÁC&amp;quot;&quot;/&gt;&lt;property id=&quot;20307&quot; value=&quot;268&quot;/&gt;&lt;/object&gt;&lt;object type=&quot;3&quot; unique_id=&quot;10015&quot;&gt;&lt;property id=&quot;20148&quot; value=&quot;5&quot;/&gt;&lt;property id=&quot;20300&quot; value=&quot;Slide 13 - &amp;quot;ĐIỀU KIỆN, TIỀN ĐỀ RA ĐỜI  CHỦ NGHĨA MÁC&amp;quot;&quot;/&gt;&lt;property id=&quot;20307&quot; value=&quot;269&quot;/&gt;&lt;/object&gt;&lt;object type=&quot;3&quot; unique_id=&quot;10016&quot;&gt;&lt;property id=&quot;20148&quot; value=&quot;5&quot;/&gt;&lt;property id=&quot;20300&quot; value=&quot;Slide 14 - &amp;quot;ĐIỀU KIỆN, TIỀN ĐỀ RA ĐỜI  CHỦ NGHĨA MÁC&amp;quot;&quot;/&gt;&lt;property id=&quot;20307&quot; value=&quot;266&quot;/&gt;&lt;/object&gt;&lt;object type=&quot;3&quot; unique_id=&quot;10017&quot;&gt;&lt;property id=&quot;20148&quot; value=&quot;5&quot;/&gt;&lt;property id=&quot;20300&quot; value=&quot;Slide 15 - &amp;quot;VAI TRÒ CỦA CHỦ NGHĨA  MÁC – LÊNIN VỚI CÁCH MẠNG VIỆT NAM&amp;quot;&quot;/&gt;&lt;property id=&quot;20307&quot; value=&quot;270&quot;/&gt;&lt;/object&gt;&lt;object type=&quot;3&quot; unique_id=&quot;10018&quot;&gt;&lt;property id=&quot;20148&quot; value=&quot;5&quot;/&gt;&lt;property id=&quot;20300&quot; value=&quot;Slide 16 - &amp;quot;GIAI ĐOẠN HÌNH THÀNH VÀ PHÁT TRIỂN CHỦ NGHĨA MÁC&amp;quot;&quot;/&gt;&lt;property id=&quot;20307&quot; value=&quot;271&quot;/&gt;&lt;/object&gt;&lt;object type=&quot;3&quot; unique_id=&quot;10019&quot;&gt;&lt;property id=&quot;20148&quot; value=&quot;5&quot;/&gt;&lt;property id=&quot;20300&quot; value=&quot;Slide 17 - &amp;quot;GIAI ĐOẠN BẢO VỆ VÀ PHÁT TRIỂN CHỦ NGHĨA MÁC&amp;quot;&quot;/&gt;&lt;property id=&quot;20307&quot; value=&quot;272&quot;/&gt;&lt;/object&gt;&lt;object type=&quot;3&quot; unique_id=&quot;10020&quot;&gt;&lt;property id=&quot;20148&quot; value=&quot;5&quot;/&gt;&lt;property id=&quot;20300&quot; value=&quot;Slide 18 - &amp;quot;GIAI ĐOẠN HÌNH THÀNH VÀ PHÁT TRIỂN CHỦ NGHĨA MÁC&amp;quot;&quot;/&gt;&lt;property id=&quot;20307&quot; value=&quot;273&quot;/&gt;&lt;/object&gt;&lt;object type=&quot;3&quot; unique_id=&quot;10021&quot;&gt;&lt;property id=&quot;20148&quot; value=&quot;5&quot;/&gt;&lt;property id=&quot;20300&quot; value=&quot;Slide 19 - &amp;quot;GIAI ĐOẠN HÌNH THÀNH VÀ PHÁT TRIỂN CHỦ NGHĨA MÁC&amp;quot;&quot;/&gt;&lt;property id=&quot;20307&quot; value=&quot;274&quot;/&gt;&lt;/object&gt;&lt;object type=&quot;3&quot; unique_id=&quot;10022&quot;&gt;&lt;property id=&quot;20148&quot; value=&quot;5&quot;/&gt;&lt;property id=&quot;20300&quot; value=&quot;Slide 20 - &amp;quot;GIAI ĐOẠN HÌNH THÀNH VÀ PHÁT TRIỂN CHỦ NGHĨA MÁC&amp;quot;&quot;/&gt;&lt;property id=&quot;20307&quot; value=&quot;275&quot;/&gt;&lt;/object&gt;&lt;object type=&quot;3&quot; unique_id=&quot;10023&quot;&gt;&lt;property id=&quot;20148&quot; value=&quot;5&quot;/&gt;&lt;property id=&quot;20300&quot; value=&quot;Slide 21 - &amp;quot;CHỦ NGHĨA MÁC-LÊNIN VÀ THỰC TIỄN PHONG TRÀO CÁCH MẠNG THẾ GIỚI&amp;quot;&quot;/&gt;&lt;property id=&quot;20307&quot; value=&quot;276&quot;/&gt;&lt;/object&gt;&lt;object type=&quot;3&quot; unique_id=&quot;10231&quot;&gt;&lt;property id=&quot;20148&quot; value=&quot;5&quot;/&gt;&lt;property id=&quot;20300&quot; value=&quot;Slide 22&quot;/&gt;&lt;property id=&quot;20307&quot; value=&quot;277&quot;/&gt;&lt;/object&gt;&lt;/object&gt;&lt;object type=&quot;8&quot; unique_id=&quot;1004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566</TotalTime>
  <Words>988</Words>
  <Application>Microsoft Office PowerPoint</Application>
  <PresentationFormat>Widescreen</PresentationFormat>
  <Paragraphs>187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Đen</vt:lpstr>
      <vt:lpstr>Calibri</vt:lpstr>
      <vt:lpstr>Calibri Light</vt:lpstr>
      <vt:lpstr>Raavi</vt:lpstr>
      <vt:lpstr>Wingdings</vt:lpstr>
      <vt:lpstr>Retrospect</vt:lpstr>
      <vt:lpstr>CHƯƠNG MỞ ĐẦU  CHỦ NGHĨA MÁC - LÊNIN</vt:lpstr>
      <vt:lpstr>MỤC TIÊU MÔN HỌC</vt:lpstr>
      <vt:lpstr>VỀ KỸ NĂNG</vt:lpstr>
      <vt:lpstr>KHÁI LƯỢC VỀ CHỦ NGHĨA  MÁC - LÊNIN</vt:lpstr>
      <vt:lpstr>KHÁI LƯỢC VỀ CHỦ NGHĨA  MÁC - LÊNIN</vt:lpstr>
      <vt:lpstr>KHÁI LƯỢC VỀ CHỦ NGHĨA  MÁC - LÊNIN</vt:lpstr>
      <vt:lpstr>KHÁI LƯỢC VỀ CHỦ NGHĨA  MÁC - LÊNIN</vt:lpstr>
      <vt:lpstr>KHÁI LƯỢC VỀ CHỦ NGHĨA  MÁC - LÊNIN</vt:lpstr>
      <vt:lpstr>ĐIỀU KIỆN, TIỀN ĐỀ RA ĐỜI  CHỦ NGHĨA MÁC</vt:lpstr>
      <vt:lpstr>ĐIỀU KIỆN, TIỀN ĐỀ RA ĐỜI  CHỦ NGHĨA MÁC</vt:lpstr>
      <vt:lpstr>ĐIỀU KIỆN, TIỀN ĐỀ RA ĐỜI  CHỦ NGHĨA MÁC</vt:lpstr>
      <vt:lpstr>ĐIỀU KIỆN, TIỀN ĐỀ RA ĐỜI  CHỦ NGHĨA MÁC</vt:lpstr>
      <vt:lpstr>ĐIỀU KIỆN, TIỀN ĐỀ RA ĐỜI  CHỦ NGHĨA MÁC</vt:lpstr>
      <vt:lpstr>ĐIỀU KIỆN, TIỀN ĐỀ RA ĐỜI  CHỦ NGHĨA MÁC</vt:lpstr>
      <vt:lpstr>VAI TRÒ CỦA CHỦ NGHĨA  MÁC – LÊNIN VỚI CÁCH MẠNG VIỆT NAM</vt:lpstr>
      <vt:lpstr>GIAI ĐOẠN HÌNH THÀNH VÀ PHÁT TRIỂN CHỦ NGHĨA MÁC</vt:lpstr>
      <vt:lpstr>GIAI ĐOẠN BẢO VỆ VÀ PHÁT TRIỂN CHỦ NGHĨA MÁC</vt:lpstr>
      <vt:lpstr>GIAI ĐOẠN HÌNH THÀNH VÀ PHÁT TRIỂN CHỦ NGHĨA MÁC</vt:lpstr>
      <vt:lpstr>GIAI ĐOẠN HÌNH THÀNH VÀ PHÁT TRIỂN CHỦ NGHĨA MÁC</vt:lpstr>
      <vt:lpstr>GIAI ĐOẠN HÌNH THÀNH VÀ PHÁT TRIỂN CHỦ NGHĨA MÁC</vt:lpstr>
      <vt:lpstr>CHỦ NGHĨA MÁC-LÊNIN VÀ THỰC TIỄN PHONG TRÀO CÁCH MẠNG THẾ GIỚI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 XÂY DỰNG PHẦN MỀM KIỂM TRA TRẮC NGHIỆM TRỰC TUYẾN MÔN GIÁO DỤC CHÍNH TRỊ</dc:title>
  <dc:creator>Admin</dc:creator>
  <cp:lastModifiedBy>KEN</cp:lastModifiedBy>
  <cp:revision>79</cp:revision>
  <dcterms:created xsi:type="dcterms:W3CDTF">2016-06-21T10:28:54Z</dcterms:created>
  <dcterms:modified xsi:type="dcterms:W3CDTF">2017-05-30T13:50:51Z</dcterms:modified>
</cp:coreProperties>
</file>