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77" r:id="rId6"/>
    <p:sldId id="278" r:id="rId7"/>
    <p:sldId id="261" r:id="rId8"/>
    <p:sldId id="279" r:id="rId9"/>
    <p:sldId id="280" r:id="rId10"/>
    <p:sldId id="262" r:id="rId11"/>
    <p:sldId id="281" r:id="rId12"/>
    <p:sldId id="263" r:id="rId13"/>
    <p:sldId id="264" r:id="rId14"/>
    <p:sldId id="282" r:id="rId15"/>
    <p:sldId id="267" r:id="rId16"/>
    <p:sldId id="283" r:id="rId17"/>
    <p:sldId id="265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85817" autoAdjust="0"/>
  </p:normalViewPr>
  <p:slideViewPr>
    <p:cSldViewPr snapToGrid="0">
      <p:cViewPr varScale="1">
        <p:scale>
          <a:sx n="67" d="100"/>
          <a:sy n="67" d="100"/>
        </p:scale>
        <p:origin x="8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93E38-616B-4248-B8CD-A346CC56968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9BFB-BE42-4DDD-B872-B0DE4083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C9E1B7-5DC4-41BB-A7FE-F14E38061CB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Tri </a:t>
            </a:r>
            <a:r>
              <a:rPr lang="en-US" dirty="0" err="1"/>
              <a:t>thức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con </a:t>
            </a:r>
            <a:r>
              <a:rPr lang="en-US" baseline="0" dirty="0" err="1"/>
              <a:t>người</a:t>
            </a:r>
            <a:endParaRPr lang="en-US" baseline="0" dirty="0"/>
          </a:p>
          <a:p>
            <a:r>
              <a:rPr lang="en-US" baseline="0" dirty="0"/>
              <a:t>- </a:t>
            </a:r>
            <a:r>
              <a:rPr lang="en-US" baseline="0" dirty="0" err="1"/>
              <a:t>Tình</a:t>
            </a:r>
            <a:r>
              <a:rPr lang="en-US" baseline="0" dirty="0"/>
              <a:t> </a:t>
            </a:r>
            <a:r>
              <a:rPr lang="en-US" baseline="0" dirty="0" err="1"/>
              <a:t>cảm</a:t>
            </a:r>
            <a:r>
              <a:rPr lang="en-US" baseline="0" dirty="0"/>
              <a:t>: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rung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con </a:t>
            </a:r>
            <a:r>
              <a:rPr lang="en-US" baseline="0" dirty="0" err="1"/>
              <a:t>người</a:t>
            </a:r>
            <a:endParaRPr lang="en-US" baseline="0" dirty="0"/>
          </a:p>
          <a:p>
            <a:r>
              <a:rPr lang="en-US" baseline="0" dirty="0"/>
              <a:t>- Ý </a:t>
            </a:r>
            <a:r>
              <a:rPr lang="en-US" baseline="0" dirty="0" err="1"/>
              <a:t>chí</a:t>
            </a:r>
            <a:r>
              <a:rPr lang="en-US" baseline="0" dirty="0"/>
              <a:t>: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sức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r>
              <a:rPr lang="en-US" baseline="0" dirty="0"/>
              <a:t> </a:t>
            </a:r>
            <a:r>
              <a:rPr lang="en-US" baseline="0" dirty="0" err="1"/>
              <a:t>vượt</a:t>
            </a:r>
            <a:r>
              <a:rPr lang="en-US" baseline="0" dirty="0"/>
              <a:t> qua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thân</a:t>
            </a:r>
            <a:r>
              <a:rPr lang="en-US" baseline="0" dirty="0"/>
              <a:t> con </a:t>
            </a:r>
            <a:r>
              <a:rPr lang="en-US" baseline="0" dirty="0" err="1"/>
              <a:t>người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E6FFD7-B503-40E8-8647-D65B56FC14F3}" type="slidenum">
              <a:rPr lang="en-US" altLang="en-US" smtClean="0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5C420-39E1-477C-A98B-61C1A373771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5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16BE68-BCF0-4C13-9A88-41838F6D60B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75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2E7A1C-8377-44D3-ADF7-514936C292E1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4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A2BAE-3B09-49AC-BD2E-49347BA9242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1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E9FACA-3C96-4551-9898-4D397102061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0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34C4EE-5F42-4998-B459-B37D3932E41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6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F9D91B-CB5E-41F2-BB76-9C5E6D46CBF0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0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7BEC92-4AFE-49FD-AA48-AC0624500DB3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21DBAD-4E20-4AC2-A9A7-AC809B2A92F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D:\NHAC\Ca%20khuc%20Viet%20Nam\Bai%20ca%20tinh%20yeu%20%20(Lam%20Truong).mp3" TargetMode="External"/><Relationship Id="rId1" Type="http://schemas.openxmlformats.org/officeDocument/2006/relationships/audio" Target="file:///D:\NHAC\Ca%20khuc%20Viet%20Nam\Ao%20hoa%20%20(Phuong%20Phuong).mp3" TargetMode="Externa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NHAC\Muita%20Bobeira.wma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MUSIC_Quyen\doraemon%20theme%20song.mp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I</a:t>
            </a:r>
            <a:b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</a:t>
            </a:r>
            <a:b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 VẬT BIỆN CHỨNG</a:t>
            </a:r>
            <a:endParaRPr lang="en-US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54865"/>
            <a:ext cx="10058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5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VẬT CHẤT CỦA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434" y="1845733"/>
            <a:ext cx="7243246" cy="467498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buNone/>
            </a:pP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Lênin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alt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trù</a:t>
            </a:r>
            <a:r>
              <a:rPr lang="en-US" alt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altLang="en-US" sz="3200" b="1" dirty="0">
                <a:solidFill>
                  <a:srgbClr val="002060"/>
                </a:solidFill>
                <a:cs typeface="Arial" panose="020B0604020202020204" pitchFamily="34" charset="0"/>
              </a:rPr>
              <a:t>o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>
              <a:buNone/>
            </a:pP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buNone/>
            </a:pP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Picture 4" descr="http://www.daklaknet.com/news/uploads/News/pic/1258458191.n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0" y="1845733"/>
            <a:ext cx="3087974" cy="406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-20750" y="0"/>
            <a:ext cx="12131870" cy="6858000"/>
          </a:xfr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-20750" y="6237288"/>
            <a:ext cx="12131870" cy="62071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</a:rPr>
              <a:t>PHÂN BIỆT VẬT THỂ CỤ THỂ VỚI VẬT CHẤT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64498" y="5589588"/>
            <a:ext cx="5964836" cy="6477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</a:rPr>
              <a:t>VẬT THỂ CỤ THỂ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412698" y="5589588"/>
            <a:ext cx="5964836" cy="6477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</a:rPr>
              <a:t>VẬT CHẤT</a:t>
            </a:r>
          </a:p>
          <a:p>
            <a:pPr algn="ctr" eaLnBrk="1" hangingPunct="1"/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764498" y="4221164"/>
            <a:ext cx="5964836" cy="136842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1/ MỘT DẠNG CỤ THỂ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CỦA VẬT CHẤT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764498" y="1484314"/>
            <a:ext cx="5964836" cy="136842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3/ CÂN, ĐONG,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ĐO, ĐẾM ĐƯỢC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764498" y="2852739"/>
            <a:ext cx="5964836" cy="136842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2/ TỒN TẠI GIỚI HẠN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SINH RA VÀ MẤT ĐI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5412698" y="4221164"/>
            <a:ext cx="5964836" cy="136842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1/ TỒN TẠI KHÁCH QUAN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THÔNG QUA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VÔ SỐ SỰ VẬT TỪ THẾ GIỚI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VI MÔ ĐẾN THẾ GIỚI VĨ MÔ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412698" y="2852739"/>
            <a:ext cx="5964836" cy="136842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2/ TỒN TẠI VÔ HẠN,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VÔ TẬN, KHÔNG SINH RA,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KHÔNG MẤT ĐI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5412698" y="1484314"/>
            <a:ext cx="5964836" cy="136842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3/ KHÔNG CÂN, ĐONG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ĐO, ĐẾM ĐƯỢC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-20750" y="1"/>
            <a:ext cx="12131870" cy="1052513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KHÔNG THỂ ĐỒNG NHẤT VẬT CHẤT NÓI CHUNG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VỚI NHỮNG DẠNG CỤ THỂ CỦA VẬT CHẤT</a:t>
            </a:r>
            <a:r>
              <a:rPr lang="en-US" altLang="en-US" sz="2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3648075" y="1052513"/>
            <a:ext cx="0" cy="4318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V="1">
            <a:off x="8543925" y="1052513"/>
            <a:ext cx="0" cy="4318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2" grpId="1" animBg="1"/>
      <p:bldP spid="68613" grpId="0" animBg="1"/>
      <p:bldP spid="68613" grpId="1" animBg="1"/>
      <p:bldP spid="68614" grpId="0" animBg="1"/>
      <p:bldP spid="68615" grpId="0" animBg="1"/>
      <p:bldP spid="68616" grpId="0" animBg="1"/>
      <p:bldP spid="68617" grpId="0" animBg="1"/>
      <p:bldP spid="68618" grpId="0" animBg="1"/>
      <p:bldP spid="68619" grpId="0" animBg="1"/>
      <p:bldP spid="68620" grpId="0" animBg="1"/>
      <p:bldP spid="68621" grpId="0" animBg="1"/>
      <p:bldP spid="686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NGHĨA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NGHĨA VẬT CHẤT CỦA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marL="1588" indent="463550" algn="just"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triệt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463550" algn="just"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88" indent="463550" algn="just"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II/ QUAN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CHỦ NGHĨA DUY VẬT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 VỀ VẬT CHẤT, Ý THỨC VÀ MỐI QUAN HỆ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VẬT CHẤT VÀ Ý THỨC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5106"/>
          </a:xfrm>
        </p:spPr>
        <p:txBody>
          <a:bodyPr>
            <a:noAutofit/>
          </a:bodyPr>
          <a:lstStyle/>
          <a:p>
            <a:pPr algn="just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endParaRPr lang="en-US" alt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9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4656138" y="2852739"/>
            <a:ext cx="2735262" cy="1851025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THẾ GiỚI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THỐNG NHẤT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Ở TÍNH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VẬT CHẤT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 rot="5400000">
            <a:off x="1307306" y="1375569"/>
            <a:ext cx="2808288" cy="187325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CHỈ CÓ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MỘT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THẾ GiỚI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DUY NHẤT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VÀ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THỐNG NHẤT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LÀ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THẾ GiỚI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VẬT CHẤT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583113" y="549276"/>
            <a:ext cx="2952750" cy="1655763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CÁC BỘ PHẬN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TRONG THẾ GiỚI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VẬT CHẤT ĐỀU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CÓ LIÊN HỆ VỚI NHAU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5400000">
            <a:off x="7967663" y="1268413"/>
            <a:ext cx="2808288" cy="2087563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TG VẬT CHẤT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TỒN TẠI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 VĨNH ViỄN,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VÔ HẠN,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VÔ TẬN,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KHÔNG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SINH RA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VÀ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KHÔNG MẤT ĐI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1847851" y="5273676"/>
            <a:ext cx="8569325" cy="1584325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  <a:cs typeface="Arial" charset="0"/>
              </a:rPr>
              <a:t>+ Định luật bảo toàn và chuyển hoá năng lượng, 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  <a:cs typeface="Arial" charset="0"/>
              </a:rPr>
              <a:t>+ Thuyết tiến hoá các loài. </a:t>
            </a: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+ </a:t>
            </a:r>
            <a:r>
              <a:rPr lang="en-US" sz="2000" b="1">
                <a:solidFill>
                  <a:schemeClr val="bg1"/>
                </a:solidFill>
                <a:latin typeface="Arial" charset="0"/>
                <a:cs typeface="Arial" charset="0"/>
              </a:rPr>
              <a:t>Thuyết tế bào,</a:t>
            </a:r>
            <a:r>
              <a:rPr lang="en-US" sz="2800" b="1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  <a:cs typeface="Arial" charset="0"/>
              </a:rPr>
              <a:t>+ Những thành tựu của vật lý học, hoá học, khoa học về vũ trụ...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  <a:cs typeface="Arial" charset="0"/>
              </a:rPr>
              <a:t>ở thế kỷ XX - XXI.</a:t>
            </a:r>
          </a:p>
          <a:p>
            <a:pPr algn="ctr" eaLnBrk="1" hangingPunct="1">
              <a:defRPr/>
            </a:pPr>
            <a:endParaRPr lang="en-US" sz="20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1864" name="AutoShape 8"/>
          <p:cNvSpPr>
            <a:spLocks noChangeArrowheads="1"/>
          </p:cNvSpPr>
          <p:nvPr/>
        </p:nvSpPr>
        <p:spPr bwMode="auto">
          <a:xfrm>
            <a:off x="5591175" y="4652963"/>
            <a:ext cx="863600" cy="6477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V="1">
            <a:off x="6024563" y="2205038"/>
            <a:ext cx="0" cy="6477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 flipH="1" flipV="1">
            <a:off x="3648075" y="1844676"/>
            <a:ext cx="2376488" cy="100806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V="1">
            <a:off x="6024563" y="1916114"/>
            <a:ext cx="2303462" cy="936625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4000" y="1"/>
            <a:ext cx="9144000" cy="549275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C/ TÍNH THỐNG NHẤT VẬT CHẤT CỦA THẾ GIỚI</a:t>
            </a:r>
          </a:p>
        </p:txBody>
      </p:sp>
      <p:pic>
        <p:nvPicPr>
          <p:cNvPr id="121869" name="Ao hoa  (Phuong Phuong)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6553200"/>
            <a:ext cx="304800" cy="304800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21870" name="Bai ca tinh yeu  (Lam Truong)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6553200"/>
            <a:ext cx="304800" cy="304800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6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" fill="hold"/>
                                        <p:tgtEl>
                                          <p:spTgt spid="1218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6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1869"/>
                </p:tgtEl>
              </p:cMediaNode>
            </p:audio>
            <p:audio>
              <p:cMediaNode>
                <p:cTn id="6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1870"/>
                </p:tgtEl>
              </p:cMediaNode>
            </p:audio>
          </p:childTnLst>
        </p:cTn>
      </p:par>
    </p:tnLst>
    <p:bldLst>
      <p:bldP spid="121859" grpId="0" animBg="1"/>
      <p:bldP spid="121860" grpId="0" animBg="1"/>
      <p:bldP spid="121861" grpId="0" animBg="1"/>
      <p:bldP spid="121862" grpId="0" animBg="1"/>
      <p:bldP spid="121863" grpId="0" animBg="1"/>
      <p:bldP spid="121864" grpId="0" animBg="1"/>
      <p:bldP spid="121865" grpId="0" animBg="1"/>
      <p:bldP spid="121866" grpId="0" animBg="1"/>
      <p:bldP spid="1218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II/ QUAN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CHỦ NGHĨA DUY VẬT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 VỀ VẬT CHẤT, Ý THỨC VÀ MỐI QUAN HỆ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VẬT CHẤT VÀ Ý THỨC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THỨC</a:t>
            </a:r>
          </a:p>
          <a:p>
            <a:pPr marL="0" indent="465138" algn="just">
              <a:buNone/>
            </a:pPr>
            <a:r>
              <a:rPr lang="de-AT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 Nguồn gốc của ý thức ?</a:t>
            </a:r>
          </a:p>
          <a:p>
            <a:pPr marL="0" indent="465138" algn="just">
              <a:buNone/>
            </a:pPr>
            <a:r>
              <a:rPr lang="de-AT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Nguồn gốc tự nhiên: </a:t>
            </a:r>
            <a:r>
              <a:rPr lang="de-AT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 là </a:t>
            </a:r>
            <a:r>
              <a:rPr lang="de-AT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óc của con người</a:t>
            </a:r>
            <a:r>
              <a:rPr lang="de-AT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de-AT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tác động của thế giới bên ngoài</a:t>
            </a:r>
            <a:r>
              <a:rPr lang="de-AT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bộ óc phản ánh lại sự tác động đó.</a:t>
            </a:r>
          </a:p>
          <a:p>
            <a:pPr marL="0" indent="465138" algn="just">
              <a:buNone/>
            </a:pPr>
            <a:r>
              <a:rPr lang="de-AT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Nguồn gốc xã hội (trực tiếp – quyết định): là lao động, ngôn ngữ và những quan hệ XH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4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AutoShape 2"/>
          <p:cNvSpPr>
            <a:spLocks noChangeArrowheads="1"/>
          </p:cNvSpPr>
          <p:nvPr/>
        </p:nvSpPr>
        <p:spPr bwMode="auto">
          <a:xfrm>
            <a:off x="96934" y="119921"/>
            <a:ext cx="11554055" cy="1523143"/>
          </a:xfrm>
          <a:prstGeom prst="rightArrow">
            <a:avLst>
              <a:gd name="adj1" fmla="val 44907"/>
              <a:gd name="adj2" fmla="val 48582"/>
            </a:avLst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4568907" y="510034"/>
            <a:ext cx="5577530" cy="671066"/>
          </a:xfrm>
          <a:prstGeom prst="rect">
            <a:avLst/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2000" b="1">
                <a:solidFill>
                  <a:schemeClr val="bg1"/>
                </a:solidFill>
              </a:rPr>
              <a:t>GIỚI TƯ NHIÊN </a:t>
            </a:r>
            <a:r>
              <a:rPr lang="en-US" altLang="en-US" sz="2000" b="1">
                <a:solidFill>
                  <a:schemeClr val="bg1"/>
                </a:solidFill>
              </a:rPr>
              <a:t>HỮU </a:t>
            </a:r>
            <a:r>
              <a:rPr lang="vi-VN" altLang="en-US" sz="2000" b="1">
                <a:solidFill>
                  <a:schemeClr val="bg1"/>
                </a:solidFill>
              </a:rPr>
              <a:t>SINH</a:t>
            </a: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1184223" y="1971430"/>
            <a:ext cx="2750966" cy="1811584"/>
          </a:xfrm>
          <a:prstGeom prst="ellipse">
            <a:avLst/>
          </a:prstGeom>
          <a:solidFill>
            <a:srgbClr val="002060"/>
          </a:solidFill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2000" b="1">
                <a:solidFill>
                  <a:schemeClr val="bg1"/>
                </a:solidFill>
              </a:rPr>
              <a:t>PHẢN ÁNH </a:t>
            </a:r>
            <a:endParaRPr lang="en-US" altLang="en-US" sz="2000" b="1">
              <a:solidFill>
                <a:schemeClr val="bg1"/>
              </a:solidFill>
            </a:endParaRPr>
          </a:p>
          <a:p>
            <a:pPr algn="ctr" eaLnBrk="1" hangingPunct="1"/>
            <a:r>
              <a:rPr lang="vi-VN" altLang="en-US" sz="2000" b="1">
                <a:solidFill>
                  <a:schemeClr val="bg1"/>
                </a:solidFill>
              </a:rPr>
              <a:t>VẬT LÝ, </a:t>
            </a:r>
          </a:p>
          <a:p>
            <a:pPr algn="ctr" eaLnBrk="1" hangingPunct="1"/>
            <a:r>
              <a:rPr lang="vi-VN" altLang="en-US" sz="2000" b="1">
                <a:solidFill>
                  <a:schemeClr val="bg1"/>
                </a:solidFill>
              </a:rPr>
              <a:t>HÓA HỌC</a:t>
            </a: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4086128" y="2026548"/>
            <a:ext cx="2519969" cy="1765962"/>
          </a:xfrm>
          <a:prstGeom prst="ellipse">
            <a:avLst/>
          </a:prstGeom>
          <a:solidFill>
            <a:srgbClr val="002060"/>
          </a:solidFill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PHẢN ÁNH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SINH HỌC</a:t>
            </a:r>
          </a:p>
        </p:txBody>
      </p:sp>
      <p:sp>
        <p:nvSpPr>
          <p:cNvPr id="158726" name="Oval 6"/>
          <p:cNvSpPr>
            <a:spLocks noChangeArrowheads="1"/>
          </p:cNvSpPr>
          <p:nvPr/>
        </p:nvSpPr>
        <p:spPr bwMode="auto">
          <a:xfrm>
            <a:off x="6858769" y="2005222"/>
            <a:ext cx="1946571" cy="1272965"/>
          </a:xfrm>
          <a:prstGeom prst="ellipse">
            <a:avLst/>
          </a:prstGeom>
          <a:solidFill>
            <a:srgbClr val="002060"/>
          </a:solidFill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PHẢN XẠ</a:t>
            </a: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 flipH="1">
            <a:off x="2514600" y="1193054"/>
            <a:ext cx="0" cy="744736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5311774" y="1258130"/>
            <a:ext cx="7235" cy="7133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9537714" y="1937790"/>
            <a:ext cx="1285184" cy="3320009"/>
          </a:xfrm>
          <a:prstGeom prst="rect">
            <a:avLst/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TÂM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LÝ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ĐỘNG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VẬT</a:t>
            </a: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3475786" y="2800267"/>
            <a:ext cx="1047886" cy="19131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V="1">
            <a:off x="6228191" y="2819398"/>
            <a:ext cx="80639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8795525" y="2590800"/>
            <a:ext cx="980688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3" name="Oval 13"/>
          <p:cNvSpPr>
            <a:spLocks noChangeArrowheads="1"/>
          </p:cNvSpPr>
          <p:nvPr/>
        </p:nvSpPr>
        <p:spPr bwMode="auto">
          <a:xfrm>
            <a:off x="6858770" y="4349465"/>
            <a:ext cx="1946570" cy="1044861"/>
          </a:xfrm>
          <a:prstGeom prst="ellipse">
            <a:avLst/>
          </a:prstGeom>
          <a:solidFill>
            <a:srgbClr val="002060"/>
          </a:solidFill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chemeClr val="bg1"/>
                </a:solidFill>
              </a:rPr>
              <a:t>BỘ NÃO </a:t>
            </a:r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7353924" y="3379334"/>
            <a:ext cx="953388" cy="903584"/>
          </a:xfrm>
          <a:prstGeom prst="upDownArrow">
            <a:avLst>
              <a:gd name="adj1" fmla="val 50000"/>
              <a:gd name="adj2" fmla="val 27048"/>
            </a:avLst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 flipV="1">
            <a:off x="8865811" y="4890540"/>
            <a:ext cx="907189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910327" y="512004"/>
            <a:ext cx="4968538" cy="696084"/>
          </a:xfrm>
          <a:prstGeom prst="rect">
            <a:avLst/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2000" b="1">
                <a:solidFill>
                  <a:schemeClr val="bg1"/>
                </a:solidFill>
              </a:rPr>
              <a:t>GIỚI TƯ NHIÊN VÔ SINH</a:t>
            </a: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>
            <a:off x="7809875" y="1208088"/>
            <a:ext cx="16995" cy="795979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8" name="AutoShape 18"/>
          <p:cNvSpPr>
            <a:spLocks noChangeArrowheads="1"/>
          </p:cNvSpPr>
          <p:nvPr/>
        </p:nvSpPr>
        <p:spPr bwMode="auto">
          <a:xfrm>
            <a:off x="615159" y="4220468"/>
            <a:ext cx="5990938" cy="1342131"/>
          </a:xfrm>
          <a:prstGeom prst="rightArrow">
            <a:avLst>
              <a:gd name="adj1" fmla="val 47806"/>
              <a:gd name="adj2" fmla="val 96053"/>
            </a:avLst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SỰ CHUYỂN HOÁ CỦA GIỚI TỰ NHIÊN </a:t>
            </a:r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5311775" y="3813836"/>
            <a:ext cx="7235" cy="681963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 flipH="1">
            <a:off x="2514600" y="3783014"/>
            <a:ext cx="0" cy="757756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41" name="Rectangle 21"/>
          <p:cNvSpPr>
            <a:spLocks noChangeArrowheads="1"/>
          </p:cNvSpPr>
          <p:nvPr/>
        </p:nvSpPr>
        <p:spPr bwMode="auto">
          <a:xfrm>
            <a:off x="30014" y="5657146"/>
            <a:ext cx="12095850" cy="1200854"/>
          </a:xfrm>
          <a:prstGeom prst="rect">
            <a:avLst/>
          </a:prstGeom>
          <a:solidFill>
            <a:srgbClr val="002060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de-AT" altLang="en-US" sz="2400" b="1">
              <a:solidFill>
                <a:schemeClr val="bg1"/>
              </a:solidFill>
            </a:endParaRPr>
          </a:p>
          <a:p>
            <a:pPr algn="ctr"/>
            <a:r>
              <a:rPr lang="de-AT" altLang="en-US" sz="2400" b="1">
                <a:solidFill>
                  <a:schemeClr val="bg1"/>
                </a:solidFill>
              </a:rPr>
              <a:t>Bộ óc người cùng với thế giới bên ngoài tác động lên bộ óc </a:t>
            </a:r>
          </a:p>
          <a:p>
            <a:pPr algn="ctr"/>
            <a:r>
              <a:rPr lang="de-AT" altLang="en-US" sz="2400" b="1">
                <a:solidFill>
                  <a:schemeClr val="bg1"/>
                </a:solidFill>
              </a:rPr>
              <a:t>– đó là nguồn gốc tự nhiên của ý thức</a:t>
            </a:r>
            <a:endParaRPr lang="en-US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nimBg="1"/>
      <p:bldP spid="158723" grpId="0" animBg="1"/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0" grpId="0" animBg="1"/>
      <p:bldP spid="158731" grpId="0" animBg="1"/>
      <p:bldP spid="158732" grpId="0" animBg="1"/>
      <p:bldP spid="158733" grpId="0" animBg="1"/>
      <p:bldP spid="158734" grpId="0" animBg="1"/>
      <p:bldP spid="158735" grpId="0" animBg="1"/>
      <p:bldP spid="158736" grpId="0" animBg="1"/>
      <p:bldP spid="158737" grpId="0" animBg="1"/>
      <p:bldP spid="158738" grpId="0" animBg="1"/>
      <p:bldP spid="158739" grpId="0" animBg="1"/>
      <p:bldP spid="158740" grpId="0" animBg="1"/>
      <p:bldP spid="1587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II/ QUAN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CHỦ NGHĨA DUY VẬT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 VỀ VẬT CHẤT, Ý THỨC VÀ MỐI QUAN HỆ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VẬT CHẤT VÀ Ý THỨC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THỨC</a:t>
            </a:r>
          </a:p>
          <a:p>
            <a:pPr marL="0" indent="0" algn="just"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Ý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?: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óc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just"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Tri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ý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7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II/ QUAN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CHỦ NGHĨA DUY VẬT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 VỀ VẬT CHẤT, Ý THỨC VÀ MỐI QUAN HỆ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VẬT CHẤT VÀ Ý THỨC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hòan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algn="just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Ý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alt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6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6775" cy="352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6" y="1"/>
            <a:ext cx="6236058" cy="352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99037"/>
            <a:ext cx="5946776" cy="345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6" y="3503003"/>
            <a:ext cx="6236059" cy="335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00587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MỤC TIÊU CHƯƠNG 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7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801761" cy="341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61" y="-28575"/>
            <a:ext cx="6390239" cy="344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901"/>
            <a:ext cx="5801760" cy="344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02" y="3555330"/>
            <a:ext cx="6126051" cy="330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65477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272011" cy="358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62784"/>
            <a:ext cx="5919990" cy="363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80327"/>
            <a:ext cx="6272012" cy="327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1" y="3425780"/>
            <a:ext cx="5919989" cy="343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6395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992313" y="3213100"/>
            <a:ext cx="3382962" cy="10795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chemeClr val="bg1"/>
                </a:solidFill>
              </a:rPr>
              <a:t>VẬT CHẤT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104063" y="3213101"/>
            <a:ext cx="3168650" cy="1152525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chemeClr val="bg1"/>
                </a:solidFill>
              </a:rPr>
              <a:t>Ý THỨC</a:t>
            </a:r>
          </a:p>
        </p:txBody>
      </p:sp>
      <p:sp>
        <p:nvSpPr>
          <p:cNvPr id="171013" name="AutoShape 5"/>
          <p:cNvSpPr>
            <a:spLocks noChangeArrowheads="1"/>
          </p:cNvSpPr>
          <p:nvPr/>
        </p:nvSpPr>
        <p:spPr bwMode="auto">
          <a:xfrm>
            <a:off x="4800601" y="2636838"/>
            <a:ext cx="3311525" cy="576262"/>
          </a:xfrm>
          <a:prstGeom prst="curvedDownArrow">
            <a:avLst>
              <a:gd name="adj1" fmla="val 114931"/>
              <a:gd name="adj2" fmla="val 229862"/>
              <a:gd name="adj3" fmla="val 33333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5375275" y="3429001"/>
            <a:ext cx="1728788" cy="720725"/>
          </a:xfrm>
          <a:prstGeom prst="leftArrow">
            <a:avLst>
              <a:gd name="adj1" fmla="val 50000"/>
              <a:gd name="adj2" fmla="val 59967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1524000" y="1371600"/>
            <a:ext cx="2952750" cy="107950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VẬT CHẤT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 SINH RA Ý THỨC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1524001" y="0"/>
            <a:ext cx="3241675" cy="107950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NỘI DUNG Ý THỨC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XUẤT PHÁT TỪ ĐK VC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527800" y="0"/>
            <a:ext cx="4140200" cy="1150938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YT THÔNG QUA ĐK VC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MỚI TRỞ THÀNH HiỆN THỰC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824788" y="1484313"/>
            <a:ext cx="2843212" cy="1223962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TỒN TẠI XH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QUYẾT ĐỊNH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Y THỨC XÃ HỘI</a:t>
            </a:r>
          </a:p>
        </p:txBody>
      </p:sp>
      <p:sp>
        <p:nvSpPr>
          <p:cNvPr id="171019" name="Oval 11"/>
          <p:cNvSpPr>
            <a:spLocks noChangeArrowheads="1"/>
          </p:cNvSpPr>
          <p:nvPr/>
        </p:nvSpPr>
        <p:spPr bwMode="auto">
          <a:xfrm>
            <a:off x="1524001" y="4581525"/>
            <a:ext cx="2411413" cy="187325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HiỂU QL VÀ 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VẬN DỤNG QL 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CỦA THẾ GiỚI 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KHÁCH QUAN</a:t>
            </a:r>
          </a:p>
          <a:p>
            <a:pPr algn="ctr" eaLnBrk="1" hangingPunct="1"/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71020" name="Oval 12"/>
          <p:cNvSpPr>
            <a:spLocks noChangeArrowheads="1"/>
          </p:cNvSpPr>
          <p:nvPr/>
        </p:nvSpPr>
        <p:spPr bwMode="auto">
          <a:xfrm>
            <a:off x="4511675" y="4868864"/>
            <a:ext cx="3384550" cy="1584325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XÁC ĐỊNH CÁC BiỆN PHÁP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ĐỂ TỔ CHỨC HOẠT ĐỘNG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THỰC TiỄN</a:t>
            </a:r>
          </a:p>
        </p:txBody>
      </p:sp>
      <p:sp>
        <p:nvSpPr>
          <p:cNvPr id="171021" name="Oval 13"/>
          <p:cNvSpPr>
            <a:spLocks noChangeArrowheads="1"/>
          </p:cNvSpPr>
          <p:nvPr/>
        </p:nvSpPr>
        <p:spPr bwMode="auto">
          <a:xfrm>
            <a:off x="8291514" y="4652964"/>
            <a:ext cx="2376487" cy="1800225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VỚI Ý CHÍ VÀ SỰ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NỖ LỰC TA CÓ THỂ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ĐẠT MỤC TIÊU</a:t>
            </a:r>
          </a:p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ĐỀ RA</a:t>
            </a: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H="1" flipV="1">
            <a:off x="4343401" y="2057400"/>
            <a:ext cx="1897063" cy="579438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H="1" flipV="1">
            <a:off x="4267201" y="914400"/>
            <a:ext cx="1973263" cy="1722438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6240464" y="1052514"/>
            <a:ext cx="1368425" cy="1584325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6240464" y="2205038"/>
            <a:ext cx="1584325" cy="4318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H="1">
            <a:off x="3719514" y="3933825"/>
            <a:ext cx="2592387" cy="10795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6311900" y="3933825"/>
            <a:ext cx="2160588" cy="1150938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6311900" y="3933825"/>
            <a:ext cx="0" cy="935038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524000" y="6453188"/>
            <a:ext cx="9144000" cy="404812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 MỐI QUAN HỆ BiỆN CHỨNG GiỮA VẬT CHẤT VÀ Ý THỨC</a:t>
            </a:r>
          </a:p>
        </p:txBody>
      </p:sp>
    </p:spTree>
    <p:extLst>
      <p:ext uri="{BB962C8B-B14F-4D97-AF65-F5344CB8AC3E}">
        <p14:creationId xmlns:p14="http://schemas.microsoft.com/office/powerpoint/2010/main" val="48379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nimBg="1"/>
      <p:bldP spid="171012" grpId="0" animBg="1"/>
      <p:bldP spid="171013" grpId="0" animBg="1"/>
      <p:bldP spid="171014" grpId="0" animBg="1"/>
      <p:bldP spid="171015" grpId="0" animBg="1"/>
      <p:bldP spid="171016" grpId="0" animBg="1"/>
      <p:bldP spid="171017" grpId="0" animBg="1"/>
      <p:bldP spid="171018" grpId="0" animBg="1"/>
      <p:bldP spid="171019" grpId="0" animBg="1"/>
      <p:bldP spid="171020" grpId="0" animBg="1"/>
      <p:bldP spid="171021" grpId="0" animBg="1"/>
      <p:bldP spid="171022" grpId="0" animBg="1"/>
      <p:bldP spid="171023" grpId="0" animBg="1"/>
      <p:bldP spid="171024" grpId="0" animBg="1"/>
      <p:bldP spid="171025" grpId="0" animBg="1"/>
      <p:bldP spid="171026" grpId="0" animBg="1"/>
      <p:bldP spid="171027" grpId="0" animBg="1"/>
      <p:bldP spid="1710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052513"/>
          </a:xfr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</a:rPr>
              <a:t> 4/ Ý NGHĨA PHƯƠNG PHÁP LUẬN CỦA </a:t>
            </a:r>
            <a:br>
              <a:rPr lang="en-US" altLang="en-US" sz="2800" b="1" dirty="0">
                <a:solidFill>
                  <a:schemeClr val="bg1"/>
                </a:solidFill>
              </a:rPr>
            </a:br>
            <a:r>
              <a:rPr lang="en-US" altLang="en-US" sz="2800" b="1" dirty="0">
                <a:solidFill>
                  <a:schemeClr val="bg1"/>
                </a:solidFill>
              </a:rPr>
              <a:t>MỐI QUAN HỆ </a:t>
            </a:r>
            <a:r>
              <a:rPr lang="en-US" altLang="en-US" sz="2800" b="1" dirty="0" err="1">
                <a:solidFill>
                  <a:schemeClr val="bg1"/>
                </a:solidFill>
              </a:rPr>
              <a:t>GiỮA</a:t>
            </a:r>
            <a:r>
              <a:rPr lang="en-US" altLang="en-US" sz="2800" b="1" dirty="0">
                <a:solidFill>
                  <a:schemeClr val="bg1"/>
                </a:solidFill>
              </a:rPr>
              <a:t> VẬT CHẤT VÀ Ý THỨC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1"/>
            <a:ext cx="12192000" cy="5791199"/>
          </a:xfr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09800" y="3124201"/>
            <a:ext cx="2374900" cy="1223963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</a:rPr>
              <a:t>VẬT CHẤT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7391400" y="3141663"/>
            <a:ext cx="2808288" cy="1223962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</a:rPr>
              <a:t>Ý THỨC</a:t>
            </a:r>
            <a:r>
              <a:rPr lang="en-US" altLang="en-US" sz="36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73062" name="AutoShape 6"/>
          <p:cNvSpPr>
            <a:spLocks noChangeArrowheads="1"/>
          </p:cNvSpPr>
          <p:nvPr/>
        </p:nvSpPr>
        <p:spPr bwMode="auto">
          <a:xfrm>
            <a:off x="4583113" y="2997200"/>
            <a:ext cx="3097212" cy="647700"/>
          </a:xfrm>
          <a:prstGeom prst="curvedDownArrow">
            <a:avLst>
              <a:gd name="adj1" fmla="val 95637"/>
              <a:gd name="adj2" fmla="val 191274"/>
              <a:gd name="adj3" fmla="val 33333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4440238" y="3860801"/>
            <a:ext cx="2951162" cy="504825"/>
          </a:xfrm>
          <a:prstGeom prst="leftArrow">
            <a:avLst>
              <a:gd name="adj1" fmla="val 50000"/>
              <a:gd name="adj2" fmla="val 146148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3064" name="AutoShape 8"/>
          <p:cNvSpPr>
            <a:spLocks noChangeArrowheads="1"/>
          </p:cNvSpPr>
          <p:nvPr/>
        </p:nvSpPr>
        <p:spPr bwMode="auto">
          <a:xfrm>
            <a:off x="5808664" y="2060576"/>
            <a:ext cx="287337" cy="936625"/>
          </a:xfrm>
          <a:prstGeom prst="upArrow">
            <a:avLst>
              <a:gd name="adj1" fmla="val 50000"/>
              <a:gd name="adj2" fmla="val 81492"/>
            </a:avLst>
          </a:prstGeom>
          <a:solidFill>
            <a:srgbClr val="002060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2640013" y="1196975"/>
            <a:ext cx="7200900" cy="8636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TRONG HOẠT ĐỘNG NHẬN THỨC VÀ THỰC TiỄN </a:t>
            </a:r>
          </a:p>
          <a:p>
            <a:pPr algn="ctr" eaLnBrk="1" hangingPunct="1"/>
            <a:r>
              <a:rPr lang="en-US" altLang="en-US" sz="2000" b="1" u="sng">
                <a:solidFill>
                  <a:schemeClr val="bg1"/>
                </a:solidFill>
              </a:rPr>
              <a:t>PHẢI XUẤT PHÁT TỪ TÌNH HÌNH THỰC TẾ KHÁCH QUAN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2711451" y="5445126"/>
            <a:ext cx="7129463" cy="936625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u="sng">
                <a:solidFill>
                  <a:schemeClr val="bg1"/>
                </a:solidFill>
              </a:rPr>
              <a:t>PHẢI BiẾT PHÁT HUY TÍNH NĂNG ĐỘNG CHỦ QUAN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TRONG HOẠT ĐỘNG NHẬN THỨC VÀ THỰC TiỄN</a:t>
            </a:r>
          </a:p>
        </p:txBody>
      </p:sp>
      <p:sp>
        <p:nvSpPr>
          <p:cNvPr id="173067" name="AutoShape 11"/>
          <p:cNvSpPr>
            <a:spLocks noChangeArrowheads="1"/>
          </p:cNvSpPr>
          <p:nvPr/>
        </p:nvSpPr>
        <p:spPr bwMode="auto">
          <a:xfrm>
            <a:off x="5768976" y="4221163"/>
            <a:ext cx="360363" cy="1223962"/>
          </a:xfrm>
          <a:prstGeom prst="downArrow">
            <a:avLst>
              <a:gd name="adj1" fmla="val 50000"/>
              <a:gd name="adj2" fmla="val 84912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13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1" grpId="0" animBg="1"/>
      <p:bldP spid="173062" grpId="0" animBg="1"/>
      <p:bldP spid="173063" grpId="0" animBg="1"/>
      <p:bldP spid="173064" grpId="0" animBg="1"/>
      <p:bldP spid="173065" grpId="0" animBg="1"/>
      <p:bldP spid="173066" grpId="0" animBg="1"/>
      <p:bldP spid="1730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idx="1"/>
          </p:nvPr>
        </p:nvSpPr>
        <p:spPr>
          <a:xfrm>
            <a:off x="1171977" y="1052514"/>
            <a:ext cx="10058400" cy="4060399"/>
          </a:xfrm>
          <a:solidFill>
            <a:srgbClr val="C00000"/>
          </a:solidFill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6000" dirty="0">
              <a:solidFill>
                <a:srgbClr val="FFFF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altLang="en-US" sz="6000" b="1" dirty="0">
                <a:solidFill>
                  <a:srgbClr val="FFFF00"/>
                </a:solidFill>
              </a:rPr>
              <a:t>HẾT </a:t>
            </a:r>
          </a:p>
          <a:p>
            <a:pPr algn="ctr" eaLnBrk="1" hangingPunct="1">
              <a:buFontTx/>
              <a:buNone/>
            </a:pPr>
            <a:r>
              <a:rPr lang="en-US" altLang="en-US" sz="6000" b="1" dirty="0">
                <a:solidFill>
                  <a:srgbClr val="FFFF00"/>
                </a:solidFill>
              </a:rPr>
              <a:t>CHƯƠNG I</a:t>
            </a:r>
          </a:p>
        </p:txBody>
      </p:sp>
    </p:spTree>
    <p:extLst>
      <p:ext uri="{BB962C8B-B14F-4D97-AF65-F5344CB8AC3E}">
        <p14:creationId xmlns:p14="http://schemas.microsoft.com/office/powerpoint/2010/main" val="1602891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 CHỦ NGHĨA DUY VẬT VÀ CHỦ NGHĨA DUY VẬT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Autofit/>
          </a:bodyPr>
          <a:lstStyle/>
          <a:p>
            <a:pPr algn="just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en-US" sz="32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algn="just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b="1" u="sng" dirty="0">
                <a:cs typeface="Arial" panose="020B0604020202020204" pitchFamily="34" charset="0"/>
              </a:rPr>
              <a:t>đ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iểm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con ng</a:t>
            </a:r>
            <a:r>
              <a:rPr lang="vi-VN" altLang="en-US" sz="3200" b="1" dirty="0">
                <a:cs typeface="Arial" panose="020B0604020202020204" pitchFamily="34" charset="0"/>
              </a:rPr>
              <a:t>ườ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b="1" dirty="0">
                <a:cs typeface="Arial" panose="020B0604020202020204" pitchFamily="34" charset="0"/>
              </a:rPr>
              <a:t>đó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 rot="10800000" flipV="1">
            <a:off x="7717435" y="5470094"/>
            <a:ext cx="3750039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C00000"/>
                </a:solidFill>
              </a:rPr>
              <a:t>KHÁI QUÁT NHẤT 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 flipV="1">
            <a:off x="4227226" y="5471177"/>
            <a:ext cx="349021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C00000"/>
                </a:solidFill>
              </a:rPr>
              <a:t>PHỔ </a:t>
            </a:r>
            <a:r>
              <a:rPr lang="en-US" altLang="zh-CN" sz="3200" b="1" dirty="0" err="1">
                <a:solidFill>
                  <a:srgbClr val="C00000"/>
                </a:solidFill>
              </a:rPr>
              <a:t>BiẾN</a:t>
            </a:r>
            <a:r>
              <a:rPr lang="en-US" altLang="zh-CN" sz="3200" b="1" dirty="0">
                <a:solidFill>
                  <a:srgbClr val="C00000"/>
                </a:solidFill>
              </a:rPr>
              <a:t> NHẤT 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0800000" flipV="1">
            <a:off x="1240436" y="5469588"/>
            <a:ext cx="2986790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>
                <a:solidFill>
                  <a:srgbClr val="C00000"/>
                </a:solidFill>
              </a:rPr>
              <a:t>CHUNG NHẤT 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 CHỦ NGHĨA DUY VẬT VÀ CHỦ NGHĨA DUY VẬT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8015" y="2968052"/>
            <a:ext cx="2908091" cy="203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TƯ DUY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4864" y="2968051"/>
            <a:ext cx="2908091" cy="203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TỒN TẠI</a:t>
            </a:r>
          </a:p>
        </p:txBody>
      </p:sp>
      <p:sp>
        <p:nvSpPr>
          <p:cNvPr id="7" name="Plus 6"/>
          <p:cNvSpPr/>
          <p:nvPr/>
        </p:nvSpPr>
        <p:spPr>
          <a:xfrm>
            <a:off x="5936104" y="3822488"/>
            <a:ext cx="368758" cy="329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992313" y="1557339"/>
            <a:ext cx="3598862" cy="1150937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MẶT THỨ NHẤT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VC VÀ YT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CÁI NÀO CÓ TRƯỚC?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672263" y="1557339"/>
            <a:ext cx="3529012" cy="1150937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MẶT THỨ NHÌ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CÓ NHẬN THỨC ĐƯỢC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THẾ GiỚI KHÔNG ?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992313" y="3573463"/>
            <a:ext cx="1871662" cy="10795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Ý THỨC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CÓ TRƯỚC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008438" y="3573463"/>
            <a:ext cx="1871662" cy="10795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VẬT CHẤT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CÓ TRƯỚC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8183563" y="3573463"/>
            <a:ext cx="1943100" cy="10795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KHÔNG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NHẬN THỨC 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ĐƯỢC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024564" y="3573463"/>
            <a:ext cx="2016125" cy="1079500"/>
          </a:xfrm>
          <a:prstGeom prst="rect">
            <a:avLst/>
          </a:prstGeom>
          <a:solidFill>
            <a:srgbClr val="002060"/>
          </a:solidFill>
          <a:ln w="571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NHẬN THỨC 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ĐƯỢC</a:t>
            </a:r>
          </a:p>
          <a:p>
            <a:pPr algn="ctr" eaLnBrk="1" hangingPunct="1">
              <a:defRPr/>
            </a:pPr>
            <a:endParaRPr lang="en-US" sz="24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4079876" y="5229226"/>
            <a:ext cx="3311525" cy="638175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CHỦ NGHĨA DUY VẬT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992313" y="5589589"/>
            <a:ext cx="1943100" cy="719137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1992313" y="6237288"/>
            <a:ext cx="3598862" cy="620712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CHỦ NGHĨA DUY TÂM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600826" y="6237288"/>
            <a:ext cx="3598863" cy="620712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THUYẾT BẤT KHẢ TRI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3216275" y="1052514"/>
            <a:ext cx="2808288" cy="504825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024564" y="1052514"/>
            <a:ext cx="2663825" cy="504825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2782889" y="2708275"/>
            <a:ext cx="1152525" cy="865188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2708275"/>
            <a:ext cx="1008062" cy="865188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7032625" y="2708275"/>
            <a:ext cx="1079500" cy="865188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8112126" y="2708275"/>
            <a:ext cx="1152525" cy="865188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4872038" y="4652963"/>
            <a:ext cx="0" cy="57626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7032625" y="4652963"/>
            <a:ext cx="0" cy="57626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782888" y="4652964"/>
            <a:ext cx="0" cy="1584325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7824788" y="4652964"/>
            <a:ext cx="0" cy="1152525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5591176" y="5805488"/>
            <a:ext cx="2233613" cy="6477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9191625" y="4652964"/>
            <a:ext cx="0" cy="1584325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VẤN ĐỀ CƠ BẢN CỦA TRIẾT HỌC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5562600" y="6553200"/>
            <a:ext cx="1066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1524000" y="457200"/>
            <a:ext cx="9144000" cy="6096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MỐI QUAN HỆ GiỮA VẬT CHẤT VÀ Ý THỨC</a:t>
            </a: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5562600" y="2057400"/>
            <a:ext cx="1143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1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0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  <p:bldP spid="46085" grpId="0" animBg="1"/>
      <p:bldP spid="46086" grpId="0" animBg="1"/>
      <p:bldP spid="46087" grpId="0" animBg="1"/>
      <p:bldP spid="46088" grpId="0" animBg="1"/>
      <p:bldP spid="46089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 animBg="1"/>
      <p:bldP spid="46100" grpId="0" animBg="1"/>
      <p:bldP spid="46101" grpId="0" animBg="1"/>
      <p:bldP spid="46102" grpId="0" animBg="1"/>
      <p:bldP spid="46103" grpId="0" animBg="1"/>
      <p:bldP spid="46104" grpId="0" animBg="1"/>
      <p:bldP spid="46106" grpId="0" animBg="1"/>
      <p:bldP spid="46108" grpId="0" animBg="1"/>
      <p:bldP spid="46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  <a:ln w="57150" cap="flat" algn="ctr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600200" y="1752601"/>
            <a:ext cx="1371600" cy="3960813"/>
          </a:xfrm>
          <a:prstGeom prst="rect">
            <a:avLst/>
          </a:prstGeom>
          <a:solidFill>
            <a:srgbClr val="002060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</a:rPr>
              <a:t>VẤN 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</a:rPr>
              <a:t>ĐỀ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</a:rPr>
              <a:t>CƠ 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</a:rPr>
              <a:t>BẢN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</a:rPr>
              <a:t>TRIẾT 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</a:rPr>
              <a:t>HỌC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88164" y="838200"/>
            <a:ext cx="3311525" cy="914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DUY VẬT CỔ ĐẠI</a:t>
            </a:r>
          </a:p>
          <a:p>
            <a:pPr algn="ctr" eaLnBrk="1" hangingPunct="1"/>
            <a:r>
              <a:rPr lang="en-US" altLang="en-US" sz="2400">
                <a:solidFill>
                  <a:schemeClr val="bg1"/>
                </a:solidFill>
              </a:rPr>
              <a:t>Trước và sau CN 6 TK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888164" y="1882776"/>
            <a:ext cx="3311525" cy="936625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DV SIÊU HÌNH</a:t>
            </a:r>
            <a:r>
              <a:rPr lang="en-US" altLang="en-US" sz="2400">
                <a:solidFill>
                  <a:schemeClr val="bg1"/>
                </a:solidFill>
              </a:rPr>
              <a:t> </a:t>
            </a:r>
          </a:p>
          <a:p>
            <a:pPr algn="ctr" eaLnBrk="1" hangingPunct="1"/>
            <a:r>
              <a:rPr lang="en-US" altLang="en-US" sz="2400">
                <a:solidFill>
                  <a:schemeClr val="bg1"/>
                </a:solidFill>
              </a:rPr>
              <a:t>(CẬN ĐẠI)TK XVII-XVIII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934200" y="2971800"/>
            <a:ext cx="3276600" cy="12192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DV BiỆN CHỨNG</a:t>
            </a:r>
          </a:p>
          <a:p>
            <a:pPr algn="ctr" eaLnBrk="1" hangingPunct="1"/>
            <a:r>
              <a:rPr lang="en-US" altLang="en-US" sz="2400">
                <a:solidFill>
                  <a:schemeClr val="bg1"/>
                </a:solidFill>
              </a:rPr>
              <a:t>ĐẦU TK XIX ĐẾN NAY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888164" y="4699000"/>
            <a:ext cx="3311525" cy="8636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CNDT KHÁCH QUAN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1" y="5791201"/>
            <a:ext cx="3311525" cy="792163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CNDT CHỦ QUAN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2971800" y="2133601"/>
            <a:ext cx="609600" cy="1746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2971800" y="5257800"/>
            <a:ext cx="685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5638800" y="1143000"/>
            <a:ext cx="12192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638800" y="2111375"/>
            <a:ext cx="12192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638800" y="3048000"/>
            <a:ext cx="12954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5715001" y="4800600"/>
            <a:ext cx="1173163" cy="127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5715001" y="6470650"/>
            <a:ext cx="1173163" cy="635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3124201" y="3124200"/>
            <a:ext cx="3763963" cy="1371600"/>
          </a:xfrm>
          <a:prstGeom prst="rightArrow">
            <a:avLst>
              <a:gd name="adj1" fmla="val 50000"/>
              <a:gd name="adj2" fmla="val 68605"/>
            </a:avLst>
          </a:prstGeom>
          <a:solidFill>
            <a:srgbClr val="002060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TRIÊT HỌC MÁC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524000" y="0"/>
            <a:ext cx="9144000" cy="6096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2/ CN DVBC – HÌNH THỨC PHÁT TRIỂN CAO NHẤT CỦA CNDV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581400" y="990600"/>
            <a:ext cx="2057400" cy="21336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CNDV</a:t>
            </a:r>
          </a:p>
          <a:p>
            <a:pPr algn="ctr" eaLnBrk="1" hangingPunct="1"/>
            <a:endParaRPr lang="en-US" altLang="en-US" sz="2400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VẬT CHẤT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QUYẾT ĐỊNH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Ý THỨC</a:t>
            </a:r>
          </a:p>
          <a:p>
            <a:pPr algn="ctr"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3657600" y="4495800"/>
            <a:ext cx="2057400" cy="21336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CNDT</a:t>
            </a:r>
          </a:p>
          <a:p>
            <a:pPr algn="ctr" eaLnBrk="1" hangingPunct="1"/>
            <a:endParaRPr lang="en-US" altLang="en-US" sz="2400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Ý THỨC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QUYẾT ĐỊNH</a:t>
            </a:r>
          </a:p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</a:rPr>
              <a:t>VẬT CHẤT</a:t>
            </a:r>
          </a:p>
          <a:p>
            <a:pPr algn="ctr"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pic>
        <p:nvPicPr>
          <p:cNvPr id="48149" name="Muita Bobeira.wma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6553200"/>
            <a:ext cx="304800" cy="3048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018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0" dur="1" fill="hold"/>
                                        <p:tgtEl>
                                          <p:spTgt spid="481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149"/>
                </p:tgtEl>
              </p:cMediaNode>
            </p:audio>
          </p:childTnLst>
        </p:cTn>
      </p:par>
    </p:tnLst>
    <p:bldLst>
      <p:bldP spid="48131" grpId="0" animBg="1"/>
      <p:bldP spid="48132" grpId="0" animBg="1"/>
      <p:bldP spid="48133" grpId="0" animBg="1"/>
      <p:bldP spid="48134" grpId="0" animBg="1"/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  <p:bldP spid="48142" grpId="0" animBg="1"/>
      <p:bldP spid="48143" grpId="0" animBg="1"/>
      <p:bldP spid="48144" grpId="0" animBg="1"/>
      <p:bldP spid="48146" grpId="0" animBg="1"/>
      <p:bldP spid="481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II/ QUAN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CHỦ NGHĨA DUY VẬT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 VỀ VẬT CHẤT, Ý THỨC VÀ MỐI QUAN HỆ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VẬT CHẤT VÀ Ý THỨC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just"/>
            <a:r>
              <a:rPr lang="en-US" altLang="en-US" sz="3200" b="1" dirty="0"/>
              <a:t>1/ </a:t>
            </a:r>
            <a:r>
              <a:rPr lang="en-US" altLang="en-US" sz="3200" b="1" dirty="0" err="1"/>
              <a:t>Vật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chất</a:t>
            </a:r>
            <a:endParaRPr lang="en-US" altLang="en-US" sz="3200" b="1" dirty="0"/>
          </a:p>
          <a:p>
            <a:pPr algn="just"/>
            <a:r>
              <a:rPr lang="en-US" altLang="en-US" sz="3200" b="1" dirty="0"/>
              <a:t>a/ </a:t>
            </a:r>
            <a:r>
              <a:rPr lang="en-US" altLang="en-US" sz="3200" b="1" dirty="0" err="1"/>
              <a:t>Phạm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trù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vật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chất</a:t>
            </a:r>
            <a:endParaRPr lang="en-US" altLang="en-US" sz="3200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</a:rPr>
              <a:t>		</a:t>
            </a:r>
            <a:endParaRPr lang="vi-V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71" y="2910974"/>
            <a:ext cx="2302317" cy="3117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79" y="2910974"/>
            <a:ext cx="2302315" cy="3117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13" y="2895983"/>
            <a:ext cx="2302317" cy="3117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22" y="2884549"/>
            <a:ext cx="2491365" cy="31286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0370" y="6039665"/>
            <a:ext cx="2302317" cy="27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Hêraclít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5777" y="6036108"/>
            <a:ext cx="2302317" cy="27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Đêmôcrít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69813" y="6036108"/>
            <a:ext cx="2302317" cy="27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Platon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18222" y="6036108"/>
            <a:ext cx="2491365" cy="27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Anaximen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II/ QUAN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CHỦ NGHĨA DUY VẬT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CHỨNG VỀ VẬT CHẤT, Ý THỨC VÀ MỐI QUAN HỆ </a:t>
            </a:r>
            <a:r>
              <a:rPr lang="en-US" alt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VẬT CHẤT VÀ Ý THỨC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just"/>
            <a:r>
              <a:rPr lang="en-US" altLang="en-US" sz="3200" b="1" dirty="0"/>
              <a:t>1/ </a:t>
            </a:r>
            <a:r>
              <a:rPr lang="en-US" altLang="en-US" sz="3200" b="1" dirty="0" err="1"/>
              <a:t>Vật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chất</a:t>
            </a:r>
            <a:endParaRPr lang="en-US" altLang="en-US" sz="3200" b="1" dirty="0"/>
          </a:p>
          <a:p>
            <a:pPr algn="just"/>
            <a:r>
              <a:rPr lang="en-US" altLang="en-US" sz="3200" b="1" dirty="0"/>
              <a:t>a/ </a:t>
            </a:r>
            <a:r>
              <a:rPr lang="en-US" altLang="en-US" sz="3200" b="1" dirty="0" err="1"/>
              <a:t>Phạm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trù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vật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chất</a:t>
            </a:r>
            <a:endParaRPr lang="en-US" altLang="en-US" sz="3200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</a:rPr>
              <a:t>		</a:t>
            </a:r>
            <a:endParaRPr lang="vi-V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4551969" y="2786947"/>
            <a:ext cx="3673202" cy="30776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6451901" y="2786947"/>
            <a:ext cx="1203290" cy="260419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H="1" flipV="1">
            <a:off x="4805293" y="3615553"/>
            <a:ext cx="2913229" cy="183477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4805293" y="3615553"/>
            <a:ext cx="322988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5248610" y="3615553"/>
            <a:ext cx="2786567" cy="1893957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V="1">
            <a:off x="5248610" y="2786947"/>
            <a:ext cx="1203290" cy="2722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6071914" y="2076713"/>
            <a:ext cx="759973" cy="7102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KIM</a:t>
            </a: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7528529" y="5331951"/>
            <a:ext cx="759973" cy="710234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MỘC</a:t>
            </a:r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4615300" y="5450323"/>
            <a:ext cx="759973" cy="71023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HỎA</a:t>
            </a:r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4045320" y="3082877"/>
            <a:ext cx="759973" cy="710234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5C1F00"/>
                  </a:outerShdw>
                </a:effectLst>
                <a:latin typeface="Arial" charset="0"/>
                <a:cs typeface="Arial" charset="0"/>
              </a:rPr>
              <a:t>THỔ</a:t>
            </a: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7971847" y="3082877"/>
            <a:ext cx="759973" cy="71023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THỦY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285347" y="6456488"/>
            <a:ext cx="6016452" cy="3551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NGŨ HÀNH TƯƠNG SINH  ,TƯƠNG KHẮC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6831887" y="2431830"/>
            <a:ext cx="1266622" cy="7102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>
            <a:off x="8225171" y="3793111"/>
            <a:ext cx="189993" cy="17163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H="1">
            <a:off x="5311941" y="5982999"/>
            <a:ext cx="234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 flipV="1">
            <a:off x="4171982" y="3674739"/>
            <a:ext cx="443318" cy="20715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4615300" y="2313458"/>
            <a:ext cx="1456615" cy="8286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pic>
        <p:nvPicPr>
          <p:cNvPr id="44" name="doraemon theme so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17" y="6752418"/>
            <a:ext cx="253324" cy="23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3596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  <a:ln w="57150" cap="flat" algn="ctr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703388" y="3141663"/>
            <a:ext cx="896461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5735639" y="2924175"/>
            <a:ext cx="288925" cy="48260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03388" y="3357563"/>
            <a:ext cx="4032250" cy="1008062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VẬT CHẤT LÀ VẬT THỂ CỤ THỂ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(NGUYÊN TỬ)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5880100" y="620713"/>
            <a:ext cx="0" cy="5472112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 rot="-5400000">
            <a:off x="4383882" y="1396207"/>
            <a:ext cx="720725" cy="1617662"/>
          </a:xfrm>
          <a:prstGeom prst="wedgeRoundRectCallout">
            <a:avLst>
              <a:gd name="adj1" fmla="val -109694"/>
              <a:gd name="adj2" fmla="val 64912"/>
              <a:gd name="adj3" fmla="val 16667"/>
            </a:avLst>
          </a:prstGeom>
          <a:solidFill>
            <a:srgbClr val="002060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CUỐI XIX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ĐẦU XX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5880100" y="620713"/>
            <a:ext cx="50323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7824788" y="620713"/>
            <a:ext cx="431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5880100" y="2276475"/>
            <a:ext cx="431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5880100" y="4221163"/>
            <a:ext cx="431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5880100" y="6092825"/>
            <a:ext cx="431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311900" y="188914"/>
            <a:ext cx="1512888" cy="1152525"/>
          </a:xfrm>
          <a:prstGeom prst="rect">
            <a:avLst/>
          </a:prstGeom>
          <a:solidFill>
            <a:srgbClr val="002060"/>
          </a:solidFill>
          <a:ln w="571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1895: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Rơnghen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ra tia X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6311901" y="1628776"/>
            <a:ext cx="1584325" cy="1439863"/>
          </a:xfrm>
          <a:prstGeom prst="ellipse">
            <a:avLst/>
          </a:prstGeom>
          <a:solidFill>
            <a:srgbClr val="002060"/>
          </a:solidFill>
          <a:ln w="571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1896: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Béccơren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phóng xạ</a:t>
            </a: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6311901" y="3644901"/>
            <a:ext cx="1439863" cy="1152525"/>
          </a:xfrm>
          <a:prstGeom prst="rect">
            <a:avLst/>
          </a:prstGeom>
          <a:solidFill>
            <a:srgbClr val="002060"/>
          </a:solidFill>
          <a:ln w="571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1897 :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Tômxơn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 điện tử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6311901" y="5157788"/>
            <a:ext cx="1439863" cy="1700212"/>
          </a:xfrm>
          <a:prstGeom prst="ellipse">
            <a:avLst/>
          </a:prstGeom>
          <a:solidFill>
            <a:srgbClr val="002060"/>
          </a:solidFill>
          <a:ln w="571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1901: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Kaufman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khối lượng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thay đổi</a:t>
            </a: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7896226" y="2276475"/>
            <a:ext cx="36036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7751764" y="4221163"/>
            <a:ext cx="5048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7751764" y="6092825"/>
            <a:ext cx="5048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8256588" y="620713"/>
            <a:ext cx="0" cy="5472112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1774825" y="2492375"/>
            <a:ext cx="914400" cy="91440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CỔ </a:t>
            </a:r>
          </a:p>
          <a:p>
            <a:pPr algn="ctr" eaLnBrk="1" hangingPunct="1"/>
            <a:r>
              <a:rPr lang="en-US" altLang="en-US" sz="2000" b="1">
                <a:solidFill>
                  <a:schemeClr val="bg1"/>
                </a:solidFill>
              </a:rPr>
              <a:t>ĐẠI</a:t>
            </a:r>
          </a:p>
        </p:txBody>
      </p:sp>
    </p:spTree>
    <p:extLst>
      <p:ext uri="{BB962C8B-B14F-4D97-AF65-F5344CB8AC3E}">
        <p14:creationId xmlns:p14="http://schemas.microsoft.com/office/powerpoint/2010/main" val="35665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68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62478" grpId="0" animBg="1"/>
      <p:bldP spid="62479" grpId="0" animBg="1"/>
      <p:bldP spid="62480" grpId="0" animBg="1"/>
      <p:bldP spid="62481" grpId="0" animBg="1"/>
      <p:bldP spid="62482" grpId="0" animBg="1"/>
      <p:bldP spid="62483" grpId="0" animBg="1"/>
      <p:bldP spid="62484" grpId="0" animBg="1"/>
      <p:bldP spid="624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HƯƠNG I  CHỦ NGHĨA  DUY VẬT BIỆN CHỨ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MỤC TIÊU CHƯƠNG I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I/ CHỦ NGHĨA DUY VẬT VÀ CHỦ NGHĨA DUY VẬT BiỆN CHỨNG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I/ CHỦ NGHĨA DUY VẬT VÀ CHỦ NGHĨA DUY VẬT BiỆN CHỨNG&amp;quot;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77&quot;/&gt;&lt;/object&gt;&lt;object type=&quot;3&quot; unique_id=&quot;10008&quot;&gt;&lt;property id=&quot;20148&quot; value=&quot;5&quot;/&gt;&lt;property id=&quot;20300&quot; value=&quot;Slide 6&quot;/&gt;&lt;property id=&quot;20307&quot; value=&quot;278&quot;/&gt;&lt;/object&gt;&lt;object type=&quot;3&quot; unique_id=&quot;10009&quot;&gt;&lt;property id=&quot;20148&quot; value=&quot;5&quot;/&gt;&lt;property id=&quot;20300&quot; value=&quot;Slide 7 - &amp;quot;II/ QUAN ĐiỂM CỦA CHỦ NGHĨA DUY VẬT BiỆN CHỨNG VỀ VẬT CHẤT, Ý THỨC VÀ MỐI QUAN HỆ GiỮA VẬT CHẤT VÀ Ý THỨC&amp;quot;&quot;/&gt;&lt;property id=&quot;20307&quot; value=&quot;261&quot;/&gt;&lt;/object&gt;&lt;object type=&quot;3&quot; unique_id=&quot;10010&quot;&gt;&lt;property id=&quot;20148&quot; value=&quot;5&quot;/&gt;&lt;property id=&quot;20300&quot; value=&quot;Slide 8 - &amp;quot;II/ QUAN ĐiỂM CỦA CHỦ NGHĨA DUY VẬT BiỆN CHỨNG VỀ VẬT CHẤT, Ý THỨC VÀ MỐI QUAN HỆ GiỮA VẬT CHẤT VÀ Ý THỨC&amp;quot;&quot;/&gt;&lt;property id=&quot;20307&quot; value=&quot;279&quot;/&gt;&lt;/object&gt;&lt;object type=&quot;3&quot; unique_id=&quot;10011&quot;&gt;&lt;property id=&quot;20148&quot; value=&quot;5&quot;/&gt;&lt;property id=&quot;20300&quot; value=&quot;Slide 9&quot;/&gt;&lt;property id=&quot;20307&quot; value=&quot;280&quot;/&gt;&lt;/object&gt;&lt;object type=&quot;3&quot; unique_id=&quot;10012&quot;&gt;&lt;property id=&quot;20148&quot; value=&quot;5&quot;/&gt;&lt;property id=&quot;20300&quot; value=&quot;Slide 10 - &amp;quot;KHÁI NIỆM VẬT CHẤT CỦA LÊNIN&amp;quot;&quot;/&gt;&lt;property id=&quot;20307&quot; value=&quot;262&quot;/&gt;&lt;/object&gt;&lt;object type=&quot;3&quot; unique_id=&quot;10013&quot;&gt;&lt;property id=&quot;20148&quot; value=&quot;5&quot;/&gt;&lt;property id=&quot;20300&quot; value=&quot;Slide 11&quot;/&gt;&lt;property id=&quot;20307&quot; value=&quot;281&quot;/&gt;&lt;/object&gt;&lt;object type=&quot;3&quot; unique_id=&quot;10014&quot;&gt;&lt;property id=&quot;20148&quot; value=&quot;5&quot;/&gt;&lt;property id=&quot;20300&quot; value=&quot;Slide 12 - &amp;quot;Ý NGHĨA  ĐỊNH NGHĨA VẬT CHẤT CỦA LÊNIN&amp;quot;&quot;/&gt;&lt;property id=&quot;20307&quot; value=&quot;263&quot;/&gt;&lt;/object&gt;&lt;object type=&quot;3&quot; unique_id=&quot;10015&quot;&gt;&lt;property id=&quot;20148&quot; value=&quot;5&quot;/&gt;&lt;property id=&quot;20300&quot; value=&quot;Slide 13 - &amp;quot;II/ QUAN ĐiỂM CỦA CHỦ NGHĨA DUY VẬT BiỆN CHỨNG VỀ VẬT CHẤT, Ý THỨC VÀ MỐI QUAN HỆ GiỮA VẬT CHẤT VÀ Ý THỨC&amp;quot;&quot;/&gt;&lt;property id=&quot;20307&quot; value=&quot;264&quot;/&gt;&lt;/object&gt;&lt;object type=&quot;3&quot; unique_id=&quot;10016&quot;&gt;&lt;property id=&quot;20148&quot; value=&quot;5&quot;/&gt;&lt;property id=&quot;20300&quot; value=&quot;Slide 14&quot;/&gt;&lt;property id=&quot;20307&quot; value=&quot;282&quot;/&gt;&lt;/object&gt;&lt;object type=&quot;3&quot; unique_id=&quot;10017&quot;&gt;&lt;property id=&quot;20148&quot; value=&quot;5&quot;/&gt;&lt;property id=&quot;20300&quot; value=&quot;Slide 15 - &amp;quot;II/ QUAN ĐiỂM CỦA CHỦ NGHĨA DUY VẬT BiỆN CHỨNG VỀ VẬT CHẤT, Ý THỨC VÀ MỐI QUAN HỆ GiỮA VẬT CHẤT VÀ Ý THỨC&amp;quot;&quot;/&gt;&lt;property id=&quot;20307&quot; value=&quot;267&quot;/&gt;&lt;/object&gt;&lt;object type=&quot;3&quot; unique_id=&quot;10018&quot;&gt;&lt;property id=&quot;20148&quot; value=&quot;5&quot;/&gt;&lt;property id=&quot;20300&quot; value=&quot;Slide 16&quot;/&gt;&lt;property id=&quot;20307&quot; value=&quot;283&quot;/&gt;&lt;/object&gt;&lt;object type=&quot;3&quot; unique_id=&quot;10019&quot;&gt;&lt;property id=&quot;20148&quot; value=&quot;5&quot;/&gt;&lt;property id=&quot;20300&quot; value=&quot;Slide 17 - &amp;quot;II/ QUAN ĐiỂM CỦA CHỦ NGHĨA DUY VẬT BiỆN CHỨNG VỀ VẬT CHẤT, Ý THỨC VÀ MỐI QUAN HỆ GiỮA VẬT CHẤT VÀ Ý THỨC&amp;quot;&quot;/&gt;&lt;property id=&quot;20307&quot; value=&quot;265&quot;/&gt;&lt;/object&gt;&lt;object type=&quot;3&quot; unique_id=&quot;10020&quot;&gt;&lt;property id=&quot;20148&quot; value=&quot;5&quot;/&gt;&lt;property id=&quot;20300&quot; value=&quot;Slide 18 - &amp;quot;II/ QUAN ĐiỂM CỦA CHỦ NGHĨA DUY VẬT BiỆN CHỨNG VỀ VẬT CHẤT, Ý THỨC VÀ MỐI QUAN HỆ GiỮA VẬT CHẤT VÀ Ý THỨC&amp;quot;&quot;/&gt;&lt;property id=&quot;20307&quot; value=&quot;284&quot;/&gt;&lt;/object&gt;&lt;object type=&quot;3&quot; unique_id=&quot;10021&quot;&gt;&lt;property id=&quot;20148&quot; value=&quot;5&quot;/&gt;&lt;property id=&quot;20300&quot; value=&quot;Slide 19&quot;/&gt;&lt;property id=&quot;20307&quot; value=&quot;285&quot;/&gt;&lt;/object&gt;&lt;object type=&quot;3&quot; unique_id=&quot;10022&quot;&gt;&lt;property id=&quot;20148&quot; value=&quot;5&quot;/&gt;&lt;property id=&quot;20300&quot; value=&quot;Slide 20&quot;/&gt;&lt;property id=&quot;20307&quot; value=&quot;286&quot;/&gt;&lt;/object&gt;&lt;object type=&quot;3&quot; unique_id=&quot;10023&quot;&gt;&lt;property id=&quot;20148&quot; value=&quot;5&quot;/&gt;&lt;property id=&quot;20300&quot; value=&quot;Slide 21&quot;/&gt;&lt;property id=&quot;20307&quot; value=&quot;287&quot;/&gt;&lt;/object&gt;&lt;object type=&quot;3&quot; unique_id=&quot;10024&quot;&gt;&lt;property id=&quot;20148&quot; value=&quot;5&quot;/&gt;&lt;property id=&quot;20300&quot; value=&quot;Slide 22&quot;/&gt;&lt;property id=&quot;20307&quot; value=&quot;288&quot;/&gt;&lt;/object&gt;&lt;object type=&quot;3&quot; unique_id=&quot;10025&quot;&gt;&lt;property id=&quot;20148&quot; value=&quot;5&quot;/&gt;&lt;property id=&quot;20300&quot; value=&quot;Slide 23 - &amp;quot; 4/ Ý NGHĨA PHƯƠNG PHÁP LUẬN CỦA  MỐI QUAN HỆ GiỮA VẬT CHẤT VÀ Ý THỨC&amp;quot;&quot;/&gt;&lt;property id=&quot;20307&quot; value=&quot;289&quot;/&gt;&lt;/object&gt;&lt;object type=&quot;3&quot; unique_id=&quot;10026&quot;&gt;&lt;property id=&quot;20148&quot; value=&quot;5&quot;/&gt;&lt;property id=&quot;20300&quot; value=&quot;Slide 24&quot;/&gt;&lt;property id=&quot;20307&quot; value=&quot;290&quot;/&gt;&lt;/object&gt;&lt;/object&gt;&lt;object type=&quot;8&quot; unique_id=&quot;10052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1219</Words>
  <Application>Microsoft Office PowerPoint</Application>
  <PresentationFormat>Widescreen</PresentationFormat>
  <Paragraphs>280</Paragraphs>
  <Slides>24</Slides>
  <Notes>15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Verdana</vt:lpstr>
      <vt:lpstr>Wingdings</vt:lpstr>
      <vt:lpstr>Retrospect</vt:lpstr>
      <vt:lpstr>CHƯƠNG I  CHỦ NGHĨA  DUY VẬT BIỆN CHỨNG</vt:lpstr>
      <vt:lpstr>MỤC TIÊU CHƯƠNG I</vt:lpstr>
      <vt:lpstr>I/ CHỦ NGHĨA DUY VẬT VÀ CHỦ NGHĨA DUY VẬT BiỆN CHỨNG</vt:lpstr>
      <vt:lpstr>I/ CHỦ NGHĨA DUY VẬT VÀ CHỦ NGHĨA DUY VẬT BiỆN CHỨNG</vt:lpstr>
      <vt:lpstr>PowerPoint Presentation</vt:lpstr>
      <vt:lpstr>PowerPoint Presentation</vt:lpstr>
      <vt:lpstr>II/ QUAN ĐiỂM CỦA CHỦ NGHĨA DUY VẬT BiỆN CHỨNG VỀ VẬT CHẤT, Ý THỨC VÀ MỐI QUAN HỆ GiỮA VẬT CHẤT VÀ Ý THỨC</vt:lpstr>
      <vt:lpstr>II/ QUAN ĐiỂM CỦA CHỦ NGHĨA DUY VẬT BiỆN CHỨNG VỀ VẬT CHẤT, Ý THỨC VÀ MỐI QUAN HỆ GiỮA VẬT CHẤT VÀ Ý THỨC</vt:lpstr>
      <vt:lpstr>PowerPoint Presentation</vt:lpstr>
      <vt:lpstr>KHÁI NIỆM VẬT CHẤT CỦA LÊNIN</vt:lpstr>
      <vt:lpstr>PowerPoint Presentation</vt:lpstr>
      <vt:lpstr>Ý NGHĨA  ĐỊNH NGHĨA VẬT CHẤT CỦA LÊNIN</vt:lpstr>
      <vt:lpstr>II/ QUAN ĐiỂM CỦA CHỦ NGHĨA DUY VẬT BiỆN CHỨNG VỀ VẬT CHẤT, Ý THỨC VÀ MỐI QUAN HỆ GiỮA VẬT CHẤT VÀ Ý THỨC</vt:lpstr>
      <vt:lpstr>PowerPoint Presentation</vt:lpstr>
      <vt:lpstr>II/ QUAN ĐiỂM CỦA CHỦ NGHĨA DUY VẬT BiỆN CHỨNG VỀ VẬT CHẤT, Ý THỨC VÀ MỐI QUAN HỆ GiỮA VẬT CHẤT VÀ Ý THỨC</vt:lpstr>
      <vt:lpstr>PowerPoint Presentation</vt:lpstr>
      <vt:lpstr>II/ QUAN ĐiỂM CỦA CHỦ NGHĨA DUY VẬT BiỆN CHỨNG VỀ VẬT CHẤT, Ý THỨC VÀ MỐI QUAN HỆ GiỮA VẬT CHẤT VÀ Ý THỨC</vt:lpstr>
      <vt:lpstr>II/ QUAN ĐiỂM CỦA CHỦ NGHĨA DUY VẬT BiỆN CHỨNG VỀ VẬT CHẤT, Ý THỨC VÀ MỐI QUAN HỆ GiỮA VẬT CHẤT VÀ Ý THỨC</vt:lpstr>
      <vt:lpstr>PowerPoint Presentation</vt:lpstr>
      <vt:lpstr>PowerPoint Presentation</vt:lpstr>
      <vt:lpstr>PowerPoint Presentation</vt:lpstr>
      <vt:lpstr>PowerPoint Presentation</vt:lpstr>
      <vt:lpstr> 4/ Ý NGHĨA PHƯƠNG PHÁP LUẬN CỦA  MỐI QUAN HỆ GiỮA VẬT CHẤT VÀ Ý THỨC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 XÂY DỰNG PHẦN MỀM KIỂM TRA TRẮC NGHIỆM TRỰC TUYẾN MÔN GIÁO DỤC CHÍNH TRỊ</dc:title>
  <dc:creator>Admin</dc:creator>
  <cp:lastModifiedBy>KEN</cp:lastModifiedBy>
  <cp:revision>107</cp:revision>
  <dcterms:created xsi:type="dcterms:W3CDTF">2016-06-21T10:28:54Z</dcterms:created>
  <dcterms:modified xsi:type="dcterms:W3CDTF">2017-09-17T13:43:19Z</dcterms:modified>
</cp:coreProperties>
</file>