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57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91774-392A-4F21-9BC2-9411636E497E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37DFD-6A27-49D2-9DED-4542EB958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17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C15012E-DE6E-4024-89BB-3A6227361349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757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noProof="1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FC49976-CB40-4BF0-ACB2-0C7E89C2905A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536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noProof="1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BD843E5-7B6D-4F8B-86C9-BEB14344C950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064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noProof="1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3269-8645-4098-80F4-6B3232248CAF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3BF9-66BB-443A-AC90-789B8F31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56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3269-8645-4098-80F4-6B3232248CAF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3BF9-66BB-443A-AC90-789B8F31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43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3269-8645-4098-80F4-6B3232248CAF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3BF9-66BB-443A-AC90-789B8F31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93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3269-8645-4098-80F4-6B3232248CAF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3BF9-66BB-443A-AC90-789B8F31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5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3269-8645-4098-80F4-6B3232248CAF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3BF9-66BB-443A-AC90-789B8F31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0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3269-8645-4098-80F4-6B3232248CAF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3BF9-66BB-443A-AC90-789B8F31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7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3269-8645-4098-80F4-6B3232248CAF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3BF9-66BB-443A-AC90-789B8F31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87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3269-8645-4098-80F4-6B3232248CAF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3BF9-66BB-443A-AC90-789B8F31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7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3269-8645-4098-80F4-6B3232248CAF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3BF9-66BB-443A-AC90-789B8F31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17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3269-8645-4098-80F4-6B3232248CAF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3BF9-66BB-443A-AC90-789B8F31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52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3269-8645-4098-80F4-6B3232248CAF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3BF9-66BB-443A-AC90-789B8F31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5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A3269-8645-4098-80F4-6B3232248CAF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D3BF9-66BB-443A-AC90-789B8F31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60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Bài tập</a:t>
            </a:r>
            <a:r>
              <a:rPr lang="en-US" altLang="en-US" i="0" smtClean="0"/>
              <a:t> (1)</a:t>
            </a:r>
            <a:endParaRPr lang="en-US"/>
          </a:p>
        </p:txBody>
      </p:sp>
      <p:sp>
        <p:nvSpPr>
          <p:cNvPr id="7475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400" u="sng" smtClean="0"/>
              <a:t>Process</a:t>
            </a:r>
            <a:r>
              <a:rPr lang="en-US" altLang="en-US" sz="2400"/>
              <a:t>	</a:t>
            </a:r>
            <a:r>
              <a:rPr lang="en-US" altLang="en-US" sz="2400" u="sng" smtClean="0"/>
              <a:t>Thời </a:t>
            </a:r>
            <a:r>
              <a:rPr lang="en-US" altLang="en-US" sz="2400" u="sng" smtClean="0"/>
              <a:t>điểm đến</a:t>
            </a:r>
            <a:r>
              <a:rPr lang="en-US" altLang="en-US" sz="2400" smtClean="0"/>
              <a:t>	</a:t>
            </a:r>
            <a:r>
              <a:rPr lang="en-US" altLang="en-US" sz="2400" smtClean="0"/>
              <a:t> RL  	</a:t>
            </a:r>
            <a:r>
              <a:rPr lang="en-US" altLang="en-US" sz="2400" u="sng" smtClean="0"/>
              <a:t>Burst time </a:t>
            </a:r>
            <a:r>
              <a:rPr lang="en-US" altLang="en-US" sz="2400" smtClean="0"/>
              <a:t>(ms</a:t>
            </a:r>
            <a:r>
              <a:rPr lang="en-US" altLang="en-US" sz="2400" smtClean="0"/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smtClean="0"/>
              <a:t>	 </a:t>
            </a:r>
            <a:r>
              <a:rPr lang="en-US" altLang="en-US" sz="2400" i="1" smtClean="0"/>
              <a:t>P</a:t>
            </a:r>
            <a:r>
              <a:rPr lang="en-US" altLang="en-US" sz="2400" baseline="-25000" smtClean="0"/>
              <a:t>1</a:t>
            </a:r>
            <a:r>
              <a:rPr lang="en-US" altLang="en-US" sz="2400" smtClean="0"/>
              <a:t>	</a:t>
            </a:r>
            <a:r>
              <a:rPr lang="en-US" altLang="en-US" sz="2400" smtClean="0"/>
              <a:t>	</a:t>
            </a:r>
            <a:r>
              <a:rPr lang="en-US" altLang="en-US" sz="2400" smtClean="0"/>
              <a:t>    	0</a:t>
            </a:r>
            <a:r>
              <a:rPr lang="en-US" altLang="en-US" sz="2400" smtClean="0"/>
              <a:t>		  7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smtClean="0"/>
              <a:t>	 </a:t>
            </a:r>
            <a:r>
              <a:rPr lang="en-US" altLang="en-US" sz="2400" i="1" smtClean="0"/>
              <a:t>P</a:t>
            </a:r>
            <a:r>
              <a:rPr lang="en-US" altLang="en-US" sz="2400" baseline="-25000" smtClean="0"/>
              <a:t>2</a:t>
            </a:r>
            <a:r>
              <a:rPr lang="en-US" altLang="en-US" sz="2400" i="1" baseline="-25000" smtClean="0"/>
              <a:t>	</a:t>
            </a:r>
            <a:r>
              <a:rPr lang="en-US" altLang="en-US" sz="2400" i="1" baseline="-25000" smtClean="0"/>
              <a:t>	</a:t>
            </a:r>
            <a:r>
              <a:rPr lang="en-US" altLang="en-US" sz="2400" i="1" baseline="-25000" smtClean="0"/>
              <a:t>  	</a:t>
            </a:r>
            <a:r>
              <a:rPr lang="en-US" altLang="en-US" sz="2400" smtClean="0"/>
              <a:t>2</a:t>
            </a:r>
            <a:r>
              <a:rPr lang="en-US" altLang="en-US" sz="2400" smtClean="0"/>
              <a:t>		  4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smtClean="0"/>
              <a:t>	 </a:t>
            </a:r>
            <a:r>
              <a:rPr lang="en-US" altLang="en-US" sz="2400" i="1" smtClean="0"/>
              <a:t>P</a:t>
            </a:r>
            <a:r>
              <a:rPr lang="en-US" altLang="en-US" sz="2400" baseline="-25000" smtClean="0"/>
              <a:t>3</a:t>
            </a:r>
            <a:r>
              <a:rPr lang="en-US" altLang="en-US" sz="2400" smtClean="0"/>
              <a:t>	</a:t>
            </a:r>
            <a:r>
              <a:rPr lang="en-US" altLang="en-US" sz="2400" smtClean="0"/>
              <a:t>	</a:t>
            </a:r>
            <a:r>
              <a:rPr lang="en-US" altLang="en-US" sz="2400" smtClean="0"/>
              <a:t>	4</a:t>
            </a:r>
            <a:r>
              <a:rPr lang="en-US" altLang="en-US" sz="2400" smtClean="0"/>
              <a:t>		  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smtClean="0"/>
              <a:t>	 </a:t>
            </a:r>
            <a:r>
              <a:rPr lang="en-US" altLang="en-US" sz="2400" i="1" smtClean="0"/>
              <a:t>P</a:t>
            </a:r>
            <a:r>
              <a:rPr lang="en-US" altLang="en-US" sz="2400" baseline="-25000" smtClean="0"/>
              <a:t>4</a:t>
            </a:r>
            <a:r>
              <a:rPr lang="en-US" altLang="en-US" sz="2400" smtClean="0"/>
              <a:t>	</a:t>
            </a:r>
            <a:r>
              <a:rPr lang="en-US" altLang="en-US" sz="2400" smtClean="0"/>
              <a:t>	</a:t>
            </a:r>
            <a:r>
              <a:rPr lang="en-US" altLang="en-US" sz="2400" smtClean="0"/>
              <a:t>	5	</a:t>
            </a:r>
            <a:r>
              <a:rPr lang="en-US" altLang="en-US" sz="2400" smtClean="0"/>
              <a:t>	  4</a:t>
            </a:r>
          </a:p>
          <a:p>
            <a:pPr eaLnBrk="1" hangingPunct="1"/>
            <a:r>
              <a:rPr lang="en-US" altLang="en-US" sz="2400" smtClean="0"/>
              <a:t>Hãy cho biết thời gian chờ trung bình của giải thuật điều phối nào tốt hơn</a:t>
            </a:r>
          </a:p>
          <a:p>
            <a:pPr marL="0" indent="0" eaLnBrk="1" hangingPunct="1">
              <a:buNone/>
            </a:pPr>
            <a:r>
              <a:rPr lang="en-US" altLang="en-US" sz="2400" smtClean="0"/>
              <a:t>a/ SJF</a:t>
            </a:r>
          </a:p>
          <a:p>
            <a:pPr marL="0" indent="0" eaLnBrk="1" hangingPunct="1">
              <a:buNone/>
            </a:pPr>
            <a:r>
              <a:rPr lang="en-US" altLang="en-US" sz="2400" smtClean="0"/>
              <a:t>b/ SRTF</a:t>
            </a:r>
            <a:endParaRPr lang="en-US" altLang="en-US" sz="2400" smtClean="0"/>
          </a:p>
          <a:p>
            <a:pPr eaLnBrk="1" hangingPunct="1"/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477008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defRPr>
            </a:lvl2pPr>
            <a:lvl3pPr>
              <a:defRPr sz="220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 sz="2000">
                <a:solidFill>
                  <a:srgbClr val="666699"/>
                </a:solidFill>
                <a:latin typeface="Times New Roman" pitchFamily="18" charset="0"/>
                <a:cs typeface="Times New Roman" pitchFamily="18" charset="0"/>
              </a:defRPr>
            </a:lvl4pPr>
            <a:lvl5pPr>
              <a:defRPr sz="2000">
                <a:solidFill>
                  <a:srgbClr val="666699"/>
                </a:solidFill>
                <a:latin typeface="Times New Roman" pitchFamily="18" charset="0"/>
                <a:cs typeface="Times New Roman" pitchFamily="18" charset="0"/>
              </a:defRPr>
            </a:lvl5pPr>
            <a:lvl6pPr eaLnBrk="0" hangingPunct="0">
              <a:defRPr sz="2000">
                <a:solidFill>
                  <a:srgbClr val="666699"/>
                </a:solidFill>
                <a:latin typeface="Times New Roman" pitchFamily="18" charset="0"/>
                <a:cs typeface="Times New Roman" pitchFamily="18" charset="0"/>
              </a:defRPr>
            </a:lvl6pPr>
            <a:lvl7pPr eaLnBrk="0" hangingPunct="0">
              <a:defRPr sz="2000">
                <a:solidFill>
                  <a:srgbClr val="666699"/>
                </a:solidFill>
                <a:latin typeface="Times New Roman" pitchFamily="18" charset="0"/>
                <a:cs typeface="Times New Roman" pitchFamily="18" charset="0"/>
              </a:defRPr>
            </a:lvl7pPr>
            <a:lvl8pPr eaLnBrk="0" hangingPunct="0">
              <a:defRPr sz="2000">
                <a:solidFill>
                  <a:srgbClr val="666699"/>
                </a:solidFill>
                <a:latin typeface="Times New Roman" pitchFamily="18" charset="0"/>
                <a:cs typeface="Times New Roman" pitchFamily="18" charset="0"/>
              </a:defRPr>
            </a:lvl8pPr>
            <a:lvl9pPr eaLnBrk="0" hangingPunct="0">
              <a:defRPr sz="2000">
                <a:solidFill>
                  <a:srgbClr val="6666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en-US" sz="1200" smtClean="0">
                <a:solidFill>
                  <a:srgbClr val="666699"/>
                </a:solidFill>
              </a:rPr>
              <a:t>ĐỊNH THỜI CPU</a:t>
            </a:r>
          </a:p>
        </p:txBody>
      </p:sp>
      <p:sp>
        <p:nvSpPr>
          <p:cNvPr id="152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defRPr>
            </a:lvl2pPr>
            <a:lvl3pPr>
              <a:defRPr sz="220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 sz="2000">
                <a:solidFill>
                  <a:srgbClr val="666699"/>
                </a:solidFill>
                <a:latin typeface="Times New Roman" pitchFamily="18" charset="0"/>
                <a:cs typeface="Times New Roman" pitchFamily="18" charset="0"/>
              </a:defRPr>
            </a:lvl4pPr>
            <a:lvl5pPr>
              <a:defRPr sz="2000">
                <a:solidFill>
                  <a:srgbClr val="666699"/>
                </a:solidFill>
                <a:latin typeface="Times New Roman" pitchFamily="18" charset="0"/>
                <a:cs typeface="Times New Roman" pitchFamily="18" charset="0"/>
              </a:defRPr>
            </a:lvl5pPr>
            <a:lvl6pPr eaLnBrk="0" hangingPunct="0">
              <a:defRPr sz="2000">
                <a:solidFill>
                  <a:srgbClr val="666699"/>
                </a:solidFill>
                <a:latin typeface="Times New Roman" pitchFamily="18" charset="0"/>
                <a:cs typeface="Times New Roman" pitchFamily="18" charset="0"/>
              </a:defRPr>
            </a:lvl6pPr>
            <a:lvl7pPr eaLnBrk="0" hangingPunct="0">
              <a:defRPr sz="2000">
                <a:solidFill>
                  <a:srgbClr val="666699"/>
                </a:solidFill>
                <a:latin typeface="Times New Roman" pitchFamily="18" charset="0"/>
                <a:cs typeface="Times New Roman" pitchFamily="18" charset="0"/>
              </a:defRPr>
            </a:lvl7pPr>
            <a:lvl8pPr eaLnBrk="0" hangingPunct="0">
              <a:defRPr sz="2000">
                <a:solidFill>
                  <a:srgbClr val="666699"/>
                </a:solidFill>
                <a:latin typeface="Times New Roman" pitchFamily="18" charset="0"/>
                <a:cs typeface="Times New Roman" pitchFamily="18" charset="0"/>
              </a:defRPr>
            </a:lvl8pPr>
            <a:lvl9pPr eaLnBrk="0" hangingPunct="0">
              <a:defRPr sz="2000">
                <a:solidFill>
                  <a:srgbClr val="6666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F10ED5D9-E1C0-45B9-B43E-F425FF364F22}" type="slidenum">
              <a:rPr lang="en-US" altLang="en-US" sz="1200">
                <a:solidFill>
                  <a:srgbClr val="666699"/>
                </a:solidFill>
              </a:rPr>
              <a:pPr/>
              <a:t>2</a:t>
            </a:fld>
            <a:endParaRPr lang="en-US" altLang="en-US" sz="1200">
              <a:solidFill>
                <a:srgbClr val="666699"/>
              </a:solidFill>
            </a:endParaRPr>
          </a:p>
        </p:txBody>
      </p:sp>
      <p:sp>
        <p:nvSpPr>
          <p:cNvPr id="152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Bài </a:t>
            </a:r>
            <a:r>
              <a:rPr lang="en-US" altLang="en-US" smtClean="0"/>
              <a:t>tập</a:t>
            </a:r>
            <a:r>
              <a:rPr lang="en-US" altLang="en-US" i="0" smtClean="0"/>
              <a:t> </a:t>
            </a:r>
            <a:r>
              <a:rPr lang="en-US" altLang="en-US" i="0" smtClean="0"/>
              <a:t>(2)</a:t>
            </a:r>
            <a:endParaRPr lang="en-US" altLang="en-US" smtClean="0"/>
          </a:p>
        </p:txBody>
      </p:sp>
      <p:sp>
        <p:nvSpPr>
          <p:cNvPr id="152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u="sng" smtClean="0"/>
              <a:t>Process</a:t>
            </a:r>
            <a:r>
              <a:rPr lang="en-US" altLang="en-US" sz="2400" smtClean="0"/>
              <a:t>	</a:t>
            </a:r>
            <a:r>
              <a:rPr lang="en-US" altLang="en-US" sz="2400" smtClean="0"/>
              <a:t>	</a:t>
            </a:r>
            <a:r>
              <a:rPr lang="en-US" altLang="en-US" sz="2400" u="sng" smtClean="0"/>
              <a:t>Burst </a:t>
            </a:r>
            <a:r>
              <a:rPr lang="en-US" altLang="en-US" sz="2400" u="sng" smtClean="0"/>
              <a:t>Time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/>
              <a:t>	</a:t>
            </a:r>
            <a:r>
              <a:rPr lang="en-US" altLang="en-US" sz="2400" i="1" smtClean="0"/>
              <a:t>P</a:t>
            </a:r>
            <a:r>
              <a:rPr lang="en-US" altLang="en-US" sz="2400" baseline="-25000" smtClean="0"/>
              <a:t>1</a:t>
            </a:r>
            <a:r>
              <a:rPr lang="en-US" altLang="en-US" sz="2400" smtClean="0"/>
              <a:t>	</a:t>
            </a:r>
            <a:r>
              <a:rPr lang="en-US" altLang="en-US" sz="2400" smtClean="0"/>
              <a:t>	</a:t>
            </a:r>
            <a:r>
              <a:rPr lang="en-US" altLang="en-US" sz="2400" smtClean="0"/>
              <a:t>	10</a:t>
            </a:r>
            <a:endParaRPr lang="en-US" altLang="en-US" sz="24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i="1" smtClean="0"/>
              <a:t>	P</a:t>
            </a:r>
            <a:r>
              <a:rPr lang="en-US" altLang="en-US" sz="2400" baseline="-25000" smtClean="0"/>
              <a:t>2</a:t>
            </a:r>
            <a:r>
              <a:rPr lang="en-US" altLang="en-US" sz="2400" smtClean="0"/>
              <a:t> </a:t>
            </a:r>
            <a:r>
              <a:rPr lang="en-US" altLang="en-US" sz="2400" smtClean="0"/>
              <a:t>	</a:t>
            </a:r>
            <a:r>
              <a:rPr lang="en-US" altLang="en-US" sz="2400" smtClean="0"/>
              <a:t>	</a:t>
            </a:r>
            <a:r>
              <a:rPr lang="en-US" altLang="en-US" sz="2400" smtClean="0"/>
              <a:t>	29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/>
              <a:t>	</a:t>
            </a:r>
            <a:r>
              <a:rPr lang="en-US" altLang="en-US" sz="2400" i="1" smtClean="0"/>
              <a:t>P</a:t>
            </a:r>
            <a:r>
              <a:rPr lang="en-US" altLang="en-US" sz="2400" baseline="-25000" smtClean="0"/>
              <a:t>3</a:t>
            </a:r>
            <a:r>
              <a:rPr lang="en-US" altLang="en-US" sz="2400" i="1" baseline="-25000" smtClean="0"/>
              <a:t>	</a:t>
            </a:r>
            <a:r>
              <a:rPr lang="en-US" altLang="en-US" sz="2400" i="1" baseline="-25000" smtClean="0"/>
              <a:t>	</a:t>
            </a:r>
            <a:r>
              <a:rPr lang="en-US" altLang="en-US" sz="2400" i="1" baseline="-25000" smtClean="0"/>
              <a:t>	   </a:t>
            </a:r>
            <a:r>
              <a:rPr lang="en-US" altLang="en-US" sz="2400" smtClean="0"/>
              <a:t>3</a:t>
            </a:r>
            <a:r>
              <a:rPr lang="en-US" altLang="en-US" sz="2400" i="1" baseline="-25000" smtClean="0"/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/>
              <a:t>	</a:t>
            </a:r>
            <a:r>
              <a:rPr lang="en-US" altLang="en-US" sz="2400" i="1" smtClean="0"/>
              <a:t>P</a:t>
            </a:r>
            <a:r>
              <a:rPr lang="en-US" altLang="en-US" sz="2400" baseline="-25000" smtClean="0"/>
              <a:t>4</a:t>
            </a:r>
            <a:r>
              <a:rPr lang="en-US" altLang="en-US" sz="2400" i="1" baseline="-25000" smtClean="0"/>
              <a:t>	</a:t>
            </a:r>
            <a:r>
              <a:rPr lang="en-US" altLang="en-US" sz="2400" i="1" baseline="-25000" smtClean="0"/>
              <a:t>	</a:t>
            </a:r>
            <a:r>
              <a:rPr lang="en-US" altLang="en-US" sz="2400" i="1" baseline="-25000" smtClean="0"/>
              <a:t>	   </a:t>
            </a:r>
            <a:r>
              <a:rPr lang="en-US" altLang="en-US" sz="2400" smtClean="0"/>
              <a:t>7</a:t>
            </a:r>
            <a:r>
              <a:rPr lang="en-US" altLang="en-US" sz="2400" i="1" baseline="-25000" smtClean="0"/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/>
              <a:t>	</a:t>
            </a:r>
            <a:r>
              <a:rPr lang="en-US" altLang="en-US" sz="2400" i="1" smtClean="0"/>
              <a:t>P</a:t>
            </a:r>
            <a:r>
              <a:rPr lang="en-US" altLang="en-US" sz="2400" baseline="-25000" smtClean="0"/>
              <a:t>5</a:t>
            </a:r>
            <a:r>
              <a:rPr lang="en-US" altLang="en-US" sz="2400" i="1" baseline="-25000" smtClean="0"/>
              <a:t>	 </a:t>
            </a:r>
            <a:r>
              <a:rPr lang="en-US" altLang="en-US" sz="2400" i="1" baseline="-25000" smtClean="0"/>
              <a:t>	</a:t>
            </a:r>
            <a:r>
              <a:rPr lang="en-US" altLang="en-US" sz="2400" i="1" baseline="-25000" smtClean="0"/>
              <a:t>	</a:t>
            </a:r>
            <a:r>
              <a:rPr lang="en-US" altLang="en-US" sz="2400" smtClean="0"/>
              <a:t>12</a:t>
            </a:r>
            <a:r>
              <a:rPr lang="en-US" altLang="en-US" sz="2400" i="1" baseline="-25000" smtClean="0"/>
              <a:t> </a:t>
            </a:r>
            <a:endParaRPr lang="en-US" altLang="en-US" sz="2400" i="1" baseline="-250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Tất cả đều đến ở thời điểm 0 và thứ tự P1, P2… P5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Xét các giải thuật FCFS, SJF, và RR với quantum time = 10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Giải thuật </a:t>
            </a:r>
            <a:r>
              <a:rPr lang="en-US" altLang="en-US" sz="2400"/>
              <a:t>nào cho thời gian đợi trung bình nhỏ nhất?</a:t>
            </a:r>
          </a:p>
        </p:txBody>
      </p:sp>
    </p:spTree>
    <p:extLst>
      <p:ext uri="{BB962C8B-B14F-4D97-AF65-F5344CB8AC3E}">
        <p14:creationId xmlns:p14="http://schemas.microsoft.com/office/powerpoint/2010/main" val="3714058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defRPr>
            </a:lvl2pPr>
            <a:lvl3pPr>
              <a:defRPr sz="220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 sz="2000">
                <a:solidFill>
                  <a:srgbClr val="666699"/>
                </a:solidFill>
                <a:latin typeface="Times New Roman" pitchFamily="18" charset="0"/>
                <a:cs typeface="Times New Roman" pitchFamily="18" charset="0"/>
              </a:defRPr>
            </a:lvl4pPr>
            <a:lvl5pPr>
              <a:defRPr sz="2000">
                <a:solidFill>
                  <a:srgbClr val="666699"/>
                </a:solidFill>
                <a:latin typeface="Times New Roman" pitchFamily="18" charset="0"/>
                <a:cs typeface="Times New Roman" pitchFamily="18" charset="0"/>
              </a:defRPr>
            </a:lvl5pPr>
            <a:lvl6pPr eaLnBrk="0" hangingPunct="0">
              <a:defRPr sz="2000">
                <a:solidFill>
                  <a:srgbClr val="666699"/>
                </a:solidFill>
                <a:latin typeface="Times New Roman" pitchFamily="18" charset="0"/>
                <a:cs typeface="Times New Roman" pitchFamily="18" charset="0"/>
              </a:defRPr>
            </a:lvl6pPr>
            <a:lvl7pPr eaLnBrk="0" hangingPunct="0">
              <a:defRPr sz="2000">
                <a:solidFill>
                  <a:srgbClr val="666699"/>
                </a:solidFill>
                <a:latin typeface="Times New Roman" pitchFamily="18" charset="0"/>
                <a:cs typeface="Times New Roman" pitchFamily="18" charset="0"/>
              </a:defRPr>
            </a:lvl7pPr>
            <a:lvl8pPr eaLnBrk="0" hangingPunct="0">
              <a:defRPr sz="2000">
                <a:solidFill>
                  <a:srgbClr val="666699"/>
                </a:solidFill>
                <a:latin typeface="Times New Roman" pitchFamily="18" charset="0"/>
                <a:cs typeface="Times New Roman" pitchFamily="18" charset="0"/>
              </a:defRPr>
            </a:lvl8pPr>
            <a:lvl9pPr eaLnBrk="0" hangingPunct="0">
              <a:defRPr sz="2000">
                <a:solidFill>
                  <a:srgbClr val="6666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en-US" sz="1200" smtClean="0">
                <a:solidFill>
                  <a:srgbClr val="666699"/>
                </a:solidFill>
              </a:rPr>
              <a:t>ĐỊNH THỜI CPU</a:t>
            </a:r>
          </a:p>
        </p:txBody>
      </p:sp>
      <p:sp>
        <p:nvSpPr>
          <p:cNvPr id="1054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defRPr>
            </a:lvl2pPr>
            <a:lvl3pPr>
              <a:defRPr sz="220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 sz="2000">
                <a:solidFill>
                  <a:srgbClr val="666699"/>
                </a:solidFill>
                <a:latin typeface="Times New Roman" pitchFamily="18" charset="0"/>
                <a:cs typeface="Times New Roman" pitchFamily="18" charset="0"/>
              </a:defRPr>
            </a:lvl4pPr>
            <a:lvl5pPr>
              <a:defRPr sz="2000">
                <a:solidFill>
                  <a:srgbClr val="666699"/>
                </a:solidFill>
                <a:latin typeface="Times New Roman" pitchFamily="18" charset="0"/>
                <a:cs typeface="Times New Roman" pitchFamily="18" charset="0"/>
              </a:defRPr>
            </a:lvl5pPr>
            <a:lvl6pPr eaLnBrk="0" hangingPunct="0">
              <a:defRPr sz="2000">
                <a:solidFill>
                  <a:srgbClr val="666699"/>
                </a:solidFill>
                <a:latin typeface="Times New Roman" pitchFamily="18" charset="0"/>
                <a:cs typeface="Times New Roman" pitchFamily="18" charset="0"/>
              </a:defRPr>
            </a:lvl6pPr>
            <a:lvl7pPr eaLnBrk="0" hangingPunct="0">
              <a:defRPr sz="2000">
                <a:solidFill>
                  <a:srgbClr val="666699"/>
                </a:solidFill>
                <a:latin typeface="Times New Roman" pitchFamily="18" charset="0"/>
                <a:cs typeface="Times New Roman" pitchFamily="18" charset="0"/>
              </a:defRPr>
            </a:lvl7pPr>
            <a:lvl8pPr eaLnBrk="0" hangingPunct="0">
              <a:defRPr sz="2000">
                <a:solidFill>
                  <a:srgbClr val="666699"/>
                </a:solidFill>
                <a:latin typeface="Times New Roman" pitchFamily="18" charset="0"/>
                <a:cs typeface="Times New Roman" pitchFamily="18" charset="0"/>
              </a:defRPr>
            </a:lvl8pPr>
            <a:lvl9pPr eaLnBrk="0" hangingPunct="0">
              <a:defRPr sz="2000">
                <a:solidFill>
                  <a:srgbClr val="6666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3154B6B4-977F-4539-94EF-903B2A6FF5A6}" type="slidenum">
              <a:rPr lang="en-US" altLang="en-US" sz="1200">
                <a:solidFill>
                  <a:srgbClr val="666699"/>
                </a:solidFill>
              </a:rPr>
              <a:pPr/>
              <a:t>3</a:t>
            </a:fld>
            <a:endParaRPr lang="en-US" altLang="en-US" sz="1200">
              <a:solidFill>
                <a:srgbClr val="666699"/>
              </a:solidFill>
            </a:endParaRPr>
          </a:p>
        </p:txBody>
      </p:sp>
      <p:sp>
        <p:nvSpPr>
          <p:cNvPr id="1054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Round Robin (</a:t>
            </a:r>
            <a:r>
              <a:rPr lang="en-US" altLang="en-US" smtClean="0"/>
              <a:t>RR</a:t>
            </a:r>
            <a:r>
              <a:rPr lang="en-US" altLang="en-US" smtClean="0"/>
              <a:t>)</a:t>
            </a:r>
            <a:endParaRPr lang="en-US" altLang="en-US" smtClean="0"/>
          </a:p>
        </p:txBody>
      </p:sp>
      <p:sp>
        <p:nvSpPr>
          <p:cNvPr id="1054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smtClean="0"/>
              <a:t>	</a:t>
            </a:r>
            <a:r>
              <a:rPr lang="en-US" altLang="en-US" sz="2400" u="sng" smtClean="0"/>
              <a:t>Process</a:t>
            </a:r>
            <a:r>
              <a:rPr lang="en-US" altLang="en-US" sz="2400" smtClean="0"/>
              <a:t>	</a:t>
            </a:r>
            <a:r>
              <a:rPr lang="en-US" altLang="en-US" sz="2400" u="sng" smtClean="0"/>
              <a:t>Burst time</a:t>
            </a:r>
            <a:r>
              <a:rPr lang="en-US" altLang="en-US" sz="2400" smtClean="0"/>
              <a:t> (ms)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i="1" smtClean="0"/>
              <a:t>		P</a:t>
            </a:r>
            <a:r>
              <a:rPr lang="en-US" altLang="en-US" sz="2400" baseline="-25000" smtClean="0"/>
              <a:t>1</a:t>
            </a:r>
            <a:r>
              <a:rPr lang="en-US" altLang="en-US" sz="2400" i="1" baseline="-25000" smtClean="0"/>
              <a:t>	</a:t>
            </a:r>
            <a:r>
              <a:rPr lang="en-US" altLang="en-US" sz="2400" smtClean="0"/>
              <a:t>53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smtClean="0"/>
              <a:t>		</a:t>
            </a:r>
            <a:r>
              <a:rPr lang="en-US" altLang="en-US" sz="2400" i="1" smtClean="0"/>
              <a:t>P</a:t>
            </a:r>
            <a:r>
              <a:rPr lang="en-US" altLang="en-US" sz="2400" baseline="-25000" smtClean="0"/>
              <a:t>2</a:t>
            </a:r>
            <a:r>
              <a:rPr lang="en-US" altLang="en-US" sz="2400" i="1" baseline="-25000" smtClean="0"/>
              <a:t>	</a:t>
            </a:r>
            <a:r>
              <a:rPr lang="en-US" altLang="en-US" sz="2400" smtClean="0"/>
              <a:t>17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smtClean="0"/>
              <a:t>		</a:t>
            </a:r>
            <a:r>
              <a:rPr lang="en-US" altLang="en-US" sz="2400" i="1" smtClean="0"/>
              <a:t>P</a:t>
            </a:r>
            <a:r>
              <a:rPr lang="en-US" altLang="en-US" sz="2400" baseline="-25000" smtClean="0"/>
              <a:t>3</a:t>
            </a:r>
            <a:r>
              <a:rPr lang="en-US" altLang="en-US" sz="2400" i="1" baseline="-25000" smtClean="0"/>
              <a:t>	</a:t>
            </a:r>
            <a:r>
              <a:rPr lang="en-US" altLang="en-US" sz="2400" smtClean="0"/>
              <a:t>68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smtClean="0"/>
              <a:t>		</a:t>
            </a:r>
            <a:r>
              <a:rPr lang="en-US" altLang="en-US" sz="2400" i="1" smtClean="0"/>
              <a:t>P</a:t>
            </a:r>
            <a:r>
              <a:rPr lang="en-US" altLang="en-US" sz="2400" baseline="-25000" smtClean="0"/>
              <a:t>4</a:t>
            </a:r>
            <a:r>
              <a:rPr lang="en-US" altLang="en-US" sz="2400" i="1" baseline="-25000" smtClean="0"/>
              <a:t>	</a:t>
            </a:r>
            <a:r>
              <a:rPr lang="en-US" altLang="en-US" sz="2400" smtClean="0"/>
              <a:t>24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Quantum time = 20 ms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Giản đồ Gantt: </a:t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3053199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28</Words>
  <Application>Microsoft Office PowerPoint</Application>
  <PresentationFormat>On-screen Show (4:3)</PresentationFormat>
  <Paragraphs>34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Bài tập (1)</vt:lpstr>
      <vt:lpstr>Bài tập (2)</vt:lpstr>
      <vt:lpstr>Round Robin (RR)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tập (1)</dc:title>
  <dc:creator>Windows User</dc:creator>
  <cp:lastModifiedBy>Windows User</cp:lastModifiedBy>
  <cp:revision>15</cp:revision>
  <dcterms:created xsi:type="dcterms:W3CDTF">2019-04-03T00:34:32Z</dcterms:created>
  <dcterms:modified xsi:type="dcterms:W3CDTF">2019-04-03T00:59:46Z</dcterms:modified>
</cp:coreProperties>
</file>