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0"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286" r:id="rId48"/>
    <p:sldId id="287" r:id="rId49"/>
    <p:sldId id="288" r:id="rId50"/>
    <p:sldId id="289" r:id="rId51"/>
    <p:sldId id="291" r:id="rId52"/>
    <p:sldId id="292" r:id="rId53"/>
  </p:sldIdLst>
  <p:sldSz cx="9144000" cy="6858000" type="screen4x3"/>
  <p:notesSz cx="9144000" cy="6858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02" y="-4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4/14/2020</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4007" y="70103"/>
            <a:ext cx="9013190" cy="6693534"/>
          </a:xfrm>
          <a:custGeom>
            <a:avLst/>
            <a:gdLst/>
            <a:ahLst/>
            <a:cxnLst/>
            <a:rect l="l" t="t" r="r" b="b"/>
            <a:pathLst>
              <a:path w="9013190"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8682990" y="0"/>
                </a:lnTo>
                <a:lnTo>
                  <a:pt x="8731751" y="3576"/>
                </a:lnTo>
                <a:lnTo>
                  <a:pt x="8778290" y="13967"/>
                </a:lnTo>
                <a:lnTo>
                  <a:pt x="8822095" y="30662"/>
                </a:lnTo>
                <a:lnTo>
                  <a:pt x="8862658" y="53151"/>
                </a:lnTo>
                <a:lnTo>
                  <a:pt x="8899467" y="80923"/>
                </a:lnTo>
                <a:lnTo>
                  <a:pt x="8932012" y="113468"/>
                </a:lnTo>
                <a:lnTo>
                  <a:pt x="8959784" y="150277"/>
                </a:lnTo>
                <a:lnTo>
                  <a:pt x="8982273" y="190840"/>
                </a:lnTo>
                <a:lnTo>
                  <a:pt x="8998968" y="234645"/>
                </a:lnTo>
                <a:lnTo>
                  <a:pt x="9009359" y="281184"/>
                </a:lnTo>
                <a:lnTo>
                  <a:pt x="9012936" y="329946"/>
                </a:lnTo>
                <a:lnTo>
                  <a:pt x="9012936" y="6363487"/>
                </a:lnTo>
                <a:lnTo>
                  <a:pt x="9009359" y="6412239"/>
                </a:lnTo>
                <a:lnTo>
                  <a:pt x="8998968" y="6458771"/>
                </a:lnTo>
                <a:lnTo>
                  <a:pt x="8982273" y="6502571"/>
                </a:lnTo>
                <a:lnTo>
                  <a:pt x="8959784" y="6543130"/>
                </a:lnTo>
                <a:lnTo>
                  <a:pt x="8932012" y="6579937"/>
                </a:lnTo>
                <a:lnTo>
                  <a:pt x="8899467" y="6612482"/>
                </a:lnTo>
                <a:lnTo>
                  <a:pt x="8862658" y="6640254"/>
                </a:lnTo>
                <a:lnTo>
                  <a:pt x="8822095" y="6662742"/>
                </a:lnTo>
                <a:lnTo>
                  <a:pt x="8778290" y="6679438"/>
                </a:lnTo>
                <a:lnTo>
                  <a:pt x="8731751" y="6689829"/>
                </a:lnTo>
                <a:lnTo>
                  <a:pt x="8682990" y="6693406"/>
                </a:lnTo>
                <a:lnTo>
                  <a:pt x="329920" y="6693406"/>
                </a:lnTo>
                <a:lnTo>
                  <a:pt x="281168" y="6689829"/>
                </a:lnTo>
                <a:lnTo>
                  <a:pt x="234636" y="6679438"/>
                </a:lnTo>
                <a:lnTo>
                  <a:pt x="190835" y="6662742"/>
                </a:lnTo>
                <a:lnTo>
                  <a:pt x="150276" y="6640254"/>
                </a:lnTo>
                <a:lnTo>
                  <a:pt x="113469" y="6612482"/>
                </a:lnTo>
                <a:lnTo>
                  <a:pt x="80925" y="6579937"/>
                </a:lnTo>
                <a:lnTo>
                  <a:pt x="53153" y="6543130"/>
                </a:lnTo>
                <a:lnTo>
                  <a:pt x="30664" y="6502571"/>
                </a:lnTo>
                <a:lnTo>
                  <a:pt x="13968" y="6458771"/>
                </a:lnTo>
                <a:lnTo>
                  <a:pt x="3577" y="6412239"/>
                </a:lnTo>
                <a:lnTo>
                  <a:pt x="0" y="6363487"/>
                </a:lnTo>
                <a:lnTo>
                  <a:pt x="0" y="329946"/>
                </a:lnTo>
                <a:close/>
              </a:path>
            </a:pathLst>
          </a:custGeom>
          <a:ln w="6096">
            <a:solidFill>
              <a:srgbClr val="00000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4/14/2020</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4/14/2020</a:t>
            </a:fld>
            <a:endParaRPr lang="en-US"/>
          </a:p>
        </p:txBody>
      </p:sp>
      <p:sp>
        <p:nvSpPr>
          <p:cNvPr id="7" name="Holder 7"/>
          <p:cNvSpPr>
            <a:spLocks noGrp="1"/>
          </p:cNvSpPr>
          <p:nvPr>
            <p:ph type="sldNum" sz="quarter" idx="7"/>
          </p:nvPr>
        </p:nvSpPr>
        <p:spPr/>
        <p:txBody>
          <a:bodyPr lIns="0" tIns="0" rIns="0" bIns="0"/>
          <a:lstStyle>
            <a:lvl1pPr>
              <a:defRPr sz="1400" b="0" i="0">
                <a:solidFill>
                  <a:schemeClr val="bg1"/>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4007" y="70103"/>
            <a:ext cx="9013190" cy="6693534"/>
          </a:xfrm>
          <a:custGeom>
            <a:avLst/>
            <a:gdLst/>
            <a:ahLst/>
            <a:cxnLst/>
            <a:rect l="l" t="t" r="r" b="b"/>
            <a:pathLst>
              <a:path w="9013190"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8682990" y="0"/>
                </a:lnTo>
                <a:lnTo>
                  <a:pt x="8731751" y="3576"/>
                </a:lnTo>
                <a:lnTo>
                  <a:pt x="8778290" y="13967"/>
                </a:lnTo>
                <a:lnTo>
                  <a:pt x="8822095" y="30662"/>
                </a:lnTo>
                <a:lnTo>
                  <a:pt x="8862658" y="53151"/>
                </a:lnTo>
                <a:lnTo>
                  <a:pt x="8899467" y="80923"/>
                </a:lnTo>
                <a:lnTo>
                  <a:pt x="8932012" y="113468"/>
                </a:lnTo>
                <a:lnTo>
                  <a:pt x="8959784" y="150277"/>
                </a:lnTo>
                <a:lnTo>
                  <a:pt x="8982273" y="190840"/>
                </a:lnTo>
                <a:lnTo>
                  <a:pt x="8998968" y="234645"/>
                </a:lnTo>
                <a:lnTo>
                  <a:pt x="9009359" y="281184"/>
                </a:lnTo>
                <a:lnTo>
                  <a:pt x="9012936" y="329946"/>
                </a:lnTo>
                <a:lnTo>
                  <a:pt x="9012936" y="6363487"/>
                </a:lnTo>
                <a:lnTo>
                  <a:pt x="9009359" y="6412239"/>
                </a:lnTo>
                <a:lnTo>
                  <a:pt x="8998968" y="6458771"/>
                </a:lnTo>
                <a:lnTo>
                  <a:pt x="8982273" y="6502571"/>
                </a:lnTo>
                <a:lnTo>
                  <a:pt x="8959784" y="6543130"/>
                </a:lnTo>
                <a:lnTo>
                  <a:pt x="8932012" y="6579937"/>
                </a:lnTo>
                <a:lnTo>
                  <a:pt x="8899467" y="6612482"/>
                </a:lnTo>
                <a:lnTo>
                  <a:pt x="8862658" y="6640254"/>
                </a:lnTo>
                <a:lnTo>
                  <a:pt x="8822095" y="6662742"/>
                </a:lnTo>
                <a:lnTo>
                  <a:pt x="8778290" y="6679438"/>
                </a:lnTo>
                <a:lnTo>
                  <a:pt x="8731751" y="6689829"/>
                </a:lnTo>
                <a:lnTo>
                  <a:pt x="8682990" y="6693406"/>
                </a:lnTo>
                <a:lnTo>
                  <a:pt x="329920" y="6693406"/>
                </a:lnTo>
                <a:lnTo>
                  <a:pt x="281168" y="6689829"/>
                </a:lnTo>
                <a:lnTo>
                  <a:pt x="234636" y="6679438"/>
                </a:lnTo>
                <a:lnTo>
                  <a:pt x="190835" y="6662742"/>
                </a:lnTo>
                <a:lnTo>
                  <a:pt x="150276" y="6640254"/>
                </a:lnTo>
                <a:lnTo>
                  <a:pt x="113469" y="6612482"/>
                </a:lnTo>
                <a:lnTo>
                  <a:pt x="80925" y="6579937"/>
                </a:lnTo>
                <a:lnTo>
                  <a:pt x="53153" y="6543130"/>
                </a:lnTo>
                <a:lnTo>
                  <a:pt x="30664" y="6502571"/>
                </a:lnTo>
                <a:lnTo>
                  <a:pt x="13968" y="6458771"/>
                </a:lnTo>
                <a:lnTo>
                  <a:pt x="3577" y="6412239"/>
                </a:lnTo>
                <a:lnTo>
                  <a:pt x="0" y="6363487"/>
                </a:lnTo>
                <a:lnTo>
                  <a:pt x="0" y="329946"/>
                </a:lnTo>
                <a:close/>
              </a:path>
            </a:pathLst>
          </a:custGeom>
          <a:ln w="6096">
            <a:solidFill>
              <a:srgbClr val="000000"/>
            </a:solidFill>
          </a:ln>
        </p:spPr>
        <p:txBody>
          <a:bodyPr wrap="square" lIns="0" tIns="0" rIns="0" bIns="0" rtlCol="0"/>
          <a:lstStyle/>
          <a:p>
            <a:endParaRPr/>
          </a:p>
        </p:txBody>
      </p:sp>
      <p:sp>
        <p:nvSpPr>
          <p:cNvPr id="17" name="bg object 17"/>
          <p:cNvSpPr/>
          <p:nvPr/>
        </p:nvSpPr>
        <p:spPr>
          <a:xfrm>
            <a:off x="146304" y="6211823"/>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599"/>
                </a:lnTo>
                <a:lnTo>
                  <a:pt x="4644" y="274670"/>
                </a:lnTo>
                <a:lnTo>
                  <a:pt x="17964" y="317580"/>
                </a:lnTo>
                <a:lnTo>
                  <a:pt x="39041" y="356411"/>
                </a:lnTo>
                <a:lnTo>
                  <a:pt x="66955" y="390244"/>
                </a:lnTo>
                <a:lnTo>
                  <a:pt x="100788" y="418158"/>
                </a:lnTo>
                <a:lnTo>
                  <a:pt x="139619" y="439235"/>
                </a:lnTo>
                <a:lnTo>
                  <a:pt x="182529" y="452555"/>
                </a:lnTo>
                <a:lnTo>
                  <a:pt x="228600" y="457199"/>
                </a:lnTo>
                <a:lnTo>
                  <a:pt x="274670" y="452555"/>
                </a:lnTo>
                <a:lnTo>
                  <a:pt x="317580" y="439235"/>
                </a:lnTo>
                <a:lnTo>
                  <a:pt x="356411" y="418158"/>
                </a:lnTo>
                <a:lnTo>
                  <a:pt x="390244" y="390244"/>
                </a:lnTo>
                <a:lnTo>
                  <a:pt x="418158" y="356411"/>
                </a:lnTo>
                <a:lnTo>
                  <a:pt x="439235" y="317580"/>
                </a:lnTo>
                <a:lnTo>
                  <a:pt x="452555" y="274670"/>
                </a:lnTo>
                <a:lnTo>
                  <a:pt x="457200" y="228599"/>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D24717"/>
          </a:solidFill>
        </p:spPr>
        <p:txBody>
          <a:bodyPr wrap="square" lIns="0" tIns="0" rIns="0" bIns="0" rtlCol="0"/>
          <a:lstStyle/>
          <a:p>
            <a:endParaRPr/>
          </a:p>
        </p:txBody>
      </p:sp>
      <p:sp>
        <p:nvSpPr>
          <p:cNvPr id="18" name="bg object 18"/>
          <p:cNvSpPr/>
          <p:nvPr/>
        </p:nvSpPr>
        <p:spPr>
          <a:xfrm>
            <a:off x="451497" y="274701"/>
            <a:ext cx="466305" cy="222758"/>
          </a:xfrm>
          <a:prstGeom prst="rect">
            <a:avLst/>
          </a:prstGeom>
          <a:blipFill>
            <a:blip r:embed="rId2" cstate="print"/>
            <a:stretch>
              <a:fillRect/>
            </a:stretch>
          </a:blipFill>
        </p:spPr>
        <p:txBody>
          <a:bodyPr wrap="square" lIns="0" tIns="0" rIns="0" bIns="0" rtlCol="0"/>
          <a:lstStyle/>
          <a:p>
            <a:endParaRPr/>
          </a:p>
        </p:txBody>
      </p:sp>
      <p:sp>
        <p:nvSpPr>
          <p:cNvPr id="19" name="bg object 19"/>
          <p:cNvSpPr/>
          <p:nvPr/>
        </p:nvSpPr>
        <p:spPr>
          <a:xfrm>
            <a:off x="619950" y="451993"/>
            <a:ext cx="298450" cy="41910"/>
          </a:xfrm>
          <a:custGeom>
            <a:avLst/>
            <a:gdLst/>
            <a:ahLst/>
            <a:cxnLst/>
            <a:rect l="l" t="t" r="r" b="b"/>
            <a:pathLst>
              <a:path w="298450" h="41909">
                <a:moveTo>
                  <a:pt x="256031" y="0"/>
                </a:moveTo>
                <a:lnTo>
                  <a:pt x="297853" y="0"/>
                </a:lnTo>
                <a:lnTo>
                  <a:pt x="297853" y="41783"/>
                </a:lnTo>
                <a:lnTo>
                  <a:pt x="256031" y="41783"/>
                </a:lnTo>
                <a:lnTo>
                  <a:pt x="256031" y="0"/>
                </a:lnTo>
                <a:close/>
              </a:path>
              <a:path w="298450" h="41909">
                <a:moveTo>
                  <a:pt x="0" y="0"/>
                </a:moveTo>
                <a:lnTo>
                  <a:pt x="41821" y="0"/>
                </a:lnTo>
                <a:lnTo>
                  <a:pt x="41821" y="41783"/>
                </a:lnTo>
                <a:lnTo>
                  <a:pt x="0" y="41783"/>
                </a:lnTo>
                <a:lnTo>
                  <a:pt x="0" y="0"/>
                </a:lnTo>
                <a:close/>
              </a:path>
            </a:pathLst>
          </a:custGeom>
          <a:ln w="9144">
            <a:solidFill>
              <a:srgbClr val="D03E0C"/>
            </a:solidFill>
          </a:ln>
        </p:spPr>
        <p:txBody>
          <a:bodyPr wrap="square" lIns="0" tIns="0" rIns="0" bIns="0" rtlCol="0"/>
          <a:lstStyle/>
          <a:p>
            <a:endParaRPr/>
          </a:p>
        </p:txBody>
      </p:sp>
      <p:sp>
        <p:nvSpPr>
          <p:cNvPr id="20" name="bg object 20"/>
          <p:cNvSpPr/>
          <p:nvPr/>
        </p:nvSpPr>
        <p:spPr>
          <a:xfrm>
            <a:off x="691794" y="270129"/>
            <a:ext cx="154851" cy="231902"/>
          </a:xfrm>
          <a:prstGeom prst="rect">
            <a:avLst/>
          </a:prstGeom>
          <a:blipFill>
            <a:blip r:embed="rId3" cstate="print"/>
            <a:stretch>
              <a:fillRect/>
            </a:stretch>
          </a:blipFill>
        </p:spPr>
        <p:txBody>
          <a:bodyPr wrap="square" lIns="0" tIns="0" rIns="0" bIns="0" rtlCol="0"/>
          <a:lstStyle/>
          <a:p>
            <a:endParaRPr/>
          </a:p>
        </p:txBody>
      </p:sp>
      <p:sp>
        <p:nvSpPr>
          <p:cNvPr id="21" name="bg object 21"/>
          <p:cNvSpPr/>
          <p:nvPr/>
        </p:nvSpPr>
        <p:spPr>
          <a:xfrm>
            <a:off x="446925" y="270129"/>
            <a:ext cx="104990" cy="228219"/>
          </a:xfrm>
          <a:prstGeom prst="rect">
            <a:avLst/>
          </a:prstGeom>
          <a:blipFill>
            <a:blip r:embed="rId4" cstate="print"/>
            <a:stretch>
              <a:fillRect/>
            </a:stretch>
          </a:blipFill>
        </p:spPr>
        <p:txBody>
          <a:bodyPr wrap="square" lIns="0" tIns="0" rIns="0" bIns="0" rtlCol="0"/>
          <a:lstStyle/>
          <a:p>
            <a:endParaRPr/>
          </a:p>
        </p:txBody>
      </p:sp>
      <p:sp>
        <p:nvSpPr>
          <p:cNvPr id="22" name="bg object 22"/>
          <p:cNvSpPr/>
          <p:nvPr/>
        </p:nvSpPr>
        <p:spPr>
          <a:xfrm>
            <a:off x="1033132" y="218567"/>
            <a:ext cx="6219583" cy="334898"/>
          </a:xfrm>
          <a:prstGeom prst="rect">
            <a:avLst/>
          </a:prstGeom>
          <a:blipFill>
            <a:blip r:embed="rId5" cstate="print"/>
            <a:stretch>
              <a:fillRect/>
            </a:stretch>
          </a:blipFill>
        </p:spPr>
        <p:txBody>
          <a:bodyPr wrap="square" lIns="0" tIns="0" rIns="0" bIns="0" rtlCol="0"/>
          <a:lstStyle/>
          <a:p>
            <a:endParaRPr/>
          </a:p>
        </p:txBody>
      </p:sp>
      <p:sp>
        <p:nvSpPr>
          <p:cNvPr id="23" name="bg object 23"/>
          <p:cNvSpPr/>
          <p:nvPr/>
        </p:nvSpPr>
        <p:spPr>
          <a:xfrm>
            <a:off x="1316481" y="275590"/>
            <a:ext cx="5936615" cy="278130"/>
          </a:xfrm>
          <a:custGeom>
            <a:avLst/>
            <a:gdLst/>
            <a:ahLst/>
            <a:cxnLst/>
            <a:rect l="l" t="t" r="r" b="b"/>
            <a:pathLst>
              <a:path w="5936615" h="278130">
                <a:moveTo>
                  <a:pt x="4247388" y="236092"/>
                </a:moveTo>
                <a:lnTo>
                  <a:pt x="4289171" y="236092"/>
                </a:lnTo>
                <a:lnTo>
                  <a:pt x="4289171" y="277875"/>
                </a:lnTo>
                <a:lnTo>
                  <a:pt x="4247388" y="277875"/>
                </a:lnTo>
                <a:lnTo>
                  <a:pt x="4247388" y="236092"/>
                </a:lnTo>
                <a:close/>
              </a:path>
              <a:path w="5936615" h="278130">
                <a:moveTo>
                  <a:pt x="3515868" y="236092"/>
                </a:moveTo>
                <a:lnTo>
                  <a:pt x="3557651" y="236092"/>
                </a:lnTo>
                <a:lnTo>
                  <a:pt x="3557651" y="277875"/>
                </a:lnTo>
                <a:lnTo>
                  <a:pt x="3515868" y="277875"/>
                </a:lnTo>
                <a:lnTo>
                  <a:pt x="3515868" y="236092"/>
                </a:lnTo>
                <a:close/>
              </a:path>
              <a:path w="5936615" h="278130">
                <a:moveTo>
                  <a:pt x="2584704" y="236092"/>
                </a:moveTo>
                <a:lnTo>
                  <a:pt x="2626614" y="236092"/>
                </a:lnTo>
                <a:lnTo>
                  <a:pt x="2626614" y="277875"/>
                </a:lnTo>
                <a:lnTo>
                  <a:pt x="2584704" y="277875"/>
                </a:lnTo>
                <a:lnTo>
                  <a:pt x="2584704" y="236092"/>
                </a:lnTo>
                <a:close/>
              </a:path>
              <a:path w="5936615" h="278130">
                <a:moveTo>
                  <a:pt x="5768848" y="50926"/>
                </a:moveTo>
                <a:lnTo>
                  <a:pt x="5739384" y="131825"/>
                </a:lnTo>
                <a:lnTo>
                  <a:pt x="5798820" y="131825"/>
                </a:lnTo>
                <a:lnTo>
                  <a:pt x="5768848" y="50926"/>
                </a:lnTo>
                <a:close/>
              </a:path>
              <a:path w="5936615" h="278130">
                <a:moveTo>
                  <a:pt x="29464" y="50926"/>
                </a:moveTo>
                <a:lnTo>
                  <a:pt x="0" y="131825"/>
                </a:lnTo>
                <a:lnTo>
                  <a:pt x="59436" y="131825"/>
                </a:lnTo>
                <a:lnTo>
                  <a:pt x="29464" y="50926"/>
                </a:lnTo>
                <a:close/>
              </a:path>
              <a:path w="5936615" h="278130">
                <a:moveTo>
                  <a:pt x="3069463" y="36956"/>
                </a:moveTo>
                <a:lnTo>
                  <a:pt x="3069463" y="98805"/>
                </a:lnTo>
                <a:lnTo>
                  <a:pt x="3093593" y="98805"/>
                </a:lnTo>
                <a:lnTo>
                  <a:pt x="3134233" y="93090"/>
                </a:lnTo>
                <a:lnTo>
                  <a:pt x="3142107" y="84708"/>
                </a:lnTo>
                <a:lnTo>
                  <a:pt x="3145409" y="79882"/>
                </a:lnTo>
                <a:lnTo>
                  <a:pt x="3147060" y="74167"/>
                </a:lnTo>
                <a:lnTo>
                  <a:pt x="3147060" y="67690"/>
                </a:lnTo>
                <a:lnTo>
                  <a:pt x="3147060" y="59816"/>
                </a:lnTo>
                <a:lnTo>
                  <a:pt x="3144773" y="53212"/>
                </a:lnTo>
                <a:lnTo>
                  <a:pt x="3140075" y="48132"/>
                </a:lnTo>
                <a:lnTo>
                  <a:pt x="3135503" y="42925"/>
                </a:lnTo>
                <a:lnTo>
                  <a:pt x="3090672" y="36956"/>
                </a:lnTo>
                <a:lnTo>
                  <a:pt x="3069463" y="36956"/>
                </a:lnTo>
                <a:close/>
              </a:path>
              <a:path w="5936615" h="278130">
                <a:moveTo>
                  <a:pt x="1734312" y="36956"/>
                </a:moveTo>
                <a:lnTo>
                  <a:pt x="1734312" y="181482"/>
                </a:lnTo>
                <a:lnTo>
                  <a:pt x="1767205" y="181482"/>
                </a:lnTo>
                <a:lnTo>
                  <a:pt x="1806829" y="174497"/>
                </a:lnTo>
                <a:lnTo>
                  <a:pt x="1826450" y="131889"/>
                </a:lnTo>
                <a:lnTo>
                  <a:pt x="1827530" y="109219"/>
                </a:lnTo>
                <a:lnTo>
                  <a:pt x="1827264" y="97289"/>
                </a:lnTo>
                <a:lnTo>
                  <a:pt x="1815973" y="54355"/>
                </a:lnTo>
                <a:lnTo>
                  <a:pt x="1810639" y="49275"/>
                </a:lnTo>
                <a:lnTo>
                  <a:pt x="1805305" y="44195"/>
                </a:lnTo>
                <a:lnTo>
                  <a:pt x="1766403" y="37078"/>
                </a:lnTo>
                <a:lnTo>
                  <a:pt x="1753997" y="36956"/>
                </a:lnTo>
                <a:lnTo>
                  <a:pt x="1734312" y="36956"/>
                </a:lnTo>
                <a:close/>
              </a:path>
              <a:path w="5936615" h="278130">
                <a:moveTo>
                  <a:pt x="5018278" y="33908"/>
                </a:moveTo>
                <a:lnTo>
                  <a:pt x="4974335" y="52577"/>
                </a:lnTo>
                <a:lnTo>
                  <a:pt x="4958744" y="91297"/>
                </a:lnTo>
                <a:lnTo>
                  <a:pt x="4957699" y="108965"/>
                </a:lnTo>
                <a:lnTo>
                  <a:pt x="4958770" y="126345"/>
                </a:lnTo>
                <a:lnTo>
                  <a:pt x="4974844" y="165099"/>
                </a:lnTo>
                <a:lnTo>
                  <a:pt x="5018278" y="184276"/>
                </a:lnTo>
                <a:lnTo>
                  <a:pt x="5030847" y="183086"/>
                </a:lnTo>
                <a:lnTo>
                  <a:pt x="5068865" y="154586"/>
                </a:lnTo>
                <a:lnTo>
                  <a:pt x="5078349" y="108330"/>
                </a:lnTo>
                <a:lnTo>
                  <a:pt x="5077325" y="90759"/>
                </a:lnTo>
                <a:lnTo>
                  <a:pt x="5061966" y="52450"/>
                </a:lnTo>
                <a:lnTo>
                  <a:pt x="5018278" y="33908"/>
                </a:lnTo>
                <a:close/>
              </a:path>
              <a:path w="5936615" h="278130">
                <a:moveTo>
                  <a:pt x="1244854" y="33908"/>
                </a:moveTo>
                <a:lnTo>
                  <a:pt x="1200912" y="52577"/>
                </a:lnTo>
                <a:lnTo>
                  <a:pt x="1185320" y="91297"/>
                </a:lnTo>
                <a:lnTo>
                  <a:pt x="1184275" y="108965"/>
                </a:lnTo>
                <a:lnTo>
                  <a:pt x="1185346" y="126345"/>
                </a:lnTo>
                <a:lnTo>
                  <a:pt x="1201420" y="165099"/>
                </a:lnTo>
                <a:lnTo>
                  <a:pt x="1244854" y="184276"/>
                </a:lnTo>
                <a:lnTo>
                  <a:pt x="1257423" y="183086"/>
                </a:lnTo>
                <a:lnTo>
                  <a:pt x="1295441" y="154586"/>
                </a:lnTo>
                <a:lnTo>
                  <a:pt x="1304925" y="108330"/>
                </a:lnTo>
                <a:lnTo>
                  <a:pt x="1303901" y="90759"/>
                </a:lnTo>
                <a:lnTo>
                  <a:pt x="1288542" y="52450"/>
                </a:lnTo>
                <a:lnTo>
                  <a:pt x="1244854" y="33908"/>
                </a:lnTo>
                <a:close/>
              </a:path>
              <a:path w="5936615" h="278130">
                <a:moveTo>
                  <a:pt x="2249297" y="1777"/>
                </a:moveTo>
                <a:lnTo>
                  <a:pt x="2293366" y="1777"/>
                </a:lnTo>
                <a:lnTo>
                  <a:pt x="2293366" y="181482"/>
                </a:lnTo>
                <a:lnTo>
                  <a:pt x="2402967" y="181482"/>
                </a:lnTo>
                <a:lnTo>
                  <a:pt x="2402967" y="218185"/>
                </a:lnTo>
                <a:lnTo>
                  <a:pt x="2249297" y="218185"/>
                </a:lnTo>
                <a:lnTo>
                  <a:pt x="2249297" y="1777"/>
                </a:lnTo>
                <a:close/>
              </a:path>
              <a:path w="5936615" h="278130">
                <a:moveTo>
                  <a:pt x="5892165" y="0"/>
                </a:moveTo>
                <a:lnTo>
                  <a:pt x="5936234" y="0"/>
                </a:lnTo>
                <a:lnTo>
                  <a:pt x="5936234" y="218185"/>
                </a:lnTo>
                <a:lnTo>
                  <a:pt x="5892165" y="218185"/>
                </a:lnTo>
                <a:lnTo>
                  <a:pt x="5892165" y="0"/>
                </a:lnTo>
                <a:close/>
              </a:path>
              <a:path w="5936615" h="278130">
                <a:moveTo>
                  <a:pt x="5745988" y="0"/>
                </a:moveTo>
                <a:lnTo>
                  <a:pt x="5792597" y="0"/>
                </a:lnTo>
                <a:lnTo>
                  <a:pt x="5879973" y="218185"/>
                </a:lnTo>
                <a:lnTo>
                  <a:pt x="5832094" y="218185"/>
                </a:lnTo>
                <a:lnTo>
                  <a:pt x="5813044" y="168655"/>
                </a:lnTo>
                <a:lnTo>
                  <a:pt x="5725795" y="168655"/>
                </a:lnTo>
                <a:lnTo>
                  <a:pt x="5707761" y="218185"/>
                </a:lnTo>
                <a:lnTo>
                  <a:pt x="5661025" y="218185"/>
                </a:lnTo>
                <a:lnTo>
                  <a:pt x="5745988" y="0"/>
                </a:lnTo>
                <a:close/>
              </a:path>
              <a:path w="5936615" h="278130">
                <a:moveTo>
                  <a:pt x="5463921" y="0"/>
                </a:moveTo>
                <a:lnTo>
                  <a:pt x="5507990" y="0"/>
                </a:lnTo>
                <a:lnTo>
                  <a:pt x="5507990" y="85851"/>
                </a:lnTo>
                <a:lnTo>
                  <a:pt x="5594350" y="85851"/>
                </a:lnTo>
                <a:lnTo>
                  <a:pt x="5594350" y="0"/>
                </a:lnTo>
                <a:lnTo>
                  <a:pt x="5638292" y="0"/>
                </a:lnTo>
                <a:lnTo>
                  <a:pt x="5638292" y="218185"/>
                </a:lnTo>
                <a:lnTo>
                  <a:pt x="5594350" y="218185"/>
                </a:lnTo>
                <a:lnTo>
                  <a:pt x="5594350" y="122808"/>
                </a:lnTo>
                <a:lnTo>
                  <a:pt x="5507990" y="122808"/>
                </a:lnTo>
                <a:lnTo>
                  <a:pt x="5507990" y="218185"/>
                </a:lnTo>
                <a:lnTo>
                  <a:pt x="5463921" y="218185"/>
                </a:lnTo>
                <a:lnTo>
                  <a:pt x="5463921" y="0"/>
                </a:lnTo>
                <a:close/>
              </a:path>
              <a:path w="5936615" h="278130">
                <a:moveTo>
                  <a:pt x="5244973" y="0"/>
                </a:moveTo>
                <a:lnTo>
                  <a:pt x="5288915" y="0"/>
                </a:lnTo>
                <a:lnTo>
                  <a:pt x="5288915" y="96900"/>
                </a:lnTo>
                <a:lnTo>
                  <a:pt x="5377942" y="0"/>
                </a:lnTo>
                <a:lnTo>
                  <a:pt x="5437251" y="0"/>
                </a:lnTo>
                <a:lnTo>
                  <a:pt x="5355082" y="84962"/>
                </a:lnTo>
                <a:lnTo>
                  <a:pt x="5441696" y="218185"/>
                </a:lnTo>
                <a:lnTo>
                  <a:pt x="5384673" y="218185"/>
                </a:lnTo>
                <a:lnTo>
                  <a:pt x="5324729" y="115823"/>
                </a:lnTo>
                <a:lnTo>
                  <a:pt x="5288915" y="152272"/>
                </a:lnTo>
                <a:lnTo>
                  <a:pt x="5288915" y="218185"/>
                </a:lnTo>
                <a:lnTo>
                  <a:pt x="5244973" y="218185"/>
                </a:lnTo>
                <a:lnTo>
                  <a:pt x="5244973" y="0"/>
                </a:lnTo>
                <a:close/>
              </a:path>
              <a:path w="5936615" h="278130">
                <a:moveTo>
                  <a:pt x="4701921" y="0"/>
                </a:moveTo>
                <a:lnTo>
                  <a:pt x="4745990" y="0"/>
                </a:lnTo>
                <a:lnTo>
                  <a:pt x="4745990" y="85851"/>
                </a:lnTo>
                <a:lnTo>
                  <a:pt x="4832350" y="85851"/>
                </a:lnTo>
                <a:lnTo>
                  <a:pt x="4832350" y="0"/>
                </a:lnTo>
                <a:lnTo>
                  <a:pt x="4876292" y="0"/>
                </a:lnTo>
                <a:lnTo>
                  <a:pt x="4876292" y="218185"/>
                </a:lnTo>
                <a:lnTo>
                  <a:pt x="4832350" y="218185"/>
                </a:lnTo>
                <a:lnTo>
                  <a:pt x="4832350" y="122808"/>
                </a:lnTo>
                <a:lnTo>
                  <a:pt x="4745990" y="122808"/>
                </a:lnTo>
                <a:lnTo>
                  <a:pt x="4745990" y="218185"/>
                </a:lnTo>
                <a:lnTo>
                  <a:pt x="4701921" y="218185"/>
                </a:lnTo>
                <a:lnTo>
                  <a:pt x="4701921" y="0"/>
                </a:lnTo>
                <a:close/>
              </a:path>
              <a:path w="5936615" h="278130">
                <a:moveTo>
                  <a:pt x="4180331" y="0"/>
                </a:moveTo>
                <a:lnTo>
                  <a:pt x="4224274" y="0"/>
                </a:lnTo>
                <a:lnTo>
                  <a:pt x="4224274" y="118109"/>
                </a:lnTo>
                <a:lnTo>
                  <a:pt x="4224389" y="130968"/>
                </a:lnTo>
                <a:lnTo>
                  <a:pt x="4232275" y="170687"/>
                </a:lnTo>
                <a:lnTo>
                  <a:pt x="4268470" y="184276"/>
                </a:lnTo>
                <a:lnTo>
                  <a:pt x="4277306" y="183798"/>
                </a:lnTo>
                <a:lnTo>
                  <a:pt x="4308221" y="157733"/>
                </a:lnTo>
                <a:lnTo>
                  <a:pt x="4310253" y="120649"/>
                </a:lnTo>
                <a:lnTo>
                  <a:pt x="4310253" y="0"/>
                </a:lnTo>
                <a:lnTo>
                  <a:pt x="4354195" y="0"/>
                </a:lnTo>
                <a:lnTo>
                  <a:pt x="4354195" y="114553"/>
                </a:lnTo>
                <a:lnTo>
                  <a:pt x="4353978" y="132798"/>
                </a:lnTo>
                <a:lnTo>
                  <a:pt x="4348523" y="177911"/>
                </a:lnTo>
                <a:lnTo>
                  <a:pt x="4319448" y="211665"/>
                </a:lnTo>
                <a:lnTo>
                  <a:pt x="4282201" y="221462"/>
                </a:lnTo>
                <a:lnTo>
                  <a:pt x="4269867" y="221868"/>
                </a:lnTo>
                <a:lnTo>
                  <a:pt x="4255196" y="221416"/>
                </a:lnTo>
                <a:lnTo>
                  <a:pt x="4214828" y="210802"/>
                </a:lnTo>
                <a:lnTo>
                  <a:pt x="4186449" y="177994"/>
                </a:lnTo>
                <a:lnTo>
                  <a:pt x="4180593" y="133574"/>
                </a:lnTo>
                <a:lnTo>
                  <a:pt x="4180331" y="116331"/>
                </a:lnTo>
                <a:lnTo>
                  <a:pt x="4180331" y="0"/>
                </a:lnTo>
                <a:close/>
              </a:path>
              <a:path w="5936615" h="278130">
                <a:moveTo>
                  <a:pt x="3954018" y="0"/>
                </a:moveTo>
                <a:lnTo>
                  <a:pt x="4001770" y="0"/>
                </a:lnTo>
                <a:lnTo>
                  <a:pt x="4057015" y="161543"/>
                </a:lnTo>
                <a:lnTo>
                  <a:pt x="4110481" y="0"/>
                </a:lnTo>
                <a:lnTo>
                  <a:pt x="4157218" y="0"/>
                </a:lnTo>
                <a:lnTo>
                  <a:pt x="4078985" y="218185"/>
                </a:lnTo>
                <a:lnTo>
                  <a:pt x="4031996" y="218185"/>
                </a:lnTo>
                <a:lnTo>
                  <a:pt x="3954018" y="0"/>
                </a:lnTo>
                <a:close/>
              </a:path>
              <a:path w="5936615" h="278130">
                <a:moveTo>
                  <a:pt x="3448812" y="0"/>
                </a:moveTo>
                <a:lnTo>
                  <a:pt x="3492754" y="0"/>
                </a:lnTo>
                <a:lnTo>
                  <a:pt x="3492754" y="118109"/>
                </a:lnTo>
                <a:lnTo>
                  <a:pt x="3492869" y="130968"/>
                </a:lnTo>
                <a:lnTo>
                  <a:pt x="3500754" y="170687"/>
                </a:lnTo>
                <a:lnTo>
                  <a:pt x="3536950" y="184276"/>
                </a:lnTo>
                <a:lnTo>
                  <a:pt x="3545786" y="183798"/>
                </a:lnTo>
                <a:lnTo>
                  <a:pt x="3576701" y="157733"/>
                </a:lnTo>
                <a:lnTo>
                  <a:pt x="3578732" y="120649"/>
                </a:lnTo>
                <a:lnTo>
                  <a:pt x="3578732" y="0"/>
                </a:lnTo>
                <a:lnTo>
                  <a:pt x="3622675" y="0"/>
                </a:lnTo>
                <a:lnTo>
                  <a:pt x="3622675" y="114553"/>
                </a:lnTo>
                <a:lnTo>
                  <a:pt x="3622458" y="132798"/>
                </a:lnTo>
                <a:lnTo>
                  <a:pt x="3617003" y="177911"/>
                </a:lnTo>
                <a:lnTo>
                  <a:pt x="3587928" y="211665"/>
                </a:lnTo>
                <a:lnTo>
                  <a:pt x="3550681" y="221462"/>
                </a:lnTo>
                <a:lnTo>
                  <a:pt x="3538347" y="221868"/>
                </a:lnTo>
                <a:lnTo>
                  <a:pt x="3523676" y="221416"/>
                </a:lnTo>
                <a:lnTo>
                  <a:pt x="3483308" y="210802"/>
                </a:lnTo>
                <a:lnTo>
                  <a:pt x="3454929" y="177994"/>
                </a:lnTo>
                <a:lnTo>
                  <a:pt x="3449073" y="133574"/>
                </a:lnTo>
                <a:lnTo>
                  <a:pt x="3448812" y="116331"/>
                </a:lnTo>
                <a:lnTo>
                  <a:pt x="3448812" y="0"/>
                </a:lnTo>
                <a:close/>
              </a:path>
              <a:path w="5936615" h="278130">
                <a:moveTo>
                  <a:pt x="3229737" y="0"/>
                </a:moveTo>
                <a:lnTo>
                  <a:pt x="3273805" y="0"/>
                </a:lnTo>
                <a:lnTo>
                  <a:pt x="3273805" y="85851"/>
                </a:lnTo>
                <a:lnTo>
                  <a:pt x="3360166" y="85851"/>
                </a:lnTo>
                <a:lnTo>
                  <a:pt x="3360166" y="0"/>
                </a:lnTo>
                <a:lnTo>
                  <a:pt x="3404107" y="0"/>
                </a:lnTo>
                <a:lnTo>
                  <a:pt x="3404107" y="218185"/>
                </a:lnTo>
                <a:lnTo>
                  <a:pt x="3360166" y="218185"/>
                </a:lnTo>
                <a:lnTo>
                  <a:pt x="3360166" y="122808"/>
                </a:lnTo>
                <a:lnTo>
                  <a:pt x="3273805" y="122808"/>
                </a:lnTo>
                <a:lnTo>
                  <a:pt x="3273805" y="218185"/>
                </a:lnTo>
                <a:lnTo>
                  <a:pt x="3229737" y="218185"/>
                </a:lnTo>
                <a:lnTo>
                  <a:pt x="3229737" y="0"/>
                </a:lnTo>
                <a:close/>
              </a:path>
              <a:path w="5936615" h="278130">
                <a:moveTo>
                  <a:pt x="3025394" y="0"/>
                </a:moveTo>
                <a:lnTo>
                  <a:pt x="3096006" y="0"/>
                </a:lnTo>
                <a:lnTo>
                  <a:pt x="3114363" y="212"/>
                </a:lnTo>
                <a:lnTo>
                  <a:pt x="3157430" y="6492"/>
                </a:lnTo>
                <a:lnTo>
                  <a:pt x="3185400" y="33446"/>
                </a:lnTo>
                <a:lnTo>
                  <a:pt x="3192526" y="67182"/>
                </a:lnTo>
                <a:lnTo>
                  <a:pt x="3192071" y="76801"/>
                </a:lnTo>
                <a:lnTo>
                  <a:pt x="3176952" y="113125"/>
                </a:lnTo>
                <a:lnTo>
                  <a:pt x="3143885" y="132714"/>
                </a:lnTo>
                <a:lnTo>
                  <a:pt x="3098165" y="135889"/>
                </a:lnTo>
                <a:lnTo>
                  <a:pt x="3069463" y="135889"/>
                </a:lnTo>
                <a:lnTo>
                  <a:pt x="3069463" y="218185"/>
                </a:lnTo>
                <a:lnTo>
                  <a:pt x="3025394" y="218185"/>
                </a:lnTo>
                <a:lnTo>
                  <a:pt x="3025394" y="0"/>
                </a:lnTo>
                <a:close/>
              </a:path>
            </a:pathLst>
          </a:custGeom>
          <a:ln w="9144">
            <a:solidFill>
              <a:srgbClr val="D03E0C"/>
            </a:solidFill>
          </a:ln>
        </p:spPr>
        <p:txBody>
          <a:bodyPr wrap="square" lIns="0" tIns="0" rIns="0" bIns="0" rtlCol="0"/>
          <a:lstStyle/>
          <a:p>
            <a:endParaRPr/>
          </a:p>
        </p:txBody>
      </p:sp>
      <p:sp>
        <p:nvSpPr>
          <p:cNvPr id="24" name="bg object 24"/>
          <p:cNvSpPr/>
          <p:nvPr/>
        </p:nvSpPr>
        <p:spPr>
          <a:xfrm>
            <a:off x="4035298" y="271018"/>
            <a:ext cx="183007" cy="231012"/>
          </a:xfrm>
          <a:prstGeom prst="rect">
            <a:avLst/>
          </a:prstGeom>
          <a:blipFill>
            <a:blip r:embed="rId6" cstate="print"/>
            <a:stretch>
              <a:fillRect/>
            </a:stretch>
          </a:blipFill>
        </p:spPr>
        <p:txBody>
          <a:bodyPr wrap="square" lIns="0" tIns="0" rIns="0" bIns="0" rtlCol="0"/>
          <a:lstStyle/>
          <a:p>
            <a:endParaRPr/>
          </a:p>
        </p:txBody>
      </p:sp>
      <p:sp>
        <p:nvSpPr>
          <p:cNvPr id="25" name="bg object 25"/>
          <p:cNvSpPr/>
          <p:nvPr/>
        </p:nvSpPr>
        <p:spPr>
          <a:xfrm>
            <a:off x="3006725" y="275590"/>
            <a:ext cx="995044" cy="222250"/>
          </a:xfrm>
          <a:custGeom>
            <a:avLst/>
            <a:gdLst/>
            <a:ahLst/>
            <a:cxnLst/>
            <a:rect l="l" t="t" r="r" b="b"/>
            <a:pathLst>
              <a:path w="995045" h="222250">
                <a:moveTo>
                  <a:pt x="829183" y="0"/>
                </a:moveTo>
                <a:lnTo>
                  <a:pt x="990980" y="0"/>
                </a:lnTo>
                <a:lnTo>
                  <a:pt x="990980" y="36956"/>
                </a:lnTo>
                <a:lnTo>
                  <a:pt x="873251" y="36956"/>
                </a:lnTo>
                <a:lnTo>
                  <a:pt x="873251" y="85343"/>
                </a:lnTo>
                <a:lnTo>
                  <a:pt x="982726" y="85343"/>
                </a:lnTo>
                <a:lnTo>
                  <a:pt x="982726" y="122046"/>
                </a:lnTo>
                <a:lnTo>
                  <a:pt x="873251" y="122046"/>
                </a:lnTo>
                <a:lnTo>
                  <a:pt x="873251" y="181482"/>
                </a:lnTo>
                <a:lnTo>
                  <a:pt x="995045" y="181482"/>
                </a:lnTo>
                <a:lnTo>
                  <a:pt x="995045" y="218185"/>
                </a:lnTo>
                <a:lnTo>
                  <a:pt x="829183" y="218185"/>
                </a:lnTo>
                <a:lnTo>
                  <a:pt x="829183" y="0"/>
                </a:lnTo>
                <a:close/>
              </a:path>
              <a:path w="995045" h="222250">
                <a:moveTo>
                  <a:pt x="742441" y="0"/>
                </a:moveTo>
                <a:lnTo>
                  <a:pt x="786511" y="0"/>
                </a:lnTo>
                <a:lnTo>
                  <a:pt x="786511" y="218185"/>
                </a:lnTo>
                <a:lnTo>
                  <a:pt x="742441" y="218185"/>
                </a:lnTo>
                <a:lnTo>
                  <a:pt x="742441" y="0"/>
                </a:lnTo>
                <a:close/>
              </a:path>
              <a:path w="995045" h="222250">
                <a:moveTo>
                  <a:pt x="219329" y="0"/>
                </a:moveTo>
                <a:lnTo>
                  <a:pt x="263271" y="0"/>
                </a:lnTo>
                <a:lnTo>
                  <a:pt x="263271" y="118109"/>
                </a:lnTo>
                <a:lnTo>
                  <a:pt x="263386" y="131093"/>
                </a:lnTo>
                <a:lnTo>
                  <a:pt x="278622" y="176863"/>
                </a:lnTo>
                <a:lnTo>
                  <a:pt x="307466" y="184276"/>
                </a:lnTo>
                <a:lnTo>
                  <a:pt x="323161" y="182612"/>
                </a:lnTo>
                <a:lnTo>
                  <a:pt x="348071" y="151260"/>
                </a:lnTo>
                <a:lnTo>
                  <a:pt x="349250" y="120649"/>
                </a:lnTo>
                <a:lnTo>
                  <a:pt x="349250" y="0"/>
                </a:lnTo>
                <a:lnTo>
                  <a:pt x="393191" y="0"/>
                </a:lnTo>
                <a:lnTo>
                  <a:pt x="393191" y="77850"/>
                </a:lnTo>
                <a:lnTo>
                  <a:pt x="403217" y="75374"/>
                </a:lnTo>
                <a:lnTo>
                  <a:pt x="428625" y="41782"/>
                </a:lnTo>
                <a:lnTo>
                  <a:pt x="408432" y="41782"/>
                </a:lnTo>
                <a:lnTo>
                  <a:pt x="408432" y="0"/>
                </a:lnTo>
                <a:lnTo>
                  <a:pt x="450214" y="0"/>
                </a:lnTo>
                <a:lnTo>
                  <a:pt x="450214" y="29971"/>
                </a:lnTo>
                <a:lnTo>
                  <a:pt x="441071" y="71881"/>
                </a:lnTo>
                <a:lnTo>
                  <a:pt x="406530" y="92130"/>
                </a:lnTo>
                <a:lnTo>
                  <a:pt x="393191" y="94868"/>
                </a:lnTo>
                <a:lnTo>
                  <a:pt x="393191" y="114553"/>
                </a:lnTo>
                <a:lnTo>
                  <a:pt x="391209" y="160238"/>
                </a:lnTo>
                <a:lnTo>
                  <a:pt x="376554" y="197484"/>
                </a:lnTo>
                <a:lnTo>
                  <a:pt x="330584" y="220344"/>
                </a:lnTo>
                <a:lnTo>
                  <a:pt x="308863" y="221868"/>
                </a:lnTo>
                <a:lnTo>
                  <a:pt x="284882" y="220247"/>
                </a:lnTo>
                <a:lnTo>
                  <a:pt x="248445" y="207242"/>
                </a:lnTo>
                <a:lnTo>
                  <a:pt x="223519" y="171703"/>
                </a:lnTo>
                <a:lnTo>
                  <a:pt x="219590" y="133592"/>
                </a:lnTo>
                <a:lnTo>
                  <a:pt x="219329" y="116331"/>
                </a:lnTo>
                <a:lnTo>
                  <a:pt x="219329" y="0"/>
                </a:lnTo>
                <a:close/>
              </a:path>
              <a:path w="995045" h="222250">
                <a:moveTo>
                  <a:pt x="0" y="0"/>
                </a:moveTo>
                <a:lnTo>
                  <a:pt x="80518" y="0"/>
                </a:lnTo>
                <a:lnTo>
                  <a:pt x="93329" y="261"/>
                </a:lnTo>
                <a:lnTo>
                  <a:pt x="131258" y="7576"/>
                </a:lnTo>
                <a:lnTo>
                  <a:pt x="161319" y="31898"/>
                </a:lnTo>
                <a:lnTo>
                  <a:pt x="178861" y="70637"/>
                </a:lnTo>
                <a:lnTo>
                  <a:pt x="182880" y="111124"/>
                </a:lnTo>
                <a:lnTo>
                  <a:pt x="182453" y="124174"/>
                </a:lnTo>
                <a:lnTo>
                  <a:pt x="171622" y="168943"/>
                </a:lnTo>
                <a:lnTo>
                  <a:pt x="146563" y="201451"/>
                </a:lnTo>
                <a:lnTo>
                  <a:pt x="104822" y="217042"/>
                </a:lnTo>
                <a:lnTo>
                  <a:pt x="82804" y="218185"/>
                </a:lnTo>
                <a:lnTo>
                  <a:pt x="0" y="218185"/>
                </a:lnTo>
                <a:lnTo>
                  <a:pt x="0" y="0"/>
                </a:lnTo>
                <a:close/>
              </a:path>
            </a:pathLst>
          </a:custGeom>
          <a:ln w="9144">
            <a:solidFill>
              <a:srgbClr val="D03E0C"/>
            </a:solidFill>
          </a:ln>
        </p:spPr>
        <p:txBody>
          <a:bodyPr wrap="square" lIns="0" tIns="0" rIns="0" bIns="0" rtlCol="0"/>
          <a:lstStyle/>
          <a:p>
            <a:endParaRPr/>
          </a:p>
        </p:txBody>
      </p:sp>
      <p:sp>
        <p:nvSpPr>
          <p:cNvPr id="26" name="bg object 26"/>
          <p:cNvSpPr/>
          <p:nvPr/>
        </p:nvSpPr>
        <p:spPr>
          <a:xfrm>
            <a:off x="2240025" y="271018"/>
            <a:ext cx="183007" cy="231012"/>
          </a:xfrm>
          <a:prstGeom prst="rect">
            <a:avLst/>
          </a:prstGeom>
          <a:blipFill>
            <a:blip r:embed="rId6" cstate="print"/>
            <a:stretch>
              <a:fillRect/>
            </a:stretch>
          </a:blipFill>
        </p:spPr>
        <p:txBody>
          <a:bodyPr wrap="square" lIns="0" tIns="0" rIns="0" bIns="0" rtlCol="0"/>
          <a:lstStyle/>
          <a:p>
            <a:endParaRPr/>
          </a:p>
        </p:txBody>
      </p:sp>
      <p:sp>
        <p:nvSpPr>
          <p:cNvPr id="27" name="bg object 27"/>
          <p:cNvSpPr/>
          <p:nvPr/>
        </p:nvSpPr>
        <p:spPr>
          <a:xfrm>
            <a:off x="2697860" y="271018"/>
            <a:ext cx="182245" cy="227329"/>
          </a:xfrm>
          <a:prstGeom prst="rect">
            <a:avLst/>
          </a:prstGeom>
          <a:blipFill>
            <a:blip r:embed="rId7" cstate="print"/>
            <a:stretch>
              <a:fillRect/>
            </a:stretch>
          </a:blipFill>
        </p:spPr>
        <p:txBody>
          <a:bodyPr wrap="square" lIns="0" tIns="0" rIns="0" bIns="0" rtlCol="0"/>
          <a:lstStyle/>
          <a:p>
            <a:endParaRPr/>
          </a:p>
        </p:txBody>
      </p:sp>
      <p:sp>
        <p:nvSpPr>
          <p:cNvPr id="28" name="bg object 28"/>
          <p:cNvSpPr/>
          <p:nvPr/>
        </p:nvSpPr>
        <p:spPr>
          <a:xfrm>
            <a:off x="1783461" y="271018"/>
            <a:ext cx="182245" cy="227329"/>
          </a:xfrm>
          <a:prstGeom prst="rect">
            <a:avLst/>
          </a:prstGeom>
          <a:blipFill>
            <a:blip r:embed="rId7" cstate="print"/>
            <a:stretch>
              <a:fillRect/>
            </a:stretch>
          </a:blipFill>
        </p:spPr>
        <p:txBody>
          <a:bodyPr wrap="square" lIns="0" tIns="0" rIns="0" bIns="0" rtlCol="0"/>
          <a:lstStyle/>
          <a:p>
            <a:endParaRPr/>
          </a:p>
        </p:txBody>
      </p:sp>
      <p:sp>
        <p:nvSpPr>
          <p:cNvPr id="29" name="bg object 29"/>
          <p:cNvSpPr/>
          <p:nvPr/>
        </p:nvSpPr>
        <p:spPr>
          <a:xfrm>
            <a:off x="1238148" y="271907"/>
            <a:ext cx="5202555" cy="226060"/>
          </a:xfrm>
          <a:custGeom>
            <a:avLst/>
            <a:gdLst/>
            <a:ahLst/>
            <a:cxnLst/>
            <a:rect l="l" t="t" r="r" b="b"/>
            <a:pathLst>
              <a:path w="5202555" h="226059">
                <a:moveTo>
                  <a:pt x="84937" y="3683"/>
                </a:moveTo>
                <a:lnTo>
                  <a:pt x="131546" y="3683"/>
                </a:lnTo>
                <a:lnTo>
                  <a:pt x="218922" y="221869"/>
                </a:lnTo>
                <a:lnTo>
                  <a:pt x="171043" y="221869"/>
                </a:lnTo>
                <a:lnTo>
                  <a:pt x="151993" y="172339"/>
                </a:lnTo>
                <a:lnTo>
                  <a:pt x="64744" y="172339"/>
                </a:lnTo>
                <a:lnTo>
                  <a:pt x="46710" y="221869"/>
                </a:lnTo>
                <a:lnTo>
                  <a:pt x="0" y="221869"/>
                </a:lnTo>
                <a:lnTo>
                  <a:pt x="84937" y="3683"/>
                </a:lnTo>
                <a:close/>
              </a:path>
              <a:path w="5202555" h="226059">
                <a:moveTo>
                  <a:pt x="5096103" y="0"/>
                </a:moveTo>
                <a:lnTo>
                  <a:pt x="5139569" y="7445"/>
                </a:lnTo>
                <a:lnTo>
                  <a:pt x="5173319" y="29845"/>
                </a:lnTo>
                <a:lnTo>
                  <a:pt x="5195036" y="65627"/>
                </a:lnTo>
                <a:lnTo>
                  <a:pt x="5202275" y="113030"/>
                </a:lnTo>
                <a:lnTo>
                  <a:pt x="5200487" y="138056"/>
                </a:lnTo>
                <a:lnTo>
                  <a:pt x="5186148" y="179395"/>
                </a:lnTo>
                <a:lnTo>
                  <a:pt x="5157978" y="208782"/>
                </a:lnTo>
                <a:lnTo>
                  <a:pt x="5119548" y="223692"/>
                </a:lnTo>
                <a:lnTo>
                  <a:pt x="5096738" y="225552"/>
                </a:lnTo>
                <a:lnTo>
                  <a:pt x="5073670" y="223696"/>
                </a:lnTo>
                <a:lnTo>
                  <a:pt x="5034963" y="208889"/>
                </a:lnTo>
                <a:lnTo>
                  <a:pt x="5006820" y="179699"/>
                </a:lnTo>
                <a:lnTo>
                  <a:pt x="4992481" y="138793"/>
                </a:lnTo>
                <a:lnTo>
                  <a:pt x="4990693" y="114173"/>
                </a:lnTo>
                <a:lnTo>
                  <a:pt x="4991312" y="98171"/>
                </a:lnTo>
                <a:lnTo>
                  <a:pt x="5000599" y="58166"/>
                </a:lnTo>
                <a:lnTo>
                  <a:pt x="5027539" y="22030"/>
                </a:lnTo>
                <a:lnTo>
                  <a:pt x="5071084" y="2127"/>
                </a:lnTo>
                <a:lnTo>
                  <a:pt x="5096103" y="0"/>
                </a:lnTo>
                <a:close/>
              </a:path>
            </a:pathLst>
          </a:custGeom>
          <a:ln w="9144">
            <a:solidFill>
              <a:srgbClr val="D03E0C"/>
            </a:solidFill>
          </a:ln>
        </p:spPr>
        <p:txBody>
          <a:bodyPr wrap="square" lIns="0" tIns="0" rIns="0" bIns="0" rtlCol="0"/>
          <a:lstStyle/>
          <a:p>
            <a:endParaRPr/>
          </a:p>
        </p:txBody>
      </p:sp>
      <p:sp>
        <p:nvSpPr>
          <p:cNvPr id="30" name="bg object 30"/>
          <p:cNvSpPr/>
          <p:nvPr/>
        </p:nvSpPr>
        <p:spPr>
          <a:xfrm>
            <a:off x="5786500" y="267335"/>
            <a:ext cx="199136" cy="234696"/>
          </a:xfrm>
          <a:prstGeom prst="rect">
            <a:avLst/>
          </a:prstGeom>
          <a:blipFill>
            <a:blip r:embed="rId8" cstate="print"/>
            <a:stretch>
              <a:fillRect/>
            </a:stretch>
          </a:blipFill>
        </p:spPr>
        <p:txBody>
          <a:bodyPr wrap="square" lIns="0" tIns="0" rIns="0" bIns="0" rtlCol="0"/>
          <a:lstStyle/>
          <a:p>
            <a:endParaRPr/>
          </a:p>
        </p:txBody>
      </p:sp>
      <p:sp>
        <p:nvSpPr>
          <p:cNvPr id="31" name="bg object 31"/>
          <p:cNvSpPr/>
          <p:nvPr/>
        </p:nvSpPr>
        <p:spPr>
          <a:xfrm>
            <a:off x="4972685" y="267335"/>
            <a:ext cx="199136" cy="234696"/>
          </a:xfrm>
          <a:prstGeom prst="rect">
            <a:avLst/>
          </a:prstGeom>
          <a:blipFill>
            <a:blip r:embed="rId8" cstate="print"/>
            <a:stretch>
              <a:fillRect/>
            </a:stretch>
          </a:blipFill>
        </p:spPr>
        <p:txBody>
          <a:bodyPr wrap="square" lIns="0" tIns="0" rIns="0" bIns="0" rtlCol="0"/>
          <a:lstStyle/>
          <a:p>
            <a:endParaRPr/>
          </a:p>
        </p:txBody>
      </p:sp>
      <p:sp>
        <p:nvSpPr>
          <p:cNvPr id="32" name="bg object 32"/>
          <p:cNvSpPr/>
          <p:nvPr/>
        </p:nvSpPr>
        <p:spPr>
          <a:xfrm>
            <a:off x="2455417" y="271907"/>
            <a:ext cx="212090" cy="226060"/>
          </a:xfrm>
          <a:custGeom>
            <a:avLst/>
            <a:gdLst/>
            <a:ahLst/>
            <a:cxnLst/>
            <a:rect l="l" t="t" r="r" b="b"/>
            <a:pathLst>
              <a:path w="212089" h="226059">
                <a:moveTo>
                  <a:pt x="105409" y="0"/>
                </a:moveTo>
                <a:lnTo>
                  <a:pt x="148875" y="7445"/>
                </a:lnTo>
                <a:lnTo>
                  <a:pt x="182625" y="29845"/>
                </a:lnTo>
                <a:lnTo>
                  <a:pt x="204343" y="65627"/>
                </a:lnTo>
                <a:lnTo>
                  <a:pt x="211581" y="113030"/>
                </a:lnTo>
                <a:lnTo>
                  <a:pt x="209794" y="138056"/>
                </a:lnTo>
                <a:lnTo>
                  <a:pt x="195454" y="179395"/>
                </a:lnTo>
                <a:lnTo>
                  <a:pt x="167284" y="208782"/>
                </a:lnTo>
                <a:lnTo>
                  <a:pt x="128855" y="223692"/>
                </a:lnTo>
                <a:lnTo>
                  <a:pt x="106044" y="225552"/>
                </a:lnTo>
                <a:lnTo>
                  <a:pt x="82976" y="223696"/>
                </a:lnTo>
                <a:lnTo>
                  <a:pt x="44269" y="208889"/>
                </a:lnTo>
                <a:lnTo>
                  <a:pt x="16127" y="179699"/>
                </a:lnTo>
                <a:lnTo>
                  <a:pt x="1787" y="138793"/>
                </a:lnTo>
                <a:lnTo>
                  <a:pt x="0" y="114173"/>
                </a:lnTo>
                <a:lnTo>
                  <a:pt x="619" y="98171"/>
                </a:lnTo>
                <a:lnTo>
                  <a:pt x="9906" y="58166"/>
                </a:lnTo>
                <a:lnTo>
                  <a:pt x="36845" y="22030"/>
                </a:lnTo>
                <a:lnTo>
                  <a:pt x="80390" y="2127"/>
                </a:lnTo>
                <a:lnTo>
                  <a:pt x="105409" y="0"/>
                </a:lnTo>
                <a:close/>
              </a:path>
            </a:pathLst>
          </a:custGeom>
          <a:ln w="9144">
            <a:solidFill>
              <a:srgbClr val="D03E0C"/>
            </a:solidFill>
          </a:ln>
        </p:spPr>
        <p:txBody>
          <a:bodyPr wrap="square" lIns="0" tIns="0" rIns="0" bIns="0" rtlCol="0"/>
          <a:lstStyle/>
          <a:p>
            <a:endParaRPr/>
          </a:p>
        </p:txBody>
      </p:sp>
      <p:sp>
        <p:nvSpPr>
          <p:cNvPr id="33" name="bg object 33"/>
          <p:cNvSpPr/>
          <p:nvPr/>
        </p:nvSpPr>
        <p:spPr>
          <a:xfrm>
            <a:off x="1994916" y="267335"/>
            <a:ext cx="213233" cy="234696"/>
          </a:xfrm>
          <a:prstGeom prst="rect">
            <a:avLst/>
          </a:prstGeom>
          <a:blipFill>
            <a:blip r:embed="rId9" cstate="print"/>
            <a:stretch>
              <a:fillRect/>
            </a:stretch>
          </a:blipFill>
        </p:spPr>
        <p:txBody>
          <a:bodyPr wrap="square" lIns="0" tIns="0" rIns="0" bIns="0" rtlCol="0"/>
          <a:lstStyle/>
          <a:p>
            <a:endParaRPr/>
          </a:p>
        </p:txBody>
      </p:sp>
      <p:sp>
        <p:nvSpPr>
          <p:cNvPr id="34" name="bg object 34"/>
          <p:cNvSpPr/>
          <p:nvPr/>
        </p:nvSpPr>
        <p:spPr>
          <a:xfrm>
            <a:off x="1033132" y="218567"/>
            <a:ext cx="2934335" cy="279400"/>
          </a:xfrm>
          <a:custGeom>
            <a:avLst/>
            <a:gdLst/>
            <a:ahLst/>
            <a:cxnLst/>
            <a:rect l="l" t="t" r="r" b="b"/>
            <a:pathLst>
              <a:path w="2934335" h="279400">
                <a:moveTo>
                  <a:pt x="531888" y="53339"/>
                </a:moveTo>
                <a:lnTo>
                  <a:pt x="583484" y="66627"/>
                </a:lnTo>
                <a:lnTo>
                  <a:pt x="615075" y="104786"/>
                </a:lnTo>
                <a:lnTo>
                  <a:pt x="619264" y="117093"/>
                </a:lnTo>
                <a:lnTo>
                  <a:pt x="575576" y="127507"/>
                </a:lnTo>
                <a:lnTo>
                  <a:pt x="573145" y="119483"/>
                </a:lnTo>
                <a:lnTo>
                  <a:pt x="569655" y="112363"/>
                </a:lnTo>
                <a:lnTo>
                  <a:pt x="529602" y="90931"/>
                </a:lnTo>
                <a:lnTo>
                  <a:pt x="518075" y="92025"/>
                </a:lnTo>
                <a:lnTo>
                  <a:pt x="483638" y="118427"/>
                </a:lnTo>
                <a:lnTo>
                  <a:pt x="475119" y="164718"/>
                </a:lnTo>
                <a:lnTo>
                  <a:pt x="476050" y="183965"/>
                </a:lnTo>
                <a:lnTo>
                  <a:pt x="490105" y="223773"/>
                </a:lnTo>
                <a:lnTo>
                  <a:pt x="528713" y="241299"/>
                </a:lnTo>
                <a:lnTo>
                  <a:pt x="537186" y="240607"/>
                </a:lnTo>
                <a:lnTo>
                  <a:pt x="569829" y="215725"/>
                </a:lnTo>
                <a:lnTo>
                  <a:pt x="577100" y="194944"/>
                </a:lnTo>
                <a:lnTo>
                  <a:pt x="619772" y="208533"/>
                </a:lnTo>
                <a:lnTo>
                  <a:pt x="597752" y="251789"/>
                </a:lnTo>
                <a:lnTo>
                  <a:pt x="561225" y="274589"/>
                </a:lnTo>
                <a:lnTo>
                  <a:pt x="529221" y="278891"/>
                </a:lnTo>
                <a:lnTo>
                  <a:pt x="508459" y="277036"/>
                </a:lnTo>
                <a:lnTo>
                  <a:pt x="472696" y="262229"/>
                </a:lnTo>
                <a:lnTo>
                  <a:pt x="445479" y="233082"/>
                </a:lnTo>
                <a:lnTo>
                  <a:pt x="431520" y="192454"/>
                </a:lnTo>
                <a:lnTo>
                  <a:pt x="429780" y="168020"/>
                </a:lnTo>
                <a:lnTo>
                  <a:pt x="431540" y="142303"/>
                </a:lnTo>
                <a:lnTo>
                  <a:pt x="445586" y="100012"/>
                </a:lnTo>
                <a:lnTo>
                  <a:pt x="473042" y="70270"/>
                </a:lnTo>
                <a:lnTo>
                  <a:pt x="510050" y="55221"/>
                </a:lnTo>
                <a:lnTo>
                  <a:pt x="531888" y="53339"/>
                </a:lnTo>
                <a:close/>
              </a:path>
              <a:path w="2934335" h="279400">
                <a:moveTo>
                  <a:pt x="102095" y="53339"/>
                </a:moveTo>
                <a:lnTo>
                  <a:pt x="153694" y="66627"/>
                </a:lnTo>
                <a:lnTo>
                  <a:pt x="185277" y="104786"/>
                </a:lnTo>
                <a:lnTo>
                  <a:pt x="189458" y="117093"/>
                </a:lnTo>
                <a:lnTo>
                  <a:pt x="145859" y="127507"/>
                </a:lnTo>
                <a:lnTo>
                  <a:pt x="143394" y="119483"/>
                </a:lnTo>
                <a:lnTo>
                  <a:pt x="139882" y="112363"/>
                </a:lnTo>
                <a:lnTo>
                  <a:pt x="99860" y="90931"/>
                </a:lnTo>
                <a:lnTo>
                  <a:pt x="88306" y="92025"/>
                </a:lnTo>
                <a:lnTo>
                  <a:pt x="53892" y="118427"/>
                </a:lnTo>
                <a:lnTo>
                  <a:pt x="45389" y="164718"/>
                </a:lnTo>
                <a:lnTo>
                  <a:pt x="46320" y="183965"/>
                </a:lnTo>
                <a:lnTo>
                  <a:pt x="60274" y="223773"/>
                </a:lnTo>
                <a:lnTo>
                  <a:pt x="98971" y="241299"/>
                </a:lnTo>
                <a:lnTo>
                  <a:pt x="107445" y="240607"/>
                </a:lnTo>
                <a:lnTo>
                  <a:pt x="140050" y="215725"/>
                </a:lnTo>
                <a:lnTo>
                  <a:pt x="147345" y="194944"/>
                </a:lnTo>
                <a:lnTo>
                  <a:pt x="190055" y="208533"/>
                </a:lnTo>
                <a:lnTo>
                  <a:pt x="167997" y="251789"/>
                </a:lnTo>
                <a:lnTo>
                  <a:pt x="131475" y="274589"/>
                </a:lnTo>
                <a:lnTo>
                  <a:pt x="99415" y="278891"/>
                </a:lnTo>
                <a:lnTo>
                  <a:pt x="78655" y="277036"/>
                </a:lnTo>
                <a:lnTo>
                  <a:pt x="42937" y="262229"/>
                </a:lnTo>
                <a:lnTo>
                  <a:pt x="15741" y="233082"/>
                </a:lnTo>
                <a:lnTo>
                  <a:pt x="1749" y="192454"/>
                </a:lnTo>
                <a:lnTo>
                  <a:pt x="0" y="168020"/>
                </a:lnTo>
                <a:lnTo>
                  <a:pt x="1757" y="142303"/>
                </a:lnTo>
                <a:lnTo>
                  <a:pt x="15821" y="100012"/>
                </a:lnTo>
                <a:lnTo>
                  <a:pt x="43304" y="70270"/>
                </a:lnTo>
                <a:lnTo>
                  <a:pt x="80285" y="55221"/>
                </a:lnTo>
                <a:lnTo>
                  <a:pt x="102095" y="53339"/>
                </a:lnTo>
                <a:close/>
              </a:path>
              <a:path w="2934335" h="279400">
                <a:moveTo>
                  <a:pt x="2874911" y="30225"/>
                </a:moveTo>
                <a:lnTo>
                  <a:pt x="2901454" y="30225"/>
                </a:lnTo>
                <a:lnTo>
                  <a:pt x="2933839" y="49529"/>
                </a:lnTo>
                <a:lnTo>
                  <a:pt x="2904502" y="49529"/>
                </a:lnTo>
                <a:lnTo>
                  <a:pt x="2888246" y="38607"/>
                </a:lnTo>
                <a:lnTo>
                  <a:pt x="2871863" y="49529"/>
                </a:lnTo>
                <a:lnTo>
                  <a:pt x="2842526" y="49529"/>
                </a:lnTo>
                <a:lnTo>
                  <a:pt x="2874911" y="30225"/>
                </a:lnTo>
                <a:close/>
              </a:path>
              <a:path w="2934335" h="279400">
                <a:moveTo>
                  <a:pt x="1514233" y="30225"/>
                </a:moveTo>
                <a:lnTo>
                  <a:pt x="1540649" y="30225"/>
                </a:lnTo>
                <a:lnTo>
                  <a:pt x="1573161" y="49529"/>
                </a:lnTo>
                <a:lnTo>
                  <a:pt x="1543824" y="49529"/>
                </a:lnTo>
                <a:lnTo>
                  <a:pt x="1527441" y="38607"/>
                </a:lnTo>
                <a:lnTo>
                  <a:pt x="1511058" y="49529"/>
                </a:lnTo>
                <a:lnTo>
                  <a:pt x="1481721" y="49529"/>
                </a:lnTo>
                <a:lnTo>
                  <a:pt x="1514233" y="30225"/>
                </a:lnTo>
                <a:close/>
              </a:path>
              <a:path w="2934335" h="279400">
                <a:moveTo>
                  <a:pt x="2312047" y="6984"/>
                </a:moveTo>
                <a:lnTo>
                  <a:pt x="2331478" y="6984"/>
                </a:lnTo>
                <a:lnTo>
                  <a:pt x="2330931" y="16345"/>
                </a:lnTo>
                <a:lnTo>
                  <a:pt x="2312682" y="44323"/>
                </a:lnTo>
                <a:lnTo>
                  <a:pt x="2304935" y="44323"/>
                </a:lnTo>
                <a:lnTo>
                  <a:pt x="2301506" y="44323"/>
                </a:lnTo>
                <a:lnTo>
                  <a:pt x="2298204" y="44068"/>
                </a:lnTo>
                <a:lnTo>
                  <a:pt x="2294902" y="43306"/>
                </a:lnTo>
                <a:lnTo>
                  <a:pt x="2292616" y="42799"/>
                </a:lnTo>
                <a:lnTo>
                  <a:pt x="2287028" y="40766"/>
                </a:lnTo>
                <a:lnTo>
                  <a:pt x="2277884" y="37210"/>
                </a:lnTo>
                <a:lnTo>
                  <a:pt x="2268740" y="33781"/>
                </a:lnTo>
                <a:lnTo>
                  <a:pt x="2262009" y="32003"/>
                </a:lnTo>
                <a:lnTo>
                  <a:pt x="2257945" y="32003"/>
                </a:lnTo>
                <a:lnTo>
                  <a:pt x="2254770" y="32003"/>
                </a:lnTo>
                <a:lnTo>
                  <a:pt x="2252230" y="33019"/>
                </a:lnTo>
                <a:lnTo>
                  <a:pt x="2250452" y="34925"/>
                </a:lnTo>
                <a:lnTo>
                  <a:pt x="2248674" y="36829"/>
                </a:lnTo>
                <a:lnTo>
                  <a:pt x="2247785" y="40258"/>
                </a:lnTo>
                <a:lnTo>
                  <a:pt x="2247658" y="44957"/>
                </a:lnTo>
                <a:lnTo>
                  <a:pt x="2228608" y="44957"/>
                </a:lnTo>
                <a:lnTo>
                  <a:pt x="2228481" y="42672"/>
                </a:lnTo>
                <a:lnTo>
                  <a:pt x="2228481" y="40893"/>
                </a:lnTo>
                <a:lnTo>
                  <a:pt x="2228481" y="39624"/>
                </a:lnTo>
                <a:lnTo>
                  <a:pt x="2228481" y="29209"/>
                </a:lnTo>
                <a:lnTo>
                  <a:pt x="2231021" y="21208"/>
                </a:lnTo>
                <a:lnTo>
                  <a:pt x="2235974" y="15621"/>
                </a:lnTo>
                <a:lnTo>
                  <a:pt x="2241054" y="10032"/>
                </a:lnTo>
                <a:lnTo>
                  <a:pt x="2247531" y="7111"/>
                </a:lnTo>
                <a:lnTo>
                  <a:pt x="2255532" y="7111"/>
                </a:lnTo>
                <a:lnTo>
                  <a:pt x="2258961" y="7111"/>
                </a:lnTo>
                <a:lnTo>
                  <a:pt x="2262263" y="7492"/>
                </a:lnTo>
                <a:lnTo>
                  <a:pt x="2265184" y="8254"/>
                </a:lnTo>
                <a:lnTo>
                  <a:pt x="2268105" y="9016"/>
                </a:lnTo>
                <a:lnTo>
                  <a:pt x="2273566" y="11175"/>
                </a:lnTo>
                <a:lnTo>
                  <a:pt x="2281440" y="14731"/>
                </a:lnTo>
                <a:lnTo>
                  <a:pt x="2289314" y="18160"/>
                </a:lnTo>
                <a:lnTo>
                  <a:pt x="2295537" y="19938"/>
                </a:lnTo>
                <a:lnTo>
                  <a:pt x="2299982" y="19938"/>
                </a:lnTo>
                <a:lnTo>
                  <a:pt x="2303157" y="19938"/>
                </a:lnTo>
                <a:lnTo>
                  <a:pt x="2305824" y="18923"/>
                </a:lnTo>
                <a:lnTo>
                  <a:pt x="2307983" y="17017"/>
                </a:lnTo>
                <a:lnTo>
                  <a:pt x="2310142" y="14985"/>
                </a:lnTo>
                <a:lnTo>
                  <a:pt x="2311412" y="11683"/>
                </a:lnTo>
                <a:lnTo>
                  <a:pt x="2312047" y="6984"/>
                </a:lnTo>
                <a:close/>
              </a:path>
              <a:path w="2934335" h="279400">
                <a:moveTo>
                  <a:pt x="1480578" y="888"/>
                </a:moveTo>
                <a:lnTo>
                  <a:pt x="1527441" y="888"/>
                </a:lnTo>
                <a:lnTo>
                  <a:pt x="1544967" y="25146"/>
                </a:lnTo>
                <a:lnTo>
                  <a:pt x="1518678" y="25146"/>
                </a:lnTo>
                <a:lnTo>
                  <a:pt x="1480578" y="888"/>
                </a:lnTo>
                <a:close/>
              </a:path>
              <a:path w="2934335" h="279400">
                <a:moveTo>
                  <a:pt x="307987" y="0"/>
                </a:moveTo>
                <a:lnTo>
                  <a:pt x="354850" y="0"/>
                </a:lnTo>
                <a:lnTo>
                  <a:pt x="313956" y="44576"/>
                </a:lnTo>
                <a:lnTo>
                  <a:pt x="287413" y="44576"/>
                </a:lnTo>
                <a:lnTo>
                  <a:pt x="307987" y="0"/>
                </a:lnTo>
                <a:close/>
              </a:path>
            </a:pathLst>
          </a:custGeom>
          <a:ln w="9144">
            <a:solidFill>
              <a:srgbClr val="D03E0C"/>
            </a:solidFill>
          </a:ln>
        </p:spPr>
        <p:txBody>
          <a:bodyPr wrap="square" lIns="0" tIns="0" rIns="0" bIns="0" rtlCol="0"/>
          <a:lstStyle/>
          <a:p>
            <a:endParaRPr/>
          </a:p>
        </p:txBody>
      </p:sp>
      <p:sp>
        <p:nvSpPr>
          <p:cNvPr id="35" name="bg object 35"/>
          <p:cNvSpPr/>
          <p:nvPr/>
        </p:nvSpPr>
        <p:spPr>
          <a:xfrm>
            <a:off x="7393558" y="218567"/>
            <a:ext cx="1302258" cy="278891"/>
          </a:xfrm>
          <a:prstGeom prst="rect">
            <a:avLst/>
          </a:prstGeom>
          <a:blipFill>
            <a:blip r:embed="rId10" cstate="print"/>
            <a:stretch>
              <a:fillRect/>
            </a:stretch>
          </a:blipFill>
        </p:spPr>
        <p:txBody>
          <a:bodyPr wrap="square" lIns="0" tIns="0" rIns="0" bIns="0" rtlCol="0"/>
          <a:lstStyle/>
          <a:p>
            <a:endParaRPr/>
          </a:p>
        </p:txBody>
      </p:sp>
      <p:sp>
        <p:nvSpPr>
          <p:cNvPr id="36" name="bg object 36"/>
          <p:cNvSpPr/>
          <p:nvPr/>
        </p:nvSpPr>
        <p:spPr>
          <a:xfrm>
            <a:off x="7393558" y="275590"/>
            <a:ext cx="1059815" cy="218440"/>
          </a:xfrm>
          <a:custGeom>
            <a:avLst/>
            <a:gdLst/>
            <a:ahLst/>
            <a:cxnLst/>
            <a:rect l="l" t="t" r="r" b="b"/>
            <a:pathLst>
              <a:path w="1059815" h="218440">
                <a:moveTo>
                  <a:pt x="761619" y="50926"/>
                </a:moveTo>
                <a:lnTo>
                  <a:pt x="732155" y="131825"/>
                </a:lnTo>
                <a:lnTo>
                  <a:pt x="791591" y="131825"/>
                </a:lnTo>
                <a:lnTo>
                  <a:pt x="761619" y="50926"/>
                </a:lnTo>
                <a:close/>
              </a:path>
              <a:path w="1059815" h="218440">
                <a:moveTo>
                  <a:pt x="535305" y="33908"/>
                </a:moveTo>
                <a:lnTo>
                  <a:pt x="491363" y="52577"/>
                </a:lnTo>
                <a:lnTo>
                  <a:pt x="475771" y="91297"/>
                </a:lnTo>
                <a:lnTo>
                  <a:pt x="474725" y="108965"/>
                </a:lnTo>
                <a:lnTo>
                  <a:pt x="475797" y="126345"/>
                </a:lnTo>
                <a:lnTo>
                  <a:pt x="491871" y="165099"/>
                </a:lnTo>
                <a:lnTo>
                  <a:pt x="535305" y="184276"/>
                </a:lnTo>
                <a:lnTo>
                  <a:pt x="547874" y="183086"/>
                </a:lnTo>
                <a:lnTo>
                  <a:pt x="585892" y="154586"/>
                </a:lnTo>
                <a:lnTo>
                  <a:pt x="595376" y="108330"/>
                </a:lnTo>
                <a:lnTo>
                  <a:pt x="594352" y="90759"/>
                </a:lnTo>
                <a:lnTo>
                  <a:pt x="578993" y="52450"/>
                </a:lnTo>
                <a:lnTo>
                  <a:pt x="535305" y="33908"/>
                </a:lnTo>
                <a:close/>
              </a:path>
              <a:path w="1059815" h="218440">
                <a:moveTo>
                  <a:pt x="886714" y="0"/>
                </a:moveTo>
                <a:lnTo>
                  <a:pt x="929640" y="0"/>
                </a:lnTo>
                <a:lnTo>
                  <a:pt x="1018921" y="145668"/>
                </a:lnTo>
                <a:lnTo>
                  <a:pt x="1018921" y="0"/>
                </a:lnTo>
                <a:lnTo>
                  <a:pt x="1059815" y="0"/>
                </a:lnTo>
                <a:lnTo>
                  <a:pt x="1059815" y="218185"/>
                </a:lnTo>
                <a:lnTo>
                  <a:pt x="1015619" y="218185"/>
                </a:lnTo>
                <a:lnTo>
                  <a:pt x="927735" y="75945"/>
                </a:lnTo>
                <a:lnTo>
                  <a:pt x="927735" y="218185"/>
                </a:lnTo>
                <a:lnTo>
                  <a:pt x="886714" y="218185"/>
                </a:lnTo>
                <a:lnTo>
                  <a:pt x="886714" y="0"/>
                </a:lnTo>
                <a:close/>
              </a:path>
              <a:path w="1059815" h="218440">
                <a:moveTo>
                  <a:pt x="738759" y="0"/>
                </a:moveTo>
                <a:lnTo>
                  <a:pt x="785368" y="0"/>
                </a:lnTo>
                <a:lnTo>
                  <a:pt x="872744" y="218185"/>
                </a:lnTo>
                <a:lnTo>
                  <a:pt x="824865" y="218185"/>
                </a:lnTo>
                <a:lnTo>
                  <a:pt x="805815" y="168655"/>
                </a:lnTo>
                <a:lnTo>
                  <a:pt x="718566" y="168655"/>
                </a:lnTo>
                <a:lnTo>
                  <a:pt x="700532" y="218185"/>
                </a:lnTo>
                <a:lnTo>
                  <a:pt x="653796" y="218185"/>
                </a:lnTo>
                <a:lnTo>
                  <a:pt x="738759" y="0"/>
                </a:lnTo>
                <a:close/>
              </a:path>
              <a:path w="1059815" h="218440">
                <a:moveTo>
                  <a:pt x="218948" y="0"/>
                </a:moveTo>
                <a:lnTo>
                  <a:pt x="263017" y="0"/>
                </a:lnTo>
                <a:lnTo>
                  <a:pt x="263017" y="85851"/>
                </a:lnTo>
                <a:lnTo>
                  <a:pt x="349376" y="85851"/>
                </a:lnTo>
                <a:lnTo>
                  <a:pt x="349376" y="0"/>
                </a:lnTo>
                <a:lnTo>
                  <a:pt x="393319" y="0"/>
                </a:lnTo>
                <a:lnTo>
                  <a:pt x="393319" y="218185"/>
                </a:lnTo>
                <a:lnTo>
                  <a:pt x="349376" y="218185"/>
                </a:lnTo>
                <a:lnTo>
                  <a:pt x="349376" y="122808"/>
                </a:lnTo>
                <a:lnTo>
                  <a:pt x="263017" y="122808"/>
                </a:lnTo>
                <a:lnTo>
                  <a:pt x="263017" y="218185"/>
                </a:lnTo>
                <a:lnTo>
                  <a:pt x="218948" y="218185"/>
                </a:lnTo>
                <a:lnTo>
                  <a:pt x="218948" y="0"/>
                </a:lnTo>
                <a:close/>
              </a:path>
              <a:path w="1059815" h="218440">
                <a:moveTo>
                  <a:pt x="0" y="0"/>
                </a:moveTo>
                <a:lnTo>
                  <a:pt x="43942" y="0"/>
                </a:lnTo>
                <a:lnTo>
                  <a:pt x="43942" y="96900"/>
                </a:lnTo>
                <a:lnTo>
                  <a:pt x="132969" y="0"/>
                </a:lnTo>
                <a:lnTo>
                  <a:pt x="192277" y="0"/>
                </a:lnTo>
                <a:lnTo>
                  <a:pt x="110109" y="84962"/>
                </a:lnTo>
                <a:lnTo>
                  <a:pt x="196723" y="218185"/>
                </a:lnTo>
                <a:lnTo>
                  <a:pt x="139700" y="218185"/>
                </a:lnTo>
                <a:lnTo>
                  <a:pt x="79756" y="115823"/>
                </a:lnTo>
                <a:lnTo>
                  <a:pt x="43942" y="152272"/>
                </a:lnTo>
                <a:lnTo>
                  <a:pt x="43942" y="218185"/>
                </a:lnTo>
                <a:lnTo>
                  <a:pt x="0" y="218185"/>
                </a:lnTo>
                <a:lnTo>
                  <a:pt x="0" y="0"/>
                </a:lnTo>
                <a:close/>
              </a:path>
            </a:pathLst>
          </a:custGeom>
          <a:ln w="9144">
            <a:solidFill>
              <a:srgbClr val="D03E0C"/>
            </a:solidFill>
          </a:ln>
        </p:spPr>
        <p:txBody>
          <a:bodyPr wrap="square" lIns="0" tIns="0" rIns="0" bIns="0" rtlCol="0"/>
          <a:lstStyle/>
          <a:p>
            <a:endParaRPr/>
          </a:p>
        </p:txBody>
      </p:sp>
      <p:sp>
        <p:nvSpPr>
          <p:cNvPr id="37" name="bg object 37"/>
          <p:cNvSpPr/>
          <p:nvPr/>
        </p:nvSpPr>
        <p:spPr>
          <a:xfrm>
            <a:off x="8487155" y="267335"/>
            <a:ext cx="213233" cy="234696"/>
          </a:xfrm>
          <a:prstGeom prst="rect">
            <a:avLst/>
          </a:prstGeom>
          <a:blipFill>
            <a:blip r:embed="rId9" cstate="print"/>
            <a:stretch>
              <a:fillRect/>
            </a:stretch>
          </a:blipFill>
        </p:spPr>
        <p:txBody>
          <a:bodyPr wrap="square" lIns="0" tIns="0" rIns="0" bIns="0" rtlCol="0"/>
          <a:lstStyle/>
          <a:p>
            <a:endParaRPr/>
          </a:p>
        </p:txBody>
      </p:sp>
      <p:sp>
        <p:nvSpPr>
          <p:cNvPr id="38" name="bg object 38"/>
          <p:cNvSpPr/>
          <p:nvPr/>
        </p:nvSpPr>
        <p:spPr>
          <a:xfrm>
            <a:off x="7822945" y="218567"/>
            <a:ext cx="374650" cy="279400"/>
          </a:xfrm>
          <a:custGeom>
            <a:avLst/>
            <a:gdLst/>
            <a:ahLst/>
            <a:cxnLst/>
            <a:rect l="l" t="t" r="r" b="b"/>
            <a:pathLst>
              <a:path w="374650" h="279400">
                <a:moveTo>
                  <a:pt x="105409" y="53339"/>
                </a:moveTo>
                <a:lnTo>
                  <a:pt x="148875" y="60785"/>
                </a:lnTo>
                <a:lnTo>
                  <a:pt x="182625" y="83184"/>
                </a:lnTo>
                <a:lnTo>
                  <a:pt x="204342" y="118967"/>
                </a:lnTo>
                <a:lnTo>
                  <a:pt x="211581" y="166369"/>
                </a:lnTo>
                <a:lnTo>
                  <a:pt x="209794" y="191396"/>
                </a:lnTo>
                <a:lnTo>
                  <a:pt x="195454" y="232735"/>
                </a:lnTo>
                <a:lnTo>
                  <a:pt x="167284" y="262122"/>
                </a:lnTo>
                <a:lnTo>
                  <a:pt x="128855" y="277032"/>
                </a:lnTo>
                <a:lnTo>
                  <a:pt x="106045" y="278891"/>
                </a:lnTo>
                <a:lnTo>
                  <a:pt x="82976" y="277036"/>
                </a:lnTo>
                <a:lnTo>
                  <a:pt x="44269" y="262229"/>
                </a:lnTo>
                <a:lnTo>
                  <a:pt x="16127" y="233039"/>
                </a:lnTo>
                <a:lnTo>
                  <a:pt x="1787" y="192133"/>
                </a:lnTo>
                <a:lnTo>
                  <a:pt x="0" y="167512"/>
                </a:lnTo>
                <a:lnTo>
                  <a:pt x="619" y="151510"/>
                </a:lnTo>
                <a:lnTo>
                  <a:pt x="9905" y="111505"/>
                </a:lnTo>
                <a:lnTo>
                  <a:pt x="36845" y="75370"/>
                </a:lnTo>
                <a:lnTo>
                  <a:pt x="80390" y="55467"/>
                </a:lnTo>
                <a:lnTo>
                  <a:pt x="105409" y="53339"/>
                </a:lnTo>
                <a:close/>
              </a:path>
              <a:path w="374650" h="279400">
                <a:moveTo>
                  <a:pt x="327405" y="0"/>
                </a:moveTo>
                <a:lnTo>
                  <a:pt x="374269" y="0"/>
                </a:lnTo>
                <a:lnTo>
                  <a:pt x="333375" y="44576"/>
                </a:lnTo>
                <a:lnTo>
                  <a:pt x="306831" y="44576"/>
                </a:lnTo>
                <a:lnTo>
                  <a:pt x="327405" y="0"/>
                </a:lnTo>
                <a:close/>
              </a:path>
            </a:pathLst>
          </a:custGeom>
          <a:ln w="9144">
            <a:solidFill>
              <a:srgbClr val="D03E0C"/>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4/14/2020</a:t>
            </a:fld>
            <a:endParaRPr lang="en-US"/>
          </a:p>
        </p:txBody>
      </p:sp>
      <p:sp>
        <p:nvSpPr>
          <p:cNvPr id="5" name="Holder 5"/>
          <p:cNvSpPr>
            <a:spLocks noGrp="1"/>
          </p:cNvSpPr>
          <p:nvPr>
            <p:ph type="sldNum" sz="quarter" idx="7"/>
          </p:nvPr>
        </p:nvSpPr>
        <p:spPr/>
        <p:txBody>
          <a:bodyPr lIns="0" tIns="0" rIns="0" bIns="0"/>
          <a:lstStyle>
            <a:lvl1pPr>
              <a:defRPr sz="1400" b="0" i="0">
                <a:solidFill>
                  <a:schemeClr val="bg1"/>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4/14/2020</a:t>
            </a:fld>
            <a:endParaRPr lang="en-US"/>
          </a:p>
        </p:txBody>
      </p:sp>
      <p:sp>
        <p:nvSpPr>
          <p:cNvPr id="4" name="Holder 4"/>
          <p:cNvSpPr>
            <a:spLocks noGrp="1"/>
          </p:cNvSpPr>
          <p:nvPr>
            <p:ph type="sldNum" sz="quarter" idx="7"/>
          </p:nvPr>
        </p:nvSpPr>
        <p:spPr/>
        <p:txBody>
          <a:bodyPr lIns="0" tIns="0" rIns="0" bIns="0"/>
          <a:lstStyle>
            <a:lvl1pPr>
              <a:defRPr sz="1400" b="0" i="0">
                <a:solidFill>
                  <a:schemeClr val="bg1"/>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4007" y="70103"/>
            <a:ext cx="9013190" cy="6693534"/>
          </a:xfrm>
          <a:custGeom>
            <a:avLst/>
            <a:gdLst/>
            <a:ahLst/>
            <a:cxnLst/>
            <a:rect l="l" t="t" r="r" b="b"/>
            <a:pathLst>
              <a:path w="9013190"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8682990" y="0"/>
                </a:lnTo>
                <a:lnTo>
                  <a:pt x="8731751" y="3576"/>
                </a:lnTo>
                <a:lnTo>
                  <a:pt x="8778290" y="13967"/>
                </a:lnTo>
                <a:lnTo>
                  <a:pt x="8822095" y="30662"/>
                </a:lnTo>
                <a:lnTo>
                  <a:pt x="8862658" y="53151"/>
                </a:lnTo>
                <a:lnTo>
                  <a:pt x="8899467" y="80923"/>
                </a:lnTo>
                <a:lnTo>
                  <a:pt x="8932012" y="113468"/>
                </a:lnTo>
                <a:lnTo>
                  <a:pt x="8959784" y="150277"/>
                </a:lnTo>
                <a:lnTo>
                  <a:pt x="8982273" y="190840"/>
                </a:lnTo>
                <a:lnTo>
                  <a:pt x="8998968" y="234645"/>
                </a:lnTo>
                <a:lnTo>
                  <a:pt x="9009359" y="281184"/>
                </a:lnTo>
                <a:lnTo>
                  <a:pt x="9012936" y="329946"/>
                </a:lnTo>
                <a:lnTo>
                  <a:pt x="9012936" y="6363487"/>
                </a:lnTo>
                <a:lnTo>
                  <a:pt x="9009359" y="6412239"/>
                </a:lnTo>
                <a:lnTo>
                  <a:pt x="8998968" y="6458771"/>
                </a:lnTo>
                <a:lnTo>
                  <a:pt x="8982273" y="6502571"/>
                </a:lnTo>
                <a:lnTo>
                  <a:pt x="8959784" y="6543130"/>
                </a:lnTo>
                <a:lnTo>
                  <a:pt x="8932012" y="6579937"/>
                </a:lnTo>
                <a:lnTo>
                  <a:pt x="8899467" y="6612482"/>
                </a:lnTo>
                <a:lnTo>
                  <a:pt x="8862658" y="6640254"/>
                </a:lnTo>
                <a:lnTo>
                  <a:pt x="8822095" y="6662742"/>
                </a:lnTo>
                <a:lnTo>
                  <a:pt x="8778290" y="6679438"/>
                </a:lnTo>
                <a:lnTo>
                  <a:pt x="8731751" y="6689829"/>
                </a:lnTo>
                <a:lnTo>
                  <a:pt x="8682990" y="6693406"/>
                </a:lnTo>
                <a:lnTo>
                  <a:pt x="329920" y="6693406"/>
                </a:lnTo>
                <a:lnTo>
                  <a:pt x="281168" y="6689829"/>
                </a:lnTo>
                <a:lnTo>
                  <a:pt x="234636" y="6679438"/>
                </a:lnTo>
                <a:lnTo>
                  <a:pt x="190835" y="6662742"/>
                </a:lnTo>
                <a:lnTo>
                  <a:pt x="150276" y="6640254"/>
                </a:lnTo>
                <a:lnTo>
                  <a:pt x="113469" y="6612482"/>
                </a:lnTo>
                <a:lnTo>
                  <a:pt x="80925" y="6579937"/>
                </a:lnTo>
                <a:lnTo>
                  <a:pt x="53153" y="6543130"/>
                </a:lnTo>
                <a:lnTo>
                  <a:pt x="30664" y="6502571"/>
                </a:lnTo>
                <a:lnTo>
                  <a:pt x="13968" y="6458771"/>
                </a:lnTo>
                <a:lnTo>
                  <a:pt x="3577" y="6412239"/>
                </a:lnTo>
                <a:lnTo>
                  <a:pt x="0" y="6363487"/>
                </a:lnTo>
                <a:lnTo>
                  <a:pt x="0" y="329946"/>
                </a:lnTo>
                <a:close/>
              </a:path>
            </a:pathLst>
          </a:custGeom>
          <a:ln w="6096">
            <a:solidFill>
              <a:srgbClr val="000000"/>
            </a:solidFill>
          </a:ln>
        </p:spPr>
        <p:txBody>
          <a:bodyPr wrap="square" lIns="0" tIns="0" rIns="0" bIns="0" rtlCol="0"/>
          <a:lstStyle/>
          <a:p>
            <a:endParaRPr/>
          </a:p>
        </p:txBody>
      </p:sp>
      <p:sp>
        <p:nvSpPr>
          <p:cNvPr id="17" name="bg object 17"/>
          <p:cNvSpPr/>
          <p:nvPr/>
        </p:nvSpPr>
        <p:spPr>
          <a:xfrm>
            <a:off x="146304" y="6211823"/>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599"/>
                </a:lnTo>
                <a:lnTo>
                  <a:pt x="4644" y="274670"/>
                </a:lnTo>
                <a:lnTo>
                  <a:pt x="17964" y="317580"/>
                </a:lnTo>
                <a:lnTo>
                  <a:pt x="39041" y="356411"/>
                </a:lnTo>
                <a:lnTo>
                  <a:pt x="66955" y="390244"/>
                </a:lnTo>
                <a:lnTo>
                  <a:pt x="100788" y="418158"/>
                </a:lnTo>
                <a:lnTo>
                  <a:pt x="139619" y="439235"/>
                </a:lnTo>
                <a:lnTo>
                  <a:pt x="182529" y="452555"/>
                </a:lnTo>
                <a:lnTo>
                  <a:pt x="228600" y="457199"/>
                </a:lnTo>
                <a:lnTo>
                  <a:pt x="274670" y="452555"/>
                </a:lnTo>
                <a:lnTo>
                  <a:pt x="317580" y="439235"/>
                </a:lnTo>
                <a:lnTo>
                  <a:pt x="356411" y="418158"/>
                </a:lnTo>
                <a:lnTo>
                  <a:pt x="390244" y="390244"/>
                </a:lnTo>
                <a:lnTo>
                  <a:pt x="418158" y="356411"/>
                </a:lnTo>
                <a:lnTo>
                  <a:pt x="439235" y="317580"/>
                </a:lnTo>
                <a:lnTo>
                  <a:pt x="452555" y="274670"/>
                </a:lnTo>
                <a:lnTo>
                  <a:pt x="457200" y="228599"/>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D24717"/>
          </a:solidFill>
        </p:spPr>
        <p:txBody>
          <a:bodyPr wrap="square" lIns="0" tIns="0" rIns="0" bIns="0" rtlCol="0"/>
          <a:lstStyle/>
          <a:p>
            <a:endParaRPr/>
          </a:p>
        </p:txBody>
      </p:sp>
      <p:sp>
        <p:nvSpPr>
          <p:cNvPr id="2" name="Holder 2"/>
          <p:cNvSpPr>
            <a:spLocks noGrp="1"/>
          </p:cNvSpPr>
          <p:nvPr>
            <p:ph type="title"/>
          </p:nvPr>
        </p:nvSpPr>
        <p:spPr>
          <a:xfrm>
            <a:off x="460654" y="994029"/>
            <a:ext cx="4881880" cy="329565"/>
          </a:xfrm>
          <a:prstGeom prst="rect">
            <a:avLst/>
          </a:prstGeom>
        </p:spPr>
        <p:txBody>
          <a:bodyPr wrap="square" lIns="0" tIns="0" rIns="0" bIns="0">
            <a:spAutoFit/>
          </a:bodyPr>
          <a:lstStyle>
            <a:lvl1pPr>
              <a:defRPr sz="2000" b="1" i="0">
                <a:solidFill>
                  <a:schemeClr val="tx1"/>
                </a:solidFill>
                <a:latin typeface="Arial"/>
                <a:cs typeface="Arial"/>
              </a:defRPr>
            </a:lvl1pPr>
          </a:lstStyle>
          <a:p>
            <a:endParaRPr/>
          </a:p>
        </p:txBody>
      </p:sp>
      <p:sp>
        <p:nvSpPr>
          <p:cNvPr id="3" name="Holder 3"/>
          <p:cNvSpPr>
            <a:spLocks noGrp="1"/>
          </p:cNvSpPr>
          <p:nvPr>
            <p:ph type="body" idx="1"/>
          </p:nvPr>
        </p:nvSpPr>
        <p:spPr>
          <a:xfrm>
            <a:off x="1220724" y="3400044"/>
            <a:ext cx="6702551" cy="25577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4/14/2020</a:t>
            </a:fld>
            <a:endParaRPr lang="en-US"/>
          </a:p>
        </p:txBody>
      </p:sp>
      <p:sp>
        <p:nvSpPr>
          <p:cNvPr id="6" name="Holder 6"/>
          <p:cNvSpPr>
            <a:spLocks noGrp="1"/>
          </p:cNvSpPr>
          <p:nvPr>
            <p:ph type="sldNum" sz="quarter" idx="7"/>
          </p:nvPr>
        </p:nvSpPr>
        <p:spPr>
          <a:xfrm>
            <a:off x="239572" y="6335961"/>
            <a:ext cx="271780" cy="223520"/>
          </a:xfrm>
          <a:prstGeom prst="rect">
            <a:avLst/>
          </a:prstGeom>
        </p:spPr>
        <p:txBody>
          <a:bodyPr wrap="square" lIns="0" tIns="0" rIns="0" bIns="0">
            <a:spAutoFit/>
          </a:bodyPr>
          <a:lstStyle>
            <a:lvl1pPr>
              <a:defRPr sz="1400" b="0" i="0">
                <a:solidFill>
                  <a:schemeClr val="bg1"/>
                </a:solidFill>
                <a:latin typeface="Arial"/>
                <a:cs typeface="Arial"/>
              </a:defRPr>
            </a:lvl1pPr>
          </a:lstStyle>
          <a:p>
            <a:pPr marL="38100">
              <a:lnSpc>
                <a:spcPts val="1639"/>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ttvi201084@tvu.edu.vn" TargetMode="External"/><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1.jpg"/></Relationships>
</file>

<file path=ppt/slides/_rels/slide10.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jp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jpg"/></Relationships>
</file>

<file path=ppt/slides/_rels/slide12.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48.jpg"/><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9.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5.png"/></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72.jpg"/><Relationship Id="rId3" Type="http://schemas.openxmlformats.org/officeDocument/2006/relationships/image" Target="../media/image67.jpg"/><Relationship Id="rId7" Type="http://schemas.openxmlformats.org/officeDocument/2006/relationships/image" Target="../media/image71.png"/><Relationship Id="rId2" Type="http://schemas.openxmlformats.org/officeDocument/2006/relationships/image" Target="../media/image66.jpg"/><Relationship Id="rId1" Type="http://schemas.openxmlformats.org/officeDocument/2006/relationships/slideLayout" Target="../slideLayouts/slideLayout5.xml"/><Relationship Id="rId6" Type="http://schemas.openxmlformats.org/officeDocument/2006/relationships/image" Target="../media/image70.png"/><Relationship Id="rId5" Type="http://schemas.openxmlformats.org/officeDocument/2006/relationships/image" Target="../media/image69.jpg"/><Relationship Id="rId4" Type="http://schemas.openxmlformats.org/officeDocument/2006/relationships/image" Target="../media/image68.png"/><Relationship Id="rId9" Type="http://schemas.openxmlformats.org/officeDocument/2006/relationships/image" Target="../media/image73.png"/></Relationships>
</file>

<file path=ppt/slides/_rels/slide21.xml.rels><?xml version="1.0" encoding="UTF-8" standalone="yes"?>
<Relationships xmlns="http://schemas.openxmlformats.org/package/2006/relationships"><Relationship Id="rId2" Type="http://schemas.openxmlformats.org/officeDocument/2006/relationships/image" Target="../media/image74.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8.png"/><Relationship Id="rId7" Type="http://schemas.openxmlformats.org/officeDocument/2006/relationships/image" Target="../media/image64.png"/><Relationship Id="rId2" Type="http://schemas.openxmlformats.org/officeDocument/2006/relationships/image" Target="../media/image77.png"/><Relationship Id="rId1" Type="http://schemas.openxmlformats.org/officeDocument/2006/relationships/slideLayout" Target="../slideLayouts/slideLayout5.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3.jpg"/></Relationships>
</file>

<file path=ppt/slides/_rels/slide2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85.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7.png"/><Relationship Id="rId7" Type="http://schemas.openxmlformats.org/officeDocument/2006/relationships/image" Target="../media/image90.png"/><Relationship Id="rId2" Type="http://schemas.openxmlformats.org/officeDocument/2006/relationships/image" Target="../media/image86.png"/><Relationship Id="rId1" Type="http://schemas.openxmlformats.org/officeDocument/2006/relationships/slideLayout" Target="../slideLayouts/slideLayout5.xml"/><Relationship Id="rId6" Type="http://schemas.openxmlformats.org/officeDocument/2006/relationships/image" Target="../media/image62.png"/><Relationship Id="rId11" Type="http://schemas.openxmlformats.org/officeDocument/2006/relationships/image" Target="../media/image94.png"/><Relationship Id="rId5" Type="http://schemas.openxmlformats.org/officeDocument/2006/relationships/image" Target="../media/image89.png"/><Relationship Id="rId10" Type="http://schemas.openxmlformats.org/officeDocument/2006/relationships/image" Target="../media/image93.png"/><Relationship Id="rId4" Type="http://schemas.openxmlformats.org/officeDocument/2006/relationships/image" Target="../media/image88.png"/><Relationship Id="rId9" Type="http://schemas.openxmlformats.org/officeDocument/2006/relationships/image" Target="../media/image92.png"/></Relationships>
</file>

<file path=ppt/slides/_rels/slide2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95.png"/><Relationship Id="rId1" Type="http://schemas.openxmlformats.org/officeDocument/2006/relationships/slideLayout" Target="../slideLayouts/slideLayout5.xml"/><Relationship Id="rId5" Type="http://schemas.openxmlformats.org/officeDocument/2006/relationships/image" Target="../media/image97.png"/><Relationship Id="rId4" Type="http://schemas.openxmlformats.org/officeDocument/2006/relationships/image" Target="../media/image96.png"/></Relationships>
</file>

<file path=ppt/slides/_rels/slide29.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99.png"/><Relationship Id="rId7" Type="http://schemas.openxmlformats.org/officeDocument/2006/relationships/image" Target="../media/image102.png"/><Relationship Id="rId2" Type="http://schemas.openxmlformats.org/officeDocument/2006/relationships/image" Target="../media/image98.png"/><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101.png"/><Relationship Id="rId4" Type="http://schemas.openxmlformats.org/officeDocument/2006/relationships/image" Target="../media/image1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99.png"/><Relationship Id="rId7"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5.xml"/><Relationship Id="rId6" Type="http://schemas.openxmlformats.org/officeDocument/2006/relationships/image" Target="../media/image102.png"/><Relationship Id="rId5" Type="http://schemas.openxmlformats.org/officeDocument/2006/relationships/image" Target="../media/image28.png"/><Relationship Id="rId10" Type="http://schemas.openxmlformats.org/officeDocument/2006/relationships/image" Target="../media/image107.jpg"/><Relationship Id="rId4" Type="http://schemas.openxmlformats.org/officeDocument/2006/relationships/image" Target="../media/image100.png"/><Relationship Id="rId9"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109.png"/><Relationship Id="rId7" Type="http://schemas.openxmlformats.org/officeDocument/2006/relationships/image" Target="../media/image96.png"/><Relationship Id="rId2"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62.png"/><Relationship Id="rId4" Type="http://schemas.openxmlformats.org/officeDocument/2006/relationships/image" Target="../media/image8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jp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4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jp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jpg"/></Relationships>
</file>

<file path=ppt/slides/_rels/slide41.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48.jpg"/><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jpg"/><Relationship Id="rId1" Type="http://schemas.openxmlformats.org/officeDocument/2006/relationships/slideLayout" Target="../slideLayouts/slideLayout5.xml"/><Relationship Id="rId4" Type="http://schemas.openxmlformats.org/officeDocument/2006/relationships/image" Target="../media/image112.png"/></Relationships>
</file>

<file path=ppt/slides/_rels/slide48.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image" Target="../media/image114.png"/><Relationship Id="rId7" Type="http://schemas.openxmlformats.org/officeDocument/2006/relationships/image" Target="../media/image62.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64.png"/></Relationships>
</file>

<file path=ppt/slides/_rels/slide49.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9.png"/><Relationship Id="rId7" Type="http://schemas.openxmlformats.org/officeDocument/2006/relationships/image" Target="../media/image62.png"/><Relationship Id="rId2" Type="http://schemas.openxmlformats.org/officeDocument/2006/relationships/image" Target="../media/image118.png"/><Relationship Id="rId1" Type="http://schemas.openxmlformats.org/officeDocument/2006/relationships/slideLayout" Target="../slideLayouts/slideLayout5.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80.png"/><Relationship Id="rId9" Type="http://schemas.openxmlformats.org/officeDocument/2006/relationships/image" Target="../media/image6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26.jpg"/><Relationship Id="rId2" Type="http://schemas.openxmlformats.org/officeDocument/2006/relationships/image" Target="../media/image125.jpg"/><Relationship Id="rId1" Type="http://schemas.openxmlformats.org/officeDocument/2006/relationships/slideLayout" Target="../slideLayouts/slideLayout5.xml"/><Relationship Id="rId5" Type="http://schemas.openxmlformats.org/officeDocument/2006/relationships/image" Target="../media/image128.jpg"/><Relationship Id="rId4" Type="http://schemas.openxmlformats.org/officeDocument/2006/relationships/image" Target="../media/image127.jpg"/></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jp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4007" y="70103"/>
              <a:ext cx="9016365" cy="6690359"/>
            </a:xfrm>
            <a:custGeom>
              <a:avLst/>
              <a:gdLst/>
              <a:ahLst/>
              <a:cxnLst/>
              <a:rect l="l" t="t" r="r" b="b"/>
              <a:pathLst>
                <a:path w="9016365" h="6690359">
                  <a:moveTo>
                    <a:pt x="0" y="329819"/>
                  </a:moveTo>
                  <a:lnTo>
                    <a:pt x="3575" y="281088"/>
                  </a:lnTo>
                  <a:lnTo>
                    <a:pt x="13961" y="234576"/>
                  </a:lnTo>
                  <a:lnTo>
                    <a:pt x="30648" y="190791"/>
                  </a:lnTo>
                  <a:lnTo>
                    <a:pt x="53126" y="150245"/>
                  </a:lnTo>
                  <a:lnTo>
                    <a:pt x="80884" y="113448"/>
                  </a:lnTo>
                  <a:lnTo>
                    <a:pt x="113414" y="80911"/>
                  </a:lnTo>
                  <a:lnTo>
                    <a:pt x="150203" y="53144"/>
                  </a:lnTo>
                  <a:lnTo>
                    <a:pt x="190744" y="30660"/>
                  </a:lnTo>
                  <a:lnTo>
                    <a:pt x="234525" y="13967"/>
                  </a:lnTo>
                  <a:lnTo>
                    <a:pt x="281036" y="3576"/>
                  </a:lnTo>
                  <a:lnTo>
                    <a:pt x="329768" y="0"/>
                  </a:lnTo>
                  <a:lnTo>
                    <a:pt x="8686165" y="0"/>
                  </a:lnTo>
                  <a:lnTo>
                    <a:pt x="8734895" y="3576"/>
                  </a:lnTo>
                  <a:lnTo>
                    <a:pt x="8781407" y="13967"/>
                  </a:lnTo>
                  <a:lnTo>
                    <a:pt x="8825192" y="30660"/>
                  </a:lnTo>
                  <a:lnTo>
                    <a:pt x="8865738" y="53144"/>
                  </a:lnTo>
                  <a:lnTo>
                    <a:pt x="8902535" y="80911"/>
                  </a:lnTo>
                  <a:lnTo>
                    <a:pt x="8935072" y="113448"/>
                  </a:lnTo>
                  <a:lnTo>
                    <a:pt x="8962839" y="150245"/>
                  </a:lnTo>
                  <a:lnTo>
                    <a:pt x="8985323" y="190791"/>
                  </a:lnTo>
                  <a:lnTo>
                    <a:pt x="9002016" y="234576"/>
                  </a:lnTo>
                  <a:lnTo>
                    <a:pt x="9012407" y="281088"/>
                  </a:lnTo>
                  <a:lnTo>
                    <a:pt x="9015984" y="329819"/>
                  </a:lnTo>
                  <a:lnTo>
                    <a:pt x="9015984" y="6360591"/>
                  </a:lnTo>
                  <a:lnTo>
                    <a:pt x="9012407" y="6409323"/>
                  </a:lnTo>
                  <a:lnTo>
                    <a:pt x="9002016" y="6455834"/>
                  </a:lnTo>
                  <a:lnTo>
                    <a:pt x="8985323" y="6499615"/>
                  </a:lnTo>
                  <a:lnTo>
                    <a:pt x="8962839" y="6540155"/>
                  </a:lnTo>
                  <a:lnTo>
                    <a:pt x="8935072" y="6576945"/>
                  </a:lnTo>
                  <a:lnTo>
                    <a:pt x="8902535" y="6609474"/>
                  </a:lnTo>
                  <a:lnTo>
                    <a:pt x="8865738" y="6637232"/>
                  </a:lnTo>
                  <a:lnTo>
                    <a:pt x="8825192" y="6659710"/>
                  </a:lnTo>
                  <a:lnTo>
                    <a:pt x="8781407" y="6676397"/>
                  </a:lnTo>
                  <a:lnTo>
                    <a:pt x="8734895" y="6686783"/>
                  </a:lnTo>
                  <a:lnTo>
                    <a:pt x="8686165" y="6690358"/>
                  </a:lnTo>
                  <a:lnTo>
                    <a:pt x="329768" y="6690358"/>
                  </a:lnTo>
                  <a:lnTo>
                    <a:pt x="281036" y="6686783"/>
                  </a:lnTo>
                  <a:lnTo>
                    <a:pt x="234525" y="6676397"/>
                  </a:lnTo>
                  <a:lnTo>
                    <a:pt x="190744" y="6659710"/>
                  </a:lnTo>
                  <a:lnTo>
                    <a:pt x="150203" y="6637232"/>
                  </a:lnTo>
                  <a:lnTo>
                    <a:pt x="113414" y="6609474"/>
                  </a:lnTo>
                  <a:lnTo>
                    <a:pt x="80884" y="6576945"/>
                  </a:lnTo>
                  <a:lnTo>
                    <a:pt x="53126" y="6540155"/>
                  </a:lnTo>
                  <a:lnTo>
                    <a:pt x="30648" y="6499615"/>
                  </a:lnTo>
                  <a:lnTo>
                    <a:pt x="13961" y="6455834"/>
                  </a:lnTo>
                  <a:lnTo>
                    <a:pt x="3575" y="6409323"/>
                  </a:lnTo>
                  <a:lnTo>
                    <a:pt x="0" y="6360591"/>
                  </a:lnTo>
                  <a:lnTo>
                    <a:pt x="0" y="329819"/>
                  </a:lnTo>
                  <a:close/>
                </a:path>
              </a:pathLst>
            </a:custGeom>
            <a:ln w="6096">
              <a:solidFill>
                <a:srgbClr val="000000"/>
              </a:solidFill>
            </a:ln>
          </p:spPr>
          <p:txBody>
            <a:bodyPr wrap="square" lIns="0" tIns="0" rIns="0" bIns="0" rtlCol="0"/>
            <a:lstStyle/>
            <a:p>
              <a:endParaRPr/>
            </a:p>
          </p:txBody>
        </p:sp>
        <p:sp>
          <p:nvSpPr>
            <p:cNvPr id="5" name="object 5"/>
            <p:cNvSpPr/>
            <p:nvPr/>
          </p:nvSpPr>
          <p:spPr>
            <a:xfrm>
              <a:off x="64007" y="1395983"/>
              <a:ext cx="9019540" cy="121920"/>
            </a:xfrm>
            <a:custGeom>
              <a:avLst/>
              <a:gdLst/>
              <a:ahLst/>
              <a:cxnLst/>
              <a:rect l="l" t="t" r="r" b="b"/>
              <a:pathLst>
                <a:path w="9019540" h="121919">
                  <a:moveTo>
                    <a:pt x="9019032" y="0"/>
                  </a:moveTo>
                  <a:lnTo>
                    <a:pt x="0" y="0"/>
                  </a:lnTo>
                  <a:lnTo>
                    <a:pt x="0" y="121920"/>
                  </a:lnTo>
                  <a:lnTo>
                    <a:pt x="9019032" y="121920"/>
                  </a:lnTo>
                  <a:lnTo>
                    <a:pt x="9019032" y="0"/>
                  </a:lnTo>
                  <a:close/>
                </a:path>
              </a:pathLst>
            </a:custGeom>
            <a:solidFill>
              <a:srgbClr val="E6B0AB"/>
            </a:solidFill>
          </p:spPr>
          <p:txBody>
            <a:bodyPr wrap="square" lIns="0" tIns="0" rIns="0" bIns="0" rtlCol="0"/>
            <a:lstStyle/>
            <a:p>
              <a:endParaRPr/>
            </a:p>
          </p:txBody>
        </p:sp>
        <p:sp>
          <p:nvSpPr>
            <p:cNvPr id="6" name="object 6"/>
            <p:cNvSpPr/>
            <p:nvPr/>
          </p:nvSpPr>
          <p:spPr>
            <a:xfrm>
              <a:off x="64007" y="2977895"/>
              <a:ext cx="9019540" cy="109855"/>
            </a:xfrm>
            <a:custGeom>
              <a:avLst/>
              <a:gdLst/>
              <a:ahLst/>
              <a:cxnLst/>
              <a:rect l="l" t="t" r="r" b="b"/>
              <a:pathLst>
                <a:path w="9019540" h="109855">
                  <a:moveTo>
                    <a:pt x="9019032" y="0"/>
                  </a:moveTo>
                  <a:lnTo>
                    <a:pt x="0" y="0"/>
                  </a:lnTo>
                  <a:lnTo>
                    <a:pt x="0" y="109727"/>
                  </a:lnTo>
                  <a:lnTo>
                    <a:pt x="9019032" y="109727"/>
                  </a:lnTo>
                  <a:lnTo>
                    <a:pt x="9019032" y="0"/>
                  </a:lnTo>
                  <a:close/>
                </a:path>
              </a:pathLst>
            </a:custGeom>
            <a:solidFill>
              <a:srgbClr val="918485"/>
            </a:solidFill>
          </p:spPr>
          <p:txBody>
            <a:bodyPr wrap="square" lIns="0" tIns="0" rIns="0" bIns="0" rtlCol="0"/>
            <a:lstStyle/>
            <a:p>
              <a:endParaRPr/>
            </a:p>
          </p:txBody>
        </p:sp>
      </p:grpSp>
      <p:sp>
        <p:nvSpPr>
          <p:cNvPr id="7" name="object 7"/>
          <p:cNvSpPr txBox="1"/>
          <p:nvPr/>
        </p:nvSpPr>
        <p:spPr>
          <a:xfrm>
            <a:off x="64007" y="1517903"/>
            <a:ext cx="9019540" cy="1460500"/>
          </a:xfrm>
          <a:prstGeom prst="rect">
            <a:avLst/>
          </a:prstGeom>
          <a:solidFill>
            <a:srgbClr val="D24717"/>
          </a:solidFill>
        </p:spPr>
        <p:txBody>
          <a:bodyPr vert="horz" wrap="square" lIns="0" tIns="6985" rIns="0" bIns="0" rtlCol="0">
            <a:spAutoFit/>
          </a:bodyPr>
          <a:lstStyle/>
          <a:p>
            <a:pPr>
              <a:lnSpc>
                <a:spcPct val="100000"/>
              </a:lnSpc>
              <a:spcBef>
                <a:spcPts val="55"/>
              </a:spcBef>
            </a:pPr>
            <a:endParaRPr sz="1850">
              <a:latin typeface="Times New Roman"/>
              <a:cs typeface="Times New Roman"/>
            </a:endParaRPr>
          </a:p>
          <a:p>
            <a:pPr algn="ctr">
              <a:lnSpc>
                <a:spcPts val="1764"/>
              </a:lnSpc>
            </a:pPr>
            <a:r>
              <a:rPr sz="1500" b="1" spc="-5" dirty="0">
                <a:solidFill>
                  <a:srgbClr val="FFFFFF"/>
                </a:solidFill>
                <a:latin typeface="Arial"/>
                <a:cs typeface="Arial"/>
              </a:rPr>
              <a:t>BÀI </a:t>
            </a:r>
            <a:r>
              <a:rPr sz="1500" b="1" dirty="0">
                <a:solidFill>
                  <a:srgbClr val="FFFFFF"/>
                </a:solidFill>
                <a:latin typeface="Arial"/>
                <a:cs typeface="Arial"/>
              </a:rPr>
              <a:t>GIẢNG </a:t>
            </a:r>
            <a:r>
              <a:rPr sz="1500" b="1" spc="10" dirty="0">
                <a:solidFill>
                  <a:srgbClr val="FFFFFF"/>
                </a:solidFill>
                <a:latin typeface="Arial"/>
                <a:cs typeface="Arial"/>
              </a:rPr>
              <a:t>MÔN</a:t>
            </a:r>
            <a:r>
              <a:rPr sz="1500" b="1" spc="-80" dirty="0">
                <a:solidFill>
                  <a:srgbClr val="FFFFFF"/>
                </a:solidFill>
                <a:latin typeface="Arial"/>
                <a:cs typeface="Arial"/>
              </a:rPr>
              <a:t> </a:t>
            </a:r>
            <a:r>
              <a:rPr sz="1500" b="1" dirty="0">
                <a:solidFill>
                  <a:srgbClr val="FFFFFF"/>
                </a:solidFill>
                <a:latin typeface="Arial"/>
                <a:cs typeface="Arial"/>
              </a:rPr>
              <a:t>HỌC</a:t>
            </a:r>
            <a:endParaRPr sz="1500">
              <a:latin typeface="Arial"/>
              <a:cs typeface="Arial"/>
            </a:endParaRPr>
          </a:p>
          <a:p>
            <a:pPr algn="ctr">
              <a:lnSpc>
                <a:spcPts val="4765"/>
              </a:lnSpc>
            </a:pPr>
            <a:r>
              <a:rPr sz="4000" b="1" spc="5" dirty="0">
                <a:solidFill>
                  <a:srgbClr val="FFFFFF"/>
                </a:solidFill>
                <a:latin typeface="Arial"/>
                <a:cs typeface="Arial"/>
              </a:rPr>
              <a:t>KHAI </a:t>
            </a:r>
            <a:r>
              <a:rPr sz="4000" b="1" spc="10" dirty="0">
                <a:solidFill>
                  <a:srgbClr val="FFFFFF"/>
                </a:solidFill>
                <a:latin typeface="Arial"/>
                <a:cs typeface="Arial"/>
              </a:rPr>
              <a:t>KHOÁNG </a:t>
            </a:r>
            <a:r>
              <a:rPr sz="4000" b="1" spc="5" dirty="0">
                <a:solidFill>
                  <a:srgbClr val="FFFFFF"/>
                </a:solidFill>
                <a:latin typeface="Arial"/>
                <a:cs typeface="Arial"/>
              </a:rPr>
              <a:t>DỮ</a:t>
            </a:r>
            <a:r>
              <a:rPr sz="4000" b="1" spc="-170" dirty="0">
                <a:solidFill>
                  <a:srgbClr val="FFFFFF"/>
                </a:solidFill>
                <a:latin typeface="Arial"/>
                <a:cs typeface="Arial"/>
              </a:rPr>
              <a:t> </a:t>
            </a:r>
            <a:r>
              <a:rPr sz="4000" b="1" spc="-5" dirty="0">
                <a:solidFill>
                  <a:srgbClr val="FFFFFF"/>
                </a:solidFill>
                <a:latin typeface="Arial"/>
                <a:cs typeface="Arial"/>
              </a:rPr>
              <a:t>LIỆU</a:t>
            </a:r>
            <a:endParaRPr sz="4000">
              <a:latin typeface="Arial"/>
              <a:cs typeface="Arial"/>
            </a:endParaRPr>
          </a:p>
        </p:txBody>
      </p:sp>
      <p:sp>
        <p:nvSpPr>
          <p:cNvPr id="8" name="object 8"/>
          <p:cNvSpPr txBox="1"/>
          <p:nvPr/>
        </p:nvSpPr>
        <p:spPr>
          <a:xfrm>
            <a:off x="2506472" y="481025"/>
            <a:ext cx="4171315" cy="540385"/>
          </a:xfrm>
          <a:prstGeom prst="rect">
            <a:avLst/>
          </a:prstGeom>
        </p:spPr>
        <p:txBody>
          <a:bodyPr vert="horz" wrap="square" lIns="0" tIns="12065" rIns="0" bIns="0" rtlCol="0">
            <a:spAutoFit/>
          </a:bodyPr>
          <a:lstStyle/>
          <a:p>
            <a:pPr marL="1905" algn="ctr">
              <a:lnSpc>
                <a:spcPts val="1670"/>
              </a:lnSpc>
              <a:spcBef>
                <a:spcPts val="95"/>
              </a:spcBef>
            </a:pPr>
            <a:r>
              <a:rPr sz="1400" b="1" spc="-15" dirty="0">
                <a:solidFill>
                  <a:srgbClr val="7E7E7E"/>
                </a:solidFill>
                <a:latin typeface="Arial"/>
                <a:cs typeface="Arial"/>
              </a:rPr>
              <a:t>TRƯỜNG ĐẠI </a:t>
            </a:r>
            <a:r>
              <a:rPr sz="1400" b="1" spc="-10" dirty="0">
                <a:solidFill>
                  <a:srgbClr val="7E7E7E"/>
                </a:solidFill>
                <a:latin typeface="Arial"/>
                <a:cs typeface="Arial"/>
              </a:rPr>
              <a:t>HỌC </a:t>
            </a:r>
            <a:r>
              <a:rPr sz="1400" b="1" spc="-15" dirty="0">
                <a:solidFill>
                  <a:srgbClr val="7E7E7E"/>
                </a:solidFill>
                <a:latin typeface="Arial"/>
                <a:cs typeface="Arial"/>
              </a:rPr>
              <a:t>TRÀ</a:t>
            </a:r>
            <a:r>
              <a:rPr sz="1400" b="1" spc="125" dirty="0">
                <a:solidFill>
                  <a:srgbClr val="7E7E7E"/>
                </a:solidFill>
                <a:latin typeface="Arial"/>
                <a:cs typeface="Arial"/>
              </a:rPr>
              <a:t> </a:t>
            </a:r>
            <a:r>
              <a:rPr sz="1400" b="1" spc="-5" dirty="0">
                <a:solidFill>
                  <a:srgbClr val="7E7E7E"/>
                </a:solidFill>
                <a:latin typeface="Arial"/>
                <a:cs typeface="Arial"/>
              </a:rPr>
              <a:t>VINH</a:t>
            </a:r>
            <a:endParaRPr sz="1400">
              <a:latin typeface="Arial"/>
              <a:cs typeface="Arial"/>
            </a:endParaRPr>
          </a:p>
          <a:p>
            <a:pPr algn="ctr">
              <a:lnSpc>
                <a:spcPts val="2390"/>
              </a:lnSpc>
            </a:pPr>
            <a:r>
              <a:rPr sz="2000" b="1" spc="-10" dirty="0">
                <a:solidFill>
                  <a:srgbClr val="7E7E7E"/>
                </a:solidFill>
                <a:latin typeface="Arial"/>
                <a:cs typeface="Arial"/>
              </a:rPr>
              <a:t>BỘ </a:t>
            </a:r>
            <a:r>
              <a:rPr sz="2000" b="1" spc="5" dirty="0">
                <a:solidFill>
                  <a:srgbClr val="7E7E7E"/>
                </a:solidFill>
                <a:latin typeface="Arial"/>
                <a:cs typeface="Arial"/>
              </a:rPr>
              <a:t>MÔN </a:t>
            </a:r>
            <a:r>
              <a:rPr sz="2000" b="1" spc="-10" dirty="0">
                <a:solidFill>
                  <a:srgbClr val="7E7E7E"/>
                </a:solidFill>
                <a:latin typeface="Arial"/>
                <a:cs typeface="Arial"/>
              </a:rPr>
              <a:t>CÔNG NGHỆ </a:t>
            </a:r>
            <a:r>
              <a:rPr sz="2000" b="1" spc="-5" dirty="0">
                <a:solidFill>
                  <a:srgbClr val="7E7E7E"/>
                </a:solidFill>
                <a:latin typeface="Arial"/>
                <a:cs typeface="Arial"/>
              </a:rPr>
              <a:t>THÔNG</a:t>
            </a:r>
            <a:r>
              <a:rPr sz="2000" b="1" spc="-70" dirty="0">
                <a:solidFill>
                  <a:srgbClr val="7E7E7E"/>
                </a:solidFill>
                <a:latin typeface="Arial"/>
                <a:cs typeface="Arial"/>
              </a:rPr>
              <a:t> </a:t>
            </a:r>
            <a:r>
              <a:rPr sz="2000" b="1" spc="5" dirty="0">
                <a:solidFill>
                  <a:srgbClr val="7E7E7E"/>
                </a:solidFill>
                <a:latin typeface="Arial"/>
                <a:cs typeface="Arial"/>
              </a:rPr>
              <a:t>TIN</a:t>
            </a:r>
            <a:endParaRPr sz="2000">
              <a:latin typeface="Arial"/>
              <a:cs typeface="Arial"/>
            </a:endParaRPr>
          </a:p>
        </p:txBody>
      </p:sp>
      <p:sp>
        <p:nvSpPr>
          <p:cNvPr id="9" name="object 9"/>
          <p:cNvSpPr txBox="1"/>
          <p:nvPr/>
        </p:nvSpPr>
        <p:spPr>
          <a:xfrm>
            <a:off x="327152" y="3509264"/>
            <a:ext cx="8470900" cy="2094230"/>
          </a:xfrm>
          <a:prstGeom prst="rect">
            <a:avLst/>
          </a:prstGeom>
        </p:spPr>
        <p:txBody>
          <a:bodyPr vert="horz" wrap="square" lIns="0" tIns="11430" rIns="0" bIns="0" rtlCol="0">
            <a:spAutoFit/>
          </a:bodyPr>
          <a:lstStyle/>
          <a:p>
            <a:pPr marL="12700">
              <a:lnSpc>
                <a:spcPct val="100000"/>
              </a:lnSpc>
              <a:spcBef>
                <a:spcPts val="90"/>
              </a:spcBef>
            </a:pPr>
            <a:r>
              <a:rPr sz="2600" b="1" spc="-10" dirty="0">
                <a:latin typeface="Arial"/>
                <a:cs typeface="Arial"/>
              </a:rPr>
              <a:t>CHƯƠNG 1. TỔNG </a:t>
            </a:r>
            <a:r>
              <a:rPr sz="2600" b="1" spc="-25" dirty="0">
                <a:latin typeface="Arial"/>
                <a:cs typeface="Arial"/>
              </a:rPr>
              <a:t>QUAN </a:t>
            </a:r>
            <a:r>
              <a:rPr sz="2600" b="1" spc="-10" dirty="0">
                <a:latin typeface="Arial"/>
                <a:cs typeface="Arial"/>
              </a:rPr>
              <a:t>VỀ </a:t>
            </a:r>
            <a:r>
              <a:rPr sz="2600" b="1" spc="-30" dirty="0">
                <a:latin typeface="Arial"/>
                <a:cs typeface="Arial"/>
              </a:rPr>
              <a:t>KHAI </a:t>
            </a:r>
            <a:r>
              <a:rPr sz="2600" b="1" spc="-10" dirty="0">
                <a:latin typeface="Arial"/>
                <a:cs typeface="Arial"/>
              </a:rPr>
              <a:t>KHOÁNG DỮ</a:t>
            </a:r>
            <a:r>
              <a:rPr sz="2600" b="1" spc="415" dirty="0">
                <a:latin typeface="Arial"/>
                <a:cs typeface="Arial"/>
              </a:rPr>
              <a:t> </a:t>
            </a:r>
            <a:r>
              <a:rPr sz="2600" b="1" spc="-5" dirty="0">
                <a:latin typeface="Arial"/>
                <a:cs typeface="Arial"/>
              </a:rPr>
              <a:t>LIỆU</a:t>
            </a:r>
            <a:endParaRPr sz="2600">
              <a:latin typeface="Arial"/>
              <a:cs typeface="Arial"/>
            </a:endParaRPr>
          </a:p>
          <a:p>
            <a:pPr>
              <a:lnSpc>
                <a:spcPct val="100000"/>
              </a:lnSpc>
            </a:pPr>
            <a:endParaRPr sz="3000">
              <a:latin typeface="Arial"/>
              <a:cs typeface="Arial"/>
            </a:endParaRPr>
          </a:p>
          <a:p>
            <a:pPr marL="4215130" marR="945515">
              <a:lnSpc>
                <a:spcPct val="150000"/>
              </a:lnSpc>
              <a:spcBef>
                <a:spcPts val="5"/>
              </a:spcBef>
            </a:pPr>
            <a:r>
              <a:rPr sz="1800" dirty="0">
                <a:latin typeface="Arial"/>
                <a:cs typeface="Arial"/>
              </a:rPr>
              <a:t>Giảng viên: </a:t>
            </a:r>
            <a:r>
              <a:rPr sz="1800" spc="-5" dirty="0">
                <a:latin typeface="Arial"/>
                <a:cs typeface="Arial"/>
              </a:rPr>
              <a:t>Ths. Hà Thị Thúy </a:t>
            </a:r>
            <a:r>
              <a:rPr sz="1800" spc="-30" dirty="0">
                <a:latin typeface="Arial"/>
                <a:cs typeface="Arial"/>
              </a:rPr>
              <a:t>Vi  </a:t>
            </a:r>
            <a:r>
              <a:rPr sz="1800" dirty="0">
                <a:latin typeface="Arial"/>
                <a:cs typeface="Arial"/>
              </a:rPr>
              <a:t>Email:</a:t>
            </a:r>
            <a:r>
              <a:rPr sz="1800" spc="-95" dirty="0">
                <a:latin typeface="Arial"/>
                <a:cs typeface="Arial"/>
              </a:rPr>
              <a:t> </a:t>
            </a:r>
            <a:r>
              <a:rPr sz="1800" u="heavy" dirty="0">
                <a:solidFill>
                  <a:srgbClr val="CC9900"/>
                </a:solidFill>
                <a:uFill>
                  <a:solidFill>
                    <a:srgbClr val="CC9900"/>
                  </a:solidFill>
                </a:uFill>
                <a:latin typeface="Arial"/>
                <a:cs typeface="Arial"/>
                <a:hlinkClick r:id="rId3"/>
              </a:rPr>
              <a:t>hattvi201084@tvu.edu.vn </a:t>
            </a:r>
            <a:r>
              <a:rPr sz="1800" dirty="0">
                <a:solidFill>
                  <a:srgbClr val="CC9900"/>
                </a:solidFill>
                <a:latin typeface="Arial"/>
                <a:cs typeface="Arial"/>
              </a:rPr>
              <a:t> </a:t>
            </a:r>
            <a:r>
              <a:rPr sz="1800" spc="-55" dirty="0">
                <a:latin typeface="Arial"/>
                <a:cs typeface="Arial"/>
              </a:rPr>
              <a:t>SĐT:</a:t>
            </a:r>
            <a:r>
              <a:rPr sz="1800" dirty="0">
                <a:latin typeface="Arial"/>
                <a:cs typeface="Arial"/>
              </a:rPr>
              <a:t> 0983.001084</a:t>
            </a:r>
            <a:endParaRPr sz="1800">
              <a:latin typeface="Arial"/>
              <a:cs typeface="Arial"/>
            </a:endParaRPr>
          </a:p>
        </p:txBody>
      </p:sp>
      <p:grpSp>
        <p:nvGrpSpPr>
          <p:cNvPr id="10" name="object 10"/>
          <p:cNvGrpSpPr/>
          <p:nvPr/>
        </p:nvGrpSpPr>
        <p:grpSpPr>
          <a:xfrm>
            <a:off x="542544" y="4084320"/>
            <a:ext cx="2386965" cy="1661160"/>
            <a:chOff x="542544" y="4084320"/>
            <a:chExt cx="2386965" cy="1661160"/>
          </a:xfrm>
        </p:grpSpPr>
        <p:sp>
          <p:nvSpPr>
            <p:cNvPr id="11" name="object 11"/>
            <p:cNvSpPr/>
            <p:nvPr/>
          </p:nvSpPr>
          <p:spPr>
            <a:xfrm>
              <a:off x="551688" y="4093464"/>
              <a:ext cx="2368296" cy="1642872"/>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547116" y="4088892"/>
              <a:ext cx="2377440" cy="1652270"/>
            </a:xfrm>
            <a:custGeom>
              <a:avLst/>
              <a:gdLst/>
              <a:ahLst/>
              <a:cxnLst/>
              <a:rect l="l" t="t" r="r" b="b"/>
              <a:pathLst>
                <a:path w="2377440" h="1652270">
                  <a:moveTo>
                    <a:pt x="0" y="1652016"/>
                  </a:moveTo>
                  <a:lnTo>
                    <a:pt x="2377440" y="1652016"/>
                  </a:lnTo>
                  <a:lnTo>
                    <a:pt x="2377440" y="0"/>
                  </a:lnTo>
                  <a:lnTo>
                    <a:pt x="0" y="0"/>
                  </a:lnTo>
                  <a:lnTo>
                    <a:pt x="0" y="1652016"/>
                  </a:lnTo>
                  <a:close/>
                </a:path>
              </a:pathLst>
            </a:custGeom>
            <a:ln w="9143">
              <a:solidFill>
                <a:srgbClr val="7E7E7E"/>
              </a:solidFill>
            </a:ln>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140" y="144830"/>
            <a:ext cx="8609965" cy="3684904"/>
          </a:xfrm>
          <a:prstGeom prst="rect">
            <a:avLst/>
          </a:prstGeom>
        </p:spPr>
        <p:txBody>
          <a:bodyPr vert="horz" wrap="square" lIns="0" tIns="12700" rIns="0" bIns="0" rtlCol="0">
            <a:spAutoFit/>
          </a:bodyPr>
          <a:lstStyle/>
          <a:p>
            <a:pPr marL="12700" marR="6985" algn="just">
              <a:lnSpc>
                <a:spcPct val="120000"/>
              </a:lnSpc>
              <a:spcBef>
                <a:spcPts val="100"/>
              </a:spcBef>
              <a:buAutoNum type="arabicPeriod" startAt="6"/>
              <a:tabLst>
                <a:tab pos="314960" algn="l"/>
              </a:tabLst>
            </a:pPr>
            <a:r>
              <a:rPr sz="2000" b="1" spc="-5" dirty="0">
                <a:solidFill>
                  <a:srgbClr val="FF0000"/>
                </a:solidFill>
                <a:latin typeface="Arial"/>
                <a:cs typeface="Arial"/>
              </a:rPr>
              <a:t>Giao diện người </a:t>
            </a:r>
            <a:r>
              <a:rPr sz="2000" b="1" spc="-10" dirty="0">
                <a:solidFill>
                  <a:srgbClr val="FF0000"/>
                </a:solidFill>
                <a:latin typeface="Arial"/>
                <a:cs typeface="Arial"/>
              </a:rPr>
              <a:t>sử </a:t>
            </a:r>
            <a:r>
              <a:rPr sz="2000" b="1" spc="5" dirty="0">
                <a:solidFill>
                  <a:srgbClr val="FF0000"/>
                </a:solidFill>
                <a:latin typeface="Arial"/>
                <a:cs typeface="Arial"/>
              </a:rPr>
              <a:t>dụng </a:t>
            </a:r>
            <a:r>
              <a:rPr sz="2000" b="1" spc="-5" dirty="0">
                <a:solidFill>
                  <a:srgbClr val="FF0000"/>
                </a:solidFill>
                <a:latin typeface="Arial"/>
                <a:cs typeface="Arial"/>
              </a:rPr>
              <a:t>(User Interface): </a:t>
            </a:r>
            <a:r>
              <a:rPr sz="2000" spc="-10" dirty="0">
                <a:latin typeface="Arial"/>
                <a:cs typeface="Arial"/>
              </a:rPr>
              <a:t>Module </a:t>
            </a:r>
            <a:r>
              <a:rPr sz="2000" spc="5" dirty="0">
                <a:latin typeface="Arial"/>
                <a:cs typeface="Arial"/>
              </a:rPr>
              <a:t>này </a:t>
            </a:r>
            <a:r>
              <a:rPr sz="2000" spc="-10" dirty="0">
                <a:latin typeface="Arial"/>
                <a:cs typeface="Arial"/>
              </a:rPr>
              <a:t>làm </a:t>
            </a:r>
            <a:r>
              <a:rPr sz="2000" spc="-15" dirty="0">
                <a:latin typeface="Arial"/>
                <a:cs typeface="Arial"/>
              </a:rPr>
              <a:t>nhiệm </a:t>
            </a:r>
            <a:r>
              <a:rPr sz="2000" spc="5" dirty="0">
                <a:latin typeface="Arial"/>
                <a:cs typeface="Arial"/>
              </a:rPr>
              <a:t>vụ  </a:t>
            </a:r>
            <a:r>
              <a:rPr sz="2000" spc="-10" dirty="0">
                <a:latin typeface="Arial"/>
                <a:cs typeface="Arial"/>
              </a:rPr>
              <a:t>giao tiếp giữa người dùng </a:t>
            </a:r>
            <a:r>
              <a:rPr sz="2000" spc="-15" dirty="0">
                <a:latin typeface="Arial"/>
                <a:cs typeface="Arial"/>
              </a:rPr>
              <a:t>và </a:t>
            </a:r>
            <a:r>
              <a:rPr sz="2000" spc="-10" dirty="0">
                <a:latin typeface="Arial"/>
                <a:cs typeface="Arial"/>
              </a:rPr>
              <a:t>hệ thống</a:t>
            </a:r>
            <a:r>
              <a:rPr sz="2000" spc="220" dirty="0">
                <a:latin typeface="Arial"/>
                <a:cs typeface="Arial"/>
              </a:rPr>
              <a:t> </a:t>
            </a:r>
            <a:r>
              <a:rPr sz="2000" spc="-10" dirty="0">
                <a:latin typeface="Arial"/>
                <a:cs typeface="Arial"/>
              </a:rPr>
              <a:t>KKDL:</a:t>
            </a:r>
            <a:endParaRPr sz="2000">
              <a:latin typeface="Arial"/>
              <a:cs typeface="Arial"/>
            </a:endParaRPr>
          </a:p>
          <a:p>
            <a:pPr marL="927100" lvl="1" indent="-457834" algn="just">
              <a:lnSpc>
                <a:spcPct val="100000"/>
              </a:lnSpc>
              <a:spcBef>
                <a:spcPts val="484"/>
              </a:spcBef>
              <a:buFont typeface="Wingdings"/>
              <a:buChar char=""/>
              <a:tabLst>
                <a:tab pos="927735" algn="l"/>
              </a:tabLst>
            </a:pPr>
            <a:r>
              <a:rPr sz="2000" spc="-10" dirty="0">
                <a:latin typeface="Arial"/>
                <a:cs typeface="Arial"/>
              </a:rPr>
              <a:t>Cho</a:t>
            </a:r>
            <a:r>
              <a:rPr sz="2000" spc="65" dirty="0">
                <a:latin typeface="Arial"/>
                <a:cs typeface="Arial"/>
              </a:rPr>
              <a:t> </a:t>
            </a:r>
            <a:r>
              <a:rPr sz="2000" spc="-5" dirty="0">
                <a:latin typeface="Arial"/>
                <a:cs typeface="Arial"/>
              </a:rPr>
              <a:t>phép</a:t>
            </a:r>
            <a:r>
              <a:rPr sz="2000" spc="70" dirty="0">
                <a:latin typeface="Arial"/>
                <a:cs typeface="Arial"/>
              </a:rPr>
              <a:t> </a:t>
            </a:r>
            <a:r>
              <a:rPr sz="2000" dirty="0">
                <a:latin typeface="Arial"/>
                <a:cs typeface="Arial"/>
              </a:rPr>
              <a:t>người</a:t>
            </a:r>
            <a:r>
              <a:rPr sz="2000" spc="65" dirty="0">
                <a:latin typeface="Arial"/>
                <a:cs typeface="Arial"/>
              </a:rPr>
              <a:t> </a:t>
            </a:r>
            <a:r>
              <a:rPr sz="2000" spc="-5" dirty="0">
                <a:latin typeface="Arial"/>
                <a:cs typeface="Arial"/>
              </a:rPr>
              <a:t>dùng</a:t>
            </a:r>
            <a:r>
              <a:rPr sz="2000" spc="60" dirty="0">
                <a:latin typeface="Arial"/>
                <a:cs typeface="Arial"/>
              </a:rPr>
              <a:t> </a:t>
            </a:r>
            <a:r>
              <a:rPr sz="2000" spc="-5" dirty="0">
                <a:latin typeface="Arial"/>
                <a:cs typeface="Arial"/>
              </a:rPr>
              <a:t>tương</a:t>
            </a:r>
            <a:r>
              <a:rPr sz="2000" spc="65" dirty="0">
                <a:latin typeface="Arial"/>
                <a:cs typeface="Arial"/>
              </a:rPr>
              <a:t> </a:t>
            </a:r>
            <a:r>
              <a:rPr sz="2000" spc="-5" dirty="0">
                <a:latin typeface="Arial"/>
                <a:cs typeface="Arial"/>
              </a:rPr>
              <a:t>tác</a:t>
            </a:r>
            <a:r>
              <a:rPr sz="2000" spc="75" dirty="0">
                <a:latin typeface="Arial"/>
                <a:cs typeface="Arial"/>
              </a:rPr>
              <a:t> </a:t>
            </a:r>
            <a:r>
              <a:rPr sz="2000" spc="-5" dirty="0">
                <a:latin typeface="Arial"/>
                <a:cs typeface="Arial"/>
              </a:rPr>
              <a:t>với</a:t>
            </a:r>
            <a:r>
              <a:rPr sz="2000" spc="60" dirty="0">
                <a:latin typeface="Arial"/>
                <a:cs typeface="Arial"/>
              </a:rPr>
              <a:t> </a:t>
            </a:r>
            <a:r>
              <a:rPr sz="2000" spc="5" dirty="0">
                <a:latin typeface="Arial"/>
                <a:cs typeface="Arial"/>
              </a:rPr>
              <a:t>hệ</a:t>
            </a:r>
            <a:r>
              <a:rPr sz="2000" spc="60" dirty="0">
                <a:latin typeface="Arial"/>
                <a:cs typeface="Arial"/>
              </a:rPr>
              <a:t> </a:t>
            </a:r>
            <a:r>
              <a:rPr sz="2000" spc="-5" dirty="0">
                <a:latin typeface="Arial"/>
                <a:cs typeface="Arial"/>
              </a:rPr>
              <a:t>thống</a:t>
            </a:r>
            <a:r>
              <a:rPr sz="2000" spc="65" dirty="0">
                <a:latin typeface="Arial"/>
                <a:cs typeface="Arial"/>
              </a:rPr>
              <a:t> </a:t>
            </a:r>
            <a:r>
              <a:rPr sz="2000" spc="-5" dirty="0">
                <a:latin typeface="Arial"/>
                <a:cs typeface="Arial"/>
              </a:rPr>
              <a:t>bằng</a:t>
            </a:r>
            <a:r>
              <a:rPr sz="2000" spc="65" dirty="0">
                <a:latin typeface="Arial"/>
                <a:cs typeface="Arial"/>
              </a:rPr>
              <a:t> </a:t>
            </a:r>
            <a:r>
              <a:rPr sz="2000" spc="-5" dirty="0">
                <a:latin typeface="Arial"/>
                <a:cs typeface="Arial"/>
              </a:rPr>
              <a:t>cách</a:t>
            </a:r>
            <a:r>
              <a:rPr sz="2000" spc="75" dirty="0">
                <a:latin typeface="Arial"/>
                <a:cs typeface="Arial"/>
              </a:rPr>
              <a:t> </a:t>
            </a:r>
            <a:r>
              <a:rPr sz="2000" spc="-5" dirty="0">
                <a:latin typeface="Arial"/>
                <a:cs typeface="Arial"/>
              </a:rPr>
              <a:t>chỉ</a:t>
            </a:r>
            <a:r>
              <a:rPr sz="2000" spc="55" dirty="0">
                <a:latin typeface="Arial"/>
                <a:cs typeface="Arial"/>
              </a:rPr>
              <a:t> </a:t>
            </a:r>
            <a:r>
              <a:rPr sz="2000" spc="-5" dirty="0">
                <a:latin typeface="Arial"/>
                <a:cs typeface="Arial"/>
              </a:rPr>
              <a:t>ra</a:t>
            </a:r>
            <a:r>
              <a:rPr sz="2000" spc="65" dirty="0">
                <a:latin typeface="Arial"/>
                <a:cs typeface="Arial"/>
              </a:rPr>
              <a:t> </a:t>
            </a:r>
            <a:r>
              <a:rPr sz="2000" spc="5" dirty="0">
                <a:latin typeface="Arial"/>
                <a:cs typeface="Arial"/>
              </a:rPr>
              <a:t>truy</a:t>
            </a:r>
            <a:endParaRPr sz="2000">
              <a:latin typeface="Arial"/>
              <a:cs typeface="Arial"/>
            </a:endParaRPr>
          </a:p>
          <a:p>
            <a:pPr marL="927100" algn="just">
              <a:lnSpc>
                <a:spcPct val="100000"/>
              </a:lnSpc>
              <a:spcBef>
                <a:spcPts val="480"/>
              </a:spcBef>
            </a:pPr>
            <a:r>
              <a:rPr sz="2000" spc="-10" dirty="0">
                <a:latin typeface="Arial"/>
                <a:cs typeface="Arial"/>
              </a:rPr>
              <a:t>vấn </a:t>
            </a:r>
            <a:r>
              <a:rPr sz="2000" spc="-15" dirty="0">
                <a:latin typeface="Arial"/>
                <a:cs typeface="Arial"/>
              </a:rPr>
              <a:t>hoặc </a:t>
            </a:r>
            <a:r>
              <a:rPr sz="2000" spc="-10" dirty="0">
                <a:latin typeface="Arial"/>
                <a:cs typeface="Arial"/>
              </a:rPr>
              <a:t>tác </a:t>
            </a:r>
            <a:r>
              <a:rPr sz="2000" spc="-15" dirty="0">
                <a:latin typeface="Arial"/>
                <a:cs typeface="Arial"/>
              </a:rPr>
              <a:t>vụ </a:t>
            </a:r>
            <a:r>
              <a:rPr sz="2000" spc="5" dirty="0">
                <a:latin typeface="Arial"/>
                <a:cs typeface="Arial"/>
              </a:rPr>
              <a:t>khai </a:t>
            </a:r>
            <a:r>
              <a:rPr sz="2000" spc="-5" dirty="0">
                <a:latin typeface="Arial"/>
                <a:cs typeface="Arial"/>
              </a:rPr>
              <a:t>khoáng </a:t>
            </a:r>
            <a:r>
              <a:rPr sz="2000" dirty="0">
                <a:latin typeface="Arial"/>
                <a:cs typeface="Arial"/>
              </a:rPr>
              <a:t>mong</a:t>
            </a:r>
            <a:r>
              <a:rPr sz="2000" spc="45" dirty="0">
                <a:latin typeface="Arial"/>
                <a:cs typeface="Arial"/>
              </a:rPr>
              <a:t> </a:t>
            </a:r>
            <a:r>
              <a:rPr sz="2000" spc="-5" dirty="0">
                <a:latin typeface="Arial"/>
                <a:cs typeface="Arial"/>
              </a:rPr>
              <a:t>muốn.</a:t>
            </a:r>
            <a:endParaRPr sz="2000">
              <a:latin typeface="Arial"/>
              <a:cs typeface="Arial"/>
            </a:endParaRPr>
          </a:p>
          <a:p>
            <a:pPr marL="927100" lvl="1" indent="-457834" algn="just">
              <a:lnSpc>
                <a:spcPct val="100000"/>
              </a:lnSpc>
              <a:spcBef>
                <a:spcPts val="480"/>
              </a:spcBef>
              <a:buFont typeface="Wingdings"/>
              <a:buChar char=""/>
              <a:tabLst>
                <a:tab pos="927735" algn="l"/>
              </a:tabLst>
            </a:pPr>
            <a:r>
              <a:rPr sz="2000" spc="-10" dirty="0">
                <a:latin typeface="Arial"/>
                <a:cs typeface="Arial"/>
              </a:rPr>
              <a:t>Cung </a:t>
            </a:r>
            <a:r>
              <a:rPr sz="2000" spc="-5" dirty="0">
                <a:latin typeface="Arial"/>
                <a:cs typeface="Arial"/>
              </a:rPr>
              <a:t>cấp </a:t>
            </a:r>
            <a:r>
              <a:rPr sz="2000" spc="-10" dirty="0">
                <a:latin typeface="Arial"/>
                <a:cs typeface="Arial"/>
              </a:rPr>
              <a:t>thông tin giúp </a:t>
            </a:r>
            <a:r>
              <a:rPr sz="2000" spc="-5" dirty="0">
                <a:latin typeface="Arial"/>
                <a:cs typeface="Arial"/>
              </a:rPr>
              <a:t>cho </a:t>
            </a:r>
            <a:r>
              <a:rPr sz="2000" spc="-10" dirty="0">
                <a:latin typeface="Arial"/>
                <a:cs typeface="Arial"/>
              </a:rPr>
              <a:t>thao </a:t>
            </a:r>
            <a:r>
              <a:rPr sz="2000" spc="-5" dirty="0">
                <a:latin typeface="Arial"/>
                <a:cs typeface="Arial"/>
              </a:rPr>
              <a:t>tác </a:t>
            </a:r>
            <a:r>
              <a:rPr sz="2000" spc="-10" dirty="0">
                <a:latin typeface="Arial"/>
                <a:cs typeface="Arial"/>
              </a:rPr>
              <a:t>tìm </a:t>
            </a:r>
            <a:r>
              <a:rPr sz="2000" spc="-5" dirty="0">
                <a:latin typeface="Arial"/>
                <a:cs typeface="Arial"/>
              </a:rPr>
              <a:t>kiếm </a:t>
            </a:r>
            <a:r>
              <a:rPr sz="2000" spc="-10" dirty="0">
                <a:latin typeface="Arial"/>
                <a:cs typeface="Arial"/>
              </a:rPr>
              <a:t>được </a:t>
            </a:r>
            <a:r>
              <a:rPr sz="2000" spc="-5" dirty="0">
                <a:latin typeface="Arial"/>
                <a:cs typeface="Arial"/>
              </a:rPr>
              <a:t>tập</a:t>
            </a:r>
            <a:r>
              <a:rPr sz="2000" spc="200" dirty="0">
                <a:latin typeface="Arial"/>
                <a:cs typeface="Arial"/>
              </a:rPr>
              <a:t> </a:t>
            </a:r>
            <a:r>
              <a:rPr sz="2000" spc="-5" dirty="0">
                <a:latin typeface="Arial"/>
                <a:cs typeface="Arial"/>
              </a:rPr>
              <a:t>trung.</a:t>
            </a:r>
            <a:endParaRPr sz="2000">
              <a:latin typeface="Arial"/>
              <a:cs typeface="Arial"/>
            </a:endParaRPr>
          </a:p>
          <a:p>
            <a:pPr marL="927100" lvl="1" indent="-457834" algn="just">
              <a:lnSpc>
                <a:spcPct val="100000"/>
              </a:lnSpc>
              <a:spcBef>
                <a:spcPts val="480"/>
              </a:spcBef>
              <a:buFont typeface="Wingdings"/>
              <a:buChar char=""/>
              <a:tabLst>
                <a:tab pos="927735" algn="l"/>
              </a:tabLst>
            </a:pPr>
            <a:r>
              <a:rPr sz="2000" dirty="0">
                <a:latin typeface="Arial"/>
                <a:cs typeface="Arial"/>
              </a:rPr>
              <a:t>Thực</a:t>
            </a:r>
            <a:r>
              <a:rPr sz="2000" spc="110" dirty="0">
                <a:latin typeface="Arial"/>
                <a:cs typeface="Arial"/>
              </a:rPr>
              <a:t> </a:t>
            </a:r>
            <a:r>
              <a:rPr sz="2000" spc="-15" dirty="0">
                <a:latin typeface="Arial"/>
                <a:cs typeface="Arial"/>
              </a:rPr>
              <a:t>hiện</a:t>
            </a:r>
            <a:r>
              <a:rPr sz="2000" spc="85" dirty="0">
                <a:latin typeface="Arial"/>
                <a:cs typeface="Arial"/>
              </a:rPr>
              <a:t> </a:t>
            </a:r>
            <a:r>
              <a:rPr sz="2000" dirty="0">
                <a:latin typeface="Arial"/>
                <a:cs typeface="Arial"/>
              </a:rPr>
              <a:t>khai</a:t>
            </a:r>
            <a:r>
              <a:rPr sz="2000" spc="85" dirty="0">
                <a:latin typeface="Arial"/>
                <a:cs typeface="Arial"/>
              </a:rPr>
              <a:t> </a:t>
            </a:r>
            <a:r>
              <a:rPr sz="2000" spc="-5" dirty="0">
                <a:latin typeface="Arial"/>
                <a:cs typeface="Arial"/>
              </a:rPr>
              <a:t>khoáng</a:t>
            </a:r>
            <a:r>
              <a:rPr sz="2000" spc="100" dirty="0">
                <a:latin typeface="Arial"/>
                <a:cs typeface="Arial"/>
              </a:rPr>
              <a:t> </a:t>
            </a:r>
            <a:r>
              <a:rPr sz="2000" spc="-5" dirty="0">
                <a:latin typeface="Arial"/>
                <a:cs typeface="Arial"/>
              </a:rPr>
              <a:t>thăm</a:t>
            </a:r>
            <a:r>
              <a:rPr sz="2000" spc="114" dirty="0">
                <a:latin typeface="Arial"/>
                <a:cs typeface="Arial"/>
              </a:rPr>
              <a:t> </a:t>
            </a:r>
            <a:r>
              <a:rPr sz="2000" spc="-10" dirty="0">
                <a:latin typeface="Arial"/>
                <a:cs typeface="Arial"/>
              </a:rPr>
              <a:t>dò</a:t>
            </a:r>
            <a:r>
              <a:rPr sz="2000" spc="90" dirty="0">
                <a:latin typeface="Arial"/>
                <a:cs typeface="Arial"/>
              </a:rPr>
              <a:t> </a:t>
            </a:r>
            <a:r>
              <a:rPr sz="2000" spc="-5" dirty="0">
                <a:latin typeface="Arial"/>
                <a:cs typeface="Arial"/>
              </a:rPr>
              <a:t>(Exploratory</a:t>
            </a:r>
            <a:r>
              <a:rPr sz="2000" spc="75" dirty="0">
                <a:latin typeface="Arial"/>
                <a:cs typeface="Arial"/>
              </a:rPr>
              <a:t> </a:t>
            </a:r>
            <a:r>
              <a:rPr sz="2000" spc="-10" dirty="0">
                <a:latin typeface="Arial"/>
                <a:cs typeface="Arial"/>
              </a:rPr>
              <a:t>Data</a:t>
            </a:r>
            <a:r>
              <a:rPr sz="2000" spc="95" dirty="0">
                <a:latin typeface="Arial"/>
                <a:cs typeface="Arial"/>
              </a:rPr>
              <a:t> </a:t>
            </a:r>
            <a:r>
              <a:rPr sz="2000" dirty="0">
                <a:latin typeface="Arial"/>
                <a:cs typeface="Arial"/>
              </a:rPr>
              <a:t>Mining)</a:t>
            </a:r>
            <a:r>
              <a:rPr sz="2000" spc="105" dirty="0">
                <a:latin typeface="Arial"/>
                <a:cs typeface="Arial"/>
              </a:rPr>
              <a:t> </a:t>
            </a:r>
            <a:r>
              <a:rPr sz="2000" spc="-10" dirty="0">
                <a:latin typeface="Arial"/>
                <a:cs typeface="Arial"/>
              </a:rPr>
              <a:t>dựa</a:t>
            </a:r>
            <a:r>
              <a:rPr sz="2000" spc="95" dirty="0">
                <a:latin typeface="Arial"/>
                <a:cs typeface="Arial"/>
              </a:rPr>
              <a:t> </a:t>
            </a:r>
            <a:r>
              <a:rPr sz="2000" spc="-5" dirty="0">
                <a:latin typeface="Arial"/>
                <a:cs typeface="Arial"/>
              </a:rPr>
              <a:t>trên</a:t>
            </a:r>
            <a:endParaRPr sz="2000">
              <a:latin typeface="Arial"/>
              <a:cs typeface="Arial"/>
            </a:endParaRPr>
          </a:p>
          <a:p>
            <a:pPr marL="927100" algn="just">
              <a:lnSpc>
                <a:spcPct val="100000"/>
              </a:lnSpc>
              <a:spcBef>
                <a:spcPts val="484"/>
              </a:spcBef>
            </a:pPr>
            <a:r>
              <a:rPr sz="2000" spc="-5" dirty="0">
                <a:latin typeface="Arial"/>
                <a:cs typeface="Arial"/>
              </a:rPr>
              <a:t>các </a:t>
            </a:r>
            <a:r>
              <a:rPr sz="2000" dirty="0">
                <a:latin typeface="Arial"/>
                <a:cs typeface="Arial"/>
              </a:rPr>
              <a:t>kết </a:t>
            </a:r>
            <a:r>
              <a:rPr sz="2000" spc="-10" dirty="0">
                <a:latin typeface="Arial"/>
                <a:cs typeface="Arial"/>
              </a:rPr>
              <a:t>quả </a:t>
            </a:r>
            <a:r>
              <a:rPr sz="2000" dirty="0">
                <a:latin typeface="Arial"/>
                <a:cs typeface="Arial"/>
              </a:rPr>
              <a:t>khai khoáng </a:t>
            </a:r>
            <a:r>
              <a:rPr sz="2000" spc="-5" dirty="0">
                <a:latin typeface="Arial"/>
                <a:cs typeface="Arial"/>
              </a:rPr>
              <a:t>trung</a:t>
            </a:r>
            <a:r>
              <a:rPr sz="2000" spc="-55" dirty="0">
                <a:latin typeface="Arial"/>
                <a:cs typeface="Arial"/>
              </a:rPr>
              <a:t> </a:t>
            </a:r>
            <a:r>
              <a:rPr sz="2000" spc="-10" dirty="0">
                <a:latin typeface="Arial"/>
                <a:cs typeface="Arial"/>
              </a:rPr>
              <a:t>gian.</a:t>
            </a:r>
            <a:endParaRPr sz="2000">
              <a:latin typeface="Arial"/>
              <a:cs typeface="Arial"/>
            </a:endParaRPr>
          </a:p>
          <a:p>
            <a:pPr marL="927100" marR="6985" lvl="1" indent="-457200" algn="just">
              <a:lnSpc>
                <a:spcPct val="120000"/>
              </a:lnSpc>
              <a:buFont typeface="Wingdings"/>
              <a:buChar char=""/>
              <a:tabLst>
                <a:tab pos="927735" algn="l"/>
              </a:tabLst>
            </a:pPr>
            <a:r>
              <a:rPr sz="2000" spc="-5" dirty="0">
                <a:latin typeface="Arial"/>
                <a:cs typeface="Arial"/>
              </a:rPr>
              <a:t>Cho phép người dùng duyệt </a:t>
            </a:r>
            <a:r>
              <a:rPr sz="2000" dirty="0">
                <a:latin typeface="Arial"/>
                <a:cs typeface="Arial"/>
              </a:rPr>
              <a:t>cơ sở </a:t>
            </a:r>
            <a:r>
              <a:rPr sz="2000" spc="-10" dirty="0">
                <a:latin typeface="Arial"/>
                <a:cs typeface="Arial"/>
              </a:rPr>
              <a:t>dữ </a:t>
            </a:r>
            <a:r>
              <a:rPr sz="2000" spc="-15" dirty="0">
                <a:latin typeface="Arial"/>
                <a:cs typeface="Arial"/>
              </a:rPr>
              <a:t>liệu, </a:t>
            </a:r>
            <a:r>
              <a:rPr sz="2000" spc="-5" dirty="0">
                <a:latin typeface="Arial"/>
                <a:cs typeface="Arial"/>
              </a:rPr>
              <a:t>lược </a:t>
            </a:r>
            <a:r>
              <a:rPr sz="2000" spc="-10" dirty="0">
                <a:latin typeface="Arial"/>
                <a:cs typeface="Arial"/>
              </a:rPr>
              <a:t>đồ </a:t>
            </a:r>
            <a:r>
              <a:rPr sz="2000" spc="-5" dirty="0">
                <a:latin typeface="Arial"/>
                <a:cs typeface="Arial"/>
              </a:rPr>
              <a:t>kho </a:t>
            </a:r>
            <a:r>
              <a:rPr sz="2000" spc="-10" dirty="0">
                <a:latin typeface="Arial"/>
                <a:cs typeface="Arial"/>
              </a:rPr>
              <a:t>dữ </a:t>
            </a:r>
            <a:r>
              <a:rPr sz="2000" spc="-5" dirty="0">
                <a:latin typeface="Arial"/>
                <a:cs typeface="Arial"/>
              </a:rPr>
              <a:t>liệu </a:t>
            </a:r>
            <a:r>
              <a:rPr sz="2000" spc="5" dirty="0">
                <a:latin typeface="Arial"/>
                <a:cs typeface="Arial"/>
              </a:rPr>
              <a:t>và  </a:t>
            </a:r>
            <a:r>
              <a:rPr sz="2000" spc="-5" dirty="0">
                <a:latin typeface="Arial"/>
                <a:cs typeface="Arial"/>
              </a:rPr>
              <a:t>các cấu trúc </a:t>
            </a:r>
            <a:r>
              <a:rPr sz="2000" spc="-10" dirty="0">
                <a:latin typeface="Arial"/>
                <a:cs typeface="Arial"/>
              </a:rPr>
              <a:t>dữ </a:t>
            </a:r>
            <a:r>
              <a:rPr sz="2000" spc="-15" dirty="0">
                <a:latin typeface="Arial"/>
                <a:cs typeface="Arial"/>
              </a:rPr>
              <a:t>liệu, </a:t>
            </a:r>
            <a:r>
              <a:rPr sz="2000" spc="-5" dirty="0">
                <a:latin typeface="Arial"/>
                <a:cs typeface="Arial"/>
              </a:rPr>
              <a:t>đánh </a:t>
            </a:r>
            <a:r>
              <a:rPr sz="2000" spc="-10" dirty="0">
                <a:latin typeface="Arial"/>
                <a:cs typeface="Arial"/>
              </a:rPr>
              <a:t>giá </a:t>
            </a:r>
            <a:r>
              <a:rPr sz="2000" spc="-5" dirty="0">
                <a:latin typeface="Arial"/>
                <a:cs typeface="Arial"/>
              </a:rPr>
              <a:t>các </a:t>
            </a:r>
            <a:r>
              <a:rPr sz="2000" spc="5" dirty="0">
                <a:latin typeface="Arial"/>
                <a:cs typeface="Arial"/>
              </a:rPr>
              <a:t>mẫu </a:t>
            </a:r>
            <a:r>
              <a:rPr sz="2000" spc="-10" dirty="0">
                <a:latin typeface="Arial"/>
                <a:cs typeface="Arial"/>
              </a:rPr>
              <a:t>được </a:t>
            </a:r>
            <a:r>
              <a:rPr sz="2000" dirty="0">
                <a:latin typeface="Arial"/>
                <a:cs typeface="Arial"/>
              </a:rPr>
              <a:t>khai </a:t>
            </a:r>
            <a:r>
              <a:rPr sz="2000" spc="-5" dirty="0">
                <a:latin typeface="Arial"/>
                <a:cs typeface="Arial"/>
              </a:rPr>
              <a:t>khoáng </a:t>
            </a:r>
            <a:r>
              <a:rPr sz="2000" spc="-15" dirty="0">
                <a:latin typeface="Arial"/>
                <a:cs typeface="Arial"/>
              </a:rPr>
              <a:t>và </a:t>
            </a:r>
            <a:r>
              <a:rPr sz="2000" dirty="0">
                <a:latin typeface="Arial"/>
                <a:cs typeface="Arial"/>
              </a:rPr>
              <a:t>biểu  </a:t>
            </a:r>
            <a:r>
              <a:rPr sz="2000" spc="-15" dirty="0">
                <a:latin typeface="Arial"/>
                <a:cs typeface="Arial"/>
              </a:rPr>
              <a:t>diễn </a:t>
            </a:r>
            <a:r>
              <a:rPr sz="2000" dirty="0">
                <a:latin typeface="Arial"/>
                <a:cs typeface="Arial"/>
              </a:rPr>
              <a:t>trực </a:t>
            </a:r>
            <a:r>
              <a:rPr sz="2000" spc="-10" dirty="0">
                <a:latin typeface="Arial"/>
                <a:cs typeface="Arial"/>
              </a:rPr>
              <a:t>quan </a:t>
            </a:r>
            <a:r>
              <a:rPr sz="2000" spc="5" dirty="0">
                <a:latin typeface="Arial"/>
                <a:cs typeface="Arial"/>
              </a:rPr>
              <a:t>mẫu </a:t>
            </a:r>
            <a:r>
              <a:rPr sz="2000" spc="-10" dirty="0">
                <a:latin typeface="Arial"/>
                <a:cs typeface="Arial"/>
              </a:rPr>
              <a:t>dưới </a:t>
            </a:r>
            <a:r>
              <a:rPr sz="2000" spc="-5" dirty="0">
                <a:latin typeface="Arial"/>
                <a:cs typeface="Arial"/>
              </a:rPr>
              <a:t>các </a:t>
            </a:r>
            <a:r>
              <a:rPr sz="2000" spc="-15" dirty="0">
                <a:latin typeface="Arial"/>
                <a:cs typeface="Arial"/>
              </a:rPr>
              <a:t>dạng </a:t>
            </a:r>
            <a:r>
              <a:rPr sz="2000" spc="-5" dirty="0">
                <a:latin typeface="Arial"/>
                <a:cs typeface="Arial"/>
              </a:rPr>
              <a:t>thức </a:t>
            </a:r>
            <a:r>
              <a:rPr sz="2000" spc="5" dirty="0">
                <a:latin typeface="Arial"/>
                <a:cs typeface="Arial"/>
              </a:rPr>
              <a:t>khác</a:t>
            </a:r>
            <a:r>
              <a:rPr sz="2000" spc="55" dirty="0">
                <a:latin typeface="Arial"/>
                <a:cs typeface="Arial"/>
              </a:rPr>
              <a:t> </a:t>
            </a:r>
            <a:r>
              <a:rPr sz="2000" spc="-10" dirty="0">
                <a:latin typeface="Arial"/>
                <a:cs typeface="Arial"/>
              </a:rPr>
              <a:t>nhau.</a:t>
            </a:r>
            <a:endParaRPr sz="2000">
              <a:latin typeface="Arial"/>
              <a:cs typeface="Arial"/>
            </a:endParaRPr>
          </a:p>
        </p:txBody>
      </p:sp>
      <p:sp>
        <p:nvSpPr>
          <p:cNvPr id="3" name="object 3"/>
          <p:cNvSpPr/>
          <p:nvPr/>
        </p:nvSpPr>
        <p:spPr>
          <a:xfrm>
            <a:off x="3466407" y="4114800"/>
            <a:ext cx="3059083" cy="229431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10</a:t>
            </a:fld>
            <a:endParaRPr spc="-5" dirty="0"/>
          </a:p>
        </p:txBody>
      </p:sp>
    </p:spTree>
    <p:extLst>
      <p:ext uri="{BB962C8B-B14F-4D97-AF65-F5344CB8AC3E}">
        <p14:creationId xmlns:p14="http://schemas.microsoft.com/office/powerpoint/2010/main" val="371799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770381"/>
            <a:ext cx="6866890" cy="329565"/>
          </a:xfrm>
          <a:prstGeom prst="rect">
            <a:avLst/>
          </a:prstGeom>
        </p:spPr>
        <p:txBody>
          <a:bodyPr vert="horz" wrap="square" lIns="0" tIns="11430" rIns="0" bIns="0" rtlCol="0">
            <a:spAutoFit/>
          </a:bodyPr>
          <a:lstStyle/>
          <a:p>
            <a:pPr marL="12700">
              <a:lnSpc>
                <a:spcPct val="100000"/>
              </a:lnSpc>
              <a:spcBef>
                <a:spcPts val="90"/>
              </a:spcBef>
              <a:tabLst>
                <a:tab pos="356870" algn="l"/>
              </a:tabLst>
            </a:pPr>
            <a:r>
              <a:rPr spc="-10" dirty="0">
                <a:solidFill>
                  <a:srgbClr val="FF0000"/>
                </a:solidFill>
              </a:rPr>
              <a:t>1.	CƠ </a:t>
            </a:r>
            <a:r>
              <a:rPr spc="-15" dirty="0">
                <a:solidFill>
                  <a:srgbClr val="FF0000"/>
                </a:solidFill>
              </a:rPr>
              <a:t>SỞ </a:t>
            </a:r>
            <a:r>
              <a:rPr spc="-10" dirty="0">
                <a:solidFill>
                  <a:srgbClr val="FF0000"/>
                </a:solidFill>
              </a:rPr>
              <a:t>DỮ LIỆU </a:t>
            </a:r>
            <a:r>
              <a:rPr spc="-25" dirty="0">
                <a:solidFill>
                  <a:srgbClr val="FF0000"/>
                </a:solidFill>
              </a:rPr>
              <a:t>QUAN </a:t>
            </a:r>
            <a:r>
              <a:rPr spc="-10" dirty="0">
                <a:solidFill>
                  <a:srgbClr val="FF0000"/>
                </a:solidFill>
              </a:rPr>
              <a:t>HỆ </a:t>
            </a:r>
            <a:r>
              <a:rPr spc="-30" dirty="0">
                <a:solidFill>
                  <a:srgbClr val="FF0000"/>
                </a:solidFill>
              </a:rPr>
              <a:t>(RELATIONAL</a:t>
            </a:r>
            <a:r>
              <a:rPr spc="305" dirty="0">
                <a:solidFill>
                  <a:srgbClr val="FF0000"/>
                </a:solidFill>
              </a:rPr>
              <a:t> </a:t>
            </a:r>
            <a:r>
              <a:rPr spc="-50" dirty="0">
                <a:solidFill>
                  <a:srgbClr val="FF0000"/>
                </a:solidFill>
              </a:rPr>
              <a:t>DATABASE)</a:t>
            </a:r>
          </a:p>
        </p:txBody>
      </p:sp>
      <p:sp>
        <p:nvSpPr>
          <p:cNvPr id="3" name="object 3"/>
          <p:cNvSpPr/>
          <p:nvPr/>
        </p:nvSpPr>
        <p:spPr>
          <a:xfrm>
            <a:off x="227110" y="1202485"/>
            <a:ext cx="7396349" cy="102373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83516" y="2327148"/>
            <a:ext cx="7125377" cy="112471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20058" y="3540162"/>
            <a:ext cx="5546698" cy="971953"/>
          </a:xfrm>
          <a:prstGeom prst="rect">
            <a:avLst/>
          </a:prstGeom>
          <a:blipFill>
            <a:blip r:embed="rId4" cstate="print"/>
            <a:stretch>
              <a:fillRect/>
            </a:stretch>
          </a:blipFill>
        </p:spPr>
        <p:txBody>
          <a:bodyPr wrap="square" lIns="0" tIns="0" rIns="0" bIns="0" rtlCol="0"/>
          <a:lstStyle/>
          <a:p>
            <a:endParaRPr/>
          </a:p>
        </p:txBody>
      </p:sp>
      <p:grpSp>
        <p:nvGrpSpPr>
          <p:cNvPr id="6" name="object 6"/>
          <p:cNvGrpSpPr/>
          <p:nvPr/>
        </p:nvGrpSpPr>
        <p:grpSpPr>
          <a:xfrm>
            <a:off x="175585" y="4611756"/>
            <a:ext cx="3896360" cy="2067560"/>
            <a:chOff x="175585" y="4611756"/>
            <a:chExt cx="3896360" cy="2067560"/>
          </a:xfrm>
        </p:grpSpPr>
        <p:sp>
          <p:nvSpPr>
            <p:cNvPr id="7" name="object 7"/>
            <p:cNvSpPr/>
            <p:nvPr/>
          </p:nvSpPr>
          <p:spPr>
            <a:xfrm>
              <a:off x="175585" y="4611756"/>
              <a:ext cx="3895892" cy="92765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162938" y="5575890"/>
              <a:ext cx="1787822" cy="1103127"/>
            </a:xfrm>
            <a:prstGeom prst="rect">
              <a:avLst/>
            </a:prstGeom>
            <a:blipFill>
              <a:blip r:embed="rId6" cstate="print"/>
              <a:stretch>
                <a:fillRect/>
              </a:stretch>
            </a:blipFill>
          </p:spPr>
          <p:txBody>
            <a:bodyPr wrap="square" lIns="0" tIns="0" rIns="0" bIns="0" rtlCol="0"/>
            <a:lstStyle/>
            <a:p>
              <a:endParaRPr/>
            </a:p>
          </p:txBody>
        </p:sp>
      </p:grpSp>
      <p:grpSp>
        <p:nvGrpSpPr>
          <p:cNvPr id="9" name="object 9"/>
          <p:cNvGrpSpPr/>
          <p:nvPr/>
        </p:nvGrpSpPr>
        <p:grpSpPr>
          <a:xfrm>
            <a:off x="4191000" y="4669612"/>
            <a:ext cx="4797425" cy="2045335"/>
            <a:chOff x="4191000" y="4669612"/>
            <a:chExt cx="4797425" cy="2045335"/>
          </a:xfrm>
        </p:grpSpPr>
        <p:sp>
          <p:nvSpPr>
            <p:cNvPr id="10" name="object 10"/>
            <p:cNvSpPr/>
            <p:nvPr/>
          </p:nvSpPr>
          <p:spPr>
            <a:xfrm>
              <a:off x="4227806" y="4669612"/>
              <a:ext cx="4760247" cy="969187"/>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4191000" y="5562600"/>
              <a:ext cx="1905000" cy="1152144"/>
            </a:xfrm>
            <a:prstGeom prst="rect">
              <a:avLst/>
            </a:prstGeom>
            <a:blipFill>
              <a:blip r:embed="rId8" cstate="print"/>
              <a:stretch>
                <a:fillRect/>
              </a:stretch>
            </a:blipFill>
          </p:spPr>
          <p:txBody>
            <a:bodyPr wrap="square" lIns="0" tIns="0" rIns="0" bIns="0" rtlCol="0"/>
            <a:lstStyle/>
            <a:p>
              <a:endParaRPr/>
            </a:p>
          </p:txBody>
        </p:sp>
      </p:gr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11</a:t>
            </a:fld>
            <a:endParaRPr spc="-5" dirty="0"/>
          </a:p>
        </p:txBody>
      </p:sp>
    </p:spTree>
    <p:extLst>
      <p:ext uri="{BB962C8B-B14F-4D97-AF65-F5344CB8AC3E}">
        <p14:creationId xmlns:p14="http://schemas.microsoft.com/office/powerpoint/2010/main" val="3649776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340" y="150926"/>
            <a:ext cx="8530590" cy="2885440"/>
          </a:xfrm>
          <a:prstGeom prst="rect">
            <a:avLst/>
          </a:prstGeom>
        </p:spPr>
        <p:txBody>
          <a:bodyPr vert="horz" wrap="square" lIns="0" tIns="40005" rIns="0" bIns="0" rtlCol="0">
            <a:spAutoFit/>
          </a:bodyPr>
          <a:lstStyle/>
          <a:p>
            <a:pPr marL="469900" indent="-457834">
              <a:lnSpc>
                <a:spcPct val="100000"/>
              </a:lnSpc>
              <a:spcBef>
                <a:spcPts val="315"/>
              </a:spcBef>
              <a:buAutoNum type="arabicPeriod" startAt="2"/>
              <a:tabLst>
                <a:tab pos="469900" algn="l"/>
                <a:tab pos="470534" algn="l"/>
              </a:tabLst>
            </a:pPr>
            <a:r>
              <a:rPr sz="2000" b="1" spc="-10" dirty="0">
                <a:solidFill>
                  <a:srgbClr val="FF0000"/>
                </a:solidFill>
                <a:latin typeface="Arial"/>
                <a:cs typeface="Arial"/>
              </a:rPr>
              <a:t>KHO DỮ LIỆU </a:t>
            </a:r>
            <a:r>
              <a:rPr sz="2000" b="1" spc="-75" dirty="0">
                <a:solidFill>
                  <a:srgbClr val="FF0000"/>
                </a:solidFill>
                <a:latin typeface="Arial"/>
                <a:cs typeface="Arial"/>
              </a:rPr>
              <a:t>(DATA</a:t>
            </a:r>
            <a:r>
              <a:rPr sz="2000" b="1" spc="55" dirty="0">
                <a:solidFill>
                  <a:srgbClr val="FF0000"/>
                </a:solidFill>
                <a:latin typeface="Arial"/>
                <a:cs typeface="Arial"/>
              </a:rPr>
              <a:t> </a:t>
            </a:r>
            <a:r>
              <a:rPr sz="2000" b="1" spc="-25" dirty="0">
                <a:solidFill>
                  <a:srgbClr val="FF0000"/>
                </a:solidFill>
                <a:latin typeface="Arial"/>
                <a:cs typeface="Arial"/>
              </a:rPr>
              <a:t>WAREHOUSE)</a:t>
            </a:r>
            <a:endParaRPr sz="2000">
              <a:latin typeface="Arial"/>
              <a:cs typeface="Arial"/>
            </a:endParaRPr>
          </a:p>
          <a:p>
            <a:pPr marL="927100" lvl="1" indent="-457834" algn="just">
              <a:lnSpc>
                <a:spcPct val="100000"/>
              </a:lnSpc>
              <a:spcBef>
                <a:spcPts val="215"/>
              </a:spcBef>
              <a:buFont typeface="Wingdings"/>
              <a:buChar char=""/>
              <a:tabLst>
                <a:tab pos="927735" algn="l"/>
              </a:tabLst>
            </a:pPr>
            <a:r>
              <a:rPr sz="2000" spc="-10" dirty="0">
                <a:latin typeface="Arial"/>
                <a:cs typeface="Arial"/>
              </a:rPr>
              <a:t>Là</a:t>
            </a:r>
            <a:r>
              <a:rPr sz="2000" spc="95" dirty="0">
                <a:latin typeface="Arial"/>
                <a:cs typeface="Arial"/>
              </a:rPr>
              <a:t> </a:t>
            </a:r>
            <a:r>
              <a:rPr sz="2000" spc="-5" dirty="0">
                <a:latin typeface="Arial"/>
                <a:cs typeface="Arial"/>
              </a:rPr>
              <a:t>nơi</a:t>
            </a:r>
            <a:r>
              <a:rPr sz="2000" spc="85" dirty="0">
                <a:latin typeface="Arial"/>
                <a:cs typeface="Arial"/>
              </a:rPr>
              <a:t> </a:t>
            </a:r>
            <a:r>
              <a:rPr sz="2000" dirty="0">
                <a:latin typeface="Arial"/>
                <a:cs typeface="Arial"/>
              </a:rPr>
              <a:t>tập</a:t>
            </a:r>
            <a:r>
              <a:rPr sz="2000" spc="80" dirty="0">
                <a:latin typeface="Arial"/>
                <a:cs typeface="Arial"/>
              </a:rPr>
              <a:t> </a:t>
            </a:r>
            <a:r>
              <a:rPr sz="2000" spc="-10" dirty="0">
                <a:latin typeface="Arial"/>
                <a:cs typeface="Arial"/>
              </a:rPr>
              <a:t>trung</a:t>
            </a:r>
            <a:r>
              <a:rPr sz="2000" spc="130" dirty="0">
                <a:latin typeface="Arial"/>
                <a:cs typeface="Arial"/>
              </a:rPr>
              <a:t> </a:t>
            </a:r>
            <a:r>
              <a:rPr sz="2000" spc="-10" dirty="0">
                <a:latin typeface="Arial"/>
                <a:cs typeface="Arial"/>
              </a:rPr>
              <a:t>dữ</a:t>
            </a:r>
            <a:r>
              <a:rPr sz="2000" spc="105" dirty="0">
                <a:latin typeface="Arial"/>
                <a:cs typeface="Arial"/>
              </a:rPr>
              <a:t> </a:t>
            </a:r>
            <a:r>
              <a:rPr sz="2000" spc="-10" dirty="0">
                <a:latin typeface="Arial"/>
                <a:cs typeface="Arial"/>
              </a:rPr>
              <a:t>liệu</a:t>
            </a:r>
            <a:r>
              <a:rPr sz="2000" spc="120" dirty="0">
                <a:latin typeface="Arial"/>
                <a:cs typeface="Arial"/>
              </a:rPr>
              <a:t> </a:t>
            </a:r>
            <a:r>
              <a:rPr sz="2000" spc="-10" dirty="0">
                <a:latin typeface="Arial"/>
                <a:cs typeface="Arial"/>
              </a:rPr>
              <a:t>từ</a:t>
            </a:r>
            <a:r>
              <a:rPr sz="2000" spc="105" dirty="0">
                <a:latin typeface="Arial"/>
                <a:cs typeface="Arial"/>
              </a:rPr>
              <a:t> </a:t>
            </a:r>
            <a:r>
              <a:rPr sz="2000" spc="-10" dirty="0">
                <a:latin typeface="Arial"/>
                <a:cs typeface="Arial"/>
              </a:rPr>
              <a:t>nhiều</a:t>
            </a:r>
            <a:r>
              <a:rPr sz="2000" spc="95" dirty="0">
                <a:latin typeface="Arial"/>
                <a:cs typeface="Arial"/>
              </a:rPr>
              <a:t> </a:t>
            </a:r>
            <a:r>
              <a:rPr sz="2000" spc="-10" dirty="0">
                <a:latin typeface="Arial"/>
                <a:cs typeface="Arial"/>
              </a:rPr>
              <a:t>nguồn</a:t>
            </a:r>
            <a:r>
              <a:rPr sz="2000" spc="95" dirty="0">
                <a:latin typeface="Arial"/>
                <a:cs typeface="Arial"/>
              </a:rPr>
              <a:t> </a:t>
            </a:r>
            <a:r>
              <a:rPr sz="2000" dirty="0">
                <a:latin typeface="Arial"/>
                <a:cs typeface="Arial"/>
              </a:rPr>
              <a:t>khác</a:t>
            </a:r>
            <a:r>
              <a:rPr sz="2000" spc="110" dirty="0">
                <a:latin typeface="Arial"/>
                <a:cs typeface="Arial"/>
              </a:rPr>
              <a:t> </a:t>
            </a:r>
            <a:r>
              <a:rPr sz="2000" spc="-10" dirty="0">
                <a:latin typeface="Arial"/>
                <a:cs typeface="Arial"/>
              </a:rPr>
              <a:t>nhau</a:t>
            </a:r>
            <a:r>
              <a:rPr sz="2000" spc="95" dirty="0">
                <a:latin typeface="Arial"/>
                <a:cs typeface="Arial"/>
              </a:rPr>
              <a:t> </a:t>
            </a:r>
            <a:r>
              <a:rPr sz="2000" dirty="0">
                <a:latin typeface="Arial"/>
                <a:cs typeface="Arial"/>
              </a:rPr>
              <a:t>(multiple</a:t>
            </a:r>
            <a:endParaRPr sz="2000">
              <a:latin typeface="Arial"/>
              <a:cs typeface="Arial"/>
            </a:endParaRPr>
          </a:p>
          <a:p>
            <a:pPr marL="927100" marR="6350" algn="just">
              <a:lnSpc>
                <a:spcPct val="120000"/>
              </a:lnSpc>
              <a:spcBef>
                <a:spcPts val="5"/>
              </a:spcBef>
            </a:pPr>
            <a:r>
              <a:rPr sz="2000" spc="-5" dirty="0">
                <a:latin typeface="Arial"/>
                <a:cs typeface="Arial"/>
              </a:rPr>
              <a:t>sources) </a:t>
            </a:r>
            <a:r>
              <a:rPr sz="2000" spc="-10" dirty="0">
                <a:latin typeface="Arial"/>
                <a:cs typeface="Arial"/>
              </a:rPr>
              <a:t>được lưu </a:t>
            </a:r>
            <a:r>
              <a:rPr sz="2000" spc="-5" dirty="0">
                <a:latin typeface="Arial"/>
                <a:cs typeface="Arial"/>
              </a:rPr>
              <a:t>trữ dưới </a:t>
            </a:r>
            <a:r>
              <a:rPr sz="2000" spc="5" dirty="0">
                <a:latin typeface="Arial"/>
                <a:cs typeface="Arial"/>
              </a:rPr>
              <a:t>một </a:t>
            </a:r>
            <a:r>
              <a:rPr sz="2000" spc="-10" dirty="0">
                <a:latin typeface="Arial"/>
                <a:cs typeface="Arial"/>
              </a:rPr>
              <a:t>lược đồ </a:t>
            </a:r>
            <a:r>
              <a:rPr sz="2000" spc="-5" dirty="0">
                <a:latin typeface="Arial"/>
                <a:cs typeface="Arial"/>
              </a:rPr>
              <a:t>thống </a:t>
            </a:r>
            <a:r>
              <a:rPr sz="2000" spc="-10" dirty="0">
                <a:latin typeface="Arial"/>
                <a:cs typeface="Arial"/>
              </a:rPr>
              <a:t>nhất </a:t>
            </a:r>
            <a:r>
              <a:rPr sz="2000" spc="-5" dirty="0">
                <a:latin typeface="Arial"/>
                <a:cs typeface="Arial"/>
              </a:rPr>
              <a:t>(unified  </a:t>
            </a:r>
            <a:r>
              <a:rPr sz="2000" dirty="0">
                <a:latin typeface="Arial"/>
                <a:cs typeface="Arial"/>
              </a:rPr>
              <a:t>shema) </a:t>
            </a:r>
            <a:r>
              <a:rPr sz="2000" spc="-10" dirty="0">
                <a:latin typeface="Arial"/>
                <a:cs typeface="Arial"/>
              </a:rPr>
              <a:t>và được </a:t>
            </a:r>
            <a:r>
              <a:rPr sz="2000" spc="-5" dirty="0">
                <a:latin typeface="Arial"/>
                <a:cs typeface="Arial"/>
              </a:rPr>
              <a:t>tập </a:t>
            </a:r>
            <a:r>
              <a:rPr sz="2000" spc="-10" dirty="0">
                <a:latin typeface="Arial"/>
                <a:cs typeface="Arial"/>
              </a:rPr>
              <a:t>trung </a:t>
            </a:r>
            <a:r>
              <a:rPr sz="2000" spc="-5" dirty="0">
                <a:latin typeface="Arial"/>
                <a:cs typeface="Arial"/>
              </a:rPr>
              <a:t>tại </a:t>
            </a:r>
            <a:r>
              <a:rPr sz="2000" spc="5" dirty="0">
                <a:latin typeface="Arial"/>
                <a:cs typeface="Arial"/>
              </a:rPr>
              <a:t>một</a:t>
            </a:r>
            <a:r>
              <a:rPr sz="2000" spc="-10" dirty="0">
                <a:latin typeface="Arial"/>
                <a:cs typeface="Arial"/>
              </a:rPr>
              <a:t> </a:t>
            </a:r>
            <a:r>
              <a:rPr sz="2000" spc="-15" dirty="0">
                <a:latin typeface="Arial"/>
                <a:cs typeface="Arial"/>
              </a:rPr>
              <a:t>nơi.</a:t>
            </a:r>
            <a:endParaRPr sz="2000">
              <a:latin typeface="Arial"/>
              <a:cs typeface="Arial"/>
            </a:endParaRPr>
          </a:p>
          <a:p>
            <a:pPr marL="927100" marR="5080" lvl="1" indent="-457200" algn="just">
              <a:lnSpc>
                <a:spcPct val="120000"/>
              </a:lnSpc>
              <a:buFont typeface="Wingdings"/>
              <a:buChar char=""/>
              <a:tabLst>
                <a:tab pos="927735" algn="l"/>
              </a:tabLst>
            </a:pPr>
            <a:r>
              <a:rPr sz="2000" spc="-10" dirty="0">
                <a:latin typeface="Arial"/>
                <a:cs typeface="Arial"/>
              </a:rPr>
              <a:t>Được </a:t>
            </a:r>
            <a:r>
              <a:rPr sz="2000" dirty="0">
                <a:solidFill>
                  <a:srgbClr val="FF0000"/>
                </a:solidFill>
                <a:latin typeface="Arial"/>
                <a:cs typeface="Arial"/>
              </a:rPr>
              <a:t>xây </a:t>
            </a:r>
            <a:r>
              <a:rPr sz="2000" spc="-10" dirty="0">
                <a:solidFill>
                  <a:srgbClr val="FF0000"/>
                </a:solidFill>
                <a:latin typeface="Arial"/>
                <a:cs typeface="Arial"/>
              </a:rPr>
              <a:t>dựng </a:t>
            </a:r>
            <a:r>
              <a:rPr sz="2000" spc="-5" dirty="0">
                <a:latin typeface="Arial"/>
                <a:cs typeface="Arial"/>
              </a:rPr>
              <a:t>thông </a:t>
            </a:r>
            <a:r>
              <a:rPr sz="2000" spc="5" dirty="0">
                <a:latin typeface="Arial"/>
                <a:cs typeface="Arial"/>
              </a:rPr>
              <a:t>qua </a:t>
            </a:r>
            <a:r>
              <a:rPr sz="2000" spc="-5" dirty="0">
                <a:latin typeface="Arial"/>
                <a:cs typeface="Arial"/>
              </a:rPr>
              <a:t>các tiến trình </a:t>
            </a:r>
            <a:r>
              <a:rPr sz="2000" i="1" spc="-5" dirty="0">
                <a:latin typeface="Arial"/>
                <a:cs typeface="Arial"/>
              </a:rPr>
              <a:t>làm sạch </a:t>
            </a:r>
            <a:r>
              <a:rPr sz="2000" i="1" spc="-10" dirty="0">
                <a:latin typeface="Arial"/>
                <a:cs typeface="Arial"/>
              </a:rPr>
              <a:t>dữ liệu </a:t>
            </a:r>
            <a:r>
              <a:rPr sz="2000" spc="-5" dirty="0">
                <a:latin typeface="Arial"/>
                <a:cs typeface="Arial"/>
              </a:rPr>
              <a:t>(data  cleaning), </a:t>
            </a:r>
            <a:r>
              <a:rPr sz="2000" i="1" spc="-5" dirty="0">
                <a:latin typeface="Arial"/>
                <a:cs typeface="Arial"/>
              </a:rPr>
              <a:t>tích </a:t>
            </a:r>
            <a:r>
              <a:rPr sz="2000" i="1" spc="-10" dirty="0">
                <a:latin typeface="Arial"/>
                <a:cs typeface="Arial"/>
              </a:rPr>
              <a:t>hợp dữ liệu </a:t>
            </a:r>
            <a:r>
              <a:rPr sz="2000" spc="-5" dirty="0">
                <a:latin typeface="Arial"/>
                <a:cs typeface="Arial"/>
              </a:rPr>
              <a:t>(data integration), </a:t>
            </a:r>
            <a:r>
              <a:rPr sz="2000" i="1" spc="-5" dirty="0">
                <a:latin typeface="Arial"/>
                <a:cs typeface="Arial"/>
              </a:rPr>
              <a:t>chuyển </a:t>
            </a:r>
            <a:r>
              <a:rPr sz="2000" i="1" spc="-10" dirty="0">
                <a:latin typeface="Arial"/>
                <a:cs typeface="Arial"/>
              </a:rPr>
              <a:t>dạng dữ </a:t>
            </a:r>
            <a:r>
              <a:rPr sz="2000" i="1" spc="-5" dirty="0">
                <a:latin typeface="Arial"/>
                <a:cs typeface="Arial"/>
              </a:rPr>
              <a:t>liệu  </a:t>
            </a:r>
            <a:r>
              <a:rPr sz="2000" spc="-5" dirty="0">
                <a:latin typeface="Arial"/>
                <a:cs typeface="Arial"/>
              </a:rPr>
              <a:t>(data transformation), </a:t>
            </a:r>
            <a:r>
              <a:rPr sz="2000" i="1" spc="-5" dirty="0">
                <a:latin typeface="Arial"/>
                <a:cs typeface="Arial"/>
              </a:rPr>
              <a:t>tải </a:t>
            </a:r>
            <a:r>
              <a:rPr sz="2000" i="1" spc="5" dirty="0">
                <a:latin typeface="Arial"/>
                <a:cs typeface="Arial"/>
              </a:rPr>
              <a:t>dữ </a:t>
            </a:r>
            <a:r>
              <a:rPr sz="2000" i="1" spc="-10" dirty="0">
                <a:latin typeface="Arial"/>
                <a:cs typeface="Arial"/>
              </a:rPr>
              <a:t>liệu </a:t>
            </a:r>
            <a:r>
              <a:rPr sz="2000" spc="-5" dirty="0">
                <a:latin typeface="Arial"/>
                <a:cs typeface="Arial"/>
              </a:rPr>
              <a:t>(data loading) </a:t>
            </a:r>
            <a:r>
              <a:rPr sz="2000" dirty="0">
                <a:latin typeface="Arial"/>
                <a:cs typeface="Arial"/>
              </a:rPr>
              <a:t>và </a:t>
            </a:r>
            <a:r>
              <a:rPr sz="2000" i="1" dirty="0">
                <a:latin typeface="Arial"/>
                <a:cs typeface="Arial"/>
              </a:rPr>
              <a:t>làm </a:t>
            </a:r>
            <a:r>
              <a:rPr sz="2000" i="1" spc="-5" dirty="0">
                <a:latin typeface="Arial"/>
                <a:cs typeface="Arial"/>
              </a:rPr>
              <a:t>tươi </a:t>
            </a:r>
            <a:r>
              <a:rPr sz="2000" i="1" spc="-10" dirty="0">
                <a:latin typeface="Arial"/>
                <a:cs typeface="Arial"/>
              </a:rPr>
              <a:t>dữ </a:t>
            </a:r>
            <a:r>
              <a:rPr sz="2000" i="1" spc="-5" dirty="0">
                <a:latin typeface="Arial"/>
                <a:cs typeface="Arial"/>
              </a:rPr>
              <a:t>liệu  </a:t>
            </a:r>
            <a:r>
              <a:rPr sz="2000" i="1" spc="-10" dirty="0">
                <a:latin typeface="Arial"/>
                <a:cs typeface="Arial"/>
              </a:rPr>
              <a:t>định </a:t>
            </a:r>
            <a:r>
              <a:rPr sz="2000" i="1" dirty="0">
                <a:latin typeface="Arial"/>
                <a:cs typeface="Arial"/>
              </a:rPr>
              <a:t>kỳ </a:t>
            </a:r>
            <a:r>
              <a:rPr sz="2000" spc="-10" dirty="0">
                <a:latin typeface="Arial"/>
                <a:cs typeface="Arial"/>
              </a:rPr>
              <a:t>(periodic data</a:t>
            </a:r>
            <a:r>
              <a:rPr sz="2000" spc="100" dirty="0">
                <a:latin typeface="Arial"/>
                <a:cs typeface="Arial"/>
              </a:rPr>
              <a:t> </a:t>
            </a:r>
            <a:r>
              <a:rPr sz="2000" spc="-5" dirty="0">
                <a:latin typeface="Arial"/>
                <a:cs typeface="Arial"/>
              </a:rPr>
              <a:t>refreshing).</a:t>
            </a:r>
            <a:endParaRPr sz="2000">
              <a:latin typeface="Arial"/>
              <a:cs typeface="Arial"/>
            </a:endParaRPr>
          </a:p>
        </p:txBody>
      </p:sp>
      <p:sp>
        <p:nvSpPr>
          <p:cNvPr id="3" name="object 3"/>
          <p:cNvSpPr/>
          <p:nvPr/>
        </p:nvSpPr>
        <p:spPr>
          <a:xfrm>
            <a:off x="838200" y="3268388"/>
            <a:ext cx="8001129" cy="339943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12</a:t>
            </a:fld>
            <a:endParaRPr spc="-5" dirty="0"/>
          </a:p>
        </p:txBody>
      </p:sp>
    </p:spTree>
    <p:extLst>
      <p:ext uri="{BB962C8B-B14F-4D97-AF65-F5344CB8AC3E}">
        <p14:creationId xmlns:p14="http://schemas.microsoft.com/office/powerpoint/2010/main" val="3924347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4844" y="144830"/>
            <a:ext cx="8078470" cy="6245860"/>
          </a:xfrm>
          <a:prstGeom prst="rect">
            <a:avLst/>
          </a:prstGeom>
        </p:spPr>
        <p:txBody>
          <a:bodyPr vert="horz" wrap="square" lIns="0" tIns="12700" rIns="0" bIns="0" rtlCol="0">
            <a:spAutoFit/>
          </a:bodyPr>
          <a:lstStyle/>
          <a:p>
            <a:pPr marL="469900" marR="10160" indent="-457200" algn="just">
              <a:lnSpc>
                <a:spcPct val="120000"/>
              </a:lnSpc>
              <a:spcBef>
                <a:spcPts val="100"/>
              </a:spcBef>
              <a:buFont typeface="Wingdings"/>
              <a:buChar char=""/>
              <a:tabLst>
                <a:tab pos="469900" algn="l"/>
              </a:tabLst>
            </a:pPr>
            <a:r>
              <a:rPr sz="2000" spc="-10" dirty="0">
                <a:latin typeface="Arial"/>
                <a:cs typeface="Arial"/>
              </a:rPr>
              <a:t>Để </a:t>
            </a:r>
            <a:r>
              <a:rPr sz="2000" spc="-5" dirty="0">
                <a:latin typeface="Arial"/>
                <a:cs typeface="Arial"/>
              </a:rPr>
              <a:t>thuận tiện </a:t>
            </a:r>
            <a:r>
              <a:rPr sz="2000" dirty="0">
                <a:latin typeface="Arial"/>
                <a:cs typeface="Arial"/>
              </a:rPr>
              <a:t>cho </a:t>
            </a:r>
            <a:r>
              <a:rPr sz="2000" spc="-10" dirty="0">
                <a:latin typeface="Arial"/>
                <a:cs typeface="Arial"/>
              </a:rPr>
              <a:t>việc </a:t>
            </a:r>
            <a:r>
              <a:rPr sz="2000" spc="-5" dirty="0">
                <a:latin typeface="Arial"/>
                <a:cs typeface="Arial"/>
              </a:rPr>
              <a:t>ra </a:t>
            </a:r>
            <a:r>
              <a:rPr sz="2000" spc="-10" dirty="0">
                <a:latin typeface="Arial"/>
                <a:cs typeface="Arial"/>
              </a:rPr>
              <a:t>quyết định, dữ </a:t>
            </a:r>
            <a:r>
              <a:rPr sz="2000" spc="-5" dirty="0">
                <a:latin typeface="Arial"/>
                <a:cs typeface="Arial"/>
              </a:rPr>
              <a:t>liệu trong </a:t>
            </a:r>
            <a:r>
              <a:rPr sz="2000" spc="5" dirty="0">
                <a:latin typeface="Arial"/>
                <a:cs typeface="Arial"/>
              </a:rPr>
              <a:t>kho </a:t>
            </a:r>
            <a:r>
              <a:rPr sz="2000" spc="-10" dirty="0">
                <a:latin typeface="Arial"/>
                <a:cs typeface="Arial"/>
              </a:rPr>
              <a:t>dữ liệu  thường được tổ </a:t>
            </a:r>
            <a:r>
              <a:rPr sz="2000" spc="-5" dirty="0">
                <a:latin typeface="Arial"/>
                <a:cs typeface="Arial"/>
              </a:rPr>
              <a:t>chức </a:t>
            </a:r>
            <a:r>
              <a:rPr sz="2000" dirty="0">
                <a:latin typeface="Arial"/>
                <a:cs typeface="Arial"/>
              </a:rPr>
              <a:t>xoay </a:t>
            </a:r>
            <a:r>
              <a:rPr sz="2000" spc="-5" dirty="0">
                <a:latin typeface="Arial"/>
                <a:cs typeface="Arial"/>
              </a:rPr>
              <a:t>quanh các chủ </a:t>
            </a:r>
            <a:r>
              <a:rPr sz="2000" spc="-10" dirty="0">
                <a:latin typeface="Arial"/>
                <a:cs typeface="Arial"/>
              </a:rPr>
              <a:t>đề </a:t>
            </a:r>
            <a:r>
              <a:rPr sz="2000" dirty="0">
                <a:latin typeface="Arial"/>
                <a:cs typeface="Arial"/>
              </a:rPr>
              <a:t>chính </a:t>
            </a:r>
            <a:r>
              <a:rPr sz="2000" spc="-5" dirty="0">
                <a:latin typeface="Arial"/>
                <a:cs typeface="Arial"/>
              </a:rPr>
              <a:t>đáng quan </a:t>
            </a:r>
            <a:r>
              <a:rPr sz="2000" spc="-10" dirty="0">
                <a:latin typeface="Arial"/>
                <a:cs typeface="Arial"/>
              </a:rPr>
              <a:t>tâm  như </a:t>
            </a:r>
            <a:r>
              <a:rPr sz="2000" dirty="0">
                <a:latin typeface="Arial"/>
                <a:cs typeface="Arial"/>
              </a:rPr>
              <a:t>khách </a:t>
            </a:r>
            <a:r>
              <a:rPr sz="2000" spc="-10" dirty="0">
                <a:latin typeface="Arial"/>
                <a:cs typeface="Arial"/>
              </a:rPr>
              <a:t>hàng </a:t>
            </a:r>
            <a:r>
              <a:rPr sz="2000" spc="-5" dirty="0">
                <a:latin typeface="Arial"/>
                <a:cs typeface="Arial"/>
              </a:rPr>
              <a:t>(customer), </a:t>
            </a:r>
            <a:r>
              <a:rPr sz="2000" spc="-10" dirty="0">
                <a:latin typeface="Arial"/>
                <a:cs typeface="Arial"/>
              </a:rPr>
              <a:t>hàng hóa </a:t>
            </a:r>
            <a:r>
              <a:rPr sz="2000" dirty="0">
                <a:latin typeface="Arial"/>
                <a:cs typeface="Arial"/>
              </a:rPr>
              <a:t>(item), </a:t>
            </a:r>
            <a:r>
              <a:rPr sz="2000" spc="-10" dirty="0">
                <a:latin typeface="Arial"/>
                <a:cs typeface="Arial"/>
              </a:rPr>
              <a:t>nhà </a:t>
            </a:r>
            <a:r>
              <a:rPr sz="2000" spc="-5" dirty="0">
                <a:latin typeface="Arial"/>
                <a:cs typeface="Arial"/>
              </a:rPr>
              <a:t>cung cấp  (supplier),…</a:t>
            </a:r>
            <a:endParaRPr sz="2000">
              <a:latin typeface="Arial"/>
              <a:cs typeface="Arial"/>
            </a:endParaRPr>
          </a:p>
          <a:p>
            <a:pPr marL="469900" marR="5080" indent="-457200" algn="just">
              <a:lnSpc>
                <a:spcPct val="120000"/>
              </a:lnSpc>
              <a:buFont typeface="Wingdings"/>
              <a:buChar char=""/>
              <a:tabLst>
                <a:tab pos="469900" algn="l"/>
              </a:tabLst>
            </a:pPr>
            <a:r>
              <a:rPr sz="2000" spc="-10" dirty="0">
                <a:latin typeface="Arial"/>
                <a:cs typeface="Arial"/>
              </a:rPr>
              <a:t>Dữ liệu được lưu </a:t>
            </a:r>
            <a:r>
              <a:rPr sz="2000" spc="-5" dirty="0">
                <a:latin typeface="Arial"/>
                <a:cs typeface="Arial"/>
              </a:rPr>
              <a:t>trữ </a:t>
            </a:r>
            <a:r>
              <a:rPr sz="2000" spc="-10" dirty="0">
                <a:latin typeface="Arial"/>
                <a:cs typeface="Arial"/>
              </a:rPr>
              <a:t>nhằm </a:t>
            </a:r>
            <a:r>
              <a:rPr sz="2000" spc="-5" dirty="0">
                <a:latin typeface="Arial"/>
                <a:cs typeface="Arial"/>
              </a:rPr>
              <a:t>cung cấp thông </a:t>
            </a:r>
            <a:r>
              <a:rPr sz="2000" dirty="0">
                <a:latin typeface="Arial"/>
                <a:cs typeface="Arial"/>
              </a:rPr>
              <a:t>tin </a:t>
            </a:r>
            <a:r>
              <a:rPr sz="2000" spc="-5" dirty="0">
                <a:latin typeface="Arial"/>
                <a:cs typeface="Arial"/>
              </a:rPr>
              <a:t>dựa trên </a:t>
            </a:r>
            <a:r>
              <a:rPr sz="2000" spc="5" dirty="0">
                <a:latin typeface="Arial"/>
                <a:cs typeface="Arial"/>
              </a:rPr>
              <a:t>một </a:t>
            </a:r>
            <a:r>
              <a:rPr sz="2000" spc="-5" dirty="0">
                <a:latin typeface="Arial"/>
                <a:cs typeface="Arial"/>
              </a:rPr>
              <a:t>cái  </a:t>
            </a:r>
            <a:r>
              <a:rPr sz="2000" spc="-10" dirty="0">
                <a:latin typeface="Arial"/>
                <a:cs typeface="Arial"/>
              </a:rPr>
              <a:t>nhìn </a:t>
            </a:r>
            <a:r>
              <a:rPr sz="2000" spc="-5" dirty="0">
                <a:latin typeface="Arial"/>
                <a:cs typeface="Arial"/>
              </a:rPr>
              <a:t>toàn </a:t>
            </a:r>
            <a:r>
              <a:rPr sz="2000" dirty="0">
                <a:latin typeface="Arial"/>
                <a:cs typeface="Arial"/>
              </a:rPr>
              <a:t>cảnh </a:t>
            </a:r>
            <a:r>
              <a:rPr sz="2000" spc="-15" dirty="0">
                <a:latin typeface="Arial"/>
                <a:cs typeface="Arial"/>
              </a:rPr>
              <a:t>về </a:t>
            </a:r>
            <a:r>
              <a:rPr sz="2000" spc="-10" dirty="0">
                <a:latin typeface="Arial"/>
                <a:cs typeface="Arial"/>
              </a:rPr>
              <a:t>dữ </a:t>
            </a:r>
            <a:r>
              <a:rPr sz="2000" spc="5" dirty="0">
                <a:latin typeface="Arial"/>
                <a:cs typeface="Arial"/>
              </a:rPr>
              <a:t>liệu </a:t>
            </a:r>
            <a:r>
              <a:rPr sz="2000" spc="-10" dirty="0">
                <a:latin typeface="Arial"/>
                <a:cs typeface="Arial"/>
              </a:rPr>
              <a:t>tác </a:t>
            </a:r>
            <a:r>
              <a:rPr sz="2000" spc="-5" dirty="0">
                <a:latin typeface="Arial"/>
                <a:cs typeface="Arial"/>
              </a:rPr>
              <a:t>nghiệp </a:t>
            </a:r>
            <a:r>
              <a:rPr sz="2000" dirty="0">
                <a:latin typeface="Arial"/>
                <a:cs typeface="Arial"/>
              </a:rPr>
              <a:t>của doanh </a:t>
            </a:r>
            <a:r>
              <a:rPr sz="2000" spc="-5" dirty="0">
                <a:latin typeface="Arial"/>
                <a:cs typeface="Arial"/>
              </a:rPr>
              <a:t>nghiệp trong  khoảng từ 5 -10 </a:t>
            </a:r>
            <a:r>
              <a:rPr sz="2000" spc="-10" dirty="0">
                <a:latin typeface="Arial"/>
                <a:cs typeface="Arial"/>
              </a:rPr>
              <a:t>năm và thường được </a:t>
            </a:r>
            <a:r>
              <a:rPr sz="2000" spc="-5" dirty="0">
                <a:latin typeface="Arial"/>
                <a:cs typeface="Arial"/>
              </a:rPr>
              <a:t>tóm tắt </a:t>
            </a:r>
            <a:r>
              <a:rPr sz="2000" spc="-10" dirty="0">
                <a:latin typeface="Arial"/>
                <a:cs typeface="Arial"/>
              </a:rPr>
              <a:t>(summarized) </a:t>
            </a:r>
            <a:r>
              <a:rPr sz="2000" spc="35" dirty="0">
                <a:latin typeface="Arial"/>
                <a:cs typeface="Arial"/>
              </a:rPr>
              <a:t>để </a:t>
            </a:r>
            <a:r>
              <a:rPr sz="2000" spc="625" dirty="0">
                <a:latin typeface="Arial"/>
                <a:cs typeface="Arial"/>
              </a:rPr>
              <a:t> </a:t>
            </a:r>
            <a:r>
              <a:rPr sz="2000" spc="-10" dirty="0">
                <a:latin typeface="Arial"/>
                <a:cs typeface="Arial"/>
              </a:rPr>
              <a:t>thuận tiện </a:t>
            </a:r>
            <a:r>
              <a:rPr sz="2000" spc="-5" dirty="0">
                <a:latin typeface="Arial"/>
                <a:cs typeface="Arial"/>
              </a:rPr>
              <a:t>cho </a:t>
            </a:r>
            <a:r>
              <a:rPr sz="2000" dirty="0">
                <a:latin typeface="Arial"/>
                <a:cs typeface="Arial"/>
              </a:rPr>
              <a:t>xử</a:t>
            </a:r>
            <a:r>
              <a:rPr sz="2000" spc="25" dirty="0">
                <a:latin typeface="Arial"/>
                <a:cs typeface="Arial"/>
              </a:rPr>
              <a:t> </a:t>
            </a:r>
            <a:r>
              <a:rPr sz="2000" spc="-30" dirty="0">
                <a:latin typeface="Arial"/>
                <a:cs typeface="Arial"/>
              </a:rPr>
              <a:t>lý.</a:t>
            </a:r>
            <a:endParaRPr sz="2000">
              <a:latin typeface="Arial"/>
              <a:cs typeface="Arial"/>
            </a:endParaRPr>
          </a:p>
          <a:p>
            <a:pPr marL="469900" marR="7620" indent="-457200" algn="just">
              <a:lnSpc>
                <a:spcPct val="120100"/>
              </a:lnSpc>
              <a:buFont typeface="Wingdings"/>
              <a:buChar char=""/>
              <a:tabLst>
                <a:tab pos="469900" algn="l"/>
              </a:tabLst>
            </a:pPr>
            <a:r>
              <a:rPr sz="2000" spc="-10" dirty="0">
                <a:latin typeface="Arial"/>
                <a:cs typeface="Arial"/>
              </a:rPr>
              <a:t>Kho dữ liệu </a:t>
            </a:r>
            <a:r>
              <a:rPr sz="2000" spc="-5" dirty="0">
                <a:latin typeface="Arial"/>
                <a:cs typeface="Arial"/>
              </a:rPr>
              <a:t>thường </a:t>
            </a:r>
            <a:r>
              <a:rPr sz="2000" spc="-10" dirty="0">
                <a:latin typeface="Arial"/>
                <a:cs typeface="Arial"/>
              </a:rPr>
              <a:t>được </a:t>
            </a:r>
            <a:r>
              <a:rPr sz="2000" spc="10" dirty="0">
                <a:latin typeface="Arial"/>
                <a:cs typeface="Arial"/>
              </a:rPr>
              <a:t>mô </a:t>
            </a:r>
            <a:r>
              <a:rPr sz="2000" spc="-10" dirty="0">
                <a:latin typeface="Arial"/>
                <a:cs typeface="Arial"/>
              </a:rPr>
              <a:t>hình hóa </a:t>
            </a:r>
            <a:r>
              <a:rPr sz="2000" dirty="0">
                <a:latin typeface="Arial"/>
                <a:cs typeface="Arial"/>
              </a:rPr>
              <a:t>dưới </a:t>
            </a:r>
            <a:r>
              <a:rPr sz="2000" spc="-5" dirty="0">
                <a:latin typeface="Arial"/>
                <a:cs typeface="Arial"/>
              </a:rPr>
              <a:t>dạng </a:t>
            </a:r>
            <a:r>
              <a:rPr sz="2000" spc="5" dirty="0">
                <a:latin typeface="Arial"/>
                <a:cs typeface="Arial"/>
              </a:rPr>
              <a:t>một </a:t>
            </a:r>
            <a:r>
              <a:rPr sz="2000" spc="-5" dirty="0">
                <a:latin typeface="Arial"/>
                <a:cs typeface="Arial"/>
              </a:rPr>
              <a:t>cấu trúc </a:t>
            </a:r>
            <a:r>
              <a:rPr sz="2000" spc="5" dirty="0">
                <a:latin typeface="Arial"/>
                <a:cs typeface="Arial"/>
              </a:rPr>
              <a:t>cơ  </a:t>
            </a:r>
            <a:r>
              <a:rPr sz="2000" dirty="0">
                <a:latin typeface="Arial"/>
                <a:cs typeface="Arial"/>
              </a:rPr>
              <a:t>sở </a:t>
            </a:r>
            <a:r>
              <a:rPr sz="2000" spc="-10" dirty="0">
                <a:latin typeface="Arial"/>
                <a:cs typeface="Arial"/>
              </a:rPr>
              <a:t>dữ liệu đa </a:t>
            </a:r>
            <a:r>
              <a:rPr sz="2000" spc="-5" dirty="0">
                <a:latin typeface="Arial"/>
                <a:cs typeface="Arial"/>
              </a:rPr>
              <a:t>chiều (multidimensional database structure), ở </a:t>
            </a:r>
            <a:r>
              <a:rPr sz="2000" spc="-15" dirty="0">
                <a:latin typeface="Arial"/>
                <a:cs typeface="Arial"/>
              </a:rPr>
              <a:t>đó </a:t>
            </a:r>
            <a:r>
              <a:rPr sz="2000" spc="525" dirty="0">
                <a:latin typeface="Arial"/>
                <a:cs typeface="Arial"/>
              </a:rPr>
              <a:t> </a:t>
            </a:r>
            <a:r>
              <a:rPr sz="2000" spc="5" dirty="0">
                <a:latin typeface="Arial"/>
                <a:cs typeface="Arial"/>
              </a:rPr>
              <a:t>mỗi </a:t>
            </a:r>
            <a:r>
              <a:rPr sz="2000" spc="-10" dirty="0">
                <a:latin typeface="Arial"/>
                <a:cs typeface="Arial"/>
              </a:rPr>
              <a:t>chiều tương </a:t>
            </a:r>
            <a:r>
              <a:rPr sz="2000" dirty="0">
                <a:latin typeface="Arial"/>
                <a:cs typeface="Arial"/>
              </a:rPr>
              <a:t>ứng </a:t>
            </a:r>
            <a:r>
              <a:rPr sz="2000" spc="-5" dirty="0">
                <a:latin typeface="Arial"/>
                <a:cs typeface="Arial"/>
              </a:rPr>
              <a:t>với </a:t>
            </a:r>
            <a:r>
              <a:rPr sz="2000" spc="5" dirty="0">
                <a:latin typeface="Arial"/>
                <a:cs typeface="Arial"/>
              </a:rPr>
              <a:t>một </a:t>
            </a:r>
            <a:r>
              <a:rPr sz="2000" spc="-10" dirty="0">
                <a:latin typeface="Arial"/>
                <a:cs typeface="Arial"/>
              </a:rPr>
              <a:t>thuộc tính hoặc </a:t>
            </a:r>
            <a:r>
              <a:rPr sz="2000" spc="-5" dirty="0">
                <a:latin typeface="Arial"/>
                <a:cs typeface="Arial"/>
              </a:rPr>
              <a:t>tập thuộc tích của  </a:t>
            </a:r>
            <a:r>
              <a:rPr sz="2000" spc="-10" dirty="0">
                <a:latin typeface="Arial"/>
                <a:cs typeface="Arial"/>
              </a:rPr>
              <a:t>lược đồ </a:t>
            </a:r>
            <a:r>
              <a:rPr sz="2000" spc="-15" dirty="0">
                <a:latin typeface="Arial"/>
                <a:cs typeface="Arial"/>
              </a:rPr>
              <a:t>và </a:t>
            </a:r>
            <a:r>
              <a:rPr sz="2000" spc="5" dirty="0">
                <a:latin typeface="Arial"/>
                <a:cs typeface="Arial"/>
              </a:rPr>
              <a:t>mỗi </a:t>
            </a:r>
            <a:r>
              <a:rPr sz="2000" spc="-5" dirty="0">
                <a:latin typeface="Arial"/>
                <a:cs typeface="Arial"/>
              </a:rPr>
              <a:t>ô </a:t>
            </a:r>
            <a:r>
              <a:rPr sz="2000" spc="-10" dirty="0">
                <a:latin typeface="Arial"/>
                <a:cs typeface="Arial"/>
              </a:rPr>
              <a:t>(cell) </a:t>
            </a:r>
            <a:r>
              <a:rPr sz="2000" dirty="0">
                <a:latin typeface="Arial"/>
                <a:cs typeface="Arial"/>
              </a:rPr>
              <a:t>lưu </a:t>
            </a:r>
            <a:r>
              <a:rPr sz="2000" spc="-5" dirty="0">
                <a:latin typeface="Arial"/>
                <a:cs typeface="Arial"/>
              </a:rPr>
              <a:t>trữ </a:t>
            </a:r>
            <a:r>
              <a:rPr sz="2000" spc="-10" dirty="0">
                <a:latin typeface="Arial"/>
                <a:cs typeface="Arial"/>
              </a:rPr>
              <a:t>giá </a:t>
            </a:r>
            <a:r>
              <a:rPr sz="2000" spc="-5" dirty="0">
                <a:latin typeface="Arial"/>
                <a:cs typeface="Arial"/>
              </a:rPr>
              <a:t>trị của </a:t>
            </a:r>
            <a:r>
              <a:rPr sz="2000" spc="5" dirty="0">
                <a:latin typeface="Arial"/>
                <a:cs typeface="Arial"/>
              </a:rPr>
              <a:t>một </a:t>
            </a:r>
            <a:r>
              <a:rPr sz="2000" dirty="0">
                <a:latin typeface="Arial"/>
                <a:cs typeface="Arial"/>
              </a:rPr>
              <a:t>số </a:t>
            </a:r>
            <a:r>
              <a:rPr sz="2000" spc="-10" dirty="0">
                <a:latin typeface="Arial"/>
                <a:cs typeface="Arial"/>
              </a:rPr>
              <a:t>đại </a:t>
            </a:r>
            <a:r>
              <a:rPr sz="2000" spc="-5" dirty="0">
                <a:latin typeface="Arial"/>
                <a:cs typeface="Arial"/>
              </a:rPr>
              <a:t>lượng được  </a:t>
            </a:r>
            <a:r>
              <a:rPr sz="2000" spc="-10" dirty="0">
                <a:latin typeface="Arial"/>
                <a:cs typeface="Arial"/>
              </a:rPr>
              <a:t>gộp</a:t>
            </a:r>
            <a:r>
              <a:rPr sz="2000" spc="5" dirty="0">
                <a:latin typeface="Arial"/>
                <a:cs typeface="Arial"/>
              </a:rPr>
              <a:t> </a:t>
            </a:r>
            <a:r>
              <a:rPr sz="2000" dirty="0">
                <a:latin typeface="Arial"/>
                <a:cs typeface="Arial"/>
              </a:rPr>
              <a:t>nhóm.</a:t>
            </a:r>
            <a:endParaRPr sz="2000">
              <a:latin typeface="Arial"/>
              <a:cs typeface="Arial"/>
            </a:endParaRPr>
          </a:p>
          <a:p>
            <a:pPr marL="469900" marR="8255" indent="-457200" algn="just">
              <a:lnSpc>
                <a:spcPct val="120000"/>
              </a:lnSpc>
              <a:buFont typeface="Wingdings"/>
              <a:buChar char=""/>
              <a:tabLst>
                <a:tab pos="469900" algn="l"/>
              </a:tabLst>
            </a:pPr>
            <a:r>
              <a:rPr sz="2000" spc="-10" dirty="0">
                <a:latin typeface="Arial"/>
                <a:cs typeface="Arial"/>
              </a:rPr>
              <a:t>Cấu </a:t>
            </a:r>
            <a:r>
              <a:rPr sz="2000" spc="-5" dirty="0">
                <a:latin typeface="Arial"/>
                <a:cs typeface="Arial"/>
              </a:rPr>
              <a:t>trúc </a:t>
            </a:r>
            <a:r>
              <a:rPr sz="2000" spc="-10" dirty="0">
                <a:latin typeface="Arial"/>
                <a:cs typeface="Arial"/>
              </a:rPr>
              <a:t>vật </a:t>
            </a:r>
            <a:r>
              <a:rPr sz="2000" dirty="0">
                <a:latin typeface="Arial"/>
                <a:cs typeface="Arial"/>
              </a:rPr>
              <a:t>lý </a:t>
            </a:r>
            <a:r>
              <a:rPr sz="2000" spc="-5" dirty="0">
                <a:latin typeface="Arial"/>
                <a:cs typeface="Arial"/>
              </a:rPr>
              <a:t>thực </a:t>
            </a:r>
            <a:r>
              <a:rPr sz="2000" dirty="0">
                <a:latin typeface="Arial"/>
                <a:cs typeface="Arial"/>
              </a:rPr>
              <a:t>sự </a:t>
            </a:r>
            <a:r>
              <a:rPr sz="2000" spc="-5" dirty="0">
                <a:latin typeface="Arial"/>
                <a:cs typeface="Arial"/>
              </a:rPr>
              <a:t>của </a:t>
            </a:r>
            <a:r>
              <a:rPr sz="2000" spc="5" dirty="0">
                <a:latin typeface="Arial"/>
                <a:cs typeface="Arial"/>
              </a:rPr>
              <a:t>kho </a:t>
            </a:r>
            <a:r>
              <a:rPr sz="2000" spc="-10" dirty="0">
                <a:latin typeface="Arial"/>
                <a:cs typeface="Arial"/>
              </a:rPr>
              <a:t>dữ </a:t>
            </a:r>
            <a:r>
              <a:rPr sz="2000" spc="-5" dirty="0">
                <a:latin typeface="Arial"/>
                <a:cs typeface="Arial"/>
              </a:rPr>
              <a:t>liệu </a:t>
            </a:r>
            <a:r>
              <a:rPr sz="2000" dirty="0">
                <a:latin typeface="Arial"/>
                <a:cs typeface="Arial"/>
              </a:rPr>
              <a:t>có </a:t>
            </a:r>
            <a:r>
              <a:rPr sz="2000" spc="-10" dirty="0">
                <a:latin typeface="Arial"/>
                <a:cs typeface="Arial"/>
              </a:rPr>
              <a:t>thể là </a:t>
            </a:r>
            <a:r>
              <a:rPr sz="2000" dirty="0">
                <a:latin typeface="Arial"/>
                <a:cs typeface="Arial"/>
              </a:rPr>
              <a:t>dưới </a:t>
            </a:r>
            <a:r>
              <a:rPr sz="2000" spc="-15" dirty="0">
                <a:latin typeface="Arial"/>
                <a:cs typeface="Arial"/>
              </a:rPr>
              <a:t>dạng </a:t>
            </a:r>
            <a:r>
              <a:rPr sz="2000" spc="5" dirty="0">
                <a:latin typeface="Arial"/>
                <a:cs typeface="Arial"/>
              </a:rPr>
              <a:t>một cơ  </a:t>
            </a:r>
            <a:r>
              <a:rPr sz="2000" dirty="0">
                <a:latin typeface="Arial"/>
                <a:cs typeface="Arial"/>
              </a:rPr>
              <a:t>sở </a:t>
            </a:r>
            <a:r>
              <a:rPr sz="2000" spc="-10" dirty="0">
                <a:latin typeface="Arial"/>
                <a:cs typeface="Arial"/>
              </a:rPr>
              <a:t>dữ liệu </a:t>
            </a:r>
            <a:r>
              <a:rPr sz="2000" spc="-5" dirty="0">
                <a:latin typeface="Arial"/>
                <a:cs typeface="Arial"/>
              </a:rPr>
              <a:t>quan </a:t>
            </a:r>
            <a:r>
              <a:rPr sz="2000" spc="-10" dirty="0">
                <a:latin typeface="Arial"/>
                <a:cs typeface="Arial"/>
              </a:rPr>
              <a:t>hệ </a:t>
            </a:r>
            <a:r>
              <a:rPr sz="2000" spc="-5" dirty="0">
                <a:latin typeface="Arial"/>
                <a:cs typeface="Arial"/>
              </a:rPr>
              <a:t>hoặc </a:t>
            </a:r>
            <a:r>
              <a:rPr sz="2000" spc="5" dirty="0">
                <a:latin typeface="Arial"/>
                <a:cs typeface="Arial"/>
              </a:rPr>
              <a:t>một </a:t>
            </a:r>
            <a:r>
              <a:rPr sz="2000" spc="-10" dirty="0">
                <a:latin typeface="Arial"/>
                <a:cs typeface="Arial"/>
              </a:rPr>
              <a:t>data </a:t>
            </a:r>
            <a:r>
              <a:rPr sz="2000" spc="-5" dirty="0">
                <a:latin typeface="Arial"/>
                <a:cs typeface="Arial"/>
              </a:rPr>
              <a:t>cube </a:t>
            </a:r>
            <a:r>
              <a:rPr sz="2000" spc="-10" dirty="0">
                <a:latin typeface="Arial"/>
                <a:cs typeface="Arial"/>
              </a:rPr>
              <a:t>đa </a:t>
            </a:r>
            <a:r>
              <a:rPr sz="2000" spc="-5" dirty="0">
                <a:latin typeface="Arial"/>
                <a:cs typeface="Arial"/>
              </a:rPr>
              <a:t>chiều. </a:t>
            </a:r>
            <a:r>
              <a:rPr sz="2000" spc="-10" dirty="0">
                <a:latin typeface="Arial"/>
                <a:cs typeface="Arial"/>
              </a:rPr>
              <a:t>Một data </a:t>
            </a:r>
            <a:r>
              <a:rPr sz="2000" dirty="0">
                <a:latin typeface="Arial"/>
                <a:cs typeface="Arial"/>
              </a:rPr>
              <a:t>cube  </a:t>
            </a:r>
            <a:r>
              <a:rPr sz="2000" spc="-5" dirty="0">
                <a:latin typeface="Arial"/>
                <a:cs typeface="Arial"/>
              </a:rPr>
              <a:t>cung</a:t>
            </a:r>
            <a:r>
              <a:rPr sz="2000" spc="175" dirty="0">
                <a:latin typeface="Arial"/>
                <a:cs typeface="Arial"/>
              </a:rPr>
              <a:t> </a:t>
            </a:r>
            <a:r>
              <a:rPr sz="2000" spc="-5" dirty="0">
                <a:latin typeface="Arial"/>
                <a:cs typeface="Arial"/>
              </a:rPr>
              <a:t>cấp</a:t>
            </a:r>
            <a:r>
              <a:rPr sz="2000" spc="185" dirty="0">
                <a:latin typeface="Arial"/>
                <a:cs typeface="Arial"/>
              </a:rPr>
              <a:t> </a:t>
            </a:r>
            <a:r>
              <a:rPr sz="2000" spc="-5" dirty="0">
                <a:latin typeface="Arial"/>
                <a:cs typeface="Arial"/>
              </a:rPr>
              <a:t>cái</a:t>
            </a:r>
            <a:r>
              <a:rPr sz="2000" spc="195" dirty="0">
                <a:latin typeface="Arial"/>
                <a:cs typeface="Arial"/>
              </a:rPr>
              <a:t> </a:t>
            </a:r>
            <a:r>
              <a:rPr sz="2000" spc="-10" dirty="0">
                <a:latin typeface="Arial"/>
                <a:cs typeface="Arial"/>
              </a:rPr>
              <a:t>nhìn</a:t>
            </a:r>
            <a:r>
              <a:rPr sz="2000" spc="185" dirty="0">
                <a:latin typeface="Arial"/>
                <a:cs typeface="Arial"/>
              </a:rPr>
              <a:t> </a:t>
            </a:r>
            <a:r>
              <a:rPr sz="2000" dirty="0">
                <a:latin typeface="Arial"/>
                <a:cs typeface="Arial"/>
              </a:rPr>
              <a:t>đa</a:t>
            </a:r>
            <a:r>
              <a:rPr sz="2000" spc="185" dirty="0">
                <a:latin typeface="Arial"/>
                <a:cs typeface="Arial"/>
              </a:rPr>
              <a:t> </a:t>
            </a:r>
            <a:r>
              <a:rPr sz="2000" dirty="0">
                <a:latin typeface="Arial"/>
                <a:cs typeface="Arial"/>
              </a:rPr>
              <a:t>chiều</a:t>
            </a:r>
            <a:r>
              <a:rPr sz="2000" spc="190" dirty="0">
                <a:latin typeface="Arial"/>
                <a:cs typeface="Arial"/>
              </a:rPr>
              <a:t> </a:t>
            </a:r>
            <a:r>
              <a:rPr sz="2000" spc="-15" dirty="0">
                <a:latin typeface="Arial"/>
                <a:cs typeface="Arial"/>
              </a:rPr>
              <a:t>về</a:t>
            </a:r>
            <a:r>
              <a:rPr sz="2000" spc="185" dirty="0">
                <a:latin typeface="Arial"/>
                <a:cs typeface="Arial"/>
              </a:rPr>
              <a:t> </a:t>
            </a:r>
            <a:r>
              <a:rPr sz="2000" spc="-10" dirty="0">
                <a:latin typeface="Arial"/>
                <a:cs typeface="Arial"/>
              </a:rPr>
              <a:t>dữ</a:t>
            </a:r>
            <a:r>
              <a:rPr sz="2000" spc="225" dirty="0">
                <a:latin typeface="Arial"/>
                <a:cs typeface="Arial"/>
              </a:rPr>
              <a:t> </a:t>
            </a:r>
            <a:r>
              <a:rPr sz="2000" spc="-5" dirty="0">
                <a:latin typeface="Arial"/>
                <a:cs typeface="Arial"/>
              </a:rPr>
              <a:t>liệu</a:t>
            </a:r>
            <a:r>
              <a:rPr sz="2000" spc="204" dirty="0">
                <a:latin typeface="Arial"/>
                <a:cs typeface="Arial"/>
              </a:rPr>
              <a:t> </a:t>
            </a:r>
            <a:r>
              <a:rPr sz="2000" spc="-15" dirty="0">
                <a:latin typeface="Arial"/>
                <a:cs typeface="Arial"/>
              </a:rPr>
              <a:t>và</a:t>
            </a:r>
            <a:r>
              <a:rPr sz="2000" spc="180" dirty="0">
                <a:latin typeface="Arial"/>
                <a:cs typeface="Arial"/>
              </a:rPr>
              <a:t> </a:t>
            </a:r>
            <a:r>
              <a:rPr sz="2000" spc="-5" dirty="0">
                <a:latin typeface="Arial"/>
                <a:cs typeface="Arial"/>
              </a:rPr>
              <a:t>cho</a:t>
            </a:r>
            <a:r>
              <a:rPr sz="2000" spc="185" dirty="0">
                <a:latin typeface="Arial"/>
                <a:cs typeface="Arial"/>
              </a:rPr>
              <a:t> </a:t>
            </a:r>
            <a:r>
              <a:rPr sz="2000" dirty="0">
                <a:latin typeface="Arial"/>
                <a:cs typeface="Arial"/>
              </a:rPr>
              <a:t>phép</a:t>
            </a:r>
            <a:r>
              <a:rPr sz="2000" spc="170" dirty="0">
                <a:latin typeface="Arial"/>
                <a:cs typeface="Arial"/>
              </a:rPr>
              <a:t> </a:t>
            </a:r>
            <a:r>
              <a:rPr sz="2000" spc="-5" dirty="0">
                <a:latin typeface="Arial"/>
                <a:cs typeface="Arial"/>
              </a:rPr>
              <a:t>thực</a:t>
            </a:r>
            <a:r>
              <a:rPr sz="2000" spc="210" dirty="0">
                <a:latin typeface="Arial"/>
                <a:cs typeface="Arial"/>
              </a:rPr>
              <a:t> </a:t>
            </a:r>
            <a:r>
              <a:rPr sz="2000" spc="-15" dirty="0">
                <a:latin typeface="Arial"/>
                <a:cs typeface="Arial"/>
              </a:rPr>
              <a:t>hiện</a:t>
            </a:r>
            <a:r>
              <a:rPr sz="2000" spc="180" dirty="0">
                <a:latin typeface="Arial"/>
                <a:cs typeface="Arial"/>
              </a:rPr>
              <a:t> </a:t>
            </a:r>
            <a:r>
              <a:rPr sz="2000" dirty="0">
                <a:latin typeface="Arial"/>
                <a:cs typeface="Arial"/>
              </a:rPr>
              <a:t>các</a:t>
            </a:r>
            <a:endParaRPr sz="2000">
              <a:latin typeface="Arial"/>
              <a:cs typeface="Arial"/>
            </a:endParaRPr>
          </a:p>
          <a:p>
            <a:pPr marL="469900" algn="just">
              <a:lnSpc>
                <a:spcPct val="100000"/>
              </a:lnSpc>
              <a:spcBef>
                <a:spcPts val="484"/>
              </a:spcBef>
            </a:pPr>
            <a:r>
              <a:rPr sz="2000" spc="-10" dirty="0">
                <a:latin typeface="Arial"/>
                <a:cs typeface="Arial"/>
              </a:rPr>
              <a:t>thao</a:t>
            </a:r>
            <a:r>
              <a:rPr sz="2000" spc="155" dirty="0">
                <a:latin typeface="Arial"/>
                <a:cs typeface="Arial"/>
              </a:rPr>
              <a:t> </a:t>
            </a:r>
            <a:r>
              <a:rPr sz="2000" spc="-5" dirty="0">
                <a:latin typeface="Arial"/>
                <a:cs typeface="Arial"/>
              </a:rPr>
              <a:t>tác</a:t>
            </a:r>
            <a:r>
              <a:rPr sz="2000" spc="170" dirty="0">
                <a:latin typeface="Arial"/>
                <a:cs typeface="Arial"/>
              </a:rPr>
              <a:t> </a:t>
            </a:r>
            <a:r>
              <a:rPr sz="2000" dirty="0">
                <a:latin typeface="Arial"/>
                <a:cs typeface="Arial"/>
              </a:rPr>
              <a:t>tiền</a:t>
            </a:r>
            <a:r>
              <a:rPr sz="2000" spc="165" dirty="0">
                <a:latin typeface="Arial"/>
                <a:cs typeface="Arial"/>
              </a:rPr>
              <a:t> </a:t>
            </a:r>
            <a:r>
              <a:rPr sz="2000" spc="-10" dirty="0">
                <a:latin typeface="Arial"/>
                <a:cs typeface="Arial"/>
              </a:rPr>
              <a:t>tính</a:t>
            </a:r>
            <a:r>
              <a:rPr sz="2000" spc="165" dirty="0">
                <a:latin typeface="Arial"/>
                <a:cs typeface="Arial"/>
              </a:rPr>
              <a:t> </a:t>
            </a:r>
            <a:r>
              <a:rPr sz="2000" spc="-5" dirty="0">
                <a:latin typeface="Arial"/>
                <a:cs typeface="Arial"/>
              </a:rPr>
              <a:t>toán</a:t>
            </a:r>
            <a:r>
              <a:rPr sz="2000" spc="160" dirty="0">
                <a:latin typeface="Arial"/>
                <a:cs typeface="Arial"/>
              </a:rPr>
              <a:t> </a:t>
            </a:r>
            <a:r>
              <a:rPr sz="2000" spc="-5" dirty="0">
                <a:latin typeface="Arial"/>
                <a:cs typeface="Arial"/>
              </a:rPr>
              <a:t>(precomputation)</a:t>
            </a:r>
            <a:r>
              <a:rPr sz="2000" spc="340" dirty="0">
                <a:latin typeface="Arial"/>
                <a:cs typeface="Arial"/>
              </a:rPr>
              <a:t> </a:t>
            </a:r>
            <a:r>
              <a:rPr sz="2000" dirty="0">
                <a:latin typeface="Arial"/>
                <a:cs typeface="Arial"/>
              </a:rPr>
              <a:t>và</a:t>
            </a:r>
            <a:r>
              <a:rPr sz="2000" spc="165" dirty="0">
                <a:latin typeface="Arial"/>
                <a:cs typeface="Arial"/>
              </a:rPr>
              <a:t> </a:t>
            </a:r>
            <a:r>
              <a:rPr sz="2000" dirty="0">
                <a:latin typeface="Arial"/>
                <a:cs typeface="Arial"/>
              </a:rPr>
              <a:t>truy</a:t>
            </a:r>
            <a:r>
              <a:rPr sz="2000" spc="135" dirty="0">
                <a:latin typeface="Arial"/>
                <a:cs typeface="Arial"/>
              </a:rPr>
              <a:t> </a:t>
            </a:r>
            <a:r>
              <a:rPr sz="2000" dirty="0">
                <a:latin typeface="Arial"/>
                <a:cs typeface="Arial"/>
              </a:rPr>
              <a:t>cập</a:t>
            </a:r>
            <a:r>
              <a:rPr sz="2000" spc="185" dirty="0">
                <a:latin typeface="Arial"/>
                <a:cs typeface="Arial"/>
              </a:rPr>
              <a:t> </a:t>
            </a:r>
            <a:r>
              <a:rPr sz="2000" spc="-5" dirty="0">
                <a:latin typeface="Arial"/>
                <a:cs typeface="Arial"/>
              </a:rPr>
              <a:t>nhanh</a:t>
            </a:r>
            <a:r>
              <a:rPr sz="2000" spc="165" dirty="0">
                <a:latin typeface="Arial"/>
                <a:cs typeface="Arial"/>
              </a:rPr>
              <a:t> </a:t>
            </a:r>
            <a:r>
              <a:rPr sz="2000" dirty="0">
                <a:latin typeface="Arial"/>
                <a:cs typeface="Arial"/>
              </a:rPr>
              <a:t>tới</a:t>
            </a:r>
            <a:r>
              <a:rPr sz="2000" spc="185" dirty="0">
                <a:latin typeface="Arial"/>
                <a:cs typeface="Arial"/>
              </a:rPr>
              <a:t> </a:t>
            </a:r>
            <a:r>
              <a:rPr sz="2000" spc="-10" dirty="0">
                <a:latin typeface="Arial"/>
                <a:cs typeface="Arial"/>
              </a:rPr>
              <a:t>dữ</a:t>
            </a:r>
            <a:endParaRPr sz="2000">
              <a:latin typeface="Arial"/>
              <a:cs typeface="Arial"/>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13</a:t>
            </a:fld>
            <a:endParaRPr spc="-5" dirty="0"/>
          </a:p>
        </p:txBody>
      </p:sp>
      <p:sp>
        <p:nvSpPr>
          <p:cNvPr id="4" name="object 4"/>
          <p:cNvSpPr txBox="1"/>
          <p:nvPr/>
        </p:nvSpPr>
        <p:spPr>
          <a:xfrm>
            <a:off x="1222044" y="6451107"/>
            <a:ext cx="2364740" cy="308610"/>
          </a:xfrm>
          <a:prstGeom prst="rect">
            <a:avLst/>
          </a:prstGeom>
        </p:spPr>
        <p:txBody>
          <a:bodyPr vert="horz" wrap="square" lIns="0" tIns="0" rIns="0" bIns="0" rtlCol="0">
            <a:spAutoFit/>
          </a:bodyPr>
          <a:lstStyle/>
          <a:p>
            <a:pPr marL="12700">
              <a:lnSpc>
                <a:spcPts val="2305"/>
              </a:lnSpc>
            </a:pPr>
            <a:r>
              <a:rPr sz="2000" spc="-15" dirty="0">
                <a:latin typeface="Arial"/>
                <a:cs typeface="Arial"/>
              </a:rPr>
              <a:t>liệu </a:t>
            </a:r>
            <a:r>
              <a:rPr sz="2000" spc="-10" dirty="0">
                <a:latin typeface="Arial"/>
                <a:cs typeface="Arial"/>
              </a:rPr>
              <a:t>đã được tóm</a:t>
            </a:r>
            <a:r>
              <a:rPr sz="2000" spc="65" dirty="0">
                <a:latin typeface="Arial"/>
                <a:cs typeface="Arial"/>
              </a:rPr>
              <a:t> </a:t>
            </a:r>
            <a:r>
              <a:rPr sz="2000" spc="-10" dirty="0">
                <a:latin typeface="Arial"/>
                <a:cs typeface="Arial"/>
              </a:rPr>
              <a:t>tắt.</a:t>
            </a:r>
            <a:endParaRPr sz="2000">
              <a:latin typeface="Arial"/>
              <a:cs typeface="Arial"/>
            </a:endParaRPr>
          </a:p>
        </p:txBody>
      </p:sp>
    </p:spTree>
    <p:extLst>
      <p:ext uri="{BB962C8B-B14F-4D97-AF65-F5344CB8AC3E}">
        <p14:creationId xmlns:p14="http://schemas.microsoft.com/office/powerpoint/2010/main" val="1497068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02252" y="179039"/>
            <a:ext cx="5648696" cy="652656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14</a:t>
            </a:fld>
            <a:endParaRPr spc="-5" dirty="0"/>
          </a:p>
        </p:txBody>
      </p:sp>
    </p:spTree>
    <p:extLst>
      <p:ext uri="{BB962C8B-B14F-4D97-AF65-F5344CB8AC3E}">
        <p14:creationId xmlns:p14="http://schemas.microsoft.com/office/powerpoint/2010/main" val="4050103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340" y="150926"/>
            <a:ext cx="8531225" cy="1421765"/>
          </a:xfrm>
          <a:prstGeom prst="rect">
            <a:avLst/>
          </a:prstGeom>
        </p:spPr>
        <p:txBody>
          <a:bodyPr vert="horz" wrap="square" lIns="0" tIns="40005" rIns="0" bIns="0" rtlCol="0">
            <a:spAutoFit/>
          </a:bodyPr>
          <a:lstStyle/>
          <a:p>
            <a:pPr marL="469900" indent="-457834">
              <a:lnSpc>
                <a:spcPct val="100000"/>
              </a:lnSpc>
              <a:spcBef>
                <a:spcPts val="315"/>
              </a:spcBef>
              <a:buAutoNum type="arabicPeriod" startAt="3"/>
              <a:tabLst>
                <a:tab pos="469900" algn="l"/>
                <a:tab pos="470534" algn="l"/>
              </a:tabLst>
            </a:pPr>
            <a:r>
              <a:rPr sz="2000" b="1" spc="-10" dirty="0">
                <a:solidFill>
                  <a:srgbClr val="FF0000"/>
                </a:solidFill>
                <a:latin typeface="Arial"/>
                <a:cs typeface="Arial"/>
              </a:rPr>
              <a:t>CƠ </a:t>
            </a:r>
            <a:r>
              <a:rPr sz="2000" b="1" spc="-15" dirty="0">
                <a:solidFill>
                  <a:srgbClr val="FF0000"/>
                </a:solidFill>
                <a:latin typeface="Arial"/>
                <a:cs typeface="Arial"/>
              </a:rPr>
              <a:t>SỞ </a:t>
            </a:r>
            <a:r>
              <a:rPr sz="2000" b="1" spc="-10" dirty="0">
                <a:solidFill>
                  <a:srgbClr val="FF0000"/>
                </a:solidFill>
                <a:latin typeface="Arial"/>
                <a:cs typeface="Arial"/>
              </a:rPr>
              <a:t>DỮ </a:t>
            </a:r>
            <a:r>
              <a:rPr sz="2000" b="1" spc="-5" dirty="0">
                <a:solidFill>
                  <a:srgbClr val="FF0000"/>
                </a:solidFill>
                <a:latin typeface="Arial"/>
                <a:cs typeface="Arial"/>
              </a:rPr>
              <a:t>LIỆU </a:t>
            </a:r>
            <a:r>
              <a:rPr sz="2000" b="1" spc="-25" dirty="0">
                <a:solidFill>
                  <a:srgbClr val="FF0000"/>
                </a:solidFill>
                <a:latin typeface="Arial"/>
                <a:cs typeface="Arial"/>
              </a:rPr>
              <a:t>GIAO </a:t>
            </a:r>
            <a:r>
              <a:rPr sz="2000" b="1" spc="-10" dirty="0">
                <a:solidFill>
                  <a:srgbClr val="FF0000"/>
                </a:solidFill>
                <a:latin typeface="Arial"/>
                <a:cs typeface="Arial"/>
              </a:rPr>
              <a:t>DỊCH (TRANSACTION</a:t>
            </a:r>
            <a:r>
              <a:rPr sz="2000" b="1" spc="300" dirty="0">
                <a:solidFill>
                  <a:srgbClr val="FF0000"/>
                </a:solidFill>
                <a:latin typeface="Arial"/>
                <a:cs typeface="Arial"/>
              </a:rPr>
              <a:t> </a:t>
            </a:r>
            <a:r>
              <a:rPr sz="2000" b="1" spc="-45" dirty="0">
                <a:solidFill>
                  <a:srgbClr val="FF0000"/>
                </a:solidFill>
                <a:latin typeface="Arial"/>
                <a:cs typeface="Arial"/>
              </a:rPr>
              <a:t>DATABASE)</a:t>
            </a:r>
            <a:endParaRPr sz="2000">
              <a:latin typeface="Arial"/>
              <a:cs typeface="Arial"/>
            </a:endParaRPr>
          </a:p>
          <a:p>
            <a:pPr marL="927100" lvl="1" indent="-457834">
              <a:lnSpc>
                <a:spcPct val="100000"/>
              </a:lnSpc>
              <a:spcBef>
                <a:spcPts val="215"/>
              </a:spcBef>
              <a:buFont typeface="Wingdings"/>
              <a:buChar char=""/>
              <a:tabLst>
                <a:tab pos="927100" algn="l"/>
                <a:tab pos="927735" algn="l"/>
              </a:tabLst>
            </a:pPr>
            <a:r>
              <a:rPr sz="2000" spc="-10" dirty="0">
                <a:latin typeface="Arial"/>
                <a:cs typeface="Arial"/>
              </a:rPr>
              <a:t>Cơ </a:t>
            </a:r>
            <a:r>
              <a:rPr sz="2000" dirty="0">
                <a:latin typeface="Arial"/>
                <a:cs typeface="Arial"/>
              </a:rPr>
              <a:t>sở </a:t>
            </a:r>
            <a:r>
              <a:rPr sz="2000" spc="-10" dirty="0">
                <a:latin typeface="Arial"/>
                <a:cs typeface="Arial"/>
              </a:rPr>
              <a:t>dữ </a:t>
            </a:r>
            <a:r>
              <a:rPr sz="2000" spc="-5" dirty="0">
                <a:latin typeface="Arial"/>
                <a:cs typeface="Arial"/>
              </a:rPr>
              <a:t>liệu giao </a:t>
            </a:r>
            <a:r>
              <a:rPr sz="2000" spc="-10" dirty="0">
                <a:latin typeface="Arial"/>
                <a:cs typeface="Arial"/>
              </a:rPr>
              <a:t>dịch </a:t>
            </a:r>
            <a:r>
              <a:rPr sz="2000" dirty="0">
                <a:latin typeface="Arial"/>
                <a:cs typeface="Arial"/>
              </a:rPr>
              <a:t>là </a:t>
            </a:r>
            <a:r>
              <a:rPr sz="2000" spc="5" dirty="0">
                <a:latin typeface="Arial"/>
                <a:cs typeface="Arial"/>
              </a:rPr>
              <a:t>một </a:t>
            </a:r>
            <a:r>
              <a:rPr sz="2000" spc="-5" dirty="0">
                <a:latin typeface="Arial"/>
                <a:cs typeface="Arial"/>
              </a:rPr>
              <a:t>tập </a:t>
            </a:r>
            <a:r>
              <a:rPr sz="2000" spc="-15" dirty="0">
                <a:latin typeface="Arial"/>
                <a:cs typeface="Arial"/>
              </a:rPr>
              <a:t>hợp </a:t>
            </a:r>
            <a:r>
              <a:rPr sz="2000" spc="-5" dirty="0">
                <a:latin typeface="Arial"/>
                <a:cs typeface="Arial"/>
              </a:rPr>
              <a:t>các </a:t>
            </a:r>
            <a:r>
              <a:rPr sz="2000" dirty="0">
                <a:latin typeface="Arial"/>
                <a:cs typeface="Arial"/>
              </a:rPr>
              <a:t>giao </a:t>
            </a:r>
            <a:r>
              <a:rPr sz="2000" spc="-5" dirty="0">
                <a:latin typeface="Arial"/>
                <a:cs typeface="Arial"/>
              </a:rPr>
              <a:t>dịch. </a:t>
            </a:r>
            <a:r>
              <a:rPr sz="2000" spc="-10" dirty="0">
                <a:latin typeface="Arial"/>
                <a:cs typeface="Arial"/>
              </a:rPr>
              <a:t>Mỗi </a:t>
            </a:r>
            <a:r>
              <a:rPr sz="2000" spc="-5" dirty="0">
                <a:latin typeface="Arial"/>
                <a:cs typeface="Arial"/>
              </a:rPr>
              <a:t>giao</a:t>
            </a:r>
            <a:r>
              <a:rPr sz="2000" spc="490" dirty="0">
                <a:latin typeface="Arial"/>
                <a:cs typeface="Arial"/>
              </a:rPr>
              <a:t> </a:t>
            </a:r>
            <a:r>
              <a:rPr sz="2000" spc="-5" dirty="0">
                <a:latin typeface="Arial"/>
                <a:cs typeface="Arial"/>
              </a:rPr>
              <a:t>dịch</a:t>
            </a:r>
            <a:endParaRPr sz="2000">
              <a:latin typeface="Arial"/>
              <a:cs typeface="Arial"/>
            </a:endParaRPr>
          </a:p>
          <a:p>
            <a:pPr marL="927100" marR="5080">
              <a:lnSpc>
                <a:spcPct val="120000"/>
              </a:lnSpc>
              <a:spcBef>
                <a:spcPts val="5"/>
              </a:spcBef>
            </a:pPr>
            <a:r>
              <a:rPr sz="2000" spc="-10" dirty="0">
                <a:latin typeface="Arial"/>
                <a:cs typeface="Arial"/>
              </a:rPr>
              <a:t>bao gồm </a:t>
            </a:r>
            <a:r>
              <a:rPr sz="2000" spc="5" dirty="0">
                <a:latin typeface="Arial"/>
                <a:cs typeface="Arial"/>
              </a:rPr>
              <a:t>một </a:t>
            </a:r>
            <a:r>
              <a:rPr sz="2000" i="1" dirty="0">
                <a:latin typeface="Arial"/>
                <a:cs typeface="Arial"/>
              </a:rPr>
              <a:t>số </a:t>
            </a:r>
            <a:r>
              <a:rPr sz="2000" i="1" spc="-10" dirty="0">
                <a:latin typeface="Arial"/>
                <a:cs typeface="Arial"/>
              </a:rPr>
              <a:t>hiệu </a:t>
            </a:r>
            <a:r>
              <a:rPr sz="2000" i="1" spc="-5" dirty="0">
                <a:latin typeface="Arial"/>
                <a:cs typeface="Arial"/>
              </a:rPr>
              <a:t>giao </a:t>
            </a:r>
            <a:r>
              <a:rPr sz="2000" i="1" spc="-10" dirty="0">
                <a:latin typeface="Arial"/>
                <a:cs typeface="Arial"/>
              </a:rPr>
              <a:t>dịch </a:t>
            </a:r>
            <a:r>
              <a:rPr sz="2000" spc="-5" dirty="0">
                <a:latin typeface="Arial"/>
                <a:cs typeface="Arial"/>
              </a:rPr>
              <a:t>(trans_ID) </a:t>
            </a:r>
            <a:r>
              <a:rPr sz="2000" dirty="0">
                <a:latin typeface="Arial"/>
                <a:cs typeface="Arial"/>
              </a:rPr>
              <a:t>và </a:t>
            </a:r>
            <a:r>
              <a:rPr sz="2000" spc="-5" dirty="0">
                <a:latin typeface="Arial"/>
                <a:cs typeface="Arial"/>
              </a:rPr>
              <a:t>danh sách các </a:t>
            </a:r>
            <a:r>
              <a:rPr sz="2000" spc="5" dirty="0">
                <a:latin typeface="Arial"/>
                <a:cs typeface="Arial"/>
              </a:rPr>
              <a:t>mục  </a:t>
            </a:r>
            <a:r>
              <a:rPr sz="2000" dirty="0">
                <a:latin typeface="Arial"/>
                <a:cs typeface="Arial"/>
              </a:rPr>
              <a:t>(item) </a:t>
            </a:r>
            <a:r>
              <a:rPr sz="2000" spc="-5" dirty="0">
                <a:latin typeface="Arial"/>
                <a:cs typeface="Arial"/>
              </a:rPr>
              <a:t>cấu </a:t>
            </a:r>
            <a:r>
              <a:rPr sz="2000" spc="-10" dirty="0">
                <a:latin typeface="Arial"/>
                <a:cs typeface="Arial"/>
              </a:rPr>
              <a:t>thành giao</a:t>
            </a:r>
            <a:r>
              <a:rPr sz="2000" spc="30" dirty="0">
                <a:latin typeface="Arial"/>
                <a:cs typeface="Arial"/>
              </a:rPr>
              <a:t> </a:t>
            </a:r>
            <a:r>
              <a:rPr sz="2000" spc="-10" dirty="0">
                <a:latin typeface="Arial"/>
                <a:cs typeface="Arial"/>
              </a:rPr>
              <a:t>dịch.</a:t>
            </a:r>
            <a:endParaRPr sz="2000">
              <a:latin typeface="Arial"/>
              <a:cs typeface="Arial"/>
            </a:endParaRPr>
          </a:p>
        </p:txBody>
      </p:sp>
      <p:graphicFrame>
        <p:nvGraphicFramePr>
          <p:cNvPr id="3" name="object 3"/>
          <p:cNvGraphicFramePr>
            <a:graphicFrameLocks noGrp="1"/>
          </p:cNvGraphicFramePr>
          <p:nvPr/>
        </p:nvGraphicFramePr>
        <p:xfrm>
          <a:off x="2279650" y="1731010"/>
          <a:ext cx="4267200" cy="2225035"/>
        </p:xfrm>
        <a:graphic>
          <a:graphicData uri="http://schemas.openxmlformats.org/drawingml/2006/table">
            <a:tbl>
              <a:tblPr firstRow="1" bandRow="1">
                <a:tableStyleId>{2D5ABB26-0587-4C30-8999-92F81FD0307C}</a:tableStyleId>
              </a:tblPr>
              <a:tblGrid>
                <a:gridCol w="1295400"/>
                <a:gridCol w="2971800"/>
              </a:tblGrid>
              <a:tr h="370839">
                <a:tc>
                  <a:txBody>
                    <a:bodyPr/>
                    <a:lstStyle/>
                    <a:p>
                      <a:pPr marL="92075">
                        <a:lnSpc>
                          <a:spcPct val="100000"/>
                        </a:lnSpc>
                        <a:spcBef>
                          <a:spcPts val="315"/>
                        </a:spcBef>
                      </a:pPr>
                      <a:r>
                        <a:rPr sz="1800" b="1" spc="-15" dirty="0">
                          <a:solidFill>
                            <a:srgbClr val="FFFFFF"/>
                          </a:solidFill>
                          <a:latin typeface="Arial"/>
                          <a:cs typeface="Arial"/>
                        </a:rPr>
                        <a:t>Trans_ID</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tc>
                  <a:txBody>
                    <a:bodyPr/>
                    <a:lstStyle/>
                    <a:p>
                      <a:pPr marL="92710">
                        <a:lnSpc>
                          <a:spcPct val="100000"/>
                        </a:lnSpc>
                        <a:spcBef>
                          <a:spcPts val="315"/>
                        </a:spcBef>
                      </a:pPr>
                      <a:r>
                        <a:rPr sz="1800" b="1" dirty="0">
                          <a:solidFill>
                            <a:srgbClr val="FFFFFF"/>
                          </a:solidFill>
                          <a:latin typeface="Arial"/>
                          <a:cs typeface="Arial"/>
                        </a:rPr>
                        <a:t>Item</a:t>
                      </a:r>
                      <a:r>
                        <a:rPr sz="1800" b="1" spc="-20" dirty="0">
                          <a:solidFill>
                            <a:srgbClr val="FFFFFF"/>
                          </a:solidFill>
                          <a:latin typeface="Arial"/>
                          <a:cs typeface="Arial"/>
                        </a:rPr>
                        <a:t> </a:t>
                      </a:r>
                      <a:r>
                        <a:rPr sz="1800" b="1" dirty="0">
                          <a:solidFill>
                            <a:srgbClr val="FFFFFF"/>
                          </a:solidFill>
                          <a:latin typeface="Arial"/>
                          <a:cs typeface="Arial"/>
                        </a:rPr>
                        <a:t>List</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tr>
              <a:tr h="370839">
                <a:tc>
                  <a:txBody>
                    <a:bodyPr/>
                    <a:lstStyle/>
                    <a:p>
                      <a:pPr marL="92075">
                        <a:lnSpc>
                          <a:spcPct val="100000"/>
                        </a:lnSpc>
                        <a:spcBef>
                          <a:spcPts val="320"/>
                        </a:spcBef>
                      </a:pPr>
                      <a:r>
                        <a:rPr sz="1800" spc="-20" dirty="0">
                          <a:latin typeface="Arial"/>
                          <a:cs typeface="Arial"/>
                        </a:rPr>
                        <a:t>T1</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marL="92710">
                        <a:lnSpc>
                          <a:spcPct val="100000"/>
                        </a:lnSpc>
                        <a:spcBef>
                          <a:spcPts val="320"/>
                        </a:spcBef>
                      </a:pPr>
                      <a:r>
                        <a:rPr sz="1800" spc="-5" dirty="0">
                          <a:latin typeface="Arial"/>
                          <a:cs typeface="Arial"/>
                        </a:rPr>
                        <a:t>Milk, </a:t>
                      </a:r>
                      <a:r>
                        <a:rPr sz="1800" dirty="0">
                          <a:latin typeface="Arial"/>
                          <a:cs typeface="Arial"/>
                        </a:rPr>
                        <a:t>Bread,</a:t>
                      </a:r>
                      <a:r>
                        <a:rPr sz="1800" spc="-5" dirty="0">
                          <a:latin typeface="Arial"/>
                          <a:cs typeface="Arial"/>
                        </a:rPr>
                        <a:t> </a:t>
                      </a:r>
                      <a:r>
                        <a:rPr sz="1800" dirty="0">
                          <a:latin typeface="Arial"/>
                          <a:cs typeface="Arial"/>
                        </a:rPr>
                        <a:t>Coke</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r>
              <a:tr h="370839">
                <a:tc>
                  <a:txBody>
                    <a:bodyPr/>
                    <a:lstStyle/>
                    <a:p>
                      <a:pPr marL="92075">
                        <a:lnSpc>
                          <a:spcPct val="100000"/>
                        </a:lnSpc>
                        <a:spcBef>
                          <a:spcPts val="320"/>
                        </a:spcBef>
                      </a:pPr>
                      <a:r>
                        <a:rPr sz="1800" spc="-20" dirty="0">
                          <a:latin typeface="Arial"/>
                          <a:cs typeface="Arial"/>
                        </a:rPr>
                        <a:t>T2</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92710">
                        <a:lnSpc>
                          <a:spcPct val="100000"/>
                        </a:lnSpc>
                        <a:spcBef>
                          <a:spcPts val="320"/>
                        </a:spcBef>
                      </a:pPr>
                      <a:r>
                        <a:rPr sz="1800" spc="-20" dirty="0">
                          <a:latin typeface="Arial"/>
                          <a:cs typeface="Arial"/>
                        </a:rPr>
                        <a:t>Beer, </a:t>
                      </a:r>
                      <a:r>
                        <a:rPr sz="1800" dirty="0">
                          <a:latin typeface="Arial"/>
                          <a:cs typeface="Arial"/>
                        </a:rPr>
                        <a:t>Bread</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r>
              <a:tr h="370840">
                <a:tc>
                  <a:txBody>
                    <a:bodyPr/>
                    <a:lstStyle/>
                    <a:p>
                      <a:pPr marL="92075">
                        <a:lnSpc>
                          <a:spcPct val="100000"/>
                        </a:lnSpc>
                        <a:spcBef>
                          <a:spcPts val="320"/>
                        </a:spcBef>
                      </a:pPr>
                      <a:r>
                        <a:rPr sz="1800" spc="-25" dirty="0">
                          <a:latin typeface="Arial"/>
                          <a:cs typeface="Arial"/>
                        </a:rPr>
                        <a:t>T3</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CFCC"/>
                    </a:solidFill>
                  </a:tcPr>
                </a:tc>
                <a:tc>
                  <a:txBody>
                    <a:bodyPr/>
                    <a:lstStyle/>
                    <a:p>
                      <a:pPr marL="92710">
                        <a:lnSpc>
                          <a:spcPct val="100000"/>
                        </a:lnSpc>
                        <a:spcBef>
                          <a:spcPts val="320"/>
                        </a:spcBef>
                      </a:pPr>
                      <a:r>
                        <a:rPr sz="1800" spc="-20" dirty="0">
                          <a:latin typeface="Arial"/>
                          <a:cs typeface="Arial"/>
                        </a:rPr>
                        <a:t>Beer, </a:t>
                      </a:r>
                      <a:r>
                        <a:rPr sz="1800" spc="-5" dirty="0">
                          <a:latin typeface="Arial"/>
                          <a:cs typeface="Arial"/>
                        </a:rPr>
                        <a:t>Milk, </a:t>
                      </a:r>
                      <a:r>
                        <a:rPr sz="1800" spc="-15" dirty="0">
                          <a:latin typeface="Arial"/>
                          <a:cs typeface="Arial"/>
                        </a:rPr>
                        <a:t>Diaper,</a:t>
                      </a:r>
                      <a:r>
                        <a:rPr sz="1800" spc="-55" dirty="0">
                          <a:latin typeface="Arial"/>
                          <a:cs typeface="Arial"/>
                        </a:rPr>
                        <a:t> </a:t>
                      </a:r>
                      <a:r>
                        <a:rPr sz="1800" dirty="0">
                          <a:latin typeface="Arial"/>
                          <a:cs typeface="Arial"/>
                        </a:rPr>
                        <a:t>Coke</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CFCC"/>
                    </a:solidFill>
                  </a:tcPr>
                </a:tc>
              </a:tr>
              <a:tr h="370839">
                <a:tc>
                  <a:txBody>
                    <a:bodyPr/>
                    <a:lstStyle/>
                    <a:p>
                      <a:pPr marL="92075">
                        <a:lnSpc>
                          <a:spcPct val="100000"/>
                        </a:lnSpc>
                        <a:spcBef>
                          <a:spcPts val="325"/>
                        </a:spcBef>
                      </a:pPr>
                      <a:r>
                        <a:rPr sz="1800" spc="-20" dirty="0">
                          <a:latin typeface="Arial"/>
                          <a:cs typeface="Arial"/>
                        </a:rPr>
                        <a:t>T4</a:t>
                      </a:r>
                      <a:endParaRPr sz="18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92710">
                        <a:lnSpc>
                          <a:spcPct val="100000"/>
                        </a:lnSpc>
                        <a:spcBef>
                          <a:spcPts val="325"/>
                        </a:spcBef>
                      </a:pPr>
                      <a:r>
                        <a:rPr sz="1800" spc="-20" dirty="0">
                          <a:latin typeface="Arial"/>
                          <a:cs typeface="Arial"/>
                        </a:rPr>
                        <a:t>Beer, </a:t>
                      </a:r>
                      <a:r>
                        <a:rPr sz="1800" spc="-5" dirty="0">
                          <a:latin typeface="Arial"/>
                          <a:cs typeface="Arial"/>
                        </a:rPr>
                        <a:t>Milk, </a:t>
                      </a:r>
                      <a:r>
                        <a:rPr sz="1800" spc="-15" dirty="0">
                          <a:latin typeface="Arial"/>
                          <a:cs typeface="Arial"/>
                        </a:rPr>
                        <a:t>Diaper,</a:t>
                      </a:r>
                      <a:r>
                        <a:rPr sz="1800" spc="-55" dirty="0">
                          <a:latin typeface="Arial"/>
                          <a:cs typeface="Arial"/>
                        </a:rPr>
                        <a:t> </a:t>
                      </a:r>
                      <a:r>
                        <a:rPr sz="1800" dirty="0">
                          <a:latin typeface="Arial"/>
                          <a:cs typeface="Arial"/>
                        </a:rPr>
                        <a:t>Bread</a:t>
                      </a:r>
                      <a:endParaRPr sz="18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r>
              <a:tr h="370839">
                <a:tc>
                  <a:txBody>
                    <a:bodyPr/>
                    <a:lstStyle/>
                    <a:p>
                      <a:pPr marL="92075">
                        <a:lnSpc>
                          <a:spcPct val="100000"/>
                        </a:lnSpc>
                        <a:spcBef>
                          <a:spcPts val="325"/>
                        </a:spcBef>
                      </a:pPr>
                      <a:r>
                        <a:rPr sz="1800" spc="-20" dirty="0">
                          <a:latin typeface="Arial"/>
                          <a:cs typeface="Arial"/>
                        </a:rPr>
                        <a:t>T5</a:t>
                      </a:r>
                      <a:endParaRPr sz="18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CFCC"/>
                    </a:solidFill>
                  </a:tcPr>
                </a:tc>
                <a:tc>
                  <a:txBody>
                    <a:bodyPr/>
                    <a:lstStyle/>
                    <a:p>
                      <a:pPr marL="92710">
                        <a:lnSpc>
                          <a:spcPct val="100000"/>
                        </a:lnSpc>
                        <a:spcBef>
                          <a:spcPts val="325"/>
                        </a:spcBef>
                      </a:pPr>
                      <a:r>
                        <a:rPr sz="1800" spc="-5" dirty="0">
                          <a:latin typeface="Arial"/>
                          <a:cs typeface="Arial"/>
                        </a:rPr>
                        <a:t>Milk, </a:t>
                      </a:r>
                      <a:r>
                        <a:rPr sz="1800" spc="-15" dirty="0">
                          <a:latin typeface="Arial"/>
                          <a:cs typeface="Arial"/>
                        </a:rPr>
                        <a:t>Diaper,</a:t>
                      </a:r>
                      <a:r>
                        <a:rPr sz="1800" spc="-30" dirty="0">
                          <a:latin typeface="Arial"/>
                          <a:cs typeface="Arial"/>
                        </a:rPr>
                        <a:t> </a:t>
                      </a:r>
                      <a:r>
                        <a:rPr sz="1800" dirty="0">
                          <a:latin typeface="Arial"/>
                          <a:cs typeface="Arial"/>
                        </a:rPr>
                        <a:t>Coke</a:t>
                      </a:r>
                      <a:endParaRPr sz="18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CFCC"/>
                    </a:solidFill>
                  </a:tcPr>
                </a:tc>
              </a:tr>
            </a:tbl>
          </a:graphicData>
        </a:graphic>
      </p:graphicFrame>
      <p:sp>
        <p:nvSpPr>
          <p:cNvPr id="4" name="object 4"/>
          <p:cNvSpPr/>
          <p:nvPr/>
        </p:nvSpPr>
        <p:spPr>
          <a:xfrm>
            <a:off x="1447800" y="4562855"/>
            <a:ext cx="6096000" cy="1980820"/>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4261103" y="4032503"/>
            <a:ext cx="317500" cy="393700"/>
            <a:chOff x="4261103" y="4032503"/>
            <a:chExt cx="317500" cy="393700"/>
          </a:xfrm>
        </p:grpSpPr>
        <p:sp>
          <p:nvSpPr>
            <p:cNvPr id="6" name="object 6"/>
            <p:cNvSpPr/>
            <p:nvPr/>
          </p:nvSpPr>
          <p:spPr>
            <a:xfrm>
              <a:off x="4267199" y="4038599"/>
              <a:ext cx="304800" cy="381000"/>
            </a:xfrm>
            <a:custGeom>
              <a:avLst/>
              <a:gdLst/>
              <a:ahLst/>
              <a:cxnLst/>
              <a:rect l="l" t="t" r="r" b="b"/>
              <a:pathLst>
                <a:path w="304800" h="381000">
                  <a:moveTo>
                    <a:pt x="228600" y="0"/>
                  </a:moveTo>
                  <a:lnTo>
                    <a:pt x="76200" y="0"/>
                  </a:lnTo>
                  <a:lnTo>
                    <a:pt x="76200" y="228600"/>
                  </a:lnTo>
                  <a:lnTo>
                    <a:pt x="0" y="228600"/>
                  </a:lnTo>
                  <a:lnTo>
                    <a:pt x="152400" y="381000"/>
                  </a:lnTo>
                  <a:lnTo>
                    <a:pt x="304800" y="228600"/>
                  </a:lnTo>
                  <a:lnTo>
                    <a:pt x="228600" y="228600"/>
                  </a:lnTo>
                  <a:lnTo>
                    <a:pt x="228600" y="0"/>
                  </a:lnTo>
                  <a:close/>
                </a:path>
              </a:pathLst>
            </a:custGeom>
            <a:solidFill>
              <a:srgbClr val="D24717"/>
            </a:solidFill>
          </p:spPr>
          <p:txBody>
            <a:bodyPr wrap="square" lIns="0" tIns="0" rIns="0" bIns="0" rtlCol="0"/>
            <a:lstStyle/>
            <a:p>
              <a:endParaRPr/>
            </a:p>
          </p:txBody>
        </p:sp>
        <p:sp>
          <p:nvSpPr>
            <p:cNvPr id="7" name="object 7"/>
            <p:cNvSpPr/>
            <p:nvPr/>
          </p:nvSpPr>
          <p:spPr>
            <a:xfrm>
              <a:off x="4267199" y="4038599"/>
              <a:ext cx="304800" cy="381000"/>
            </a:xfrm>
            <a:custGeom>
              <a:avLst/>
              <a:gdLst/>
              <a:ahLst/>
              <a:cxnLst/>
              <a:rect l="l" t="t" r="r" b="b"/>
              <a:pathLst>
                <a:path w="304800" h="381000">
                  <a:moveTo>
                    <a:pt x="0" y="228600"/>
                  </a:moveTo>
                  <a:lnTo>
                    <a:pt x="76200" y="228600"/>
                  </a:lnTo>
                  <a:lnTo>
                    <a:pt x="76200" y="0"/>
                  </a:lnTo>
                  <a:lnTo>
                    <a:pt x="228600" y="0"/>
                  </a:lnTo>
                  <a:lnTo>
                    <a:pt x="228600" y="228600"/>
                  </a:lnTo>
                  <a:lnTo>
                    <a:pt x="304800" y="228600"/>
                  </a:lnTo>
                  <a:lnTo>
                    <a:pt x="152400" y="381000"/>
                  </a:lnTo>
                  <a:lnTo>
                    <a:pt x="0" y="228600"/>
                  </a:lnTo>
                  <a:close/>
                </a:path>
              </a:pathLst>
            </a:custGeom>
            <a:ln w="12192">
              <a:solidFill>
                <a:srgbClr val="9B310D"/>
              </a:solidFill>
            </a:ln>
          </p:spPr>
          <p:txBody>
            <a:bodyPr wrap="square" lIns="0" tIns="0" rIns="0" bIns="0" rtlCol="0"/>
            <a:lstStyle/>
            <a:p>
              <a:endParaRPr/>
            </a:p>
          </p:txBody>
        </p:sp>
      </p:grpSp>
      <p:sp>
        <p:nvSpPr>
          <p:cNvPr id="8" name="object 8"/>
          <p:cNvSpPr/>
          <p:nvPr/>
        </p:nvSpPr>
        <p:spPr>
          <a:xfrm>
            <a:off x="152400" y="1865376"/>
            <a:ext cx="1962912" cy="1962912"/>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15</a:t>
            </a:fld>
            <a:endParaRPr spc="-5" dirty="0"/>
          </a:p>
        </p:txBody>
      </p:sp>
    </p:spTree>
    <p:extLst>
      <p:ext uri="{BB962C8B-B14F-4D97-AF65-F5344CB8AC3E}">
        <p14:creationId xmlns:p14="http://schemas.microsoft.com/office/powerpoint/2010/main" val="363313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15112" y="381000"/>
            <a:ext cx="1712976" cy="180441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669023" y="381000"/>
            <a:ext cx="1712976" cy="180441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581400" y="3934967"/>
            <a:ext cx="1716024" cy="180746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383540" y="2237308"/>
            <a:ext cx="1936750" cy="575310"/>
          </a:xfrm>
          <a:prstGeom prst="rect">
            <a:avLst/>
          </a:prstGeom>
        </p:spPr>
        <p:txBody>
          <a:bodyPr vert="horz" wrap="square" lIns="0" tIns="12700" rIns="0" bIns="0" rtlCol="0">
            <a:spAutoFit/>
          </a:bodyPr>
          <a:lstStyle/>
          <a:p>
            <a:pPr algn="ctr">
              <a:lnSpc>
                <a:spcPct val="100000"/>
              </a:lnSpc>
              <a:spcBef>
                <a:spcPts val="100"/>
              </a:spcBef>
            </a:pPr>
            <a:r>
              <a:rPr sz="1800" b="1" i="1" spc="-5" dirty="0">
                <a:latin typeface="Arial"/>
                <a:cs typeface="Arial"/>
              </a:rPr>
              <a:t>Milk, </a:t>
            </a:r>
            <a:r>
              <a:rPr sz="1800" b="1" i="1" dirty="0">
                <a:latin typeface="Arial"/>
                <a:cs typeface="Arial"/>
              </a:rPr>
              <a:t>Bread,</a:t>
            </a:r>
            <a:r>
              <a:rPr sz="1800" b="1" i="1" spc="-50" dirty="0">
                <a:latin typeface="Arial"/>
                <a:cs typeface="Arial"/>
              </a:rPr>
              <a:t> </a:t>
            </a:r>
            <a:r>
              <a:rPr sz="1800" b="1" i="1" dirty="0">
                <a:latin typeface="Arial"/>
                <a:cs typeface="Arial"/>
              </a:rPr>
              <a:t>Coke</a:t>
            </a:r>
            <a:endParaRPr sz="1800">
              <a:latin typeface="Arial"/>
              <a:cs typeface="Arial"/>
            </a:endParaRPr>
          </a:p>
          <a:p>
            <a:pPr marL="35560" algn="ctr">
              <a:lnSpc>
                <a:spcPct val="100000"/>
              </a:lnSpc>
              <a:spcBef>
                <a:spcPts val="5"/>
              </a:spcBef>
            </a:pPr>
            <a:r>
              <a:rPr sz="1800" b="1" i="1" dirty="0">
                <a:latin typeface="Arial"/>
                <a:cs typeface="Arial"/>
              </a:rPr>
              <a:t>10:05</a:t>
            </a:r>
            <a:endParaRPr sz="1800">
              <a:latin typeface="Arial"/>
              <a:cs typeface="Arial"/>
            </a:endParaRPr>
          </a:p>
        </p:txBody>
      </p:sp>
      <p:sp>
        <p:nvSpPr>
          <p:cNvPr id="6" name="object 6"/>
          <p:cNvSpPr txBox="1"/>
          <p:nvPr/>
        </p:nvSpPr>
        <p:spPr>
          <a:xfrm>
            <a:off x="4000627" y="2237308"/>
            <a:ext cx="1295400" cy="575310"/>
          </a:xfrm>
          <a:prstGeom prst="rect">
            <a:avLst/>
          </a:prstGeom>
        </p:spPr>
        <p:txBody>
          <a:bodyPr vert="horz" wrap="square" lIns="0" tIns="12700" rIns="0" bIns="0" rtlCol="0">
            <a:spAutoFit/>
          </a:bodyPr>
          <a:lstStyle/>
          <a:p>
            <a:pPr algn="ctr">
              <a:lnSpc>
                <a:spcPct val="100000"/>
              </a:lnSpc>
              <a:spcBef>
                <a:spcPts val="100"/>
              </a:spcBef>
            </a:pPr>
            <a:r>
              <a:rPr sz="1800" b="1" i="1" spc="-20" dirty="0">
                <a:latin typeface="Arial"/>
                <a:cs typeface="Arial"/>
              </a:rPr>
              <a:t>Beer,</a:t>
            </a:r>
            <a:r>
              <a:rPr sz="1800" b="1" i="1" spc="-85" dirty="0">
                <a:latin typeface="Arial"/>
                <a:cs typeface="Arial"/>
              </a:rPr>
              <a:t> </a:t>
            </a:r>
            <a:r>
              <a:rPr sz="1800" b="1" i="1" spc="-5" dirty="0">
                <a:latin typeface="Arial"/>
                <a:cs typeface="Arial"/>
              </a:rPr>
              <a:t>Bread</a:t>
            </a:r>
            <a:endParaRPr sz="1800">
              <a:latin typeface="Arial"/>
              <a:cs typeface="Arial"/>
            </a:endParaRPr>
          </a:p>
          <a:p>
            <a:pPr algn="ctr">
              <a:lnSpc>
                <a:spcPct val="100000"/>
              </a:lnSpc>
              <a:spcBef>
                <a:spcPts val="5"/>
              </a:spcBef>
            </a:pPr>
            <a:r>
              <a:rPr sz="1800" b="1" i="1" dirty="0">
                <a:latin typeface="Arial"/>
                <a:cs typeface="Arial"/>
              </a:rPr>
              <a:t>10:12</a:t>
            </a:r>
            <a:endParaRPr sz="1800">
              <a:latin typeface="Arial"/>
              <a:cs typeface="Arial"/>
            </a:endParaRPr>
          </a:p>
        </p:txBody>
      </p:sp>
      <p:sp>
        <p:nvSpPr>
          <p:cNvPr id="7" name="object 7"/>
          <p:cNvSpPr txBox="1"/>
          <p:nvPr/>
        </p:nvSpPr>
        <p:spPr>
          <a:xfrm>
            <a:off x="6275578" y="2237308"/>
            <a:ext cx="2607310" cy="575310"/>
          </a:xfrm>
          <a:prstGeom prst="rect">
            <a:avLst/>
          </a:prstGeom>
        </p:spPr>
        <p:txBody>
          <a:bodyPr vert="horz" wrap="square" lIns="0" tIns="12700" rIns="0" bIns="0" rtlCol="0">
            <a:spAutoFit/>
          </a:bodyPr>
          <a:lstStyle/>
          <a:p>
            <a:pPr algn="ctr">
              <a:lnSpc>
                <a:spcPct val="100000"/>
              </a:lnSpc>
              <a:spcBef>
                <a:spcPts val="100"/>
              </a:spcBef>
            </a:pPr>
            <a:r>
              <a:rPr sz="1800" b="1" i="1" spc="-20" dirty="0">
                <a:latin typeface="Arial"/>
                <a:cs typeface="Arial"/>
              </a:rPr>
              <a:t>Beer, </a:t>
            </a:r>
            <a:r>
              <a:rPr sz="1800" b="1" i="1" spc="-10" dirty="0">
                <a:latin typeface="Arial"/>
                <a:cs typeface="Arial"/>
              </a:rPr>
              <a:t>Milk, </a:t>
            </a:r>
            <a:r>
              <a:rPr sz="1800" b="1" i="1" spc="-15" dirty="0">
                <a:latin typeface="Arial"/>
                <a:cs typeface="Arial"/>
              </a:rPr>
              <a:t>Diaper,</a:t>
            </a:r>
            <a:r>
              <a:rPr sz="1800" b="1" i="1" spc="-25" dirty="0">
                <a:latin typeface="Arial"/>
                <a:cs typeface="Arial"/>
              </a:rPr>
              <a:t> </a:t>
            </a:r>
            <a:r>
              <a:rPr sz="1800" b="1" i="1" dirty="0">
                <a:latin typeface="Arial"/>
                <a:cs typeface="Arial"/>
              </a:rPr>
              <a:t>Coke</a:t>
            </a:r>
            <a:endParaRPr sz="1800">
              <a:latin typeface="Arial"/>
              <a:cs typeface="Arial"/>
            </a:endParaRPr>
          </a:p>
          <a:p>
            <a:pPr marL="24765" algn="ctr">
              <a:lnSpc>
                <a:spcPct val="100000"/>
              </a:lnSpc>
              <a:spcBef>
                <a:spcPts val="5"/>
              </a:spcBef>
            </a:pPr>
            <a:r>
              <a:rPr sz="1800" b="1" i="1" dirty="0">
                <a:latin typeface="Arial"/>
                <a:cs typeface="Arial"/>
              </a:rPr>
              <a:t>10:15</a:t>
            </a:r>
            <a:endParaRPr sz="1800">
              <a:latin typeface="Arial"/>
              <a:cs typeface="Arial"/>
            </a:endParaRPr>
          </a:p>
        </p:txBody>
      </p:sp>
      <p:sp>
        <p:nvSpPr>
          <p:cNvPr id="8" name="object 8"/>
          <p:cNvSpPr txBox="1"/>
          <p:nvPr/>
        </p:nvSpPr>
        <p:spPr>
          <a:xfrm>
            <a:off x="3166110" y="5847079"/>
            <a:ext cx="2695575" cy="574040"/>
          </a:xfrm>
          <a:prstGeom prst="rect">
            <a:avLst/>
          </a:prstGeom>
        </p:spPr>
        <p:txBody>
          <a:bodyPr vert="horz" wrap="square" lIns="0" tIns="12700" rIns="0" bIns="0" rtlCol="0">
            <a:spAutoFit/>
          </a:bodyPr>
          <a:lstStyle/>
          <a:p>
            <a:pPr marL="1064260" marR="5080" indent="-1052195">
              <a:lnSpc>
                <a:spcPct val="100000"/>
              </a:lnSpc>
              <a:spcBef>
                <a:spcPts val="100"/>
              </a:spcBef>
            </a:pPr>
            <a:r>
              <a:rPr sz="1800" b="1" i="1" spc="-25" dirty="0">
                <a:latin typeface="Arial"/>
                <a:cs typeface="Arial"/>
              </a:rPr>
              <a:t>Beer, </a:t>
            </a:r>
            <a:r>
              <a:rPr sz="1800" b="1" i="1" spc="-10" dirty="0">
                <a:latin typeface="Arial"/>
                <a:cs typeface="Arial"/>
              </a:rPr>
              <a:t>Milk, </a:t>
            </a:r>
            <a:r>
              <a:rPr sz="1800" b="1" i="1" spc="-15" dirty="0">
                <a:latin typeface="Arial"/>
                <a:cs typeface="Arial"/>
              </a:rPr>
              <a:t>Diaper, </a:t>
            </a:r>
            <a:r>
              <a:rPr sz="1800" b="1" i="1" spc="-5" dirty="0">
                <a:latin typeface="Arial"/>
                <a:cs typeface="Arial"/>
              </a:rPr>
              <a:t>Bread  </a:t>
            </a:r>
            <a:r>
              <a:rPr sz="1800" b="1" i="1" dirty="0">
                <a:latin typeface="Arial"/>
                <a:cs typeface="Arial"/>
              </a:rPr>
              <a:t>10:33</a:t>
            </a:r>
            <a:endParaRPr sz="1800">
              <a:latin typeface="Arial"/>
              <a:cs typeface="Arial"/>
            </a:endParaRPr>
          </a:p>
        </p:txBody>
      </p:sp>
      <p:sp>
        <p:nvSpPr>
          <p:cNvPr id="9" name="object 9"/>
          <p:cNvSpPr txBox="1"/>
          <p:nvPr/>
        </p:nvSpPr>
        <p:spPr>
          <a:xfrm>
            <a:off x="6720078" y="5860186"/>
            <a:ext cx="1981835" cy="574675"/>
          </a:xfrm>
          <a:prstGeom prst="rect">
            <a:avLst/>
          </a:prstGeom>
        </p:spPr>
        <p:txBody>
          <a:bodyPr vert="horz" wrap="square" lIns="0" tIns="12700" rIns="0" bIns="0" rtlCol="0">
            <a:spAutoFit/>
          </a:bodyPr>
          <a:lstStyle/>
          <a:p>
            <a:pPr algn="ctr">
              <a:lnSpc>
                <a:spcPct val="100000"/>
              </a:lnSpc>
              <a:spcBef>
                <a:spcPts val="100"/>
              </a:spcBef>
            </a:pPr>
            <a:r>
              <a:rPr sz="1800" b="1" i="1" spc="-10" dirty="0">
                <a:latin typeface="Arial"/>
                <a:cs typeface="Arial"/>
              </a:rPr>
              <a:t>Milk, </a:t>
            </a:r>
            <a:r>
              <a:rPr sz="1800" b="1" i="1" spc="-15" dirty="0">
                <a:latin typeface="Arial"/>
                <a:cs typeface="Arial"/>
              </a:rPr>
              <a:t>Diaper,</a:t>
            </a:r>
            <a:r>
              <a:rPr sz="1800" b="1" i="1" spc="-60" dirty="0">
                <a:latin typeface="Arial"/>
                <a:cs typeface="Arial"/>
              </a:rPr>
              <a:t> </a:t>
            </a:r>
            <a:r>
              <a:rPr sz="1800" b="1" i="1" dirty="0">
                <a:latin typeface="Arial"/>
                <a:cs typeface="Arial"/>
              </a:rPr>
              <a:t>Coke</a:t>
            </a:r>
            <a:endParaRPr sz="1800">
              <a:latin typeface="Arial"/>
              <a:cs typeface="Arial"/>
            </a:endParaRPr>
          </a:p>
          <a:p>
            <a:pPr algn="ctr">
              <a:lnSpc>
                <a:spcPct val="100000"/>
              </a:lnSpc>
            </a:pPr>
            <a:r>
              <a:rPr sz="1800" b="1" i="1" dirty="0">
                <a:latin typeface="Arial"/>
                <a:cs typeface="Arial"/>
              </a:rPr>
              <a:t>10:30</a:t>
            </a:r>
            <a:endParaRPr sz="1800">
              <a:latin typeface="Arial"/>
              <a:cs typeface="Arial"/>
            </a:endParaRPr>
          </a:p>
        </p:txBody>
      </p:sp>
      <p:sp>
        <p:nvSpPr>
          <p:cNvPr id="10" name="object 10"/>
          <p:cNvSpPr/>
          <p:nvPr/>
        </p:nvSpPr>
        <p:spPr>
          <a:xfrm>
            <a:off x="3579049" y="299464"/>
            <a:ext cx="2134149" cy="1802870"/>
          </a:xfrm>
          <a:prstGeom prst="rect">
            <a:avLst/>
          </a:prstGeom>
          <a:blipFill>
            <a:blip r:embed="rId3" cstate="print"/>
            <a:stretch>
              <a:fillRect/>
            </a:stretch>
          </a:blipFill>
        </p:spPr>
        <p:txBody>
          <a:bodyPr wrap="square" lIns="0" tIns="0" rIns="0" bIns="0" rtlCol="0"/>
          <a:lstStyle/>
          <a:p>
            <a:endParaRPr/>
          </a:p>
        </p:txBody>
      </p:sp>
      <p:grpSp>
        <p:nvGrpSpPr>
          <p:cNvPr id="11" name="object 11"/>
          <p:cNvGrpSpPr/>
          <p:nvPr/>
        </p:nvGrpSpPr>
        <p:grpSpPr>
          <a:xfrm>
            <a:off x="2432304" y="1173480"/>
            <a:ext cx="527685" cy="433070"/>
            <a:chOff x="2432304" y="1173480"/>
            <a:chExt cx="527685" cy="433070"/>
          </a:xfrm>
        </p:grpSpPr>
        <p:sp>
          <p:nvSpPr>
            <p:cNvPr id="12" name="object 12"/>
            <p:cNvSpPr/>
            <p:nvPr/>
          </p:nvSpPr>
          <p:spPr>
            <a:xfrm>
              <a:off x="2438400" y="1179576"/>
              <a:ext cx="515620" cy="421005"/>
            </a:xfrm>
            <a:custGeom>
              <a:avLst/>
              <a:gdLst/>
              <a:ahLst/>
              <a:cxnLst/>
              <a:rect l="l" t="t" r="r" b="b"/>
              <a:pathLst>
                <a:path w="515619" h="421005">
                  <a:moveTo>
                    <a:pt x="210312" y="0"/>
                  </a:moveTo>
                  <a:lnTo>
                    <a:pt x="0" y="210312"/>
                  </a:lnTo>
                  <a:lnTo>
                    <a:pt x="210312" y="420624"/>
                  </a:lnTo>
                  <a:lnTo>
                    <a:pt x="210312" y="315468"/>
                  </a:lnTo>
                  <a:lnTo>
                    <a:pt x="515112" y="315468"/>
                  </a:lnTo>
                  <a:lnTo>
                    <a:pt x="515112" y="105156"/>
                  </a:lnTo>
                  <a:lnTo>
                    <a:pt x="210312" y="105156"/>
                  </a:lnTo>
                  <a:lnTo>
                    <a:pt x="210312" y="0"/>
                  </a:lnTo>
                  <a:close/>
                </a:path>
              </a:pathLst>
            </a:custGeom>
            <a:solidFill>
              <a:srgbClr val="D24717"/>
            </a:solidFill>
          </p:spPr>
          <p:txBody>
            <a:bodyPr wrap="square" lIns="0" tIns="0" rIns="0" bIns="0" rtlCol="0"/>
            <a:lstStyle/>
            <a:p>
              <a:endParaRPr/>
            </a:p>
          </p:txBody>
        </p:sp>
        <p:sp>
          <p:nvSpPr>
            <p:cNvPr id="13" name="object 13"/>
            <p:cNvSpPr/>
            <p:nvPr/>
          </p:nvSpPr>
          <p:spPr>
            <a:xfrm>
              <a:off x="2438400" y="1179576"/>
              <a:ext cx="515620" cy="421005"/>
            </a:xfrm>
            <a:custGeom>
              <a:avLst/>
              <a:gdLst/>
              <a:ahLst/>
              <a:cxnLst/>
              <a:rect l="l" t="t" r="r" b="b"/>
              <a:pathLst>
                <a:path w="515619" h="421005">
                  <a:moveTo>
                    <a:pt x="515112" y="315468"/>
                  </a:moveTo>
                  <a:lnTo>
                    <a:pt x="210312" y="315468"/>
                  </a:lnTo>
                  <a:lnTo>
                    <a:pt x="210312" y="420624"/>
                  </a:lnTo>
                  <a:lnTo>
                    <a:pt x="0" y="210312"/>
                  </a:lnTo>
                  <a:lnTo>
                    <a:pt x="210312" y="0"/>
                  </a:lnTo>
                  <a:lnTo>
                    <a:pt x="210312" y="105156"/>
                  </a:lnTo>
                  <a:lnTo>
                    <a:pt x="515112" y="105156"/>
                  </a:lnTo>
                  <a:lnTo>
                    <a:pt x="515112" y="315468"/>
                  </a:lnTo>
                  <a:close/>
                </a:path>
              </a:pathLst>
            </a:custGeom>
            <a:ln w="12192">
              <a:solidFill>
                <a:srgbClr val="9B310D"/>
              </a:solidFill>
            </a:ln>
          </p:spPr>
          <p:txBody>
            <a:bodyPr wrap="square" lIns="0" tIns="0" rIns="0" bIns="0" rtlCol="0"/>
            <a:lstStyle/>
            <a:p>
              <a:endParaRPr/>
            </a:p>
          </p:txBody>
        </p:sp>
      </p:grpSp>
      <p:grpSp>
        <p:nvGrpSpPr>
          <p:cNvPr id="14" name="object 14"/>
          <p:cNvGrpSpPr/>
          <p:nvPr/>
        </p:nvGrpSpPr>
        <p:grpSpPr>
          <a:xfrm>
            <a:off x="5839967" y="1173480"/>
            <a:ext cx="530860" cy="433070"/>
            <a:chOff x="5839967" y="1173480"/>
            <a:chExt cx="530860" cy="433070"/>
          </a:xfrm>
        </p:grpSpPr>
        <p:sp>
          <p:nvSpPr>
            <p:cNvPr id="15" name="object 15"/>
            <p:cNvSpPr/>
            <p:nvPr/>
          </p:nvSpPr>
          <p:spPr>
            <a:xfrm>
              <a:off x="5846063" y="1179576"/>
              <a:ext cx="518159" cy="421005"/>
            </a:xfrm>
            <a:custGeom>
              <a:avLst/>
              <a:gdLst/>
              <a:ahLst/>
              <a:cxnLst/>
              <a:rect l="l" t="t" r="r" b="b"/>
              <a:pathLst>
                <a:path w="518160" h="421005">
                  <a:moveTo>
                    <a:pt x="210312" y="0"/>
                  </a:moveTo>
                  <a:lnTo>
                    <a:pt x="0" y="210312"/>
                  </a:lnTo>
                  <a:lnTo>
                    <a:pt x="210312" y="420624"/>
                  </a:lnTo>
                  <a:lnTo>
                    <a:pt x="210312" y="315468"/>
                  </a:lnTo>
                  <a:lnTo>
                    <a:pt x="518160" y="315468"/>
                  </a:lnTo>
                  <a:lnTo>
                    <a:pt x="518160" y="105156"/>
                  </a:lnTo>
                  <a:lnTo>
                    <a:pt x="210312" y="105156"/>
                  </a:lnTo>
                  <a:lnTo>
                    <a:pt x="210312" y="0"/>
                  </a:lnTo>
                  <a:close/>
                </a:path>
              </a:pathLst>
            </a:custGeom>
            <a:solidFill>
              <a:srgbClr val="D24717"/>
            </a:solidFill>
          </p:spPr>
          <p:txBody>
            <a:bodyPr wrap="square" lIns="0" tIns="0" rIns="0" bIns="0" rtlCol="0"/>
            <a:lstStyle/>
            <a:p>
              <a:endParaRPr/>
            </a:p>
          </p:txBody>
        </p:sp>
        <p:sp>
          <p:nvSpPr>
            <p:cNvPr id="16" name="object 16"/>
            <p:cNvSpPr/>
            <p:nvPr/>
          </p:nvSpPr>
          <p:spPr>
            <a:xfrm>
              <a:off x="5846063" y="1179576"/>
              <a:ext cx="518159" cy="421005"/>
            </a:xfrm>
            <a:custGeom>
              <a:avLst/>
              <a:gdLst/>
              <a:ahLst/>
              <a:cxnLst/>
              <a:rect l="l" t="t" r="r" b="b"/>
              <a:pathLst>
                <a:path w="518160" h="421005">
                  <a:moveTo>
                    <a:pt x="518160" y="315468"/>
                  </a:moveTo>
                  <a:lnTo>
                    <a:pt x="210312" y="315468"/>
                  </a:lnTo>
                  <a:lnTo>
                    <a:pt x="210312" y="420624"/>
                  </a:lnTo>
                  <a:lnTo>
                    <a:pt x="0" y="210312"/>
                  </a:lnTo>
                  <a:lnTo>
                    <a:pt x="210312" y="0"/>
                  </a:lnTo>
                  <a:lnTo>
                    <a:pt x="210312" y="105156"/>
                  </a:lnTo>
                  <a:lnTo>
                    <a:pt x="518160" y="105156"/>
                  </a:lnTo>
                  <a:lnTo>
                    <a:pt x="518160" y="315468"/>
                  </a:lnTo>
                  <a:close/>
                </a:path>
              </a:pathLst>
            </a:custGeom>
            <a:ln w="12192">
              <a:solidFill>
                <a:srgbClr val="9B310D"/>
              </a:solidFill>
            </a:ln>
          </p:spPr>
          <p:txBody>
            <a:bodyPr wrap="square" lIns="0" tIns="0" rIns="0" bIns="0" rtlCol="0"/>
            <a:lstStyle/>
            <a:p>
              <a:endParaRPr/>
            </a:p>
          </p:txBody>
        </p:sp>
      </p:grpSp>
      <p:grpSp>
        <p:nvGrpSpPr>
          <p:cNvPr id="17" name="object 17"/>
          <p:cNvGrpSpPr/>
          <p:nvPr/>
        </p:nvGrpSpPr>
        <p:grpSpPr>
          <a:xfrm>
            <a:off x="5660135" y="4718303"/>
            <a:ext cx="530860" cy="433070"/>
            <a:chOff x="5660135" y="4718303"/>
            <a:chExt cx="530860" cy="433070"/>
          </a:xfrm>
        </p:grpSpPr>
        <p:sp>
          <p:nvSpPr>
            <p:cNvPr id="18" name="object 18"/>
            <p:cNvSpPr/>
            <p:nvPr/>
          </p:nvSpPr>
          <p:spPr>
            <a:xfrm>
              <a:off x="5666231" y="4724399"/>
              <a:ext cx="518159" cy="421005"/>
            </a:xfrm>
            <a:custGeom>
              <a:avLst/>
              <a:gdLst/>
              <a:ahLst/>
              <a:cxnLst/>
              <a:rect l="l" t="t" r="r" b="b"/>
              <a:pathLst>
                <a:path w="518160" h="421004">
                  <a:moveTo>
                    <a:pt x="307847" y="0"/>
                  </a:moveTo>
                  <a:lnTo>
                    <a:pt x="307847" y="105156"/>
                  </a:lnTo>
                  <a:lnTo>
                    <a:pt x="0" y="105156"/>
                  </a:lnTo>
                  <a:lnTo>
                    <a:pt x="0" y="315468"/>
                  </a:lnTo>
                  <a:lnTo>
                    <a:pt x="307847" y="315468"/>
                  </a:lnTo>
                  <a:lnTo>
                    <a:pt x="307847" y="420624"/>
                  </a:lnTo>
                  <a:lnTo>
                    <a:pt x="518159" y="210312"/>
                  </a:lnTo>
                  <a:lnTo>
                    <a:pt x="307847" y="0"/>
                  </a:lnTo>
                  <a:close/>
                </a:path>
              </a:pathLst>
            </a:custGeom>
            <a:solidFill>
              <a:srgbClr val="D24717"/>
            </a:solidFill>
          </p:spPr>
          <p:txBody>
            <a:bodyPr wrap="square" lIns="0" tIns="0" rIns="0" bIns="0" rtlCol="0"/>
            <a:lstStyle/>
            <a:p>
              <a:endParaRPr/>
            </a:p>
          </p:txBody>
        </p:sp>
        <p:sp>
          <p:nvSpPr>
            <p:cNvPr id="19" name="object 19"/>
            <p:cNvSpPr/>
            <p:nvPr/>
          </p:nvSpPr>
          <p:spPr>
            <a:xfrm>
              <a:off x="5666231" y="4724399"/>
              <a:ext cx="518159" cy="421005"/>
            </a:xfrm>
            <a:custGeom>
              <a:avLst/>
              <a:gdLst/>
              <a:ahLst/>
              <a:cxnLst/>
              <a:rect l="l" t="t" r="r" b="b"/>
              <a:pathLst>
                <a:path w="518160" h="421004">
                  <a:moveTo>
                    <a:pt x="0" y="105156"/>
                  </a:moveTo>
                  <a:lnTo>
                    <a:pt x="307847" y="105156"/>
                  </a:lnTo>
                  <a:lnTo>
                    <a:pt x="307847" y="0"/>
                  </a:lnTo>
                  <a:lnTo>
                    <a:pt x="518159" y="210312"/>
                  </a:lnTo>
                  <a:lnTo>
                    <a:pt x="307847" y="420624"/>
                  </a:lnTo>
                  <a:lnTo>
                    <a:pt x="307847" y="315468"/>
                  </a:lnTo>
                  <a:lnTo>
                    <a:pt x="0" y="315468"/>
                  </a:lnTo>
                  <a:lnTo>
                    <a:pt x="0" y="105156"/>
                  </a:lnTo>
                  <a:close/>
                </a:path>
              </a:pathLst>
            </a:custGeom>
            <a:ln w="12192">
              <a:solidFill>
                <a:srgbClr val="9B310D"/>
              </a:solidFill>
            </a:ln>
          </p:spPr>
          <p:txBody>
            <a:bodyPr wrap="square" lIns="0" tIns="0" rIns="0" bIns="0" rtlCol="0"/>
            <a:lstStyle/>
            <a:p>
              <a:endParaRPr/>
            </a:p>
          </p:txBody>
        </p:sp>
      </p:grpSp>
      <p:grpSp>
        <p:nvGrpSpPr>
          <p:cNvPr id="20" name="object 20"/>
          <p:cNvGrpSpPr/>
          <p:nvPr/>
        </p:nvGrpSpPr>
        <p:grpSpPr>
          <a:xfrm>
            <a:off x="6288023" y="3048000"/>
            <a:ext cx="2856230" cy="3096895"/>
            <a:chOff x="6288023" y="3048000"/>
            <a:chExt cx="2856230" cy="3096895"/>
          </a:xfrm>
        </p:grpSpPr>
        <p:sp>
          <p:nvSpPr>
            <p:cNvPr id="21" name="object 21"/>
            <p:cNvSpPr/>
            <p:nvPr/>
          </p:nvSpPr>
          <p:spPr>
            <a:xfrm>
              <a:off x="6288023" y="3569208"/>
              <a:ext cx="2855976" cy="2575560"/>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7409687" y="3054095"/>
              <a:ext cx="421005" cy="515620"/>
            </a:xfrm>
            <a:custGeom>
              <a:avLst/>
              <a:gdLst/>
              <a:ahLst/>
              <a:cxnLst/>
              <a:rect l="l" t="t" r="r" b="b"/>
              <a:pathLst>
                <a:path w="421004" h="515620">
                  <a:moveTo>
                    <a:pt x="210311" y="0"/>
                  </a:moveTo>
                  <a:lnTo>
                    <a:pt x="0" y="210312"/>
                  </a:lnTo>
                  <a:lnTo>
                    <a:pt x="105155" y="210312"/>
                  </a:lnTo>
                  <a:lnTo>
                    <a:pt x="105155" y="515112"/>
                  </a:lnTo>
                  <a:lnTo>
                    <a:pt x="315467" y="515112"/>
                  </a:lnTo>
                  <a:lnTo>
                    <a:pt x="315467" y="210312"/>
                  </a:lnTo>
                  <a:lnTo>
                    <a:pt x="420623" y="210312"/>
                  </a:lnTo>
                  <a:lnTo>
                    <a:pt x="210311" y="0"/>
                  </a:lnTo>
                  <a:close/>
                </a:path>
              </a:pathLst>
            </a:custGeom>
            <a:solidFill>
              <a:srgbClr val="D24717"/>
            </a:solidFill>
          </p:spPr>
          <p:txBody>
            <a:bodyPr wrap="square" lIns="0" tIns="0" rIns="0" bIns="0" rtlCol="0"/>
            <a:lstStyle/>
            <a:p>
              <a:endParaRPr/>
            </a:p>
          </p:txBody>
        </p:sp>
        <p:sp>
          <p:nvSpPr>
            <p:cNvPr id="23" name="object 23"/>
            <p:cNvSpPr/>
            <p:nvPr/>
          </p:nvSpPr>
          <p:spPr>
            <a:xfrm>
              <a:off x="7409687" y="3054095"/>
              <a:ext cx="421005" cy="515620"/>
            </a:xfrm>
            <a:custGeom>
              <a:avLst/>
              <a:gdLst/>
              <a:ahLst/>
              <a:cxnLst/>
              <a:rect l="l" t="t" r="r" b="b"/>
              <a:pathLst>
                <a:path w="421004" h="515620">
                  <a:moveTo>
                    <a:pt x="105155" y="515112"/>
                  </a:moveTo>
                  <a:lnTo>
                    <a:pt x="105155" y="210312"/>
                  </a:lnTo>
                  <a:lnTo>
                    <a:pt x="0" y="210312"/>
                  </a:lnTo>
                  <a:lnTo>
                    <a:pt x="210311" y="0"/>
                  </a:lnTo>
                  <a:lnTo>
                    <a:pt x="420623" y="210312"/>
                  </a:lnTo>
                  <a:lnTo>
                    <a:pt x="315467" y="210312"/>
                  </a:lnTo>
                  <a:lnTo>
                    <a:pt x="315467" y="515112"/>
                  </a:lnTo>
                  <a:lnTo>
                    <a:pt x="105155" y="515112"/>
                  </a:lnTo>
                  <a:close/>
                </a:path>
              </a:pathLst>
            </a:custGeom>
            <a:ln w="12192">
              <a:solidFill>
                <a:srgbClr val="9B310D"/>
              </a:solidFill>
            </a:ln>
          </p:spPr>
          <p:txBody>
            <a:bodyPr wrap="square" lIns="0" tIns="0" rIns="0" bIns="0" rtlCol="0"/>
            <a:lstStyle/>
            <a:p>
              <a:endParaRPr/>
            </a:p>
          </p:txBody>
        </p:sp>
      </p:gr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16</a:t>
            </a:fld>
            <a:endParaRPr spc="-5" dirty="0"/>
          </a:p>
        </p:txBody>
      </p:sp>
    </p:spTree>
    <p:extLst>
      <p:ext uri="{BB962C8B-B14F-4D97-AF65-F5344CB8AC3E}">
        <p14:creationId xmlns:p14="http://schemas.microsoft.com/office/powerpoint/2010/main" val="1189023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7033" y="2967335"/>
            <a:ext cx="7969939" cy="1323439"/>
          </a:xfrm>
          <a:prstGeom prst="rect">
            <a:avLst/>
          </a:prstGeom>
          <a:solidFill>
            <a:schemeClr val="accent1">
              <a:lumMod val="75000"/>
            </a:schemeClr>
          </a:solidFill>
        </p:spPr>
        <p:txBody>
          <a:bodyPr wrap="none" lIns="91440" tIns="45720" rIns="91440" bIns="45720">
            <a:spAutoFit/>
          </a:bodyPr>
          <a:lstStyle/>
          <a:p>
            <a:pPr algn="ctr"/>
            <a:r>
              <a:rPr lang="vi-VN" sz="8000" b="1" cap="none"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Hết Quan Trọng</a:t>
            </a:r>
            <a:endParaRPr lang="en-US" sz="8000" b="1" cap="none"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extLst>
      <p:ext uri="{BB962C8B-B14F-4D97-AF65-F5344CB8AC3E}">
        <p14:creationId xmlns:p14="http://schemas.microsoft.com/office/powerpoint/2010/main" val="3574088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4423" y="541985"/>
            <a:ext cx="3456940" cy="512445"/>
          </a:xfrm>
          <a:prstGeom prst="rect">
            <a:avLst/>
          </a:prstGeom>
        </p:spPr>
        <p:txBody>
          <a:bodyPr vert="horz" wrap="square" lIns="0" tIns="12065" rIns="0" bIns="0" rtlCol="0">
            <a:spAutoFit/>
          </a:bodyPr>
          <a:lstStyle/>
          <a:p>
            <a:pPr marL="12700">
              <a:lnSpc>
                <a:spcPct val="100000"/>
              </a:lnSpc>
              <a:spcBef>
                <a:spcPts val="95"/>
              </a:spcBef>
            </a:pPr>
            <a:r>
              <a:rPr sz="3200" spc="-10" dirty="0">
                <a:solidFill>
                  <a:srgbClr val="D24717"/>
                </a:solidFill>
              </a:rPr>
              <a:t>NỘI DUNG</a:t>
            </a:r>
            <a:r>
              <a:rPr sz="3200" spc="-25" dirty="0">
                <a:solidFill>
                  <a:srgbClr val="D24717"/>
                </a:solidFill>
              </a:rPr>
              <a:t> </a:t>
            </a:r>
            <a:r>
              <a:rPr sz="3200" spc="-10" dirty="0">
                <a:solidFill>
                  <a:srgbClr val="D24717"/>
                </a:solidFill>
              </a:rPr>
              <a:t>CHÍNH</a:t>
            </a:r>
            <a:endParaRPr sz="3200"/>
          </a:p>
        </p:txBody>
      </p:sp>
      <p:sp>
        <p:nvSpPr>
          <p:cNvPr id="3" name="object 3"/>
          <p:cNvSpPr/>
          <p:nvPr/>
        </p:nvSpPr>
        <p:spPr>
          <a:xfrm>
            <a:off x="112782" y="1193439"/>
            <a:ext cx="8918432" cy="12742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2782" y="1888331"/>
            <a:ext cx="8918432" cy="13068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2782" y="2586375"/>
            <a:ext cx="8918432" cy="127426"/>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12782" y="3281267"/>
            <a:ext cx="8918432" cy="130682"/>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12782" y="3979311"/>
            <a:ext cx="8918432" cy="127426"/>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112782" y="4674203"/>
            <a:ext cx="8918432" cy="130682"/>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112782" y="5372247"/>
            <a:ext cx="8918432" cy="127426"/>
          </a:xfrm>
          <a:prstGeom prst="rect">
            <a:avLst/>
          </a:prstGeom>
          <a:blipFill>
            <a:blip r:embed="rId8" cstate="print"/>
            <a:stretch>
              <a:fillRect/>
            </a:stretch>
          </a:blipFill>
        </p:spPr>
        <p:txBody>
          <a:bodyPr wrap="square" lIns="0" tIns="0" rIns="0" bIns="0" rtlCol="0"/>
          <a:lstStyle/>
          <a:p>
            <a:endParaRPr/>
          </a:p>
        </p:txBody>
      </p:sp>
      <p:sp>
        <p:nvSpPr>
          <p:cNvPr id="10" name="object 10"/>
          <p:cNvSpPr txBox="1"/>
          <p:nvPr/>
        </p:nvSpPr>
        <p:spPr>
          <a:xfrm>
            <a:off x="235102" y="1248283"/>
            <a:ext cx="8670290" cy="4586605"/>
          </a:xfrm>
          <a:prstGeom prst="rect">
            <a:avLst/>
          </a:prstGeom>
        </p:spPr>
        <p:txBody>
          <a:bodyPr vert="horz" wrap="square" lIns="0" tIns="12065" rIns="0" bIns="0" rtlCol="0">
            <a:spAutoFit/>
          </a:bodyPr>
          <a:lstStyle/>
          <a:p>
            <a:pPr marL="629920" lvl="1" indent="-617855">
              <a:lnSpc>
                <a:spcPct val="100000"/>
              </a:lnSpc>
              <a:spcBef>
                <a:spcPts val="95"/>
              </a:spcBef>
              <a:buAutoNum type="arabicPeriod"/>
              <a:tabLst>
                <a:tab pos="630555" algn="l"/>
              </a:tabLst>
            </a:pPr>
            <a:r>
              <a:rPr sz="2500" b="1" spc="-10" dirty="0">
                <a:latin typeface="Arial"/>
                <a:cs typeface="Arial"/>
              </a:rPr>
              <a:t>NHU </a:t>
            </a:r>
            <a:r>
              <a:rPr sz="2500" b="1" spc="-40" dirty="0">
                <a:latin typeface="Arial"/>
                <a:cs typeface="Arial"/>
              </a:rPr>
              <a:t>CẦU </a:t>
            </a:r>
            <a:r>
              <a:rPr sz="2500" b="1" spc="-35" dirty="0">
                <a:latin typeface="Arial"/>
                <a:cs typeface="Arial"/>
              </a:rPr>
              <a:t>KHAI </a:t>
            </a:r>
            <a:r>
              <a:rPr sz="2500" b="1" spc="-5" dirty="0">
                <a:latin typeface="Arial"/>
                <a:cs typeface="Arial"/>
              </a:rPr>
              <a:t>KHOÁNG </a:t>
            </a:r>
            <a:r>
              <a:rPr sz="2500" b="1" spc="-10" dirty="0">
                <a:latin typeface="Arial"/>
                <a:cs typeface="Arial"/>
              </a:rPr>
              <a:t>DỮ</a:t>
            </a:r>
            <a:r>
              <a:rPr sz="2500" b="1" spc="335" dirty="0">
                <a:latin typeface="Arial"/>
                <a:cs typeface="Arial"/>
              </a:rPr>
              <a:t> </a:t>
            </a:r>
            <a:r>
              <a:rPr sz="2500" b="1" spc="-5" dirty="0">
                <a:latin typeface="Arial"/>
                <a:cs typeface="Arial"/>
              </a:rPr>
              <a:t>LIỆU</a:t>
            </a:r>
            <a:endParaRPr sz="2500">
              <a:latin typeface="Arial"/>
              <a:cs typeface="Arial"/>
            </a:endParaRPr>
          </a:p>
          <a:p>
            <a:pPr marL="629920" lvl="1" indent="-617855">
              <a:lnSpc>
                <a:spcPct val="100000"/>
              </a:lnSpc>
              <a:spcBef>
                <a:spcPts val="2485"/>
              </a:spcBef>
              <a:buAutoNum type="arabicPeriod"/>
              <a:tabLst>
                <a:tab pos="630555" algn="l"/>
              </a:tabLst>
            </a:pPr>
            <a:r>
              <a:rPr sz="2500" b="1" spc="-30" dirty="0">
                <a:latin typeface="Arial"/>
                <a:cs typeface="Arial"/>
              </a:rPr>
              <a:t>KHAI </a:t>
            </a:r>
            <a:r>
              <a:rPr sz="2500" b="1" spc="-5" dirty="0">
                <a:latin typeface="Arial"/>
                <a:cs typeface="Arial"/>
              </a:rPr>
              <a:t>KHOÁNG </a:t>
            </a:r>
            <a:r>
              <a:rPr sz="2500" b="1" spc="-10" dirty="0">
                <a:latin typeface="Arial"/>
                <a:cs typeface="Arial"/>
              </a:rPr>
              <a:t>DỮ </a:t>
            </a:r>
            <a:r>
              <a:rPr sz="2500" b="1" spc="-5" dirty="0">
                <a:latin typeface="Arial"/>
                <a:cs typeface="Arial"/>
              </a:rPr>
              <a:t>LIỆU </a:t>
            </a:r>
            <a:r>
              <a:rPr sz="2500" b="1" dirty="0">
                <a:latin typeface="Arial"/>
                <a:cs typeface="Arial"/>
              </a:rPr>
              <a:t>LÀ</a:t>
            </a:r>
            <a:r>
              <a:rPr sz="2500" b="1" spc="160" dirty="0">
                <a:latin typeface="Arial"/>
                <a:cs typeface="Arial"/>
              </a:rPr>
              <a:t> </a:t>
            </a:r>
            <a:r>
              <a:rPr sz="2500" b="1" spc="-5" dirty="0">
                <a:latin typeface="Arial"/>
                <a:cs typeface="Arial"/>
              </a:rPr>
              <a:t>GÌ?</a:t>
            </a:r>
            <a:endParaRPr sz="2500">
              <a:latin typeface="Arial"/>
              <a:cs typeface="Arial"/>
            </a:endParaRPr>
          </a:p>
          <a:p>
            <a:pPr marL="629920" lvl="1" indent="-617855">
              <a:lnSpc>
                <a:spcPct val="100000"/>
              </a:lnSpc>
              <a:spcBef>
                <a:spcPts val="2490"/>
              </a:spcBef>
              <a:buAutoNum type="arabicPeriod"/>
              <a:tabLst>
                <a:tab pos="630555" algn="l"/>
              </a:tabLst>
            </a:pPr>
            <a:r>
              <a:rPr sz="2500" b="1" spc="-10" dirty="0">
                <a:latin typeface="Arial"/>
                <a:cs typeface="Arial"/>
              </a:rPr>
              <a:t>CÁC KỸ </a:t>
            </a:r>
            <a:r>
              <a:rPr sz="2500" b="1" spc="-25" dirty="0">
                <a:latin typeface="Arial"/>
                <a:cs typeface="Arial"/>
              </a:rPr>
              <a:t>THUẬT </a:t>
            </a:r>
            <a:r>
              <a:rPr sz="2500" b="1" spc="-35" dirty="0">
                <a:latin typeface="Arial"/>
                <a:cs typeface="Arial"/>
              </a:rPr>
              <a:t>KHAI </a:t>
            </a:r>
            <a:r>
              <a:rPr sz="2500" b="1" spc="-5" dirty="0">
                <a:latin typeface="Arial"/>
                <a:cs typeface="Arial"/>
              </a:rPr>
              <a:t>KHOÁNG </a:t>
            </a:r>
            <a:r>
              <a:rPr sz="2500" b="1" spc="-10" dirty="0">
                <a:latin typeface="Arial"/>
                <a:cs typeface="Arial"/>
              </a:rPr>
              <a:t>DỮ </a:t>
            </a:r>
            <a:r>
              <a:rPr sz="2500" b="1" spc="-5" dirty="0">
                <a:latin typeface="Arial"/>
                <a:cs typeface="Arial"/>
              </a:rPr>
              <a:t>LIỆU </a:t>
            </a:r>
            <a:r>
              <a:rPr sz="2500" b="1" spc="-10" dirty="0">
                <a:latin typeface="Arial"/>
                <a:cs typeface="Arial"/>
              </a:rPr>
              <a:t>CƠ</a:t>
            </a:r>
            <a:r>
              <a:rPr sz="2500" b="1" spc="340" dirty="0">
                <a:latin typeface="Arial"/>
                <a:cs typeface="Arial"/>
              </a:rPr>
              <a:t> </a:t>
            </a:r>
            <a:r>
              <a:rPr sz="2500" b="1" spc="-40" dirty="0">
                <a:latin typeface="Arial"/>
                <a:cs typeface="Arial"/>
              </a:rPr>
              <a:t>BẢN</a:t>
            </a:r>
            <a:endParaRPr sz="2500">
              <a:latin typeface="Arial"/>
              <a:cs typeface="Arial"/>
            </a:endParaRPr>
          </a:p>
          <a:p>
            <a:pPr marL="629920" lvl="1" indent="-617855">
              <a:lnSpc>
                <a:spcPct val="100000"/>
              </a:lnSpc>
              <a:spcBef>
                <a:spcPts val="2485"/>
              </a:spcBef>
              <a:buAutoNum type="arabicPeriod"/>
              <a:tabLst>
                <a:tab pos="630555" algn="l"/>
              </a:tabLst>
            </a:pPr>
            <a:r>
              <a:rPr sz="2500" b="1" spc="-10" dirty="0">
                <a:latin typeface="Arial"/>
                <a:cs typeface="Arial"/>
              </a:rPr>
              <a:t>CÁC </a:t>
            </a:r>
            <a:r>
              <a:rPr sz="2500" b="1" spc="-30" dirty="0">
                <a:latin typeface="Arial"/>
                <a:cs typeface="Arial"/>
              </a:rPr>
              <a:t>GIAI </a:t>
            </a:r>
            <a:r>
              <a:rPr sz="2500" b="1" spc="-35" dirty="0">
                <a:latin typeface="Arial"/>
                <a:cs typeface="Arial"/>
              </a:rPr>
              <a:t>ĐOẠN </a:t>
            </a:r>
            <a:r>
              <a:rPr sz="2500" b="1" spc="-10" dirty="0">
                <a:latin typeface="Arial"/>
                <a:cs typeface="Arial"/>
              </a:rPr>
              <a:t>TRONG </a:t>
            </a:r>
            <a:r>
              <a:rPr sz="2500" b="1" spc="-35" dirty="0">
                <a:latin typeface="Arial"/>
                <a:cs typeface="Arial"/>
              </a:rPr>
              <a:t>KHAI </a:t>
            </a:r>
            <a:r>
              <a:rPr sz="2500" b="1" spc="-5" dirty="0">
                <a:latin typeface="Arial"/>
                <a:cs typeface="Arial"/>
              </a:rPr>
              <a:t>KHOÁNG </a:t>
            </a:r>
            <a:r>
              <a:rPr sz="2500" b="1" spc="-10" dirty="0">
                <a:latin typeface="Arial"/>
                <a:cs typeface="Arial"/>
              </a:rPr>
              <a:t>DỮ</a:t>
            </a:r>
            <a:r>
              <a:rPr sz="2500" b="1" spc="520" dirty="0">
                <a:latin typeface="Arial"/>
                <a:cs typeface="Arial"/>
              </a:rPr>
              <a:t> </a:t>
            </a:r>
            <a:r>
              <a:rPr sz="2500" b="1" spc="-5" dirty="0">
                <a:latin typeface="Arial"/>
                <a:cs typeface="Arial"/>
              </a:rPr>
              <a:t>LIỆU</a:t>
            </a:r>
            <a:endParaRPr sz="2500">
              <a:latin typeface="Arial"/>
              <a:cs typeface="Arial"/>
            </a:endParaRPr>
          </a:p>
          <a:p>
            <a:pPr marL="629920" lvl="1" indent="-617855">
              <a:lnSpc>
                <a:spcPct val="100000"/>
              </a:lnSpc>
              <a:spcBef>
                <a:spcPts val="2485"/>
              </a:spcBef>
              <a:buAutoNum type="arabicPeriod"/>
              <a:tabLst>
                <a:tab pos="630555" algn="l"/>
              </a:tabLst>
            </a:pPr>
            <a:r>
              <a:rPr sz="2500" b="1" spc="-10" dirty="0">
                <a:latin typeface="Arial"/>
                <a:cs typeface="Arial"/>
              </a:rPr>
              <a:t>KIẾN TRÚC ĐIỂN HÌNH CỦA </a:t>
            </a:r>
            <a:r>
              <a:rPr sz="2500" b="1" spc="-5" dirty="0">
                <a:latin typeface="Arial"/>
                <a:cs typeface="Arial"/>
              </a:rPr>
              <a:t>MỘT </a:t>
            </a:r>
            <a:r>
              <a:rPr sz="2500" b="1" spc="-10" dirty="0">
                <a:latin typeface="Arial"/>
                <a:cs typeface="Arial"/>
              </a:rPr>
              <a:t>HỆ THỐNG</a:t>
            </a:r>
            <a:r>
              <a:rPr sz="2500" b="1" spc="75" dirty="0">
                <a:latin typeface="Arial"/>
                <a:cs typeface="Arial"/>
              </a:rPr>
              <a:t> </a:t>
            </a:r>
            <a:r>
              <a:rPr sz="2500" b="1" spc="-10" dirty="0">
                <a:latin typeface="Arial"/>
                <a:cs typeface="Arial"/>
              </a:rPr>
              <a:t>KKDL</a:t>
            </a:r>
            <a:endParaRPr sz="2500">
              <a:latin typeface="Arial"/>
              <a:cs typeface="Arial"/>
            </a:endParaRPr>
          </a:p>
          <a:p>
            <a:pPr marL="630555" lvl="1" indent="-618490">
              <a:lnSpc>
                <a:spcPct val="100000"/>
              </a:lnSpc>
              <a:spcBef>
                <a:spcPts val="2485"/>
              </a:spcBef>
              <a:buAutoNum type="arabicPeriod"/>
              <a:tabLst>
                <a:tab pos="631190" algn="l"/>
              </a:tabLst>
            </a:pPr>
            <a:r>
              <a:rPr sz="2500" b="1" spc="-5" dirty="0">
                <a:latin typeface="Arial"/>
                <a:cs typeface="Arial"/>
              </a:rPr>
              <a:t>CÁC </a:t>
            </a:r>
            <a:r>
              <a:rPr sz="2500" b="1" spc="-10" dirty="0">
                <a:latin typeface="Arial"/>
                <a:cs typeface="Arial"/>
              </a:rPr>
              <a:t>NGUỒN </a:t>
            </a:r>
            <a:r>
              <a:rPr sz="2500" b="1" spc="-5" dirty="0">
                <a:latin typeface="Arial"/>
                <a:cs typeface="Arial"/>
              </a:rPr>
              <a:t>DỮ LIỆU </a:t>
            </a:r>
            <a:r>
              <a:rPr sz="2500" b="1" spc="-10" dirty="0">
                <a:latin typeface="Arial"/>
                <a:cs typeface="Arial"/>
              </a:rPr>
              <a:t>PHỤC VỤ CHO </a:t>
            </a:r>
            <a:r>
              <a:rPr sz="2500" b="1" spc="-35" dirty="0">
                <a:latin typeface="Arial"/>
                <a:cs typeface="Arial"/>
              </a:rPr>
              <a:t>KHAI</a:t>
            </a:r>
            <a:r>
              <a:rPr sz="2500" b="1" spc="229" dirty="0">
                <a:latin typeface="Arial"/>
                <a:cs typeface="Arial"/>
              </a:rPr>
              <a:t> </a:t>
            </a:r>
            <a:r>
              <a:rPr sz="2500" b="1" spc="-5" dirty="0">
                <a:latin typeface="Arial"/>
                <a:cs typeface="Arial"/>
              </a:rPr>
              <a:t>KHOÁNG</a:t>
            </a:r>
            <a:endParaRPr sz="2500">
              <a:latin typeface="Arial"/>
              <a:cs typeface="Arial"/>
            </a:endParaRPr>
          </a:p>
          <a:p>
            <a:pPr marL="630555" lvl="1" indent="-618490">
              <a:lnSpc>
                <a:spcPct val="100000"/>
              </a:lnSpc>
              <a:spcBef>
                <a:spcPts val="2490"/>
              </a:spcBef>
              <a:buAutoNum type="arabicPeriod"/>
              <a:tabLst>
                <a:tab pos="631190" algn="l"/>
              </a:tabLst>
            </a:pPr>
            <a:r>
              <a:rPr sz="2500" b="1" spc="-10" dirty="0">
                <a:latin typeface="Arial"/>
                <a:cs typeface="Arial"/>
              </a:rPr>
              <a:t>ỨNG DỤNG CỦA </a:t>
            </a:r>
            <a:r>
              <a:rPr sz="2500" b="1" spc="-35" dirty="0">
                <a:latin typeface="Arial"/>
                <a:cs typeface="Arial"/>
              </a:rPr>
              <a:t>KHAI </a:t>
            </a:r>
            <a:r>
              <a:rPr sz="2500" b="1" spc="-5" dirty="0">
                <a:latin typeface="Arial"/>
                <a:cs typeface="Arial"/>
              </a:rPr>
              <a:t>KHOÁNG DỮ</a:t>
            </a:r>
            <a:r>
              <a:rPr sz="2500" b="1" spc="130" dirty="0">
                <a:latin typeface="Arial"/>
                <a:cs typeface="Arial"/>
              </a:rPr>
              <a:t> </a:t>
            </a:r>
            <a:r>
              <a:rPr sz="2500" b="1" spc="-5" dirty="0">
                <a:latin typeface="Arial"/>
                <a:cs typeface="Arial"/>
              </a:rPr>
              <a:t>LIỆU</a:t>
            </a:r>
            <a:endParaRPr sz="2500">
              <a:latin typeface="Arial"/>
              <a:cs typeface="Arial"/>
            </a:endParaRPr>
          </a:p>
        </p:txBody>
      </p:sp>
      <p:sp>
        <p:nvSpPr>
          <p:cNvPr id="11" name="object 11"/>
          <p:cNvSpPr/>
          <p:nvPr/>
        </p:nvSpPr>
        <p:spPr>
          <a:xfrm>
            <a:off x="146304" y="6211823"/>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599"/>
                </a:lnTo>
                <a:lnTo>
                  <a:pt x="4644" y="274670"/>
                </a:lnTo>
                <a:lnTo>
                  <a:pt x="17964" y="317580"/>
                </a:lnTo>
                <a:lnTo>
                  <a:pt x="39041" y="356411"/>
                </a:lnTo>
                <a:lnTo>
                  <a:pt x="66955" y="390244"/>
                </a:lnTo>
                <a:lnTo>
                  <a:pt x="100788" y="418158"/>
                </a:lnTo>
                <a:lnTo>
                  <a:pt x="139619" y="439235"/>
                </a:lnTo>
                <a:lnTo>
                  <a:pt x="182529" y="452555"/>
                </a:lnTo>
                <a:lnTo>
                  <a:pt x="228600" y="457199"/>
                </a:lnTo>
                <a:lnTo>
                  <a:pt x="274670" y="452555"/>
                </a:lnTo>
                <a:lnTo>
                  <a:pt x="317580" y="439235"/>
                </a:lnTo>
                <a:lnTo>
                  <a:pt x="356411" y="418158"/>
                </a:lnTo>
                <a:lnTo>
                  <a:pt x="390244" y="390244"/>
                </a:lnTo>
                <a:lnTo>
                  <a:pt x="418158" y="356411"/>
                </a:lnTo>
                <a:lnTo>
                  <a:pt x="439235" y="317580"/>
                </a:lnTo>
                <a:lnTo>
                  <a:pt x="452555" y="274670"/>
                </a:lnTo>
                <a:lnTo>
                  <a:pt x="457200" y="228599"/>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D24717"/>
          </a:solidFill>
        </p:spPr>
        <p:txBody>
          <a:bodyPr wrap="square" lIns="0" tIns="0" rIns="0" bIns="0" rtlCol="0"/>
          <a:lstStyle/>
          <a:p>
            <a:endParaRPr/>
          </a:p>
        </p:txBody>
      </p:sp>
      <p:sp>
        <p:nvSpPr>
          <p:cNvPr id="12" name="object 12"/>
          <p:cNvSpPr txBox="1"/>
          <p:nvPr/>
        </p:nvSpPr>
        <p:spPr>
          <a:xfrm>
            <a:off x="288340" y="6335961"/>
            <a:ext cx="174625" cy="223520"/>
          </a:xfrm>
          <a:prstGeom prst="rect">
            <a:avLst/>
          </a:prstGeom>
        </p:spPr>
        <p:txBody>
          <a:bodyPr vert="horz" wrap="square" lIns="0" tIns="0" rIns="0" bIns="0" rtlCol="0">
            <a:spAutoFit/>
          </a:bodyPr>
          <a:lstStyle/>
          <a:p>
            <a:pPr marL="38100">
              <a:lnSpc>
                <a:spcPts val="1639"/>
              </a:lnSpc>
            </a:pPr>
            <a:fld id="{81D60167-4931-47E6-BA6A-407CBD079E47}" type="slidenum">
              <a:rPr sz="1400" spc="-5" dirty="0">
                <a:solidFill>
                  <a:srgbClr val="FFFFFF"/>
                </a:solidFill>
                <a:latin typeface="Arial"/>
                <a:cs typeface="Arial"/>
              </a:rPr>
              <a:t>18</a:t>
            </a:fld>
            <a:endParaRPr sz="14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304" y="6211823"/>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599"/>
                </a:lnTo>
                <a:lnTo>
                  <a:pt x="4644" y="274670"/>
                </a:lnTo>
                <a:lnTo>
                  <a:pt x="17964" y="317580"/>
                </a:lnTo>
                <a:lnTo>
                  <a:pt x="39041" y="356411"/>
                </a:lnTo>
                <a:lnTo>
                  <a:pt x="66955" y="390244"/>
                </a:lnTo>
                <a:lnTo>
                  <a:pt x="100788" y="418158"/>
                </a:lnTo>
                <a:lnTo>
                  <a:pt x="139619" y="439235"/>
                </a:lnTo>
                <a:lnTo>
                  <a:pt x="182529" y="452555"/>
                </a:lnTo>
                <a:lnTo>
                  <a:pt x="228600" y="457199"/>
                </a:lnTo>
                <a:lnTo>
                  <a:pt x="274670" y="452555"/>
                </a:lnTo>
                <a:lnTo>
                  <a:pt x="317580" y="439235"/>
                </a:lnTo>
                <a:lnTo>
                  <a:pt x="356411" y="418158"/>
                </a:lnTo>
                <a:lnTo>
                  <a:pt x="390244" y="390244"/>
                </a:lnTo>
                <a:lnTo>
                  <a:pt x="418158" y="356411"/>
                </a:lnTo>
                <a:lnTo>
                  <a:pt x="439235" y="317580"/>
                </a:lnTo>
                <a:lnTo>
                  <a:pt x="452555" y="274670"/>
                </a:lnTo>
                <a:lnTo>
                  <a:pt x="457200" y="228599"/>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D24717"/>
          </a:solidFill>
        </p:spPr>
        <p:txBody>
          <a:bodyPr wrap="square" lIns="0" tIns="0" rIns="0" bIns="0" rtlCol="0"/>
          <a:lstStyle/>
          <a:p>
            <a:endParaRPr/>
          </a:p>
        </p:txBody>
      </p:sp>
      <p:grpSp>
        <p:nvGrpSpPr>
          <p:cNvPr id="3" name="object 3"/>
          <p:cNvGrpSpPr/>
          <p:nvPr/>
        </p:nvGrpSpPr>
        <p:grpSpPr>
          <a:xfrm>
            <a:off x="1362328" y="291211"/>
            <a:ext cx="121285" cy="265430"/>
            <a:chOff x="1362328" y="291211"/>
            <a:chExt cx="121285" cy="265430"/>
          </a:xfrm>
        </p:grpSpPr>
        <p:sp>
          <p:nvSpPr>
            <p:cNvPr id="4" name="object 4"/>
            <p:cNvSpPr/>
            <p:nvPr/>
          </p:nvSpPr>
          <p:spPr>
            <a:xfrm>
              <a:off x="1366900" y="295783"/>
              <a:ext cx="112140" cy="25628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366900" y="295783"/>
              <a:ext cx="112395" cy="256540"/>
            </a:xfrm>
            <a:custGeom>
              <a:avLst/>
              <a:gdLst/>
              <a:ahLst/>
              <a:cxnLst/>
              <a:rect l="l" t="t" r="r" b="b"/>
              <a:pathLst>
                <a:path w="112394" h="256540">
                  <a:moveTo>
                    <a:pt x="72390" y="0"/>
                  </a:moveTo>
                  <a:lnTo>
                    <a:pt x="112140" y="0"/>
                  </a:lnTo>
                  <a:lnTo>
                    <a:pt x="112140" y="256286"/>
                  </a:lnTo>
                  <a:lnTo>
                    <a:pt x="63246" y="256286"/>
                  </a:lnTo>
                  <a:lnTo>
                    <a:pt x="63246" y="71882"/>
                  </a:lnTo>
                  <a:lnTo>
                    <a:pt x="49220" y="83623"/>
                  </a:lnTo>
                  <a:lnTo>
                    <a:pt x="34004" y="93710"/>
                  </a:lnTo>
                  <a:lnTo>
                    <a:pt x="17597" y="102153"/>
                  </a:lnTo>
                  <a:lnTo>
                    <a:pt x="0" y="108966"/>
                  </a:lnTo>
                  <a:lnTo>
                    <a:pt x="0" y="64516"/>
                  </a:lnTo>
                  <a:lnTo>
                    <a:pt x="9812" y="60733"/>
                  </a:lnTo>
                  <a:lnTo>
                    <a:pt x="20018" y="55499"/>
                  </a:lnTo>
                  <a:lnTo>
                    <a:pt x="52012" y="31646"/>
                  </a:lnTo>
                  <a:lnTo>
                    <a:pt x="67391" y="11263"/>
                  </a:lnTo>
                  <a:lnTo>
                    <a:pt x="72390" y="0"/>
                  </a:lnTo>
                  <a:close/>
                </a:path>
              </a:pathLst>
            </a:custGeom>
            <a:ln w="9144">
              <a:solidFill>
                <a:srgbClr val="D03E0C"/>
              </a:solidFill>
            </a:ln>
          </p:spPr>
          <p:txBody>
            <a:bodyPr wrap="square" lIns="0" tIns="0" rIns="0" bIns="0" rtlCol="0"/>
            <a:lstStyle/>
            <a:p>
              <a:endParaRPr/>
            </a:p>
          </p:txBody>
        </p:sp>
      </p:grpSp>
      <p:grpSp>
        <p:nvGrpSpPr>
          <p:cNvPr id="6" name="object 6"/>
          <p:cNvGrpSpPr/>
          <p:nvPr/>
        </p:nvGrpSpPr>
        <p:grpSpPr>
          <a:xfrm>
            <a:off x="1557908" y="226568"/>
            <a:ext cx="3053080" cy="334645"/>
            <a:chOff x="1557908" y="226568"/>
            <a:chExt cx="3053080" cy="334645"/>
          </a:xfrm>
        </p:grpSpPr>
        <p:sp>
          <p:nvSpPr>
            <p:cNvPr id="7" name="object 7"/>
            <p:cNvSpPr/>
            <p:nvPr/>
          </p:nvSpPr>
          <p:spPr>
            <a:xfrm>
              <a:off x="1562480" y="231140"/>
              <a:ext cx="3043428" cy="32524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562480" y="292481"/>
              <a:ext cx="3043555" cy="264160"/>
            </a:xfrm>
            <a:custGeom>
              <a:avLst/>
              <a:gdLst/>
              <a:ahLst/>
              <a:cxnLst/>
              <a:rect l="l" t="t" r="r" b="b"/>
              <a:pathLst>
                <a:path w="3043554" h="264159">
                  <a:moveTo>
                    <a:pt x="298704" y="210693"/>
                  </a:moveTo>
                  <a:lnTo>
                    <a:pt x="347599" y="210693"/>
                  </a:lnTo>
                  <a:lnTo>
                    <a:pt x="347599" y="259588"/>
                  </a:lnTo>
                  <a:lnTo>
                    <a:pt x="298704" y="259588"/>
                  </a:lnTo>
                  <a:lnTo>
                    <a:pt x="298704" y="210693"/>
                  </a:lnTo>
                  <a:close/>
                </a:path>
                <a:path w="3043554" h="264159">
                  <a:moveTo>
                    <a:pt x="0" y="210693"/>
                  </a:moveTo>
                  <a:lnTo>
                    <a:pt x="48894" y="210693"/>
                  </a:lnTo>
                  <a:lnTo>
                    <a:pt x="48894" y="259588"/>
                  </a:lnTo>
                  <a:lnTo>
                    <a:pt x="0" y="259588"/>
                  </a:lnTo>
                  <a:lnTo>
                    <a:pt x="0" y="210693"/>
                  </a:lnTo>
                  <a:close/>
                </a:path>
                <a:path w="3043554" h="264159">
                  <a:moveTo>
                    <a:pt x="2846705" y="63881"/>
                  </a:moveTo>
                  <a:lnTo>
                    <a:pt x="2812160" y="158623"/>
                  </a:lnTo>
                  <a:lnTo>
                    <a:pt x="2881884" y="158623"/>
                  </a:lnTo>
                  <a:lnTo>
                    <a:pt x="2846705" y="63881"/>
                  </a:lnTo>
                  <a:close/>
                </a:path>
                <a:path w="3043554" h="264159">
                  <a:moveTo>
                    <a:pt x="1721993" y="63881"/>
                  </a:moveTo>
                  <a:lnTo>
                    <a:pt x="1687449" y="158623"/>
                  </a:lnTo>
                  <a:lnTo>
                    <a:pt x="1757171" y="158623"/>
                  </a:lnTo>
                  <a:lnTo>
                    <a:pt x="1721993" y="63881"/>
                  </a:lnTo>
                  <a:close/>
                </a:path>
                <a:path w="3043554" h="264159">
                  <a:moveTo>
                    <a:pt x="2991866" y="4318"/>
                  </a:moveTo>
                  <a:lnTo>
                    <a:pt x="3043428" y="4318"/>
                  </a:lnTo>
                  <a:lnTo>
                    <a:pt x="3043428" y="259588"/>
                  </a:lnTo>
                  <a:lnTo>
                    <a:pt x="2991866" y="259588"/>
                  </a:lnTo>
                  <a:lnTo>
                    <a:pt x="2991866" y="4318"/>
                  </a:lnTo>
                  <a:close/>
                </a:path>
                <a:path w="3043554" h="264159">
                  <a:moveTo>
                    <a:pt x="2820035" y="4318"/>
                  </a:moveTo>
                  <a:lnTo>
                    <a:pt x="2874518" y="4318"/>
                  </a:lnTo>
                  <a:lnTo>
                    <a:pt x="2976753" y="259588"/>
                  </a:lnTo>
                  <a:lnTo>
                    <a:pt x="2920619" y="259588"/>
                  </a:lnTo>
                  <a:lnTo>
                    <a:pt x="2898394" y="201549"/>
                  </a:lnTo>
                  <a:lnTo>
                    <a:pt x="2796285" y="201549"/>
                  </a:lnTo>
                  <a:lnTo>
                    <a:pt x="2775331" y="259588"/>
                  </a:lnTo>
                  <a:lnTo>
                    <a:pt x="2720594" y="259588"/>
                  </a:lnTo>
                  <a:lnTo>
                    <a:pt x="2820035" y="4318"/>
                  </a:lnTo>
                  <a:close/>
                </a:path>
                <a:path w="3043554" h="264159">
                  <a:moveTo>
                    <a:pt x="2490723" y="4318"/>
                  </a:moveTo>
                  <a:lnTo>
                    <a:pt x="2542285" y="4318"/>
                  </a:lnTo>
                  <a:lnTo>
                    <a:pt x="2542285" y="104775"/>
                  </a:lnTo>
                  <a:lnTo>
                    <a:pt x="2643251" y="104775"/>
                  </a:lnTo>
                  <a:lnTo>
                    <a:pt x="2643251" y="4318"/>
                  </a:lnTo>
                  <a:lnTo>
                    <a:pt x="2694813" y="4318"/>
                  </a:lnTo>
                  <a:lnTo>
                    <a:pt x="2694813" y="259588"/>
                  </a:lnTo>
                  <a:lnTo>
                    <a:pt x="2643251" y="259588"/>
                  </a:lnTo>
                  <a:lnTo>
                    <a:pt x="2643251" y="147955"/>
                  </a:lnTo>
                  <a:lnTo>
                    <a:pt x="2542285" y="147955"/>
                  </a:lnTo>
                  <a:lnTo>
                    <a:pt x="2542285" y="259588"/>
                  </a:lnTo>
                  <a:lnTo>
                    <a:pt x="2490723" y="259588"/>
                  </a:lnTo>
                  <a:lnTo>
                    <a:pt x="2490723" y="4318"/>
                  </a:lnTo>
                  <a:close/>
                </a:path>
                <a:path w="3043554" h="264159">
                  <a:moveTo>
                    <a:pt x="2235199" y="4318"/>
                  </a:moveTo>
                  <a:lnTo>
                    <a:pt x="2286761" y="4318"/>
                  </a:lnTo>
                  <a:lnTo>
                    <a:pt x="2286761" y="117729"/>
                  </a:lnTo>
                  <a:lnTo>
                    <a:pt x="2390902" y="4318"/>
                  </a:lnTo>
                  <a:lnTo>
                    <a:pt x="2460117" y="4318"/>
                  </a:lnTo>
                  <a:lnTo>
                    <a:pt x="2363978" y="103759"/>
                  </a:lnTo>
                  <a:lnTo>
                    <a:pt x="2465323" y="259588"/>
                  </a:lnTo>
                  <a:lnTo>
                    <a:pt x="2398648" y="259588"/>
                  </a:lnTo>
                  <a:lnTo>
                    <a:pt x="2328545" y="139827"/>
                  </a:lnTo>
                  <a:lnTo>
                    <a:pt x="2286761" y="182499"/>
                  </a:lnTo>
                  <a:lnTo>
                    <a:pt x="2286761" y="259588"/>
                  </a:lnTo>
                  <a:lnTo>
                    <a:pt x="2235199" y="259588"/>
                  </a:lnTo>
                  <a:lnTo>
                    <a:pt x="2235199" y="4318"/>
                  </a:lnTo>
                  <a:close/>
                </a:path>
                <a:path w="3043554" h="264159">
                  <a:moveTo>
                    <a:pt x="1868423" y="4318"/>
                  </a:moveTo>
                  <a:lnTo>
                    <a:pt x="1919858" y="4318"/>
                  </a:lnTo>
                  <a:lnTo>
                    <a:pt x="1919858" y="142621"/>
                  </a:lnTo>
                  <a:lnTo>
                    <a:pt x="1919978" y="157575"/>
                  </a:lnTo>
                  <a:lnTo>
                    <a:pt x="1927415" y="199390"/>
                  </a:lnTo>
                  <a:lnTo>
                    <a:pt x="1961409" y="219243"/>
                  </a:lnTo>
                  <a:lnTo>
                    <a:pt x="1971674" y="219837"/>
                  </a:lnTo>
                  <a:lnTo>
                    <a:pt x="1981960" y="219287"/>
                  </a:lnTo>
                  <a:lnTo>
                    <a:pt x="2016464" y="195159"/>
                  </a:lnTo>
                  <a:lnTo>
                    <a:pt x="2020443" y="145542"/>
                  </a:lnTo>
                  <a:lnTo>
                    <a:pt x="2020443" y="4318"/>
                  </a:lnTo>
                  <a:lnTo>
                    <a:pt x="2071878" y="4318"/>
                  </a:lnTo>
                  <a:lnTo>
                    <a:pt x="2071878" y="138430"/>
                  </a:lnTo>
                  <a:lnTo>
                    <a:pt x="2071616" y="159714"/>
                  </a:lnTo>
                  <a:lnTo>
                    <a:pt x="2067686" y="203327"/>
                  </a:lnTo>
                  <a:lnTo>
                    <a:pt x="2046225" y="241567"/>
                  </a:lnTo>
                  <a:lnTo>
                    <a:pt x="2012203" y="259566"/>
                  </a:lnTo>
                  <a:lnTo>
                    <a:pt x="1973198" y="263906"/>
                  </a:lnTo>
                  <a:lnTo>
                    <a:pt x="1956008" y="263382"/>
                  </a:lnTo>
                  <a:lnTo>
                    <a:pt x="1917699" y="255524"/>
                  </a:lnTo>
                  <a:lnTo>
                    <a:pt x="1882878" y="226716"/>
                  </a:lnTo>
                  <a:lnTo>
                    <a:pt x="1869662" y="178085"/>
                  </a:lnTo>
                  <a:lnTo>
                    <a:pt x="1868423" y="140462"/>
                  </a:lnTo>
                  <a:lnTo>
                    <a:pt x="1868423" y="4318"/>
                  </a:lnTo>
                  <a:close/>
                </a:path>
                <a:path w="3043554" h="264159">
                  <a:moveTo>
                    <a:pt x="1695322" y="4318"/>
                  </a:moveTo>
                  <a:lnTo>
                    <a:pt x="1749806" y="4318"/>
                  </a:lnTo>
                  <a:lnTo>
                    <a:pt x="1852041" y="259588"/>
                  </a:lnTo>
                  <a:lnTo>
                    <a:pt x="1795907" y="259588"/>
                  </a:lnTo>
                  <a:lnTo>
                    <a:pt x="1773682" y="201549"/>
                  </a:lnTo>
                  <a:lnTo>
                    <a:pt x="1671574" y="201549"/>
                  </a:lnTo>
                  <a:lnTo>
                    <a:pt x="1650619" y="259588"/>
                  </a:lnTo>
                  <a:lnTo>
                    <a:pt x="1595882" y="259588"/>
                  </a:lnTo>
                  <a:lnTo>
                    <a:pt x="1695322" y="4318"/>
                  </a:lnTo>
                  <a:close/>
                </a:path>
                <a:path w="3043554" h="264159">
                  <a:moveTo>
                    <a:pt x="1005839" y="4318"/>
                  </a:moveTo>
                  <a:lnTo>
                    <a:pt x="1057275" y="4318"/>
                  </a:lnTo>
                  <a:lnTo>
                    <a:pt x="1057275" y="142621"/>
                  </a:lnTo>
                  <a:lnTo>
                    <a:pt x="1057394" y="157575"/>
                  </a:lnTo>
                  <a:lnTo>
                    <a:pt x="1064831" y="199390"/>
                  </a:lnTo>
                  <a:lnTo>
                    <a:pt x="1098825" y="219243"/>
                  </a:lnTo>
                  <a:lnTo>
                    <a:pt x="1109091" y="219837"/>
                  </a:lnTo>
                  <a:lnTo>
                    <a:pt x="1119376" y="219287"/>
                  </a:lnTo>
                  <a:lnTo>
                    <a:pt x="1153880" y="195159"/>
                  </a:lnTo>
                  <a:lnTo>
                    <a:pt x="1157858" y="145542"/>
                  </a:lnTo>
                  <a:lnTo>
                    <a:pt x="1157858" y="4318"/>
                  </a:lnTo>
                  <a:lnTo>
                    <a:pt x="1209294" y="4318"/>
                  </a:lnTo>
                  <a:lnTo>
                    <a:pt x="1209294" y="138430"/>
                  </a:lnTo>
                  <a:lnTo>
                    <a:pt x="1209032" y="159714"/>
                  </a:lnTo>
                  <a:lnTo>
                    <a:pt x="1205102" y="203327"/>
                  </a:lnTo>
                  <a:lnTo>
                    <a:pt x="1183641" y="241567"/>
                  </a:lnTo>
                  <a:lnTo>
                    <a:pt x="1149619" y="259566"/>
                  </a:lnTo>
                  <a:lnTo>
                    <a:pt x="1110614" y="263906"/>
                  </a:lnTo>
                  <a:lnTo>
                    <a:pt x="1093424" y="263382"/>
                  </a:lnTo>
                  <a:lnTo>
                    <a:pt x="1055116" y="255524"/>
                  </a:lnTo>
                  <a:lnTo>
                    <a:pt x="1020294" y="226716"/>
                  </a:lnTo>
                  <a:lnTo>
                    <a:pt x="1007078" y="178085"/>
                  </a:lnTo>
                  <a:lnTo>
                    <a:pt x="1005839" y="140462"/>
                  </a:lnTo>
                  <a:lnTo>
                    <a:pt x="1005839" y="4318"/>
                  </a:lnTo>
                  <a:close/>
                </a:path>
                <a:path w="3043554" h="264159">
                  <a:moveTo>
                    <a:pt x="750316" y="4318"/>
                  </a:moveTo>
                  <a:lnTo>
                    <a:pt x="801877" y="4318"/>
                  </a:lnTo>
                  <a:lnTo>
                    <a:pt x="801877" y="104775"/>
                  </a:lnTo>
                  <a:lnTo>
                    <a:pt x="902843" y="104775"/>
                  </a:lnTo>
                  <a:lnTo>
                    <a:pt x="902843" y="4318"/>
                  </a:lnTo>
                  <a:lnTo>
                    <a:pt x="954405" y="4318"/>
                  </a:lnTo>
                  <a:lnTo>
                    <a:pt x="954405" y="259588"/>
                  </a:lnTo>
                  <a:lnTo>
                    <a:pt x="902843" y="259588"/>
                  </a:lnTo>
                  <a:lnTo>
                    <a:pt x="902843" y="147955"/>
                  </a:lnTo>
                  <a:lnTo>
                    <a:pt x="801877" y="147955"/>
                  </a:lnTo>
                  <a:lnTo>
                    <a:pt x="801877" y="259588"/>
                  </a:lnTo>
                  <a:lnTo>
                    <a:pt x="750316" y="259588"/>
                  </a:lnTo>
                  <a:lnTo>
                    <a:pt x="750316" y="4318"/>
                  </a:lnTo>
                  <a:close/>
                </a:path>
                <a:path w="3043554" h="264159">
                  <a:moveTo>
                    <a:pt x="494538" y="4318"/>
                  </a:moveTo>
                  <a:lnTo>
                    <a:pt x="544702" y="4318"/>
                  </a:lnTo>
                  <a:lnTo>
                    <a:pt x="649224" y="174752"/>
                  </a:lnTo>
                  <a:lnTo>
                    <a:pt x="649224" y="4318"/>
                  </a:lnTo>
                  <a:lnTo>
                    <a:pt x="697102" y="4318"/>
                  </a:lnTo>
                  <a:lnTo>
                    <a:pt x="697102" y="259588"/>
                  </a:lnTo>
                  <a:lnTo>
                    <a:pt x="645413" y="259588"/>
                  </a:lnTo>
                  <a:lnTo>
                    <a:pt x="542417" y="93091"/>
                  </a:lnTo>
                  <a:lnTo>
                    <a:pt x="542417" y="259588"/>
                  </a:lnTo>
                  <a:lnTo>
                    <a:pt x="494538" y="259588"/>
                  </a:lnTo>
                  <a:lnTo>
                    <a:pt x="494538" y="4318"/>
                  </a:lnTo>
                  <a:close/>
                </a:path>
                <a:path w="3043554" h="264159">
                  <a:moveTo>
                    <a:pt x="175513" y="3301"/>
                  </a:moveTo>
                  <a:lnTo>
                    <a:pt x="215264" y="3301"/>
                  </a:lnTo>
                  <a:lnTo>
                    <a:pt x="215264" y="259588"/>
                  </a:lnTo>
                  <a:lnTo>
                    <a:pt x="166369" y="259588"/>
                  </a:lnTo>
                  <a:lnTo>
                    <a:pt x="166369" y="75184"/>
                  </a:lnTo>
                  <a:lnTo>
                    <a:pt x="152344" y="86925"/>
                  </a:lnTo>
                  <a:lnTo>
                    <a:pt x="137128" y="97012"/>
                  </a:lnTo>
                  <a:lnTo>
                    <a:pt x="120721" y="105455"/>
                  </a:lnTo>
                  <a:lnTo>
                    <a:pt x="103124" y="112268"/>
                  </a:lnTo>
                  <a:lnTo>
                    <a:pt x="103124" y="67818"/>
                  </a:lnTo>
                  <a:lnTo>
                    <a:pt x="112936" y="64035"/>
                  </a:lnTo>
                  <a:lnTo>
                    <a:pt x="123142" y="58800"/>
                  </a:lnTo>
                  <a:lnTo>
                    <a:pt x="155136" y="34948"/>
                  </a:lnTo>
                  <a:lnTo>
                    <a:pt x="170515" y="14565"/>
                  </a:lnTo>
                  <a:lnTo>
                    <a:pt x="175513" y="3301"/>
                  </a:lnTo>
                  <a:close/>
                </a:path>
                <a:path w="3043554" h="264159">
                  <a:moveTo>
                    <a:pt x="1476248" y="0"/>
                  </a:moveTo>
                  <a:lnTo>
                    <a:pt x="1518618" y="6889"/>
                  </a:lnTo>
                  <a:lnTo>
                    <a:pt x="1552320" y="27686"/>
                  </a:lnTo>
                  <a:lnTo>
                    <a:pt x="1573502" y="60243"/>
                  </a:lnTo>
                  <a:lnTo>
                    <a:pt x="1578356" y="74676"/>
                  </a:lnTo>
                  <a:lnTo>
                    <a:pt x="1527429" y="86868"/>
                  </a:lnTo>
                  <a:lnTo>
                    <a:pt x="1524525" y="77466"/>
                  </a:lnTo>
                  <a:lnTo>
                    <a:pt x="1520396" y="69087"/>
                  </a:lnTo>
                  <a:lnTo>
                    <a:pt x="1483467" y="44783"/>
                  </a:lnTo>
                  <a:lnTo>
                    <a:pt x="1473581" y="44069"/>
                  </a:lnTo>
                  <a:lnTo>
                    <a:pt x="1460055" y="45333"/>
                  </a:lnTo>
                  <a:lnTo>
                    <a:pt x="1419792" y="76154"/>
                  </a:lnTo>
                  <a:lnTo>
                    <a:pt x="1409827" y="130429"/>
                  </a:lnTo>
                  <a:lnTo>
                    <a:pt x="1410920" y="152884"/>
                  </a:lnTo>
                  <a:lnTo>
                    <a:pt x="1427226" y="199390"/>
                  </a:lnTo>
                  <a:lnTo>
                    <a:pt x="1472564" y="219837"/>
                  </a:lnTo>
                  <a:lnTo>
                    <a:pt x="1482474" y="219027"/>
                  </a:lnTo>
                  <a:lnTo>
                    <a:pt x="1520618" y="190023"/>
                  </a:lnTo>
                  <a:lnTo>
                    <a:pt x="1529080" y="165735"/>
                  </a:lnTo>
                  <a:lnTo>
                    <a:pt x="1579118" y="181610"/>
                  </a:lnTo>
                  <a:lnTo>
                    <a:pt x="1563814" y="217995"/>
                  </a:lnTo>
                  <a:lnTo>
                    <a:pt x="1526651" y="252547"/>
                  </a:lnTo>
                  <a:lnTo>
                    <a:pt x="1473073" y="263906"/>
                  </a:lnTo>
                  <a:lnTo>
                    <a:pt x="1448782" y="261739"/>
                  </a:lnTo>
                  <a:lnTo>
                    <a:pt x="1407011" y="244403"/>
                  </a:lnTo>
                  <a:lnTo>
                    <a:pt x="1375171" y="210230"/>
                  </a:lnTo>
                  <a:lnTo>
                    <a:pt x="1358788" y="162744"/>
                  </a:lnTo>
                  <a:lnTo>
                    <a:pt x="1356741" y="134239"/>
                  </a:lnTo>
                  <a:lnTo>
                    <a:pt x="1358790" y="104116"/>
                  </a:lnTo>
                  <a:lnTo>
                    <a:pt x="1375225" y="54586"/>
                  </a:lnTo>
                  <a:lnTo>
                    <a:pt x="1407400" y="19770"/>
                  </a:lnTo>
                  <a:lnTo>
                    <a:pt x="1450695" y="2192"/>
                  </a:lnTo>
                  <a:lnTo>
                    <a:pt x="1476248" y="0"/>
                  </a:lnTo>
                  <a:close/>
                </a:path>
              </a:pathLst>
            </a:custGeom>
            <a:ln w="9144">
              <a:solidFill>
                <a:srgbClr val="D03E0C"/>
              </a:solidFill>
            </a:ln>
          </p:spPr>
          <p:txBody>
            <a:bodyPr wrap="square" lIns="0" tIns="0" rIns="0" bIns="0" rtlCol="0"/>
            <a:lstStyle/>
            <a:p>
              <a:endParaRPr/>
            </a:p>
          </p:txBody>
        </p:sp>
        <p:sp>
          <p:nvSpPr>
            <p:cNvPr id="9" name="object 9"/>
            <p:cNvSpPr/>
            <p:nvPr/>
          </p:nvSpPr>
          <p:spPr>
            <a:xfrm>
              <a:off x="3224783" y="226568"/>
              <a:ext cx="117475" cy="66039"/>
            </a:xfrm>
            <a:prstGeom prst="rect">
              <a:avLst/>
            </a:prstGeom>
            <a:blipFill>
              <a:blip r:embed="rId4" cstate="print"/>
              <a:stretch>
                <a:fillRect/>
              </a:stretch>
            </a:blipFill>
          </p:spPr>
          <p:txBody>
            <a:bodyPr wrap="square" lIns="0" tIns="0" rIns="0" bIns="0" rtlCol="0"/>
            <a:lstStyle/>
            <a:p>
              <a:endParaRPr/>
            </a:p>
          </p:txBody>
        </p:sp>
      </p:grpSp>
      <p:grpSp>
        <p:nvGrpSpPr>
          <p:cNvPr id="10" name="object 10"/>
          <p:cNvGrpSpPr/>
          <p:nvPr/>
        </p:nvGrpSpPr>
        <p:grpSpPr>
          <a:xfrm>
            <a:off x="4762372" y="225552"/>
            <a:ext cx="1539875" cy="335915"/>
            <a:chOff x="4762372" y="225552"/>
            <a:chExt cx="1539875" cy="335915"/>
          </a:xfrm>
        </p:grpSpPr>
        <p:sp>
          <p:nvSpPr>
            <p:cNvPr id="11" name="object 11"/>
            <p:cNvSpPr/>
            <p:nvPr/>
          </p:nvSpPr>
          <p:spPr>
            <a:xfrm>
              <a:off x="4766944" y="230124"/>
              <a:ext cx="1530603" cy="326263"/>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5621273" y="356362"/>
              <a:ext cx="69850" cy="95250"/>
            </a:xfrm>
            <a:custGeom>
              <a:avLst/>
              <a:gdLst/>
              <a:ahLst/>
              <a:cxnLst/>
              <a:rect l="l" t="t" r="r" b="b"/>
              <a:pathLst>
                <a:path w="69850" h="95250">
                  <a:moveTo>
                    <a:pt x="34543" y="0"/>
                  </a:moveTo>
                  <a:lnTo>
                    <a:pt x="0" y="94741"/>
                  </a:lnTo>
                  <a:lnTo>
                    <a:pt x="69723" y="94741"/>
                  </a:lnTo>
                  <a:lnTo>
                    <a:pt x="34543" y="0"/>
                  </a:lnTo>
                  <a:close/>
                </a:path>
              </a:pathLst>
            </a:custGeom>
            <a:ln w="9144">
              <a:solidFill>
                <a:srgbClr val="D03E0C"/>
              </a:solidFill>
            </a:ln>
          </p:spPr>
          <p:txBody>
            <a:bodyPr wrap="square" lIns="0" tIns="0" rIns="0" bIns="0" rtlCol="0"/>
            <a:lstStyle/>
            <a:p>
              <a:endParaRPr/>
            </a:p>
          </p:txBody>
        </p:sp>
        <p:sp>
          <p:nvSpPr>
            <p:cNvPr id="13" name="object 13"/>
            <p:cNvSpPr/>
            <p:nvPr/>
          </p:nvSpPr>
          <p:spPr>
            <a:xfrm>
              <a:off x="5316346" y="331978"/>
              <a:ext cx="150367" cy="184912"/>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4766944" y="230124"/>
              <a:ext cx="1530985" cy="326390"/>
            </a:xfrm>
            <a:custGeom>
              <a:avLst/>
              <a:gdLst/>
              <a:ahLst/>
              <a:cxnLst/>
              <a:rect l="l" t="t" r="r" b="b"/>
              <a:pathLst>
                <a:path w="1530985" h="326390">
                  <a:moveTo>
                    <a:pt x="1045209" y="66675"/>
                  </a:moveTo>
                  <a:lnTo>
                    <a:pt x="1095375" y="66675"/>
                  </a:lnTo>
                  <a:lnTo>
                    <a:pt x="1199895" y="237109"/>
                  </a:lnTo>
                  <a:lnTo>
                    <a:pt x="1199895" y="66675"/>
                  </a:lnTo>
                  <a:lnTo>
                    <a:pt x="1247775" y="66675"/>
                  </a:lnTo>
                  <a:lnTo>
                    <a:pt x="1247775" y="321945"/>
                  </a:lnTo>
                  <a:lnTo>
                    <a:pt x="1196085" y="321945"/>
                  </a:lnTo>
                  <a:lnTo>
                    <a:pt x="1093089" y="155448"/>
                  </a:lnTo>
                  <a:lnTo>
                    <a:pt x="1093089" y="321945"/>
                  </a:lnTo>
                  <a:lnTo>
                    <a:pt x="1045209" y="321945"/>
                  </a:lnTo>
                  <a:lnTo>
                    <a:pt x="1045209" y="66675"/>
                  </a:lnTo>
                  <a:close/>
                </a:path>
                <a:path w="1530985" h="326390">
                  <a:moveTo>
                    <a:pt x="862202" y="66675"/>
                  </a:moveTo>
                  <a:lnTo>
                    <a:pt x="916685" y="66675"/>
                  </a:lnTo>
                  <a:lnTo>
                    <a:pt x="1018920" y="321945"/>
                  </a:lnTo>
                  <a:lnTo>
                    <a:pt x="962787" y="321945"/>
                  </a:lnTo>
                  <a:lnTo>
                    <a:pt x="940562" y="263905"/>
                  </a:lnTo>
                  <a:lnTo>
                    <a:pt x="838453" y="263905"/>
                  </a:lnTo>
                  <a:lnTo>
                    <a:pt x="817499" y="321945"/>
                  </a:lnTo>
                  <a:lnTo>
                    <a:pt x="762762" y="321945"/>
                  </a:lnTo>
                  <a:lnTo>
                    <a:pt x="862202" y="66675"/>
                  </a:lnTo>
                  <a:close/>
                </a:path>
                <a:path w="1530985" h="326390">
                  <a:moveTo>
                    <a:pt x="255524" y="66675"/>
                  </a:moveTo>
                  <a:lnTo>
                    <a:pt x="307085" y="66675"/>
                  </a:lnTo>
                  <a:lnTo>
                    <a:pt x="307085" y="167131"/>
                  </a:lnTo>
                  <a:lnTo>
                    <a:pt x="408050" y="167131"/>
                  </a:lnTo>
                  <a:lnTo>
                    <a:pt x="408050" y="66675"/>
                  </a:lnTo>
                  <a:lnTo>
                    <a:pt x="459613" y="66675"/>
                  </a:lnTo>
                  <a:lnTo>
                    <a:pt x="459613" y="321945"/>
                  </a:lnTo>
                  <a:lnTo>
                    <a:pt x="408050" y="321945"/>
                  </a:lnTo>
                  <a:lnTo>
                    <a:pt x="408050" y="210312"/>
                  </a:lnTo>
                  <a:lnTo>
                    <a:pt x="307085" y="210312"/>
                  </a:lnTo>
                  <a:lnTo>
                    <a:pt x="307085" y="321945"/>
                  </a:lnTo>
                  <a:lnTo>
                    <a:pt x="255524" y="321945"/>
                  </a:lnTo>
                  <a:lnTo>
                    <a:pt x="255524" y="66675"/>
                  </a:lnTo>
                  <a:close/>
                </a:path>
                <a:path w="1530985" h="326390">
                  <a:moveTo>
                    <a:pt x="0" y="66675"/>
                  </a:moveTo>
                  <a:lnTo>
                    <a:pt x="51562" y="66675"/>
                  </a:lnTo>
                  <a:lnTo>
                    <a:pt x="51562" y="180086"/>
                  </a:lnTo>
                  <a:lnTo>
                    <a:pt x="155701" y="66675"/>
                  </a:lnTo>
                  <a:lnTo>
                    <a:pt x="224916" y="66675"/>
                  </a:lnTo>
                  <a:lnTo>
                    <a:pt x="128777" y="166115"/>
                  </a:lnTo>
                  <a:lnTo>
                    <a:pt x="230124" y="321945"/>
                  </a:lnTo>
                  <a:lnTo>
                    <a:pt x="163449" y="321945"/>
                  </a:lnTo>
                  <a:lnTo>
                    <a:pt x="93344" y="202184"/>
                  </a:lnTo>
                  <a:lnTo>
                    <a:pt x="51562" y="244855"/>
                  </a:lnTo>
                  <a:lnTo>
                    <a:pt x="51562" y="321945"/>
                  </a:lnTo>
                  <a:lnTo>
                    <a:pt x="0" y="321945"/>
                  </a:lnTo>
                  <a:lnTo>
                    <a:pt x="0" y="66675"/>
                  </a:lnTo>
                  <a:close/>
                </a:path>
                <a:path w="1530985" h="326390">
                  <a:moveTo>
                    <a:pt x="1418716" y="62356"/>
                  </a:moveTo>
                  <a:lnTo>
                    <a:pt x="1460992" y="67325"/>
                  </a:lnTo>
                  <a:lnTo>
                    <a:pt x="1505102" y="93176"/>
                  </a:lnTo>
                  <a:lnTo>
                    <a:pt x="1527302" y="137413"/>
                  </a:lnTo>
                  <a:lnTo>
                    <a:pt x="1476120" y="146938"/>
                  </a:lnTo>
                  <a:lnTo>
                    <a:pt x="1472838" y="138009"/>
                  </a:lnTo>
                  <a:lnTo>
                    <a:pt x="1468342" y="130079"/>
                  </a:lnTo>
                  <a:lnTo>
                    <a:pt x="1429386" y="107094"/>
                  </a:lnTo>
                  <a:lnTo>
                    <a:pt x="1418716" y="106425"/>
                  </a:lnTo>
                  <a:lnTo>
                    <a:pt x="1402643" y="107759"/>
                  </a:lnTo>
                  <a:lnTo>
                    <a:pt x="1364995" y="127762"/>
                  </a:lnTo>
                  <a:lnTo>
                    <a:pt x="1346297" y="171571"/>
                  </a:lnTo>
                  <a:lnTo>
                    <a:pt x="1345056" y="191388"/>
                  </a:lnTo>
                  <a:lnTo>
                    <a:pt x="1346319" y="212651"/>
                  </a:lnTo>
                  <a:lnTo>
                    <a:pt x="1365250" y="259461"/>
                  </a:lnTo>
                  <a:lnTo>
                    <a:pt x="1402558" y="280785"/>
                  </a:lnTo>
                  <a:lnTo>
                    <a:pt x="1418081" y="282193"/>
                  </a:lnTo>
                  <a:lnTo>
                    <a:pt x="1426198" y="281809"/>
                  </a:lnTo>
                  <a:lnTo>
                    <a:pt x="1465754" y="268874"/>
                  </a:lnTo>
                  <a:lnTo>
                    <a:pt x="1478533" y="260476"/>
                  </a:lnTo>
                  <a:lnTo>
                    <a:pt x="1478533" y="228091"/>
                  </a:lnTo>
                  <a:lnTo>
                    <a:pt x="1419478" y="228091"/>
                  </a:lnTo>
                  <a:lnTo>
                    <a:pt x="1419478" y="185038"/>
                  </a:lnTo>
                  <a:lnTo>
                    <a:pt x="1530603" y="185038"/>
                  </a:lnTo>
                  <a:lnTo>
                    <a:pt x="1530603" y="286765"/>
                  </a:lnTo>
                  <a:lnTo>
                    <a:pt x="1498171" y="308161"/>
                  </a:lnTo>
                  <a:lnTo>
                    <a:pt x="1452752" y="323294"/>
                  </a:lnTo>
                  <a:lnTo>
                    <a:pt x="1421383" y="326263"/>
                  </a:lnTo>
                  <a:lnTo>
                    <a:pt x="1402024" y="325215"/>
                  </a:lnTo>
                  <a:lnTo>
                    <a:pt x="1351660" y="309499"/>
                  </a:lnTo>
                  <a:lnTo>
                    <a:pt x="1315263" y="276209"/>
                  </a:lnTo>
                  <a:lnTo>
                    <a:pt x="1295622" y="228790"/>
                  </a:lnTo>
                  <a:lnTo>
                    <a:pt x="1291843" y="193421"/>
                  </a:lnTo>
                  <a:lnTo>
                    <a:pt x="1292891" y="174061"/>
                  </a:lnTo>
                  <a:lnTo>
                    <a:pt x="1308607" y="122554"/>
                  </a:lnTo>
                  <a:lnTo>
                    <a:pt x="1342380" y="84228"/>
                  </a:lnTo>
                  <a:lnTo>
                    <a:pt x="1385109" y="65516"/>
                  </a:lnTo>
                  <a:lnTo>
                    <a:pt x="1401169" y="63144"/>
                  </a:lnTo>
                  <a:lnTo>
                    <a:pt x="1418716" y="62356"/>
                  </a:lnTo>
                  <a:close/>
                </a:path>
                <a:path w="1530985" h="326390">
                  <a:moveTo>
                    <a:pt x="624331" y="62356"/>
                  </a:moveTo>
                  <a:lnTo>
                    <a:pt x="675100" y="71104"/>
                  </a:lnTo>
                  <a:lnTo>
                    <a:pt x="714628" y="97281"/>
                  </a:lnTo>
                  <a:lnTo>
                    <a:pt x="740060" y="139128"/>
                  </a:lnTo>
                  <a:lnTo>
                    <a:pt x="748538" y="194690"/>
                  </a:lnTo>
                  <a:lnTo>
                    <a:pt x="746440" y="223883"/>
                  </a:lnTo>
                  <a:lnTo>
                    <a:pt x="729624" y="272218"/>
                  </a:lnTo>
                  <a:lnTo>
                    <a:pt x="696692" y="306653"/>
                  </a:lnTo>
                  <a:lnTo>
                    <a:pt x="651785" y="324092"/>
                  </a:lnTo>
                  <a:lnTo>
                    <a:pt x="625093" y="326263"/>
                  </a:lnTo>
                  <a:lnTo>
                    <a:pt x="598068" y="324096"/>
                  </a:lnTo>
                  <a:lnTo>
                    <a:pt x="552781" y="306760"/>
                  </a:lnTo>
                  <a:lnTo>
                    <a:pt x="519801" y="272540"/>
                  </a:lnTo>
                  <a:lnTo>
                    <a:pt x="502985" y="224672"/>
                  </a:lnTo>
                  <a:lnTo>
                    <a:pt x="500888" y="195834"/>
                  </a:lnTo>
                  <a:lnTo>
                    <a:pt x="501624" y="177166"/>
                  </a:lnTo>
                  <a:lnTo>
                    <a:pt x="512571" y="130428"/>
                  </a:lnTo>
                  <a:lnTo>
                    <a:pt x="536320" y="95376"/>
                  </a:lnTo>
                  <a:lnTo>
                    <a:pt x="569340" y="72390"/>
                  </a:lnTo>
                  <a:lnTo>
                    <a:pt x="609238" y="62978"/>
                  </a:lnTo>
                  <a:lnTo>
                    <a:pt x="624331" y="62356"/>
                  </a:lnTo>
                  <a:close/>
                </a:path>
                <a:path w="1530985" h="326390">
                  <a:moveTo>
                    <a:pt x="883284" y="0"/>
                  </a:moveTo>
                  <a:lnTo>
                    <a:pt x="938149" y="0"/>
                  </a:lnTo>
                  <a:lnTo>
                    <a:pt x="890269" y="52070"/>
                  </a:lnTo>
                  <a:lnTo>
                    <a:pt x="859281" y="52070"/>
                  </a:lnTo>
                  <a:lnTo>
                    <a:pt x="883284" y="0"/>
                  </a:lnTo>
                  <a:close/>
                </a:path>
              </a:pathLst>
            </a:custGeom>
            <a:ln w="9144">
              <a:solidFill>
                <a:srgbClr val="D03E0C"/>
              </a:solidFill>
            </a:ln>
          </p:spPr>
          <p:txBody>
            <a:bodyPr wrap="square" lIns="0" tIns="0" rIns="0" bIns="0" rtlCol="0"/>
            <a:lstStyle/>
            <a:p>
              <a:endParaRPr/>
            </a:p>
          </p:txBody>
        </p:sp>
      </p:grpSp>
      <p:grpSp>
        <p:nvGrpSpPr>
          <p:cNvPr id="15" name="object 15"/>
          <p:cNvGrpSpPr/>
          <p:nvPr/>
        </p:nvGrpSpPr>
        <p:grpSpPr>
          <a:xfrm>
            <a:off x="6440932" y="233679"/>
            <a:ext cx="1416685" cy="393065"/>
            <a:chOff x="6440932" y="233679"/>
            <a:chExt cx="1416685" cy="393065"/>
          </a:xfrm>
        </p:grpSpPr>
        <p:sp>
          <p:nvSpPr>
            <p:cNvPr id="16" name="object 16"/>
            <p:cNvSpPr/>
            <p:nvPr/>
          </p:nvSpPr>
          <p:spPr>
            <a:xfrm>
              <a:off x="6445504" y="238251"/>
              <a:ext cx="1407287" cy="383667"/>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7488301" y="573023"/>
              <a:ext cx="48895" cy="48895"/>
            </a:xfrm>
            <a:custGeom>
              <a:avLst/>
              <a:gdLst/>
              <a:ahLst/>
              <a:cxnLst/>
              <a:rect l="l" t="t" r="r" b="b"/>
              <a:pathLst>
                <a:path w="48895" h="48895">
                  <a:moveTo>
                    <a:pt x="0" y="0"/>
                  </a:moveTo>
                  <a:lnTo>
                    <a:pt x="48895" y="0"/>
                  </a:lnTo>
                  <a:lnTo>
                    <a:pt x="48895" y="48895"/>
                  </a:lnTo>
                  <a:lnTo>
                    <a:pt x="0" y="48895"/>
                  </a:lnTo>
                  <a:lnTo>
                    <a:pt x="0" y="0"/>
                  </a:lnTo>
                  <a:close/>
                </a:path>
              </a:pathLst>
            </a:custGeom>
            <a:ln w="9144">
              <a:solidFill>
                <a:srgbClr val="D03E0C"/>
              </a:solidFill>
            </a:ln>
          </p:spPr>
          <p:txBody>
            <a:bodyPr wrap="square" lIns="0" tIns="0" rIns="0" bIns="0" rtlCol="0"/>
            <a:lstStyle/>
            <a:p>
              <a:endParaRPr/>
            </a:p>
          </p:txBody>
        </p:sp>
        <p:sp>
          <p:nvSpPr>
            <p:cNvPr id="18" name="object 18"/>
            <p:cNvSpPr/>
            <p:nvPr/>
          </p:nvSpPr>
          <p:spPr>
            <a:xfrm>
              <a:off x="6492494" y="335406"/>
              <a:ext cx="118237" cy="178181"/>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6445504" y="238251"/>
              <a:ext cx="1407795" cy="318135"/>
            </a:xfrm>
            <a:custGeom>
              <a:avLst/>
              <a:gdLst/>
              <a:ahLst/>
              <a:cxnLst/>
              <a:rect l="l" t="t" r="r" b="b"/>
              <a:pathLst>
                <a:path w="1407795" h="318134">
                  <a:moveTo>
                    <a:pt x="650748" y="60578"/>
                  </a:moveTo>
                  <a:lnTo>
                    <a:pt x="702310" y="60578"/>
                  </a:lnTo>
                  <a:lnTo>
                    <a:pt x="702310" y="270763"/>
                  </a:lnTo>
                  <a:lnTo>
                    <a:pt x="830452" y="270763"/>
                  </a:lnTo>
                  <a:lnTo>
                    <a:pt x="830452" y="313817"/>
                  </a:lnTo>
                  <a:lnTo>
                    <a:pt x="650748" y="313817"/>
                  </a:lnTo>
                  <a:lnTo>
                    <a:pt x="650748" y="60578"/>
                  </a:lnTo>
                  <a:close/>
                </a:path>
                <a:path w="1407795" h="318134">
                  <a:moveTo>
                    <a:pt x="1203832" y="58547"/>
                  </a:moveTo>
                  <a:lnTo>
                    <a:pt x="1255268" y="58547"/>
                  </a:lnTo>
                  <a:lnTo>
                    <a:pt x="1255268" y="196850"/>
                  </a:lnTo>
                  <a:lnTo>
                    <a:pt x="1255387" y="211804"/>
                  </a:lnTo>
                  <a:lnTo>
                    <a:pt x="1262824" y="253619"/>
                  </a:lnTo>
                  <a:lnTo>
                    <a:pt x="1296818" y="273472"/>
                  </a:lnTo>
                  <a:lnTo>
                    <a:pt x="1307084" y="274065"/>
                  </a:lnTo>
                  <a:lnTo>
                    <a:pt x="1317369" y="273516"/>
                  </a:lnTo>
                  <a:lnTo>
                    <a:pt x="1351873" y="249388"/>
                  </a:lnTo>
                  <a:lnTo>
                    <a:pt x="1355852" y="199771"/>
                  </a:lnTo>
                  <a:lnTo>
                    <a:pt x="1355852" y="58547"/>
                  </a:lnTo>
                  <a:lnTo>
                    <a:pt x="1407287" y="58547"/>
                  </a:lnTo>
                  <a:lnTo>
                    <a:pt x="1407287" y="192659"/>
                  </a:lnTo>
                  <a:lnTo>
                    <a:pt x="1407025" y="213943"/>
                  </a:lnTo>
                  <a:lnTo>
                    <a:pt x="1403096" y="257556"/>
                  </a:lnTo>
                  <a:lnTo>
                    <a:pt x="1381634" y="295796"/>
                  </a:lnTo>
                  <a:lnTo>
                    <a:pt x="1347612" y="313795"/>
                  </a:lnTo>
                  <a:lnTo>
                    <a:pt x="1308607" y="318135"/>
                  </a:lnTo>
                  <a:lnTo>
                    <a:pt x="1291417" y="317611"/>
                  </a:lnTo>
                  <a:lnTo>
                    <a:pt x="1253109" y="309752"/>
                  </a:lnTo>
                  <a:lnTo>
                    <a:pt x="1218287" y="280945"/>
                  </a:lnTo>
                  <a:lnTo>
                    <a:pt x="1205071" y="232314"/>
                  </a:lnTo>
                  <a:lnTo>
                    <a:pt x="1203832" y="194690"/>
                  </a:lnTo>
                  <a:lnTo>
                    <a:pt x="1203832" y="58547"/>
                  </a:lnTo>
                  <a:close/>
                </a:path>
                <a:path w="1407795" h="318134">
                  <a:moveTo>
                    <a:pt x="966343" y="58547"/>
                  </a:moveTo>
                  <a:lnTo>
                    <a:pt x="1155700" y="58547"/>
                  </a:lnTo>
                  <a:lnTo>
                    <a:pt x="1155700" y="101726"/>
                  </a:lnTo>
                  <a:lnTo>
                    <a:pt x="1017904" y="101726"/>
                  </a:lnTo>
                  <a:lnTo>
                    <a:pt x="1017904" y="158369"/>
                  </a:lnTo>
                  <a:lnTo>
                    <a:pt x="1146048" y="158369"/>
                  </a:lnTo>
                  <a:lnTo>
                    <a:pt x="1146048" y="201295"/>
                  </a:lnTo>
                  <a:lnTo>
                    <a:pt x="1017904" y="201295"/>
                  </a:lnTo>
                  <a:lnTo>
                    <a:pt x="1017904" y="270763"/>
                  </a:lnTo>
                  <a:lnTo>
                    <a:pt x="1160526" y="270763"/>
                  </a:lnTo>
                  <a:lnTo>
                    <a:pt x="1160526" y="313817"/>
                  </a:lnTo>
                  <a:lnTo>
                    <a:pt x="966343" y="313817"/>
                  </a:lnTo>
                  <a:lnTo>
                    <a:pt x="966343" y="58547"/>
                  </a:lnTo>
                  <a:close/>
                </a:path>
                <a:path w="1407795" h="318134">
                  <a:moveTo>
                    <a:pt x="864235" y="58547"/>
                  </a:moveTo>
                  <a:lnTo>
                    <a:pt x="915797" y="58547"/>
                  </a:lnTo>
                  <a:lnTo>
                    <a:pt x="915797" y="313817"/>
                  </a:lnTo>
                  <a:lnTo>
                    <a:pt x="864235" y="313817"/>
                  </a:lnTo>
                  <a:lnTo>
                    <a:pt x="864235" y="58547"/>
                  </a:lnTo>
                  <a:close/>
                </a:path>
                <a:path w="1407795" h="318134">
                  <a:moveTo>
                    <a:pt x="255904" y="58547"/>
                  </a:moveTo>
                  <a:lnTo>
                    <a:pt x="307340" y="58547"/>
                  </a:lnTo>
                  <a:lnTo>
                    <a:pt x="307340" y="196850"/>
                  </a:lnTo>
                  <a:lnTo>
                    <a:pt x="307459" y="211947"/>
                  </a:lnTo>
                  <a:lnTo>
                    <a:pt x="315079" y="254617"/>
                  </a:lnTo>
                  <a:lnTo>
                    <a:pt x="359155" y="274065"/>
                  </a:lnTo>
                  <a:lnTo>
                    <a:pt x="377420" y="272135"/>
                  </a:lnTo>
                  <a:lnTo>
                    <a:pt x="405638" y="243077"/>
                  </a:lnTo>
                  <a:lnTo>
                    <a:pt x="407924" y="199771"/>
                  </a:lnTo>
                  <a:lnTo>
                    <a:pt x="407924" y="58547"/>
                  </a:lnTo>
                  <a:lnTo>
                    <a:pt x="459359" y="58547"/>
                  </a:lnTo>
                  <a:lnTo>
                    <a:pt x="459359" y="149606"/>
                  </a:lnTo>
                  <a:lnTo>
                    <a:pt x="471052" y="146677"/>
                  </a:lnTo>
                  <a:lnTo>
                    <a:pt x="500634" y="117983"/>
                  </a:lnTo>
                  <a:lnTo>
                    <a:pt x="500888" y="107442"/>
                  </a:lnTo>
                  <a:lnTo>
                    <a:pt x="477139" y="107442"/>
                  </a:lnTo>
                  <a:lnTo>
                    <a:pt x="477139" y="58547"/>
                  </a:lnTo>
                  <a:lnTo>
                    <a:pt x="526034" y="58547"/>
                  </a:lnTo>
                  <a:lnTo>
                    <a:pt x="526034" y="93599"/>
                  </a:lnTo>
                  <a:lnTo>
                    <a:pt x="520065" y="133310"/>
                  </a:lnTo>
                  <a:lnTo>
                    <a:pt x="488330" y="161829"/>
                  </a:lnTo>
                  <a:lnTo>
                    <a:pt x="459359" y="169418"/>
                  </a:lnTo>
                  <a:lnTo>
                    <a:pt x="459359" y="192659"/>
                  </a:lnTo>
                  <a:lnTo>
                    <a:pt x="458311" y="231394"/>
                  </a:lnTo>
                  <a:lnTo>
                    <a:pt x="449357" y="274891"/>
                  </a:lnTo>
                  <a:lnTo>
                    <a:pt x="407733" y="310991"/>
                  </a:lnTo>
                  <a:lnTo>
                    <a:pt x="360679" y="318135"/>
                  </a:lnTo>
                  <a:lnTo>
                    <a:pt x="332628" y="316230"/>
                  </a:lnTo>
                  <a:lnTo>
                    <a:pt x="289956" y="300990"/>
                  </a:lnTo>
                  <a:lnTo>
                    <a:pt x="263120" y="266795"/>
                  </a:lnTo>
                  <a:lnTo>
                    <a:pt x="256214" y="214884"/>
                  </a:lnTo>
                  <a:lnTo>
                    <a:pt x="255904" y="194690"/>
                  </a:lnTo>
                  <a:lnTo>
                    <a:pt x="255904" y="58547"/>
                  </a:lnTo>
                  <a:close/>
                </a:path>
                <a:path w="1407795" h="318134">
                  <a:moveTo>
                    <a:pt x="0" y="58547"/>
                  </a:moveTo>
                  <a:lnTo>
                    <a:pt x="94234" y="58547"/>
                  </a:lnTo>
                  <a:lnTo>
                    <a:pt x="109190" y="58854"/>
                  </a:lnTo>
                  <a:lnTo>
                    <a:pt x="153582" y="67347"/>
                  </a:lnTo>
                  <a:lnTo>
                    <a:pt x="188753" y="95819"/>
                  </a:lnTo>
                  <a:lnTo>
                    <a:pt x="209280" y="141249"/>
                  </a:lnTo>
                  <a:lnTo>
                    <a:pt x="213995" y="188595"/>
                  </a:lnTo>
                  <a:lnTo>
                    <a:pt x="213496" y="203838"/>
                  </a:lnTo>
                  <a:lnTo>
                    <a:pt x="206121" y="242950"/>
                  </a:lnTo>
                  <a:lnTo>
                    <a:pt x="187172" y="278776"/>
                  </a:lnTo>
                  <a:lnTo>
                    <a:pt x="153455" y="304377"/>
                  </a:lnTo>
                  <a:lnTo>
                    <a:pt x="110581" y="313481"/>
                  </a:lnTo>
                  <a:lnTo>
                    <a:pt x="97027" y="313817"/>
                  </a:lnTo>
                  <a:lnTo>
                    <a:pt x="0" y="313817"/>
                  </a:lnTo>
                  <a:lnTo>
                    <a:pt x="0" y="58547"/>
                  </a:lnTo>
                  <a:close/>
                </a:path>
                <a:path w="1407795" h="318134">
                  <a:moveTo>
                    <a:pt x="1050798" y="27177"/>
                  </a:moveTo>
                  <a:lnTo>
                    <a:pt x="1081786" y="27177"/>
                  </a:lnTo>
                  <a:lnTo>
                    <a:pt x="1119759" y="49783"/>
                  </a:lnTo>
                  <a:lnTo>
                    <a:pt x="1085469" y="49783"/>
                  </a:lnTo>
                  <a:lnTo>
                    <a:pt x="1066292" y="36956"/>
                  </a:lnTo>
                  <a:lnTo>
                    <a:pt x="1047115" y="49783"/>
                  </a:lnTo>
                  <a:lnTo>
                    <a:pt x="1012825" y="49783"/>
                  </a:lnTo>
                  <a:lnTo>
                    <a:pt x="1050798" y="27177"/>
                  </a:lnTo>
                  <a:close/>
                </a:path>
                <a:path w="1407795" h="318134">
                  <a:moveTo>
                    <a:pt x="395350" y="0"/>
                  </a:moveTo>
                  <a:lnTo>
                    <a:pt x="417956" y="0"/>
                  </a:lnTo>
                  <a:lnTo>
                    <a:pt x="417337" y="10955"/>
                  </a:lnTo>
                  <a:lnTo>
                    <a:pt x="395986" y="43688"/>
                  </a:lnTo>
                  <a:lnTo>
                    <a:pt x="386969" y="43688"/>
                  </a:lnTo>
                  <a:lnTo>
                    <a:pt x="383031" y="43688"/>
                  </a:lnTo>
                  <a:lnTo>
                    <a:pt x="344550" y="31369"/>
                  </a:lnTo>
                  <a:lnTo>
                    <a:pt x="336803" y="29337"/>
                  </a:lnTo>
                  <a:lnTo>
                    <a:pt x="331977" y="29337"/>
                  </a:lnTo>
                  <a:lnTo>
                    <a:pt x="328168" y="29337"/>
                  </a:lnTo>
                  <a:lnTo>
                    <a:pt x="325374" y="30479"/>
                  </a:lnTo>
                  <a:lnTo>
                    <a:pt x="323215" y="32639"/>
                  </a:lnTo>
                  <a:lnTo>
                    <a:pt x="321182" y="34925"/>
                  </a:lnTo>
                  <a:lnTo>
                    <a:pt x="320040" y="38862"/>
                  </a:lnTo>
                  <a:lnTo>
                    <a:pt x="319913" y="44450"/>
                  </a:lnTo>
                  <a:lnTo>
                    <a:pt x="297688" y="44450"/>
                  </a:lnTo>
                  <a:lnTo>
                    <a:pt x="297561" y="41782"/>
                  </a:lnTo>
                  <a:lnTo>
                    <a:pt x="297434" y="39624"/>
                  </a:lnTo>
                  <a:lnTo>
                    <a:pt x="297434" y="38226"/>
                  </a:lnTo>
                  <a:lnTo>
                    <a:pt x="319913" y="253"/>
                  </a:lnTo>
                  <a:lnTo>
                    <a:pt x="329184" y="253"/>
                  </a:lnTo>
                  <a:lnTo>
                    <a:pt x="333248" y="253"/>
                  </a:lnTo>
                  <a:lnTo>
                    <a:pt x="359537" y="9017"/>
                  </a:lnTo>
                  <a:lnTo>
                    <a:pt x="368807" y="13080"/>
                  </a:lnTo>
                  <a:lnTo>
                    <a:pt x="376047" y="15240"/>
                  </a:lnTo>
                  <a:lnTo>
                    <a:pt x="381253" y="15240"/>
                  </a:lnTo>
                  <a:lnTo>
                    <a:pt x="384937" y="15240"/>
                  </a:lnTo>
                  <a:lnTo>
                    <a:pt x="387985" y="13970"/>
                  </a:lnTo>
                  <a:lnTo>
                    <a:pt x="390525" y="11683"/>
                  </a:lnTo>
                  <a:lnTo>
                    <a:pt x="393065" y="9398"/>
                  </a:lnTo>
                  <a:lnTo>
                    <a:pt x="394589" y="5461"/>
                  </a:lnTo>
                  <a:lnTo>
                    <a:pt x="395350" y="0"/>
                  </a:lnTo>
                  <a:close/>
                </a:path>
              </a:pathLst>
            </a:custGeom>
            <a:ln w="9144">
              <a:solidFill>
                <a:srgbClr val="D03E0C"/>
              </a:solidFill>
            </a:ln>
          </p:spPr>
          <p:txBody>
            <a:bodyPr wrap="square" lIns="0" tIns="0" rIns="0" bIns="0" rtlCol="0"/>
            <a:lstStyle/>
            <a:p>
              <a:endParaRPr/>
            </a:p>
          </p:txBody>
        </p:sp>
      </p:grpSp>
      <p:sp>
        <p:nvSpPr>
          <p:cNvPr id="20" name="object 20"/>
          <p:cNvSpPr/>
          <p:nvPr/>
        </p:nvSpPr>
        <p:spPr>
          <a:xfrm>
            <a:off x="5562600" y="1685842"/>
            <a:ext cx="3352800" cy="3456133"/>
          </a:xfrm>
          <a:prstGeom prst="rect">
            <a:avLst/>
          </a:prstGeom>
          <a:blipFill>
            <a:blip r:embed="rId9" cstate="print"/>
            <a:stretch>
              <a:fillRect/>
            </a:stretch>
          </a:blipFill>
        </p:spPr>
        <p:txBody>
          <a:bodyPr wrap="square" lIns="0" tIns="0" rIns="0" bIns="0" rtlCol="0"/>
          <a:lstStyle/>
          <a:p>
            <a:endParaRPr/>
          </a:p>
        </p:txBody>
      </p:sp>
      <p:sp>
        <p:nvSpPr>
          <p:cNvPr id="21" name="object 21"/>
          <p:cNvSpPr txBox="1"/>
          <p:nvPr/>
        </p:nvSpPr>
        <p:spPr>
          <a:xfrm>
            <a:off x="155549" y="1876427"/>
            <a:ext cx="5254625" cy="3685540"/>
          </a:xfrm>
          <a:prstGeom prst="rect">
            <a:avLst/>
          </a:prstGeom>
        </p:spPr>
        <p:txBody>
          <a:bodyPr vert="horz" wrap="square" lIns="0" tIns="165735" rIns="0" bIns="0" rtlCol="0">
            <a:spAutoFit/>
          </a:bodyPr>
          <a:lstStyle/>
          <a:p>
            <a:pPr marL="287020" indent="-274955">
              <a:lnSpc>
                <a:spcPct val="100000"/>
              </a:lnSpc>
              <a:spcBef>
                <a:spcPts val="1305"/>
              </a:spcBef>
              <a:buClr>
                <a:srgbClr val="D24717"/>
              </a:buClr>
              <a:buSzPct val="85000"/>
              <a:buFont typeface="Arial"/>
              <a:buChar char=""/>
              <a:tabLst>
                <a:tab pos="287020" algn="l"/>
                <a:tab pos="287655" algn="l"/>
              </a:tabLst>
            </a:pPr>
            <a:r>
              <a:rPr sz="2000" b="1" spc="-10" dirty="0">
                <a:latin typeface="Arial"/>
                <a:cs typeface="Arial"/>
              </a:rPr>
              <a:t>Nhiều </a:t>
            </a:r>
            <a:r>
              <a:rPr sz="2000" b="1" spc="-5" dirty="0">
                <a:latin typeface="Arial"/>
                <a:cs typeface="Arial"/>
              </a:rPr>
              <a:t>dữ liệu được </a:t>
            </a:r>
            <a:r>
              <a:rPr sz="2000" b="1" spc="-10" dirty="0">
                <a:latin typeface="Arial"/>
                <a:cs typeface="Arial"/>
              </a:rPr>
              <a:t>sinh</a:t>
            </a:r>
            <a:r>
              <a:rPr sz="2000" b="1" spc="70" dirty="0">
                <a:latin typeface="Arial"/>
                <a:cs typeface="Arial"/>
              </a:rPr>
              <a:t> </a:t>
            </a:r>
            <a:r>
              <a:rPr sz="2000" b="1" spc="-5" dirty="0">
                <a:latin typeface="Arial"/>
                <a:cs typeface="Arial"/>
              </a:rPr>
              <a:t>thêm</a:t>
            </a:r>
            <a:r>
              <a:rPr sz="2000" spc="-5" dirty="0">
                <a:latin typeface="Arial"/>
                <a:cs typeface="Arial"/>
              </a:rPr>
              <a:t>:</a:t>
            </a:r>
            <a:endParaRPr sz="2000">
              <a:latin typeface="Arial"/>
              <a:cs typeface="Arial"/>
            </a:endParaRPr>
          </a:p>
          <a:p>
            <a:pPr marL="561340" lvl="1" indent="-229235">
              <a:lnSpc>
                <a:spcPct val="100000"/>
              </a:lnSpc>
              <a:spcBef>
                <a:spcPts val="1200"/>
              </a:spcBef>
              <a:buClr>
                <a:srgbClr val="9B2C1F"/>
              </a:buClr>
              <a:buSzPct val="85000"/>
              <a:buFont typeface="Wingdings"/>
              <a:buChar char=""/>
              <a:tabLst>
                <a:tab pos="561975" algn="l"/>
              </a:tabLst>
            </a:pPr>
            <a:r>
              <a:rPr sz="2000" dirty="0">
                <a:latin typeface="Arial"/>
                <a:cs typeface="Arial"/>
              </a:rPr>
              <a:t>Web, </a:t>
            </a:r>
            <a:r>
              <a:rPr sz="2000" spc="-15" dirty="0">
                <a:latin typeface="Arial"/>
                <a:cs typeface="Arial"/>
              </a:rPr>
              <a:t>văn </a:t>
            </a:r>
            <a:r>
              <a:rPr sz="2000" spc="-10" dirty="0">
                <a:latin typeface="Arial"/>
                <a:cs typeface="Arial"/>
              </a:rPr>
              <a:t>bản, ảnh</a:t>
            </a:r>
            <a:r>
              <a:rPr sz="2000" spc="5" dirty="0">
                <a:latin typeface="Arial"/>
                <a:cs typeface="Arial"/>
              </a:rPr>
              <a:t> </a:t>
            </a:r>
            <a:r>
              <a:rPr sz="2000" spc="-10" dirty="0">
                <a:latin typeface="Arial"/>
                <a:cs typeface="Arial"/>
              </a:rPr>
              <a:t>…</a:t>
            </a:r>
            <a:endParaRPr sz="2000">
              <a:latin typeface="Arial"/>
              <a:cs typeface="Arial"/>
            </a:endParaRPr>
          </a:p>
          <a:p>
            <a:pPr marL="561340" lvl="1" indent="-229235">
              <a:lnSpc>
                <a:spcPct val="100000"/>
              </a:lnSpc>
              <a:spcBef>
                <a:spcPts val="1200"/>
              </a:spcBef>
              <a:buClr>
                <a:srgbClr val="9B2C1F"/>
              </a:buClr>
              <a:buSzPct val="85000"/>
              <a:buFont typeface="Wingdings"/>
              <a:buChar char=""/>
              <a:tabLst>
                <a:tab pos="561975" algn="l"/>
              </a:tabLst>
            </a:pPr>
            <a:r>
              <a:rPr sz="2000" spc="-5" dirty="0">
                <a:latin typeface="Arial"/>
                <a:cs typeface="Arial"/>
              </a:rPr>
              <a:t>Giao </a:t>
            </a:r>
            <a:r>
              <a:rPr sz="2000" spc="-10" dirty="0">
                <a:latin typeface="Arial"/>
                <a:cs typeface="Arial"/>
              </a:rPr>
              <a:t>dịch thương </a:t>
            </a:r>
            <a:r>
              <a:rPr sz="2000" dirty="0">
                <a:latin typeface="Arial"/>
                <a:cs typeface="Arial"/>
              </a:rPr>
              <a:t>mại, </a:t>
            </a:r>
            <a:r>
              <a:rPr sz="2000" spc="-10" dirty="0">
                <a:latin typeface="Arial"/>
                <a:cs typeface="Arial"/>
              </a:rPr>
              <a:t>cuộc gọi,</a:t>
            </a:r>
            <a:r>
              <a:rPr sz="2000" spc="75" dirty="0">
                <a:latin typeface="Arial"/>
                <a:cs typeface="Arial"/>
              </a:rPr>
              <a:t> </a:t>
            </a:r>
            <a:r>
              <a:rPr sz="2000" spc="-10" dirty="0">
                <a:latin typeface="Arial"/>
                <a:cs typeface="Arial"/>
              </a:rPr>
              <a:t>...</a:t>
            </a:r>
            <a:endParaRPr sz="2000">
              <a:latin typeface="Arial"/>
              <a:cs typeface="Arial"/>
            </a:endParaRPr>
          </a:p>
          <a:p>
            <a:pPr marL="561340" lvl="1" indent="-229235">
              <a:lnSpc>
                <a:spcPct val="100000"/>
              </a:lnSpc>
              <a:spcBef>
                <a:spcPts val="1205"/>
              </a:spcBef>
              <a:buClr>
                <a:srgbClr val="9B2C1F"/>
              </a:buClr>
              <a:buSzPct val="85000"/>
              <a:buFont typeface="Wingdings"/>
              <a:buChar char=""/>
              <a:tabLst>
                <a:tab pos="561975" algn="l"/>
              </a:tabLst>
            </a:pPr>
            <a:r>
              <a:rPr sz="2000" spc="-10" dirty="0">
                <a:latin typeface="Arial"/>
                <a:cs typeface="Arial"/>
              </a:rPr>
              <a:t>DL </a:t>
            </a:r>
            <a:r>
              <a:rPr sz="2000" dirty="0">
                <a:latin typeface="Arial"/>
                <a:cs typeface="Arial"/>
              </a:rPr>
              <a:t>khoa </a:t>
            </a:r>
            <a:r>
              <a:rPr sz="2000" spc="-5" dirty="0">
                <a:latin typeface="Arial"/>
                <a:cs typeface="Arial"/>
              </a:rPr>
              <a:t>học: </a:t>
            </a:r>
            <a:r>
              <a:rPr sz="2000" spc="-10" dirty="0">
                <a:latin typeface="Arial"/>
                <a:cs typeface="Arial"/>
              </a:rPr>
              <a:t>thiên </a:t>
            </a:r>
            <a:r>
              <a:rPr sz="2000" spc="-15" dirty="0">
                <a:latin typeface="Arial"/>
                <a:cs typeface="Arial"/>
              </a:rPr>
              <a:t>văn, </a:t>
            </a:r>
            <a:r>
              <a:rPr sz="2000" spc="-5" dirty="0">
                <a:latin typeface="Arial"/>
                <a:cs typeface="Arial"/>
              </a:rPr>
              <a:t>sinh </a:t>
            </a:r>
            <a:r>
              <a:rPr sz="2000" spc="-10" dirty="0">
                <a:latin typeface="Arial"/>
                <a:cs typeface="Arial"/>
              </a:rPr>
              <a:t>học</a:t>
            </a:r>
            <a:r>
              <a:rPr sz="2000" spc="25" dirty="0">
                <a:latin typeface="Arial"/>
                <a:cs typeface="Arial"/>
              </a:rPr>
              <a:t> </a:t>
            </a:r>
            <a:r>
              <a:rPr sz="2000" spc="-10" dirty="0">
                <a:latin typeface="Arial"/>
                <a:cs typeface="Arial"/>
              </a:rPr>
              <a:t>…</a:t>
            </a:r>
            <a:endParaRPr sz="2000">
              <a:latin typeface="Arial"/>
              <a:cs typeface="Arial"/>
            </a:endParaRPr>
          </a:p>
          <a:p>
            <a:pPr marL="287020" indent="-274955">
              <a:lnSpc>
                <a:spcPct val="100000"/>
              </a:lnSpc>
              <a:spcBef>
                <a:spcPts val="1200"/>
              </a:spcBef>
              <a:buClr>
                <a:srgbClr val="D24717"/>
              </a:buClr>
              <a:buSzPct val="85000"/>
              <a:buFont typeface="Arial"/>
              <a:buChar char=""/>
              <a:tabLst>
                <a:tab pos="287020" algn="l"/>
                <a:tab pos="287655" algn="l"/>
              </a:tabLst>
            </a:pPr>
            <a:r>
              <a:rPr sz="2000" b="1" dirty="0">
                <a:latin typeface="Arial"/>
                <a:cs typeface="Arial"/>
              </a:rPr>
              <a:t>Thêm </a:t>
            </a:r>
            <a:r>
              <a:rPr sz="2000" b="1" spc="-5" dirty="0">
                <a:latin typeface="Arial"/>
                <a:cs typeface="Arial"/>
              </a:rPr>
              <a:t>nhiều dữ </a:t>
            </a:r>
            <a:r>
              <a:rPr sz="2000" b="1" spc="-10" dirty="0">
                <a:latin typeface="Arial"/>
                <a:cs typeface="Arial"/>
              </a:rPr>
              <a:t>liệu được nắm</a:t>
            </a:r>
            <a:r>
              <a:rPr sz="2000" b="1" spc="45" dirty="0">
                <a:latin typeface="Arial"/>
                <a:cs typeface="Arial"/>
              </a:rPr>
              <a:t> </a:t>
            </a:r>
            <a:r>
              <a:rPr sz="2000" b="1" spc="-5" dirty="0">
                <a:latin typeface="Arial"/>
                <a:cs typeface="Arial"/>
              </a:rPr>
              <a:t>giữ</a:t>
            </a:r>
            <a:r>
              <a:rPr sz="2000" spc="-5" dirty="0">
                <a:latin typeface="Arial"/>
                <a:cs typeface="Arial"/>
              </a:rPr>
              <a:t>:</a:t>
            </a:r>
            <a:endParaRPr sz="2000">
              <a:latin typeface="Arial"/>
              <a:cs typeface="Arial"/>
            </a:endParaRPr>
          </a:p>
          <a:p>
            <a:pPr marL="561340" lvl="1" indent="-229235">
              <a:lnSpc>
                <a:spcPct val="100000"/>
              </a:lnSpc>
              <a:spcBef>
                <a:spcPts val="1200"/>
              </a:spcBef>
              <a:buClr>
                <a:srgbClr val="9B2C1F"/>
              </a:buClr>
              <a:buSzPct val="85000"/>
              <a:buFont typeface="Wingdings"/>
              <a:buChar char=""/>
              <a:tabLst>
                <a:tab pos="561975" algn="l"/>
              </a:tabLst>
            </a:pPr>
            <a:r>
              <a:rPr sz="2000" spc="-10" dirty="0">
                <a:latin typeface="Arial"/>
                <a:cs typeface="Arial"/>
              </a:rPr>
              <a:t>Công </a:t>
            </a:r>
            <a:r>
              <a:rPr sz="2000" spc="-15" dirty="0">
                <a:latin typeface="Arial"/>
                <a:cs typeface="Arial"/>
              </a:rPr>
              <a:t>nghệ </a:t>
            </a:r>
            <a:r>
              <a:rPr sz="2000" spc="-10" dirty="0">
                <a:latin typeface="Arial"/>
                <a:cs typeface="Arial"/>
              </a:rPr>
              <a:t>lưu </a:t>
            </a:r>
            <a:r>
              <a:rPr sz="2000" spc="-15" dirty="0">
                <a:latin typeface="Arial"/>
                <a:cs typeface="Arial"/>
              </a:rPr>
              <a:t>giữ </a:t>
            </a:r>
            <a:r>
              <a:rPr sz="2000" spc="-10" dirty="0">
                <a:latin typeface="Arial"/>
                <a:cs typeface="Arial"/>
              </a:rPr>
              <a:t>nhanh </a:t>
            </a:r>
            <a:r>
              <a:rPr sz="2000" spc="-15" dirty="0">
                <a:latin typeface="Arial"/>
                <a:cs typeface="Arial"/>
              </a:rPr>
              <a:t>hơn và </a:t>
            </a:r>
            <a:r>
              <a:rPr sz="2000" dirty="0">
                <a:latin typeface="Arial"/>
                <a:cs typeface="Arial"/>
              </a:rPr>
              <a:t>rẻ</a:t>
            </a:r>
            <a:r>
              <a:rPr sz="2000" spc="220" dirty="0">
                <a:latin typeface="Arial"/>
                <a:cs typeface="Arial"/>
              </a:rPr>
              <a:t> </a:t>
            </a:r>
            <a:r>
              <a:rPr sz="2000" spc="-15" dirty="0">
                <a:latin typeface="Arial"/>
                <a:cs typeface="Arial"/>
              </a:rPr>
              <a:t>hơn.</a:t>
            </a:r>
            <a:endParaRPr sz="2000">
              <a:latin typeface="Arial"/>
              <a:cs typeface="Arial"/>
            </a:endParaRPr>
          </a:p>
          <a:p>
            <a:pPr marL="561340" marR="5080" lvl="1" indent="-228600">
              <a:lnSpc>
                <a:spcPct val="150100"/>
              </a:lnSpc>
              <a:buClr>
                <a:srgbClr val="9B2C1F"/>
              </a:buClr>
              <a:buSzPct val="85000"/>
              <a:buFont typeface="Wingdings"/>
              <a:buChar char=""/>
              <a:tabLst>
                <a:tab pos="561975" algn="l"/>
              </a:tabLst>
            </a:pPr>
            <a:r>
              <a:rPr sz="2000" spc="-10" dirty="0">
                <a:latin typeface="Arial"/>
                <a:cs typeface="Arial"/>
              </a:rPr>
              <a:t>Hệ </a:t>
            </a:r>
            <a:r>
              <a:rPr sz="2000" spc="-5" dirty="0">
                <a:latin typeface="Arial"/>
                <a:cs typeface="Arial"/>
              </a:rPr>
              <a:t>quản trị CSDL </a:t>
            </a:r>
            <a:r>
              <a:rPr sz="2000" dirty="0">
                <a:latin typeface="Arial"/>
                <a:cs typeface="Arial"/>
              </a:rPr>
              <a:t>có </a:t>
            </a:r>
            <a:r>
              <a:rPr sz="2000" spc="-5" dirty="0">
                <a:latin typeface="Arial"/>
                <a:cs typeface="Arial"/>
              </a:rPr>
              <a:t>thể quản </a:t>
            </a:r>
            <a:r>
              <a:rPr sz="2000" dirty="0">
                <a:latin typeface="Arial"/>
                <a:cs typeface="Arial"/>
              </a:rPr>
              <a:t>lý </a:t>
            </a:r>
            <a:r>
              <a:rPr sz="2000" spc="-5" dirty="0">
                <a:latin typeface="Arial"/>
                <a:cs typeface="Arial"/>
              </a:rPr>
              <a:t>các </a:t>
            </a:r>
            <a:r>
              <a:rPr sz="2000" spc="5" dirty="0">
                <a:latin typeface="Arial"/>
                <a:cs typeface="Arial"/>
              </a:rPr>
              <a:t>cơ  </a:t>
            </a:r>
            <a:r>
              <a:rPr sz="2000" dirty="0">
                <a:latin typeface="Arial"/>
                <a:cs typeface="Arial"/>
              </a:rPr>
              <a:t>sở </a:t>
            </a:r>
            <a:r>
              <a:rPr sz="2000" spc="-10" dirty="0">
                <a:latin typeface="Arial"/>
                <a:cs typeface="Arial"/>
              </a:rPr>
              <a:t>dữ </a:t>
            </a:r>
            <a:r>
              <a:rPr sz="2000" spc="-15" dirty="0">
                <a:latin typeface="Arial"/>
                <a:cs typeface="Arial"/>
              </a:rPr>
              <a:t>liệu với </a:t>
            </a:r>
            <a:r>
              <a:rPr sz="2000" spc="5" dirty="0">
                <a:latin typeface="Arial"/>
                <a:cs typeface="Arial"/>
              </a:rPr>
              <a:t>kích </a:t>
            </a:r>
            <a:r>
              <a:rPr sz="2000" spc="-10" dirty="0">
                <a:latin typeface="Arial"/>
                <a:cs typeface="Arial"/>
              </a:rPr>
              <a:t>thước </a:t>
            </a:r>
            <a:r>
              <a:rPr sz="2000" spc="-15" dirty="0">
                <a:latin typeface="Arial"/>
                <a:cs typeface="Arial"/>
              </a:rPr>
              <a:t>lớn</a:t>
            </a:r>
            <a:r>
              <a:rPr sz="2000" spc="105" dirty="0">
                <a:latin typeface="Arial"/>
                <a:cs typeface="Arial"/>
              </a:rPr>
              <a:t> </a:t>
            </a:r>
            <a:r>
              <a:rPr sz="2000" spc="-15" dirty="0">
                <a:latin typeface="Arial"/>
                <a:cs typeface="Arial"/>
              </a:rPr>
              <a:t>hơn.</a:t>
            </a:r>
            <a:endParaRPr sz="2000">
              <a:latin typeface="Arial"/>
              <a:cs typeface="Arial"/>
            </a:endParaRPr>
          </a:p>
        </p:txBody>
      </p:sp>
      <p:sp>
        <p:nvSpPr>
          <p:cNvPr id="23" name="object 23"/>
          <p:cNvSpPr txBox="1"/>
          <p:nvPr/>
        </p:nvSpPr>
        <p:spPr>
          <a:xfrm>
            <a:off x="288340" y="6335961"/>
            <a:ext cx="174625" cy="223520"/>
          </a:xfrm>
          <a:prstGeom prst="rect">
            <a:avLst/>
          </a:prstGeom>
        </p:spPr>
        <p:txBody>
          <a:bodyPr vert="horz" wrap="square" lIns="0" tIns="0" rIns="0" bIns="0" rtlCol="0">
            <a:spAutoFit/>
          </a:bodyPr>
          <a:lstStyle/>
          <a:p>
            <a:pPr marL="38100">
              <a:lnSpc>
                <a:spcPts val="1639"/>
              </a:lnSpc>
            </a:pPr>
            <a:fld id="{81D60167-4931-47E6-BA6A-407CBD079E47}" type="slidenum">
              <a:rPr sz="1400" spc="-5" dirty="0">
                <a:solidFill>
                  <a:srgbClr val="FFFFFF"/>
                </a:solidFill>
                <a:latin typeface="Arial"/>
                <a:cs typeface="Arial"/>
              </a:rPr>
              <a:t>19</a:t>
            </a:fld>
            <a:endParaRPr sz="1400">
              <a:latin typeface="Arial"/>
              <a:cs typeface="Arial"/>
            </a:endParaRPr>
          </a:p>
        </p:txBody>
      </p:sp>
      <p:sp>
        <p:nvSpPr>
          <p:cNvPr id="22" name="object 22"/>
          <p:cNvSpPr txBox="1">
            <a:spLocks noGrp="1"/>
          </p:cNvSpPr>
          <p:nvPr>
            <p:ph type="title"/>
          </p:nvPr>
        </p:nvSpPr>
        <p:spPr>
          <a:xfrm>
            <a:off x="764844" y="1243406"/>
            <a:ext cx="3867785"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rPr>
              <a:t>SỰ </a:t>
            </a:r>
            <a:r>
              <a:rPr sz="2400" spc="-5" dirty="0">
                <a:solidFill>
                  <a:srgbClr val="FF0000"/>
                </a:solidFill>
              </a:rPr>
              <a:t>BÙNG NỔ THÔNG</a:t>
            </a:r>
            <a:r>
              <a:rPr sz="2400" spc="-65" dirty="0">
                <a:solidFill>
                  <a:srgbClr val="FF0000"/>
                </a:solidFill>
              </a:rPr>
              <a:t> </a:t>
            </a:r>
            <a:r>
              <a:rPr sz="2400" dirty="0">
                <a:solidFill>
                  <a:srgbClr val="FF0000"/>
                </a:solidFill>
              </a:rPr>
              <a:t>TIN!</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09" t="4058" r="1640" b="3229"/>
          <a:stretch/>
        </p:blipFill>
        <p:spPr bwMode="auto">
          <a:xfrm>
            <a:off x="0" y="26158"/>
            <a:ext cx="91440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7731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62385" y="4080679"/>
            <a:ext cx="1912892" cy="84744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09600" y="585931"/>
            <a:ext cx="2971800" cy="1067229"/>
          </a:xfrm>
          <a:prstGeom prst="rect">
            <a:avLst/>
          </a:prstGeom>
          <a:blipFill>
            <a:blip r:embed="rId3" cstate="print"/>
            <a:stretch>
              <a:fillRect/>
            </a:stretch>
          </a:blipFill>
        </p:spPr>
        <p:txBody>
          <a:bodyPr wrap="square" lIns="0" tIns="0" rIns="0" bIns="0" rtlCol="0"/>
          <a:lstStyle/>
          <a:p>
            <a:endParaRPr/>
          </a:p>
        </p:txBody>
      </p:sp>
      <p:grpSp>
        <p:nvGrpSpPr>
          <p:cNvPr id="4" name="object 4"/>
          <p:cNvGrpSpPr/>
          <p:nvPr/>
        </p:nvGrpSpPr>
        <p:grpSpPr>
          <a:xfrm>
            <a:off x="4495800" y="574890"/>
            <a:ext cx="4182745" cy="2610485"/>
            <a:chOff x="4495800" y="574890"/>
            <a:chExt cx="4182745" cy="2610485"/>
          </a:xfrm>
        </p:grpSpPr>
        <p:sp>
          <p:nvSpPr>
            <p:cNvPr id="5" name="object 5"/>
            <p:cNvSpPr/>
            <p:nvPr/>
          </p:nvSpPr>
          <p:spPr>
            <a:xfrm>
              <a:off x="4495800" y="574890"/>
              <a:ext cx="3810000" cy="88802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648200" y="1505711"/>
              <a:ext cx="4030203" cy="1679388"/>
            </a:xfrm>
            <a:prstGeom prst="rect">
              <a:avLst/>
            </a:prstGeom>
            <a:blipFill>
              <a:blip r:embed="rId5" cstate="print"/>
              <a:stretch>
                <a:fillRect/>
              </a:stretch>
            </a:blipFill>
          </p:spPr>
          <p:txBody>
            <a:bodyPr wrap="square" lIns="0" tIns="0" rIns="0" bIns="0" rtlCol="0"/>
            <a:lstStyle/>
            <a:p>
              <a:endParaRPr/>
            </a:p>
          </p:txBody>
        </p:sp>
      </p:grpSp>
      <p:sp>
        <p:nvSpPr>
          <p:cNvPr id="7" name="object 7"/>
          <p:cNvSpPr/>
          <p:nvPr/>
        </p:nvSpPr>
        <p:spPr>
          <a:xfrm>
            <a:off x="4724400" y="4909583"/>
            <a:ext cx="3886200" cy="1714677"/>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609600" y="2286000"/>
            <a:ext cx="3505200" cy="1231391"/>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872723" y="5557042"/>
            <a:ext cx="3546876" cy="1075404"/>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4648200" y="2514600"/>
            <a:ext cx="3810000" cy="2859024"/>
          </a:xfrm>
          <a:prstGeom prst="rect">
            <a:avLst/>
          </a:prstGeom>
          <a:blipFill>
            <a:blip r:embed="rId9" cstate="print"/>
            <a:stretch>
              <a:fillRect/>
            </a:stretch>
          </a:blipFill>
        </p:spPr>
        <p:txBody>
          <a:bodyPr wrap="square" lIns="0" tIns="0" rIns="0" bIns="0" rtlCol="0"/>
          <a:lstStyle/>
          <a:p>
            <a:endParaRPr/>
          </a:p>
        </p:txBody>
      </p:sp>
      <p:sp>
        <p:nvSpPr>
          <p:cNvPr id="11" name="object 11"/>
          <p:cNvSpPr txBox="1"/>
          <p:nvPr/>
        </p:nvSpPr>
        <p:spPr>
          <a:xfrm>
            <a:off x="288340" y="6335961"/>
            <a:ext cx="174625" cy="223520"/>
          </a:xfrm>
          <a:prstGeom prst="rect">
            <a:avLst/>
          </a:prstGeom>
        </p:spPr>
        <p:txBody>
          <a:bodyPr vert="horz" wrap="square" lIns="0" tIns="0" rIns="0" bIns="0" rtlCol="0">
            <a:spAutoFit/>
          </a:bodyPr>
          <a:lstStyle/>
          <a:p>
            <a:pPr marL="38100">
              <a:lnSpc>
                <a:spcPts val="1639"/>
              </a:lnSpc>
            </a:pPr>
            <a:fld id="{81D60167-4931-47E6-BA6A-407CBD079E47}" type="slidenum">
              <a:rPr sz="1400" spc="-5" dirty="0">
                <a:solidFill>
                  <a:srgbClr val="FFFFFF"/>
                </a:solidFill>
                <a:latin typeface="Arial"/>
                <a:cs typeface="Arial"/>
              </a:rPr>
              <a:t>20</a:t>
            </a:fld>
            <a:endParaRPr sz="14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7"/>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88340" y="6335961"/>
            <a:ext cx="174625" cy="223520"/>
          </a:xfrm>
          <a:prstGeom prst="rect">
            <a:avLst/>
          </a:prstGeom>
        </p:spPr>
        <p:txBody>
          <a:bodyPr vert="horz" wrap="square" lIns="0" tIns="0" rIns="0" bIns="0" rtlCol="0">
            <a:spAutoFit/>
          </a:bodyPr>
          <a:lstStyle/>
          <a:p>
            <a:pPr marL="38100">
              <a:lnSpc>
                <a:spcPts val="1639"/>
              </a:lnSpc>
            </a:pPr>
            <a:fld id="{81D60167-4931-47E6-BA6A-407CBD079E47}" type="slidenum">
              <a:rPr sz="1400" spc="-5" dirty="0">
                <a:solidFill>
                  <a:srgbClr val="FFFFFF"/>
                </a:solidFill>
                <a:latin typeface="Arial"/>
                <a:cs typeface="Arial"/>
              </a:rPr>
              <a:t>21</a:t>
            </a:fld>
            <a:endParaRPr sz="14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304" y="6211823"/>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599"/>
                </a:lnTo>
                <a:lnTo>
                  <a:pt x="4644" y="274670"/>
                </a:lnTo>
                <a:lnTo>
                  <a:pt x="17964" y="317580"/>
                </a:lnTo>
                <a:lnTo>
                  <a:pt x="39041" y="356411"/>
                </a:lnTo>
                <a:lnTo>
                  <a:pt x="66955" y="390244"/>
                </a:lnTo>
                <a:lnTo>
                  <a:pt x="100788" y="418158"/>
                </a:lnTo>
                <a:lnTo>
                  <a:pt x="139619" y="439235"/>
                </a:lnTo>
                <a:lnTo>
                  <a:pt x="182529" y="452555"/>
                </a:lnTo>
                <a:lnTo>
                  <a:pt x="228600" y="457199"/>
                </a:lnTo>
                <a:lnTo>
                  <a:pt x="274670" y="452555"/>
                </a:lnTo>
                <a:lnTo>
                  <a:pt x="317580" y="439235"/>
                </a:lnTo>
                <a:lnTo>
                  <a:pt x="356411" y="418158"/>
                </a:lnTo>
                <a:lnTo>
                  <a:pt x="390244" y="390244"/>
                </a:lnTo>
                <a:lnTo>
                  <a:pt x="418158" y="356411"/>
                </a:lnTo>
                <a:lnTo>
                  <a:pt x="439235" y="317580"/>
                </a:lnTo>
                <a:lnTo>
                  <a:pt x="452555" y="274670"/>
                </a:lnTo>
                <a:lnTo>
                  <a:pt x="457200" y="228599"/>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D24717"/>
          </a:solidFill>
        </p:spPr>
        <p:txBody>
          <a:bodyPr wrap="square" lIns="0" tIns="0" rIns="0" bIns="0" rtlCol="0"/>
          <a:lstStyle/>
          <a:p>
            <a:endParaRPr/>
          </a:p>
        </p:txBody>
      </p:sp>
      <p:sp>
        <p:nvSpPr>
          <p:cNvPr id="3" name="object 3"/>
          <p:cNvSpPr txBox="1"/>
          <p:nvPr/>
        </p:nvSpPr>
        <p:spPr>
          <a:xfrm>
            <a:off x="313740" y="6319215"/>
            <a:ext cx="123825"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FFFFFF"/>
                </a:solidFill>
                <a:latin typeface="Arial"/>
                <a:cs typeface="Arial"/>
              </a:rPr>
              <a:t>8</a:t>
            </a:r>
            <a:endParaRPr sz="1400">
              <a:latin typeface="Arial"/>
              <a:cs typeface="Arial"/>
            </a:endParaRPr>
          </a:p>
        </p:txBody>
      </p:sp>
      <p:sp>
        <p:nvSpPr>
          <p:cNvPr id="4" name="object 4"/>
          <p:cNvSpPr txBox="1">
            <a:spLocks noGrp="1"/>
          </p:cNvSpPr>
          <p:nvPr>
            <p:ph type="title"/>
          </p:nvPr>
        </p:nvSpPr>
        <p:spPr>
          <a:xfrm>
            <a:off x="384454" y="283590"/>
            <a:ext cx="3122295" cy="329565"/>
          </a:xfrm>
          <a:prstGeom prst="rect">
            <a:avLst/>
          </a:prstGeom>
        </p:spPr>
        <p:txBody>
          <a:bodyPr vert="horz" wrap="square" lIns="0" tIns="11430" rIns="0" bIns="0" rtlCol="0">
            <a:spAutoFit/>
          </a:bodyPr>
          <a:lstStyle/>
          <a:p>
            <a:pPr marL="12700">
              <a:lnSpc>
                <a:spcPct val="100000"/>
              </a:lnSpc>
              <a:spcBef>
                <a:spcPts val="90"/>
              </a:spcBef>
              <a:tabLst>
                <a:tab pos="286385" algn="l"/>
              </a:tabLst>
            </a:pPr>
            <a:r>
              <a:rPr sz="1700" b="0" spc="-445" dirty="0">
                <a:solidFill>
                  <a:srgbClr val="D24717"/>
                </a:solidFill>
                <a:latin typeface="Arial"/>
                <a:cs typeface="Arial"/>
              </a:rPr>
              <a:t>	</a:t>
            </a:r>
            <a:r>
              <a:rPr spc="-10" dirty="0">
                <a:solidFill>
                  <a:srgbClr val="FF0000"/>
                </a:solidFill>
              </a:rPr>
              <a:t>Vấn </a:t>
            </a:r>
            <a:r>
              <a:rPr spc="-5" dirty="0">
                <a:solidFill>
                  <a:srgbClr val="FF0000"/>
                </a:solidFill>
              </a:rPr>
              <a:t>đề bùng nổ dữ</a:t>
            </a:r>
            <a:r>
              <a:rPr dirty="0">
                <a:solidFill>
                  <a:srgbClr val="FF0000"/>
                </a:solidFill>
              </a:rPr>
              <a:t> </a:t>
            </a:r>
            <a:r>
              <a:rPr spc="-10" dirty="0">
                <a:solidFill>
                  <a:srgbClr val="FF0000"/>
                </a:solidFill>
              </a:rPr>
              <a:t>liệu</a:t>
            </a:r>
            <a:endParaRPr sz="1700">
              <a:latin typeface="Arial"/>
              <a:cs typeface="Arial"/>
            </a:endParaRPr>
          </a:p>
        </p:txBody>
      </p:sp>
      <p:sp>
        <p:nvSpPr>
          <p:cNvPr id="5" name="object 5"/>
          <p:cNvSpPr txBox="1"/>
          <p:nvPr/>
        </p:nvSpPr>
        <p:spPr>
          <a:xfrm>
            <a:off x="384454" y="586598"/>
            <a:ext cx="4721225" cy="5514975"/>
          </a:xfrm>
          <a:prstGeom prst="rect">
            <a:avLst/>
          </a:prstGeom>
        </p:spPr>
        <p:txBody>
          <a:bodyPr vert="horz" wrap="square" lIns="0" tIns="13335" rIns="0" bIns="0" rtlCol="0">
            <a:spAutoFit/>
          </a:bodyPr>
          <a:lstStyle/>
          <a:p>
            <a:pPr marL="560705" marR="6985" indent="-228600" algn="just">
              <a:lnSpc>
                <a:spcPct val="120000"/>
              </a:lnSpc>
              <a:spcBef>
                <a:spcPts val="105"/>
              </a:spcBef>
              <a:buClr>
                <a:srgbClr val="9B2C1F"/>
              </a:buClr>
              <a:buSzPct val="85000"/>
              <a:buFont typeface="Wingdings"/>
              <a:buChar char=""/>
              <a:tabLst>
                <a:tab pos="561340" algn="l"/>
              </a:tabLst>
            </a:pPr>
            <a:r>
              <a:rPr sz="2000" spc="-5" dirty="0">
                <a:latin typeface="Arial"/>
                <a:cs typeface="Arial"/>
              </a:rPr>
              <a:t>Các tiện ích </a:t>
            </a:r>
            <a:r>
              <a:rPr sz="2000" spc="-10" dirty="0">
                <a:latin typeface="Arial"/>
                <a:cs typeface="Arial"/>
              </a:rPr>
              <a:t>thu </a:t>
            </a:r>
            <a:r>
              <a:rPr sz="2000" spc="-5" dirty="0">
                <a:latin typeface="Arial"/>
                <a:cs typeface="Arial"/>
              </a:rPr>
              <a:t>thập </a:t>
            </a:r>
            <a:r>
              <a:rPr sz="2000" spc="-10" dirty="0">
                <a:latin typeface="Arial"/>
                <a:cs typeface="Arial"/>
              </a:rPr>
              <a:t>dữ </a:t>
            </a:r>
            <a:r>
              <a:rPr sz="2000" dirty="0">
                <a:latin typeface="Arial"/>
                <a:cs typeface="Arial"/>
              </a:rPr>
              <a:t>liệu </a:t>
            </a:r>
            <a:r>
              <a:rPr sz="2000" spc="-10" dirty="0">
                <a:latin typeface="Arial"/>
                <a:cs typeface="Arial"/>
              </a:rPr>
              <a:t>tự </a:t>
            </a:r>
            <a:r>
              <a:rPr sz="2000" spc="-15" dirty="0">
                <a:latin typeface="Arial"/>
                <a:cs typeface="Arial"/>
              </a:rPr>
              <a:t>động  và </a:t>
            </a:r>
            <a:r>
              <a:rPr sz="2000" spc="-5" dirty="0">
                <a:latin typeface="Arial"/>
                <a:cs typeface="Arial"/>
              </a:rPr>
              <a:t>công nghệ </a:t>
            </a:r>
            <a:r>
              <a:rPr sz="2000" dirty="0">
                <a:latin typeface="Arial"/>
                <a:cs typeface="Arial"/>
              </a:rPr>
              <a:t>cơ sở </a:t>
            </a:r>
            <a:r>
              <a:rPr sz="2000" spc="-10" dirty="0">
                <a:latin typeface="Arial"/>
                <a:cs typeface="Arial"/>
              </a:rPr>
              <a:t>dữ liệu </a:t>
            </a:r>
            <a:r>
              <a:rPr sz="2000" spc="-5" dirty="0">
                <a:latin typeface="Arial"/>
                <a:cs typeface="Arial"/>
              </a:rPr>
              <a:t>lớn  </a:t>
            </a:r>
            <a:r>
              <a:rPr sz="2000" dirty="0">
                <a:latin typeface="Arial"/>
                <a:cs typeface="Arial"/>
              </a:rPr>
              <a:t>mạnh </a:t>
            </a:r>
            <a:r>
              <a:rPr sz="2000" spc="-10" dirty="0">
                <a:latin typeface="Arial"/>
                <a:cs typeface="Arial"/>
              </a:rPr>
              <a:t>dẫn </a:t>
            </a:r>
            <a:r>
              <a:rPr sz="2000" spc="-5" dirty="0">
                <a:latin typeface="Arial"/>
                <a:cs typeface="Arial"/>
              </a:rPr>
              <a:t>tới </a:t>
            </a:r>
            <a:r>
              <a:rPr sz="2000" spc="5" dirty="0">
                <a:latin typeface="Arial"/>
                <a:cs typeface="Arial"/>
              </a:rPr>
              <a:t>một </a:t>
            </a:r>
            <a:r>
              <a:rPr sz="2000" spc="-10" dirty="0">
                <a:latin typeface="Arial"/>
                <a:cs typeface="Arial"/>
              </a:rPr>
              <a:t>lượng </a:t>
            </a:r>
            <a:r>
              <a:rPr sz="2000" dirty="0">
                <a:latin typeface="Arial"/>
                <a:cs typeface="Arial"/>
              </a:rPr>
              <a:t>lớn </a:t>
            </a:r>
            <a:r>
              <a:rPr sz="2000" spc="-10" dirty="0">
                <a:latin typeface="Arial"/>
                <a:cs typeface="Arial"/>
              </a:rPr>
              <a:t>dữ </a:t>
            </a:r>
            <a:r>
              <a:rPr sz="2000" dirty="0">
                <a:latin typeface="Arial"/>
                <a:cs typeface="Arial"/>
              </a:rPr>
              <a:t>liệu  </a:t>
            </a:r>
            <a:r>
              <a:rPr sz="2000" spc="-10" dirty="0">
                <a:latin typeface="Arial"/>
                <a:cs typeface="Arial"/>
              </a:rPr>
              <a:t>được </a:t>
            </a:r>
            <a:r>
              <a:rPr sz="2000" spc="-5" dirty="0">
                <a:latin typeface="Arial"/>
                <a:cs typeface="Arial"/>
              </a:rPr>
              <a:t>tích </a:t>
            </a:r>
            <a:r>
              <a:rPr sz="2000" dirty="0">
                <a:latin typeface="Arial"/>
                <a:cs typeface="Arial"/>
              </a:rPr>
              <a:t>lũy </a:t>
            </a:r>
            <a:r>
              <a:rPr sz="2000" spc="-5" dirty="0">
                <a:latin typeface="Arial"/>
                <a:cs typeface="Arial"/>
              </a:rPr>
              <a:t>và/hoặc cần được  </a:t>
            </a:r>
            <a:r>
              <a:rPr sz="2000" spc="-10" dirty="0">
                <a:latin typeface="Arial"/>
                <a:cs typeface="Arial"/>
              </a:rPr>
              <a:t>phân </a:t>
            </a:r>
            <a:r>
              <a:rPr sz="2000" spc="-5" dirty="0">
                <a:latin typeface="Arial"/>
                <a:cs typeface="Arial"/>
              </a:rPr>
              <a:t>tích trong </a:t>
            </a:r>
            <a:r>
              <a:rPr sz="2000" dirty="0">
                <a:latin typeface="Arial"/>
                <a:cs typeface="Arial"/>
              </a:rPr>
              <a:t>cơ </a:t>
            </a:r>
            <a:r>
              <a:rPr sz="2000" spc="10" dirty="0">
                <a:latin typeface="Arial"/>
                <a:cs typeface="Arial"/>
              </a:rPr>
              <a:t>sở </a:t>
            </a:r>
            <a:r>
              <a:rPr sz="2000" spc="-10" dirty="0">
                <a:latin typeface="Arial"/>
                <a:cs typeface="Arial"/>
              </a:rPr>
              <a:t>dữ </a:t>
            </a:r>
            <a:r>
              <a:rPr sz="2000" spc="-5" dirty="0">
                <a:latin typeface="Arial"/>
                <a:cs typeface="Arial"/>
              </a:rPr>
              <a:t>liệu, </a:t>
            </a:r>
            <a:r>
              <a:rPr sz="2000" spc="5" dirty="0">
                <a:latin typeface="Arial"/>
                <a:cs typeface="Arial"/>
              </a:rPr>
              <a:t>kho  </a:t>
            </a:r>
            <a:r>
              <a:rPr sz="2000" spc="-10" dirty="0">
                <a:latin typeface="Arial"/>
                <a:cs typeface="Arial"/>
              </a:rPr>
              <a:t>dữ liệu </a:t>
            </a:r>
            <a:r>
              <a:rPr sz="2000" spc="-15" dirty="0">
                <a:latin typeface="Arial"/>
                <a:cs typeface="Arial"/>
              </a:rPr>
              <a:t>và </a:t>
            </a:r>
            <a:r>
              <a:rPr sz="2000" spc="-5" dirty="0">
                <a:latin typeface="Arial"/>
                <a:cs typeface="Arial"/>
              </a:rPr>
              <a:t>trong các </a:t>
            </a:r>
            <a:r>
              <a:rPr sz="2000" spc="-10" dirty="0">
                <a:latin typeface="Arial"/>
                <a:cs typeface="Arial"/>
              </a:rPr>
              <a:t>nguồn </a:t>
            </a:r>
            <a:r>
              <a:rPr sz="2000" spc="-5" dirty="0">
                <a:latin typeface="Arial"/>
                <a:cs typeface="Arial"/>
              </a:rPr>
              <a:t>chứa </a:t>
            </a:r>
            <a:r>
              <a:rPr sz="2000" spc="-10" dirty="0">
                <a:latin typeface="Arial"/>
                <a:cs typeface="Arial"/>
              </a:rPr>
              <a:t>dữ  </a:t>
            </a:r>
            <a:r>
              <a:rPr sz="2000" spc="-15" dirty="0">
                <a:latin typeface="Arial"/>
                <a:cs typeface="Arial"/>
              </a:rPr>
              <a:t>liệu</a:t>
            </a:r>
            <a:r>
              <a:rPr sz="2000" spc="30" dirty="0">
                <a:latin typeface="Arial"/>
                <a:cs typeface="Arial"/>
              </a:rPr>
              <a:t> </a:t>
            </a:r>
            <a:r>
              <a:rPr sz="2000" dirty="0">
                <a:latin typeface="Arial"/>
                <a:cs typeface="Arial"/>
              </a:rPr>
              <a:t>khác.</a:t>
            </a:r>
            <a:endParaRPr sz="2000">
              <a:latin typeface="Arial"/>
              <a:cs typeface="Arial"/>
            </a:endParaRPr>
          </a:p>
          <a:p>
            <a:pPr marL="287020" indent="-274320" algn="just">
              <a:lnSpc>
                <a:spcPct val="100000"/>
              </a:lnSpc>
              <a:spcBef>
                <a:spcPts val="480"/>
              </a:spcBef>
              <a:buClr>
                <a:srgbClr val="D24717"/>
              </a:buClr>
              <a:buSzPct val="85000"/>
              <a:buFont typeface="Arial"/>
              <a:buChar char=""/>
              <a:tabLst>
                <a:tab pos="287020" algn="l"/>
              </a:tabLst>
            </a:pPr>
            <a:r>
              <a:rPr sz="2000" b="1" spc="-5" dirty="0">
                <a:solidFill>
                  <a:srgbClr val="FF0000"/>
                </a:solidFill>
                <a:latin typeface="Arial"/>
                <a:cs typeface="Arial"/>
              </a:rPr>
              <a:t>Chúng</a:t>
            </a:r>
            <a:r>
              <a:rPr sz="2000" b="1" spc="365" dirty="0">
                <a:solidFill>
                  <a:srgbClr val="FF0000"/>
                </a:solidFill>
                <a:latin typeface="Arial"/>
                <a:cs typeface="Arial"/>
              </a:rPr>
              <a:t> </a:t>
            </a:r>
            <a:r>
              <a:rPr sz="2000" b="1" spc="-5" dirty="0">
                <a:solidFill>
                  <a:srgbClr val="FF0000"/>
                </a:solidFill>
                <a:latin typeface="Arial"/>
                <a:cs typeface="Arial"/>
              </a:rPr>
              <a:t>ta</a:t>
            </a:r>
            <a:r>
              <a:rPr sz="2000" b="1" spc="350" dirty="0">
                <a:solidFill>
                  <a:srgbClr val="FF0000"/>
                </a:solidFill>
                <a:latin typeface="Arial"/>
                <a:cs typeface="Arial"/>
              </a:rPr>
              <a:t> </a:t>
            </a:r>
            <a:r>
              <a:rPr sz="2000" b="1" spc="-5" dirty="0">
                <a:solidFill>
                  <a:srgbClr val="FF0000"/>
                </a:solidFill>
                <a:latin typeface="Arial"/>
                <a:cs typeface="Arial"/>
              </a:rPr>
              <a:t>bị</a:t>
            </a:r>
            <a:r>
              <a:rPr sz="2000" b="1" spc="350" dirty="0">
                <a:solidFill>
                  <a:srgbClr val="FF0000"/>
                </a:solidFill>
                <a:latin typeface="Arial"/>
                <a:cs typeface="Arial"/>
              </a:rPr>
              <a:t> </a:t>
            </a:r>
            <a:r>
              <a:rPr sz="2000" b="1" dirty="0">
                <a:solidFill>
                  <a:srgbClr val="FF0000"/>
                </a:solidFill>
                <a:latin typeface="Arial"/>
                <a:cs typeface="Arial"/>
              </a:rPr>
              <a:t>ngập</a:t>
            </a:r>
            <a:r>
              <a:rPr sz="2000" b="1" spc="360" dirty="0">
                <a:solidFill>
                  <a:srgbClr val="FF0000"/>
                </a:solidFill>
                <a:latin typeface="Arial"/>
                <a:cs typeface="Arial"/>
              </a:rPr>
              <a:t> </a:t>
            </a:r>
            <a:r>
              <a:rPr sz="2000" b="1" spc="-5" dirty="0">
                <a:solidFill>
                  <a:srgbClr val="FF0000"/>
                </a:solidFill>
                <a:latin typeface="Arial"/>
                <a:cs typeface="Arial"/>
              </a:rPr>
              <a:t>lụt</a:t>
            </a:r>
            <a:r>
              <a:rPr sz="2000" b="1" spc="355" dirty="0">
                <a:solidFill>
                  <a:srgbClr val="FF0000"/>
                </a:solidFill>
                <a:latin typeface="Arial"/>
                <a:cs typeface="Arial"/>
              </a:rPr>
              <a:t> </a:t>
            </a:r>
            <a:r>
              <a:rPr sz="2000" b="1" dirty="0">
                <a:solidFill>
                  <a:srgbClr val="FF0000"/>
                </a:solidFill>
                <a:latin typeface="Arial"/>
                <a:cs typeface="Arial"/>
              </a:rPr>
              <a:t>trong</a:t>
            </a:r>
            <a:r>
              <a:rPr sz="2000" b="1" spc="370" dirty="0">
                <a:solidFill>
                  <a:srgbClr val="FF0000"/>
                </a:solidFill>
                <a:latin typeface="Arial"/>
                <a:cs typeface="Arial"/>
              </a:rPr>
              <a:t> </a:t>
            </a:r>
            <a:r>
              <a:rPr sz="2000" b="1" spc="-5" dirty="0">
                <a:solidFill>
                  <a:srgbClr val="FF0000"/>
                </a:solidFill>
                <a:latin typeface="Arial"/>
                <a:cs typeface="Arial"/>
              </a:rPr>
              <a:t>dữ</a:t>
            </a:r>
            <a:r>
              <a:rPr sz="2000" b="1" spc="350" dirty="0">
                <a:solidFill>
                  <a:srgbClr val="FF0000"/>
                </a:solidFill>
                <a:latin typeface="Arial"/>
                <a:cs typeface="Arial"/>
              </a:rPr>
              <a:t> </a:t>
            </a:r>
            <a:r>
              <a:rPr sz="2000" b="1" spc="-50" dirty="0">
                <a:solidFill>
                  <a:srgbClr val="FF0000"/>
                </a:solidFill>
                <a:latin typeface="Arial"/>
                <a:cs typeface="Arial"/>
              </a:rPr>
              <a:t>liệu</a:t>
            </a:r>
            <a:endParaRPr sz="2000">
              <a:latin typeface="Arial"/>
              <a:cs typeface="Arial"/>
            </a:endParaRPr>
          </a:p>
          <a:p>
            <a:pPr marL="287020" algn="just">
              <a:lnSpc>
                <a:spcPct val="100000"/>
              </a:lnSpc>
              <a:spcBef>
                <a:spcPts val="480"/>
              </a:spcBef>
            </a:pPr>
            <a:r>
              <a:rPr sz="2000" b="1" spc="-5" dirty="0">
                <a:solidFill>
                  <a:srgbClr val="FF0000"/>
                </a:solidFill>
                <a:latin typeface="Arial"/>
                <a:cs typeface="Arial"/>
              </a:rPr>
              <a:t>mà khát tri</a:t>
            </a:r>
            <a:r>
              <a:rPr sz="2000" b="1" spc="-15" dirty="0">
                <a:solidFill>
                  <a:srgbClr val="FF0000"/>
                </a:solidFill>
                <a:latin typeface="Arial"/>
                <a:cs typeface="Arial"/>
              </a:rPr>
              <a:t> </a:t>
            </a:r>
            <a:r>
              <a:rPr sz="2000" b="1" spc="-5" dirty="0">
                <a:solidFill>
                  <a:srgbClr val="FF0000"/>
                </a:solidFill>
                <a:latin typeface="Arial"/>
                <a:cs typeface="Arial"/>
              </a:rPr>
              <a:t>thức!</a:t>
            </a:r>
            <a:endParaRPr sz="2000">
              <a:latin typeface="Arial"/>
              <a:cs typeface="Arial"/>
            </a:endParaRPr>
          </a:p>
          <a:p>
            <a:pPr marL="287020" indent="-274320" algn="just">
              <a:lnSpc>
                <a:spcPct val="100000"/>
              </a:lnSpc>
              <a:spcBef>
                <a:spcPts val="484"/>
              </a:spcBef>
              <a:buClr>
                <a:srgbClr val="D24717"/>
              </a:buClr>
              <a:buSzPct val="85000"/>
              <a:buFont typeface="Arial"/>
              <a:buChar char=""/>
              <a:tabLst>
                <a:tab pos="287020" algn="l"/>
              </a:tabLst>
            </a:pPr>
            <a:r>
              <a:rPr sz="2000" b="1" spc="-5" dirty="0">
                <a:latin typeface="Arial"/>
                <a:cs typeface="Arial"/>
              </a:rPr>
              <a:t>Giải pháp: Kho dữ </a:t>
            </a:r>
            <a:r>
              <a:rPr sz="2000" b="1" spc="-15" dirty="0">
                <a:latin typeface="Arial"/>
                <a:cs typeface="Arial"/>
              </a:rPr>
              <a:t>liệu  </a:t>
            </a:r>
            <a:r>
              <a:rPr sz="2000" b="1" spc="5" dirty="0">
                <a:latin typeface="Arial"/>
                <a:cs typeface="Arial"/>
              </a:rPr>
              <a:t>và</a:t>
            </a:r>
            <a:r>
              <a:rPr sz="2000" b="1" spc="260" dirty="0">
                <a:latin typeface="Arial"/>
                <a:cs typeface="Arial"/>
              </a:rPr>
              <a:t> </a:t>
            </a:r>
            <a:r>
              <a:rPr sz="2000" b="1" spc="-65" dirty="0">
                <a:latin typeface="Arial"/>
                <a:cs typeface="Arial"/>
              </a:rPr>
              <a:t>Khai</a:t>
            </a:r>
            <a:endParaRPr sz="2000">
              <a:latin typeface="Arial"/>
              <a:cs typeface="Arial"/>
            </a:endParaRPr>
          </a:p>
          <a:p>
            <a:pPr marL="287020" algn="just">
              <a:lnSpc>
                <a:spcPct val="100000"/>
              </a:lnSpc>
              <a:spcBef>
                <a:spcPts val="480"/>
              </a:spcBef>
            </a:pPr>
            <a:r>
              <a:rPr sz="2000" b="1" spc="-5" dirty="0">
                <a:latin typeface="Arial"/>
                <a:cs typeface="Arial"/>
              </a:rPr>
              <a:t>khoáng dữ </a:t>
            </a:r>
            <a:r>
              <a:rPr sz="2000" b="1" spc="-10" dirty="0">
                <a:latin typeface="Arial"/>
                <a:cs typeface="Arial"/>
              </a:rPr>
              <a:t>liệu</a:t>
            </a:r>
            <a:r>
              <a:rPr sz="2000" b="1" spc="25" dirty="0">
                <a:latin typeface="Arial"/>
                <a:cs typeface="Arial"/>
              </a:rPr>
              <a:t> </a:t>
            </a:r>
            <a:r>
              <a:rPr sz="2000" b="1" spc="-5" dirty="0">
                <a:latin typeface="Arial"/>
                <a:cs typeface="Arial"/>
              </a:rPr>
              <a:t>(mining)</a:t>
            </a:r>
            <a:endParaRPr sz="2000">
              <a:latin typeface="Arial"/>
              <a:cs typeface="Arial"/>
            </a:endParaRPr>
          </a:p>
          <a:p>
            <a:pPr marL="561340" lvl="1" indent="-228600" algn="just">
              <a:lnSpc>
                <a:spcPct val="100000"/>
              </a:lnSpc>
              <a:spcBef>
                <a:spcPts val="480"/>
              </a:spcBef>
              <a:buClr>
                <a:srgbClr val="9B2C1F"/>
              </a:buClr>
              <a:buSzPct val="85000"/>
              <a:buFont typeface="Wingdings"/>
              <a:buChar char=""/>
              <a:tabLst>
                <a:tab pos="561340" algn="l"/>
              </a:tabLst>
            </a:pPr>
            <a:r>
              <a:rPr sz="2000" dirty="0">
                <a:latin typeface="Arial"/>
                <a:cs typeface="Arial"/>
              </a:rPr>
              <a:t>Tạo </a:t>
            </a:r>
            <a:r>
              <a:rPr sz="2000" spc="-15" dirty="0">
                <a:latin typeface="Arial"/>
                <a:cs typeface="Arial"/>
              </a:rPr>
              <a:t>lập </a:t>
            </a:r>
            <a:r>
              <a:rPr sz="2000" spc="5" dirty="0">
                <a:latin typeface="Arial"/>
                <a:cs typeface="Arial"/>
              </a:rPr>
              <a:t>kho </a:t>
            </a:r>
            <a:r>
              <a:rPr sz="2000" spc="-10" dirty="0">
                <a:latin typeface="Arial"/>
                <a:cs typeface="Arial"/>
              </a:rPr>
              <a:t>dữ </a:t>
            </a:r>
            <a:r>
              <a:rPr sz="2000" spc="-5" dirty="0">
                <a:latin typeface="Arial"/>
                <a:cs typeface="Arial"/>
              </a:rPr>
              <a:t>liệu </a:t>
            </a:r>
            <a:r>
              <a:rPr sz="2000" dirty="0">
                <a:latin typeface="Arial"/>
                <a:cs typeface="Arial"/>
              </a:rPr>
              <a:t>và </a:t>
            </a:r>
            <a:r>
              <a:rPr sz="2000" spc="-10" dirty="0">
                <a:latin typeface="Arial"/>
                <a:cs typeface="Arial"/>
              </a:rPr>
              <a:t>quá</a:t>
            </a:r>
            <a:r>
              <a:rPr sz="2000" spc="505" dirty="0">
                <a:latin typeface="Arial"/>
                <a:cs typeface="Arial"/>
              </a:rPr>
              <a:t> </a:t>
            </a:r>
            <a:r>
              <a:rPr sz="2000" spc="-5" dirty="0">
                <a:latin typeface="Arial"/>
                <a:cs typeface="Arial"/>
              </a:rPr>
              <a:t>trình</a:t>
            </a:r>
            <a:endParaRPr sz="2000">
              <a:latin typeface="Arial"/>
              <a:cs typeface="Arial"/>
            </a:endParaRPr>
          </a:p>
          <a:p>
            <a:pPr marL="286385" algn="ctr">
              <a:lnSpc>
                <a:spcPct val="100000"/>
              </a:lnSpc>
              <a:spcBef>
                <a:spcPts val="480"/>
              </a:spcBef>
            </a:pPr>
            <a:r>
              <a:rPr sz="2000" spc="-10" dirty="0">
                <a:latin typeface="Arial"/>
                <a:cs typeface="Arial"/>
              </a:rPr>
              <a:t>phân </a:t>
            </a:r>
            <a:r>
              <a:rPr sz="2000" spc="-5" dirty="0">
                <a:latin typeface="Arial"/>
                <a:cs typeface="Arial"/>
              </a:rPr>
              <a:t>tích </a:t>
            </a:r>
            <a:r>
              <a:rPr sz="2000" spc="-10" dirty="0">
                <a:latin typeface="Arial"/>
                <a:cs typeface="Arial"/>
              </a:rPr>
              <a:t>dữ </a:t>
            </a:r>
            <a:r>
              <a:rPr sz="2000" spc="-15" dirty="0">
                <a:latin typeface="Arial"/>
                <a:cs typeface="Arial"/>
              </a:rPr>
              <a:t>liệu </a:t>
            </a:r>
            <a:r>
              <a:rPr sz="2000" dirty="0">
                <a:latin typeface="Arial"/>
                <a:cs typeface="Arial"/>
              </a:rPr>
              <a:t>trực </a:t>
            </a:r>
            <a:r>
              <a:rPr sz="2000" spc="-20" dirty="0">
                <a:latin typeface="Arial"/>
                <a:cs typeface="Arial"/>
              </a:rPr>
              <a:t>tuyến</a:t>
            </a:r>
            <a:r>
              <a:rPr sz="2000" spc="130" dirty="0">
                <a:latin typeface="Arial"/>
                <a:cs typeface="Arial"/>
              </a:rPr>
              <a:t> </a:t>
            </a:r>
            <a:r>
              <a:rPr sz="2000" spc="-65" dirty="0">
                <a:latin typeface="Arial"/>
                <a:cs typeface="Arial"/>
              </a:rPr>
              <a:t>OLAP.</a:t>
            </a:r>
            <a:endParaRPr sz="2000">
              <a:latin typeface="Arial"/>
              <a:cs typeface="Arial"/>
            </a:endParaRPr>
          </a:p>
          <a:p>
            <a:pPr marL="561340" lvl="1" indent="-244475">
              <a:lnSpc>
                <a:spcPct val="100000"/>
              </a:lnSpc>
              <a:spcBef>
                <a:spcPts val="484"/>
              </a:spcBef>
              <a:buClr>
                <a:srgbClr val="9B2C1F"/>
              </a:buClr>
              <a:buSzPct val="85000"/>
              <a:buFont typeface="Wingdings"/>
              <a:buChar char=""/>
              <a:tabLst>
                <a:tab pos="561340" algn="l"/>
              </a:tabLst>
            </a:pPr>
            <a:r>
              <a:rPr sz="2000" spc="-5" dirty="0">
                <a:latin typeface="Arial"/>
                <a:cs typeface="Arial"/>
              </a:rPr>
              <a:t>Khai</a:t>
            </a:r>
            <a:r>
              <a:rPr sz="2000" spc="315" dirty="0">
                <a:latin typeface="Arial"/>
                <a:cs typeface="Arial"/>
              </a:rPr>
              <a:t> </a:t>
            </a:r>
            <a:r>
              <a:rPr sz="2000" spc="-5" dirty="0">
                <a:latin typeface="Arial"/>
                <a:cs typeface="Arial"/>
              </a:rPr>
              <a:t>khoáng</a:t>
            </a:r>
            <a:r>
              <a:rPr sz="2000" spc="320" dirty="0">
                <a:latin typeface="Arial"/>
                <a:cs typeface="Arial"/>
              </a:rPr>
              <a:t> </a:t>
            </a:r>
            <a:r>
              <a:rPr sz="2000" spc="-5" dirty="0">
                <a:latin typeface="Arial"/>
                <a:cs typeface="Arial"/>
              </a:rPr>
              <a:t>tri</a:t>
            </a:r>
            <a:r>
              <a:rPr sz="2000" spc="315" dirty="0">
                <a:latin typeface="Arial"/>
                <a:cs typeface="Arial"/>
              </a:rPr>
              <a:t> </a:t>
            </a:r>
            <a:r>
              <a:rPr sz="2000" spc="-5" dirty="0">
                <a:latin typeface="Arial"/>
                <a:cs typeface="Arial"/>
              </a:rPr>
              <a:t>thức</a:t>
            </a:r>
            <a:r>
              <a:rPr sz="2000" spc="335" dirty="0">
                <a:latin typeface="Arial"/>
                <a:cs typeface="Arial"/>
              </a:rPr>
              <a:t> </a:t>
            </a:r>
            <a:r>
              <a:rPr sz="2000" spc="-10" dirty="0">
                <a:latin typeface="Arial"/>
                <a:cs typeface="Arial"/>
              </a:rPr>
              <a:t>hấp</a:t>
            </a:r>
            <a:r>
              <a:rPr sz="2000" spc="345" dirty="0">
                <a:latin typeface="Arial"/>
                <a:cs typeface="Arial"/>
              </a:rPr>
              <a:t> </a:t>
            </a:r>
            <a:r>
              <a:rPr sz="2000" spc="-10" dirty="0">
                <a:latin typeface="Arial"/>
                <a:cs typeface="Arial"/>
              </a:rPr>
              <a:t>dẫn</a:t>
            </a:r>
            <a:r>
              <a:rPr sz="2000" spc="315" dirty="0">
                <a:latin typeface="Arial"/>
                <a:cs typeface="Arial"/>
              </a:rPr>
              <a:t> </a:t>
            </a:r>
            <a:r>
              <a:rPr sz="2000" spc="-5" dirty="0">
                <a:latin typeface="Arial"/>
                <a:cs typeface="Arial"/>
              </a:rPr>
              <a:t>(luật,</a:t>
            </a:r>
            <a:endParaRPr sz="2000">
              <a:latin typeface="Arial"/>
              <a:cs typeface="Arial"/>
            </a:endParaRPr>
          </a:p>
          <a:p>
            <a:pPr marL="542925" algn="ctr">
              <a:lnSpc>
                <a:spcPct val="100000"/>
              </a:lnSpc>
              <a:spcBef>
                <a:spcPts val="480"/>
              </a:spcBef>
            </a:pPr>
            <a:r>
              <a:rPr sz="2000" dirty="0">
                <a:latin typeface="Arial"/>
                <a:cs typeface="Arial"/>
              </a:rPr>
              <a:t>quy</a:t>
            </a:r>
            <a:r>
              <a:rPr sz="2000" spc="100" dirty="0">
                <a:latin typeface="Arial"/>
                <a:cs typeface="Arial"/>
              </a:rPr>
              <a:t> </a:t>
            </a:r>
            <a:r>
              <a:rPr sz="2000" spc="-10" dirty="0">
                <a:latin typeface="Arial"/>
                <a:cs typeface="Arial"/>
              </a:rPr>
              <a:t>luật,</a:t>
            </a:r>
            <a:r>
              <a:rPr sz="2000" spc="110" dirty="0">
                <a:latin typeface="Arial"/>
                <a:cs typeface="Arial"/>
              </a:rPr>
              <a:t> </a:t>
            </a:r>
            <a:r>
              <a:rPr sz="2000" dirty="0">
                <a:latin typeface="Arial"/>
                <a:cs typeface="Arial"/>
              </a:rPr>
              <a:t>mẫu,</a:t>
            </a:r>
            <a:r>
              <a:rPr sz="2000" spc="105" dirty="0">
                <a:latin typeface="Arial"/>
                <a:cs typeface="Arial"/>
              </a:rPr>
              <a:t> </a:t>
            </a:r>
            <a:r>
              <a:rPr sz="2000" spc="-5" dirty="0">
                <a:latin typeface="Arial"/>
                <a:cs typeface="Arial"/>
              </a:rPr>
              <a:t>ràng</a:t>
            </a:r>
            <a:r>
              <a:rPr sz="2000" spc="114" dirty="0">
                <a:latin typeface="Arial"/>
                <a:cs typeface="Arial"/>
              </a:rPr>
              <a:t> </a:t>
            </a:r>
            <a:r>
              <a:rPr sz="2000" spc="-5" dirty="0">
                <a:latin typeface="Arial"/>
                <a:cs typeface="Arial"/>
              </a:rPr>
              <a:t>buộc)</a:t>
            </a:r>
            <a:r>
              <a:rPr sz="2000" spc="125" dirty="0">
                <a:latin typeface="Arial"/>
                <a:cs typeface="Arial"/>
              </a:rPr>
              <a:t> </a:t>
            </a:r>
            <a:r>
              <a:rPr sz="2000" spc="-10" dirty="0">
                <a:latin typeface="Arial"/>
                <a:cs typeface="Arial"/>
              </a:rPr>
              <a:t>từ</a:t>
            </a:r>
            <a:r>
              <a:rPr sz="2000" spc="120" dirty="0">
                <a:latin typeface="Arial"/>
                <a:cs typeface="Arial"/>
              </a:rPr>
              <a:t> </a:t>
            </a:r>
            <a:r>
              <a:rPr sz="2000" spc="-10" dirty="0">
                <a:latin typeface="Arial"/>
                <a:cs typeface="Arial"/>
              </a:rPr>
              <a:t>dữ</a:t>
            </a:r>
            <a:r>
              <a:rPr sz="2000" spc="125" dirty="0">
                <a:latin typeface="Arial"/>
                <a:cs typeface="Arial"/>
              </a:rPr>
              <a:t> </a:t>
            </a:r>
            <a:r>
              <a:rPr sz="2000" spc="-10" dirty="0">
                <a:latin typeface="Arial"/>
                <a:cs typeface="Arial"/>
              </a:rPr>
              <a:t>liệu</a:t>
            </a:r>
            <a:endParaRPr sz="2000">
              <a:latin typeface="Arial"/>
              <a:cs typeface="Arial"/>
            </a:endParaRPr>
          </a:p>
        </p:txBody>
      </p:sp>
      <p:sp>
        <p:nvSpPr>
          <p:cNvPr id="6" name="object 6"/>
          <p:cNvSpPr txBox="1"/>
          <p:nvPr/>
        </p:nvSpPr>
        <p:spPr>
          <a:xfrm>
            <a:off x="933094" y="6138164"/>
            <a:ext cx="1843405" cy="329565"/>
          </a:xfrm>
          <a:prstGeom prst="rect">
            <a:avLst/>
          </a:prstGeom>
        </p:spPr>
        <p:txBody>
          <a:bodyPr vert="horz" wrap="square" lIns="0" tIns="11430" rIns="0" bIns="0" rtlCol="0">
            <a:spAutoFit/>
          </a:bodyPr>
          <a:lstStyle/>
          <a:p>
            <a:pPr marL="12700">
              <a:lnSpc>
                <a:spcPct val="100000"/>
              </a:lnSpc>
              <a:spcBef>
                <a:spcPts val="90"/>
              </a:spcBef>
            </a:pPr>
            <a:r>
              <a:rPr sz="2000" spc="-10" dirty="0">
                <a:latin typeface="Arial"/>
                <a:cs typeface="Arial"/>
              </a:rPr>
              <a:t>trong CSDL</a:t>
            </a:r>
            <a:r>
              <a:rPr sz="2000" spc="-80" dirty="0">
                <a:latin typeface="Arial"/>
                <a:cs typeface="Arial"/>
              </a:rPr>
              <a:t> </a:t>
            </a:r>
            <a:r>
              <a:rPr sz="2000" spc="-15" dirty="0">
                <a:latin typeface="Arial"/>
                <a:cs typeface="Arial"/>
              </a:rPr>
              <a:t>lớn.</a:t>
            </a:r>
            <a:endParaRPr sz="2000">
              <a:latin typeface="Arial"/>
              <a:cs typeface="Arial"/>
            </a:endParaRPr>
          </a:p>
        </p:txBody>
      </p:sp>
      <p:sp>
        <p:nvSpPr>
          <p:cNvPr id="7" name="object 7"/>
          <p:cNvSpPr/>
          <p:nvPr/>
        </p:nvSpPr>
        <p:spPr>
          <a:xfrm>
            <a:off x="5315761" y="1105895"/>
            <a:ext cx="3574166" cy="410499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9218" y="1026711"/>
            <a:ext cx="8266537" cy="44084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23</a:t>
            </a:fld>
            <a:endParaRPr spc="-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00072" y="291211"/>
            <a:ext cx="121285" cy="265430"/>
            <a:chOff x="1600072" y="291211"/>
            <a:chExt cx="121285" cy="265430"/>
          </a:xfrm>
        </p:grpSpPr>
        <p:sp>
          <p:nvSpPr>
            <p:cNvPr id="3" name="object 3"/>
            <p:cNvSpPr/>
            <p:nvPr/>
          </p:nvSpPr>
          <p:spPr>
            <a:xfrm>
              <a:off x="1604644" y="295783"/>
              <a:ext cx="112141" cy="25628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04644" y="295783"/>
              <a:ext cx="112395" cy="256540"/>
            </a:xfrm>
            <a:custGeom>
              <a:avLst/>
              <a:gdLst/>
              <a:ahLst/>
              <a:cxnLst/>
              <a:rect l="l" t="t" r="r" b="b"/>
              <a:pathLst>
                <a:path w="112394" h="256540">
                  <a:moveTo>
                    <a:pt x="72390" y="0"/>
                  </a:moveTo>
                  <a:lnTo>
                    <a:pt x="112141" y="0"/>
                  </a:lnTo>
                  <a:lnTo>
                    <a:pt x="112141" y="256286"/>
                  </a:lnTo>
                  <a:lnTo>
                    <a:pt x="63246" y="256286"/>
                  </a:lnTo>
                  <a:lnTo>
                    <a:pt x="63246" y="71882"/>
                  </a:lnTo>
                  <a:lnTo>
                    <a:pt x="49220" y="83623"/>
                  </a:lnTo>
                  <a:lnTo>
                    <a:pt x="34004" y="93710"/>
                  </a:lnTo>
                  <a:lnTo>
                    <a:pt x="17597" y="102153"/>
                  </a:lnTo>
                  <a:lnTo>
                    <a:pt x="0" y="108966"/>
                  </a:lnTo>
                  <a:lnTo>
                    <a:pt x="0" y="64516"/>
                  </a:lnTo>
                  <a:lnTo>
                    <a:pt x="9812" y="60733"/>
                  </a:lnTo>
                  <a:lnTo>
                    <a:pt x="20018" y="55499"/>
                  </a:lnTo>
                  <a:lnTo>
                    <a:pt x="52012" y="31646"/>
                  </a:lnTo>
                  <a:lnTo>
                    <a:pt x="67391" y="11263"/>
                  </a:lnTo>
                  <a:lnTo>
                    <a:pt x="72390" y="0"/>
                  </a:lnTo>
                  <a:close/>
                </a:path>
              </a:pathLst>
            </a:custGeom>
            <a:ln w="9144">
              <a:solidFill>
                <a:srgbClr val="D03E0C"/>
              </a:solidFill>
            </a:ln>
          </p:spPr>
          <p:txBody>
            <a:bodyPr wrap="square" lIns="0" tIns="0" rIns="0" bIns="0" rtlCol="0"/>
            <a:lstStyle/>
            <a:p>
              <a:endParaRPr/>
            </a:p>
          </p:txBody>
        </p:sp>
      </p:grpSp>
      <p:grpSp>
        <p:nvGrpSpPr>
          <p:cNvPr id="5" name="object 5"/>
          <p:cNvGrpSpPr/>
          <p:nvPr/>
        </p:nvGrpSpPr>
        <p:grpSpPr>
          <a:xfrm>
            <a:off x="1795652" y="291211"/>
            <a:ext cx="1312545" cy="265430"/>
            <a:chOff x="1795652" y="291211"/>
            <a:chExt cx="1312545" cy="265430"/>
          </a:xfrm>
        </p:grpSpPr>
        <p:sp>
          <p:nvSpPr>
            <p:cNvPr id="6" name="object 6"/>
            <p:cNvSpPr/>
            <p:nvPr/>
          </p:nvSpPr>
          <p:spPr>
            <a:xfrm>
              <a:off x="1800224" y="295783"/>
              <a:ext cx="1303020" cy="25628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800224" y="295783"/>
              <a:ext cx="1303020" cy="256540"/>
            </a:xfrm>
            <a:custGeom>
              <a:avLst/>
              <a:gdLst/>
              <a:ahLst/>
              <a:cxnLst/>
              <a:rect l="l" t="t" r="r" b="b"/>
              <a:pathLst>
                <a:path w="1303020" h="256540">
                  <a:moveTo>
                    <a:pt x="298704" y="207391"/>
                  </a:moveTo>
                  <a:lnTo>
                    <a:pt x="347599" y="207391"/>
                  </a:lnTo>
                  <a:lnTo>
                    <a:pt x="347599" y="256286"/>
                  </a:lnTo>
                  <a:lnTo>
                    <a:pt x="298704" y="256286"/>
                  </a:lnTo>
                  <a:lnTo>
                    <a:pt x="298704" y="207391"/>
                  </a:lnTo>
                  <a:close/>
                </a:path>
                <a:path w="1303020" h="256540">
                  <a:moveTo>
                    <a:pt x="0" y="207391"/>
                  </a:moveTo>
                  <a:lnTo>
                    <a:pt x="48894" y="207391"/>
                  </a:lnTo>
                  <a:lnTo>
                    <a:pt x="48894" y="256286"/>
                  </a:lnTo>
                  <a:lnTo>
                    <a:pt x="0" y="256286"/>
                  </a:lnTo>
                  <a:lnTo>
                    <a:pt x="0" y="207391"/>
                  </a:lnTo>
                  <a:close/>
                </a:path>
                <a:path w="1303020" h="256540">
                  <a:moveTo>
                    <a:pt x="1106297" y="60579"/>
                  </a:moveTo>
                  <a:lnTo>
                    <a:pt x="1071752" y="155321"/>
                  </a:lnTo>
                  <a:lnTo>
                    <a:pt x="1141476" y="155321"/>
                  </a:lnTo>
                  <a:lnTo>
                    <a:pt x="1106297" y="60579"/>
                  </a:lnTo>
                  <a:close/>
                </a:path>
                <a:path w="1303020" h="256540">
                  <a:moveTo>
                    <a:pt x="1251458" y="1016"/>
                  </a:moveTo>
                  <a:lnTo>
                    <a:pt x="1303020" y="1016"/>
                  </a:lnTo>
                  <a:lnTo>
                    <a:pt x="1303020" y="256286"/>
                  </a:lnTo>
                  <a:lnTo>
                    <a:pt x="1251458" y="256286"/>
                  </a:lnTo>
                  <a:lnTo>
                    <a:pt x="1251458" y="1016"/>
                  </a:lnTo>
                  <a:close/>
                </a:path>
                <a:path w="1303020" h="256540">
                  <a:moveTo>
                    <a:pt x="1079627" y="1016"/>
                  </a:moveTo>
                  <a:lnTo>
                    <a:pt x="1134110" y="1016"/>
                  </a:lnTo>
                  <a:lnTo>
                    <a:pt x="1236345" y="256286"/>
                  </a:lnTo>
                  <a:lnTo>
                    <a:pt x="1180211" y="256286"/>
                  </a:lnTo>
                  <a:lnTo>
                    <a:pt x="1157986" y="198247"/>
                  </a:lnTo>
                  <a:lnTo>
                    <a:pt x="1055877" y="198247"/>
                  </a:lnTo>
                  <a:lnTo>
                    <a:pt x="1034923" y="256286"/>
                  </a:lnTo>
                  <a:lnTo>
                    <a:pt x="980186" y="256286"/>
                  </a:lnTo>
                  <a:lnTo>
                    <a:pt x="1079627" y="1016"/>
                  </a:lnTo>
                  <a:close/>
                </a:path>
                <a:path w="1303020" h="256540">
                  <a:moveTo>
                    <a:pt x="750316" y="1016"/>
                  </a:moveTo>
                  <a:lnTo>
                    <a:pt x="801877" y="1016"/>
                  </a:lnTo>
                  <a:lnTo>
                    <a:pt x="801877" y="101473"/>
                  </a:lnTo>
                  <a:lnTo>
                    <a:pt x="902843" y="101473"/>
                  </a:lnTo>
                  <a:lnTo>
                    <a:pt x="902843" y="1016"/>
                  </a:lnTo>
                  <a:lnTo>
                    <a:pt x="954405" y="1016"/>
                  </a:lnTo>
                  <a:lnTo>
                    <a:pt x="954405" y="256286"/>
                  </a:lnTo>
                  <a:lnTo>
                    <a:pt x="902843" y="256286"/>
                  </a:lnTo>
                  <a:lnTo>
                    <a:pt x="902843" y="144653"/>
                  </a:lnTo>
                  <a:lnTo>
                    <a:pt x="801877" y="144653"/>
                  </a:lnTo>
                  <a:lnTo>
                    <a:pt x="801877" y="256286"/>
                  </a:lnTo>
                  <a:lnTo>
                    <a:pt x="750316" y="256286"/>
                  </a:lnTo>
                  <a:lnTo>
                    <a:pt x="750316" y="1016"/>
                  </a:lnTo>
                  <a:close/>
                </a:path>
                <a:path w="1303020" h="256540">
                  <a:moveTo>
                    <a:pt x="494792" y="1016"/>
                  </a:moveTo>
                  <a:lnTo>
                    <a:pt x="546354" y="1016"/>
                  </a:lnTo>
                  <a:lnTo>
                    <a:pt x="546354" y="114427"/>
                  </a:lnTo>
                  <a:lnTo>
                    <a:pt x="650494" y="1016"/>
                  </a:lnTo>
                  <a:lnTo>
                    <a:pt x="719708" y="1016"/>
                  </a:lnTo>
                  <a:lnTo>
                    <a:pt x="623569" y="100457"/>
                  </a:lnTo>
                  <a:lnTo>
                    <a:pt x="724916" y="256286"/>
                  </a:lnTo>
                  <a:lnTo>
                    <a:pt x="658241" y="256286"/>
                  </a:lnTo>
                  <a:lnTo>
                    <a:pt x="588137" y="136525"/>
                  </a:lnTo>
                  <a:lnTo>
                    <a:pt x="546354" y="179197"/>
                  </a:lnTo>
                  <a:lnTo>
                    <a:pt x="546354" y="256286"/>
                  </a:lnTo>
                  <a:lnTo>
                    <a:pt x="494792" y="256286"/>
                  </a:lnTo>
                  <a:lnTo>
                    <a:pt x="494792" y="1016"/>
                  </a:lnTo>
                  <a:close/>
                </a:path>
                <a:path w="1303020" h="256540">
                  <a:moveTo>
                    <a:pt x="174370" y="0"/>
                  </a:moveTo>
                  <a:lnTo>
                    <a:pt x="221894" y="11412"/>
                  </a:lnTo>
                  <a:lnTo>
                    <a:pt x="249904" y="43180"/>
                  </a:lnTo>
                  <a:lnTo>
                    <a:pt x="255269" y="70993"/>
                  </a:lnTo>
                  <a:lnTo>
                    <a:pt x="254888" y="79543"/>
                  </a:lnTo>
                  <a:lnTo>
                    <a:pt x="241157" y="119776"/>
                  </a:lnTo>
                  <a:lnTo>
                    <a:pt x="217122" y="150304"/>
                  </a:lnTo>
                  <a:lnTo>
                    <a:pt x="197485" y="169037"/>
                  </a:lnTo>
                  <a:lnTo>
                    <a:pt x="187007" y="178800"/>
                  </a:lnTo>
                  <a:lnTo>
                    <a:pt x="160655" y="206375"/>
                  </a:lnTo>
                  <a:lnTo>
                    <a:pt x="158114" y="210820"/>
                  </a:lnTo>
                  <a:lnTo>
                    <a:pt x="255269" y="210820"/>
                  </a:lnTo>
                  <a:lnTo>
                    <a:pt x="255269" y="256286"/>
                  </a:lnTo>
                  <a:lnTo>
                    <a:pt x="83819" y="256286"/>
                  </a:lnTo>
                  <a:lnTo>
                    <a:pt x="85921" y="243591"/>
                  </a:lnTo>
                  <a:lnTo>
                    <a:pt x="100583" y="207391"/>
                  </a:lnTo>
                  <a:lnTo>
                    <a:pt x="136713" y="164349"/>
                  </a:lnTo>
                  <a:lnTo>
                    <a:pt x="170477" y="132058"/>
                  </a:lnTo>
                  <a:lnTo>
                    <a:pt x="182213" y="120380"/>
                  </a:lnTo>
                  <a:lnTo>
                    <a:pt x="205607" y="81926"/>
                  </a:lnTo>
                  <a:lnTo>
                    <a:pt x="206248" y="74549"/>
                  </a:lnTo>
                  <a:lnTo>
                    <a:pt x="205700" y="66831"/>
                  </a:lnTo>
                  <a:lnTo>
                    <a:pt x="173100" y="40513"/>
                  </a:lnTo>
                  <a:lnTo>
                    <a:pt x="165862" y="41086"/>
                  </a:lnTo>
                  <a:lnTo>
                    <a:pt x="139465" y="70465"/>
                  </a:lnTo>
                  <a:lnTo>
                    <a:pt x="138302" y="80391"/>
                  </a:lnTo>
                  <a:lnTo>
                    <a:pt x="89535" y="75565"/>
                  </a:lnTo>
                  <a:lnTo>
                    <a:pt x="106554" y="27791"/>
                  </a:lnTo>
                  <a:lnTo>
                    <a:pt x="142747" y="4381"/>
                  </a:lnTo>
                  <a:lnTo>
                    <a:pt x="157845" y="1095"/>
                  </a:lnTo>
                  <a:lnTo>
                    <a:pt x="174370" y="0"/>
                  </a:lnTo>
                  <a:close/>
                </a:path>
              </a:pathLst>
            </a:custGeom>
            <a:ln w="9144">
              <a:solidFill>
                <a:srgbClr val="D03E0C"/>
              </a:solidFill>
            </a:ln>
          </p:spPr>
          <p:txBody>
            <a:bodyPr wrap="square" lIns="0" tIns="0" rIns="0" bIns="0" rtlCol="0"/>
            <a:lstStyle/>
            <a:p>
              <a:endParaRPr/>
            </a:p>
          </p:txBody>
        </p:sp>
      </p:grpSp>
      <p:grpSp>
        <p:nvGrpSpPr>
          <p:cNvPr id="8" name="object 8"/>
          <p:cNvGrpSpPr/>
          <p:nvPr/>
        </p:nvGrpSpPr>
        <p:grpSpPr>
          <a:xfrm>
            <a:off x="3259709" y="225552"/>
            <a:ext cx="1539875" cy="335915"/>
            <a:chOff x="3259709" y="225552"/>
            <a:chExt cx="1539875" cy="335915"/>
          </a:xfrm>
        </p:grpSpPr>
        <p:sp>
          <p:nvSpPr>
            <p:cNvPr id="9" name="object 9"/>
            <p:cNvSpPr/>
            <p:nvPr/>
          </p:nvSpPr>
          <p:spPr>
            <a:xfrm>
              <a:off x="3264281" y="230124"/>
              <a:ext cx="1530604" cy="326263"/>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118610" y="356362"/>
              <a:ext cx="69850" cy="95250"/>
            </a:xfrm>
            <a:custGeom>
              <a:avLst/>
              <a:gdLst/>
              <a:ahLst/>
              <a:cxnLst/>
              <a:rect l="l" t="t" r="r" b="b"/>
              <a:pathLst>
                <a:path w="69850" h="95250">
                  <a:moveTo>
                    <a:pt x="34543" y="0"/>
                  </a:moveTo>
                  <a:lnTo>
                    <a:pt x="0" y="94741"/>
                  </a:lnTo>
                  <a:lnTo>
                    <a:pt x="69723" y="94741"/>
                  </a:lnTo>
                  <a:lnTo>
                    <a:pt x="34543" y="0"/>
                  </a:lnTo>
                  <a:close/>
                </a:path>
              </a:pathLst>
            </a:custGeom>
            <a:ln w="9144">
              <a:solidFill>
                <a:srgbClr val="D03E0C"/>
              </a:solidFill>
            </a:ln>
          </p:spPr>
          <p:txBody>
            <a:bodyPr wrap="square" lIns="0" tIns="0" rIns="0" bIns="0" rtlCol="0"/>
            <a:lstStyle/>
            <a:p>
              <a:endParaRPr/>
            </a:p>
          </p:txBody>
        </p:sp>
        <p:sp>
          <p:nvSpPr>
            <p:cNvPr id="11" name="object 11"/>
            <p:cNvSpPr/>
            <p:nvPr/>
          </p:nvSpPr>
          <p:spPr>
            <a:xfrm>
              <a:off x="3813683" y="331978"/>
              <a:ext cx="150368" cy="184912"/>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3264281" y="230124"/>
              <a:ext cx="1530985" cy="326390"/>
            </a:xfrm>
            <a:custGeom>
              <a:avLst/>
              <a:gdLst/>
              <a:ahLst/>
              <a:cxnLst/>
              <a:rect l="l" t="t" r="r" b="b"/>
              <a:pathLst>
                <a:path w="1530985" h="326390">
                  <a:moveTo>
                    <a:pt x="1045210" y="66675"/>
                  </a:moveTo>
                  <a:lnTo>
                    <a:pt x="1095375" y="66675"/>
                  </a:lnTo>
                  <a:lnTo>
                    <a:pt x="1199896" y="237109"/>
                  </a:lnTo>
                  <a:lnTo>
                    <a:pt x="1199896" y="66675"/>
                  </a:lnTo>
                  <a:lnTo>
                    <a:pt x="1247775" y="66675"/>
                  </a:lnTo>
                  <a:lnTo>
                    <a:pt x="1247775" y="321945"/>
                  </a:lnTo>
                  <a:lnTo>
                    <a:pt x="1196086" y="321945"/>
                  </a:lnTo>
                  <a:lnTo>
                    <a:pt x="1093089" y="155448"/>
                  </a:lnTo>
                  <a:lnTo>
                    <a:pt x="1093089" y="321945"/>
                  </a:lnTo>
                  <a:lnTo>
                    <a:pt x="1045210" y="321945"/>
                  </a:lnTo>
                  <a:lnTo>
                    <a:pt x="1045210" y="66675"/>
                  </a:lnTo>
                  <a:close/>
                </a:path>
                <a:path w="1530985" h="326390">
                  <a:moveTo>
                    <a:pt x="862203" y="66675"/>
                  </a:moveTo>
                  <a:lnTo>
                    <a:pt x="916686" y="66675"/>
                  </a:lnTo>
                  <a:lnTo>
                    <a:pt x="1018921" y="321945"/>
                  </a:lnTo>
                  <a:lnTo>
                    <a:pt x="962787" y="321945"/>
                  </a:lnTo>
                  <a:lnTo>
                    <a:pt x="940562" y="263905"/>
                  </a:lnTo>
                  <a:lnTo>
                    <a:pt x="838454" y="263905"/>
                  </a:lnTo>
                  <a:lnTo>
                    <a:pt x="817499" y="321945"/>
                  </a:lnTo>
                  <a:lnTo>
                    <a:pt x="762762" y="321945"/>
                  </a:lnTo>
                  <a:lnTo>
                    <a:pt x="862203" y="66675"/>
                  </a:lnTo>
                  <a:close/>
                </a:path>
                <a:path w="1530985" h="326390">
                  <a:moveTo>
                    <a:pt x="255524" y="66675"/>
                  </a:moveTo>
                  <a:lnTo>
                    <a:pt x="307086" y="66675"/>
                  </a:lnTo>
                  <a:lnTo>
                    <a:pt x="307086" y="167131"/>
                  </a:lnTo>
                  <a:lnTo>
                    <a:pt x="408051" y="167131"/>
                  </a:lnTo>
                  <a:lnTo>
                    <a:pt x="408051" y="66675"/>
                  </a:lnTo>
                  <a:lnTo>
                    <a:pt x="459613" y="66675"/>
                  </a:lnTo>
                  <a:lnTo>
                    <a:pt x="459613" y="321945"/>
                  </a:lnTo>
                  <a:lnTo>
                    <a:pt x="408051" y="321945"/>
                  </a:lnTo>
                  <a:lnTo>
                    <a:pt x="408051" y="210312"/>
                  </a:lnTo>
                  <a:lnTo>
                    <a:pt x="307086" y="210312"/>
                  </a:lnTo>
                  <a:lnTo>
                    <a:pt x="307086" y="321945"/>
                  </a:lnTo>
                  <a:lnTo>
                    <a:pt x="255524" y="321945"/>
                  </a:lnTo>
                  <a:lnTo>
                    <a:pt x="255524" y="66675"/>
                  </a:lnTo>
                  <a:close/>
                </a:path>
                <a:path w="1530985" h="326390">
                  <a:moveTo>
                    <a:pt x="0" y="66675"/>
                  </a:moveTo>
                  <a:lnTo>
                    <a:pt x="51562" y="66675"/>
                  </a:lnTo>
                  <a:lnTo>
                    <a:pt x="51562" y="180086"/>
                  </a:lnTo>
                  <a:lnTo>
                    <a:pt x="155702" y="66675"/>
                  </a:lnTo>
                  <a:lnTo>
                    <a:pt x="224917" y="66675"/>
                  </a:lnTo>
                  <a:lnTo>
                    <a:pt x="128778" y="166115"/>
                  </a:lnTo>
                  <a:lnTo>
                    <a:pt x="230124" y="321945"/>
                  </a:lnTo>
                  <a:lnTo>
                    <a:pt x="163449" y="321945"/>
                  </a:lnTo>
                  <a:lnTo>
                    <a:pt x="93345" y="202184"/>
                  </a:lnTo>
                  <a:lnTo>
                    <a:pt x="51562" y="244855"/>
                  </a:lnTo>
                  <a:lnTo>
                    <a:pt x="51562" y="321945"/>
                  </a:lnTo>
                  <a:lnTo>
                    <a:pt x="0" y="321945"/>
                  </a:lnTo>
                  <a:lnTo>
                    <a:pt x="0" y="66675"/>
                  </a:lnTo>
                  <a:close/>
                </a:path>
                <a:path w="1530985" h="326390">
                  <a:moveTo>
                    <a:pt x="1418717" y="62356"/>
                  </a:moveTo>
                  <a:lnTo>
                    <a:pt x="1460992" y="67325"/>
                  </a:lnTo>
                  <a:lnTo>
                    <a:pt x="1505102" y="93176"/>
                  </a:lnTo>
                  <a:lnTo>
                    <a:pt x="1527302" y="137413"/>
                  </a:lnTo>
                  <a:lnTo>
                    <a:pt x="1476121" y="146938"/>
                  </a:lnTo>
                  <a:lnTo>
                    <a:pt x="1472838" y="138009"/>
                  </a:lnTo>
                  <a:lnTo>
                    <a:pt x="1468342" y="130079"/>
                  </a:lnTo>
                  <a:lnTo>
                    <a:pt x="1429386" y="107094"/>
                  </a:lnTo>
                  <a:lnTo>
                    <a:pt x="1418717" y="106425"/>
                  </a:lnTo>
                  <a:lnTo>
                    <a:pt x="1402643" y="107759"/>
                  </a:lnTo>
                  <a:lnTo>
                    <a:pt x="1364996" y="127762"/>
                  </a:lnTo>
                  <a:lnTo>
                    <a:pt x="1346297" y="171571"/>
                  </a:lnTo>
                  <a:lnTo>
                    <a:pt x="1345057" y="191388"/>
                  </a:lnTo>
                  <a:lnTo>
                    <a:pt x="1346319" y="212651"/>
                  </a:lnTo>
                  <a:lnTo>
                    <a:pt x="1365250" y="259461"/>
                  </a:lnTo>
                  <a:lnTo>
                    <a:pt x="1402558" y="280785"/>
                  </a:lnTo>
                  <a:lnTo>
                    <a:pt x="1418082" y="282193"/>
                  </a:lnTo>
                  <a:lnTo>
                    <a:pt x="1426198" y="281809"/>
                  </a:lnTo>
                  <a:lnTo>
                    <a:pt x="1465754" y="268874"/>
                  </a:lnTo>
                  <a:lnTo>
                    <a:pt x="1478534" y="260476"/>
                  </a:lnTo>
                  <a:lnTo>
                    <a:pt x="1478534" y="228091"/>
                  </a:lnTo>
                  <a:lnTo>
                    <a:pt x="1419479" y="228091"/>
                  </a:lnTo>
                  <a:lnTo>
                    <a:pt x="1419479" y="185038"/>
                  </a:lnTo>
                  <a:lnTo>
                    <a:pt x="1530604" y="185038"/>
                  </a:lnTo>
                  <a:lnTo>
                    <a:pt x="1530604" y="286765"/>
                  </a:lnTo>
                  <a:lnTo>
                    <a:pt x="1498171" y="308161"/>
                  </a:lnTo>
                  <a:lnTo>
                    <a:pt x="1452753" y="323294"/>
                  </a:lnTo>
                  <a:lnTo>
                    <a:pt x="1421384" y="326263"/>
                  </a:lnTo>
                  <a:lnTo>
                    <a:pt x="1402024" y="325215"/>
                  </a:lnTo>
                  <a:lnTo>
                    <a:pt x="1351661" y="309499"/>
                  </a:lnTo>
                  <a:lnTo>
                    <a:pt x="1315263" y="276209"/>
                  </a:lnTo>
                  <a:lnTo>
                    <a:pt x="1295622" y="228790"/>
                  </a:lnTo>
                  <a:lnTo>
                    <a:pt x="1291844" y="193421"/>
                  </a:lnTo>
                  <a:lnTo>
                    <a:pt x="1292891" y="174061"/>
                  </a:lnTo>
                  <a:lnTo>
                    <a:pt x="1308608" y="122554"/>
                  </a:lnTo>
                  <a:lnTo>
                    <a:pt x="1342380" y="84228"/>
                  </a:lnTo>
                  <a:lnTo>
                    <a:pt x="1385109" y="65516"/>
                  </a:lnTo>
                  <a:lnTo>
                    <a:pt x="1401169" y="63144"/>
                  </a:lnTo>
                  <a:lnTo>
                    <a:pt x="1418717" y="62356"/>
                  </a:lnTo>
                  <a:close/>
                </a:path>
                <a:path w="1530985" h="326390">
                  <a:moveTo>
                    <a:pt x="624332" y="62356"/>
                  </a:moveTo>
                  <a:lnTo>
                    <a:pt x="675100" y="71104"/>
                  </a:lnTo>
                  <a:lnTo>
                    <a:pt x="714629" y="97281"/>
                  </a:lnTo>
                  <a:lnTo>
                    <a:pt x="740060" y="139128"/>
                  </a:lnTo>
                  <a:lnTo>
                    <a:pt x="748538" y="194690"/>
                  </a:lnTo>
                  <a:lnTo>
                    <a:pt x="746440" y="223883"/>
                  </a:lnTo>
                  <a:lnTo>
                    <a:pt x="729624" y="272218"/>
                  </a:lnTo>
                  <a:lnTo>
                    <a:pt x="696692" y="306653"/>
                  </a:lnTo>
                  <a:lnTo>
                    <a:pt x="651785" y="324092"/>
                  </a:lnTo>
                  <a:lnTo>
                    <a:pt x="625094" y="326263"/>
                  </a:lnTo>
                  <a:lnTo>
                    <a:pt x="598068" y="324096"/>
                  </a:lnTo>
                  <a:lnTo>
                    <a:pt x="552781" y="306760"/>
                  </a:lnTo>
                  <a:lnTo>
                    <a:pt x="519801" y="272540"/>
                  </a:lnTo>
                  <a:lnTo>
                    <a:pt x="502985" y="224672"/>
                  </a:lnTo>
                  <a:lnTo>
                    <a:pt x="500888" y="195834"/>
                  </a:lnTo>
                  <a:lnTo>
                    <a:pt x="501624" y="177166"/>
                  </a:lnTo>
                  <a:lnTo>
                    <a:pt x="512572" y="130428"/>
                  </a:lnTo>
                  <a:lnTo>
                    <a:pt x="536321" y="95376"/>
                  </a:lnTo>
                  <a:lnTo>
                    <a:pt x="569341" y="72390"/>
                  </a:lnTo>
                  <a:lnTo>
                    <a:pt x="609238" y="62978"/>
                  </a:lnTo>
                  <a:lnTo>
                    <a:pt x="624332" y="62356"/>
                  </a:lnTo>
                  <a:close/>
                </a:path>
                <a:path w="1530985" h="326390">
                  <a:moveTo>
                    <a:pt x="883285" y="0"/>
                  </a:moveTo>
                  <a:lnTo>
                    <a:pt x="938149" y="0"/>
                  </a:lnTo>
                  <a:lnTo>
                    <a:pt x="890270" y="52070"/>
                  </a:lnTo>
                  <a:lnTo>
                    <a:pt x="859282" y="52070"/>
                  </a:lnTo>
                  <a:lnTo>
                    <a:pt x="883285" y="0"/>
                  </a:lnTo>
                  <a:close/>
                </a:path>
              </a:pathLst>
            </a:custGeom>
            <a:ln w="9144">
              <a:solidFill>
                <a:srgbClr val="D03E0C"/>
              </a:solidFill>
            </a:ln>
          </p:spPr>
          <p:txBody>
            <a:bodyPr wrap="square" lIns="0" tIns="0" rIns="0" bIns="0" rtlCol="0"/>
            <a:lstStyle/>
            <a:p>
              <a:endParaRPr/>
            </a:p>
          </p:txBody>
        </p:sp>
      </p:grpSp>
      <p:grpSp>
        <p:nvGrpSpPr>
          <p:cNvPr id="13" name="object 13"/>
          <p:cNvGrpSpPr/>
          <p:nvPr/>
        </p:nvGrpSpPr>
        <p:grpSpPr>
          <a:xfrm>
            <a:off x="4938267" y="225552"/>
            <a:ext cx="2693670" cy="401320"/>
            <a:chOff x="4938267" y="225552"/>
            <a:chExt cx="2693670" cy="401320"/>
          </a:xfrm>
        </p:grpSpPr>
        <p:sp>
          <p:nvSpPr>
            <p:cNvPr id="14" name="object 14"/>
            <p:cNvSpPr/>
            <p:nvPr/>
          </p:nvSpPr>
          <p:spPr>
            <a:xfrm>
              <a:off x="4942839" y="230124"/>
              <a:ext cx="2684399" cy="391795"/>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5985636" y="356362"/>
              <a:ext cx="1575435" cy="266065"/>
            </a:xfrm>
            <a:custGeom>
              <a:avLst/>
              <a:gdLst/>
              <a:ahLst/>
              <a:cxnLst/>
              <a:rect l="l" t="t" r="r" b="b"/>
              <a:pathLst>
                <a:path w="1575434" h="266065">
                  <a:moveTo>
                    <a:pt x="0" y="216662"/>
                  </a:moveTo>
                  <a:lnTo>
                    <a:pt x="48895" y="216662"/>
                  </a:lnTo>
                  <a:lnTo>
                    <a:pt x="48895" y="265557"/>
                  </a:lnTo>
                  <a:lnTo>
                    <a:pt x="0" y="265557"/>
                  </a:lnTo>
                  <a:lnTo>
                    <a:pt x="0" y="216662"/>
                  </a:lnTo>
                  <a:close/>
                </a:path>
                <a:path w="1575434" h="266065">
                  <a:moveTo>
                    <a:pt x="1526286" y="146812"/>
                  </a:moveTo>
                  <a:lnTo>
                    <a:pt x="1575181" y="146812"/>
                  </a:lnTo>
                  <a:lnTo>
                    <a:pt x="1575181" y="195707"/>
                  </a:lnTo>
                  <a:lnTo>
                    <a:pt x="1526286" y="195707"/>
                  </a:lnTo>
                  <a:lnTo>
                    <a:pt x="1526286" y="146812"/>
                  </a:lnTo>
                  <a:close/>
                </a:path>
                <a:path w="1575434" h="266065">
                  <a:moveTo>
                    <a:pt x="831468" y="0"/>
                  </a:moveTo>
                  <a:lnTo>
                    <a:pt x="796924" y="94741"/>
                  </a:lnTo>
                  <a:lnTo>
                    <a:pt x="866647" y="94741"/>
                  </a:lnTo>
                  <a:lnTo>
                    <a:pt x="831468" y="0"/>
                  </a:lnTo>
                  <a:close/>
                </a:path>
              </a:pathLst>
            </a:custGeom>
            <a:ln w="9144">
              <a:solidFill>
                <a:srgbClr val="D03E0C"/>
              </a:solidFill>
            </a:ln>
          </p:spPr>
          <p:txBody>
            <a:bodyPr wrap="square" lIns="0" tIns="0" rIns="0" bIns="0" rtlCol="0"/>
            <a:lstStyle/>
            <a:p>
              <a:endParaRPr/>
            </a:p>
          </p:txBody>
        </p:sp>
        <p:sp>
          <p:nvSpPr>
            <p:cNvPr id="16" name="object 16"/>
            <p:cNvSpPr/>
            <p:nvPr/>
          </p:nvSpPr>
          <p:spPr>
            <a:xfrm>
              <a:off x="4989829" y="335406"/>
              <a:ext cx="118237" cy="178181"/>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4942839" y="296799"/>
              <a:ext cx="2458085" cy="259715"/>
            </a:xfrm>
            <a:custGeom>
              <a:avLst/>
              <a:gdLst/>
              <a:ahLst/>
              <a:cxnLst/>
              <a:rect l="l" t="t" r="r" b="b"/>
              <a:pathLst>
                <a:path w="2458084" h="259715">
                  <a:moveTo>
                    <a:pt x="1559052" y="2031"/>
                  </a:moveTo>
                  <a:lnTo>
                    <a:pt x="1610614" y="2031"/>
                  </a:lnTo>
                  <a:lnTo>
                    <a:pt x="1610614" y="212216"/>
                  </a:lnTo>
                  <a:lnTo>
                    <a:pt x="1738757" y="212216"/>
                  </a:lnTo>
                  <a:lnTo>
                    <a:pt x="1738757" y="255270"/>
                  </a:lnTo>
                  <a:lnTo>
                    <a:pt x="1559052" y="255270"/>
                  </a:lnTo>
                  <a:lnTo>
                    <a:pt x="1559052" y="2031"/>
                  </a:lnTo>
                  <a:close/>
                </a:path>
                <a:path w="2458084" h="259715">
                  <a:moveTo>
                    <a:pt x="650748" y="2031"/>
                  </a:moveTo>
                  <a:lnTo>
                    <a:pt x="702310" y="2031"/>
                  </a:lnTo>
                  <a:lnTo>
                    <a:pt x="702310" y="212216"/>
                  </a:lnTo>
                  <a:lnTo>
                    <a:pt x="830452" y="212216"/>
                  </a:lnTo>
                  <a:lnTo>
                    <a:pt x="830452" y="255270"/>
                  </a:lnTo>
                  <a:lnTo>
                    <a:pt x="650748" y="255270"/>
                  </a:lnTo>
                  <a:lnTo>
                    <a:pt x="650748" y="2031"/>
                  </a:lnTo>
                  <a:close/>
                </a:path>
                <a:path w="2458084" h="259715">
                  <a:moveTo>
                    <a:pt x="2406523" y="0"/>
                  </a:moveTo>
                  <a:lnTo>
                    <a:pt x="2458085" y="0"/>
                  </a:lnTo>
                  <a:lnTo>
                    <a:pt x="2458085" y="255270"/>
                  </a:lnTo>
                  <a:lnTo>
                    <a:pt x="2406523" y="255270"/>
                  </a:lnTo>
                  <a:lnTo>
                    <a:pt x="2406523" y="0"/>
                  </a:lnTo>
                  <a:close/>
                </a:path>
                <a:path w="2458084" h="259715">
                  <a:moveTo>
                    <a:pt x="1847595" y="0"/>
                  </a:moveTo>
                  <a:lnTo>
                    <a:pt x="1902079" y="0"/>
                  </a:lnTo>
                  <a:lnTo>
                    <a:pt x="2004314" y="255270"/>
                  </a:lnTo>
                  <a:lnTo>
                    <a:pt x="1948180" y="255270"/>
                  </a:lnTo>
                  <a:lnTo>
                    <a:pt x="1925955" y="197230"/>
                  </a:lnTo>
                  <a:lnTo>
                    <a:pt x="1823846" y="197230"/>
                  </a:lnTo>
                  <a:lnTo>
                    <a:pt x="1802891" y="255270"/>
                  </a:lnTo>
                  <a:lnTo>
                    <a:pt x="1748155" y="255270"/>
                  </a:lnTo>
                  <a:lnTo>
                    <a:pt x="1847595" y="0"/>
                  </a:lnTo>
                  <a:close/>
                </a:path>
                <a:path w="2458084" h="259715">
                  <a:moveTo>
                    <a:pt x="1203833" y="0"/>
                  </a:moveTo>
                  <a:lnTo>
                    <a:pt x="1255268" y="0"/>
                  </a:lnTo>
                  <a:lnTo>
                    <a:pt x="1255268" y="138302"/>
                  </a:lnTo>
                  <a:lnTo>
                    <a:pt x="1255387" y="153257"/>
                  </a:lnTo>
                  <a:lnTo>
                    <a:pt x="1262824" y="195072"/>
                  </a:lnTo>
                  <a:lnTo>
                    <a:pt x="1296818" y="214925"/>
                  </a:lnTo>
                  <a:lnTo>
                    <a:pt x="1307084" y="215518"/>
                  </a:lnTo>
                  <a:lnTo>
                    <a:pt x="1317369" y="214969"/>
                  </a:lnTo>
                  <a:lnTo>
                    <a:pt x="1351873" y="190841"/>
                  </a:lnTo>
                  <a:lnTo>
                    <a:pt x="1355852" y="141224"/>
                  </a:lnTo>
                  <a:lnTo>
                    <a:pt x="1355852" y="0"/>
                  </a:lnTo>
                  <a:lnTo>
                    <a:pt x="1407287" y="0"/>
                  </a:lnTo>
                  <a:lnTo>
                    <a:pt x="1407287" y="134112"/>
                  </a:lnTo>
                  <a:lnTo>
                    <a:pt x="1407025" y="155396"/>
                  </a:lnTo>
                  <a:lnTo>
                    <a:pt x="1403096" y="199009"/>
                  </a:lnTo>
                  <a:lnTo>
                    <a:pt x="1381634" y="237249"/>
                  </a:lnTo>
                  <a:lnTo>
                    <a:pt x="1347612" y="255248"/>
                  </a:lnTo>
                  <a:lnTo>
                    <a:pt x="1308608" y="259587"/>
                  </a:lnTo>
                  <a:lnTo>
                    <a:pt x="1291417" y="259064"/>
                  </a:lnTo>
                  <a:lnTo>
                    <a:pt x="1253109" y="251205"/>
                  </a:lnTo>
                  <a:lnTo>
                    <a:pt x="1218287" y="222398"/>
                  </a:lnTo>
                  <a:lnTo>
                    <a:pt x="1205071" y="173767"/>
                  </a:lnTo>
                  <a:lnTo>
                    <a:pt x="1203833" y="136143"/>
                  </a:lnTo>
                  <a:lnTo>
                    <a:pt x="1203833" y="0"/>
                  </a:lnTo>
                  <a:close/>
                </a:path>
                <a:path w="2458084" h="259715">
                  <a:moveTo>
                    <a:pt x="966343" y="0"/>
                  </a:moveTo>
                  <a:lnTo>
                    <a:pt x="1155700" y="0"/>
                  </a:lnTo>
                  <a:lnTo>
                    <a:pt x="1155700" y="43179"/>
                  </a:lnTo>
                  <a:lnTo>
                    <a:pt x="1017905" y="43179"/>
                  </a:lnTo>
                  <a:lnTo>
                    <a:pt x="1017905" y="99822"/>
                  </a:lnTo>
                  <a:lnTo>
                    <a:pt x="1146048" y="99822"/>
                  </a:lnTo>
                  <a:lnTo>
                    <a:pt x="1146048" y="142748"/>
                  </a:lnTo>
                  <a:lnTo>
                    <a:pt x="1017905" y="142748"/>
                  </a:lnTo>
                  <a:lnTo>
                    <a:pt x="1017905" y="212216"/>
                  </a:lnTo>
                  <a:lnTo>
                    <a:pt x="1160526" y="212216"/>
                  </a:lnTo>
                  <a:lnTo>
                    <a:pt x="1160526" y="255270"/>
                  </a:lnTo>
                  <a:lnTo>
                    <a:pt x="966343" y="255270"/>
                  </a:lnTo>
                  <a:lnTo>
                    <a:pt x="966343" y="0"/>
                  </a:lnTo>
                  <a:close/>
                </a:path>
                <a:path w="2458084" h="259715">
                  <a:moveTo>
                    <a:pt x="864235" y="0"/>
                  </a:moveTo>
                  <a:lnTo>
                    <a:pt x="915797" y="0"/>
                  </a:lnTo>
                  <a:lnTo>
                    <a:pt x="915797" y="255270"/>
                  </a:lnTo>
                  <a:lnTo>
                    <a:pt x="864235" y="255270"/>
                  </a:lnTo>
                  <a:lnTo>
                    <a:pt x="864235" y="0"/>
                  </a:lnTo>
                  <a:close/>
                </a:path>
                <a:path w="2458084" h="259715">
                  <a:moveTo>
                    <a:pt x="255905" y="0"/>
                  </a:moveTo>
                  <a:lnTo>
                    <a:pt x="307339" y="0"/>
                  </a:lnTo>
                  <a:lnTo>
                    <a:pt x="307339" y="138302"/>
                  </a:lnTo>
                  <a:lnTo>
                    <a:pt x="307459" y="153400"/>
                  </a:lnTo>
                  <a:lnTo>
                    <a:pt x="315079" y="196070"/>
                  </a:lnTo>
                  <a:lnTo>
                    <a:pt x="359156" y="215518"/>
                  </a:lnTo>
                  <a:lnTo>
                    <a:pt x="377420" y="213588"/>
                  </a:lnTo>
                  <a:lnTo>
                    <a:pt x="405638" y="184530"/>
                  </a:lnTo>
                  <a:lnTo>
                    <a:pt x="407924" y="141224"/>
                  </a:lnTo>
                  <a:lnTo>
                    <a:pt x="407924" y="0"/>
                  </a:lnTo>
                  <a:lnTo>
                    <a:pt x="459359" y="0"/>
                  </a:lnTo>
                  <a:lnTo>
                    <a:pt x="459359" y="91059"/>
                  </a:lnTo>
                  <a:lnTo>
                    <a:pt x="471052" y="88130"/>
                  </a:lnTo>
                  <a:lnTo>
                    <a:pt x="500634" y="59436"/>
                  </a:lnTo>
                  <a:lnTo>
                    <a:pt x="500888" y="48895"/>
                  </a:lnTo>
                  <a:lnTo>
                    <a:pt x="477138" y="48895"/>
                  </a:lnTo>
                  <a:lnTo>
                    <a:pt x="477138" y="0"/>
                  </a:lnTo>
                  <a:lnTo>
                    <a:pt x="526034" y="0"/>
                  </a:lnTo>
                  <a:lnTo>
                    <a:pt x="526034" y="35051"/>
                  </a:lnTo>
                  <a:lnTo>
                    <a:pt x="520064" y="74763"/>
                  </a:lnTo>
                  <a:lnTo>
                    <a:pt x="488330" y="103282"/>
                  </a:lnTo>
                  <a:lnTo>
                    <a:pt x="459359" y="110871"/>
                  </a:lnTo>
                  <a:lnTo>
                    <a:pt x="459359" y="134112"/>
                  </a:lnTo>
                  <a:lnTo>
                    <a:pt x="458311" y="172847"/>
                  </a:lnTo>
                  <a:lnTo>
                    <a:pt x="449357" y="216344"/>
                  </a:lnTo>
                  <a:lnTo>
                    <a:pt x="407733" y="252444"/>
                  </a:lnTo>
                  <a:lnTo>
                    <a:pt x="360680" y="259587"/>
                  </a:lnTo>
                  <a:lnTo>
                    <a:pt x="332628" y="257683"/>
                  </a:lnTo>
                  <a:lnTo>
                    <a:pt x="289956" y="242443"/>
                  </a:lnTo>
                  <a:lnTo>
                    <a:pt x="263120" y="208248"/>
                  </a:lnTo>
                  <a:lnTo>
                    <a:pt x="256214" y="156337"/>
                  </a:lnTo>
                  <a:lnTo>
                    <a:pt x="255905" y="136143"/>
                  </a:lnTo>
                  <a:lnTo>
                    <a:pt x="255905" y="0"/>
                  </a:lnTo>
                  <a:close/>
                </a:path>
                <a:path w="2458084" h="259715">
                  <a:moveTo>
                    <a:pt x="0" y="0"/>
                  </a:moveTo>
                  <a:lnTo>
                    <a:pt x="94234" y="0"/>
                  </a:lnTo>
                  <a:lnTo>
                    <a:pt x="109190" y="307"/>
                  </a:lnTo>
                  <a:lnTo>
                    <a:pt x="153582" y="8800"/>
                  </a:lnTo>
                  <a:lnTo>
                    <a:pt x="188753" y="37272"/>
                  </a:lnTo>
                  <a:lnTo>
                    <a:pt x="209280" y="82702"/>
                  </a:lnTo>
                  <a:lnTo>
                    <a:pt x="213995" y="130048"/>
                  </a:lnTo>
                  <a:lnTo>
                    <a:pt x="213496" y="145291"/>
                  </a:lnTo>
                  <a:lnTo>
                    <a:pt x="206121" y="184403"/>
                  </a:lnTo>
                  <a:lnTo>
                    <a:pt x="187172" y="220229"/>
                  </a:lnTo>
                  <a:lnTo>
                    <a:pt x="153455" y="245830"/>
                  </a:lnTo>
                  <a:lnTo>
                    <a:pt x="110581" y="254934"/>
                  </a:lnTo>
                  <a:lnTo>
                    <a:pt x="97027" y="255270"/>
                  </a:lnTo>
                  <a:lnTo>
                    <a:pt x="0" y="255270"/>
                  </a:lnTo>
                  <a:lnTo>
                    <a:pt x="0" y="0"/>
                  </a:lnTo>
                  <a:close/>
                </a:path>
              </a:pathLst>
            </a:custGeom>
            <a:ln w="9144">
              <a:solidFill>
                <a:srgbClr val="D03E0C"/>
              </a:solidFill>
            </a:ln>
          </p:spPr>
          <p:txBody>
            <a:bodyPr wrap="square" lIns="0" tIns="0" rIns="0" bIns="0" rtlCol="0"/>
            <a:lstStyle/>
            <a:p>
              <a:endParaRPr/>
            </a:p>
          </p:txBody>
        </p:sp>
        <p:sp>
          <p:nvSpPr>
            <p:cNvPr id="18" name="object 18"/>
            <p:cNvSpPr/>
            <p:nvPr/>
          </p:nvSpPr>
          <p:spPr>
            <a:xfrm>
              <a:off x="7439405" y="289560"/>
              <a:ext cx="192405" cy="201295"/>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5240273" y="230124"/>
              <a:ext cx="2162175" cy="326390"/>
            </a:xfrm>
            <a:custGeom>
              <a:avLst/>
              <a:gdLst/>
              <a:ahLst/>
              <a:cxnLst/>
              <a:rect l="l" t="t" r="r" b="b"/>
              <a:pathLst>
                <a:path w="2162175" h="326390">
                  <a:moveTo>
                    <a:pt x="1951227" y="62356"/>
                  </a:moveTo>
                  <a:lnTo>
                    <a:pt x="1993503" y="67325"/>
                  </a:lnTo>
                  <a:lnTo>
                    <a:pt x="2037613" y="93176"/>
                  </a:lnTo>
                  <a:lnTo>
                    <a:pt x="2059812" y="137413"/>
                  </a:lnTo>
                  <a:lnTo>
                    <a:pt x="2008631" y="146938"/>
                  </a:lnTo>
                  <a:lnTo>
                    <a:pt x="2005349" y="138009"/>
                  </a:lnTo>
                  <a:lnTo>
                    <a:pt x="2000853" y="130079"/>
                  </a:lnTo>
                  <a:lnTo>
                    <a:pt x="1961897" y="107094"/>
                  </a:lnTo>
                  <a:lnTo>
                    <a:pt x="1951227" y="106425"/>
                  </a:lnTo>
                  <a:lnTo>
                    <a:pt x="1935154" y="107759"/>
                  </a:lnTo>
                  <a:lnTo>
                    <a:pt x="1897506" y="127762"/>
                  </a:lnTo>
                  <a:lnTo>
                    <a:pt x="1878808" y="171571"/>
                  </a:lnTo>
                  <a:lnTo>
                    <a:pt x="1877568" y="191388"/>
                  </a:lnTo>
                  <a:lnTo>
                    <a:pt x="1878830" y="212651"/>
                  </a:lnTo>
                  <a:lnTo>
                    <a:pt x="1897760" y="259461"/>
                  </a:lnTo>
                  <a:lnTo>
                    <a:pt x="1935069" y="280785"/>
                  </a:lnTo>
                  <a:lnTo>
                    <a:pt x="1950593" y="282193"/>
                  </a:lnTo>
                  <a:lnTo>
                    <a:pt x="1958709" y="281809"/>
                  </a:lnTo>
                  <a:lnTo>
                    <a:pt x="1998265" y="268874"/>
                  </a:lnTo>
                  <a:lnTo>
                    <a:pt x="2011045" y="260476"/>
                  </a:lnTo>
                  <a:lnTo>
                    <a:pt x="2011045" y="228091"/>
                  </a:lnTo>
                  <a:lnTo>
                    <a:pt x="1951990" y="228091"/>
                  </a:lnTo>
                  <a:lnTo>
                    <a:pt x="1951990" y="185038"/>
                  </a:lnTo>
                  <a:lnTo>
                    <a:pt x="2063115" y="185038"/>
                  </a:lnTo>
                  <a:lnTo>
                    <a:pt x="2063115" y="286765"/>
                  </a:lnTo>
                  <a:lnTo>
                    <a:pt x="2030682" y="308161"/>
                  </a:lnTo>
                  <a:lnTo>
                    <a:pt x="1985263" y="323294"/>
                  </a:lnTo>
                  <a:lnTo>
                    <a:pt x="1953895" y="326263"/>
                  </a:lnTo>
                  <a:lnTo>
                    <a:pt x="1934535" y="325215"/>
                  </a:lnTo>
                  <a:lnTo>
                    <a:pt x="1884172" y="309499"/>
                  </a:lnTo>
                  <a:lnTo>
                    <a:pt x="1847774" y="276209"/>
                  </a:lnTo>
                  <a:lnTo>
                    <a:pt x="1828133" y="228790"/>
                  </a:lnTo>
                  <a:lnTo>
                    <a:pt x="1824354" y="193421"/>
                  </a:lnTo>
                  <a:lnTo>
                    <a:pt x="1825402" y="174061"/>
                  </a:lnTo>
                  <a:lnTo>
                    <a:pt x="1841119" y="122554"/>
                  </a:lnTo>
                  <a:lnTo>
                    <a:pt x="1874891" y="84228"/>
                  </a:lnTo>
                  <a:lnTo>
                    <a:pt x="1917620" y="65516"/>
                  </a:lnTo>
                  <a:lnTo>
                    <a:pt x="1933680" y="63144"/>
                  </a:lnTo>
                  <a:lnTo>
                    <a:pt x="1951227" y="62356"/>
                  </a:lnTo>
                  <a:close/>
                </a:path>
                <a:path w="2162175" h="326390">
                  <a:moveTo>
                    <a:pt x="753363" y="35305"/>
                  </a:moveTo>
                  <a:lnTo>
                    <a:pt x="784351" y="35305"/>
                  </a:lnTo>
                  <a:lnTo>
                    <a:pt x="822325" y="57911"/>
                  </a:lnTo>
                  <a:lnTo>
                    <a:pt x="788035" y="57911"/>
                  </a:lnTo>
                  <a:lnTo>
                    <a:pt x="768858" y="45084"/>
                  </a:lnTo>
                  <a:lnTo>
                    <a:pt x="749680" y="57911"/>
                  </a:lnTo>
                  <a:lnTo>
                    <a:pt x="715390" y="57911"/>
                  </a:lnTo>
                  <a:lnTo>
                    <a:pt x="753363" y="35305"/>
                  </a:lnTo>
                  <a:close/>
                </a:path>
                <a:path w="2162175" h="326390">
                  <a:moveTo>
                    <a:pt x="97916" y="8127"/>
                  </a:moveTo>
                  <a:lnTo>
                    <a:pt x="120523" y="8127"/>
                  </a:lnTo>
                  <a:lnTo>
                    <a:pt x="119903" y="19083"/>
                  </a:lnTo>
                  <a:lnTo>
                    <a:pt x="98551" y="51816"/>
                  </a:lnTo>
                  <a:lnTo>
                    <a:pt x="89535" y="51816"/>
                  </a:lnTo>
                  <a:lnTo>
                    <a:pt x="85598" y="51816"/>
                  </a:lnTo>
                  <a:lnTo>
                    <a:pt x="47116" y="39497"/>
                  </a:lnTo>
                  <a:lnTo>
                    <a:pt x="39370" y="37465"/>
                  </a:lnTo>
                  <a:lnTo>
                    <a:pt x="34543" y="37465"/>
                  </a:lnTo>
                  <a:lnTo>
                    <a:pt x="30734" y="37465"/>
                  </a:lnTo>
                  <a:lnTo>
                    <a:pt x="27939" y="38607"/>
                  </a:lnTo>
                  <a:lnTo>
                    <a:pt x="25780" y="40767"/>
                  </a:lnTo>
                  <a:lnTo>
                    <a:pt x="23749" y="43052"/>
                  </a:lnTo>
                  <a:lnTo>
                    <a:pt x="22605" y="46990"/>
                  </a:lnTo>
                  <a:lnTo>
                    <a:pt x="22478" y="52577"/>
                  </a:lnTo>
                  <a:lnTo>
                    <a:pt x="253" y="52577"/>
                  </a:lnTo>
                  <a:lnTo>
                    <a:pt x="126" y="49910"/>
                  </a:lnTo>
                  <a:lnTo>
                    <a:pt x="0" y="47751"/>
                  </a:lnTo>
                  <a:lnTo>
                    <a:pt x="0" y="46354"/>
                  </a:lnTo>
                  <a:lnTo>
                    <a:pt x="22478" y="8381"/>
                  </a:lnTo>
                  <a:lnTo>
                    <a:pt x="31750" y="8381"/>
                  </a:lnTo>
                  <a:lnTo>
                    <a:pt x="35813" y="8381"/>
                  </a:lnTo>
                  <a:lnTo>
                    <a:pt x="62102" y="17145"/>
                  </a:lnTo>
                  <a:lnTo>
                    <a:pt x="71374" y="21208"/>
                  </a:lnTo>
                  <a:lnTo>
                    <a:pt x="78612" y="23368"/>
                  </a:lnTo>
                  <a:lnTo>
                    <a:pt x="83820" y="23368"/>
                  </a:lnTo>
                  <a:lnTo>
                    <a:pt x="87502" y="23368"/>
                  </a:lnTo>
                  <a:lnTo>
                    <a:pt x="90550" y="22098"/>
                  </a:lnTo>
                  <a:lnTo>
                    <a:pt x="93090" y="19811"/>
                  </a:lnTo>
                  <a:lnTo>
                    <a:pt x="95630" y="17525"/>
                  </a:lnTo>
                  <a:lnTo>
                    <a:pt x="97154" y="13589"/>
                  </a:lnTo>
                  <a:lnTo>
                    <a:pt x="97916" y="8127"/>
                  </a:lnTo>
                  <a:close/>
                </a:path>
                <a:path w="2162175" h="326390">
                  <a:moveTo>
                    <a:pt x="2082927" y="0"/>
                  </a:moveTo>
                  <a:lnTo>
                    <a:pt x="2137791" y="0"/>
                  </a:lnTo>
                  <a:lnTo>
                    <a:pt x="2161794" y="52070"/>
                  </a:lnTo>
                  <a:lnTo>
                    <a:pt x="2131059" y="52070"/>
                  </a:lnTo>
                  <a:lnTo>
                    <a:pt x="2082927" y="0"/>
                  </a:lnTo>
                  <a:close/>
                </a:path>
                <a:path w="2162175" h="326390">
                  <a:moveTo>
                    <a:pt x="1527048" y="0"/>
                  </a:moveTo>
                  <a:lnTo>
                    <a:pt x="1581784" y="0"/>
                  </a:lnTo>
                  <a:lnTo>
                    <a:pt x="1605915" y="52070"/>
                  </a:lnTo>
                  <a:lnTo>
                    <a:pt x="1575053" y="52070"/>
                  </a:lnTo>
                  <a:lnTo>
                    <a:pt x="1527048" y="0"/>
                  </a:lnTo>
                  <a:close/>
                </a:path>
              </a:pathLst>
            </a:custGeom>
            <a:ln w="9144">
              <a:solidFill>
                <a:srgbClr val="D03E0C"/>
              </a:solidFill>
            </a:ln>
          </p:spPr>
          <p:txBody>
            <a:bodyPr wrap="square" lIns="0" tIns="0" rIns="0" bIns="0" rtlCol="0"/>
            <a:lstStyle/>
            <a:p>
              <a:endParaRPr/>
            </a:p>
          </p:txBody>
        </p:sp>
      </p:grpSp>
      <p:sp>
        <p:nvSpPr>
          <p:cNvPr id="20" name="object 20"/>
          <p:cNvSpPr/>
          <p:nvPr/>
        </p:nvSpPr>
        <p:spPr>
          <a:xfrm>
            <a:off x="2971800" y="2889504"/>
            <a:ext cx="3581400" cy="3816096"/>
          </a:xfrm>
          <a:prstGeom prst="rect">
            <a:avLst/>
          </a:prstGeom>
          <a:blipFill>
            <a:blip r:embed="rId9" cstate="print"/>
            <a:stretch>
              <a:fillRect/>
            </a:stretch>
          </a:blipFill>
        </p:spPr>
        <p:txBody>
          <a:bodyPr wrap="square" lIns="0" tIns="0" rIns="0" bIns="0" rtlCol="0"/>
          <a:lstStyle/>
          <a:p>
            <a:endParaRPr/>
          </a:p>
        </p:txBody>
      </p:sp>
      <p:sp>
        <p:nvSpPr>
          <p:cNvPr id="21" name="object 21"/>
          <p:cNvSpPr txBox="1"/>
          <p:nvPr/>
        </p:nvSpPr>
        <p:spPr>
          <a:xfrm>
            <a:off x="383540" y="759866"/>
            <a:ext cx="8453755" cy="2155190"/>
          </a:xfrm>
          <a:prstGeom prst="rect">
            <a:avLst/>
          </a:prstGeom>
        </p:spPr>
        <p:txBody>
          <a:bodyPr vert="horz" wrap="square" lIns="0" tIns="40640" rIns="0" bIns="0" rtlCol="0">
            <a:spAutoFit/>
          </a:bodyPr>
          <a:lstStyle/>
          <a:p>
            <a:pPr marL="12700">
              <a:lnSpc>
                <a:spcPct val="100000"/>
              </a:lnSpc>
              <a:spcBef>
                <a:spcPts val="320"/>
              </a:spcBef>
              <a:tabLst>
                <a:tab pos="3171190" algn="l"/>
              </a:tabLst>
            </a:pPr>
            <a:r>
              <a:rPr sz="2000" b="1" i="1" spc="-5" dirty="0">
                <a:latin typeface="Arial"/>
                <a:cs typeface="Arial"/>
              </a:rPr>
              <a:t>Theo </a:t>
            </a:r>
            <a:r>
              <a:rPr sz="2000" b="1" i="1" spc="-10" dirty="0">
                <a:latin typeface="Arial"/>
                <a:cs typeface="Arial"/>
              </a:rPr>
              <a:t>J.Han</a:t>
            </a:r>
            <a:r>
              <a:rPr sz="2000" b="1" i="1" spc="40" dirty="0">
                <a:latin typeface="Arial"/>
                <a:cs typeface="Arial"/>
              </a:rPr>
              <a:t> </a:t>
            </a:r>
            <a:r>
              <a:rPr sz="2000" b="1" i="1" spc="-10" dirty="0">
                <a:latin typeface="Arial"/>
                <a:cs typeface="Arial"/>
              </a:rPr>
              <a:t>và</a:t>
            </a:r>
            <a:r>
              <a:rPr sz="2000" b="1" i="1" spc="25" dirty="0">
                <a:latin typeface="Arial"/>
                <a:cs typeface="Arial"/>
              </a:rPr>
              <a:t> </a:t>
            </a:r>
            <a:r>
              <a:rPr sz="2000" b="1" i="1" spc="-10" dirty="0">
                <a:latin typeface="Arial"/>
                <a:cs typeface="Arial"/>
              </a:rPr>
              <a:t>M.Kamber	(2006)</a:t>
            </a:r>
            <a:r>
              <a:rPr sz="2000" b="1" i="1" spc="25" dirty="0">
                <a:latin typeface="Arial"/>
                <a:cs typeface="Arial"/>
              </a:rPr>
              <a:t> </a:t>
            </a:r>
            <a:r>
              <a:rPr sz="2000" b="1" i="1" spc="-5" dirty="0">
                <a:latin typeface="Arial"/>
                <a:cs typeface="Arial"/>
              </a:rPr>
              <a:t>[1]:</a:t>
            </a:r>
            <a:endParaRPr sz="2000">
              <a:latin typeface="Arial"/>
              <a:cs typeface="Arial"/>
            </a:endParaRPr>
          </a:p>
          <a:p>
            <a:pPr marL="12700">
              <a:lnSpc>
                <a:spcPct val="100000"/>
              </a:lnSpc>
              <a:spcBef>
                <a:spcPts val="220"/>
              </a:spcBef>
            </a:pPr>
            <a:r>
              <a:rPr sz="2000" b="1" u="heavy" spc="5" dirty="0">
                <a:uFill>
                  <a:solidFill>
                    <a:srgbClr val="000000"/>
                  </a:solidFill>
                </a:uFill>
                <a:latin typeface="Arial"/>
                <a:cs typeface="Arial"/>
              </a:rPr>
              <a:t>Thứ</a:t>
            </a:r>
            <a:r>
              <a:rPr sz="2000" b="1" u="heavy" spc="-35" dirty="0">
                <a:uFill>
                  <a:solidFill>
                    <a:srgbClr val="000000"/>
                  </a:solidFill>
                </a:uFill>
                <a:latin typeface="Arial"/>
                <a:cs typeface="Arial"/>
              </a:rPr>
              <a:t> </a:t>
            </a:r>
            <a:r>
              <a:rPr sz="2000" b="1" u="heavy" spc="-5" dirty="0">
                <a:uFill>
                  <a:solidFill>
                    <a:srgbClr val="000000"/>
                  </a:solidFill>
                </a:uFill>
                <a:latin typeface="Arial"/>
                <a:cs typeface="Arial"/>
              </a:rPr>
              <a:t>nhất</a:t>
            </a:r>
            <a:r>
              <a:rPr sz="2000" spc="-5" dirty="0">
                <a:latin typeface="Arial"/>
                <a:cs typeface="Arial"/>
              </a:rPr>
              <a:t>:</a:t>
            </a:r>
            <a:endParaRPr sz="2000">
              <a:latin typeface="Arial"/>
              <a:cs typeface="Arial"/>
            </a:endParaRPr>
          </a:p>
          <a:p>
            <a:pPr marL="12700">
              <a:lnSpc>
                <a:spcPct val="100000"/>
              </a:lnSpc>
              <a:spcBef>
                <a:spcPts val="480"/>
              </a:spcBef>
            </a:pPr>
            <a:r>
              <a:rPr sz="2000" b="1" spc="-5" dirty="0">
                <a:solidFill>
                  <a:srgbClr val="FF0000"/>
                </a:solidFill>
                <a:latin typeface="Arial"/>
                <a:cs typeface="Arial"/>
              </a:rPr>
              <a:t>Khai</a:t>
            </a:r>
            <a:r>
              <a:rPr sz="2000" b="1" spc="180" dirty="0">
                <a:solidFill>
                  <a:srgbClr val="FF0000"/>
                </a:solidFill>
                <a:latin typeface="Arial"/>
                <a:cs typeface="Arial"/>
              </a:rPr>
              <a:t> </a:t>
            </a:r>
            <a:r>
              <a:rPr sz="2000" b="1" spc="-5" dirty="0">
                <a:solidFill>
                  <a:srgbClr val="FF0000"/>
                </a:solidFill>
                <a:latin typeface="Arial"/>
                <a:cs typeface="Arial"/>
              </a:rPr>
              <a:t>khoáng</a:t>
            </a:r>
            <a:r>
              <a:rPr sz="2000" b="1" spc="200" dirty="0">
                <a:solidFill>
                  <a:srgbClr val="FF0000"/>
                </a:solidFill>
                <a:latin typeface="Arial"/>
                <a:cs typeface="Arial"/>
              </a:rPr>
              <a:t> </a:t>
            </a:r>
            <a:r>
              <a:rPr sz="2000" b="1" spc="-5" dirty="0">
                <a:solidFill>
                  <a:srgbClr val="FF0000"/>
                </a:solidFill>
                <a:latin typeface="Arial"/>
                <a:cs typeface="Arial"/>
              </a:rPr>
              <a:t>dữ</a:t>
            </a:r>
            <a:r>
              <a:rPr sz="2000" b="1" spc="190" dirty="0">
                <a:solidFill>
                  <a:srgbClr val="FF0000"/>
                </a:solidFill>
                <a:latin typeface="Arial"/>
                <a:cs typeface="Arial"/>
              </a:rPr>
              <a:t> </a:t>
            </a:r>
            <a:r>
              <a:rPr sz="2000" b="1" spc="-5" dirty="0">
                <a:solidFill>
                  <a:srgbClr val="FF0000"/>
                </a:solidFill>
                <a:latin typeface="Arial"/>
                <a:cs typeface="Arial"/>
              </a:rPr>
              <a:t>liệu</a:t>
            </a:r>
            <a:r>
              <a:rPr sz="2000" b="1" spc="190" dirty="0">
                <a:solidFill>
                  <a:srgbClr val="FF0000"/>
                </a:solidFill>
                <a:latin typeface="Arial"/>
                <a:cs typeface="Arial"/>
              </a:rPr>
              <a:t> </a:t>
            </a:r>
            <a:r>
              <a:rPr sz="2000" b="1" dirty="0">
                <a:solidFill>
                  <a:srgbClr val="FF0000"/>
                </a:solidFill>
                <a:latin typeface="Arial"/>
                <a:cs typeface="Arial"/>
              </a:rPr>
              <a:t>(Data</a:t>
            </a:r>
            <a:r>
              <a:rPr sz="2000" b="1" spc="160" dirty="0">
                <a:solidFill>
                  <a:srgbClr val="FF0000"/>
                </a:solidFill>
                <a:latin typeface="Arial"/>
                <a:cs typeface="Arial"/>
              </a:rPr>
              <a:t> </a:t>
            </a:r>
            <a:r>
              <a:rPr sz="2000" b="1" dirty="0">
                <a:solidFill>
                  <a:srgbClr val="FF0000"/>
                </a:solidFill>
                <a:latin typeface="Arial"/>
                <a:cs typeface="Arial"/>
              </a:rPr>
              <a:t>Mining)</a:t>
            </a:r>
            <a:r>
              <a:rPr sz="2000" b="1" spc="180" dirty="0">
                <a:solidFill>
                  <a:srgbClr val="FF0000"/>
                </a:solidFill>
                <a:latin typeface="Arial"/>
                <a:cs typeface="Arial"/>
              </a:rPr>
              <a:t> </a:t>
            </a:r>
            <a:r>
              <a:rPr sz="2000" b="1" spc="-5" dirty="0">
                <a:solidFill>
                  <a:srgbClr val="FF0000"/>
                </a:solidFill>
                <a:latin typeface="Arial"/>
                <a:cs typeface="Arial"/>
              </a:rPr>
              <a:t>là</a:t>
            </a:r>
            <a:r>
              <a:rPr sz="2000" b="1" spc="185" dirty="0">
                <a:solidFill>
                  <a:srgbClr val="FF0000"/>
                </a:solidFill>
                <a:latin typeface="Arial"/>
                <a:cs typeface="Arial"/>
              </a:rPr>
              <a:t> </a:t>
            </a:r>
            <a:r>
              <a:rPr sz="2000" b="1" spc="-5" dirty="0">
                <a:solidFill>
                  <a:srgbClr val="FF0000"/>
                </a:solidFill>
                <a:latin typeface="Arial"/>
                <a:cs typeface="Arial"/>
              </a:rPr>
              <a:t>quá</a:t>
            </a:r>
            <a:r>
              <a:rPr sz="2000" b="1" spc="185" dirty="0">
                <a:solidFill>
                  <a:srgbClr val="FF0000"/>
                </a:solidFill>
                <a:latin typeface="Arial"/>
                <a:cs typeface="Arial"/>
              </a:rPr>
              <a:t> </a:t>
            </a:r>
            <a:r>
              <a:rPr sz="2000" b="1" spc="-5" dirty="0">
                <a:solidFill>
                  <a:srgbClr val="FF0000"/>
                </a:solidFill>
                <a:latin typeface="Arial"/>
                <a:cs typeface="Arial"/>
              </a:rPr>
              <a:t>trình</a:t>
            </a:r>
            <a:r>
              <a:rPr sz="2000" b="1" spc="200" dirty="0">
                <a:solidFill>
                  <a:srgbClr val="FF0000"/>
                </a:solidFill>
                <a:latin typeface="Arial"/>
                <a:cs typeface="Arial"/>
              </a:rPr>
              <a:t> </a:t>
            </a:r>
            <a:r>
              <a:rPr sz="2000" b="1" spc="-10" dirty="0">
                <a:solidFill>
                  <a:srgbClr val="FF0000"/>
                </a:solidFill>
                <a:latin typeface="Arial"/>
                <a:cs typeface="Arial"/>
              </a:rPr>
              <a:t>trích</a:t>
            </a:r>
            <a:r>
              <a:rPr sz="2000" b="1" spc="190" dirty="0">
                <a:solidFill>
                  <a:srgbClr val="FF0000"/>
                </a:solidFill>
                <a:latin typeface="Arial"/>
                <a:cs typeface="Arial"/>
              </a:rPr>
              <a:t> </a:t>
            </a:r>
            <a:r>
              <a:rPr sz="2000" b="1" spc="-10" dirty="0">
                <a:solidFill>
                  <a:srgbClr val="FF0000"/>
                </a:solidFill>
                <a:latin typeface="Arial"/>
                <a:cs typeface="Arial"/>
              </a:rPr>
              <a:t>chọn</a:t>
            </a:r>
            <a:r>
              <a:rPr sz="2000" b="1" spc="204" dirty="0">
                <a:solidFill>
                  <a:srgbClr val="FF0000"/>
                </a:solidFill>
                <a:latin typeface="Arial"/>
                <a:cs typeface="Arial"/>
              </a:rPr>
              <a:t> </a:t>
            </a:r>
            <a:r>
              <a:rPr sz="2000" b="1" spc="-10" dirty="0">
                <a:solidFill>
                  <a:srgbClr val="FF0000"/>
                </a:solidFill>
                <a:latin typeface="Arial"/>
                <a:cs typeface="Arial"/>
              </a:rPr>
              <a:t>ra</a:t>
            </a:r>
            <a:r>
              <a:rPr sz="2000" b="1" spc="180" dirty="0">
                <a:solidFill>
                  <a:srgbClr val="FF0000"/>
                </a:solidFill>
                <a:latin typeface="Arial"/>
                <a:cs typeface="Arial"/>
              </a:rPr>
              <a:t> </a:t>
            </a:r>
            <a:r>
              <a:rPr sz="2000" b="1" spc="-5" dirty="0">
                <a:solidFill>
                  <a:srgbClr val="FF0000"/>
                </a:solidFill>
                <a:latin typeface="Arial"/>
                <a:cs typeface="Arial"/>
              </a:rPr>
              <a:t>tri</a:t>
            </a:r>
            <a:r>
              <a:rPr sz="2000" b="1" spc="190" dirty="0">
                <a:solidFill>
                  <a:srgbClr val="FF0000"/>
                </a:solidFill>
                <a:latin typeface="Arial"/>
                <a:cs typeface="Arial"/>
              </a:rPr>
              <a:t> </a:t>
            </a:r>
            <a:r>
              <a:rPr sz="2000" b="1" spc="-5" dirty="0">
                <a:solidFill>
                  <a:srgbClr val="FF0000"/>
                </a:solidFill>
                <a:latin typeface="Arial"/>
                <a:cs typeface="Arial"/>
              </a:rPr>
              <a:t>thức</a:t>
            </a:r>
            <a:endParaRPr sz="2000">
              <a:latin typeface="Arial"/>
              <a:cs typeface="Arial"/>
            </a:endParaRPr>
          </a:p>
          <a:p>
            <a:pPr marL="12700">
              <a:lnSpc>
                <a:spcPct val="100000"/>
              </a:lnSpc>
              <a:spcBef>
                <a:spcPts val="480"/>
              </a:spcBef>
            </a:pPr>
            <a:r>
              <a:rPr sz="2000" b="1" dirty="0">
                <a:solidFill>
                  <a:srgbClr val="FF0000"/>
                </a:solidFill>
                <a:latin typeface="Arial"/>
                <a:cs typeface="Arial"/>
              </a:rPr>
              <a:t>từ </a:t>
            </a:r>
            <a:r>
              <a:rPr sz="2000" b="1" spc="-10" dirty="0">
                <a:solidFill>
                  <a:srgbClr val="FF0000"/>
                </a:solidFill>
                <a:latin typeface="Arial"/>
                <a:cs typeface="Arial"/>
              </a:rPr>
              <a:t>trong </a:t>
            </a:r>
            <a:r>
              <a:rPr sz="2000" b="1" spc="-5" dirty="0">
                <a:solidFill>
                  <a:srgbClr val="FF0000"/>
                </a:solidFill>
                <a:latin typeface="Arial"/>
                <a:cs typeface="Arial"/>
              </a:rPr>
              <a:t>một tập </a:t>
            </a:r>
            <a:r>
              <a:rPr sz="2000" b="1" spc="-10" dirty="0">
                <a:solidFill>
                  <a:srgbClr val="FF0000"/>
                </a:solidFill>
                <a:latin typeface="Arial"/>
                <a:cs typeface="Arial"/>
              </a:rPr>
              <a:t>hợp rất </a:t>
            </a:r>
            <a:r>
              <a:rPr sz="2000" b="1" spc="-5" dirty="0">
                <a:solidFill>
                  <a:srgbClr val="FF0000"/>
                </a:solidFill>
                <a:latin typeface="Arial"/>
                <a:cs typeface="Arial"/>
              </a:rPr>
              <a:t>lớn dữ</a:t>
            </a:r>
            <a:r>
              <a:rPr sz="2000" b="1" spc="45" dirty="0">
                <a:solidFill>
                  <a:srgbClr val="FF0000"/>
                </a:solidFill>
                <a:latin typeface="Arial"/>
                <a:cs typeface="Arial"/>
              </a:rPr>
              <a:t> </a:t>
            </a:r>
            <a:r>
              <a:rPr sz="2000" b="1" spc="-5" dirty="0">
                <a:solidFill>
                  <a:srgbClr val="FF0000"/>
                </a:solidFill>
                <a:latin typeface="Arial"/>
                <a:cs typeface="Arial"/>
              </a:rPr>
              <a:t>liệu</a:t>
            </a:r>
            <a:r>
              <a:rPr sz="2000" b="1" spc="-5" dirty="0">
                <a:latin typeface="Arial"/>
                <a:cs typeface="Arial"/>
              </a:rPr>
              <a:t>.</a:t>
            </a:r>
            <a:endParaRPr sz="2000">
              <a:latin typeface="Arial"/>
              <a:cs typeface="Arial"/>
            </a:endParaRPr>
          </a:p>
          <a:p>
            <a:pPr marL="12700">
              <a:lnSpc>
                <a:spcPct val="100000"/>
              </a:lnSpc>
              <a:spcBef>
                <a:spcPts val="480"/>
              </a:spcBef>
            </a:pPr>
            <a:r>
              <a:rPr sz="2000" b="1" spc="-5" dirty="0">
                <a:latin typeface="Arial"/>
                <a:cs typeface="Arial"/>
              </a:rPr>
              <a:t>Khai</a:t>
            </a:r>
            <a:r>
              <a:rPr sz="2000" b="1" spc="55" dirty="0">
                <a:latin typeface="Arial"/>
                <a:cs typeface="Arial"/>
              </a:rPr>
              <a:t> </a:t>
            </a:r>
            <a:r>
              <a:rPr sz="2000" b="1" dirty="0">
                <a:latin typeface="Arial"/>
                <a:cs typeface="Arial"/>
              </a:rPr>
              <a:t>khoáng</a:t>
            </a:r>
            <a:r>
              <a:rPr sz="2000" b="1" spc="80" dirty="0">
                <a:latin typeface="Arial"/>
                <a:cs typeface="Arial"/>
              </a:rPr>
              <a:t> </a:t>
            </a:r>
            <a:r>
              <a:rPr sz="2000" b="1" spc="-5" dirty="0">
                <a:latin typeface="Arial"/>
                <a:cs typeface="Arial"/>
              </a:rPr>
              <a:t>dữ</a:t>
            </a:r>
            <a:r>
              <a:rPr sz="2000" b="1" spc="65" dirty="0">
                <a:latin typeface="Arial"/>
                <a:cs typeface="Arial"/>
              </a:rPr>
              <a:t> </a:t>
            </a:r>
            <a:r>
              <a:rPr sz="2000" b="1" dirty="0">
                <a:latin typeface="Arial"/>
                <a:cs typeface="Arial"/>
              </a:rPr>
              <a:t>liệu</a:t>
            </a:r>
            <a:r>
              <a:rPr sz="2000" b="1" spc="70" dirty="0">
                <a:latin typeface="Arial"/>
                <a:cs typeface="Arial"/>
              </a:rPr>
              <a:t> </a:t>
            </a:r>
            <a:r>
              <a:rPr sz="2000" b="1" spc="-5" dirty="0">
                <a:latin typeface="Arial"/>
                <a:cs typeface="Arial"/>
              </a:rPr>
              <a:t>=</a:t>
            </a:r>
            <a:r>
              <a:rPr sz="2000" b="1" spc="75" dirty="0">
                <a:latin typeface="Arial"/>
                <a:cs typeface="Arial"/>
              </a:rPr>
              <a:t> </a:t>
            </a:r>
            <a:r>
              <a:rPr sz="2000" b="1" dirty="0">
                <a:latin typeface="Arial"/>
                <a:cs typeface="Arial"/>
              </a:rPr>
              <a:t>Phát</a:t>
            </a:r>
            <a:r>
              <a:rPr sz="2000" b="1" spc="70" dirty="0">
                <a:latin typeface="Arial"/>
                <a:cs typeface="Arial"/>
              </a:rPr>
              <a:t> </a:t>
            </a:r>
            <a:r>
              <a:rPr sz="2000" b="1" spc="-5" dirty="0">
                <a:latin typeface="Arial"/>
                <a:cs typeface="Arial"/>
              </a:rPr>
              <a:t>hiện</a:t>
            </a:r>
            <a:r>
              <a:rPr sz="2000" b="1" spc="70" dirty="0">
                <a:latin typeface="Arial"/>
                <a:cs typeface="Arial"/>
              </a:rPr>
              <a:t> </a:t>
            </a:r>
            <a:r>
              <a:rPr sz="2000" b="1" spc="-5" dirty="0">
                <a:latin typeface="Arial"/>
                <a:cs typeface="Arial"/>
              </a:rPr>
              <a:t>tri</a:t>
            </a:r>
            <a:r>
              <a:rPr sz="2000" b="1" spc="60" dirty="0">
                <a:latin typeface="Arial"/>
                <a:cs typeface="Arial"/>
              </a:rPr>
              <a:t> </a:t>
            </a:r>
            <a:r>
              <a:rPr sz="2000" b="1" spc="-5" dirty="0">
                <a:latin typeface="Arial"/>
                <a:cs typeface="Arial"/>
              </a:rPr>
              <a:t>thức</a:t>
            </a:r>
            <a:r>
              <a:rPr sz="2000" b="1" spc="65" dirty="0">
                <a:latin typeface="Arial"/>
                <a:cs typeface="Arial"/>
              </a:rPr>
              <a:t> </a:t>
            </a:r>
            <a:r>
              <a:rPr sz="2000" b="1" spc="-5" dirty="0">
                <a:latin typeface="Arial"/>
                <a:cs typeface="Arial"/>
              </a:rPr>
              <a:t>từ</a:t>
            </a:r>
            <a:r>
              <a:rPr sz="2000" b="1" spc="60" dirty="0">
                <a:latin typeface="Arial"/>
                <a:cs typeface="Arial"/>
              </a:rPr>
              <a:t> </a:t>
            </a:r>
            <a:r>
              <a:rPr sz="2000" b="1" spc="10" dirty="0">
                <a:latin typeface="Arial"/>
                <a:cs typeface="Arial"/>
              </a:rPr>
              <a:t>dữ</a:t>
            </a:r>
            <a:r>
              <a:rPr sz="2000" b="1" spc="60" dirty="0">
                <a:latin typeface="Arial"/>
                <a:cs typeface="Arial"/>
              </a:rPr>
              <a:t> </a:t>
            </a:r>
            <a:r>
              <a:rPr sz="2000" b="1" spc="-5" dirty="0">
                <a:latin typeface="Arial"/>
                <a:cs typeface="Arial"/>
              </a:rPr>
              <a:t>liệu</a:t>
            </a:r>
            <a:r>
              <a:rPr sz="2000" b="1" spc="90" dirty="0">
                <a:latin typeface="Arial"/>
                <a:cs typeface="Arial"/>
              </a:rPr>
              <a:t> </a:t>
            </a:r>
            <a:r>
              <a:rPr sz="2000" b="1" spc="-5" dirty="0">
                <a:latin typeface="Arial"/>
                <a:cs typeface="Arial"/>
              </a:rPr>
              <a:t>(KDD:</a:t>
            </a:r>
            <a:r>
              <a:rPr sz="2000" b="1" spc="75" dirty="0">
                <a:latin typeface="Arial"/>
                <a:cs typeface="Arial"/>
              </a:rPr>
              <a:t> </a:t>
            </a:r>
            <a:r>
              <a:rPr sz="2000" b="1" dirty="0">
                <a:latin typeface="Arial"/>
                <a:cs typeface="Arial"/>
              </a:rPr>
              <a:t>Knowledge</a:t>
            </a:r>
            <a:endParaRPr sz="2000">
              <a:latin typeface="Arial"/>
              <a:cs typeface="Arial"/>
            </a:endParaRPr>
          </a:p>
          <a:p>
            <a:pPr marL="12700">
              <a:lnSpc>
                <a:spcPct val="100000"/>
              </a:lnSpc>
              <a:spcBef>
                <a:spcPts val="484"/>
              </a:spcBef>
            </a:pPr>
            <a:r>
              <a:rPr sz="2000" b="1" spc="-5" dirty="0">
                <a:latin typeface="Arial"/>
                <a:cs typeface="Arial"/>
              </a:rPr>
              <a:t>Discovery </a:t>
            </a:r>
            <a:r>
              <a:rPr sz="2000" b="1" spc="-10" dirty="0">
                <a:latin typeface="Arial"/>
                <a:cs typeface="Arial"/>
              </a:rPr>
              <a:t>From</a:t>
            </a:r>
            <a:r>
              <a:rPr sz="2000" b="1" spc="30" dirty="0">
                <a:latin typeface="Arial"/>
                <a:cs typeface="Arial"/>
              </a:rPr>
              <a:t> </a:t>
            </a:r>
            <a:r>
              <a:rPr sz="2000" b="1" spc="-5" dirty="0">
                <a:latin typeface="Arial"/>
                <a:cs typeface="Arial"/>
              </a:rPr>
              <a:t>Data).</a:t>
            </a:r>
            <a:endParaRPr sz="2000">
              <a:latin typeface="Arial"/>
              <a:cs typeface="Arial"/>
            </a:endParaRP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24</a:t>
            </a:fld>
            <a:endParaRPr spc="-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733800" y="990599"/>
            <a:ext cx="5410199" cy="5867397"/>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7340" y="1983994"/>
            <a:ext cx="3956050" cy="939165"/>
          </a:xfrm>
          <a:prstGeom prst="rect">
            <a:avLst/>
          </a:prstGeom>
        </p:spPr>
        <p:txBody>
          <a:bodyPr vert="horz" wrap="square" lIns="0" tIns="11430" rIns="0" bIns="0" rtlCol="0">
            <a:spAutoFit/>
          </a:bodyPr>
          <a:lstStyle/>
          <a:p>
            <a:pPr marL="12700" marR="5080" algn="just">
              <a:lnSpc>
                <a:spcPct val="100000"/>
              </a:lnSpc>
              <a:spcBef>
                <a:spcPts val="90"/>
              </a:spcBef>
            </a:pPr>
            <a:r>
              <a:rPr sz="2000" b="1" i="1" spc="-10" dirty="0">
                <a:latin typeface="Arial"/>
                <a:cs typeface="Arial"/>
              </a:rPr>
              <a:t>Áp </a:t>
            </a:r>
            <a:r>
              <a:rPr sz="2000" b="1" i="1" spc="-5" dirty="0">
                <a:latin typeface="Arial"/>
                <a:cs typeface="Arial"/>
              </a:rPr>
              <a:t>dụng các </a:t>
            </a:r>
            <a:r>
              <a:rPr sz="2000" b="1" i="1" spc="-10" dirty="0">
                <a:latin typeface="Arial"/>
                <a:cs typeface="Arial"/>
              </a:rPr>
              <a:t>phương </a:t>
            </a:r>
            <a:r>
              <a:rPr sz="2000" b="1" i="1" spc="-5" dirty="0">
                <a:latin typeface="Arial"/>
                <a:cs typeface="Arial"/>
              </a:rPr>
              <a:t>pháp  </a:t>
            </a:r>
            <a:r>
              <a:rPr sz="2000" b="1" i="1" dirty="0">
                <a:latin typeface="Arial"/>
                <a:cs typeface="Arial"/>
              </a:rPr>
              <a:t>“thông </a:t>
            </a:r>
            <a:r>
              <a:rPr sz="2000" b="1" i="1" spc="-5" dirty="0">
                <a:latin typeface="Arial"/>
                <a:cs typeface="Arial"/>
              </a:rPr>
              <a:t>minh” để </a:t>
            </a:r>
            <a:r>
              <a:rPr sz="2000" b="1" i="1" spc="-10" dirty="0">
                <a:latin typeface="Arial"/>
                <a:cs typeface="Arial"/>
              </a:rPr>
              <a:t>trích chọn </a:t>
            </a:r>
            <a:r>
              <a:rPr sz="2000" b="1" i="1" spc="-15" dirty="0">
                <a:latin typeface="Arial"/>
                <a:cs typeface="Arial"/>
              </a:rPr>
              <a:t>ra  </a:t>
            </a:r>
            <a:r>
              <a:rPr sz="2000" b="1" i="1" spc="-10" dirty="0">
                <a:latin typeface="Arial"/>
                <a:cs typeface="Arial"/>
              </a:rPr>
              <a:t>các mẫu </a:t>
            </a:r>
            <a:r>
              <a:rPr sz="2000" b="1" i="1" spc="-5" dirty="0">
                <a:latin typeface="Arial"/>
                <a:cs typeface="Arial"/>
              </a:rPr>
              <a:t>dữ </a:t>
            </a:r>
            <a:r>
              <a:rPr sz="2000" b="1" i="1" spc="-10" dirty="0">
                <a:latin typeface="Arial"/>
                <a:cs typeface="Arial"/>
              </a:rPr>
              <a:t>liệu </a:t>
            </a:r>
            <a:r>
              <a:rPr sz="2000" b="1" i="1" spc="-5" dirty="0">
                <a:latin typeface="Arial"/>
                <a:cs typeface="Arial"/>
              </a:rPr>
              <a:t>(data</a:t>
            </a:r>
            <a:r>
              <a:rPr sz="2000" b="1" i="1" spc="30" dirty="0">
                <a:latin typeface="Arial"/>
                <a:cs typeface="Arial"/>
              </a:rPr>
              <a:t> </a:t>
            </a:r>
            <a:r>
              <a:rPr sz="2000" b="1" i="1" spc="-5" dirty="0">
                <a:latin typeface="Arial"/>
                <a:cs typeface="Arial"/>
              </a:rPr>
              <a:t>pattern).</a:t>
            </a:r>
            <a:endParaRPr sz="2000">
              <a:latin typeface="Arial"/>
              <a:cs typeface="Arial"/>
            </a:endParaRPr>
          </a:p>
        </p:txBody>
      </p:sp>
      <p:sp>
        <p:nvSpPr>
          <p:cNvPr id="4" name="object 4"/>
          <p:cNvSpPr txBox="1"/>
          <p:nvPr/>
        </p:nvSpPr>
        <p:spPr>
          <a:xfrm>
            <a:off x="383540" y="68630"/>
            <a:ext cx="8378190" cy="1123315"/>
          </a:xfrm>
          <a:prstGeom prst="rect">
            <a:avLst/>
          </a:prstGeom>
        </p:spPr>
        <p:txBody>
          <a:bodyPr vert="horz" wrap="square" lIns="0" tIns="73660" rIns="0" bIns="0" rtlCol="0">
            <a:spAutoFit/>
          </a:bodyPr>
          <a:lstStyle/>
          <a:p>
            <a:pPr marL="12700">
              <a:lnSpc>
                <a:spcPct val="100000"/>
              </a:lnSpc>
              <a:spcBef>
                <a:spcPts val="580"/>
              </a:spcBef>
            </a:pPr>
            <a:r>
              <a:rPr sz="2000" b="1" u="heavy" spc="5" dirty="0">
                <a:uFill>
                  <a:solidFill>
                    <a:srgbClr val="000000"/>
                  </a:solidFill>
                </a:uFill>
                <a:latin typeface="Arial"/>
                <a:cs typeface="Arial"/>
              </a:rPr>
              <a:t>Thứ</a:t>
            </a:r>
            <a:r>
              <a:rPr sz="2000" b="1" u="heavy" spc="-35" dirty="0">
                <a:uFill>
                  <a:solidFill>
                    <a:srgbClr val="000000"/>
                  </a:solidFill>
                </a:uFill>
                <a:latin typeface="Arial"/>
                <a:cs typeface="Arial"/>
              </a:rPr>
              <a:t> </a:t>
            </a:r>
            <a:r>
              <a:rPr sz="2000" b="1" u="heavy" spc="-10" dirty="0">
                <a:uFill>
                  <a:solidFill>
                    <a:srgbClr val="000000"/>
                  </a:solidFill>
                </a:uFill>
                <a:latin typeface="Arial"/>
                <a:cs typeface="Arial"/>
              </a:rPr>
              <a:t>2</a:t>
            </a:r>
            <a:r>
              <a:rPr sz="2000" b="1" spc="-10" dirty="0">
                <a:latin typeface="Arial"/>
                <a:cs typeface="Arial"/>
              </a:rPr>
              <a:t>:</a:t>
            </a:r>
            <a:endParaRPr sz="2000">
              <a:latin typeface="Arial"/>
              <a:cs typeface="Arial"/>
            </a:endParaRPr>
          </a:p>
          <a:p>
            <a:pPr marL="12700" marR="5080">
              <a:lnSpc>
                <a:spcPts val="2880"/>
              </a:lnSpc>
              <a:spcBef>
                <a:spcPts val="175"/>
              </a:spcBef>
            </a:pPr>
            <a:r>
              <a:rPr sz="2000" b="1" spc="-5" dirty="0">
                <a:solidFill>
                  <a:srgbClr val="FF0000"/>
                </a:solidFill>
                <a:latin typeface="Arial"/>
                <a:cs typeface="Arial"/>
              </a:rPr>
              <a:t>Khai khoáng dữ </a:t>
            </a:r>
            <a:r>
              <a:rPr sz="2000" b="1" spc="-10" dirty="0">
                <a:solidFill>
                  <a:srgbClr val="FF0000"/>
                </a:solidFill>
                <a:latin typeface="Arial"/>
                <a:cs typeface="Arial"/>
              </a:rPr>
              <a:t>liệu </a:t>
            </a:r>
            <a:r>
              <a:rPr sz="2000" b="1" spc="-5" dirty="0">
                <a:solidFill>
                  <a:srgbClr val="FF0000"/>
                </a:solidFill>
                <a:latin typeface="Arial"/>
                <a:cs typeface="Arial"/>
              </a:rPr>
              <a:t>(Data </a:t>
            </a:r>
            <a:r>
              <a:rPr sz="2000" b="1" dirty="0">
                <a:solidFill>
                  <a:srgbClr val="FF0000"/>
                </a:solidFill>
                <a:latin typeface="Arial"/>
                <a:cs typeface="Arial"/>
              </a:rPr>
              <a:t>Mining) </a:t>
            </a:r>
            <a:r>
              <a:rPr sz="2000" b="1" spc="-10" dirty="0">
                <a:solidFill>
                  <a:srgbClr val="FF0000"/>
                </a:solidFill>
                <a:latin typeface="Arial"/>
                <a:cs typeface="Arial"/>
              </a:rPr>
              <a:t>chỉ là </a:t>
            </a:r>
            <a:r>
              <a:rPr sz="2000" b="1" spc="-15" dirty="0">
                <a:solidFill>
                  <a:srgbClr val="FF0000"/>
                </a:solidFill>
                <a:latin typeface="Arial"/>
                <a:cs typeface="Arial"/>
              </a:rPr>
              <a:t>một </a:t>
            </a:r>
            <a:r>
              <a:rPr sz="2000" b="1" spc="-10" dirty="0">
                <a:solidFill>
                  <a:srgbClr val="FF0000"/>
                </a:solidFill>
                <a:latin typeface="Arial"/>
                <a:cs typeface="Arial"/>
              </a:rPr>
              <a:t>bước </a:t>
            </a:r>
            <a:r>
              <a:rPr sz="2000" b="1" spc="-5" dirty="0">
                <a:solidFill>
                  <a:srgbClr val="FF0000"/>
                </a:solidFill>
                <a:latin typeface="Arial"/>
                <a:cs typeface="Arial"/>
              </a:rPr>
              <a:t>quan </a:t>
            </a:r>
            <a:r>
              <a:rPr sz="2000" b="1" spc="-10" dirty="0">
                <a:solidFill>
                  <a:srgbClr val="FF0000"/>
                </a:solidFill>
                <a:latin typeface="Arial"/>
                <a:cs typeface="Arial"/>
              </a:rPr>
              <a:t>trọng trong  </a:t>
            </a:r>
            <a:r>
              <a:rPr sz="2000" b="1" spc="-5" dirty="0">
                <a:solidFill>
                  <a:srgbClr val="FF0000"/>
                </a:solidFill>
                <a:latin typeface="Arial"/>
                <a:cs typeface="Arial"/>
              </a:rPr>
              <a:t>quá trình phát hiên tri thức từ dữ </a:t>
            </a:r>
            <a:r>
              <a:rPr sz="2000" b="1" spc="-10" dirty="0">
                <a:solidFill>
                  <a:srgbClr val="FF0000"/>
                </a:solidFill>
                <a:latin typeface="Arial"/>
                <a:cs typeface="Arial"/>
              </a:rPr>
              <a:t>liệu</a:t>
            </a:r>
            <a:r>
              <a:rPr sz="2000" b="1" spc="35" dirty="0">
                <a:solidFill>
                  <a:srgbClr val="FF0000"/>
                </a:solidFill>
                <a:latin typeface="Arial"/>
                <a:cs typeface="Arial"/>
              </a:rPr>
              <a:t> </a:t>
            </a:r>
            <a:r>
              <a:rPr sz="2000" b="1" spc="-5" dirty="0">
                <a:solidFill>
                  <a:srgbClr val="FF0000"/>
                </a:solidFill>
                <a:latin typeface="Arial"/>
                <a:cs typeface="Arial"/>
              </a:rPr>
              <a:t>(KDD)</a:t>
            </a:r>
            <a:r>
              <a:rPr sz="2000" b="1" spc="-5" dirty="0">
                <a:latin typeface="Arial"/>
                <a:cs typeface="Arial"/>
              </a:rPr>
              <a:t>.</a:t>
            </a:r>
            <a:endParaRPr sz="2000">
              <a:latin typeface="Arial"/>
              <a:cs typeface="Arial"/>
            </a:endParaRPr>
          </a:p>
        </p:txBody>
      </p:sp>
      <p:grpSp>
        <p:nvGrpSpPr>
          <p:cNvPr id="5" name="object 5"/>
          <p:cNvGrpSpPr/>
          <p:nvPr/>
        </p:nvGrpSpPr>
        <p:grpSpPr>
          <a:xfrm>
            <a:off x="2127504" y="1365503"/>
            <a:ext cx="241300" cy="546100"/>
            <a:chOff x="2127504" y="1365503"/>
            <a:chExt cx="241300" cy="546100"/>
          </a:xfrm>
        </p:grpSpPr>
        <p:sp>
          <p:nvSpPr>
            <p:cNvPr id="6" name="object 6"/>
            <p:cNvSpPr/>
            <p:nvPr/>
          </p:nvSpPr>
          <p:spPr>
            <a:xfrm>
              <a:off x="2133600" y="1371599"/>
              <a:ext cx="228600" cy="533400"/>
            </a:xfrm>
            <a:custGeom>
              <a:avLst/>
              <a:gdLst/>
              <a:ahLst/>
              <a:cxnLst/>
              <a:rect l="l" t="t" r="r" b="b"/>
              <a:pathLst>
                <a:path w="228600" h="533400">
                  <a:moveTo>
                    <a:pt x="171450" y="0"/>
                  </a:moveTo>
                  <a:lnTo>
                    <a:pt x="57150" y="0"/>
                  </a:lnTo>
                  <a:lnTo>
                    <a:pt x="57150" y="419100"/>
                  </a:lnTo>
                  <a:lnTo>
                    <a:pt x="0" y="419100"/>
                  </a:lnTo>
                  <a:lnTo>
                    <a:pt x="114300" y="533400"/>
                  </a:lnTo>
                  <a:lnTo>
                    <a:pt x="228600" y="419100"/>
                  </a:lnTo>
                  <a:lnTo>
                    <a:pt x="171450" y="419100"/>
                  </a:lnTo>
                  <a:lnTo>
                    <a:pt x="171450" y="0"/>
                  </a:lnTo>
                  <a:close/>
                </a:path>
              </a:pathLst>
            </a:custGeom>
            <a:solidFill>
              <a:srgbClr val="D24717"/>
            </a:solidFill>
          </p:spPr>
          <p:txBody>
            <a:bodyPr wrap="square" lIns="0" tIns="0" rIns="0" bIns="0" rtlCol="0"/>
            <a:lstStyle/>
            <a:p>
              <a:endParaRPr/>
            </a:p>
          </p:txBody>
        </p:sp>
        <p:sp>
          <p:nvSpPr>
            <p:cNvPr id="7" name="object 7"/>
            <p:cNvSpPr/>
            <p:nvPr/>
          </p:nvSpPr>
          <p:spPr>
            <a:xfrm>
              <a:off x="2133600" y="1371599"/>
              <a:ext cx="228600" cy="533400"/>
            </a:xfrm>
            <a:custGeom>
              <a:avLst/>
              <a:gdLst/>
              <a:ahLst/>
              <a:cxnLst/>
              <a:rect l="l" t="t" r="r" b="b"/>
              <a:pathLst>
                <a:path w="228600" h="533400">
                  <a:moveTo>
                    <a:pt x="0" y="419100"/>
                  </a:moveTo>
                  <a:lnTo>
                    <a:pt x="57150" y="419100"/>
                  </a:lnTo>
                  <a:lnTo>
                    <a:pt x="57150" y="0"/>
                  </a:lnTo>
                  <a:lnTo>
                    <a:pt x="171450" y="0"/>
                  </a:lnTo>
                  <a:lnTo>
                    <a:pt x="171450" y="419100"/>
                  </a:lnTo>
                  <a:lnTo>
                    <a:pt x="228600" y="419100"/>
                  </a:lnTo>
                  <a:lnTo>
                    <a:pt x="114300" y="533400"/>
                  </a:lnTo>
                  <a:lnTo>
                    <a:pt x="0" y="419100"/>
                  </a:lnTo>
                  <a:close/>
                </a:path>
              </a:pathLst>
            </a:custGeom>
            <a:ln w="12192">
              <a:solidFill>
                <a:srgbClr val="9B310D"/>
              </a:solidFill>
            </a:ln>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25</a:t>
            </a:fld>
            <a:endParaRPr spc="-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9702"/>
            <a:ext cx="8454390" cy="2070100"/>
          </a:xfrm>
          <a:prstGeom prst="rect">
            <a:avLst/>
          </a:prstGeom>
        </p:spPr>
        <p:txBody>
          <a:bodyPr vert="horz" wrap="square" lIns="0" tIns="181610" rIns="0" bIns="0" rtlCol="0">
            <a:spAutoFit/>
          </a:bodyPr>
          <a:lstStyle/>
          <a:p>
            <a:pPr marL="12700" algn="just">
              <a:lnSpc>
                <a:spcPct val="100000"/>
              </a:lnSpc>
              <a:spcBef>
                <a:spcPts val="1430"/>
              </a:spcBef>
            </a:pPr>
            <a:r>
              <a:rPr sz="2000" b="1" i="1" spc="-5" dirty="0">
                <a:latin typeface="Arial"/>
                <a:cs typeface="Arial"/>
              </a:rPr>
              <a:t>Theo </a:t>
            </a:r>
            <a:r>
              <a:rPr sz="2000" b="1" i="1" spc="-10" dirty="0">
                <a:latin typeface="Arial"/>
                <a:cs typeface="Arial"/>
              </a:rPr>
              <a:t>Hà </a:t>
            </a:r>
            <a:r>
              <a:rPr sz="2000" b="1" i="1" spc="-5" dirty="0">
                <a:latin typeface="Arial"/>
                <a:cs typeface="Arial"/>
              </a:rPr>
              <a:t>Quang Thụy </a:t>
            </a:r>
            <a:r>
              <a:rPr sz="2000" b="1" i="1" spc="-10" dirty="0">
                <a:latin typeface="Arial"/>
                <a:cs typeface="Arial"/>
              </a:rPr>
              <a:t>và các </a:t>
            </a:r>
            <a:r>
              <a:rPr sz="2000" b="1" i="1" spc="-5" dirty="0">
                <a:latin typeface="Arial"/>
                <a:cs typeface="Arial"/>
              </a:rPr>
              <a:t>tác giả </a:t>
            </a:r>
            <a:r>
              <a:rPr sz="2000" b="1" i="1" spc="-10" dirty="0">
                <a:latin typeface="Arial"/>
                <a:cs typeface="Arial"/>
              </a:rPr>
              <a:t>(2009) </a:t>
            </a:r>
            <a:r>
              <a:rPr sz="2000" b="1" i="1" spc="-5" dirty="0">
                <a:latin typeface="Arial"/>
                <a:cs typeface="Arial"/>
              </a:rPr>
              <a:t>[4] (trang </a:t>
            </a:r>
            <a:r>
              <a:rPr sz="2000" b="1" i="1" spc="-80" dirty="0">
                <a:latin typeface="Arial"/>
                <a:cs typeface="Arial"/>
              </a:rPr>
              <a:t>11 </a:t>
            </a:r>
            <a:r>
              <a:rPr sz="2000" b="1" i="1" spc="-10" dirty="0">
                <a:latin typeface="Arial"/>
                <a:cs typeface="Arial"/>
              </a:rPr>
              <a:t>và</a:t>
            </a:r>
            <a:r>
              <a:rPr sz="2000" b="1" i="1" spc="204" dirty="0">
                <a:latin typeface="Arial"/>
                <a:cs typeface="Arial"/>
              </a:rPr>
              <a:t> </a:t>
            </a:r>
            <a:r>
              <a:rPr sz="2000" b="1" i="1" spc="-15" dirty="0">
                <a:latin typeface="Arial"/>
                <a:cs typeface="Arial"/>
              </a:rPr>
              <a:t>16):</a:t>
            </a:r>
            <a:endParaRPr sz="2000">
              <a:latin typeface="Arial"/>
              <a:cs typeface="Arial"/>
            </a:endParaRPr>
          </a:p>
          <a:p>
            <a:pPr marL="12700" marR="5080" algn="just">
              <a:lnSpc>
                <a:spcPct val="120000"/>
              </a:lnSpc>
              <a:spcBef>
                <a:spcPts val="844"/>
              </a:spcBef>
            </a:pPr>
            <a:r>
              <a:rPr sz="2000" b="1" i="1" u="heavy" spc="-5" dirty="0">
                <a:uFill>
                  <a:solidFill>
                    <a:srgbClr val="000000"/>
                  </a:solidFill>
                </a:uFill>
                <a:latin typeface="Arial"/>
                <a:cs typeface="Arial"/>
              </a:rPr>
              <a:t>Khái niệm </a:t>
            </a:r>
            <a:r>
              <a:rPr sz="2000" b="1" i="1" u="heavy" spc="-10" dirty="0">
                <a:uFill>
                  <a:solidFill>
                    <a:srgbClr val="000000"/>
                  </a:solidFill>
                </a:uFill>
                <a:latin typeface="Arial"/>
                <a:cs typeface="Arial"/>
              </a:rPr>
              <a:t>1</a:t>
            </a:r>
            <a:r>
              <a:rPr sz="2000" b="1" i="1" spc="-10" dirty="0">
                <a:latin typeface="Arial"/>
                <a:cs typeface="Arial"/>
              </a:rPr>
              <a:t>: </a:t>
            </a:r>
            <a:r>
              <a:rPr sz="2000" spc="-5" dirty="0">
                <a:solidFill>
                  <a:srgbClr val="000099"/>
                </a:solidFill>
                <a:latin typeface="Arial"/>
                <a:cs typeface="Arial"/>
              </a:rPr>
              <a:t>Phát </a:t>
            </a:r>
            <a:r>
              <a:rPr sz="2000" dirty="0">
                <a:solidFill>
                  <a:srgbClr val="000099"/>
                </a:solidFill>
                <a:latin typeface="Arial"/>
                <a:cs typeface="Arial"/>
              </a:rPr>
              <a:t>hiện </a:t>
            </a:r>
            <a:r>
              <a:rPr sz="2000" spc="-5" dirty="0">
                <a:solidFill>
                  <a:srgbClr val="000099"/>
                </a:solidFill>
                <a:latin typeface="Arial"/>
                <a:cs typeface="Arial"/>
              </a:rPr>
              <a:t>tri thức </a:t>
            </a:r>
            <a:r>
              <a:rPr sz="2000" spc="-10" dirty="0">
                <a:solidFill>
                  <a:srgbClr val="000099"/>
                </a:solidFill>
                <a:latin typeface="Arial"/>
                <a:cs typeface="Arial"/>
              </a:rPr>
              <a:t>trong </a:t>
            </a:r>
            <a:r>
              <a:rPr sz="2000" dirty="0">
                <a:solidFill>
                  <a:srgbClr val="000099"/>
                </a:solidFill>
                <a:latin typeface="Arial"/>
                <a:cs typeface="Arial"/>
              </a:rPr>
              <a:t>cơ sở </a:t>
            </a:r>
            <a:r>
              <a:rPr sz="2000" spc="-10" dirty="0">
                <a:solidFill>
                  <a:srgbClr val="000099"/>
                </a:solidFill>
                <a:latin typeface="Arial"/>
                <a:cs typeface="Arial"/>
              </a:rPr>
              <a:t>dữ </a:t>
            </a:r>
            <a:r>
              <a:rPr sz="2000" spc="-5" dirty="0">
                <a:solidFill>
                  <a:srgbClr val="000099"/>
                </a:solidFill>
                <a:latin typeface="Arial"/>
                <a:cs typeface="Arial"/>
              </a:rPr>
              <a:t>liệu (đôi </a:t>
            </a:r>
            <a:r>
              <a:rPr sz="2000" spc="5" dirty="0">
                <a:solidFill>
                  <a:srgbClr val="000099"/>
                </a:solidFill>
                <a:latin typeface="Arial"/>
                <a:cs typeface="Arial"/>
              </a:rPr>
              <a:t>khi </a:t>
            </a:r>
            <a:r>
              <a:rPr sz="2000" spc="-5" dirty="0">
                <a:solidFill>
                  <a:srgbClr val="000099"/>
                </a:solidFill>
                <a:latin typeface="Arial"/>
                <a:cs typeface="Arial"/>
              </a:rPr>
              <a:t>còn được gọi  </a:t>
            </a:r>
            <a:r>
              <a:rPr sz="2000" spc="-10" dirty="0">
                <a:solidFill>
                  <a:srgbClr val="000099"/>
                </a:solidFill>
                <a:latin typeface="Arial"/>
                <a:cs typeface="Arial"/>
              </a:rPr>
              <a:t>là </a:t>
            </a:r>
            <a:r>
              <a:rPr sz="2000" dirty="0">
                <a:solidFill>
                  <a:srgbClr val="000099"/>
                </a:solidFill>
                <a:latin typeface="Arial"/>
                <a:cs typeface="Arial"/>
              </a:rPr>
              <a:t>khai khoáng </a:t>
            </a:r>
            <a:r>
              <a:rPr sz="2000" spc="-10" dirty="0">
                <a:solidFill>
                  <a:srgbClr val="000099"/>
                </a:solidFill>
                <a:latin typeface="Arial"/>
                <a:cs typeface="Arial"/>
              </a:rPr>
              <a:t>dữ </a:t>
            </a:r>
            <a:r>
              <a:rPr sz="2000" spc="-5" dirty="0">
                <a:solidFill>
                  <a:srgbClr val="000099"/>
                </a:solidFill>
                <a:latin typeface="Arial"/>
                <a:cs typeface="Arial"/>
              </a:rPr>
              <a:t>liệu) </a:t>
            </a:r>
            <a:r>
              <a:rPr sz="2000" spc="-10" dirty="0">
                <a:solidFill>
                  <a:srgbClr val="000099"/>
                </a:solidFill>
                <a:latin typeface="Arial"/>
                <a:cs typeface="Arial"/>
              </a:rPr>
              <a:t>là </a:t>
            </a:r>
            <a:r>
              <a:rPr sz="2000" spc="5" dirty="0">
                <a:solidFill>
                  <a:srgbClr val="000099"/>
                </a:solidFill>
                <a:latin typeface="Arial"/>
                <a:cs typeface="Arial"/>
              </a:rPr>
              <a:t>một </a:t>
            </a:r>
            <a:r>
              <a:rPr sz="2000" spc="-10" dirty="0">
                <a:solidFill>
                  <a:srgbClr val="000099"/>
                </a:solidFill>
                <a:latin typeface="Arial"/>
                <a:cs typeface="Arial"/>
              </a:rPr>
              <a:t>quá </a:t>
            </a:r>
            <a:r>
              <a:rPr sz="2000" spc="-5" dirty="0">
                <a:solidFill>
                  <a:srgbClr val="000099"/>
                </a:solidFill>
                <a:latin typeface="Arial"/>
                <a:cs typeface="Arial"/>
              </a:rPr>
              <a:t>trình </a:t>
            </a:r>
            <a:r>
              <a:rPr sz="2000" dirty="0">
                <a:solidFill>
                  <a:srgbClr val="000099"/>
                </a:solidFill>
                <a:latin typeface="Arial"/>
                <a:cs typeface="Arial"/>
              </a:rPr>
              <a:t>không </a:t>
            </a:r>
            <a:r>
              <a:rPr sz="2000" spc="-10" dirty="0">
                <a:solidFill>
                  <a:srgbClr val="000099"/>
                </a:solidFill>
                <a:latin typeface="Arial"/>
                <a:cs typeface="Arial"/>
              </a:rPr>
              <a:t>tầm </a:t>
            </a:r>
            <a:r>
              <a:rPr sz="2000" spc="-15" dirty="0">
                <a:solidFill>
                  <a:srgbClr val="000099"/>
                </a:solidFill>
                <a:latin typeface="Arial"/>
                <a:cs typeface="Arial"/>
              </a:rPr>
              <a:t>thường nhằm </a:t>
            </a:r>
            <a:r>
              <a:rPr sz="2000" spc="-10" dirty="0">
                <a:solidFill>
                  <a:srgbClr val="000099"/>
                </a:solidFill>
                <a:latin typeface="Arial"/>
                <a:cs typeface="Arial"/>
              </a:rPr>
              <a:t>phát </a:t>
            </a:r>
            <a:r>
              <a:rPr sz="2000" dirty="0">
                <a:solidFill>
                  <a:srgbClr val="000099"/>
                </a:solidFill>
                <a:latin typeface="Arial"/>
                <a:cs typeface="Arial"/>
              </a:rPr>
              <a:t>hiện  ra </a:t>
            </a:r>
            <a:r>
              <a:rPr sz="2000" spc="-10" dirty="0">
                <a:solidFill>
                  <a:srgbClr val="000099"/>
                </a:solidFill>
                <a:latin typeface="Arial"/>
                <a:cs typeface="Arial"/>
              </a:rPr>
              <a:t>những </a:t>
            </a:r>
            <a:r>
              <a:rPr sz="2000" spc="5" dirty="0">
                <a:solidFill>
                  <a:srgbClr val="000099"/>
                </a:solidFill>
                <a:latin typeface="Arial"/>
                <a:cs typeface="Arial"/>
              </a:rPr>
              <a:t>mẫu </a:t>
            </a:r>
            <a:r>
              <a:rPr sz="2000" dirty="0">
                <a:solidFill>
                  <a:srgbClr val="000099"/>
                </a:solidFill>
                <a:latin typeface="Arial"/>
                <a:cs typeface="Arial"/>
              </a:rPr>
              <a:t>có </a:t>
            </a:r>
            <a:r>
              <a:rPr sz="2000" spc="-5" dirty="0">
                <a:solidFill>
                  <a:srgbClr val="000099"/>
                </a:solidFill>
                <a:latin typeface="Arial"/>
                <a:cs typeface="Arial"/>
              </a:rPr>
              <a:t>giá trị, </a:t>
            </a:r>
            <a:r>
              <a:rPr sz="2000" spc="-10" dirty="0">
                <a:solidFill>
                  <a:srgbClr val="000099"/>
                </a:solidFill>
                <a:latin typeface="Arial"/>
                <a:cs typeface="Arial"/>
              </a:rPr>
              <a:t>mới, </a:t>
            </a:r>
            <a:r>
              <a:rPr sz="2000" spc="-5" dirty="0">
                <a:solidFill>
                  <a:srgbClr val="000099"/>
                </a:solidFill>
                <a:latin typeface="Arial"/>
                <a:cs typeface="Arial"/>
              </a:rPr>
              <a:t>hữu ích tiềm </a:t>
            </a:r>
            <a:r>
              <a:rPr sz="2000" spc="-10" dirty="0">
                <a:solidFill>
                  <a:srgbClr val="000099"/>
                </a:solidFill>
                <a:latin typeface="Arial"/>
                <a:cs typeface="Arial"/>
              </a:rPr>
              <a:t>năng </a:t>
            </a:r>
            <a:r>
              <a:rPr sz="2000" dirty="0">
                <a:solidFill>
                  <a:srgbClr val="000099"/>
                </a:solidFill>
                <a:latin typeface="Arial"/>
                <a:cs typeface="Arial"/>
              </a:rPr>
              <a:t>và có </a:t>
            </a:r>
            <a:r>
              <a:rPr sz="2000" spc="-5" dirty="0">
                <a:solidFill>
                  <a:srgbClr val="000099"/>
                </a:solidFill>
                <a:latin typeface="Arial"/>
                <a:cs typeface="Arial"/>
              </a:rPr>
              <a:t>thể </a:t>
            </a:r>
            <a:r>
              <a:rPr sz="2000" dirty="0">
                <a:solidFill>
                  <a:srgbClr val="000099"/>
                </a:solidFill>
                <a:latin typeface="Arial"/>
                <a:cs typeface="Arial"/>
              </a:rPr>
              <a:t>thể hiểu </a:t>
            </a:r>
            <a:r>
              <a:rPr sz="2000" spc="-5" dirty="0">
                <a:solidFill>
                  <a:srgbClr val="000099"/>
                </a:solidFill>
                <a:latin typeface="Arial"/>
                <a:cs typeface="Arial"/>
              </a:rPr>
              <a:t>được  từ </a:t>
            </a:r>
            <a:r>
              <a:rPr sz="2000" spc="-10" dirty="0">
                <a:solidFill>
                  <a:srgbClr val="000099"/>
                </a:solidFill>
                <a:latin typeface="Arial"/>
                <a:cs typeface="Arial"/>
              </a:rPr>
              <a:t>dữ</a:t>
            </a:r>
            <a:r>
              <a:rPr sz="2000" spc="10" dirty="0">
                <a:solidFill>
                  <a:srgbClr val="000099"/>
                </a:solidFill>
                <a:latin typeface="Arial"/>
                <a:cs typeface="Arial"/>
              </a:rPr>
              <a:t> </a:t>
            </a:r>
            <a:r>
              <a:rPr sz="2000" spc="-15" dirty="0">
                <a:solidFill>
                  <a:srgbClr val="000099"/>
                </a:solidFill>
                <a:latin typeface="Arial"/>
                <a:cs typeface="Arial"/>
              </a:rPr>
              <a:t>liệu.</a:t>
            </a:r>
            <a:endParaRPr sz="2000">
              <a:latin typeface="Arial"/>
              <a:cs typeface="Arial"/>
            </a:endParaRPr>
          </a:p>
        </p:txBody>
      </p:sp>
      <p:sp>
        <p:nvSpPr>
          <p:cNvPr id="3" name="object 3"/>
          <p:cNvSpPr txBox="1"/>
          <p:nvPr/>
        </p:nvSpPr>
        <p:spPr>
          <a:xfrm>
            <a:off x="383540" y="4783632"/>
            <a:ext cx="8456295" cy="1123315"/>
          </a:xfrm>
          <a:prstGeom prst="rect">
            <a:avLst/>
          </a:prstGeom>
        </p:spPr>
        <p:txBody>
          <a:bodyPr vert="horz" wrap="square" lIns="0" tIns="12700" rIns="0" bIns="0" rtlCol="0">
            <a:spAutoFit/>
          </a:bodyPr>
          <a:lstStyle/>
          <a:p>
            <a:pPr marL="12700" marR="5080" algn="just">
              <a:lnSpc>
                <a:spcPct val="120100"/>
              </a:lnSpc>
              <a:spcBef>
                <a:spcPts val="100"/>
              </a:spcBef>
            </a:pPr>
            <a:r>
              <a:rPr sz="2000" b="1" i="1" u="heavy" spc="-5" dirty="0">
                <a:uFill>
                  <a:solidFill>
                    <a:srgbClr val="000000"/>
                  </a:solidFill>
                </a:uFill>
                <a:latin typeface="Arial"/>
                <a:cs typeface="Arial"/>
              </a:rPr>
              <a:t>Khái niệm </a:t>
            </a:r>
            <a:r>
              <a:rPr sz="2000" b="1" i="1" u="heavy" spc="-10" dirty="0">
                <a:uFill>
                  <a:solidFill>
                    <a:srgbClr val="000000"/>
                  </a:solidFill>
                </a:uFill>
                <a:latin typeface="Arial"/>
                <a:cs typeface="Arial"/>
              </a:rPr>
              <a:t>2</a:t>
            </a:r>
            <a:r>
              <a:rPr sz="2000" b="1" i="1" spc="-10" dirty="0">
                <a:latin typeface="Arial"/>
                <a:cs typeface="Arial"/>
              </a:rPr>
              <a:t>: </a:t>
            </a:r>
            <a:r>
              <a:rPr sz="2000" spc="-5" dirty="0">
                <a:solidFill>
                  <a:srgbClr val="000099"/>
                </a:solidFill>
                <a:latin typeface="Arial"/>
                <a:cs typeface="Arial"/>
              </a:rPr>
              <a:t>Khai </a:t>
            </a:r>
            <a:r>
              <a:rPr sz="2000" dirty="0">
                <a:solidFill>
                  <a:srgbClr val="000099"/>
                </a:solidFill>
                <a:latin typeface="Arial"/>
                <a:cs typeface="Arial"/>
              </a:rPr>
              <a:t>khoáng </a:t>
            </a:r>
            <a:r>
              <a:rPr sz="2000" spc="-10" dirty="0">
                <a:solidFill>
                  <a:srgbClr val="000099"/>
                </a:solidFill>
                <a:latin typeface="Arial"/>
                <a:cs typeface="Arial"/>
              </a:rPr>
              <a:t>dữ liệu </a:t>
            </a:r>
            <a:r>
              <a:rPr sz="2000" spc="-15" dirty="0">
                <a:solidFill>
                  <a:srgbClr val="000099"/>
                </a:solidFill>
                <a:latin typeface="Arial"/>
                <a:cs typeface="Arial"/>
              </a:rPr>
              <a:t>là </a:t>
            </a:r>
            <a:r>
              <a:rPr sz="2000" spc="5" dirty="0">
                <a:solidFill>
                  <a:srgbClr val="000099"/>
                </a:solidFill>
                <a:latin typeface="Arial"/>
                <a:cs typeface="Arial"/>
              </a:rPr>
              <a:t>một </a:t>
            </a:r>
            <a:r>
              <a:rPr sz="2000" spc="-10" dirty="0">
                <a:solidFill>
                  <a:srgbClr val="000099"/>
                </a:solidFill>
                <a:latin typeface="Arial"/>
                <a:cs typeface="Arial"/>
              </a:rPr>
              <a:t>bước </a:t>
            </a:r>
            <a:r>
              <a:rPr sz="2000" spc="-5" dirty="0">
                <a:solidFill>
                  <a:srgbClr val="000099"/>
                </a:solidFill>
                <a:latin typeface="Arial"/>
                <a:cs typeface="Arial"/>
              </a:rPr>
              <a:t>trong </a:t>
            </a:r>
            <a:r>
              <a:rPr sz="2000" spc="-10" dirty="0">
                <a:solidFill>
                  <a:srgbClr val="000099"/>
                </a:solidFill>
                <a:latin typeface="Arial"/>
                <a:cs typeface="Arial"/>
              </a:rPr>
              <a:t>quá </a:t>
            </a:r>
            <a:r>
              <a:rPr sz="2000" spc="-5" dirty="0">
                <a:solidFill>
                  <a:srgbClr val="000099"/>
                </a:solidFill>
                <a:latin typeface="Arial"/>
                <a:cs typeface="Arial"/>
              </a:rPr>
              <a:t>trình phát hiện </a:t>
            </a:r>
            <a:r>
              <a:rPr sz="2000" spc="5" dirty="0">
                <a:solidFill>
                  <a:srgbClr val="000099"/>
                </a:solidFill>
                <a:latin typeface="Arial"/>
                <a:cs typeface="Arial"/>
              </a:rPr>
              <a:t>tri  </a:t>
            </a:r>
            <a:r>
              <a:rPr sz="2000" spc="-5" dirty="0">
                <a:solidFill>
                  <a:srgbClr val="000099"/>
                </a:solidFill>
                <a:latin typeface="Arial"/>
                <a:cs typeface="Arial"/>
              </a:rPr>
              <a:t>thức </a:t>
            </a:r>
            <a:r>
              <a:rPr sz="2000" spc="-10" dirty="0">
                <a:solidFill>
                  <a:srgbClr val="000099"/>
                </a:solidFill>
                <a:latin typeface="Arial"/>
                <a:cs typeface="Arial"/>
              </a:rPr>
              <a:t>trong </a:t>
            </a:r>
            <a:r>
              <a:rPr sz="2000" dirty="0">
                <a:solidFill>
                  <a:srgbClr val="000099"/>
                </a:solidFill>
                <a:latin typeface="Arial"/>
                <a:cs typeface="Arial"/>
              </a:rPr>
              <a:t>cơ sở </a:t>
            </a:r>
            <a:r>
              <a:rPr sz="2000" spc="-10" dirty="0">
                <a:solidFill>
                  <a:srgbClr val="000099"/>
                </a:solidFill>
                <a:latin typeface="Arial"/>
                <a:cs typeface="Arial"/>
              </a:rPr>
              <a:t>dữ liệu, </a:t>
            </a:r>
            <a:r>
              <a:rPr sz="2000" dirty="0">
                <a:solidFill>
                  <a:srgbClr val="000099"/>
                </a:solidFill>
                <a:latin typeface="Arial"/>
                <a:cs typeface="Arial"/>
              </a:rPr>
              <a:t>thi hành </a:t>
            </a:r>
            <a:r>
              <a:rPr sz="2000" spc="5" dirty="0">
                <a:solidFill>
                  <a:srgbClr val="000099"/>
                </a:solidFill>
                <a:latin typeface="Arial"/>
                <a:cs typeface="Arial"/>
              </a:rPr>
              <a:t>một </a:t>
            </a:r>
            <a:r>
              <a:rPr sz="2000" spc="-10" dirty="0">
                <a:solidFill>
                  <a:srgbClr val="000099"/>
                </a:solidFill>
                <a:latin typeface="Arial"/>
                <a:cs typeface="Arial"/>
              </a:rPr>
              <a:t>thuật toán </a:t>
            </a:r>
            <a:r>
              <a:rPr sz="2000" dirty="0">
                <a:solidFill>
                  <a:srgbClr val="000099"/>
                </a:solidFill>
                <a:latin typeface="Arial"/>
                <a:cs typeface="Arial"/>
              </a:rPr>
              <a:t>khai </a:t>
            </a:r>
            <a:r>
              <a:rPr sz="2000" spc="-5" dirty="0">
                <a:solidFill>
                  <a:srgbClr val="000099"/>
                </a:solidFill>
                <a:latin typeface="Arial"/>
                <a:cs typeface="Arial"/>
              </a:rPr>
              <a:t>khoáng </a:t>
            </a:r>
            <a:r>
              <a:rPr sz="2000" spc="-10" dirty="0">
                <a:solidFill>
                  <a:srgbClr val="000099"/>
                </a:solidFill>
                <a:latin typeface="Arial"/>
                <a:cs typeface="Arial"/>
              </a:rPr>
              <a:t>dữ liệu </a:t>
            </a:r>
            <a:r>
              <a:rPr sz="2000" spc="15" dirty="0">
                <a:solidFill>
                  <a:srgbClr val="000099"/>
                </a:solidFill>
                <a:latin typeface="Arial"/>
                <a:cs typeface="Arial"/>
              </a:rPr>
              <a:t>để  </a:t>
            </a:r>
            <a:r>
              <a:rPr sz="2000" spc="-5" dirty="0">
                <a:solidFill>
                  <a:srgbClr val="000099"/>
                </a:solidFill>
                <a:latin typeface="Arial"/>
                <a:cs typeface="Arial"/>
              </a:rPr>
              <a:t>tìm ra các </a:t>
            </a:r>
            <a:r>
              <a:rPr sz="2000" spc="5" dirty="0">
                <a:solidFill>
                  <a:srgbClr val="000099"/>
                </a:solidFill>
                <a:latin typeface="Arial"/>
                <a:cs typeface="Arial"/>
              </a:rPr>
              <a:t>mẫu </a:t>
            </a:r>
            <a:r>
              <a:rPr sz="2000" spc="-10" dirty="0">
                <a:solidFill>
                  <a:srgbClr val="000099"/>
                </a:solidFill>
                <a:latin typeface="Arial"/>
                <a:cs typeface="Arial"/>
              </a:rPr>
              <a:t>từ dữ </a:t>
            </a:r>
            <a:r>
              <a:rPr sz="2000" spc="-15" dirty="0">
                <a:solidFill>
                  <a:srgbClr val="000099"/>
                </a:solidFill>
                <a:latin typeface="Arial"/>
                <a:cs typeface="Arial"/>
              </a:rPr>
              <a:t>liệu </a:t>
            </a:r>
            <a:r>
              <a:rPr sz="2000" spc="-10" dirty="0">
                <a:solidFill>
                  <a:srgbClr val="000099"/>
                </a:solidFill>
                <a:latin typeface="Arial"/>
                <a:cs typeface="Arial"/>
              </a:rPr>
              <a:t>theo </a:t>
            </a:r>
            <a:r>
              <a:rPr sz="2000" spc="-5" dirty="0">
                <a:solidFill>
                  <a:srgbClr val="000099"/>
                </a:solidFill>
                <a:latin typeface="Arial"/>
                <a:cs typeface="Arial"/>
              </a:rPr>
              <a:t>khuôn </a:t>
            </a:r>
            <a:r>
              <a:rPr sz="2000" spc="-10" dirty="0">
                <a:solidFill>
                  <a:srgbClr val="000099"/>
                </a:solidFill>
                <a:latin typeface="Arial"/>
                <a:cs typeface="Arial"/>
              </a:rPr>
              <a:t>dạng </a:t>
            </a:r>
            <a:r>
              <a:rPr sz="2000" spc="-5" dirty="0">
                <a:solidFill>
                  <a:srgbClr val="000099"/>
                </a:solidFill>
                <a:latin typeface="Arial"/>
                <a:cs typeface="Arial"/>
              </a:rPr>
              <a:t>thích</a:t>
            </a:r>
            <a:r>
              <a:rPr sz="2000" spc="55" dirty="0">
                <a:solidFill>
                  <a:srgbClr val="000099"/>
                </a:solidFill>
                <a:latin typeface="Arial"/>
                <a:cs typeface="Arial"/>
              </a:rPr>
              <a:t> </a:t>
            </a:r>
            <a:r>
              <a:rPr sz="2000" spc="-15" dirty="0">
                <a:solidFill>
                  <a:srgbClr val="000099"/>
                </a:solidFill>
                <a:latin typeface="Arial"/>
                <a:cs typeface="Arial"/>
              </a:rPr>
              <a:t>hợp</a:t>
            </a:r>
            <a:endParaRPr sz="2000">
              <a:latin typeface="Arial"/>
              <a:cs typeface="Arial"/>
            </a:endParaRPr>
          </a:p>
        </p:txBody>
      </p:sp>
      <p:sp>
        <p:nvSpPr>
          <p:cNvPr id="4" name="object 4"/>
          <p:cNvSpPr/>
          <p:nvPr/>
        </p:nvSpPr>
        <p:spPr>
          <a:xfrm>
            <a:off x="3651961" y="2048990"/>
            <a:ext cx="2687564" cy="243126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26</a:t>
            </a:fld>
            <a:endParaRPr spc="-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55917" y="281686"/>
            <a:ext cx="552450" cy="269875"/>
            <a:chOff x="255917" y="281686"/>
            <a:chExt cx="552450" cy="269875"/>
          </a:xfrm>
        </p:grpSpPr>
        <p:sp>
          <p:nvSpPr>
            <p:cNvPr id="3" name="object 3"/>
            <p:cNvSpPr/>
            <p:nvPr/>
          </p:nvSpPr>
          <p:spPr>
            <a:xfrm>
              <a:off x="260489" y="286258"/>
              <a:ext cx="543140" cy="26060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60489" y="286258"/>
              <a:ext cx="543560" cy="260985"/>
            </a:xfrm>
            <a:custGeom>
              <a:avLst/>
              <a:gdLst/>
              <a:ahLst/>
              <a:cxnLst/>
              <a:rect l="l" t="t" r="r" b="b"/>
              <a:pathLst>
                <a:path w="543560" h="260984">
                  <a:moveTo>
                    <a:pt x="494207" y="207391"/>
                  </a:moveTo>
                  <a:lnTo>
                    <a:pt x="543140" y="207391"/>
                  </a:lnTo>
                  <a:lnTo>
                    <a:pt x="543140" y="256286"/>
                  </a:lnTo>
                  <a:lnTo>
                    <a:pt x="494207" y="256286"/>
                  </a:lnTo>
                  <a:lnTo>
                    <a:pt x="494207" y="207391"/>
                  </a:lnTo>
                  <a:close/>
                </a:path>
                <a:path w="543560" h="260984">
                  <a:moveTo>
                    <a:pt x="195503" y="207391"/>
                  </a:moveTo>
                  <a:lnTo>
                    <a:pt x="244436" y="207391"/>
                  </a:lnTo>
                  <a:lnTo>
                    <a:pt x="244436" y="256286"/>
                  </a:lnTo>
                  <a:lnTo>
                    <a:pt x="195503" y="256286"/>
                  </a:lnTo>
                  <a:lnTo>
                    <a:pt x="195503" y="207391"/>
                  </a:lnTo>
                  <a:close/>
                </a:path>
                <a:path w="543560" h="260984">
                  <a:moveTo>
                    <a:pt x="366268" y="0"/>
                  </a:moveTo>
                  <a:lnTo>
                    <a:pt x="412300" y="12912"/>
                  </a:lnTo>
                  <a:lnTo>
                    <a:pt x="437526" y="42957"/>
                  </a:lnTo>
                  <a:lnTo>
                    <a:pt x="442010" y="65405"/>
                  </a:lnTo>
                  <a:lnTo>
                    <a:pt x="439715" y="81389"/>
                  </a:lnTo>
                  <a:lnTo>
                    <a:pt x="432827" y="95646"/>
                  </a:lnTo>
                  <a:lnTo>
                    <a:pt x="421345" y="108213"/>
                  </a:lnTo>
                  <a:lnTo>
                    <a:pt x="405269" y="119126"/>
                  </a:lnTo>
                  <a:lnTo>
                    <a:pt x="415692" y="122168"/>
                  </a:lnTo>
                  <a:lnTo>
                    <a:pt x="446110" y="148701"/>
                  </a:lnTo>
                  <a:lnTo>
                    <a:pt x="453504" y="179705"/>
                  </a:lnTo>
                  <a:lnTo>
                    <a:pt x="451970" y="195851"/>
                  </a:lnTo>
                  <a:lnTo>
                    <a:pt x="428955" y="236982"/>
                  </a:lnTo>
                  <a:lnTo>
                    <a:pt x="385365" y="259127"/>
                  </a:lnTo>
                  <a:lnTo>
                    <a:pt x="367830" y="260604"/>
                  </a:lnTo>
                  <a:lnTo>
                    <a:pt x="351244" y="259363"/>
                  </a:lnTo>
                  <a:lnTo>
                    <a:pt x="310375" y="240665"/>
                  </a:lnTo>
                  <a:lnTo>
                    <a:pt x="286933" y="203928"/>
                  </a:lnTo>
                  <a:lnTo>
                    <a:pt x="283908" y="188595"/>
                  </a:lnTo>
                  <a:lnTo>
                    <a:pt x="331266" y="182753"/>
                  </a:lnTo>
                  <a:lnTo>
                    <a:pt x="332878" y="191275"/>
                  </a:lnTo>
                  <a:lnTo>
                    <a:pt x="335448" y="198739"/>
                  </a:lnTo>
                  <a:lnTo>
                    <a:pt x="367487" y="220091"/>
                  </a:lnTo>
                  <a:lnTo>
                    <a:pt x="374761" y="219374"/>
                  </a:lnTo>
                  <a:lnTo>
                    <a:pt x="402704" y="186834"/>
                  </a:lnTo>
                  <a:lnTo>
                    <a:pt x="403352" y="177546"/>
                  </a:lnTo>
                  <a:lnTo>
                    <a:pt x="402732" y="168802"/>
                  </a:lnTo>
                  <a:lnTo>
                    <a:pt x="376097" y="138209"/>
                  </a:lnTo>
                  <a:lnTo>
                    <a:pt x="369227" y="137541"/>
                  </a:lnTo>
                  <a:lnTo>
                    <a:pt x="362953" y="137541"/>
                  </a:lnTo>
                  <a:lnTo>
                    <a:pt x="355473" y="138811"/>
                  </a:lnTo>
                  <a:lnTo>
                    <a:pt x="346760" y="141224"/>
                  </a:lnTo>
                  <a:lnTo>
                    <a:pt x="352158" y="101346"/>
                  </a:lnTo>
                  <a:lnTo>
                    <a:pt x="390301" y="82057"/>
                  </a:lnTo>
                  <a:lnTo>
                    <a:pt x="392912" y="68452"/>
                  </a:lnTo>
                  <a:lnTo>
                    <a:pt x="392912" y="59817"/>
                  </a:lnTo>
                  <a:lnTo>
                    <a:pt x="390359" y="52959"/>
                  </a:lnTo>
                  <a:lnTo>
                    <a:pt x="385241" y="47878"/>
                  </a:lnTo>
                  <a:lnTo>
                    <a:pt x="380136" y="42799"/>
                  </a:lnTo>
                  <a:lnTo>
                    <a:pt x="373354" y="40132"/>
                  </a:lnTo>
                  <a:lnTo>
                    <a:pt x="364871" y="40132"/>
                  </a:lnTo>
                  <a:lnTo>
                    <a:pt x="356514" y="40132"/>
                  </a:lnTo>
                  <a:lnTo>
                    <a:pt x="332663" y="74295"/>
                  </a:lnTo>
                  <a:lnTo>
                    <a:pt x="287566" y="66675"/>
                  </a:lnTo>
                  <a:lnTo>
                    <a:pt x="301752" y="29718"/>
                  </a:lnTo>
                  <a:lnTo>
                    <a:pt x="336962" y="4446"/>
                  </a:lnTo>
                  <a:lnTo>
                    <a:pt x="355988" y="498"/>
                  </a:lnTo>
                  <a:lnTo>
                    <a:pt x="366268" y="0"/>
                  </a:lnTo>
                  <a:close/>
                </a:path>
                <a:path w="543560" h="260984">
                  <a:moveTo>
                    <a:pt x="72440" y="0"/>
                  </a:moveTo>
                  <a:lnTo>
                    <a:pt x="112141" y="0"/>
                  </a:lnTo>
                  <a:lnTo>
                    <a:pt x="112141" y="256286"/>
                  </a:lnTo>
                  <a:lnTo>
                    <a:pt x="63207" y="256286"/>
                  </a:lnTo>
                  <a:lnTo>
                    <a:pt x="63207" y="71882"/>
                  </a:lnTo>
                  <a:lnTo>
                    <a:pt x="49206" y="83623"/>
                  </a:lnTo>
                  <a:lnTo>
                    <a:pt x="34004" y="93710"/>
                  </a:lnTo>
                  <a:lnTo>
                    <a:pt x="17602" y="102153"/>
                  </a:lnTo>
                  <a:lnTo>
                    <a:pt x="0" y="108966"/>
                  </a:lnTo>
                  <a:lnTo>
                    <a:pt x="0" y="64516"/>
                  </a:lnTo>
                  <a:lnTo>
                    <a:pt x="9787" y="60733"/>
                  </a:lnTo>
                  <a:lnTo>
                    <a:pt x="19985" y="55499"/>
                  </a:lnTo>
                  <a:lnTo>
                    <a:pt x="51966" y="31646"/>
                  </a:lnTo>
                  <a:lnTo>
                    <a:pt x="67378" y="11263"/>
                  </a:lnTo>
                  <a:lnTo>
                    <a:pt x="72440" y="0"/>
                  </a:lnTo>
                  <a:close/>
                </a:path>
              </a:pathLst>
            </a:custGeom>
            <a:ln w="9144">
              <a:solidFill>
                <a:srgbClr val="D03E0C"/>
              </a:solidFill>
            </a:ln>
          </p:spPr>
          <p:txBody>
            <a:bodyPr wrap="square" lIns="0" tIns="0" rIns="0" bIns="0" rtlCol="0"/>
            <a:lstStyle/>
            <a:p>
              <a:endParaRPr/>
            </a:p>
          </p:txBody>
        </p:sp>
      </p:grpSp>
      <p:grpSp>
        <p:nvGrpSpPr>
          <p:cNvPr id="5" name="object 5"/>
          <p:cNvGrpSpPr/>
          <p:nvPr/>
        </p:nvGrpSpPr>
        <p:grpSpPr>
          <a:xfrm>
            <a:off x="936497" y="216027"/>
            <a:ext cx="8108950" cy="401320"/>
            <a:chOff x="936497" y="216027"/>
            <a:chExt cx="8108950" cy="401320"/>
          </a:xfrm>
        </p:grpSpPr>
        <p:sp>
          <p:nvSpPr>
            <p:cNvPr id="6" name="object 6"/>
            <p:cNvSpPr/>
            <p:nvPr/>
          </p:nvSpPr>
          <p:spPr>
            <a:xfrm>
              <a:off x="941069" y="220599"/>
              <a:ext cx="8099679" cy="39179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271777" y="346837"/>
              <a:ext cx="4867275" cy="266065"/>
            </a:xfrm>
            <a:custGeom>
              <a:avLst/>
              <a:gdLst/>
              <a:ahLst/>
              <a:cxnLst/>
              <a:rect l="l" t="t" r="r" b="b"/>
              <a:pathLst>
                <a:path w="4867275" h="266065">
                  <a:moveTo>
                    <a:pt x="4808347" y="216662"/>
                  </a:moveTo>
                  <a:lnTo>
                    <a:pt x="4857242" y="216662"/>
                  </a:lnTo>
                  <a:lnTo>
                    <a:pt x="4857242" y="265557"/>
                  </a:lnTo>
                  <a:lnTo>
                    <a:pt x="4808347" y="265557"/>
                  </a:lnTo>
                  <a:lnTo>
                    <a:pt x="4808347" y="216662"/>
                  </a:lnTo>
                  <a:close/>
                </a:path>
                <a:path w="4867275" h="266065">
                  <a:moveTo>
                    <a:pt x="3212465" y="146812"/>
                  </a:moveTo>
                  <a:lnTo>
                    <a:pt x="3261360" y="146812"/>
                  </a:lnTo>
                  <a:lnTo>
                    <a:pt x="3261360" y="181737"/>
                  </a:lnTo>
                  <a:lnTo>
                    <a:pt x="3255460" y="221289"/>
                  </a:lnTo>
                  <a:lnTo>
                    <a:pt x="3225528" y="249578"/>
                  </a:lnTo>
                  <a:lnTo>
                    <a:pt x="3218053" y="252603"/>
                  </a:lnTo>
                  <a:lnTo>
                    <a:pt x="3208401" y="232410"/>
                  </a:lnTo>
                  <a:lnTo>
                    <a:pt x="3218307" y="229235"/>
                  </a:lnTo>
                  <a:lnTo>
                    <a:pt x="3225292" y="224790"/>
                  </a:lnTo>
                  <a:lnTo>
                    <a:pt x="3229483" y="219075"/>
                  </a:lnTo>
                  <a:lnTo>
                    <a:pt x="3233674" y="213360"/>
                  </a:lnTo>
                  <a:lnTo>
                    <a:pt x="3235960" y="205613"/>
                  </a:lnTo>
                  <a:lnTo>
                    <a:pt x="3236087" y="195707"/>
                  </a:lnTo>
                  <a:lnTo>
                    <a:pt x="3212465" y="195707"/>
                  </a:lnTo>
                  <a:lnTo>
                    <a:pt x="3212465" y="146812"/>
                  </a:lnTo>
                  <a:close/>
                </a:path>
                <a:path w="4867275" h="266065">
                  <a:moveTo>
                    <a:pt x="4832096" y="0"/>
                  </a:moveTo>
                  <a:lnTo>
                    <a:pt x="4797552" y="94742"/>
                  </a:lnTo>
                  <a:lnTo>
                    <a:pt x="4867275" y="94742"/>
                  </a:lnTo>
                  <a:lnTo>
                    <a:pt x="4832096" y="0"/>
                  </a:lnTo>
                  <a:close/>
                </a:path>
                <a:path w="4867275" h="266065">
                  <a:moveTo>
                    <a:pt x="2866136" y="0"/>
                  </a:moveTo>
                  <a:lnTo>
                    <a:pt x="2831592" y="94742"/>
                  </a:lnTo>
                  <a:lnTo>
                    <a:pt x="2901315" y="94742"/>
                  </a:lnTo>
                  <a:lnTo>
                    <a:pt x="2866136" y="0"/>
                  </a:lnTo>
                  <a:close/>
                </a:path>
                <a:path w="4867275" h="266065">
                  <a:moveTo>
                    <a:pt x="34543" y="0"/>
                  </a:moveTo>
                  <a:lnTo>
                    <a:pt x="0" y="94742"/>
                  </a:lnTo>
                  <a:lnTo>
                    <a:pt x="69722" y="94742"/>
                  </a:lnTo>
                  <a:lnTo>
                    <a:pt x="34543" y="0"/>
                  </a:lnTo>
                  <a:close/>
                </a:path>
              </a:pathLst>
            </a:custGeom>
            <a:ln w="9144">
              <a:solidFill>
                <a:srgbClr val="D03E0C"/>
              </a:solidFill>
            </a:ln>
          </p:spPr>
          <p:txBody>
            <a:bodyPr wrap="square" lIns="0" tIns="0" rIns="0" bIns="0" rtlCol="0"/>
            <a:lstStyle/>
            <a:p>
              <a:endParaRPr/>
            </a:p>
          </p:txBody>
        </p:sp>
        <p:sp>
          <p:nvSpPr>
            <p:cNvPr id="8" name="object 8"/>
            <p:cNvSpPr/>
            <p:nvPr/>
          </p:nvSpPr>
          <p:spPr>
            <a:xfrm>
              <a:off x="8068691" y="325881"/>
              <a:ext cx="113156" cy="7391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4340732" y="325881"/>
              <a:ext cx="100076" cy="81534"/>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3590924" y="325881"/>
              <a:ext cx="100075" cy="81534"/>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1868805" y="325881"/>
              <a:ext cx="100076" cy="81534"/>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8315579" y="322453"/>
              <a:ext cx="150368" cy="184912"/>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2649346" y="322453"/>
              <a:ext cx="150368" cy="184912"/>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941069" y="220599"/>
              <a:ext cx="8100059" cy="326390"/>
            </a:xfrm>
            <a:custGeom>
              <a:avLst/>
              <a:gdLst/>
              <a:ahLst/>
              <a:cxnLst/>
              <a:rect l="l" t="t" r="r" b="b"/>
              <a:pathLst>
                <a:path w="8100059" h="326390">
                  <a:moveTo>
                    <a:pt x="7614284" y="66675"/>
                  </a:moveTo>
                  <a:lnTo>
                    <a:pt x="7664450" y="66675"/>
                  </a:lnTo>
                  <a:lnTo>
                    <a:pt x="7768971" y="237109"/>
                  </a:lnTo>
                  <a:lnTo>
                    <a:pt x="7768971" y="66675"/>
                  </a:lnTo>
                  <a:lnTo>
                    <a:pt x="7816850" y="66675"/>
                  </a:lnTo>
                  <a:lnTo>
                    <a:pt x="7816850" y="321945"/>
                  </a:lnTo>
                  <a:lnTo>
                    <a:pt x="7765160" y="321945"/>
                  </a:lnTo>
                  <a:lnTo>
                    <a:pt x="7662163" y="155448"/>
                  </a:lnTo>
                  <a:lnTo>
                    <a:pt x="7662163" y="321945"/>
                  </a:lnTo>
                  <a:lnTo>
                    <a:pt x="7614284" y="321945"/>
                  </a:lnTo>
                  <a:lnTo>
                    <a:pt x="7614284" y="66675"/>
                  </a:lnTo>
                  <a:close/>
                </a:path>
                <a:path w="8100059" h="326390">
                  <a:moveTo>
                    <a:pt x="7080631" y="66675"/>
                  </a:moveTo>
                  <a:lnTo>
                    <a:pt x="7189088" y="66675"/>
                  </a:lnTo>
                  <a:lnTo>
                    <a:pt x="7208162" y="67103"/>
                  </a:lnTo>
                  <a:lnTo>
                    <a:pt x="7248525" y="73532"/>
                  </a:lnTo>
                  <a:lnTo>
                    <a:pt x="7278243" y="98044"/>
                  </a:lnTo>
                  <a:lnTo>
                    <a:pt x="7289419" y="138175"/>
                  </a:lnTo>
                  <a:lnTo>
                    <a:pt x="7288351" y="151937"/>
                  </a:lnTo>
                  <a:lnTo>
                    <a:pt x="7263004" y="194151"/>
                  </a:lnTo>
                  <a:lnTo>
                    <a:pt x="7221982" y="209296"/>
                  </a:lnTo>
                  <a:lnTo>
                    <a:pt x="7229984" y="214274"/>
                  </a:lnTo>
                  <a:lnTo>
                    <a:pt x="7262304" y="246935"/>
                  </a:lnTo>
                  <a:lnTo>
                    <a:pt x="7310120" y="321945"/>
                  </a:lnTo>
                  <a:lnTo>
                    <a:pt x="7248398" y="321945"/>
                  </a:lnTo>
                  <a:lnTo>
                    <a:pt x="7211186" y="266446"/>
                  </a:lnTo>
                  <a:lnTo>
                    <a:pt x="7202046" y="252892"/>
                  </a:lnTo>
                  <a:lnTo>
                    <a:pt x="7173976" y="220217"/>
                  </a:lnTo>
                  <a:lnTo>
                    <a:pt x="7142607" y="215391"/>
                  </a:lnTo>
                  <a:lnTo>
                    <a:pt x="7132193" y="215391"/>
                  </a:lnTo>
                  <a:lnTo>
                    <a:pt x="7132193" y="321945"/>
                  </a:lnTo>
                  <a:lnTo>
                    <a:pt x="7080631" y="321945"/>
                  </a:lnTo>
                  <a:lnTo>
                    <a:pt x="7080631" y="66675"/>
                  </a:lnTo>
                  <a:close/>
                </a:path>
                <a:path w="8100059" h="326390">
                  <a:moveTo>
                    <a:pt x="6845681" y="66675"/>
                  </a:moveTo>
                  <a:lnTo>
                    <a:pt x="7048627" y="66675"/>
                  </a:lnTo>
                  <a:lnTo>
                    <a:pt x="7048627" y="109854"/>
                  </a:lnTo>
                  <a:lnTo>
                    <a:pt x="6973061" y="109854"/>
                  </a:lnTo>
                  <a:lnTo>
                    <a:pt x="6973061" y="321945"/>
                  </a:lnTo>
                  <a:lnTo>
                    <a:pt x="6921500" y="321945"/>
                  </a:lnTo>
                  <a:lnTo>
                    <a:pt x="6921500" y="109854"/>
                  </a:lnTo>
                  <a:lnTo>
                    <a:pt x="6845681" y="109854"/>
                  </a:lnTo>
                  <a:lnTo>
                    <a:pt x="6845681" y="66675"/>
                  </a:lnTo>
                  <a:close/>
                </a:path>
                <a:path w="8100059" h="326390">
                  <a:moveTo>
                    <a:pt x="6507607" y="66675"/>
                  </a:moveTo>
                  <a:lnTo>
                    <a:pt x="6559169" y="66675"/>
                  </a:lnTo>
                  <a:lnTo>
                    <a:pt x="6559169" y="167131"/>
                  </a:lnTo>
                  <a:lnTo>
                    <a:pt x="6660133" y="167131"/>
                  </a:lnTo>
                  <a:lnTo>
                    <a:pt x="6660133" y="66675"/>
                  </a:lnTo>
                  <a:lnTo>
                    <a:pt x="6711696" y="66675"/>
                  </a:lnTo>
                  <a:lnTo>
                    <a:pt x="6711696" y="321945"/>
                  </a:lnTo>
                  <a:lnTo>
                    <a:pt x="6660133" y="321945"/>
                  </a:lnTo>
                  <a:lnTo>
                    <a:pt x="6660133" y="210312"/>
                  </a:lnTo>
                  <a:lnTo>
                    <a:pt x="6559169" y="210312"/>
                  </a:lnTo>
                  <a:lnTo>
                    <a:pt x="6559169" y="321945"/>
                  </a:lnTo>
                  <a:lnTo>
                    <a:pt x="6507607" y="321945"/>
                  </a:lnTo>
                  <a:lnTo>
                    <a:pt x="6507607" y="66675"/>
                  </a:lnTo>
                  <a:close/>
                </a:path>
                <a:path w="8100059" h="326390">
                  <a:moveTo>
                    <a:pt x="6251829" y="66675"/>
                  </a:moveTo>
                  <a:lnTo>
                    <a:pt x="6301994" y="66675"/>
                  </a:lnTo>
                  <a:lnTo>
                    <a:pt x="6406514" y="237109"/>
                  </a:lnTo>
                  <a:lnTo>
                    <a:pt x="6406514" y="66675"/>
                  </a:lnTo>
                  <a:lnTo>
                    <a:pt x="6454394" y="66675"/>
                  </a:lnTo>
                  <a:lnTo>
                    <a:pt x="6454394" y="321945"/>
                  </a:lnTo>
                  <a:lnTo>
                    <a:pt x="6402705" y="321945"/>
                  </a:lnTo>
                  <a:lnTo>
                    <a:pt x="6299708" y="155448"/>
                  </a:lnTo>
                  <a:lnTo>
                    <a:pt x="6299708" y="321945"/>
                  </a:lnTo>
                  <a:lnTo>
                    <a:pt x="6251829" y="321945"/>
                  </a:lnTo>
                  <a:lnTo>
                    <a:pt x="6251829" y="66675"/>
                  </a:lnTo>
                  <a:close/>
                </a:path>
                <a:path w="8100059" h="326390">
                  <a:moveTo>
                    <a:pt x="6149212" y="66675"/>
                  </a:moveTo>
                  <a:lnTo>
                    <a:pt x="6200775" y="66675"/>
                  </a:lnTo>
                  <a:lnTo>
                    <a:pt x="6200775" y="321945"/>
                  </a:lnTo>
                  <a:lnTo>
                    <a:pt x="6149212" y="321945"/>
                  </a:lnTo>
                  <a:lnTo>
                    <a:pt x="6149212" y="66675"/>
                  </a:lnTo>
                  <a:close/>
                </a:path>
                <a:path w="8100059" h="326390">
                  <a:moveTo>
                    <a:pt x="5894958" y="66675"/>
                  </a:moveTo>
                  <a:lnTo>
                    <a:pt x="5946521" y="66675"/>
                  </a:lnTo>
                  <a:lnTo>
                    <a:pt x="5946521" y="167131"/>
                  </a:lnTo>
                  <a:lnTo>
                    <a:pt x="6047485" y="167131"/>
                  </a:lnTo>
                  <a:lnTo>
                    <a:pt x="6047485" y="66675"/>
                  </a:lnTo>
                  <a:lnTo>
                    <a:pt x="6099048" y="66675"/>
                  </a:lnTo>
                  <a:lnTo>
                    <a:pt x="6099048" y="321945"/>
                  </a:lnTo>
                  <a:lnTo>
                    <a:pt x="6047485" y="321945"/>
                  </a:lnTo>
                  <a:lnTo>
                    <a:pt x="6047485" y="210312"/>
                  </a:lnTo>
                  <a:lnTo>
                    <a:pt x="5946521" y="210312"/>
                  </a:lnTo>
                  <a:lnTo>
                    <a:pt x="5946521" y="321945"/>
                  </a:lnTo>
                  <a:lnTo>
                    <a:pt x="5894958" y="321945"/>
                  </a:lnTo>
                  <a:lnTo>
                    <a:pt x="5894958" y="66675"/>
                  </a:lnTo>
                  <a:close/>
                </a:path>
                <a:path w="8100059" h="326390">
                  <a:moveTo>
                    <a:pt x="5291201" y="66675"/>
                  </a:moveTo>
                  <a:lnTo>
                    <a:pt x="5494147" y="66675"/>
                  </a:lnTo>
                  <a:lnTo>
                    <a:pt x="5494147" y="109854"/>
                  </a:lnTo>
                  <a:lnTo>
                    <a:pt x="5418582" y="109854"/>
                  </a:lnTo>
                  <a:lnTo>
                    <a:pt x="5418582" y="321945"/>
                  </a:lnTo>
                  <a:lnTo>
                    <a:pt x="5367020" y="321945"/>
                  </a:lnTo>
                  <a:lnTo>
                    <a:pt x="5367020" y="109854"/>
                  </a:lnTo>
                  <a:lnTo>
                    <a:pt x="5291201" y="109854"/>
                  </a:lnTo>
                  <a:lnTo>
                    <a:pt x="5291201" y="66675"/>
                  </a:lnTo>
                  <a:close/>
                </a:path>
                <a:path w="8100059" h="326390">
                  <a:moveTo>
                    <a:pt x="5136133" y="66675"/>
                  </a:moveTo>
                  <a:lnTo>
                    <a:pt x="5190617" y="66675"/>
                  </a:lnTo>
                  <a:lnTo>
                    <a:pt x="5292852" y="321945"/>
                  </a:lnTo>
                  <a:lnTo>
                    <a:pt x="5236718" y="321945"/>
                  </a:lnTo>
                  <a:lnTo>
                    <a:pt x="5214493" y="263905"/>
                  </a:lnTo>
                  <a:lnTo>
                    <a:pt x="5112384" y="263905"/>
                  </a:lnTo>
                  <a:lnTo>
                    <a:pt x="5091430" y="321945"/>
                  </a:lnTo>
                  <a:lnTo>
                    <a:pt x="5036693" y="321945"/>
                  </a:lnTo>
                  <a:lnTo>
                    <a:pt x="5136133" y="66675"/>
                  </a:lnTo>
                  <a:close/>
                </a:path>
                <a:path w="8100059" h="326390">
                  <a:moveTo>
                    <a:pt x="4806315" y="66675"/>
                  </a:moveTo>
                  <a:lnTo>
                    <a:pt x="4857750" y="66675"/>
                  </a:lnTo>
                  <a:lnTo>
                    <a:pt x="4857750" y="204977"/>
                  </a:lnTo>
                  <a:lnTo>
                    <a:pt x="4857869" y="219932"/>
                  </a:lnTo>
                  <a:lnTo>
                    <a:pt x="4865306" y="261747"/>
                  </a:lnTo>
                  <a:lnTo>
                    <a:pt x="4899300" y="281600"/>
                  </a:lnTo>
                  <a:lnTo>
                    <a:pt x="4909566" y="282193"/>
                  </a:lnTo>
                  <a:lnTo>
                    <a:pt x="4919851" y="281644"/>
                  </a:lnTo>
                  <a:lnTo>
                    <a:pt x="4954355" y="257516"/>
                  </a:lnTo>
                  <a:lnTo>
                    <a:pt x="4958333" y="207899"/>
                  </a:lnTo>
                  <a:lnTo>
                    <a:pt x="4958333" y="66675"/>
                  </a:lnTo>
                  <a:lnTo>
                    <a:pt x="5009769" y="66675"/>
                  </a:lnTo>
                  <a:lnTo>
                    <a:pt x="5009769" y="200787"/>
                  </a:lnTo>
                  <a:lnTo>
                    <a:pt x="5009507" y="222071"/>
                  </a:lnTo>
                  <a:lnTo>
                    <a:pt x="5005578" y="265684"/>
                  </a:lnTo>
                  <a:lnTo>
                    <a:pt x="4984116" y="303924"/>
                  </a:lnTo>
                  <a:lnTo>
                    <a:pt x="4950094" y="321923"/>
                  </a:lnTo>
                  <a:lnTo>
                    <a:pt x="4911090" y="326263"/>
                  </a:lnTo>
                  <a:lnTo>
                    <a:pt x="4893899" y="325739"/>
                  </a:lnTo>
                  <a:lnTo>
                    <a:pt x="4855591" y="317880"/>
                  </a:lnTo>
                  <a:lnTo>
                    <a:pt x="4820769" y="289073"/>
                  </a:lnTo>
                  <a:lnTo>
                    <a:pt x="4807553" y="240442"/>
                  </a:lnTo>
                  <a:lnTo>
                    <a:pt x="4806315" y="202818"/>
                  </a:lnTo>
                  <a:lnTo>
                    <a:pt x="4806315" y="66675"/>
                  </a:lnTo>
                  <a:close/>
                </a:path>
                <a:path w="8100059" h="326390">
                  <a:moveTo>
                    <a:pt x="4550791" y="66675"/>
                  </a:moveTo>
                  <a:lnTo>
                    <a:pt x="4602353" y="66675"/>
                  </a:lnTo>
                  <a:lnTo>
                    <a:pt x="4602353" y="167131"/>
                  </a:lnTo>
                  <a:lnTo>
                    <a:pt x="4703318" y="167131"/>
                  </a:lnTo>
                  <a:lnTo>
                    <a:pt x="4703318" y="66675"/>
                  </a:lnTo>
                  <a:lnTo>
                    <a:pt x="4754880" y="66675"/>
                  </a:lnTo>
                  <a:lnTo>
                    <a:pt x="4754880" y="321945"/>
                  </a:lnTo>
                  <a:lnTo>
                    <a:pt x="4703318" y="321945"/>
                  </a:lnTo>
                  <a:lnTo>
                    <a:pt x="4703318" y="210312"/>
                  </a:lnTo>
                  <a:lnTo>
                    <a:pt x="4602353" y="210312"/>
                  </a:lnTo>
                  <a:lnTo>
                    <a:pt x="4602353" y="321945"/>
                  </a:lnTo>
                  <a:lnTo>
                    <a:pt x="4550791" y="321945"/>
                  </a:lnTo>
                  <a:lnTo>
                    <a:pt x="4550791" y="66675"/>
                  </a:lnTo>
                  <a:close/>
                </a:path>
                <a:path w="8100059" h="326390">
                  <a:moveTo>
                    <a:pt x="4315841" y="66675"/>
                  </a:moveTo>
                  <a:lnTo>
                    <a:pt x="4518787" y="66675"/>
                  </a:lnTo>
                  <a:lnTo>
                    <a:pt x="4518787" y="109854"/>
                  </a:lnTo>
                  <a:lnTo>
                    <a:pt x="4443222" y="109854"/>
                  </a:lnTo>
                  <a:lnTo>
                    <a:pt x="4443222" y="321945"/>
                  </a:lnTo>
                  <a:lnTo>
                    <a:pt x="4391659" y="321945"/>
                  </a:lnTo>
                  <a:lnTo>
                    <a:pt x="4391659" y="109854"/>
                  </a:lnTo>
                  <a:lnTo>
                    <a:pt x="4315841" y="109854"/>
                  </a:lnTo>
                  <a:lnTo>
                    <a:pt x="4315841" y="66675"/>
                  </a:lnTo>
                  <a:close/>
                </a:path>
                <a:path w="8100059" h="326390">
                  <a:moveTo>
                    <a:pt x="3972432" y="66675"/>
                  </a:moveTo>
                  <a:lnTo>
                    <a:pt x="4032884" y="66675"/>
                  </a:lnTo>
                  <a:lnTo>
                    <a:pt x="4092955" y="167639"/>
                  </a:lnTo>
                  <a:lnTo>
                    <a:pt x="4151756" y="66675"/>
                  </a:lnTo>
                  <a:lnTo>
                    <a:pt x="4211193" y="66675"/>
                  </a:lnTo>
                  <a:lnTo>
                    <a:pt x="4117340" y="214884"/>
                  </a:lnTo>
                  <a:lnTo>
                    <a:pt x="4117340" y="321945"/>
                  </a:lnTo>
                  <a:lnTo>
                    <a:pt x="4065904" y="321945"/>
                  </a:lnTo>
                  <a:lnTo>
                    <a:pt x="4065904" y="214502"/>
                  </a:lnTo>
                  <a:lnTo>
                    <a:pt x="3972432" y="66675"/>
                  </a:lnTo>
                  <a:close/>
                </a:path>
                <a:path w="8100059" h="326390">
                  <a:moveTo>
                    <a:pt x="3743579" y="66675"/>
                  </a:moveTo>
                  <a:lnTo>
                    <a:pt x="3795141" y="66675"/>
                  </a:lnTo>
                  <a:lnTo>
                    <a:pt x="3795141" y="180086"/>
                  </a:lnTo>
                  <a:lnTo>
                    <a:pt x="3899280" y="66675"/>
                  </a:lnTo>
                  <a:lnTo>
                    <a:pt x="3968496" y="66675"/>
                  </a:lnTo>
                  <a:lnTo>
                    <a:pt x="3872356" y="166115"/>
                  </a:lnTo>
                  <a:lnTo>
                    <a:pt x="3973703" y="321945"/>
                  </a:lnTo>
                  <a:lnTo>
                    <a:pt x="3907028" y="321945"/>
                  </a:lnTo>
                  <a:lnTo>
                    <a:pt x="3836924" y="202184"/>
                  </a:lnTo>
                  <a:lnTo>
                    <a:pt x="3795141" y="244855"/>
                  </a:lnTo>
                  <a:lnTo>
                    <a:pt x="3795141" y="321945"/>
                  </a:lnTo>
                  <a:lnTo>
                    <a:pt x="3743579" y="321945"/>
                  </a:lnTo>
                  <a:lnTo>
                    <a:pt x="3743579" y="66675"/>
                  </a:lnTo>
                  <a:close/>
                </a:path>
                <a:path w="8100059" h="326390">
                  <a:moveTo>
                    <a:pt x="3352673" y="66675"/>
                  </a:moveTo>
                  <a:lnTo>
                    <a:pt x="3435477" y="66675"/>
                  </a:lnTo>
                  <a:lnTo>
                    <a:pt x="3456882" y="66913"/>
                  </a:lnTo>
                  <a:lnTo>
                    <a:pt x="3496691" y="70484"/>
                  </a:lnTo>
                  <a:lnTo>
                    <a:pt x="3533394" y="95503"/>
                  </a:lnTo>
                  <a:lnTo>
                    <a:pt x="3548253" y="145161"/>
                  </a:lnTo>
                  <a:lnTo>
                    <a:pt x="3547727" y="156477"/>
                  </a:lnTo>
                  <a:lnTo>
                    <a:pt x="3530028" y="199072"/>
                  </a:lnTo>
                  <a:lnTo>
                    <a:pt x="3498095" y="220110"/>
                  </a:lnTo>
                  <a:lnTo>
                    <a:pt x="3454316" y="225442"/>
                  </a:lnTo>
                  <a:lnTo>
                    <a:pt x="3437890" y="225678"/>
                  </a:lnTo>
                  <a:lnTo>
                    <a:pt x="3404234" y="225678"/>
                  </a:lnTo>
                  <a:lnTo>
                    <a:pt x="3404234" y="321945"/>
                  </a:lnTo>
                  <a:lnTo>
                    <a:pt x="3352673" y="321945"/>
                  </a:lnTo>
                  <a:lnTo>
                    <a:pt x="3352673" y="66675"/>
                  </a:lnTo>
                  <a:close/>
                </a:path>
                <a:path w="8100059" h="326390">
                  <a:moveTo>
                    <a:pt x="3170174" y="66675"/>
                  </a:moveTo>
                  <a:lnTo>
                    <a:pt x="3224657" y="66675"/>
                  </a:lnTo>
                  <a:lnTo>
                    <a:pt x="3326892" y="321945"/>
                  </a:lnTo>
                  <a:lnTo>
                    <a:pt x="3270757" y="321945"/>
                  </a:lnTo>
                  <a:lnTo>
                    <a:pt x="3248533" y="263905"/>
                  </a:lnTo>
                  <a:lnTo>
                    <a:pt x="3146425" y="263905"/>
                  </a:lnTo>
                  <a:lnTo>
                    <a:pt x="3125470" y="321945"/>
                  </a:lnTo>
                  <a:lnTo>
                    <a:pt x="3070733" y="321945"/>
                  </a:lnTo>
                  <a:lnTo>
                    <a:pt x="3170174" y="66675"/>
                  </a:lnTo>
                  <a:close/>
                </a:path>
                <a:path w="8100059" h="326390">
                  <a:moveTo>
                    <a:pt x="2840863" y="66675"/>
                  </a:moveTo>
                  <a:lnTo>
                    <a:pt x="2892425" y="66675"/>
                  </a:lnTo>
                  <a:lnTo>
                    <a:pt x="2892425" y="167131"/>
                  </a:lnTo>
                  <a:lnTo>
                    <a:pt x="2993390" y="167131"/>
                  </a:lnTo>
                  <a:lnTo>
                    <a:pt x="2993390" y="66675"/>
                  </a:lnTo>
                  <a:lnTo>
                    <a:pt x="3044952" y="66675"/>
                  </a:lnTo>
                  <a:lnTo>
                    <a:pt x="3044952" y="321945"/>
                  </a:lnTo>
                  <a:lnTo>
                    <a:pt x="2993390" y="321945"/>
                  </a:lnTo>
                  <a:lnTo>
                    <a:pt x="2993390" y="210312"/>
                  </a:lnTo>
                  <a:lnTo>
                    <a:pt x="2892425" y="210312"/>
                  </a:lnTo>
                  <a:lnTo>
                    <a:pt x="2892425" y="321945"/>
                  </a:lnTo>
                  <a:lnTo>
                    <a:pt x="2840863" y="321945"/>
                  </a:lnTo>
                  <a:lnTo>
                    <a:pt x="2840863" y="66675"/>
                  </a:lnTo>
                  <a:close/>
                </a:path>
                <a:path w="8100059" h="326390">
                  <a:moveTo>
                    <a:pt x="2602865" y="66675"/>
                  </a:moveTo>
                  <a:lnTo>
                    <a:pt x="2685669" y="66675"/>
                  </a:lnTo>
                  <a:lnTo>
                    <a:pt x="2707074" y="66913"/>
                  </a:lnTo>
                  <a:lnTo>
                    <a:pt x="2746883" y="70484"/>
                  </a:lnTo>
                  <a:lnTo>
                    <a:pt x="2783585" y="95503"/>
                  </a:lnTo>
                  <a:lnTo>
                    <a:pt x="2798445" y="145161"/>
                  </a:lnTo>
                  <a:lnTo>
                    <a:pt x="2797919" y="156477"/>
                  </a:lnTo>
                  <a:lnTo>
                    <a:pt x="2780220" y="199072"/>
                  </a:lnTo>
                  <a:lnTo>
                    <a:pt x="2748287" y="220110"/>
                  </a:lnTo>
                  <a:lnTo>
                    <a:pt x="2704508" y="225442"/>
                  </a:lnTo>
                  <a:lnTo>
                    <a:pt x="2688082" y="225678"/>
                  </a:lnTo>
                  <a:lnTo>
                    <a:pt x="2654427" y="225678"/>
                  </a:lnTo>
                  <a:lnTo>
                    <a:pt x="2654427" y="321945"/>
                  </a:lnTo>
                  <a:lnTo>
                    <a:pt x="2602865" y="321945"/>
                  </a:lnTo>
                  <a:lnTo>
                    <a:pt x="2602865" y="66675"/>
                  </a:lnTo>
                  <a:close/>
                </a:path>
                <a:path w="8100059" h="326390">
                  <a:moveTo>
                    <a:pt x="1975485" y="66675"/>
                  </a:moveTo>
                  <a:lnTo>
                    <a:pt x="2025650" y="66675"/>
                  </a:lnTo>
                  <a:lnTo>
                    <a:pt x="2130171" y="237109"/>
                  </a:lnTo>
                  <a:lnTo>
                    <a:pt x="2130171" y="66675"/>
                  </a:lnTo>
                  <a:lnTo>
                    <a:pt x="2178050" y="66675"/>
                  </a:lnTo>
                  <a:lnTo>
                    <a:pt x="2178050" y="321945"/>
                  </a:lnTo>
                  <a:lnTo>
                    <a:pt x="2126361" y="321945"/>
                  </a:lnTo>
                  <a:lnTo>
                    <a:pt x="2023364" y="155448"/>
                  </a:lnTo>
                  <a:lnTo>
                    <a:pt x="2023364" y="321945"/>
                  </a:lnTo>
                  <a:lnTo>
                    <a:pt x="1975485" y="321945"/>
                  </a:lnTo>
                  <a:lnTo>
                    <a:pt x="1975485" y="66675"/>
                  </a:lnTo>
                  <a:close/>
                </a:path>
                <a:path w="8100059" h="326390">
                  <a:moveTo>
                    <a:pt x="1374267" y="66675"/>
                  </a:moveTo>
                  <a:lnTo>
                    <a:pt x="1425702" y="66675"/>
                  </a:lnTo>
                  <a:lnTo>
                    <a:pt x="1425702" y="204977"/>
                  </a:lnTo>
                  <a:lnTo>
                    <a:pt x="1425821" y="220075"/>
                  </a:lnTo>
                  <a:lnTo>
                    <a:pt x="1433441" y="262745"/>
                  </a:lnTo>
                  <a:lnTo>
                    <a:pt x="1477518" y="282193"/>
                  </a:lnTo>
                  <a:lnTo>
                    <a:pt x="1495782" y="280263"/>
                  </a:lnTo>
                  <a:lnTo>
                    <a:pt x="1524000" y="251205"/>
                  </a:lnTo>
                  <a:lnTo>
                    <a:pt x="1526286" y="207899"/>
                  </a:lnTo>
                  <a:lnTo>
                    <a:pt x="1526286" y="66675"/>
                  </a:lnTo>
                  <a:lnTo>
                    <a:pt x="1577721" y="66675"/>
                  </a:lnTo>
                  <a:lnTo>
                    <a:pt x="1577721" y="157734"/>
                  </a:lnTo>
                  <a:lnTo>
                    <a:pt x="1589414" y="154805"/>
                  </a:lnTo>
                  <a:lnTo>
                    <a:pt x="1618996" y="126110"/>
                  </a:lnTo>
                  <a:lnTo>
                    <a:pt x="1619250" y="115570"/>
                  </a:lnTo>
                  <a:lnTo>
                    <a:pt x="1595501" y="115570"/>
                  </a:lnTo>
                  <a:lnTo>
                    <a:pt x="1595501" y="66675"/>
                  </a:lnTo>
                  <a:lnTo>
                    <a:pt x="1644396" y="66675"/>
                  </a:lnTo>
                  <a:lnTo>
                    <a:pt x="1644396" y="101726"/>
                  </a:lnTo>
                  <a:lnTo>
                    <a:pt x="1638427" y="141438"/>
                  </a:lnTo>
                  <a:lnTo>
                    <a:pt x="1606692" y="169957"/>
                  </a:lnTo>
                  <a:lnTo>
                    <a:pt x="1577721" y="177546"/>
                  </a:lnTo>
                  <a:lnTo>
                    <a:pt x="1577721" y="200787"/>
                  </a:lnTo>
                  <a:lnTo>
                    <a:pt x="1576673" y="239522"/>
                  </a:lnTo>
                  <a:lnTo>
                    <a:pt x="1567719" y="283019"/>
                  </a:lnTo>
                  <a:lnTo>
                    <a:pt x="1526095" y="319119"/>
                  </a:lnTo>
                  <a:lnTo>
                    <a:pt x="1479042" y="326263"/>
                  </a:lnTo>
                  <a:lnTo>
                    <a:pt x="1450990" y="324358"/>
                  </a:lnTo>
                  <a:lnTo>
                    <a:pt x="1408318" y="309118"/>
                  </a:lnTo>
                  <a:lnTo>
                    <a:pt x="1381482" y="274923"/>
                  </a:lnTo>
                  <a:lnTo>
                    <a:pt x="1374576" y="223012"/>
                  </a:lnTo>
                  <a:lnTo>
                    <a:pt x="1374267" y="202818"/>
                  </a:lnTo>
                  <a:lnTo>
                    <a:pt x="1374267" y="66675"/>
                  </a:lnTo>
                  <a:close/>
                </a:path>
                <a:path w="8100059" h="326390">
                  <a:moveTo>
                    <a:pt x="1118743" y="66675"/>
                  </a:moveTo>
                  <a:lnTo>
                    <a:pt x="1170305" y="66675"/>
                  </a:lnTo>
                  <a:lnTo>
                    <a:pt x="1170305" y="167131"/>
                  </a:lnTo>
                  <a:lnTo>
                    <a:pt x="1271270" y="167131"/>
                  </a:lnTo>
                  <a:lnTo>
                    <a:pt x="1271270" y="66675"/>
                  </a:lnTo>
                  <a:lnTo>
                    <a:pt x="1322832" y="66675"/>
                  </a:lnTo>
                  <a:lnTo>
                    <a:pt x="1322832" y="321945"/>
                  </a:lnTo>
                  <a:lnTo>
                    <a:pt x="1271270" y="321945"/>
                  </a:lnTo>
                  <a:lnTo>
                    <a:pt x="1271270" y="210312"/>
                  </a:lnTo>
                  <a:lnTo>
                    <a:pt x="1170305" y="210312"/>
                  </a:lnTo>
                  <a:lnTo>
                    <a:pt x="1170305" y="321945"/>
                  </a:lnTo>
                  <a:lnTo>
                    <a:pt x="1118743" y="321945"/>
                  </a:lnTo>
                  <a:lnTo>
                    <a:pt x="1118743" y="66675"/>
                  </a:lnTo>
                  <a:close/>
                </a:path>
                <a:path w="8100059" h="326390">
                  <a:moveTo>
                    <a:pt x="880744" y="66675"/>
                  </a:moveTo>
                  <a:lnTo>
                    <a:pt x="963549" y="66675"/>
                  </a:lnTo>
                  <a:lnTo>
                    <a:pt x="984954" y="66913"/>
                  </a:lnTo>
                  <a:lnTo>
                    <a:pt x="1024763" y="70484"/>
                  </a:lnTo>
                  <a:lnTo>
                    <a:pt x="1061466" y="95503"/>
                  </a:lnTo>
                  <a:lnTo>
                    <a:pt x="1076325" y="145161"/>
                  </a:lnTo>
                  <a:lnTo>
                    <a:pt x="1075799" y="156477"/>
                  </a:lnTo>
                  <a:lnTo>
                    <a:pt x="1058100" y="199072"/>
                  </a:lnTo>
                  <a:lnTo>
                    <a:pt x="1026167" y="220110"/>
                  </a:lnTo>
                  <a:lnTo>
                    <a:pt x="982388" y="225442"/>
                  </a:lnTo>
                  <a:lnTo>
                    <a:pt x="965962" y="225678"/>
                  </a:lnTo>
                  <a:lnTo>
                    <a:pt x="932307" y="225678"/>
                  </a:lnTo>
                  <a:lnTo>
                    <a:pt x="932307" y="321945"/>
                  </a:lnTo>
                  <a:lnTo>
                    <a:pt x="880744" y="321945"/>
                  </a:lnTo>
                  <a:lnTo>
                    <a:pt x="880744" y="66675"/>
                  </a:lnTo>
                  <a:close/>
                </a:path>
                <a:path w="8100059" h="326390">
                  <a:moveTo>
                    <a:pt x="338582" y="66675"/>
                  </a:moveTo>
                  <a:lnTo>
                    <a:pt x="393065" y="66675"/>
                  </a:lnTo>
                  <a:lnTo>
                    <a:pt x="495300" y="321945"/>
                  </a:lnTo>
                  <a:lnTo>
                    <a:pt x="439166" y="321945"/>
                  </a:lnTo>
                  <a:lnTo>
                    <a:pt x="416941" y="263905"/>
                  </a:lnTo>
                  <a:lnTo>
                    <a:pt x="314883" y="263905"/>
                  </a:lnTo>
                  <a:lnTo>
                    <a:pt x="293814" y="321945"/>
                  </a:lnTo>
                  <a:lnTo>
                    <a:pt x="239141" y="321945"/>
                  </a:lnTo>
                  <a:lnTo>
                    <a:pt x="338582" y="66675"/>
                  </a:lnTo>
                  <a:close/>
                </a:path>
                <a:path w="8100059" h="326390">
                  <a:moveTo>
                    <a:pt x="7987791" y="62356"/>
                  </a:moveTo>
                  <a:lnTo>
                    <a:pt x="8030067" y="67325"/>
                  </a:lnTo>
                  <a:lnTo>
                    <a:pt x="8074177" y="93176"/>
                  </a:lnTo>
                  <a:lnTo>
                    <a:pt x="8096377" y="137413"/>
                  </a:lnTo>
                  <a:lnTo>
                    <a:pt x="8045196" y="146938"/>
                  </a:lnTo>
                  <a:lnTo>
                    <a:pt x="8041913" y="138009"/>
                  </a:lnTo>
                  <a:lnTo>
                    <a:pt x="8037417" y="130079"/>
                  </a:lnTo>
                  <a:lnTo>
                    <a:pt x="7998461" y="107094"/>
                  </a:lnTo>
                  <a:lnTo>
                    <a:pt x="7987791" y="106425"/>
                  </a:lnTo>
                  <a:lnTo>
                    <a:pt x="7971718" y="107759"/>
                  </a:lnTo>
                  <a:lnTo>
                    <a:pt x="7934071" y="127761"/>
                  </a:lnTo>
                  <a:lnTo>
                    <a:pt x="7915372" y="171571"/>
                  </a:lnTo>
                  <a:lnTo>
                    <a:pt x="7914132" y="191388"/>
                  </a:lnTo>
                  <a:lnTo>
                    <a:pt x="7915394" y="212651"/>
                  </a:lnTo>
                  <a:lnTo>
                    <a:pt x="7934325" y="259461"/>
                  </a:lnTo>
                  <a:lnTo>
                    <a:pt x="7971633" y="280785"/>
                  </a:lnTo>
                  <a:lnTo>
                    <a:pt x="7987157" y="282193"/>
                  </a:lnTo>
                  <a:lnTo>
                    <a:pt x="7995273" y="281809"/>
                  </a:lnTo>
                  <a:lnTo>
                    <a:pt x="8034829" y="268874"/>
                  </a:lnTo>
                  <a:lnTo>
                    <a:pt x="8047608" y="260476"/>
                  </a:lnTo>
                  <a:lnTo>
                    <a:pt x="8047608" y="228091"/>
                  </a:lnTo>
                  <a:lnTo>
                    <a:pt x="7988554" y="228091"/>
                  </a:lnTo>
                  <a:lnTo>
                    <a:pt x="7988554" y="185038"/>
                  </a:lnTo>
                  <a:lnTo>
                    <a:pt x="8099679" y="185038"/>
                  </a:lnTo>
                  <a:lnTo>
                    <a:pt x="8099679" y="286765"/>
                  </a:lnTo>
                  <a:lnTo>
                    <a:pt x="8067246" y="308161"/>
                  </a:lnTo>
                  <a:lnTo>
                    <a:pt x="8021827" y="323294"/>
                  </a:lnTo>
                  <a:lnTo>
                    <a:pt x="7990458" y="326263"/>
                  </a:lnTo>
                  <a:lnTo>
                    <a:pt x="7971099" y="325215"/>
                  </a:lnTo>
                  <a:lnTo>
                    <a:pt x="7920735" y="309499"/>
                  </a:lnTo>
                  <a:lnTo>
                    <a:pt x="7884338" y="276209"/>
                  </a:lnTo>
                  <a:lnTo>
                    <a:pt x="7864697" y="228790"/>
                  </a:lnTo>
                  <a:lnTo>
                    <a:pt x="7860919" y="193421"/>
                  </a:lnTo>
                  <a:lnTo>
                    <a:pt x="7861966" y="174061"/>
                  </a:lnTo>
                  <a:lnTo>
                    <a:pt x="7877683" y="122554"/>
                  </a:lnTo>
                  <a:lnTo>
                    <a:pt x="7911455" y="84228"/>
                  </a:lnTo>
                  <a:lnTo>
                    <a:pt x="7954184" y="65516"/>
                  </a:lnTo>
                  <a:lnTo>
                    <a:pt x="7970244" y="63144"/>
                  </a:lnTo>
                  <a:lnTo>
                    <a:pt x="7987791" y="62356"/>
                  </a:lnTo>
                  <a:close/>
                </a:path>
                <a:path w="8100059" h="326390">
                  <a:moveTo>
                    <a:pt x="7449438" y="62356"/>
                  </a:moveTo>
                  <a:lnTo>
                    <a:pt x="7500207" y="71104"/>
                  </a:lnTo>
                  <a:lnTo>
                    <a:pt x="7539735" y="97281"/>
                  </a:lnTo>
                  <a:lnTo>
                    <a:pt x="7565167" y="139128"/>
                  </a:lnTo>
                  <a:lnTo>
                    <a:pt x="7573645" y="194690"/>
                  </a:lnTo>
                  <a:lnTo>
                    <a:pt x="7571547" y="223883"/>
                  </a:lnTo>
                  <a:lnTo>
                    <a:pt x="7554731" y="272218"/>
                  </a:lnTo>
                  <a:lnTo>
                    <a:pt x="7521799" y="306653"/>
                  </a:lnTo>
                  <a:lnTo>
                    <a:pt x="7476892" y="324092"/>
                  </a:lnTo>
                  <a:lnTo>
                    <a:pt x="7450201" y="326263"/>
                  </a:lnTo>
                  <a:lnTo>
                    <a:pt x="7423175" y="324096"/>
                  </a:lnTo>
                  <a:lnTo>
                    <a:pt x="7377888" y="306760"/>
                  </a:lnTo>
                  <a:lnTo>
                    <a:pt x="7344908" y="272540"/>
                  </a:lnTo>
                  <a:lnTo>
                    <a:pt x="7328092" y="224672"/>
                  </a:lnTo>
                  <a:lnTo>
                    <a:pt x="7325995" y="195834"/>
                  </a:lnTo>
                  <a:lnTo>
                    <a:pt x="7326731" y="177166"/>
                  </a:lnTo>
                  <a:lnTo>
                    <a:pt x="7337679" y="130428"/>
                  </a:lnTo>
                  <a:lnTo>
                    <a:pt x="7361428" y="95376"/>
                  </a:lnTo>
                  <a:lnTo>
                    <a:pt x="7394448" y="72390"/>
                  </a:lnTo>
                  <a:lnTo>
                    <a:pt x="7434345" y="62978"/>
                  </a:lnTo>
                  <a:lnTo>
                    <a:pt x="7449438" y="62356"/>
                  </a:lnTo>
                  <a:close/>
                </a:path>
                <a:path w="8100059" h="326390">
                  <a:moveTo>
                    <a:pt x="5749162" y="62356"/>
                  </a:moveTo>
                  <a:lnTo>
                    <a:pt x="5791533" y="69246"/>
                  </a:lnTo>
                  <a:lnTo>
                    <a:pt x="5825235" y="90043"/>
                  </a:lnTo>
                  <a:lnTo>
                    <a:pt x="5846417" y="122600"/>
                  </a:lnTo>
                  <a:lnTo>
                    <a:pt x="5851271" y="137033"/>
                  </a:lnTo>
                  <a:lnTo>
                    <a:pt x="5800344" y="149225"/>
                  </a:lnTo>
                  <a:lnTo>
                    <a:pt x="5797440" y="139823"/>
                  </a:lnTo>
                  <a:lnTo>
                    <a:pt x="5793311" y="131445"/>
                  </a:lnTo>
                  <a:lnTo>
                    <a:pt x="5756382" y="107140"/>
                  </a:lnTo>
                  <a:lnTo>
                    <a:pt x="5746496" y="106425"/>
                  </a:lnTo>
                  <a:lnTo>
                    <a:pt x="5732970" y="107690"/>
                  </a:lnTo>
                  <a:lnTo>
                    <a:pt x="5692707" y="138511"/>
                  </a:lnTo>
                  <a:lnTo>
                    <a:pt x="5682741" y="192786"/>
                  </a:lnTo>
                  <a:lnTo>
                    <a:pt x="5683835" y="215241"/>
                  </a:lnTo>
                  <a:lnTo>
                    <a:pt x="5700140" y="261747"/>
                  </a:lnTo>
                  <a:lnTo>
                    <a:pt x="5745480" y="282193"/>
                  </a:lnTo>
                  <a:lnTo>
                    <a:pt x="5755389" y="281384"/>
                  </a:lnTo>
                  <a:lnTo>
                    <a:pt x="5793533" y="252380"/>
                  </a:lnTo>
                  <a:lnTo>
                    <a:pt x="5801995" y="228091"/>
                  </a:lnTo>
                  <a:lnTo>
                    <a:pt x="5852033" y="243966"/>
                  </a:lnTo>
                  <a:lnTo>
                    <a:pt x="5836729" y="280352"/>
                  </a:lnTo>
                  <a:lnTo>
                    <a:pt x="5799566" y="314904"/>
                  </a:lnTo>
                  <a:lnTo>
                    <a:pt x="5745987" y="326263"/>
                  </a:lnTo>
                  <a:lnTo>
                    <a:pt x="5721697" y="324096"/>
                  </a:lnTo>
                  <a:lnTo>
                    <a:pt x="5679926" y="306760"/>
                  </a:lnTo>
                  <a:lnTo>
                    <a:pt x="5648086" y="272587"/>
                  </a:lnTo>
                  <a:lnTo>
                    <a:pt x="5631703" y="225101"/>
                  </a:lnTo>
                  <a:lnTo>
                    <a:pt x="5629656" y="196596"/>
                  </a:lnTo>
                  <a:lnTo>
                    <a:pt x="5631705" y="166473"/>
                  </a:lnTo>
                  <a:lnTo>
                    <a:pt x="5648140" y="116943"/>
                  </a:lnTo>
                  <a:lnTo>
                    <a:pt x="5680315" y="82127"/>
                  </a:lnTo>
                  <a:lnTo>
                    <a:pt x="5723610" y="64549"/>
                  </a:lnTo>
                  <a:lnTo>
                    <a:pt x="5749162" y="62356"/>
                  </a:lnTo>
                  <a:close/>
                </a:path>
                <a:path w="8100059" h="326390">
                  <a:moveTo>
                    <a:pt x="2348992" y="62356"/>
                  </a:moveTo>
                  <a:lnTo>
                    <a:pt x="2391267" y="67325"/>
                  </a:lnTo>
                  <a:lnTo>
                    <a:pt x="2435377" y="93176"/>
                  </a:lnTo>
                  <a:lnTo>
                    <a:pt x="2457577" y="137413"/>
                  </a:lnTo>
                  <a:lnTo>
                    <a:pt x="2406396" y="146938"/>
                  </a:lnTo>
                  <a:lnTo>
                    <a:pt x="2403113" y="138009"/>
                  </a:lnTo>
                  <a:lnTo>
                    <a:pt x="2398617" y="130079"/>
                  </a:lnTo>
                  <a:lnTo>
                    <a:pt x="2359661" y="107094"/>
                  </a:lnTo>
                  <a:lnTo>
                    <a:pt x="2348992" y="106425"/>
                  </a:lnTo>
                  <a:lnTo>
                    <a:pt x="2332918" y="107759"/>
                  </a:lnTo>
                  <a:lnTo>
                    <a:pt x="2295271" y="127761"/>
                  </a:lnTo>
                  <a:lnTo>
                    <a:pt x="2276572" y="171571"/>
                  </a:lnTo>
                  <a:lnTo>
                    <a:pt x="2275332" y="191388"/>
                  </a:lnTo>
                  <a:lnTo>
                    <a:pt x="2276594" y="212651"/>
                  </a:lnTo>
                  <a:lnTo>
                    <a:pt x="2295525" y="259461"/>
                  </a:lnTo>
                  <a:lnTo>
                    <a:pt x="2332833" y="280785"/>
                  </a:lnTo>
                  <a:lnTo>
                    <a:pt x="2348357" y="282193"/>
                  </a:lnTo>
                  <a:lnTo>
                    <a:pt x="2356473" y="281809"/>
                  </a:lnTo>
                  <a:lnTo>
                    <a:pt x="2396029" y="268874"/>
                  </a:lnTo>
                  <a:lnTo>
                    <a:pt x="2408809" y="260476"/>
                  </a:lnTo>
                  <a:lnTo>
                    <a:pt x="2408809" y="228091"/>
                  </a:lnTo>
                  <a:lnTo>
                    <a:pt x="2349754" y="228091"/>
                  </a:lnTo>
                  <a:lnTo>
                    <a:pt x="2349754" y="185038"/>
                  </a:lnTo>
                  <a:lnTo>
                    <a:pt x="2460879" y="185038"/>
                  </a:lnTo>
                  <a:lnTo>
                    <a:pt x="2460879" y="286765"/>
                  </a:lnTo>
                  <a:lnTo>
                    <a:pt x="2428446" y="308161"/>
                  </a:lnTo>
                  <a:lnTo>
                    <a:pt x="2383028" y="323294"/>
                  </a:lnTo>
                  <a:lnTo>
                    <a:pt x="2351659" y="326263"/>
                  </a:lnTo>
                  <a:lnTo>
                    <a:pt x="2332299" y="325215"/>
                  </a:lnTo>
                  <a:lnTo>
                    <a:pt x="2281936" y="309499"/>
                  </a:lnTo>
                  <a:lnTo>
                    <a:pt x="2245538" y="276209"/>
                  </a:lnTo>
                  <a:lnTo>
                    <a:pt x="2225897" y="228790"/>
                  </a:lnTo>
                  <a:lnTo>
                    <a:pt x="2222119" y="193421"/>
                  </a:lnTo>
                  <a:lnTo>
                    <a:pt x="2223166" y="174061"/>
                  </a:lnTo>
                  <a:lnTo>
                    <a:pt x="2238883" y="122554"/>
                  </a:lnTo>
                  <a:lnTo>
                    <a:pt x="2272655" y="84228"/>
                  </a:lnTo>
                  <a:lnTo>
                    <a:pt x="2315384" y="65516"/>
                  </a:lnTo>
                  <a:lnTo>
                    <a:pt x="2331444" y="63144"/>
                  </a:lnTo>
                  <a:lnTo>
                    <a:pt x="2348992" y="62356"/>
                  </a:lnTo>
                  <a:close/>
                </a:path>
                <a:path w="8100059" h="326390">
                  <a:moveTo>
                    <a:pt x="1783207" y="62356"/>
                  </a:moveTo>
                  <a:lnTo>
                    <a:pt x="1833991" y="71104"/>
                  </a:lnTo>
                  <a:lnTo>
                    <a:pt x="1873631" y="97281"/>
                  </a:lnTo>
                  <a:lnTo>
                    <a:pt x="1897348" y="134750"/>
                  </a:lnTo>
                  <a:lnTo>
                    <a:pt x="1902206" y="149733"/>
                  </a:lnTo>
                  <a:lnTo>
                    <a:pt x="1911159" y="144162"/>
                  </a:lnTo>
                  <a:lnTo>
                    <a:pt x="1917636" y="136604"/>
                  </a:lnTo>
                  <a:lnTo>
                    <a:pt x="1921636" y="127069"/>
                  </a:lnTo>
                  <a:lnTo>
                    <a:pt x="1923161" y="115570"/>
                  </a:lnTo>
                  <a:lnTo>
                    <a:pt x="1899539" y="115570"/>
                  </a:lnTo>
                  <a:lnTo>
                    <a:pt x="1899539" y="66675"/>
                  </a:lnTo>
                  <a:lnTo>
                    <a:pt x="1948434" y="66675"/>
                  </a:lnTo>
                  <a:lnTo>
                    <a:pt x="1948434" y="101726"/>
                  </a:lnTo>
                  <a:lnTo>
                    <a:pt x="1942464" y="141418"/>
                  </a:lnTo>
                  <a:lnTo>
                    <a:pt x="1913336" y="169189"/>
                  </a:lnTo>
                  <a:lnTo>
                    <a:pt x="1906143" y="172212"/>
                  </a:lnTo>
                  <a:lnTo>
                    <a:pt x="1907032" y="179450"/>
                  </a:lnTo>
                  <a:lnTo>
                    <a:pt x="1907413" y="186816"/>
                  </a:lnTo>
                  <a:lnTo>
                    <a:pt x="1907413" y="194690"/>
                  </a:lnTo>
                  <a:lnTo>
                    <a:pt x="1899031" y="249412"/>
                  </a:lnTo>
                  <a:lnTo>
                    <a:pt x="1873885" y="291084"/>
                  </a:lnTo>
                  <a:lnTo>
                    <a:pt x="1834737" y="317484"/>
                  </a:lnTo>
                  <a:lnTo>
                    <a:pt x="1783969" y="326263"/>
                  </a:lnTo>
                  <a:lnTo>
                    <a:pt x="1756870" y="324092"/>
                  </a:lnTo>
                  <a:lnTo>
                    <a:pt x="1711531" y="306653"/>
                  </a:lnTo>
                  <a:lnTo>
                    <a:pt x="1678622" y="272289"/>
                  </a:lnTo>
                  <a:lnTo>
                    <a:pt x="1661858" y="224526"/>
                  </a:lnTo>
                  <a:lnTo>
                    <a:pt x="1659763" y="195834"/>
                  </a:lnTo>
                  <a:lnTo>
                    <a:pt x="1661979" y="165546"/>
                  </a:lnTo>
                  <a:lnTo>
                    <a:pt x="1679747" y="115306"/>
                  </a:lnTo>
                  <a:lnTo>
                    <a:pt x="1712823" y="80948"/>
                  </a:lnTo>
                  <a:lnTo>
                    <a:pt x="1756777" y="64426"/>
                  </a:lnTo>
                  <a:lnTo>
                    <a:pt x="1783207" y="62356"/>
                  </a:lnTo>
                  <a:close/>
                </a:path>
                <a:path w="8100059" h="326390">
                  <a:moveTo>
                    <a:pt x="631571" y="62356"/>
                  </a:moveTo>
                  <a:lnTo>
                    <a:pt x="673941" y="69246"/>
                  </a:lnTo>
                  <a:lnTo>
                    <a:pt x="707644" y="90043"/>
                  </a:lnTo>
                  <a:lnTo>
                    <a:pt x="728825" y="122600"/>
                  </a:lnTo>
                  <a:lnTo>
                    <a:pt x="733679" y="137033"/>
                  </a:lnTo>
                  <a:lnTo>
                    <a:pt x="682752" y="149225"/>
                  </a:lnTo>
                  <a:lnTo>
                    <a:pt x="679848" y="139823"/>
                  </a:lnTo>
                  <a:lnTo>
                    <a:pt x="675719" y="131445"/>
                  </a:lnTo>
                  <a:lnTo>
                    <a:pt x="638790" y="107140"/>
                  </a:lnTo>
                  <a:lnTo>
                    <a:pt x="628904" y="106425"/>
                  </a:lnTo>
                  <a:lnTo>
                    <a:pt x="615378" y="107690"/>
                  </a:lnTo>
                  <a:lnTo>
                    <a:pt x="575115" y="138511"/>
                  </a:lnTo>
                  <a:lnTo>
                    <a:pt x="565150" y="192786"/>
                  </a:lnTo>
                  <a:lnTo>
                    <a:pt x="566243" y="215241"/>
                  </a:lnTo>
                  <a:lnTo>
                    <a:pt x="582549" y="261747"/>
                  </a:lnTo>
                  <a:lnTo>
                    <a:pt x="627888" y="282193"/>
                  </a:lnTo>
                  <a:lnTo>
                    <a:pt x="637797" y="281384"/>
                  </a:lnTo>
                  <a:lnTo>
                    <a:pt x="675941" y="252380"/>
                  </a:lnTo>
                  <a:lnTo>
                    <a:pt x="684403" y="228091"/>
                  </a:lnTo>
                  <a:lnTo>
                    <a:pt x="734441" y="243966"/>
                  </a:lnTo>
                  <a:lnTo>
                    <a:pt x="719137" y="280352"/>
                  </a:lnTo>
                  <a:lnTo>
                    <a:pt x="681974" y="314904"/>
                  </a:lnTo>
                  <a:lnTo>
                    <a:pt x="628396" y="326263"/>
                  </a:lnTo>
                  <a:lnTo>
                    <a:pt x="604105" y="324096"/>
                  </a:lnTo>
                  <a:lnTo>
                    <a:pt x="562334" y="306760"/>
                  </a:lnTo>
                  <a:lnTo>
                    <a:pt x="530494" y="272587"/>
                  </a:lnTo>
                  <a:lnTo>
                    <a:pt x="514111" y="225101"/>
                  </a:lnTo>
                  <a:lnTo>
                    <a:pt x="512064" y="196596"/>
                  </a:lnTo>
                  <a:lnTo>
                    <a:pt x="514113" y="166473"/>
                  </a:lnTo>
                  <a:lnTo>
                    <a:pt x="530548" y="116943"/>
                  </a:lnTo>
                  <a:lnTo>
                    <a:pt x="562723" y="82127"/>
                  </a:lnTo>
                  <a:lnTo>
                    <a:pt x="606018" y="64549"/>
                  </a:lnTo>
                  <a:lnTo>
                    <a:pt x="631571" y="62356"/>
                  </a:lnTo>
                  <a:close/>
                </a:path>
                <a:path w="8100059" h="326390">
                  <a:moveTo>
                    <a:pt x="119456" y="62356"/>
                  </a:moveTo>
                  <a:lnTo>
                    <a:pt x="161894" y="69246"/>
                  </a:lnTo>
                  <a:lnTo>
                    <a:pt x="195541" y="90043"/>
                  </a:lnTo>
                  <a:lnTo>
                    <a:pt x="216767" y="122600"/>
                  </a:lnTo>
                  <a:lnTo>
                    <a:pt x="221665" y="137033"/>
                  </a:lnTo>
                  <a:lnTo>
                    <a:pt x="170649" y="149225"/>
                  </a:lnTo>
                  <a:lnTo>
                    <a:pt x="167768" y="139823"/>
                  </a:lnTo>
                  <a:lnTo>
                    <a:pt x="163658" y="131445"/>
                  </a:lnTo>
                  <a:lnTo>
                    <a:pt x="126729" y="107140"/>
                  </a:lnTo>
                  <a:lnTo>
                    <a:pt x="116840" y="106425"/>
                  </a:lnTo>
                  <a:lnTo>
                    <a:pt x="103316" y="107690"/>
                  </a:lnTo>
                  <a:lnTo>
                    <a:pt x="63050" y="138511"/>
                  </a:lnTo>
                  <a:lnTo>
                    <a:pt x="53111" y="192786"/>
                  </a:lnTo>
                  <a:lnTo>
                    <a:pt x="54199" y="215241"/>
                  </a:lnTo>
                  <a:lnTo>
                    <a:pt x="70523" y="261747"/>
                  </a:lnTo>
                  <a:lnTo>
                    <a:pt x="115798" y="282193"/>
                  </a:lnTo>
                  <a:lnTo>
                    <a:pt x="125709" y="281384"/>
                  </a:lnTo>
                  <a:lnTo>
                    <a:pt x="163856" y="252380"/>
                  </a:lnTo>
                  <a:lnTo>
                    <a:pt x="172389" y="228091"/>
                  </a:lnTo>
                  <a:lnTo>
                    <a:pt x="222364" y="243966"/>
                  </a:lnTo>
                  <a:lnTo>
                    <a:pt x="207060" y="280352"/>
                  </a:lnTo>
                  <a:lnTo>
                    <a:pt x="169875" y="314904"/>
                  </a:lnTo>
                  <a:lnTo>
                    <a:pt x="116319" y="326263"/>
                  </a:lnTo>
                  <a:lnTo>
                    <a:pt x="92028" y="324096"/>
                  </a:lnTo>
                  <a:lnTo>
                    <a:pt x="50237" y="306760"/>
                  </a:lnTo>
                  <a:lnTo>
                    <a:pt x="18414" y="272587"/>
                  </a:lnTo>
                  <a:lnTo>
                    <a:pt x="2045" y="225101"/>
                  </a:lnTo>
                  <a:lnTo>
                    <a:pt x="0" y="196596"/>
                  </a:lnTo>
                  <a:lnTo>
                    <a:pt x="2057" y="166473"/>
                  </a:lnTo>
                  <a:lnTo>
                    <a:pt x="18511" y="116943"/>
                  </a:lnTo>
                  <a:lnTo>
                    <a:pt x="50658" y="82127"/>
                  </a:lnTo>
                  <a:lnTo>
                    <a:pt x="93931" y="64549"/>
                  </a:lnTo>
                  <a:lnTo>
                    <a:pt x="119456" y="62356"/>
                  </a:lnTo>
                  <a:close/>
                </a:path>
                <a:path w="8100059" h="326390">
                  <a:moveTo>
                    <a:pt x="5147056" y="35305"/>
                  </a:moveTo>
                  <a:lnTo>
                    <a:pt x="5178044" y="35305"/>
                  </a:lnTo>
                  <a:lnTo>
                    <a:pt x="5216017" y="57911"/>
                  </a:lnTo>
                  <a:lnTo>
                    <a:pt x="5181727" y="57911"/>
                  </a:lnTo>
                  <a:lnTo>
                    <a:pt x="5162550" y="45084"/>
                  </a:lnTo>
                  <a:lnTo>
                    <a:pt x="5143373" y="57911"/>
                  </a:lnTo>
                  <a:lnTo>
                    <a:pt x="5109083" y="57911"/>
                  </a:lnTo>
                  <a:lnTo>
                    <a:pt x="5147056" y="35305"/>
                  </a:lnTo>
                  <a:close/>
                </a:path>
                <a:path w="8100059" h="326390">
                  <a:moveTo>
                    <a:pt x="4134739" y="8127"/>
                  </a:moveTo>
                  <a:lnTo>
                    <a:pt x="4157345" y="8127"/>
                  </a:lnTo>
                  <a:lnTo>
                    <a:pt x="4156725" y="19083"/>
                  </a:lnTo>
                  <a:lnTo>
                    <a:pt x="4135374" y="51816"/>
                  </a:lnTo>
                  <a:lnTo>
                    <a:pt x="4126356" y="51816"/>
                  </a:lnTo>
                  <a:lnTo>
                    <a:pt x="4122420" y="51816"/>
                  </a:lnTo>
                  <a:lnTo>
                    <a:pt x="4094606" y="43560"/>
                  </a:lnTo>
                  <a:lnTo>
                    <a:pt x="4083939" y="39497"/>
                  </a:lnTo>
                  <a:lnTo>
                    <a:pt x="4076192" y="37465"/>
                  </a:lnTo>
                  <a:lnTo>
                    <a:pt x="4071366" y="37465"/>
                  </a:lnTo>
                  <a:lnTo>
                    <a:pt x="4067555" y="37465"/>
                  </a:lnTo>
                  <a:lnTo>
                    <a:pt x="4059301" y="52577"/>
                  </a:lnTo>
                  <a:lnTo>
                    <a:pt x="4037076" y="52577"/>
                  </a:lnTo>
                  <a:lnTo>
                    <a:pt x="4036949" y="49910"/>
                  </a:lnTo>
                  <a:lnTo>
                    <a:pt x="4036822" y="47751"/>
                  </a:lnTo>
                  <a:lnTo>
                    <a:pt x="4036822" y="46354"/>
                  </a:lnTo>
                  <a:lnTo>
                    <a:pt x="4059301" y="8381"/>
                  </a:lnTo>
                  <a:lnTo>
                    <a:pt x="4068572" y="8381"/>
                  </a:lnTo>
                  <a:lnTo>
                    <a:pt x="4072635" y="8381"/>
                  </a:lnTo>
                  <a:lnTo>
                    <a:pt x="4098925" y="17145"/>
                  </a:lnTo>
                  <a:lnTo>
                    <a:pt x="4108196" y="21208"/>
                  </a:lnTo>
                  <a:lnTo>
                    <a:pt x="4115434" y="23368"/>
                  </a:lnTo>
                  <a:lnTo>
                    <a:pt x="4120642" y="23368"/>
                  </a:lnTo>
                  <a:lnTo>
                    <a:pt x="4124325" y="23368"/>
                  </a:lnTo>
                  <a:lnTo>
                    <a:pt x="4127373" y="22098"/>
                  </a:lnTo>
                  <a:lnTo>
                    <a:pt x="4129913" y="19811"/>
                  </a:lnTo>
                  <a:lnTo>
                    <a:pt x="4132453" y="17525"/>
                  </a:lnTo>
                  <a:lnTo>
                    <a:pt x="4133977" y="13589"/>
                  </a:lnTo>
                  <a:lnTo>
                    <a:pt x="4134739" y="8127"/>
                  </a:lnTo>
                  <a:close/>
                </a:path>
                <a:path w="8100059" h="326390">
                  <a:moveTo>
                    <a:pt x="6167374" y="0"/>
                  </a:moveTo>
                  <a:lnTo>
                    <a:pt x="6222110" y="0"/>
                  </a:lnTo>
                  <a:lnTo>
                    <a:pt x="6174232" y="52070"/>
                  </a:lnTo>
                  <a:lnTo>
                    <a:pt x="6143244" y="52070"/>
                  </a:lnTo>
                  <a:lnTo>
                    <a:pt x="6167374" y="0"/>
                  </a:lnTo>
                  <a:close/>
                </a:path>
                <a:path w="8100059" h="326390">
                  <a:moveTo>
                    <a:pt x="3191256" y="0"/>
                  </a:moveTo>
                  <a:lnTo>
                    <a:pt x="3246120" y="0"/>
                  </a:lnTo>
                  <a:lnTo>
                    <a:pt x="3198241" y="52070"/>
                  </a:lnTo>
                  <a:lnTo>
                    <a:pt x="3167253" y="52070"/>
                  </a:lnTo>
                  <a:lnTo>
                    <a:pt x="3191256" y="0"/>
                  </a:lnTo>
                  <a:close/>
                </a:path>
                <a:path w="8100059" h="326390">
                  <a:moveTo>
                    <a:pt x="359664" y="0"/>
                  </a:moveTo>
                  <a:lnTo>
                    <a:pt x="414528" y="0"/>
                  </a:lnTo>
                  <a:lnTo>
                    <a:pt x="366649" y="52070"/>
                  </a:lnTo>
                  <a:lnTo>
                    <a:pt x="335661" y="52070"/>
                  </a:lnTo>
                  <a:lnTo>
                    <a:pt x="359664" y="0"/>
                  </a:lnTo>
                  <a:close/>
                </a:path>
              </a:pathLst>
            </a:custGeom>
            <a:ln w="9144">
              <a:solidFill>
                <a:srgbClr val="D03E0C"/>
              </a:solidFill>
            </a:ln>
          </p:spPr>
          <p:txBody>
            <a:bodyPr wrap="square" lIns="0" tIns="0" rIns="0" bIns="0" rtlCol="0"/>
            <a:lstStyle/>
            <a:p>
              <a:endParaRPr/>
            </a:p>
          </p:txBody>
        </p:sp>
      </p:grpSp>
      <p:grpSp>
        <p:nvGrpSpPr>
          <p:cNvPr id="15" name="object 15"/>
          <p:cNvGrpSpPr/>
          <p:nvPr/>
        </p:nvGrpSpPr>
        <p:grpSpPr>
          <a:xfrm>
            <a:off x="2616580" y="709422"/>
            <a:ext cx="817880" cy="264795"/>
            <a:chOff x="2616580" y="709422"/>
            <a:chExt cx="817880" cy="264795"/>
          </a:xfrm>
        </p:grpSpPr>
        <p:sp>
          <p:nvSpPr>
            <p:cNvPr id="16" name="object 16"/>
            <p:cNvSpPr/>
            <p:nvPr/>
          </p:nvSpPr>
          <p:spPr>
            <a:xfrm>
              <a:off x="2621152" y="713994"/>
              <a:ext cx="808227" cy="255269"/>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2621152" y="713994"/>
              <a:ext cx="808355" cy="255270"/>
            </a:xfrm>
            <a:custGeom>
              <a:avLst/>
              <a:gdLst/>
              <a:ahLst/>
              <a:cxnLst/>
              <a:rect l="l" t="t" r="r" b="b"/>
              <a:pathLst>
                <a:path w="808354" h="255269">
                  <a:moveTo>
                    <a:pt x="611505" y="59562"/>
                  </a:moveTo>
                  <a:lnTo>
                    <a:pt x="576961" y="154304"/>
                  </a:lnTo>
                  <a:lnTo>
                    <a:pt x="646684" y="154304"/>
                  </a:lnTo>
                  <a:lnTo>
                    <a:pt x="611505" y="59562"/>
                  </a:lnTo>
                  <a:close/>
                </a:path>
                <a:path w="808354" h="255269">
                  <a:moveTo>
                    <a:pt x="756666" y="0"/>
                  </a:moveTo>
                  <a:lnTo>
                    <a:pt x="808227" y="0"/>
                  </a:lnTo>
                  <a:lnTo>
                    <a:pt x="808227" y="255269"/>
                  </a:lnTo>
                  <a:lnTo>
                    <a:pt x="756666" y="255269"/>
                  </a:lnTo>
                  <a:lnTo>
                    <a:pt x="756666" y="0"/>
                  </a:lnTo>
                  <a:close/>
                </a:path>
                <a:path w="808354" h="255269">
                  <a:moveTo>
                    <a:pt x="584835" y="0"/>
                  </a:moveTo>
                  <a:lnTo>
                    <a:pt x="639318" y="0"/>
                  </a:lnTo>
                  <a:lnTo>
                    <a:pt x="741552" y="255269"/>
                  </a:lnTo>
                  <a:lnTo>
                    <a:pt x="685419" y="255269"/>
                  </a:lnTo>
                  <a:lnTo>
                    <a:pt x="663194" y="197230"/>
                  </a:lnTo>
                  <a:lnTo>
                    <a:pt x="561086" y="197230"/>
                  </a:lnTo>
                  <a:lnTo>
                    <a:pt x="540131" y="255269"/>
                  </a:lnTo>
                  <a:lnTo>
                    <a:pt x="485394" y="255269"/>
                  </a:lnTo>
                  <a:lnTo>
                    <a:pt x="584835" y="0"/>
                  </a:lnTo>
                  <a:close/>
                </a:path>
                <a:path w="808354" h="255269">
                  <a:moveTo>
                    <a:pt x="255524" y="0"/>
                  </a:moveTo>
                  <a:lnTo>
                    <a:pt x="307086" y="0"/>
                  </a:lnTo>
                  <a:lnTo>
                    <a:pt x="307086" y="100456"/>
                  </a:lnTo>
                  <a:lnTo>
                    <a:pt x="408051" y="100456"/>
                  </a:lnTo>
                  <a:lnTo>
                    <a:pt x="408051" y="0"/>
                  </a:lnTo>
                  <a:lnTo>
                    <a:pt x="459613" y="0"/>
                  </a:lnTo>
                  <a:lnTo>
                    <a:pt x="459613" y="255269"/>
                  </a:lnTo>
                  <a:lnTo>
                    <a:pt x="408051" y="255269"/>
                  </a:lnTo>
                  <a:lnTo>
                    <a:pt x="408051" y="143636"/>
                  </a:lnTo>
                  <a:lnTo>
                    <a:pt x="307086" y="143636"/>
                  </a:lnTo>
                  <a:lnTo>
                    <a:pt x="307086" y="255269"/>
                  </a:lnTo>
                  <a:lnTo>
                    <a:pt x="255524" y="255269"/>
                  </a:lnTo>
                  <a:lnTo>
                    <a:pt x="255524" y="0"/>
                  </a:lnTo>
                  <a:close/>
                </a:path>
                <a:path w="808354" h="255269">
                  <a:moveTo>
                    <a:pt x="0" y="0"/>
                  </a:moveTo>
                  <a:lnTo>
                    <a:pt x="51562" y="0"/>
                  </a:lnTo>
                  <a:lnTo>
                    <a:pt x="51562" y="113410"/>
                  </a:lnTo>
                  <a:lnTo>
                    <a:pt x="155702" y="0"/>
                  </a:lnTo>
                  <a:lnTo>
                    <a:pt x="224917" y="0"/>
                  </a:lnTo>
                  <a:lnTo>
                    <a:pt x="128778" y="99440"/>
                  </a:lnTo>
                  <a:lnTo>
                    <a:pt x="230124" y="255269"/>
                  </a:lnTo>
                  <a:lnTo>
                    <a:pt x="163449" y="255269"/>
                  </a:lnTo>
                  <a:lnTo>
                    <a:pt x="93345" y="135508"/>
                  </a:lnTo>
                  <a:lnTo>
                    <a:pt x="51562" y="178180"/>
                  </a:lnTo>
                  <a:lnTo>
                    <a:pt x="51562" y="255269"/>
                  </a:lnTo>
                  <a:lnTo>
                    <a:pt x="0" y="255269"/>
                  </a:lnTo>
                  <a:lnTo>
                    <a:pt x="0" y="0"/>
                  </a:lnTo>
                  <a:close/>
                </a:path>
              </a:pathLst>
            </a:custGeom>
            <a:ln w="9144">
              <a:solidFill>
                <a:srgbClr val="D03E0C"/>
              </a:solidFill>
            </a:ln>
          </p:spPr>
          <p:txBody>
            <a:bodyPr wrap="square" lIns="0" tIns="0" rIns="0" bIns="0" rtlCol="0"/>
            <a:lstStyle/>
            <a:p>
              <a:endParaRPr/>
            </a:p>
          </p:txBody>
        </p:sp>
      </p:grpSp>
      <p:grpSp>
        <p:nvGrpSpPr>
          <p:cNvPr id="18" name="object 18"/>
          <p:cNvGrpSpPr/>
          <p:nvPr/>
        </p:nvGrpSpPr>
        <p:grpSpPr>
          <a:xfrm>
            <a:off x="3585845" y="642747"/>
            <a:ext cx="1539875" cy="335915"/>
            <a:chOff x="3585845" y="642747"/>
            <a:chExt cx="1539875" cy="335915"/>
          </a:xfrm>
        </p:grpSpPr>
        <p:sp>
          <p:nvSpPr>
            <p:cNvPr id="19" name="object 19"/>
            <p:cNvSpPr/>
            <p:nvPr/>
          </p:nvSpPr>
          <p:spPr>
            <a:xfrm>
              <a:off x="3590417" y="647319"/>
              <a:ext cx="1530604" cy="326263"/>
            </a:xfrm>
            <a:prstGeom prst="rect">
              <a:avLst/>
            </a:prstGeom>
            <a:blipFill>
              <a:blip r:embed="rId9" cstate="print"/>
              <a:stretch>
                <a:fillRect/>
              </a:stretch>
            </a:blipFill>
          </p:spPr>
          <p:txBody>
            <a:bodyPr wrap="square" lIns="0" tIns="0" rIns="0" bIns="0" rtlCol="0"/>
            <a:lstStyle/>
            <a:p>
              <a:endParaRPr/>
            </a:p>
          </p:txBody>
        </p:sp>
        <p:sp>
          <p:nvSpPr>
            <p:cNvPr id="20" name="object 20"/>
            <p:cNvSpPr/>
            <p:nvPr/>
          </p:nvSpPr>
          <p:spPr>
            <a:xfrm>
              <a:off x="4444746" y="773557"/>
              <a:ext cx="69850" cy="95250"/>
            </a:xfrm>
            <a:custGeom>
              <a:avLst/>
              <a:gdLst/>
              <a:ahLst/>
              <a:cxnLst/>
              <a:rect l="l" t="t" r="r" b="b"/>
              <a:pathLst>
                <a:path w="69850" h="95250">
                  <a:moveTo>
                    <a:pt x="34543" y="0"/>
                  </a:moveTo>
                  <a:lnTo>
                    <a:pt x="0" y="94741"/>
                  </a:lnTo>
                  <a:lnTo>
                    <a:pt x="69723" y="94741"/>
                  </a:lnTo>
                  <a:lnTo>
                    <a:pt x="34543" y="0"/>
                  </a:lnTo>
                  <a:close/>
                </a:path>
              </a:pathLst>
            </a:custGeom>
            <a:ln w="9144">
              <a:solidFill>
                <a:srgbClr val="D03E0C"/>
              </a:solidFill>
            </a:ln>
          </p:spPr>
          <p:txBody>
            <a:bodyPr wrap="square" lIns="0" tIns="0" rIns="0" bIns="0" rtlCol="0"/>
            <a:lstStyle/>
            <a:p>
              <a:endParaRPr/>
            </a:p>
          </p:txBody>
        </p:sp>
        <p:sp>
          <p:nvSpPr>
            <p:cNvPr id="21" name="object 21"/>
            <p:cNvSpPr/>
            <p:nvPr/>
          </p:nvSpPr>
          <p:spPr>
            <a:xfrm>
              <a:off x="4139819" y="749173"/>
              <a:ext cx="150368" cy="184912"/>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3590417" y="647319"/>
              <a:ext cx="1530985" cy="326390"/>
            </a:xfrm>
            <a:custGeom>
              <a:avLst/>
              <a:gdLst/>
              <a:ahLst/>
              <a:cxnLst/>
              <a:rect l="l" t="t" r="r" b="b"/>
              <a:pathLst>
                <a:path w="1530985" h="326390">
                  <a:moveTo>
                    <a:pt x="1045210" y="66675"/>
                  </a:moveTo>
                  <a:lnTo>
                    <a:pt x="1095375" y="66675"/>
                  </a:lnTo>
                  <a:lnTo>
                    <a:pt x="1199896" y="237108"/>
                  </a:lnTo>
                  <a:lnTo>
                    <a:pt x="1199896" y="66675"/>
                  </a:lnTo>
                  <a:lnTo>
                    <a:pt x="1247775" y="66675"/>
                  </a:lnTo>
                  <a:lnTo>
                    <a:pt x="1247775" y="321944"/>
                  </a:lnTo>
                  <a:lnTo>
                    <a:pt x="1196086" y="321944"/>
                  </a:lnTo>
                  <a:lnTo>
                    <a:pt x="1093089" y="155447"/>
                  </a:lnTo>
                  <a:lnTo>
                    <a:pt x="1093089" y="321944"/>
                  </a:lnTo>
                  <a:lnTo>
                    <a:pt x="1045210" y="321944"/>
                  </a:lnTo>
                  <a:lnTo>
                    <a:pt x="1045210" y="66675"/>
                  </a:lnTo>
                  <a:close/>
                </a:path>
                <a:path w="1530985" h="326390">
                  <a:moveTo>
                    <a:pt x="862203" y="66675"/>
                  </a:moveTo>
                  <a:lnTo>
                    <a:pt x="916686" y="66675"/>
                  </a:lnTo>
                  <a:lnTo>
                    <a:pt x="1018921" y="321944"/>
                  </a:lnTo>
                  <a:lnTo>
                    <a:pt x="962787" y="321944"/>
                  </a:lnTo>
                  <a:lnTo>
                    <a:pt x="940562" y="263905"/>
                  </a:lnTo>
                  <a:lnTo>
                    <a:pt x="838454" y="263905"/>
                  </a:lnTo>
                  <a:lnTo>
                    <a:pt x="817499" y="321944"/>
                  </a:lnTo>
                  <a:lnTo>
                    <a:pt x="762762" y="321944"/>
                  </a:lnTo>
                  <a:lnTo>
                    <a:pt x="862203" y="66675"/>
                  </a:lnTo>
                  <a:close/>
                </a:path>
                <a:path w="1530985" h="326390">
                  <a:moveTo>
                    <a:pt x="255524" y="66675"/>
                  </a:moveTo>
                  <a:lnTo>
                    <a:pt x="307086" y="66675"/>
                  </a:lnTo>
                  <a:lnTo>
                    <a:pt x="307086" y="167131"/>
                  </a:lnTo>
                  <a:lnTo>
                    <a:pt x="408050" y="167131"/>
                  </a:lnTo>
                  <a:lnTo>
                    <a:pt x="408050" y="66675"/>
                  </a:lnTo>
                  <a:lnTo>
                    <a:pt x="459613" y="66675"/>
                  </a:lnTo>
                  <a:lnTo>
                    <a:pt x="459613" y="321944"/>
                  </a:lnTo>
                  <a:lnTo>
                    <a:pt x="408050" y="321944"/>
                  </a:lnTo>
                  <a:lnTo>
                    <a:pt x="408050" y="210311"/>
                  </a:lnTo>
                  <a:lnTo>
                    <a:pt x="307086" y="210311"/>
                  </a:lnTo>
                  <a:lnTo>
                    <a:pt x="307086" y="321944"/>
                  </a:lnTo>
                  <a:lnTo>
                    <a:pt x="255524" y="321944"/>
                  </a:lnTo>
                  <a:lnTo>
                    <a:pt x="255524" y="66675"/>
                  </a:lnTo>
                  <a:close/>
                </a:path>
                <a:path w="1530985" h="326390">
                  <a:moveTo>
                    <a:pt x="0" y="66675"/>
                  </a:moveTo>
                  <a:lnTo>
                    <a:pt x="51562" y="66675"/>
                  </a:lnTo>
                  <a:lnTo>
                    <a:pt x="51562" y="180085"/>
                  </a:lnTo>
                  <a:lnTo>
                    <a:pt x="155702" y="66675"/>
                  </a:lnTo>
                  <a:lnTo>
                    <a:pt x="224917" y="66675"/>
                  </a:lnTo>
                  <a:lnTo>
                    <a:pt x="128778" y="166115"/>
                  </a:lnTo>
                  <a:lnTo>
                    <a:pt x="230124" y="321944"/>
                  </a:lnTo>
                  <a:lnTo>
                    <a:pt x="163449" y="321944"/>
                  </a:lnTo>
                  <a:lnTo>
                    <a:pt x="93345" y="202183"/>
                  </a:lnTo>
                  <a:lnTo>
                    <a:pt x="51562" y="244855"/>
                  </a:lnTo>
                  <a:lnTo>
                    <a:pt x="51562" y="321944"/>
                  </a:lnTo>
                  <a:lnTo>
                    <a:pt x="0" y="321944"/>
                  </a:lnTo>
                  <a:lnTo>
                    <a:pt x="0" y="66675"/>
                  </a:lnTo>
                  <a:close/>
                </a:path>
                <a:path w="1530985" h="326390">
                  <a:moveTo>
                    <a:pt x="1418717" y="62356"/>
                  </a:moveTo>
                  <a:lnTo>
                    <a:pt x="1460992" y="67325"/>
                  </a:lnTo>
                  <a:lnTo>
                    <a:pt x="1505102" y="93176"/>
                  </a:lnTo>
                  <a:lnTo>
                    <a:pt x="1527302" y="137413"/>
                  </a:lnTo>
                  <a:lnTo>
                    <a:pt x="1476121" y="146938"/>
                  </a:lnTo>
                  <a:lnTo>
                    <a:pt x="1472838" y="138009"/>
                  </a:lnTo>
                  <a:lnTo>
                    <a:pt x="1468342" y="130079"/>
                  </a:lnTo>
                  <a:lnTo>
                    <a:pt x="1429386" y="107094"/>
                  </a:lnTo>
                  <a:lnTo>
                    <a:pt x="1418717" y="106425"/>
                  </a:lnTo>
                  <a:lnTo>
                    <a:pt x="1402643" y="107759"/>
                  </a:lnTo>
                  <a:lnTo>
                    <a:pt x="1364996" y="127761"/>
                  </a:lnTo>
                  <a:lnTo>
                    <a:pt x="1346297" y="171571"/>
                  </a:lnTo>
                  <a:lnTo>
                    <a:pt x="1345057" y="191388"/>
                  </a:lnTo>
                  <a:lnTo>
                    <a:pt x="1346319" y="212651"/>
                  </a:lnTo>
                  <a:lnTo>
                    <a:pt x="1365250" y="259460"/>
                  </a:lnTo>
                  <a:lnTo>
                    <a:pt x="1402558" y="280785"/>
                  </a:lnTo>
                  <a:lnTo>
                    <a:pt x="1418082" y="282193"/>
                  </a:lnTo>
                  <a:lnTo>
                    <a:pt x="1426198" y="281809"/>
                  </a:lnTo>
                  <a:lnTo>
                    <a:pt x="1465754" y="268874"/>
                  </a:lnTo>
                  <a:lnTo>
                    <a:pt x="1478534" y="260476"/>
                  </a:lnTo>
                  <a:lnTo>
                    <a:pt x="1478534" y="228091"/>
                  </a:lnTo>
                  <a:lnTo>
                    <a:pt x="1419479" y="228091"/>
                  </a:lnTo>
                  <a:lnTo>
                    <a:pt x="1419479" y="185038"/>
                  </a:lnTo>
                  <a:lnTo>
                    <a:pt x="1530604" y="185038"/>
                  </a:lnTo>
                  <a:lnTo>
                    <a:pt x="1530604" y="286765"/>
                  </a:lnTo>
                  <a:lnTo>
                    <a:pt x="1498171" y="308161"/>
                  </a:lnTo>
                  <a:lnTo>
                    <a:pt x="1452753" y="323294"/>
                  </a:lnTo>
                  <a:lnTo>
                    <a:pt x="1421384" y="326263"/>
                  </a:lnTo>
                  <a:lnTo>
                    <a:pt x="1402024" y="325215"/>
                  </a:lnTo>
                  <a:lnTo>
                    <a:pt x="1351661" y="309498"/>
                  </a:lnTo>
                  <a:lnTo>
                    <a:pt x="1315263" y="276209"/>
                  </a:lnTo>
                  <a:lnTo>
                    <a:pt x="1295622" y="228790"/>
                  </a:lnTo>
                  <a:lnTo>
                    <a:pt x="1291844" y="193420"/>
                  </a:lnTo>
                  <a:lnTo>
                    <a:pt x="1292891" y="174061"/>
                  </a:lnTo>
                  <a:lnTo>
                    <a:pt x="1308608" y="122554"/>
                  </a:lnTo>
                  <a:lnTo>
                    <a:pt x="1342380" y="84228"/>
                  </a:lnTo>
                  <a:lnTo>
                    <a:pt x="1385109" y="65516"/>
                  </a:lnTo>
                  <a:lnTo>
                    <a:pt x="1401169" y="63144"/>
                  </a:lnTo>
                  <a:lnTo>
                    <a:pt x="1418717" y="62356"/>
                  </a:lnTo>
                  <a:close/>
                </a:path>
                <a:path w="1530985" h="326390">
                  <a:moveTo>
                    <a:pt x="624332" y="62356"/>
                  </a:moveTo>
                  <a:lnTo>
                    <a:pt x="675100" y="71104"/>
                  </a:lnTo>
                  <a:lnTo>
                    <a:pt x="714629" y="97281"/>
                  </a:lnTo>
                  <a:lnTo>
                    <a:pt x="740060" y="139128"/>
                  </a:lnTo>
                  <a:lnTo>
                    <a:pt x="748538" y="194690"/>
                  </a:lnTo>
                  <a:lnTo>
                    <a:pt x="746440" y="223883"/>
                  </a:lnTo>
                  <a:lnTo>
                    <a:pt x="729624" y="272218"/>
                  </a:lnTo>
                  <a:lnTo>
                    <a:pt x="696692" y="306653"/>
                  </a:lnTo>
                  <a:lnTo>
                    <a:pt x="651785" y="324092"/>
                  </a:lnTo>
                  <a:lnTo>
                    <a:pt x="625094" y="326263"/>
                  </a:lnTo>
                  <a:lnTo>
                    <a:pt x="598068" y="324096"/>
                  </a:lnTo>
                  <a:lnTo>
                    <a:pt x="552781" y="306760"/>
                  </a:lnTo>
                  <a:lnTo>
                    <a:pt x="519801" y="272540"/>
                  </a:lnTo>
                  <a:lnTo>
                    <a:pt x="502985" y="224672"/>
                  </a:lnTo>
                  <a:lnTo>
                    <a:pt x="500888" y="195833"/>
                  </a:lnTo>
                  <a:lnTo>
                    <a:pt x="501624" y="177166"/>
                  </a:lnTo>
                  <a:lnTo>
                    <a:pt x="512572" y="130428"/>
                  </a:lnTo>
                  <a:lnTo>
                    <a:pt x="536321" y="95376"/>
                  </a:lnTo>
                  <a:lnTo>
                    <a:pt x="569341" y="72389"/>
                  </a:lnTo>
                  <a:lnTo>
                    <a:pt x="609238" y="62978"/>
                  </a:lnTo>
                  <a:lnTo>
                    <a:pt x="624332" y="62356"/>
                  </a:lnTo>
                  <a:close/>
                </a:path>
                <a:path w="1530985" h="326390">
                  <a:moveTo>
                    <a:pt x="883285" y="0"/>
                  </a:moveTo>
                  <a:lnTo>
                    <a:pt x="938149" y="0"/>
                  </a:lnTo>
                  <a:lnTo>
                    <a:pt x="890270" y="52069"/>
                  </a:lnTo>
                  <a:lnTo>
                    <a:pt x="859282" y="52069"/>
                  </a:lnTo>
                  <a:lnTo>
                    <a:pt x="883285" y="0"/>
                  </a:lnTo>
                  <a:close/>
                </a:path>
              </a:pathLst>
            </a:custGeom>
            <a:ln w="9144">
              <a:solidFill>
                <a:srgbClr val="D03E0C"/>
              </a:solidFill>
            </a:ln>
          </p:spPr>
          <p:txBody>
            <a:bodyPr wrap="square" lIns="0" tIns="0" rIns="0" bIns="0" rtlCol="0"/>
            <a:lstStyle/>
            <a:p>
              <a:endParaRPr/>
            </a:p>
          </p:txBody>
        </p:sp>
      </p:grpSp>
      <p:grpSp>
        <p:nvGrpSpPr>
          <p:cNvPr id="23" name="object 23"/>
          <p:cNvGrpSpPr/>
          <p:nvPr/>
        </p:nvGrpSpPr>
        <p:grpSpPr>
          <a:xfrm>
            <a:off x="5264403" y="650875"/>
            <a:ext cx="1416685" cy="393065"/>
            <a:chOff x="5264403" y="650875"/>
            <a:chExt cx="1416685" cy="393065"/>
          </a:xfrm>
        </p:grpSpPr>
        <p:sp>
          <p:nvSpPr>
            <p:cNvPr id="24" name="object 24"/>
            <p:cNvSpPr/>
            <p:nvPr/>
          </p:nvSpPr>
          <p:spPr>
            <a:xfrm>
              <a:off x="5268975" y="655447"/>
              <a:ext cx="1407287" cy="383666"/>
            </a:xfrm>
            <a:prstGeom prst="rect">
              <a:avLst/>
            </a:prstGeom>
            <a:blipFill>
              <a:blip r:embed="rId10" cstate="print"/>
              <a:stretch>
                <a:fillRect/>
              </a:stretch>
            </a:blipFill>
          </p:spPr>
          <p:txBody>
            <a:bodyPr wrap="square" lIns="0" tIns="0" rIns="0" bIns="0" rtlCol="0"/>
            <a:lstStyle/>
            <a:p>
              <a:endParaRPr/>
            </a:p>
          </p:txBody>
        </p:sp>
        <p:sp>
          <p:nvSpPr>
            <p:cNvPr id="25" name="object 25"/>
            <p:cNvSpPr/>
            <p:nvPr/>
          </p:nvSpPr>
          <p:spPr>
            <a:xfrm>
              <a:off x="6311772" y="990218"/>
              <a:ext cx="48895" cy="48895"/>
            </a:xfrm>
            <a:custGeom>
              <a:avLst/>
              <a:gdLst/>
              <a:ahLst/>
              <a:cxnLst/>
              <a:rect l="l" t="t" r="r" b="b"/>
              <a:pathLst>
                <a:path w="48895" h="48894">
                  <a:moveTo>
                    <a:pt x="0" y="0"/>
                  </a:moveTo>
                  <a:lnTo>
                    <a:pt x="48894" y="0"/>
                  </a:lnTo>
                  <a:lnTo>
                    <a:pt x="48894" y="48894"/>
                  </a:lnTo>
                  <a:lnTo>
                    <a:pt x="0" y="48894"/>
                  </a:lnTo>
                  <a:lnTo>
                    <a:pt x="0" y="0"/>
                  </a:lnTo>
                  <a:close/>
                </a:path>
              </a:pathLst>
            </a:custGeom>
            <a:ln w="9144">
              <a:solidFill>
                <a:srgbClr val="D03E0C"/>
              </a:solidFill>
            </a:ln>
          </p:spPr>
          <p:txBody>
            <a:bodyPr wrap="square" lIns="0" tIns="0" rIns="0" bIns="0" rtlCol="0"/>
            <a:lstStyle/>
            <a:p>
              <a:endParaRPr/>
            </a:p>
          </p:txBody>
        </p:sp>
        <p:sp>
          <p:nvSpPr>
            <p:cNvPr id="26" name="object 26"/>
            <p:cNvSpPr/>
            <p:nvPr/>
          </p:nvSpPr>
          <p:spPr>
            <a:xfrm>
              <a:off x="5315965" y="752602"/>
              <a:ext cx="118237" cy="178181"/>
            </a:xfrm>
            <a:prstGeom prst="rect">
              <a:avLst/>
            </a:prstGeom>
            <a:blipFill>
              <a:blip r:embed="rId11" cstate="print"/>
              <a:stretch>
                <a:fillRect/>
              </a:stretch>
            </a:blipFill>
          </p:spPr>
          <p:txBody>
            <a:bodyPr wrap="square" lIns="0" tIns="0" rIns="0" bIns="0" rtlCol="0"/>
            <a:lstStyle/>
            <a:p>
              <a:endParaRPr/>
            </a:p>
          </p:txBody>
        </p:sp>
        <p:sp>
          <p:nvSpPr>
            <p:cNvPr id="27" name="object 27"/>
            <p:cNvSpPr/>
            <p:nvPr/>
          </p:nvSpPr>
          <p:spPr>
            <a:xfrm>
              <a:off x="5268975" y="655447"/>
              <a:ext cx="1407795" cy="318135"/>
            </a:xfrm>
            <a:custGeom>
              <a:avLst/>
              <a:gdLst/>
              <a:ahLst/>
              <a:cxnLst/>
              <a:rect l="l" t="t" r="r" b="b"/>
              <a:pathLst>
                <a:path w="1407795" h="318134">
                  <a:moveTo>
                    <a:pt x="650748" y="60578"/>
                  </a:moveTo>
                  <a:lnTo>
                    <a:pt x="702310" y="60578"/>
                  </a:lnTo>
                  <a:lnTo>
                    <a:pt x="702310" y="270763"/>
                  </a:lnTo>
                  <a:lnTo>
                    <a:pt x="830452" y="270763"/>
                  </a:lnTo>
                  <a:lnTo>
                    <a:pt x="830452" y="313816"/>
                  </a:lnTo>
                  <a:lnTo>
                    <a:pt x="650748" y="313816"/>
                  </a:lnTo>
                  <a:lnTo>
                    <a:pt x="650748" y="60578"/>
                  </a:lnTo>
                  <a:close/>
                </a:path>
                <a:path w="1407795" h="318134">
                  <a:moveTo>
                    <a:pt x="1203833" y="58547"/>
                  </a:moveTo>
                  <a:lnTo>
                    <a:pt x="1255268" y="58547"/>
                  </a:lnTo>
                  <a:lnTo>
                    <a:pt x="1255268" y="196850"/>
                  </a:lnTo>
                  <a:lnTo>
                    <a:pt x="1255387" y="211804"/>
                  </a:lnTo>
                  <a:lnTo>
                    <a:pt x="1262824" y="253618"/>
                  </a:lnTo>
                  <a:lnTo>
                    <a:pt x="1296818" y="273472"/>
                  </a:lnTo>
                  <a:lnTo>
                    <a:pt x="1307083" y="274065"/>
                  </a:lnTo>
                  <a:lnTo>
                    <a:pt x="1317369" y="273516"/>
                  </a:lnTo>
                  <a:lnTo>
                    <a:pt x="1351873" y="249388"/>
                  </a:lnTo>
                  <a:lnTo>
                    <a:pt x="1355852" y="199770"/>
                  </a:lnTo>
                  <a:lnTo>
                    <a:pt x="1355852" y="58547"/>
                  </a:lnTo>
                  <a:lnTo>
                    <a:pt x="1407287" y="58547"/>
                  </a:lnTo>
                  <a:lnTo>
                    <a:pt x="1407287" y="192658"/>
                  </a:lnTo>
                  <a:lnTo>
                    <a:pt x="1407025" y="213943"/>
                  </a:lnTo>
                  <a:lnTo>
                    <a:pt x="1403096" y="257555"/>
                  </a:lnTo>
                  <a:lnTo>
                    <a:pt x="1381634" y="295796"/>
                  </a:lnTo>
                  <a:lnTo>
                    <a:pt x="1347612" y="313795"/>
                  </a:lnTo>
                  <a:lnTo>
                    <a:pt x="1308607" y="318135"/>
                  </a:lnTo>
                  <a:lnTo>
                    <a:pt x="1291417" y="317611"/>
                  </a:lnTo>
                  <a:lnTo>
                    <a:pt x="1253108" y="309752"/>
                  </a:lnTo>
                  <a:lnTo>
                    <a:pt x="1218287" y="280945"/>
                  </a:lnTo>
                  <a:lnTo>
                    <a:pt x="1205071" y="232314"/>
                  </a:lnTo>
                  <a:lnTo>
                    <a:pt x="1203833" y="194690"/>
                  </a:lnTo>
                  <a:lnTo>
                    <a:pt x="1203833" y="58547"/>
                  </a:lnTo>
                  <a:close/>
                </a:path>
                <a:path w="1407795" h="318134">
                  <a:moveTo>
                    <a:pt x="966343" y="58547"/>
                  </a:moveTo>
                  <a:lnTo>
                    <a:pt x="1155700" y="58547"/>
                  </a:lnTo>
                  <a:lnTo>
                    <a:pt x="1155700" y="101726"/>
                  </a:lnTo>
                  <a:lnTo>
                    <a:pt x="1017904" y="101726"/>
                  </a:lnTo>
                  <a:lnTo>
                    <a:pt x="1017904" y="158368"/>
                  </a:lnTo>
                  <a:lnTo>
                    <a:pt x="1146048" y="158368"/>
                  </a:lnTo>
                  <a:lnTo>
                    <a:pt x="1146048" y="201294"/>
                  </a:lnTo>
                  <a:lnTo>
                    <a:pt x="1017904" y="201294"/>
                  </a:lnTo>
                  <a:lnTo>
                    <a:pt x="1017904" y="270763"/>
                  </a:lnTo>
                  <a:lnTo>
                    <a:pt x="1160526" y="270763"/>
                  </a:lnTo>
                  <a:lnTo>
                    <a:pt x="1160526" y="313816"/>
                  </a:lnTo>
                  <a:lnTo>
                    <a:pt x="966343" y="313816"/>
                  </a:lnTo>
                  <a:lnTo>
                    <a:pt x="966343" y="58547"/>
                  </a:lnTo>
                  <a:close/>
                </a:path>
                <a:path w="1407795" h="318134">
                  <a:moveTo>
                    <a:pt x="864235" y="58547"/>
                  </a:moveTo>
                  <a:lnTo>
                    <a:pt x="915797" y="58547"/>
                  </a:lnTo>
                  <a:lnTo>
                    <a:pt x="915797" y="313816"/>
                  </a:lnTo>
                  <a:lnTo>
                    <a:pt x="864235" y="313816"/>
                  </a:lnTo>
                  <a:lnTo>
                    <a:pt x="864235" y="58547"/>
                  </a:lnTo>
                  <a:close/>
                </a:path>
                <a:path w="1407795" h="318134">
                  <a:moveTo>
                    <a:pt x="255904" y="58547"/>
                  </a:moveTo>
                  <a:lnTo>
                    <a:pt x="307339" y="58547"/>
                  </a:lnTo>
                  <a:lnTo>
                    <a:pt x="307339" y="196850"/>
                  </a:lnTo>
                  <a:lnTo>
                    <a:pt x="307459" y="211947"/>
                  </a:lnTo>
                  <a:lnTo>
                    <a:pt x="315079" y="254617"/>
                  </a:lnTo>
                  <a:lnTo>
                    <a:pt x="359156" y="274065"/>
                  </a:lnTo>
                  <a:lnTo>
                    <a:pt x="377420" y="272135"/>
                  </a:lnTo>
                  <a:lnTo>
                    <a:pt x="405638" y="243077"/>
                  </a:lnTo>
                  <a:lnTo>
                    <a:pt x="407924" y="199770"/>
                  </a:lnTo>
                  <a:lnTo>
                    <a:pt x="407924" y="58547"/>
                  </a:lnTo>
                  <a:lnTo>
                    <a:pt x="459359" y="58547"/>
                  </a:lnTo>
                  <a:lnTo>
                    <a:pt x="459359" y="149605"/>
                  </a:lnTo>
                  <a:lnTo>
                    <a:pt x="471052" y="146677"/>
                  </a:lnTo>
                  <a:lnTo>
                    <a:pt x="500634" y="117982"/>
                  </a:lnTo>
                  <a:lnTo>
                    <a:pt x="500888" y="107441"/>
                  </a:lnTo>
                  <a:lnTo>
                    <a:pt x="477138" y="107441"/>
                  </a:lnTo>
                  <a:lnTo>
                    <a:pt x="477138" y="58547"/>
                  </a:lnTo>
                  <a:lnTo>
                    <a:pt x="526034" y="58547"/>
                  </a:lnTo>
                  <a:lnTo>
                    <a:pt x="526034" y="93599"/>
                  </a:lnTo>
                  <a:lnTo>
                    <a:pt x="520064" y="133310"/>
                  </a:lnTo>
                  <a:lnTo>
                    <a:pt x="488330" y="161829"/>
                  </a:lnTo>
                  <a:lnTo>
                    <a:pt x="459359" y="169417"/>
                  </a:lnTo>
                  <a:lnTo>
                    <a:pt x="459359" y="192658"/>
                  </a:lnTo>
                  <a:lnTo>
                    <a:pt x="458311" y="231393"/>
                  </a:lnTo>
                  <a:lnTo>
                    <a:pt x="449357" y="274891"/>
                  </a:lnTo>
                  <a:lnTo>
                    <a:pt x="407733" y="310991"/>
                  </a:lnTo>
                  <a:lnTo>
                    <a:pt x="360679" y="318135"/>
                  </a:lnTo>
                  <a:lnTo>
                    <a:pt x="332628" y="316230"/>
                  </a:lnTo>
                  <a:lnTo>
                    <a:pt x="289956" y="300990"/>
                  </a:lnTo>
                  <a:lnTo>
                    <a:pt x="263120" y="266795"/>
                  </a:lnTo>
                  <a:lnTo>
                    <a:pt x="256214" y="214883"/>
                  </a:lnTo>
                  <a:lnTo>
                    <a:pt x="255904" y="194690"/>
                  </a:lnTo>
                  <a:lnTo>
                    <a:pt x="255904" y="58547"/>
                  </a:lnTo>
                  <a:close/>
                </a:path>
                <a:path w="1407795" h="318134">
                  <a:moveTo>
                    <a:pt x="0" y="58547"/>
                  </a:moveTo>
                  <a:lnTo>
                    <a:pt x="94234" y="58547"/>
                  </a:lnTo>
                  <a:lnTo>
                    <a:pt x="109190" y="58854"/>
                  </a:lnTo>
                  <a:lnTo>
                    <a:pt x="153582" y="67347"/>
                  </a:lnTo>
                  <a:lnTo>
                    <a:pt x="188753" y="95819"/>
                  </a:lnTo>
                  <a:lnTo>
                    <a:pt x="209280" y="141249"/>
                  </a:lnTo>
                  <a:lnTo>
                    <a:pt x="213995" y="188594"/>
                  </a:lnTo>
                  <a:lnTo>
                    <a:pt x="213496" y="203838"/>
                  </a:lnTo>
                  <a:lnTo>
                    <a:pt x="206121" y="242950"/>
                  </a:lnTo>
                  <a:lnTo>
                    <a:pt x="187172" y="278776"/>
                  </a:lnTo>
                  <a:lnTo>
                    <a:pt x="153455" y="304377"/>
                  </a:lnTo>
                  <a:lnTo>
                    <a:pt x="110581" y="313481"/>
                  </a:lnTo>
                  <a:lnTo>
                    <a:pt x="97027" y="313816"/>
                  </a:lnTo>
                  <a:lnTo>
                    <a:pt x="0" y="313816"/>
                  </a:lnTo>
                  <a:lnTo>
                    <a:pt x="0" y="58547"/>
                  </a:lnTo>
                  <a:close/>
                </a:path>
                <a:path w="1407795" h="318134">
                  <a:moveTo>
                    <a:pt x="1050798" y="27177"/>
                  </a:moveTo>
                  <a:lnTo>
                    <a:pt x="1081786" y="27177"/>
                  </a:lnTo>
                  <a:lnTo>
                    <a:pt x="1119759" y="49783"/>
                  </a:lnTo>
                  <a:lnTo>
                    <a:pt x="1085469" y="49783"/>
                  </a:lnTo>
                  <a:lnTo>
                    <a:pt x="1066291" y="36956"/>
                  </a:lnTo>
                  <a:lnTo>
                    <a:pt x="1047114" y="49783"/>
                  </a:lnTo>
                  <a:lnTo>
                    <a:pt x="1012825" y="49783"/>
                  </a:lnTo>
                  <a:lnTo>
                    <a:pt x="1050798" y="27177"/>
                  </a:lnTo>
                  <a:close/>
                </a:path>
                <a:path w="1407795" h="318134">
                  <a:moveTo>
                    <a:pt x="395350" y="0"/>
                  </a:moveTo>
                  <a:lnTo>
                    <a:pt x="417957" y="0"/>
                  </a:lnTo>
                  <a:lnTo>
                    <a:pt x="417337" y="10955"/>
                  </a:lnTo>
                  <a:lnTo>
                    <a:pt x="395986" y="43687"/>
                  </a:lnTo>
                  <a:lnTo>
                    <a:pt x="386969" y="43687"/>
                  </a:lnTo>
                  <a:lnTo>
                    <a:pt x="383032" y="43687"/>
                  </a:lnTo>
                  <a:lnTo>
                    <a:pt x="344550" y="31368"/>
                  </a:lnTo>
                  <a:lnTo>
                    <a:pt x="336803" y="29337"/>
                  </a:lnTo>
                  <a:lnTo>
                    <a:pt x="331977" y="29337"/>
                  </a:lnTo>
                  <a:lnTo>
                    <a:pt x="328168" y="29337"/>
                  </a:lnTo>
                  <a:lnTo>
                    <a:pt x="325374" y="30479"/>
                  </a:lnTo>
                  <a:lnTo>
                    <a:pt x="323214" y="32638"/>
                  </a:lnTo>
                  <a:lnTo>
                    <a:pt x="321183" y="34925"/>
                  </a:lnTo>
                  <a:lnTo>
                    <a:pt x="320039" y="38862"/>
                  </a:lnTo>
                  <a:lnTo>
                    <a:pt x="319913" y="44450"/>
                  </a:lnTo>
                  <a:lnTo>
                    <a:pt x="297688" y="44450"/>
                  </a:lnTo>
                  <a:lnTo>
                    <a:pt x="297561" y="41782"/>
                  </a:lnTo>
                  <a:lnTo>
                    <a:pt x="297434" y="39624"/>
                  </a:lnTo>
                  <a:lnTo>
                    <a:pt x="297434" y="38226"/>
                  </a:lnTo>
                  <a:lnTo>
                    <a:pt x="319913" y="253"/>
                  </a:lnTo>
                  <a:lnTo>
                    <a:pt x="329184" y="253"/>
                  </a:lnTo>
                  <a:lnTo>
                    <a:pt x="333248" y="253"/>
                  </a:lnTo>
                  <a:lnTo>
                    <a:pt x="359537" y="9016"/>
                  </a:lnTo>
                  <a:lnTo>
                    <a:pt x="368808" y="13080"/>
                  </a:lnTo>
                  <a:lnTo>
                    <a:pt x="376047" y="15239"/>
                  </a:lnTo>
                  <a:lnTo>
                    <a:pt x="381253" y="15239"/>
                  </a:lnTo>
                  <a:lnTo>
                    <a:pt x="384937" y="15239"/>
                  </a:lnTo>
                  <a:lnTo>
                    <a:pt x="387985" y="13969"/>
                  </a:lnTo>
                  <a:lnTo>
                    <a:pt x="390525" y="11683"/>
                  </a:lnTo>
                  <a:lnTo>
                    <a:pt x="393064" y="9398"/>
                  </a:lnTo>
                  <a:lnTo>
                    <a:pt x="394588" y="5461"/>
                  </a:lnTo>
                  <a:lnTo>
                    <a:pt x="395350" y="0"/>
                  </a:lnTo>
                  <a:close/>
                </a:path>
              </a:pathLst>
            </a:custGeom>
            <a:ln w="9144">
              <a:solidFill>
                <a:srgbClr val="D03E0C"/>
              </a:solidFill>
            </a:ln>
          </p:spPr>
          <p:txBody>
            <a:bodyPr wrap="square" lIns="0" tIns="0" rIns="0" bIns="0" rtlCol="0"/>
            <a:lstStyle/>
            <a:p>
              <a:endParaRPr/>
            </a:p>
          </p:txBody>
        </p:sp>
      </p:grpSp>
      <p:sp>
        <p:nvSpPr>
          <p:cNvPr id="28" name="object 28"/>
          <p:cNvSpPr txBox="1"/>
          <p:nvPr/>
        </p:nvSpPr>
        <p:spPr>
          <a:xfrm>
            <a:off x="172008" y="1026924"/>
            <a:ext cx="8608695" cy="4142740"/>
          </a:xfrm>
          <a:prstGeom prst="rect">
            <a:avLst/>
          </a:prstGeom>
        </p:spPr>
        <p:txBody>
          <a:bodyPr vert="horz" wrap="square" lIns="0" tIns="165735" rIns="0" bIns="0" rtlCol="0">
            <a:spAutoFit/>
          </a:bodyPr>
          <a:lstStyle/>
          <a:p>
            <a:pPr marL="12700" algn="just">
              <a:lnSpc>
                <a:spcPct val="100000"/>
              </a:lnSpc>
              <a:spcBef>
                <a:spcPts val="1305"/>
              </a:spcBef>
            </a:pPr>
            <a:r>
              <a:rPr sz="2000" b="1" spc="-5" dirty="0">
                <a:solidFill>
                  <a:srgbClr val="FF0000"/>
                </a:solidFill>
                <a:latin typeface="Arial"/>
                <a:cs typeface="Arial"/>
              </a:rPr>
              <a:t>Các </a:t>
            </a:r>
            <a:r>
              <a:rPr sz="2000" b="1" spc="-10" dirty="0">
                <a:solidFill>
                  <a:srgbClr val="FF0000"/>
                </a:solidFill>
                <a:latin typeface="Arial"/>
                <a:cs typeface="Arial"/>
              </a:rPr>
              <a:t>kỹ </a:t>
            </a:r>
            <a:r>
              <a:rPr sz="2000" b="1" spc="-5" dirty="0">
                <a:solidFill>
                  <a:srgbClr val="FF0000"/>
                </a:solidFill>
                <a:latin typeface="Arial"/>
                <a:cs typeface="Arial"/>
              </a:rPr>
              <a:t>thuật KKDL được </a:t>
            </a:r>
            <a:r>
              <a:rPr sz="2000" b="1" spc="-10" dirty="0">
                <a:solidFill>
                  <a:srgbClr val="FF0000"/>
                </a:solidFill>
                <a:latin typeface="Arial"/>
                <a:cs typeface="Arial"/>
              </a:rPr>
              <a:t>có </a:t>
            </a:r>
            <a:r>
              <a:rPr sz="2000" b="1" spc="-5" dirty="0">
                <a:solidFill>
                  <a:srgbClr val="FF0000"/>
                </a:solidFill>
                <a:latin typeface="Arial"/>
                <a:cs typeface="Arial"/>
              </a:rPr>
              <a:t>thể chia làm 2 nhóm</a:t>
            </a:r>
            <a:r>
              <a:rPr sz="2000" b="1" spc="70" dirty="0">
                <a:solidFill>
                  <a:srgbClr val="FF0000"/>
                </a:solidFill>
                <a:latin typeface="Arial"/>
                <a:cs typeface="Arial"/>
              </a:rPr>
              <a:t> </a:t>
            </a:r>
            <a:r>
              <a:rPr sz="2000" b="1" spc="-5" dirty="0">
                <a:solidFill>
                  <a:srgbClr val="FF0000"/>
                </a:solidFill>
                <a:latin typeface="Arial"/>
                <a:cs typeface="Arial"/>
              </a:rPr>
              <a:t>chính:</a:t>
            </a:r>
            <a:endParaRPr sz="2000">
              <a:latin typeface="Arial"/>
              <a:cs typeface="Arial"/>
            </a:endParaRPr>
          </a:p>
          <a:p>
            <a:pPr marL="356870" marR="5715" indent="-344805" algn="just">
              <a:lnSpc>
                <a:spcPct val="150100"/>
              </a:lnSpc>
              <a:buFont typeface="Wingdings"/>
              <a:buChar char=""/>
              <a:tabLst>
                <a:tab pos="427990" algn="l"/>
              </a:tabLst>
            </a:pPr>
            <a:r>
              <a:rPr dirty="0"/>
              <a:t>	</a:t>
            </a:r>
            <a:r>
              <a:rPr sz="2000" b="1" i="1" spc="-10" dirty="0">
                <a:latin typeface="Arial"/>
                <a:cs typeface="Arial"/>
              </a:rPr>
              <a:t>Kỹ </a:t>
            </a:r>
            <a:r>
              <a:rPr sz="2000" b="1" i="1" spc="-5" dirty="0">
                <a:latin typeface="Arial"/>
                <a:cs typeface="Arial"/>
              </a:rPr>
              <a:t>thuật </a:t>
            </a:r>
            <a:r>
              <a:rPr sz="2000" b="1" i="1" spc="5" dirty="0">
                <a:latin typeface="Arial"/>
                <a:cs typeface="Arial"/>
              </a:rPr>
              <a:t>KKDL </a:t>
            </a:r>
            <a:r>
              <a:rPr sz="2000" b="1" i="1" spc="-5" dirty="0">
                <a:latin typeface="Arial"/>
                <a:cs typeface="Arial"/>
              </a:rPr>
              <a:t>mô tả: </a:t>
            </a:r>
            <a:r>
              <a:rPr sz="2000" i="1" spc="10" dirty="0">
                <a:latin typeface="Arial"/>
                <a:cs typeface="Arial"/>
              </a:rPr>
              <a:t>có </a:t>
            </a:r>
            <a:r>
              <a:rPr sz="2000" i="1" spc="-5" dirty="0">
                <a:latin typeface="Arial"/>
                <a:cs typeface="Arial"/>
              </a:rPr>
              <a:t>nhiệm </a:t>
            </a:r>
            <a:r>
              <a:rPr sz="2000" i="1" dirty="0">
                <a:latin typeface="Arial"/>
                <a:cs typeface="Arial"/>
              </a:rPr>
              <a:t>vụ </a:t>
            </a:r>
            <a:r>
              <a:rPr sz="2000" i="1" spc="-10" dirty="0">
                <a:latin typeface="Arial"/>
                <a:cs typeface="Arial"/>
              </a:rPr>
              <a:t>mô </a:t>
            </a:r>
            <a:r>
              <a:rPr sz="2000" i="1" spc="5" dirty="0">
                <a:latin typeface="Arial"/>
                <a:cs typeface="Arial"/>
              </a:rPr>
              <a:t>tả </a:t>
            </a:r>
            <a:r>
              <a:rPr sz="2000" i="1" dirty="0">
                <a:latin typeface="Arial"/>
                <a:cs typeface="Arial"/>
              </a:rPr>
              <a:t>về </a:t>
            </a:r>
            <a:r>
              <a:rPr sz="2000" i="1" spc="-5" dirty="0">
                <a:latin typeface="Arial"/>
                <a:cs typeface="Arial"/>
              </a:rPr>
              <a:t>các </a:t>
            </a:r>
            <a:r>
              <a:rPr sz="2000" i="1" dirty="0">
                <a:latin typeface="Arial"/>
                <a:cs typeface="Arial"/>
              </a:rPr>
              <a:t>tính </a:t>
            </a:r>
            <a:r>
              <a:rPr sz="2000" i="1" spc="-5" dirty="0">
                <a:latin typeface="Arial"/>
                <a:cs typeface="Arial"/>
              </a:rPr>
              <a:t>chất hoặc các </a:t>
            </a:r>
            <a:r>
              <a:rPr sz="2000" i="1" spc="545" dirty="0">
                <a:latin typeface="Arial"/>
                <a:cs typeface="Arial"/>
              </a:rPr>
              <a:t> </a:t>
            </a:r>
            <a:r>
              <a:rPr sz="2000" i="1" spc="-10" dirty="0">
                <a:latin typeface="Arial"/>
                <a:cs typeface="Arial"/>
              </a:rPr>
              <a:t>đặc tính </a:t>
            </a:r>
            <a:r>
              <a:rPr sz="2000" i="1" spc="-5" dirty="0">
                <a:latin typeface="Arial"/>
                <a:cs typeface="Arial"/>
              </a:rPr>
              <a:t>chung của </a:t>
            </a:r>
            <a:r>
              <a:rPr sz="2000" i="1" spc="-10" dirty="0">
                <a:latin typeface="Arial"/>
                <a:cs typeface="Arial"/>
              </a:rPr>
              <a:t>dữ </a:t>
            </a:r>
            <a:r>
              <a:rPr sz="2000" i="1" spc="-5" dirty="0">
                <a:latin typeface="Arial"/>
                <a:cs typeface="Arial"/>
              </a:rPr>
              <a:t>liệu trong </a:t>
            </a:r>
            <a:r>
              <a:rPr sz="2000" i="1" dirty="0">
                <a:latin typeface="Arial"/>
                <a:cs typeface="Arial"/>
              </a:rPr>
              <a:t>CSDL </a:t>
            </a:r>
            <a:r>
              <a:rPr sz="2000" i="1" spc="-5" dirty="0">
                <a:latin typeface="Arial"/>
                <a:cs typeface="Arial"/>
              </a:rPr>
              <a:t>hiện có. </a:t>
            </a:r>
            <a:r>
              <a:rPr sz="2000" i="1" spc="-10" dirty="0">
                <a:latin typeface="Arial"/>
                <a:cs typeface="Arial"/>
              </a:rPr>
              <a:t>Nhóm </a:t>
            </a:r>
            <a:r>
              <a:rPr sz="2000" i="1" dirty="0">
                <a:latin typeface="Arial"/>
                <a:cs typeface="Arial"/>
              </a:rPr>
              <a:t>kỹ </a:t>
            </a:r>
            <a:r>
              <a:rPr sz="2000" i="1" spc="-10" dirty="0">
                <a:latin typeface="Arial"/>
                <a:cs typeface="Arial"/>
              </a:rPr>
              <a:t>thuật này </a:t>
            </a:r>
            <a:r>
              <a:rPr sz="2000" i="1" spc="-15" dirty="0">
                <a:latin typeface="Arial"/>
                <a:cs typeface="Arial"/>
              </a:rPr>
              <a:t>gồm </a:t>
            </a:r>
            <a:r>
              <a:rPr sz="2000" i="1" spc="525" dirty="0">
                <a:latin typeface="Arial"/>
                <a:cs typeface="Arial"/>
              </a:rPr>
              <a:t> </a:t>
            </a:r>
            <a:r>
              <a:rPr sz="2000" i="1" spc="-5" dirty="0">
                <a:latin typeface="Arial"/>
                <a:cs typeface="Arial"/>
              </a:rPr>
              <a:t>các </a:t>
            </a:r>
            <a:r>
              <a:rPr sz="2000" i="1" spc="-10" dirty="0">
                <a:latin typeface="Arial"/>
                <a:cs typeface="Arial"/>
              </a:rPr>
              <a:t>phương </a:t>
            </a:r>
            <a:r>
              <a:rPr sz="2000" i="1" spc="-5" dirty="0">
                <a:latin typeface="Arial"/>
                <a:cs typeface="Arial"/>
              </a:rPr>
              <a:t>pháp: phân nhóm (Clustering), </a:t>
            </a:r>
            <a:r>
              <a:rPr sz="2000" i="1" spc="-10" dirty="0">
                <a:latin typeface="Arial"/>
                <a:cs typeface="Arial"/>
              </a:rPr>
              <a:t>tổng </a:t>
            </a:r>
            <a:r>
              <a:rPr sz="2000" i="1" spc="-5" dirty="0">
                <a:latin typeface="Arial"/>
                <a:cs typeface="Arial"/>
              </a:rPr>
              <a:t>hợp </a:t>
            </a:r>
            <a:r>
              <a:rPr sz="2000" i="1" spc="-10" dirty="0">
                <a:latin typeface="Arial"/>
                <a:cs typeface="Arial"/>
              </a:rPr>
              <a:t>hóa  </a:t>
            </a:r>
            <a:r>
              <a:rPr sz="2000" i="1" spc="-5" dirty="0">
                <a:latin typeface="Arial"/>
                <a:cs typeface="Arial"/>
              </a:rPr>
              <a:t>(Summerization), </a:t>
            </a:r>
            <a:r>
              <a:rPr sz="2000" i="1" spc="-10" dirty="0">
                <a:latin typeface="Arial"/>
                <a:cs typeface="Arial"/>
              </a:rPr>
              <a:t>phát </a:t>
            </a:r>
            <a:r>
              <a:rPr sz="2000" i="1" dirty="0">
                <a:latin typeface="Arial"/>
                <a:cs typeface="Arial"/>
              </a:rPr>
              <a:t>hiện sự </a:t>
            </a:r>
            <a:r>
              <a:rPr sz="2000" i="1" spc="-10" dirty="0">
                <a:latin typeface="Arial"/>
                <a:cs typeface="Arial"/>
              </a:rPr>
              <a:t>biến </a:t>
            </a:r>
            <a:r>
              <a:rPr sz="2000" i="1" spc="-5" dirty="0">
                <a:latin typeface="Arial"/>
                <a:cs typeface="Arial"/>
              </a:rPr>
              <a:t>đổi </a:t>
            </a:r>
            <a:r>
              <a:rPr sz="2000" i="1" dirty="0">
                <a:latin typeface="Arial"/>
                <a:cs typeface="Arial"/>
              </a:rPr>
              <a:t>và </a:t>
            </a:r>
            <a:r>
              <a:rPr sz="2000" i="1" spc="-10" dirty="0">
                <a:latin typeface="Arial"/>
                <a:cs typeface="Arial"/>
              </a:rPr>
              <a:t>độ lệch </a:t>
            </a:r>
            <a:r>
              <a:rPr sz="2000" i="1" spc="-5" dirty="0">
                <a:latin typeface="Arial"/>
                <a:cs typeface="Arial"/>
              </a:rPr>
              <a:t>(Change </a:t>
            </a:r>
            <a:r>
              <a:rPr sz="2000" i="1" dirty="0">
                <a:latin typeface="Arial"/>
                <a:cs typeface="Arial"/>
              </a:rPr>
              <a:t>and </a:t>
            </a:r>
            <a:r>
              <a:rPr sz="2000" i="1" spc="-5" dirty="0">
                <a:latin typeface="Arial"/>
                <a:cs typeface="Arial"/>
              </a:rPr>
              <a:t>deviation  </a:t>
            </a:r>
            <a:r>
              <a:rPr sz="2000" i="1" spc="-10" dirty="0">
                <a:latin typeface="Arial"/>
                <a:cs typeface="Arial"/>
              </a:rPr>
              <a:t>detection), phân </a:t>
            </a:r>
            <a:r>
              <a:rPr sz="2000" i="1" spc="-5" dirty="0">
                <a:latin typeface="Arial"/>
                <a:cs typeface="Arial"/>
              </a:rPr>
              <a:t>tích </a:t>
            </a:r>
            <a:r>
              <a:rPr sz="2000" i="1" spc="-15" dirty="0">
                <a:latin typeface="Arial"/>
                <a:cs typeface="Arial"/>
              </a:rPr>
              <a:t>luật </a:t>
            </a:r>
            <a:r>
              <a:rPr sz="2000" i="1" spc="-5" dirty="0">
                <a:latin typeface="Arial"/>
                <a:cs typeface="Arial"/>
              </a:rPr>
              <a:t>kết </a:t>
            </a:r>
            <a:r>
              <a:rPr sz="2000" i="1" spc="-10" dirty="0">
                <a:latin typeface="Arial"/>
                <a:cs typeface="Arial"/>
              </a:rPr>
              <a:t>hợp </a:t>
            </a:r>
            <a:r>
              <a:rPr sz="2000" i="1" spc="-5" dirty="0">
                <a:latin typeface="Arial"/>
                <a:cs typeface="Arial"/>
              </a:rPr>
              <a:t>(Association Rules),</a:t>
            </a:r>
            <a:r>
              <a:rPr sz="2000" i="1" spc="200" dirty="0">
                <a:latin typeface="Arial"/>
                <a:cs typeface="Arial"/>
              </a:rPr>
              <a:t> </a:t>
            </a:r>
            <a:r>
              <a:rPr sz="2000" i="1" spc="-10" dirty="0">
                <a:latin typeface="Arial"/>
                <a:cs typeface="Arial"/>
              </a:rPr>
              <a:t>...</a:t>
            </a:r>
            <a:endParaRPr sz="2000">
              <a:latin typeface="Arial"/>
              <a:cs typeface="Arial"/>
            </a:endParaRPr>
          </a:p>
          <a:p>
            <a:pPr marL="356870" marR="5080" indent="-344805" algn="just">
              <a:lnSpc>
                <a:spcPct val="150100"/>
              </a:lnSpc>
              <a:buFont typeface="Wingdings"/>
              <a:buChar char=""/>
              <a:tabLst>
                <a:tab pos="357505" algn="l"/>
              </a:tabLst>
            </a:pPr>
            <a:r>
              <a:rPr sz="2000" b="1" i="1" spc="-10" dirty="0">
                <a:latin typeface="Arial"/>
                <a:cs typeface="Arial"/>
              </a:rPr>
              <a:t>Kỹ </a:t>
            </a:r>
            <a:r>
              <a:rPr sz="2000" b="1" i="1" spc="-5" dirty="0">
                <a:latin typeface="Arial"/>
                <a:cs typeface="Arial"/>
              </a:rPr>
              <a:t>thuật </a:t>
            </a:r>
            <a:r>
              <a:rPr sz="2000" b="1" i="1" spc="5" dirty="0">
                <a:latin typeface="Arial"/>
                <a:cs typeface="Arial"/>
              </a:rPr>
              <a:t>KKDL </a:t>
            </a:r>
            <a:r>
              <a:rPr sz="2000" b="1" i="1" spc="-5" dirty="0">
                <a:latin typeface="Arial"/>
                <a:cs typeface="Arial"/>
              </a:rPr>
              <a:t>dự </a:t>
            </a:r>
            <a:r>
              <a:rPr sz="2000" b="1" i="1" dirty="0">
                <a:latin typeface="Arial"/>
                <a:cs typeface="Arial"/>
              </a:rPr>
              <a:t>đoán: </a:t>
            </a:r>
            <a:r>
              <a:rPr sz="2000" i="1" dirty="0">
                <a:latin typeface="Arial"/>
                <a:cs typeface="Arial"/>
              </a:rPr>
              <a:t>có </a:t>
            </a:r>
            <a:r>
              <a:rPr sz="2000" i="1" spc="-10" dirty="0">
                <a:latin typeface="Arial"/>
                <a:cs typeface="Arial"/>
              </a:rPr>
              <a:t>nhiệm </a:t>
            </a:r>
            <a:r>
              <a:rPr sz="2000" i="1" dirty="0">
                <a:latin typeface="Arial"/>
                <a:cs typeface="Arial"/>
              </a:rPr>
              <a:t>vụ </a:t>
            </a:r>
            <a:r>
              <a:rPr sz="2000" i="1" spc="-10" dirty="0">
                <a:latin typeface="Arial"/>
                <a:cs typeface="Arial"/>
              </a:rPr>
              <a:t>đưa </a:t>
            </a:r>
            <a:r>
              <a:rPr sz="2000" i="1" spc="-5" dirty="0">
                <a:latin typeface="Arial"/>
                <a:cs typeface="Arial"/>
              </a:rPr>
              <a:t>ra các </a:t>
            </a:r>
            <a:r>
              <a:rPr sz="2000" i="1" spc="-10" dirty="0">
                <a:latin typeface="Arial"/>
                <a:cs typeface="Arial"/>
              </a:rPr>
              <a:t>dự </a:t>
            </a:r>
            <a:r>
              <a:rPr sz="2000" i="1" spc="-5" dirty="0">
                <a:latin typeface="Arial"/>
                <a:cs typeface="Arial"/>
              </a:rPr>
              <a:t>đoán </a:t>
            </a:r>
            <a:r>
              <a:rPr sz="2000" i="1" spc="-10" dirty="0">
                <a:latin typeface="Arial"/>
                <a:cs typeface="Arial"/>
              </a:rPr>
              <a:t>dựa </a:t>
            </a:r>
            <a:r>
              <a:rPr sz="2000" i="1" dirty="0">
                <a:latin typeface="Arial"/>
                <a:cs typeface="Arial"/>
              </a:rPr>
              <a:t>vào </a:t>
            </a:r>
            <a:r>
              <a:rPr sz="2000" i="1" spc="-5" dirty="0">
                <a:latin typeface="Arial"/>
                <a:cs typeface="Arial"/>
              </a:rPr>
              <a:t>các  suy </a:t>
            </a:r>
            <a:r>
              <a:rPr sz="2000" i="1" spc="-10" dirty="0">
                <a:latin typeface="Arial"/>
                <a:cs typeface="Arial"/>
              </a:rPr>
              <a:t>diễn </a:t>
            </a:r>
            <a:r>
              <a:rPr sz="2000" i="1" spc="-5" dirty="0">
                <a:latin typeface="Arial"/>
                <a:cs typeface="Arial"/>
              </a:rPr>
              <a:t>trên </a:t>
            </a:r>
            <a:r>
              <a:rPr sz="2000" i="1" spc="-10" dirty="0">
                <a:latin typeface="Arial"/>
                <a:cs typeface="Arial"/>
              </a:rPr>
              <a:t>dữ liệu </a:t>
            </a:r>
            <a:r>
              <a:rPr sz="2000" i="1" dirty="0">
                <a:latin typeface="Arial"/>
                <a:cs typeface="Arial"/>
              </a:rPr>
              <a:t>hiện </a:t>
            </a:r>
            <a:r>
              <a:rPr sz="2000" i="1" spc="-10" dirty="0">
                <a:latin typeface="Arial"/>
                <a:cs typeface="Arial"/>
              </a:rPr>
              <a:t>thời. </a:t>
            </a:r>
            <a:r>
              <a:rPr sz="2000" i="1" spc="-5" dirty="0">
                <a:latin typeface="Arial"/>
                <a:cs typeface="Arial"/>
              </a:rPr>
              <a:t>Nhóm </a:t>
            </a:r>
            <a:r>
              <a:rPr sz="2000" i="1" dirty="0">
                <a:latin typeface="Arial"/>
                <a:cs typeface="Arial"/>
              </a:rPr>
              <a:t>kỹ </a:t>
            </a:r>
            <a:r>
              <a:rPr sz="2000" i="1" spc="-5" dirty="0">
                <a:latin typeface="Arial"/>
                <a:cs typeface="Arial"/>
              </a:rPr>
              <a:t>thuật </a:t>
            </a:r>
            <a:r>
              <a:rPr sz="2000" i="1" spc="-10" dirty="0">
                <a:latin typeface="Arial"/>
                <a:cs typeface="Arial"/>
              </a:rPr>
              <a:t>này gồm </a:t>
            </a:r>
            <a:r>
              <a:rPr sz="2000" i="1" spc="-5" dirty="0">
                <a:latin typeface="Arial"/>
                <a:cs typeface="Arial"/>
              </a:rPr>
              <a:t>các phương  </a:t>
            </a:r>
            <a:r>
              <a:rPr sz="2000" i="1" spc="-10" dirty="0">
                <a:latin typeface="Arial"/>
                <a:cs typeface="Arial"/>
              </a:rPr>
              <a:t>pháp: phân lớp </a:t>
            </a:r>
            <a:r>
              <a:rPr sz="2000" i="1" spc="-5" dirty="0">
                <a:latin typeface="Arial"/>
                <a:cs typeface="Arial"/>
              </a:rPr>
              <a:t>(Classification), </a:t>
            </a:r>
            <a:r>
              <a:rPr sz="2000" i="1" spc="-10" dirty="0">
                <a:latin typeface="Arial"/>
                <a:cs typeface="Arial"/>
              </a:rPr>
              <a:t>hồi quy </a:t>
            </a:r>
            <a:r>
              <a:rPr sz="2000" i="1" spc="-5" dirty="0">
                <a:latin typeface="Arial"/>
                <a:cs typeface="Arial"/>
              </a:rPr>
              <a:t>(Regression),</a:t>
            </a:r>
            <a:r>
              <a:rPr sz="2000" i="1" spc="225" dirty="0">
                <a:latin typeface="Arial"/>
                <a:cs typeface="Arial"/>
              </a:rPr>
              <a:t> </a:t>
            </a:r>
            <a:r>
              <a:rPr sz="2000" i="1" spc="-10" dirty="0">
                <a:latin typeface="Arial"/>
                <a:cs typeface="Arial"/>
              </a:rPr>
              <a:t>...</a:t>
            </a:r>
            <a:endParaRPr sz="2000">
              <a:latin typeface="Arial"/>
              <a:cs typeface="Arial"/>
            </a:endParaRPr>
          </a:p>
        </p:txBody>
      </p:sp>
      <p:sp>
        <p:nvSpPr>
          <p:cNvPr id="29" name="object 29"/>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27</a:t>
            </a:fld>
            <a:endParaRPr spc="-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843913" y="216027"/>
            <a:ext cx="5622290" cy="335915"/>
            <a:chOff x="1843913" y="216027"/>
            <a:chExt cx="5622290" cy="335915"/>
          </a:xfrm>
        </p:grpSpPr>
        <p:sp>
          <p:nvSpPr>
            <p:cNvPr id="3" name="object 3"/>
            <p:cNvSpPr/>
            <p:nvPr/>
          </p:nvSpPr>
          <p:spPr>
            <a:xfrm>
              <a:off x="1848485" y="220599"/>
              <a:ext cx="5612638" cy="32626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044065" y="346837"/>
              <a:ext cx="4223385" cy="196215"/>
            </a:xfrm>
            <a:custGeom>
              <a:avLst/>
              <a:gdLst/>
              <a:ahLst/>
              <a:cxnLst/>
              <a:rect l="l" t="t" r="r" b="b"/>
              <a:pathLst>
                <a:path w="4223385" h="196215">
                  <a:moveTo>
                    <a:pt x="597408" y="146812"/>
                  </a:moveTo>
                  <a:lnTo>
                    <a:pt x="646303" y="146812"/>
                  </a:lnTo>
                  <a:lnTo>
                    <a:pt x="646303" y="195707"/>
                  </a:lnTo>
                  <a:lnTo>
                    <a:pt x="597408" y="195707"/>
                  </a:lnTo>
                  <a:lnTo>
                    <a:pt x="597408" y="146812"/>
                  </a:lnTo>
                  <a:close/>
                </a:path>
                <a:path w="4223385" h="196215">
                  <a:moveTo>
                    <a:pt x="298704" y="146812"/>
                  </a:moveTo>
                  <a:lnTo>
                    <a:pt x="347599" y="146812"/>
                  </a:lnTo>
                  <a:lnTo>
                    <a:pt x="347599" y="195707"/>
                  </a:lnTo>
                  <a:lnTo>
                    <a:pt x="298704" y="195707"/>
                  </a:lnTo>
                  <a:lnTo>
                    <a:pt x="298704" y="146812"/>
                  </a:lnTo>
                  <a:close/>
                </a:path>
                <a:path w="4223385" h="196215">
                  <a:moveTo>
                    <a:pt x="0" y="146812"/>
                  </a:moveTo>
                  <a:lnTo>
                    <a:pt x="48895" y="146812"/>
                  </a:lnTo>
                  <a:lnTo>
                    <a:pt x="48895" y="195707"/>
                  </a:lnTo>
                  <a:lnTo>
                    <a:pt x="0" y="195707"/>
                  </a:lnTo>
                  <a:lnTo>
                    <a:pt x="0" y="146812"/>
                  </a:lnTo>
                  <a:close/>
                </a:path>
                <a:path w="4223385" h="196215">
                  <a:moveTo>
                    <a:pt x="4187825" y="0"/>
                  </a:moveTo>
                  <a:lnTo>
                    <a:pt x="4153281" y="94742"/>
                  </a:lnTo>
                  <a:lnTo>
                    <a:pt x="4223004" y="94742"/>
                  </a:lnTo>
                  <a:lnTo>
                    <a:pt x="4187825" y="0"/>
                  </a:lnTo>
                  <a:close/>
                </a:path>
                <a:path w="4223385" h="196215">
                  <a:moveTo>
                    <a:pt x="3108833" y="0"/>
                  </a:moveTo>
                  <a:lnTo>
                    <a:pt x="3074289" y="94742"/>
                  </a:lnTo>
                  <a:lnTo>
                    <a:pt x="3144012" y="94742"/>
                  </a:lnTo>
                  <a:lnTo>
                    <a:pt x="3108833" y="0"/>
                  </a:lnTo>
                  <a:close/>
                </a:path>
              </a:pathLst>
            </a:custGeom>
            <a:ln w="9144">
              <a:solidFill>
                <a:srgbClr val="D03E0C"/>
              </a:solidFill>
            </a:ln>
          </p:spPr>
          <p:txBody>
            <a:bodyPr wrap="square" lIns="0" tIns="0" rIns="0" bIns="0" rtlCol="0"/>
            <a:lstStyle/>
            <a:p>
              <a:endParaRPr/>
            </a:p>
          </p:txBody>
        </p:sp>
        <p:sp>
          <p:nvSpPr>
            <p:cNvPr id="5" name="object 5"/>
            <p:cNvSpPr/>
            <p:nvPr/>
          </p:nvSpPr>
          <p:spPr>
            <a:xfrm>
              <a:off x="7312533" y="325881"/>
              <a:ext cx="100075" cy="8153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684901" y="325881"/>
              <a:ext cx="100075" cy="8153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355716" y="325881"/>
              <a:ext cx="100076" cy="8153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605908" y="325881"/>
              <a:ext cx="100076" cy="8153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880741" y="325881"/>
              <a:ext cx="100076" cy="81534"/>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998842" y="322453"/>
              <a:ext cx="150368" cy="184912"/>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3661283" y="322453"/>
              <a:ext cx="150368" cy="184912"/>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848485" y="220599"/>
              <a:ext cx="5612765" cy="326390"/>
            </a:xfrm>
            <a:custGeom>
              <a:avLst/>
              <a:gdLst/>
              <a:ahLst/>
              <a:cxnLst/>
              <a:rect l="l" t="t" r="r" b="b"/>
              <a:pathLst>
                <a:path w="5612765" h="326390">
                  <a:moveTo>
                    <a:pt x="4897246" y="68706"/>
                  </a:moveTo>
                  <a:lnTo>
                    <a:pt x="4948809" y="68706"/>
                  </a:lnTo>
                  <a:lnTo>
                    <a:pt x="4948809" y="278891"/>
                  </a:lnTo>
                  <a:lnTo>
                    <a:pt x="5076951" y="278891"/>
                  </a:lnTo>
                  <a:lnTo>
                    <a:pt x="5076951" y="321945"/>
                  </a:lnTo>
                  <a:lnTo>
                    <a:pt x="4897246" y="321945"/>
                  </a:lnTo>
                  <a:lnTo>
                    <a:pt x="4897246" y="68706"/>
                  </a:lnTo>
                  <a:close/>
                </a:path>
                <a:path w="5612765" h="326390">
                  <a:moveTo>
                    <a:pt x="5417058" y="66675"/>
                  </a:moveTo>
                  <a:lnTo>
                    <a:pt x="5499862" y="66675"/>
                  </a:lnTo>
                  <a:lnTo>
                    <a:pt x="5521267" y="66913"/>
                  </a:lnTo>
                  <a:lnTo>
                    <a:pt x="5561075" y="70484"/>
                  </a:lnTo>
                  <a:lnTo>
                    <a:pt x="5597779" y="95503"/>
                  </a:lnTo>
                  <a:lnTo>
                    <a:pt x="5612638" y="145161"/>
                  </a:lnTo>
                  <a:lnTo>
                    <a:pt x="5612112" y="156477"/>
                  </a:lnTo>
                  <a:lnTo>
                    <a:pt x="5594413" y="199072"/>
                  </a:lnTo>
                  <a:lnTo>
                    <a:pt x="5562480" y="220110"/>
                  </a:lnTo>
                  <a:lnTo>
                    <a:pt x="5518701" y="225442"/>
                  </a:lnTo>
                  <a:lnTo>
                    <a:pt x="5502274" y="225678"/>
                  </a:lnTo>
                  <a:lnTo>
                    <a:pt x="5468620" y="225678"/>
                  </a:lnTo>
                  <a:lnTo>
                    <a:pt x="5468620" y="321945"/>
                  </a:lnTo>
                  <a:lnTo>
                    <a:pt x="5417058" y="321945"/>
                  </a:lnTo>
                  <a:lnTo>
                    <a:pt x="5417058" y="66675"/>
                  </a:lnTo>
                  <a:close/>
                </a:path>
                <a:path w="5612765" h="326390">
                  <a:moveTo>
                    <a:pt x="4539742" y="66675"/>
                  </a:moveTo>
                  <a:lnTo>
                    <a:pt x="4589907" y="66675"/>
                  </a:lnTo>
                  <a:lnTo>
                    <a:pt x="4694428" y="237109"/>
                  </a:lnTo>
                  <a:lnTo>
                    <a:pt x="4694428" y="66675"/>
                  </a:lnTo>
                  <a:lnTo>
                    <a:pt x="4742307" y="66675"/>
                  </a:lnTo>
                  <a:lnTo>
                    <a:pt x="4742307" y="321945"/>
                  </a:lnTo>
                  <a:lnTo>
                    <a:pt x="4690618" y="321945"/>
                  </a:lnTo>
                  <a:lnTo>
                    <a:pt x="4587620" y="155448"/>
                  </a:lnTo>
                  <a:lnTo>
                    <a:pt x="4587620" y="321945"/>
                  </a:lnTo>
                  <a:lnTo>
                    <a:pt x="4539742" y="321945"/>
                  </a:lnTo>
                  <a:lnTo>
                    <a:pt x="4539742" y="66675"/>
                  </a:lnTo>
                  <a:close/>
                </a:path>
                <a:path w="5612765" h="326390">
                  <a:moveTo>
                    <a:pt x="4356735" y="66675"/>
                  </a:moveTo>
                  <a:lnTo>
                    <a:pt x="4411218" y="66675"/>
                  </a:lnTo>
                  <a:lnTo>
                    <a:pt x="4513453" y="321945"/>
                  </a:lnTo>
                  <a:lnTo>
                    <a:pt x="4457319" y="321945"/>
                  </a:lnTo>
                  <a:lnTo>
                    <a:pt x="4435094" y="263905"/>
                  </a:lnTo>
                  <a:lnTo>
                    <a:pt x="4332986" y="263905"/>
                  </a:lnTo>
                  <a:lnTo>
                    <a:pt x="4312031" y="321945"/>
                  </a:lnTo>
                  <a:lnTo>
                    <a:pt x="4257294" y="321945"/>
                  </a:lnTo>
                  <a:lnTo>
                    <a:pt x="4356735" y="66675"/>
                  </a:lnTo>
                  <a:close/>
                </a:path>
                <a:path w="5612765" h="326390">
                  <a:moveTo>
                    <a:pt x="4027424" y="66675"/>
                  </a:moveTo>
                  <a:lnTo>
                    <a:pt x="4078986" y="66675"/>
                  </a:lnTo>
                  <a:lnTo>
                    <a:pt x="4078986" y="167131"/>
                  </a:lnTo>
                  <a:lnTo>
                    <a:pt x="4179951" y="167131"/>
                  </a:lnTo>
                  <a:lnTo>
                    <a:pt x="4179951" y="66675"/>
                  </a:lnTo>
                  <a:lnTo>
                    <a:pt x="4231513" y="66675"/>
                  </a:lnTo>
                  <a:lnTo>
                    <a:pt x="4231513" y="321945"/>
                  </a:lnTo>
                  <a:lnTo>
                    <a:pt x="4179951" y="321945"/>
                  </a:lnTo>
                  <a:lnTo>
                    <a:pt x="4179951" y="210312"/>
                  </a:lnTo>
                  <a:lnTo>
                    <a:pt x="4078986" y="210312"/>
                  </a:lnTo>
                  <a:lnTo>
                    <a:pt x="4078986" y="321945"/>
                  </a:lnTo>
                  <a:lnTo>
                    <a:pt x="4027424" y="321945"/>
                  </a:lnTo>
                  <a:lnTo>
                    <a:pt x="4027424" y="66675"/>
                  </a:lnTo>
                  <a:close/>
                </a:path>
                <a:path w="5612765" h="326390">
                  <a:moveTo>
                    <a:pt x="3789426" y="66675"/>
                  </a:moveTo>
                  <a:lnTo>
                    <a:pt x="3872229" y="66675"/>
                  </a:lnTo>
                  <a:lnTo>
                    <a:pt x="3893635" y="66913"/>
                  </a:lnTo>
                  <a:lnTo>
                    <a:pt x="3933443" y="70484"/>
                  </a:lnTo>
                  <a:lnTo>
                    <a:pt x="3970147" y="95503"/>
                  </a:lnTo>
                  <a:lnTo>
                    <a:pt x="3985005" y="145161"/>
                  </a:lnTo>
                  <a:lnTo>
                    <a:pt x="3984480" y="156477"/>
                  </a:lnTo>
                  <a:lnTo>
                    <a:pt x="3966781" y="199072"/>
                  </a:lnTo>
                  <a:lnTo>
                    <a:pt x="3934848" y="220110"/>
                  </a:lnTo>
                  <a:lnTo>
                    <a:pt x="3891069" y="225442"/>
                  </a:lnTo>
                  <a:lnTo>
                    <a:pt x="3874642" y="225678"/>
                  </a:lnTo>
                  <a:lnTo>
                    <a:pt x="3840988" y="225678"/>
                  </a:lnTo>
                  <a:lnTo>
                    <a:pt x="3840988" y="321945"/>
                  </a:lnTo>
                  <a:lnTo>
                    <a:pt x="3789426" y="321945"/>
                  </a:lnTo>
                  <a:lnTo>
                    <a:pt x="3789426" y="66675"/>
                  </a:lnTo>
                  <a:close/>
                </a:path>
                <a:path w="5612765" h="326390">
                  <a:moveTo>
                    <a:pt x="3460241" y="66675"/>
                  </a:moveTo>
                  <a:lnTo>
                    <a:pt x="3543045" y="66675"/>
                  </a:lnTo>
                  <a:lnTo>
                    <a:pt x="3564451" y="66913"/>
                  </a:lnTo>
                  <a:lnTo>
                    <a:pt x="3604260" y="70484"/>
                  </a:lnTo>
                  <a:lnTo>
                    <a:pt x="3640963" y="95503"/>
                  </a:lnTo>
                  <a:lnTo>
                    <a:pt x="3655822" y="145161"/>
                  </a:lnTo>
                  <a:lnTo>
                    <a:pt x="3655296" y="156477"/>
                  </a:lnTo>
                  <a:lnTo>
                    <a:pt x="3637597" y="199072"/>
                  </a:lnTo>
                  <a:lnTo>
                    <a:pt x="3605664" y="220110"/>
                  </a:lnTo>
                  <a:lnTo>
                    <a:pt x="3561885" y="225442"/>
                  </a:lnTo>
                  <a:lnTo>
                    <a:pt x="3545459" y="225678"/>
                  </a:lnTo>
                  <a:lnTo>
                    <a:pt x="3511804" y="225678"/>
                  </a:lnTo>
                  <a:lnTo>
                    <a:pt x="3511804" y="321945"/>
                  </a:lnTo>
                  <a:lnTo>
                    <a:pt x="3460241" y="321945"/>
                  </a:lnTo>
                  <a:lnTo>
                    <a:pt x="3460241" y="66675"/>
                  </a:lnTo>
                  <a:close/>
                </a:path>
                <a:path w="5612765" h="326390">
                  <a:moveTo>
                    <a:pt x="3277742" y="66675"/>
                  </a:moveTo>
                  <a:lnTo>
                    <a:pt x="3332226" y="66675"/>
                  </a:lnTo>
                  <a:lnTo>
                    <a:pt x="3434461" y="321945"/>
                  </a:lnTo>
                  <a:lnTo>
                    <a:pt x="3378327" y="321945"/>
                  </a:lnTo>
                  <a:lnTo>
                    <a:pt x="3356102" y="263905"/>
                  </a:lnTo>
                  <a:lnTo>
                    <a:pt x="3253993" y="263905"/>
                  </a:lnTo>
                  <a:lnTo>
                    <a:pt x="3233039" y="321945"/>
                  </a:lnTo>
                  <a:lnTo>
                    <a:pt x="3178302" y="321945"/>
                  </a:lnTo>
                  <a:lnTo>
                    <a:pt x="3277742" y="66675"/>
                  </a:lnTo>
                  <a:close/>
                </a:path>
                <a:path w="5612765" h="326390">
                  <a:moveTo>
                    <a:pt x="2948431" y="66675"/>
                  </a:moveTo>
                  <a:lnTo>
                    <a:pt x="2999993" y="66675"/>
                  </a:lnTo>
                  <a:lnTo>
                    <a:pt x="2999993" y="167131"/>
                  </a:lnTo>
                  <a:lnTo>
                    <a:pt x="3100959" y="167131"/>
                  </a:lnTo>
                  <a:lnTo>
                    <a:pt x="3100959" y="66675"/>
                  </a:lnTo>
                  <a:lnTo>
                    <a:pt x="3152520" y="66675"/>
                  </a:lnTo>
                  <a:lnTo>
                    <a:pt x="3152520" y="321945"/>
                  </a:lnTo>
                  <a:lnTo>
                    <a:pt x="3100959" y="321945"/>
                  </a:lnTo>
                  <a:lnTo>
                    <a:pt x="3100959" y="210312"/>
                  </a:lnTo>
                  <a:lnTo>
                    <a:pt x="2999993" y="210312"/>
                  </a:lnTo>
                  <a:lnTo>
                    <a:pt x="2999993" y="321945"/>
                  </a:lnTo>
                  <a:lnTo>
                    <a:pt x="2948431" y="321945"/>
                  </a:lnTo>
                  <a:lnTo>
                    <a:pt x="2948431" y="66675"/>
                  </a:lnTo>
                  <a:close/>
                </a:path>
                <a:path w="5612765" h="326390">
                  <a:moveTo>
                    <a:pt x="2710434" y="66675"/>
                  </a:moveTo>
                  <a:lnTo>
                    <a:pt x="2793238" y="66675"/>
                  </a:lnTo>
                  <a:lnTo>
                    <a:pt x="2814643" y="66913"/>
                  </a:lnTo>
                  <a:lnTo>
                    <a:pt x="2854452" y="70484"/>
                  </a:lnTo>
                  <a:lnTo>
                    <a:pt x="2891154" y="95503"/>
                  </a:lnTo>
                  <a:lnTo>
                    <a:pt x="2906014" y="145161"/>
                  </a:lnTo>
                  <a:lnTo>
                    <a:pt x="2905488" y="156477"/>
                  </a:lnTo>
                  <a:lnTo>
                    <a:pt x="2887789" y="199072"/>
                  </a:lnTo>
                  <a:lnTo>
                    <a:pt x="2855856" y="220110"/>
                  </a:lnTo>
                  <a:lnTo>
                    <a:pt x="2812077" y="225442"/>
                  </a:lnTo>
                  <a:lnTo>
                    <a:pt x="2795651" y="225678"/>
                  </a:lnTo>
                  <a:lnTo>
                    <a:pt x="2761995" y="225678"/>
                  </a:lnTo>
                  <a:lnTo>
                    <a:pt x="2761995" y="321945"/>
                  </a:lnTo>
                  <a:lnTo>
                    <a:pt x="2710434" y="321945"/>
                  </a:lnTo>
                  <a:lnTo>
                    <a:pt x="2710434" y="66675"/>
                  </a:lnTo>
                  <a:close/>
                </a:path>
                <a:path w="5612765" h="326390">
                  <a:moveTo>
                    <a:pt x="2080005" y="66675"/>
                  </a:moveTo>
                  <a:lnTo>
                    <a:pt x="2130170" y="66675"/>
                  </a:lnTo>
                  <a:lnTo>
                    <a:pt x="2234691" y="237109"/>
                  </a:lnTo>
                  <a:lnTo>
                    <a:pt x="2234691" y="66675"/>
                  </a:lnTo>
                  <a:lnTo>
                    <a:pt x="2282570" y="66675"/>
                  </a:lnTo>
                  <a:lnTo>
                    <a:pt x="2282570" y="321945"/>
                  </a:lnTo>
                  <a:lnTo>
                    <a:pt x="2230881" y="321945"/>
                  </a:lnTo>
                  <a:lnTo>
                    <a:pt x="2127885" y="155448"/>
                  </a:lnTo>
                  <a:lnTo>
                    <a:pt x="2127885" y="321945"/>
                  </a:lnTo>
                  <a:lnTo>
                    <a:pt x="2080005" y="321945"/>
                  </a:lnTo>
                  <a:lnTo>
                    <a:pt x="2080005" y="66675"/>
                  </a:lnTo>
                  <a:close/>
                </a:path>
                <a:path w="5612765" h="326390">
                  <a:moveTo>
                    <a:pt x="1478788" y="66675"/>
                  </a:moveTo>
                  <a:lnTo>
                    <a:pt x="1530223" y="66675"/>
                  </a:lnTo>
                  <a:lnTo>
                    <a:pt x="1530223" y="204977"/>
                  </a:lnTo>
                  <a:lnTo>
                    <a:pt x="1530342" y="220075"/>
                  </a:lnTo>
                  <a:lnTo>
                    <a:pt x="1537962" y="262745"/>
                  </a:lnTo>
                  <a:lnTo>
                    <a:pt x="1582039" y="282193"/>
                  </a:lnTo>
                  <a:lnTo>
                    <a:pt x="1600303" y="280263"/>
                  </a:lnTo>
                  <a:lnTo>
                    <a:pt x="1628520" y="251205"/>
                  </a:lnTo>
                  <a:lnTo>
                    <a:pt x="1630806" y="207899"/>
                  </a:lnTo>
                  <a:lnTo>
                    <a:pt x="1630806" y="66675"/>
                  </a:lnTo>
                  <a:lnTo>
                    <a:pt x="1682241" y="66675"/>
                  </a:lnTo>
                  <a:lnTo>
                    <a:pt x="1682241" y="157734"/>
                  </a:lnTo>
                  <a:lnTo>
                    <a:pt x="1693935" y="154805"/>
                  </a:lnTo>
                  <a:lnTo>
                    <a:pt x="1723516" y="126110"/>
                  </a:lnTo>
                  <a:lnTo>
                    <a:pt x="1723770" y="115570"/>
                  </a:lnTo>
                  <a:lnTo>
                    <a:pt x="1700022" y="115570"/>
                  </a:lnTo>
                  <a:lnTo>
                    <a:pt x="1700022" y="66675"/>
                  </a:lnTo>
                  <a:lnTo>
                    <a:pt x="1748916" y="66675"/>
                  </a:lnTo>
                  <a:lnTo>
                    <a:pt x="1748916" y="101726"/>
                  </a:lnTo>
                  <a:lnTo>
                    <a:pt x="1742948" y="141438"/>
                  </a:lnTo>
                  <a:lnTo>
                    <a:pt x="1711213" y="169957"/>
                  </a:lnTo>
                  <a:lnTo>
                    <a:pt x="1682241" y="177546"/>
                  </a:lnTo>
                  <a:lnTo>
                    <a:pt x="1682241" y="200787"/>
                  </a:lnTo>
                  <a:lnTo>
                    <a:pt x="1681194" y="239522"/>
                  </a:lnTo>
                  <a:lnTo>
                    <a:pt x="1672240" y="283019"/>
                  </a:lnTo>
                  <a:lnTo>
                    <a:pt x="1630616" y="319119"/>
                  </a:lnTo>
                  <a:lnTo>
                    <a:pt x="1583563" y="326263"/>
                  </a:lnTo>
                  <a:lnTo>
                    <a:pt x="1555511" y="324358"/>
                  </a:lnTo>
                  <a:lnTo>
                    <a:pt x="1512839" y="309118"/>
                  </a:lnTo>
                  <a:lnTo>
                    <a:pt x="1486003" y="274923"/>
                  </a:lnTo>
                  <a:lnTo>
                    <a:pt x="1479097" y="223012"/>
                  </a:lnTo>
                  <a:lnTo>
                    <a:pt x="1478788" y="202818"/>
                  </a:lnTo>
                  <a:lnTo>
                    <a:pt x="1478788" y="66675"/>
                  </a:lnTo>
                  <a:close/>
                </a:path>
                <a:path w="5612765" h="326390">
                  <a:moveTo>
                    <a:pt x="1223264" y="66675"/>
                  </a:moveTo>
                  <a:lnTo>
                    <a:pt x="1274826" y="66675"/>
                  </a:lnTo>
                  <a:lnTo>
                    <a:pt x="1274826" y="167131"/>
                  </a:lnTo>
                  <a:lnTo>
                    <a:pt x="1375790" y="167131"/>
                  </a:lnTo>
                  <a:lnTo>
                    <a:pt x="1375790" y="66675"/>
                  </a:lnTo>
                  <a:lnTo>
                    <a:pt x="1427352" y="66675"/>
                  </a:lnTo>
                  <a:lnTo>
                    <a:pt x="1427352" y="321945"/>
                  </a:lnTo>
                  <a:lnTo>
                    <a:pt x="1375790" y="321945"/>
                  </a:lnTo>
                  <a:lnTo>
                    <a:pt x="1375790" y="210312"/>
                  </a:lnTo>
                  <a:lnTo>
                    <a:pt x="1274826" y="210312"/>
                  </a:lnTo>
                  <a:lnTo>
                    <a:pt x="1274826" y="321945"/>
                  </a:lnTo>
                  <a:lnTo>
                    <a:pt x="1223264" y="321945"/>
                  </a:lnTo>
                  <a:lnTo>
                    <a:pt x="1223264" y="66675"/>
                  </a:lnTo>
                  <a:close/>
                </a:path>
                <a:path w="5612765" h="326390">
                  <a:moveTo>
                    <a:pt x="985265" y="66675"/>
                  </a:moveTo>
                  <a:lnTo>
                    <a:pt x="1068070" y="66675"/>
                  </a:lnTo>
                  <a:lnTo>
                    <a:pt x="1089475" y="66913"/>
                  </a:lnTo>
                  <a:lnTo>
                    <a:pt x="1129283" y="70484"/>
                  </a:lnTo>
                  <a:lnTo>
                    <a:pt x="1165987" y="95503"/>
                  </a:lnTo>
                  <a:lnTo>
                    <a:pt x="1180845" y="145161"/>
                  </a:lnTo>
                  <a:lnTo>
                    <a:pt x="1180320" y="156477"/>
                  </a:lnTo>
                  <a:lnTo>
                    <a:pt x="1162621" y="199072"/>
                  </a:lnTo>
                  <a:lnTo>
                    <a:pt x="1130688" y="220110"/>
                  </a:lnTo>
                  <a:lnTo>
                    <a:pt x="1086909" y="225442"/>
                  </a:lnTo>
                  <a:lnTo>
                    <a:pt x="1070483" y="225678"/>
                  </a:lnTo>
                  <a:lnTo>
                    <a:pt x="1036827" y="225678"/>
                  </a:lnTo>
                  <a:lnTo>
                    <a:pt x="1036827" y="321945"/>
                  </a:lnTo>
                  <a:lnTo>
                    <a:pt x="985265" y="321945"/>
                  </a:lnTo>
                  <a:lnTo>
                    <a:pt x="985265" y="66675"/>
                  </a:lnTo>
                  <a:close/>
                </a:path>
                <a:path w="5612765" h="326390">
                  <a:moveTo>
                    <a:pt x="669797" y="65658"/>
                  </a:moveTo>
                  <a:lnTo>
                    <a:pt x="709548" y="65658"/>
                  </a:lnTo>
                  <a:lnTo>
                    <a:pt x="709548" y="321945"/>
                  </a:lnTo>
                  <a:lnTo>
                    <a:pt x="660653" y="321945"/>
                  </a:lnTo>
                  <a:lnTo>
                    <a:pt x="660653" y="137540"/>
                  </a:lnTo>
                  <a:lnTo>
                    <a:pt x="646628" y="149282"/>
                  </a:lnTo>
                  <a:lnTo>
                    <a:pt x="631412" y="159369"/>
                  </a:lnTo>
                  <a:lnTo>
                    <a:pt x="615005" y="167812"/>
                  </a:lnTo>
                  <a:lnTo>
                    <a:pt x="597407" y="174625"/>
                  </a:lnTo>
                  <a:lnTo>
                    <a:pt x="597407" y="130175"/>
                  </a:lnTo>
                  <a:lnTo>
                    <a:pt x="607220" y="126392"/>
                  </a:lnTo>
                  <a:lnTo>
                    <a:pt x="617426" y="121157"/>
                  </a:lnTo>
                  <a:lnTo>
                    <a:pt x="649420" y="97305"/>
                  </a:lnTo>
                  <a:lnTo>
                    <a:pt x="664799" y="76922"/>
                  </a:lnTo>
                  <a:lnTo>
                    <a:pt x="669797" y="65658"/>
                  </a:lnTo>
                  <a:close/>
                </a:path>
                <a:path w="5612765" h="326390">
                  <a:moveTo>
                    <a:pt x="366267" y="65658"/>
                  </a:moveTo>
                  <a:lnTo>
                    <a:pt x="412291" y="78571"/>
                  </a:lnTo>
                  <a:lnTo>
                    <a:pt x="437546" y="108616"/>
                  </a:lnTo>
                  <a:lnTo>
                    <a:pt x="442087" y="131064"/>
                  </a:lnTo>
                  <a:lnTo>
                    <a:pt x="439779" y="147048"/>
                  </a:lnTo>
                  <a:lnTo>
                    <a:pt x="432863" y="161305"/>
                  </a:lnTo>
                  <a:lnTo>
                    <a:pt x="421352" y="173872"/>
                  </a:lnTo>
                  <a:lnTo>
                    <a:pt x="405256" y="184785"/>
                  </a:lnTo>
                  <a:lnTo>
                    <a:pt x="415663" y="187827"/>
                  </a:lnTo>
                  <a:lnTo>
                    <a:pt x="446123" y="214360"/>
                  </a:lnTo>
                  <a:lnTo>
                    <a:pt x="453516" y="245363"/>
                  </a:lnTo>
                  <a:lnTo>
                    <a:pt x="451991" y="261510"/>
                  </a:lnTo>
                  <a:lnTo>
                    <a:pt x="429006" y="302640"/>
                  </a:lnTo>
                  <a:lnTo>
                    <a:pt x="385339" y="324786"/>
                  </a:lnTo>
                  <a:lnTo>
                    <a:pt x="367791" y="326263"/>
                  </a:lnTo>
                  <a:lnTo>
                    <a:pt x="351268" y="325022"/>
                  </a:lnTo>
                  <a:lnTo>
                    <a:pt x="310388" y="306324"/>
                  </a:lnTo>
                  <a:lnTo>
                    <a:pt x="286974" y="269587"/>
                  </a:lnTo>
                  <a:lnTo>
                    <a:pt x="283971" y="254253"/>
                  </a:lnTo>
                  <a:lnTo>
                    <a:pt x="331342" y="248412"/>
                  </a:lnTo>
                  <a:lnTo>
                    <a:pt x="332888" y="256934"/>
                  </a:lnTo>
                  <a:lnTo>
                    <a:pt x="335422" y="264398"/>
                  </a:lnTo>
                  <a:lnTo>
                    <a:pt x="367538" y="285750"/>
                  </a:lnTo>
                  <a:lnTo>
                    <a:pt x="374776" y="285033"/>
                  </a:lnTo>
                  <a:lnTo>
                    <a:pt x="402709" y="252493"/>
                  </a:lnTo>
                  <a:lnTo>
                    <a:pt x="403351" y="243204"/>
                  </a:lnTo>
                  <a:lnTo>
                    <a:pt x="402732" y="234461"/>
                  </a:lnTo>
                  <a:lnTo>
                    <a:pt x="376068" y="203868"/>
                  </a:lnTo>
                  <a:lnTo>
                    <a:pt x="369188" y="203200"/>
                  </a:lnTo>
                  <a:lnTo>
                    <a:pt x="362965" y="203200"/>
                  </a:lnTo>
                  <a:lnTo>
                    <a:pt x="355472" y="204470"/>
                  </a:lnTo>
                  <a:lnTo>
                    <a:pt x="346837" y="206883"/>
                  </a:lnTo>
                  <a:lnTo>
                    <a:pt x="352170" y="167004"/>
                  </a:lnTo>
                  <a:lnTo>
                    <a:pt x="390302" y="147716"/>
                  </a:lnTo>
                  <a:lnTo>
                    <a:pt x="392938" y="134111"/>
                  </a:lnTo>
                  <a:lnTo>
                    <a:pt x="392938" y="125475"/>
                  </a:lnTo>
                  <a:lnTo>
                    <a:pt x="390397" y="118618"/>
                  </a:lnTo>
                  <a:lnTo>
                    <a:pt x="385317" y="113537"/>
                  </a:lnTo>
                  <a:lnTo>
                    <a:pt x="380110" y="108457"/>
                  </a:lnTo>
                  <a:lnTo>
                    <a:pt x="373379" y="105791"/>
                  </a:lnTo>
                  <a:lnTo>
                    <a:pt x="364870" y="105791"/>
                  </a:lnTo>
                  <a:lnTo>
                    <a:pt x="356488" y="105791"/>
                  </a:lnTo>
                  <a:lnTo>
                    <a:pt x="332613" y="139953"/>
                  </a:lnTo>
                  <a:lnTo>
                    <a:pt x="287527" y="132333"/>
                  </a:lnTo>
                  <a:lnTo>
                    <a:pt x="301751" y="95376"/>
                  </a:lnTo>
                  <a:lnTo>
                    <a:pt x="337014" y="70105"/>
                  </a:lnTo>
                  <a:lnTo>
                    <a:pt x="355977" y="66157"/>
                  </a:lnTo>
                  <a:lnTo>
                    <a:pt x="366267" y="65658"/>
                  </a:lnTo>
                  <a:close/>
                </a:path>
                <a:path w="5612765" h="326390">
                  <a:moveTo>
                    <a:pt x="72389" y="65658"/>
                  </a:moveTo>
                  <a:lnTo>
                    <a:pt x="112140" y="65658"/>
                  </a:lnTo>
                  <a:lnTo>
                    <a:pt x="112140" y="321945"/>
                  </a:lnTo>
                  <a:lnTo>
                    <a:pt x="63245" y="321945"/>
                  </a:lnTo>
                  <a:lnTo>
                    <a:pt x="63245" y="137540"/>
                  </a:lnTo>
                  <a:lnTo>
                    <a:pt x="49220" y="149282"/>
                  </a:lnTo>
                  <a:lnTo>
                    <a:pt x="34004" y="159369"/>
                  </a:lnTo>
                  <a:lnTo>
                    <a:pt x="17597" y="167812"/>
                  </a:lnTo>
                  <a:lnTo>
                    <a:pt x="0" y="174625"/>
                  </a:lnTo>
                  <a:lnTo>
                    <a:pt x="0" y="130175"/>
                  </a:lnTo>
                  <a:lnTo>
                    <a:pt x="9812" y="126392"/>
                  </a:lnTo>
                  <a:lnTo>
                    <a:pt x="20018" y="121157"/>
                  </a:lnTo>
                  <a:lnTo>
                    <a:pt x="52012" y="97305"/>
                  </a:lnTo>
                  <a:lnTo>
                    <a:pt x="67391" y="76922"/>
                  </a:lnTo>
                  <a:lnTo>
                    <a:pt x="72389" y="65658"/>
                  </a:lnTo>
                  <a:close/>
                </a:path>
                <a:path w="5612765" h="326390">
                  <a:moveTo>
                    <a:pt x="5225288" y="62356"/>
                  </a:moveTo>
                  <a:lnTo>
                    <a:pt x="5276072" y="71104"/>
                  </a:lnTo>
                  <a:lnTo>
                    <a:pt x="5315712" y="97281"/>
                  </a:lnTo>
                  <a:lnTo>
                    <a:pt x="5339429" y="134750"/>
                  </a:lnTo>
                  <a:lnTo>
                    <a:pt x="5344287" y="149733"/>
                  </a:lnTo>
                  <a:lnTo>
                    <a:pt x="5353240" y="144162"/>
                  </a:lnTo>
                  <a:lnTo>
                    <a:pt x="5359717" y="136604"/>
                  </a:lnTo>
                  <a:lnTo>
                    <a:pt x="5363718" y="127069"/>
                  </a:lnTo>
                  <a:lnTo>
                    <a:pt x="5365242" y="115570"/>
                  </a:lnTo>
                  <a:lnTo>
                    <a:pt x="5341620" y="115570"/>
                  </a:lnTo>
                  <a:lnTo>
                    <a:pt x="5341620" y="66675"/>
                  </a:lnTo>
                  <a:lnTo>
                    <a:pt x="5390515" y="66675"/>
                  </a:lnTo>
                  <a:lnTo>
                    <a:pt x="5390515" y="101726"/>
                  </a:lnTo>
                  <a:lnTo>
                    <a:pt x="5384545" y="141418"/>
                  </a:lnTo>
                  <a:lnTo>
                    <a:pt x="5355417" y="169189"/>
                  </a:lnTo>
                  <a:lnTo>
                    <a:pt x="5348223" y="172212"/>
                  </a:lnTo>
                  <a:lnTo>
                    <a:pt x="5349113" y="179450"/>
                  </a:lnTo>
                  <a:lnTo>
                    <a:pt x="5349494" y="186816"/>
                  </a:lnTo>
                  <a:lnTo>
                    <a:pt x="5349494" y="194690"/>
                  </a:lnTo>
                  <a:lnTo>
                    <a:pt x="5341112" y="249412"/>
                  </a:lnTo>
                  <a:lnTo>
                    <a:pt x="5315966" y="291084"/>
                  </a:lnTo>
                  <a:lnTo>
                    <a:pt x="5276818" y="317484"/>
                  </a:lnTo>
                  <a:lnTo>
                    <a:pt x="5226049" y="326263"/>
                  </a:lnTo>
                  <a:lnTo>
                    <a:pt x="5198951" y="324092"/>
                  </a:lnTo>
                  <a:lnTo>
                    <a:pt x="5153612" y="306653"/>
                  </a:lnTo>
                  <a:lnTo>
                    <a:pt x="5120703" y="272289"/>
                  </a:lnTo>
                  <a:lnTo>
                    <a:pt x="5103939" y="224526"/>
                  </a:lnTo>
                  <a:lnTo>
                    <a:pt x="5101844" y="195834"/>
                  </a:lnTo>
                  <a:lnTo>
                    <a:pt x="5104060" y="165546"/>
                  </a:lnTo>
                  <a:lnTo>
                    <a:pt x="5121828" y="115306"/>
                  </a:lnTo>
                  <a:lnTo>
                    <a:pt x="5154904" y="80948"/>
                  </a:lnTo>
                  <a:lnTo>
                    <a:pt x="5198858" y="64426"/>
                  </a:lnTo>
                  <a:lnTo>
                    <a:pt x="5225288" y="62356"/>
                  </a:lnTo>
                  <a:close/>
                </a:path>
                <a:path w="5612765" h="326390">
                  <a:moveTo>
                    <a:pt x="2453513" y="62356"/>
                  </a:moveTo>
                  <a:lnTo>
                    <a:pt x="2495788" y="67325"/>
                  </a:lnTo>
                  <a:lnTo>
                    <a:pt x="2539898" y="93176"/>
                  </a:lnTo>
                  <a:lnTo>
                    <a:pt x="2562098" y="137413"/>
                  </a:lnTo>
                  <a:lnTo>
                    <a:pt x="2510916" y="146938"/>
                  </a:lnTo>
                  <a:lnTo>
                    <a:pt x="2507634" y="138009"/>
                  </a:lnTo>
                  <a:lnTo>
                    <a:pt x="2503138" y="130079"/>
                  </a:lnTo>
                  <a:lnTo>
                    <a:pt x="2464182" y="107094"/>
                  </a:lnTo>
                  <a:lnTo>
                    <a:pt x="2453513" y="106425"/>
                  </a:lnTo>
                  <a:lnTo>
                    <a:pt x="2437439" y="107759"/>
                  </a:lnTo>
                  <a:lnTo>
                    <a:pt x="2399791" y="127761"/>
                  </a:lnTo>
                  <a:lnTo>
                    <a:pt x="2381093" y="171571"/>
                  </a:lnTo>
                  <a:lnTo>
                    <a:pt x="2379853" y="191388"/>
                  </a:lnTo>
                  <a:lnTo>
                    <a:pt x="2381115" y="212651"/>
                  </a:lnTo>
                  <a:lnTo>
                    <a:pt x="2400045" y="259461"/>
                  </a:lnTo>
                  <a:lnTo>
                    <a:pt x="2437354" y="280785"/>
                  </a:lnTo>
                  <a:lnTo>
                    <a:pt x="2452878" y="282193"/>
                  </a:lnTo>
                  <a:lnTo>
                    <a:pt x="2460994" y="281809"/>
                  </a:lnTo>
                  <a:lnTo>
                    <a:pt x="2500550" y="268874"/>
                  </a:lnTo>
                  <a:lnTo>
                    <a:pt x="2513329" y="260476"/>
                  </a:lnTo>
                  <a:lnTo>
                    <a:pt x="2513329" y="228091"/>
                  </a:lnTo>
                  <a:lnTo>
                    <a:pt x="2454275" y="228091"/>
                  </a:lnTo>
                  <a:lnTo>
                    <a:pt x="2454275" y="185038"/>
                  </a:lnTo>
                  <a:lnTo>
                    <a:pt x="2565400" y="185038"/>
                  </a:lnTo>
                  <a:lnTo>
                    <a:pt x="2565400" y="286765"/>
                  </a:lnTo>
                  <a:lnTo>
                    <a:pt x="2532967" y="308161"/>
                  </a:lnTo>
                  <a:lnTo>
                    <a:pt x="2487549" y="323294"/>
                  </a:lnTo>
                  <a:lnTo>
                    <a:pt x="2456179" y="326263"/>
                  </a:lnTo>
                  <a:lnTo>
                    <a:pt x="2436820" y="325215"/>
                  </a:lnTo>
                  <a:lnTo>
                    <a:pt x="2386456" y="309499"/>
                  </a:lnTo>
                  <a:lnTo>
                    <a:pt x="2350059" y="276209"/>
                  </a:lnTo>
                  <a:lnTo>
                    <a:pt x="2330418" y="228790"/>
                  </a:lnTo>
                  <a:lnTo>
                    <a:pt x="2326640" y="193421"/>
                  </a:lnTo>
                  <a:lnTo>
                    <a:pt x="2327687" y="174061"/>
                  </a:lnTo>
                  <a:lnTo>
                    <a:pt x="2343404" y="122554"/>
                  </a:lnTo>
                  <a:lnTo>
                    <a:pt x="2377176" y="84228"/>
                  </a:lnTo>
                  <a:lnTo>
                    <a:pt x="2419905" y="65516"/>
                  </a:lnTo>
                  <a:lnTo>
                    <a:pt x="2435965" y="63144"/>
                  </a:lnTo>
                  <a:lnTo>
                    <a:pt x="2453513" y="62356"/>
                  </a:lnTo>
                  <a:close/>
                </a:path>
                <a:path w="5612765" h="326390">
                  <a:moveTo>
                    <a:pt x="1887727" y="62356"/>
                  </a:moveTo>
                  <a:lnTo>
                    <a:pt x="1938512" y="71104"/>
                  </a:lnTo>
                  <a:lnTo>
                    <a:pt x="1978152" y="97281"/>
                  </a:lnTo>
                  <a:lnTo>
                    <a:pt x="2001869" y="134750"/>
                  </a:lnTo>
                  <a:lnTo>
                    <a:pt x="2006727" y="149733"/>
                  </a:lnTo>
                  <a:lnTo>
                    <a:pt x="2015680" y="144162"/>
                  </a:lnTo>
                  <a:lnTo>
                    <a:pt x="2022157" y="136604"/>
                  </a:lnTo>
                  <a:lnTo>
                    <a:pt x="2026157" y="127069"/>
                  </a:lnTo>
                  <a:lnTo>
                    <a:pt x="2027681" y="115570"/>
                  </a:lnTo>
                  <a:lnTo>
                    <a:pt x="2004060" y="115570"/>
                  </a:lnTo>
                  <a:lnTo>
                    <a:pt x="2004060" y="66675"/>
                  </a:lnTo>
                  <a:lnTo>
                    <a:pt x="2052954" y="66675"/>
                  </a:lnTo>
                  <a:lnTo>
                    <a:pt x="2052954" y="101726"/>
                  </a:lnTo>
                  <a:lnTo>
                    <a:pt x="2046986" y="141418"/>
                  </a:lnTo>
                  <a:lnTo>
                    <a:pt x="2017857" y="169189"/>
                  </a:lnTo>
                  <a:lnTo>
                    <a:pt x="2010664" y="172212"/>
                  </a:lnTo>
                  <a:lnTo>
                    <a:pt x="2011552" y="179450"/>
                  </a:lnTo>
                  <a:lnTo>
                    <a:pt x="2011934" y="186816"/>
                  </a:lnTo>
                  <a:lnTo>
                    <a:pt x="2011934" y="194690"/>
                  </a:lnTo>
                  <a:lnTo>
                    <a:pt x="2003552" y="249412"/>
                  </a:lnTo>
                  <a:lnTo>
                    <a:pt x="1978405" y="291084"/>
                  </a:lnTo>
                  <a:lnTo>
                    <a:pt x="1939258" y="317484"/>
                  </a:lnTo>
                  <a:lnTo>
                    <a:pt x="1888489" y="326263"/>
                  </a:lnTo>
                  <a:lnTo>
                    <a:pt x="1861391" y="324092"/>
                  </a:lnTo>
                  <a:lnTo>
                    <a:pt x="1816052" y="306653"/>
                  </a:lnTo>
                  <a:lnTo>
                    <a:pt x="1783143" y="272289"/>
                  </a:lnTo>
                  <a:lnTo>
                    <a:pt x="1766379" y="224526"/>
                  </a:lnTo>
                  <a:lnTo>
                    <a:pt x="1764284" y="195834"/>
                  </a:lnTo>
                  <a:lnTo>
                    <a:pt x="1766500" y="165546"/>
                  </a:lnTo>
                  <a:lnTo>
                    <a:pt x="1784268" y="115306"/>
                  </a:lnTo>
                  <a:lnTo>
                    <a:pt x="1817344" y="80948"/>
                  </a:lnTo>
                  <a:lnTo>
                    <a:pt x="1861298" y="64426"/>
                  </a:lnTo>
                  <a:lnTo>
                    <a:pt x="1887727" y="62356"/>
                  </a:lnTo>
                  <a:close/>
                </a:path>
                <a:path w="5612765" h="326390">
                  <a:moveTo>
                    <a:pt x="4361053" y="634"/>
                  </a:moveTo>
                  <a:lnTo>
                    <a:pt x="4406392" y="634"/>
                  </a:lnTo>
                  <a:lnTo>
                    <a:pt x="4442333" y="52070"/>
                  </a:lnTo>
                  <a:lnTo>
                    <a:pt x="4403090" y="52070"/>
                  </a:lnTo>
                  <a:lnTo>
                    <a:pt x="4382897" y="26161"/>
                  </a:lnTo>
                  <a:lnTo>
                    <a:pt x="4363974" y="52070"/>
                  </a:lnTo>
                  <a:lnTo>
                    <a:pt x="4324477" y="52070"/>
                  </a:lnTo>
                  <a:lnTo>
                    <a:pt x="4361053" y="634"/>
                  </a:lnTo>
                  <a:close/>
                </a:path>
                <a:path w="5612765" h="326390">
                  <a:moveTo>
                    <a:pt x="5218048" y="0"/>
                  </a:moveTo>
                  <a:lnTo>
                    <a:pt x="5272786" y="0"/>
                  </a:lnTo>
                  <a:lnTo>
                    <a:pt x="5224907" y="52070"/>
                  </a:lnTo>
                  <a:lnTo>
                    <a:pt x="5193919" y="52070"/>
                  </a:lnTo>
                  <a:lnTo>
                    <a:pt x="5218048" y="0"/>
                  </a:lnTo>
                  <a:close/>
                </a:path>
                <a:path w="5612765" h="326390">
                  <a:moveTo>
                    <a:pt x="3298825" y="0"/>
                  </a:moveTo>
                  <a:lnTo>
                    <a:pt x="3353689" y="0"/>
                  </a:lnTo>
                  <a:lnTo>
                    <a:pt x="3305810" y="52070"/>
                  </a:lnTo>
                  <a:lnTo>
                    <a:pt x="3274822" y="52070"/>
                  </a:lnTo>
                  <a:lnTo>
                    <a:pt x="3298825" y="0"/>
                  </a:lnTo>
                  <a:close/>
                </a:path>
              </a:pathLst>
            </a:custGeom>
            <a:ln w="9144">
              <a:solidFill>
                <a:srgbClr val="D03E0C"/>
              </a:solidFill>
            </a:ln>
          </p:spPr>
          <p:txBody>
            <a:bodyPr wrap="square" lIns="0" tIns="0" rIns="0" bIns="0" rtlCol="0"/>
            <a:lstStyle/>
            <a:p>
              <a:endParaRPr/>
            </a:p>
          </p:txBody>
        </p:sp>
      </p:grpSp>
      <p:sp>
        <p:nvSpPr>
          <p:cNvPr id="13" name="object 13"/>
          <p:cNvSpPr txBox="1"/>
          <p:nvPr/>
        </p:nvSpPr>
        <p:spPr>
          <a:xfrm>
            <a:off x="172008" y="1026924"/>
            <a:ext cx="4628515" cy="4599940"/>
          </a:xfrm>
          <a:prstGeom prst="rect">
            <a:avLst/>
          </a:prstGeom>
        </p:spPr>
        <p:txBody>
          <a:bodyPr vert="horz" wrap="square" lIns="0" tIns="13335" rIns="0" bIns="0" rtlCol="0">
            <a:spAutoFit/>
          </a:bodyPr>
          <a:lstStyle/>
          <a:p>
            <a:pPr marL="12700" marR="5080" indent="69850" algn="just">
              <a:lnSpc>
                <a:spcPct val="150100"/>
              </a:lnSpc>
              <a:spcBef>
                <a:spcPts val="105"/>
              </a:spcBef>
            </a:pPr>
            <a:r>
              <a:rPr sz="2000" b="1" i="1" spc="-10" dirty="0">
                <a:latin typeface="Arial"/>
                <a:cs typeface="Arial"/>
              </a:rPr>
              <a:t>Phân </a:t>
            </a:r>
            <a:r>
              <a:rPr sz="2000" b="1" i="1" spc="-5" dirty="0">
                <a:latin typeface="Arial"/>
                <a:cs typeface="Arial"/>
              </a:rPr>
              <a:t>lớp(</a:t>
            </a:r>
            <a:r>
              <a:rPr sz="2000" b="1" i="1" u="heavy" spc="-5" dirty="0">
                <a:uFill>
                  <a:solidFill>
                    <a:srgbClr val="000000"/>
                  </a:solidFill>
                </a:uFill>
                <a:latin typeface="Arial"/>
                <a:cs typeface="Arial"/>
              </a:rPr>
              <a:t>Classification):</a:t>
            </a:r>
            <a:r>
              <a:rPr sz="2000" b="1" i="1" spc="-5" dirty="0">
                <a:latin typeface="Arial"/>
                <a:cs typeface="Arial"/>
              </a:rPr>
              <a:t> </a:t>
            </a:r>
            <a:r>
              <a:rPr sz="2000" i="1" spc="-10" dirty="0">
                <a:latin typeface="Arial"/>
                <a:cs typeface="Arial"/>
              </a:rPr>
              <a:t>là đặt </a:t>
            </a:r>
            <a:r>
              <a:rPr sz="2000" i="1" spc="-5" dirty="0">
                <a:latin typeface="Arial"/>
                <a:cs typeface="Arial"/>
              </a:rPr>
              <a:t>các  </a:t>
            </a:r>
            <a:r>
              <a:rPr sz="2000" i="1" spc="-10" dirty="0">
                <a:latin typeface="Arial"/>
                <a:cs typeface="Arial"/>
              </a:rPr>
              <a:t>mẫu </a:t>
            </a:r>
            <a:r>
              <a:rPr sz="2000" i="1" spc="-5" dirty="0">
                <a:latin typeface="Arial"/>
                <a:cs typeface="Arial"/>
              </a:rPr>
              <a:t>vào các </a:t>
            </a:r>
            <a:r>
              <a:rPr sz="2000" i="1" spc="-15" dirty="0">
                <a:latin typeface="Arial"/>
                <a:cs typeface="Arial"/>
              </a:rPr>
              <a:t>lớp </a:t>
            </a:r>
            <a:r>
              <a:rPr sz="2000" i="1" spc="-5" dirty="0">
                <a:latin typeface="Arial"/>
                <a:cs typeface="Arial"/>
              </a:rPr>
              <a:t>được xác </a:t>
            </a:r>
            <a:r>
              <a:rPr sz="2000" i="1" spc="-10" dirty="0">
                <a:latin typeface="Arial"/>
                <a:cs typeface="Arial"/>
              </a:rPr>
              <a:t>định </a:t>
            </a:r>
            <a:r>
              <a:rPr sz="2000" i="1" spc="-5" dirty="0">
                <a:latin typeface="Arial"/>
                <a:cs typeface="Arial"/>
              </a:rPr>
              <a:t>trước.  Nhiệm </a:t>
            </a:r>
            <a:r>
              <a:rPr sz="2000" i="1" dirty="0">
                <a:latin typeface="Arial"/>
                <a:cs typeface="Arial"/>
              </a:rPr>
              <a:t>vụ </a:t>
            </a:r>
            <a:r>
              <a:rPr sz="2000" i="1" spc="-5" dirty="0">
                <a:latin typeface="Arial"/>
                <a:cs typeface="Arial"/>
              </a:rPr>
              <a:t>chính </a:t>
            </a:r>
            <a:r>
              <a:rPr sz="2000" i="1" dirty="0">
                <a:latin typeface="Arial"/>
                <a:cs typeface="Arial"/>
              </a:rPr>
              <a:t>là </a:t>
            </a:r>
            <a:r>
              <a:rPr sz="2000" i="1" spc="-10" dirty="0">
                <a:latin typeface="Arial"/>
                <a:cs typeface="Arial"/>
              </a:rPr>
              <a:t>tìm </a:t>
            </a:r>
            <a:r>
              <a:rPr sz="2000" i="1" spc="-5" dirty="0">
                <a:latin typeface="Arial"/>
                <a:cs typeface="Arial"/>
              </a:rPr>
              <a:t>các </a:t>
            </a:r>
            <a:r>
              <a:rPr sz="2000" i="1" spc="-10" dirty="0">
                <a:latin typeface="Arial"/>
                <a:cs typeface="Arial"/>
              </a:rPr>
              <a:t>hàm ánh </a:t>
            </a:r>
            <a:r>
              <a:rPr sz="2000" i="1" spc="5" dirty="0">
                <a:latin typeface="Arial"/>
                <a:cs typeface="Arial"/>
              </a:rPr>
              <a:t>xạ  </a:t>
            </a:r>
            <a:r>
              <a:rPr sz="2000" i="1" spc="-5" dirty="0">
                <a:latin typeface="Arial"/>
                <a:cs typeface="Arial"/>
              </a:rPr>
              <a:t>các </a:t>
            </a:r>
            <a:r>
              <a:rPr sz="2000" i="1" spc="-10" dirty="0">
                <a:latin typeface="Arial"/>
                <a:cs typeface="Arial"/>
              </a:rPr>
              <a:t>mẫu dữ liệu một </a:t>
            </a:r>
            <a:r>
              <a:rPr sz="2000" i="1" spc="-5" dirty="0">
                <a:latin typeface="Arial"/>
                <a:cs typeface="Arial"/>
              </a:rPr>
              <a:t>cách chính xác vào  trong các</a:t>
            </a:r>
            <a:r>
              <a:rPr sz="2000" i="1" spc="-10" dirty="0">
                <a:latin typeface="Arial"/>
                <a:cs typeface="Arial"/>
              </a:rPr>
              <a:t> </a:t>
            </a:r>
            <a:r>
              <a:rPr sz="2000" i="1" spc="-15" dirty="0">
                <a:latin typeface="Arial"/>
                <a:cs typeface="Arial"/>
              </a:rPr>
              <a:t>lớp.</a:t>
            </a:r>
            <a:endParaRPr sz="2000">
              <a:latin typeface="Arial"/>
              <a:cs typeface="Arial"/>
            </a:endParaRPr>
          </a:p>
          <a:p>
            <a:pPr marL="12700" marR="8255" algn="just">
              <a:lnSpc>
                <a:spcPts val="3600"/>
              </a:lnSpc>
              <a:spcBef>
                <a:spcPts val="320"/>
              </a:spcBef>
            </a:pPr>
            <a:r>
              <a:rPr sz="2000" b="1" i="1" spc="-10" dirty="0">
                <a:latin typeface="Arial"/>
                <a:cs typeface="Arial"/>
              </a:rPr>
              <a:t>Ví </a:t>
            </a:r>
            <a:r>
              <a:rPr sz="2000" b="1" i="1" dirty="0">
                <a:latin typeface="Arial"/>
                <a:cs typeface="Arial"/>
              </a:rPr>
              <a:t>dụ</a:t>
            </a:r>
            <a:r>
              <a:rPr sz="2000" i="1" dirty="0">
                <a:latin typeface="Arial"/>
                <a:cs typeface="Arial"/>
              </a:rPr>
              <a:t>: </a:t>
            </a:r>
            <a:r>
              <a:rPr sz="2000" spc="5" dirty="0">
                <a:latin typeface="Arial"/>
                <a:cs typeface="Arial"/>
              </a:rPr>
              <a:t>một </a:t>
            </a:r>
            <a:r>
              <a:rPr sz="2000" spc="-10" dirty="0">
                <a:latin typeface="Arial"/>
                <a:cs typeface="Arial"/>
              </a:rPr>
              <a:t>ngân hàng </a:t>
            </a:r>
            <a:r>
              <a:rPr sz="2000" dirty="0">
                <a:latin typeface="Arial"/>
                <a:cs typeface="Arial"/>
              </a:rPr>
              <a:t>muốn phân </a:t>
            </a:r>
            <a:r>
              <a:rPr sz="2000" spc="-5" dirty="0">
                <a:latin typeface="Arial"/>
                <a:cs typeface="Arial"/>
              </a:rPr>
              <a:t>loại  các </a:t>
            </a:r>
            <a:r>
              <a:rPr sz="2000" dirty="0">
                <a:latin typeface="Arial"/>
                <a:cs typeface="Arial"/>
              </a:rPr>
              <a:t>khách </a:t>
            </a:r>
            <a:r>
              <a:rPr sz="2000" spc="-5" dirty="0">
                <a:latin typeface="Arial"/>
                <a:cs typeface="Arial"/>
              </a:rPr>
              <a:t>hàng của </a:t>
            </a:r>
            <a:r>
              <a:rPr sz="2000" spc="-10" dirty="0">
                <a:latin typeface="Arial"/>
                <a:cs typeface="Arial"/>
              </a:rPr>
              <a:t>họ vào </a:t>
            </a:r>
            <a:r>
              <a:rPr sz="2000" spc="-5" dirty="0">
                <a:latin typeface="Arial"/>
                <a:cs typeface="Arial"/>
              </a:rPr>
              <a:t>trong hai  </a:t>
            </a:r>
            <a:r>
              <a:rPr sz="2000" spc="-10" dirty="0">
                <a:latin typeface="Arial"/>
                <a:cs typeface="Arial"/>
              </a:rPr>
              <a:t>nhóm  </a:t>
            </a:r>
            <a:r>
              <a:rPr sz="2000" dirty="0">
                <a:latin typeface="Arial"/>
                <a:cs typeface="Arial"/>
              </a:rPr>
              <a:t>có </a:t>
            </a:r>
            <a:r>
              <a:rPr sz="2000" spc="-10" dirty="0">
                <a:latin typeface="Arial"/>
                <a:cs typeface="Arial"/>
              </a:rPr>
              <a:t>nợ </a:t>
            </a:r>
            <a:r>
              <a:rPr sz="2000" spc="5" dirty="0">
                <a:latin typeface="Arial"/>
                <a:cs typeface="Arial"/>
              </a:rPr>
              <a:t>hay </a:t>
            </a:r>
            <a:r>
              <a:rPr sz="2000" spc="-5" dirty="0">
                <a:latin typeface="Arial"/>
                <a:cs typeface="Arial"/>
              </a:rPr>
              <a:t>không  nợ, </a:t>
            </a:r>
            <a:r>
              <a:rPr sz="2000" spc="-10" dirty="0">
                <a:latin typeface="Arial"/>
                <a:cs typeface="Arial"/>
              </a:rPr>
              <a:t>từ  đó </a:t>
            </a:r>
            <a:r>
              <a:rPr sz="2000" spc="505" dirty="0">
                <a:latin typeface="Arial"/>
                <a:cs typeface="Arial"/>
              </a:rPr>
              <a:t> </a:t>
            </a:r>
            <a:r>
              <a:rPr sz="2000" spc="-5" dirty="0">
                <a:latin typeface="Arial"/>
                <a:cs typeface="Arial"/>
              </a:rPr>
              <a:t>giúp</a:t>
            </a:r>
            <a:endParaRPr sz="2000">
              <a:latin typeface="Arial"/>
              <a:cs typeface="Arial"/>
            </a:endParaRPr>
          </a:p>
          <a:p>
            <a:pPr marL="12700" algn="just">
              <a:lnSpc>
                <a:spcPct val="100000"/>
              </a:lnSpc>
              <a:spcBef>
                <a:spcPts val="885"/>
              </a:spcBef>
            </a:pPr>
            <a:r>
              <a:rPr sz="2000" spc="-10" dirty="0">
                <a:latin typeface="Arial"/>
                <a:cs typeface="Arial"/>
              </a:rPr>
              <a:t>họ</a:t>
            </a:r>
            <a:r>
              <a:rPr sz="2000" spc="105" dirty="0">
                <a:latin typeface="Arial"/>
                <a:cs typeface="Arial"/>
              </a:rPr>
              <a:t> </a:t>
            </a:r>
            <a:r>
              <a:rPr sz="2000" spc="-5" dirty="0">
                <a:latin typeface="Arial"/>
                <a:cs typeface="Arial"/>
              </a:rPr>
              <a:t>ra</a:t>
            </a:r>
            <a:r>
              <a:rPr sz="2000" spc="105" dirty="0">
                <a:latin typeface="Arial"/>
                <a:cs typeface="Arial"/>
              </a:rPr>
              <a:t> </a:t>
            </a:r>
            <a:r>
              <a:rPr sz="2000" spc="-10" dirty="0">
                <a:latin typeface="Arial"/>
                <a:cs typeface="Arial"/>
              </a:rPr>
              <a:t>quyết</a:t>
            </a:r>
            <a:r>
              <a:rPr sz="2000" spc="120" dirty="0">
                <a:latin typeface="Arial"/>
                <a:cs typeface="Arial"/>
              </a:rPr>
              <a:t> </a:t>
            </a:r>
            <a:r>
              <a:rPr sz="2000" spc="-5" dirty="0">
                <a:latin typeface="Arial"/>
                <a:cs typeface="Arial"/>
              </a:rPr>
              <a:t>định</a:t>
            </a:r>
            <a:r>
              <a:rPr sz="2000" spc="105" dirty="0">
                <a:latin typeface="Arial"/>
                <a:cs typeface="Arial"/>
              </a:rPr>
              <a:t> </a:t>
            </a:r>
            <a:r>
              <a:rPr sz="2000" spc="-5" dirty="0">
                <a:latin typeface="Arial"/>
                <a:cs typeface="Arial"/>
              </a:rPr>
              <a:t>cho</a:t>
            </a:r>
            <a:r>
              <a:rPr sz="2000" spc="105" dirty="0">
                <a:latin typeface="Arial"/>
                <a:cs typeface="Arial"/>
              </a:rPr>
              <a:t> </a:t>
            </a:r>
            <a:r>
              <a:rPr sz="2000" dirty="0">
                <a:latin typeface="Arial"/>
                <a:cs typeface="Arial"/>
              </a:rPr>
              <a:t>vay</a:t>
            </a:r>
            <a:r>
              <a:rPr sz="2000" spc="80" dirty="0">
                <a:latin typeface="Arial"/>
                <a:cs typeface="Arial"/>
              </a:rPr>
              <a:t> </a:t>
            </a:r>
            <a:r>
              <a:rPr sz="2000" spc="5" dirty="0">
                <a:latin typeface="Arial"/>
                <a:cs typeface="Arial"/>
              </a:rPr>
              <a:t>hay</a:t>
            </a:r>
            <a:r>
              <a:rPr sz="2000" spc="75" dirty="0">
                <a:latin typeface="Arial"/>
                <a:cs typeface="Arial"/>
              </a:rPr>
              <a:t> </a:t>
            </a:r>
            <a:r>
              <a:rPr sz="2000" dirty="0">
                <a:latin typeface="Arial"/>
                <a:cs typeface="Arial"/>
              </a:rPr>
              <a:t>không</a:t>
            </a:r>
            <a:r>
              <a:rPr sz="2000" spc="105" dirty="0">
                <a:latin typeface="Arial"/>
                <a:cs typeface="Arial"/>
              </a:rPr>
              <a:t> </a:t>
            </a:r>
            <a:r>
              <a:rPr sz="2000" spc="-5" dirty="0">
                <a:latin typeface="Arial"/>
                <a:cs typeface="Arial"/>
              </a:rPr>
              <a:t>cho</a:t>
            </a:r>
            <a:endParaRPr sz="2000">
              <a:latin typeface="Arial"/>
              <a:cs typeface="Arial"/>
            </a:endParaRPr>
          </a:p>
          <a:p>
            <a:pPr marL="12700">
              <a:lnSpc>
                <a:spcPct val="100000"/>
              </a:lnSpc>
              <a:spcBef>
                <a:spcPts val="1200"/>
              </a:spcBef>
            </a:pPr>
            <a:r>
              <a:rPr sz="2000" spc="-60" dirty="0">
                <a:latin typeface="Arial"/>
                <a:cs typeface="Arial"/>
              </a:rPr>
              <a:t>vay.</a:t>
            </a:r>
            <a:endParaRPr sz="2000">
              <a:latin typeface="Arial"/>
              <a:cs typeface="Arial"/>
            </a:endParaRPr>
          </a:p>
        </p:txBody>
      </p:sp>
      <p:sp>
        <p:nvSpPr>
          <p:cNvPr id="14" name="object 14"/>
          <p:cNvSpPr/>
          <p:nvPr/>
        </p:nvSpPr>
        <p:spPr>
          <a:xfrm>
            <a:off x="4876800" y="1295400"/>
            <a:ext cx="3886200" cy="4191000"/>
          </a:xfrm>
          <a:prstGeom prst="rect">
            <a:avLst/>
          </a:prstGeom>
          <a:blipFill>
            <a:blip r:embed="rId5" cstate="print"/>
            <a:stretch>
              <a:fillRect/>
            </a:stretch>
          </a:blipFill>
        </p:spPr>
        <p:txBody>
          <a:bodyPr wrap="square" lIns="0" tIns="0" rIns="0" bIns="0" rtlCol="0"/>
          <a:lstStyle/>
          <a:p>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28</a:t>
            </a:fld>
            <a:endParaRPr spc="-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023745" y="216027"/>
            <a:ext cx="5276215" cy="356870"/>
            <a:chOff x="2023745" y="216027"/>
            <a:chExt cx="5276215" cy="356870"/>
          </a:xfrm>
        </p:grpSpPr>
        <p:sp>
          <p:nvSpPr>
            <p:cNvPr id="3" name="object 3"/>
            <p:cNvSpPr/>
            <p:nvPr/>
          </p:nvSpPr>
          <p:spPr>
            <a:xfrm>
              <a:off x="2028317" y="220599"/>
              <a:ext cx="5266689" cy="3475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223897" y="346837"/>
              <a:ext cx="3144520" cy="196215"/>
            </a:xfrm>
            <a:custGeom>
              <a:avLst/>
              <a:gdLst/>
              <a:ahLst/>
              <a:cxnLst/>
              <a:rect l="l" t="t" r="r" b="b"/>
              <a:pathLst>
                <a:path w="3144520" h="196215">
                  <a:moveTo>
                    <a:pt x="597407" y="146812"/>
                  </a:moveTo>
                  <a:lnTo>
                    <a:pt x="646302" y="146812"/>
                  </a:lnTo>
                  <a:lnTo>
                    <a:pt x="646302" y="195707"/>
                  </a:lnTo>
                  <a:lnTo>
                    <a:pt x="597407" y="195707"/>
                  </a:lnTo>
                  <a:lnTo>
                    <a:pt x="597407" y="146812"/>
                  </a:lnTo>
                  <a:close/>
                </a:path>
                <a:path w="3144520" h="196215">
                  <a:moveTo>
                    <a:pt x="298703" y="146812"/>
                  </a:moveTo>
                  <a:lnTo>
                    <a:pt x="347598" y="146812"/>
                  </a:lnTo>
                  <a:lnTo>
                    <a:pt x="347598" y="195707"/>
                  </a:lnTo>
                  <a:lnTo>
                    <a:pt x="298703" y="195707"/>
                  </a:lnTo>
                  <a:lnTo>
                    <a:pt x="298703" y="146812"/>
                  </a:lnTo>
                  <a:close/>
                </a:path>
                <a:path w="3144520" h="196215">
                  <a:moveTo>
                    <a:pt x="0" y="146812"/>
                  </a:moveTo>
                  <a:lnTo>
                    <a:pt x="48894" y="146812"/>
                  </a:lnTo>
                  <a:lnTo>
                    <a:pt x="48894" y="195707"/>
                  </a:lnTo>
                  <a:lnTo>
                    <a:pt x="0" y="195707"/>
                  </a:lnTo>
                  <a:lnTo>
                    <a:pt x="0" y="146812"/>
                  </a:lnTo>
                  <a:close/>
                </a:path>
                <a:path w="3144520" h="196215">
                  <a:moveTo>
                    <a:pt x="3108832" y="0"/>
                  </a:moveTo>
                  <a:lnTo>
                    <a:pt x="3074289" y="94742"/>
                  </a:lnTo>
                  <a:lnTo>
                    <a:pt x="3144012" y="94742"/>
                  </a:lnTo>
                  <a:lnTo>
                    <a:pt x="3108832" y="0"/>
                  </a:lnTo>
                  <a:close/>
                </a:path>
              </a:pathLst>
            </a:custGeom>
            <a:ln w="9144">
              <a:solidFill>
                <a:srgbClr val="D03E0C"/>
              </a:solidFill>
            </a:ln>
          </p:spPr>
          <p:txBody>
            <a:bodyPr wrap="square" lIns="0" tIns="0" rIns="0" bIns="0" rtlCol="0"/>
            <a:lstStyle/>
            <a:p>
              <a:endParaRPr/>
            </a:p>
          </p:txBody>
        </p:sp>
        <p:sp>
          <p:nvSpPr>
            <p:cNvPr id="5" name="object 5"/>
            <p:cNvSpPr/>
            <p:nvPr/>
          </p:nvSpPr>
          <p:spPr>
            <a:xfrm>
              <a:off x="5535548" y="325881"/>
              <a:ext cx="100075" cy="8153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785741" y="325881"/>
              <a:ext cx="100076" cy="8153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060573" y="325881"/>
              <a:ext cx="100076" cy="8153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587363" y="322453"/>
              <a:ext cx="150368" cy="186182"/>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6111875" y="322453"/>
              <a:ext cx="150368" cy="184912"/>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3841115" y="322453"/>
              <a:ext cx="150368" cy="184912"/>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2028317" y="282956"/>
              <a:ext cx="5266690" cy="285750"/>
            </a:xfrm>
            <a:custGeom>
              <a:avLst/>
              <a:gdLst/>
              <a:ahLst/>
              <a:cxnLst/>
              <a:rect l="l" t="t" r="r" b="b"/>
              <a:pathLst>
                <a:path w="5266690" h="285750">
                  <a:moveTo>
                    <a:pt x="5027930" y="4318"/>
                  </a:moveTo>
                  <a:lnTo>
                    <a:pt x="5088382" y="4318"/>
                  </a:lnTo>
                  <a:lnTo>
                    <a:pt x="5148453" y="105283"/>
                  </a:lnTo>
                  <a:lnTo>
                    <a:pt x="5207254" y="4318"/>
                  </a:lnTo>
                  <a:lnTo>
                    <a:pt x="5266689" y="4318"/>
                  </a:lnTo>
                  <a:lnTo>
                    <a:pt x="5172836" y="152527"/>
                  </a:lnTo>
                  <a:lnTo>
                    <a:pt x="5172836" y="259588"/>
                  </a:lnTo>
                  <a:lnTo>
                    <a:pt x="5121402" y="259588"/>
                  </a:lnTo>
                  <a:lnTo>
                    <a:pt x="5121402" y="152146"/>
                  </a:lnTo>
                  <a:lnTo>
                    <a:pt x="5027930" y="4318"/>
                  </a:lnTo>
                  <a:close/>
                </a:path>
                <a:path w="5266690" h="285750">
                  <a:moveTo>
                    <a:pt x="4798059" y="4318"/>
                  </a:moveTo>
                  <a:lnTo>
                    <a:pt x="4849622" y="4318"/>
                  </a:lnTo>
                  <a:lnTo>
                    <a:pt x="4849622" y="142621"/>
                  </a:lnTo>
                  <a:lnTo>
                    <a:pt x="4849741" y="157575"/>
                  </a:lnTo>
                  <a:lnTo>
                    <a:pt x="4857067" y="199390"/>
                  </a:lnTo>
                  <a:lnTo>
                    <a:pt x="4891099" y="219243"/>
                  </a:lnTo>
                  <a:lnTo>
                    <a:pt x="4901310" y="219837"/>
                  </a:lnTo>
                  <a:lnTo>
                    <a:pt x="4911596" y="219287"/>
                  </a:lnTo>
                  <a:lnTo>
                    <a:pt x="4946100" y="195159"/>
                  </a:lnTo>
                  <a:lnTo>
                    <a:pt x="4950079" y="145542"/>
                  </a:lnTo>
                  <a:lnTo>
                    <a:pt x="4950079" y="4318"/>
                  </a:lnTo>
                  <a:lnTo>
                    <a:pt x="5001640" y="4318"/>
                  </a:lnTo>
                  <a:lnTo>
                    <a:pt x="5001640" y="138430"/>
                  </a:lnTo>
                  <a:lnTo>
                    <a:pt x="5001379" y="159714"/>
                  </a:lnTo>
                  <a:lnTo>
                    <a:pt x="4997450" y="203327"/>
                  </a:lnTo>
                  <a:lnTo>
                    <a:pt x="4975879" y="241567"/>
                  </a:lnTo>
                  <a:lnTo>
                    <a:pt x="4941839" y="259566"/>
                  </a:lnTo>
                  <a:lnTo>
                    <a:pt x="4902834" y="263906"/>
                  </a:lnTo>
                  <a:lnTo>
                    <a:pt x="4885664" y="263382"/>
                  </a:lnTo>
                  <a:lnTo>
                    <a:pt x="4847462" y="255524"/>
                  </a:lnTo>
                  <a:lnTo>
                    <a:pt x="4812516" y="226716"/>
                  </a:lnTo>
                  <a:lnTo>
                    <a:pt x="4799314" y="178085"/>
                  </a:lnTo>
                  <a:lnTo>
                    <a:pt x="4798059" y="140462"/>
                  </a:lnTo>
                  <a:lnTo>
                    <a:pt x="4798059" y="4318"/>
                  </a:lnTo>
                  <a:close/>
                </a:path>
                <a:path w="5266690" h="285750">
                  <a:moveTo>
                    <a:pt x="4321302" y="4318"/>
                  </a:moveTo>
                  <a:lnTo>
                    <a:pt x="4372863" y="4318"/>
                  </a:lnTo>
                  <a:lnTo>
                    <a:pt x="4372863" y="259588"/>
                  </a:lnTo>
                  <a:lnTo>
                    <a:pt x="4321302" y="259588"/>
                  </a:lnTo>
                  <a:lnTo>
                    <a:pt x="4321302" y="4318"/>
                  </a:lnTo>
                  <a:close/>
                </a:path>
                <a:path w="5266690" h="285750">
                  <a:moveTo>
                    <a:pt x="3789679" y="4318"/>
                  </a:moveTo>
                  <a:lnTo>
                    <a:pt x="3841242" y="4318"/>
                  </a:lnTo>
                  <a:lnTo>
                    <a:pt x="3841242" y="104775"/>
                  </a:lnTo>
                  <a:lnTo>
                    <a:pt x="3942206" y="104775"/>
                  </a:lnTo>
                  <a:lnTo>
                    <a:pt x="3942206" y="4318"/>
                  </a:lnTo>
                  <a:lnTo>
                    <a:pt x="3993769" y="4318"/>
                  </a:lnTo>
                  <a:lnTo>
                    <a:pt x="3993769" y="259588"/>
                  </a:lnTo>
                  <a:lnTo>
                    <a:pt x="3942206" y="259588"/>
                  </a:lnTo>
                  <a:lnTo>
                    <a:pt x="3942206" y="147955"/>
                  </a:lnTo>
                  <a:lnTo>
                    <a:pt x="3841242" y="147955"/>
                  </a:lnTo>
                  <a:lnTo>
                    <a:pt x="3841242" y="259588"/>
                  </a:lnTo>
                  <a:lnTo>
                    <a:pt x="3789679" y="259588"/>
                  </a:lnTo>
                  <a:lnTo>
                    <a:pt x="3789679" y="4318"/>
                  </a:lnTo>
                  <a:close/>
                </a:path>
                <a:path w="5266690" h="285750">
                  <a:moveTo>
                    <a:pt x="3460369" y="4318"/>
                  </a:moveTo>
                  <a:lnTo>
                    <a:pt x="3543046" y="4318"/>
                  </a:lnTo>
                  <a:lnTo>
                    <a:pt x="3564505" y="4556"/>
                  </a:lnTo>
                  <a:lnTo>
                    <a:pt x="3604259" y="8127"/>
                  </a:lnTo>
                  <a:lnTo>
                    <a:pt x="3641090" y="33147"/>
                  </a:lnTo>
                  <a:lnTo>
                    <a:pt x="3655822" y="82804"/>
                  </a:lnTo>
                  <a:lnTo>
                    <a:pt x="3655296" y="94120"/>
                  </a:lnTo>
                  <a:lnTo>
                    <a:pt x="3637597" y="136715"/>
                  </a:lnTo>
                  <a:lnTo>
                    <a:pt x="3605664" y="157753"/>
                  </a:lnTo>
                  <a:lnTo>
                    <a:pt x="3561939" y="163085"/>
                  </a:lnTo>
                  <a:lnTo>
                    <a:pt x="3545458" y="163322"/>
                  </a:lnTo>
                  <a:lnTo>
                    <a:pt x="3511804" y="163322"/>
                  </a:lnTo>
                  <a:lnTo>
                    <a:pt x="3511804" y="259588"/>
                  </a:lnTo>
                  <a:lnTo>
                    <a:pt x="3460369" y="259588"/>
                  </a:lnTo>
                  <a:lnTo>
                    <a:pt x="3460369" y="4318"/>
                  </a:lnTo>
                  <a:close/>
                </a:path>
                <a:path w="5266690" h="285750">
                  <a:moveTo>
                    <a:pt x="3277743" y="4318"/>
                  </a:moveTo>
                  <a:lnTo>
                    <a:pt x="3332226" y="4318"/>
                  </a:lnTo>
                  <a:lnTo>
                    <a:pt x="3434460" y="259588"/>
                  </a:lnTo>
                  <a:lnTo>
                    <a:pt x="3378454" y="259588"/>
                  </a:lnTo>
                  <a:lnTo>
                    <a:pt x="3356102" y="201549"/>
                  </a:lnTo>
                  <a:lnTo>
                    <a:pt x="3254121" y="201549"/>
                  </a:lnTo>
                  <a:lnTo>
                    <a:pt x="3233038" y="259588"/>
                  </a:lnTo>
                  <a:lnTo>
                    <a:pt x="3178302" y="259588"/>
                  </a:lnTo>
                  <a:lnTo>
                    <a:pt x="3277743" y="4318"/>
                  </a:lnTo>
                  <a:close/>
                </a:path>
                <a:path w="5266690" h="285750">
                  <a:moveTo>
                    <a:pt x="2948432" y="4318"/>
                  </a:moveTo>
                  <a:lnTo>
                    <a:pt x="2999994" y="4318"/>
                  </a:lnTo>
                  <a:lnTo>
                    <a:pt x="2999994" y="104775"/>
                  </a:lnTo>
                  <a:lnTo>
                    <a:pt x="3100959" y="104775"/>
                  </a:lnTo>
                  <a:lnTo>
                    <a:pt x="3100959" y="4318"/>
                  </a:lnTo>
                  <a:lnTo>
                    <a:pt x="3152521" y="4318"/>
                  </a:lnTo>
                  <a:lnTo>
                    <a:pt x="3152521" y="259588"/>
                  </a:lnTo>
                  <a:lnTo>
                    <a:pt x="3100959" y="259588"/>
                  </a:lnTo>
                  <a:lnTo>
                    <a:pt x="3100959" y="147955"/>
                  </a:lnTo>
                  <a:lnTo>
                    <a:pt x="2999994" y="147955"/>
                  </a:lnTo>
                  <a:lnTo>
                    <a:pt x="2999994" y="259588"/>
                  </a:lnTo>
                  <a:lnTo>
                    <a:pt x="2948432" y="259588"/>
                  </a:lnTo>
                  <a:lnTo>
                    <a:pt x="2948432" y="4318"/>
                  </a:lnTo>
                  <a:close/>
                </a:path>
                <a:path w="5266690" h="285750">
                  <a:moveTo>
                    <a:pt x="2710560" y="4318"/>
                  </a:moveTo>
                  <a:lnTo>
                    <a:pt x="2793237" y="4318"/>
                  </a:lnTo>
                  <a:lnTo>
                    <a:pt x="2814697" y="4556"/>
                  </a:lnTo>
                  <a:lnTo>
                    <a:pt x="2854452" y="8127"/>
                  </a:lnTo>
                  <a:lnTo>
                    <a:pt x="2891282" y="33147"/>
                  </a:lnTo>
                  <a:lnTo>
                    <a:pt x="2906013" y="82804"/>
                  </a:lnTo>
                  <a:lnTo>
                    <a:pt x="2905488" y="94120"/>
                  </a:lnTo>
                  <a:lnTo>
                    <a:pt x="2887789" y="136715"/>
                  </a:lnTo>
                  <a:lnTo>
                    <a:pt x="2855856" y="157753"/>
                  </a:lnTo>
                  <a:lnTo>
                    <a:pt x="2812131" y="163085"/>
                  </a:lnTo>
                  <a:lnTo>
                    <a:pt x="2795650" y="163322"/>
                  </a:lnTo>
                  <a:lnTo>
                    <a:pt x="2761996" y="163322"/>
                  </a:lnTo>
                  <a:lnTo>
                    <a:pt x="2761996" y="259588"/>
                  </a:lnTo>
                  <a:lnTo>
                    <a:pt x="2710560" y="259588"/>
                  </a:lnTo>
                  <a:lnTo>
                    <a:pt x="2710560" y="4318"/>
                  </a:lnTo>
                  <a:close/>
                </a:path>
                <a:path w="5266690" h="285750">
                  <a:moveTo>
                    <a:pt x="2080133" y="4318"/>
                  </a:moveTo>
                  <a:lnTo>
                    <a:pt x="2130297" y="4318"/>
                  </a:lnTo>
                  <a:lnTo>
                    <a:pt x="2234692" y="174752"/>
                  </a:lnTo>
                  <a:lnTo>
                    <a:pt x="2234692" y="4318"/>
                  </a:lnTo>
                  <a:lnTo>
                    <a:pt x="2282571" y="4318"/>
                  </a:lnTo>
                  <a:lnTo>
                    <a:pt x="2282571" y="259588"/>
                  </a:lnTo>
                  <a:lnTo>
                    <a:pt x="2230882" y="259588"/>
                  </a:lnTo>
                  <a:lnTo>
                    <a:pt x="2128011" y="93091"/>
                  </a:lnTo>
                  <a:lnTo>
                    <a:pt x="2128011" y="259588"/>
                  </a:lnTo>
                  <a:lnTo>
                    <a:pt x="2080133" y="259588"/>
                  </a:lnTo>
                  <a:lnTo>
                    <a:pt x="2080133" y="4318"/>
                  </a:lnTo>
                  <a:close/>
                </a:path>
                <a:path w="5266690" h="285750">
                  <a:moveTo>
                    <a:pt x="1478787" y="4318"/>
                  </a:moveTo>
                  <a:lnTo>
                    <a:pt x="1530349" y="4318"/>
                  </a:lnTo>
                  <a:lnTo>
                    <a:pt x="1530349" y="142621"/>
                  </a:lnTo>
                  <a:lnTo>
                    <a:pt x="1530469" y="157718"/>
                  </a:lnTo>
                  <a:lnTo>
                    <a:pt x="1538015" y="200388"/>
                  </a:lnTo>
                  <a:lnTo>
                    <a:pt x="1582038" y="219837"/>
                  </a:lnTo>
                  <a:lnTo>
                    <a:pt x="1600374" y="217906"/>
                  </a:lnTo>
                  <a:lnTo>
                    <a:pt x="1628520" y="188849"/>
                  </a:lnTo>
                  <a:lnTo>
                    <a:pt x="1630807" y="145542"/>
                  </a:lnTo>
                  <a:lnTo>
                    <a:pt x="1630807" y="4318"/>
                  </a:lnTo>
                  <a:lnTo>
                    <a:pt x="1682369" y="4318"/>
                  </a:lnTo>
                  <a:lnTo>
                    <a:pt x="1682369" y="95377"/>
                  </a:lnTo>
                  <a:lnTo>
                    <a:pt x="1693991" y="92448"/>
                  </a:lnTo>
                  <a:lnTo>
                    <a:pt x="1723517" y="63753"/>
                  </a:lnTo>
                  <a:lnTo>
                    <a:pt x="1723770" y="53213"/>
                  </a:lnTo>
                  <a:lnTo>
                    <a:pt x="1700021" y="53213"/>
                  </a:lnTo>
                  <a:lnTo>
                    <a:pt x="1700021" y="4318"/>
                  </a:lnTo>
                  <a:lnTo>
                    <a:pt x="1749044" y="4318"/>
                  </a:lnTo>
                  <a:lnTo>
                    <a:pt x="1749044" y="39370"/>
                  </a:lnTo>
                  <a:lnTo>
                    <a:pt x="1743021" y="79081"/>
                  </a:lnTo>
                  <a:lnTo>
                    <a:pt x="1711293" y="107600"/>
                  </a:lnTo>
                  <a:lnTo>
                    <a:pt x="1682369" y="115189"/>
                  </a:lnTo>
                  <a:lnTo>
                    <a:pt x="1682369" y="138430"/>
                  </a:lnTo>
                  <a:lnTo>
                    <a:pt x="1681321" y="177165"/>
                  </a:lnTo>
                  <a:lnTo>
                    <a:pt x="1672304" y="220662"/>
                  </a:lnTo>
                  <a:lnTo>
                    <a:pt x="1630616" y="256762"/>
                  </a:lnTo>
                  <a:lnTo>
                    <a:pt x="1583562" y="263906"/>
                  </a:lnTo>
                  <a:lnTo>
                    <a:pt x="1555511" y="262001"/>
                  </a:lnTo>
                  <a:lnTo>
                    <a:pt x="1512839" y="246761"/>
                  </a:lnTo>
                  <a:lnTo>
                    <a:pt x="1486056" y="212566"/>
                  </a:lnTo>
                  <a:lnTo>
                    <a:pt x="1479099" y="160655"/>
                  </a:lnTo>
                  <a:lnTo>
                    <a:pt x="1478787" y="140462"/>
                  </a:lnTo>
                  <a:lnTo>
                    <a:pt x="1478787" y="4318"/>
                  </a:lnTo>
                  <a:close/>
                </a:path>
                <a:path w="5266690" h="285750">
                  <a:moveTo>
                    <a:pt x="1223263" y="4318"/>
                  </a:moveTo>
                  <a:lnTo>
                    <a:pt x="1274825" y="4318"/>
                  </a:lnTo>
                  <a:lnTo>
                    <a:pt x="1274825" y="104775"/>
                  </a:lnTo>
                  <a:lnTo>
                    <a:pt x="1375791" y="104775"/>
                  </a:lnTo>
                  <a:lnTo>
                    <a:pt x="1375791" y="4318"/>
                  </a:lnTo>
                  <a:lnTo>
                    <a:pt x="1427353" y="4318"/>
                  </a:lnTo>
                  <a:lnTo>
                    <a:pt x="1427353" y="259588"/>
                  </a:lnTo>
                  <a:lnTo>
                    <a:pt x="1375791" y="259588"/>
                  </a:lnTo>
                  <a:lnTo>
                    <a:pt x="1375791" y="147955"/>
                  </a:lnTo>
                  <a:lnTo>
                    <a:pt x="1274825" y="147955"/>
                  </a:lnTo>
                  <a:lnTo>
                    <a:pt x="1274825" y="259588"/>
                  </a:lnTo>
                  <a:lnTo>
                    <a:pt x="1223263" y="259588"/>
                  </a:lnTo>
                  <a:lnTo>
                    <a:pt x="1223263" y="4318"/>
                  </a:lnTo>
                  <a:close/>
                </a:path>
                <a:path w="5266690" h="285750">
                  <a:moveTo>
                    <a:pt x="985393" y="4318"/>
                  </a:moveTo>
                  <a:lnTo>
                    <a:pt x="1068070" y="4318"/>
                  </a:lnTo>
                  <a:lnTo>
                    <a:pt x="1089529" y="4556"/>
                  </a:lnTo>
                  <a:lnTo>
                    <a:pt x="1129283" y="8127"/>
                  </a:lnTo>
                  <a:lnTo>
                    <a:pt x="1166114" y="33147"/>
                  </a:lnTo>
                  <a:lnTo>
                    <a:pt x="1180845" y="82804"/>
                  </a:lnTo>
                  <a:lnTo>
                    <a:pt x="1180320" y="94120"/>
                  </a:lnTo>
                  <a:lnTo>
                    <a:pt x="1162621" y="136715"/>
                  </a:lnTo>
                  <a:lnTo>
                    <a:pt x="1130688" y="157753"/>
                  </a:lnTo>
                  <a:lnTo>
                    <a:pt x="1086963" y="163085"/>
                  </a:lnTo>
                  <a:lnTo>
                    <a:pt x="1070483" y="163322"/>
                  </a:lnTo>
                  <a:lnTo>
                    <a:pt x="1036827" y="163322"/>
                  </a:lnTo>
                  <a:lnTo>
                    <a:pt x="1036827" y="259588"/>
                  </a:lnTo>
                  <a:lnTo>
                    <a:pt x="985393" y="259588"/>
                  </a:lnTo>
                  <a:lnTo>
                    <a:pt x="985393" y="4318"/>
                  </a:lnTo>
                  <a:close/>
                </a:path>
                <a:path w="5266690" h="285750">
                  <a:moveTo>
                    <a:pt x="668655" y="3301"/>
                  </a:moveTo>
                  <a:lnTo>
                    <a:pt x="716232" y="14714"/>
                  </a:lnTo>
                  <a:lnTo>
                    <a:pt x="744267" y="46482"/>
                  </a:lnTo>
                  <a:lnTo>
                    <a:pt x="749681" y="74295"/>
                  </a:lnTo>
                  <a:lnTo>
                    <a:pt x="749280" y="82845"/>
                  </a:lnTo>
                  <a:lnTo>
                    <a:pt x="735488" y="123078"/>
                  </a:lnTo>
                  <a:lnTo>
                    <a:pt x="711406" y="153606"/>
                  </a:lnTo>
                  <a:lnTo>
                    <a:pt x="691769" y="172339"/>
                  </a:lnTo>
                  <a:lnTo>
                    <a:pt x="681291" y="182102"/>
                  </a:lnTo>
                  <a:lnTo>
                    <a:pt x="652526" y="214122"/>
                  </a:lnTo>
                  <a:lnTo>
                    <a:pt x="749681" y="214122"/>
                  </a:lnTo>
                  <a:lnTo>
                    <a:pt x="749681" y="259588"/>
                  </a:lnTo>
                  <a:lnTo>
                    <a:pt x="578103" y="259588"/>
                  </a:lnTo>
                  <a:lnTo>
                    <a:pt x="580223" y="246893"/>
                  </a:lnTo>
                  <a:lnTo>
                    <a:pt x="594868" y="210693"/>
                  </a:lnTo>
                  <a:lnTo>
                    <a:pt x="630997" y="167651"/>
                  </a:lnTo>
                  <a:lnTo>
                    <a:pt x="664817" y="135360"/>
                  </a:lnTo>
                  <a:lnTo>
                    <a:pt x="676560" y="123682"/>
                  </a:lnTo>
                  <a:lnTo>
                    <a:pt x="699910" y="85228"/>
                  </a:lnTo>
                  <a:lnTo>
                    <a:pt x="700532" y="77851"/>
                  </a:lnTo>
                  <a:lnTo>
                    <a:pt x="699984" y="70133"/>
                  </a:lnTo>
                  <a:lnTo>
                    <a:pt x="667512" y="43815"/>
                  </a:lnTo>
                  <a:lnTo>
                    <a:pt x="660201" y="44388"/>
                  </a:lnTo>
                  <a:lnTo>
                    <a:pt x="633805" y="73767"/>
                  </a:lnTo>
                  <a:lnTo>
                    <a:pt x="632587" y="83693"/>
                  </a:lnTo>
                  <a:lnTo>
                    <a:pt x="583819" y="78867"/>
                  </a:lnTo>
                  <a:lnTo>
                    <a:pt x="600892" y="31093"/>
                  </a:lnTo>
                  <a:lnTo>
                    <a:pt x="637047" y="7683"/>
                  </a:lnTo>
                  <a:lnTo>
                    <a:pt x="652131" y="4397"/>
                  </a:lnTo>
                  <a:lnTo>
                    <a:pt x="668655" y="3301"/>
                  </a:lnTo>
                  <a:close/>
                </a:path>
                <a:path w="5266690" h="285750">
                  <a:moveTo>
                    <a:pt x="366268" y="3301"/>
                  </a:moveTo>
                  <a:lnTo>
                    <a:pt x="412363" y="16214"/>
                  </a:lnTo>
                  <a:lnTo>
                    <a:pt x="437610" y="46259"/>
                  </a:lnTo>
                  <a:lnTo>
                    <a:pt x="442087" y="68707"/>
                  </a:lnTo>
                  <a:lnTo>
                    <a:pt x="439779" y="84691"/>
                  </a:lnTo>
                  <a:lnTo>
                    <a:pt x="432863" y="98948"/>
                  </a:lnTo>
                  <a:lnTo>
                    <a:pt x="421352" y="111515"/>
                  </a:lnTo>
                  <a:lnTo>
                    <a:pt x="405256" y="122428"/>
                  </a:lnTo>
                  <a:lnTo>
                    <a:pt x="415736" y="125470"/>
                  </a:lnTo>
                  <a:lnTo>
                    <a:pt x="446176" y="152003"/>
                  </a:lnTo>
                  <a:lnTo>
                    <a:pt x="453516" y="183007"/>
                  </a:lnTo>
                  <a:lnTo>
                    <a:pt x="451991" y="199153"/>
                  </a:lnTo>
                  <a:lnTo>
                    <a:pt x="429006" y="240284"/>
                  </a:lnTo>
                  <a:lnTo>
                    <a:pt x="385446" y="262429"/>
                  </a:lnTo>
                  <a:lnTo>
                    <a:pt x="367919" y="263906"/>
                  </a:lnTo>
                  <a:lnTo>
                    <a:pt x="351321" y="262665"/>
                  </a:lnTo>
                  <a:lnTo>
                    <a:pt x="310388" y="243967"/>
                  </a:lnTo>
                  <a:lnTo>
                    <a:pt x="286974" y="207230"/>
                  </a:lnTo>
                  <a:lnTo>
                    <a:pt x="283971" y="191897"/>
                  </a:lnTo>
                  <a:lnTo>
                    <a:pt x="331343" y="186055"/>
                  </a:lnTo>
                  <a:lnTo>
                    <a:pt x="332962" y="194577"/>
                  </a:lnTo>
                  <a:lnTo>
                    <a:pt x="335533" y="202041"/>
                  </a:lnTo>
                  <a:lnTo>
                    <a:pt x="367538" y="223393"/>
                  </a:lnTo>
                  <a:lnTo>
                    <a:pt x="374776" y="222676"/>
                  </a:lnTo>
                  <a:lnTo>
                    <a:pt x="402709" y="190136"/>
                  </a:lnTo>
                  <a:lnTo>
                    <a:pt x="403351" y="180848"/>
                  </a:lnTo>
                  <a:lnTo>
                    <a:pt x="402732" y="172104"/>
                  </a:lnTo>
                  <a:lnTo>
                    <a:pt x="376175" y="141511"/>
                  </a:lnTo>
                  <a:lnTo>
                    <a:pt x="369315" y="140843"/>
                  </a:lnTo>
                  <a:lnTo>
                    <a:pt x="362965" y="140843"/>
                  </a:lnTo>
                  <a:lnTo>
                    <a:pt x="355472" y="142113"/>
                  </a:lnTo>
                  <a:lnTo>
                    <a:pt x="346837" y="144526"/>
                  </a:lnTo>
                  <a:lnTo>
                    <a:pt x="352170" y="104648"/>
                  </a:lnTo>
                  <a:lnTo>
                    <a:pt x="390350" y="85359"/>
                  </a:lnTo>
                  <a:lnTo>
                    <a:pt x="392938" y="71754"/>
                  </a:lnTo>
                  <a:lnTo>
                    <a:pt x="392938" y="63119"/>
                  </a:lnTo>
                  <a:lnTo>
                    <a:pt x="390397" y="56261"/>
                  </a:lnTo>
                  <a:lnTo>
                    <a:pt x="385318" y="51180"/>
                  </a:lnTo>
                  <a:lnTo>
                    <a:pt x="380238" y="46100"/>
                  </a:lnTo>
                  <a:lnTo>
                    <a:pt x="373380" y="43434"/>
                  </a:lnTo>
                  <a:lnTo>
                    <a:pt x="364870" y="43434"/>
                  </a:lnTo>
                  <a:lnTo>
                    <a:pt x="356615" y="43434"/>
                  </a:lnTo>
                  <a:lnTo>
                    <a:pt x="332739" y="77597"/>
                  </a:lnTo>
                  <a:lnTo>
                    <a:pt x="287655" y="69976"/>
                  </a:lnTo>
                  <a:lnTo>
                    <a:pt x="301751" y="33020"/>
                  </a:lnTo>
                  <a:lnTo>
                    <a:pt x="337032" y="7748"/>
                  </a:lnTo>
                  <a:lnTo>
                    <a:pt x="356030" y="3800"/>
                  </a:lnTo>
                  <a:lnTo>
                    <a:pt x="366268" y="3301"/>
                  </a:lnTo>
                  <a:close/>
                </a:path>
                <a:path w="5266690" h="285750">
                  <a:moveTo>
                    <a:pt x="72516" y="3301"/>
                  </a:moveTo>
                  <a:lnTo>
                    <a:pt x="112140" y="3301"/>
                  </a:lnTo>
                  <a:lnTo>
                    <a:pt x="112140" y="259588"/>
                  </a:lnTo>
                  <a:lnTo>
                    <a:pt x="63245" y="259588"/>
                  </a:lnTo>
                  <a:lnTo>
                    <a:pt x="63245" y="75184"/>
                  </a:lnTo>
                  <a:lnTo>
                    <a:pt x="49220" y="86925"/>
                  </a:lnTo>
                  <a:lnTo>
                    <a:pt x="34004" y="97012"/>
                  </a:lnTo>
                  <a:lnTo>
                    <a:pt x="17597" y="105455"/>
                  </a:lnTo>
                  <a:lnTo>
                    <a:pt x="0" y="112268"/>
                  </a:lnTo>
                  <a:lnTo>
                    <a:pt x="0" y="67818"/>
                  </a:lnTo>
                  <a:lnTo>
                    <a:pt x="9812" y="64035"/>
                  </a:lnTo>
                  <a:lnTo>
                    <a:pt x="20018" y="58800"/>
                  </a:lnTo>
                  <a:lnTo>
                    <a:pt x="52014" y="34948"/>
                  </a:lnTo>
                  <a:lnTo>
                    <a:pt x="67444" y="14565"/>
                  </a:lnTo>
                  <a:lnTo>
                    <a:pt x="72516" y="3301"/>
                  </a:lnTo>
                  <a:close/>
                </a:path>
                <a:path w="5266690" h="285750">
                  <a:moveTo>
                    <a:pt x="4634737" y="0"/>
                  </a:moveTo>
                  <a:lnTo>
                    <a:pt x="4685617" y="8667"/>
                  </a:lnTo>
                  <a:lnTo>
                    <a:pt x="4724781" y="34671"/>
                  </a:lnTo>
                  <a:lnTo>
                    <a:pt x="4749704" y="76406"/>
                  </a:lnTo>
                  <a:lnTo>
                    <a:pt x="4758055" y="131953"/>
                  </a:lnTo>
                  <a:lnTo>
                    <a:pt x="4757463" y="148006"/>
                  </a:lnTo>
                  <a:lnTo>
                    <a:pt x="4748783" y="190119"/>
                  </a:lnTo>
                  <a:lnTo>
                    <a:pt x="4726432" y="227203"/>
                  </a:lnTo>
                  <a:lnTo>
                    <a:pt x="4736149" y="233630"/>
                  </a:lnTo>
                  <a:lnTo>
                    <a:pt x="4746259" y="239379"/>
                  </a:lnTo>
                  <a:lnTo>
                    <a:pt x="4756775" y="244437"/>
                  </a:lnTo>
                  <a:lnTo>
                    <a:pt x="4767707" y="248793"/>
                  </a:lnTo>
                  <a:lnTo>
                    <a:pt x="4748783" y="285242"/>
                  </a:lnTo>
                  <a:lnTo>
                    <a:pt x="4705725" y="262409"/>
                  </a:lnTo>
                  <a:lnTo>
                    <a:pt x="4691633" y="252984"/>
                  </a:lnTo>
                  <a:lnTo>
                    <a:pt x="4678801" y="257744"/>
                  </a:lnTo>
                  <a:lnTo>
                    <a:pt x="4665265" y="261159"/>
                  </a:lnTo>
                  <a:lnTo>
                    <a:pt x="4651039" y="263217"/>
                  </a:lnTo>
                  <a:lnTo>
                    <a:pt x="4636134" y="263906"/>
                  </a:lnTo>
                  <a:lnTo>
                    <a:pt x="4608298" y="261739"/>
                  </a:lnTo>
                  <a:lnTo>
                    <a:pt x="4562197" y="244403"/>
                  </a:lnTo>
                  <a:lnTo>
                    <a:pt x="4529337" y="210212"/>
                  </a:lnTo>
                  <a:lnTo>
                    <a:pt x="4512625" y="161547"/>
                  </a:lnTo>
                  <a:lnTo>
                    <a:pt x="4510532" y="131953"/>
                  </a:lnTo>
                  <a:lnTo>
                    <a:pt x="4512627" y="102447"/>
                  </a:lnTo>
                  <a:lnTo>
                    <a:pt x="4529391" y="53818"/>
                  </a:lnTo>
                  <a:lnTo>
                    <a:pt x="4562228" y="19502"/>
                  </a:lnTo>
                  <a:lnTo>
                    <a:pt x="4607567" y="2166"/>
                  </a:lnTo>
                  <a:lnTo>
                    <a:pt x="4634737" y="0"/>
                  </a:lnTo>
                  <a:close/>
                </a:path>
                <a:path w="5266690" h="285750">
                  <a:moveTo>
                    <a:pt x="4158487" y="0"/>
                  </a:moveTo>
                  <a:lnTo>
                    <a:pt x="4209351" y="8747"/>
                  </a:lnTo>
                  <a:lnTo>
                    <a:pt x="4248784" y="34925"/>
                  </a:lnTo>
                  <a:lnTo>
                    <a:pt x="4274216" y="76771"/>
                  </a:lnTo>
                  <a:lnTo>
                    <a:pt x="4282694" y="132334"/>
                  </a:lnTo>
                  <a:lnTo>
                    <a:pt x="4280596" y="161526"/>
                  </a:lnTo>
                  <a:lnTo>
                    <a:pt x="4263780" y="209861"/>
                  </a:lnTo>
                  <a:lnTo>
                    <a:pt x="4230848" y="244296"/>
                  </a:lnTo>
                  <a:lnTo>
                    <a:pt x="4185941" y="261735"/>
                  </a:lnTo>
                  <a:lnTo>
                    <a:pt x="4159250" y="263906"/>
                  </a:lnTo>
                  <a:lnTo>
                    <a:pt x="4132224" y="261739"/>
                  </a:lnTo>
                  <a:lnTo>
                    <a:pt x="4086937" y="244403"/>
                  </a:lnTo>
                  <a:lnTo>
                    <a:pt x="4053957" y="210183"/>
                  </a:lnTo>
                  <a:lnTo>
                    <a:pt x="4037141" y="162315"/>
                  </a:lnTo>
                  <a:lnTo>
                    <a:pt x="4035044" y="133477"/>
                  </a:lnTo>
                  <a:lnTo>
                    <a:pt x="4035780" y="114809"/>
                  </a:lnTo>
                  <a:lnTo>
                    <a:pt x="4046728" y="68072"/>
                  </a:lnTo>
                  <a:lnTo>
                    <a:pt x="4070477" y="33020"/>
                  </a:lnTo>
                  <a:lnTo>
                    <a:pt x="4103497" y="10033"/>
                  </a:lnTo>
                  <a:lnTo>
                    <a:pt x="4143394" y="621"/>
                  </a:lnTo>
                  <a:lnTo>
                    <a:pt x="4158487" y="0"/>
                  </a:lnTo>
                  <a:close/>
                </a:path>
                <a:path w="5266690" h="285750">
                  <a:moveTo>
                    <a:pt x="2453512" y="0"/>
                  </a:moveTo>
                  <a:lnTo>
                    <a:pt x="2495804" y="4968"/>
                  </a:lnTo>
                  <a:lnTo>
                    <a:pt x="2539952" y="30819"/>
                  </a:lnTo>
                  <a:lnTo>
                    <a:pt x="2562097" y="75057"/>
                  </a:lnTo>
                  <a:lnTo>
                    <a:pt x="2510917" y="84582"/>
                  </a:lnTo>
                  <a:lnTo>
                    <a:pt x="2507652" y="75652"/>
                  </a:lnTo>
                  <a:lnTo>
                    <a:pt x="2503185" y="67722"/>
                  </a:lnTo>
                  <a:lnTo>
                    <a:pt x="2464182" y="44737"/>
                  </a:lnTo>
                  <a:lnTo>
                    <a:pt x="2453512" y="44069"/>
                  </a:lnTo>
                  <a:lnTo>
                    <a:pt x="2437439" y="45402"/>
                  </a:lnTo>
                  <a:lnTo>
                    <a:pt x="2399792" y="65404"/>
                  </a:lnTo>
                  <a:lnTo>
                    <a:pt x="2381093" y="109214"/>
                  </a:lnTo>
                  <a:lnTo>
                    <a:pt x="2379853" y="129032"/>
                  </a:lnTo>
                  <a:lnTo>
                    <a:pt x="2381115" y="150294"/>
                  </a:lnTo>
                  <a:lnTo>
                    <a:pt x="2400046" y="197104"/>
                  </a:lnTo>
                  <a:lnTo>
                    <a:pt x="2437407" y="218428"/>
                  </a:lnTo>
                  <a:lnTo>
                    <a:pt x="2453005" y="219837"/>
                  </a:lnTo>
                  <a:lnTo>
                    <a:pt x="2461101" y="219452"/>
                  </a:lnTo>
                  <a:lnTo>
                    <a:pt x="2500550" y="206517"/>
                  </a:lnTo>
                  <a:lnTo>
                    <a:pt x="2513330" y="198120"/>
                  </a:lnTo>
                  <a:lnTo>
                    <a:pt x="2513330" y="165735"/>
                  </a:lnTo>
                  <a:lnTo>
                    <a:pt x="2454402" y="165735"/>
                  </a:lnTo>
                  <a:lnTo>
                    <a:pt x="2454402" y="122682"/>
                  </a:lnTo>
                  <a:lnTo>
                    <a:pt x="2565399" y="122682"/>
                  </a:lnTo>
                  <a:lnTo>
                    <a:pt x="2565399" y="224409"/>
                  </a:lnTo>
                  <a:lnTo>
                    <a:pt x="2532967" y="245804"/>
                  </a:lnTo>
                  <a:lnTo>
                    <a:pt x="2487612" y="260937"/>
                  </a:lnTo>
                  <a:lnTo>
                    <a:pt x="2456307" y="263906"/>
                  </a:lnTo>
                  <a:lnTo>
                    <a:pt x="2436874" y="262858"/>
                  </a:lnTo>
                  <a:lnTo>
                    <a:pt x="2386457" y="247142"/>
                  </a:lnTo>
                  <a:lnTo>
                    <a:pt x="2350131" y="213852"/>
                  </a:lnTo>
                  <a:lnTo>
                    <a:pt x="2330497" y="166433"/>
                  </a:lnTo>
                  <a:lnTo>
                    <a:pt x="2326767" y="131064"/>
                  </a:lnTo>
                  <a:lnTo>
                    <a:pt x="2327794" y="111704"/>
                  </a:lnTo>
                  <a:lnTo>
                    <a:pt x="2343404" y="60198"/>
                  </a:lnTo>
                  <a:lnTo>
                    <a:pt x="2377229" y="21871"/>
                  </a:lnTo>
                  <a:lnTo>
                    <a:pt x="2419921" y="3159"/>
                  </a:lnTo>
                  <a:lnTo>
                    <a:pt x="2435967" y="787"/>
                  </a:lnTo>
                  <a:lnTo>
                    <a:pt x="2453512" y="0"/>
                  </a:lnTo>
                  <a:close/>
                </a:path>
                <a:path w="5266690" h="285750">
                  <a:moveTo>
                    <a:pt x="1887728" y="0"/>
                  </a:moveTo>
                  <a:lnTo>
                    <a:pt x="1938607" y="8747"/>
                  </a:lnTo>
                  <a:lnTo>
                    <a:pt x="1978152" y="34925"/>
                  </a:lnTo>
                  <a:lnTo>
                    <a:pt x="2001869" y="72393"/>
                  </a:lnTo>
                  <a:lnTo>
                    <a:pt x="2006727" y="87376"/>
                  </a:lnTo>
                  <a:lnTo>
                    <a:pt x="2015682" y="81805"/>
                  </a:lnTo>
                  <a:lnTo>
                    <a:pt x="2022173" y="74247"/>
                  </a:lnTo>
                  <a:lnTo>
                    <a:pt x="2026211" y="64712"/>
                  </a:lnTo>
                  <a:lnTo>
                    <a:pt x="2027808" y="53213"/>
                  </a:lnTo>
                  <a:lnTo>
                    <a:pt x="2004059" y="53213"/>
                  </a:lnTo>
                  <a:lnTo>
                    <a:pt x="2004059" y="4318"/>
                  </a:lnTo>
                  <a:lnTo>
                    <a:pt x="2053082" y="4318"/>
                  </a:lnTo>
                  <a:lnTo>
                    <a:pt x="2053082" y="39370"/>
                  </a:lnTo>
                  <a:lnTo>
                    <a:pt x="2047003" y="79061"/>
                  </a:lnTo>
                  <a:lnTo>
                    <a:pt x="2017857" y="106832"/>
                  </a:lnTo>
                  <a:lnTo>
                    <a:pt x="2010663" y="109855"/>
                  </a:lnTo>
                  <a:lnTo>
                    <a:pt x="2011553" y="117094"/>
                  </a:lnTo>
                  <a:lnTo>
                    <a:pt x="2011933" y="124460"/>
                  </a:lnTo>
                  <a:lnTo>
                    <a:pt x="2011933" y="132334"/>
                  </a:lnTo>
                  <a:lnTo>
                    <a:pt x="2003567" y="187055"/>
                  </a:lnTo>
                  <a:lnTo>
                    <a:pt x="1978533" y="228727"/>
                  </a:lnTo>
                  <a:lnTo>
                    <a:pt x="1939274" y="255127"/>
                  </a:lnTo>
                  <a:lnTo>
                    <a:pt x="1888490" y="263906"/>
                  </a:lnTo>
                  <a:lnTo>
                    <a:pt x="1861391" y="261735"/>
                  </a:lnTo>
                  <a:lnTo>
                    <a:pt x="1816052" y="244296"/>
                  </a:lnTo>
                  <a:lnTo>
                    <a:pt x="1783143" y="209932"/>
                  </a:lnTo>
                  <a:lnTo>
                    <a:pt x="1766379" y="162169"/>
                  </a:lnTo>
                  <a:lnTo>
                    <a:pt x="1764283" y="133477"/>
                  </a:lnTo>
                  <a:lnTo>
                    <a:pt x="1766518" y="103189"/>
                  </a:lnTo>
                  <a:lnTo>
                    <a:pt x="1784322" y="52949"/>
                  </a:lnTo>
                  <a:lnTo>
                    <a:pt x="1817344" y="18591"/>
                  </a:lnTo>
                  <a:lnTo>
                    <a:pt x="1861298" y="2069"/>
                  </a:lnTo>
                  <a:lnTo>
                    <a:pt x="1887728" y="0"/>
                  </a:lnTo>
                  <a:close/>
                </a:path>
              </a:pathLst>
            </a:custGeom>
            <a:ln w="9144">
              <a:solidFill>
                <a:srgbClr val="D03E0C"/>
              </a:solidFill>
            </a:ln>
          </p:spPr>
          <p:txBody>
            <a:bodyPr wrap="square" lIns="0" tIns="0" rIns="0" bIns="0" rtlCol="0"/>
            <a:lstStyle/>
            <a:p>
              <a:endParaRPr/>
            </a:p>
          </p:txBody>
        </p:sp>
        <p:sp>
          <p:nvSpPr>
            <p:cNvPr id="12" name="object 12"/>
            <p:cNvSpPr/>
            <p:nvPr/>
          </p:nvSpPr>
          <p:spPr>
            <a:xfrm>
              <a:off x="6127115" y="217043"/>
              <a:ext cx="117475" cy="66039"/>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303139" y="220599"/>
              <a:ext cx="79375" cy="52069"/>
            </a:xfrm>
            <a:custGeom>
              <a:avLst/>
              <a:gdLst/>
              <a:ahLst/>
              <a:cxnLst/>
              <a:rect l="l" t="t" r="r" b="b"/>
              <a:pathLst>
                <a:path w="79375" h="52070">
                  <a:moveTo>
                    <a:pt x="24002" y="0"/>
                  </a:moveTo>
                  <a:lnTo>
                    <a:pt x="78866" y="0"/>
                  </a:lnTo>
                  <a:lnTo>
                    <a:pt x="30987" y="52070"/>
                  </a:lnTo>
                  <a:lnTo>
                    <a:pt x="0" y="52070"/>
                  </a:lnTo>
                  <a:lnTo>
                    <a:pt x="24002" y="0"/>
                  </a:lnTo>
                  <a:close/>
                </a:path>
              </a:pathLst>
            </a:custGeom>
            <a:ln w="9144">
              <a:solidFill>
                <a:srgbClr val="D03E0C"/>
              </a:solidFill>
            </a:ln>
          </p:spPr>
          <p:txBody>
            <a:bodyPr wrap="square" lIns="0" tIns="0" rIns="0" bIns="0" rtlCol="0"/>
            <a:lstStyle/>
            <a:p>
              <a:endParaRPr/>
            </a:p>
          </p:txBody>
        </p:sp>
      </p:grpSp>
      <p:sp>
        <p:nvSpPr>
          <p:cNvPr id="14" name="object 14"/>
          <p:cNvSpPr txBox="1"/>
          <p:nvPr/>
        </p:nvSpPr>
        <p:spPr>
          <a:xfrm>
            <a:off x="172008" y="1026924"/>
            <a:ext cx="8674735" cy="3227705"/>
          </a:xfrm>
          <a:prstGeom prst="rect">
            <a:avLst/>
          </a:prstGeom>
        </p:spPr>
        <p:txBody>
          <a:bodyPr vert="horz" wrap="square" lIns="0" tIns="13335" rIns="0" bIns="0" rtlCol="0">
            <a:spAutoFit/>
          </a:bodyPr>
          <a:lstStyle/>
          <a:p>
            <a:pPr marL="12700" marR="14604" indent="69850" algn="just">
              <a:lnSpc>
                <a:spcPct val="150100"/>
              </a:lnSpc>
              <a:spcBef>
                <a:spcPts val="105"/>
              </a:spcBef>
            </a:pPr>
            <a:r>
              <a:rPr sz="2000" b="1" i="1" spc="-10" dirty="0">
                <a:latin typeface="Arial"/>
                <a:cs typeface="Arial"/>
              </a:rPr>
              <a:t>Hồi </a:t>
            </a:r>
            <a:r>
              <a:rPr sz="2000" b="1" i="1" spc="-5" dirty="0">
                <a:latin typeface="Arial"/>
                <a:cs typeface="Arial"/>
              </a:rPr>
              <a:t>quy (</a:t>
            </a:r>
            <a:r>
              <a:rPr sz="2000" b="1" i="1" u="heavy" spc="-5" dirty="0">
                <a:uFill>
                  <a:solidFill>
                    <a:srgbClr val="000000"/>
                  </a:solidFill>
                </a:uFill>
                <a:latin typeface="Arial"/>
                <a:cs typeface="Arial"/>
              </a:rPr>
              <a:t>Regression</a:t>
            </a:r>
            <a:r>
              <a:rPr sz="2000" b="1" i="1" spc="-5" dirty="0">
                <a:latin typeface="Arial"/>
                <a:cs typeface="Arial"/>
              </a:rPr>
              <a:t>): </a:t>
            </a:r>
            <a:r>
              <a:rPr sz="2000" i="1" spc="-10" dirty="0">
                <a:latin typeface="Arial"/>
                <a:cs typeface="Arial"/>
              </a:rPr>
              <a:t>là việc học một hàm ánh </a:t>
            </a:r>
            <a:r>
              <a:rPr sz="2000" i="1" dirty="0">
                <a:latin typeface="Arial"/>
                <a:cs typeface="Arial"/>
              </a:rPr>
              <a:t>xạ </a:t>
            </a:r>
            <a:r>
              <a:rPr sz="2000" i="1" spc="-10" dirty="0">
                <a:latin typeface="Arial"/>
                <a:cs typeface="Arial"/>
              </a:rPr>
              <a:t>từ một </a:t>
            </a:r>
            <a:r>
              <a:rPr sz="2000" i="1" spc="-15" dirty="0">
                <a:latin typeface="Arial"/>
                <a:cs typeface="Arial"/>
              </a:rPr>
              <a:t>mẫu </a:t>
            </a:r>
            <a:r>
              <a:rPr sz="2000" i="1" spc="-10" dirty="0">
                <a:latin typeface="Arial"/>
                <a:cs typeface="Arial"/>
              </a:rPr>
              <a:t>dữ </a:t>
            </a:r>
            <a:r>
              <a:rPr sz="2000" i="1" spc="-15" dirty="0">
                <a:latin typeface="Arial"/>
                <a:cs typeface="Arial"/>
              </a:rPr>
              <a:t>liệu  </a:t>
            </a:r>
            <a:r>
              <a:rPr sz="2000" i="1" spc="-5" dirty="0">
                <a:latin typeface="Arial"/>
                <a:cs typeface="Arial"/>
              </a:rPr>
              <a:t>thành </a:t>
            </a:r>
            <a:r>
              <a:rPr sz="2000" i="1" spc="-10" dirty="0">
                <a:latin typeface="Arial"/>
                <a:cs typeface="Arial"/>
              </a:rPr>
              <a:t>một </a:t>
            </a:r>
            <a:r>
              <a:rPr sz="2000" i="1" dirty="0">
                <a:latin typeface="Arial"/>
                <a:cs typeface="Arial"/>
              </a:rPr>
              <a:t>biến </a:t>
            </a:r>
            <a:r>
              <a:rPr sz="2000" i="1" spc="-10" dirty="0">
                <a:latin typeface="Arial"/>
                <a:cs typeface="Arial"/>
              </a:rPr>
              <a:t>dự đoán </a:t>
            </a:r>
            <a:r>
              <a:rPr sz="2000" i="1" dirty="0">
                <a:latin typeface="Arial"/>
                <a:cs typeface="Arial"/>
              </a:rPr>
              <a:t>có </a:t>
            </a:r>
            <a:r>
              <a:rPr sz="2000" i="1" spc="-10" dirty="0">
                <a:latin typeface="Arial"/>
                <a:cs typeface="Arial"/>
              </a:rPr>
              <a:t>giá </a:t>
            </a:r>
            <a:r>
              <a:rPr sz="2000" i="1" spc="-5" dirty="0">
                <a:latin typeface="Arial"/>
                <a:cs typeface="Arial"/>
              </a:rPr>
              <a:t>trị thực. </a:t>
            </a:r>
            <a:r>
              <a:rPr sz="2000" i="1" spc="-10" dirty="0">
                <a:latin typeface="Arial"/>
                <a:cs typeface="Arial"/>
              </a:rPr>
              <a:t>Nhiệm </a:t>
            </a:r>
            <a:r>
              <a:rPr sz="2000" i="1" dirty="0">
                <a:latin typeface="Arial"/>
                <a:cs typeface="Arial"/>
              </a:rPr>
              <a:t>vụ </a:t>
            </a:r>
            <a:r>
              <a:rPr sz="2000" i="1" spc="-5" dirty="0">
                <a:latin typeface="Arial"/>
                <a:cs typeface="Arial"/>
              </a:rPr>
              <a:t>của </a:t>
            </a:r>
            <a:r>
              <a:rPr sz="2000" i="1" spc="-10" dirty="0">
                <a:latin typeface="Arial"/>
                <a:cs typeface="Arial"/>
              </a:rPr>
              <a:t>hồi quy </a:t>
            </a:r>
            <a:r>
              <a:rPr sz="2000" i="1" spc="-5" dirty="0">
                <a:latin typeface="Arial"/>
                <a:cs typeface="Arial"/>
              </a:rPr>
              <a:t>tương </a:t>
            </a:r>
            <a:r>
              <a:rPr sz="2000" i="1" spc="-10" dirty="0">
                <a:latin typeface="Arial"/>
                <a:cs typeface="Arial"/>
              </a:rPr>
              <a:t>tự như  phân </a:t>
            </a:r>
            <a:r>
              <a:rPr sz="2000" i="1" spc="-5" dirty="0">
                <a:latin typeface="Arial"/>
                <a:cs typeface="Arial"/>
              </a:rPr>
              <a:t>lớp, điểm </a:t>
            </a:r>
            <a:r>
              <a:rPr sz="2000" b="1" i="1" dirty="0">
                <a:solidFill>
                  <a:srgbClr val="FF0000"/>
                </a:solidFill>
                <a:latin typeface="Arial"/>
                <a:cs typeface="Arial"/>
              </a:rPr>
              <a:t>khác </a:t>
            </a:r>
            <a:r>
              <a:rPr sz="2000" b="1" i="1" spc="-5" dirty="0">
                <a:solidFill>
                  <a:srgbClr val="FF0000"/>
                </a:solidFill>
                <a:latin typeface="Arial"/>
                <a:cs typeface="Arial"/>
              </a:rPr>
              <a:t>nhau chính </a:t>
            </a:r>
            <a:r>
              <a:rPr sz="2000" b="1" i="1" spc="-10" dirty="0">
                <a:solidFill>
                  <a:srgbClr val="FF0000"/>
                </a:solidFill>
                <a:latin typeface="Arial"/>
                <a:cs typeface="Arial"/>
              </a:rPr>
              <a:t>là </a:t>
            </a:r>
            <a:r>
              <a:rPr sz="2000" b="1" i="1" spc="-5" dirty="0">
                <a:solidFill>
                  <a:srgbClr val="FF0000"/>
                </a:solidFill>
                <a:latin typeface="Arial"/>
                <a:cs typeface="Arial"/>
              </a:rPr>
              <a:t>ở chỗ thuộc </a:t>
            </a:r>
            <a:r>
              <a:rPr sz="2000" b="1" i="1" dirty="0">
                <a:solidFill>
                  <a:srgbClr val="FF0000"/>
                </a:solidFill>
                <a:latin typeface="Arial"/>
                <a:cs typeface="Arial"/>
              </a:rPr>
              <a:t>tính để </a:t>
            </a:r>
            <a:r>
              <a:rPr sz="2000" b="1" i="1" spc="-10" dirty="0">
                <a:solidFill>
                  <a:srgbClr val="FF0000"/>
                </a:solidFill>
                <a:latin typeface="Arial"/>
                <a:cs typeface="Arial"/>
              </a:rPr>
              <a:t>dự </a:t>
            </a:r>
            <a:r>
              <a:rPr sz="2000" b="1" i="1" spc="-5" dirty="0">
                <a:solidFill>
                  <a:srgbClr val="FF0000"/>
                </a:solidFill>
                <a:latin typeface="Arial"/>
                <a:cs typeface="Arial"/>
              </a:rPr>
              <a:t>báo </a:t>
            </a:r>
            <a:r>
              <a:rPr sz="2000" b="1" i="1" spc="-10" dirty="0">
                <a:solidFill>
                  <a:srgbClr val="FF0000"/>
                </a:solidFill>
                <a:latin typeface="Arial"/>
                <a:cs typeface="Arial"/>
              </a:rPr>
              <a:t>là </a:t>
            </a:r>
            <a:r>
              <a:rPr sz="2000" b="1" i="1" spc="-5" dirty="0">
                <a:solidFill>
                  <a:srgbClr val="FF0000"/>
                </a:solidFill>
                <a:latin typeface="Arial"/>
                <a:cs typeface="Arial"/>
              </a:rPr>
              <a:t>liên </a:t>
            </a:r>
            <a:r>
              <a:rPr sz="2000" b="1" i="1" spc="-10" dirty="0">
                <a:solidFill>
                  <a:srgbClr val="FF0000"/>
                </a:solidFill>
                <a:latin typeface="Arial"/>
                <a:cs typeface="Arial"/>
              </a:rPr>
              <a:t>tục </a:t>
            </a:r>
            <a:r>
              <a:rPr sz="2000" b="1" i="1" spc="-5" dirty="0">
                <a:solidFill>
                  <a:srgbClr val="FF0000"/>
                </a:solidFill>
                <a:latin typeface="Arial"/>
                <a:cs typeface="Arial"/>
              </a:rPr>
              <a:t>chứ  không rời</a:t>
            </a:r>
            <a:r>
              <a:rPr sz="2000" b="1" i="1" spc="15" dirty="0">
                <a:solidFill>
                  <a:srgbClr val="FF0000"/>
                </a:solidFill>
                <a:latin typeface="Arial"/>
                <a:cs typeface="Arial"/>
              </a:rPr>
              <a:t> </a:t>
            </a:r>
            <a:r>
              <a:rPr sz="2000" b="1" i="1" spc="-5" dirty="0">
                <a:solidFill>
                  <a:srgbClr val="FF0000"/>
                </a:solidFill>
                <a:latin typeface="Arial"/>
                <a:cs typeface="Arial"/>
              </a:rPr>
              <a:t>rạc.</a:t>
            </a:r>
            <a:endParaRPr sz="2000" b="1">
              <a:solidFill>
                <a:srgbClr val="FF0000"/>
              </a:solidFill>
              <a:latin typeface="Arial"/>
              <a:cs typeface="Arial"/>
            </a:endParaRPr>
          </a:p>
          <a:p>
            <a:pPr marL="12700" marR="5080" algn="just">
              <a:lnSpc>
                <a:spcPct val="150000"/>
              </a:lnSpc>
            </a:pPr>
            <a:r>
              <a:rPr sz="2000" spc="-20" dirty="0">
                <a:latin typeface="Arial"/>
                <a:cs typeface="Arial"/>
              </a:rPr>
              <a:t>Việc </a:t>
            </a:r>
            <a:r>
              <a:rPr sz="2000" spc="-10" dirty="0">
                <a:latin typeface="Arial"/>
                <a:cs typeface="Arial"/>
              </a:rPr>
              <a:t>dự </a:t>
            </a:r>
            <a:r>
              <a:rPr sz="2000" spc="-5" dirty="0">
                <a:latin typeface="Arial"/>
                <a:cs typeface="Arial"/>
              </a:rPr>
              <a:t>báo các </a:t>
            </a:r>
            <a:r>
              <a:rPr sz="2000" spc="-10" dirty="0">
                <a:latin typeface="Arial"/>
                <a:cs typeface="Arial"/>
              </a:rPr>
              <a:t>giá </a:t>
            </a:r>
            <a:r>
              <a:rPr sz="2000" spc="-5" dirty="0">
                <a:latin typeface="Arial"/>
                <a:cs typeface="Arial"/>
              </a:rPr>
              <a:t>trị </a:t>
            </a:r>
            <a:r>
              <a:rPr sz="2000" dirty="0">
                <a:latin typeface="Arial"/>
                <a:cs typeface="Arial"/>
              </a:rPr>
              <a:t>số </a:t>
            </a:r>
            <a:r>
              <a:rPr sz="2000" spc="-5" dirty="0">
                <a:latin typeface="Arial"/>
                <a:cs typeface="Arial"/>
              </a:rPr>
              <a:t>thường </a:t>
            </a:r>
            <a:r>
              <a:rPr sz="2000" spc="-10" dirty="0">
                <a:latin typeface="Arial"/>
                <a:cs typeface="Arial"/>
              </a:rPr>
              <a:t>được làm </a:t>
            </a:r>
            <a:r>
              <a:rPr sz="2000" spc="-15" dirty="0">
                <a:latin typeface="Arial"/>
                <a:cs typeface="Arial"/>
              </a:rPr>
              <a:t>bởi </a:t>
            </a:r>
            <a:r>
              <a:rPr sz="2000" spc="-5" dirty="0">
                <a:latin typeface="Arial"/>
                <a:cs typeface="Arial"/>
              </a:rPr>
              <a:t>các phương pháp thống </a:t>
            </a:r>
            <a:r>
              <a:rPr sz="2000" spc="30" dirty="0">
                <a:latin typeface="Arial"/>
                <a:cs typeface="Arial"/>
              </a:rPr>
              <a:t>kê  </a:t>
            </a:r>
            <a:r>
              <a:rPr sz="2000" dirty="0">
                <a:latin typeface="Arial"/>
                <a:cs typeface="Arial"/>
              </a:rPr>
              <a:t>cổ </a:t>
            </a:r>
            <a:r>
              <a:rPr sz="2000" spc="-10" dirty="0">
                <a:latin typeface="Arial"/>
                <a:cs typeface="Arial"/>
              </a:rPr>
              <a:t>điển </a:t>
            </a:r>
            <a:r>
              <a:rPr sz="2000" spc="-5" dirty="0">
                <a:latin typeface="Arial"/>
                <a:cs typeface="Arial"/>
              </a:rPr>
              <a:t>chẳng </a:t>
            </a:r>
            <a:r>
              <a:rPr sz="2000" dirty="0">
                <a:latin typeface="Arial"/>
                <a:cs typeface="Arial"/>
              </a:rPr>
              <a:t>hạn như </a:t>
            </a:r>
            <a:r>
              <a:rPr sz="2000" spc="-5" dirty="0">
                <a:latin typeface="Arial"/>
                <a:cs typeface="Arial"/>
              </a:rPr>
              <a:t>hồi </a:t>
            </a:r>
            <a:r>
              <a:rPr sz="2000" dirty="0">
                <a:latin typeface="Arial"/>
                <a:cs typeface="Arial"/>
              </a:rPr>
              <a:t>quy </a:t>
            </a:r>
            <a:r>
              <a:rPr sz="2000" spc="-5" dirty="0">
                <a:latin typeface="Arial"/>
                <a:cs typeface="Arial"/>
              </a:rPr>
              <a:t>tuyến </a:t>
            </a:r>
            <a:r>
              <a:rPr sz="2000" spc="-10" dirty="0">
                <a:latin typeface="Arial"/>
                <a:cs typeface="Arial"/>
              </a:rPr>
              <a:t>tính. </a:t>
            </a:r>
            <a:r>
              <a:rPr sz="2000" spc="-15" dirty="0">
                <a:latin typeface="Arial"/>
                <a:cs typeface="Arial"/>
              </a:rPr>
              <a:t>Tuy </a:t>
            </a:r>
            <a:r>
              <a:rPr sz="2000" spc="-5" dirty="0">
                <a:latin typeface="Arial"/>
                <a:cs typeface="Arial"/>
              </a:rPr>
              <a:t>nhiên </a:t>
            </a:r>
            <a:r>
              <a:rPr sz="2000" spc="-10" dirty="0">
                <a:latin typeface="Arial"/>
                <a:cs typeface="Arial"/>
              </a:rPr>
              <a:t>phương </a:t>
            </a:r>
            <a:r>
              <a:rPr sz="2000" dirty="0">
                <a:latin typeface="Arial"/>
                <a:cs typeface="Arial"/>
              </a:rPr>
              <a:t>pháp </a:t>
            </a:r>
            <a:r>
              <a:rPr sz="2000" spc="15" dirty="0">
                <a:latin typeface="Arial"/>
                <a:cs typeface="Arial"/>
              </a:rPr>
              <a:t>mô </a:t>
            </a:r>
            <a:r>
              <a:rPr sz="2000" spc="-10" dirty="0">
                <a:latin typeface="Arial"/>
                <a:cs typeface="Arial"/>
              </a:rPr>
              <a:t>hình  hóa cũng </a:t>
            </a:r>
            <a:r>
              <a:rPr sz="2000" dirty="0">
                <a:latin typeface="Arial"/>
                <a:cs typeface="Arial"/>
              </a:rPr>
              <a:t>có </a:t>
            </a:r>
            <a:r>
              <a:rPr sz="2000" spc="-5" dirty="0">
                <a:latin typeface="Arial"/>
                <a:cs typeface="Arial"/>
              </a:rPr>
              <a:t>thể </a:t>
            </a:r>
            <a:r>
              <a:rPr sz="2000" spc="-10" dirty="0">
                <a:latin typeface="Arial"/>
                <a:cs typeface="Arial"/>
              </a:rPr>
              <a:t>được </a:t>
            </a:r>
            <a:r>
              <a:rPr sz="2000" dirty="0">
                <a:latin typeface="Arial"/>
                <a:cs typeface="Arial"/>
              </a:rPr>
              <a:t>sử </a:t>
            </a:r>
            <a:r>
              <a:rPr sz="2000" spc="-10" dirty="0">
                <a:latin typeface="Arial"/>
                <a:cs typeface="Arial"/>
              </a:rPr>
              <a:t>dụng như </a:t>
            </a:r>
            <a:r>
              <a:rPr sz="2000" spc="-5" dirty="0">
                <a:latin typeface="Arial"/>
                <a:cs typeface="Arial"/>
              </a:rPr>
              <a:t>cây </a:t>
            </a:r>
            <a:r>
              <a:rPr sz="2000" spc="-20" dirty="0">
                <a:latin typeface="Arial"/>
                <a:cs typeface="Arial"/>
              </a:rPr>
              <a:t>quyết</a:t>
            </a:r>
            <a:r>
              <a:rPr sz="2000" spc="175" dirty="0">
                <a:latin typeface="Arial"/>
                <a:cs typeface="Arial"/>
              </a:rPr>
              <a:t> </a:t>
            </a:r>
            <a:r>
              <a:rPr sz="2000" spc="-15" dirty="0">
                <a:latin typeface="Arial"/>
                <a:cs typeface="Arial"/>
              </a:rPr>
              <a:t>định.</a:t>
            </a:r>
            <a:endParaRPr sz="2000">
              <a:latin typeface="Arial"/>
              <a:cs typeface="Arial"/>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29</a:t>
            </a:fld>
            <a:endParaRPr spc="-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0747" y="2743200"/>
            <a:ext cx="6582508" cy="1446550"/>
          </a:xfrm>
          <a:prstGeom prst="rect">
            <a:avLst/>
          </a:prstGeom>
          <a:solidFill>
            <a:schemeClr val="accent1">
              <a:lumMod val="75000"/>
            </a:schemeClr>
          </a:solidFill>
        </p:spPr>
        <p:txBody>
          <a:bodyPr wrap="none" lIns="91440" tIns="45720" rIns="91440" bIns="45720">
            <a:spAutoFit/>
          </a:bodyPr>
          <a:lstStyle/>
          <a:p>
            <a:pPr algn="ctr"/>
            <a:r>
              <a:rPr lang="vi-VN" sz="8800" b="1" cap="none"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Quan Trọng</a:t>
            </a:r>
            <a:endParaRPr lang="en-US" sz="8800" b="1" cap="none"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extLst>
      <p:ext uri="{BB962C8B-B14F-4D97-AF65-F5344CB8AC3E}">
        <p14:creationId xmlns:p14="http://schemas.microsoft.com/office/powerpoint/2010/main" val="1732992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3091" y="216027"/>
            <a:ext cx="5940425" cy="335915"/>
            <a:chOff x="963091" y="216027"/>
            <a:chExt cx="5940425" cy="335915"/>
          </a:xfrm>
        </p:grpSpPr>
        <p:sp>
          <p:nvSpPr>
            <p:cNvPr id="3" name="object 3"/>
            <p:cNvSpPr/>
            <p:nvPr/>
          </p:nvSpPr>
          <p:spPr>
            <a:xfrm>
              <a:off x="967663" y="220599"/>
              <a:ext cx="5931230" cy="32626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63167" y="346837"/>
              <a:ext cx="4223385" cy="196215"/>
            </a:xfrm>
            <a:custGeom>
              <a:avLst/>
              <a:gdLst/>
              <a:ahLst/>
              <a:cxnLst/>
              <a:rect l="l" t="t" r="r" b="b"/>
              <a:pathLst>
                <a:path w="4223385" h="196215">
                  <a:moveTo>
                    <a:pt x="597433" y="146812"/>
                  </a:moveTo>
                  <a:lnTo>
                    <a:pt x="646328" y="146812"/>
                  </a:lnTo>
                  <a:lnTo>
                    <a:pt x="646328" y="195707"/>
                  </a:lnTo>
                  <a:lnTo>
                    <a:pt x="597433" y="195707"/>
                  </a:lnTo>
                  <a:lnTo>
                    <a:pt x="597433" y="146812"/>
                  </a:lnTo>
                  <a:close/>
                </a:path>
                <a:path w="4223385" h="196215">
                  <a:moveTo>
                    <a:pt x="298729" y="146812"/>
                  </a:moveTo>
                  <a:lnTo>
                    <a:pt x="347624" y="146812"/>
                  </a:lnTo>
                  <a:lnTo>
                    <a:pt x="347624" y="195707"/>
                  </a:lnTo>
                  <a:lnTo>
                    <a:pt x="298729" y="195707"/>
                  </a:lnTo>
                  <a:lnTo>
                    <a:pt x="298729" y="146812"/>
                  </a:lnTo>
                  <a:close/>
                </a:path>
                <a:path w="4223385" h="196215">
                  <a:moveTo>
                    <a:pt x="0" y="146812"/>
                  </a:moveTo>
                  <a:lnTo>
                    <a:pt x="48933" y="146812"/>
                  </a:lnTo>
                  <a:lnTo>
                    <a:pt x="48933" y="195707"/>
                  </a:lnTo>
                  <a:lnTo>
                    <a:pt x="0" y="195707"/>
                  </a:lnTo>
                  <a:lnTo>
                    <a:pt x="0" y="146812"/>
                  </a:lnTo>
                  <a:close/>
                </a:path>
                <a:path w="4223385" h="196215">
                  <a:moveTo>
                    <a:pt x="4187850" y="0"/>
                  </a:moveTo>
                  <a:lnTo>
                    <a:pt x="4153306" y="94742"/>
                  </a:lnTo>
                  <a:lnTo>
                    <a:pt x="4223029" y="94742"/>
                  </a:lnTo>
                  <a:lnTo>
                    <a:pt x="4187850" y="0"/>
                  </a:lnTo>
                  <a:close/>
                </a:path>
                <a:path w="4223385" h="196215">
                  <a:moveTo>
                    <a:pt x="3108858" y="0"/>
                  </a:moveTo>
                  <a:lnTo>
                    <a:pt x="3074314" y="94742"/>
                  </a:lnTo>
                  <a:lnTo>
                    <a:pt x="3144037" y="94742"/>
                  </a:lnTo>
                  <a:lnTo>
                    <a:pt x="3108858" y="0"/>
                  </a:lnTo>
                  <a:close/>
                </a:path>
              </a:pathLst>
            </a:custGeom>
            <a:ln w="9144">
              <a:solidFill>
                <a:srgbClr val="D03E0C"/>
              </a:solidFill>
            </a:ln>
          </p:spPr>
          <p:txBody>
            <a:bodyPr wrap="square" lIns="0" tIns="0" rIns="0" bIns="0" rtlCol="0"/>
            <a:lstStyle/>
            <a:p>
              <a:endParaRPr/>
            </a:p>
          </p:txBody>
        </p:sp>
        <p:sp>
          <p:nvSpPr>
            <p:cNvPr id="5" name="object 5"/>
            <p:cNvSpPr/>
            <p:nvPr/>
          </p:nvSpPr>
          <p:spPr>
            <a:xfrm>
              <a:off x="4804029" y="325881"/>
              <a:ext cx="100076" cy="8153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474844" y="325881"/>
              <a:ext cx="100076" cy="8153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725036" y="325881"/>
              <a:ext cx="100075" cy="8153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999869" y="325881"/>
              <a:ext cx="100076" cy="8153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413626" y="322453"/>
              <a:ext cx="150368" cy="184912"/>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2780410" y="322453"/>
              <a:ext cx="150368" cy="184912"/>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967663" y="220599"/>
              <a:ext cx="5931535" cy="326390"/>
            </a:xfrm>
            <a:custGeom>
              <a:avLst/>
              <a:gdLst/>
              <a:ahLst/>
              <a:cxnLst/>
              <a:rect l="l" t="t" r="r" b="b"/>
              <a:pathLst>
                <a:path w="5931534" h="326390">
                  <a:moveTo>
                    <a:pt x="5684596" y="66675"/>
                  </a:moveTo>
                  <a:lnTo>
                    <a:pt x="5761685" y="66675"/>
                  </a:lnTo>
                  <a:lnTo>
                    <a:pt x="5808040" y="240791"/>
                  </a:lnTo>
                  <a:lnTo>
                    <a:pt x="5853887" y="66675"/>
                  </a:lnTo>
                  <a:lnTo>
                    <a:pt x="5931230" y="66675"/>
                  </a:lnTo>
                  <a:lnTo>
                    <a:pt x="5931230" y="321945"/>
                  </a:lnTo>
                  <a:lnTo>
                    <a:pt x="5883224" y="321945"/>
                  </a:lnTo>
                  <a:lnTo>
                    <a:pt x="5883224" y="121030"/>
                  </a:lnTo>
                  <a:lnTo>
                    <a:pt x="5832551" y="321945"/>
                  </a:lnTo>
                  <a:lnTo>
                    <a:pt x="5783021" y="321945"/>
                  </a:lnTo>
                  <a:lnTo>
                    <a:pt x="5732475" y="121030"/>
                  </a:lnTo>
                  <a:lnTo>
                    <a:pt x="5732475" y="321945"/>
                  </a:lnTo>
                  <a:lnTo>
                    <a:pt x="5684596" y="321945"/>
                  </a:lnTo>
                  <a:lnTo>
                    <a:pt x="5684596" y="66675"/>
                  </a:lnTo>
                  <a:close/>
                </a:path>
                <a:path w="5931534" h="326390">
                  <a:moveTo>
                    <a:pt x="5152085" y="66675"/>
                  </a:moveTo>
                  <a:lnTo>
                    <a:pt x="5203647" y="66675"/>
                  </a:lnTo>
                  <a:lnTo>
                    <a:pt x="5203647" y="167131"/>
                  </a:lnTo>
                  <a:lnTo>
                    <a:pt x="5304612" y="167131"/>
                  </a:lnTo>
                  <a:lnTo>
                    <a:pt x="5304612" y="66675"/>
                  </a:lnTo>
                  <a:lnTo>
                    <a:pt x="5356174" y="66675"/>
                  </a:lnTo>
                  <a:lnTo>
                    <a:pt x="5356174" y="321945"/>
                  </a:lnTo>
                  <a:lnTo>
                    <a:pt x="5304612" y="321945"/>
                  </a:lnTo>
                  <a:lnTo>
                    <a:pt x="5304612" y="210312"/>
                  </a:lnTo>
                  <a:lnTo>
                    <a:pt x="5203647" y="210312"/>
                  </a:lnTo>
                  <a:lnTo>
                    <a:pt x="5203647" y="321945"/>
                  </a:lnTo>
                  <a:lnTo>
                    <a:pt x="5152085" y="321945"/>
                  </a:lnTo>
                  <a:lnTo>
                    <a:pt x="5152085" y="66675"/>
                  </a:lnTo>
                  <a:close/>
                </a:path>
                <a:path w="5931534" h="326390">
                  <a:moveTo>
                    <a:pt x="4896434" y="66675"/>
                  </a:moveTo>
                  <a:lnTo>
                    <a:pt x="4946599" y="66675"/>
                  </a:lnTo>
                  <a:lnTo>
                    <a:pt x="5050993" y="237109"/>
                  </a:lnTo>
                  <a:lnTo>
                    <a:pt x="5050993" y="66675"/>
                  </a:lnTo>
                  <a:lnTo>
                    <a:pt x="5098872" y="66675"/>
                  </a:lnTo>
                  <a:lnTo>
                    <a:pt x="5098872" y="321945"/>
                  </a:lnTo>
                  <a:lnTo>
                    <a:pt x="5047183" y="321945"/>
                  </a:lnTo>
                  <a:lnTo>
                    <a:pt x="4944313" y="155448"/>
                  </a:lnTo>
                  <a:lnTo>
                    <a:pt x="4944313" y="321945"/>
                  </a:lnTo>
                  <a:lnTo>
                    <a:pt x="4896434" y="321945"/>
                  </a:lnTo>
                  <a:lnTo>
                    <a:pt x="4896434" y="66675"/>
                  </a:lnTo>
                  <a:close/>
                </a:path>
                <a:path w="5931534" h="326390">
                  <a:moveTo>
                    <a:pt x="4539818" y="66675"/>
                  </a:moveTo>
                  <a:lnTo>
                    <a:pt x="4589983" y="66675"/>
                  </a:lnTo>
                  <a:lnTo>
                    <a:pt x="4694377" y="237109"/>
                  </a:lnTo>
                  <a:lnTo>
                    <a:pt x="4694377" y="66675"/>
                  </a:lnTo>
                  <a:lnTo>
                    <a:pt x="4742256" y="66675"/>
                  </a:lnTo>
                  <a:lnTo>
                    <a:pt x="4742256" y="321945"/>
                  </a:lnTo>
                  <a:lnTo>
                    <a:pt x="4690567" y="321945"/>
                  </a:lnTo>
                  <a:lnTo>
                    <a:pt x="4587697" y="155448"/>
                  </a:lnTo>
                  <a:lnTo>
                    <a:pt x="4587697" y="321945"/>
                  </a:lnTo>
                  <a:lnTo>
                    <a:pt x="4539818" y="321945"/>
                  </a:lnTo>
                  <a:lnTo>
                    <a:pt x="4539818" y="66675"/>
                  </a:lnTo>
                  <a:close/>
                </a:path>
                <a:path w="5931534" h="326390">
                  <a:moveTo>
                    <a:pt x="4356684" y="66675"/>
                  </a:moveTo>
                  <a:lnTo>
                    <a:pt x="4411167" y="66675"/>
                  </a:lnTo>
                  <a:lnTo>
                    <a:pt x="4513402" y="321945"/>
                  </a:lnTo>
                  <a:lnTo>
                    <a:pt x="4457395" y="321945"/>
                  </a:lnTo>
                  <a:lnTo>
                    <a:pt x="4435043" y="263905"/>
                  </a:lnTo>
                  <a:lnTo>
                    <a:pt x="4333062" y="263905"/>
                  </a:lnTo>
                  <a:lnTo>
                    <a:pt x="4311980" y="321945"/>
                  </a:lnTo>
                  <a:lnTo>
                    <a:pt x="4257243" y="321945"/>
                  </a:lnTo>
                  <a:lnTo>
                    <a:pt x="4356684" y="66675"/>
                  </a:lnTo>
                  <a:close/>
                </a:path>
                <a:path w="5931534" h="326390">
                  <a:moveTo>
                    <a:pt x="4027373" y="66675"/>
                  </a:moveTo>
                  <a:lnTo>
                    <a:pt x="4078935" y="66675"/>
                  </a:lnTo>
                  <a:lnTo>
                    <a:pt x="4078935" y="167131"/>
                  </a:lnTo>
                  <a:lnTo>
                    <a:pt x="4179900" y="167131"/>
                  </a:lnTo>
                  <a:lnTo>
                    <a:pt x="4179900" y="66675"/>
                  </a:lnTo>
                  <a:lnTo>
                    <a:pt x="4231462" y="66675"/>
                  </a:lnTo>
                  <a:lnTo>
                    <a:pt x="4231462" y="321945"/>
                  </a:lnTo>
                  <a:lnTo>
                    <a:pt x="4179900" y="321945"/>
                  </a:lnTo>
                  <a:lnTo>
                    <a:pt x="4179900" y="210312"/>
                  </a:lnTo>
                  <a:lnTo>
                    <a:pt x="4078935" y="210312"/>
                  </a:lnTo>
                  <a:lnTo>
                    <a:pt x="4078935" y="321945"/>
                  </a:lnTo>
                  <a:lnTo>
                    <a:pt x="4027373" y="321945"/>
                  </a:lnTo>
                  <a:lnTo>
                    <a:pt x="4027373" y="66675"/>
                  </a:lnTo>
                  <a:close/>
                </a:path>
                <a:path w="5931534" h="326390">
                  <a:moveTo>
                    <a:pt x="3789502" y="66675"/>
                  </a:moveTo>
                  <a:lnTo>
                    <a:pt x="3872179" y="66675"/>
                  </a:lnTo>
                  <a:lnTo>
                    <a:pt x="3893638" y="66913"/>
                  </a:lnTo>
                  <a:lnTo>
                    <a:pt x="3933393" y="70484"/>
                  </a:lnTo>
                  <a:lnTo>
                    <a:pt x="3970223" y="95503"/>
                  </a:lnTo>
                  <a:lnTo>
                    <a:pt x="3984955" y="145161"/>
                  </a:lnTo>
                  <a:lnTo>
                    <a:pt x="3984429" y="156477"/>
                  </a:lnTo>
                  <a:lnTo>
                    <a:pt x="3966730" y="199072"/>
                  </a:lnTo>
                  <a:lnTo>
                    <a:pt x="3934798" y="220110"/>
                  </a:lnTo>
                  <a:lnTo>
                    <a:pt x="3891072" y="225442"/>
                  </a:lnTo>
                  <a:lnTo>
                    <a:pt x="3874592" y="225678"/>
                  </a:lnTo>
                  <a:lnTo>
                    <a:pt x="3840937" y="225678"/>
                  </a:lnTo>
                  <a:lnTo>
                    <a:pt x="3840937" y="321945"/>
                  </a:lnTo>
                  <a:lnTo>
                    <a:pt x="3789502" y="321945"/>
                  </a:lnTo>
                  <a:lnTo>
                    <a:pt x="3789502" y="66675"/>
                  </a:lnTo>
                  <a:close/>
                </a:path>
                <a:path w="5931534" h="326390">
                  <a:moveTo>
                    <a:pt x="3460318" y="66675"/>
                  </a:moveTo>
                  <a:lnTo>
                    <a:pt x="3542995" y="66675"/>
                  </a:lnTo>
                  <a:lnTo>
                    <a:pt x="3564454" y="66913"/>
                  </a:lnTo>
                  <a:lnTo>
                    <a:pt x="3604209" y="70484"/>
                  </a:lnTo>
                  <a:lnTo>
                    <a:pt x="3641039" y="95503"/>
                  </a:lnTo>
                  <a:lnTo>
                    <a:pt x="3655771" y="145161"/>
                  </a:lnTo>
                  <a:lnTo>
                    <a:pt x="3655245" y="156477"/>
                  </a:lnTo>
                  <a:lnTo>
                    <a:pt x="3637546" y="199072"/>
                  </a:lnTo>
                  <a:lnTo>
                    <a:pt x="3605614" y="220110"/>
                  </a:lnTo>
                  <a:lnTo>
                    <a:pt x="3561888" y="225442"/>
                  </a:lnTo>
                  <a:lnTo>
                    <a:pt x="3545408" y="225678"/>
                  </a:lnTo>
                  <a:lnTo>
                    <a:pt x="3511753" y="225678"/>
                  </a:lnTo>
                  <a:lnTo>
                    <a:pt x="3511753" y="321945"/>
                  </a:lnTo>
                  <a:lnTo>
                    <a:pt x="3460318" y="321945"/>
                  </a:lnTo>
                  <a:lnTo>
                    <a:pt x="3460318" y="66675"/>
                  </a:lnTo>
                  <a:close/>
                </a:path>
                <a:path w="5931534" h="326390">
                  <a:moveTo>
                    <a:pt x="3277692" y="66675"/>
                  </a:moveTo>
                  <a:lnTo>
                    <a:pt x="3332175" y="66675"/>
                  </a:lnTo>
                  <a:lnTo>
                    <a:pt x="3434410" y="321945"/>
                  </a:lnTo>
                  <a:lnTo>
                    <a:pt x="3378403" y="321945"/>
                  </a:lnTo>
                  <a:lnTo>
                    <a:pt x="3356051" y="263905"/>
                  </a:lnTo>
                  <a:lnTo>
                    <a:pt x="3254070" y="263905"/>
                  </a:lnTo>
                  <a:lnTo>
                    <a:pt x="3232988" y="321945"/>
                  </a:lnTo>
                  <a:lnTo>
                    <a:pt x="3178251" y="321945"/>
                  </a:lnTo>
                  <a:lnTo>
                    <a:pt x="3277692" y="66675"/>
                  </a:lnTo>
                  <a:close/>
                </a:path>
                <a:path w="5931534" h="326390">
                  <a:moveTo>
                    <a:pt x="2948381" y="66675"/>
                  </a:moveTo>
                  <a:lnTo>
                    <a:pt x="2999943" y="66675"/>
                  </a:lnTo>
                  <a:lnTo>
                    <a:pt x="2999943" y="167131"/>
                  </a:lnTo>
                  <a:lnTo>
                    <a:pt x="3100908" y="167131"/>
                  </a:lnTo>
                  <a:lnTo>
                    <a:pt x="3100908" y="66675"/>
                  </a:lnTo>
                  <a:lnTo>
                    <a:pt x="3152470" y="66675"/>
                  </a:lnTo>
                  <a:lnTo>
                    <a:pt x="3152470" y="321945"/>
                  </a:lnTo>
                  <a:lnTo>
                    <a:pt x="3100908" y="321945"/>
                  </a:lnTo>
                  <a:lnTo>
                    <a:pt x="3100908" y="210312"/>
                  </a:lnTo>
                  <a:lnTo>
                    <a:pt x="2999943" y="210312"/>
                  </a:lnTo>
                  <a:lnTo>
                    <a:pt x="2999943" y="321945"/>
                  </a:lnTo>
                  <a:lnTo>
                    <a:pt x="2948381" y="321945"/>
                  </a:lnTo>
                  <a:lnTo>
                    <a:pt x="2948381" y="66675"/>
                  </a:lnTo>
                  <a:close/>
                </a:path>
                <a:path w="5931534" h="326390">
                  <a:moveTo>
                    <a:pt x="2710510" y="66675"/>
                  </a:moveTo>
                  <a:lnTo>
                    <a:pt x="2793187" y="66675"/>
                  </a:lnTo>
                  <a:lnTo>
                    <a:pt x="2814646" y="66913"/>
                  </a:lnTo>
                  <a:lnTo>
                    <a:pt x="2854401" y="70484"/>
                  </a:lnTo>
                  <a:lnTo>
                    <a:pt x="2891231" y="95503"/>
                  </a:lnTo>
                  <a:lnTo>
                    <a:pt x="2905963" y="145161"/>
                  </a:lnTo>
                  <a:lnTo>
                    <a:pt x="2905437" y="156477"/>
                  </a:lnTo>
                  <a:lnTo>
                    <a:pt x="2887738" y="199072"/>
                  </a:lnTo>
                  <a:lnTo>
                    <a:pt x="2855806" y="220110"/>
                  </a:lnTo>
                  <a:lnTo>
                    <a:pt x="2812080" y="225442"/>
                  </a:lnTo>
                  <a:lnTo>
                    <a:pt x="2795600" y="225678"/>
                  </a:lnTo>
                  <a:lnTo>
                    <a:pt x="2761945" y="225678"/>
                  </a:lnTo>
                  <a:lnTo>
                    <a:pt x="2761945" y="321945"/>
                  </a:lnTo>
                  <a:lnTo>
                    <a:pt x="2710510" y="321945"/>
                  </a:lnTo>
                  <a:lnTo>
                    <a:pt x="2710510" y="66675"/>
                  </a:lnTo>
                  <a:close/>
                </a:path>
                <a:path w="5931534" h="326390">
                  <a:moveTo>
                    <a:pt x="2080082" y="66675"/>
                  </a:moveTo>
                  <a:lnTo>
                    <a:pt x="2130247" y="66675"/>
                  </a:lnTo>
                  <a:lnTo>
                    <a:pt x="2234641" y="237109"/>
                  </a:lnTo>
                  <a:lnTo>
                    <a:pt x="2234641" y="66675"/>
                  </a:lnTo>
                  <a:lnTo>
                    <a:pt x="2282520" y="66675"/>
                  </a:lnTo>
                  <a:lnTo>
                    <a:pt x="2282520" y="321945"/>
                  </a:lnTo>
                  <a:lnTo>
                    <a:pt x="2230831" y="321945"/>
                  </a:lnTo>
                  <a:lnTo>
                    <a:pt x="2127961" y="155448"/>
                  </a:lnTo>
                  <a:lnTo>
                    <a:pt x="2127961" y="321945"/>
                  </a:lnTo>
                  <a:lnTo>
                    <a:pt x="2080082" y="321945"/>
                  </a:lnTo>
                  <a:lnTo>
                    <a:pt x="2080082" y="66675"/>
                  </a:lnTo>
                  <a:close/>
                </a:path>
                <a:path w="5931534" h="326390">
                  <a:moveTo>
                    <a:pt x="1478737" y="66675"/>
                  </a:moveTo>
                  <a:lnTo>
                    <a:pt x="1530299" y="66675"/>
                  </a:lnTo>
                  <a:lnTo>
                    <a:pt x="1530299" y="204977"/>
                  </a:lnTo>
                  <a:lnTo>
                    <a:pt x="1530418" y="220075"/>
                  </a:lnTo>
                  <a:lnTo>
                    <a:pt x="1537964" y="262745"/>
                  </a:lnTo>
                  <a:lnTo>
                    <a:pt x="1581988" y="282193"/>
                  </a:lnTo>
                  <a:lnTo>
                    <a:pt x="1600323" y="280263"/>
                  </a:lnTo>
                  <a:lnTo>
                    <a:pt x="1628470" y="251205"/>
                  </a:lnTo>
                  <a:lnTo>
                    <a:pt x="1630756" y="207899"/>
                  </a:lnTo>
                  <a:lnTo>
                    <a:pt x="1630756" y="66675"/>
                  </a:lnTo>
                  <a:lnTo>
                    <a:pt x="1682318" y="66675"/>
                  </a:lnTo>
                  <a:lnTo>
                    <a:pt x="1682318" y="157734"/>
                  </a:lnTo>
                  <a:lnTo>
                    <a:pt x="1693940" y="154805"/>
                  </a:lnTo>
                  <a:lnTo>
                    <a:pt x="1723466" y="126110"/>
                  </a:lnTo>
                  <a:lnTo>
                    <a:pt x="1723720" y="115570"/>
                  </a:lnTo>
                  <a:lnTo>
                    <a:pt x="1699971" y="115570"/>
                  </a:lnTo>
                  <a:lnTo>
                    <a:pt x="1699971" y="66675"/>
                  </a:lnTo>
                  <a:lnTo>
                    <a:pt x="1748993" y="66675"/>
                  </a:lnTo>
                  <a:lnTo>
                    <a:pt x="1748993" y="101726"/>
                  </a:lnTo>
                  <a:lnTo>
                    <a:pt x="1742970" y="141438"/>
                  </a:lnTo>
                  <a:lnTo>
                    <a:pt x="1711242" y="169957"/>
                  </a:lnTo>
                  <a:lnTo>
                    <a:pt x="1682318" y="177546"/>
                  </a:lnTo>
                  <a:lnTo>
                    <a:pt x="1682318" y="200787"/>
                  </a:lnTo>
                  <a:lnTo>
                    <a:pt x="1681270" y="239522"/>
                  </a:lnTo>
                  <a:lnTo>
                    <a:pt x="1672253" y="283019"/>
                  </a:lnTo>
                  <a:lnTo>
                    <a:pt x="1630565" y="319119"/>
                  </a:lnTo>
                  <a:lnTo>
                    <a:pt x="1583512" y="326263"/>
                  </a:lnTo>
                  <a:lnTo>
                    <a:pt x="1555461" y="324358"/>
                  </a:lnTo>
                  <a:lnTo>
                    <a:pt x="1512789" y="309118"/>
                  </a:lnTo>
                  <a:lnTo>
                    <a:pt x="1486005" y="274923"/>
                  </a:lnTo>
                  <a:lnTo>
                    <a:pt x="1479048" y="223012"/>
                  </a:lnTo>
                  <a:lnTo>
                    <a:pt x="1478737" y="202818"/>
                  </a:lnTo>
                  <a:lnTo>
                    <a:pt x="1478737" y="66675"/>
                  </a:lnTo>
                  <a:close/>
                </a:path>
                <a:path w="5931534" h="326390">
                  <a:moveTo>
                    <a:pt x="1223213" y="66675"/>
                  </a:moveTo>
                  <a:lnTo>
                    <a:pt x="1274775" y="66675"/>
                  </a:lnTo>
                  <a:lnTo>
                    <a:pt x="1274775" y="167131"/>
                  </a:lnTo>
                  <a:lnTo>
                    <a:pt x="1375740" y="167131"/>
                  </a:lnTo>
                  <a:lnTo>
                    <a:pt x="1375740" y="66675"/>
                  </a:lnTo>
                  <a:lnTo>
                    <a:pt x="1427302" y="66675"/>
                  </a:lnTo>
                  <a:lnTo>
                    <a:pt x="1427302" y="321945"/>
                  </a:lnTo>
                  <a:lnTo>
                    <a:pt x="1375740" y="321945"/>
                  </a:lnTo>
                  <a:lnTo>
                    <a:pt x="1375740" y="210312"/>
                  </a:lnTo>
                  <a:lnTo>
                    <a:pt x="1274775" y="210312"/>
                  </a:lnTo>
                  <a:lnTo>
                    <a:pt x="1274775" y="321945"/>
                  </a:lnTo>
                  <a:lnTo>
                    <a:pt x="1223213" y="321945"/>
                  </a:lnTo>
                  <a:lnTo>
                    <a:pt x="1223213" y="66675"/>
                  </a:lnTo>
                  <a:close/>
                </a:path>
                <a:path w="5931534" h="326390">
                  <a:moveTo>
                    <a:pt x="985342" y="66675"/>
                  </a:moveTo>
                  <a:lnTo>
                    <a:pt x="1068019" y="66675"/>
                  </a:lnTo>
                  <a:lnTo>
                    <a:pt x="1089478" y="66913"/>
                  </a:lnTo>
                  <a:lnTo>
                    <a:pt x="1129233" y="70484"/>
                  </a:lnTo>
                  <a:lnTo>
                    <a:pt x="1166063" y="95503"/>
                  </a:lnTo>
                  <a:lnTo>
                    <a:pt x="1180795" y="145161"/>
                  </a:lnTo>
                  <a:lnTo>
                    <a:pt x="1180269" y="156477"/>
                  </a:lnTo>
                  <a:lnTo>
                    <a:pt x="1162570" y="199072"/>
                  </a:lnTo>
                  <a:lnTo>
                    <a:pt x="1130638" y="220110"/>
                  </a:lnTo>
                  <a:lnTo>
                    <a:pt x="1086912" y="225442"/>
                  </a:lnTo>
                  <a:lnTo>
                    <a:pt x="1070432" y="225678"/>
                  </a:lnTo>
                  <a:lnTo>
                    <a:pt x="1036777" y="225678"/>
                  </a:lnTo>
                  <a:lnTo>
                    <a:pt x="1036777" y="321945"/>
                  </a:lnTo>
                  <a:lnTo>
                    <a:pt x="985342" y="321945"/>
                  </a:lnTo>
                  <a:lnTo>
                    <a:pt x="985342" y="66675"/>
                  </a:lnTo>
                  <a:close/>
                </a:path>
                <a:path w="5931534" h="326390">
                  <a:moveTo>
                    <a:pt x="664921" y="65658"/>
                  </a:moveTo>
                  <a:lnTo>
                    <a:pt x="711016" y="78571"/>
                  </a:lnTo>
                  <a:lnTo>
                    <a:pt x="736263" y="108616"/>
                  </a:lnTo>
                  <a:lnTo>
                    <a:pt x="740740" y="131064"/>
                  </a:lnTo>
                  <a:lnTo>
                    <a:pt x="738432" y="147048"/>
                  </a:lnTo>
                  <a:lnTo>
                    <a:pt x="731516" y="161305"/>
                  </a:lnTo>
                  <a:lnTo>
                    <a:pt x="720005" y="173872"/>
                  </a:lnTo>
                  <a:lnTo>
                    <a:pt x="703910" y="184785"/>
                  </a:lnTo>
                  <a:lnTo>
                    <a:pt x="714389" y="187827"/>
                  </a:lnTo>
                  <a:lnTo>
                    <a:pt x="744829" y="214360"/>
                  </a:lnTo>
                  <a:lnTo>
                    <a:pt x="752170" y="245363"/>
                  </a:lnTo>
                  <a:lnTo>
                    <a:pt x="750644" y="261510"/>
                  </a:lnTo>
                  <a:lnTo>
                    <a:pt x="727659" y="302640"/>
                  </a:lnTo>
                  <a:lnTo>
                    <a:pt x="684100" y="324786"/>
                  </a:lnTo>
                  <a:lnTo>
                    <a:pt x="666572" y="326263"/>
                  </a:lnTo>
                  <a:lnTo>
                    <a:pt x="649974" y="325022"/>
                  </a:lnTo>
                  <a:lnTo>
                    <a:pt x="609041" y="306324"/>
                  </a:lnTo>
                  <a:lnTo>
                    <a:pt x="585627" y="269587"/>
                  </a:lnTo>
                  <a:lnTo>
                    <a:pt x="582625" y="254253"/>
                  </a:lnTo>
                  <a:lnTo>
                    <a:pt x="629996" y="248412"/>
                  </a:lnTo>
                  <a:lnTo>
                    <a:pt x="631615" y="256934"/>
                  </a:lnTo>
                  <a:lnTo>
                    <a:pt x="634187" y="264398"/>
                  </a:lnTo>
                  <a:lnTo>
                    <a:pt x="666191" y="285750"/>
                  </a:lnTo>
                  <a:lnTo>
                    <a:pt x="673430" y="285033"/>
                  </a:lnTo>
                  <a:lnTo>
                    <a:pt x="701362" y="252493"/>
                  </a:lnTo>
                  <a:lnTo>
                    <a:pt x="702005" y="243204"/>
                  </a:lnTo>
                  <a:lnTo>
                    <a:pt x="701386" y="234461"/>
                  </a:lnTo>
                  <a:lnTo>
                    <a:pt x="674829" y="203868"/>
                  </a:lnTo>
                  <a:lnTo>
                    <a:pt x="667969" y="203200"/>
                  </a:lnTo>
                  <a:lnTo>
                    <a:pt x="661619" y="203200"/>
                  </a:lnTo>
                  <a:lnTo>
                    <a:pt x="654126" y="204470"/>
                  </a:lnTo>
                  <a:lnTo>
                    <a:pt x="645490" y="206883"/>
                  </a:lnTo>
                  <a:lnTo>
                    <a:pt x="650824" y="167004"/>
                  </a:lnTo>
                  <a:lnTo>
                    <a:pt x="689003" y="147716"/>
                  </a:lnTo>
                  <a:lnTo>
                    <a:pt x="691591" y="134111"/>
                  </a:lnTo>
                  <a:lnTo>
                    <a:pt x="691591" y="125475"/>
                  </a:lnTo>
                  <a:lnTo>
                    <a:pt x="689051" y="118618"/>
                  </a:lnTo>
                  <a:lnTo>
                    <a:pt x="683971" y="113537"/>
                  </a:lnTo>
                  <a:lnTo>
                    <a:pt x="678891" y="108457"/>
                  </a:lnTo>
                  <a:lnTo>
                    <a:pt x="672033" y="105791"/>
                  </a:lnTo>
                  <a:lnTo>
                    <a:pt x="663524" y="105791"/>
                  </a:lnTo>
                  <a:lnTo>
                    <a:pt x="655269" y="105791"/>
                  </a:lnTo>
                  <a:lnTo>
                    <a:pt x="631393" y="139953"/>
                  </a:lnTo>
                  <a:lnTo>
                    <a:pt x="586308" y="132333"/>
                  </a:lnTo>
                  <a:lnTo>
                    <a:pt x="600405" y="95376"/>
                  </a:lnTo>
                  <a:lnTo>
                    <a:pt x="635685" y="70105"/>
                  </a:lnTo>
                  <a:lnTo>
                    <a:pt x="654683" y="66157"/>
                  </a:lnTo>
                  <a:lnTo>
                    <a:pt x="664921" y="65658"/>
                  </a:lnTo>
                  <a:close/>
                </a:path>
                <a:path w="5931534" h="326390">
                  <a:moveTo>
                    <a:pt x="366217" y="65658"/>
                  </a:moveTo>
                  <a:lnTo>
                    <a:pt x="412312" y="78571"/>
                  </a:lnTo>
                  <a:lnTo>
                    <a:pt x="437559" y="108616"/>
                  </a:lnTo>
                  <a:lnTo>
                    <a:pt x="442036" y="131064"/>
                  </a:lnTo>
                  <a:lnTo>
                    <a:pt x="439728" y="147048"/>
                  </a:lnTo>
                  <a:lnTo>
                    <a:pt x="432812" y="161305"/>
                  </a:lnTo>
                  <a:lnTo>
                    <a:pt x="421301" y="173872"/>
                  </a:lnTo>
                  <a:lnTo>
                    <a:pt x="405206" y="184785"/>
                  </a:lnTo>
                  <a:lnTo>
                    <a:pt x="415685" y="187827"/>
                  </a:lnTo>
                  <a:lnTo>
                    <a:pt x="446125" y="214360"/>
                  </a:lnTo>
                  <a:lnTo>
                    <a:pt x="453466" y="245363"/>
                  </a:lnTo>
                  <a:lnTo>
                    <a:pt x="451940" y="261510"/>
                  </a:lnTo>
                  <a:lnTo>
                    <a:pt x="428955" y="302640"/>
                  </a:lnTo>
                  <a:lnTo>
                    <a:pt x="385396" y="324786"/>
                  </a:lnTo>
                  <a:lnTo>
                    <a:pt x="367868" y="326263"/>
                  </a:lnTo>
                  <a:lnTo>
                    <a:pt x="351270" y="325022"/>
                  </a:lnTo>
                  <a:lnTo>
                    <a:pt x="310337" y="306324"/>
                  </a:lnTo>
                  <a:lnTo>
                    <a:pt x="286921" y="269587"/>
                  </a:lnTo>
                  <a:lnTo>
                    <a:pt x="283895" y="254253"/>
                  </a:lnTo>
                  <a:lnTo>
                    <a:pt x="331292" y="248412"/>
                  </a:lnTo>
                  <a:lnTo>
                    <a:pt x="332911" y="256934"/>
                  </a:lnTo>
                  <a:lnTo>
                    <a:pt x="335483" y="264398"/>
                  </a:lnTo>
                  <a:lnTo>
                    <a:pt x="367487" y="285750"/>
                  </a:lnTo>
                  <a:lnTo>
                    <a:pt x="374726" y="285033"/>
                  </a:lnTo>
                  <a:lnTo>
                    <a:pt x="402658" y="252493"/>
                  </a:lnTo>
                  <a:lnTo>
                    <a:pt x="403301" y="243204"/>
                  </a:lnTo>
                  <a:lnTo>
                    <a:pt x="402682" y="234461"/>
                  </a:lnTo>
                  <a:lnTo>
                    <a:pt x="376125" y="203868"/>
                  </a:lnTo>
                  <a:lnTo>
                    <a:pt x="369265" y="203200"/>
                  </a:lnTo>
                  <a:lnTo>
                    <a:pt x="362915" y="203200"/>
                  </a:lnTo>
                  <a:lnTo>
                    <a:pt x="355422" y="204470"/>
                  </a:lnTo>
                  <a:lnTo>
                    <a:pt x="346786" y="206883"/>
                  </a:lnTo>
                  <a:lnTo>
                    <a:pt x="352120" y="167004"/>
                  </a:lnTo>
                  <a:lnTo>
                    <a:pt x="390299" y="147716"/>
                  </a:lnTo>
                  <a:lnTo>
                    <a:pt x="392887" y="134111"/>
                  </a:lnTo>
                  <a:lnTo>
                    <a:pt x="392887" y="125475"/>
                  </a:lnTo>
                  <a:lnTo>
                    <a:pt x="390347" y="118618"/>
                  </a:lnTo>
                  <a:lnTo>
                    <a:pt x="385267" y="113537"/>
                  </a:lnTo>
                  <a:lnTo>
                    <a:pt x="380187" y="108457"/>
                  </a:lnTo>
                  <a:lnTo>
                    <a:pt x="373329" y="105791"/>
                  </a:lnTo>
                  <a:lnTo>
                    <a:pt x="364820" y="105791"/>
                  </a:lnTo>
                  <a:lnTo>
                    <a:pt x="356565" y="105791"/>
                  </a:lnTo>
                  <a:lnTo>
                    <a:pt x="332689" y="139953"/>
                  </a:lnTo>
                  <a:lnTo>
                    <a:pt x="287553" y="132333"/>
                  </a:lnTo>
                  <a:lnTo>
                    <a:pt x="301751" y="95376"/>
                  </a:lnTo>
                  <a:lnTo>
                    <a:pt x="336981" y="70105"/>
                  </a:lnTo>
                  <a:lnTo>
                    <a:pt x="355979" y="66157"/>
                  </a:lnTo>
                  <a:lnTo>
                    <a:pt x="366217" y="65658"/>
                  </a:lnTo>
                  <a:close/>
                </a:path>
                <a:path w="5931534" h="326390">
                  <a:moveTo>
                    <a:pt x="72428" y="65658"/>
                  </a:moveTo>
                  <a:lnTo>
                    <a:pt x="112140" y="65658"/>
                  </a:lnTo>
                  <a:lnTo>
                    <a:pt x="112140" y="321945"/>
                  </a:lnTo>
                  <a:lnTo>
                    <a:pt x="63207" y="321945"/>
                  </a:lnTo>
                  <a:lnTo>
                    <a:pt x="63207" y="137540"/>
                  </a:lnTo>
                  <a:lnTo>
                    <a:pt x="49199" y="149282"/>
                  </a:lnTo>
                  <a:lnTo>
                    <a:pt x="33994" y="159369"/>
                  </a:lnTo>
                  <a:lnTo>
                    <a:pt x="17595" y="167812"/>
                  </a:lnTo>
                  <a:lnTo>
                    <a:pt x="0" y="174625"/>
                  </a:lnTo>
                  <a:lnTo>
                    <a:pt x="0" y="130175"/>
                  </a:lnTo>
                  <a:lnTo>
                    <a:pt x="9779" y="126392"/>
                  </a:lnTo>
                  <a:lnTo>
                    <a:pt x="19975" y="121157"/>
                  </a:lnTo>
                  <a:lnTo>
                    <a:pt x="51966" y="97305"/>
                  </a:lnTo>
                  <a:lnTo>
                    <a:pt x="67372" y="76922"/>
                  </a:lnTo>
                  <a:lnTo>
                    <a:pt x="72428" y="65658"/>
                  </a:lnTo>
                  <a:close/>
                </a:path>
                <a:path w="5931534" h="326390">
                  <a:moveTo>
                    <a:pt x="5520893" y="62356"/>
                  </a:moveTo>
                  <a:lnTo>
                    <a:pt x="5571756" y="71104"/>
                  </a:lnTo>
                  <a:lnTo>
                    <a:pt x="5611190" y="97281"/>
                  </a:lnTo>
                  <a:lnTo>
                    <a:pt x="5636621" y="139128"/>
                  </a:lnTo>
                  <a:lnTo>
                    <a:pt x="5645099" y="194690"/>
                  </a:lnTo>
                  <a:lnTo>
                    <a:pt x="5643001" y="223883"/>
                  </a:lnTo>
                  <a:lnTo>
                    <a:pt x="5626186" y="272218"/>
                  </a:lnTo>
                  <a:lnTo>
                    <a:pt x="5593253" y="306653"/>
                  </a:lnTo>
                  <a:lnTo>
                    <a:pt x="5548347" y="324092"/>
                  </a:lnTo>
                  <a:lnTo>
                    <a:pt x="5521655" y="326263"/>
                  </a:lnTo>
                  <a:lnTo>
                    <a:pt x="5494629" y="324096"/>
                  </a:lnTo>
                  <a:lnTo>
                    <a:pt x="5449342" y="306760"/>
                  </a:lnTo>
                  <a:lnTo>
                    <a:pt x="5416362" y="272540"/>
                  </a:lnTo>
                  <a:lnTo>
                    <a:pt x="5399546" y="224672"/>
                  </a:lnTo>
                  <a:lnTo>
                    <a:pt x="5397449" y="195834"/>
                  </a:lnTo>
                  <a:lnTo>
                    <a:pt x="5398185" y="177166"/>
                  </a:lnTo>
                  <a:lnTo>
                    <a:pt x="5409133" y="130428"/>
                  </a:lnTo>
                  <a:lnTo>
                    <a:pt x="5432882" y="95376"/>
                  </a:lnTo>
                  <a:lnTo>
                    <a:pt x="5465902" y="72390"/>
                  </a:lnTo>
                  <a:lnTo>
                    <a:pt x="5505800" y="62978"/>
                  </a:lnTo>
                  <a:lnTo>
                    <a:pt x="5520893" y="62356"/>
                  </a:lnTo>
                  <a:close/>
                </a:path>
                <a:path w="5931534" h="326390">
                  <a:moveTo>
                    <a:pt x="2453462" y="62356"/>
                  </a:moveTo>
                  <a:lnTo>
                    <a:pt x="2495753" y="67325"/>
                  </a:lnTo>
                  <a:lnTo>
                    <a:pt x="2539901" y="93176"/>
                  </a:lnTo>
                  <a:lnTo>
                    <a:pt x="2562047" y="137413"/>
                  </a:lnTo>
                  <a:lnTo>
                    <a:pt x="2510866" y="146938"/>
                  </a:lnTo>
                  <a:lnTo>
                    <a:pt x="2507601" y="138009"/>
                  </a:lnTo>
                  <a:lnTo>
                    <a:pt x="2503135" y="130079"/>
                  </a:lnTo>
                  <a:lnTo>
                    <a:pt x="2464132" y="107094"/>
                  </a:lnTo>
                  <a:lnTo>
                    <a:pt x="2453462" y="106425"/>
                  </a:lnTo>
                  <a:lnTo>
                    <a:pt x="2437388" y="107759"/>
                  </a:lnTo>
                  <a:lnTo>
                    <a:pt x="2399741" y="127761"/>
                  </a:lnTo>
                  <a:lnTo>
                    <a:pt x="2381042" y="171571"/>
                  </a:lnTo>
                  <a:lnTo>
                    <a:pt x="2379802" y="191388"/>
                  </a:lnTo>
                  <a:lnTo>
                    <a:pt x="2381064" y="212651"/>
                  </a:lnTo>
                  <a:lnTo>
                    <a:pt x="2399995" y="259461"/>
                  </a:lnTo>
                  <a:lnTo>
                    <a:pt x="2437357" y="280785"/>
                  </a:lnTo>
                  <a:lnTo>
                    <a:pt x="2452954" y="282193"/>
                  </a:lnTo>
                  <a:lnTo>
                    <a:pt x="2461050" y="281809"/>
                  </a:lnTo>
                  <a:lnTo>
                    <a:pt x="2500499" y="268874"/>
                  </a:lnTo>
                  <a:lnTo>
                    <a:pt x="2513279" y="260476"/>
                  </a:lnTo>
                  <a:lnTo>
                    <a:pt x="2513279" y="228091"/>
                  </a:lnTo>
                  <a:lnTo>
                    <a:pt x="2454351" y="228091"/>
                  </a:lnTo>
                  <a:lnTo>
                    <a:pt x="2454351" y="185038"/>
                  </a:lnTo>
                  <a:lnTo>
                    <a:pt x="2565349" y="185038"/>
                  </a:lnTo>
                  <a:lnTo>
                    <a:pt x="2565349" y="286765"/>
                  </a:lnTo>
                  <a:lnTo>
                    <a:pt x="2532916" y="308161"/>
                  </a:lnTo>
                  <a:lnTo>
                    <a:pt x="2487561" y="323294"/>
                  </a:lnTo>
                  <a:lnTo>
                    <a:pt x="2456256" y="326263"/>
                  </a:lnTo>
                  <a:lnTo>
                    <a:pt x="2436823" y="325215"/>
                  </a:lnTo>
                  <a:lnTo>
                    <a:pt x="2386406" y="309499"/>
                  </a:lnTo>
                  <a:lnTo>
                    <a:pt x="2350080" y="276209"/>
                  </a:lnTo>
                  <a:lnTo>
                    <a:pt x="2330446" y="228790"/>
                  </a:lnTo>
                  <a:lnTo>
                    <a:pt x="2326716" y="193421"/>
                  </a:lnTo>
                  <a:lnTo>
                    <a:pt x="2327744" y="174061"/>
                  </a:lnTo>
                  <a:lnTo>
                    <a:pt x="2343353" y="122554"/>
                  </a:lnTo>
                  <a:lnTo>
                    <a:pt x="2377178" y="84228"/>
                  </a:lnTo>
                  <a:lnTo>
                    <a:pt x="2419870" y="65516"/>
                  </a:lnTo>
                  <a:lnTo>
                    <a:pt x="2435916" y="63144"/>
                  </a:lnTo>
                  <a:lnTo>
                    <a:pt x="2453462" y="62356"/>
                  </a:lnTo>
                  <a:close/>
                </a:path>
                <a:path w="5931534" h="326390">
                  <a:moveTo>
                    <a:pt x="1887677" y="62356"/>
                  </a:moveTo>
                  <a:lnTo>
                    <a:pt x="1938556" y="71104"/>
                  </a:lnTo>
                  <a:lnTo>
                    <a:pt x="1978101" y="97281"/>
                  </a:lnTo>
                  <a:lnTo>
                    <a:pt x="2001818" y="134750"/>
                  </a:lnTo>
                  <a:lnTo>
                    <a:pt x="2006676" y="149733"/>
                  </a:lnTo>
                  <a:lnTo>
                    <a:pt x="2015631" y="144162"/>
                  </a:lnTo>
                  <a:lnTo>
                    <a:pt x="2022122" y="136604"/>
                  </a:lnTo>
                  <a:lnTo>
                    <a:pt x="2026160" y="127069"/>
                  </a:lnTo>
                  <a:lnTo>
                    <a:pt x="2027758" y="115570"/>
                  </a:lnTo>
                  <a:lnTo>
                    <a:pt x="2004009" y="115570"/>
                  </a:lnTo>
                  <a:lnTo>
                    <a:pt x="2004009" y="66675"/>
                  </a:lnTo>
                  <a:lnTo>
                    <a:pt x="2053031" y="66675"/>
                  </a:lnTo>
                  <a:lnTo>
                    <a:pt x="2053031" y="101726"/>
                  </a:lnTo>
                  <a:lnTo>
                    <a:pt x="2046953" y="141418"/>
                  </a:lnTo>
                  <a:lnTo>
                    <a:pt x="2017806" y="169189"/>
                  </a:lnTo>
                  <a:lnTo>
                    <a:pt x="2010613" y="172212"/>
                  </a:lnTo>
                  <a:lnTo>
                    <a:pt x="2011502" y="179450"/>
                  </a:lnTo>
                  <a:lnTo>
                    <a:pt x="2011883" y="186816"/>
                  </a:lnTo>
                  <a:lnTo>
                    <a:pt x="2011883" y="194690"/>
                  </a:lnTo>
                  <a:lnTo>
                    <a:pt x="2003517" y="249412"/>
                  </a:lnTo>
                  <a:lnTo>
                    <a:pt x="1978482" y="291084"/>
                  </a:lnTo>
                  <a:lnTo>
                    <a:pt x="1939223" y="317484"/>
                  </a:lnTo>
                  <a:lnTo>
                    <a:pt x="1888439" y="326263"/>
                  </a:lnTo>
                  <a:lnTo>
                    <a:pt x="1861340" y="324092"/>
                  </a:lnTo>
                  <a:lnTo>
                    <a:pt x="1816001" y="306653"/>
                  </a:lnTo>
                  <a:lnTo>
                    <a:pt x="1783092" y="272289"/>
                  </a:lnTo>
                  <a:lnTo>
                    <a:pt x="1766328" y="224526"/>
                  </a:lnTo>
                  <a:lnTo>
                    <a:pt x="1764233" y="195834"/>
                  </a:lnTo>
                  <a:lnTo>
                    <a:pt x="1766467" y="165546"/>
                  </a:lnTo>
                  <a:lnTo>
                    <a:pt x="1784271" y="115306"/>
                  </a:lnTo>
                  <a:lnTo>
                    <a:pt x="1817293" y="80948"/>
                  </a:lnTo>
                  <a:lnTo>
                    <a:pt x="1861247" y="64426"/>
                  </a:lnTo>
                  <a:lnTo>
                    <a:pt x="1887677" y="62356"/>
                  </a:lnTo>
                  <a:close/>
                </a:path>
                <a:path w="5931534" h="326390">
                  <a:moveTo>
                    <a:pt x="4361002" y="634"/>
                  </a:moveTo>
                  <a:lnTo>
                    <a:pt x="4406341" y="634"/>
                  </a:lnTo>
                  <a:lnTo>
                    <a:pt x="4442409" y="52070"/>
                  </a:lnTo>
                  <a:lnTo>
                    <a:pt x="4403039" y="52070"/>
                  </a:lnTo>
                  <a:lnTo>
                    <a:pt x="4382846" y="26161"/>
                  </a:lnTo>
                  <a:lnTo>
                    <a:pt x="4364050" y="52070"/>
                  </a:lnTo>
                  <a:lnTo>
                    <a:pt x="4324426" y="52070"/>
                  </a:lnTo>
                  <a:lnTo>
                    <a:pt x="4361002" y="634"/>
                  </a:lnTo>
                  <a:close/>
                </a:path>
                <a:path w="5931534" h="326390">
                  <a:moveTo>
                    <a:pt x="5513654" y="0"/>
                  </a:moveTo>
                  <a:lnTo>
                    <a:pt x="5568518" y="0"/>
                  </a:lnTo>
                  <a:lnTo>
                    <a:pt x="5520639" y="52070"/>
                  </a:lnTo>
                  <a:lnTo>
                    <a:pt x="5489651" y="52070"/>
                  </a:lnTo>
                  <a:lnTo>
                    <a:pt x="5513654" y="0"/>
                  </a:lnTo>
                  <a:close/>
                </a:path>
                <a:path w="5931534" h="326390">
                  <a:moveTo>
                    <a:pt x="3298774" y="0"/>
                  </a:moveTo>
                  <a:lnTo>
                    <a:pt x="3353638" y="0"/>
                  </a:lnTo>
                  <a:lnTo>
                    <a:pt x="3305759" y="52070"/>
                  </a:lnTo>
                  <a:lnTo>
                    <a:pt x="3274771" y="52070"/>
                  </a:lnTo>
                  <a:lnTo>
                    <a:pt x="3298774" y="0"/>
                  </a:lnTo>
                  <a:close/>
                </a:path>
              </a:pathLst>
            </a:custGeom>
            <a:ln w="9144">
              <a:solidFill>
                <a:srgbClr val="D03E0C"/>
              </a:solidFill>
            </a:ln>
          </p:spPr>
          <p:txBody>
            <a:bodyPr wrap="square" lIns="0" tIns="0" rIns="0" bIns="0" rtlCol="0"/>
            <a:lstStyle/>
            <a:p>
              <a:endParaRPr/>
            </a:p>
          </p:txBody>
        </p:sp>
      </p:grpSp>
      <p:grpSp>
        <p:nvGrpSpPr>
          <p:cNvPr id="12" name="object 12"/>
          <p:cNvGrpSpPr/>
          <p:nvPr/>
        </p:nvGrpSpPr>
        <p:grpSpPr>
          <a:xfrm>
            <a:off x="7018019" y="427236"/>
            <a:ext cx="207645" cy="45720"/>
            <a:chOff x="7018019" y="427236"/>
            <a:chExt cx="207645" cy="45720"/>
          </a:xfrm>
        </p:grpSpPr>
        <p:sp>
          <p:nvSpPr>
            <p:cNvPr id="13" name="object 13"/>
            <p:cNvSpPr/>
            <p:nvPr/>
          </p:nvSpPr>
          <p:spPr>
            <a:xfrm>
              <a:off x="7022591" y="431808"/>
              <a:ext cx="198335" cy="36567"/>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7022591" y="431808"/>
              <a:ext cx="198755" cy="36830"/>
            </a:xfrm>
            <a:custGeom>
              <a:avLst/>
              <a:gdLst/>
              <a:ahLst/>
              <a:cxnLst/>
              <a:rect l="l" t="t" r="r" b="b"/>
              <a:pathLst>
                <a:path w="198754" h="36829">
                  <a:moveTo>
                    <a:pt x="0" y="36567"/>
                  </a:moveTo>
                  <a:lnTo>
                    <a:pt x="198335" y="36567"/>
                  </a:lnTo>
                  <a:lnTo>
                    <a:pt x="198335" y="0"/>
                  </a:lnTo>
                  <a:lnTo>
                    <a:pt x="0" y="0"/>
                  </a:lnTo>
                  <a:lnTo>
                    <a:pt x="0" y="36567"/>
                  </a:lnTo>
                  <a:close/>
                </a:path>
              </a:pathLst>
            </a:custGeom>
            <a:ln w="9144">
              <a:solidFill>
                <a:srgbClr val="D03E0C"/>
              </a:solidFill>
            </a:ln>
          </p:spPr>
          <p:txBody>
            <a:bodyPr wrap="square" lIns="0" tIns="0" rIns="0" bIns="0" rtlCol="0"/>
            <a:lstStyle/>
            <a:p>
              <a:endParaRPr/>
            </a:p>
          </p:txBody>
        </p:sp>
      </p:grpSp>
      <p:grpSp>
        <p:nvGrpSpPr>
          <p:cNvPr id="15" name="object 15"/>
          <p:cNvGrpSpPr/>
          <p:nvPr/>
        </p:nvGrpSpPr>
        <p:grpSpPr>
          <a:xfrm>
            <a:off x="7316851" y="278384"/>
            <a:ext cx="1019175" cy="339090"/>
            <a:chOff x="7316851" y="278384"/>
            <a:chExt cx="1019175" cy="339090"/>
          </a:xfrm>
        </p:grpSpPr>
        <p:sp>
          <p:nvSpPr>
            <p:cNvPr id="16" name="object 16"/>
            <p:cNvSpPr/>
            <p:nvPr/>
          </p:nvSpPr>
          <p:spPr>
            <a:xfrm>
              <a:off x="7321423" y="282956"/>
              <a:ext cx="1009776" cy="329438"/>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7946898" y="346836"/>
              <a:ext cx="69850" cy="266065"/>
            </a:xfrm>
            <a:custGeom>
              <a:avLst/>
              <a:gdLst/>
              <a:ahLst/>
              <a:cxnLst/>
              <a:rect l="l" t="t" r="r" b="b"/>
              <a:pathLst>
                <a:path w="69850" h="266065">
                  <a:moveTo>
                    <a:pt x="10795" y="216662"/>
                  </a:moveTo>
                  <a:lnTo>
                    <a:pt x="59817" y="216662"/>
                  </a:lnTo>
                  <a:lnTo>
                    <a:pt x="59817" y="265557"/>
                  </a:lnTo>
                  <a:lnTo>
                    <a:pt x="10795" y="265557"/>
                  </a:lnTo>
                  <a:lnTo>
                    <a:pt x="10795" y="216662"/>
                  </a:lnTo>
                  <a:close/>
                </a:path>
                <a:path w="69850" h="266065">
                  <a:moveTo>
                    <a:pt x="34544" y="0"/>
                  </a:moveTo>
                  <a:lnTo>
                    <a:pt x="0" y="94742"/>
                  </a:lnTo>
                  <a:lnTo>
                    <a:pt x="69723" y="94742"/>
                  </a:lnTo>
                  <a:lnTo>
                    <a:pt x="34544" y="0"/>
                  </a:lnTo>
                  <a:close/>
                </a:path>
              </a:pathLst>
            </a:custGeom>
            <a:ln w="9144">
              <a:solidFill>
                <a:srgbClr val="D03E0C"/>
              </a:solidFill>
            </a:ln>
          </p:spPr>
          <p:txBody>
            <a:bodyPr wrap="square" lIns="0" tIns="0" rIns="0" bIns="0" rtlCol="0"/>
            <a:lstStyle/>
            <a:p>
              <a:endParaRPr/>
            </a:p>
          </p:txBody>
        </p:sp>
        <p:sp>
          <p:nvSpPr>
            <p:cNvPr id="18" name="object 18"/>
            <p:cNvSpPr/>
            <p:nvPr/>
          </p:nvSpPr>
          <p:spPr>
            <a:xfrm>
              <a:off x="7394702" y="325882"/>
              <a:ext cx="118491" cy="178181"/>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7641971" y="322453"/>
              <a:ext cx="150368" cy="184912"/>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7321423" y="282956"/>
              <a:ext cx="1010285" cy="264160"/>
            </a:xfrm>
            <a:custGeom>
              <a:avLst/>
              <a:gdLst/>
              <a:ahLst/>
              <a:cxnLst/>
              <a:rect l="l" t="t" r="r" b="b"/>
              <a:pathLst>
                <a:path w="1010284" h="264159">
                  <a:moveTo>
                    <a:pt x="807338" y="4318"/>
                  </a:moveTo>
                  <a:lnTo>
                    <a:pt x="857503" y="4318"/>
                  </a:lnTo>
                  <a:lnTo>
                    <a:pt x="961898" y="174752"/>
                  </a:lnTo>
                  <a:lnTo>
                    <a:pt x="961898" y="4318"/>
                  </a:lnTo>
                  <a:lnTo>
                    <a:pt x="1009776" y="4318"/>
                  </a:lnTo>
                  <a:lnTo>
                    <a:pt x="1009776" y="259588"/>
                  </a:lnTo>
                  <a:lnTo>
                    <a:pt x="958087" y="259588"/>
                  </a:lnTo>
                  <a:lnTo>
                    <a:pt x="855218" y="93091"/>
                  </a:lnTo>
                  <a:lnTo>
                    <a:pt x="855218" y="259588"/>
                  </a:lnTo>
                  <a:lnTo>
                    <a:pt x="807338" y="259588"/>
                  </a:lnTo>
                  <a:lnTo>
                    <a:pt x="807338" y="4318"/>
                  </a:lnTo>
                  <a:close/>
                </a:path>
                <a:path w="1010284" h="264159">
                  <a:moveTo>
                    <a:pt x="633349" y="4318"/>
                  </a:moveTo>
                  <a:lnTo>
                    <a:pt x="687831" y="4318"/>
                  </a:lnTo>
                  <a:lnTo>
                    <a:pt x="790067" y="259588"/>
                  </a:lnTo>
                  <a:lnTo>
                    <a:pt x="734059" y="259588"/>
                  </a:lnTo>
                  <a:lnTo>
                    <a:pt x="711707" y="201549"/>
                  </a:lnTo>
                  <a:lnTo>
                    <a:pt x="609726" y="201549"/>
                  </a:lnTo>
                  <a:lnTo>
                    <a:pt x="588645" y="259588"/>
                  </a:lnTo>
                  <a:lnTo>
                    <a:pt x="533907" y="259588"/>
                  </a:lnTo>
                  <a:lnTo>
                    <a:pt x="633349" y="4318"/>
                  </a:lnTo>
                  <a:close/>
                </a:path>
                <a:path w="1010284" h="264159">
                  <a:moveTo>
                    <a:pt x="26543" y="4318"/>
                  </a:moveTo>
                  <a:lnTo>
                    <a:pt x="120523" y="4318"/>
                  </a:lnTo>
                  <a:lnTo>
                    <a:pt x="135739" y="4629"/>
                  </a:lnTo>
                  <a:lnTo>
                    <a:pt x="180526" y="13396"/>
                  </a:lnTo>
                  <a:lnTo>
                    <a:pt x="215782" y="42298"/>
                  </a:lnTo>
                  <a:lnTo>
                    <a:pt x="235930" y="87711"/>
                  </a:lnTo>
                  <a:lnTo>
                    <a:pt x="240537" y="135128"/>
                  </a:lnTo>
                  <a:lnTo>
                    <a:pt x="239968" y="150463"/>
                  </a:lnTo>
                  <a:lnTo>
                    <a:pt x="231521" y="191897"/>
                  </a:lnTo>
                  <a:lnTo>
                    <a:pt x="205104" y="234188"/>
                  </a:lnTo>
                  <a:lnTo>
                    <a:pt x="169036" y="254127"/>
                  </a:lnTo>
                  <a:lnTo>
                    <a:pt x="123317" y="259588"/>
                  </a:lnTo>
                  <a:lnTo>
                    <a:pt x="26543" y="259588"/>
                  </a:lnTo>
                  <a:lnTo>
                    <a:pt x="26543" y="148209"/>
                  </a:lnTo>
                  <a:lnTo>
                    <a:pt x="0" y="148209"/>
                  </a:lnTo>
                  <a:lnTo>
                    <a:pt x="0" y="115697"/>
                  </a:lnTo>
                  <a:lnTo>
                    <a:pt x="26543" y="115697"/>
                  </a:lnTo>
                  <a:lnTo>
                    <a:pt x="26543" y="4318"/>
                  </a:lnTo>
                  <a:close/>
                </a:path>
                <a:path w="1010284" h="264159">
                  <a:moveTo>
                    <a:pt x="395477" y="0"/>
                  </a:moveTo>
                  <a:lnTo>
                    <a:pt x="446341" y="8747"/>
                  </a:lnTo>
                  <a:lnTo>
                    <a:pt x="485775" y="34925"/>
                  </a:lnTo>
                  <a:lnTo>
                    <a:pt x="511206" y="76771"/>
                  </a:lnTo>
                  <a:lnTo>
                    <a:pt x="519683" y="132334"/>
                  </a:lnTo>
                  <a:lnTo>
                    <a:pt x="517586" y="161526"/>
                  </a:lnTo>
                  <a:lnTo>
                    <a:pt x="500770" y="209861"/>
                  </a:lnTo>
                  <a:lnTo>
                    <a:pt x="467838" y="244296"/>
                  </a:lnTo>
                  <a:lnTo>
                    <a:pt x="422931" y="261735"/>
                  </a:lnTo>
                  <a:lnTo>
                    <a:pt x="396240" y="263906"/>
                  </a:lnTo>
                  <a:lnTo>
                    <a:pt x="369214" y="261739"/>
                  </a:lnTo>
                  <a:lnTo>
                    <a:pt x="323927" y="244403"/>
                  </a:lnTo>
                  <a:lnTo>
                    <a:pt x="290947" y="210183"/>
                  </a:lnTo>
                  <a:lnTo>
                    <a:pt x="274131" y="162315"/>
                  </a:lnTo>
                  <a:lnTo>
                    <a:pt x="272033" y="133477"/>
                  </a:lnTo>
                  <a:lnTo>
                    <a:pt x="272770" y="114809"/>
                  </a:lnTo>
                  <a:lnTo>
                    <a:pt x="283718" y="68072"/>
                  </a:lnTo>
                  <a:lnTo>
                    <a:pt x="307467" y="33020"/>
                  </a:lnTo>
                  <a:lnTo>
                    <a:pt x="340486" y="10033"/>
                  </a:lnTo>
                  <a:lnTo>
                    <a:pt x="380384" y="621"/>
                  </a:lnTo>
                  <a:lnTo>
                    <a:pt x="395477" y="0"/>
                  </a:lnTo>
                  <a:close/>
                </a:path>
              </a:pathLst>
            </a:custGeom>
            <a:ln w="9144">
              <a:solidFill>
                <a:srgbClr val="D03E0C"/>
              </a:solidFill>
            </a:ln>
          </p:spPr>
          <p:txBody>
            <a:bodyPr wrap="square" lIns="0" tIns="0" rIns="0" bIns="0" rtlCol="0"/>
            <a:lstStyle/>
            <a:p>
              <a:endParaRPr/>
            </a:p>
          </p:txBody>
        </p:sp>
      </p:grpSp>
      <p:sp>
        <p:nvSpPr>
          <p:cNvPr id="21" name="object 21"/>
          <p:cNvSpPr txBox="1"/>
          <p:nvPr/>
        </p:nvSpPr>
        <p:spPr>
          <a:xfrm>
            <a:off x="172008" y="1026924"/>
            <a:ext cx="8743315" cy="5151755"/>
          </a:xfrm>
          <a:prstGeom prst="rect">
            <a:avLst/>
          </a:prstGeom>
        </p:spPr>
        <p:txBody>
          <a:bodyPr vert="horz" wrap="square" lIns="0" tIns="13335" rIns="0" bIns="0" rtlCol="0">
            <a:spAutoFit/>
          </a:bodyPr>
          <a:lstStyle/>
          <a:p>
            <a:pPr marL="12700" marR="5080" algn="just">
              <a:lnSpc>
                <a:spcPct val="150100"/>
              </a:lnSpc>
              <a:spcBef>
                <a:spcPts val="105"/>
              </a:spcBef>
            </a:pPr>
            <a:r>
              <a:rPr sz="2000" b="1" spc="-10" dirty="0">
                <a:latin typeface="Arial"/>
                <a:cs typeface="Arial"/>
              </a:rPr>
              <a:t>Phân </a:t>
            </a:r>
            <a:r>
              <a:rPr sz="2000" b="1" spc="-5" dirty="0">
                <a:latin typeface="Arial"/>
                <a:cs typeface="Arial"/>
              </a:rPr>
              <a:t>nhóm – </a:t>
            </a:r>
            <a:r>
              <a:rPr sz="2000" b="1" dirty="0">
                <a:latin typeface="Arial"/>
                <a:cs typeface="Arial"/>
              </a:rPr>
              <a:t>đoạn </a:t>
            </a:r>
            <a:r>
              <a:rPr sz="2000" b="1" spc="-5" dirty="0">
                <a:latin typeface="Arial"/>
                <a:cs typeface="Arial"/>
              </a:rPr>
              <a:t>(Clustering / Segmentation): </a:t>
            </a:r>
            <a:r>
              <a:rPr sz="2000" dirty="0">
                <a:latin typeface="Arial"/>
                <a:cs typeface="Arial"/>
              </a:rPr>
              <a:t>là </a:t>
            </a:r>
            <a:r>
              <a:rPr sz="2000" spc="-10" dirty="0">
                <a:latin typeface="Arial"/>
                <a:cs typeface="Arial"/>
              </a:rPr>
              <a:t>nhóm </a:t>
            </a:r>
            <a:r>
              <a:rPr sz="2000" dirty="0">
                <a:latin typeface="Arial"/>
                <a:cs typeface="Arial"/>
              </a:rPr>
              <a:t>các </a:t>
            </a:r>
            <a:r>
              <a:rPr sz="2000" spc="-10" dirty="0">
                <a:latin typeface="Arial"/>
                <a:cs typeface="Arial"/>
              </a:rPr>
              <a:t>đối </a:t>
            </a:r>
            <a:r>
              <a:rPr sz="2000" spc="-5" dirty="0">
                <a:latin typeface="Arial"/>
                <a:cs typeface="Arial"/>
              </a:rPr>
              <a:t>tượng  </a:t>
            </a:r>
            <a:r>
              <a:rPr sz="2000" spc="-10" dirty="0">
                <a:latin typeface="Arial"/>
                <a:cs typeface="Arial"/>
              </a:rPr>
              <a:t>tương tự </a:t>
            </a:r>
            <a:r>
              <a:rPr sz="2000" spc="-5" dirty="0">
                <a:latin typeface="Arial"/>
                <a:cs typeface="Arial"/>
              </a:rPr>
              <a:t>nhau trong </a:t>
            </a:r>
            <a:r>
              <a:rPr sz="2000" dirty="0">
                <a:latin typeface="Arial"/>
                <a:cs typeface="Arial"/>
              </a:rPr>
              <a:t>tập </a:t>
            </a:r>
            <a:r>
              <a:rPr sz="2000" spc="5" dirty="0">
                <a:latin typeface="Arial"/>
                <a:cs typeface="Arial"/>
              </a:rPr>
              <a:t>dữ </a:t>
            </a:r>
            <a:r>
              <a:rPr sz="2000" spc="-10" dirty="0">
                <a:latin typeface="Arial"/>
                <a:cs typeface="Arial"/>
              </a:rPr>
              <a:t>liệu vào </a:t>
            </a:r>
            <a:r>
              <a:rPr sz="2000" spc="-5" dirty="0">
                <a:latin typeface="Arial"/>
                <a:cs typeface="Arial"/>
              </a:rPr>
              <a:t>các </a:t>
            </a:r>
            <a:r>
              <a:rPr sz="2000" spc="-10" dirty="0">
                <a:latin typeface="Arial"/>
                <a:cs typeface="Arial"/>
              </a:rPr>
              <a:t>nhóm </a:t>
            </a:r>
            <a:r>
              <a:rPr sz="2000" spc="-5" dirty="0">
                <a:latin typeface="Arial"/>
                <a:cs typeface="Arial"/>
              </a:rPr>
              <a:t>sao cho </a:t>
            </a:r>
            <a:r>
              <a:rPr sz="2000" dirty="0">
                <a:latin typeface="Arial"/>
                <a:cs typeface="Arial"/>
              </a:rPr>
              <a:t>mức </a:t>
            </a:r>
            <a:r>
              <a:rPr sz="2000" spc="-10" dirty="0">
                <a:latin typeface="Arial"/>
                <a:cs typeface="Arial"/>
              </a:rPr>
              <a:t>độ tương tự  giữa </a:t>
            </a:r>
            <a:r>
              <a:rPr sz="2000" spc="-5" dirty="0">
                <a:latin typeface="Arial"/>
                <a:cs typeface="Arial"/>
              </a:rPr>
              <a:t>các đối tượng trong cùng </a:t>
            </a:r>
            <a:r>
              <a:rPr sz="2000" spc="5" dirty="0">
                <a:latin typeface="Arial"/>
                <a:cs typeface="Arial"/>
              </a:rPr>
              <a:t>một </a:t>
            </a:r>
            <a:r>
              <a:rPr sz="2000" spc="-15" dirty="0">
                <a:latin typeface="Arial"/>
                <a:cs typeface="Arial"/>
              </a:rPr>
              <a:t>nhóm </a:t>
            </a:r>
            <a:r>
              <a:rPr sz="2000" spc="-10" dirty="0">
                <a:latin typeface="Arial"/>
                <a:cs typeface="Arial"/>
              </a:rPr>
              <a:t>là </a:t>
            </a:r>
            <a:r>
              <a:rPr sz="2000" spc="-5" dirty="0">
                <a:latin typeface="Arial"/>
                <a:cs typeface="Arial"/>
              </a:rPr>
              <a:t>lớn </a:t>
            </a:r>
            <a:r>
              <a:rPr sz="2000" dirty="0">
                <a:latin typeface="Arial"/>
                <a:cs typeface="Arial"/>
              </a:rPr>
              <a:t>nhất </a:t>
            </a:r>
            <a:r>
              <a:rPr sz="2000" spc="-15" dirty="0">
                <a:latin typeface="Arial"/>
                <a:cs typeface="Arial"/>
              </a:rPr>
              <a:t>và </a:t>
            </a:r>
            <a:r>
              <a:rPr sz="2000" dirty="0">
                <a:latin typeface="Arial"/>
                <a:cs typeface="Arial"/>
              </a:rPr>
              <a:t>mức </a:t>
            </a:r>
            <a:r>
              <a:rPr sz="2000" spc="-10" dirty="0">
                <a:latin typeface="Arial"/>
                <a:cs typeface="Arial"/>
              </a:rPr>
              <a:t>độ tương tự  giữa </a:t>
            </a:r>
            <a:r>
              <a:rPr sz="2000" spc="-5" dirty="0">
                <a:latin typeface="Arial"/>
                <a:cs typeface="Arial"/>
              </a:rPr>
              <a:t>các </a:t>
            </a:r>
            <a:r>
              <a:rPr sz="2000" spc="-10" dirty="0">
                <a:latin typeface="Arial"/>
                <a:cs typeface="Arial"/>
              </a:rPr>
              <a:t>đối </a:t>
            </a:r>
            <a:r>
              <a:rPr sz="2000" spc="-5" dirty="0">
                <a:latin typeface="Arial"/>
                <a:cs typeface="Arial"/>
              </a:rPr>
              <a:t>tượng </a:t>
            </a:r>
            <a:r>
              <a:rPr sz="2000" spc="-10" dirty="0">
                <a:latin typeface="Arial"/>
                <a:cs typeface="Arial"/>
              </a:rPr>
              <a:t>nằm trong </a:t>
            </a:r>
            <a:r>
              <a:rPr sz="2000" spc="-5" dirty="0">
                <a:latin typeface="Arial"/>
                <a:cs typeface="Arial"/>
              </a:rPr>
              <a:t>các </a:t>
            </a:r>
            <a:r>
              <a:rPr sz="2000" spc="-10" dirty="0">
                <a:latin typeface="Arial"/>
                <a:cs typeface="Arial"/>
              </a:rPr>
              <a:t>nhóm </a:t>
            </a:r>
            <a:r>
              <a:rPr sz="2000" dirty="0">
                <a:latin typeface="Arial"/>
                <a:cs typeface="Arial"/>
              </a:rPr>
              <a:t>khác </a:t>
            </a:r>
            <a:r>
              <a:rPr sz="2000" spc="-10" dirty="0">
                <a:latin typeface="Arial"/>
                <a:cs typeface="Arial"/>
              </a:rPr>
              <a:t>nhau </a:t>
            </a:r>
            <a:r>
              <a:rPr sz="2000" dirty="0">
                <a:latin typeface="Arial"/>
                <a:cs typeface="Arial"/>
              </a:rPr>
              <a:t>là </a:t>
            </a:r>
            <a:r>
              <a:rPr sz="2000" spc="-10" dirty="0">
                <a:latin typeface="Arial"/>
                <a:cs typeface="Arial"/>
              </a:rPr>
              <a:t>nhỏ </a:t>
            </a:r>
            <a:r>
              <a:rPr sz="2000" spc="-5" dirty="0">
                <a:latin typeface="Arial"/>
                <a:cs typeface="Arial"/>
              </a:rPr>
              <a:t>nhất. Các </a:t>
            </a:r>
            <a:r>
              <a:rPr sz="2000" spc="-15" dirty="0">
                <a:latin typeface="Arial"/>
                <a:cs typeface="Arial"/>
              </a:rPr>
              <a:t>nhóm  </a:t>
            </a:r>
            <a:r>
              <a:rPr sz="2000" dirty="0">
                <a:latin typeface="Arial"/>
                <a:cs typeface="Arial"/>
              </a:rPr>
              <a:t>có </a:t>
            </a:r>
            <a:r>
              <a:rPr sz="2000" spc="-5" dirty="0">
                <a:latin typeface="Arial"/>
                <a:cs typeface="Arial"/>
              </a:rPr>
              <a:t>thể tách nhau hoặc phân cấp gối lên nhau </a:t>
            </a:r>
            <a:r>
              <a:rPr sz="2000" spc="-15" dirty="0">
                <a:latin typeface="Arial"/>
                <a:cs typeface="Arial"/>
              </a:rPr>
              <a:t>và </a:t>
            </a:r>
            <a:r>
              <a:rPr sz="2000" dirty="0">
                <a:latin typeface="Arial"/>
                <a:cs typeface="Arial"/>
              </a:rPr>
              <a:t>số </a:t>
            </a:r>
            <a:r>
              <a:rPr sz="2000" spc="-5" dirty="0">
                <a:latin typeface="Arial"/>
                <a:cs typeface="Arial"/>
              </a:rPr>
              <a:t>lượng các nhóm </a:t>
            </a:r>
            <a:r>
              <a:rPr sz="2000" spc="-15" dirty="0">
                <a:latin typeface="Arial"/>
                <a:cs typeface="Arial"/>
              </a:rPr>
              <a:t>là </a:t>
            </a:r>
            <a:r>
              <a:rPr sz="2000" spc="-5" dirty="0">
                <a:latin typeface="Arial"/>
                <a:cs typeface="Arial"/>
              </a:rPr>
              <a:t>chưa  </a:t>
            </a:r>
            <a:r>
              <a:rPr sz="2000" spc="-10" dirty="0">
                <a:latin typeface="Arial"/>
                <a:cs typeface="Arial"/>
              </a:rPr>
              <a:t>biết</a:t>
            </a:r>
            <a:r>
              <a:rPr sz="2000" spc="5" dirty="0">
                <a:latin typeface="Arial"/>
                <a:cs typeface="Arial"/>
              </a:rPr>
              <a:t> </a:t>
            </a:r>
            <a:r>
              <a:rPr sz="2000" spc="-5" dirty="0">
                <a:latin typeface="Arial"/>
                <a:cs typeface="Arial"/>
              </a:rPr>
              <a:t>trước.</a:t>
            </a:r>
            <a:endParaRPr sz="2000">
              <a:latin typeface="Arial"/>
              <a:cs typeface="Arial"/>
            </a:endParaRPr>
          </a:p>
          <a:p>
            <a:pPr marL="65405" marR="4660265" algn="just">
              <a:lnSpc>
                <a:spcPct val="150000"/>
              </a:lnSpc>
              <a:spcBef>
                <a:spcPts val="740"/>
              </a:spcBef>
            </a:pPr>
            <a:r>
              <a:rPr sz="2000" spc="-5" dirty="0">
                <a:latin typeface="Arial"/>
                <a:cs typeface="Arial"/>
              </a:rPr>
              <a:t>Phân nhóm </a:t>
            </a:r>
            <a:r>
              <a:rPr sz="2000" spc="-10" dirty="0">
                <a:latin typeface="Arial"/>
                <a:cs typeface="Arial"/>
              </a:rPr>
              <a:t>dữ </a:t>
            </a:r>
            <a:r>
              <a:rPr sz="2000" spc="-15" dirty="0">
                <a:latin typeface="Arial"/>
                <a:cs typeface="Arial"/>
              </a:rPr>
              <a:t>liệu </a:t>
            </a:r>
            <a:r>
              <a:rPr sz="2000" spc="-10" dirty="0">
                <a:latin typeface="Arial"/>
                <a:cs typeface="Arial"/>
              </a:rPr>
              <a:t>được </a:t>
            </a:r>
            <a:r>
              <a:rPr sz="2000" dirty="0">
                <a:latin typeface="Arial"/>
                <a:cs typeface="Arial"/>
              </a:rPr>
              <a:t>sử </a:t>
            </a:r>
            <a:r>
              <a:rPr sz="2000" spc="-10" dirty="0">
                <a:latin typeface="Arial"/>
                <a:cs typeface="Arial"/>
              </a:rPr>
              <a:t>dụng  </a:t>
            </a:r>
            <a:r>
              <a:rPr sz="2000" spc="-5" dirty="0">
                <a:latin typeface="Arial"/>
                <a:cs typeface="Arial"/>
              </a:rPr>
              <a:t>nhiều trong các ứng dụng </a:t>
            </a:r>
            <a:r>
              <a:rPr sz="2000" spc="-15" dirty="0">
                <a:latin typeface="Arial"/>
                <a:cs typeface="Arial"/>
              </a:rPr>
              <a:t>về </a:t>
            </a:r>
            <a:r>
              <a:rPr sz="2000" spc="-5" dirty="0">
                <a:latin typeface="Arial"/>
                <a:cs typeface="Arial"/>
              </a:rPr>
              <a:t>phân  </a:t>
            </a:r>
            <a:r>
              <a:rPr sz="2000" spc="-10" dirty="0">
                <a:latin typeface="Arial"/>
                <a:cs typeface="Arial"/>
              </a:rPr>
              <a:t>đoạn </a:t>
            </a:r>
            <a:r>
              <a:rPr sz="2000" dirty="0">
                <a:latin typeface="Arial"/>
                <a:cs typeface="Arial"/>
              </a:rPr>
              <a:t>thị </a:t>
            </a:r>
            <a:r>
              <a:rPr sz="2000" spc="-5" dirty="0">
                <a:latin typeface="Arial"/>
                <a:cs typeface="Arial"/>
              </a:rPr>
              <a:t>trường, phân </a:t>
            </a:r>
            <a:r>
              <a:rPr sz="2000" dirty="0">
                <a:latin typeface="Arial"/>
                <a:cs typeface="Arial"/>
              </a:rPr>
              <a:t>đoạn khách  </a:t>
            </a:r>
            <a:r>
              <a:rPr sz="2000" spc="-10" dirty="0">
                <a:latin typeface="Arial"/>
                <a:cs typeface="Arial"/>
              </a:rPr>
              <a:t>hàng, </a:t>
            </a:r>
            <a:r>
              <a:rPr sz="2000" spc="-5" dirty="0">
                <a:latin typeface="Arial"/>
                <a:cs typeface="Arial"/>
              </a:rPr>
              <a:t>nhận dạng </a:t>
            </a:r>
            <a:r>
              <a:rPr sz="2000" dirty="0">
                <a:latin typeface="Arial"/>
                <a:cs typeface="Arial"/>
              </a:rPr>
              <a:t>mẫu, </a:t>
            </a:r>
            <a:r>
              <a:rPr sz="2000" spc="-10" dirty="0">
                <a:latin typeface="Arial"/>
                <a:cs typeface="Arial"/>
              </a:rPr>
              <a:t>phân </a:t>
            </a:r>
            <a:r>
              <a:rPr sz="2000" dirty="0">
                <a:latin typeface="Arial"/>
                <a:cs typeface="Arial"/>
              </a:rPr>
              <a:t>loại  </a:t>
            </a:r>
            <a:r>
              <a:rPr sz="2000" spc="-5" dirty="0">
                <a:latin typeface="Arial"/>
                <a:cs typeface="Arial"/>
              </a:rPr>
              <a:t>trang </a:t>
            </a:r>
            <a:r>
              <a:rPr sz="2000" spc="5" dirty="0">
                <a:latin typeface="Arial"/>
                <a:cs typeface="Arial"/>
              </a:rPr>
              <a:t>Web,</a:t>
            </a:r>
            <a:r>
              <a:rPr sz="2000" spc="-95" dirty="0">
                <a:latin typeface="Arial"/>
                <a:cs typeface="Arial"/>
              </a:rPr>
              <a:t> </a:t>
            </a:r>
            <a:r>
              <a:rPr sz="2000" spc="-10" dirty="0">
                <a:latin typeface="Arial"/>
                <a:cs typeface="Arial"/>
              </a:rPr>
              <a:t>…</a:t>
            </a:r>
            <a:endParaRPr sz="2000">
              <a:latin typeface="Arial"/>
              <a:cs typeface="Arial"/>
            </a:endParaRPr>
          </a:p>
        </p:txBody>
      </p:sp>
      <p:grpSp>
        <p:nvGrpSpPr>
          <p:cNvPr id="22" name="object 22"/>
          <p:cNvGrpSpPr/>
          <p:nvPr/>
        </p:nvGrpSpPr>
        <p:grpSpPr>
          <a:xfrm>
            <a:off x="4636008" y="3721608"/>
            <a:ext cx="3987165" cy="2746375"/>
            <a:chOff x="4636008" y="3721608"/>
            <a:chExt cx="3987165" cy="2746375"/>
          </a:xfrm>
        </p:grpSpPr>
        <p:sp>
          <p:nvSpPr>
            <p:cNvPr id="23" name="object 23"/>
            <p:cNvSpPr/>
            <p:nvPr/>
          </p:nvSpPr>
          <p:spPr>
            <a:xfrm>
              <a:off x="4648200" y="3733800"/>
              <a:ext cx="3962400" cy="2721864"/>
            </a:xfrm>
            <a:prstGeom prst="rect">
              <a:avLst/>
            </a:prstGeom>
            <a:blipFill>
              <a:blip r:embed="rId10" cstate="print"/>
              <a:stretch>
                <a:fillRect/>
              </a:stretch>
            </a:blipFill>
          </p:spPr>
          <p:txBody>
            <a:bodyPr wrap="square" lIns="0" tIns="0" rIns="0" bIns="0" rtlCol="0"/>
            <a:lstStyle/>
            <a:p>
              <a:endParaRPr/>
            </a:p>
          </p:txBody>
        </p:sp>
        <p:sp>
          <p:nvSpPr>
            <p:cNvPr id="24" name="object 24"/>
            <p:cNvSpPr/>
            <p:nvPr/>
          </p:nvSpPr>
          <p:spPr>
            <a:xfrm>
              <a:off x="4642104" y="3727704"/>
              <a:ext cx="3975100" cy="2734310"/>
            </a:xfrm>
            <a:custGeom>
              <a:avLst/>
              <a:gdLst/>
              <a:ahLst/>
              <a:cxnLst/>
              <a:rect l="l" t="t" r="r" b="b"/>
              <a:pathLst>
                <a:path w="3975100" h="2734310">
                  <a:moveTo>
                    <a:pt x="0" y="2734056"/>
                  </a:moveTo>
                  <a:lnTo>
                    <a:pt x="3974592" y="2734056"/>
                  </a:lnTo>
                  <a:lnTo>
                    <a:pt x="3974592" y="0"/>
                  </a:lnTo>
                  <a:lnTo>
                    <a:pt x="0" y="0"/>
                  </a:lnTo>
                  <a:lnTo>
                    <a:pt x="0" y="2734056"/>
                  </a:lnTo>
                  <a:close/>
                </a:path>
              </a:pathLst>
            </a:custGeom>
            <a:ln w="12192">
              <a:solidFill>
                <a:srgbClr val="000000"/>
              </a:solidFill>
            </a:ln>
          </p:spPr>
          <p:txBody>
            <a:bodyPr wrap="square" lIns="0" tIns="0" rIns="0" bIns="0" rtlCol="0"/>
            <a:lstStyle/>
            <a:p>
              <a:endParaRPr/>
            </a:p>
          </p:txBody>
        </p:sp>
      </p:gr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30</a:t>
            </a:fld>
            <a:endParaRPr spc="-5"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304" y="6211823"/>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599"/>
                </a:lnTo>
                <a:lnTo>
                  <a:pt x="4644" y="274670"/>
                </a:lnTo>
                <a:lnTo>
                  <a:pt x="17964" y="317580"/>
                </a:lnTo>
                <a:lnTo>
                  <a:pt x="39041" y="356411"/>
                </a:lnTo>
                <a:lnTo>
                  <a:pt x="66955" y="390244"/>
                </a:lnTo>
                <a:lnTo>
                  <a:pt x="100788" y="418158"/>
                </a:lnTo>
                <a:lnTo>
                  <a:pt x="139619" y="439235"/>
                </a:lnTo>
                <a:lnTo>
                  <a:pt x="182529" y="452555"/>
                </a:lnTo>
                <a:lnTo>
                  <a:pt x="228600" y="457199"/>
                </a:lnTo>
                <a:lnTo>
                  <a:pt x="274670" y="452555"/>
                </a:lnTo>
                <a:lnTo>
                  <a:pt x="317580" y="439235"/>
                </a:lnTo>
                <a:lnTo>
                  <a:pt x="356411" y="418158"/>
                </a:lnTo>
                <a:lnTo>
                  <a:pt x="390244" y="390244"/>
                </a:lnTo>
                <a:lnTo>
                  <a:pt x="418158" y="356411"/>
                </a:lnTo>
                <a:lnTo>
                  <a:pt x="439235" y="317580"/>
                </a:lnTo>
                <a:lnTo>
                  <a:pt x="452555" y="274670"/>
                </a:lnTo>
                <a:lnTo>
                  <a:pt x="457200" y="228599"/>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D24717"/>
          </a:solidFill>
        </p:spPr>
        <p:txBody>
          <a:bodyPr wrap="square" lIns="0" tIns="0" rIns="0" bIns="0" rtlCol="0"/>
          <a:lstStyle/>
          <a:p>
            <a:endParaRPr/>
          </a:p>
        </p:txBody>
      </p:sp>
      <p:grpSp>
        <p:nvGrpSpPr>
          <p:cNvPr id="3" name="object 3"/>
          <p:cNvGrpSpPr/>
          <p:nvPr/>
        </p:nvGrpSpPr>
        <p:grpSpPr>
          <a:xfrm>
            <a:off x="813701" y="217043"/>
            <a:ext cx="7680325" cy="405130"/>
            <a:chOff x="813701" y="217043"/>
            <a:chExt cx="7680325" cy="405130"/>
          </a:xfrm>
        </p:grpSpPr>
        <p:sp>
          <p:nvSpPr>
            <p:cNvPr id="4" name="object 4"/>
            <p:cNvSpPr/>
            <p:nvPr/>
          </p:nvSpPr>
          <p:spPr>
            <a:xfrm>
              <a:off x="818273" y="221615"/>
              <a:ext cx="7670787" cy="39598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13777" y="346837"/>
              <a:ext cx="5149850" cy="266065"/>
            </a:xfrm>
            <a:custGeom>
              <a:avLst/>
              <a:gdLst/>
              <a:ahLst/>
              <a:cxnLst/>
              <a:rect l="l" t="t" r="r" b="b"/>
              <a:pathLst>
                <a:path w="5149850" h="266065">
                  <a:moveTo>
                    <a:pt x="2991929" y="216662"/>
                  </a:moveTo>
                  <a:lnTo>
                    <a:pt x="3040951" y="216662"/>
                  </a:lnTo>
                  <a:lnTo>
                    <a:pt x="3040951" y="265557"/>
                  </a:lnTo>
                  <a:lnTo>
                    <a:pt x="2991929" y="265557"/>
                  </a:lnTo>
                  <a:lnTo>
                    <a:pt x="2991929" y="216662"/>
                  </a:lnTo>
                  <a:close/>
                </a:path>
                <a:path w="5149850" h="266065">
                  <a:moveTo>
                    <a:pt x="1338643" y="216662"/>
                  </a:moveTo>
                  <a:lnTo>
                    <a:pt x="1387538" y="216662"/>
                  </a:lnTo>
                  <a:lnTo>
                    <a:pt x="1387538" y="265557"/>
                  </a:lnTo>
                  <a:lnTo>
                    <a:pt x="1338643" y="265557"/>
                  </a:lnTo>
                  <a:lnTo>
                    <a:pt x="1338643" y="216662"/>
                  </a:lnTo>
                  <a:close/>
                </a:path>
                <a:path w="5149850" h="266065">
                  <a:moveTo>
                    <a:pt x="597471" y="146812"/>
                  </a:moveTo>
                  <a:lnTo>
                    <a:pt x="646366" y="146812"/>
                  </a:lnTo>
                  <a:lnTo>
                    <a:pt x="646366" y="195707"/>
                  </a:lnTo>
                  <a:lnTo>
                    <a:pt x="597471" y="195707"/>
                  </a:lnTo>
                  <a:lnTo>
                    <a:pt x="597471" y="146812"/>
                  </a:lnTo>
                  <a:close/>
                </a:path>
                <a:path w="5149850" h="266065">
                  <a:moveTo>
                    <a:pt x="298767" y="146812"/>
                  </a:moveTo>
                  <a:lnTo>
                    <a:pt x="347662" y="146812"/>
                  </a:lnTo>
                  <a:lnTo>
                    <a:pt x="347662" y="195707"/>
                  </a:lnTo>
                  <a:lnTo>
                    <a:pt x="298767" y="195707"/>
                  </a:lnTo>
                  <a:lnTo>
                    <a:pt x="298767" y="146812"/>
                  </a:lnTo>
                  <a:close/>
                </a:path>
                <a:path w="5149850" h="266065">
                  <a:moveTo>
                    <a:pt x="0" y="146812"/>
                  </a:moveTo>
                  <a:lnTo>
                    <a:pt x="48933" y="146812"/>
                  </a:lnTo>
                  <a:lnTo>
                    <a:pt x="48933" y="195707"/>
                  </a:lnTo>
                  <a:lnTo>
                    <a:pt x="0" y="195707"/>
                  </a:lnTo>
                  <a:lnTo>
                    <a:pt x="0" y="146812"/>
                  </a:lnTo>
                  <a:close/>
                </a:path>
                <a:path w="5149850" h="266065">
                  <a:moveTo>
                    <a:pt x="484822" y="14097"/>
                  </a:moveTo>
                  <a:lnTo>
                    <a:pt x="426148" y="101346"/>
                  </a:lnTo>
                  <a:lnTo>
                    <a:pt x="484822" y="101346"/>
                  </a:lnTo>
                  <a:lnTo>
                    <a:pt x="484822" y="14097"/>
                  </a:lnTo>
                  <a:close/>
                </a:path>
                <a:path w="5149850" h="266065">
                  <a:moveTo>
                    <a:pt x="5114480" y="0"/>
                  </a:moveTo>
                  <a:lnTo>
                    <a:pt x="5079936" y="94742"/>
                  </a:lnTo>
                  <a:lnTo>
                    <a:pt x="5149659" y="94742"/>
                  </a:lnTo>
                  <a:lnTo>
                    <a:pt x="5114480" y="0"/>
                  </a:lnTo>
                  <a:close/>
                </a:path>
                <a:path w="5149850" h="266065">
                  <a:moveTo>
                    <a:pt x="3758120" y="0"/>
                  </a:moveTo>
                  <a:lnTo>
                    <a:pt x="3723576" y="94742"/>
                  </a:lnTo>
                  <a:lnTo>
                    <a:pt x="3793299" y="94742"/>
                  </a:lnTo>
                  <a:lnTo>
                    <a:pt x="3758120" y="0"/>
                  </a:lnTo>
                  <a:close/>
                </a:path>
                <a:path w="5149850" h="266065">
                  <a:moveTo>
                    <a:pt x="1362392" y="0"/>
                  </a:moveTo>
                  <a:lnTo>
                    <a:pt x="1327848" y="94742"/>
                  </a:lnTo>
                  <a:lnTo>
                    <a:pt x="1397571" y="94742"/>
                  </a:lnTo>
                  <a:lnTo>
                    <a:pt x="1362392" y="0"/>
                  </a:lnTo>
                  <a:close/>
                </a:path>
              </a:pathLst>
            </a:custGeom>
            <a:ln w="9144">
              <a:solidFill>
                <a:srgbClr val="D03E0C"/>
              </a:solidFill>
            </a:ln>
          </p:spPr>
          <p:txBody>
            <a:bodyPr wrap="square" lIns="0" tIns="0" rIns="0" bIns="0" rtlCol="0"/>
            <a:lstStyle/>
            <a:p>
              <a:endParaRPr/>
            </a:p>
          </p:txBody>
        </p:sp>
        <p:sp>
          <p:nvSpPr>
            <p:cNvPr id="6" name="object 6"/>
            <p:cNvSpPr/>
            <p:nvPr/>
          </p:nvSpPr>
          <p:spPr>
            <a:xfrm>
              <a:off x="7257795" y="325881"/>
              <a:ext cx="113283" cy="7391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270629" y="325881"/>
              <a:ext cx="100076" cy="8153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605650" y="322453"/>
              <a:ext cx="150368" cy="184912"/>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5432170" y="322453"/>
              <a:ext cx="150368" cy="184912"/>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3956938" y="322453"/>
              <a:ext cx="150368" cy="184912"/>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818273" y="221615"/>
              <a:ext cx="7670800" cy="396240"/>
            </a:xfrm>
            <a:custGeom>
              <a:avLst/>
              <a:gdLst/>
              <a:ahLst/>
              <a:cxnLst/>
              <a:rect l="l" t="t" r="r" b="b"/>
              <a:pathLst>
                <a:path w="7670800" h="396240">
                  <a:moveTo>
                    <a:pt x="6905866" y="67690"/>
                  </a:moveTo>
                  <a:lnTo>
                    <a:pt x="6957428" y="67690"/>
                  </a:lnTo>
                  <a:lnTo>
                    <a:pt x="6957428" y="277875"/>
                  </a:lnTo>
                  <a:lnTo>
                    <a:pt x="7085571" y="277875"/>
                  </a:lnTo>
                  <a:lnTo>
                    <a:pt x="7085571" y="320928"/>
                  </a:lnTo>
                  <a:lnTo>
                    <a:pt x="6905866" y="320928"/>
                  </a:lnTo>
                  <a:lnTo>
                    <a:pt x="6905866" y="67690"/>
                  </a:lnTo>
                  <a:close/>
                </a:path>
                <a:path w="7670800" h="396240">
                  <a:moveTo>
                    <a:pt x="986650" y="67690"/>
                  </a:moveTo>
                  <a:lnTo>
                    <a:pt x="1038212" y="67690"/>
                  </a:lnTo>
                  <a:lnTo>
                    <a:pt x="1038212" y="277875"/>
                  </a:lnTo>
                  <a:lnTo>
                    <a:pt x="1166355" y="277875"/>
                  </a:lnTo>
                  <a:lnTo>
                    <a:pt x="1166355" y="320928"/>
                  </a:lnTo>
                  <a:lnTo>
                    <a:pt x="986650" y="320928"/>
                  </a:lnTo>
                  <a:lnTo>
                    <a:pt x="986650" y="67690"/>
                  </a:lnTo>
                  <a:close/>
                </a:path>
                <a:path w="7670800" h="396240">
                  <a:moveTo>
                    <a:pt x="7120877" y="65658"/>
                  </a:moveTo>
                  <a:lnTo>
                    <a:pt x="7310234" y="65658"/>
                  </a:lnTo>
                  <a:lnTo>
                    <a:pt x="7310234" y="108838"/>
                  </a:lnTo>
                  <a:lnTo>
                    <a:pt x="7172439" y="108838"/>
                  </a:lnTo>
                  <a:lnTo>
                    <a:pt x="7172439" y="165480"/>
                  </a:lnTo>
                  <a:lnTo>
                    <a:pt x="7300582" y="165480"/>
                  </a:lnTo>
                  <a:lnTo>
                    <a:pt x="7300582" y="208406"/>
                  </a:lnTo>
                  <a:lnTo>
                    <a:pt x="7172439" y="208406"/>
                  </a:lnTo>
                  <a:lnTo>
                    <a:pt x="7172439" y="277875"/>
                  </a:lnTo>
                  <a:lnTo>
                    <a:pt x="7315060" y="277875"/>
                  </a:lnTo>
                  <a:lnTo>
                    <a:pt x="7315060" y="320928"/>
                  </a:lnTo>
                  <a:lnTo>
                    <a:pt x="7120877" y="320928"/>
                  </a:lnTo>
                  <a:lnTo>
                    <a:pt x="7120877" y="65658"/>
                  </a:lnTo>
                  <a:close/>
                </a:path>
                <a:path w="7670800" h="396240">
                  <a:moveTo>
                    <a:pt x="6648183" y="65658"/>
                  </a:moveTo>
                  <a:lnTo>
                    <a:pt x="6699618" y="65658"/>
                  </a:lnTo>
                  <a:lnTo>
                    <a:pt x="6699618" y="203961"/>
                  </a:lnTo>
                  <a:lnTo>
                    <a:pt x="6699737" y="218916"/>
                  </a:lnTo>
                  <a:lnTo>
                    <a:pt x="6707174" y="260730"/>
                  </a:lnTo>
                  <a:lnTo>
                    <a:pt x="6741169" y="280584"/>
                  </a:lnTo>
                  <a:lnTo>
                    <a:pt x="6751434" y="281177"/>
                  </a:lnTo>
                  <a:lnTo>
                    <a:pt x="6761719" y="280628"/>
                  </a:lnTo>
                  <a:lnTo>
                    <a:pt x="6796223" y="256500"/>
                  </a:lnTo>
                  <a:lnTo>
                    <a:pt x="6800202" y="206882"/>
                  </a:lnTo>
                  <a:lnTo>
                    <a:pt x="6800202" y="65658"/>
                  </a:lnTo>
                  <a:lnTo>
                    <a:pt x="6851637" y="65658"/>
                  </a:lnTo>
                  <a:lnTo>
                    <a:pt x="6851637" y="199770"/>
                  </a:lnTo>
                  <a:lnTo>
                    <a:pt x="6851375" y="221055"/>
                  </a:lnTo>
                  <a:lnTo>
                    <a:pt x="6847446" y="264667"/>
                  </a:lnTo>
                  <a:lnTo>
                    <a:pt x="6825985" y="302908"/>
                  </a:lnTo>
                  <a:lnTo>
                    <a:pt x="6791963" y="320907"/>
                  </a:lnTo>
                  <a:lnTo>
                    <a:pt x="6752958" y="325246"/>
                  </a:lnTo>
                  <a:lnTo>
                    <a:pt x="6735767" y="324723"/>
                  </a:lnTo>
                  <a:lnTo>
                    <a:pt x="6697459" y="316864"/>
                  </a:lnTo>
                  <a:lnTo>
                    <a:pt x="6662637" y="288057"/>
                  </a:lnTo>
                  <a:lnTo>
                    <a:pt x="6649421" y="239426"/>
                  </a:lnTo>
                  <a:lnTo>
                    <a:pt x="6648183" y="201802"/>
                  </a:lnTo>
                  <a:lnTo>
                    <a:pt x="6648183" y="65658"/>
                  </a:lnTo>
                  <a:close/>
                </a:path>
                <a:path w="7670800" h="396240">
                  <a:moveTo>
                    <a:pt x="6392659" y="65658"/>
                  </a:moveTo>
                  <a:lnTo>
                    <a:pt x="6501117" y="65658"/>
                  </a:lnTo>
                  <a:lnTo>
                    <a:pt x="6520191" y="66087"/>
                  </a:lnTo>
                  <a:lnTo>
                    <a:pt x="6560553" y="72516"/>
                  </a:lnTo>
                  <a:lnTo>
                    <a:pt x="6590271" y="97027"/>
                  </a:lnTo>
                  <a:lnTo>
                    <a:pt x="6601447" y="137159"/>
                  </a:lnTo>
                  <a:lnTo>
                    <a:pt x="6600379" y="150921"/>
                  </a:lnTo>
                  <a:lnTo>
                    <a:pt x="6575033" y="193135"/>
                  </a:lnTo>
                  <a:lnTo>
                    <a:pt x="6534010" y="208279"/>
                  </a:lnTo>
                  <a:lnTo>
                    <a:pt x="6542013" y="213258"/>
                  </a:lnTo>
                  <a:lnTo>
                    <a:pt x="6574332" y="245919"/>
                  </a:lnTo>
                  <a:lnTo>
                    <a:pt x="6622148" y="320928"/>
                  </a:lnTo>
                  <a:lnTo>
                    <a:pt x="6560426" y="320928"/>
                  </a:lnTo>
                  <a:lnTo>
                    <a:pt x="6523215" y="265429"/>
                  </a:lnTo>
                  <a:lnTo>
                    <a:pt x="6514075" y="251876"/>
                  </a:lnTo>
                  <a:lnTo>
                    <a:pt x="6486004" y="219201"/>
                  </a:lnTo>
                  <a:lnTo>
                    <a:pt x="6454635" y="214375"/>
                  </a:lnTo>
                  <a:lnTo>
                    <a:pt x="6444094" y="214375"/>
                  </a:lnTo>
                  <a:lnTo>
                    <a:pt x="6444094" y="320928"/>
                  </a:lnTo>
                  <a:lnTo>
                    <a:pt x="6392659" y="320928"/>
                  </a:lnTo>
                  <a:lnTo>
                    <a:pt x="6392659" y="65658"/>
                  </a:lnTo>
                  <a:close/>
                </a:path>
                <a:path w="7670800" h="396240">
                  <a:moveTo>
                    <a:pt x="6027153" y="65658"/>
                  </a:moveTo>
                  <a:lnTo>
                    <a:pt x="6077318" y="65658"/>
                  </a:lnTo>
                  <a:lnTo>
                    <a:pt x="6181839" y="236092"/>
                  </a:lnTo>
                  <a:lnTo>
                    <a:pt x="6181839" y="65658"/>
                  </a:lnTo>
                  <a:lnTo>
                    <a:pt x="6229718" y="65658"/>
                  </a:lnTo>
                  <a:lnTo>
                    <a:pt x="6229718" y="320928"/>
                  </a:lnTo>
                  <a:lnTo>
                    <a:pt x="6178029" y="320928"/>
                  </a:lnTo>
                  <a:lnTo>
                    <a:pt x="6075032" y="154431"/>
                  </a:lnTo>
                  <a:lnTo>
                    <a:pt x="6075032" y="320928"/>
                  </a:lnTo>
                  <a:lnTo>
                    <a:pt x="6027153" y="320928"/>
                  </a:lnTo>
                  <a:lnTo>
                    <a:pt x="6027153" y="65658"/>
                  </a:lnTo>
                  <a:close/>
                </a:path>
                <a:path w="7670800" h="396240">
                  <a:moveTo>
                    <a:pt x="5647169" y="65658"/>
                  </a:moveTo>
                  <a:lnTo>
                    <a:pt x="5698731" y="65658"/>
                  </a:lnTo>
                  <a:lnTo>
                    <a:pt x="5698731" y="320928"/>
                  </a:lnTo>
                  <a:lnTo>
                    <a:pt x="5647169" y="320928"/>
                  </a:lnTo>
                  <a:lnTo>
                    <a:pt x="5647169" y="65658"/>
                  </a:lnTo>
                  <a:close/>
                </a:path>
                <a:path w="7670800" h="396240">
                  <a:moveTo>
                    <a:pt x="5413997" y="65658"/>
                  </a:moveTo>
                  <a:lnTo>
                    <a:pt x="5616943" y="65658"/>
                  </a:lnTo>
                  <a:lnTo>
                    <a:pt x="5616943" y="108838"/>
                  </a:lnTo>
                  <a:lnTo>
                    <a:pt x="5541378" y="108838"/>
                  </a:lnTo>
                  <a:lnTo>
                    <a:pt x="5541378" y="320928"/>
                  </a:lnTo>
                  <a:lnTo>
                    <a:pt x="5489816" y="320928"/>
                  </a:lnTo>
                  <a:lnTo>
                    <a:pt x="5489816" y="108838"/>
                  </a:lnTo>
                  <a:lnTo>
                    <a:pt x="5413997" y="108838"/>
                  </a:lnTo>
                  <a:lnTo>
                    <a:pt x="5413997" y="65658"/>
                  </a:lnTo>
                  <a:close/>
                </a:path>
                <a:path w="7670800" h="396240">
                  <a:moveTo>
                    <a:pt x="5283314" y="65658"/>
                  </a:moveTo>
                  <a:lnTo>
                    <a:pt x="5337797" y="65658"/>
                  </a:lnTo>
                  <a:lnTo>
                    <a:pt x="5440032" y="320928"/>
                  </a:lnTo>
                  <a:lnTo>
                    <a:pt x="5383898" y="320928"/>
                  </a:lnTo>
                  <a:lnTo>
                    <a:pt x="5361673" y="262889"/>
                  </a:lnTo>
                  <a:lnTo>
                    <a:pt x="5259565" y="262889"/>
                  </a:lnTo>
                  <a:lnTo>
                    <a:pt x="5238610" y="320928"/>
                  </a:lnTo>
                  <a:lnTo>
                    <a:pt x="5183873" y="320928"/>
                  </a:lnTo>
                  <a:lnTo>
                    <a:pt x="5283314" y="65658"/>
                  </a:lnTo>
                  <a:close/>
                </a:path>
                <a:path w="7670800" h="396240">
                  <a:moveTo>
                    <a:pt x="5107673" y="65658"/>
                  </a:moveTo>
                  <a:lnTo>
                    <a:pt x="5159235" y="65658"/>
                  </a:lnTo>
                  <a:lnTo>
                    <a:pt x="5159235" y="320928"/>
                  </a:lnTo>
                  <a:lnTo>
                    <a:pt x="5107673" y="320928"/>
                  </a:lnTo>
                  <a:lnTo>
                    <a:pt x="5107673" y="65658"/>
                  </a:lnTo>
                  <a:close/>
                </a:path>
                <a:path w="7670800" h="396240">
                  <a:moveTo>
                    <a:pt x="3926954" y="65658"/>
                  </a:moveTo>
                  <a:lnTo>
                    <a:pt x="3981437" y="65658"/>
                  </a:lnTo>
                  <a:lnTo>
                    <a:pt x="4083672" y="320928"/>
                  </a:lnTo>
                  <a:lnTo>
                    <a:pt x="4027538" y="320928"/>
                  </a:lnTo>
                  <a:lnTo>
                    <a:pt x="4005313" y="262889"/>
                  </a:lnTo>
                  <a:lnTo>
                    <a:pt x="3903205" y="262889"/>
                  </a:lnTo>
                  <a:lnTo>
                    <a:pt x="3882250" y="320928"/>
                  </a:lnTo>
                  <a:lnTo>
                    <a:pt x="3827513" y="320928"/>
                  </a:lnTo>
                  <a:lnTo>
                    <a:pt x="3926954" y="65658"/>
                  </a:lnTo>
                  <a:close/>
                </a:path>
                <a:path w="7670800" h="396240">
                  <a:moveTo>
                    <a:pt x="3405365" y="65658"/>
                  </a:moveTo>
                  <a:lnTo>
                    <a:pt x="3488169" y="65658"/>
                  </a:lnTo>
                  <a:lnTo>
                    <a:pt x="3509574" y="65897"/>
                  </a:lnTo>
                  <a:lnTo>
                    <a:pt x="3549383" y="69468"/>
                  </a:lnTo>
                  <a:lnTo>
                    <a:pt x="3586086" y="94487"/>
                  </a:lnTo>
                  <a:lnTo>
                    <a:pt x="3600945" y="144144"/>
                  </a:lnTo>
                  <a:lnTo>
                    <a:pt x="3600419" y="155461"/>
                  </a:lnTo>
                  <a:lnTo>
                    <a:pt x="3582720" y="198056"/>
                  </a:lnTo>
                  <a:lnTo>
                    <a:pt x="3550788" y="219094"/>
                  </a:lnTo>
                  <a:lnTo>
                    <a:pt x="3507008" y="224426"/>
                  </a:lnTo>
                  <a:lnTo>
                    <a:pt x="3490582" y="224662"/>
                  </a:lnTo>
                  <a:lnTo>
                    <a:pt x="3456927" y="224662"/>
                  </a:lnTo>
                  <a:lnTo>
                    <a:pt x="3456927" y="320928"/>
                  </a:lnTo>
                  <a:lnTo>
                    <a:pt x="3405365" y="320928"/>
                  </a:lnTo>
                  <a:lnTo>
                    <a:pt x="3405365" y="65658"/>
                  </a:lnTo>
                  <a:close/>
                </a:path>
                <a:path w="7670800" h="396240">
                  <a:moveTo>
                    <a:pt x="2844787" y="65658"/>
                  </a:moveTo>
                  <a:lnTo>
                    <a:pt x="2896349" y="65658"/>
                  </a:lnTo>
                  <a:lnTo>
                    <a:pt x="2896349" y="166115"/>
                  </a:lnTo>
                  <a:lnTo>
                    <a:pt x="2997314" y="166115"/>
                  </a:lnTo>
                  <a:lnTo>
                    <a:pt x="2997314" y="65658"/>
                  </a:lnTo>
                  <a:lnTo>
                    <a:pt x="3048876" y="65658"/>
                  </a:lnTo>
                  <a:lnTo>
                    <a:pt x="3048876" y="320928"/>
                  </a:lnTo>
                  <a:lnTo>
                    <a:pt x="2997314" y="320928"/>
                  </a:lnTo>
                  <a:lnTo>
                    <a:pt x="2997314" y="209295"/>
                  </a:lnTo>
                  <a:lnTo>
                    <a:pt x="2896349" y="209295"/>
                  </a:lnTo>
                  <a:lnTo>
                    <a:pt x="2896349" y="320928"/>
                  </a:lnTo>
                  <a:lnTo>
                    <a:pt x="2844787" y="320928"/>
                  </a:lnTo>
                  <a:lnTo>
                    <a:pt x="2844787" y="65658"/>
                  </a:lnTo>
                  <a:close/>
                </a:path>
                <a:path w="7670800" h="396240">
                  <a:moveTo>
                    <a:pt x="2509253" y="65658"/>
                  </a:moveTo>
                  <a:lnTo>
                    <a:pt x="2712199" y="65658"/>
                  </a:lnTo>
                  <a:lnTo>
                    <a:pt x="2712199" y="108838"/>
                  </a:lnTo>
                  <a:lnTo>
                    <a:pt x="2636634" y="108838"/>
                  </a:lnTo>
                  <a:lnTo>
                    <a:pt x="2636634" y="320928"/>
                  </a:lnTo>
                  <a:lnTo>
                    <a:pt x="2585072" y="320928"/>
                  </a:lnTo>
                  <a:lnTo>
                    <a:pt x="2585072" y="108838"/>
                  </a:lnTo>
                  <a:lnTo>
                    <a:pt x="2509253" y="108838"/>
                  </a:lnTo>
                  <a:lnTo>
                    <a:pt x="2509253" y="65658"/>
                  </a:lnTo>
                  <a:close/>
                </a:path>
                <a:path w="7670800" h="396240">
                  <a:moveTo>
                    <a:pt x="2289797" y="65658"/>
                  </a:moveTo>
                  <a:lnTo>
                    <a:pt x="2479154" y="65658"/>
                  </a:lnTo>
                  <a:lnTo>
                    <a:pt x="2479154" y="108838"/>
                  </a:lnTo>
                  <a:lnTo>
                    <a:pt x="2341359" y="108838"/>
                  </a:lnTo>
                  <a:lnTo>
                    <a:pt x="2341359" y="165480"/>
                  </a:lnTo>
                  <a:lnTo>
                    <a:pt x="2469502" y="165480"/>
                  </a:lnTo>
                  <a:lnTo>
                    <a:pt x="2469502" y="208406"/>
                  </a:lnTo>
                  <a:lnTo>
                    <a:pt x="2341359" y="208406"/>
                  </a:lnTo>
                  <a:lnTo>
                    <a:pt x="2341359" y="277875"/>
                  </a:lnTo>
                  <a:lnTo>
                    <a:pt x="2483980" y="277875"/>
                  </a:lnTo>
                  <a:lnTo>
                    <a:pt x="2483980" y="320928"/>
                  </a:lnTo>
                  <a:lnTo>
                    <a:pt x="2289797" y="320928"/>
                  </a:lnTo>
                  <a:lnTo>
                    <a:pt x="2289797" y="65658"/>
                  </a:lnTo>
                  <a:close/>
                </a:path>
                <a:path w="7670800" h="396240">
                  <a:moveTo>
                    <a:pt x="2034527" y="65658"/>
                  </a:moveTo>
                  <a:lnTo>
                    <a:pt x="2086089" y="65658"/>
                  </a:lnTo>
                  <a:lnTo>
                    <a:pt x="2086089" y="179069"/>
                  </a:lnTo>
                  <a:lnTo>
                    <a:pt x="2190229" y="65658"/>
                  </a:lnTo>
                  <a:lnTo>
                    <a:pt x="2259444" y="65658"/>
                  </a:lnTo>
                  <a:lnTo>
                    <a:pt x="2163305" y="165099"/>
                  </a:lnTo>
                  <a:lnTo>
                    <a:pt x="2264651" y="320928"/>
                  </a:lnTo>
                  <a:lnTo>
                    <a:pt x="2197976" y="320928"/>
                  </a:lnTo>
                  <a:lnTo>
                    <a:pt x="2127872" y="201167"/>
                  </a:lnTo>
                  <a:lnTo>
                    <a:pt x="2086089" y="243839"/>
                  </a:lnTo>
                  <a:lnTo>
                    <a:pt x="2086089" y="320928"/>
                  </a:lnTo>
                  <a:lnTo>
                    <a:pt x="2034527" y="320928"/>
                  </a:lnTo>
                  <a:lnTo>
                    <a:pt x="2034527" y="65658"/>
                  </a:lnTo>
                  <a:close/>
                </a:path>
                <a:path w="7670800" h="396240">
                  <a:moveTo>
                    <a:pt x="1686293" y="65658"/>
                  </a:moveTo>
                  <a:lnTo>
                    <a:pt x="1889239" y="65658"/>
                  </a:lnTo>
                  <a:lnTo>
                    <a:pt x="1889239" y="108838"/>
                  </a:lnTo>
                  <a:lnTo>
                    <a:pt x="1813674" y="108838"/>
                  </a:lnTo>
                  <a:lnTo>
                    <a:pt x="1813674" y="320928"/>
                  </a:lnTo>
                  <a:lnTo>
                    <a:pt x="1762112" y="320928"/>
                  </a:lnTo>
                  <a:lnTo>
                    <a:pt x="1762112" y="108838"/>
                  </a:lnTo>
                  <a:lnTo>
                    <a:pt x="1686293" y="108838"/>
                  </a:lnTo>
                  <a:lnTo>
                    <a:pt x="1686293" y="65658"/>
                  </a:lnTo>
                  <a:close/>
                </a:path>
                <a:path w="7670800" h="396240">
                  <a:moveTo>
                    <a:pt x="1531226" y="65658"/>
                  </a:moveTo>
                  <a:lnTo>
                    <a:pt x="1585709" y="65658"/>
                  </a:lnTo>
                  <a:lnTo>
                    <a:pt x="1687944" y="320928"/>
                  </a:lnTo>
                  <a:lnTo>
                    <a:pt x="1631810" y="320928"/>
                  </a:lnTo>
                  <a:lnTo>
                    <a:pt x="1609585" y="262889"/>
                  </a:lnTo>
                  <a:lnTo>
                    <a:pt x="1507477" y="262889"/>
                  </a:lnTo>
                  <a:lnTo>
                    <a:pt x="1486522" y="320928"/>
                  </a:lnTo>
                  <a:lnTo>
                    <a:pt x="1431785" y="320928"/>
                  </a:lnTo>
                  <a:lnTo>
                    <a:pt x="1531226" y="65658"/>
                  </a:lnTo>
                  <a:close/>
                </a:path>
                <a:path w="7670800" h="396240">
                  <a:moveTo>
                    <a:pt x="1201407" y="65658"/>
                  </a:moveTo>
                  <a:lnTo>
                    <a:pt x="1252842" y="65658"/>
                  </a:lnTo>
                  <a:lnTo>
                    <a:pt x="1252842" y="203961"/>
                  </a:lnTo>
                  <a:lnTo>
                    <a:pt x="1252961" y="218916"/>
                  </a:lnTo>
                  <a:lnTo>
                    <a:pt x="1260398" y="260730"/>
                  </a:lnTo>
                  <a:lnTo>
                    <a:pt x="1294393" y="280584"/>
                  </a:lnTo>
                  <a:lnTo>
                    <a:pt x="1304658" y="281177"/>
                  </a:lnTo>
                  <a:lnTo>
                    <a:pt x="1314943" y="280628"/>
                  </a:lnTo>
                  <a:lnTo>
                    <a:pt x="1349447" y="256500"/>
                  </a:lnTo>
                  <a:lnTo>
                    <a:pt x="1353426" y="206882"/>
                  </a:lnTo>
                  <a:lnTo>
                    <a:pt x="1353426" y="65658"/>
                  </a:lnTo>
                  <a:lnTo>
                    <a:pt x="1404861" y="65658"/>
                  </a:lnTo>
                  <a:lnTo>
                    <a:pt x="1404861" y="199770"/>
                  </a:lnTo>
                  <a:lnTo>
                    <a:pt x="1404599" y="221055"/>
                  </a:lnTo>
                  <a:lnTo>
                    <a:pt x="1400670" y="264667"/>
                  </a:lnTo>
                  <a:lnTo>
                    <a:pt x="1379209" y="302908"/>
                  </a:lnTo>
                  <a:lnTo>
                    <a:pt x="1345187" y="320907"/>
                  </a:lnTo>
                  <a:lnTo>
                    <a:pt x="1306182" y="325246"/>
                  </a:lnTo>
                  <a:lnTo>
                    <a:pt x="1288991" y="324723"/>
                  </a:lnTo>
                  <a:lnTo>
                    <a:pt x="1250683" y="316864"/>
                  </a:lnTo>
                  <a:lnTo>
                    <a:pt x="1215861" y="288057"/>
                  </a:lnTo>
                  <a:lnTo>
                    <a:pt x="1202645" y="239426"/>
                  </a:lnTo>
                  <a:lnTo>
                    <a:pt x="1201407" y="201802"/>
                  </a:lnTo>
                  <a:lnTo>
                    <a:pt x="1201407" y="65658"/>
                  </a:lnTo>
                  <a:close/>
                </a:path>
                <a:path w="7670800" h="396240">
                  <a:moveTo>
                    <a:pt x="686549" y="64642"/>
                  </a:moveTo>
                  <a:lnTo>
                    <a:pt x="727697" y="64642"/>
                  </a:lnTo>
                  <a:lnTo>
                    <a:pt x="727697" y="226567"/>
                  </a:lnTo>
                  <a:lnTo>
                    <a:pt x="759320" y="226567"/>
                  </a:lnTo>
                  <a:lnTo>
                    <a:pt x="759320" y="269620"/>
                  </a:lnTo>
                  <a:lnTo>
                    <a:pt x="727697" y="269620"/>
                  </a:lnTo>
                  <a:lnTo>
                    <a:pt x="727697" y="320928"/>
                  </a:lnTo>
                  <a:lnTo>
                    <a:pt x="680326" y="320928"/>
                  </a:lnTo>
                  <a:lnTo>
                    <a:pt x="680326" y="269620"/>
                  </a:lnTo>
                  <a:lnTo>
                    <a:pt x="575805" y="269620"/>
                  </a:lnTo>
                  <a:lnTo>
                    <a:pt x="575805" y="226694"/>
                  </a:lnTo>
                  <a:lnTo>
                    <a:pt x="686549" y="64642"/>
                  </a:lnTo>
                  <a:close/>
                </a:path>
                <a:path w="7670800" h="396240">
                  <a:moveTo>
                    <a:pt x="366268" y="64642"/>
                  </a:moveTo>
                  <a:lnTo>
                    <a:pt x="412300" y="77555"/>
                  </a:lnTo>
                  <a:lnTo>
                    <a:pt x="437526" y="107600"/>
                  </a:lnTo>
                  <a:lnTo>
                    <a:pt x="442010" y="130048"/>
                  </a:lnTo>
                  <a:lnTo>
                    <a:pt x="439715" y="146032"/>
                  </a:lnTo>
                  <a:lnTo>
                    <a:pt x="432827" y="160289"/>
                  </a:lnTo>
                  <a:lnTo>
                    <a:pt x="421345" y="172856"/>
                  </a:lnTo>
                  <a:lnTo>
                    <a:pt x="405269" y="183768"/>
                  </a:lnTo>
                  <a:lnTo>
                    <a:pt x="415692" y="186811"/>
                  </a:lnTo>
                  <a:lnTo>
                    <a:pt x="446110" y="213344"/>
                  </a:lnTo>
                  <a:lnTo>
                    <a:pt x="453504" y="244347"/>
                  </a:lnTo>
                  <a:lnTo>
                    <a:pt x="451970" y="260494"/>
                  </a:lnTo>
                  <a:lnTo>
                    <a:pt x="428955" y="301624"/>
                  </a:lnTo>
                  <a:lnTo>
                    <a:pt x="385365" y="323770"/>
                  </a:lnTo>
                  <a:lnTo>
                    <a:pt x="367830" y="325246"/>
                  </a:lnTo>
                  <a:lnTo>
                    <a:pt x="351244" y="324006"/>
                  </a:lnTo>
                  <a:lnTo>
                    <a:pt x="310375" y="305307"/>
                  </a:lnTo>
                  <a:lnTo>
                    <a:pt x="286933" y="268571"/>
                  </a:lnTo>
                  <a:lnTo>
                    <a:pt x="283908" y="253237"/>
                  </a:lnTo>
                  <a:lnTo>
                    <a:pt x="331266" y="247395"/>
                  </a:lnTo>
                  <a:lnTo>
                    <a:pt x="332878" y="255918"/>
                  </a:lnTo>
                  <a:lnTo>
                    <a:pt x="335448" y="263382"/>
                  </a:lnTo>
                  <a:lnTo>
                    <a:pt x="367487" y="284733"/>
                  </a:lnTo>
                  <a:lnTo>
                    <a:pt x="374761" y="284017"/>
                  </a:lnTo>
                  <a:lnTo>
                    <a:pt x="402704" y="251477"/>
                  </a:lnTo>
                  <a:lnTo>
                    <a:pt x="403352" y="242188"/>
                  </a:lnTo>
                  <a:lnTo>
                    <a:pt x="402732" y="233445"/>
                  </a:lnTo>
                  <a:lnTo>
                    <a:pt x="376097" y="202852"/>
                  </a:lnTo>
                  <a:lnTo>
                    <a:pt x="369227" y="202183"/>
                  </a:lnTo>
                  <a:lnTo>
                    <a:pt x="362953" y="202183"/>
                  </a:lnTo>
                  <a:lnTo>
                    <a:pt x="355473" y="203453"/>
                  </a:lnTo>
                  <a:lnTo>
                    <a:pt x="346760" y="205866"/>
                  </a:lnTo>
                  <a:lnTo>
                    <a:pt x="352158" y="165988"/>
                  </a:lnTo>
                  <a:lnTo>
                    <a:pt x="390301" y="146700"/>
                  </a:lnTo>
                  <a:lnTo>
                    <a:pt x="392912" y="133095"/>
                  </a:lnTo>
                  <a:lnTo>
                    <a:pt x="392912" y="124459"/>
                  </a:lnTo>
                  <a:lnTo>
                    <a:pt x="390359" y="117601"/>
                  </a:lnTo>
                  <a:lnTo>
                    <a:pt x="385241" y="112521"/>
                  </a:lnTo>
                  <a:lnTo>
                    <a:pt x="380136" y="107441"/>
                  </a:lnTo>
                  <a:lnTo>
                    <a:pt x="373354" y="104775"/>
                  </a:lnTo>
                  <a:lnTo>
                    <a:pt x="364871" y="104775"/>
                  </a:lnTo>
                  <a:lnTo>
                    <a:pt x="356514" y="104775"/>
                  </a:lnTo>
                  <a:lnTo>
                    <a:pt x="332663" y="138937"/>
                  </a:lnTo>
                  <a:lnTo>
                    <a:pt x="287566" y="131317"/>
                  </a:lnTo>
                  <a:lnTo>
                    <a:pt x="301752" y="94360"/>
                  </a:lnTo>
                  <a:lnTo>
                    <a:pt x="336962" y="69089"/>
                  </a:lnTo>
                  <a:lnTo>
                    <a:pt x="355988" y="65141"/>
                  </a:lnTo>
                  <a:lnTo>
                    <a:pt x="366268" y="64642"/>
                  </a:lnTo>
                  <a:close/>
                </a:path>
                <a:path w="7670800" h="396240">
                  <a:moveTo>
                    <a:pt x="72440" y="64642"/>
                  </a:moveTo>
                  <a:lnTo>
                    <a:pt x="112140" y="64642"/>
                  </a:lnTo>
                  <a:lnTo>
                    <a:pt x="112140" y="320928"/>
                  </a:lnTo>
                  <a:lnTo>
                    <a:pt x="63207" y="320928"/>
                  </a:lnTo>
                  <a:lnTo>
                    <a:pt x="63207" y="136524"/>
                  </a:lnTo>
                  <a:lnTo>
                    <a:pt x="49206" y="148266"/>
                  </a:lnTo>
                  <a:lnTo>
                    <a:pt x="34004" y="158353"/>
                  </a:lnTo>
                  <a:lnTo>
                    <a:pt x="17602" y="166796"/>
                  </a:lnTo>
                  <a:lnTo>
                    <a:pt x="0" y="173608"/>
                  </a:lnTo>
                  <a:lnTo>
                    <a:pt x="0" y="129158"/>
                  </a:lnTo>
                  <a:lnTo>
                    <a:pt x="9787" y="125376"/>
                  </a:lnTo>
                  <a:lnTo>
                    <a:pt x="19985" y="120141"/>
                  </a:lnTo>
                  <a:lnTo>
                    <a:pt x="51966" y="96289"/>
                  </a:lnTo>
                  <a:lnTo>
                    <a:pt x="67378" y="75906"/>
                  </a:lnTo>
                  <a:lnTo>
                    <a:pt x="72440" y="64642"/>
                  </a:lnTo>
                  <a:close/>
                </a:path>
                <a:path w="7670800" h="396240">
                  <a:moveTo>
                    <a:pt x="7582141" y="61340"/>
                  </a:moveTo>
                  <a:lnTo>
                    <a:pt x="7615415" y="61340"/>
                  </a:lnTo>
                  <a:lnTo>
                    <a:pt x="7627821" y="80315"/>
                  </a:lnTo>
                  <a:lnTo>
                    <a:pt x="7648205" y="120026"/>
                  </a:lnTo>
                  <a:lnTo>
                    <a:pt x="7662589" y="161762"/>
                  </a:lnTo>
                  <a:lnTo>
                    <a:pt x="7669880" y="204331"/>
                  </a:lnTo>
                  <a:lnTo>
                    <a:pt x="7670787" y="225805"/>
                  </a:lnTo>
                  <a:lnTo>
                    <a:pt x="7670070" y="244332"/>
                  </a:lnTo>
                  <a:lnTo>
                    <a:pt x="7664304" y="283384"/>
                  </a:lnTo>
                  <a:lnTo>
                    <a:pt x="7651683" y="327155"/>
                  </a:lnTo>
                  <a:lnTo>
                    <a:pt x="7630208" y="373169"/>
                  </a:lnTo>
                  <a:lnTo>
                    <a:pt x="7616304" y="395985"/>
                  </a:lnTo>
                  <a:lnTo>
                    <a:pt x="7582522" y="395985"/>
                  </a:lnTo>
                  <a:lnTo>
                    <a:pt x="7589162" y="381367"/>
                  </a:lnTo>
                  <a:lnTo>
                    <a:pt x="7594777" y="368569"/>
                  </a:lnTo>
                  <a:lnTo>
                    <a:pt x="7608541" y="330660"/>
                  </a:lnTo>
                  <a:lnTo>
                    <a:pt x="7618225" y="289226"/>
                  </a:lnTo>
                  <a:lnTo>
                    <a:pt x="7623146" y="249650"/>
                  </a:lnTo>
                  <a:lnTo>
                    <a:pt x="7623797" y="229488"/>
                  </a:lnTo>
                  <a:lnTo>
                    <a:pt x="7623229" y="209081"/>
                  </a:lnTo>
                  <a:lnTo>
                    <a:pt x="7618760" y="169838"/>
                  </a:lnTo>
                  <a:lnTo>
                    <a:pt x="7609501" y="131546"/>
                  </a:lnTo>
                  <a:lnTo>
                    <a:pt x="7593118" y="86727"/>
                  </a:lnTo>
                  <a:lnTo>
                    <a:pt x="7582141" y="61340"/>
                  </a:lnTo>
                  <a:close/>
                </a:path>
                <a:path w="7670800" h="396240">
                  <a:moveTo>
                    <a:pt x="7448029" y="61340"/>
                  </a:moveTo>
                  <a:lnTo>
                    <a:pt x="7490113" y="66595"/>
                  </a:lnTo>
                  <a:lnTo>
                    <a:pt x="7531031" y="93801"/>
                  </a:lnTo>
                  <a:lnTo>
                    <a:pt x="7545819" y="138556"/>
                  </a:lnTo>
                  <a:lnTo>
                    <a:pt x="7494257" y="140842"/>
                  </a:lnTo>
                  <a:lnTo>
                    <a:pt x="7492161" y="131720"/>
                  </a:lnTo>
                  <a:lnTo>
                    <a:pt x="7489113" y="123967"/>
                  </a:lnTo>
                  <a:lnTo>
                    <a:pt x="7447521" y="104012"/>
                  </a:lnTo>
                  <a:lnTo>
                    <a:pt x="7436881" y="104584"/>
                  </a:lnTo>
                  <a:lnTo>
                    <a:pt x="7404087" y="122427"/>
                  </a:lnTo>
                  <a:lnTo>
                    <a:pt x="7404087" y="129031"/>
                  </a:lnTo>
                  <a:lnTo>
                    <a:pt x="7404087" y="135127"/>
                  </a:lnTo>
                  <a:lnTo>
                    <a:pt x="7442050" y="157188"/>
                  </a:lnTo>
                  <a:lnTo>
                    <a:pt x="7476699" y="166046"/>
                  </a:lnTo>
                  <a:lnTo>
                    <a:pt x="7491844" y="170608"/>
                  </a:lnTo>
                  <a:lnTo>
                    <a:pt x="7530817" y="191198"/>
                  </a:lnTo>
                  <a:lnTo>
                    <a:pt x="7550629" y="224297"/>
                  </a:lnTo>
                  <a:lnTo>
                    <a:pt x="7553185" y="246633"/>
                  </a:lnTo>
                  <a:lnTo>
                    <a:pt x="7552423" y="257419"/>
                  </a:lnTo>
                  <a:lnTo>
                    <a:pt x="7534256" y="296636"/>
                  </a:lnTo>
                  <a:lnTo>
                    <a:pt x="7494634" y="320196"/>
                  </a:lnTo>
                  <a:lnTo>
                    <a:pt x="7450950" y="325500"/>
                  </a:lnTo>
                  <a:lnTo>
                    <a:pt x="7428161" y="324096"/>
                  </a:lnTo>
                  <a:lnTo>
                    <a:pt x="7391014" y="312856"/>
                  </a:lnTo>
                  <a:lnTo>
                    <a:pt x="7355859" y="275589"/>
                  </a:lnTo>
                  <a:lnTo>
                    <a:pt x="7345540" y="237870"/>
                  </a:lnTo>
                  <a:lnTo>
                    <a:pt x="7395705" y="233044"/>
                  </a:lnTo>
                  <a:lnTo>
                    <a:pt x="7398564" y="244786"/>
                  </a:lnTo>
                  <a:lnTo>
                    <a:pt x="7402579" y="254873"/>
                  </a:lnTo>
                  <a:lnTo>
                    <a:pt x="7440337" y="281201"/>
                  </a:lnTo>
                  <a:lnTo>
                    <a:pt x="7451458" y="281939"/>
                  </a:lnTo>
                  <a:lnTo>
                    <a:pt x="7463154" y="281275"/>
                  </a:lnTo>
                  <a:lnTo>
                    <a:pt x="7498480" y="259984"/>
                  </a:lnTo>
                  <a:lnTo>
                    <a:pt x="7501623" y="246760"/>
                  </a:lnTo>
                  <a:lnTo>
                    <a:pt x="7501623" y="240664"/>
                  </a:lnTo>
                  <a:lnTo>
                    <a:pt x="7499845" y="235584"/>
                  </a:lnTo>
                  <a:lnTo>
                    <a:pt x="7496289" y="231393"/>
                  </a:lnTo>
                  <a:lnTo>
                    <a:pt x="7492733" y="227075"/>
                  </a:lnTo>
                  <a:lnTo>
                    <a:pt x="7451136" y="212861"/>
                  </a:lnTo>
                  <a:lnTo>
                    <a:pt x="7436472" y="209168"/>
                  </a:lnTo>
                  <a:lnTo>
                    <a:pt x="7417329" y="203737"/>
                  </a:lnTo>
                  <a:lnTo>
                    <a:pt x="7378306" y="183895"/>
                  </a:lnTo>
                  <a:lnTo>
                    <a:pt x="7356285" y="147087"/>
                  </a:lnTo>
                  <a:lnTo>
                    <a:pt x="7354811" y="132460"/>
                  </a:lnTo>
                  <a:lnTo>
                    <a:pt x="7355501" y="122890"/>
                  </a:lnTo>
                  <a:lnTo>
                    <a:pt x="7372001" y="88036"/>
                  </a:lnTo>
                  <a:lnTo>
                    <a:pt x="7408667" y="66323"/>
                  </a:lnTo>
                  <a:lnTo>
                    <a:pt x="7433813" y="61890"/>
                  </a:lnTo>
                  <a:lnTo>
                    <a:pt x="7448029" y="61340"/>
                  </a:lnTo>
                  <a:close/>
                </a:path>
                <a:path w="7670800" h="396240">
                  <a:moveTo>
                    <a:pt x="5862307" y="61340"/>
                  </a:moveTo>
                  <a:lnTo>
                    <a:pt x="5913075" y="70088"/>
                  </a:lnTo>
                  <a:lnTo>
                    <a:pt x="5952604" y="96265"/>
                  </a:lnTo>
                  <a:lnTo>
                    <a:pt x="5978036" y="138112"/>
                  </a:lnTo>
                  <a:lnTo>
                    <a:pt x="5986513" y="193674"/>
                  </a:lnTo>
                  <a:lnTo>
                    <a:pt x="5984415" y="222867"/>
                  </a:lnTo>
                  <a:lnTo>
                    <a:pt x="5967600" y="271202"/>
                  </a:lnTo>
                  <a:lnTo>
                    <a:pt x="5934667" y="305637"/>
                  </a:lnTo>
                  <a:lnTo>
                    <a:pt x="5889761" y="323076"/>
                  </a:lnTo>
                  <a:lnTo>
                    <a:pt x="5863069" y="325246"/>
                  </a:lnTo>
                  <a:lnTo>
                    <a:pt x="5836044" y="323080"/>
                  </a:lnTo>
                  <a:lnTo>
                    <a:pt x="5790756" y="305744"/>
                  </a:lnTo>
                  <a:lnTo>
                    <a:pt x="5757776" y="271524"/>
                  </a:lnTo>
                  <a:lnTo>
                    <a:pt x="5740960" y="223656"/>
                  </a:lnTo>
                  <a:lnTo>
                    <a:pt x="5738863" y="194817"/>
                  </a:lnTo>
                  <a:lnTo>
                    <a:pt x="5739599" y="176150"/>
                  </a:lnTo>
                  <a:lnTo>
                    <a:pt x="5750547" y="129412"/>
                  </a:lnTo>
                  <a:lnTo>
                    <a:pt x="5774296" y="94360"/>
                  </a:lnTo>
                  <a:lnTo>
                    <a:pt x="5807316" y="71374"/>
                  </a:lnTo>
                  <a:lnTo>
                    <a:pt x="5847214" y="61962"/>
                  </a:lnTo>
                  <a:lnTo>
                    <a:pt x="5862307" y="61340"/>
                  </a:lnTo>
                  <a:close/>
                </a:path>
                <a:path w="7670800" h="396240">
                  <a:moveTo>
                    <a:pt x="4963655" y="61340"/>
                  </a:moveTo>
                  <a:lnTo>
                    <a:pt x="5006025" y="68230"/>
                  </a:lnTo>
                  <a:lnTo>
                    <a:pt x="5039728" y="89026"/>
                  </a:lnTo>
                  <a:lnTo>
                    <a:pt x="5060909" y="121584"/>
                  </a:lnTo>
                  <a:lnTo>
                    <a:pt x="5065763" y="136016"/>
                  </a:lnTo>
                  <a:lnTo>
                    <a:pt x="5014836" y="148208"/>
                  </a:lnTo>
                  <a:lnTo>
                    <a:pt x="5011933" y="138807"/>
                  </a:lnTo>
                  <a:lnTo>
                    <a:pt x="5007803" y="130428"/>
                  </a:lnTo>
                  <a:lnTo>
                    <a:pt x="4970874" y="106124"/>
                  </a:lnTo>
                  <a:lnTo>
                    <a:pt x="4960988" y="105409"/>
                  </a:lnTo>
                  <a:lnTo>
                    <a:pt x="4947462" y="106674"/>
                  </a:lnTo>
                  <a:lnTo>
                    <a:pt x="4907199" y="137495"/>
                  </a:lnTo>
                  <a:lnTo>
                    <a:pt x="4897234" y="191769"/>
                  </a:lnTo>
                  <a:lnTo>
                    <a:pt x="4898327" y="214225"/>
                  </a:lnTo>
                  <a:lnTo>
                    <a:pt x="4914633" y="260730"/>
                  </a:lnTo>
                  <a:lnTo>
                    <a:pt x="4959972" y="281177"/>
                  </a:lnTo>
                  <a:lnTo>
                    <a:pt x="4969882" y="280368"/>
                  </a:lnTo>
                  <a:lnTo>
                    <a:pt x="5008025" y="251364"/>
                  </a:lnTo>
                  <a:lnTo>
                    <a:pt x="5016487" y="227075"/>
                  </a:lnTo>
                  <a:lnTo>
                    <a:pt x="5066525" y="242950"/>
                  </a:lnTo>
                  <a:lnTo>
                    <a:pt x="5051221" y="279336"/>
                  </a:lnTo>
                  <a:lnTo>
                    <a:pt x="5014058" y="313888"/>
                  </a:lnTo>
                  <a:lnTo>
                    <a:pt x="4960480" y="325246"/>
                  </a:lnTo>
                  <a:lnTo>
                    <a:pt x="4936189" y="323080"/>
                  </a:lnTo>
                  <a:lnTo>
                    <a:pt x="4894418" y="305744"/>
                  </a:lnTo>
                  <a:lnTo>
                    <a:pt x="4862579" y="271571"/>
                  </a:lnTo>
                  <a:lnTo>
                    <a:pt x="4846196" y="224085"/>
                  </a:lnTo>
                  <a:lnTo>
                    <a:pt x="4844148" y="195579"/>
                  </a:lnTo>
                  <a:lnTo>
                    <a:pt x="4846198" y="165457"/>
                  </a:lnTo>
                  <a:lnTo>
                    <a:pt x="4862632" y="115927"/>
                  </a:lnTo>
                  <a:lnTo>
                    <a:pt x="4894807" y="81111"/>
                  </a:lnTo>
                  <a:lnTo>
                    <a:pt x="4938102" y="63533"/>
                  </a:lnTo>
                  <a:lnTo>
                    <a:pt x="4963655" y="61340"/>
                  </a:lnTo>
                  <a:close/>
                </a:path>
                <a:path w="7670800" h="396240">
                  <a:moveTo>
                    <a:pt x="4688827" y="61340"/>
                  </a:moveTo>
                  <a:lnTo>
                    <a:pt x="4739595" y="70088"/>
                  </a:lnTo>
                  <a:lnTo>
                    <a:pt x="4779124" y="96265"/>
                  </a:lnTo>
                  <a:lnTo>
                    <a:pt x="4804556" y="138112"/>
                  </a:lnTo>
                  <a:lnTo>
                    <a:pt x="4813033" y="193674"/>
                  </a:lnTo>
                  <a:lnTo>
                    <a:pt x="4810935" y="222867"/>
                  </a:lnTo>
                  <a:lnTo>
                    <a:pt x="4794120" y="271202"/>
                  </a:lnTo>
                  <a:lnTo>
                    <a:pt x="4761187" y="305637"/>
                  </a:lnTo>
                  <a:lnTo>
                    <a:pt x="4716281" y="323076"/>
                  </a:lnTo>
                  <a:lnTo>
                    <a:pt x="4689589" y="325246"/>
                  </a:lnTo>
                  <a:lnTo>
                    <a:pt x="4662564" y="323080"/>
                  </a:lnTo>
                  <a:lnTo>
                    <a:pt x="4617276" y="305744"/>
                  </a:lnTo>
                  <a:lnTo>
                    <a:pt x="4584296" y="271524"/>
                  </a:lnTo>
                  <a:lnTo>
                    <a:pt x="4567480" y="223656"/>
                  </a:lnTo>
                  <a:lnTo>
                    <a:pt x="4565383" y="194817"/>
                  </a:lnTo>
                  <a:lnTo>
                    <a:pt x="4566119" y="176150"/>
                  </a:lnTo>
                  <a:lnTo>
                    <a:pt x="4577067" y="129412"/>
                  </a:lnTo>
                  <a:lnTo>
                    <a:pt x="4600816" y="94360"/>
                  </a:lnTo>
                  <a:lnTo>
                    <a:pt x="4633836" y="71374"/>
                  </a:lnTo>
                  <a:lnTo>
                    <a:pt x="4673734" y="61962"/>
                  </a:lnTo>
                  <a:lnTo>
                    <a:pt x="4688827" y="61340"/>
                  </a:lnTo>
                  <a:close/>
                </a:path>
                <a:path w="7670800" h="396240">
                  <a:moveTo>
                    <a:pt x="4427461" y="61340"/>
                  </a:moveTo>
                  <a:lnTo>
                    <a:pt x="4469545" y="66595"/>
                  </a:lnTo>
                  <a:lnTo>
                    <a:pt x="4510463" y="93801"/>
                  </a:lnTo>
                  <a:lnTo>
                    <a:pt x="4525251" y="138556"/>
                  </a:lnTo>
                  <a:lnTo>
                    <a:pt x="4473689" y="140842"/>
                  </a:lnTo>
                  <a:lnTo>
                    <a:pt x="4471593" y="131720"/>
                  </a:lnTo>
                  <a:lnTo>
                    <a:pt x="4468545" y="123967"/>
                  </a:lnTo>
                  <a:lnTo>
                    <a:pt x="4426953" y="104012"/>
                  </a:lnTo>
                  <a:lnTo>
                    <a:pt x="4416313" y="104584"/>
                  </a:lnTo>
                  <a:lnTo>
                    <a:pt x="4383519" y="122427"/>
                  </a:lnTo>
                  <a:lnTo>
                    <a:pt x="4383519" y="129031"/>
                  </a:lnTo>
                  <a:lnTo>
                    <a:pt x="4383519" y="135127"/>
                  </a:lnTo>
                  <a:lnTo>
                    <a:pt x="4421482" y="157188"/>
                  </a:lnTo>
                  <a:lnTo>
                    <a:pt x="4456131" y="166046"/>
                  </a:lnTo>
                  <a:lnTo>
                    <a:pt x="4471276" y="170608"/>
                  </a:lnTo>
                  <a:lnTo>
                    <a:pt x="4510249" y="191198"/>
                  </a:lnTo>
                  <a:lnTo>
                    <a:pt x="4530061" y="224297"/>
                  </a:lnTo>
                  <a:lnTo>
                    <a:pt x="4532617" y="246633"/>
                  </a:lnTo>
                  <a:lnTo>
                    <a:pt x="4531855" y="257419"/>
                  </a:lnTo>
                  <a:lnTo>
                    <a:pt x="4513688" y="296636"/>
                  </a:lnTo>
                  <a:lnTo>
                    <a:pt x="4474066" y="320196"/>
                  </a:lnTo>
                  <a:lnTo>
                    <a:pt x="4430382" y="325500"/>
                  </a:lnTo>
                  <a:lnTo>
                    <a:pt x="4407593" y="324096"/>
                  </a:lnTo>
                  <a:lnTo>
                    <a:pt x="4370446" y="312856"/>
                  </a:lnTo>
                  <a:lnTo>
                    <a:pt x="4335291" y="275589"/>
                  </a:lnTo>
                  <a:lnTo>
                    <a:pt x="4324972" y="237870"/>
                  </a:lnTo>
                  <a:lnTo>
                    <a:pt x="4375137" y="233044"/>
                  </a:lnTo>
                  <a:lnTo>
                    <a:pt x="4377996" y="244786"/>
                  </a:lnTo>
                  <a:lnTo>
                    <a:pt x="4382011" y="254873"/>
                  </a:lnTo>
                  <a:lnTo>
                    <a:pt x="4419769" y="281201"/>
                  </a:lnTo>
                  <a:lnTo>
                    <a:pt x="4430890" y="281939"/>
                  </a:lnTo>
                  <a:lnTo>
                    <a:pt x="4442586" y="281275"/>
                  </a:lnTo>
                  <a:lnTo>
                    <a:pt x="4477912" y="259984"/>
                  </a:lnTo>
                  <a:lnTo>
                    <a:pt x="4481055" y="246760"/>
                  </a:lnTo>
                  <a:lnTo>
                    <a:pt x="4481055" y="240664"/>
                  </a:lnTo>
                  <a:lnTo>
                    <a:pt x="4479277" y="235584"/>
                  </a:lnTo>
                  <a:lnTo>
                    <a:pt x="4475721" y="231393"/>
                  </a:lnTo>
                  <a:lnTo>
                    <a:pt x="4472165" y="227075"/>
                  </a:lnTo>
                  <a:lnTo>
                    <a:pt x="4430568" y="212861"/>
                  </a:lnTo>
                  <a:lnTo>
                    <a:pt x="4415904" y="209168"/>
                  </a:lnTo>
                  <a:lnTo>
                    <a:pt x="4396761" y="203737"/>
                  </a:lnTo>
                  <a:lnTo>
                    <a:pt x="4357738" y="183895"/>
                  </a:lnTo>
                  <a:lnTo>
                    <a:pt x="4335717" y="147087"/>
                  </a:lnTo>
                  <a:lnTo>
                    <a:pt x="4334243" y="132460"/>
                  </a:lnTo>
                  <a:lnTo>
                    <a:pt x="4334933" y="122890"/>
                  </a:lnTo>
                  <a:lnTo>
                    <a:pt x="4351433" y="88036"/>
                  </a:lnTo>
                  <a:lnTo>
                    <a:pt x="4388099" y="66323"/>
                  </a:lnTo>
                  <a:lnTo>
                    <a:pt x="4413245" y="61890"/>
                  </a:lnTo>
                  <a:lnTo>
                    <a:pt x="4427461" y="61340"/>
                  </a:lnTo>
                  <a:close/>
                </a:path>
                <a:path w="7670800" h="396240">
                  <a:moveTo>
                    <a:pt x="4189717" y="61340"/>
                  </a:moveTo>
                  <a:lnTo>
                    <a:pt x="4231801" y="66595"/>
                  </a:lnTo>
                  <a:lnTo>
                    <a:pt x="4272719" y="93801"/>
                  </a:lnTo>
                  <a:lnTo>
                    <a:pt x="4287507" y="138556"/>
                  </a:lnTo>
                  <a:lnTo>
                    <a:pt x="4235945" y="140842"/>
                  </a:lnTo>
                  <a:lnTo>
                    <a:pt x="4233849" y="131720"/>
                  </a:lnTo>
                  <a:lnTo>
                    <a:pt x="4230801" y="123967"/>
                  </a:lnTo>
                  <a:lnTo>
                    <a:pt x="4189209" y="104012"/>
                  </a:lnTo>
                  <a:lnTo>
                    <a:pt x="4178569" y="104584"/>
                  </a:lnTo>
                  <a:lnTo>
                    <a:pt x="4145775" y="122427"/>
                  </a:lnTo>
                  <a:lnTo>
                    <a:pt x="4145775" y="129031"/>
                  </a:lnTo>
                  <a:lnTo>
                    <a:pt x="4145775" y="135127"/>
                  </a:lnTo>
                  <a:lnTo>
                    <a:pt x="4183738" y="157188"/>
                  </a:lnTo>
                  <a:lnTo>
                    <a:pt x="4218387" y="166046"/>
                  </a:lnTo>
                  <a:lnTo>
                    <a:pt x="4233532" y="170608"/>
                  </a:lnTo>
                  <a:lnTo>
                    <a:pt x="4272505" y="191198"/>
                  </a:lnTo>
                  <a:lnTo>
                    <a:pt x="4292317" y="224297"/>
                  </a:lnTo>
                  <a:lnTo>
                    <a:pt x="4294873" y="246633"/>
                  </a:lnTo>
                  <a:lnTo>
                    <a:pt x="4294111" y="257419"/>
                  </a:lnTo>
                  <a:lnTo>
                    <a:pt x="4275944" y="296636"/>
                  </a:lnTo>
                  <a:lnTo>
                    <a:pt x="4236322" y="320196"/>
                  </a:lnTo>
                  <a:lnTo>
                    <a:pt x="4192638" y="325500"/>
                  </a:lnTo>
                  <a:lnTo>
                    <a:pt x="4169849" y="324096"/>
                  </a:lnTo>
                  <a:lnTo>
                    <a:pt x="4132702" y="312856"/>
                  </a:lnTo>
                  <a:lnTo>
                    <a:pt x="4097547" y="275589"/>
                  </a:lnTo>
                  <a:lnTo>
                    <a:pt x="4087228" y="237870"/>
                  </a:lnTo>
                  <a:lnTo>
                    <a:pt x="4137393" y="233044"/>
                  </a:lnTo>
                  <a:lnTo>
                    <a:pt x="4140252" y="244786"/>
                  </a:lnTo>
                  <a:lnTo>
                    <a:pt x="4144267" y="254873"/>
                  </a:lnTo>
                  <a:lnTo>
                    <a:pt x="4182025" y="281201"/>
                  </a:lnTo>
                  <a:lnTo>
                    <a:pt x="4193146" y="281939"/>
                  </a:lnTo>
                  <a:lnTo>
                    <a:pt x="4204842" y="281275"/>
                  </a:lnTo>
                  <a:lnTo>
                    <a:pt x="4240168" y="259984"/>
                  </a:lnTo>
                  <a:lnTo>
                    <a:pt x="4243311" y="246760"/>
                  </a:lnTo>
                  <a:lnTo>
                    <a:pt x="4243311" y="240664"/>
                  </a:lnTo>
                  <a:lnTo>
                    <a:pt x="4241533" y="235584"/>
                  </a:lnTo>
                  <a:lnTo>
                    <a:pt x="4237977" y="231393"/>
                  </a:lnTo>
                  <a:lnTo>
                    <a:pt x="4234421" y="227075"/>
                  </a:lnTo>
                  <a:lnTo>
                    <a:pt x="4192824" y="212861"/>
                  </a:lnTo>
                  <a:lnTo>
                    <a:pt x="4178160" y="209168"/>
                  </a:lnTo>
                  <a:lnTo>
                    <a:pt x="4159017" y="203737"/>
                  </a:lnTo>
                  <a:lnTo>
                    <a:pt x="4119994" y="183895"/>
                  </a:lnTo>
                  <a:lnTo>
                    <a:pt x="4097973" y="147087"/>
                  </a:lnTo>
                  <a:lnTo>
                    <a:pt x="4096499" y="132460"/>
                  </a:lnTo>
                  <a:lnTo>
                    <a:pt x="4097189" y="122890"/>
                  </a:lnTo>
                  <a:lnTo>
                    <a:pt x="4113689" y="88036"/>
                  </a:lnTo>
                  <a:lnTo>
                    <a:pt x="4150355" y="66323"/>
                  </a:lnTo>
                  <a:lnTo>
                    <a:pt x="4175501" y="61890"/>
                  </a:lnTo>
                  <a:lnTo>
                    <a:pt x="4189717" y="61340"/>
                  </a:lnTo>
                  <a:close/>
                </a:path>
                <a:path w="7670800" h="396240">
                  <a:moveTo>
                    <a:pt x="3782428" y="61340"/>
                  </a:moveTo>
                  <a:lnTo>
                    <a:pt x="3815956" y="61340"/>
                  </a:lnTo>
                  <a:lnTo>
                    <a:pt x="3804905" y="86727"/>
                  </a:lnTo>
                  <a:lnTo>
                    <a:pt x="3795747" y="110124"/>
                  </a:lnTo>
                  <a:lnTo>
                    <a:pt x="3783063" y="151002"/>
                  </a:lnTo>
                  <a:lnTo>
                    <a:pt x="3776379" y="189198"/>
                  </a:lnTo>
                  <a:lnTo>
                    <a:pt x="3774173" y="229488"/>
                  </a:lnTo>
                  <a:lnTo>
                    <a:pt x="3774486" y="243869"/>
                  </a:lnTo>
                  <a:lnTo>
                    <a:pt x="3779380" y="288035"/>
                  </a:lnTo>
                  <a:lnTo>
                    <a:pt x="3789578" y="331291"/>
                  </a:lnTo>
                  <a:lnTo>
                    <a:pt x="3808272" y="380293"/>
                  </a:lnTo>
                  <a:lnTo>
                    <a:pt x="3815321" y="395985"/>
                  </a:lnTo>
                  <a:lnTo>
                    <a:pt x="3781793" y="395985"/>
                  </a:lnTo>
                  <a:lnTo>
                    <a:pt x="3758330" y="354964"/>
                  </a:lnTo>
                  <a:lnTo>
                    <a:pt x="3741153" y="312419"/>
                  </a:lnTo>
                  <a:lnTo>
                    <a:pt x="3730755" y="269732"/>
                  </a:lnTo>
                  <a:lnTo>
                    <a:pt x="3727310" y="228472"/>
                  </a:lnTo>
                  <a:lnTo>
                    <a:pt x="3728381" y="203660"/>
                  </a:lnTo>
                  <a:lnTo>
                    <a:pt x="3736954" y="156035"/>
                  </a:lnTo>
                  <a:lnTo>
                    <a:pt x="3752478" y="114079"/>
                  </a:lnTo>
                  <a:lnTo>
                    <a:pt x="3771476" y="78126"/>
                  </a:lnTo>
                  <a:lnTo>
                    <a:pt x="3782428" y="61340"/>
                  </a:lnTo>
                  <a:close/>
                </a:path>
                <a:path w="7670800" h="396240">
                  <a:moveTo>
                    <a:pt x="3213595" y="61340"/>
                  </a:moveTo>
                  <a:lnTo>
                    <a:pt x="3264379" y="70088"/>
                  </a:lnTo>
                  <a:lnTo>
                    <a:pt x="3304019" y="96265"/>
                  </a:lnTo>
                  <a:lnTo>
                    <a:pt x="3327736" y="133734"/>
                  </a:lnTo>
                  <a:lnTo>
                    <a:pt x="3332594" y="148716"/>
                  </a:lnTo>
                  <a:lnTo>
                    <a:pt x="3341547" y="143146"/>
                  </a:lnTo>
                  <a:lnTo>
                    <a:pt x="3348024" y="135588"/>
                  </a:lnTo>
                  <a:lnTo>
                    <a:pt x="3352025" y="126053"/>
                  </a:lnTo>
                  <a:lnTo>
                    <a:pt x="3353549" y="114553"/>
                  </a:lnTo>
                  <a:lnTo>
                    <a:pt x="3329927" y="114553"/>
                  </a:lnTo>
                  <a:lnTo>
                    <a:pt x="3329927" y="65658"/>
                  </a:lnTo>
                  <a:lnTo>
                    <a:pt x="3378822" y="65658"/>
                  </a:lnTo>
                  <a:lnTo>
                    <a:pt x="3378822" y="100710"/>
                  </a:lnTo>
                  <a:lnTo>
                    <a:pt x="3372853" y="140402"/>
                  </a:lnTo>
                  <a:lnTo>
                    <a:pt x="3343724" y="168173"/>
                  </a:lnTo>
                  <a:lnTo>
                    <a:pt x="3336531" y="171195"/>
                  </a:lnTo>
                  <a:lnTo>
                    <a:pt x="3337420" y="178434"/>
                  </a:lnTo>
                  <a:lnTo>
                    <a:pt x="3337801" y="185800"/>
                  </a:lnTo>
                  <a:lnTo>
                    <a:pt x="3337801" y="193674"/>
                  </a:lnTo>
                  <a:lnTo>
                    <a:pt x="3329419" y="248396"/>
                  </a:lnTo>
                  <a:lnTo>
                    <a:pt x="3304273" y="290067"/>
                  </a:lnTo>
                  <a:lnTo>
                    <a:pt x="3265125" y="316468"/>
                  </a:lnTo>
                  <a:lnTo>
                    <a:pt x="3214357" y="325246"/>
                  </a:lnTo>
                  <a:lnTo>
                    <a:pt x="3187258" y="323076"/>
                  </a:lnTo>
                  <a:lnTo>
                    <a:pt x="3141919" y="305637"/>
                  </a:lnTo>
                  <a:lnTo>
                    <a:pt x="3109010" y="271273"/>
                  </a:lnTo>
                  <a:lnTo>
                    <a:pt x="3092246" y="223510"/>
                  </a:lnTo>
                  <a:lnTo>
                    <a:pt x="3090151" y="194817"/>
                  </a:lnTo>
                  <a:lnTo>
                    <a:pt x="3092367" y="164530"/>
                  </a:lnTo>
                  <a:lnTo>
                    <a:pt x="3110135" y="114290"/>
                  </a:lnTo>
                  <a:lnTo>
                    <a:pt x="3143211" y="79932"/>
                  </a:lnTo>
                  <a:lnTo>
                    <a:pt x="3187165" y="63410"/>
                  </a:lnTo>
                  <a:lnTo>
                    <a:pt x="3213595" y="61340"/>
                  </a:lnTo>
                  <a:close/>
                </a:path>
                <a:path w="7670800" h="396240">
                  <a:moveTo>
                    <a:pt x="2374252" y="34289"/>
                  </a:moveTo>
                  <a:lnTo>
                    <a:pt x="2405240" y="34289"/>
                  </a:lnTo>
                  <a:lnTo>
                    <a:pt x="2443213" y="56895"/>
                  </a:lnTo>
                  <a:lnTo>
                    <a:pt x="2408923" y="56895"/>
                  </a:lnTo>
                  <a:lnTo>
                    <a:pt x="2389746" y="44068"/>
                  </a:lnTo>
                  <a:lnTo>
                    <a:pt x="2370569" y="56895"/>
                  </a:lnTo>
                  <a:lnTo>
                    <a:pt x="2336279" y="56895"/>
                  </a:lnTo>
                  <a:lnTo>
                    <a:pt x="2374252" y="34289"/>
                  </a:lnTo>
                  <a:close/>
                </a:path>
                <a:path w="7670800" h="396240">
                  <a:moveTo>
                    <a:pt x="1542148" y="34289"/>
                  </a:moveTo>
                  <a:lnTo>
                    <a:pt x="1573136" y="34289"/>
                  </a:lnTo>
                  <a:lnTo>
                    <a:pt x="1611109" y="56895"/>
                  </a:lnTo>
                  <a:lnTo>
                    <a:pt x="1576819" y="56895"/>
                  </a:lnTo>
                  <a:lnTo>
                    <a:pt x="1557642" y="44068"/>
                  </a:lnTo>
                  <a:lnTo>
                    <a:pt x="1538465" y="56895"/>
                  </a:lnTo>
                  <a:lnTo>
                    <a:pt x="1504175" y="56895"/>
                  </a:lnTo>
                  <a:lnTo>
                    <a:pt x="1542148" y="34289"/>
                  </a:lnTo>
                  <a:close/>
                </a:path>
                <a:path w="7670800" h="396240">
                  <a:moveTo>
                    <a:pt x="2389746" y="0"/>
                  </a:moveTo>
                  <a:lnTo>
                    <a:pt x="2444610" y="0"/>
                  </a:lnTo>
                  <a:lnTo>
                    <a:pt x="2399652" y="28448"/>
                  </a:lnTo>
                  <a:lnTo>
                    <a:pt x="2368664" y="28448"/>
                  </a:lnTo>
                  <a:lnTo>
                    <a:pt x="2389746" y="0"/>
                  </a:lnTo>
                  <a:close/>
                </a:path>
              </a:pathLst>
            </a:custGeom>
            <a:ln w="9144">
              <a:solidFill>
                <a:srgbClr val="D03E0C"/>
              </a:solidFill>
            </a:ln>
          </p:spPr>
          <p:txBody>
            <a:bodyPr wrap="square" lIns="0" tIns="0" rIns="0" bIns="0" rtlCol="0"/>
            <a:lstStyle/>
            <a:p>
              <a:endParaRPr/>
            </a:p>
          </p:txBody>
        </p:sp>
      </p:grpSp>
      <p:sp>
        <p:nvSpPr>
          <p:cNvPr id="12" name="object 12"/>
          <p:cNvSpPr txBox="1">
            <a:spLocks noGrp="1"/>
          </p:cNvSpPr>
          <p:nvPr>
            <p:ph type="title"/>
          </p:nvPr>
        </p:nvSpPr>
        <p:spPr>
          <a:xfrm>
            <a:off x="172008" y="1026924"/>
            <a:ext cx="8744585" cy="1856105"/>
          </a:xfrm>
          <a:prstGeom prst="rect">
            <a:avLst/>
          </a:prstGeom>
        </p:spPr>
        <p:txBody>
          <a:bodyPr vert="horz" wrap="square" lIns="0" tIns="13335" rIns="0" bIns="0" rtlCol="0">
            <a:spAutoFit/>
          </a:bodyPr>
          <a:lstStyle/>
          <a:p>
            <a:pPr marL="12700" marR="5080" algn="just">
              <a:lnSpc>
                <a:spcPct val="150100"/>
              </a:lnSpc>
              <a:spcBef>
                <a:spcPts val="105"/>
              </a:spcBef>
            </a:pPr>
            <a:r>
              <a:rPr u="heavy" spc="-5" dirty="0">
                <a:uFill>
                  <a:solidFill>
                    <a:srgbClr val="000000"/>
                  </a:solidFill>
                </a:uFill>
              </a:rPr>
              <a:t>Luật </a:t>
            </a:r>
            <a:r>
              <a:rPr u="heavy" spc="-10" dirty="0">
                <a:uFill>
                  <a:solidFill>
                    <a:srgbClr val="000000"/>
                  </a:solidFill>
                </a:uFill>
              </a:rPr>
              <a:t>kết </a:t>
            </a:r>
            <a:r>
              <a:rPr u="heavy" spc="-5" dirty="0">
                <a:uFill>
                  <a:solidFill>
                    <a:srgbClr val="000000"/>
                  </a:solidFill>
                </a:uFill>
              </a:rPr>
              <a:t>hợp </a:t>
            </a:r>
            <a:r>
              <a:rPr u="heavy" dirty="0">
                <a:uFill>
                  <a:solidFill>
                    <a:srgbClr val="000000"/>
                  </a:solidFill>
                </a:uFill>
              </a:rPr>
              <a:t>(Association </a:t>
            </a:r>
            <a:r>
              <a:rPr u="heavy" spc="-5" dirty="0">
                <a:uFill>
                  <a:solidFill>
                    <a:srgbClr val="000000"/>
                  </a:solidFill>
                </a:uFill>
              </a:rPr>
              <a:t>Rules):</a:t>
            </a:r>
            <a:r>
              <a:rPr spc="-5" dirty="0"/>
              <a:t> </a:t>
            </a:r>
            <a:r>
              <a:rPr b="0" spc="-10" dirty="0">
                <a:latin typeface="Arial"/>
                <a:cs typeface="Arial"/>
              </a:rPr>
              <a:t>là </a:t>
            </a:r>
            <a:r>
              <a:rPr b="0" spc="-5" dirty="0">
                <a:latin typeface="Arial"/>
                <a:cs typeface="Arial"/>
              </a:rPr>
              <a:t>dạng </a:t>
            </a:r>
            <a:r>
              <a:rPr b="0" spc="-10" dirty="0">
                <a:latin typeface="Arial"/>
                <a:cs typeface="Arial"/>
              </a:rPr>
              <a:t>luật </a:t>
            </a:r>
            <a:r>
              <a:rPr b="0" dirty="0">
                <a:latin typeface="Arial"/>
                <a:cs typeface="Arial"/>
              </a:rPr>
              <a:t>biểu </a:t>
            </a:r>
            <a:r>
              <a:rPr b="0" spc="-5" dirty="0">
                <a:latin typeface="Arial"/>
                <a:cs typeface="Arial"/>
              </a:rPr>
              <a:t>diễn tri thức ở dạng </a:t>
            </a:r>
            <a:r>
              <a:rPr b="0" spc="545" dirty="0">
                <a:latin typeface="Arial"/>
                <a:cs typeface="Arial"/>
              </a:rPr>
              <a:t> </a:t>
            </a:r>
            <a:r>
              <a:rPr b="0" spc="-10" dirty="0">
                <a:latin typeface="Arial"/>
                <a:cs typeface="Arial"/>
              </a:rPr>
              <a:t>tương </a:t>
            </a:r>
            <a:r>
              <a:rPr b="0" spc="-5" dirty="0">
                <a:latin typeface="Arial"/>
                <a:cs typeface="Arial"/>
              </a:rPr>
              <a:t>đối đơn </a:t>
            </a:r>
            <a:r>
              <a:rPr b="0" spc="-10" dirty="0">
                <a:latin typeface="Arial"/>
                <a:cs typeface="Arial"/>
              </a:rPr>
              <a:t>giản. Mục </a:t>
            </a:r>
            <a:r>
              <a:rPr b="0" spc="-5" dirty="0">
                <a:latin typeface="Arial"/>
                <a:cs typeface="Arial"/>
              </a:rPr>
              <a:t>tiêu của </a:t>
            </a:r>
            <a:r>
              <a:rPr b="0" spc="-10" dirty="0">
                <a:latin typeface="Arial"/>
                <a:cs typeface="Arial"/>
              </a:rPr>
              <a:t>phương </a:t>
            </a:r>
            <a:r>
              <a:rPr b="0" spc="-5" dirty="0">
                <a:latin typeface="Arial"/>
                <a:cs typeface="Arial"/>
              </a:rPr>
              <a:t>pháp này </a:t>
            </a:r>
            <a:r>
              <a:rPr b="0" dirty="0">
                <a:latin typeface="Arial"/>
                <a:cs typeface="Arial"/>
              </a:rPr>
              <a:t>là </a:t>
            </a:r>
            <a:r>
              <a:rPr b="0" spc="-10" dirty="0">
                <a:latin typeface="Arial"/>
                <a:cs typeface="Arial"/>
              </a:rPr>
              <a:t>phát </a:t>
            </a:r>
            <a:r>
              <a:rPr b="0" spc="-5" dirty="0">
                <a:latin typeface="Arial"/>
                <a:cs typeface="Arial"/>
              </a:rPr>
              <a:t>hiện </a:t>
            </a:r>
            <a:r>
              <a:rPr b="0" spc="-15" dirty="0">
                <a:latin typeface="Arial"/>
                <a:cs typeface="Arial"/>
              </a:rPr>
              <a:t>và </a:t>
            </a:r>
            <a:r>
              <a:rPr b="0" spc="-5" dirty="0">
                <a:latin typeface="Arial"/>
                <a:cs typeface="Arial"/>
              </a:rPr>
              <a:t>đưa </a:t>
            </a:r>
            <a:r>
              <a:rPr b="0" dirty="0">
                <a:latin typeface="Arial"/>
                <a:cs typeface="Arial"/>
              </a:rPr>
              <a:t>ra  các </a:t>
            </a:r>
            <a:r>
              <a:rPr b="0" spc="5" dirty="0">
                <a:latin typeface="Arial"/>
                <a:cs typeface="Arial"/>
              </a:rPr>
              <a:t>mối </a:t>
            </a:r>
            <a:r>
              <a:rPr b="0" spc="-5" dirty="0">
                <a:latin typeface="Arial"/>
                <a:cs typeface="Arial"/>
              </a:rPr>
              <a:t>liên </a:t>
            </a:r>
            <a:r>
              <a:rPr b="0" spc="-10" dirty="0">
                <a:latin typeface="Arial"/>
                <a:cs typeface="Arial"/>
              </a:rPr>
              <a:t>hệ </a:t>
            </a:r>
            <a:r>
              <a:rPr b="0" spc="-5" dirty="0">
                <a:latin typeface="Arial"/>
                <a:cs typeface="Arial"/>
              </a:rPr>
              <a:t>giữa các giá trị </a:t>
            </a:r>
            <a:r>
              <a:rPr b="0" spc="-10" dirty="0">
                <a:latin typeface="Arial"/>
                <a:cs typeface="Arial"/>
              </a:rPr>
              <a:t>dữ </a:t>
            </a:r>
            <a:r>
              <a:rPr b="0" spc="-5" dirty="0">
                <a:latin typeface="Arial"/>
                <a:cs typeface="Arial"/>
              </a:rPr>
              <a:t>liệu trong </a:t>
            </a:r>
            <a:r>
              <a:rPr b="0" dirty="0">
                <a:latin typeface="Arial"/>
                <a:cs typeface="Arial"/>
              </a:rPr>
              <a:t>CSDL. </a:t>
            </a:r>
            <a:r>
              <a:rPr b="0" spc="-15" dirty="0">
                <a:latin typeface="Arial"/>
                <a:cs typeface="Arial"/>
              </a:rPr>
              <a:t>Mẫu </a:t>
            </a:r>
            <a:r>
              <a:rPr b="0" spc="-10" dirty="0">
                <a:latin typeface="Arial"/>
                <a:cs typeface="Arial"/>
              </a:rPr>
              <a:t>đầu </a:t>
            </a:r>
            <a:r>
              <a:rPr b="0" spc="-5" dirty="0">
                <a:latin typeface="Arial"/>
                <a:cs typeface="Arial"/>
              </a:rPr>
              <a:t>ra của </a:t>
            </a:r>
            <a:r>
              <a:rPr b="0" dirty="0">
                <a:latin typeface="Arial"/>
                <a:cs typeface="Arial"/>
              </a:rPr>
              <a:t>giải </a:t>
            </a:r>
            <a:r>
              <a:rPr b="0" spc="-5" dirty="0">
                <a:latin typeface="Arial"/>
                <a:cs typeface="Arial"/>
              </a:rPr>
              <a:t>thuật  </a:t>
            </a:r>
            <a:r>
              <a:rPr b="0" spc="-15" dirty="0">
                <a:latin typeface="Arial"/>
                <a:cs typeface="Arial"/>
              </a:rPr>
              <a:t>KKDL là </a:t>
            </a:r>
            <a:r>
              <a:rPr b="0" spc="-5" dirty="0">
                <a:latin typeface="Arial"/>
                <a:cs typeface="Arial"/>
              </a:rPr>
              <a:t>tập </a:t>
            </a:r>
            <a:r>
              <a:rPr b="0" spc="-15" dirty="0">
                <a:latin typeface="Arial"/>
                <a:cs typeface="Arial"/>
              </a:rPr>
              <a:t>luật </a:t>
            </a:r>
            <a:r>
              <a:rPr b="0" dirty="0">
                <a:latin typeface="Arial"/>
                <a:cs typeface="Arial"/>
              </a:rPr>
              <a:t>kết </a:t>
            </a:r>
            <a:r>
              <a:rPr b="0" spc="-15" dirty="0">
                <a:latin typeface="Arial"/>
                <a:cs typeface="Arial"/>
              </a:rPr>
              <a:t>hợp </a:t>
            </a:r>
            <a:r>
              <a:rPr b="0" spc="-10" dirty="0">
                <a:latin typeface="Arial"/>
                <a:cs typeface="Arial"/>
              </a:rPr>
              <a:t>tìm</a:t>
            </a:r>
            <a:r>
              <a:rPr b="0" spc="40" dirty="0">
                <a:latin typeface="Arial"/>
                <a:cs typeface="Arial"/>
              </a:rPr>
              <a:t> </a:t>
            </a:r>
            <a:r>
              <a:rPr b="0" spc="-5" dirty="0">
                <a:latin typeface="Arial"/>
                <a:cs typeface="Arial"/>
              </a:rPr>
              <a:t>được.</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31</a:t>
            </a:fld>
            <a:endParaRPr spc="-5" dirty="0"/>
          </a:p>
        </p:txBody>
      </p:sp>
      <p:sp>
        <p:nvSpPr>
          <p:cNvPr id="13" name="object 13"/>
          <p:cNvSpPr txBox="1"/>
          <p:nvPr/>
        </p:nvSpPr>
        <p:spPr>
          <a:xfrm>
            <a:off x="1220724" y="3400044"/>
            <a:ext cx="6096000" cy="2557780"/>
          </a:xfrm>
          <a:prstGeom prst="rect">
            <a:avLst/>
          </a:prstGeom>
          <a:ln w="21336">
            <a:solidFill>
              <a:srgbClr val="000000"/>
            </a:solidFill>
          </a:ln>
        </p:spPr>
        <p:txBody>
          <a:bodyPr vert="horz" wrap="square" lIns="0" tIns="250190" rIns="0" bIns="0" rtlCol="0">
            <a:spAutoFit/>
          </a:bodyPr>
          <a:lstStyle/>
          <a:p>
            <a:pPr marL="89535">
              <a:lnSpc>
                <a:spcPct val="100000"/>
              </a:lnSpc>
              <a:spcBef>
                <a:spcPts val="1970"/>
              </a:spcBef>
            </a:pPr>
            <a:r>
              <a:rPr sz="2000" b="1" dirty="0">
                <a:solidFill>
                  <a:srgbClr val="006FC0"/>
                </a:solidFill>
                <a:latin typeface="Arial"/>
                <a:cs typeface="Arial"/>
              </a:rPr>
              <a:t>{Milk, </a:t>
            </a:r>
            <a:r>
              <a:rPr sz="2000" b="1" spc="-5" dirty="0">
                <a:solidFill>
                  <a:srgbClr val="006FC0"/>
                </a:solidFill>
                <a:latin typeface="Arial"/>
                <a:cs typeface="Arial"/>
              </a:rPr>
              <a:t>Coke} </a:t>
            </a:r>
            <a:r>
              <a:rPr sz="2000" b="1" spc="-520" dirty="0">
                <a:solidFill>
                  <a:srgbClr val="006FC0"/>
                </a:solidFill>
                <a:latin typeface="DejaVu Sans"/>
                <a:cs typeface="DejaVu Sans"/>
              </a:rPr>
              <a:t>⟶ </a:t>
            </a:r>
            <a:r>
              <a:rPr sz="2000" b="1" spc="-5" dirty="0">
                <a:solidFill>
                  <a:srgbClr val="006FC0"/>
                </a:solidFill>
                <a:latin typeface="Arial"/>
                <a:cs typeface="Arial"/>
              </a:rPr>
              <a:t>{Sweet} </a:t>
            </a:r>
            <a:r>
              <a:rPr sz="2000" b="1" spc="-10" dirty="0">
                <a:latin typeface="Arial"/>
                <a:cs typeface="Arial"/>
              </a:rPr>
              <a:t>(sup=30%,</a:t>
            </a:r>
            <a:r>
              <a:rPr sz="2000" b="1" spc="-30" dirty="0">
                <a:latin typeface="Arial"/>
                <a:cs typeface="Arial"/>
              </a:rPr>
              <a:t> </a:t>
            </a:r>
            <a:r>
              <a:rPr sz="2000" b="1" spc="-10" dirty="0">
                <a:latin typeface="Arial"/>
                <a:cs typeface="Arial"/>
              </a:rPr>
              <a:t>conf=70%)</a:t>
            </a:r>
            <a:endParaRPr sz="2000">
              <a:latin typeface="Arial"/>
              <a:cs typeface="Arial"/>
            </a:endParaRPr>
          </a:p>
          <a:p>
            <a:pPr>
              <a:lnSpc>
                <a:spcPct val="100000"/>
              </a:lnSpc>
              <a:spcBef>
                <a:spcPts val="45"/>
              </a:spcBef>
            </a:pPr>
            <a:endParaRPr sz="2050">
              <a:latin typeface="Arial"/>
              <a:cs typeface="Arial"/>
            </a:endParaRPr>
          </a:p>
          <a:p>
            <a:pPr marL="89535">
              <a:lnSpc>
                <a:spcPct val="100000"/>
              </a:lnSpc>
            </a:pPr>
            <a:r>
              <a:rPr sz="2000" b="1" spc="-10" dirty="0">
                <a:solidFill>
                  <a:srgbClr val="006FC0"/>
                </a:solidFill>
                <a:latin typeface="Arial"/>
                <a:cs typeface="Arial"/>
              </a:rPr>
              <a:t>{Beer} </a:t>
            </a:r>
            <a:r>
              <a:rPr sz="2000" b="1" spc="-520" dirty="0">
                <a:solidFill>
                  <a:srgbClr val="006FC0"/>
                </a:solidFill>
                <a:latin typeface="DejaVu Sans"/>
                <a:cs typeface="DejaVu Sans"/>
              </a:rPr>
              <a:t>⟶ </a:t>
            </a:r>
            <a:r>
              <a:rPr sz="2000" b="1" spc="-25" dirty="0">
                <a:solidFill>
                  <a:srgbClr val="006FC0"/>
                </a:solidFill>
                <a:latin typeface="Arial"/>
                <a:cs typeface="Arial"/>
              </a:rPr>
              <a:t>{Cigar, </a:t>
            </a:r>
            <a:r>
              <a:rPr sz="2000" b="1" spc="-5" dirty="0">
                <a:solidFill>
                  <a:srgbClr val="006FC0"/>
                </a:solidFill>
                <a:latin typeface="Arial"/>
                <a:cs typeface="Arial"/>
              </a:rPr>
              <a:t>Coffee} </a:t>
            </a:r>
            <a:r>
              <a:rPr sz="2000" b="1" spc="-10" dirty="0">
                <a:latin typeface="Arial"/>
                <a:cs typeface="Arial"/>
              </a:rPr>
              <a:t>(sup=35%, </a:t>
            </a:r>
            <a:r>
              <a:rPr sz="2000" b="1" spc="-5" dirty="0">
                <a:latin typeface="Arial"/>
                <a:cs typeface="Arial"/>
              </a:rPr>
              <a:t>conf =</a:t>
            </a:r>
            <a:r>
              <a:rPr sz="2000" b="1" spc="125" dirty="0">
                <a:latin typeface="Arial"/>
                <a:cs typeface="Arial"/>
              </a:rPr>
              <a:t> </a:t>
            </a:r>
            <a:r>
              <a:rPr sz="2000" b="1" spc="-15" dirty="0">
                <a:latin typeface="Arial"/>
                <a:cs typeface="Arial"/>
              </a:rPr>
              <a:t>65%)</a:t>
            </a:r>
            <a:endParaRPr sz="2000">
              <a:latin typeface="Arial"/>
              <a:cs typeface="Arial"/>
            </a:endParaRPr>
          </a:p>
          <a:p>
            <a:pPr>
              <a:lnSpc>
                <a:spcPct val="100000"/>
              </a:lnSpc>
              <a:spcBef>
                <a:spcPts val="40"/>
              </a:spcBef>
            </a:pPr>
            <a:endParaRPr sz="2050">
              <a:latin typeface="Arial"/>
              <a:cs typeface="Arial"/>
            </a:endParaRPr>
          </a:p>
          <a:p>
            <a:pPr marL="89535">
              <a:lnSpc>
                <a:spcPct val="100000"/>
              </a:lnSpc>
              <a:spcBef>
                <a:spcPts val="5"/>
              </a:spcBef>
            </a:pPr>
            <a:r>
              <a:rPr sz="2000" b="1" spc="-5" dirty="0">
                <a:solidFill>
                  <a:srgbClr val="006FC0"/>
                </a:solidFill>
                <a:latin typeface="Arial"/>
                <a:cs typeface="Arial"/>
              </a:rPr>
              <a:t>{Coffee} </a:t>
            </a:r>
            <a:r>
              <a:rPr sz="2000" b="1" spc="-520" dirty="0">
                <a:solidFill>
                  <a:srgbClr val="006FC0"/>
                </a:solidFill>
                <a:latin typeface="DejaVu Sans"/>
                <a:cs typeface="DejaVu Sans"/>
              </a:rPr>
              <a:t>⟶ </a:t>
            </a:r>
            <a:r>
              <a:rPr sz="2000" b="1" spc="-30" dirty="0">
                <a:solidFill>
                  <a:srgbClr val="006FC0"/>
                </a:solidFill>
                <a:latin typeface="Arial"/>
                <a:cs typeface="Arial"/>
              </a:rPr>
              <a:t>{Tea, </a:t>
            </a:r>
            <a:r>
              <a:rPr sz="2000" b="1" spc="-5" dirty="0">
                <a:solidFill>
                  <a:srgbClr val="006FC0"/>
                </a:solidFill>
                <a:latin typeface="Arial"/>
                <a:cs typeface="Arial"/>
              </a:rPr>
              <a:t>Biscuit} </a:t>
            </a:r>
            <a:r>
              <a:rPr sz="2000" b="1" spc="-10" dirty="0">
                <a:latin typeface="Arial"/>
                <a:cs typeface="Arial"/>
              </a:rPr>
              <a:t>(sup=22%, </a:t>
            </a:r>
            <a:r>
              <a:rPr sz="2000" b="1" spc="-5" dirty="0">
                <a:latin typeface="Arial"/>
                <a:cs typeface="Arial"/>
              </a:rPr>
              <a:t>conf =</a:t>
            </a:r>
            <a:r>
              <a:rPr sz="2000" b="1" spc="45" dirty="0">
                <a:latin typeface="Arial"/>
                <a:cs typeface="Arial"/>
              </a:rPr>
              <a:t> </a:t>
            </a:r>
            <a:r>
              <a:rPr sz="2000" b="1" spc="-15" dirty="0">
                <a:latin typeface="Arial"/>
                <a:cs typeface="Arial"/>
              </a:rPr>
              <a:t>75%)</a:t>
            </a:r>
            <a:endParaRPr sz="2000">
              <a:latin typeface="Arial"/>
              <a:cs typeface="Arial"/>
            </a:endParaRPr>
          </a:p>
          <a:p>
            <a:pPr>
              <a:lnSpc>
                <a:spcPct val="100000"/>
              </a:lnSpc>
              <a:spcBef>
                <a:spcPts val="40"/>
              </a:spcBef>
            </a:pPr>
            <a:endParaRPr sz="2050">
              <a:latin typeface="Arial"/>
              <a:cs typeface="Arial"/>
            </a:endParaRPr>
          </a:p>
          <a:p>
            <a:pPr marL="89535">
              <a:lnSpc>
                <a:spcPct val="100000"/>
              </a:lnSpc>
              <a:spcBef>
                <a:spcPts val="5"/>
              </a:spcBef>
            </a:pPr>
            <a:r>
              <a:rPr sz="2000" b="1" spc="-5" dirty="0">
                <a:latin typeface="Arial"/>
                <a:cs typeface="Arial"/>
              </a:rPr>
              <a:t>. .</a:t>
            </a:r>
            <a:r>
              <a:rPr sz="2000" b="1" spc="-10" dirty="0">
                <a:latin typeface="Arial"/>
                <a:cs typeface="Arial"/>
              </a:rPr>
              <a:t> </a:t>
            </a:r>
            <a:r>
              <a:rPr sz="2000" b="1" spc="-5" dirty="0">
                <a:latin typeface="Arial"/>
                <a:cs typeface="Arial"/>
              </a:rPr>
              <a:t>.</a:t>
            </a:r>
            <a:endParaRPr sz="20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0747" y="2743200"/>
            <a:ext cx="6582508" cy="1446550"/>
          </a:xfrm>
          <a:prstGeom prst="rect">
            <a:avLst/>
          </a:prstGeom>
          <a:solidFill>
            <a:schemeClr val="accent1">
              <a:lumMod val="75000"/>
            </a:schemeClr>
          </a:solidFill>
        </p:spPr>
        <p:txBody>
          <a:bodyPr wrap="none" lIns="91440" tIns="45720" rIns="91440" bIns="45720">
            <a:spAutoFit/>
          </a:bodyPr>
          <a:lstStyle/>
          <a:p>
            <a:pPr algn="ctr"/>
            <a:r>
              <a:rPr lang="vi-VN" sz="8800" b="1" cap="none"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Quan Trọng</a:t>
            </a:r>
            <a:endParaRPr lang="en-US" sz="8800" b="1" cap="none"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extLst>
      <p:ext uri="{BB962C8B-B14F-4D97-AF65-F5344CB8AC3E}">
        <p14:creationId xmlns:p14="http://schemas.microsoft.com/office/powerpoint/2010/main" val="3027145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99795" y="216408"/>
            <a:ext cx="5326380" cy="370840"/>
            <a:chOff x="399795" y="216408"/>
            <a:chExt cx="5326380" cy="370840"/>
          </a:xfrm>
        </p:grpSpPr>
        <p:sp>
          <p:nvSpPr>
            <p:cNvPr id="3" name="object 3"/>
            <p:cNvSpPr/>
            <p:nvPr/>
          </p:nvSpPr>
          <p:spPr>
            <a:xfrm>
              <a:off x="404367" y="220980"/>
              <a:ext cx="5317109" cy="36169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84834" y="282575"/>
              <a:ext cx="5137150" cy="300355"/>
            </a:xfrm>
            <a:custGeom>
              <a:avLst/>
              <a:gdLst/>
              <a:ahLst/>
              <a:cxnLst/>
              <a:rect l="l" t="t" r="r" b="b"/>
              <a:pathLst>
                <a:path w="5137150" h="300355">
                  <a:moveTo>
                    <a:pt x="2603754" y="254888"/>
                  </a:moveTo>
                  <a:lnTo>
                    <a:pt x="2648966" y="254888"/>
                  </a:lnTo>
                  <a:lnTo>
                    <a:pt x="2648966" y="300100"/>
                  </a:lnTo>
                  <a:lnTo>
                    <a:pt x="2603754" y="300100"/>
                  </a:lnTo>
                  <a:lnTo>
                    <a:pt x="2603754" y="254888"/>
                  </a:lnTo>
                  <a:close/>
                </a:path>
                <a:path w="5137150" h="300355">
                  <a:moveTo>
                    <a:pt x="274320" y="190373"/>
                  </a:moveTo>
                  <a:lnTo>
                    <a:pt x="319493" y="190373"/>
                  </a:lnTo>
                  <a:lnTo>
                    <a:pt x="319493" y="235585"/>
                  </a:lnTo>
                  <a:lnTo>
                    <a:pt x="274320" y="235585"/>
                  </a:lnTo>
                  <a:lnTo>
                    <a:pt x="274320" y="190373"/>
                  </a:lnTo>
                  <a:close/>
                </a:path>
                <a:path w="5137150" h="300355">
                  <a:moveTo>
                    <a:pt x="0" y="190373"/>
                  </a:moveTo>
                  <a:lnTo>
                    <a:pt x="45173" y="190373"/>
                  </a:lnTo>
                  <a:lnTo>
                    <a:pt x="45173" y="235585"/>
                  </a:lnTo>
                  <a:lnTo>
                    <a:pt x="0" y="235585"/>
                  </a:lnTo>
                  <a:lnTo>
                    <a:pt x="0" y="190373"/>
                  </a:lnTo>
                  <a:close/>
                </a:path>
                <a:path w="5137150" h="300355">
                  <a:moveTo>
                    <a:pt x="170370" y="67945"/>
                  </a:moveTo>
                  <a:lnTo>
                    <a:pt x="116192" y="148462"/>
                  </a:lnTo>
                  <a:lnTo>
                    <a:pt x="170370" y="148462"/>
                  </a:lnTo>
                  <a:lnTo>
                    <a:pt x="170370" y="67945"/>
                  </a:lnTo>
                  <a:close/>
                </a:path>
                <a:path w="5137150" h="300355">
                  <a:moveTo>
                    <a:pt x="4954270" y="54864"/>
                  </a:moveTo>
                  <a:lnTo>
                    <a:pt x="4922520" y="142366"/>
                  </a:lnTo>
                  <a:lnTo>
                    <a:pt x="4986782" y="142366"/>
                  </a:lnTo>
                  <a:lnTo>
                    <a:pt x="4954270" y="54864"/>
                  </a:lnTo>
                  <a:close/>
                </a:path>
                <a:path w="5137150" h="300355">
                  <a:moveTo>
                    <a:pt x="2625598" y="54864"/>
                  </a:moveTo>
                  <a:lnTo>
                    <a:pt x="2593848" y="142366"/>
                  </a:lnTo>
                  <a:lnTo>
                    <a:pt x="2658110" y="142366"/>
                  </a:lnTo>
                  <a:lnTo>
                    <a:pt x="2625598" y="54864"/>
                  </a:lnTo>
                  <a:close/>
                </a:path>
                <a:path w="5137150" h="300355">
                  <a:moveTo>
                    <a:pt x="1708150" y="54864"/>
                  </a:moveTo>
                  <a:lnTo>
                    <a:pt x="1676400" y="142366"/>
                  </a:lnTo>
                  <a:lnTo>
                    <a:pt x="1740662" y="142366"/>
                  </a:lnTo>
                  <a:lnTo>
                    <a:pt x="1708150" y="54864"/>
                  </a:lnTo>
                  <a:close/>
                </a:path>
                <a:path w="5137150" h="300355">
                  <a:moveTo>
                    <a:pt x="790702" y="54864"/>
                  </a:moveTo>
                  <a:lnTo>
                    <a:pt x="758952" y="142366"/>
                  </a:lnTo>
                  <a:lnTo>
                    <a:pt x="823214" y="142366"/>
                  </a:lnTo>
                  <a:lnTo>
                    <a:pt x="790702" y="54864"/>
                  </a:lnTo>
                  <a:close/>
                </a:path>
                <a:path w="5137150" h="300355">
                  <a:moveTo>
                    <a:pt x="3352038" y="39750"/>
                  </a:moveTo>
                  <a:lnTo>
                    <a:pt x="3352038" y="99567"/>
                  </a:lnTo>
                  <a:lnTo>
                    <a:pt x="3387343" y="99567"/>
                  </a:lnTo>
                  <a:lnTo>
                    <a:pt x="3430016" y="96647"/>
                  </a:lnTo>
                  <a:lnTo>
                    <a:pt x="3443351" y="86740"/>
                  </a:lnTo>
                  <a:lnTo>
                    <a:pt x="3446653" y="82041"/>
                  </a:lnTo>
                  <a:lnTo>
                    <a:pt x="3448177" y="76073"/>
                  </a:lnTo>
                  <a:lnTo>
                    <a:pt x="3448177" y="69088"/>
                  </a:lnTo>
                  <a:lnTo>
                    <a:pt x="3448177" y="61086"/>
                  </a:lnTo>
                  <a:lnTo>
                    <a:pt x="3446144" y="54736"/>
                  </a:lnTo>
                  <a:lnTo>
                    <a:pt x="3441827" y="49910"/>
                  </a:lnTo>
                  <a:lnTo>
                    <a:pt x="3437636" y="44957"/>
                  </a:lnTo>
                  <a:lnTo>
                    <a:pt x="3389249" y="39750"/>
                  </a:lnTo>
                  <a:lnTo>
                    <a:pt x="3352038" y="39750"/>
                  </a:lnTo>
                  <a:close/>
                </a:path>
                <a:path w="5137150" h="300355">
                  <a:moveTo>
                    <a:pt x="2086864" y="39750"/>
                  </a:moveTo>
                  <a:lnTo>
                    <a:pt x="2086864" y="102870"/>
                  </a:lnTo>
                  <a:lnTo>
                    <a:pt x="2137283" y="102870"/>
                  </a:lnTo>
                  <a:lnTo>
                    <a:pt x="2137283" y="132714"/>
                  </a:lnTo>
                  <a:lnTo>
                    <a:pt x="2086864" y="132714"/>
                  </a:lnTo>
                  <a:lnTo>
                    <a:pt x="2086864" y="195834"/>
                  </a:lnTo>
                  <a:lnTo>
                    <a:pt x="2122551" y="195834"/>
                  </a:lnTo>
                  <a:lnTo>
                    <a:pt x="2133530" y="195595"/>
                  </a:lnTo>
                  <a:lnTo>
                    <a:pt x="2173642" y="180272"/>
                  </a:lnTo>
                  <a:lnTo>
                    <a:pt x="2187188" y="136330"/>
                  </a:lnTo>
                  <a:lnTo>
                    <a:pt x="2187829" y="118872"/>
                  </a:lnTo>
                  <a:lnTo>
                    <a:pt x="2187565" y="106392"/>
                  </a:lnTo>
                  <a:lnTo>
                    <a:pt x="2178272" y="65024"/>
                  </a:lnTo>
                  <a:lnTo>
                    <a:pt x="2142940" y="41251"/>
                  </a:lnTo>
                  <a:lnTo>
                    <a:pt x="2108454" y="39750"/>
                  </a:lnTo>
                  <a:lnTo>
                    <a:pt x="2086864" y="39750"/>
                  </a:lnTo>
                  <a:close/>
                </a:path>
                <a:path w="5137150" h="300355">
                  <a:moveTo>
                    <a:pt x="3646931" y="36575"/>
                  </a:moveTo>
                  <a:lnTo>
                    <a:pt x="3609177" y="47934"/>
                  </a:lnTo>
                  <a:lnTo>
                    <a:pt x="3586003" y="82089"/>
                  </a:lnTo>
                  <a:lnTo>
                    <a:pt x="3581527" y="117601"/>
                  </a:lnTo>
                  <a:lnTo>
                    <a:pt x="3582671" y="136392"/>
                  </a:lnTo>
                  <a:lnTo>
                    <a:pt x="3599941" y="178308"/>
                  </a:lnTo>
                  <a:lnTo>
                    <a:pt x="3633285" y="197596"/>
                  </a:lnTo>
                  <a:lnTo>
                    <a:pt x="3646931" y="198882"/>
                  </a:lnTo>
                  <a:lnTo>
                    <a:pt x="3660501" y="197615"/>
                  </a:lnTo>
                  <a:lnTo>
                    <a:pt x="3693541" y="178435"/>
                  </a:lnTo>
                  <a:lnTo>
                    <a:pt x="3710685" y="136161"/>
                  </a:lnTo>
                  <a:lnTo>
                    <a:pt x="3711829" y="116966"/>
                  </a:lnTo>
                  <a:lnTo>
                    <a:pt x="3710711" y="97984"/>
                  </a:lnTo>
                  <a:lnTo>
                    <a:pt x="3694049" y="56515"/>
                  </a:lnTo>
                  <a:lnTo>
                    <a:pt x="3646931" y="36575"/>
                  </a:lnTo>
                  <a:close/>
                </a:path>
                <a:path w="5137150" h="300355">
                  <a:moveTo>
                    <a:pt x="2382012" y="36575"/>
                  </a:moveTo>
                  <a:lnTo>
                    <a:pt x="2344257" y="47934"/>
                  </a:lnTo>
                  <a:lnTo>
                    <a:pt x="2321083" y="82089"/>
                  </a:lnTo>
                  <a:lnTo>
                    <a:pt x="2316607" y="117601"/>
                  </a:lnTo>
                  <a:lnTo>
                    <a:pt x="2317751" y="136392"/>
                  </a:lnTo>
                  <a:lnTo>
                    <a:pt x="2335022" y="178308"/>
                  </a:lnTo>
                  <a:lnTo>
                    <a:pt x="2368365" y="197596"/>
                  </a:lnTo>
                  <a:lnTo>
                    <a:pt x="2382012" y="198882"/>
                  </a:lnTo>
                  <a:lnTo>
                    <a:pt x="2395581" y="197615"/>
                  </a:lnTo>
                  <a:lnTo>
                    <a:pt x="2428621" y="178435"/>
                  </a:lnTo>
                  <a:lnTo>
                    <a:pt x="2445766" y="136161"/>
                  </a:lnTo>
                  <a:lnTo>
                    <a:pt x="2446909" y="116966"/>
                  </a:lnTo>
                  <a:lnTo>
                    <a:pt x="2445791" y="97984"/>
                  </a:lnTo>
                  <a:lnTo>
                    <a:pt x="2429129" y="56515"/>
                  </a:lnTo>
                  <a:lnTo>
                    <a:pt x="2382012" y="36575"/>
                  </a:lnTo>
                  <a:close/>
                </a:path>
                <a:path w="5137150" h="300355">
                  <a:moveTo>
                    <a:pt x="5089017" y="0"/>
                  </a:moveTo>
                  <a:lnTo>
                    <a:pt x="5136642" y="0"/>
                  </a:lnTo>
                  <a:lnTo>
                    <a:pt x="5136642" y="235585"/>
                  </a:lnTo>
                  <a:lnTo>
                    <a:pt x="5089017" y="235585"/>
                  </a:lnTo>
                  <a:lnTo>
                    <a:pt x="5089017" y="0"/>
                  </a:lnTo>
                  <a:close/>
                </a:path>
                <a:path w="5137150" h="300355">
                  <a:moveTo>
                    <a:pt x="4929759" y="0"/>
                  </a:moveTo>
                  <a:lnTo>
                    <a:pt x="4980051" y="0"/>
                  </a:lnTo>
                  <a:lnTo>
                    <a:pt x="5074412" y="235585"/>
                  </a:lnTo>
                  <a:lnTo>
                    <a:pt x="5022595" y="235585"/>
                  </a:lnTo>
                  <a:lnTo>
                    <a:pt x="5002022" y="182117"/>
                  </a:lnTo>
                  <a:lnTo>
                    <a:pt x="4907915" y="182117"/>
                  </a:lnTo>
                  <a:lnTo>
                    <a:pt x="4888357" y="235585"/>
                  </a:lnTo>
                  <a:lnTo>
                    <a:pt x="4837938" y="235585"/>
                  </a:lnTo>
                  <a:lnTo>
                    <a:pt x="4929759" y="0"/>
                  </a:lnTo>
                  <a:close/>
                </a:path>
                <a:path w="5137150" h="300355">
                  <a:moveTo>
                    <a:pt x="4624324" y="0"/>
                  </a:moveTo>
                  <a:lnTo>
                    <a:pt x="4671822" y="0"/>
                  </a:lnTo>
                  <a:lnTo>
                    <a:pt x="4671822" y="92710"/>
                  </a:lnTo>
                  <a:lnTo>
                    <a:pt x="4765167" y="92710"/>
                  </a:lnTo>
                  <a:lnTo>
                    <a:pt x="4765167" y="0"/>
                  </a:lnTo>
                  <a:lnTo>
                    <a:pt x="4812665" y="0"/>
                  </a:lnTo>
                  <a:lnTo>
                    <a:pt x="4812665" y="235585"/>
                  </a:lnTo>
                  <a:lnTo>
                    <a:pt x="4765167" y="235585"/>
                  </a:lnTo>
                  <a:lnTo>
                    <a:pt x="4765167" y="132587"/>
                  </a:lnTo>
                  <a:lnTo>
                    <a:pt x="4671822" y="132587"/>
                  </a:lnTo>
                  <a:lnTo>
                    <a:pt x="4671822" y="235585"/>
                  </a:lnTo>
                  <a:lnTo>
                    <a:pt x="4624324" y="235585"/>
                  </a:lnTo>
                  <a:lnTo>
                    <a:pt x="4624324" y="0"/>
                  </a:lnTo>
                  <a:close/>
                </a:path>
                <a:path w="5137150" h="300355">
                  <a:moveTo>
                    <a:pt x="4387088" y="0"/>
                  </a:moveTo>
                  <a:lnTo>
                    <a:pt x="4434586" y="0"/>
                  </a:lnTo>
                  <a:lnTo>
                    <a:pt x="4434586" y="104648"/>
                  </a:lnTo>
                  <a:lnTo>
                    <a:pt x="4530725" y="0"/>
                  </a:lnTo>
                  <a:lnTo>
                    <a:pt x="4594733" y="0"/>
                  </a:lnTo>
                  <a:lnTo>
                    <a:pt x="4505960" y="91694"/>
                  </a:lnTo>
                  <a:lnTo>
                    <a:pt x="4599559" y="235585"/>
                  </a:lnTo>
                  <a:lnTo>
                    <a:pt x="4537964" y="235585"/>
                  </a:lnTo>
                  <a:lnTo>
                    <a:pt x="4473194" y="124967"/>
                  </a:lnTo>
                  <a:lnTo>
                    <a:pt x="4434586" y="164337"/>
                  </a:lnTo>
                  <a:lnTo>
                    <a:pt x="4434586" y="235585"/>
                  </a:lnTo>
                  <a:lnTo>
                    <a:pt x="4387088" y="235585"/>
                  </a:lnTo>
                  <a:lnTo>
                    <a:pt x="4387088" y="0"/>
                  </a:lnTo>
                  <a:close/>
                </a:path>
              </a:pathLst>
            </a:custGeom>
            <a:ln w="9144">
              <a:solidFill>
                <a:srgbClr val="D03E0C"/>
              </a:solidFill>
            </a:ln>
          </p:spPr>
          <p:txBody>
            <a:bodyPr wrap="square" lIns="0" tIns="0" rIns="0" bIns="0" rtlCol="0"/>
            <a:lstStyle/>
            <a:p>
              <a:endParaRPr/>
            </a:p>
          </p:txBody>
        </p:sp>
        <p:sp>
          <p:nvSpPr>
            <p:cNvPr id="5" name="object 5"/>
            <p:cNvSpPr/>
            <p:nvPr/>
          </p:nvSpPr>
          <p:spPr>
            <a:xfrm>
              <a:off x="4378832" y="278003"/>
              <a:ext cx="196088" cy="24472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58761" y="281559"/>
              <a:ext cx="3442970" cy="236854"/>
            </a:xfrm>
            <a:custGeom>
              <a:avLst/>
              <a:gdLst/>
              <a:ahLst/>
              <a:cxnLst/>
              <a:rect l="l" t="t" r="r" b="b"/>
              <a:pathLst>
                <a:path w="3442970" h="236854">
                  <a:moveTo>
                    <a:pt x="3230613" y="1016"/>
                  </a:moveTo>
                  <a:lnTo>
                    <a:pt x="3330689" y="1016"/>
                  </a:lnTo>
                  <a:lnTo>
                    <a:pt x="3348336" y="1400"/>
                  </a:lnTo>
                  <a:lnTo>
                    <a:pt x="3393750" y="11128"/>
                  </a:lnTo>
                  <a:lnTo>
                    <a:pt x="3420700" y="47307"/>
                  </a:lnTo>
                  <a:lnTo>
                    <a:pt x="3423272" y="67056"/>
                  </a:lnTo>
                  <a:lnTo>
                    <a:pt x="3422297" y="79724"/>
                  </a:lnTo>
                  <a:lnTo>
                    <a:pt x="3398995" y="118675"/>
                  </a:lnTo>
                  <a:lnTo>
                    <a:pt x="3361169" y="132588"/>
                  </a:lnTo>
                  <a:lnTo>
                    <a:pt x="3368531" y="137183"/>
                  </a:lnTo>
                  <a:lnTo>
                    <a:pt x="3398380" y="167322"/>
                  </a:lnTo>
                  <a:lnTo>
                    <a:pt x="3442449" y="236601"/>
                  </a:lnTo>
                  <a:lnTo>
                    <a:pt x="3385553" y="236601"/>
                  </a:lnTo>
                  <a:lnTo>
                    <a:pt x="3351136" y="185293"/>
                  </a:lnTo>
                  <a:lnTo>
                    <a:pt x="3342708" y="172841"/>
                  </a:lnTo>
                  <a:lnTo>
                    <a:pt x="3316846" y="142621"/>
                  </a:lnTo>
                  <a:lnTo>
                    <a:pt x="3311766" y="140843"/>
                  </a:lnTo>
                  <a:lnTo>
                    <a:pt x="3306686" y="139065"/>
                  </a:lnTo>
                  <a:lnTo>
                    <a:pt x="3298685" y="138176"/>
                  </a:lnTo>
                  <a:lnTo>
                    <a:pt x="3287763" y="138176"/>
                  </a:lnTo>
                  <a:lnTo>
                    <a:pt x="3278111" y="138176"/>
                  </a:lnTo>
                  <a:lnTo>
                    <a:pt x="3278111" y="236601"/>
                  </a:lnTo>
                  <a:lnTo>
                    <a:pt x="3230613" y="236601"/>
                  </a:lnTo>
                  <a:lnTo>
                    <a:pt x="3230613" y="1016"/>
                  </a:lnTo>
                  <a:close/>
                </a:path>
                <a:path w="3442970" h="236854">
                  <a:moveTo>
                    <a:pt x="3012427" y="1016"/>
                  </a:moveTo>
                  <a:lnTo>
                    <a:pt x="3199625" y="1016"/>
                  </a:lnTo>
                  <a:lnTo>
                    <a:pt x="3199625" y="40767"/>
                  </a:lnTo>
                  <a:lnTo>
                    <a:pt x="3129902" y="40767"/>
                  </a:lnTo>
                  <a:lnTo>
                    <a:pt x="3129902" y="236601"/>
                  </a:lnTo>
                  <a:lnTo>
                    <a:pt x="3082277" y="236601"/>
                  </a:lnTo>
                  <a:lnTo>
                    <a:pt x="3082277" y="40767"/>
                  </a:lnTo>
                  <a:lnTo>
                    <a:pt x="3012427" y="40767"/>
                  </a:lnTo>
                  <a:lnTo>
                    <a:pt x="3012427" y="1016"/>
                  </a:lnTo>
                  <a:close/>
                </a:path>
                <a:path w="3442970" h="236854">
                  <a:moveTo>
                    <a:pt x="2688323" y="1016"/>
                  </a:moveTo>
                  <a:lnTo>
                    <a:pt x="2734678" y="1016"/>
                  </a:lnTo>
                  <a:lnTo>
                    <a:pt x="2831071" y="158369"/>
                  </a:lnTo>
                  <a:lnTo>
                    <a:pt x="2831071" y="1016"/>
                  </a:lnTo>
                  <a:lnTo>
                    <a:pt x="2875267" y="1016"/>
                  </a:lnTo>
                  <a:lnTo>
                    <a:pt x="2875267" y="236601"/>
                  </a:lnTo>
                  <a:lnTo>
                    <a:pt x="2827515" y="236601"/>
                  </a:lnTo>
                  <a:lnTo>
                    <a:pt x="2732519" y="82931"/>
                  </a:lnTo>
                  <a:lnTo>
                    <a:pt x="2732519" y="236601"/>
                  </a:lnTo>
                  <a:lnTo>
                    <a:pt x="2688323" y="236601"/>
                  </a:lnTo>
                  <a:lnTo>
                    <a:pt x="2688323" y="1016"/>
                  </a:lnTo>
                  <a:close/>
                </a:path>
                <a:path w="3442970" h="236854">
                  <a:moveTo>
                    <a:pt x="2527160" y="1016"/>
                  </a:moveTo>
                  <a:lnTo>
                    <a:pt x="2577452" y="1016"/>
                  </a:lnTo>
                  <a:lnTo>
                    <a:pt x="2671813" y="236601"/>
                  </a:lnTo>
                  <a:lnTo>
                    <a:pt x="2619997" y="236601"/>
                  </a:lnTo>
                  <a:lnTo>
                    <a:pt x="2599423" y="183134"/>
                  </a:lnTo>
                  <a:lnTo>
                    <a:pt x="2505316" y="183134"/>
                  </a:lnTo>
                  <a:lnTo>
                    <a:pt x="2485758" y="236601"/>
                  </a:lnTo>
                  <a:lnTo>
                    <a:pt x="2435339" y="236601"/>
                  </a:lnTo>
                  <a:lnTo>
                    <a:pt x="2527160" y="1016"/>
                  </a:lnTo>
                  <a:close/>
                </a:path>
                <a:path w="3442970" h="236854">
                  <a:moveTo>
                    <a:pt x="1965566" y="1016"/>
                  </a:moveTo>
                  <a:lnTo>
                    <a:pt x="2052307" y="1016"/>
                  </a:lnTo>
                  <a:lnTo>
                    <a:pt x="2066356" y="1301"/>
                  </a:lnTo>
                  <a:lnTo>
                    <a:pt x="2107722" y="9326"/>
                  </a:lnTo>
                  <a:lnTo>
                    <a:pt x="2140288" y="36018"/>
                  </a:lnTo>
                  <a:lnTo>
                    <a:pt x="2158818" y="77946"/>
                  </a:lnTo>
                  <a:lnTo>
                    <a:pt x="2163051" y="121666"/>
                  </a:lnTo>
                  <a:lnTo>
                    <a:pt x="2162529" y="135880"/>
                  </a:lnTo>
                  <a:lnTo>
                    <a:pt x="2154796" y="174117"/>
                  </a:lnTo>
                  <a:lnTo>
                    <a:pt x="2130412" y="213106"/>
                  </a:lnTo>
                  <a:lnTo>
                    <a:pt x="2088565" y="233814"/>
                  </a:lnTo>
                  <a:lnTo>
                    <a:pt x="2054847" y="236601"/>
                  </a:lnTo>
                  <a:lnTo>
                    <a:pt x="1965566" y="236601"/>
                  </a:lnTo>
                  <a:lnTo>
                    <a:pt x="1965566" y="133731"/>
                  </a:lnTo>
                  <a:lnTo>
                    <a:pt x="1941055" y="133731"/>
                  </a:lnTo>
                  <a:lnTo>
                    <a:pt x="1941055" y="103886"/>
                  </a:lnTo>
                  <a:lnTo>
                    <a:pt x="1965566" y="103886"/>
                  </a:lnTo>
                  <a:lnTo>
                    <a:pt x="1965566" y="1016"/>
                  </a:lnTo>
                  <a:close/>
                </a:path>
                <a:path w="3442970" h="236854">
                  <a:moveTo>
                    <a:pt x="1768970" y="1016"/>
                  </a:moveTo>
                  <a:lnTo>
                    <a:pt x="1816595" y="1016"/>
                  </a:lnTo>
                  <a:lnTo>
                    <a:pt x="1816595" y="236601"/>
                  </a:lnTo>
                  <a:lnTo>
                    <a:pt x="1768970" y="236601"/>
                  </a:lnTo>
                  <a:lnTo>
                    <a:pt x="1768970" y="1016"/>
                  </a:lnTo>
                  <a:close/>
                </a:path>
                <a:path w="3442970" h="236854">
                  <a:moveTo>
                    <a:pt x="1609712" y="1016"/>
                  </a:moveTo>
                  <a:lnTo>
                    <a:pt x="1660004" y="1016"/>
                  </a:lnTo>
                  <a:lnTo>
                    <a:pt x="1754365" y="236601"/>
                  </a:lnTo>
                  <a:lnTo>
                    <a:pt x="1702549" y="236601"/>
                  </a:lnTo>
                  <a:lnTo>
                    <a:pt x="1681975" y="183134"/>
                  </a:lnTo>
                  <a:lnTo>
                    <a:pt x="1587868" y="183134"/>
                  </a:lnTo>
                  <a:lnTo>
                    <a:pt x="1568310" y="236601"/>
                  </a:lnTo>
                  <a:lnTo>
                    <a:pt x="1517891" y="236601"/>
                  </a:lnTo>
                  <a:lnTo>
                    <a:pt x="1609712" y="1016"/>
                  </a:lnTo>
                  <a:close/>
                </a:path>
                <a:path w="3442970" h="236854">
                  <a:moveTo>
                    <a:pt x="1448930" y="1016"/>
                  </a:moveTo>
                  <a:lnTo>
                    <a:pt x="1496555" y="1016"/>
                  </a:lnTo>
                  <a:lnTo>
                    <a:pt x="1496555" y="236601"/>
                  </a:lnTo>
                  <a:lnTo>
                    <a:pt x="1448930" y="236601"/>
                  </a:lnTo>
                  <a:lnTo>
                    <a:pt x="1448930" y="1016"/>
                  </a:lnTo>
                  <a:close/>
                </a:path>
                <a:path w="3442970" h="236854">
                  <a:moveTo>
                    <a:pt x="692264" y="1016"/>
                  </a:moveTo>
                  <a:lnTo>
                    <a:pt x="742556" y="1016"/>
                  </a:lnTo>
                  <a:lnTo>
                    <a:pt x="836917" y="236601"/>
                  </a:lnTo>
                  <a:lnTo>
                    <a:pt x="785101" y="236601"/>
                  </a:lnTo>
                  <a:lnTo>
                    <a:pt x="764527" y="183134"/>
                  </a:lnTo>
                  <a:lnTo>
                    <a:pt x="670420" y="183134"/>
                  </a:lnTo>
                  <a:lnTo>
                    <a:pt x="650862" y="236601"/>
                  </a:lnTo>
                  <a:lnTo>
                    <a:pt x="600443" y="236601"/>
                  </a:lnTo>
                  <a:lnTo>
                    <a:pt x="692264" y="1016"/>
                  </a:lnTo>
                  <a:close/>
                </a:path>
                <a:path w="3442970" h="236854">
                  <a:moveTo>
                    <a:pt x="102222" y="0"/>
                  </a:moveTo>
                  <a:lnTo>
                    <a:pt x="140157" y="0"/>
                  </a:lnTo>
                  <a:lnTo>
                    <a:pt x="140157" y="149479"/>
                  </a:lnTo>
                  <a:lnTo>
                    <a:pt x="169417" y="149479"/>
                  </a:lnTo>
                  <a:lnTo>
                    <a:pt x="169417" y="189230"/>
                  </a:lnTo>
                  <a:lnTo>
                    <a:pt x="140157" y="189230"/>
                  </a:lnTo>
                  <a:lnTo>
                    <a:pt x="140157" y="236601"/>
                  </a:lnTo>
                  <a:lnTo>
                    <a:pt x="96443" y="236601"/>
                  </a:lnTo>
                  <a:lnTo>
                    <a:pt x="96443" y="189230"/>
                  </a:lnTo>
                  <a:lnTo>
                    <a:pt x="0" y="189230"/>
                  </a:lnTo>
                  <a:lnTo>
                    <a:pt x="0" y="149606"/>
                  </a:lnTo>
                  <a:lnTo>
                    <a:pt x="102222" y="0"/>
                  </a:lnTo>
                  <a:close/>
                </a:path>
              </a:pathLst>
            </a:custGeom>
            <a:ln w="9144">
              <a:solidFill>
                <a:srgbClr val="D03E0C"/>
              </a:solidFill>
            </a:ln>
          </p:spPr>
          <p:txBody>
            <a:bodyPr wrap="square" lIns="0" tIns="0" rIns="0" bIns="0" rtlCol="0"/>
            <a:lstStyle/>
            <a:p>
              <a:endParaRPr/>
            </a:p>
          </p:txBody>
        </p:sp>
        <p:sp>
          <p:nvSpPr>
            <p:cNvPr id="7" name="object 7"/>
            <p:cNvSpPr/>
            <p:nvPr/>
          </p:nvSpPr>
          <p:spPr>
            <a:xfrm>
              <a:off x="399795" y="276987"/>
              <a:ext cx="112661" cy="24574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607941" y="273939"/>
              <a:ext cx="229489" cy="252857"/>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852419" y="278511"/>
              <a:ext cx="1493520" cy="243840"/>
            </a:xfrm>
            <a:custGeom>
              <a:avLst/>
              <a:gdLst/>
              <a:ahLst/>
              <a:cxnLst/>
              <a:rect l="l" t="t" r="r" b="b"/>
              <a:pathLst>
                <a:path w="1493520" h="243840">
                  <a:moveTo>
                    <a:pt x="1378839" y="0"/>
                  </a:moveTo>
                  <a:lnTo>
                    <a:pt x="1425686" y="8080"/>
                  </a:lnTo>
                  <a:lnTo>
                    <a:pt x="1462151" y="32258"/>
                  </a:lnTo>
                  <a:lnTo>
                    <a:pt x="1485582" y="70929"/>
                  </a:lnTo>
                  <a:lnTo>
                    <a:pt x="1493393" y="122174"/>
                  </a:lnTo>
                  <a:lnTo>
                    <a:pt x="1491462" y="149125"/>
                  </a:lnTo>
                  <a:lnTo>
                    <a:pt x="1475980" y="193790"/>
                  </a:lnTo>
                  <a:lnTo>
                    <a:pt x="1445589" y="225550"/>
                  </a:lnTo>
                  <a:lnTo>
                    <a:pt x="1404147" y="241690"/>
                  </a:lnTo>
                  <a:lnTo>
                    <a:pt x="1379474" y="243713"/>
                  </a:lnTo>
                  <a:lnTo>
                    <a:pt x="1354540" y="241692"/>
                  </a:lnTo>
                  <a:lnTo>
                    <a:pt x="1312769" y="225603"/>
                  </a:lnTo>
                  <a:lnTo>
                    <a:pt x="1282332" y="194057"/>
                  </a:lnTo>
                  <a:lnTo>
                    <a:pt x="1266850" y="149913"/>
                  </a:lnTo>
                  <a:lnTo>
                    <a:pt x="1264920" y="123317"/>
                  </a:lnTo>
                  <a:lnTo>
                    <a:pt x="1265586" y="106031"/>
                  </a:lnTo>
                  <a:lnTo>
                    <a:pt x="1275588" y="62865"/>
                  </a:lnTo>
                  <a:lnTo>
                    <a:pt x="1297558" y="30480"/>
                  </a:lnTo>
                  <a:lnTo>
                    <a:pt x="1339494" y="5197"/>
                  </a:lnTo>
                  <a:lnTo>
                    <a:pt x="1378839" y="0"/>
                  </a:lnTo>
                  <a:close/>
                </a:path>
                <a:path w="1493520" h="243840">
                  <a:moveTo>
                    <a:pt x="113918" y="0"/>
                  </a:moveTo>
                  <a:lnTo>
                    <a:pt x="160766" y="8080"/>
                  </a:lnTo>
                  <a:lnTo>
                    <a:pt x="197231" y="32258"/>
                  </a:lnTo>
                  <a:lnTo>
                    <a:pt x="220662" y="70929"/>
                  </a:lnTo>
                  <a:lnTo>
                    <a:pt x="228473" y="122174"/>
                  </a:lnTo>
                  <a:lnTo>
                    <a:pt x="226542" y="149125"/>
                  </a:lnTo>
                  <a:lnTo>
                    <a:pt x="211060" y="193790"/>
                  </a:lnTo>
                  <a:lnTo>
                    <a:pt x="180669" y="225550"/>
                  </a:lnTo>
                  <a:lnTo>
                    <a:pt x="139227" y="241690"/>
                  </a:lnTo>
                  <a:lnTo>
                    <a:pt x="114554" y="243713"/>
                  </a:lnTo>
                  <a:lnTo>
                    <a:pt x="89620" y="241692"/>
                  </a:lnTo>
                  <a:lnTo>
                    <a:pt x="47849" y="225603"/>
                  </a:lnTo>
                  <a:lnTo>
                    <a:pt x="17412" y="194057"/>
                  </a:lnTo>
                  <a:lnTo>
                    <a:pt x="1930" y="149913"/>
                  </a:lnTo>
                  <a:lnTo>
                    <a:pt x="0" y="123317"/>
                  </a:lnTo>
                  <a:lnTo>
                    <a:pt x="666" y="106031"/>
                  </a:lnTo>
                  <a:lnTo>
                    <a:pt x="10668" y="62865"/>
                  </a:lnTo>
                  <a:lnTo>
                    <a:pt x="32638" y="30480"/>
                  </a:lnTo>
                  <a:lnTo>
                    <a:pt x="74574" y="5197"/>
                  </a:lnTo>
                  <a:lnTo>
                    <a:pt x="113918" y="0"/>
                  </a:lnTo>
                  <a:close/>
                </a:path>
              </a:pathLst>
            </a:custGeom>
            <a:ln w="9144">
              <a:solidFill>
                <a:srgbClr val="D03E0C"/>
              </a:solidFill>
            </a:ln>
          </p:spPr>
          <p:txBody>
            <a:bodyPr wrap="square" lIns="0" tIns="0" rIns="0" bIns="0" rtlCol="0"/>
            <a:lstStyle/>
            <a:p>
              <a:endParaRPr/>
            </a:p>
          </p:txBody>
        </p:sp>
        <p:sp>
          <p:nvSpPr>
            <p:cNvPr id="10" name="object 10"/>
            <p:cNvSpPr/>
            <p:nvPr/>
          </p:nvSpPr>
          <p:spPr>
            <a:xfrm>
              <a:off x="1840356" y="273939"/>
              <a:ext cx="229489" cy="252857"/>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1037056" y="220980"/>
              <a:ext cx="681355" cy="301625"/>
            </a:xfrm>
            <a:custGeom>
              <a:avLst/>
              <a:gdLst/>
              <a:ahLst/>
              <a:cxnLst/>
              <a:rect l="l" t="t" r="r" b="b"/>
              <a:pathLst>
                <a:path w="681355" h="301625">
                  <a:moveTo>
                    <a:pt x="585749" y="57530"/>
                  </a:moveTo>
                  <a:lnTo>
                    <a:pt x="624913" y="63912"/>
                  </a:lnTo>
                  <a:lnTo>
                    <a:pt x="663501" y="91416"/>
                  </a:lnTo>
                  <a:lnTo>
                    <a:pt x="680110" y="126492"/>
                  </a:lnTo>
                  <a:lnTo>
                    <a:pt x="632993" y="137668"/>
                  </a:lnTo>
                  <a:lnTo>
                    <a:pt x="630328" y="129002"/>
                  </a:lnTo>
                  <a:lnTo>
                    <a:pt x="626532" y="121300"/>
                  </a:lnTo>
                  <a:lnTo>
                    <a:pt x="592484" y="98837"/>
                  </a:lnTo>
                  <a:lnTo>
                    <a:pt x="583336" y="98171"/>
                  </a:lnTo>
                  <a:lnTo>
                    <a:pt x="570830" y="99357"/>
                  </a:lnTo>
                  <a:lnTo>
                    <a:pt x="533697" y="127849"/>
                  </a:lnTo>
                  <a:lnTo>
                    <a:pt x="524535" y="177927"/>
                  </a:lnTo>
                  <a:lnTo>
                    <a:pt x="525535" y="198637"/>
                  </a:lnTo>
                  <a:lnTo>
                    <a:pt x="540537" y="241554"/>
                  </a:lnTo>
                  <a:lnTo>
                    <a:pt x="582320" y="260477"/>
                  </a:lnTo>
                  <a:lnTo>
                    <a:pt x="591510" y="259736"/>
                  </a:lnTo>
                  <a:lnTo>
                    <a:pt x="626754" y="232981"/>
                  </a:lnTo>
                  <a:lnTo>
                    <a:pt x="634644" y="210566"/>
                  </a:lnTo>
                  <a:lnTo>
                    <a:pt x="680745" y="225171"/>
                  </a:lnTo>
                  <a:lnTo>
                    <a:pt x="656920" y="271855"/>
                  </a:lnTo>
                  <a:lnTo>
                    <a:pt x="617467" y="296513"/>
                  </a:lnTo>
                  <a:lnTo>
                    <a:pt x="582828" y="301244"/>
                  </a:lnTo>
                  <a:lnTo>
                    <a:pt x="560424" y="299223"/>
                  </a:lnTo>
                  <a:lnTo>
                    <a:pt x="521856" y="283134"/>
                  </a:lnTo>
                  <a:lnTo>
                    <a:pt x="492497" y="251634"/>
                  </a:lnTo>
                  <a:lnTo>
                    <a:pt x="477396" y="207819"/>
                  </a:lnTo>
                  <a:lnTo>
                    <a:pt x="475513" y="181483"/>
                  </a:lnTo>
                  <a:lnTo>
                    <a:pt x="477398" y="153693"/>
                  </a:lnTo>
                  <a:lnTo>
                    <a:pt x="492551" y="107973"/>
                  </a:lnTo>
                  <a:lnTo>
                    <a:pt x="522223" y="75801"/>
                  </a:lnTo>
                  <a:lnTo>
                    <a:pt x="562177" y="59557"/>
                  </a:lnTo>
                  <a:lnTo>
                    <a:pt x="585749" y="57530"/>
                  </a:lnTo>
                  <a:close/>
                </a:path>
                <a:path w="681355" h="301625">
                  <a:moveTo>
                    <a:pt x="110261" y="57530"/>
                  </a:moveTo>
                  <a:lnTo>
                    <a:pt x="149436" y="63912"/>
                  </a:lnTo>
                  <a:lnTo>
                    <a:pt x="188034" y="91416"/>
                  </a:lnTo>
                  <a:lnTo>
                    <a:pt x="204609" y="126492"/>
                  </a:lnTo>
                  <a:lnTo>
                    <a:pt x="157518" y="137668"/>
                  </a:lnTo>
                  <a:lnTo>
                    <a:pt x="154857" y="129002"/>
                  </a:lnTo>
                  <a:lnTo>
                    <a:pt x="151066" y="121300"/>
                  </a:lnTo>
                  <a:lnTo>
                    <a:pt x="116976" y="98837"/>
                  </a:lnTo>
                  <a:lnTo>
                    <a:pt x="107848" y="98171"/>
                  </a:lnTo>
                  <a:lnTo>
                    <a:pt x="95368" y="99357"/>
                  </a:lnTo>
                  <a:lnTo>
                    <a:pt x="58194" y="127849"/>
                  </a:lnTo>
                  <a:lnTo>
                    <a:pt x="49021" y="177927"/>
                  </a:lnTo>
                  <a:lnTo>
                    <a:pt x="50026" y="198637"/>
                  </a:lnTo>
                  <a:lnTo>
                    <a:pt x="65087" y="241554"/>
                  </a:lnTo>
                  <a:lnTo>
                    <a:pt x="106883" y="260477"/>
                  </a:lnTo>
                  <a:lnTo>
                    <a:pt x="116036" y="259736"/>
                  </a:lnTo>
                  <a:lnTo>
                    <a:pt x="151242" y="232981"/>
                  </a:lnTo>
                  <a:lnTo>
                    <a:pt x="159118" y="210566"/>
                  </a:lnTo>
                  <a:lnTo>
                    <a:pt x="205257" y="225171"/>
                  </a:lnTo>
                  <a:lnTo>
                    <a:pt x="181432" y="271855"/>
                  </a:lnTo>
                  <a:lnTo>
                    <a:pt x="141981" y="296513"/>
                  </a:lnTo>
                  <a:lnTo>
                    <a:pt x="107365" y="301244"/>
                  </a:lnTo>
                  <a:lnTo>
                    <a:pt x="84941" y="299223"/>
                  </a:lnTo>
                  <a:lnTo>
                    <a:pt x="46365" y="283134"/>
                  </a:lnTo>
                  <a:lnTo>
                    <a:pt x="16994" y="251634"/>
                  </a:lnTo>
                  <a:lnTo>
                    <a:pt x="1888" y="207819"/>
                  </a:lnTo>
                  <a:lnTo>
                    <a:pt x="0" y="181483"/>
                  </a:lnTo>
                  <a:lnTo>
                    <a:pt x="1898" y="153693"/>
                  </a:lnTo>
                  <a:lnTo>
                    <a:pt x="17086" y="107973"/>
                  </a:lnTo>
                  <a:lnTo>
                    <a:pt x="46758" y="75801"/>
                  </a:lnTo>
                  <a:lnTo>
                    <a:pt x="86701" y="59557"/>
                  </a:lnTo>
                  <a:lnTo>
                    <a:pt x="110261" y="57530"/>
                  </a:lnTo>
                  <a:close/>
                </a:path>
                <a:path w="681355" h="301625">
                  <a:moveTo>
                    <a:pt x="333400" y="0"/>
                  </a:moveTo>
                  <a:lnTo>
                    <a:pt x="383946" y="0"/>
                  </a:lnTo>
                  <a:lnTo>
                    <a:pt x="339750" y="48005"/>
                  </a:lnTo>
                  <a:lnTo>
                    <a:pt x="311175" y="48005"/>
                  </a:lnTo>
                  <a:lnTo>
                    <a:pt x="333400" y="0"/>
                  </a:lnTo>
                  <a:close/>
                </a:path>
              </a:pathLst>
            </a:custGeom>
            <a:ln w="9144">
              <a:solidFill>
                <a:srgbClr val="D03E0C"/>
              </a:solidFill>
            </a:ln>
          </p:spPr>
          <p:txBody>
            <a:bodyPr wrap="square" lIns="0" tIns="0" rIns="0" bIns="0" rtlCol="0"/>
            <a:lstStyle/>
            <a:p>
              <a:endParaRPr/>
            </a:p>
          </p:txBody>
        </p:sp>
      </p:grpSp>
      <p:grpSp>
        <p:nvGrpSpPr>
          <p:cNvPr id="12" name="object 12"/>
          <p:cNvGrpSpPr/>
          <p:nvPr/>
        </p:nvGrpSpPr>
        <p:grpSpPr>
          <a:xfrm>
            <a:off x="5866510" y="216408"/>
            <a:ext cx="1428115" cy="310515"/>
            <a:chOff x="5866510" y="216408"/>
            <a:chExt cx="1428115" cy="310515"/>
          </a:xfrm>
        </p:grpSpPr>
        <p:sp>
          <p:nvSpPr>
            <p:cNvPr id="13" name="object 13"/>
            <p:cNvSpPr/>
            <p:nvPr/>
          </p:nvSpPr>
          <p:spPr>
            <a:xfrm>
              <a:off x="5871082" y="220980"/>
              <a:ext cx="1418463" cy="301244"/>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5871082" y="282575"/>
              <a:ext cx="1156335" cy="235585"/>
            </a:xfrm>
            <a:custGeom>
              <a:avLst/>
              <a:gdLst/>
              <a:ahLst/>
              <a:cxnLst/>
              <a:rect l="l" t="t" r="r" b="b"/>
              <a:pathLst>
                <a:path w="1156334" h="235584">
                  <a:moveTo>
                    <a:pt x="823213" y="54864"/>
                  </a:moveTo>
                  <a:lnTo>
                    <a:pt x="791463" y="142366"/>
                  </a:lnTo>
                  <a:lnTo>
                    <a:pt x="855725" y="142366"/>
                  </a:lnTo>
                  <a:lnTo>
                    <a:pt x="823213" y="54864"/>
                  </a:lnTo>
                  <a:close/>
                </a:path>
                <a:path w="1156334" h="235584">
                  <a:moveTo>
                    <a:pt x="579627" y="36575"/>
                  </a:moveTo>
                  <a:lnTo>
                    <a:pt x="541873" y="47934"/>
                  </a:lnTo>
                  <a:lnTo>
                    <a:pt x="518699" y="82089"/>
                  </a:lnTo>
                  <a:lnTo>
                    <a:pt x="514222" y="117601"/>
                  </a:lnTo>
                  <a:lnTo>
                    <a:pt x="515367" y="136392"/>
                  </a:lnTo>
                  <a:lnTo>
                    <a:pt x="532638" y="178308"/>
                  </a:lnTo>
                  <a:lnTo>
                    <a:pt x="565981" y="197596"/>
                  </a:lnTo>
                  <a:lnTo>
                    <a:pt x="579627" y="198882"/>
                  </a:lnTo>
                  <a:lnTo>
                    <a:pt x="593197" y="197615"/>
                  </a:lnTo>
                  <a:lnTo>
                    <a:pt x="626237" y="178435"/>
                  </a:lnTo>
                  <a:lnTo>
                    <a:pt x="643381" y="136161"/>
                  </a:lnTo>
                  <a:lnTo>
                    <a:pt x="644524" y="116966"/>
                  </a:lnTo>
                  <a:lnTo>
                    <a:pt x="643407" y="97984"/>
                  </a:lnTo>
                  <a:lnTo>
                    <a:pt x="626744" y="56515"/>
                  </a:lnTo>
                  <a:lnTo>
                    <a:pt x="579627" y="36575"/>
                  </a:lnTo>
                  <a:close/>
                </a:path>
                <a:path w="1156334" h="235584">
                  <a:moveTo>
                    <a:pt x="969010" y="0"/>
                  </a:moveTo>
                  <a:lnTo>
                    <a:pt x="1015364" y="0"/>
                  </a:lnTo>
                  <a:lnTo>
                    <a:pt x="1111758" y="157352"/>
                  </a:lnTo>
                  <a:lnTo>
                    <a:pt x="1111758" y="0"/>
                  </a:lnTo>
                  <a:lnTo>
                    <a:pt x="1155953" y="0"/>
                  </a:lnTo>
                  <a:lnTo>
                    <a:pt x="1155953" y="235585"/>
                  </a:lnTo>
                  <a:lnTo>
                    <a:pt x="1108201" y="235585"/>
                  </a:lnTo>
                  <a:lnTo>
                    <a:pt x="1013206" y="81914"/>
                  </a:lnTo>
                  <a:lnTo>
                    <a:pt x="1013206" y="235585"/>
                  </a:lnTo>
                  <a:lnTo>
                    <a:pt x="969010" y="235585"/>
                  </a:lnTo>
                  <a:lnTo>
                    <a:pt x="969010" y="0"/>
                  </a:lnTo>
                  <a:close/>
                </a:path>
                <a:path w="1156334" h="235584">
                  <a:moveTo>
                    <a:pt x="798702" y="0"/>
                  </a:moveTo>
                  <a:lnTo>
                    <a:pt x="848994" y="0"/>
                  </a:lnTo>
                  <a:lnTo>
                    <a:pt x="943356" y="235585"/>
                  </a:lnTo>
                  <a:lnTo>
                    <a:pt x="891539" y="235585"/>
                  </a:lnTo>
                  <a:lnTo>
                    <a:pt x="870965" y="182117"/>
                  </a:lnTo>
                  <a:lnTo>
                    <a:pt x="776859" y="182117"/>
                  </a:lnTo>
                  <a:lnTo>
                    <a:pt x="757300" y="235585"/>
                  </a:lnTo>
                  <a:lnTo>
                    <a:pt x="706882" y="235585"/>
                  </a:lnTo>
                  <a:lnTo>
                    <a:pt x="798702" y="0"/>
                  </a:lnTo>
                  <a:close/>
                </a:path>
                <a:path w="1156334" h="235584">
                  <a:moveTo>
                    <a:pt x="237236" y="0"/>
                  </a:moveTo>
                  <a:lnTo>
                    <a:pt x="284733" y="0"/>
                  </a:lnTo>
                  <a:lnTo>
                    <a:pt x="284733" y="92710"/>
                  </a:lnTo>
                  <a:lnTo>
                    <a:pt x="378078" y="92710"/>
                  </a:lnTo>
                  <a:lnTo>
                    <a:pt x="378078" y="0"/>
                  </a:lnTo>
                  <a:lnTo>
                    <a:pt x="425576" y="0"/>
                  </a:lnTo>
                  <a:lnTo>
                    <a:pt x="425576" y="235585"/>
                  </a:lnTo>
                  <a:lnTo>
                    <a:pt x="378078" y="235585"/>
                  </a:lnTo>
                  <a:lnTo>
                    <a:pt x="378078" y="132587"/>
                  </a:lnTo>
                  <a:lnTo>
                    <a:pt x="284733" y="132587"/>
                  </a:lnTo>
                  <a:lnTo>
                    <a:pt x="284733" y="235585"/>
                  </a:lnTo>
                  <a:lnTo>
                    <a:pt x="237236" y="235585"/>
                  </a:lnTo>
                  <a:lnTo>
                    <a:pt x="237236" y="0"/>
                  </a:lnTo>
                  <a:close/>
                </a:path>
                <a:path w="1156334" h="235584">
                  <a:moveTo>
                    <a:pt x="0" y="0"/>
                  </a:moveTo>
                  <a:lnTo>
                    <a:pt x="47497" y="0"/>
                  </a:lnTo>
                  <a:lnTo>
                    <a:pt x="47497" y="104648"/>
                  </a:lnTo>
                  <a:lnTo>
                    <a:pt x="143637" y="0"/>
                  </a:lnTo>
                  <a:lnTo>
                    <a:pt x="207644" y="0"/>
                  </a:lnTo>
                  <a:lnTo>
                    <a:pt x="118871" y="91694"/>
                  </a:lnTo>
                  <a:lnTo>
                    <a:pt x="212470" y="235585"/>
                  </a:lnTo>
                  <a:lnTo>
                    <a:pt x="150875" y="235585"/>
                  </a:lnTo>
                  <a:lnTo>
                    <a:pt x="86105" y="124967"/>
                  </a:lnTo>
                  <a:lnTo>
                    <a:pt x="47497" y="164337"/>
                  </a:lnTo>
                  <a:lnTo>
                    <a:pt x="47497" y="235585"/>
                  </a:lnTo>
                  <a:lnTo>
                    <a:pt x="0" y="235585"/>
                  </a:lnTo>
                  <a:lnTo>
                    <a:pt x="0" y="0"/>
                  </a:lnTo>
                  <a:close/>
                </a:path>
              </a:pathLst>
            </a:custGeom>
            <a:ln w="9144">
              <a:solidFill>
                <a:srgbClr val="D03E0C"/>
              </a:solidFill>
            </a:ln>
          </p:spPr>
          <p:txBody>
            <a:bodyPr wrap="square" lIns="0" tIns="0" rIns="0" bIns="0" rtlCol="0"/>
            <a:lstStyle/>
            <a:p>
              <a:endParaRPr/>
            </a:p>
          </p:txBody>
        </p:sp>
        <p:sp>
          <p:nvSpPr>
            <p:cNvPr id="15" name="object 15"/>
            <p:cNvSpPr/>
            <p:nvPr/>
          </p:nvSpPr>
          <p:spPr>
            <a:xfrm>
              <a:off x="7064628" y="273939"/>
              <a:ext cx="229489" cy="252857"/>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6336283" y="220980"/>
              <a:ext cx="403860" cy="301625"/>
            </a:xfrm>
            <a:custGeom>
              <a:avLst/>
              <a:gdLst/>
              <a:ahLst/>
              <a:cxnLst/>
              <a:rect l="l" t="t" r="r" b="b"/>
              <a:pathLst>
                <a:path w="403859" h="301625">
                  <a:moveTo>
                    <a:pt x="113918" y="57530"/>
                  </a:moveTo>
                  <a:lnTo>
                    <a:pt x="160766" y="65611"/>
                  </a:lnTo>
                  <a:lnTo>
                    <a:pt x="197231" y="89789"/>
                  </a:lnTo>
                  <a:lnTo>
                    <a:pt x="220662" y="128460"/>
                  </a:lnTo>
                  <a:lnTo>
                    <a:pt x="228472" y="179705"/>
                  </a:lnTo>
                  <a:lnTo>
                    <a:pt x="226542" y="206656"/>
                  </a:lnTo>
                  <a:lnTo>
                    <a:pt x="211060" y="251321"/>
                  </a:lnTo>
                  <a:lnTo>
                    <a:pt x="180669" y="283081"/>
                  </a:lnTo>
                  <a:lnTo>
                    <a:pt x="139227" y="299221"/>
                  </a:lnTo>
                  <a:lnTo>
                    <a:pt x="114553" y="301244"/>
                  </a:lnTo>
                  <a:lnTo>
                    <a:pt x="89620" y="299223"/>
                  </a:lnTo>
                  <a:lnTo>
                    <a:pt x="47849" y="283134"/>
                  </a:lnTo>
                  <a:lnTo>
                    <a:pt x="17412" y="251588"/>
                  </a:lnTo>
                  <a:lnTo>
                    <a:pt x="1930" y="207444"/>
                  </a:lnTo>
                  <a:lnTo>
                    <a:pt x="0" y="180848"/>
                  </a:lnTo>
                  <a:lnTo>
                    <a:pt x="666" y="163562"/>
                  </a:lnTo>
                  <a:lnTo>
                    <a:pt x="10667" y="120396"/>
                  </a:lnTo>
                  <a:lnTo>
                    <a:pt x="32638" y="88011"/>
                  </a:lnTo>
                  <a:lnTo>
                    <a:pt x="74574" y="62728"/>
                  </a:lnTo>
                  <a:lnTo>
                    <a:pt x="113918" y="57530"/>
                  </a:lnTo>
                  <a:close/>
                </a:path>
                <a:path w="403859" h="301625">
                  <a:moveTo>
                    <a:pt x="352933" y="0"/>
                  </a:moveTo>
                  <a:lnTo>
                    <a:pt x="403479" y="0"/>
                  </a:lnTo>
                  <a:lnTo>
                    <a:pt x="359283" y="48005"/>
                  </a:lnTo>
                  <a:lnTo>
                    <a:pt x="330708" y="48005"/>
                  </a:lnTo>
                  <a:lnTo>
                    <a:pt x="352933" y="0"/>
                  </a:lnTo>
                  <a:close/>
                </a:path>
              </a:pathLst>
            </a:custGeom>
            <a:ln w="9144">
              <a:solidFill>
                <a:srgbClr val="D03E0C"/>
              </a:solidFill>
            </a:ln>
          </p:spPr>
          <p:txBody>
            <a:bodyPr wrap="square" lIns="0" tIns="0" rIns="0" bIns="0" rtlCol="0"/>
            <a:lstStyle/>
            <a:p>
              <a:endParaRPr/>
            </a:p>
          </p:txBody>
        </p:sp>
      </p:grpSp>
      <p:grpSp>
        <p:nvGrpSpPr>
          <p:cNvPr id="17" name="object 17"/>
          <p:cNvGrpSpPr/>
          <p:nvPr/>
        </p:nvGrpSpPr>
        <p:grpSpPr>
          <a:xfrm>
            <a:off x="7426197" y="223900"/>
            <a:ext cx="1312545" cy="363855"/>
            <a:chOff x="7426197" y="223900"/>
            <a:chExt cx="1312545" cy="363855"/>
          </a:xfrm>
        </p:grpSpPr>
        <p:sp>
          <p:nvSpPr>
            <p:cNvPr id="18" name="object 18"/>
            <p:cNvSpPr/>
            <p:nvPr/>
          </p:nvSpPr>
          <p:spPr>
            <a:xfrm>
              <a:off x="7430769" y="228472"/>
              <a:ext cx="1303401" cy="354202"/>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8397620" y="537463"/>
              <a:ext cx="45720" cy="45720"/>
            </a:xfrm>
            <a:custGeom>
              <a:avLst/>
              <a:gdLst/>
              <a:ahLst/>
              <a:cxnLst/>
              <a:rect l="l" t="t" r="r" b="b"/>
              <a:pathLst>
                <a:path w="45720" h="45720">
                  <a:moveTo>
                    <a:pt x="0" y="0"/>
                  </a:moveTo>
                  <a:lnTo>
                    <a:pt x="45211" y="0"/>
                  </a:lnTo>
                  <a:lnTo>
                    <a:pt x="45211" y="45212"/>
                  </a:lnTo>
                  <a:lnTo>
                    <a:pt x="0" y="45212"/>
                  </a:lnTo>
                  <a:lnTo>
                    <a:pt x="0" y="0"/>
                  </a:lnTo>
                  <a:close/>
                </a:path>
              </a:pathLst>
            </a:custGeom>
            <a:ln w="9144">
              <a:solidFill>
                <a:srgbClr val="D03E0C"/>
              </a:solidFill>
            </a:ln>
          </p:spPr>
          <p:txBody>
            <a:bodyPr wrap="square" lIns="0" tIns="0" rIns="0" bIns="0" rtlCol="0"/>
            <a:lstStyle/>
            <a:p>
              <a:endParaRPr/>
            </a:p>
          </p:txBody>
        </p:sp>
        <p:sp>
          <p:nvSpPr>
            <p:cNvPr id="20" name="object 20"/>
            <p:cNvSpPr/>
            <p:nvPr/>
          </p:nvSpPr>
          <p:spPr>
            <a:xfrm>
              <a:off x="7473822" y="317753"/>
              <a:ext cx="109854" cy="165227"/>
            </a:xfrm>
            <a:prstGeom prst="rect">
              <a:avLst/>
            </a:prstGeom>
            <a:blipFill>
              <a:blip r:embed="rId9" cstate="print"/>
              <a:stretch>
                <a:fillRect/>
              </a:stretch>
            </a:blipFill>
          </p:spPr>
          <p:txBody>
            <a:bodyPr wrap="square" lIns="0" tIns="0" rIns="0" bIns="0" rtlCol="0"/>
            <a:lstStyle/>
            <a:p>
              <a:endParaRPr/>
            </a:p>
          </p:txBody>
        </p:sp>
        <p:sp>
          <p:nvSpPr>
            <p:cNvPr id="21" name="object 21"/>
            <p:cNvSpPr/>
            <p:nvPr/>
          </p:nvSpPr>
          <p:spPr>
            <a:xfrm>
              <a:off x="8035797" y="284479"/>
              <a:ext cx="166370" cy="233679"/>
            </a:xfrm>
            <a:custGeom>
              <a:avLst/>
              <a:gdLst/>
              <a:ahLst/>
              <a:cxnLst/>
              <a:rect l="l" t="t" r="r" b="b"/>
              <a:pathLst>
                <a:path w="166370" h="233679">
                  <a:moveTo>
                    <a:pt x="0" y="0"/>
                  </a:moveTo>
                  <a:lnTo>
                    <a:pt x="47498" y="0"/>
                  </a:lnTo>
                  <a:lnTo>
                    <a:pt x="47498" y="193929"/>
                  </a:lnTo>
                  <a:lnTo>
                    <a:pt x="165861" y="193929"/>
                  </a:lnTo>
                  <a:lnTo>
                    <a:pt x="165861" y="233680"/>
                  </a:lnTo>
                  <a:lnTo>
                    <a:pt x="0" y="233680"/>
                  </a:lnTo>
                  <a:lnTo>
                    <a:pt x="0" y="0"/>
                  </a:lnTo>
                  <a:close/>
                </a:path>
              </a:pathLst>
            </a:custGeom>
            <a:ln w="9144">
              <a:solidFill>
                <a:srgbClr val="D03E0C"/>
              </a:solidFill>
            </a:ln>
          </p:spPr>
          <p:txBody>
            <a:bodyPr wrap="square" lIns="0" tIns="0" rIns="0" bIns="0" rtlCol="0"/>
            <a:lstStyle/>
            <a:p>
              <a:endParaRPr/>
            </a:p>
          </p:txBody>
        </p:sp>
        <p:sp>
          <p:nvSpPr>
            <p:cNvPr id="22" name="object 22"/>
            <p:cNvSpPr/>
            <p:nvPr/>
          </p:nvSpPr>
          <p:spPr>
            <a:xfrm>
              <a:off x="8541638" y="278002"/>
              <a:ext cx="197104" cy="248793"/>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7668386" y="282574"/>
              <a:ext cx="838200" cy="240029"/>
            </a:xfrm>
            <a:custGeom>
              <a:avLst/>
              <a:gdLst/>
              <a:ahLst/>
              <a:cxnLst/>
              <a:rect l="l" t="t" r="r" b="b"/>
              <a:pathLst>
                <a:path w="838200" h="240029">
                  <a:moveTo>
                    <a:pt x="658749" y="0"/>
                  </a:moveTo>
                  <a:lnTo>
                    <a:pt x="833374" y="0"/>
                  </a:lnTo>
                  <a:lnTo>
                    <a:pt x="833374" y="39750"/>
                  </a:lnTo>
                  <a:lnTo>
                    <a:pt x="706247" y="39750"/>
                  </a:lnTo>
                  <a:lnTo>
                    <a:pt x="706247" y="92075"/>
                  </a:lnTo>
                  <a:lnTo>
                    <a:pt x="824611" y="92075"/>
                  </a:lnTo>
                  <a:lnTo>
                    <a:pt x="824611" y="131699"/>
                  </a:lnTo>
                  <a:lnTo>
                    <a:pt x="706247" y="131699"/>
                  </a:lnTo>
                  <a:lnTo>
                    <a:pt x="706247" y="195834"/>
                  </a:lnTo>
                  <a:lnTo>
                    <a:pt x="837946" y="195834"/>
                  </a:lnTo>
                  <a:lnTo>
                    <a:pt x="837946" y="235585"/>
                  </a:lnTo>
                  <a:lnTo>
                    <a:pt x="658749" y="235585"/>
                  </a:lnTo>
                  <a:lnTo>
                    <a:pt x="658749" y="0"/>
                  </a:lnTo>
                  <a:close/>
                </a:path>
                <a:path w="838200" h="240029">
                  <a:moveTo>
                    <a:pt x="565785" y="0"/>
                  </a:moveTo>
                  <a:lnTo>
                    <a:pt x="613410" y="0"/>
                  </a:lnTo>
                  <a:lnTo>
                    <a:pt x="613410" y="235585"/>
                  </a:lnTo>
                  <a:lnTo>
                    <a:pt x="565785" y="235585"/>
                  </a:lnTo>
                  <a:lnTo>
                    <a:pt x="565785" y="0"/>
                  </a:lnTo>
                  <a:close/>
                </a:path>
                <a:path w="838200" h="240029">
                  <a:moveTo>
                    <a:pt x="0" y="0"/>
                  </a:moveTo>
                  <a:lnTo>
                    <a:pt x="47625" y="0"/>
                  </a:lnTo>
                  <a:lnTo>
                    <a:pt x="47625" y="127508"/>
                  </a:lnTo>
                  <a:lnTo>
                    <a:pt x="47724" y="141537"/>
                  </a:lnTo>
                  <a:lnTo>
                    <a:pt x="54711" y="180933"/>
                  </a:lnTo>
                  <a:lnTo>
                    <a:pt x="95377" y="198882"/>
                  </a:lnTo>
                  <a:lnTo>
                    <a:pt x="112262" y="197096"/>
                  </a:lnTo>
                  <a:lnTo>
                    <a:pt x="139102" y="163306"/>
                  </a:lnTo>
                  <a:lnTo>
                    <a:pt x="140335" y="130301"/>
                  </a:lnTo>
                  <a:lnTo>
                    <a:pt x="140335" y="0"/>
                  </a:lnTo>
                  <a:lnTo>
                    <a:pt x="187960" y="0"/>
                  </a:lnTo>
                  <a:lnTo>
                    <a:pt x="187960" y="84074"/>
                  </a:lnTo>
                  <a:lnTo>
                    <a:pt x="198699" y="81363"/>
                  </a:lnTo>
                  <a:lnTo>
                    <a:pt x="226187" y="45084"/>
                  </a:lnTo>
                  <a:lnTo>
                    <a:pt x="204343" y="45084"/>
                  </a:lnTo>
                  <a:lnTo>
                    <a:pt x="204343" y="0"/>
                  </a:lnTo>
                  <a:lnTo>
                    <a:pt x="249428" y="0"/>
                  </a:lnTo>
                  <a:lnTo>
                    <a:pt x="249428" y="32257"/>
                  </a:lnTo>
                  <a:lnTo>
                    <a:pt x="243713" y="70993"/>
                  </a:lnTo>
                  <a:lnTo>
                    <a:pt x="202297" y="99407"/>
                  </a:lnTo>
                  <a:lnTo>
                    <a:pt x="187960" y="102362"/>
                  </a:lnTo>
                  <a:lnTo>
                    <a:pt x="187960" y="123698"/>
                  </a:lnTo>
                  <a:lnTo>
                    <a:pt x="185709" y="173043"/>
                  </a:lnTo>
                  <a:lnTo>
                    <a:pt x="169926" y="213233"/>
                  </a:lnTo>
                  <a:lnTo>
                    <a:pt x="120205" y="237986"/>
                  </a:lnTo>
                  <a:lnTo>
                    <a:pt x="96774" y="239649"/>
                  </a:lnTo>
                  <a:lnTo>
                    <a:pt x="70862" y="237886"/>
                  </a:lnTo>
                  <a:lnTo>
                    <a:pt x="31515" y="223789"/>
                  </a:lnTo>
                  <a:lnTo>
                    <a:pt x="6746" y="192184"/>
                  </a:lnTo>
                  <a:lnTo>
                    <a:pt x="287" y="144272"/>
                  </a:lnTo>
                  <a:lnTo>
                    <a:pt x="0" y="125602"/>
                  </a:lnTo>
                  <a:lnTo>
                    <a:pt x="0" y="0"/>
                  </a:lnTo>
                  <a:close/>
                </a:path>
              </a:pathLst>
            </a:custGeom>
            <a:ln w="9144">
              <a:solidFill>
                <a:srgbClr val="D03E0C"/>
              </a:solidFill>
            </a:ln>
          </p:spPr>
          <p:txBody>
            <a:bodyPr wrap="square" lIns="0" tIns="0" rIns="0" bIns="0" rtlCol="0"/>
            <a:lstStyle/>
            <a:p>
              <a:endParaRPr/>
            </a:p>
          </p:txBody>
        </p:sp>
        <p:sp>
          <p:nvSpPr>
            <p:cNvPr id="24" name="object 24"/>
            <p:cNvSpPr/>
            <p:nvPr/>
          </p:nvSpPr>
          <p:spPr>
            <a:xfrm>
              <a:off x="7426197" y="278002"/>
              <a:ext cx="206755" cy="244729"/>
            </a:xfrm>
            <a:prstGeom prst="rect">
              <a:avLst/>
            </a:prstGeom>
            <a:blipFill>
              <a:blip r:embed="rId11" cstate="print"/>
              <a:stretch>
                <a:fillRect/>
              </a:stretch>
            </a:blipFill>
          </p:spPr>
          <p:txBody>
            <a:bodyPr wrap="square" lIns="0" tIns="0" rIns="0" bIns="0" rtlCol="0"/>
            <a:lstStyle/>
            <a:p>
              <a:endParaRPr/>
            </a:p>
          </p:txBody>
        </p:sp>
        <p:sp>
          <p:nvSpPr>
            <p:cNvPr id="25" name="object 25"/>
            <p:cNvSpPr/>
            <p:nvPr/>
          </p:nvSpPr>
          <p:spPr>
            <a:xfrm>
              <a:off x="7706867" y="228472"/>
              <a:ext cx="762000" cy="46355"/>
            </a:xfrm>
            <a:custGeom>
              <a:avLst/>
              <a:gdLst/>
              <a:ahLst/>
              <a:cxnLst/>
              <a:rect l="l" t="t" r="r" b="b"/>
              <a:pathLst>
                <a:path w="762000" h="46354">
                  <a:moveTo>
                    <a:pt x="698118" y="25146"/>
                  </a:moveTo>
                  <a:lnTo>
                    <a:pt x="726821" y="25146"/>
                  </a:lnTo>
                  <a:lnTo>
                    <a:pt x="761873" y="45974"/>
                  </a:lnTo>
                  <a:lnTo>
                    <a:pt x="730123" y="45974"/>
                  </a:lnTo>
                  <a:lnTo>
                    <a:pt x="712470" y="34162"/>
                  </a:lnTo>
                  <a:lnTo>
                    <a:pt x="694816" y="45974"/>
                  </a:lnTo>
                  <a:lnTo>
                    <a:pt x="663066" y="45974"/>
                  </a:lnTo>
                  <a:lnTo>
                    <a:pt x="698118" y="25146"/>
                  </a:lnTo>
                  <a:close/>
                </a:path>
                <a:path w="762000" h="46354">
                  <a:moveTo>
                    <a:pt x="90297" y="0"/>
                  </a:moveTo>
                  <a:lnTo>
                    <a:pt x="111125" y="0"/>
                  </a:lnTo>
                  <a:lnTo>
                    <a:pt x="110551" y="10094"/>
                  </a:lnTo>
                  <a:lnTo>
                    <a:pt x="90931" y="40385"/>
                  </a:lnTo>
                  <a:lnTo>
                    <a:pt x="82550" y="40385"/>
                  </a:lnTo>
                  <a:lnTo>
                    <a:pt x="78866" y="40385"/>
                  </a:lnTo>
                  <a:lnTo>
                    <a:pt x="53339" y="32638"/>
                  </a:lnTo>
                  <a:lnTo>
                    <a:pt x="43433" y="28955"/>
                  </a:lnTo>
                  <a:lnTo>
                    <a:pt x="36322" y="27050"/>
                  </a:lnTo>
                  <a:lnTo>
                    <a:pt x="31750" y="27050"/>
                  </a:lnTo>
                  <a:lnTo>
                    <a:pt x="28321" y="27050"/>
                  </a:lnTo>
                  <a:lnTo>
                    <a:pt x="25653" y="28067"/>
                  </a:lnTo>
                  <a:lnTo>
                    <a:pt x="23749" y="30225"/>
                  </a:lnTo>
                  <a:lnTo>
                    <a:pt x="21843" y="32257"/>
                  </a:lnTo>
                  <a:lnTo>
                    <a:pt x="20827" y="35941"/>
                  </a:lnTo>
                  <a:lnTo>
                    <a:pt x="20700" y="41021"/>
                  </a:lnTo>
                  <a:lnTo>
                    <a:pt x="126" y="41021"/>
                  </a:lnTo>
                  <a:lnTo>
                    <a:pt x="0" y="38607"/>
                  </a:lnTo>
                  <a:lnTo>
                    <a:pt x="0" y="36575"/>
                  </a:lnTo>
                  <a:lnTo>
                    <a:pt x="0" y="35305"/>
                  </a:lnTo>
                  <a:lnTo>
                    <a:pt x="20574" y="253"/>
                  </a:lnTo>
                  <a:lnTo>
                    <a:pt x="29209" y="253"/>
                  </a:lnTo>
                  <a:lnTo>
                    <a:pt x="32892" y="253"/>
                  </a:lnTo>
                  <a:lnTo>
                    <a:pt x="36449" y="634"/>
                  </a:lnTo>
                  <a:lnTo>
                    <a:pt x="39624" y="1397"/>
                  </a:lnTo>
                  <a:lnTo>
                    <a:pt x="42799" y="2158"/>
                  </a:lnTo>
                  <a:lnTo>
                    <a:pt x="48767" y="4572"/>
                  </a:lnTo>
                  <a:lnTo>
                    <a:pt x="57276" y="8381"/>
                  </a:lnTo>
                  <a:lnTo>
                    <a:pt x="65785" y="12065"/>
                  </a:lnTo>
                  <a:lnTo>
                    <a:pt x="72389" y="13970"/>
                  </a:lnTo>
                  <a:lnTo>
                    <a:pt x="77215" y="13970"/>
                  </a:lnTo>
                  <a:lnTo>
                    <a:pt x="80645" y="13970"/>
                  </a:lnTo>
                  <a:lnTo>
                    <a:pt x="83565" y="12953"/>
                  </a:lnTo>
                  <a:lnTo>
                    <a:pt x="85851" y="10795"/>
                  </a:lnTo>
                  <a:lnTo>
                    <a:pt x="88137" y="8635"/>
                  </a:lnTo>
                  <a:lnTo>
                    <a:pt x="89661" y="5079"/>
                  </a:lnTo>
                  <a:lnTo>
                    <a:pt x="90297" y="0"/>
                  </a:lnTo>
                  <a:close/>
                </a:path>
              </a:pathLst>
            </a:custGeom>
            <a:ln w="9144">
              <a:solidFill>
                <a:srgbClr val="D03E0C"/>
              </a:solidFill>
            </a:ln>
          </p:spPr>
          <p:txBody>
            <a:bodyPr wrap="square" lIns="0" tIns="0" rIns="0" bIns="0" rtlCol="0"/>
            <a:lstStyle/>
            <a:p>
              <a:endParaRPr/>
            </a:p>
          </p:txBody>
        </p:sp>
      </p:grpSp>
      <p:sp>
        <p:nvSpPr>
          <p:cNvPr id="26" name="object 26"/>
          <p:cNvSpPr/>
          <p:nvPr/>
        </p:nvSpPr>
        <p:spPr>
          <a:xfrm>
            <a:off x="2143472" y="618143"/>
            <a:ext cx="5146420" cy="5946553"/>
          </a:xfrm>
          <a:prstGeom prst="rect">
            <a:avLst/>
          </a:prstGeom>
          <a:blipFill>
            <a:blip r:embed="rId12" cstate="print"/>
            <a:stretch>
              <a:fillRect/>
            </a:stretch>
          </a:blipFill>
        </p:spPr>
        <p:txBody>
          <a:bodyPr wrap="square" lIns="0" tIns="0" rIns="0" bIns="0" rtlCol="0"/>
          <a:lstStyle/>
          <a:p>
            <a:endParaRPr/>
          </a:p>
        </p:txBody>
      </p:sp>
      <p:sp>
        <p:nvSpPr>
          <p:cNvPr id="27" name="object 27"/>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33</a:t>
            </a:fld>
            <a:endParaRPr spc="-5" dirty="0"/>
          </a:p>
        </p:txBody>
      </p:sp>
    </p:spTree>
    <p:extLst>
      <p:ext uri="{BB962C8B-B14F-4D97-AF65-F5344CB8AC3E}">
        <p14:creationId xmlns:p14="http://schemas.microsoft.com/office/powerpoint/2010/main" val="2767528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939" y="601330"/>
            <a:ext cx="8764905" cy="5454015"/>
          </a:xfrm>
          <a:prstGeom prst="rect">
            <a:avLst/>
          </a:prstGeom>
        </p:spPr>
        <p:txBody>
          <a:bodyPr vert="horz" wrap="square" lIns="0" tIns="74295" rIns="0" bIns="0" rtlCol="0">
            <a:spAutoFit/>
          </a:bodyPr>
          <a:lstStyle/>
          <a:p>
            <a:pPr marL="356870" indent="-344805" algn="just">
              <a:lnSpc>
                <a:spcPct val="100000"/>
              </a:lnSpc>
              <a:spcBef>
                <a:spcPts val="585"/>
              </a:spcBef>
              <a:buAutoNum type="arabicPeriod"/>
              <a:tabLst>
                <a:tab pos="357505" algn="l"/>
              </a:tabLst>
            </a:pPr>
            <a:r>
              <a:rPr sz="2000" b="1" spc="-5" dirty="0">
                <a:solidFill>
                  <a:srgbClr val="FF0000"/>
                </a:solidFill>
                <a:latin typeface="Arial"/>
                <a:cs typeface="Arial"/>
              </a:rPr>
              <a:t>Làm</a:t>
            </a:r>
            <a:r>
              <a:rPr sz="2000" b="1" spc="260" dirty="0">
                <a:solidFill>
                  <a:srgbClr val="FF0000"/>
                </a:solidFill>
                <a:latin typeface="Arial"/>
                <a:cs typeface="Arial"/>
              </a:rPr>
              <a:t> </a:t>
            </a:r>
            <a:r>
              <a:rPr sz="2000" b="1" spc="-15" dirty="0">
                <a:solidFill>
                  <a:srgbClr val="FF0000"/>
                </a:solidFill>
                <a:latin typeface="Arial"/>
                <a:cs typeface="Arial"/>
              </a:rPr>
              <a:t>sạch</a:t>
            </a:r>
            <a:r>
              <a:rPr sz="2000" b="1" spc="295" dirty="0">
                <a:solidFill>
                  <a:srgbClr val="FF0000"/>
                </a:solidFill>
                <a:latin typeface="Arial"/>
                <a:cs typeface="Arial"/>
              </a:rPr>
              <a:t> </a:t>
            </a:r>
            <a:r>
              <a:rPr sz="2000" b="1" spc="-5" dirty="0">
                <a:solidFill>
                  <a:srgbClr val="FF0000"/>
                </a:solidFill>
                <a:latin typeface="Arial"/>
                <a:cs typeface="Arial"/>
              </a:rPr>
              <a:t>dữ</a:t>
            </a:r>
            <a:r>
              <a:rPr sz="2000" b="1" spc="260" dirty="0">
                <a:solidFill>
                  <a:srgbClr val="FF0000"/>
                </a:solidFill>
                <a:latin typeface="Arial"/>
                <a:cs typeface="Arial"/>
              </a:rPr>
              <a:t> </a:t>
            </a:r>
            <a:r>
              <a:rPr sz="2000" b="1" spc="-5" dirty="0">
                <a:solidFill>
                  <a:srgbClr val="FF0000"/>
                </a:solidFill>
                <a:latin typeface="Arial"/>
                <a:cs typeface="Arial"/>
              </a:rPr>
              <a:t>liệu</a:t>
            </a:r>
            <a:r>
              <a:rPr sz="2000" b="1" spc="265" dirty="0">
                <a:solidFill>
                  <a:srgbClr val="FF0000"/>
                </a:solidFill>
                <a:latin typeface="Arial"/>
                <a:cs typeface="Arial"/>
              </a:rPr>
              <a:t> </a:t>
            </a:r>
            <a:r>
              <a:rPr sz="2000" b="1" dirty="0">
                <a:solidFill>
                  <a:srgbClr val="FF0000"/>
                </a:solidFill>
                <a:latin typeface="Arial"/>
                <a:cs typeface="Arial"/>
              </a:rPr>
              <a:t>(Data</a:t>
            </a:r>
            <a:r>
              <a:rPr sz="2000" b="1" spc="290" dirty="0">
                <a:solidFill>
                  <a:srgbClr val="FF0000"/>
                </a:solidFill>
                <a:latin typeface="Arial"/>
                <a:cs typeface="Arial"/>
              </a:rPr>
              <a:t> </a:t>
            </a:r>
            <a:r>
              <a:rPr sz="2000" b="1" spc="-5" dirty="0">
                <a:solidFill>
                  <a:srgbClr val="FF0000"/>
                </a:solidFill>
                <a:latin typeface="Arial"/>
                <a:cs typeface="Arial"/>
              </a:rPr>
              <a:t>Cleaning):</a:t>
            </a:r>
            <a:r>
              <a:rPr sz="2000" b="1" spc="270" dirty="0">
                <a:solidFill>
                  <a:srgbClr val="FF0000"/>
                </a:solidFill>
                <a:latin typeface="Arial"/>
                <a:cs typeface="Arial"/>
              </a:rPr>
              <a:t> </a:t>
            </a:r>
            <a:r>
              <a:rPr sz="2000" b="1" spc="-5" dirty="0">
                <a:latin typeface="Arial"/>
                <a:cs typeface="Arial"/>
              </a:rPr>
              <a:t>Loại</a:t>
            </a:r>
            <a:r>
              <a:rPr sz="2000" b="1" spc="254" dirty="0">
                <a:latin typeface="Arial"/>
                <a:cs typeface="Arial"/>
              </a:rPr>
              <a:t> </a:t>
            </a:r>
            <a:r>
              <a:rPr sz="2000" b="1" spc="-5" dirty="0">
                <a:latin typeface="Arial"/>
                <a:cs typeface="Arial"/>
              </a:rPr>
              <a:t>bỏ</a:t>
            </a:r>
            <a:r>
              <a:rPr sz="2000" b="1" spc="265" dirty="0">
                <a:latin typeface="Arial"/>
                <a:cs typeface="Arial"/>
              </a:rPr>
              <a:t> </a:t>
            </a:r>
            <a:r>
              <a:rPr sz="2000" b="1" spc="-5" dirty="0">
                <a:latin typeface="Arial"/>
                <a:cs typeface="Arial"/>
              </a:rPr>
              <a:t>nhiễu</a:t>
            </a:r>
            <a:r>
              <a:rPr sz="2000" b="1" spc="295" dirty="0">
                <a:latin typeface="Arial"/>
                <a:cs typeface="Arial"/>
              </a:rPr>
              <a:t> </a:t>
            </a:r>
            <a:r>
              <a:rPr sz="2000" b="1" spc="-10" dirty="0">
                <a:latin typeface="Arial"/>
                <a:cs typeface="Arial"/>
              </a:rPr>
              <a:t>(noisy)</a:t>
            </a:r>
            <a:r>
              <a:rPr sz="2000" b="1" spc="280" dirty="0">
                <a:latin typeface="Arial"/>
                <a:cs typeface="Arial"/>
              </a:rPr>
              <a:t> </a:t>
            </a:r>
            <a:r>
              <a:rPr sz="2000" b="1" dirty="0">
                <a:latin typeface="Arial"/>
                <a:cs typeface="Arial"/>
              </a:rPr>
              <a:t>và</a:t>
            </a:r>
            <a:r>
              <a:rPr sz="2000" b="1" spc="260" dirty="0">
                <a:latin typeface="Arial"/>
                <a:cs typeface="Arial"/>
              </a:rPr>
              <a:t> </a:t>
            </a:r>
            <a:r>
              <a:rPr sz="2000" b="1" spc="-5" dirty="0">
                <a:latin typeface="Arial"/>
                <a:cs typeface="Arial"/>
              </a:rPr>
              <a:t>các</a:t>
            </a:r>
            <a:r>
              <a:rPr sz="2000" b="1" spc="254" dirty="0">
                <a:latin typeface="Arial"/>
                <a:cs typeface="Arial"/>
              </a:rPr>
              <a:t> </a:t>
            </a:r>
            <a:r>
              <a:rPr sz="2000" b="1" dirty="0">
                <a:latin typeface="Arial"/>
                <a:cs typeface="Arial"/>
              </a:rPr>
              <a:t>dữ</a:t>
            </a:r>
            <a:endParaRPr sz="2000">
              <a:latin typeface="Arial"/>
              <a:cs typeface="Arial"/>
            </a:endParaRPr>
          </a:p>
          <a:p>
            <a:pPr marL="356870" algn="just">
              <a:lnSpc>
                <a:spcPct val="100000"/>
              </a:lnSpc>
              <a:spcBef>
                <a:spcPts val="484"/>
              </a:spcBef>
            </a:pPr>
            <a:r>
              <a:rPr sz="2000" b="1" spc="-10" dirty="0">
                <a:latin typeface="Arial"/>
                <a:cs typeface="Arial"/>
              </a:rPr>
              <a:t>liệu </a:t>
            </a:r>
            <a:r>
              <a:rPr sz="2000" b="1" spc="-5" dirty="0">
                <a:latin typeface="Arial"/>
                <a:cs typeface="Arial"/>
              </a:rPr>
              <a:t>không </a:t>
            </a:r>
            <a:r>
              <a:rPr sz="2000" b="1" spc="-10" dirty="0">
                <a:latin typeface="Arial"/>
                <a:cs typeface="Arial"/>
              </a:rPr>
              <a:t>nhất</a:t>
            </a:r>
            <a:r>
              <a:rPr sz="2000" b="1" spc="50" dirty="0">
                <a:latin typeface="Arial"/>
                <a:cs typeface="Arial"/>
              </a:rPr>
              <a:t> </a:t>
            </a:r>
            <a:r>
              <a:rPr sz="2000" b="1" spc="-5" dirty="0">
                <a:latin typeface="Arial"/>
                <a:cs typeface="Arial"/>
              </a:rPr>
              <a:t>quán.</a:t>
            </a:r>
            <a:endParaRPr sz="2000">
              <a:latin typeface="Arial"/>
              <a:cs typeface="Arial"/>
            </a:endParaRPr>
          </a:p>
          <a:p>
            <a:pPr marL="356870" indent="-344805" algn="just">
              <a:lnSpc>
                <a:spcPct val="100000"/>
              </a:lnSpc>
              <a:spcBef>
                <a:spcPts val="1080"/>
              </a:spcBef>
              <a:buAutoNum type="arabicPeriod" startAt="2"/>
              <a:tabLst>
                <a:tab pos="357505" algn="l"/>
              </a:tabLst>
            </a:pPr>
            <a:r>
              <a:rPr sz="2000" b="1" dirty="0">
                <a:solidFill>
                  <a:srgbClr val="FF0000"/>
                </a:solidFill>
                <a:latin typeface="Arial"/>
                <a:cs typeface="Arial"/>
              </a:rPr>
              <a:t>Tích </a:t>
            </a:r>
            <a:r>
              <a:rPr sz="2000" b="1" spc="-5" dirty="0">
                <a:solidFill>
                  <a:srgbClr val="FF0000"/>
                </a:solidFill>
                <a:latin typeface="Arial"/>
                <a:cs typeface="Arial"/>
              </a:rPr>
              <a:t>hợp dữ liệu (Data </a:t>
            </a:r>
            <a:r>
              <a:rPr sz="2000" b="1" dirty="0">
                <a:solidFill>
                  <a:srgbClr val="FF0000"/>
                </a:solidFill>
                <a:latin typeface="Arial"/>
                <a:cs typeface="Arial"/>
              </a:rPr>
              <a:t>Integration): </a:t>
            </a:r>
            <a:r>
              <a:rPr sz="2000" b="1" spc="-10" dirty="0">
                <a:latin typeface="Arial"/>
                <a:cs typeface="Arial"/>
              </a:rPr>
              <a:t>Kết </a:t>
            </a:r>
            <a:r>
              <a:rPr sz="2000" b="1" spc="-5" dirty="0">
                <a:latin typeface="Arial"/>
                <a:cs typeface="Arial"/>
              </a:rPr>
              <a:t>hợp </a:t>
            </a:r>
            <a:r>
              <a:rPr sz="2000" b="1" spc="5" dirty="0">
                <a:latin typeface="Arial"/>
                <a:cs typeface="Arial"/>
              </a:rPr>
              <a:t>dữ </a:t>
            </a:r>
            <a:r>
              <a:rPr sz="2000" b="1" dirty="0">
                <a:latin typeface="Arial"/>
                <a:cs typeface="Arial"/>
              </a:rPr>
              <a:t>liệu </a:t>
            </a:r>
            <a:r>
              <a:rPr sz="2000" b="1" spc="-5" dirty="0">
                <a:latin typeface="Arial"/>
                <a:cs typeface="Arial"/>
              </a:rPr>
              <a:t>từ </a:t>
            </a:r>
            <a:r>
              <a:rPr sz="2000" b="1" spc="-10" dirty="0">
                <a:latin typeface="Arial"/>
                <a:cs typeface="Arial"/>
              </a:rPr>
              <a:t>các</a:t>
            </a:r>
            <a:r>
              <a:rPr sz="2000" b="1" spc="110" dirty="0">
                <a:latin typeface="Arial"/>
                <a:cs typeface="Arial"/>
              </a:rPr>
              <a:t> </a:t>
            </a:r>
            <a:r>
              <a:rPr sz="2000" b="1" dirty="0">
                <a:latin typeface="Arial"/>
                <a:cs typeface="Arial"/>
              </a:rPr>
              <a:t>nguồn dữ</a:t>
            </a:r>
            <a:endParaRPr sz="2000">
              <a:latin typeface="Arial"/>
              <a:cs typeface="Arial"/>
            </a:endParaRPr>
          </a:p>
          <a:p>
            <a:pPr marL="356870" algn="just">
              <a:lnSpc>
                <a:spcPct val="100000"/>
              </a:lnSpc>
              <a:spcBef>
                <a:spcPts val="480"/>
              </a:spcBef>
            </a:pPr>
            <a:r>
              <a:rPr sz="2000" b="1" spc="-10" dirty="0">
                <a:latin typeface="Arial"/>
                <a:cs typeface="Arial"/>
              </a:rPr>
              <a:t>liệu </a:t>
            </a:r>
            <a:r>
              <a:rPr sz="2000" b="1" spc="-5" dirty="0">
                <a:latin typeface="Arial"/>
                <a:cs typeface="Arial"/>
              </a:rPr>
              <a:t>khác</a:t>
            </a:r>
            <a:r>
              <a:rPr sz="2000" b="1" spc="20" dirty="0">
                <a:latin typeface="Arial"/>
                <a:cs typeface="Arial"/>
              </a:rPr>
              <a:t> </a:t>
            </a:r>
            <a:r>
              <a:rPr sz="2000" b="1" spc="-5" dirty="0">
                <a:latin typeface="Arial"/>
                <a:cs typeface="Arial"/>
              </a:rPr>
              <a:t>nhau.</a:t>
            </a:r>
            <a:endParaRPr sz="2000">
              <a:latin typeface="Arial"/>
              <a:cs typeface="Arial"/>
            </a:endParaRPr>
          </a:p>
          <a:p>
            <a:pPr marL="356870" marR="10795" indent="-344805" algn="just">
              <a:lnSpc>
                <a:spcPct val="120000"/>
              </a:lnSpc>
              <a:spcBef>
                <a:spcPts val="605"/>
              </a:spcBef>
              <a:buAutoNum type="arabicPeriod" startAt="3"/>
              <a:tabLst>
                <a:tab pos="357505" algn="l"/>
              </a:tabLst>
            </a:pPr>
            <a:r>
              <a:rPr sz="2000" b="1" spc="-10" dirty="0">
                <a:solidFill>
                  <a:srgbClr val="FF0000"/>
                </a:solidFill>
                <a:latin typeface="Arial"/>
                <a:cs typeface="Arial"/>
              </a:rPr>
              <a:t>Lựa </a:t>
            </a:r>
            <a:r>
              <a:rPr sz="2000" b="1" dirty="0">
                <a:solidFill>
                  <a:srgbClr val="FF0000"/>
                </a:solidFill>
                <a:latin typeface="Arial"/>
                <a:cs typeface="Arial"/>
              </a:rPr>
              <a:t>chọn </a:t>
            </a:r>
            <a:r>
              <a:rPr sz="2000" b="1" spc="-5" dirty="0">
                <a:solidFill>
                  <a:srgbClr val="FF0000"/>
                </a:solidFill>
                <a:latin typeface="Arial"/>
                <a:cs typeface="Arial"/>
              </a:rPr>
              <a:t>dữ liệu (Data Selection): </a:t>
            </a:r>
            <a:r>
              <a:rPr sz="2000" b="1" spc="-10" dirty="0">
                <a:latin typeface="Arial"/>
                <a:cs typeface="Arial"/>
              </a:rPr>
              <a:t>Dữ liệu </a:t>
            </a:r>
            <a:r>
              <a:rPr sz="2000" b="1" spc="-5" dirty="0">
                <a:latin typeface="Arial"/>
                <a:cs typeface="Arial"/>
              </a:rPr>
              <a:t>phù hợp cho thao tác  phân tích </a:t>
            </a:r>
            <a:r>
              <a:rPr sz="2000" b="1" spc="-10" dirty="0">
                <a:latin typeface="Arial"/>
                <a:cs typeface="Arial"/>
              </a:rPr>
              <a:t>được </a:t>
            </a:r>
            <a:r>
              <a:rPr sz="2000" b="1" spc="-5" dirty="0">
                <a:latin typeface="Arial"/>
                <a:cs typeface="Arial"/>
              </a:rPr>
              <a:t>lấy </a:t>
            </a:r>
            <a:r>
              <a:rPr sz="2000" b="1" spc="5" dirty="0">
                <a:latin typeface="Arial"/>
                <a:cs typeface="Arial"/>
              </a:rPr>
              <a:t>về </a:t>
            </a:r>
            <a:r>
              <a:rPr sz="2000" b="1" spc="-5" dirty="0">
                <a:latin typeface="Arial"/>
                <a:cs typeface="Arial"/>
              </a:rPr>
              <a:t>từ </a:t>
            </a:r>
            <a:r>
              <a:rPr sz="2000" b="1" spc="-10" dirty="0">
                <a:latin typeface="Arial"/>
                <a:cs typeface="Arial"/>
              </a:rPr>
              <a:t>cơ sở </a:t>
            </a:r>
            <a:r>
              <a:rPr sz="2000" b="1" spc="-5" dirty="0">
                <a:latin typeface="Arial"/>
                <a:cs typeface="Arial"/>
              </a:rPr>
              <a:t>dữ</a:t>
            </a:r>
            <a:r>
              <a:rPr sz="2000" b="1" spc="50" dirty="0">
                <a:latin typeface="Arial"/>
                <a:cs typeface="Arial"/>
              </a:rPr>
              <a:t> </a:t>
            </a:r>
            <a:r>
              <a:rPr sz="2000" b="1" spc="-5" dirty="0">
                <a:latin typeface="Arial"/>
                <a:cs typeface="Arial"/>
              </a:rPr>
              <a:t>liệu.</a:t>
            </a:r>
            <a:endParaRPr sz="2000">
              <a:latin typeface="Arial"/>
              <a:cs typeface="Arial"/>
            </a:endParaRPr>
          </a:p>
          <a:p>
            <a:pPr marL="356870" marR="5080" indent="-344805" algn="just">
              <a:lnSpc>
                <a:spcPct val="120000"/>
              </a:lnSpc>
              <a:spcBef>
                <a:spcPts val="600"/>
              </a:spcBef>
              <a:buAutoNum type="arabicPeriod" startAt="3"/>
              <a:tabLst>
                <a:tab pos="357505" algn="l"/>
              </a:tabLst>
            </a:pPr>
            <a:r>
              <a:rPr sz="2000" b="1" spc="-10" dirty="0">
                <a:solidFill>
                  <a:srgbClr val="FF0000"/>
                </a:solidFill>
                <a:latin typeface="Arial"/>
                <a:cs typeface="Arial"/>
              </a:rPr>
              <a:t>Chuyển dạng </a:t>
            </a:r>
            <a:r>
              <a:rPr sz="2000" b="1" spc="5" dirty="0">
                <a:solidFill>
                  <a:srgbClr val="FF0000"/>
                </a:solidFill>
                <a:latin typeface="Arial"/>
                <a:cs typeface="Arial"/>
              </a:rPr>
              <a:t>dữ </a:t>
            </a:r>
            <a:r>
              <a:rPr sz="2000" b="1" spc="-10" dirty="0">
                <a:solidFill>
                  <a:srgbClr val="FF0000"/>
                </a:solidFill>
                <a:latin typeface="Arial"/>
                <a:cs typeface="Arial"/>
              </a:rPr>
              <a:t>liệu </a:t>
            </a:r>
            <a:r>
              <a:rPr sz="2000" b="1" spc="-5" dirty="0">
                <a:solidFill>
                  <a:srgbClr val="FF0000"/>
                </a:solidFill>
                <a:latin typeface="Arial"/>
                <a:cs typeface="Arial"/>
              </a:rPr>
              <a:t>(Data </a:t>
            </a:r>
            <a:r>
              <a:rPr sz="2000" b="1" spc="-10" dirty="0">
                <a:solidFill>
                  <a:srgbClr val="FF0000"/>
                </a:solidFill>
                <a:latin typeface="Arial"/>
                <a:cs typeface="Arial"/>
              </a:rPr>
              <a:t>Transformation): </a:t>
            </a:r>
            <a:r>
              <a:rPr sz="2000" b="1" spc="-10" dirty="0">
                <a:latin typeface="Arial"/>
                <a:cs typeface="Arial"/>
              </a:rPr>
              <a:t>Dữ </a:t>
            </a:r>
            <a:r>
              <a:rPr sz="2000" b="1" spc="-5" dirty="0">
                <a:latin typeface="Arial"/>
                <a:cs typeface="Arial"/>
              </a:rPr>
              <a:t>liệu </a:t>
            </a:r>
            <a:r>
              <a:rPr sz="2000" b="1" spc="-10" dirty="0">
                <a:latin typeface="Arial"/>
                <a:cs typeface="Arial"/>
              </a:rPr>
              <a:t>được </a:t>
            </a:r>
            <a:r>
              <a:rPr sz="2000" b="1" spc="-5" dirty="0">
                <a:latin typeface="Arial"/>
                <a:cs typeface="Arial"/>
              </a:rPr>
              <a:t>chuyển </a:t>
            </a:r>
            <a:r>
              <a:rPr sz="2000" b="1" spc="545" dirty="0">
                <a:latin typeface="Arial"/>
                <a:cs typeface="Arial"/>
              </a:rPr>
              <a:t> </a:t>
            </a:r>
            <a:r>
              <a:rPr sz="2000" b="1" spc="-10" dirty="0">
                <a:latin typeface="Arial"/>
                <a:cs typeface="Arial"/>
              </a:rPr>
              <a:t>dạng </a:t>
            </a:r>
            <a:r>
              <a:rPr sz="2000" b="1" spc="-5" dirty="0">
                <a:latin typeface="Arial"/>
                <a:cs typeface="Arial"/>
              </a:rPr>
              <a:t>hoặc </a:t>
            </a:r>
            <a:r>
              <a:rPr sz="2000" b="1" spc="-10" dirty="0">
                <a:latin typeface="Arial"/>
                <a:cs typeface="Arial"/>
              </a:rPr>
              <a:t>hợp nhất </a:t>
            </a:r>
            <a:r>
              <a:rPr sz="2000" b="1" spc="-5" dirty="0">
                <a:latin typeface="Arial"/>
                <a:cs typeface="Arial"/>
              </a:rPr>
              <a:t>thành những dạng phù </a:t>
            </a:r>
            <a:r>
              <a:rPr sz="2000" b="1" spc="-10" dirty="0">
                <a:latin typeface="Arial"/>
                <a:cs typeface="Arial"/>
              </a:rPr>
              <a:t>hợp </a:t>
            </a:r>
            <a:r>
              <a:rPr sz="2000" b="1" spc="-5" dirty="0">
                <a:latin typeface="Arial"/>
                <a:cs typeface="Arial"/>
              </a:rPr>
              <a:t>cho quá trình khai  khoáng bằng cách thực hiện các thao </a:t>
            </a:r>
            <a:r>
              <a:rPr sz="2000" b="1" dirty="0">
                <a:latin typeface="Arial"/>
                <a:cs typeface="Arial"/>
              </a:rPr>
              <a:t>tác </a:t>
            </a:r>
            <a:r>
              <a:rPr sz="2000" b="1" spc="-5" dirty="0">
                <a:latin typeface="Arial"/>
                <a:cs typeface="Arial"/>
              </a:rPr>
              <a:t>như tóm tắt </a:t>
            </a:r>
            <a:r>
              <a:rPr sz="2000" b="1" spc="-10" dirty="0">
                <a:latin typeface="Arial"/>
                <a:cs typeface="Arial"/>
              </a:rPr>
              <a:t>(summary)  hoặc </a:t>
            </a:r>
            <a:r>
              <a:rPr sz="2000" b="1" spc="-5" dirty="0">
                <a:latin typeface="Arial"/>
                <a:cs typeface="Arial"/>
              </a:rPr>
              <a:t>gộp nhóm dữ </a:t>
            </a:r>
            <a:r>
              <a:rPr sz="2000" b="1" spc="-10" dirty="0">
                <a:latin typeface="Arial"/>
                <a:cs typeface="Arial"/>
              </a:rPr>
              <a:t>liệu</a:t>
            </a:r>
            <a:r>
              <a:rPr sz="2000" b="1" spc="40" dirty="0">
                <a:latin typeface="Arial"/>
                <a:cs typeface="Arial"/>
              </a:rPr>
              <a:t> </a:t>
            </a:r>
            <a:r>
              <a:rPr sz="2000" b="1" spc="-5" dirty="0">
                <a:latin typeface="Arial"/>
                <a:cs typeface="Arial"/>
              </a:rPr>
              <a:t>(aggregation).</a:t>
            </a:r>
            <a:endParaRPr sz="2000">
              <a:latin typeface="Arial"/>
              <a:cs typeface="Arial"/>
            </a:endParaRPr>
          </a:p>
          <a:p>
            <a:pPr marL="356870" marR="8255" indent="-344805" algn="just">
              <a:lnSpc>
                <a:spcPct val="120000"/>
              </a:lnSpc>
              <a:spcBef>
                <a:spcPts val="605"/>
              </a:spcBef>
              <a:buAutoNum type="arabicPeriod" startAt="3"/>
              <a:tabLst>
                <a:tab pos="357505" algn="l"/>
              </a:tabLst>
            </a:pPr>
            <a:r>
              <a:rPr sz="2000" b="1" spc="-25" dirty="0">
                <a:solidFill>
                  <a:srgbClr val="FF0000"/>
                </a:solidFill>
                <a:latin typeface="Arial"/>
                <a:cs typeface="Arial"/>
              </a:rPr>
              <a:t>Trích </a:t>
            </a:r>
            <a:r>
              <a:rPr sz="2000" b="1" spc="-5" dirty="0">
                <a:solidFill>
                  <a:srgbClr val="FF0000"/>
                </a:solidFill>
                <a:latin typeface="Arial"/>
                <a:cs typeface="Arial"/>
              </a:rPr>
              <a:t>chọn </a:t>
            </a:r>
            <a:r>
              <a:rPr sz="2000" b="1" dirty="0">
                <a:solidFill>
                  <a:srgbClr val="FF0000"/>
                </a:solidFill>
                <a:latin typeface="Arial"/>
                <a:cs typeface="Arial"/>
              </a:rPr>
              <a:t>mẫu </a:t>
            </a:r>
            <a:r>
              <a:rPr sz="2000" b="1" spc="-5" dirty="0">
                <a:solidFill>
                  <a:srgbClr val="FF0000"/>
                </a:solidFill>
                <a:latin typeface="Arial"/>
                <a:cs typeface="Arial"/>
              </a:rPr>
              <a:t>(Data Patterns Extracting): </a:t>
            </a:r>
            <a:r>
              <a:rPr sz="2000" b="1" spc="-35" dirty="0">
                <a:latin typeface="Arial"/>
                <a:cs typeface="Arial"/>
              </a:rPr>
              <a:t>Áp </a:t>
            </a:r>
            <a:r>
              <a:rPr sz="2000" b="1" spc="-5" dirty="0">
                <a:latin typeface="Arial"/>
                <a:cs typeface="Arial"/>
              </a:rPr>
              <a:t>dụng các phương  pháp </a:t>
            </a:r>
            <a:r>
              <a:rPr sz="2000" b="1" dirty="0">
                <a:latin typeface="Arial"/>
                <a:cs typeface="Arial"/>
              </a:rPr>
              <a:t>“thông </a:t>
            </a:r>
            <a:r>
              <a:rPr sz="2000" b="1" spc="-5" dirty="0">
                <a:latin typeface="Arial"/>
                <a:cs typeface="Arial"/>
              </a:rPr>
              <a:t>minh” để </a:t>
            </a:r>
            <a:r>
              <a:rPr sz="2000" b="1" spc="-10" dirty="0">
                <a:latin typeface="Arial"/>
                <a:cs typeface="Arial"/>
              </a:rPr>
              <a:t>trích </a:t>
            </a:r>
            <a:r>
              <a:rPr sz="2000" b="1" spc="-5" dirty="0">
                <a:latin typeface="Arial"/>
                <a:cs typeface="Arial"/>
              </a:rPr>
              <a:t>chọn </a:t>
            </a:r>
            <a:r>
              <a:rPr sz="2000" b="1" spc="-10" dirty="0">
                <a:latin typeface="Arial"/>
                <a:cs typeface="Arial"/>
              </a:rPr>
              <a:t>ra </a:t>
            </a:r>
            <a:r>
              <a:rPr sz="2000" b="1" spc="-5" dirty="0">
                <a:latin typeface="Arial"/>
                <a:cs typeface="Arial"/>
              </a:rPr>
              <a:t>các </a:t>
            </a:r>
            <a:r>
              <a:rPr sz="2000" b="1" spc="-10" dirty="0">
                <a:latin typeface="Arial"/>
                <a:cs typeface="Arial"/>
              </a:rPr>
              <a:t>mẫu </a:t>
            </a:r>
            <a:r>
              <a:rPr sz="2000" b="1" spc="-5" dirty="0">
                <a:latin typeface="Arial"/>
                <a:cs typeface="Arial"/>
              </a:rPr>
              <a:t>thực </a:t>
            </a:r>
            <a:r>
              <a:rPr sz="2000" b="1" spc="-10" dirty="0">
                <a:latin typeface="Arial"/>
                <a:cs typeface="Arial"/>
              </a:rPr>
              <a:t>sự </a:t>
            </a:r>
            <a:r>
              <a:rPr sz="2000" b="1" spc="-5" dirty="0">
                <a:latin typeface="Arial"/>
                <a:cs typeface="Arial"/>
              </a:rPr>
              <a:t>đáng quan tâm  từ dữ liệu. Đôi khi chính </a:t>
            </a:r>
            <a:r>
              <a:rPr sz="2000" b="1" spc="-10" dirty="0">
                <a:latin typeface="Arial"/>
                <a:cs typeface="Arial"/>
              </a:rPr>
              <a:t>bản </a:t>
            </a:r>
            <a:r>
              <a:rPr sz="2000" b="1" spc="-5" dirty="0">
                <a:latin typeface="Arial"/>
                <a:cs typeface="Arial"/>
              </a:rPr>
              <a:t>thân </a:t>
            </a:r>
            <a:r>
              <a:rPr sz="2000" b="1" spc="-10" dirty="0">
                <a:latin typeface="Arial"/>
                <a:cs typeface="Arial"/>
              </a:rPr>
              <a:t>bước </a:t>
            </a:r>
            <a:r>
              <a:rPr sz="2000" b="1" spc="10" dirty="0">
                <a:latin typeface="Arial"/>
                <a:cs typeface="Arial"/>
              </a:rPr>
              <a:t>này </a:t>
            </a:r>
            <a:r>
              <a:rPr sz="2000" b="1" dirty="0">
                <a:latin typeface="Arial"/>
                <a:cs typeface="Arial"/>
              </a:rPr>
              <a:t>cũng </a:t>
            </a:r>
            <a:r>
              <a:rPr sz="2000" b="1" spc="-10" dirty="0">
                <a:latin typeface="Arial"/>
                <a:cs typeface="Arial"/>
              </a:rPr>
              <a:t>được </a:t>
            </a:r>
            <a:r>
              <a:rPr sz="2000" b="1" spc="-5" dirty="0">
                <a:latin typeface="Arial"/>
                <a:cs typeface="Arial"/>
              </a:rPr>
              <a:t>gọi </a:t>
            </a:r>
            <a:r>
              <a:rPr sz="2000" b="1" spc="-10" dirty="0">
                <a:latin typeface="Arial"/>
                <a:cs typeface="Arial"/>
              </a:rPr>
              <a:t>là </a:t>
            </a:r>
            <a:r>
              <a:rPr sz="2000" b="1" dirty="0">
                <a:latin typeface="Arial"/>
                <a:cs typeface="Arial"/>
              </a:rPr>
              <a:t>khai  </a:t>
            </a:r>
            <a:r>
              <a:rPr sz="2000" b="1" spc="-5" dirty="0">
                <a:latin typeface="Arial"/>
                <a:cs typeface="Arial"/>
              </a:rPr>
              <a:t>khoáng dữ liệu (Data </a:t>
            </a:r>
            <a:r>
              <a:rPr sz="2000" b="1" dirty="0">
                <a:latin typeface="Arial"/>
                <a:cs typeface="Arial"/>
              </a:rPr>
              <a:t>Mining) </a:t>
            </a:r>
            <a:r>
              <a:rPr sz="2000" b="1" spc="-5" dirty="0">
                <a:latin typeface="Arial"/>
                <a:cs typeface="Arial"/>
              </a:rPr>
              <a:t>(hiểu theo nghĩa</a:t>
            </a:r>
            <a:r>
              <a:rPr sz="2000" b="1" spc="5" dirty="0">
                <a:latin typeface="Arial"/>
                <a:cs typeface="Arial"/>
              </a:rPr>
              <a:t> </a:t>
            </a:r>
            <a:r>
              <a:rPr sz="2000" b="1" spc="-5" dirty="0">
                <a:latin typeface="Arial"/>
                <a:cs typeface="Arial"/>
              </a:rPr>
              <a:t>hẹp).</a:t>
            </a:r>
            <a:endParaRPr sz="2000">
              <a:latin typeface="Arial"/>
              <a:cs typeface="Arial"/>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34</a:t>
            </a:fld>
            <a:endParaRPr spc="-5" dirty="0"/>
          </a:p>
        </p:txBody>
      </p:sp>
    </p:spTree>
    <p:extLst>
      <p:ext uri="{BB962C8B-B14F-4D97-AF65-F5344CB8AC3E}">
        <p14:creationId xmlns:p14="http://schemas.microsoft.com/office/powerpoint/2010/main" val="4082536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340" y="304596"/>
            <a:ext cx="8533130" cy="3547110"/>
          </a:xfrm>
          <a:prstGeom prst="rect">
            <a:avLst/>
          </a:prstGeom>
        </p:spPr>
        <p:txBody>
          <a:bodyPr vert="horz" wrap="square" lIns="0" tIns="12700" rIns="0" bIns="0" rtlCol="0">
            <a:spAutoFit/>
          </a:bodyPr>
          <a:lstStyle/>
          <a:p>
            <a:pPr marL="356870" marR="8255" indent="-344805" algn="just">
              <a:lnSpc>
                <a:spcPct val="120000"/>
              </a:lnSpc>
              <a:spcBef>
                <a:spcPts val="100"/>
              </a:spcBef>
              <a:buAutoNum type="arabicPeriod" startAt="6"/>
              <a:tabLst>
                <a:tab pos="357505" algn="l"/>
              </a:tabLst>
            </a:pPr>
            <a:r>
              <a:rPr sz="2000" b="1" spc="-10" dirty="0">
                <a:solidFill>
                  <a:srgbClr val="FF0000"/>
                </a:solidFill>
                <a:latin typeface="Arial"/>
                <a:cs typeface="Arial"/>
              </a:rPr>
              <a:t>Đánh </a:t>
            </a:r>
            <a:r>
              <a:rPr sz="2000" b="1" spc="-5" dirty="0">
                <a:solidFill>
                  <a:srgbClr val="FF0000"/>
                </a:solidFill>
                <a:latin typeface="Arial"/>
                <a:cs typeface="Arial"/>
              </a:rPr>
              <a:t>giá </a:t>
            </a:r>
            <a:r>
              <a:rPr sz="2000" b="1" spc="-10" dirty="0">
                <a:solidFill>
                  <a:srgbClr val="FF0000"/>
                </a:solidFill>
                <a:latin typeface="Arial"/>
                <a:cs typeface="Arial"/>
              </a:rPr>
              <a:t>mẫu </a:t>
            </a:r>
            <a:r>
              <a:rPr sz="2000" b="1" spc="-5" dirty="0">
                <a:solidFill>
                  <a:srgbClr val="FF0000"/>
                </a:solidFill>
                <a:latin typeface="Arial"/>
                <a:cs typeface="Arial"/>
              </a:rPr>
              <a:t>(Pattern </a:t>
            </a:r>
            <a:r>
              <a:rPr sz="2000" b="1" dirty="0">
                <a:solidFill>
                  <a:srgbClr val="FF0000"/>
                </a:solidFill>
                <a:latin typeface="Arial"/>
                <a:cs typeface="Arial"/>
              </a:rPr>
              <a:t>Evaluation): </a:t>
            </a:r>
            <a:r>
              <a:rPr sz="2000" b="1" spc="-10" dirty="0">
                <a:latin typeface="Arial"/>
                <a:cs typeface="Arial"/>
              </a:rPr>
              <a:t>Dựa trên các </a:t>
            </a:r>
            <a:r>
              <a:rPr sz="2000" b="1" spc="-5" dirty="0">
                <a:latin typeface="Arial"/>
                <a:cs typeface="Arial"/>
              </a:rPr>
              <a:t>độ đo đặc trưng,  </a:t>
            </a:r>
            <a:r>
              <a:rPr sz="2000" b="1" spc="-10" dirty="0">
                <a:latin typeface="Arial"/>
                <a:cs typeface="Arial"/>
              </a:rPr>
              <a:t>xác </a:t>
            </a:r>
            <a:r>
              <a:rPr sz="2000" b="1" spc="-5" dirty="0">
                <a:latin typeface="Arial"/>
                <a:cs typeface="Arial"/>
              </a:rPr>
              <a:t>định </a:t>
            </a:r>
            <a:r>
              <a:rPr sz="2000" b="1" spc="-10" dirty="0">
                <a:latin typeface="Arial"/>
                <a:cs typeface="Arial"/>
              </a:rPr>
              <a:t>ra các mẫu đáng </a:t>
            </a:r>
            <a:r>
              <a:rPr sz="2000" b="1" spc="-5" dirty="0">
                <a:latin typeface="Arial"/>
                <a:cs typeface="Arial"/>
              </a:rPr>
              <a:t>quan tâm biểu diễn tri</a:t>
            </a:r>
            <a:r>
              <a:rPr sz="2000" b="1" spc="145" dirty="0">
                <a:latin typeface="Arial"/>
                <a:cs typeface="Arial"/>
              </a:rPr>
              <a:t> </a:t>
            </a:r>
            <a:r>
              <a:rPr sz="2000" b="1" spc="-5" dirty="0">
                <a:latin typeface="Arial"/>
                <a:cs typeface="Arial"/>
              </a:rPr>
              <a:t>thức.</a:t>
            </a:r>
            <a:endParaRPr sz="2000">
              <a:latin typeface="Arial"/>
              <a:cs typeface="Arial"/>
            </a:endParaRPr>
          </a:p>
          <a:p>
            <a:pPr marL="356870" marR="6985" indent="-344805" algn="just">
              <a:lnSpc>
                <a:spcPct val="120100"/>
              </a:lnSpc>
              <a:spcBef>
                <a:spcPts val="600"/>
              </a:spcBef>
              <a:buAutoNum type="arabicPeriod" startAt="6"/>
              <a:tabLst>
                <a:tab pos="357505" algn="l"/>
              </a:tabLst>
            </a:pPr>
            <a:r>
              <a:rPr sz="2000" b="1" spc="-10" dirty="0">
                <a:solidFill>
                  <a:srgbClr val="FF0000"/>
                </a:solidFill>
                <a:latin typeface="Arial"/>
                <a:cs typeface="Arial"/>
              </a:rPr>
              <a:t>Biểu </a:t>
            </a:r>
            <a:r>
              <a:rPr sz="2000" b="1" spc="-5" dirty="0">
                <a:solidFill>
                  <a:srgbClr val="FF0000"/>
                </a:solidFill>
                <a:latin typeface="Arial"/>
                <a:cs typeface="Arial"/>
              </a:rPr>
              <a:t>diễn tri thức (Knowledge Presentation): </a:t>
            </a:r>
            <a:r>
              <a:rPr sz="2000" b="1" spc="-10" dirty="0">
                <a:latin typeface="Arial"/>
                <a:cs typeface="Arial"/>
              </a:rPr>
              <a:t>Các </a:t>
            </a:r>
            <a:r>
              <a:rPr sz="2000" b="1" spc="5" dirty="0">
                <a:latin typeface="Arial"/>
                <a:cs typeface="Arial"/>
              </a:rPr>
              <a:t>kỹ </a:t>
            </a:r>
            <a:r>
              <a:rPr sz="2000" b="1" spc="-5" dirty="0">
                <a:latin typeface="Arial"/>
                <a:cs typeface="Arial"/>
              </a:rPr>
              <a:t>thuật biểu diễn  tri thức </a:t>
            </a:r>
            <a:r>
              <a:rPr sz="2000" b="1" spc="5" dirty="0">
                <a:latin typeface="Arial"/>
                <a:cs typeface="Arial"/>
              </a:rPr>
              <a:t>và </a:t>
            </a:r>
            <a:r>
              <a:rPr sz="2000" b="1" spc="-10" dirty="0">
                <a:latin typeface="Arial"/>
                <a:cs typeface="Arial"/>
              </a:rPr>
              <a:t>trực </a:t>
            </a:r>
            <a:r>
              <a:rPr sz="2000" b="1" dirty="0">
                <a:latin typeface="Arial"/>
                <a:cs typeface="Arial"/>
              </a:rPr>
              <a:t>quan </a:t>
            </a:r>
            <a:r>
              <a:rPr sz="2000" b="1" spc="5" dirty="0">
                <a:latin typeface="Arial"/>
                <a:cs typeface="Arial"/>
              </a:rPr>
              <a:t>hóa </a:t>
            </a:r>
            <a:r>
              <a:rPr sz="2000" b="1" spc="-5" dirty="0">
                <a:latin typeface="Arial"/>
                <a:cs typeface="Arial"/>
              </a:rPr>
              <a:t>(visualization) </a:t>
            </a:r>
            <a:r>
              <a:rPr sz="2000" b="1" spc="-10" dirty="0">
                <a:latin typeface="Arial"/>
                <a:cs typeface="Arial"/>
              </a:rPr>
              <a:t>được sử </a:t>
            </a:r>
            <a:r>
              <a:rPr sz="2000" b="1" spc="5" dirty="0">
                <a:latin typeface="Arial"/>
                <a:cs typeface="Arial"/>
              </a:rPr>
              <a:t>dụng </a:t>
            </a:r>
            <a:r>
              <a:rPr sz="2000" b="1" spc="-5" dirty="0">
                <a:latin typeface="Arial"/>
                <a:cs typeface="Arial"/>
              </a:rPr>
              <a:t>để biểu diễn  </a:t>
            </a:r>
            <a:r>
              <a:rPr sz="2000" b="1" spc="-10" dirty="0">
                <a:latin typeface="Arial"/>
                <a:cs typeface="Arial"/>
              </a:rPr>
              <a:t>các </a:t>
            </a:r>
            <a:r>
              <a:rPr sz="2000" b="1" spc="-5" dirty="0">
                <a:latin typeface="Arial"/>
                <a:cs typeface="Arial"/>
              </a:rPr>
              <a:t>tri thức khai khoáng </a:t>
            </a:r>
            <a:r>
              <a:rPr sz="2000" b="1" spc="-10" dirty="0">
                <a:latin typeface="Arial"/>
                <a:cs typeface="Arial"/>
              </a:rPr>
              <a:t>được đến </a:t>
            </a:r>
            <a:r>
              <a:rPr sz="2000" b="1" dirty="0">
                <a:latin typeface="Arial"/>
                <a:cs typeface="Arial"/>
              </a:rPr>
              <a:t>với </a:t>
            </a:r>
            <a:r>
              <a:rPr sz="2000" b="1" spc="-10" dirty="0">
                <a:latin typeface="Arial"/>
                <a:cs typeface="Arial"/>
              </a:rPr>
              <a:t>người</a:t>
            </a:r>
            <a:r>
              <a:rPr sz="2000" b="1" spc="110" dirty="0">
                <a:latin typeface="Arial"/>
                <a:cs typeface="Arial"/>
              </a:rPr>
              <a:t> </a:t>
            </a:r>
            <a:r>
              <a:rPr sz="2000" b="1" spc="-5" dirty="0">
                <a:latin typeface="Arial"/>
                <a:cs typeface="Arial"/>
              </a:rPr>
              <a:t>dùng.</a:t>
            </a:r>
            <a:endParaRPr sz="2000">
              <a:latin typeface="Arial"/>
              <a:cs typeface="Arial"/>
            </a:endParaRPr>
          </a:p>
          <a:p>
            <a:pPr marL="12700" algn="just">
              <a:lnSpc>
                <a:spcPct val="100000"/>
              </a:lnSpc>
              <a:spcBef>
                <a:spcPts val="1080"/>
              </a:spcBef>
            </a:pPr>
            <a:r>
              <a:rPr sz="2000" b="1" i="1" u="heavy" spc="-5" dirty="0">
                <a:uFill>
                  <a:solidFill>
                    <a:srgbClr val="000000"/>
                  </a:solidFill>
                </a:uFill>
                <a:latin typeface="Arial"/>
                <a:cs typeface="Arial"/>
              </a:rPr>
              <a:t>Chú </a:t>
            </a:r>
            <a:r>
              <a:rPr sz="2000" b="1" i="1" u="heavy" spc="-10" dirty="0">
                <a:uFill>
                  <a:solidFill>
                    <a:srgbClr val="000000"/>
                  </a:solidFill>
                </a:uFill>
                <a:latin typeface="Arial"/>
                <a:cs typeface="Arial"/>
              </a:rPr>
              <a:t>ý</a:t>
            </a:r>
            <a:r>
              <a:rPr sz="2000" b="1" spc="-10" dirty="0">
                <a:latin typeface="Arial"/>
                <a:cs typeface="Arial"/>
              </a:rPr>
              <a:t>:</a:t>
            </a:r>
            <a:endParaRPr sz="2000">
              <a:latin typeface="Arial"/>
              <a:cs typeface="Arial"/>
            </a:endParaRPr>
          </a:p>
          <a:p>
            <a:pPr marL="12700" marR="5080" algn="just">
              <a:lnSpc>
                <a:spcPct val="120100"/>
              </a:lnSpc>
              <a:spcBef>
                <a:spcPts val="600"/>
              </a:spcBef>
            </a:pPr>
            <a:r>
              <a:rPr sz="2000" b="1" i="1" spc="-10" dirty="0">
                <a:latin typeface="Arial"/>
                <a:cs typeface="Arial"/>
              </a:rPr>
              <a:t>Các </a:t>
            </a:r>
            <a:r>
              <a:rPr sz="2000" b="1" i="1" spc="-5" dirty="0">
                <a:latin typeface="Arial"/>
                <a:cs typeface="Arial"/>
              </a:rPr>
              <a:t>giai </a:t>
            </a:r>
            <a:r>
              <a:rPr sz="2000" b="1" i="1" spc="-10" dirty="0">
                <a:latin typeface="Arial"/>
                <a:cs typeface="Arial"/>
              </a:rPr>
              <a:t>đoạn </a:t>
            </a:r>
            <a:r>
              <a:rPr sz="2000" b="1" i="1" spc="-5" dirty="0">
                <a:latin typeface="Arial"/>
                <a:cs typeface="Arial"/>
              </a:rPr>
              <a:t>từ </a:t>
            </a:r>
            <a:r>
              <a:rPr sz="2000" b="1" i="1" spc="-10" dirty="0">
                <a:latin typeface="Arial"/>
                <a:cs typeface="Arial"/>
              </a:rPr>
              <a:t>1. đến </a:t>
            </a:r>
            <a:r>
              <a:rPr sz="2000" b="1" i="1" spc="5" dirty="0">
                <a:latin typeface="Arial"/>
                <a:cs typeface="Arial"/>
              </a:rPr>
              <a:t>4. </a:t>
            </a:r>
            <a:r>
              <a:rPr sz="2000" b="1" i="1" spc="-10" dirty="0">
                <a:latin typeface="Arial"/>
                <a:cs typeface="Arial"/>
              </a:rPr>
              <a:t>được </a:t>
            </a:r>
            <a:r>
              <a:rPr sz="2000" b="1" i="1" spc="-5" dirty="0">
                <a:latin typeface="Arial"/>
                <a:cs typeface="Arial"/>
              </a:rPr>
              <a:t>gọi </a:t>
            </a:r>
            <a:r>
              <a:rPr sz="2000" b="1" i="1" spc="-10" dirty="0">
                <a:latin typeface="Arial"/>
                <a:cs typeface="Arial"/>
              </a:rPr>
              <a:t>là </a:t>
            </a:r>
            <a:r>
              <a:rPr sz="2000" b="1" i="1" spc="-10" dirty="0">
                <a:solidFill>
                  <a:srgbClr val="FF0000"/>
                </a:solidFill>
                <a:latin typeface="Arial"/>
                <a:cs typeface="Arial"/>
              </a:rPr>
              <a:t>các </a:t>
            </a:r>
            <a:r>
              <a:rPr sz="2000" b="1" i="1" spc="-5" dirty="0">
                <a:solidFill>
                  <a:srgbClr val="FF0000"/>
                </a:solidFill>
                <a:latin typeface="Arial"/>
                <a:cs typeface="Arial"/>
              </a:rPr>
              <a:t>giai đoạn tiền </a:t>
            </a:r>
            <a:r>
              <a:rPr sz="2000" b="1" i="1" spc="-10" dirty="0">
                <a:solidFill>
                  <a:srgbClr val="FF0000"/>
                </a:solidFill>
                <a:latin typeface="Arial"/>
                <a:cs typeface="Arial"/>
              </a:rPr>
              <a:t>xử lý </a:t>
            </a:r>
            <a:r>
              <a:rPr sz="2000" b="1" i="1" spc="-5" dirty="0">
                <a:solidFill>
                  <a:srgbClr val="FF0000"/>
                </a:solidFill>
                <a:latin typeface="Arial"/>
                <a:cs typeface="Arial"/>
              </a:rPr>
              <a:t>dữ </a:t>
            </a:r>
            <a:r>
              <a:rPr sz="2000" b="1" i="1" spc="-10" dirty="0">
                <a:solidFill>
                  <a:srgbClr val="FF0000"/>
                </a:solidFill>
                <a:latin typeface="Arial"/>
                <a:cs typeface="Arial"/>
              </a:rPr>
              <a:t>liệu  </a:t>
            </a:r>
            <a:r>
              <a:rPr sz="2000" b="1" i="1" spc="-5" dirty="0">
                <a:latin typeface="Arial"/>
                <a:cs typeface="Arial"/>
              </a:rPr>
              <a:t>(data preprocessing) </a:t>
            </a:r>
            <a:r>
              <a:rPr sz="2000" b="1" i="1" dirty="0">
                <a:latin typeface="Arial"/>
                <a:cs typeface="Arial"/>
              </a:rPr>
              <a:t>nhằm </a:t>
            </a:r>
            <a:r>
              <a:rPr sz="2000" b="1" i="1" spc="-5" dirty="0">
                <a:latin typeface="Arial"/>
                <a:cs typeface="Arial"/>
              </a:rPr>
              <a:t>chuẩn </a:t>
            </a:r>
            <a:r>
              <a:rPr sz="2000" b="1" i="1" dirty="0">
                <a:latin typeface="Arial"/>
                <a:cs typeface="Arial"/>
              </a:rPr>
              <a:t>bị </a:t>
            </a:r>
            <a:r>
              <a:rPr sz="2000" b="1" i="1" spc="-5" dirty="0">
                <a:latin typeface="Arial"/>
                <a:cs typeface="Arial"/>
              </a:rPr>
              <a:t>dữ liệu </a:t>
            </a:r>
            <a:r>
              <a:rPr sz="2000" b="1" i="1" spc="-15" dirty="0">
                <a:latin typeface="Arial"/>
                <a:cs typeface="Arial"/>
              </a:rPr>
              <a:t>cho</a:t>
            </a:r>
            <a:r>
              <a:rPr sz="2000" b="1" i="1" spc="525" dirty="0">
                <a:latin typeface="Arial"/>
                <a:cs typeface="Arial"/>
              </a:rPr>
              <a:t> </a:t>
            </a:r>
            <a:r>
              <a:rPr sz="2000" b="1" i="1" spc="-5" dirty="0">
                <a:latin typeface="Arial"/>
                <a:cs typeface="Arial"/>
              </a:rPr>
              <a:t>quá trình khai  khoáng (trích </a:t>
            </a:r>
            <a:r>
              <a:rPr sz="2000" b="1" i="1" spc="-10" dirty="0">
                <a:latin typeface="Arial"/>
                <a:cs typeface="Arial"/>
              </a:rPr>
              <a:t>chọn</a:t>
            </a:r>
            <a:r>
              <a:rPr sz="2000" b="1" i="1" spc="30" dirty="0">
                <a:latin typeface="Arial"/>
                <a:cs typeface="Arial"/>
              </a:rPr>
              <a:t> </a:t>
            </a:r>
            <a:r>
              <a:rPr sz="2000" b="1" i="1" spc="-10" dirty="0">
                <a:latin typeface="Arial"/>
                <a:cs typeface="Arial"/>
              </a:rPr>
              <a:t>mẫu).</a:t>
            </a:r>
            <a:endParaRPr sz="2000">
              <a:latin typeface="Arial"/>
              <a:cs typeface="Arial"/>
            </a:endParaRPr>
          </a:p>
        </p:txBody>
      </p:sp>
      <p:sp>
        <p:nvSpPr>
          <p:cNvPr id="3" name="object 3"/>
          <p:cNvSpPr/>
          <p:nvPr/>
        </p:nvSpPr>
        <p:spPr>
          <a:xfrm>
            <a:off x="2970583" y="3964194"/>
            <a:ext cx="3794145" cy="267560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35</a:t>
            </a:fld>
            <a:endParaRPr spc="-5" dirty="0"/>
          </a:p>
        </p:txBody>
      </p:sp>
    </p:spTree>
    <p:extLst>
      <p:ext uri="{BB962C8B-B14F-4D97-AF65-F5344CB8AC3E}">
        <p14:creationId xmlns:p14="http://schemas.microsoft.com/office/powerpoint/2010/main" val="3928007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63219" y="215011"/>
            <a:ext cx="8222615" cy="401955"/>
            <a:chOff x="463219" y="215011"/>
            <a:chExt cx="8222615" cy="401955"/>
          </a:xfrm>
        </p:grpSpPr>
        <p:sp>
          <p:nvSpPr>
            <p:cNvPr id="3" name="object 3"/>
            <p:cNvSpPr/>
            <p:nvPr/>
          </p:nvSpPr>
          <p:spPr>
            <a:xfrm>
              <a:off x="467791" y="219583"/>
              <a:ext cx="8213293" cy="39281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63295" y="346837"/>
              <a:ext cx="6572884" cy="266065"/>
            </a:xfrm>
            <a:custGeom>
              <a:avLst/>
              <a:gdLst/>
              <a:ahLst/>
              <a:cxnLst/>
              <a:rect l="l" t="t" r="r" b="b"/>
              <a:pathLst>
                <a:path w="6572884" h="266065">
                  <a:moveTo>
                    <a:pt x="6523253" y="216662"/>
                  </a:moveTo>
                  <a:lnTo>
                    <a:pt x="6572275" y="216662"/>
                  </a:lnTo>
                  <a:lnTo>
                    <a:pt x="6572275" y="265557"/>
                  </a:lnTo>
                  <a:lnTo>
                    <a:pt x="6523253" y="265557"/>
                  </a:lnTo>
                  <a:lnTo>
                    <a:pt x="6523253" y="216662"/>
                  </a:lnTo>
                  <a:close/>
                </a:path>
                <a:path w="6572884" h="266065">
                  <a:moveTo>
                    <a:pt x="5692546" y="216662"/>
                  </a:moveTo>
                  <a:lnTo>
                    <a:pt x="5741441" y="216662"/>
                  </a:lnTo>
                  <a:lnTo>
                    <a:pt x="5741441" y="265557"/>
                  </a:lnTo>
                  <a:lnTo>
                    <a:pt x="5692546" y="265557"/>
                  </a:lnTo>
                  <a:lnTo>
                    <a:pt x="5692546" y="216662"/>
                  </a:lnTo>
                  <a:close/>
                </a:path>
                <a:path w="6572884" h="266065">
                  <a:moveTo>
                    <a:pt x="298704" y="146812"/>
                  </a:moveTo>
                  <a:lnTo>
                    <a:pt x="347637" y="146812"/>
                  </a:lnTo>
                  <a:lnTo>
                    <a:pt x="347637" y="195707"/>
                  </a:lnTo>
                  <a:lnTo>
                    <a:pt x="298704" y="195707"/>
                  </a:lnTo>
                  <a:lnTo>
                    <a:pt x="298704" y="146812"/>
                  </a:lnTo>
                  <a:close/>
                </a:path>
                <a:path w="6572884" h="266065">
                  <a:moveTo>
                    <a:pt x="0" y="146812"/>
                  </a:moveTo>
                  <a:lnTo>
                    <a:pt x="48933" y="146812"/>
                  </a:lnTo>
                  <a:lnTo>
                    <a:pt x="48933" y="195707"/>
                  </a:lnTo>
                  <a:lnTo>
                    <a:pt x="0" y="195707"/>
                  </a:lnTo>
                  <a:lnTo>
                    <a:pt x="0" y="146812"/>
                  </a:lnTo>
                  <a:close/>
                </a:path>
                <a:path w="6572884" h="266065">
                  <a:moveTo>
                    <a:pt x="5056530" y="0"/>
                  </a:moveTo>
                  <a:lnTo>
                    <a:pt x="5021986" y="94742"/>
                  </a:lnTo>
                  <a:lnTo>
                    <a:pt x="5091709" y="94742"/>
                  </a:lnTo>
                  <a:lnTo>
                    <a:pt x="5056530" y="0"/>
                  </a:lnTo>
                  <a:close/>
                </a:path>
              </a:pathLst>
            </a:custGeom>
            <a:ln w="9144">
              <a:solidFill>
                <a:srgbClr val="D03E0C"/>
              </a:solidFill>
            </a:ln>
          </p:spPr>
          <p:txBody>
            <a:bodyPr wrap="square" lIns="0" tIns="0" rIns="0" bIns="0" rtlCol="0"/>
            <a:lstStyle/>
            <a:p>
              <a:endParaRPr/>
            </a:p>
          </p:txBody>
        </p:sp>
        <p:sp>
          <p:nvSpPr>
            <p:cNvPr id="5" name="object 5"/>
            <p:cNvSpPr/>
            <p:nvPr/>
          </p:nvSpPr>
          <p:spPr>
            <a:xfrm>
              <a:off x="3240277" y="325881"/>
              <a:ext cx="118491" cy="17818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368930" y="325881"/>
              <a:ext cx="113284" cy="7391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7955915" y="322453"/>
              <a:ext cx="150368" cy="18491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6306946" y="322453"/>
              <a:ext cx="150367" cy="184912"/>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467791" y="220599"/>
              <a:ext cx="8213725" cy="326390"/>
            </a:xfrm>
            <a:custGeom>
              <a:avLst/>
              <a:gdLst/>
              <a:ahLst/>
              <a:cxnLst/>
              <a:rect l="l" t="t" r="r" b="b"/>
              <a:pathLst>
                <a:path w="8213725" h="326390">
                  <a:moveTo>
                    <a:pt x="317334" y="70103"/>
                  </a:moveTo>
                  <a:lnTo>
                    <a:pt x="446709" y="70103"/>
                  </a:lnTo>
                  <a:lnTo>
                    <a:pt x="446709" y="115950"/>
                  </a:lnTo>
                  <a:lnTo>
                    <a:pt x="354418" y="115950"/>
                  </a:lnTo>
                  <a:lnTo>
                    <a:pt x="346760" y="159258"/>
                  </a:lnTo>
                  <a:lnTo>
                    <a:pt x="354987" y="155684"/>
                  </a:lnTo>
                  <a:lnTo>
                    <a:pt x="363302" y="153146"/>
                  </a:lnTo>
                  <a:lnTo>
                    <a:pt x="371703" y="151632"/>
                  </a:lnTo>
                  <a:lnTo>
                    <a:pt x="380187" y="151129"/>
                  </a:lnTo>
                  <a:lnTo>
                    <a:pt x="395851" y="152606"/>
                  </a:lnTo>
                  <a:lnTo>
                    <a:pt x="435394" y="174751"/>
                  </a:lnTo>
                  <a:lnTo>
                    <a:pt x="456611" y="218239"/>
                  </a:lnTo>
                  <a:lnTo>
                    <a:pt x="458025" y="236220"/>
                  </a:lnTo>
                  <a:lnTo>
                    <a:pt x="456882" y="251583"/>
                  </a:lnTo>
                  <a:lnTo>
                    <a:pt x="439750" y="292480"/>
                  </a:lnTo>
                  <a:lnTo>
                    <a:pt x="410009" y="317849"/>
                  </a:lnTo>
                  <a:lnTo>
                    <a:pt x="370611" y="326263"/>
                  </a:lnTo>
                  <a:lnTo>
                    <a:pt x="353757" y="325074"/>
                  </a:lnTo>
                  <a:lnTo>
                    <a:pt x="312978" y="307339"/>
                  </a:lnTo>
                  <a:lnTo>
                    <a:pt x="289634" y="271478"/>
                  </a:lnTo>
                  <a:lnTo>
                    <a:pt x="286334" y="256286"/>
                  </a:lnTo>
                  <a:lnTo>
                    <a:pt x="335089" y="251205"/>
                  </a:lnTo>
                  <a:lnTo>
                    <a:pt x="336647" y="259064"/>
                  </a:lnTo>
                  <a:lnTo>
                    <a:pt x="339226" y="266064"/>
                  </a:lnTo>
                  <a:lnTo>
                    <a:pt x="371132" y="287147"/>
                  </a:lnTo>
                  <a:lnTo>
                    <a:pt x="378504" y="286363"/>
                  </a:lnTo>
                  <a:lnTo>
                    <a:pt x="407043" y="248876"/>
                  </a:lnTo>
                  <a:lnTo>
                    <a:pt x="407708" y="237109"/>
                  </a:lnTo>
                  <a:lnTo>
                    <a:pt x="407048" y="226111"/>
                  </a:lnTo>
                  <a:lnTo>
                    <a:pt x="385043" y="193071"/>
                  </a:lnTo>
                  <a:lnTo>
                    <a:pt x="369747" y="190118"/>
                  </a:lnTo>
                  <a:lnTo>
                    <a:pt x="359484" y="191285"/>
                  </a:lnTo>
                  <a:lnTo>
                    <a:pt x="349764" y="194786"/>
                  </a:lnTo>
                  <a:lnTo>
                    <a:pt x="340587" y="200620"/>
                  </a:lnTo>
                  <a:lnTo>
                    <a:pt x="331952" y="208787"/>
                  </a:lnTo>
                  <a:lnTo>
                    <a:pt x="292252" y="203073"/>
                  </a:lnTo>
                  <a:lnTo>
                    <a:pt x="317334" y="70103"/>
                  </a:lnTo>
                  <a:close/>
                </a:path>
                <a:path w="8213725" h="326390">
                  <a:moveTo>
                    <a:pt x="7728026" y="66675"/>
                  </a:moveTo>
                  <a:lnTo>
                    <a:pt x="7778191" y="66675"/>
                  </a:lnTo>
                  <a:lnTo>
                    <a:pt x="7882585" y="237109"/>
                  </a:lnTo>
                  <a:lnTo>
                    <a:pt x="7882585" y="66675"/>
                  </a:lnTo>
                  <a:lnTo>
                    <a:pt x="7930464" y="66675"/>
                  </a:lnTo>
                  <a:lnTo>
                    <a:pt x="7930464" y="321945"/>
                  </a:lnTo>
                  <a:lnTo>
                    <a:pt x="7878775" y="321945"/>
                  </a:lnTo>
                  <a:lnTo>
                    <a:pt x="7775905" y="155448"/>
                  </a:lnTo>
                  <a:lnTo>
                    <a:pt x="7775905" y="321945"/>
                  </a:lnTo>
                  <a:lnTo>
                    <a:pt x="7728026" y="321945"/>
                  </a:lnTo>
                  <a:lnTo>
                    <a:pt x="7728026" y="66675"/>
                  </a:lnTo>
                  <a:close/>
                </a:path>
                <a:path w="8213725" h="326390">
                  <a:moveTo>
                    <a:pt x="7194245" y="66675"/>
                  </a:moveTo>
                  <a:lnTo>
                    <a:pt x="7245807" y="66675"/>
                  </a:lnTo>
                  <a:lnTo>
                    <a:pt x="7245807" y="167131"/>
                  </a:lnTo>
                  <a:lnTo>
                    <a:pt x="7346772" y="167131"/>
                  </a:lnTo>
                  <a:lnTo>
                    <a:pt x="7346772" y="66675"/>
                  </a:lnTo>
                  <a:lnTo>
                    <a:pt x="7398334" y="66675"/>
                  </a:lnTo>
                  <a:lnTo>
                    <a:pt x="7398334" y="321945"/>
                  </a:lnTo>
                  <a:lnTo>
                    <a:pt x="7346772" y="321945"/>
                  </a:lnTo>
                  <a:lnTo>
                    <a:pt x="7346772" y="210312"/>
                  </a:lnTo>
                  <a:lnTo>
                    <a:pt x="7245807" y="210312"/>
                  </a:lnTo>
                  <a:lnTo>
                    <a:pt x="7245807" y="321945"/>
                  </a:lnTo>
                  <a:lnTo>
                    <a:pt x="7194245" y="321945"/>
                  </a:lnTo>
                  <a:lnTo>
                    <a:pt x="7194245" y="66675"/>
                  </a:lnTo>
                  <a:close/>
                </a:path>
                <a:path w="8213725" h="326390">
                  <a:moveTo>
                    <a:pt x="6959422" y="66675"/>
                  </a:moveTo>
                  <a:lnTo>
                    <a:pt x="7162241" y="66675"/>
                  </a:lnTo>
                  <a:lnTo>
                    <a:pt x="7162241" y="109854"/>
                  </a:lnTo>
                  <a:lnTo>
                    <a:pt x="7086676" y="109854"/>
                  </a:lnTo>
                  <a:lnTo>
                    <a:pt x="7086676" y="321945"/>
                  </a:lnTo>
                  <a:lnTo>
                    <a:pt x="7035114" y="321945"/>
                  </a:lnTo>
                  <a:lnTo>
                    <a:pt x="7035114" y="109854"/>
                  </a:lnTo>
                  <a:lnTo>
                    <a:pt x="6959422" y="109854"/>
                  </a:lnTo>
                  <a:lnTo>
                    <a:pt x="6959422" y="66675"/>
                  </a:lnTo>
                  <a:close/>
                </a:path>
                <a:path w="8213725" h="326390">
                  <a:moveTo>
                    <a:pt x="6642430" y="66675"/>
                  </a:moveTo>
                  <a:lnTo>
                    <a:pt x="6831660" y="66675"/>
                  </a:lnTo>
                  <a:lnTo>
                    <a:pt x="6831660" y="109854"/>
                  </a:lnTo>
                  <a:lnTo>
                    <a:pt x="6693865" y="109854"/>
                  </a:lnTo>
                  <a:lnTo>
                    <a:pt x="6693865" y="166497"/>
                  </a:lnTo>
                  <a:lnTo>
                    <a:pt x="6822135" y="166497"/>
                  </a:lnTo>
                  <a:lnTo>
                    <a:pt x="6822135" y="209423"/>
                  </a:lnTo>
                  <a:lnTo>
                    <a:pt x="6693865" y="209423"/>
                  </a:lnTo>
                  <a:lnTo>
                    <a:pt x="6693865" y="278891"/>
                  </a:lnTo>
                  <a:lnTo>
                    <a:pt x="6836486" y="278891"/>
                  </a:lnTo>
                  <a:lnTo>
                    <a:pt x="6836486" y="321945"/>
                  </a:lnTo>
                  <a:lnTo>
                    <a:pt x="6642430" y="321945"/>
                  </a:lnTo>
                  <a:lnTo>
                    <a:pt x="6642430" y="66675"/>
                  </a:lnTo>
                  <a:close/>
                </a:path>
                <a:path w="8213725" h="326390">
                  <a:moveTo>
                    <a:pt x="6386525" y="66675"/>
                  </a:moveTo>
                  <a:lnTo>
                    <a:pt x="6438087" y="66675"/>
                  </a:lnTo>
                  <a:lnTo>
                    <a:pt x="6438087" y="167131"/>
                  </a:lnTo>
                  <a:lnTo>
                    <a:pt x="6539052" y="167131"/>
                  </a:lnTo>
                  <a:lnTo>
                    <a:pt x="6539052" y="66675"/>
                  </a:lnTo>
                  <a:lnTo>
                    <a:pt x="6590614" y="66675"/>
                  </a:lnTo>
                  <a:lnTo>
                    <a:pt x="6590614" y="321945"/>
                  </a:lnTo>
                  <a:lnTo>
                    <a:pt x="6539052" y="321945"/>
                  </a:lnTo>
                  <a:lnTo>
                    <a:pt x="6539052" y="210312"/>
                  </a:lnTo>
                  <a:lnTo>
                    <a:pt x="6438087" y="210312"/>
                  </a:lnTo>
                  <a:lnTo>
                    <a:pt x="6438087" y="321945"/>
                  </a:lnTo>
                  <a:lnTo>
                    <a:pt x="6386525" y="321945"/>
                  </a:lnTo>
                  <a:lnTo>
                    <a:pt x="6386525" y="66675"/>
                  </a:lnTo>
                  <a:close/>
                </a:path>
                <a:path w="8213725" h="326390">
                  <a:moveTo>
                    <a:pt x="6060262" y="66675"/>
                  </a:moveTo>
                  <a:lnTo>
                    <a:pt x="6263081" y="66675"/>
                  </a:lnTo>
                  <a:lnTo>
                    <a:pt x="6263081" y="109854"/>
                  </a:lnTo>
                  <a:lnTo>
                    <a:pt x="6187516" y="109854"/>
                  </a:lnTo>
                  <a:lnTo>
                    <a:pt x="6187516" y="321945"/>
                  </a:lnTo>
                  <a:lnTo>
                    <a:pt x="6135954" y="321945"/>
                  </a:lnTo>
                  <a:lnTo>
                    <a:pt x="6135954" y="109854"/>
                  </a:lnTo>
                  <a:lnTo>
                    <a:pt x="6060262" y="109854"/>
                  </a:lnTo>
                  <a:lnTo>
                    <a:pt x="6060262" y="66675"/>
                  </a:lnTo>
                  <a:close/>
                </a:path>
                <a:path w="8213725" h="326390">
                  <a:moveTo>
                    <a:pt x="5498668" y="66675"/>
                  </a:moveTo>
                  <a:lnTo>
                    <a:pt x="5575757" y="66675"/>
                  </a:lnTo>
                  <a:lnTo>
                    <a:pt x="5622112" y="240791"/>
                  </a:lnTo>
                  <a:lnTo>
                    <a:pt x="5667959" y="66675"/>
                  </a:lnTo>
                  <a:lnTo>
                    <a:pt x="5745302" y="66675"/>
                  </a:lnTo>
                  <a:lnTo>
                    <a:pt x="5745302" y="321945"/>
                  </a:lnTo>
                  <a:lnTo>
                    <a:pt x="5697296" y="321945"/>
                  </a:lnTo>
                  <a:lnTo>
                    <a:pt x="5697296" y="121030"/>
                  </a:lnTo>
                  <a:lnTo>
                    <a:pt x="5646623" y="321945"/>
                  </a:lnTo>
                  <a:lnTo>
                    <a:pt x="5597093" y="321945"/>
                  </a:lnTo>
                  <a:lnTo>
                    <a:pt x="5546547" y="121030"/>
                  </a:lnTo>
                  <a:lnTo>
                    <a:pt x="5546547" y="321945"/>
                  </a:lnTo>
                  <a:lnTo>
                    <a:pt x="5498668" y="321945"/>
                  </a:lnTo>
                  <a:lnTo>
                    <a:pt x="5498668" y="66675"/>
                  </a:lnTo>
                  <a:close/>
                </a:path>
                <a:path w="8213725" h="326390">
                  <a:moveTo>
                    <a:pt x="5225364" y="66675"/>
                  </a:moveTo>
                  <a:lnTo>
                    <a:pt x="5279847" y="66675"/>
                  </a:lnTo>
                  <a:lnTo>
                    <a:pt x="5382082" y="321945"/>
                  </a:lnTo>
                  <a:lnTo>
                    <a:pt x="5326075" y="321945"/>
                  </a:lnTo>
                  <a:lnTo>
                    <a:pt x="5303723" y="263905"/>
                  </a:lnTo>
                  <a:lnTo>
                    <a:pt x="5201742" y="263905"/>
                  </a:lnTo>
                  <a:lnTo>
                    <a:pt x="5180660" y="321945"/>
                  </a:lnTo>
                  <a:lnTo>
                    <a:pt x="5125923" y="321945"/>
                  </a:lnTo>
                  <a:lnTo>
                    <a:pt x="5225364" y="66675"/>
                  </a:lnTo>
                  <a:close/>
                </a:path>
                <a:path w="8213725" h="326390">
                  <a:moveTo>
                    <a:pt x="4895545" y="66675"/>
                  </a:moveTo>
                  <a:lnTo>
                    <a:pt x="4947107" y="66675"/>
                  </a:lnTo>
                  <a:lnTo>
                    <a:pt x="4947107" y="204977"/>
                  </a:lnTo>
                  <a:lnTo>
                    <a:pt x="4947226" y="219932"/>
                  </a:lnTo>
                  <a:lnTo>
                    <a:pt x="4954552" y="261747"/>
                  </a:lnTo>
                  <a:lnTo>
                    <a:pt x="4988584" y="281600"/>
                  </a:lnTo>
                  <a:lnTo>
                    <a:pt x="4998796" y="282193"/>
                  </a:lnTo>
                  <a:lnTo>
                    <a:pt x="5009081" y="281644"/>
                  </a:lnTo>
                  <a:lnTo>
                    <a:pt x="5043585" y="257516"/>
                  </a:lnTo>
                  <a:lnTo>
                    <a:pt x="5047564" y="207899"/>
                  </a:lnTo>
                  <a:lnTo>
                    <a:pt x="5047564" y="66675"/>
                  </a:lnTo>
                  <a:lnTo>
                    <a:pt x="5099126" y="66675"/>
                  </a:lnTo>
                  <a:lnTo>
                    <a:pt x="5099126" y="200787"/>
                  </a:lnTo>
                  <a:lnTo>
                    <a:pt x="5098864" y="222071"/>
                  </a:lnTo>
                  <a:lnTo>
                    <a:pt x="5094935" y="265684"/>
                  </a:lnTo>
                  <a:lnTo>
                    <a:pt x="5073365" y="303924"/>
                  </a:lnTo>
                  <a:lnTo>
                    <a:pt x="5039325" y="321923"/>
                  </a:lnTo>
                  <a:lnTo>
                    <a:pt x="5000320" y="326263"/>
                  </a:lnTo>
                  <a:lnTo>
                    <a:pt x="4983149" y="325739"/>
                  </a:lnTo>
                  <a:lnTo>
                    <a:pt x="4944948" y="317880"/>
                  </a:lnTo>
                  <a:lnTo>
                    <a:pt x="4910001" y="289073"/>
                  </a:lnTo>
                  <a:lnTo>
                    <a:pt x="4896799" y="240442"/>
                  </a:lnTo>
                  <a:lnTo>
                    <a:pt x="4895545" y="202818"/>
                  </a:lnTo>
                  <a:lnTo>
                    <a:pt x="4895545" y="66675"/>
                  </a:lnTo>
                  <a:close/>
                </a:path>
                <a:path w="8213725" h="326390">
                  <a:moveTo>
                    <a:pt x="4286453" y="66675"/>
                  </a:moveTo>
                  <a:lnTo>
                    <a:pt x="4338015" y="66675"/>
                  </a:lnTo>
                  <a:lnTo>
                    <a:pt x="4338015" y="167131"/>
                  </a:lnTo>
                  <a:lnTo>
                    <a:pt x="4438980" y="167131"/>
                  </a:lnTo>
                  <a:lnTo>
                    <a:pt x="4438980" y="66675"/>
                  </a:lnTo>
                  <a:lnTo>
                    <a:pt x="4490542" y="66675"/>
                  </a:lnTo>
                  <a:lnTo>
                    <a:pt x="4490542" y="321945"/>
                  </a:lnTo>
                  <a:lnTo>
                    <a:pt x="4438980" y="321945"/>
                  </a:lnTo>
                  <a:lnTo>
                    <a:pt x="4438980" y="210312"/>
                  </a:lnTo>
                  <a:lnTo>
                    <a:pt x="4338015" y="210312"/>
                  </a:lnTo>
                  <a:lnTo>
                    <a:pt x="4338015" y="321945"/>
                  </a:lnTo>
                  <a:lnTo>
                    <a:pt x="4286453" y="321945"/>
                  </a:lnTo>
                  <a:lnTo>
                    <a:pt x="4286453" y="66675"/>
                  </a:lnTo>
                  <a:close/>
                </a:path>
                <a:path w="8213725" h="326390">
                  <a:moveTo>
                    <a:pt x="4030802" y="66675"/>
                  </a:moveTo>
                  <a:lnTo>
                    <a:pt x="4080967" y="66675"/>
                  </a:lnTo>
                  <a:lnTo>
                    <a:pt x="4185361" y="237109"/>
                  </a:lnTo>
                  <a:lnTo>
                    <a:pt x="4185361" y="66675"/>
                  </a:lnTo>
                  <a:lnTo>
                    <a:pt x="4233240" y="66675"/>
                  </a:lnTo>
                  <a:lnTo>
                    <a:pt x="4233240" y="321945"/>
                  </a:lnTo>
                  <a:lnTo>
                    <a:pt x="4181551" y="321945"/>
                  </a:lnTo>
                  <a:lnTo>
                    <a:pt x="4078681" y="155448"/>
                  </a:lnTo>
                  <a:lnTo>
                    <a:pt x="4078681" y="321945"/>
                  </a:lnTo>
                  <a:lnTo>
                    <a:pt x="4030802" y="321945"/>
                  </a:lnTo>
                  <a:lnTo>
                    <a:pt x="4030802" y="66675"/>
                  </a:lnTo>
                  <a:close/>
                </a:path>
                <a:path w="8213725" h="326390">
                  <a:moveTo>
                    <a:pt x="3928059" y="66675"/>
                  </a:moveTo>
                  <a:lnTo>
                    <a:pt x="3979621" y="66675"/>
                  </a:lnTo>
                  <a:lnTo>
                    <a:pt x="3979621" y="321945"/>
                  </a:lnTo>
                  <a:lnTo>
                    <a:pt x="3928059" y="321945"/>
                  </a:lnTo>
                  <a:lnTo>
                    <a:pt x="3928059" y="66675"/>
                  </a:lnTo>
                  <a:close/>
                </a:path>
                <a:path w="8213725" h="326390">
                  <a:moveTo>
                    <a:pt x="3673805" y="66675"/>
                  </a:moveTo>
                  <a:lnTo>
                    <a:pt x="3725367" y="66675"/>
                  </a:lnTo>
                  <a:lnTo>
                    <a:pt x="3725367" y="167131"/>
                  </a:lnTo>
                  <a:lnTo>
                    <a:pt x="3826332" y="167131"/>
                  </a:lnTo>
                  <a:lnTo>
                    <a:pt x="3826332" y="66675"/>
                  </a:lnTo>
                  <a:lnTo>
                    <a:pt x="3877894" y="66675"/>
                  </a:lnTo>
                  <a:lnTo>
                    <a:pt x="3877894" y="321945"/>
                  </a:lnTo>
                  <a:lnTo>
                    <a:pt x="3826332" y="321945"/>
                  </a:lnTo>
                  <a:lnTo>
                    <a:pt x="3826332" y="210312"/>
                  </a:lnTo>
                  <a:lnTo>
                    <a:pt x="3725367" y="210312"/>
                  </a:lnTo>
                  <a:lnTo>
                    <a:pt x="3725367" y="321945"/>
                  </a:lnTo>
                  <a:lnTo>
                    <a:pt x="3673805" y="321945"/>
                  </a:lnTo>
                  <a:lnTo>
                    <a:pt x="3673805" y="66675"/>
                  </a:lnTo>
                  <a:close/>
                </a:path>
                <a:path w="8213725" h="326390">
                  <a:moveTo>
                    <a:pt x="3320618" y="66675"/>
                  </a:moveTo>
                  <a:lnTo>
                    <a:pt x="3370783" y="66675"/>
                  </a:lnTo>
                  <a:lnTo>
                    <a:pt x="3475177" y="237109"/>
                  </a:lnTo>
                  <a:lnTo>
                    <a:pt x="3475177" y="66675"/>
                  </a:lnTo>
                  <a:lnTo>
                    <a:pt x="3523056" y="66675"/>
                  </a:lnTo>
                  <a:lnTo>
                    <a:pt x="3523056" y="321945"/>
                  </a:lnTo>
                  <a:lnTo>
                    <a:pt x="3471367" y="321945"/>
                  </a:lnTo>
                  <a:lnTo>
                    <a:pt x="3368497" y="155448"/>
                  </a:lnTo>
                  <a:lnTo>
                    <a:pt x="3368497" y="321945"/>
                  </a:lnTo>
                  <a:lnTo>
                    <a:pt x="3320618" y="321945"/>
                  </a:lnTo>
                  <a:lnTo>
                    <a:pt x="3320618" y="66675"/>
                  </a:lnTo>
                  <a:close/>
                </a:path>
                <a:path w="8213725" h="326390">
                  <a:moveTo>
                    <a:pt x="3082366" y="66675"/>
                  </a:moveTo>
                  <a:lnTo>
                    <a:pt x="3271596" y="66675"/>
                  </a:lnTo>
                  <a:lnTo>
                    <a:pt x="3271596" y="109854"/>
                  </a:lnTo>
                  <a:lnTo>
                    <a:pt x="3133801" y="109854"/>
                  </a:lnTo>
                  <a:lnTo>
                    <a:pt x="3133801" y="166497"/>
                  </a:lnTo>
                  <a:lnTo>
                    <a:pt x="3262071" y="166497"/>
                  </a:lnTo>
                  <a:lnTo>
                    <a:pt x="3262071" y="209423"/>
                  </a:lnTo>
                  <a:lnTo>
                    <a:pt x="3133801" y="209423"/>
                  </a:lnTo>
                  <a:lnTo>
                    <a:pt x="3133801" y="278891"/>
                  </a:lnTo>
                  <a:lnTo>
                    <a:pt x="3276422" y="278891"/>
                  </a:lnTo>
                  <a:lnTo>
                    <a:pt x="3276422" y="321945"/>
                  </a:lnTo>
                  <a:lnTo>
                    <a:pt x="3082366" y="321945"/>
                  </a:lnTo>
                  <a:lnTo>
                    <a:pt x="3082366" y="66675"/>
                  </a:lnTo>
                  <a:close/>
                </a:path>
                <a:path w="8213725" h="326390">
                  <a:moveTo>
                    <a:pt x="2980131" y="66675"/>
                  </a:moveTo>
                  <a:lnTo>
                    <a:pt x="3031693" y="66675"/>
                  </a:lnTo>
                  <a:lnTo>
                    <a:pt x="3031693" y="321945"/>
                  </a:lnTo>
                  <a:lnTo>
                    <a:pt x="2980131" y="321945"/>
                  </a:lnTo>
                  <a:lnTo>
                    <a:pt x="2980131" y="66675"/>
                  </a:lnTo>
                  <a:close/>
                </a:path>
                <a:path w="8213725" h="326390">
                  <a:moveTo>
                    <a:pt x="2725750" y="66675"/>
                  </a:moveTo>
                  <a:lnTo>
                    <a:pt x="2819730" y="66675"/>
                  </a:lnTo>
                  <a:lnTo>
                    <a:pt x="2834946" y="66986"/>
                  </a:lnTo>
                  <a:lnTo>
                    <a:pt x="2879733" y="75753"/>
                  </a:lnTo>
                  <a:lnTo>
                    <a:pt x="2914990" y="104655"/>
                  </a:lnTo>
                  <a:lnTo>
                    <a:pt x="2935137" y="150068"/>
                  </a:lnTo>
                  <a:lnTo>
                    <a:pt x="2939745" y="197485"/>
                  </a:lnTo>
                  <a:lnTo>
                    <a:pt x="2939175" y="212820"/>
                  </a:lnTo>
                  <a:lnTo>
                    <a:pt x="2930728" y="254253"/>
                  </a:lnTo>
                  <a:lnTo>
                    <a:pt x="2904312" y="296545"/>
                  </a:lnTo>
                  <a:lnTo>
                    <a:pt x="2868244" y="316484"/>
                  </a:lnTo>
                  <a:lnTo>
                    <a:pt x="2822524" y="321945"/>
                  </a:lnTo>
                  <a:lnTo>
                    <a:pt x="2725750" y="321945"/>
                  </a:lnTo>
                  <a:lnTo>
                    <a:pt x="2725750" y="210565"/>
                  </a:lnTo>
                  <a:lnTo>
                    <a:pt x="2699207" y="210565"/>
                  </a:lnTo>
                  <a:lnTo>
                    <a:pt x="2699207" y="178053"/>
                  </a:lnTo>
                  <a:lnTo>
                    <a:pt x="2725750" y="178053"/>
                  </a:lnTo>
                  <a:lnTo>
                    <a:pt x="2725750" y="66675"/>
                  </a:lnTo>
                  <a:close/>
                </a:path>
                <a:path w="8213725" h="326390">
                  <a:moveTo>
                    <a:pt x="2109673" y="66675"/>
                  </a:moveTo>
                  <a:lnTo>
                    <a:pt x="2161235" y="66675"/>
                  </a:lnTo>
                  <a:lnTo>
                    <a:pt x="2161235" y="204977"/>
                  </a:lnTo>
                  <a:lnTo>
                    <a:pt x="2161354" y="219932"/>
                  </a:lnTo>
                  <a:lnTo>
                    <a:pt x="2168680" y="261747"/>
                  </a:lnTo>
                  <a:lnTo>
                    <a:pt x="2202712" y="281600"/>
                  </a:lnTo>
                  <a:lnTo>
                    <a:pt x="2212924" y="282193"/>
                  </a:lnTo>
                  <a:lnTo>
                    <a:pt x="2223209" y="281644"/>
                  </a:lnTo>
                  <a:lnTo>
                    <a:pt x="2257713" y="257516"/>
                  </a:lnTo>
                  <a:lnTo>
                    <a:pt x="2261692" y="207899"/>
                  </a:lnTo>
                  <a:lnTo>
                    <a:pt x="2261692" y="66675"/>
                  </a:lnTo>
                  <a:lnTo>
                    <a:pt x="2313254" y="66675"/>
                  </a:lnTo>
                  <a:lnTo>
                    <a:pt x="2313254" y="200787"/>
                  </a:lnTo>
                  <a:lnTo>
                    <a:pt x="2312992" y="222071"/>
                  </a:lnTo>
                  <a:lnTo>
                    <a:pt x="2309063" y="265684"/>
                  </a:lnTo>
                  <a:lnTo>
                    <a:pt x="2287493" y="303924"/>
                  </a:lnTo>
                  <a:lnTo>
                    <a:pt x="2253453" y="321923"/>
                  </a:lnTo>
                  <a:lnTo>
                    <a:pt x="2214448" y="326263"/>
                  </a:lnTo>
                  <a:lnTo>
                    <a:pt x="2197277" y="325739"/>
                  </a:lnTo>
                  <a:lnTo>
                    <a:pt x="2159076" y="317880"/>
                  </a:lnTo>
                  <a:lnTo>
                    <a:pt x="2124129" y="289073"/>
                  </a:lnTo>
                  <a:lnTo>
                    <a:pt x="2110927" y="240442"/>
                  </a:lnTo>
                  <a:lnTo>
                    <a:pt x="2109673" y="202818"/>
                  </a:lnTo>
                  <a:lnTo>
                    <a:pt x="2109673" y="66675"/>
                  </a:lnTo>
                  <a:close/>
                </a:path>
                <a:path w="8213725" h="326390">
                  <a:moveTo>
                    <a:pt x="1854149" y="66675"/>
                  </a:moveTo>
                  <a:lnTo>
                    <a:pt x="1962607" y="66675"/>
                  </a:lnTo>
                  <a:lnTo>
                    <a:pt x="1981681" y="67103"/>
                  </a:lnTo>
                  <a:lnTo>
                    <a:pt x="2022043" y="73532"/>
                  </a:lnTo>
                  <a:lnTo>
                    <a:pt x="2051761" y="98044"/>
                  </a:lnTo>
                  <a:lnTo>
                    <a:pt x="2062937" y="138175"/>
                  </a:lnTo>
                  <a:lnTo>
                    <a:pt x="2061887" y="151937"/>
                  </a:lnTo>
                  <a:lnTo>
                    <a:pt x="2036541" y="194151"/>
                  </a:lnTo>
                  <a:lnTo>
                    <a:pt x="1995500" y="209296"/>
                  </a:lnTo>
                  <a:lnTo>
                    <a:pt x="2003505" y="214274"/>
                  </a:lnTo>
                  <a:lnTo>
                    <a:pt x="2035949" y="246935"/>
                  </a:lnTo>
                  <a:lnTo>
                    <a:pt x="2083638" y="321945"/>
                  </a:lnTo>
                  <a:lnTo>
                    <a:pt x="2022043" y="321945"/>
                  </a:lnTo>
                  <a:lnTo>
                    <a:pt x="1984705" y="266446"/>
                  </a:lnTo>
                  <a:lnTo>
                    <a:pt x="1975583" y="252892"/>
                  </a:lnTo>
                  <a:lnTo>
                    <a:pt x="1947494" y="220217"/>
                  </a:lnTo>
                  <a:lnTo>
                    <a:pt x="1916125" y="215391"/>
                  </a:lnTo>
                  <a:lnTo>
                    <a:pt x="1905711" y="215391"/>
                  </a:lnTo>
                  <a:lnTo>
                    <a:pt x="1905711" y="321945"/>
                  </a:lnTo>
                  <a:lnTo>
                    <a:pt x="1854149" y="321945"/>
                  </a:lnTo>
                  <a:lnTo>
                    <a:pt x="1854149" y="66675"/>
                  </a:lnTo>
                  <a:close/>
                </a:path>
                <a:path w="8213725" h="326390">
                  <a:moveTo>
                    <a:pt x="1619326" y="66675"/>
                  </a:moveTo>
                  <a:lnTo>
                    <a:pt x="1822145" y="66675"/>
                  </a:lnTo>
                  <a:lnTo>
                    <a:pt x="1822145" y="109854"/>
                  </a:lnTo>
                  <a:lnTo>
                    <a:pt x="1746580" y="109854"/>
                  </a:lnTo>
                  <a:lnTo>
                    <a:pt x="1746580" y="321945"/>
                  </a:lnTo>
                  <a:lnTo>
                    <a:pt x="1695018" y="321945"/>
                  </a:lnTo>
                  <a:lnTo>
                    <a:pt x="1695018" y="109854"/>
                  </a:lnTo>
                  <a:lnTo>
                    <a:pt x="1619326" y="109854"/>
                  </a:lnTo>
                  <a:lnTo>
                    <a:pt x="1619326" y="66675"/>
                  </a:lnTo>
                  <a:close/>
                </a:path>
                <a:path w="8213725" h="326390">
                  <a:moveTo>
                    <a:pt x="1284554" y="66675"/>
                  </a:moveTo>
                  <a:lnTo>
                    <a:pt x="1334719" y="66675"/>
                  </a:lnTo>
                  <a:lnTo>
                    <a:pt x="1439113" y="237109"/>
                  </a:lnTo>
                  <a:lnTo>
                    <a:pt x="1439113" y="66675"/>
                  </a:lnTo>
                  <a:lnTo>
                    <a:pt x="1486992" y="66675"/>
                  </a:lnTo>
                  <a:lnTo>
                    <a:pt x="1486992" y="321945"/>
                  </a:lnTo>
                  <a:lnTo>
                    <a:pt x="1435303" y="321945"/>
                  </a:lnTo>
                  <a:lnTo>
                    <a:pt x="1332433" y="155448"/>
                  </a:lnTo>
                  <a:lnTo>
                    <a:pt x="1332433" y="321945"/>
                  </a:lnTo>
                  <a:lnTo>
                    <a:pt x="1284554" y="321945"/>
                  </a:lnTo>
                  <a:lnTo>
                    <a:pt x="1284554" y="66675"/>
                  </a:lnTo>
                  <a:close/>
                </a:path>
                <a:path w="8213725" h="326390">
                  <a:moveTo>
                    <a:pt x="1046302" y="66675"/>
                  </a:moveTo>
                  <a:lnTo>
                    <a:pt x="1235532" y="66675"/>
                  </a:lnTo>
                  <a:lnTo>
                    <a:pt x="1235532" y="109854"/>
                  </a:lnTo>
                  <a:lnTo>
                    <a:pt x="1097737" y="109854"/>
                  </a:lnTo>
                  <a:lnTo>
                    <a:pt x="1097737" y="166497"/>
                  </a:lnTo>
                  <a:lnTo>
                    <a:pt x="1226007" y="166497"/>
                  </a:lnTo>
                  <a:lnTo>
                    <a:pt x="1226007" y="209423"/>
                  </a:lnTo>
                  <a:lnTo>
                    <a:pt x="1097737" y="209423"/>
                  </a:lnTo>
                  <a:lnTo>
                    <a:pt x="1097737" y="278891"/>
                  </a:lnTo>
                  <a:lnTo>
                    <a:pt x="1240358" y="278891"/>
                  </a:lnTo>
                  <a:lnTo>
                    <a:pt x="1240358" y="321945"/>
                  </a:lnTo>
                  <a:lnTo>
                    <a:pt x="1046302" y="321945"/>
                  </a:lnTo>
                  <a:lnTo>
                    <a:pt x="1046302" y="66675"/>
                  </a:lnTo>
                  <a:close/>
                </a:path>
                <a:path w="8213725" h="326390">
                  <a:moveTo>
                    <a:pt x="944067" y="66675"/>
                  </a:moveTo>
                  <a:lnTo>
                    <a:pt x="995629" y="66675"/>
                  </a:lnTo>
                  <a:lnTo>
                    <a:pt x="995629" y="321945"/>
                  </a:lnTo>
                  <a:lnTo>
                    <a:pt x="944067" y="321945"/>
                  </a:lnTo>
                  <a:lnTo>
                    <a:pt x="944067" y="66675"/>
                  </a:lnTo>
                  <a:close/>
                </a:path>
                <a:path w="8213725" h="326390">
                  <a:moveTo>
                    <a:pt x="690321" y="66675"/>
                  </a:moveTo>
                  <a:lnTo>
                    <a:pt x="741870" y="66675"/>
                  </a:lnTo>
                  <a:lnTo>
                    <a:pt x="741870" y="180086"/>
                  </a:lnTo>
                  <a:lnTo>
                    <a:pt x="846023" y="66675"/>
                  </a:lnTo>
                  <a:lnTo>
                    <a:pt x="915238" y="66675"/>
                  </a:lnTo>
                  <a:lnTo>
                    <a:pt x="819226" y="166115"/>
                  </a:lnTo>
                  <a:lnTo>
                    <a:pt x="920572" y="321945"/>
                  </a:lnTo>
                  <a:lnTo>
                    <a:pt x="853770" y="321945"/>
                  </a:lnTo>
                  <a:lnTo>
                    <a:pt x="783653" y="202184"/>
                  </a:lnTo>
                  <a:lnTo>
                    <a:pt x="741870" y="244855"/>
                  </a:lnTo>
                  <a:lnTo>
                    <a:pt x="741870" y="321945"/>
                  </a:lnTo>
                  <a:lnTo>
                    <a:pt x="690321" y="321945"/>
                  </a:lnTo>
                  <a:lnTo>
                    <a:pt x="690321" y="66675"/>
                  </a:lnTo>
                  <a:close/>
                </a:path>
                <a:path w="8213725" h="326390">
                  <a:moveTo>
                    <a:pt x="72428" y="65658"/>
                  </a:moveTo>
                  <a:lnTo>
                    <a:pt x="112140" y="65658"/>
                  </a:lnTo>
                  <a:lnTo>
                    <a:pt x="112140" y="321945"/>
                  </a:lnTo>
                  <a:lnTo>
                    <a:pt x="63207" y="321945"/>
                  </a:lnTo>
                  <a:lnTo>
                    <a:pt x="63207" y="137540"/>
                  </a:lnTo>
                  <a:lnTo>
                    <a:pt x="49199" y="149282"/>
                  </a:lnTo>
                  <a:lnTo>
                    <a:pt x="33994" y="159369"/>
                  </a:lnTo>
                  <a:lnTo>
                    <a:pt x="17595" y="167812"/>
                  </a:lnTo>
                  <a:lnTo>
                    <a:pt x="0" y="174625"/>
                  </a:lnTo>
                  <a:lnTo>
                    <a:pt x="0" y="130175"/>
                  </a:lnTo>
                  <a:lnTo>
                    <a:pt x="9779" y="126392"/>
                  </a:lnTo>
                  <a:lnTo>
                    <a:pt x="19975" y="121157"/>
                  </a:lnTo>
                  <a:lnTo>
                    <a:pt x="51966" y="97305"/>
                  </a:lnTo>
                  <a:lnTo>
                    <a:pt x="67372" y="76922"/>
                  </a:lnTo>
                  <a:lnTo>
                    <a:pt x="72428" y="65658"/>
                  </a:lnTo>
                  <a:close/>
                </a:path>
                <a:path w="8213725" h="326390">
                  <a:moveTo>
                    <a:pt x="8101406" y="62356"/>
                  </a:moveTo>
                  <a:lnTo>
                    <a:pt x="8143697" y="67325"/>
                  </a:lnTo>
                  <a:lnTo>
                    <a:pt x="8187845" y="93176"/>
                  </a:lnTo>
                  <a:lnTo>
                    <a:pt x="8209991" y="137413"/>
                  </a:lnTo>
                  <a:lnTo>
                    <a:pt x="8158810" y="146938"/>
                  </a:lnTo>
                  <a:lnTo>
                    <a:pt x="8155545" y="138009"/>
                  </a:lnTo>
                  <a:lnTo>
                    <a:pt x="8151079" y="130079"/>
                  </a:lnTo>
                  <a:lnTo>
                    <a:pt x="8112076" y="107094"/>
                  </a:lnTo>
                  <a:lnTo>
                    <a:pt x="8101406" y="106425"/>
                  </a:lnTo>
                  <a:lnTo>
                    <a:pt x="8085332" y="107759"/>
                  </a:lnTo>
                  <a:lnTo>
                    <a:pt x="8047685" y="127761"/>
                  </a:lnTo>
                  <a:lnTo>
                    <a:pt x="8028986" y="171571"/>
                  </a:lnTo>
                  <a:lnTo>
                    <a:pt x="8027746" y="191388"/>
                  </a:lnTo>
                  <a:lnTo>
                    <a:pt x="8029008" y="212651"/>
                  </a:lnTo>
                  <a:lnTo>
                    <a:pt x="8047939" y="259461"/>
                  </a:lnTo>
                  <a:lnTo>
                    <a:pt x="8085301" y="280785"/>
                  </a:lnTo>
                  <a:lnTo>
                    <a:pt x="8100898" y="282193"/>
                  </a:lnTo>
                  <a:lnTo>
                    <a:pt x="8108994" y="281809"/>
                  </a:lnTo>
                  <a:lnTo>
                    <a:pt x="8148443" y="268874"/>
                  </a:lnTo>
                  <a:lnTo>
                    <a:pt x="8161223" y="260476"/>
                  </a:lnTo>
                  <a:lnTo>
                    <a:pt x="8161223" y="228091"/>
                  </a:lnTo>
                  <a:lnTo>
                    <a:pt x="8102295" y="228091"/>
                  </a:lnTo>
                  <a:lnTo>
                    <a:pt x="8102295" y="185038"/>
                  </a:lnTo>
                  <a:lnTo>
                    <a:pt x="8213293" y="185038"/>
                  </a:lnTo>
                  <a:lnTo>
                    <a:pt x="8213293" y="286765"/>
                  </a:lnTo>
                  <a:lnTo>
                    <a:pt x="8180860" y="308161"/>
                  </a:lnTo>
                  <a:lnTo>
                    <a:pt x="8135505" y="323294"/>
                  </a:lnTo>
                  <a:lnTo>
                    <a:pt x="8104200" y="326263"/>
                  </a:lnTo>
                  <a:lnTo>
                    <a:pt x="8084767" y="325215"/>
                  </a:lnTo>
                  <a:lnTo>
                    <a:pt x="8034350" y="309499"/>
                  </a:lnTo>
                  <a:lnTo>
                    <a:pt x="7998024" y="276209"/>
                  </a:lnTo>
                  <a:lnTo>
                    <a:pt x="7978390" y="228790"/>
                  </a:lnTo>
                  <a:lnTo>
                    <a:pt x="7974660" y="193421"/>
                  </a:lnTo>
                  <a:lnTo>
                    <a:pt x="7975688" y="174061"/>
                  </a:lnTo>
                  <a:lnTo>
                    <a:pt x="7991297" y="122554"/>
                  </a:lnTo>
                  <a:lnTo>
                    <a:pt x="8025122" y="84228"/>
                  </a:lnTo>
                  <a:lnTo>
                    <a:pt x="8067814" y="65516"/>
                  </a:lnTo>
                  <a:lnTo>
                    <a:pt x="8083860" y="63144"/>
                  </a:lnTo>
                  <a:lnTo>
                    <a:pt x="8101406" y="62356"/>
                  </a:lnTo>
                  <a:close/>
                </a:path>
                <a:path w="8213725" h="326390">
                  <a:moveTo>
                    <a:pt x="7563053" y="62356"/>
                  </a:moveTo>
                  <a:lnTo>
                    <a:pt x="7613916" y="71104"/>
                  </a:lnTo>
                  <a:lnTo>
                    <a:pt x="7653350" y="97281"/>
                  </a:lnTo>
                  <a:lnTo>
                    <a:pt x="7678781" y="139128"/>
                  </a:lnTo>
                  <a:lnTo>
                    <a:pt x="7687259" y="194690"/>
                  </a:lnTo>
                  <a:lnTo>
                    <a:pt x="7685161" y="223883"/>
                  </a:lnTo>
                  <a:lnTo>
                    <a:pt x="7668346" y="272218"/>
                  </a:lnTo>
                  <a:lnTo>
                    <a:pt x="7635413" y="306653"/>
                  </a:lnTo>
                  <a:lnTo>
                    <a:pt x="7590507" y="324092"/>
                  </a:lnTo>
                  <a:lnTo>
                    <a:pt x="7563815" y="326263"/>
                  </a:lnTo>
                  <a:lnTo>
                    <a:pt x="7536789" y="324096"/>
                  </a:lnTo>
                  <a:lnTo>
                    <a:pt x="7491502" y="306760"/>
                  </a:lnTo>
                  <a:lnTo>
                    <a:pt x="7458522" y="272540"/>
                  </a:lnTo>
                  <a:lnTo>
                    <a:pt x="7441706" y="224672"/>
                  </a:lnTo>
                  <a:lnTo>
                    <a:pt x="7439609" y="195834"/>
                  </a:lnTo>
                  <a:lnTo>
                    <a:pt x="7440345" y="177166"/>
                  </a:lnTo>
                  <a:lnTo>
                    <a:pt x="7451293" y="130428"/>
                  </a:lnTo>
                  <a:lnTo>
                    <a:pt x="7475042" y="95376"/>
                  </a:lnTo>
                  <a:lnTo>
                    <a:pt x="7508062" y="72390"/>
                  </a:lnTo>
                  <a:lnTo>
                    <a:pt x="7547960" y="62978"/>
                  </a:lnTo>
                  <a:lnTo>
                    <a:pt x="7563053" y="62356"/>
                  </a:lnTo>
                  <a:close/>
                </a:path>
                <a:path w="8213725" h="326390">
                  <a:moveTo>
                    <a:pt x="5914085" y="62356"/>
                  </a:moveTo>
                  <a:lnTo>
                    <a:pt x="5964948" y="71104"/>
                  </a:lnTo>
                  <a:lnTo>
                    <a:pt x="6004382" y="97281"/>
                  </a:lnTo>
                  <a:lnTo>
                    <a:pt x="6029813" y="139128"/>
                  </a:lnTo>
                  <a:lnTo>
                    <a:pt x="6038291" y="194690"/>
                  </a:lnTo>
                  <a:lnTo>
                    <a:pt x="6036193" y="223883"/>
                  </a:lnTo>
                  <a:lnTo>
                    <a:pt x="6019378" y="272218"/>
                  </a:lnTo>
                  <a:lnTo>
                    <a:pt x="5986445" y="306653"/>
                  </a:lnTo>
                  <a:lnTo>
                    <a:pt x="5941539" y="324092"/>
                  </a:lnTo>
                  <a:lnTo>
                    <a:pt x="5914847" y="326263"/>
                  </a:lnTo>
                  <a:lnTo>
                    <a:pt x="5887821" y="324096"/>
                  </a:lnTo>
                  <a:lnTo>
                    <a:pt x="5842534" y="306760"/>
                  </a:lnTo>
                  <a:lnTo>
                    <a:pt x="5809554" y="272540"/>
                  </a:lnTo>
                  <a:lnTo>
                    <a:pt x="5792738" y="224672"/>
                  </a:lnTo>
                  <a:lnTo>
                    <a:pt x="5790641" y="195834"/>
                  </a:lnTo>
                  <a:lnTo>
                    <a:pt x="5791377" y="177166"/>
                  </a:lnTo>
                  <a:lnTo>
                    <a:pt x="5802325" y="130428"/>
                  </a:lnTo>
                  <a:lnTo>
                    <a:pt x="5826074" y="95376"/>
                  </a:lnTo>
                  <a:lnTo>
                    <a:pt x="5859094" y="72390"/>
                  </a:lnTo>
                  <a:lnTo>
                    <a:pt x="5898992" y="62978"/>
                  </a:lnTo>
                  <a:lnTo>
                    <a:pt x="5914085" y="62356"/>
                  </a:lnTo>
                  <a:close/>
                </a:path>
                <a:path w="8213725" h="326390">
                  <a:moveTo>
                    <a:pt x="4750257" y="62356"/>
                  </a:moveTo>
                  <a:lnTo>
                    <a:pt x="4792675" y="69246"/>
                  </a:lnTo>
                  <a:lnTo>
                    <a:pt x="4826330" y="90043"/>
                  </a:lnTo>
                  <a:lnTo>
                    <a:pt x="4847564" y="122600"/>
                  </a:lnTo>
                  <a:lnTo>
                    <a:pt x="4852492" y="137033"/>
                  </a:lnTo>
                  <a:lnTo>
                    <a:pt x="4801438" y="149225"/>
                  </a:lnTo>
                  <a:lnTo>
                    <a:pt x="4798552" y="139823"/>
                  </a:lnTo>
                  <a:lnTo>
                    <a:pt x="4794453" y="131445"/>
                  </a:lnTo>
                  <a:lnTo>
                    <a:pt x="4757494" y="107140"/>
                  </a:lnTo>
                  <a:lnTo>
                    <a:pt x="4747590" y="106425"/>
                  </a:lnTo>
                  <a:lnTo>
                    <a:pt x="4734066" y="107690"/>
                  </a:lnTo>
                  <a:lnTo>
                    <a:pt x="4693855" y="138511"/>
                  </a:lnTo>
                  <a:lnTo>
                    <a:pt x="4683836" y="192786"/>
                  </a:lnTo>
                  <a:lnTo>
                    <a:pt x="4684931" y="215241"/>
                  </a:lnTo>
                  <a:lnTo>
                    <a:pt x="4701362" y="261747"/>
                  </a:lnTo>
                  <a:lnTo>
                    <a:pt x="4746574" y="282193"/>
                  </a:lnTo>
                  <a:lnTo>
                    <a:pt x="4756502" y="281384"/>
                  </a:lnTo>
                  <a:lnTo>
                    <a:pt x="4794643" y="252380"/>
                  </a:lnTo>
                  <a:lnTo>
                    <a:pt x="4803216" y="228091"/>
                  </a:lnTo>
                  <a:lnTo>
                    <a:pt x="4853127" y="243966"/>
                  </a:lnTo>
                  <a:lnTo>
                    <a:pt x="4837823" y="280352"/>
                  </a:lnTo>
                  <a:lnTo>
                    <a:pt x="4800660" y="314904"/>
                  </a:lnTo>
                  <a:lnTo>
                    <a:pt x="4747082" y="326263"/>
                  </a:lnTo>
                  <a:lnTo>
                    <a:pt x="4722791" y="324096"/>
                  </a:lnTo>
                  <a:lnTo>
                    <a:pt x="4681020" y="306760"/>
                  </a:lnTo>
                  <a:lnTo>
                    <a:pt x="4649181" y="272587"/>
                  </a:lnTo>
                  <a:lnTo>
                    <a:pt x="4632798" y="225101"/>
                  </a:lnTo>
                  <a:lnTo>
                    <a:pt x="4630750" y="196596"/>
                  </a:lnTo>
                  <a:lnTo>
                    <a:pt x="4632817" y="166473"/>
                  </a:lnTo>
                  <a:lnTo>
                    <a:pt x="4649288" y="116943"/>
                  </a:lnTo>
                  <a:lnTo>
                    <a:pt x="4681409" y="82127"/>
                  </a:lnTo>
                  <a:lnTo>
                    <a:pt x="4724704" y="64549"/>
                  </a:lnTo>
                  <a:lnTo>
                    <a:pt x="4750257" y="62356"/>
                  </a:lnTo>
                  <a:close/>
                </a:path>
                <a:path w="8213725" h="326390">
                  <a:moveTo>
                    <a:pt x="2476449" y="62356"/>
                  </a:moveTo>
                  <a:lnTo>
                    <a:pt x="2518867" y="69246"/>
                  </a:lnTo>
                  <a:lnTo>
                    <a:pt x="2552522" y="90043"/>
                  </a:lnTo>
                  <a:lnTo>
                    <a:pt x="2573756" y="122600"/>
                  </a:lnTo>
                  <a:lnTo>
                    <a:pt x="2578684" y="137033"/>
                  </a:lnTo>
                  <a:lnTo>
                    <a:pt x="2527630" y="149225"/>
                  </a:lnTo>
                  <a:lnTo>
                    <a:pt x="2524744" y="139823"/>
                  </a:lnTo>
                  <a:lnTo>
                    <a:pt x="2520645" y="131445"/>
                  </a:lnTo>
                  <a:lnTo>
                    <a:pt x="2483686" y="107140"/>
                  </a:lnTo>
                  <a:lnTo>
                    <a:pt x="2473782" y="106425"/>
                  </a:lnTo>
                  <a:lnTo>
                    <a:pt x="2460258" y="107690"/>
                  </a:lnTo>
                  <a:lnTo>
                    <a:pt x="2420047" y="138511"/>
                  </a:lnTo>
                  <a:lnTo>
                    <a:pt x="2410028" y="192786"/>
                  </a:lnTo>
                  <a:lnTo>
                    <a:pt x="2411123" y="215241"/>
                  </a:lnTo>
                  <a:lnTo>
                    <a:pt x="2427554" y="261747"/>
                  </a:lnTo>
                  <a:lnTo>
                    <a:pt x="2472766" y="282193"/>
                  </a:lnTo>
                  <a:lnTo>
                    <a:pt x="2482694" y="281384"/>
                  </a:lnTo>
                  <a:lnTo>
                    <a:pt x="2520835" y="252380"/>
                  </a:lnTo>
                  <a:lnTo>
                    <a:pt x="2529408" y="228091"/>
                  </a:lnTo>
                  <a:lnTo>
                    <a:pt x="2579319" y="243966"/>
                  </a:lnTo>
                  <a:lnTo>
                    <a:pt x="2564015" y="280352"/>
                  </a:lnTo>
                  <a:lnTo>
                    <a:pt x="2526852" y="314904"/>
                  </a:lnTo>
                  <a:lnTo>
                    <a:pt x="2473274" y="326263"/>
                  </a:lnTo>
                  <a:lnTo>
                    <a:pt x="2448983" y="324096"/>
                  </a:lnTo>
                  <a:lnTo>
                    <a:pt x="2407212" y="306760"/>
                  </a:lnTo>
                  <a:lnTo>
                    <a:pt x="2375373" y="272587"/>
                  </a:lnTo>
                  <a:lnTo>
                    <a:pt x="2358990" y="225101"/>
                  </a:lnTo>
                  <a:lnTo>
                    <a:pt x="2356942" y="196596"/>
                  </a:lnTo>
                  <a:lnTo>
                    <a:pt x="2359009" y="166473"/>
                  </a:lnTo>
                  <a:lnTo>
                    <a:pt x="2375480" y="116943"/>
                  </a:lnTo>
                  <a:lnTo>
                    <a:pt x="2407601" y="82127"/>
                  </a:lnTo>
                  <a:lnTo>
                    <a:pt x="2450896" y="64549"/>
                  </a:lnTo>
                  <a:lnTo>
                    <a:pt x="2476449" y="62356"/>
                  </a:lnTo>
                  <a:close/>
                </a:path>
                <a:path w="8213725" h="326390">
                  <a:moveTo>
                    <a:pt x="7547305" y="35305"/>
                  </a:moveTo>
                  <a:lnTo>
                    <a:pt x="7578293" y="35305"/>
                  </a:lnTo>
                  <a:lnTo>
                    <a:pt x="7616266" y="57911"/>
                  </a:lnTo>
                  <a:lnTo>
                    <a:pt x="7581849" y="57911"/>
                  </a:lnTo>
                  <a:lnTo>
                    <a:pt x="7562799" y="45084"/>
                  </a:lnTo>
                  <a:lnTo>
                    <a:pt x="7543622" y="57911"/>
                  </a:lnTo>
                  <a:lnTo>
                    <a:pt x="7509332" y="57911"/>
                  </a:lnTo>
                  <a:lnTo>
                    <a:pt x="7547305" y="35305"/>
                  </a:lnTo>
                  <a:close/>
                </a:path>
                <a:path w="8213725" h="326390">
                  <a:moveTo>
                    <a:pt x="6726885" y="35305"/>
                  </a:moveTo>
                  <a:lnTo>
                    <a:pt x="6757873" y="35305"/>
                  </a:lnTo>
                  <a:lnTo>
                    <a:pt x="6795719" y="57911"/>
                  </a:lnTo>
                  <a:lnTo>
                    <a:pt x="6761429" y="57911"/>
                  </a:lnTo>
                  <a:lnTo>
                    <a:pt x="6742379" y="45084"/>
                  </a:lnTo>
                  <a:lnTo>
                    <a:pt x="6723202" y="57911"/>
                  </a:lnTo>
                  <a:lnTo>
                    <a:pt x="6688912" y="57911"/>
                  </a:lnTo>
                  <a:lnTo>
                    <a:pt x="6726885" y="35305"/>
                  </a:lnTo>
                  <a:close/>
                </a:path>
                <a:path w="8213725" h="326390">
                  <a:moveTo>
                    <a:pt x="5898337" y="35305"/>
                  </a:moveTo>
                  <a:lnTo>
                    <a:pt x="5929325" y="35305"/>
                  </a:lnTo>
                  <a:lnTo>
                    <a:pt x="5967298" y="57911"/>
                  </a:lnTo>
                  <a:lnTo>
                    <a:pt x="5932881" y="57911"/>
                  </a:lnTo>
                  <a:lnTo>
                    <a:pt x="5913831" y="45084"/>
                  </a:lnTo>
                  <a:lnTo>
                    <a:pt x="5894654" y="57911"/>
                  </a:lnTo>
                  <a:lnTo>
                    <a:pt x="5860364" y="57911"/>
                  </a:lnTo>
                  <a:lnTo>
                    <a:pt x="5898337" y="35305"/>
                  </a:lnTo>
                  <a:close/>
                </a:path>
                <a:path w="8213725" h="326390">
                  <a:moveTo>
                    <a:pt x="3166821" y="35305"/>
                  </a:moveTo>
                  <a:lnTo>
                    <a:pt x="3197809" y="35305"/>
                  </a:lnTo>
                  <a:lnTo>
                    <a:pt x="3235655" y="57911"/>
                  </a:lnTo>
                  <a:lnTo>
                    <a:pt x="3201365" y="57911"/>
                  </a:lnTo>
                  <a:lnTo>
                    <a:pt x="3182315" y="45084"/>
                  </a:lnTo>
                  <a:lnTo>
                    <a:pt x="3163138" y="57911"/>
                  </a:lnTo>
                  <a:lnTo>
                    <a:pt x="3128848" y="57911"/>
                  </a:lnTo>
                  <a:lnTo>
                    <a:pt x="3166821" y="35305"/>
                  </a:lnTo>
                  <a:close/>
                </a:path>
                <a:path w="8213725" h="326390">
                  <a:moveTo>
                    <a:pt x="1130757" y="35305"/>
                  </a:moveTo>
                  <a:lnTo>
                    <a:pt x="1161745" y="35305"/>
                  </a:lnTo>
                  <a:lnTo>
                    <a:pt x="1199591" y="57911"/>
                  </a:lnTo>
                  <a:lnTo>
                    <a:pt x="1165301" y="57911"/>
                  </a:lnTo>
                  <a:lnTo>
                    <a:pt x="1146251" y="45084"/>
                  </a:lnTo>
                  <a:lnTo>
                    <a:pt x="1127074" y="57911"/>
                  </a:lnTo>
                  <a:lnTo>
                    <a:pt x="1092784" y="57911"/>
                  </a:lnTo>
                  <a:lnTo>
                    <a:pt x="1130757" y="35305"/>
                  </a:lnTo>
                  <a:close/>
                </a:path>
                <a:path w="8213725" h="326390">
                  <a:moveTo>
                    <a:pt x="7562799" y="1016"/>
                  </a:moveTo>
                  <a:lnTo>
                    <a:pt x="7617663" y="1016"/>
                  </a:lnTo>
                  <a:lnTo>
                    <a:pt x="7572705" y="29464"/>
                  </a:lnTo>
                  <a:lnTo>
                    <a:pt x="7541717" y="29464"/>
                  </a:lnTo>
                  <a:lnTo>
                    <a:pt x="7562799" y="1016"/>
                  </a:lnTo>
                  <a:close/>
                </a:path>
                <a:path w="8213725" h="326390">
                  <a:moveTo>
                    <a:pt x="1146251" y="1016"/>
                  </a:moveTo>
                  <a:lnTo>
                    <a:pt x="1200988" y="1016"/>
                  </a:lnTo>
                  <a:lnTo>
                    <a:pt x="1156157" y="29464"/>
                  </a:lnTo>
                  <a:lnTo>
                    <a:pt x="1125169" y="29464"/>
                  </a:lnTo>
                  <a:lnTo>
                    <a:pt x="1146251" y="1016"/>
                  </a:lnTo>
                  <a:close/>
                </a:path>
                <a:path w="8213725" h="326390">
                  <a:moveTo>
                    <a:pt x="3902024" y="0"/>
                  </a:moveTo>
                  <a:lnTo>
                    <a:pt x="3956761" y="0"/>
                  </a:lnTo>
                  <a:lnTo>
                    <a:pt x="3980891" y="52070"/>
                  </a:lnTo>
                  <a:lnTo>
                    <a:pt x="3950030" y="52070"/>
                  </a:lnTo>
                  <a:lnTo>
                    <a:pt x="3902024" y="0"/>
                  </a:lnTo>
                  <a:close/>
                </a:path>
                <a:path w="8213725" h="326390">
                  <a:moveTo>
                    <a:pt x="2203907" y="0"/>
                  </a:moveTo>
                  <a:lnTo>
                    <a:pt x="2258644" y="0"/>
                  </a:lnTo>
                  <a:lnTo>
                    <a:pt x="2210765" y="52070"/>
                  </a:lnTo>
                  <a:lnTo>
                    <a:pt x="2179777" y="52070"/>
                  </a:lnTo>
                  <a:lnTo>
                    <a:pt x="2203907" y="0"/>
                  </a:lnTo>
                  <a:close/>
                </a:path>
              </a:pathLst>
            </a:custGeom>
            <a:ln w="9144">
              <a:solidFill>
                <a:srgbClr val="D03E0C"/>
              </a:solidFill>
            </a:ln>
          </p:spPr>
          <p:txBody>
            <a:bodyPr wrap="square" lIns="0" tIns="0" rIns="0" bIns="0" rtlCol="0"/>
            <a:lstStyle/>
            <a:p>
              <a:endParaRPr/>
            </a:p>
          </p:txBody>
        </p:sp>
        <p:sp>
          <p:nvSpPr>
            <p:cNvPr id="10" name="object 10"/>
            <p:cNvSpPr/>
            <p:nvPr/>
          </p:nvSpPr>
          <p:spPr>
            <a:xfrm>
              <a:off x="5426455" y="215011"/>
              <a:ext cx="84582" cy="67437"/>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3618738" y="219583"/>
              <a:ext cx="69850" cy="30480"/>
            </a:xfrm>
            <a:custGeom>
              <a:avLst/>
              <a:gdLst/>
              <a:ahLst/>
              <a:cxnLst/>
              <a:rect l="l" t="t" r="r" b="b"/>
              <a:pathLst>
                <a:path w="69850" h="30479">
                  <a:moveTo>
                    <a:pt x="23240" y="126"/>
                  </a:moveTo>
                  <a:lnTo>
                    <a:pt x="43293" y="960"/>
                  </a:lnTo>
                  <a:lnTo>
                    <a:pt x="57737" y="3270"/>
                  </a:lnTo>
                  <a:lnTo>
                    <a:pt x="66585" y="7056"/>
                  </a:lnTo>
                  <a:lnTo>
                    <a:pt x="69850" y="12319"/>
                  </a:lnTo>
                  <a:lnTo>
                    <a:pt x="68157" y="17746"/>
                  </a:lnTo>
                  <a:lnTo>
                    <a:pt x="62690" y="22209"/>
                  </a:lnTo>
                  <a:lnTo>
                    <a:pt x="53437" y="25695"/>
                  </a:lnTo>
                  <a:lnTo>
                    <a:pt x="40386" y="28194"/>
                  </a:lnTo>
                  <a:lnTo>
                    <a:pt x="40386" y="30480"/>
                  </a:lnTo>
                  <a:lnTo>
                    <a:pt x="24129" y="30480"/>
                  </a:lnTo>
                  <a:lnTo>
                    <a:pt x="24129" y="22733"/>
                  </a:lnTo>
                  <a:lnTo>
                    <a:pt x="28701" y="22478"/>
                  </a:lnTo>
                  <a:lnTo>
                    <a:pt x="32003" y="22225"/>
                  </a:lnTo>
                  <a:lnTo>
                    <a:pt x="34036" y="21717"/>
                  </a:lnTo>
                  <a:lnTo>
                    <a:pt x="39750" y="20447"/>
                  </a:lnTo>
                  <a:lnTo>
                    <a:pt x="42672" y="18796"/>
                  </a:lnTo>
                  <a:lnTo>
                    <a:pt x="42799" y="16891"/>
                  </a:lnTo>
                  <a:lnTo>
                    <a:pt x="42925" y="15367"/>
                  </a:lnTo>
                  <a:lnTo>
                    <a:pt x="41401" y="14097"/>
                  </a:lnTo>
                  <a:lnTo>
                    <a:pt x="38226" y="12953"/>
                  </a:lnTo>
                  <a:lnTo>
                    <a:pt x="33782" y="11557"/>
                  </a:lnTo>
                  <a:lnTo>
                    <a:pt x="26670" y="10795"/>
                  </a:lnTo>
                  <a:lnTo>
                    <a:pt x="16890" y="10795"/>
                  </a:lnTo>
                  <a:lnTo>
                    <a:pt x="15875" y="10795"/>
                  </a:lnTo>
                  <a:lnTo>
                    <a:pt x="13842" y="10922"/>
                  </a:lnTo>
                  <a:lnTo>
                    <a:pt x="10413" y="11302"/>
                  </a:lnTo>
                  <a:lnTo>
                    <a:pt x="7112" y="11811"/>
                  </a:lnTo>
                  <a:lnTo>
                    <a:pt x="4190" y="12065"/>
                  </a:lnTo>
                  <a:lnTo>
                    <a:pt x="1904" y="12192"/>
                  </a:lnTo>
                  <a:lnTo>
                    <a:pt x="0" y="762"/>
                  </a:lnTo>
                  <a:lnTo>
                    <a:pt x="4190" y="253"/>
                  </a:lnTo>
                  <a:lnTo>
                    <a:pt x="11937" y="0"/>
                  </a:lnTo>
                  <a:lnTo>
                    <a:pt x="23240" y="126"/>
                  </a:lnTo>
                  <a:close/>
                </a:path>
              </a:pathLst>
            </a:custGeom>
            <a:ln w="9144">
              <a:solidFill>
                <a:srgbClr val="D03E0C"/>
              </a:solidFill>
            </a:ln>
          </p:spPr>
          <p:txBody>
            <a:bodyPr wrap="square" lIns="0" tIns="0" rIns="0" bIns="0" rtlCol="0"/>
            <a:lstStyle/>
            <a:p>
              <a:endParaRPr/>
            </a:p>
          </p:txBody>
        </p:sp>
      </p:grpSp>
      <p:grpSp>
        <p:nvGrpSpPr>
          <p:cNvPr id="12" name="object 12"/>
          <p:cNvGrpSpPr/>
          <p:nvPr/>
        </p:nvGrpSpPr>
        <p:grpSpPr>
          <a:xfrm>
            <a:off x="2540380" y="709422"/>
            <a:ext cx="817880" cy="264795"/>
            <a:chOff x="2540380" y="709422"/>
            <a:chExt cx="817880" cy="264795"/>
          </a:xfrm>
        </p:grpSpPr>
        <p:sp>
          <p:nvSpPr>
            <p:cNvPr id="13" name="object 13"/>
            <p:cNvSpPr/>
            <p:nvPr/>
          </p:nvSpPr>
          <p:spPr>
            <a:xfrm>
              <a:off x="2544952" y="713994"/>
              <a:ext cx="808227" cy="255269"/>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2544952" y="713994"/>
              <a:ext cx="808355" cy="255270"/>
            </a:xfrm>
            <a:custGeom>
              <a:avLst/>
              <a:gdLst/>
              <a:ahLst/>
              <a:cxnLst/>
              <a:rect l="l" t="t" r="r" b="b"/>
              <a:pathLst>
                <a:path w="808354" h="255269">
                  <a:moveTo>
                    <a:pt x="611505" y="59562"/>
                  </a:moveTo>
                  <a:lnTo>
                    <a:pt x="576961" y="154304"/>
                  </a:lnTo>
                  <a:lnTo>
                    <a:pt x="646684" y="154304"/>
                  </a:lnTo>
                  <a:lnTo>
                    <a:pt x="611505" y="59562"/>
                  </a:lnTo>
                  <a:close/>
                </a:path>
                <a:path w="808354" h="255269">
                  <a:moveTo>
                    <a:pt x="756666" y="0"/>
                  </a:moveTo>
                  <a:lnTo>
                    <a:pt x="808227" y="0"/>
                  </a:lnTo>
                  <a:lnTo>
                    <a:pt x="808227" y="255269"/>
                  </a:lnTo>
                  <a:lnTo>
                    <a:pt x="756666" y="255269"/>
                  </a:lnTo>
                  <a:lnTo>
                    <a:pt x="756666" y="0"/>
                  </a:lnTo>
                  <a:close/>
                </a:path>
                <a:path w="808354" h="255269">
                  <a:moveTo>
                    <a:pt x="584835" y="0"/>
                  </a:moveTo>
                  <a:lnTo>
                    <a:pt x="639318" y="0"/>
                  </a:lnTo>
                  <a:lnTo>
                    <a:pt x="741552" y="255269"/>
                  </a:lnTo>
                  <a:lnTo>
                    <a:pt x="685546" y="255269"/>
                  </a:lnTo>
                  <a:lnTo>
                    <a:pt x="663194" y="197230"/>
                  </a:lnTo>
                  <a:lnTo>
                    <a:pt x="561213" y="197230"/>
                  </a:lnTo>
                  <a:lnTo>
                    <a:pt x="540131" y="255269"/>
                  </a:lnTo>
                  <a:lnTo>
                    <a:pt x="485394" y="255269"/>
                  </a:lnTo>
                  <a:lnTo>
                    <a:pt x="584835" y="0"/>
                  </a:lnTo>
                  <a:close/>
                </a:path>
                <a:path w="808354" h="255269">
                  <a:moveTo>
                    <a:pt x="255524" y="0"/>
                  </a:moveTo>
                  <a:lnTo>
                    <a:pt x="307086" y="0"/>
                  </a:lnTo>
                  <a:lnTo>
                    <a:pt x="307086" y="100456"/>
                  </a:lnTo>
                  <a:lnTo>
                    <a:pt x="408051" y="100456"/>
                  </a:lnTo>
                  <a:lnTo>
                    <a:pt x="408051" y="0"/>
                  </a:lnTo>
                  <a:lnTo>
                    <a:pt x="459613" y="0"/>
                  </a:lnTo>
                  <a:lnTo>
                    <a:pt x="459613" y="255269"/>
                  </a:lnTo>
                  <a:lnTo>
                    <a:pt x="408051" y="255269"/>
                  </a:lnTo>
                  <a:lnTo>
                    <a:pt x="408051" y="143636"/>
                  </a:lnTo>
                  <a:lnTo>
                    <a:pt x="307086" y="143636"/>
                  </a:lnTo>
                  <a:lnTo>
                    <a:pt x="307086" y="255269"/>
                  </a:lnTo>
                  <a:lnTo>
                    <a:pt x="255524" y="255269"/>
                  </a:lnTo>
                  <a:lnTo>
                    <a:pt x="255524" y="0"/>
                  </a:lnTo>
                  <a:close/>
                </a:path>
                <a:path w="808354" h="255269">
                  <a:moveTo>
                    <a:pt x="0" y="0"/>
                  </a:moveTo>
                  <a:lnTo>
                    <a:pt x="51562" y="0"/>
                  </a:lnTo>
                  <a:lnTo>
                    <a:pt x="51562" y="113410"/>
                  </a:lnTo>
                  <a:lnTo>
                    <a:pt x="155702" y="0"/>
                  </a:lnTo>
                  <a:lnTo>
                    <a:pt x="224917" y="0"/>
                  </a:lnTo>
                  <a:lnTo>
                    <a:pt x="128905" y="99440"/>
                  </a:lnTo>
                  <a:lnTo>
                    <a:pt x="230251" y="255269"/>
                  </a:lnTo>
                  <a:lnTo>
                    <a:pt x="163449" y="255269"/>
                  </a:lnTo>
                  <a:lnTo>
                    <a:pt x="93345" y="135508"/>
                  </a:lnTo>
                  <a:lnTo>
                    <a:pt x="51562" y="178180"/>
                  </a:lnTo>
                  <a:lnTo>
                    <a:pt x="51562" y="255269"/>
                  </a:lnTo>
                  <a:lnTo>
                    <a:pt x="0" y="255269"/>
                  </a:lnTo>
                  <a:lnTo>
                    <a:pt x="0" y="0"/>
                  </a:lnTo>
                  <a:close/>
                </a:path>
              </a:pathLst>
            </a:custGeom>
            <a:ln w="9144">
              <a:solidFill>
                <a:srgbClr val="D03E0C"/>
              </a:solidFill>
            </a:ln>
          </p:spPr>
          <p:txBody>
            <a:bodyPr wrap="square" lIns="0" tIns="0" rIns="0" bIns="0" rtlCol="0"/>
            <a:lstStyle/>
            <a:p>
              <a:endParaRPr/>
            </a:p>
          </p:txBody>
        </p:sp>
      </p:grpSp>
      <p:grpSp>
        <p:nvGrpSpPr>
          <p:cNvPr id="15" name="object 15"/>
          <p:cNvGrpSpPr/>
          <p:nvPr/>
        </p:nvGrpSpPr>
        <p:grpSpPr>
          <a:xfrm>
            <a:off x="3509645" y="642747"/>
            <a:ext cx="1539875" cy="335915"/>
            <a:chOff x="3509645" y="642747"/>
            <a:chExt cx="1539875" cy="335915"/>
          </a:xfrm>
        </p:grpSpPr>
        <p:sp>
          <p:nvSpPr>
            <p:cNvPr id="16" name="object 16"/>
            <p:cNvSpPr/>
            <p:nvPr/>
          </p:nvSpPr>
          <p:spPr>
            <a:xfrm>
              <a:off x="3514217" y="647319"/>
              <a:ext cx="1530604" cy="326263"/>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4368546" y="773557"/>
              <a:ext cx="69850" cy="95250"/>
            </a:xfrm>
            <a:custGeom>
              <a:avLst/>
              <a:gdLst/>
              <a:ahLst/>
              <a:cxnLst/>
              <a:rect l="l" t="t" r="r" b="b"/>
              <a:pathLst>
                <a:path w="69850" h="95250">
                  <a:moveTo>
                    <a:pt x="34543" y="0"/>
                  </a:moveTo>
                  <a:lnTo>
                    <a:pt x="0" y="94741"/>
                  </a:lnTo>
                  <a:lnTo>
                    <a:pt x="69723" y="94741"/>
                  </a:lnTo>
                  <a:lnTo>
                    <a:pt x="34543" y="0"/>
                  </a:lnTo>
                  <a:close/>
                </a:path>
              </a:pathLst>
            </a:custGeom>
            <a:ln w="9144">
              <a:solidFill>
                <a:srgbClr val="D03E0C"/>
              </a:solidFill>
            </a:ln>
          </p:spPr>
          <p:txBody>
            <a:bodyPr wrap="square" lIns="0" tIns="0" rIns="0" bIns="0" rtlCol="0"/>
            <a:lstStyle/>
            <a:p>
              <a:endParaRPr/>
            </a:p>
          </p:txBody>
        </p:sp>
        <p:sp>
          <p:nvSpPr>
            <p:cNvPr id="18" name="object 18"/>
            <p:cNvSpPr/>
            <p:nvPr/>
          </p:nvSpPr>
          <p:spPr>
            <a:xfrm>
              <a:off x="4063619" y="749173"/>
              <a:ext cx="150368" cy="184912"/>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3514217" y="647319"/>
              <a:ext cx="1530985" cy="326390"/>
            </a:xfrm>
            <a:custGeom>
              <a:avLst/>
              <a:gdLst/>
              <a:ahLst/>
              <a:cxnLst/>
              <a:rect l="l" t="t" r="r" b="b"/>
              <a:pathLst>
                <a:path w="1530985" h="326390">
                  <a:moveTo>
                    <a:pt x="1045337" y="66675"/>
                  </a:moveTo>
                  <a:lnTo>
                    <a:pt x="1095502" y="66675"/>
                  </a:lnTo>
                  <a:lnTo>
                    <a:pt x="1199896" y="237108"/>
                  </a:lnTo>
                  <a:lnTo>
                    <a:pt x="1199896" y="66675"/>
                  </a:lnTo>
                  <a:lnTo>
                    <a:pt x="1247775" y="66675"/>
                  </a:lnTo>
                  <a:lnTo>
                    <a:pt x="1247775" y="321944"/>
                  </a:lnTo>
                  <a:lnTo>
                    <a:pt x="1196086" y="321944"/>
                  </a:lnTo>
                  <a:lnTo>
                    <a:pt x="1093216" y="155447"/>
                  </a:lnTo>
                  <a:lnTo>
                    <a:pt x="1093216" y="321944"/>
                  </a:lnTo>
                  <a:lnTo>
                    <a:pt x="1045337" y="321944"/>
                  </a:lnTo>
                  <a:lnTo>
                    <a:pt x="1045337" y="66675"/>
                  </a:lnTo>
                  <a:close/>
                </a:path>
                <a:path w="1530985" h="326390">
                  <a:moveTo>
                    <a:pt x="862203" y="66675"/>
                  </a:moveTo>
                  <a:lnTo>
                    <a:pt x="916686" y="66675"/>
                  </a:lnTo>
                  <a:lnTo>
                    <a:pt x="1018921" y="321944"/>
                  </a:lnTo>
                  <a:lnTo>
                    <a:pt x="962913" y="321944"/>
                  </a:lnTo>
                  <a:lnTo>
                    <a:pt x="940562" y="263905"/>
                  </a:lnTo>
                  <a:lnTo>
                    <a:pt x="838581" y="263905"/>
                  </a:lnTo>
                  <a:lnTo>
                    <a:pt x="817499" y="321944"/>
                  </a:lnTo>
                  <a:lnTo>
                    <a:pt x="762762" y="321944"/>
                  </a:lnTo>
                  <a:lnTo>
                    <a:pt x="862203" y="66675"/>
                  </a:lnTo>
                  <a:close/>
                </a:path>
                <a:path w="1530985" h="326390">
                  <a:moveTo>
                    <a:pt x="255524" y="66675"/>
                  </a:moveTo>
                  <a:lnTo>
                    <a:pt x="307086" y="66675"/>
                  </a:lnTo>
                  <a:lnTo>
                    <a:pt x="307086" y="167131"/>
                  </a:lnTo>
                  <a:lnTo>
                    <a:pt x="408050" y="167131"/>
                  </a:lnTo>
                  <a:lnTo>
                    <a:pt x="408050" y="66675"/>
                  </a:lnTo>
                  <a:lnTo>
                    <a:pt x="459613" y="66675"/>
                  </a:lnTo>
                  <a:lnTo>
                    <a:pt x="459613" y="321944"/>
                  </a:lnTo>
                  <a:lnTo>
                    <a:pt x="408050" y="321944"/>
                  </a:lnTo>
                  <a:lnTo>
                    <a:pt x="408050" y="210311"/>
                  </a:lnTo>
                  <a:lnTo>
                    <a:pt x="307086" y="210311"/>
                  </a:lnTo>
                  <a:lnTo>
                    <a:pt x="307086" y="321944"/>
                  </a:lnTo>
                  <a:lnTo>
                    <a:pt x="255524" y="321944"/>
                  </a:lnTo>
                  <a:lnTo>
                    <a:pt x="255524" y="66675"/>
                  </a:lnTo>
                  <a:close/>
                </a:path>
                <a:path w="1530985" h="326390">
                  <a:moveTo>
                    <a:pt x="0" y="66675"/>
                  </a:moveTo>
                  <a:lnTo>
                    <a:pt x="51562" y="66675"/>
                  </a:lnTo>
                  <a:lnTo>
                    <a:pt x="51562" y="180085"/>
                  </a:lnTo>
                  <a:lnTo>
                    <a:pt x="155702" y="66675"/>
                  </a:lnTo>
                  <a:lnTo>
                    <a:pt x="224917" y="66675"/>
                  </a:lnTo>
                  <a:lnTo>
                    <a:pt x="128905" y="166115"/>
                  </a:lnTo>
                  <a:lnTo>
                    <a:pt x="230250" y="321944"/>
                  </a:lnTo>
                  <a:lnTo>
                    <a:pt x="163449" y="321944"/>
                  </a:lnTo>
                  <a:lnTo>
                    <a:pt x="93345" y="202183"/>
                  </a:lnTo>
                  <a:lnTo>
                    <a:pt x="51562" y="244855"/>
                  </a:lnTo>
                  <a:lnTo>
                    <a:pt x="51562" y="321944"/>
                  </a:lnTo>
                  <a:lnTo>
                    <a:pt x="0" y="321944"/>
                  </a:lnTo>
                  <a:lnTo>
                    <a:pt x="0" y="66675"/>
                  </a:lnTo>
                  <a:close/>
                </a:path>
                <a:path w="1530985" h="326390">
                  <a:moveTo>
                    <a:pt x="1418717" y="62356"/>
                  </a:moveTo>
                  <a:lnTo>
                    <a:pt x="1461008" y="67325"/>
                  </a:lnTo>
                  <a:lnTo>
                    <a:pt x="1505156" y="93176"/>
                  </a:lnTo>
                  <a:lnTo>
                    <a:pt x="1527302" y="137413"/>
                  </a:lnTo>
                  <a:lnTo>
                    <a:pt x="1476121" y="146938"/>
                  </a:lnTo>
                  <a:lnTo>
                    <a:pt x="1472856" y="138009"/>
                  </a:lnTo>
                  <a:lnTo>
                    <a:pt x="1468389" y="130079"/>
                  </a:lnTo>
                  <a:lnTo>
                    <a:pt x="1429386" y="107094"/>
                  </a:lnTo>
                  <a:lnTo>
                    <a:pt x="1418717" y="106425"/>
                  </a:lnTo>
                  <a:lnTo>
                    <a:pt x="1402643" y="107759"/>
                  </a:lnTo>
                  <a:lnTo>
                    <a:pt x="1364996" y="127761"/>
                  </a:lnTo>
                  <a:lnTo>
                    <a:pt x="1346297" y="171571"/>
                  </a:lnTo>
                  <a:lnTo>
                    <a:pt x="1345057" y="191388"/>
                  </a:lnTo>
                  <a:lnTo>
                    <a:pt x="1346319" y="212651"/>
                  </a:lnTo>
                  <a:lnTo>
                    <a:pt x="1365250" y="259460"/>
                  </a:lnTo>
                  <a:lnTo>
                    <a:pt x="1402611" y="280785"/>
                  </a:lnTo>
                  <a:lnTo>
                    <a:pt x="1418209" y="282193"/>
                  </a:lnTo>
                  <a:lnTo>
                    <a:pt x="1426305" y="281809"/>
                  </a:lnTo>
                  <a:lnTo>
                    <a:pt x="1465754" y="268874"/>
                  </a:lnTo>
                  <a:lnTo>
                    <a:pt x="1478534" y="260476"/>
                  </a:lnTo>
                  <a:lnTo>
                    <a:pt x="1478534" y="228091"/>
                  </a:lnTo>
                  <a:lnTo>
                    <a:pt x="1419606" y="228091"/>
                  </a:lnTo>
                  <a:lnTo>
                    <a:pt x="1419606" y="185038"/>
                  </a:lnTo>
                  <a:lnTo>
                    <a:pt x="1530604" y="185038"/>
                  </a:lnTo>
                  <a:lnTo>
                    <a:pt x="1530604" y="286765"/>
                  </a:lnTo>
                  <a:lnTo>
                    <a:pt x="1498171" y="308161"/>
                  </a:lnTo>
                  <a:lnTo>
                    <a:pt x="1452816" y="323294"/>
                  </a:lnTo>
                  <a:lnTo>
                    <a:pt x="1421511" y="326263"/>
                  </a:lnTo>
                  <a:lnTo>
                    <a:pt x="1402078" y="325215"/>
                  </a:lnTo>
                  <a:lnTo>
                    <a:pt x="1351661" y="309498"/>
                  </a:lnTo>
                  <a:lnTo>
                    <a:pt x="1315335" y="276209"/>
                  </a:lnTo>
                  <a:lnTo>
                    <a:pt x="1295701" y="228790"/>
                  </a:lnTo>
                  <a:lnTo>
                    <a:pt x="1291971" y="193420"/>
                  </a:lnTo>
                  <a:lnTo>
                    <a:pt x="1292998" y="174061"/>
                  </a:lnTo>
                  <a:lnTo>
                    <a:pt x="1308608" y="122554"/>
                  </a:lnTo>
                  <a:lnTo>
                    <a:pt x="1342433" y="84228"/>
                  </a:lnTo>
                  <a:lnTo>
                    <a:pt x="1385125" y="65516"/>
                  </a:lnTo>
                  <a:lnTo>
                    <a:pt x="1401171" y="63144"/>
                  </a:lnTo>
                  <a:lnTo>
                    <a:pt x="1418717" y="62356"/>
                  </a:lnTo>
                  <a:close/>
                </a:path>
                <a:path w="1530985" h="326390">
                  <a:moveTo>
                    <a:pt x="624332" y="62356"/>
                  </a:moveTo>
                  <a:lnTo>
                    <a:pt x="675195" y="71104"/>
                  </a:lnTo>
                  <a:lnTo>
                    <a:pt x="714629" y="97281"/>
                  </a:lnTo>
                  <a:lnTo>
                    <a:pt x="740060" y="139128"/>
                  </a:lnTo>
                  <a:lnTo>
                    <a:pt x="748538" y="194690"/>
                  </a:lnTo>
                  <a:lnTo>
                    <a:pt x="746440" y="223883"/>
                  </a:lnTo>
                  <a:lnTo>
                    <a:pt x="729624" y="272218"/>
                  </a:lnTo>
                  <a:lnTo>
                    <a:pt x="696692" y="306653"/>
                  </a:lnTo>
                  <a:lnTo>
                    <a:pt x="651785" y="324092"/>
                  </a:lnTo>
                  <a:lnTo>
                    <a:pt x="625094" y="326263"/>
                  </a:lnTo>
                  <a:lnTo>
                    <a:pt x="598068" y="324096"/>
                  </a:lnTo>
                  <a:lnTo>
                    <a:pt x="552781" y="306760"/>
                  </a:lnTo>
                  <a:lnTo>
                    <a:pt x="519801" y="272540"/>
                  </a:lnTo>
                  <a:lnTo>
                    <a:pt x="502985" y="224672"/>
                  </a:lnTo>
                  <a:lnTo>
                    <a:pt x="500888" y="195833"/>
                  </a:lnTo>
                  <a:lnTo>
                    <a:pt x="501624" y="177166"/>
                  </a:lnTo>
                  <a:lnTo>
                    <a:pt x="512572" y="130428"/>
                  </a:lnTo>
                  <a:lnTo>
                    <a:pt x="536321" y="95376"/>
                  </a:lnTo>
                  <a:lnTo>
                    <a:pt x="569341" y="72389"/>
                  </a:lnTo>
                  <a:lnTo>
                    <a:pt x="609238" y="62978"/>
                  </a:lnTo>
                  <a:lnTo>
                    <a:pt x="624332" y="62356"/>
                  </a:lnTo>
                  <a:close/>
                </a:path>
                <a:path w="1530985" h="326390">
                  <a:moveTo>
                    <a:pt x="883285" y="0"/>
                  </a:moveTo>
                  <a:lnTo>
                    <a:pt x="938149" y="0"/>
                  </a:lnTo>
                  <a:lnTo>
                    <a:pt x="890270" y="52069"/>
                  </a:lnTo>
                  <a:lnTo>
                    <a:pt x="859282" y="52069"/>
                  </a:lnTo>
                  <a:lnTo>
                    <a:pt x="883285" y="0"/>
                  </a:lnTo>
                  <a:close/>
                </a:path>
              </a:pathLst>
            </a:custGeom>
            <a:ln w="9144">
              <a:solidFill>
                <a:srgbClr val="D03E0C"/>
              </a:solidFill>
            </a:ln>
          </p:spPr>
          <p:txBody>
            <a:bodyPr wrap="square" lIns="0" tIns="0" rIns="0" bIns="0" rtlCol="0"/>
            <a:lstStyle/>
            <a:p>
              <a:endParaRPr/>
            </a:p>
          </p:txBody>
        </p:sp>
      </p:grpSp>
      <p:grpSp>
        <p:nvGrpSpPr>
          <p:cNvPr id="20" name="object 20"/>
          <p:cNvGrpSpPr/>
          <p:nvPr/>
        </p:nvGrpSpPr>
        <p:grpSpPr>
          <a:xfrm>
            <a:off x="5188203" y="650875"/>
            <a:ext cx="1416685" cy="393065"/>
            <a:chOff x="5188203" y="650875"/>
            <a:chExt cx="1416685" cy="393065"/>
          </a:xfrm>
        </p:grpSpPr>
        <p:sp>
          <p:nvSpPr>
            <p:cNvPr id="21" name="object 21"/>
            <p:cNvSpPr/>
            <p:nvPr/>
          </p:nvSpPr>
          <p:spPr>
            <a:xfrm>
              <a:off x="5192775" y="655447"/>
              <a:ext cx="1407414" cy="383666"/>
            </a:xfrm>
            <a:prstGeom prst="rect">
              <a:avLst/>
            </a:prstGeom>
            <a:blipFill>
              <a:blip r:embed="rId10" cstate="print"/>
              <a:stretch>
                <a:fillRect/>
              </a:stretch>
            </a:blipFill>
          </p:spPr>
          <p:txBody>
            <a:bodyPr wrap="square" lIns="0" tIns="0" rIns="0" bIns="0" rtlCol="0"/>
            <a:lstStyle/>
            <a:p>
              <a:endParaRPr/>
            </a:p>
          </p:txBody>
        </p:sp>
        <p:sp>
          <p:nvSpPr>
            <p:cNvPr id="22" name="object 22"/>
            <p:cNvSpPr/>
            <p:nvPr/>
          </p:nvSpPr>
          <p:spPr>
            <a:xfrm>
              <a:off x="6235572" y="990218"/>
              <a:ext cx="49530" cy="48895"/>
            </a:xfrm>
            <a:custGeom>
              <a:avLst/>
              <a:gdLst/>
              <a:ahLst/>
              <a:cxnLst/>
              <a:rect l="l" t="t" r="r" b="b"/>
              <a:pathLst>
                <a:path w="49529" h="48894">
                  <a:moveTo>
                    <a:pt x="0" y="0"/>
                  </a:moveTo>
                  <a:lnTo>
                    <a:pt x="49022" y="0"/>
                  </a:lnTo>
                  <a:lnTo>
                    <a:pt x="49022" y="48894"/>
                  </a:lnTo>
                  <a:lnTo>
                    <a:pt x="0" y="48894"/>
                  </a:lnTo>
                  <a:lnTo>
                    <a:pt x="0" y="0"/>
                  </a:lnTo>
                  <a:close/>
                </a:path>
              </a:pathLst>
            </a:custGeom>
            <a:ln w="9144">
              <a:solidFill>
                <a:srgbClr val="D03E0C"/>
              </a:solidFill>
            </a:ln>
          </p:spPr>
          <p:txBody>
            <a:bodyPr wrap="square" lIns="0" tIns="0" rIns="0" bIns="0" rtlCol="0"/>
            <a:lstStyle/>
            <a:p>
              <a:endParaRPr/>
            </a:p>
          </p:txBody>
        </p:sp>
        <p:sp>
          <p:nvSpPr>
            <p:cNvPr id="23" name="object 23"/>
            <p:cNvSpPr/>
            <p:nvPr/>
          </p:nvSpPr>
          <p:spPr>
            <a:xfrm>
              <a:off x="5239765" y="752602"/>
              <a:ext cx="118364" cy="178181"/>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5192775" y="655447"/>
              <a:ext cx="1407795" cy="318135"/>
            </a:xfrm>
            <a:custGeom>
              <a:avLst/>
              <a:gdLst/>
              <a:ahLst/>
              <a:cxnLst/>
              <a:rect l="l" t="t" r="r" b="b"/>
              <a:pathLst>
                <a:path w="1407795" h="318134">
                  <a:moveTo>
                    <a:pt x="650875" y="60578"/>
                  </a:moveTo>
                  <a:lnTo>
                    <a:pt x="702310" y="60578"/>
                  </a:lnTo>
                  <a:lnTo>
                    <a:pt x="702310" y="270763"/>
                  </a:lnTo>
                  <a:lnTo>
                    <a:pt x="830452" y="270763"/>
                  </a:lnTo>
                  <a:lnTo>
                    <a:pt x="830452" y="313816"/>
                  </a:lnTo>
                  <a:lnTo>
                    <a:pt x="650875" y="313816"/>
                  </a:lnTo>
                  <a:lnTo>
                    <a:pt x="650875" y="60578"/>
                  </a:lnTo>
                  <a:close/>
                </a:path>
                <a:path w="1407795" h="318134">
                  <a:moveTo>
                    <a:pt x="1203833" y="58547"/>
                  </a:moveTo>
                  <a:lnTo>
                    <a:pt x="1255395" y="58547"/>
                  </a:lnTo>
                  <a:lnTo>
                    <a:pt x="1255395" y="196850"/>
                  </a:lnTo>
                  <a:lnTo>
                    <a:pt x="1255514" y="211804"/>
                  </a:lnTo>
                  <a:lnTo>
                    <a:pt x="1262840" y="253618"/>
                  </a:lnTo>
                  <a:lnTo>
                    <a:pt x="1296872" y="273472"/>
                  </a:lnTo>
                  <a:lnTo>
                    <a:pt x="1307084" y="274065"/>
                  </a:lnTo>
                  <a:lnTo>
                    <a:pt x="1317369" y="273516"/>
                  </a:lnTo>
                  <a:lnTo>
                    <a:pt x="1351873" y="249388"/>
                  </a:lnTo>
                  <a:lnTo>
                    <a:pt x="1355852" y="199770"/>
                  </a:lnTo>
                  <a:lnTo>
                    <a:pt x="1355852" y="58547"/>
                  </a:lnTo>
                  <a:lnTo>
                    <a:pt x="1407414" y="58547"/>
                  </a:lnTo>
                  <a:lnTo>
                    <a:pt x="1407414" y="192658"/>
                  </a:lnTo>
                  <a:lnTo>
                    <a:pt x="1407152" y="213943"/>
                  </a:lnTo>
                  <a:lnTo>
                    <a:pt x="1403223" y="257555"/>
                  </a:lnTo>
                  <a:lnTo>
                    <a:pt x="1381652" y="295796"/>
                  </a:lnTo>
                  <a:lnTo>
                    <a:pt x="1347612" y="313795"/>
                  </a:lnTo>
                  <a:lnTo>
                    <a:pt x="1308608" y="318135"/>
                  </a:lnTo>
                  <a:lnTo>
                    <a:pt x="1291435" y="317611"/>
                  </a:lnTo>
                  <a:lnTo>
                    <a:pt x="1253109" y="309752"/>
                  </a:lnTo>
                  <a:lnTo>
                    <a:pt x="1218289" y="280945"/>
                  </a:lnTo>
                  <a:lnTo>
                    <a:pt x="1205087" y="232314"/>
                  </a:lnTo>
                  <a:lnTo>
                    <a:pt x="1203833" y="194690"/>
                  </a:lnTo>
                  <a:lnTo>
                    <a:pt x="1203833" y="58547"/>
                  </a:lnTo>
                  <a:close/>
                </a:path>
                <a:path w="1407795" h="318134">
                  <a:moveTo>
                    <a:pt x="966470" y="58547"/>
                  </a:moveTo>
                  <a:lnTo>
                    <a:pt x="1155700" y="58547"/>
                  </a:lnTo>
                  <a:lnTo>
                    <a:pt x="1155700" y="101726"/>
                  </a:lnTo>
                  <a:lnTo>
                    <a:pt x="1017904" y="101726"/>
                  </a:lnTo>
                  <a:lnTo>
                    <a:pt x="1017904" y="158368"/>
                  </a:lnTo>
                  <a:lnTo>
                    <a:pt x="1146175" y="158368"/>
                  </a:lnTo>
                  <a:lnTo>
                    <a:pt x="1146175" y="201294"/>
                  </a:lnTo>
                  <a:lnTo>
                    <a:pt x="1017904" y="201294"/>
                  </a:lnTo>
                  <a:lnTo>
                    <a:pt x="1017904" y="270763"/>
                  </a:lnTo>
                  <a:lnTo>
                    <a:pt x="1160526" y="270763"/>
                  </a:lnTo>
                  <a:lnTo>
                    <a:pt x="1160526" y="313816"/>
                  </a:lnTo>
                  <a:lnTo>
                    <a:pt x="966470" y="313816"/>
                  </a:lnTo>
                  <a:lnTo>
                    <a:pt x="966470" y="58547"/>
                  </a:lnTo>
                  <a:close/>
                </a:path>
                <a:path w="1407795" h="318134">
                  <a:moveTo>
                    <a:pt x="864235" y="58547"/>
                  </a:moveTo>
                  <a:lnTo>
                    <a:pt x="915797" y="58547"/>
                  </a:lnTo>
                  <a:lnTo>
                    <a:pt x="915797" y="313816"/>
                  </a:lnTo>
                  <a:lnTo>
                    <a:pt x="864235" y="313816"/>
                  </a:lnTo>
                  <a:lnTo>
                    <a:pt x="864235" y="58547"/>
                  </a:lnTo>
                  <a:close/>
                </a:path>
                <a:path w="1407795" h="318134">
                  <a:moveTo>
                    <a:pt x="255904" y="58547"/>
                  </a:moveTo>
                  <a:lnTo>
                    <a:pt x="307466" y="58547"/>
                  </a:lnTo>
                  <a:lnTo>
                    <a:pt x="307466" y="196850"/>
                  </a:lnTo>
                  <a:lnTo>
                    <a:pt x="307586" y="211947"/>
                  </a:lnTo>
                  <a:lnTo>
                    <a:pt x="315132" y="254617"/>
                  </a:lnTo>
                  <a:lnTo>
                    <a:pt x="359156" y="274065"/>
                  </a:lnTo>
                  <a:lnTo>
                    <a:pt x="377491" y="272135"/>
                  </a:lnTo>
                  <a:lnTo>
                    <a:pt x="405638" y="243077"/>
                  </a:lnTo>
                  <a:lnTo>
                    <a:pt x="407924" y="199770"/>
                  </a:lnTo>
                  <a:lnTo>
                    <a:pt x="407924" y="58547"/>
                  </a:lnTo>
                  <a:lnTo>
                    <a:pt x="459486" y="58547"/>
                  </a:lnTo>
                  <a:lnTo>
                    <a:pt x="459486" y="149605"/>
                  </a:lnTo>
                  <a:lnTo>
                    <a:pt x="471108" y="146677"/>
                  </a:lnTo>
                  <a:lnTo>
                    <a:pt x="500634" y="117982"/>
                  </a:lnTo>
                  <a:lnTo>
                    <a:pt x="500888" y="107441"/>
                  </a:lnTo>
                  <a:lnTo>
                    <a:pt x="477138" y="107441"/>
                  </a:lnTo>
                  <a:lnTo>
                    <a:pt x="477138" y="58547"/>
                  </a:lnTo>
                  <a:lnTo>
                    <a:pt x="526161" y="58547"/>
                  </a:lnTo>
                  <a:lnTo>
                    <a:pt x="526161" y="93599"/>
                  </a:lnTo>
                  <a:lnTo>
                    <a:pt x="520138" y="133310"/>
                  </a:lnTo>
                  <a:lnTo>
                    <a:pt x="488410" y="161829"/>
                  </a:lnTo>
                  <a:lnTo>
                    <a:pt x="459486" y="169417"/>
                  </a:lnTo>
                  <a:lnTo>
                    <a:pt x="459486" y="192658"/>
                  </a:lnTo>
                  <a:lnTo>
                    <a:pt x="458438" y="231393"/>
                  </a:lnTo>
                  <a:lnTo>
                    <a:pt x="449421" y="274891"/>
                  </a:lnTo>
                  <a:lnTo>
                    <a:pt x="407733" y="310991"/>
                  </a:lnTo>
                  <a:lnTo>
                    <a:pt x="360679" y="318135"/>
                  </a:lnTo>
                  <a:lnTo>
                    <a:pt x="332628" y="316230"/>
                  </a:lnTo>
                  <a:lnTo>
                    <a:pt x="289956" y="300990"/>
                  </a:lnTo>
                  <a:lnTo>
                    <a:pt x="263173" y="266795"/>
                  </a:lnTo>
                  <a:lnTo>
                    <a:pt x="256216" y="214883"/>
                  </a:lnTo>
                  <a:lnTo>
                    <a:pt x="255904" y="194690"/>
                  </a:lnTo>
                  <a:lnTo>
                    <a:pt x="255904" y="58547"/>
                  </a:lnTo>
                  <a:close/>
                </a:path>
                <a:path w="1407795" h="318134">
                  <a:moveTo>
                    <a:pt x="0" y="58547"/>
                  </a:moveTo>
                  <a:lnTo>
                    <a:pt x="94234" y="58547"/>
                  </a:lnTo>
                  <a:lnTo>
                    <a:pt x="109208" y="58854"/>
                  </a:lnTo>
                  <a:lnTo>
                    <a:pt x="153582" y="67347"/>
                  </a:lnTo>
                  <a:lnTo>
                    <a:pt x="188825" y="95819"/>
                  </a:lnTo>
                  <a:lnTo>
                    <a:pt x="209280" y="141249"/>
                  </a:lnTo>
                  <a:lnTo>
                    <a:pt x="213995" y="188594"/>
                  </a:lnTo>
                  <a:lnTo>
                    <a:pt x="213516" y="203838"/>
                  </a:lnTo>
                  <a:lnTo>
                    <a:pt x="206248" y="242950"/>
                  </a:lnTo>
                  <a:lnTo>
                    <a:pt x="187227" y="278776"/>
                  </a:lnTo>
                  <a:lnTo>
                    <a:pt x="153455" y="304377"/>
                  </a:lnTo>
                  <a:lnTo>
                    <a:pt x="110599" y="313481"/>
                  </a:lnTo>
                  <a:lnTo>
                    <a:pt x="97027" y="313816"/>
                  </a:lnTo>
                  <a:lnTo>
                    <a:pt x="0" y="313816"/>
                  </a:lnTo>
                  <a:lnTo>
                    <a:pt x="0" y="58547"/>
                  </a:lnTo>
                  <a:close/>
                </a:path>
                <a:path w="1407795" h="318134">
                  <a:moveTo>
                    <a:pt x="1050925" y="27177"/>
                  </a:moveTo>
                  <a:lnTo>
                    <a:pt x="1081913" y="27177"/>
                  </a:lnTo>
                  <a:lnTo>
                    <a:pt x="1119759" y="49783"/>
                  </a:lnTo>
                  <a:lnTo>
                    <a:pt x="1085469" y="49783"/>
                  </a:lnTo>
                  <a:lnTo>
                    <a:pt x="1066419" y="36956"/>
                  </a:lnTo>
                  <a:lnTo>
                    <a:pt x="1047241" y="49783"/>
                  </a:lnTo>
                  <a:lnTo>
                    <a:pt x="1012951" y="49783"/>
                  </a:lnTo>
                  <a:lnTo>
                    <a:pt x="1050925" y="27177"/>
                  </a:lnTo>
                  <a:close/>
                </a:path>
                <a:path w="1407795" h="318134">
                  <a:moveTo>
                    <a:pt x="395350" y="0"/>
                  </a:moveTo>
                  <a:lnTo>
                    <a:pt x="417957" y="0"/>
                  </a:lnTo>
                  <a:lnTo>
                    <a:pt x="417337" y="10955"/>
                  </a:lnTo>
                  <a:lnTo>
                    <a:pt x="396113" y="43687"/>
                  </a:lnTo>
                  <a:lnTo>
                    <a:pt x="386969" y="43687"/>
                  </a:lnTo>
                  <a:lnTo>
                    <a:pt x="383032" y="43687"/>
                  </a:lnTo>
                  <a:lnTo>
                    <a:pt x="355346" y="35432"/>
                  </a:lnTo>
                  <a:lnTo>
                    <a:pt x="344677" y="31368"/>
                  </a:lnTo>
                  <a:lnTo>
                    <a:pt x="336803" y="29337"/>
                  </a:lnTo>
                  <a:lnTo>
                    <a:pt x="331977" y="29337"/>
                  </a:lnTo>
                  <a:lnTo>
                    <a:pt x="328295" y="29337"/>
                  </a:lnTo>
                  <a:lnTo>
                    <a:pt x="319913" y="44450"/>
                  </a:lnTo>
                  <a:lnTo>
                    <a:pt x="297688" y="44450"/>
                  </a:lnTo>
                  <a:lnTo>
                    <a:pt x="297561" y="41782"/>
                  </a:lnTo>
                  <a:lnTo>
                    <a:pt x="297434" y="39624"/>
                  </a:lnTo>
                  <a:lnTo>
                    <a:pt x="297434" y="38226"/>
                  </a:lnTo>
                  <a:lnTo>
                    <a:pt x="319913" y="253"/>
                  </a:lnTo>
                  <a:lnTo>
                    <a:pt x="329184" y="253"/>
                  </a:lnTo>
                  <a:lnTo>
                    <a:pt x="333248" y="253"/>
                  </a:lnTo>
                  <a:lnTo>
                    <a:pt x="337058" y="635"/>
                  </a:lnTo>
                  <a:lnTo>
                    <a:pt x="340487" y="1524"/>
                  </a:lnTo>
                  <a:lnTo>
                    <a:pt x="344043" y="2412"/>
                  </a:lnTo>
                  <a:lnTo>
                    <a:pt x="350393" y="4825"/>
                  </a:lnTo>
                  <a:lnTo>
                    <a:pt x="359537" y="9016"/>
                  </a:lnTo>
                  <a:lnTo>
                    <a:pt x="368808" y="13080"/>
                  </a:lnTo>
                  <a:lnTo>
                    <a:pt x="376047" y="15239"/>
                  </a:lnTo>
                  <a:lnTo>
                    <a:pt x="381253" y="15239"/>
                  </a:lnTo>
                  <a:lnTo>
                    <a:pt x="384937" y="15239"/>
                  </a:lnTo>
                  <a:lnTo>
                    <a:pt x="388112" y="13969"/>
                  </a:lnTo>
                  <a:lnTo>
                    <a:pt x="390525" y="11683"/>
                  </a:lnTo>
                  <a:lnTo>
                    <a:pt x="393064" y="9398"/>
                  </a:lnTo>
                  <a:lnTo>
                    <a:pt x="394715" y="5461"/>
                  </a:lnTo>
                  <a:lnTo>
                    <a:pt x="395350" y="0"/>
                  </a:lnTo>
                  <a:close/>
                </a:path>
              </a:pathLst>
            </a:custGeom>
            <a:ln w="9144">
              <a:solidFill>
                <a:srgbClr val="D03E0C"/>
              </a:solidFill>
            </a:ln>
          </p:spPr>
          <p:txBody>
            <a:bodyPr wrap="square" lIns="0" tIns="0" rIns="0" bIns="0" rtlCol="0"/>
            <a:lstStyle/>
            <a:p>
              <a:endParaRPr/>
            </a:p>
          </p:txBody>
        </p:sp>
      </p:grpSp>
      <p:sp>
        <p:nvSpPr>
          <p:cNvPr id="25" name="object 25"/>
          <p:cNvSpPr/>
          <p:nvPr/>
        </p:nvSpPr>
        <p:spPr>
          <a:xfrm>
            <a:off x="1789775" y="1164336"/>
            <a:ext cx="5089379" cy="5381571"/>
          </a:xfrm>
          <a:prstGeom prst="rect">
            <a:avLst/>
          </a:prstGeom>
          <a:blipFill>
            <a:blip r:embed="rId12" cstate="print"/>
            <a:stretch>
              <a:fillRect/>
            </a:stretch>
          </a:blipFill>
        </p:spPr>
        <p:txBody>
          <a:bodyPr wrap="square" lIns="0" tIns="0" rIns="0" bIns="0" rtlCol="0"/>
          <a:lstStyle/>
          <a:p>
            <a:endParaRPr/>
          </a:p>
        </p:txBody>
      </p:sp>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36</a:t>
            </a:fld>
            <a:endParaRPr spc="-5" dirty="0"/>
          </a:p>
        </p:txBody>
      </p:sp>
    </p:spTree>
    <p:extLst>
      <p:ext uri="{BB962C8B-B14F-4D97-AF65-F5344CB8AC3E}">
        <p14:creationId xmlns:p14="http://schemas.microsoft.com/office/powerpoint/2010/main" val="1609787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304" y="6211823"/>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599"/>
                </a:lnTo>
                <a:lnTo>
                  <a:pt x="4644" y="274670"/>
                </a:lnTo>
                <a:lnTo>
                  <a:pt x="17964" y="317580"/>
                </a:lnTo>
                <a:lnTo>
                  <a:pt x="39041" y="356411"/>
                </a:lnTo>
                <a:lnTo>
                  <a:pt x="66955" y="390244"/>
                </a:lnTo>
                <a:lnTo>
                  <a:pt x="100788" y="418158"/>
                </a:lnTo>
                <a:lnTo>
                  <a:pt x="139619" y="439235"/>
                </a:lnTo>
                <a:lnTo>
                  <a:pt x="182529" y="452555"/>
                </a:lnTo>
                <a:lnTo>
                  <a:pt x="228600" y="457199"/>
                </a:lnTo>
                <a:lnTo>
                  <a:pt x="274670" y="452555"/>
                </a:lnTo>
                <a:lnTo>
                  <a:pt x="317580" y="439235"/>
                </a:lnTo>
                <a:lnTo>
                  <a:pt x="356411" y="418158"/>
                </a:lnTo>
                <a:lnTo>
                  <a:pt x="390244" y="390244"/>
                </a:lnTo>
                <a:lnTo>
                  <a:pt x="418158" y="356411"/>
                </a:lnTo>
                <a:lnTo>
                  <a:pt x="439235" y="317580"/>
                </a:lnTo>
                <a:lnTo>
                  <a:pt x="452555" y="274670"/>
                </a:lnTo>
                <a:lnTo>
                  <a:pt x="457200" y="228599"/>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D24717"/>
          </a:solidFill>
        </p:spPr>
        <p:txBody>
          <a:bodyPr wrap="square" lIns="0" tIns="0" rIns="0" bIns="0" rtlCol="0"/>
          <a:lstStyle/>
          <a:p>
            <a:endParaRPr/>
          </a:p>
        </p:txBody>
      </p:sp>
      <p:sp>
        <p:nvSpPr>
          <p:cNvPr id="3" name="object 3"/>
          <p:cNvSpPr txBox="1"/>
          <p:nvPr/>
        </p:nvSpPr>
        <p:spPr>
          <a:xfrm>
            <a:off x="264972" y="6319215"/>
            <a:ext cx="220979" cy="238125"/>
          </a:xfrm>
          <a:prstGeom prst="rect">
            <a:avLst/>
          </a:prstGeom>
        </p:spPr>
        <p:txBody>
          <a:bodyPr vert="horz" wrap="square" lIns="0" tIns="11430" rIns="0" bIns="0" rtlCol="0">
            <a:spAutoFit/>
          </a:bodyPr>
          <a:lstStyle/>
          <a:p>
            <a:pPr marL="12700">
              <a:lnSpc>
                <a:spcPct val="100000"/>
              </a:lnSpc>
              <a:spcBef>
                <a:spcPts val="90"/>
              </a:spcBef>
            </a:pPr>
            <a:r>
              <a:rPr sz="1400" spc="-15" dirty="0">
                <a:solidFill>
                  <a:srgbClr val="FFFFFF"/>
                </a:solidFill>
                <a:latin typeface="Arial"/>
                <a:cs typeface="Arial"/>
              </a:rPr>
              <a:t>22</a:t>
            </a:r>
            <a:endParaRPr sz="1400">
              <a:latin typeface="Arial"/>
              <a:cs typeface="Arial"/>
            </a:endParaRPr>
          </a:p>
        </p:txBody>
      </p:sp>
      <p:sp>
        <p:nvSpPr>
          <p:cNvPr id="4" name="object 4"/>
          <p:cNvSpPr txBox="1">
            <a:spLocks noGrp="1"/>
          </p:cNvSpPr>
          <p:nvPr>
            <p:ph type="title"/>
          </p:nvPr>
        </p:nvSpPr>
        <p:spPr>
          <a:xfrm>
            <a:off x="231140" y="144830"/>
            <a:ext cx="8604250" cy="756920"/>
          </a:xfrm>
          <a:prstGeom prst="rect">
            <a:avLst/>
          </a:prstGeom>
        </p:spPr>
        <p:txBody>
          <a:bodyPr vert="horz" wrap="square" lIns="0" tIns="12700" rIns="0" bIns="0" rtlCol="0">
            <a:spAutoFit/>
          </a:bodyPr>
          <a:lstStyle/>
          <a:p>
            <a:pPr marL="469900" marR="5080" indent="-457834">
              <a:lnSpc>
                <a:spcPct val="120000"/>
              </a:lnSpc>
              <a:spcBef>
                <a:spcPts val="100"/>
              </a:spcBef>
              <a:tabLst>
                <a:tab pos="469900" algn="l"/>
              </a:tabLst>
            </a:pPr>
            <a:r>
              <a:rPr spc="-10" dirty="0">
                <a:solidFill>
                  <a:srgbClr val="FF0000"/>
                </a:solidFill>
              </a:rPr>
              <a:t>1.	Cơ </a:t>
            </a:r>
            <a:r>
              <a:rPr dirty="0">
                <a:solidFill>
                  <a:srgbClr val="FF0000"/>
                </a:solidFill>
              </a:rPr>
              <a:t>sở </a:t>
            </a:r>
            <a:r>
              <a:rPr spc="-5" dirty="0">
                <a:solidFill>
                  <a:srgbClr val="FF0000"/>
                </a:solidFill>
              </a:rPr>
              <a:t>dữ </a:t>
            </a:r>
            <a:r>
              <a:rPr spc="-10" dirty="0">
                <a:solidFill>
                  <a:srgbClr val="FF0000"/>
                </a:solidFill>
              </a:rPr>
              <a:t>liệu </a:t>
            </a:r>
            <a:r>
              <a:rPr spc="-5" dirty="0">
                <a:solidFill>
                  <a:srgbClr val="FF0000"/>
                </a:solidFill>
              </a:rPr>
              <a:t>(Database), kho dữ </a:t>
            </a:r>
            <a:r>
              <a:rPr spc="-10" dirty="0">
                <a:solidFill>
                  <a:srgbClr val="FF0000"/>
                </a:solidFill>
              </a:rPr>
              <a:t>liệu </a:t>
            </a:r>
            <a:r>
              <a:rPr spc="-5" dirty="0">
                <a:solidFill>
                  <a:srgbClr val="FF0000"/>
                </a:solidFill>
              </a:rPr>
              <a:t>(Data </a:t>
            </a:r>
            <a:r>
              <a:rPr spc="-10" dirty="0">
                <a:solidFill>
                  <a:srgbClr val="FF0000"/>
                </a:solidFill>
              </a:rPr>
              <a:t>Warehouse), World  Wide </a:t>
            </a:r>
            <a:r>
              <a:rPr spc="-20" dirty="0">
                <a:solidFill>
                  <a:srgbClr val="FF0000"/>
                </a:solidFill>
              </a:rPr>
              <a:t>Web </a:t>
            </a:r>
            <a:r>
              <a:rPr spc="5" dirty="0">
                <a:solidFill>
                  <a:srgbClr val="FF0000"/>
                </a:solidFill>
              </a:rPr>
              <a:t>và </a:t>
            </a:r>
            <a:r>
              <a:rPr spc="-10" dirty="0">
                <a:solidFill>
                  <a:srgbClr val="FF0000"/>
                </a:solidFill>
              </a:rPr>
              <a:t>các </a:t>
            </a:r>
            <a:r>
              <a:rPr spc="-5" dirty="0">
                <a:solidFill>
                  <a:srgbClr val="FF0000"/>
                </a:solidFill>
              </a:rPr>
              <a:t>nguồn </a:t>
            </a:r>
            <a:r>
              <a:rPr spc="-10" dirty="0">
                <a:solidFill>
                  <a:srgbClr val="FF0000"/>
                </a:solidFill>
              </a:rPr>
              <a:t>chứa </a:t>
            </a:r>
            <a:r>
              <a:rPr spc="-5" dirty="0">
                <a:solidFill>
                  <a:srgbClr val="FF0000"/>
                </a:solidFill>
              </a:rPr>
              <a:t>thông tin</a:t>
            </a:r>
            <a:r>
              <a:rPr spc="95" dirty="0">
                <a:solidFill>
                  <a:srgbClr val="FF0000"/>
                </a:solidFill>
              </a:rPr>
              <a:t> </a:t>
            </a:r>
            <a:r>
              <a:rPr spc="-10" dirty="0">
                <a:solidFill>
                  <a:srgbClr val="FF0000"/>
                </a:solidFill>
              </a:rPr>
              <a:t>khác:</a:t>
            </a:r>
          </a:p>
        </p:txBody>
      </p:sp>
      <p:sp>
        <p:nvSpPr>
          <p:cNvPr id="5" name="object 5"/>
          <p:cNvSpPr txBox="1"/>
          <p:nvPr/>
        </p:nvSpPr>
        <p:spPr>
          <a:xfrm>
            <a:off x="231140" y="877111"/>
            <a:ext cx="8607425" cy="3470910"/>
          </a:xfrm>
          <a:prstGeom prst="rect">
            <a:avLst/>
          </a:prstGeom>
        </p:spPr>
        <p:txBody>
          <a:bodyPr vert="horz" wrap="square" lIns="0" tIns="73025" rIns="0" bIns="0" rtlCol="0">
            <a:spAutoFit/>
          </a:bodyPr>
          <a:lstStyle/>
          <a:p>
            <a:pPr marL="927100" indent="-457834">
              <a:lnSpc>
                <a:spcPct val="100000"/>
              </a:lnSpc>
              <a:spcBef>
                <a:spcPts val="575"/>
              </a:spcBef>
              <a:buFont typeface="Wingdings"/>
              <a:buChar char=""/>
              <a:tabLst>
                <a:tab pos="927100" algn="l"/>
                <a:tab pos="927735" algn="l"/>
              </a:tabLst>
            </a:pPr>
            <a:r>
              <a:rPr sz="2000" dirty="0">
                <a:latin typeface="Arial"/>
                <a:cs typeface="Arial"/>
              </a:rPr>
              <a:t>Đây</a:t>
            </a:r>
            <a:r>
              <a:rPr sz="2000" spc="245" dirty="0">
                <a:latin typeface="Arial"/>
                <a:cs typeface="Arial"/>
              </a:rPr>
              <a:t> </a:t>
            </a:r>
            <a:r>
              <a:rPr sz="2000" dirty="0">
                <a:latin typeface="Arial"/>
                <a:cs typeface="Arial"/>
              </a:rPr>
              <a:t>có</a:t>
            </a:r>
            <a:r>
              <a:rPr sz="2000" spc="280" dirty="0">
                <a:latin typeface="Arial"/>
                <a:cs typeface="Arial"/>
              </a:rPr>
              <a:t> </a:t>
            </a:r>
            <a:r>
              <a:rPr sz="2000" dirty="0">
                <a:latin typeface="Arial"/>
                <a:cs typeface="Arial"/>
              </a:rPr>
              <a:t>thể</a:t>
            </a:r>
            <a:r>
              <a:rPr sz="2000" spc="280" dirty="0">
                <a:latin typeface="Arial"/>
                <a:cs typeface="Arial"/>
              </a:rPr>
              <a:t> </a:t>
            </a:r>
            <a:r>
              <a:rPr sz="2000" dirty="0">
                <a:latin typeface="Arial"/>
                <a:cs typeface="Arial"/>
              </a:rPr>
              <a:t>là</a:t>
            </a:r>
            <a:r>
              <a:rPr sz="2000" spc="280" dirty="0">
                <a:latin typeface="Arial"/>
                <a:cs typeface="Arial"/>
              </a:rPr>
              <a:t> </a:t>
            </a:r>
            <a:r>
              <a:rPr sz="2000" spc="5" dirty="0">
                <a:latin typeface="Arial"/>
                <a:cs typeface="Arial"/>
              </a:rPr>
              <a:t>một</a:t>
            </a:r>
            <a:r>
              <a:rPr sz="2000" spc="280" dirty="0">
                <a:latin typeface="Arial"/>
                <a:cs typeface="Arial"/>
              </a:rPr>
              <a:t> </a:t>
            </a:r>
            <a:r>
              <a:rPr sz="2000" spc="-10" dirty="0">
                <a:latin typeface="Arial"/>
                <a:cs typeface="Arial"/>
              </a:rPr>
              <a:t>hoặc</a:t>
            </a:r>
            <a:r>
              <a:rPr sz="2000" spc="270" dirty="0">
                <a:latin typeface="Arial"/>
                <a:cs typeface="Arial"/>
              </a:rPr>
              <a:t> </a:t>
            </a:r>
            <a:r>
              <a:rPr sz="2000" spc="-10" dirty="0">
                <a:latin typeface="Arial"/>
                <a:cs typeface="Arial"/>
              </a:rPr>
              <a:t>một</a:t>
            </a:r>
            <a:r>
              <a:rPr sz="2000" spc="280" dirty="0">
                <a:latin typeface="Arial"/>
                <a:cs typeface="Arial"/>
              </a:rPr>
              <a:t> </a:t>
            </a:r>
            <a:r>
              <a:rPr sz="2000" spc="-10" dirty="0">
                <a:latin typeface="Arial"/>
                <a:cs typeface="Arial"/>
              </a:rPr>
              <a:t>nhóm</a:t>
            </a:r>
            <a:r>
              <a:rPr sz="2000" spc="325" dirty="0">
                <a:latin typeface="Arial"/>
                <a:cs typeface="Arial"/>
              </a:rPr>
              <a:t> </a:t>
            </a:r>
            <a:r>
              <a:rPr sz="2000" spc="-5" dirty="0">
                <a:latin typeface="Arial"/>
                <a:cs typeface="Arial"/>
              </a:rPr>
              <a:t>các</a:t>
            </a:r>
            <a:r>
              <a:rPr sz="2000" spc="270" dirty="0">
                <a:latin typeface="Arial"/>
                <a:cs typeface="Arial"/>
              </a:rPr>
              <a:t> </a:t>
            </a:r>
            <a:r>
              <a:rPr sz="2000" dirty="0">
                <a:latin typeface="Arial"/>
                <a:cs typeface="Arial"/>
              </a:rPr>
              <a:t>cơ</a:t>
            </a:r>
            <a:r>
              <a:rPr sz="2000" spc="270" dirty="0">
                <a:latin typeface="Arial"/>
                <a:cs typeface="Arial"/>
              </a:rPr>
              <a:t> </a:t>
            </a:r>
            <a:r>
              <a:rPr sz="2000" dirty="0">
                <a:latin typeface="Arial"/>
                <a:cs typeface="Arial"/>
              </a:rPr>
              <a:t>sở</a:t>
            </a:r>
            <a:r>
              <a:rPr sz="2000" spc="270" dirty="0">
                <a:latin typeface="Arial"/>
                <a:cs typeface="Arial"/>
              </a:rPr>
              <a:t> </a:t>
            </a:r>
            <a:r>
              <a:rPr sz="2000" spc="-10" dirty="0">
                <a:latin typeface="Arial"/>
                <a:cs typeface="Arial"/>
              </a:rPr>
              <a:t>dữ</a:t>
            </a:r>
            <a:r>
              <a:rPr sz="2000" spc="290" dirty="0">
                <a:latin typeface="Arial"/>
                <a:cs typeface="Arial"/>
              </a:rPr>
              <a:t> </a:t>
            </a:r>
            <a:r>
              <a:rPr sz="2000" dirty="0">
                <a:latin typeface="Arial"/>
                <a:cs typeface="Arial"/>
              </a:rPr>
              <a:t>liệu/kho</a:t>
            </a:r>
            <a:r>
              <a:rPr sz="2000" spc="270" dirty="0">
                <a:latin typeface="Arial"/>
                <a:cs typeface="Arial"/>
              </a:rPr>
              <a:t> </a:t>
            </a:r>
            <a:r>
              <a:rPr sz="2000" spc="-10" dirty="0">
                <a:latin typeface="Arial"/>
                <a:cs typeface="Arial"/>
              </a:rPr>
              <a:t>dữ</a:t>
            </a:r>
            <a:r>
              <a:rPr sz="2000" spc="290" dirty="0">
                <a:latin typeface="Arial"/>
                <a:cs typeface="Arial"/>
              </a:rPr>
              <a:t> </a:t>
            </a:r>
            <a:r>
              <a:rPr sz="2000" spc="-10" dirty="0">
                <a:latin typeface="Arial"/>
                <a:cs typeface="Arial"/>
              </a:rPr>
              <a:t>liệu</a:t>
            </a:r>
            <a:endParaRPr sz="2000">
              <a:latin typeface="Arial"/>
              <a:cs typeface="Arial"/>
            </a:endParaRPr>
          </a:p>
          <a:p>
            <a:pPr marL="927100">
              <a:lnSpc>
                <a:spcPct val="100000"/>
              </a:lnSpc>
              <a:spcBef>
                <a:spcPts val="480"/>
              </a:spcBef>
            </a:pPr>
            <a:r>
              <a:rPr sz="2000" spc="-15" dirty="0">
                <a:latin typeface="Arial"/>
                <a:cs typeface="Arial"/>
              </a:rPr>
              <a:t>hoặc </a:t>
            </a:r>
            <a:r>
              <a:rPr sz="2000" spc="-5" dirty="0">
                <a:latin typeface="Arial"/>
                <a:cs typeface="Arial"/>
              </a:rPr>
              <a:t>các </a:t>
            </a:r>
            <a:r>
              <a:rPr sz="2000" spc="-15" dirty="0">
                <a:latin typeface="Arial"/>
                <a:cs typeface="Arial"/>
              </a:rPr>
              <a:t>nguồn </a:t>
            </a:r>
            <a:r>
              <a:rPr sz="2000" spc="-5" dirty="0">
                <a:latin typeface="Arial"/>
                <a:cs typeface="Arial"/>
              </a:rPr>
              <a:t>chứa </a:t>
            </a:r>
            <a:r>
              <a:rPr sz="2000" spc="-10" dirty="0">
                <a:latin typeface="Arial"/>
                <a:cs typeface="Arial"/>
              </a:rPr>
              <a:t>thông tin </a:t>
            </a:r>
            <a:r>
              <a:rPr sz="2000" spc="-5" dirty="0">
                <a:latin typeface="Arial"/>
                <a:cs typeface="Arial"/>
              </a:rPr>
              <a:t>(information</a:t>
            </a:r>
            <a:r>
              <a:rPr sz="2000" spc="130" dirty="0">
                <a:latin typeface="Arial"/>
                <a:cs typeface="Arial"/>
              </a:rPr>
              <a:t> </a:t>
            </a:r>
            <a:r>
              <a:rPr sz="2000" spc="-5" dirty="0">
                <a:latin typeface="Arial"/>
                <a:cs typeface="Arial"/>
              </a:rPr>
              <a:t>repositories).</a:t>
            </a:r>
            <a:endParaRPr sz="2000">
              <a:latin typeface="Arial"/>
              <a:cs typeface="Arial"/>
            </a:endParaRPr>
          </a:p>
          <a:p>
            <a:pPr marL="927100" indent="-457834">
              <a:lnSpc>
                <a:spcPct val="100000"/>
              </a:lnSpc>
              <a:spcBef>
                <a:spcPts val="484"/>
              </a:spcBef>
              <a:buFont typeface="Wingdings"/>
              <a:buChar char=""/>
              <a:tabLst>
                <a:tab pos="927100" algn="l"/>
                <a:tab pos="927735" algn="l"/>
              </a:tabLst>
            </a:pPr>
            <a:r>
              <a:rPr sz="2000" spc="-5" dirty="0">
                <a:latin typeface="Arial"/>
                <a:cs typeface="Arial"/>
              </a:rPr>
              <a:t>Các </a:t>
            </a:r>
            <a:r>
              <a:rPr sz="2000" spc="10" dirty="0">
                <a:latin typeface="Arial"/>
                <a:cs typeface="Arial"/>
              </a:rPr>
              <a:t>kỹ</a:t>
            </a:r>
            <a:r>
              <a:rPr sz="2000" spc="550" dirty="0">
                <a:latin typeface="Arial"/>
                <a:cs typeface="Arial"/>
              </a:rPr>
              <a:t> </a:t>
            </a:r>
            <a:r>
              <a:rPr sz="2000" spc="-5" dirty="0">
                <a:latin typeface="Arial"/>
                <a:cs typeface="Arial"/>
              </a:rPr>
              <a:t>thuật làm sạch </a:t>
            </a:r>
            <a:r>
              <a:rPr sz="2000" spc="-10" dirty="0">
                <a:latin typeface="Arial"/>
                <a:cs typeface="Arial"/>
              </a:rPr>
              <a:t>dữ liệu </a:t>
            </a:r>
            <a:r>
              <a:rPr sz="2000" spc="-15" dirty="0">
                <a:latin typeface="Arial"/>
                <a:cs typeface="Arial"/>
              </a:rPr>
              <a:t>và </a:t>
            </a:r>
            <a:r>
              <a:rPr sz="2000" spc="-5" dirty="0">
                <a:latin typeface="Arial"/>
                <a:cs typeface="Arial"/>
              </a:rPr>
              <a:t>tích hợp </a:t>
            </a:r>
            <a:r>
              <a:rPr sz="2000" spc="-10" dirty="0">
                <a:latin typeface="Arial"/>
                <a:cs typeface="Arial"/>
              </a:rPr>
              <a:t>dữ </a:t>
            </a:r>
            <a:r>
              <a:rPr sz="2000" spc="-5" dirty="0">
                <a:latin typeface="Arial"/>
                <a:cs typeface="Arial"/>
              </a:rPr>
              <a:t>liệu </a:t>
            </a:r>
            <a:r>
              <a:rPr sz="2000" dirty="0">
                <a:latin typeface="Arial"/>
                <a:cs typeface="Arial"/>
              </a:rPr>
              <a:t>có </a:t>
            </a:r>
            <a:r>
              <a:rPr sz="2000" spc="-5" dirty="0">
                <a:latin typeface="Arial"/>
                <a:cs typeface="Arial"/>
              </a:rPr>
              <a:t>thể </a:t>
            </a:r>
            <a:r>
              <a:rPr sz="2000" spc="-10" dirty="0">
                <a:latin typeface="Arial"/>
                <a:cs typeface="Arial"/>
              </a:rPr>
              <a:t>được </a:t>
            </a:r>
            <a:r>
              <a:rPr sz="2000" spc="-5" dirty="0">
                <a:latin typeface="Arial"/>
                <a:cs typeface="Arial"/>
              </a:rPr>
              <a:t>thực</a:t>
            </a:r>
            <a:endParaRPr sz="2000">
              <a:latin typeface="Arial"/>
              <a:cs typeface="Arial"/>
            </a:endParaRPr>
          </a:p>
          <a:p>
            <a:pPr marL="927100">
              <a:lnSpc>
                <a:spcPct val="100000"/>
              </a:lnSpc>
              <a:spcBef>
                <a:spcPts val="480"/>
              </a:spcBef>
            </a:pPr>
            <a:r>
              <a:rPr sz="2000" spc="-15" dirty="0">
                <a:latin typeface="Arial"/>
                <a:cs typeface="Arial"/>
              </a:rPr>
              <a:t>hiện </a:t>
            </a:r>
            <a:r>
              <a:rPr sz="2000" spc="-5" dirty="0">
                <a:latin typeface="Arial"/>
                <a:cs typeface="Arial"/>
              </a:rPr>
              <a:t>trên các </a:t>
            </a:r>
            <a:r>
              <a:rPr sz="2000" spc="-10" dirty="0">
                <a:latin typeface="Arial"/>
                <a:cs typeface="Arial"/>
              </a:rPr>
              <a:t>dữ </a:t>
            </a:r>
            <a:r>
              <a:rPr sz="2000" spc="-15" dirty="0">
                <a:latin typeface="Arial"/>
                <a:cs typeface="Arial"/>
              </a:rPr>
              <a:t>liệu</a:t>
            </a:r>
            <a:r>
              <a:rPr sz="2000" spc="95" dirty="0">
                <a:latin typeface="Arial"/>
                <a:cs typeface="Arial"/>
              </a:rPr>
              <a:t> </a:t>
            </a:r>
            <a:r>
              <a:rPr sz="2000" spc="-60" dirty="0">
                <a:latin typeface="Arial"/>
                <a:cs typeface="Arial"/>
              </a:rPr>
              <a:t>này.</a:t>
            </a:r>
            <a:endParaRPr sz="2000">
              <a:latin typeface="Arial"/>
              <a:cs typeface="Arial"/>
            </a:endParaRPr>
          </a:p>
          <a:p>
            <a:pPr marL="469900" indent="-457834">
              <a:lnSpc>
                <a:spcPct val="100000"/>
              </a:lnSpc>
              <a:spcBef>
                <a:spcPts val="1080"/>
              </a:spcBef>
              <a:buAutoNum type="arabicPeriod" startAt="2"/>
              <a:tabLst>
                <a:tab pos="469900" algn="l"/>
                <a:tab pos="470534" algn="l"/>
                <a:tab pos="1122680" algn="l"/>
                <a:tab pos="1732280" algn="l"/>
                <a:tab pos="2213610" algn="l"/>
                <a:tab pos="2695575" algn="l"/>
                <a:tab pos="3195955" algn="l"/>
                <a:tab pos="3793490" algn="l"/>
                <a:tab pos="4545965" algn="l"/>
                <a:tab pos="5156200" algn="l"/>
                <a:tab pos="5656580" algn="l"/>
                <a:tab pos="6250940" algn="l"/>
                <a:tab pos="7625715" algn="l"/>
                <a:tab pos="8040370" algn="l"/>
              </a:tabLst>
            </a:pPr>
            <a:r>
              <a:rPr sz="2000" b="1" spc="30" dirty="0">
                <a:solidFill>
                  <a:srgbClr val="FF0000"/>
                </a:solidFill>
                <a:latin typeface="Arial"/>
                <a:cs typeface="Arial"/>
              </a:rPr>
              <a:t>M</a:t>
            </a:r>
            <a:r>
              <a:rPr sz="2000" b="1" spc="-5" dirty="0">
                <a:solidFill>
                  <a:srgbClr val="FF0000"/>
                </a:solidFill>
                <a:latin typeface="Arial"/>
                <a:cs typeface="Arial"/>
              </a:rPr>
              <a:t>áy</a:t>
            </a:r>
            <a:r>
              <a:rPr sz="2000" b="1" dirty="0">
                <a:solidFill>
                  <a:srgbClr val="FF0000"/>
                </a:solidFill>
                <a:latin typeface="Arial"/>
                <a:cs typeface="Arial"/>
              </a:rPr>
              <a:t>	</a:t>
            </a:r>
            <a:r>
              <a:rPr sz="2000" b="1" spc="-10" dirty="0">
                <a:solidFill>
                  <a:srgbClr val="FF0000"/>
                </a:solidFill>
                <a:latin typeface="Arial"/>
                <a:cs typeface="Arial"/>
              </a:rPr>
              <a:t>ch</a:t>
            </a:r>
            <a:r>
              <a:rPr sz="2000" b="1" spc="-5" dirty="0">
                <a:solidFill>
                  <a:srgbClr val="FF0000"/>
                </a:solidFill>
                <a:latin typeface="Arial"/>
                <a:cs typeface="Arial"/>
              </a:rPr>
              <a:t>ủ</a:t>
            </a:r>
            <a:r>
              <a:rPr sz="2000" b="1" dirty="0">
                <a:solidFill>
                  <a:srgbClr val="FF0000"/>
                </a:solidFill>
                <a:latin typeface="Arial"/>
                <a:cs typeface="Arial"/>
              </a:rPr>
              <a:t>	</a:t>
            </a:r>
            <a:r>
              <a:rPr sz="2000" b="1" spc="15" dirty="0">
                <a:solidFill>
                  <a:srgbClr val="FF0000"/>
                </a:solidFill>
                <a:latin typeface="Arial"/>
                <a:cs typeface="Arial"/>
              </a:rPr>
              <a:t>c</a:t>
            </a:r>
            <a:r>
              <a:rPr sz="2000" b="1" spc="-10" dirty="0">
                <a:solidFill>
                  <a:srgbClr val="FF0000"/>
                </a:solidFill>
                <a:latin typeface="Arial"/>
                <a:cs typeface="Arial"/>
              </a:rPr>
              <a:t>ơ</a:t>
            </a:r>
            <a:r>
              <a:rPr sz="2000" b="1" dirty="0">
                <a:solidFill>
                  <a:srgbClr val="FF0000"/>
                </a:solidFill>
                <a:latin typeface="Arial"/>
                <a:cs typeface="Arial"/>
              </a:rPr>
              <a:t>	</a:t>
            </a:r>
            <a:r>
              <a:rPr sz="2000" b="1" spc="15" dirty="0">
                <a:solidFill>
                  <a:srgbClr val="FF0000"/>
                </a:solidFill>
                <a:latin typeface="Arial"/>
                <a:cs typeface="Arial"/>
              </a:rPr>
              <a:t>s</a:t>
            </a:r>
            <a:r>
              <a:rPr sz="2000" b="1" spc="-10" dirty="0">
                <a:solidFill>
                  <a:srgbClr val="FF0000"/>
                </a:solidFill>
                <a:latin typeface="Arial"/>
                <a:cs typeface="Arial"/>
              </a:rPr>
              <a:t>ở</a:t>
            </a:r>
            <a:r>
              <a:rPr sz="2000" b="1" dirty="0">
                <a:solidFill>
                  <a:srgbClr val="FF0000"/>
                </a:solidFill>
                <a:latin typeface="Arial"/>
                <a:cs typeface="Arial"/>
              </a:rPr>
              <a:t>	</a:t>
            </a:r>
            <a:r>
              <a:rPr sz="2000" b="1" spc="25" dirty="0">
                <a:solidFill>
                  <a:srgbClr val="FF0000"/>
                </a:solidFill>
                <a:latin typeface="Arial"/>
                <a:cs typeface="Arial"/>
              </a:rPr>
              <a:t>d</a:t>
            </a:r>
            <a:r>
              <a:rPr sz="2000" b="1" spc="-10" dirty="0">
                <a:solidFill>
                  <a:srgbClr val="FF0000"/>
                </a:solidFill>
                <a:latin typeface="Arial"/>
                <a:cs typeface="Arial"/>
              </a:rPr>
              <a:t>ữ</a:t>
            </a:r>
            <a:r>
              <a:rPr sz="2000" b="1" dirty="0">
                <a:solidFill>
                  <a:srgbClr val="FF0000"/>
                </a:solidFill>
                <a:latin typeface="Arial"/>
                <a:cs typeface="Arial"/>
              </a:rPr>
              <a:t>	</a:t>
            </a:r>
            <a:r>
              <a:rPr sz="2000" b="1" spc="-5" dirty="0">
                <a:solidFill>
                  <a:srgbClr val="FF0000"/>
                </a:solidFill>
                <a:latin typeface="Arial"/>
                <a:cs typeface="Arial"/>
              </a:rPr>
              <a:t>li</a:t>
            </a:r>
            <a:r>
              <a:rPr sz="2000" b="1" spc="5" dirty="0">
                <a:solidFill>
                  <a:srgbClr val="FF0000"/>
                </a:solidFill>
                <a:latin typeface="Arial"/>
                <a:cs typeface="Arial"/>
              </a:rPr>
              <a:t>ệ</a:t>
            </a:r>
            <a:r>
              <a:rPr sz="2000" b="1" spc="-5" dirty="0">
                <a:solidFill>
                  <a:srgbClr val="FF0000"/>
                </a:solidFill>
                <a:latin typeface="Arial"/>
                <a:cs typeface="Arial"/>
              </a:rPr>
              <a:t>u</a:t>
            </a:r>
            <a:r>
              <a:rPr sz="2000" b="1" dirty="0">
                <a:solidFill>
                  <a:srgbClr val="FF0000"/>
                </a:solidFill>
                <a:latin typeface="Arial"/>
                <a:cs typeface="Arial"/>
              </a:rPr>
              <a:t>	</a:t>
            </a:r>
            <a:r>
              <a:rPr sz="2000" b="1" spc="-5" dirty="0">
                <a:solidFill>
                  <a:srgbClr val="FF0000"/>
                </a:solidFill>
                <a:latin typeface="Arial"/>
                <a:cs typeface="Arial"/>
              </a:rPr>
              <a:t>ho</a:t>
            </a:r>
            <a:r>
              <a:rPr sz="2000" b="1" spc="-10" dirty="0">
                <a:solidFill>
                  <a:srgbClr val="FF0000"/>
                </a:solidFill>
                <a:latin typeface="Arial"/>
                <a:cs typeface="Arial"/>
              </a:rPr>
              <a:t>ặ</a:t>
            </a:r>
            <a:r>
              <a:rPr sz="2000" b="1" spc="-5" dirty="0">
                <a:solidFill>
                  <a:srgbClr val="FF0000"/>
                </a:solidFill>
                <a:latin typeface="Arial"/>
                <a:cs typeface="Arial"/>
              </a:rPr>
              <a:t>c</a:t>
            </a:r>
            <a:r>
              <a:rPr sz="2000" b="1" dirty="0">
                <a:solidFill>
                  <a:srgbClr val="FF0000"/>
                </a:solidFill>
                <a:latin typeface="Arial"/>
                <a:cs typeface="Arial"/>
              </a:rPr>
              <a:t>	</a:t>
            </a:r>
            <a:r>
              <a:rPr sz="2000" b="1" spc="-5" dirty="0">
                <a:solidFill>
                  <a:srgbClr val="FF0000"/>
                </a:solidFill>
                <a:latin typeface="Arial"/>
                <a:cs typeface="Arial"/>
              </a:rPr>
              <a:t>kho</a:t>
            </a:r>
            <a:r>
              <a:rPr sz="2000" b="1" dirty="0">
                <a:solidFill>
                  <a:srgbClr val="FF0000"/>
                </a:solidFill>
                <a:latin typeface="Arial"/>
                <a:cs typeface="Arial"/>
              </a:rPr>
              <a:t>	</a:t>
            </a:r>
            <a:r>
              <a:rPr sz="2000" b="1" spc="25" dirty="0">
                <a:solidFill>
                  <a:srgbClr val="FF0000"/>
                </a:solidFill>
                <a:latin typeface="Arial"/>
                <a:cs typeface="Arial"/>
              </a:rPr>
              <a:t>d</a:t>
            </a:r>
            <a:r>
              <a:rPr sz="2000" b="1" spc="-10" dirty="0">
                <a:solidFill>
                  <a:srgbClr val="FF0000"/>
                </a:solidFill>
                <a:latin typeface="Arial"/>
                <a:cs typeface="Arial"/>
              </a:rPr>
              <a:t>ữ</a:t>
            </a:r>
            <a:r>
              <a:rPr sz="2000" b="1" dirty="0">
                <a:solidFill>
                  <a:srgbClr val="FF0000"/>
                </a:solidFill>
                <a:latin typeface="Arial"/>
                <a:cs typeface="Arial"/>
              </a:rPr>
              <a:t>	</a:t>
            </a:r>
            <a:r>
              <a:rPr sz="2000" b="1" spc="-5" dirty="0">
                <a:solidFill>
                  <a:srgbClr val="FF0000"/>
                </a:solidFill>
                <a:latin typeface="Arial"/>
                <a:cs typeface="Arial"/>
              </a:rPr>
              <a:t>li</a:t>
            </a:r>
            <a:r>
              <a:rPr sz="2000" b="1" spc="-15" dirty="0">
                <a:solidFill>
                  <a:srgbClr val="FF0000"/>
                </a:solidFill>
                <a:latin typeface="Arial"/>
                <a:cs typeface="Arial"/>
              </a:rPr>
              <a:t>ệ</a:t>
            </a:r>
            <a:r>
              <a:rPr sz="2000" b="1" spc="-5" dirty="0">
                <a:solidFill>
                  <a:srgbClr val="FF0000"/>
                </a:solidFill>
                <a:latin typeface="Arial"/>
                <a:cs typeface="Arial"/>
              </a:rPr>
              <a:t>u</a:t>
            </a:r>
            <a:r>
              <a:rPr sz="2000" b="1" dirty="0">
                <a:solidFill>
                  <a:srgbClr val="FF0000"/>
                </a:solidFill>
                <a:latin typeface="Arial"/>
                <a:cs typeface="Arial"/>
              </a:rPr>
              <a:t>	(</a:t>
            </a:r>
            <a:r>
              <a:rPr sz="2000" b="1" spc="10" dirty="0">
                <a:solidFill>
                  <a:srgbClr val="FF0000"/>
                </a:solidFill>
                <a:latin typeface="Arial"/>
                <a:cs typeface="Arial"/>
              </a:rPr>
              <a:t>D</a:t>
            </a:r>
            <a:r>
              <a:rPr sz="2000" b="1" spc="-5" dirty="0">
                <a:solidFill>
                  <a:srgbClr val="FF0000"/>
                </a:solidFill>
                <a:latin typeface="Arial"/>
                <a:cs typeface="Arial"/>
              </a:rPr>
              <a:t>ataba</a:t>
            </a:r>
            <a:r>
              <a:rPr sz="2000" b="1" spc="-15" dirty="0">
                <a:solidFill>
                  <a:srgbClr val="FF0000"/>
                </a:solidFill>
                <a:latin typeface="Arial"/>
                <a:cs typeface="Arial"/>
              </a:rPr>
              <a:t>s</a:t>
            </a:r>
            <a:r>
              <a:rPr sz="2000" b="1" spc="-5" dirty="0">
                <a:solidFill>
                  <a:srgbClr val="FF0000"/>
                </a:solidFill>
                <a:latin typeface="Arial"/>
                <a:cs typeface="Arial"/>
              </a:rPr>
              <a:t>e</a:t>
            </a:r>
            <a:r>
              <a:rPr sz="2000" b="1" dirty="0">
                <a:solidFill>
                  <a:srgbClr val="FF0000"/>
                </a:solidFill>
                <a:latin typeface="Arial"/>
                <a:cs typeface="Arial"/>
              </a:rPr>
              <a:t>	</a:t>
            </a:r>
            <a:r>
              <a:rPr sz="2000" b="1" spc="-5" dirty="0">
                <a:solidFill>
                  <a:srgbClr val="FF0000"/>
                </a:solidFill>
                <a:latin typeface="Arial"/>
                <a:cs typeface="Arial"/>
              </a:rPr>
              <a:t>or</a:t>
            </a:r>
            <a:r>
              <a:rPr sz="2000" b="1" dirty="0">
                <a:solidFill>
                  <a:srgbClr val="FF0000"/>
                </a:solidFill>
                <a:latin typeface="Arial"/>
                <a:cs typeface="Arial"/>
              </a:rPr>
              <a:t>	</a:t>
            </a:r>
            <a:r>
              <a:rPr sz="2000" b="1" spc="-10" dirty="0">
                <a:solidFill>
                  <a:srgbClr val="FF0000"/>
                </a:solidFill>
                <a:latin typeface="Arial"/>
                <a:cs typeface="Arial"/>
              </a:rPr>
              <a:t>Da</a:t>
            </a:r>
            <a:r>
              <a:rPr sz="2000" b="1" spc="20" dirty="0">
                <a:solidFill>
                  <a:srgbClr val="FF0000"/>
                </a:solidFill>
                <a:latin typeface="Arial"/>
                <a:cs typeface="Arial"/>
              </a:rPr>
              <a:t>t</a:t>
            </a:r>
            <a:r>
              <a:rPr sz="2000" b="1" spc="-5" dirty="0">
                <a:solidFill>
                  <a:srgbClr val="FF0000"/>
                </a:solidFill>
                <a:latin typeface="Arial"/>
                <a:cs typeface="Arial"/>
              </a:rPr>
              <a:t>a</a:t>
            </a:r>
            <a:endParaRPr sz="2000">
              <a:latin typeface="Arial"/>
              <a:cs typeface="Arial"/>
            </a:endParaRPr>
          </a:p>
          <a:p>
            <a:pPr marL="469900">
              <a:lnSpc>
                <a:spcPct val="100000"/>
              </a:lnSpc>
              <a:spcBef>
                <a:spcPts val="480"/>
              </a:spcBef>
            </a:pPr>
            <a:r>
              <a:rPr sz="2000" b="1" spc="-15" dirty="0">
                <a:solidFill>
                  <a:srgbClr val="FF0000"/>
                </a:solidFill>
                <a:latin typeface="Arial"/>
                <a:cs typeface="Arial"/>
              </a:rPr>
              <a:t>Warehouse</a:t>
            </a:r>
            <a:r>
              <a:rPr sz="2000" b="1" spc="5" dirty="0">
                <a:solidFill>
                  <a:srgbClr val="FF0000"/>
                </a:solidFill>
                <a:latin typeface="Arial"/>
                <a:cs typeface="Arial"/>
              </a:rPr>
              <a:t> </a:t>
            </a:r>
            <a:r>
              <a:rPr sz="2000" b="1" spc="-5" dirty="0">
                <a:solidFill>
                  <a:srgbClr val="FF0000"/>
                </a:solidFill>
                <a:latin typeface="Arial"/>
                <a:cs typeface="Arial"/>
              </a:rPr>
              <a:t>Server):</a:t>
            </a:r>
            <a:endParaRPr sz="2000">
              <a:latin typeface="Arial"/>
              <a:cs typeface="Arial"/>
            </a:endParaRPr>
          </a:p>
          <a:p>
            <a:pPr marL="927100" lvl="1" indent="-457834">
              <a:lnSpc>
                <a:spcPct val="100000"/>
              </a:lnSpc>
              <a:spcBef>
                <a:spcPts val="484"/>
              </a:spcBef>
              <a:buFont typeface="Wingdings"/>
              <a:buChar char=""/>
              <a:tabLst>
                <a:tab pos="927100" algn="l"/>
                <a:tab pos="927735" algn="l"/>
              </a:tabLst>
            </a:pPr>
            <a:r>
              <a:rPr sz="2000" spc="-5" dirty="0">
                <a:latin typeface="Arial"/>
                <a:cs typeface="Arial"/>
              </a:rPr>
              <a:t>Chịu</a:t>
            </a:r>
            <a:r>
              <a:rPr sz="2000" spc="90" dirty="0">
                <a:latin typeface="Arial"/>
                <a:cs typeface="Arial"/>
              </a:rPr>
              <a:t> </a:t>
            </a:r>
            <a:r>
              <a:rPr sz="2000" spc="-5" dirty="0">
                <a:latin typeface="Arial"/>
                <a:cs typeface="Arial"/>
              </a:rPr>
              <a:t>trách</a:t>
            </a:r>
            <a:r>
              <a:rPr sz="2000" spc="95" dirty="0">
                <a:latin typeface="Arial"/>
                <a:cs typeface="Arial"/>
              </a:rPr>
              <a:t> </a:t>
            </a:r>
            <a:r>
              <a:rPr sz="2000" spc="-10" dirty="0">
                <a:latin typeface="Arial"/>
                <a:cs typeface="Arial"/>
              </a:rPr>
              <a:t>nhiệm</a:t>
            </a:r>
            <a:r>
              <a:rPr sz="2000" spc="135" dirty="0">
                <a:latin typeface="Arial"/>
                <a:cs typeface="Arial"/>
              </a:rPr>
              <a:t> </a:t>
            </a:r>
            <a:r>
              <a:rPr sz="2000" spc="-5" dirty="0">
                <a:latin typeface="Arial"/>
                <a:cs typeface="Arial"/>
              </a:rPr>
              <a:t>lấy</a:t>
            </a:r>
            <a:r>
              <a:rPr sz="2000" spc="55" dirty="0">
                <a:latin typeface="Arial"/>
                <a:cs typeface="Arial"/>
              </a:rPr>
              <a:t> </a:t>
            </a:r>
            <a:r>
              <a:rPr sz="2000" spc="-15" dirty="0">
                <a:latin typeface="Arial"/>
                <a:cs typeface="Arial"/>
              </a:rPr>
              <a:t>về</a:t>
            </a:r>
            <a:r>
              <a:rPr sz="2000" spc="85" dirty="0">
                <a:latin typeface="Arial"/>
                <a:cs typeface="Arial"/>
              </a:rPr>
              <a:t> </a:t>
            </a:r>
            <a:r>
              <a:rPr sz="2000" dirty="0">
                <a:latin typeface="Arial"/>
                <a:cs typeface="Arial"/>
              </a:rPr>
              <a:t>các</a:t>
            </a:r>
            <a:r>
              <a:rPr sz="2000" spc="105" dirty="0">
                <a:latin typeface="Arial"/>
                <a:cs typeface="Arial"/>
              </a:rPr>
              <a:t> </a:t>
            </a:r>
            <a:r>
              <a:rPr sz="2000" spc="-10" dirty="0">
                <a:latin typeface="Arial"/>
                <a:cs typeface="Arial"/>
              </a:rPr>
              <a:t>dữ</a:t>
            </a:r>
            <a:r>
              <a:rPr sz="2000" spc="100" dirty="0">
                <a:latin typeface="Arial"/>
                <a:cs typeface="Arial"/>
              </a:rPr>
              <a:t> </a:t>
            </a:r>
            <a:r>
              <a:rPr sz="2000" spc="-15" dirty="0">
                <a:latin typeface="Arial"/>
                <a:cs typeface="Arial"/>
              </a:rPr>
              <a:t>liệu</a:t>
            </a:r>
            <a:r>
              <a:rPr sz="2000" spc="85" dirty="0">
                <a:latin typeface="Arial"/>
                <a:cs typeface="Arial"/>
              </a:rPr>
              <a:t> </a:t>
            </a:r>
            <a:r>
              <a:rPr sz="2000" dirty="0">
                <a:latin typeface="Arial"/>
                <a:cs typeface="Arial"/>
              </a:rPr>
              <a:t>phù</a:t>
            </a:r>
            <a:r>
              <a:rPr sz="2000" spc="85" dirty="0">
                <a:latin typeface="Arial"/>
                <a:cs typeface="Arial"/>
              </a:rPr>
              <a:t> </a:t>
            </a:r>
            <a:r>
              <a:rPr sz="2000" spc="-5" dirty="0">
                <a:latin typeface="Arial"/>
                <a:cs typeface="Arial"/>
              </a:rPr>
              <a:t>hợp</a:t>
            </a:r>
            <a:r>
              <a:rPr sz="2000" spc="85" dirty="0">
                <a:latin typeface="Arial"/>
                <a:cs typeface="Arial"/>
              </a:rPr>
              <a:t> </a:t>
            </a:r>
            <a:r>
              <a:rPr sz="2000" spc="-5" dirty="0">
                <a:latin typeface="Arial"/>
                <a:cs typeface="Arial"/>
              </a:rPr>
              <a:t>dựa</a:t>
            </a:r>
            <a:r>
              <a:rPr sz="2000" spc="90" dirty="0">
                <a:latin typeface="Arial"/>
                <a:cs typeface="Arial"/>
              </a:rPr>
              <a:t> </a:t>
            </a:r>
            <a:r>
              <a:rPr sz="2000" spc="-5" dirty="0">
                <a:latin typeface="Arial"/>
                <a:cs typeface="Arial"/>
              </a:rPr>
              <a:t>trên</a:t>
            </a:r>
            <a:r>
              <a:rPr sz="2000" spc="135" dirty="0">
                <a:latin typeface="Arial"/>
                <a:cs typeface="Arial"/>
              </a:rPr>
              <a:t> </a:t>
            </a:r>
            <a:r>
              <a:rPr sz="2000" spc="-20" dirty="0">
                <a:latin typeface="Arial"/>
                <a:cs typeface="Arial"/>
              </a:rPr>
              <a:t>yêu</a:t>
            </a:r>
            <a:r>
              <a:rPr sz="2000" spc="85" dirty="0">
                <a:latin typeface="Arial"/>
                <a:cs typeface="Arial"/>
              </a:rPr>
              <a:t> </a:t>
            </a:r>
            <a:r>
              <a:rPr sz="2000" spc="-5" dirty="0">
                <a:latin typeface="Arial"/>
                <a:cs typeface="Arial"/>
              </a:rPr>
              <a:t>cầu</a:t>
            </a:r>
            <a:r>
              <a:rPr sz="2000" spc="85" dirty="0">
                <a:latin typeface="Arial"/>
                <a:cs typeface="Arial"/>
              </a:rPr>
              <a:t> </a:t>
            </a:r>
            <a:r>
              <a:rPr sz="2000" spc="5" dirty="0">
                <a:latin typeface="Arial"/>
                <a:cs typeface="Arial"/>
              </a:rPr>
              <a:t>khai</a:t>
            </a:r>
            <a:endParaRPr sz="2000">
              <a:latin typeface="Arial"/>
              <a:cs typeface="Arial"/>
            </a:endParaRPr>
          </a:p>
          <a:p>
            <a:pPr marL="927100">
              <a:lnSpc>
                <a:spcPct val="100000"/>
              </a:lnSpc>
              <a:spcBef>
                <a:spcPts val="480"/>
              </a:spcBef>
            </a:pPr>
            <a:r>
              <a:rPr sz="2000" spc="-5" dirty="0">
                <a:latin typeface="Arial"/>
                <a:cs typeface="Arial"/>
              </a:rPr>
              <a:t>khoáng của </a:t>
            </a:r>
            <a:r>
              <a:rPr sz="2000" spc="-10" dirty="0">
                <a:latin typeface="Arial"/>
                <a:cs typeface="Arial"/>
              </a:rPr>
              <a:t>người</a:t>
            </a:r>
            <a:r>
              <a:rPr sz="2000" spc="25" dirty="0">
                <a:latin typeface="Arial"/>
                <a:cs typeface="Arial"/>
              </a:rPr>
              <a:t> </a:t>
            </a:r>
            <a:r>
              <a:rPr sz="2000" spc="-10" dirty="0">
                <a:latin typeface="Arial"/>
                <a:cs typeface="Arial"/>
              </a:rPr>
              <a:t>dùng.</a:t>
            </a:r>
            <a:endParaRPr sz="2000">
              <a:latin typeface="Arial"/>
              <a:cs typeface="Arial"/>
            </a:endParaRPr>
          </a:p>
          <a:p>
            <a:pPr marL="469900" indent="-457834">
              <a:lnSpc>
                <a:spcPct val="100000"/>
              </a:lnSpc>
              <a:spcBef>
                <a:spcPts val="1080"/>
              </a:spcBef>
              <a:buAutoNum type="arabicPeriod" startAt="3"/>
              <a:tabLst>
                <a:tab pos="469900" algn="l"/>
                <a:tab pos="470534" algn="l"/>
              </a:tabLst>
            </a:pPr>
            <a:r>
              <a:rPr sz="2000" b="1" spc="-10" dirty="0">
                <a:solidFill>
                  <a:srgbClr val="FF0000"/>
                </a:solidFill>
                <a:latin typeface="Arial"/>
                <a:cs typeface="Arial"/>
              </a:rPr>
              <a:t>Cơ sở </a:t>
            </a:r>
            <a:r>
              <a:rPr sz="2000" b="1" spc="-5" dirty="0">
                <a:solidFill>
                  <a:srgbClr val="FF0000"/>
                </a:solidFill>
                <a:latin typeface="Arial"/>
                <a:cs typeface="Arial"/>
              </a:rPr>
              <a:t>tri thức (Knowledge</a:t>
            </a:r>
            <a:r>
              <a:rPr sz="2000" b="1" spc="35" dirty="0">
                <a:solidFill>
                  <a:srgbClr val="FF0000"/>
                </a:solidFill>
                <a:latin typeface="Arial"/>
                <a:cs typeface="Arial"/>
              </a:rPr>
              <a:t> </a:t>
            </a:r>
            <a:r>
              <a:rPr sz="2000" b="1" spc="-5" dirty="0">
                <a:solidFill>
                  <a:srgbClr val="FF0000"/>
                </a:solidFill>
                <a:latin typeface="Arial"/>
                <a:cs typeface="Arial"/>
              </a:rPr>
              <a:t>Base):</a:t>
            </a:r>
            <a:endParaRPr sz="2000">
              <a:latin typeface="Arial"/>
              <a:cs typeface="Arial"/>
            </a:endParaRPr>
          </a:p>
        </p:txBody>
      </p:sp>
      <p:sp>
        <p:nvSpPr>
          <p:cNvPr id="6" name="object 6"/>
          <p:cNvSpPr txBox="1"/>
          <p:nvPr/>
        </p:nvSpPr>
        <p:spPr>
          <a:xfrm>
            <a:off x="688644" y="4321414"/>
            <a:ext cx="8152130" cy="2221865"/>
          </a:xfrm>
          <a:prstGeom prst="rect">
            <a:avLst/>
          </a:prstGeom>
        </p:spPr>
        <p:txBody>
          <a:bodyPr vert="horz" wrap="square" lIns="0" tIns="13335" rIns="0" bIns="0" rtlCol="0">
            <a:spAutoFit/>
          </a:bodyPr>
          <a:lstStyle/>
          <a:p>
            <a:pPr marL="469900" marR="5080" indent="-457200" algn="just">
              <a:lnSpc>
                <a:spcPct val="120100"/>
              </a:lnSpc>
              <a:spcBef>
                <a:spcPts val="105"/>
              </a:spcBef>
              <a:buFont typeface="Wingdings"/>
              <a:buChar char=""/>
              <a:tabLst>
                <a:tab pos="469900" algn="l"/>
              </a:tabLst>
            </a:pPr>
            <a:r>
              <a:rPr sz="2000" dirty="0">
                <a:latin typeface="Arial"/>
                <a:cs typeface="Arial"/>
              </a:rPr>
              <a:t>Đây là </a:t>
            </a:r>
            <a:r>
              <a:rPr sz="2000" spc="-5" dirty="0">
                <a:latin typeface="Arial"/>
                <a:cs typeface="Arial"/>
              </a:rPr>
              <a:t>tri thức </a:t>
            </a:r>
            <a:r>
              <a:rPr sz="2000" dirty="0">
                <a:latin typeface="Arial"/>
                <a:cs typeface="Arial"/>
              </a:rPr>
              <a:t>miền </a:t>
            </a:r>
            <a:r>
              <a:rPr sz="2000" spc="-5" dirty="0">
                <a:latin typeface="Arial"/>
                <a:cs typeface="Arial"/>
              </a:rPr>
              <a:t>(domain knowledge) </a:t>
            </a:r>
            <a:r>
              <a:rPr sz="2000" spc="-10" dirty="0">
                <a:latin typeface="Arial"/>
                <a:cs typeface="Arial"/>
              </a:rPr>
              <a:t>được </a:t>
            </a:r>
            <a:r>
              <a:rPr sz="2000" dirty="0">
                <a:latin typeface="Arial"/>
                <a:cs typeface="Arial"/>
              </a:rPr>
              <a:t>sử </a:t>
            </a:r>
            <a:r>
              <a:rPr sz="2000" spc="-15" dirty="0">
                <a:latin typeface="Arial"/>
                <a:cs typeface="Arial"/>
              </a:rPr>
              <a:t>dụng </a:t>
            </a:r>
            <a:r>
              <a:rPr sz="2000" spc="-10" dirty="0">
                <a:latin typeface="Arial"/>
                <a:cs typeface="Arial"/>
              </a:rPr>
              <a:t>để </a:t>
            </a:r>
            <a:r>
              <a:rPr sz="2000" spc="15" dirty="0">
                <a:latin typeface="Arial"/>
                <a:cs typeface="Arial"/>
              </a:rPr>
              <a:t>dẫn  </a:t>
            </a:r>
            <a:r>
              <a:rPr sz="2000" spc="-10" dirty="0">
                <a:latin typeface="Arial"/>
                <a:cs typeface="Arial"/>
              </a:rPr>
              <a:t>hướng </a:t>
            </a:r>
            <a:r>
              <a:rPr sz="2000" dirty="0">
                <a:latin typeface="Arial"/>
                <a:cs typeface="Arial"/>
              </a:rPr>
              <a:t>quá </a:t>
            </a:r>
            <a:r>
              <a:rPr sz="2000" spc="-5" dirty="0">
                <a:latin typeface="Arial"/>
                <a:cs typeface="Arial"/>
              </a:rPr>
              <a:t>trình </a:t>
            </a:r>
            <a:r>
              <a:rPr sz="2000" spc="-10" dirty="0">
                <a:latin typeface="Arial"/>
                <a:cs typeface="Arial"/>
              </a:rPr>
              <a:t>tìm kiếm hoặc </a:t>
            </a:r>
            <a:r>
              <a:rPr sz="2000" spc="-5" dirty="0">
                <a:latin typeface="Arial"/>
                <a:cs typeface="Arial"/>
              </a:rPr>
              <a:t>đánh giá </a:t>
            </a:r>
            <a:r>
              <a:rPr sz="2000" spc="-10" dirty="0">
                <a:latin typeface="Arial"/>
                <a:cs typeface="Arial"/>
              </a:rPr>
              <a:t>độ </a:t>
            </a:r>
            <a:r>
              <a:rPr sz="2000" spc="-5" dirty="0">
                <a:latin typeface="Arial"/>
                <a:cs typeface="Arial"/>
              </a:rPr>
              <a:t>hấp dẫn của các </a:t>
            </a:r>
            <a:r>
              <a:rPr sz="2000" spc="5" dirty="0">
                <a:latin typeface="Arial"/>
                <a:cs typeface="Arial"/>
              </a:rPr>
              <a:t>mẫu  </a:t>
            </a:r>
            <a:r>
              <a:rPr sz="2000" spc="-10" dirty="0">
                <a:latin typeface="Arial"/>
                <a:cs typeface="Arial"/>
              </a:rPr>
              <a:t>tìm</a:t>
            </a:r>
            <a:r>
              <a:rPr sz="2000" spc="-15" dirty="0">
                <a:latin typeface="Arial"/>
                <a:cs typeface="Arial"/>
              </a:rPr>
              <a:t> </a:t>
            </a:r>
            <a:r>
              <a:rPr sz="2000" spc="-50" dirty="0">
                <a:latin typeface="Arial"/>
                <a:cs typeface="Arial"/>
              </a:rPr>
              <a:t>thấy.</a:t>
            </a:r>
            <a:endParaRPr sz="2000">
              <a:latin typeface="Arial"/>
              <a:cs typeface="Arial"/>
            </a:endParaRPr>
          </a:p>
          <a:p>
            <a:pPr marL="469900" marR="6350" indent="-457200" algn="just">
              <a:lnSpc>
                <a:spcPct val="120000"/>
              </a:lnSpc>
              <a:buFont typeface="Wingdings"/>
              <a:buChar char=""/>
              <a:tabLst>
                <a:tab pos="469900" algn="l"/>
              </a:tabLst>
            </a:pPr>
            <a:r>
              <a:rPr sz="2000" spc="-20" dirty="0">
                <a:latin typeface="Arial"/>
                <a:cs typeface="Arial"/>
              </a:rPr>
              <a:t>Tri </a:t>
            </a:r>
            <a:r>
              <a:rPr sz="2000" spc="-5" dirty="0">
                <a:latin typeface="Arial"/>
                <a:cs typeface="Arial"/>
              </a:rPr>
              <a:t>thức </a:t>
            </a:r>
            <a:r>
              <a:rPr sz="2000" spc="-10" dirty="0">
                <a:latin typeface="Arial"/>
                <a:cs typeface="Arial"/>
              </a:rPr>
              <a:t>như </a:t>
            </a:r>
            <a:r>
              <a:rPr sz="2000" spc="-5" dirty="0">
                <a:latin typeface="Arial"/>
                <a:cs typeface="Arial"/>
              </a:rPr>
              <a:t>vậy </a:t>
            </a:r>
            <a:r>
              <a:rPr sz="2000" dirty="0">
                <a:latin typeface="Arial"/>
                <a:cs typeface="Arial"/>
              </a:rPr>
              <a:t>có </a:t>
            </a:r>
            <a:r>
              <a:rPr sz="2000" spc="-5" dirty="0">
                <a:latin typeface="Arial"/>
                <a:cs typeface="Arial"/>
              </a:rPr>
              <a:t>thể </a:t>
            </a:r>
            <a:r>
              <a:rPr sz="2000" spc="-10" dirty="0">
                <a:latin typeface="Arial"/>
                <a:cs typeface="Arial"/>
              </a:rPr>
              <a:t>bao gồm </a:t>
            </a:r>
            <a:r>
              <a:rPr sz="2000" dirty="0">
                <a:latin typeface="Arial"/>
                <a:cs typeface="Arial"/>
              </a:rPr>
              <a:t>cả sự </a:t>
            </a:r>
            <a:r>
              <a:rPr sz="2000" spc="-10" dirty="0">
                <a:solidFill>
                  <a:srgbClr val="006FC0"/>
                </a:solidFill>
                <a:latin typeface="Arial"/>
                <a:cs typeface="Arial"/>
              </a:rPr>
              <a:t>phân </a:t>
            </a:r>
            <a:r>
              <a:rPr sz="2000" spc="-5" dirty="0">
                <a:solidFill>
                  <a:srgbClr val="006FC0"/>
                </a:solidFill>
                <a:latin typeface="Arial"/>
                <a:cs typeface="Arial"/>
              </a:rPr>
              <a:t>cấp </a:t>
            </a:r>
            <a:r>
              <a:rPr sz="2000" dirty="0">
                <a:solidFill>
                  <a:srgbClr val="006FC0"/>
                </a:solidFill>
                <a:latin typeface="Arial"/>
                <a:cs typeface="Arial"/>
              </a:rPr>
              <a:t>khái </a:t>
            </a:r>
            <a:r>
              <a:rPr sz="2000" spc="-15" dirty="0">
                <a:solidFill>
                  <a:srgbClr val="006FC0"/>
                </a:solidFill>
                <a:latin typeface="Arial"/>
                <a:cs typeface="Arial"/>
              </a:rPr>
              <a:t>niệm </a:t>
            </a:r>
            <a:r>
              <a:rPr sz="2000" spc="-15" dirty="0">
                <a:latin typeface="Arial"/>
                <a:cs typeface="Arial"/>
              </a:rPr>
              <a:t> </a:t>
            </a:r>
            <a:r>
              <a:rPr sz="2000" spc="-5" dirty="0">
                <a:latin typeface="Arial"/>
                <a:cs typeface="Arial"/>
              </a:rPr>
              <a:t>(concept hierarchies) (được </a:t>
            </a:r>
            <a:r>
              <a:rPr sz="2000" dirty="0">
                <a:latin typeface="Arial"/>
                <a:cs typeface="Arial"/>
              </a:rPr>
              <a:t>sử </a:t>
            </a:r>
            <a:r>
              <a:rPr sz="2000" spc="-10" dirty="0">
                <a:latin typeface="Arial"/>
                <a:cs typeface="Arial"/>
              </a:rPr>
              <a:t>dụng để </a:t>
            </a:r>
            <a:r>
              <a:rPr sz="2000" spc="-5" dirty="0">
                <a:latin typeface="Arial"/>
                <a:cs typeface="Arial"/>
              </a:rPr>
              <a:t>tổ chức các </a:t>
            </a:r>
            <a:r>
              <a:rPr sz="2000" spc="-10" dirty="0">
                <a:latin typeface="Arial"/>
                <a:cs typeface="Arial"/>
              </a:rPr>
              <a:t>thuộc </a:t>
            </a:r>
            <a:r>
              <a:rPr sz="2000" spc="-5" dirty="0">
                <a:latin typeface="Arial"/>
                <a:cs typeface="Arial"/>
              </a:rPr>
              <a:t>tính </a:t>
            </a:r>
            <a:r>
              <a:rPr sz="2000" spc="5" dirty="0">
                <a:latin typeface="Arial"/>
                <a:cs typeface="Arial"/>
              </a:rPr>
              <a:t>và  </a:t>
            </a:r>
            <a:r>
              <a:rPr sz="2000" spc="-10" dirty="0">
                <a:latin typeface="Arial"/>
                <a:cs typeface="Arial"/>
              </a:rPr>
              <a:t>giá </a:t>
            </a:r>
            <a:r>
              <a:rPr sz="2000" spc="-5" dirty="0">
                <a:latin typeface="Arial"/>
                <a:cs typeface="Arial"/>
              </a:rPr>
              <a:t>trị </a:t>
            </a:r>
            <a:r>
              <a:rPr sz="2000" spc="-10" dirty="0">
                <a:latin typeface="Arial"/>
                <a:cs typeface="Arial"/>
              </a:rPr>
              <a:t>thuộc tính thành </a:t>
            </a:r>
            <a:r>
              <a:rPr sz="2000" spc="-5" dirty="0">
                <a:latin typeface="Arial"/>
                <a:cs typeface="Arial"/>
              </a:rPr>
              <a:t>các </a:t>
            </a:r>
            <a:r>
              <a:rPr sz="2000" spc="5" dirty="0">
                <a:latin typeface="Arial"/>
                <a:cs typeface="Arial"/>
              </a:rPr>
              <a:t>mức </a:t>
            </a:r>
            <a:r>
              <a:rPr sz="2000" spc="-5" dirty="0">
                <a:latin typeface="Arial"/>
                <a:cs typeface="Arial"/>
              </a:rPr>
              <a:t>trừu </a:t>
            </a:r>
            <a:r>
              <a:rPr sz="2000" spc="-10" dirty="0">
                <a:latin typeface="Arial"/>
                <a:cs typeface="Arial"/>
              </a:rPr>
              <a:t>tượng </a:t>
            </a:r>
            <a:r>
              <a:rPr sz="2000" dirty="0">
                <a:latin typeface="Arial"/>
                <a:cs typeface="Arial"/>
              </a:rPr>
              <a:t>khác</a:t>
            </a:r>
            <a:r>
              <a:rPr sz="2000" spc="30" dirty="0">
                <a:latin typeface="Arial"/>
                <a:cs typeface="Arial"/>
              </a:rPr>
              <a:t> </a:t>
            </a:r>
            <a:r>
              <a:rPr sz="2000" spc="-10" dirty="0">
                <a:latin typeface="Arial"/>
                <a:cs typeface="Arial"/>
              </a:rPr>
              <a:t>nhau).</a:t>
            </a:r>
            <a:endParaRPr sz="2000">
              <a:latin typeface="Arial"/>
              <a:cs typeface="Arial"/>
            </a:endParaRPr>
          </a:p>
        </p:txBody>
      </p:sp>
    </p:spTree>
    <p:extLst>
      <p:ext uri="{BB962C8B-B14F-4D97-AF65-F5344CB8AC3E}">
        <p14:creationId xmlns:p14="http://schemas.microsoft.com/office/powerpoint/2010/main" val="2085105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140" y="144830"/>
            <a:ext cx="8533130" cy="6245860"/>
          </a:xfrm>
          <a:prstGeom prst="rect">
            <a:avLst/>
          </a:prstGeom>
        </p:spPr>
        <p:txBody>
          <a:bodyPr vert="horz" wrap="square" lIns="0" tIns="73660" rIns="0" bIns="0" rtlCol="0">
            <a:spAutoFit/>
          </a:bodyPr>
          <a:lstStyle/>
          <a:p>
            <a:pPr marL="469900" indent="-457834" algn="just">
              <a:lnSpc>
                <a:spcPct val="100000"/>
              </a:lnSpc>
              <a:spcBef>
                <a:spcPts val="580"/>
              </a:spcBef>
              <a:buAutoNum type="arabicPeriod" startAt="4"/>
              <a:tabLst>
                <a:tab pos="470534" algn="l"/>
              </a:tabLst>
            </a:pPr>
            <a:r>
              <a:rPr lang="vi-VN" sz="2000" b="1" spc="-10" smtClean="0">
                <a:solidFill>
                  <a:srgbClr val="FF0000"/>
                </a:solidFill>
                <a:latin typeface="Arial"/>
                <a:cs typeface="Arial"/>
              </a:rPr>
              <a:t>Phương pháp </a:t>
            </a:r>
            <a:r>
              <a:rPr sz="2000" b="1" spc="-5" smtClean="0">
                <a:solidFill>
                  <a:srgbClr val="FF0000"/>
                </a:solidFill>
                <a:latin typeface="Arial"/>
                <a:cs typeface="Arial"/>
              </a:rPr>
              <a:t>khai </a:t>
            </a:r>
            <a:r>
              <a:rPr sz="2000" b="1" spc="-5" dirty="0">
                <a:solidFill>
                  <a:srgbClr val="FF0000"/>
                </a:solidFill>
                <a:latin typeface="Arial"/>
                <a:cs typeface="Arial"/>
              </a:rPr>
              <a:t>khoáng dữ </a:t>
            </a:r>
            <a:r>
              <a:rPr sz="2000" b="1" spc="-10" dirty="0">
                <a:solidFill>
                  <a:srgbClr val="FF0000"/>
                </a:solidFill>
                <a:latin typeface="Arial"/>
                <a:cs typeface="Arial"/>
              </a:rPr>
              <a:t>liệu </a:t>
            </a:r>
            <a:r>
              <a:rPr sz="2000" b="1" spc="-5" dirty="0">
                <a:solidFill>
                  <a:srgbClr val="FF0000"/>
                </a:solidFill>
                <a:latin typeface="Arial"/>
                <a:cs typeface="Arial"/>
              </a:rPr>
              <a:t>(Data </a:t>
            </a:r>
            <a:r>
              <a:rPr sz="2000" b="1" dirty="0">
                <a:solidFill>
                  <a:srgbClr val="FF0000"/>
                </a:solidFill>
                <a:latin typeface="Arial"/>
                <a:cs typeface="Arial"/>
              </a:rPr>
              <a:t>Mining</a:t>
            </a:r>
            <a:r>
              <a:rPr sz="2000" b="1" spc="55" dirty="0">
                <a:solidFill>
                  <a:srgbClr val="FF0000"/>
                </a:solidFill>
                <a:latin typeface="Arial"/>
                <a:cs typeface="Arial"/>
              </a:rPr>
              <a:t> </a:t>
            </a:r>
            <a:r>
              <a:rPr sz="2000" b="1" spc="-5" dirty="0">
                <a:solidFill>
                  <a:srgbClr val="FF0000"/>
                </a:solidFill>
                <a:latin typeface="Arial"/>
                <a:cs typeface="Arial"/>
              </a:rPr>
              <a:t>Engine):</a:t>
            </a:r>
            <a:endParaRPr sz="2000">
              <a:latin typeface="Arial"/>
              <a:cs typeface="Arial"/>
            </a:endParaRPr>
          </a:p>
          <a:p>
            <a:pPr marL="927100" lvl="1" indent="-457834" algn="just">
              <a:lnSpc>
                <a:spcPct val="100000"/>
              </a:lnSpc>
              <a:spcBef>
                <a:spcPts val="480"/>
              </a:spcBef>
              <a:buFont typeface="Wingdings"/>
              <a:buChar char=""/>
              <a:tabLst>
                <a:tab pos="927735" algn="l"/>
              </a:tabLst>
            </a:pPr>
            <a:r>
              <a:rPr sz="2000" spc="-10" dirty="0">
                <a:latin typeface="Arial"/>
                <a:cs typeface="Arial"/>
              </a:rPr>
              <a:t>Đây </a:t>
            </a:r>
            <a:r>
              <a:rPr sz="2000" spc="-15" dirty="0">
                <a:latin typeface="Arial"/>
                <a:cs typeface="Arial"/>
              </a:rPr>
              <a:t>là </a:t>
            </a:r>
            <a:r>
              <a:rPr sz="2000" spc="-10" dirty="0">
                <a:latin typeface="Arial"/>
                <a:cs typeface="Arial"/>
              </a:rPr>
              <a:t>thành phần </a:t>
            </a:r>
            <a:r>
              <a:rPr sz="2000" spc="-5" dirty="0">
                <a:latin typeface="Arial"/>
                <a:cs typeface="Arial"/>
              </a:rPr>
              <a:t>chủ </a:t>
            </a:r>
            <a:r>
              <a:rPr sz="2000" spc="-30" dirty="0">
                <a:latin typeface="Arial"/>
                <a:cs typeface="Arial"/>
              </a:rPr>
              <a:t>yếu </a:t>
            </a:r>
            <a:r>
              <a:rPr sz="2000" spc="-5" dirty="0">
                <a:latin typeface="Arial"/>
                <a:cs typeface="Arial"/>
              </a:rPr>
              <a:t>của </a:t>
            </a:r>
            <a:r>
              <a:rPr sz="2000" spc="5" dirty="0">
                <a:latin typeface="Arial"/>
                <a:cs typeface="Arial"/>
              </a:rPr>
              <a:t>một </a:t>
            </a:r>
            <a:r>
              <a:rPr sz="2000" spc="-10" dirty="0">
                <a:latin typeface="Arial"/>
                <a:cs typeface="Arial"/>
              </a:rPr>
              <a:t>hệ thống</a:t>
            </a:r>
            <a:r>
              <a:rPr sz="2000" spc="190" dirty="0">
                <a:latin typeface="Arial"/>
                <a:cs typeface="Arial"/>
              </a:rPr>
              <a:t> </a:t>
            </a:r>
            <a:r>
              <a:rPr sz="2000" spc="-10" dirty="0">
                <a:latin typeface="Arial"/>
                <a:cs typeface="Arial"/>
              </a:rPr>
              <a:t>KKDL.</a:t>
            </a:r>
            <a:endParaRPr sz="2000">
              <a:latin typeface="Arial"/>
              <a:cs typeface="Arial"/>
            </a:endParaRPr>
          </a:p>
          <a:p>
            <a:pPr marL="927100" marR="5080" lvl="1" indent="-457200" algn="just">
              <a:lnSpc>
                <a:spcPct val="120000"/>
              </a:lnSpc>
              <a:spcBef>
                <a:spcPts val="5"/>
              </a:spcBef>
              <a:buFont typeface="Wingdings"/>
              <a:buChar char=""/>
              <a:tabLst>
                <a:tab pos="927735" algn="l"/>
              </a:tabLst>
            </a:pPr>
            <a:r>
              <a:rPr sz="2000" spc="-10" dirty="0">
                <a:latin typeface="Arial"/>
                <a:cs typeface="Arial"/>
              </a:rPr>
              <a:t>Bao gồm </a:t>
            </a:r>
            <a:r>
              <a:rPr sz="2000" spc="-5" dirty="0">
                <a:latin typeface="Arial"/>
                <a:cs typeface="Arial"/>
              </a:rPr>
              <a:t>các module thực hiện các tác </a:t>
            </a:r>
            <a:r>
              <a:rPr sz="2000" spc="-15" dirty="0">
                <a:latin typeface="Arial"/>
                <a:cs typeface="Arial"/>
              </a:rPr>
              <a:t>vụ </a:t>
            </a:r>
            <a:r>
              <a:rPr sz="2000" spc="-10" dirty="0">
                <a:latin typeface="Arial"/>
                <a:cs typeface="Arial"/>
              </a:rPr>
              <a:t>như </a:t>
            </a:r>
            <a:r>
              <a:rPr sz="2000" spc="-5" dirty="0">
                <a:latin typeface="Arial"/>
                <a:cs typeface="Arial"/>
              </a:rPr>
              <a:t>phân </a:t>
            </a:r>
            <a:r>
              <a:rPr sz="2000" dirty="0">
                <a:latin typeface="Arial"/>
                <a:cs typeface="Arial"/>
              </a:rPr>
              <a:t>tích </a:t>
            </a:r>
            <a:r>
              <a:rPr sz="2000" spc="-10" dirty="0">
                <a:latin typeface="Arial"/>
                <a:cs typeface="Arial"/>
              </a:rPr>
              <a:t>đặc </a:t>
            </a:r>
            <a:r>
              <a:rPr sz="2000" spc="-5" dirty="0">
                <a:latin typeface="Arial"/>
                <a:cs typeface="Arial"/>
              </a:rPr>
              <a:t>trưng  (characterization) </a:t>
            </a:r>
            <a:r>
              <a:rPr sz="2000" spc="-15" dirty="0">
                <a:latin typeface="Arial"/>
                <a:cs typeface="Arial"/>
              </a:rPr>
              <a:t>và  </a:t>
            </a:r>
            <a:r>
              <a:rPr sz="2000" dirty="0">
                <a:latin typeface="Arial"/>
                <a:cs typeface="Arial"/>
              </a:rPr>
              <a:t>quan </a:t>
            </a:r>
            <a:r>
              <a:rPr sz="2000" spc="-10" dirty="0">
                <a:latin typeface="Arial"/>
                <a:cs typeface="Arial"/>
              </a:rPr>
              <a:t>hệ </a:t>
            </a:r>
            <a:r>
              <a:rPr sz="2000" spc="5" dirty="0">
                <a:latin typeface="Arial"/>
                <a:cs typeface="Arial"/>
              </a:rPr>
              <a:t>kết </a:t>
            </a:r>
            <a:r>
              <a:rPr sz="2000" spc="-15" dirty="0">
                <a:latin typeface="Arial"/>
                <a:cs typeface="Arial"/>
              </a:rPr>
              <a:t>hợp</a:t>
            </a:r>
            <a:r>
              <a:rPr sz="2000" spc="525" dirty="0">
                <a:latin typeface="Arial"/>
                <a:cs typeface="Arial"/>
              </a:rPr>
              <a:t> </a:t>
            </a:r>
            <a:r>
              <a:rPr sz="2000" spc="-5" dirty="0">
                <a:latin typeface="Arial"/>
                <a:cs typeface="Arial"/>
              </a:rPr>
              <a:t>(association/correlation  analysis), phân lớp (classification), </a:t>
            </a:r>
            <a:r>
              <a:rPr sz="2000" spc="-10" dirty="0">
                <a:latin typeface="Arial"/>
                <a:cs typeface="Arial"/>
              </a:rPr>
              <a:t>dự </a:t>
            </a:r>
            <a:r>
              <a:rPr sz="2000" spc="-5" dirty="0">
                <a:latin typeface="Arial"/>
                <a:cs typeface="Arial"/>
              </a:rPr>
              <a:t>đoán (prediction), phân </a:t>
            </a:r>
            <a:r>
              <a:rPr sz="2000" dirty="0">
                <a:latin typeface="Arial"/>
                <a:cs typeface="Arial"/>
              </a:rPr>
              <a:t>tích  </a:t>
            </a:r>
            <a:r>
              <a:rPr sz="2000" spc="-5" dirty="0">
                <a:latin typeface="Arial"/>
                <a:cs typeface="Arial"/>
              </a:rPr>
              <a:t>cụm (cluster </a:t>
            </a:r>
            <a:r>
              <a:rPr sz="2000" spc="-15" dirty="0">
                <a:latin typeface="Arial"/>
                <a:cs typeface="Arial"/>
              </a:rPr>
              <a:t>analysis),…</a:t>
            </a:r>
            <a:endParaRPr sz="2000">
              <a:latin typeface="Arial"/>
              <a:cs typeface="Arial"/>
            </a:endParaRPr>
          </a:p>
          <a:p>
            <a:pPr marL="469900" indent="-457834" algn="just">
              <a:lnSpc>
                <a:spcPct val="100000"/>
              </a:lnSpc>
              <a:spcBef>
                <a:spcPts val="480"/>
              </a:spcBef>
              <a:buAutoNum type="arabicPeriod" startAt="4"/>
              <a:tabLst>
                <a:tab pos="470534" algn="l"/>
              </a:tabLst>
            </a:pPr>
            <a:r>
              <a:rPr sz="2000" b="1" dirty="0">
                <a:solidFill>
                  <a:srgbClr val="FF0000"/>
                </a:solidFill>
                <a:latin typeface="Arial"/>
                <a:cs typeface="Arial"/>
              </a:rPr>
              <a:t>Module </a:t>
            </a:r>
            <a:r>
              <a:rPr sz="2000" b="1" spc="-10" dirty="0">
                <a:solidFill>
                  <a:srgbClr val="FF0000"/>
                </a:solidFill>
                <a:latin typeface="Arial"/>
                <a:cs typeface="Arial"/>
              </a:rPr>
              <a:t>đánh </a:t>
            </a:r>
            <a:r>
              <a:rPr sz="2000" b="1" spc="-5" dirty="0">
                <a:solidFill>
                  <a:srgbClr val="FF0000"/>
                </a:solidFill>
                <a:latin typeface="Arial"/>
                <a:cs typeface="Arial"/>
              </a:rPr>
              <a:t>giá </a:t>
            </a:r>
            <a:r>
              <a:rPr sz="2000" b="1" spc="-10" dirty="0">
                <a:solidFill>
                  <a:srgbClr val="FF0000"/>
                </a:solidFill>
                <a:latin typeface="Arial"/>
                <a:cs typeface="Arial"/>
              </a:rPr>
              <a:t>mẫu </a:t>
            </a:r>
            <a:r>
              <a:rPr sz="2000" b="1" spc="-5" dirty="0">
                <a:solidFill>
                  <a:srgbClr val="FF0000"/>
                </a:solidFill>
                <a:latin typeface="Arial"/>
                <a:cs typeface="Arial"/>
              </a:rPr>
              <a:t>(Pattern Evaluation</a:t>
            </a:r>
            <a:r>
              <a:rPr sz="2000" b="1" spc="55" dirty="0">
                <a:solidFill>
                  <a:srgbClr val="FF0000"/>
                </a:solidFill>
                <a:latin typeface="Arial"/>
                <a:cs typeface="Arial"/>
              </a:rPr>
              <a:t> </a:t>
            </a:r>
            <a:r>
              <a:rPr sz="2000" b="1" dirty="0">
                <a:solidFill>
                  <a:srgbClr val="FF0000"/>
                </a:solidFill>
                <a:latin typeface="Arial"/>
                <a:cs typeface="Arial"/>
              </a:rPr>
              <a:t>Module):</a:t>
            </a:r>
            <a:endParaRPr sz="2000">
              <a:latin typeface="Arial"/>
              <a:cs typeface="Arial"/>
            </a:endParaRPr>
          </a:p>
          <a:p>
            <a:pPr marL="927100" marR="6985" lvl="1" indent="-457200" algn="just">
              <a:lnSpc>
                <a:spcPct val="120000"/>
              </a:lnSpc>
              <a:buFont typeface="Wingdings"/>
              <a:buChar char=""/>
              <a:tabLst>
                <a:tab pos="927735" algn="l"/>
              </a:tabLst>
            </a:pPr>
            <a:r>
              <a:rPr sz="2000" spc="-15" dirty="0">
                <a:latin typeface="Arial"/>
                <a:cs typeface="Arial"/>
              </a:rPr>
              <a:t>Sử dụng </a:t>
            </a:r>
            <a:r>
              <a:rPr sz="2000" spc="-5" dirty="0">
                <a:latin typeface="Arial"/>
                <a:cs typeface="Arial"/>
              </a:rPr>
              <a:t>các </a:t>
            </a:r>
            <a:r>
              <a:rPr sz="2000" spc="-10" dirty="0">
                <a:latin typeface="Arial"/>
                <a:cs typeface="Arial"/>
              </a:rPr>
              <a:t>độ đo </a:t>
            </a:r>
            <a:r>
              <a:rPr sz="2000" dirty="0">
                <a:latin typeface="Arial"/>
                <a:cs typeface="Arial"/>
              </a:rPr>
              <a:t>hấp dẫn </a:t>
            </a:r>
            <a:r>
              <a:rPr sz="2000" spc="-15" dirty="0">
                <a:latin typeface="Arial"/>
                <a:cs typeface="Arial"/>
              </a:rPr>
              <a:t>và </a:t>
            </a:r>
            <a:r>
              <a:rPr sz="2000" dirty="0">
                <a:latin typeface="Arial"/>
                <a:cs typeface="Arial"/>
              </a:rPr>
              <a:t>có sự </a:t>
            </a:r>
            <a:r>
              <a:rPr sz="2000" spc="-5" dirty="0">
                <a:latin typeface="Arial"/>
                <a:cs typeface="Arial"/>
              </a:rPr>
              <a:t>tương </a:t>
            </a:r>
            <a:r>
              <a:rPr sz="2000" spc="-10" dirty="0">
                <a:latin typeface="Arial"/>
                <a:cs typeface="Arial"/>
              </a:rPr>
              <a:t>tác </a:t>
            </a:r>
            <a:r>
              <a:rPr sz="2000" spc="-5" dirty="0">
                <a:latin typeface="Arial"/>
                <a:cs typeface="Arial"/>
              </a:rPr>
              <a:t>với engine </a:t>
            </a:r>
            <a:r>
              <a:rPr sz="2000" dirty="0">
                <a:latin typeface="Arial"/>
                <a:cs typeface="Arial"/>
              </a:rPr>
              <a:t>khai  </a:t>
            </a:r>
            <a:r>
              <a:rPr sz="2000" spc="-10" dirty="0">
                <a:latin typeface="Arial"/>
                <a:cs typeface="Arial"/>
              </a:rPr>
              <a:t>phá dữ </a:t>
            </a:r>
            <a:r>
              <a:rPr sz="2000" spc="-5" dirty="0">
                <a:latin typeface="Arial"/>
                <a:cs typeface="Arial"/>
              </a:rPr>
              <a:t>liệu nhằm tập </a:t>
            </a:r>
            <a:r>
              <a:rPr sz="2000" spc="-10" dirty="0">
                <a:latin typeface="Arial"/>
                <a:cs typeface="Arial"/>
              </a:rPr>
              <a:t>trung </a:t>
            </a:r>
            <a:r>
              <a:rPr sz="2000" spc="-5" dirty="0">
                <a:latin typeface="Arial"/>
                <a:cs typeface="Arial"/>
              </a:rPr>
              <a:t>vào </a:t>
            </a:r>
            <a:r>
              <a:rPr sz="2000" spc="-10" dirty="0">
                <a:latin typeface="Arial"/>
                <a:cs typeface="Arial"/>
              </a:rPr>
              <a:t>việc tìm </a:t>
            </a:r>
            <a:r>
              <a:rPr sz="2000" spc="-5" dirty="0">
                <a:latin typeface="Arial"/>
                <a:cs typeface="Arial"/>
              </a:rPr>
              <a:t>ra các mẫu đáng quan  tâm</a:t>
            </a:r>
            <a:r>
              <a:rPr sz="2000" spc="-5" dirty="0">
                <a:solidFill>
                  <a:srgbClr val="FF0000"/>
                </a:solidFill>
                <a:latin typeface="Arial"/>
                <a:cs typeface="Arial"/>
              </a:rPr>
              <a:t>. </a:t>
            </a:r>
            <a:r>
              <a:rPr sz="2000" spc="-5" dirty="0">
                <a:latin typeface="Arial"/>
                <a:cs typeface="Arial"/>
              </a:rPr>
              <a:t>Có thể </a:t>
            </a:r>
            <a:r>
              <a:rPr sz="2000" dirty="0">
                <a:latin typeface="Arial"/>
                <a:cs typeface="Arial"/>
              </a:rPr>
              <a:t>sử </a:t>
            </a:r>
            <a:r>
              <a:rPr sz="2000" spc="-10" dirty="0">
                <a:latin typeface="Arial"/>
                <a:cs typeface="Arial"/>
              </a:rPr>
              <a:t>dụng </a:t>
            </a:r>
            <a:r>
              <a:rPr sz="2000" spc="-5" dirty="0">
                <a:latin typeface="Arial"/>
                <a:cs typeface="Arial"/>
              </a:rPr>
              <a:t>ngưỡng </a:t>
            </a:r>
            <a:r>
              <a:rPr sz="2000" spc="-10" dirty="0">
                <a:latin typeface="Arial"/>
                <a:cs typeface="Arial"/>
              </a:rPr>
              <a:t>độ hấp </a:t>
            </a:r>
            <a:r>
              <a:rPr sz="2000" dirty="0">
                <a:latin typeface="Arial"/>
                <a:cs typeface="Arial"/>
              </a:rPr>
              <a:t>dẫn </a:t>
            </a:r>
            <a:r>
              <a:rPr sz="2000" spc="-10" dirty="0">
                <a:latin typeface="Arial"/>
                <a:cs typeface="Arial"/>
              </a:rPr>
              <a:t>để </a:t>
            </a:r>
            <a:r>
              <a:rPr sz="2000" spc="-5" dirty="0">
                <a:latin typeface="Arial"/>
                <a:cs typeface="Arial"/>
              </a:rPr>
              <a:t>lọc </a:t>
            </a:r>
            <a:r>
              <a:rPr sz="2000" spc="-15" dirty="0">
                <a:latin typeface="Arial"/>
                <a:cs typeface="Arial"/>
              </a:rPr>
              <a:t>bớt</a:t>
            </a:r>
            <a:r>
              <a:rPr sz="2000" spc="-175" dirty="0">
                <a:latin typeface="Arial"/>
                <a:cs typeface="Arial"/>
              </a:rPr>
              <a:t> </a:t>
            </a:r>
            <a:r>
              <a:rPr sz="2000" spc="-5" dirty="0">
                <a:latin typeface="Arial"/>
                <a:cs typeface="Arial"/>
              </a:rPr>
              <a:t>các </a:t>
            </a:r>
            <a:r>
              <a:rPr sz="2000" spc="5" dirty="0">
                <a:latin typeface="Arial"/>
                <a:cs typeface="Arial"/>
              </a:rPr>
              <a:t>mẫu </a:t>
            </a:r>
            <a:r>
              <a:rPr sz="2000" spc="-15" dirty="0">
                <a:latin typeface="Arial"/>
                <a:cs typeface="Arial"/>
              </a:rPr>
              <a:t>tìm</a:t>
            </a:r>
            <a:endParaRPr sz="2000">
              <a:latin typeface="Arial"/>
              <a:cs typeface="Arial"/>
            </a:endParaRPr>
          </a:p>
          <a:p>
            <a:pPr marL="927100">
              <a:lnSpc>
                <a:spcPct val="100000"/>
              </a:lnSpc>
              <a:spcBef>
                <a:spcPts val="484"/>
              </a:spcBef>
            </a:pPr>
            <a:r>
              <a:rPr sz="2000" spc="-5" dirty="0">
                <a:latin typeface="Arial"/>
                <a:cs typeface="Arial"/>
              </a:rPr>
              <a:t>được.</a:t>
            </a:r>
            <a:endParaRPr sz="2000">
              <a:latin typeface="Arial"/>
              <a:cs typeface="Arial"/>
            </a:endParaRPr>
          </a:p>
          <a:p>
            <a:pPr marL="927100" lvl="1" indent="-457834">
              <a:lnSpc>
                <a:spcPct val="100000"/>
              </a:lnSpc>
              <a:spcBef>
                <a:spcPts val="480"/>
              </a:spcBef>
              <a:buFont typeface="Wingdings"/>
              <a:buChar char=""/>
              <a:tabLst>
                <a:tab pos="927100" algn="l"/>
                <a:tab pos="927735" algn="l"/>
              </a:tabLst>
            </a:pPr>
            <a:r>
              <a:rPr sz="2000" spc="-5" dirty="0">
                <a:latin typeface="Arial"/>
                <a:cs typeface="Arial"/>
              </a:rPr>
              <a:t>Có </a:t>
            </a:r>
            <a:r>
              <a:rPr sz="2000" dirty="0">
                <a:latin typeface="Arial"/>
                <a:cs typeface="Arial"/>
              </a:rPr>
              <a:t>thể </a:t>
            </a:r>
            <a:r>
              <a:rPr sz="2000" spc="-10" dirty="0">
                <a:latin typeface="Arial"/>
                <a:cs typeface="Arial"/>
              </a:rPr>
              <a:t>được </a:t>
            </a:r>
            <a:r>
              <a:rPr sz="2000" spc="-5" dirty="0">
                <a:latin typeface="Arial"/>
                <a:cs typeface="Arial"/>
              </a:rPr>
              <a:t>tích hợp với module </a:t>
            </a:r>
            <a:r>
              <a:rPr sz="2000" dirty="0">
                <a:latin typeface="Arial"/>
                <a:cs typeface="Arial"/>
              </a:rPr>
              <a:t>khai phá </a:t>
            </a:r>
            <a:r>
              <a:rPr sz="2000" spc="5" dirty="0">
                <a:latin typeface="Arial"/>
                <a:cs typeface="Arial"/>
              </a:rPr>
              <a:t>tùy </a:t>
            </a:r>
            <a:r>
              <a:rPr sz="2000" spc="-5" dirty="0">
                <a:latin typeface="Arial"/>
                <a:cs typeface="Arial"/>
              </a:rPr>
              <a:t>thuộc vào</a:t>
            </a:r>
            <a:r>
              <a:rPr sz="2000" spc="380" dirty="0">
                <a:latin typeface="Arial"/>
                <a:cs typeface="Arial"/>
              </a:rPr>
              <a:t> </a:t>
            </a:r>
            <a:r>
              <a:rPr sz="2000" spc="-5" dirty="0">
                <a:latin typeface="Arial"/>
                <a:cs typeface="Arial"/>
              </a:rPr>
              <a:t>phương</a:t>
            </a:r>
            <a:endParaRPr sz="2000">
              <a:latin typeface="Arial"/>
              <a:cs typeface="Arial"/>
            </a:endParaRPr>
          </a:p>
          <a:p>
            <a:pPr marL="927100">
              <a:lnSpc>
                <a:spcPct val="100000"/>
              </a:lnSpc>
              <a:spcBef>
                <a:spcPts val="480"/>
              </a:spcBef>
            </a:pPr>
            <a:r>
              <a:rPr sz="2000" spc="-10" dirty="0">
                <a:latin typeface="Arial"/>
                <a:cs typeface="Arial"/>
              </a:rPr>
              <a:t>pháp </a:t>
            </a:r>
            <a:r>
              <a:rPr sz="2000" dirty="0">
                <a:latin typeface="Arial"/>
                <a:cs typeface="Arial"/>
              </a:rPr>
              <a:t>khai </a:t>
            </a:r>
            <a:r>
              <a:rPr sz="2000" spc="-5" dirty="0">
                <a:latin typeface="Arial"/>
                <a:cs typeface="Arial"/>
              </a:rPr>
              <a:t>khoáng </a:t>
            </a:r>
            <a:r>
              <a:rPr sz="2000" spc="-10" dirty="0">
                <a:latin typeface="Arial"/>
                <a:cs typeface="Arial"/>
              </a:rPr>
              <a:t>được </a:t>
            </a:r>
            <a:r>
              <a:rPr sz="2000" dirty="0">
                <a:latin typeface="Arial"/>
                <a:cs typeface="Arial"/>
              </a:rPr>
              <a:t>sử </a:t>
            </a:r>
            <a:r>
              <a:rPr sz="2000" spc="-10" dirty="0">
                <a:latin typeface="Arial"/>
                <a:cs typeface="Arial"/>
              </a:rPr>
              <a:t>dụng </a:t>
            </a:r>
            <a:r>
              <a:rPr sz="2000" spc="-15" dirty="0">
                <a:latin typeface="Arial"/>
                <a:cs typeface="Arial"/>
              </a:rPr>
              <a:t>và </a:t>
            </a:r>
            <a:r>
              <a:rPr sz="2000" spc="-5" dirty="0">
                <a:latin typeface="Arial"/>
                <a:cs typeface="Arial"/>
              </a:rPr>
              <a:t>cách thức cài</a:t>
            </a:r>
            <a:r>
              <a:rPr sz="2000" spc="110" dirty="0">
                <a:latin typeface="Arial"/>
                <a:cs typeface="Arial"/>
              </a:rPr>
              <a:t> </a:t>
            </a:r>
            <a:r>
              <a:rPr sz="2000" spc="-10" dirty="0">
                <a:latin typeface="Arial"/>
                <a:cs typeface="Arial"/>
              </a:rPr>
              <a:t>đặt.</a:t>
            </a:r>
            <a:endParaRPr sz="2000">
              <a:latin typeface="Arial"/>
              <a:cs typeface="Arial"/>
            </a:endParaRPr>
          </a:p>
          <a:p>
            <a:pPr marL="927100" marR="8255" lvl="1" indent="-457200" algn="just">
              <a:lnSpc>
                <a:spcPct val="120000"/>
              </a:lnSpc>
              <a:buFont typeface="Wingdings"/>
              <a:buChar char=""/>
              <a:tabLst>
                <a:tab pos="927735" algn="l"/>
              </a:tabLst>
            </a:pPr>
            <a:r>
              <a:rPr sz="2000" spc="-5" dirty="0">
                <a:latin typeface="Arial"/>
                <a:cs typeface="Arial"/>
              </a:rPr>
              <a:t>Khuyến </a:t>
            </a:r>
            <a:r>
              <a:rPr sz="2000" dirty="0">
                <a:latin typeface="Arial"/>
                <a:cs typeface="Arial"/>
              </a:rPr>
              <a:t>khích: Thao </a:t>
            </a:r>
            <a:r>
              <a:rPr sz="2000" spc="-10" dirty="0">
                <a:latin typeface="Arial"/>
                <a:cs typeface="Arial"/>
              </a:rPr>
              <a:t>tác </a:t>
            </a:r>
            <a:r>
              <a:rPr sz="2000" spc="-5" dirty="0">
                <a:latin typeface="Arial"/>
                <a:cs typeface="Arial"/>
              </a:rPr>
              <a:t>đánh giá </a:t>
            </a:r>
            <a:r>
              <a:rPr sz="2000" spc="5" dirty="0">
                <a:latin typeface="Arial"/>
                <a:cs typeface="Arial"/>
              </a:rPr>
              <a:t>mẫu </a:t>
            </a:r>
            <a:r>
              <a:rPr sz="2000" spc="-5" dirty="0">
                <a:latin typeface="Arial"/>
                <a:cs typeface="Arial"/>
              </a:rPr>
              <a:t>cần </a:t>
            </a:r>
            <a:r>
              <a:rPr sz="2000" spc="-10" dirty="0">
                <a:latin typeface="Arial"/>
                <a:cs typeface="Arial"/>
              </a:rPr>
              <a:t>được </a:t>
            </a:r>
            <a:r>
              <a:rPr sz="2000" dirty="0">
                <a:latin typeface="Arial"/>
                <a:cs typeface="Arial"/>
              </a:rPr>
              <a:t>tích </a:t>
            </a:r>
            <a:r>
              <a:rPr sz="2000" spc="-5" dirty="0">
                <a:latin typeface="Arial"/>
                <a:cs typeface="Arial"/>
              </a:rPr>
              <a:t>hợp càng  chặt chẽ </a:t>
            </a:r>
            <a:r>
              <a:rPr sz="2000" dirty="0">
                <a:latin typeface="Arial"/>
                <a:cs typeface="Arial"/>
              </a:rPr>
              <a:t>càng </a:t>
            </a:r>
            <a:r>
              <a:rPr sz="2000" spc="-5" dirty="0">
                <a:latin typeface="Arial"/>
                <a:cs typeface="Arial"/>
              </a:rPr>
              <a:t>tốt </a:t>
            </a:r>
            <a:r>
              <a:rPr sz="2000" spc="-10" dirty="0">
                <a:latin typeface="Arial"/>
                <a:cs typeface="Arial"/>
              </a:rPr>
              <a:t>với </a:t>
            </a:r>
            <a:r>
              <a:rPr sz="2000" spc="-5" dirty="0">
                <a:latin typeface="Arial"/>
                <a:cs typeface="Arial"/>
              </a:rPr>
              <a:t>tiến trình </a:t>
            </a:r>
            <a:r>
              <a:rPr sz="2000" dirty="0">
                <a:latin typeface="Arial"/>
                <a:cs typeface="Arial"/>
              </a:rPr>
              <a:t>khai </a:t>
            </a:r>
            <a:r>
              <a:rPr sz="2000" spc="-5" dirty="0">
                <a:latin typeface="Arial"/>
                <a:cs typeface="Arial"/>
              </a:rPr>
              <a:t>khoáng nhằm </a:t>
            </a:r>
            <a:r>
              <a:rPr sz="2000" spc="-10" dirty="0">
                <a:latin typeface="Arial"/>
                <a:cs typeface="Arial"/>
              </a:rPr>
              <a:t>nâng </a:t>
            </a:r>
            <a:r>
              <a:rPr sz="2000" dirty="0">
                <a:latin typeface="Arial"/>
                <a:cs typeface="Arial"/>
              </a:rPr>
              <a:t>cao hiệu  </a:t>
            </a:r>
            <a:r>
              <a:rPr sz="2000" spc="-10" dirty="0">
                <a:latin typeface="Arial"/>
                <a:cs typeface="Arial"/>
              </a:rPr>
              <a:t>quả</a:t>
            </a:r>
            <a:r>
              <a:rPr sz="2000" spc="400" dirty="0">
                <a:latin typeface="Arial"/>
                <a:cs typeface="Arial"/>
              </a:rPr>
              <a:t> </a:t>
            </a:r>
            <a:r>
              <a:rPr sz="2000" dirty="0">
                <a:latin typeface="Arial"/>
                <a:cs typeface="Arial"/>
              </a:rPr>
              <a:t>khai</a:t>
            </a:r>
            <a:r>
              <a:rPr sz="2000" spc="395" dirty="0">
                <a:latin typeface="Arial"/>
                <a:cs typeface="Arial"/>
              </a:rPr>
              <a:t> </a:t>
            </a:r>
            <a:r>
              <a:rPr sz="2000" dirty="0">
                <a:latin typeface="Arial"/>
                <a:cs typeface="Arial"/>
              </a:rPr>
              <a:t>khoáng</a:t>
            </a:r>
            <a:r>
              <a:rPr sz="2000" spc="405" dirty="0">
                <a:latin typeface="Arial"/>
                <a:cs typeface="Arial"/>
              </a:rPr>
              <a:t> </a:t>
            </a:r>
            <a:r>
              <a:rPr sz="2000" dirty="0">
                <a:latin typeface="Arial"/>
                <a:cs typeface="Arial"/>
              </a:rPr>
              <a:t>(giới</a:t>
            </a:r>
            <a:r>
              <a:rPr sz="2000" spc="400" dirty="0">
                <a:latin typeface="Arial"/>
                <a:cs typeface="Arial"/>
              </a:rPr>
              <a:t> </a:t>
            </a:r>
            <a:r>
              <a:rPr sz="2000" spc="5" dirty="0">
                <a:latin typeface="Arial"/>
                <a:cs typeface="Arial"/>
              </a:rPr>
              <a:t>hạn</a:t>
            </a:r>
            <a:r>
              <a:rPr sz="2000" spc="400" dirty="0">
                <a:latin typeface="Arial"/>
                <a:cs typeface="Arial"/>
              </a:rPr>
              <a:t> </a:t>
            </a:r>
            <a:r>
              <a:rPr sz="2000" spc="-10" dirty="0">
                <a:latin typeface="Arial"/>
                <a:cs typeface="Arial"/>
              </a:rPr>
              <a:t>việc</a:t>
            </a:r>
            <a:r>
              <a:rPr sz="2000" spc="409" dirty="0">
                <a:latin typeface="Arial"/>
                <a:cs typeface="Arial"/>
              </a:rPr>
              <a:t> </a:t>
            </a:r>
            <a:r>
              <a:rPr sz="2000" spc="-10" dirty="0">
                <a:latin typeface="Arial"/>
                <a:cs typeface="Arial"/>
              </a:rPr>
              <a:t>tìm</a:t>
            </a:r>
            <a:r>
              <a:rPr sz="2000" spc="420" dirty="0">
                <a:latin typeface="Arial"/>
                <a:cs typeface="Arial"/>
              </a:rPr>
              <a:t> </a:t>
            </a:r>
            <a:r>
              <a:rPr sz="2000" spc="-10" dirty="0">
                <a:latin typeface="Arial"/>
                <a:cs typeface="Arial"/>
              </a:rPr>
              <a:t>kiếm</a:t>
            </a:r>
            <a:r>
              <a:rPr sz="2000" spc="455" dirty="0">
                <a:latin typeface="Arial"/>
                <a:cs typeface="Arial"/>
              </a:rPr>
              <a:t> </a:t>
            </a:r>
            <a:r>
              <a:rPr sz="2000" spc="-5" dirty="0">
                <a:latin typeface="Arial"/>
                <a:cs typeface="Arial"/>
              </a:rPr>
              <a:t>chỉ</a:t>
            </a:r>
            <a:r>
              <a:rPr sz="2000" spc="390" dirty="0">
                <a:latin typeface="Arial"/>
                <a:cs typeface="Arial"/>
              </a:rPr>
              <a:t> </a:t>
            </a:r>
            <a:r>
              <a:rPr sz="2000" spc="-5" dirty="0">
                <a:latin typeface="Arial"/>
                <a:cs typeface="Arial"/>
              </a:rPr>
              <a:t>với</a:t>
            </a:r>
            <a:r>
              <a:rPr sz="2000" spc="390" dirty="0">
                <a:latin typeface="Arial"/>
                <a:cs typeface="Arial"/>
              </a:rPr>
              <a:t> </a:t>
            </a:r>
            <a:r>
              <a:rPr sz="2000" spc="5" dirty="0">
                <a:latin typeface="Arial"/>
                <a:cs typeface="Arial"/>
              </a:rPr>
              <a:t>các</a:t>
            </a:r>
            <a:r>
              <a:rPr sz="2000" spc="385" dirty="0">
                <a:latin typeface="Arial"/>
                <a:cs typeface="Arial"/>
              </a:rPr>
              <a:t> </a:t>
            </a:r>
            <a:r>
              <a:rPr sz="2000" spc="5" dirty="0">
                <a:latin typeface="Arial"/>
                <a:cs typeface="Arial"/>
              </a:rPr>
              <a:t>mẫu</a:t>
            </a:r>
            <a:r>
              <a:rPr sz="2000" spc="400" dirty="0">
                <a:latin typeface="Arial"/>
                <a:cs typeface="Arial"/>
              </a:rPr>
              <a:t> </a:t>
            </a:r>
            <a:r>
              <a:rPr sz="2000" spc="-15" dirty="0">
                <a:latin typeface="Arial"/>
                <a:cs typeface="Arial"/>
              </a:rPr>
              <a:t>đáng</a:t>
            </a:r>
            <a:endParaRPr sz="2000">
              <a:latin typeface="Arial"/>
              <a:cs typeface="Arial"/>
            </a:endParaRPr>
          </a:p>
          <a:p>
            <a:pPr marL="927100" algn="just">
              <a:lnSpc>
                <a:spcPct val="100000"/>
              </a:lnSpc>
              <a:spcBef>
                <a:spcPts val="484"/>
              </a:spcBef>
            </a:pPr>
            <a:r>
              <a:rPr sz="2000" spc="-10" dirty="0">
                <a:latin typeface="Arial"/>
                <a:cs typeface="Arial"/>
              </a:rPr>
              <a:t>quan</a:t>
            </a:r>
            <a:r>
              <a:rPr sz="2000" spc="10" dirty="0">
                <a:latin typeface="Arial"/>
                <a:cs typeface="Arial"/>
              </a:rPr>
              <a:t> </a:t>
            </a:r>
            <a:r>
              <a:rPr sz="2000" spc="5" dirty="0">
                <a:latin typeface="Arial"/>
                <a:cs typeface="Arial"/>
              </a:rPr>
              <a:t>tâm).</a:t>
            </a:r>
            <a:endParaRPr sz="2000">
              <a:latin typeface="Arial"/>
              <a:cs typeface="Arial"/>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38</a:t>
            </a:fld>
            <a:endParaRPr spc="-5" dirty="0"/>
          </a:p>
        </p:txBody>
      </p:sp>
    </p:spTree>
    <p:extLst>
      <p:ext uri="{BB962C8B-B14F-4D97-AF65-F5344CB8AC3E}">
        <p14:creationId xmlns:p14="http://schemas.microsoft.com/office/powerpoint/2010/main" val="21824887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140" y="144830"/>
            <a:ext cx="8609965" cy="3684904"/>
          </a:xfrm>
          <a:prstGeom prst="rect">
            <a:avLst/>
          </a:prstGeom>
        </p:spPr>
        <p:txBody>
          <a:bodyPr vert="horz" wrap="square" lIns="0" tIns="12700" rIns="0" bIns="0" rtlCol="0">
            <a:spAutoFit/>
          </a:bodyPr>
          <a:lstStyle/>
          <a:p>
            <a:pPr marL="12700" marR="6985" algn="just">
              <a:lnSpc>
                <a:spcPct val="120000"/>
              </a:lnSpc>
              <a:spcBef>
                <a:spcPts val="100"/>
              </a:spcBef>
              <a:buAutoNum type="arabicPeriod" startAt="6"/>
              <a:tabLst>
                <a:tab pos="314960" algn="l"/>
              </a:tabLst>
            </a:pPr>
            <a:r>
              <a:rPr sz="2000" b="1" spc="-5" dirty="0">
                <a:solidFill>
                  <a:srgbClr val="FF0000"/>
                </a:solidFill>
                <a:latin typeface="Arial"/>
                <a:cs typeface="Arial"/>
              </a:rPr>
              <a:t>Giao diện người </a:t>
            </a:r>
            <a:r>
              <a:rPr sz="2000" b="1" spc="-10" dirty="0">
                <a:solidFill>
                  <a:srgbClr val="FF0000"/>
                </a:solidFill>
                <a:latin typeface="Arial"/>
                <a:cs typeface="Arial"/>
              </a:rPr>
              <a:t>sử </a:t>
            </a:r>
            <a:r>
              <a:rPr sz="2000" b="1" spc="5" dirty="0">
                <a:solidFill>
                  <a:srgbClr val="FF0000"/>
                </a:solidFill>
                <a:latin typeface="Arial"/>
                <a:cs typeface="Arial"/>
              </a:rPr>
              <a:t>dụng </a:t>
            </a:r>
            <a:r>
              <a:rPr sz="2000" b="1" spc="-5" dirty="0">
                <a:solidFill>
                  <a:srgbClr val="FF0000"/>
                </a:solidFill>
                <a:latin typeface="Arial"/>
                <a:cs typeface="Arial"/>
              </a:rPr>
              <a:t>(User Interface): </a:t>
            </a:r>
            <a:r>
              <a:rPr sz="2000" spc="-10" dirty="0">
                <a:latin typeface="Arial"/>
                <a:cs typeface="Arial"/>
              </a:rPr>
              <a:t>Module </a:t>
            </a:r>
            <a:r>
              <a:rPr sz="2000" spc="5" dirty="0">
                <a:latin typeface="Arial"/>
                <a:cs typeface="Arial"/>
              </a:rPr>
              <a:t>này </a:t>
            </a:r>
            <a:r>
              <a:rPr sz="2000" spc="-10" dirty="0">
                <a:latin typeface="Arial"/>
                <a:cs typeface="Arial"/>
              </a:rPr>
              <a:t>làm </a:t>
            </a:r>
            <a:r>
              <a:rPr sz="2000" spc="-15" dirty="0">
                <a:latin typeface="Arial"/>
                <a:cs typeface="Arial"/>
              </a:rPr>
              <a:t>nhiệm </a:t>
            </a:r>
            <a:r>
              <a:rPr sz="2000" spc="5" dirty="0">
                <a:latin typeface="Arial"/>
                <a:cs typeface="Arial"/>
              </a:rPr>
              <a:t>vụ  </a:t>
            </a:r>
            <a:r>
              <a:rPr sz="2000" spc="-10" dirty="0">
                <a:latin typeface="Arial"/>
                <a:cs typeface="Arial"/>
              </a:rPr>
              <a:t>giao tiếp giữa người dùng </a:t>
            </a:r>
            <a:r>
              <a:rPr sz="2000" spc="-15" dirty="0">
                <a:latin typeface="Arial"/>
                <a:cs typeface="Arial"/>
              </a:rPr>
              <a:t>và </a:t>
            </a:r>
            <a:r>
              <a:rPr sz="2000" spc="-10" dirty="0">
                <a:latin typeface="Arial"/>
                <a:cs typeface="Arial"/>
              </a:rPr>
              <a:t>hệ thống</a:t>
            </a:r>
            <a:r>
              <a:rPr sz="2000" spc="220" dirty="0">
                <a:latin typeface="Arial"/>
                <a:cs typeface="Arial"/>
              </a:rPr>
              <a:t> </a:t>
            </a:r>
            <a:r>
              <a:rPr sz="2000" spc="-10" dirty="0">
                <a:latin typeface="Arial"/>
                <a:cs typeface="Arial"/>
              </a:rPr>
              <a:t>KKDL:</a:t>
            </a:r>
            <a:endParaRPr sz="2000">
              <a:latin typeface="Arial"/>
              <a:cs typeface="Arial"/>
            </a:endParaRPr>
          </a:p>
          <a:p>
            <a:pPr marL="927100" lvl="1" indent="-457834" algn="just">
              <a:lnSpc>
                <a:spcPct val="100000"/>
              </a:lnSpc>
              <a:spcBef>
                <a:spcPts val="484"/>
              </a:spcBef>
              <a:buFont typeface="Wingdings"/>
              <a:buChar char=""/>
              <a:tabLst>
                <a:tab pos="927735" algn="l"/>
              </a:tabLst>
            </a:pPr>
            <a:r>
              <a:rPr sz="2000" spc="-10" dirty="0">
                <a:latin typeface="Arial"/>
                <a:cs typeface="Arial"/>
              </a:rPr>
              <a:t>Cho</a:t>
            </a:r>
            <a:r>
              <a:rPr sz="2000" spc="65" dirty="0">
                <a:latin typeface="Arial"/>
                <a:cs typeface="Arial"/>
              </a:rPr>
              <a:t> </a:t>
            </a:r>
            <a:r>
              <a:rPr sz="2000" spc="-5" dirty="0">
                <a:latin typeface="Arial"/>
                <a:cs typeface="Arial"/>
              </a:rPr>
              <a:t>phép</a:t>
            </a:r>
            <a:r>
              <a:rPr sz="2000" spc="70" dirty="0">
                <a:latin typeface="Arial"/>
                <a:cs typeface="Arial"/>
              </a:rPr>
              <a:t> </a:t>
            </a:r>
            <a:r>
              <a:rPr sz="2000" dirty="0">
                <a:latin typeface="Arial"/>
                <a:cs typeface="Arial"/>
              </a:rPr>
              <a:t>người</a:t>
            </a:r>
            <a:r>
              <a:rPr sz="2000" spc="65" dirty="0">
                <a:latin typeface="Arial"/>
                <a:cs typeface="Arial"/>
              </a:rPr>
              <a:t> </a:t>
            </a:r>
            <a:r>
              <a:rPr sz="2000" spc="-5" dirty="0">
                <a:latin typeface="Arial"/>
                <a:cs typeface="Arial"/>
              </a:rPr>
              <a:t>dùng</a:t>
            </a:r>
            <a:r>
              <a:rPr sz="2000" spc="60" dirty="0">
                <a:latin typeface="Arial"/>
                <a:cs typeface="Arial"/>
              </a:rPr>
              <a:t> </a:t>
            </a:r>
            <a:r>
              <a:rPr sz="2000" spc="-5" dirty="0">
                <a:latin typeface="Arial"/>
                <a:cs typeface="Arial"/>
              </a:rPr>
              <a:t>tương</a:t>
            </a:r>
            <a:r>
              <a:rPr sz="2000" spc="65" dirty="0">
                <a:latin typeface="Arial"/>
                <a:cs typeface="Arial"/>
              </a:rPr>
              <a:t> </a:t>
            </a:r>
            <a:r>
              <a:rPr sz="2000" spc="-5" dirty="0">
                <a:latin typeface="Arial"/>
                <a:cs typeface="Arial"/>
              </a:rPr>
              <a:t>tác</a:t>
            </a:r>
            <a:r>
              <a:rPr sz="2000" spc="75" dirty="0">
                <a:latin typeface="Arial"/>
                <a:cs typeface="Arial"/>
              </a:rPr>
              <a:t> </a:t>
            </a:r>
            <a:r>
              <a:rPr sz="2000" spc="-5" dirty="0">
                <a:latin typeface="Arial"/>
                <a:cs typeface="Arial"/>
              </a:rPr>
              <a:t>với</a:t>
            </a:r>
            <a:r>
              <a:rPr sz="2000" spc="60" dirty="0">
                <a:latin typeface="Arial"/>
                <a:cs typeface="Arial"/>
              </a:rPr>
              <a:t> </a:t>
            </a:r>
            <a:r>
              <a:rPr sz="2000" spc="5" dirty="0">
                <a:latin typeface="Arial"/>
                <a:cs typeface="Arial"/>
              </a:rPr>
              <a:t>hệ</a:t>
            </a:r>
            <a:r>
              <a:rPr sz="2000" spc="60" dirty="0">
                <a:latin typeface="Arial"/>
                <a:cs typeface="Arial"/>
              </a:rPr>
              <a:t> </a:t>
            </a:r>
            <a:r>
              <a:rPr sz="2000" spc="-5" dirty="0">
                <a:latin typeface="Arial"/>
                <a:cs typeface="Arial"/>
              </a:rPr>
              <a:t>thống</a:t>
            </a:r>
            <a:r>
              <a:rPr sz="2000" spc="65" dirty="0">
                <a:latin typeface="Arial"/>
                <a:cs typeface="Arial"/>
              </a:rPr>
              <a:t> </a:t>
            </a:r>
            <a:r>
              <a:rPr sz="2000" spc="-5" dirty="0">
                <a:latin typeface="Arial"/>
                <a:cs typeface="Arial"/>
              </a:rPr>
              <a:t>bằng</a:t>
            </a:r>
            <a:r>
              <a:rPr sz="2000" spc="65" dirty="0">
                <a:latin typeface="Arial"/>
                <a:cs typeface="Arial"/>
              </a:rPr>
              <a:t> </a:t>
            </a:r>
            <a:r>
              <a:rPr sz="2000" spc="-5" dirty="0">
                <a:latin typeface="Arial"/>
                <a:cs typeface="Arial"/>
              </a:rPr>
              <a:t>cách</a:t>
            </a:r>
            <a:r>
              <a:rPr sz="2000" spc="75" dirty="0">
                <a:latin typeface="Arial"/>
                <a:cs typeface="Arial"/>
              </a:rPr>
              <a:t> </a:t>
            </a:r>
            <a:r>
              <a:rPr sz="2000" spc="-5" dirty="0">
                <a:latin typeface="Arial"/>
                <a:cs typeface="Arial"/>
              </a:rPr>
              <a:t>chỉ</a:t>
            </a:r>
            <a:r>
              <a:rPr sz="2000" spc="55" dirty="0">
                <a:latin typeface="Arial"/>
                <a:cs typeface="Arial"/>
              </a:rPr>
              <a:t> </a:t>
            </a:r>
            <a:r>
              <a:rPr sz="2000" spc="-5" dirty="0">
                <a:latin typeface="Arial"/>
                <a:cs typeface="Arial"/>
              </a:rPr>
              <a:t>ra</a:t>
            </a:r>
            <a:r>
              <a:rPr sz="2000" spc="65" dirty="0">
                <a:latin typeface="Arial"/>
                <a:cs typeface="Arial"/>
              </a:rPr>
              <a:t> </a:t>
            </a:r>
            <a:r>
              <a:rPr sz="2000" spc="5" dirty="0">
                <a:latin typeface="Arial"/>
                <a:cs typeface="Arial"/>
              </a:rPr>
              <a:t>truy</a:t>
            </a:r>
            <a:endParaRPr sz="2000">
              <a:latin typeface="Arial"/>
              <a:cs typeface="Arial"/>
            </a:endParaRPr>
          </a:p>
          <a:p>
            <a:pPr marL="927100" algn="just">
              <a:lnSpc>
                <a:spcPct val="100000"/>
              </a:lnSpc>
              <a:spcBef>
                <a:spcPts val="480"/>
              </a:spcBef>
            </a:pPr>
            <a:r>
              <a:rPr sz="2000" spc="-10" dirty="0">
                <a:latin typeface="Arial"/>
                <a:cs typeface="Arial"/>
              </a:rPr>
              <a:t>vấn </a:t>
            </a:r>
            <a:r>
              <a:rPr sz="2000" spc="-15" dirty="0">
                <a:latin typeface="Arial"/>
                <a:cs typeface="Arial"/>
              </a:rPr>
              <a:t>hoặc </a:t>
            </a:r>
            <a:r>
              <a:rPr sz="2000" spc="-10" dirty="0">
                <a:latin typeface="Arial"/>
                <a:cs typeface="Arial"/>
              </a:rPr>
              <a:t>tác </a:t>
            </a:r>
            <a:r>
              <a:rPr sz="2000" spc="-15" dirty="0">
                <a:latin typeface="Arial"/>
                <a:cs typeface="Arial"/>
              </a:rPr>
              <a:t>vụ </a:t>
            </a:r>
            <a:r>
              <a:rPr sz="2000" spc="5" dirty="0">
                <a:latin typeface="Arial"/>
                <a:cs typeface="Arial"/>
              </a:rPr>
              <a:t>khai </a:t>
            </a:r>
            <a:r>
              <a:rPr sz="2000" spc="-5" dirty="0">
                <a:latin typeface="Arial"/>
                <a:cs typeface="Arial"/>
              </a:rPr>
              <a:t>khoáng </a:t>
            </a:r>
            <a:r>
              <a:rPr sz="2000" dirty="0">
                <a:latin typeface="Arial"/>
                <a:cs typeface="Arial"/>
              </a:rPr>
              <a:t>mong</a:t>
            </a:r>
            <a:r>
              <a:rPr sz="2000" spc="45" dirty="0">
                <a:latin typeface="Arial"/>
                <a:cs typeface="Arial"/>
              </a:rPr>
              <a:t> </a:t>
            </a:r>
            <a:r>
              <a:rPr sz="2000" spc="-5" dirty="0">
                <a:latin typeface="Arial"/>
                <a:cs typeface="Arial"/>
              </a:rPr>
              <a:t>muốn.</a:t>
            </a:r>
            <a:endParaRPr sz="2000">
              <a:latin typeface="Arial"/>
              <a:cs typeface="Arial"/>
            </a:endParaRPr>
          </a:p>
          <a:p>
            <a:pPr marL="927100" lvl="1" indent="-457834" algn="just">
              <a:lnSpc>
                <a:spcPct val="100000"/>
              </a:lnSpc>
              <a:spcBef>
                <a:spcPts val="480"/>
              </a:spcBef>
              <a:buFont typeface="Wingdings"/>
              <a:buChar char=""/>
              <a:tabLst>
                <a:tab pos="927735" algn="l"/>
              </a:tabLst>
            </a:pPr>
            <a:r>
              <a:rPr sz="2000" spc="-10" dirty="0">
                <a:latin typeface="Arial"/>
                <a:cs typeface="Arial"/>
              </a:rPr>
              <a:t>Cung </a:t>
            </a:r>
            <a:r>
              <a:rPr sz="2000" spc="-5" dirty="0">
                <a:latin typeface="Arial"/>
                <a:cs typeface="Arial"/>
              </a:rPr>
              <a:t>cấp </a:t>
            </a:r>
            <a:r>
              <a:rPr sz="2000" spc="-10" dirty="0">
                <a:latin typeface="Arial"/>
                <a:cs typeface="Arial"/>
              </a:rPr>
              <a:t>thông tin giúp </a:t>
            </a:r>
            <a:r>
              <a:rPr sz="2000" spc="-5" dirty="0">
                <a:latin typeface="Arial"/>
                <a:cs typeface="Arial"/>
              </a:rPr>
              <a:t>cho </a:t>
            </a:r>
            <a:r>
              <a:rPr sz="2000" spc="-10" dirty="0">
                <a:latin typeface="Arial"/>
                <a:cs typeface="Arial"/>
              </a:rPr>
              <a:t>thao </a:t>
            </a:r>
            <a:r>
              <a:rPr sz="2000" spc="-5" dirty="0">
                <a:latin typeface="Arial"/>
                <a:cs typeface="Arial"/>
              </a:rPr>
              <a:t>tác </a:t>
            </a:r>
            <a:r>
              <a:rPr sz="2000" spc="-10" dirty="0">
                <a:latin typeface="Arial"/>
                <a:cs typeface="Arial"/>
              </a:rPr>
              <a:t>tìm </a:t>
            </a:r>
            <a:r>
              <a:rPr sz="2000" spc="-5" dirty="0">
                <a:latin typeface="Arial"/>
                <a:cs typeface="Arial"/>
              </a:rPr>
              <a:t>kiếm </a:t>
            </a:r>
            <a:r>
              <a:rPr sz="2000" spc="-10" dirty="0">
                <a:latin typeface="Arial"/>
                <a:cs typeface="Arial"/>
              </a:rPr>
              <a:t>được </a:t>
            </a:r>
            <a:r>
              <a:rPr sz="2000" spc="-5" dirty="0">
                <a:latin typeface="Arial"/>
                <a:cs typeface="Arial"/>
              </a:rPr>
              <a:t>tập</a:t>
            </a:r>
            <a:r>
              <a:rPr sz="2000" spc="200" dirty="0">
                <a:latin typeface="Arial"/>
                <a:cs typeface="Arial"/>
              </a:rPr>
              <a:t> </a:t>
            </a:r>
            <a:r>
              <a:rPr sz="2000" spc="-5" dirty="0">
                <a:latin typeface="Arial"/>
                <a:cs typeface="Arial"/>
              </a:rPr>
              <a:t>trung.</a:t>
            </a:r>
            <a:endParaRPr sz="2000">
              <a:latin typeface="Arial"/>
              <a:cs typeface="Arial"/>
            </a:endParaRPr>
          </a:p>
          <a:p>
            <a:pPr marL="927100" lvl="1" indent="-457834" algn="just">
              <a:lnSpc>
                <a:spcPct val="100000"/>
              </a:lnSpc>
              <a:spcBef>
                <a:spcPts val="480"/>
              </a:spcBef>
              <a:buFont typeface="Wingdings"/>
              <a:buChar char=""/>
              <a:tabLst>
                <a:tab pos="927735" algn="l"/>
              </a:tabLst>
            </a:pPr>
            <a:r>
              <a:rPr sz="2000" dirty="0">
                <a:latin typeface="Arial"/>
                <a:cs typeface="Arial"/>
              </a:rPr>
              <a:t>Thực</a:t>
            </a:r>
            <a:r>
              <a:rPr sz="2000" spc="110" dirty="0">
                <a:latin typeface="Arial"/>
                <a:cs typeface="Arial"/>
              </a:rPr>
              <a:t> </a:t>
            </a:r>
            <a:r>
              <a:rPr sz="2000" spc="-15" dirty="0">
                <a:latin typeface="Arial"/>
                <a:cs typeface="Arial"/>
              </a:rPr>
              <a:t>hiện</a:t>
            </a:r>
            <a:r>
              <a:rPr sz="2000" spc="85" dirty="0">
                <a:latin typeface="Arial"/>
                <a:cs typeface="Arial"/>
              </a:rPr>
              <a:t> </a:t>
            </a:r>
            <a:r>
              <a:rPr sz="2000" dirty="0">
                <a:latin typeface="Arial"/>
                <a:cs typeface="Arial"/>
              </a:rPr>
              <a:t>khai</a:t>
            </a:r>
            <a:r>
              <a:rPr sz="2000" spc="85" dirty="0">
                <a:latin typeface="Arial"/>
                <a:cs typeface="Arial"/>
              </a:rPr>
              <a:t> </a:t>
            </a:r>
            <a:r>
              <a:rPr sz="2000" spc="-5" dirty="0">
                <a:latin typeface="Arial"/>
                <a:cs typeface="Arial"/>
              </a:rPr>
              <a:t>khoáng</a:t>
            </a:r>
            <a:r>
              <a:rPr sz="2000" spc="100" dirty="0">
                <a:latin typeface="Arial"/>
                <a:cs typeface="Arial"/>
              </a:rPr>
              <a:t> </a:t>
            </a:r>
            <a:r>
              <a:rPr sz="2000" spc="-5" dirty="0">
                <a:latin typeface="Arial"/>
                <a:cs typeface="Arial"/>
              </a:rPr>
              <a:t>thăm</a:t>
            </a:r>
            <a:r>
              <a:rPr sz="2000" spc="114" dirty="0">
                <a:latin typeface="Arial"/>
                <a:cs typeface="Arial"/>
              </a:rPr>
              <a:t> </a:t>
            </a:r>
            <a:r>
              <a:rPr sz="2000" spc="-10" dirty="0">
                <a:latin typeface="Arial"/>
                <a:cs typeface="Arial"/>
              </a:rPr>
              <a:t>dò</a:t>
            </a:r>
            <a:r>
              <a:rPr sz="2000" spc="90" dirty="0">
                <a:latin typeface="Arial"/>
                <a:cs typeface="Arial"/>
              </a:rPr>
              <a:t> </a:t>
            </a:r>
            <a:r>
              <a:rPr sz="2000" spc="-5" dirty="0">
                <a:latin typeface="Arial"/>
                <a:cs typeface="Arial"/>
              </a:rPr>
              <a:t>(Exploratory</a:t>
            </a:r>
            <a:r>
              <a:rPr sz="2000" spc="75" dirty="0">
                <a:latin typeface="Arial"/>
                <a:cs typeface="Arial"/>
              </a:rPr>
              <a:t> </a:t>
            </a:r>
            <a:r>
              <a:rPr sz="2000" spc="-10" dirty="0">
                <a:latin typeface="Arial"/>
                <a:cs typeface="Arial"/>
              </a:rPr>
              <a:t>Data</a:t>
            </a:r>
            <a:r>
              <a:rPr sz="2000" spc="95" dirty="0">
                <a:latin typeface="Arial"/>
                <a:cs typeface="Arial"/>
              </a:rPr>
              <a:t> </a:t>
            </a:r>
            <a:r>
              <a:rPr sz="2000" dirty="0">
                <a:latin typeface="Arial"/>
                <a:cs typeface="Arial"/>
              </a:rPr>
              <a:t>Mining)</a:t>
            </a:r>
            <a:r>
              <a:rPr sz="2000" spc="105" dirty="0">
                <a:latin typeface="Arial"/>
                <a:cs typeface="Arial"/>
              </a:rPr>
              <a:t> </a:t>
            </a:r>
            <a:r>
              <a:rPr sz="2000" spc="-10" dirty="0">
                <a:latin typeface="Arial"/>
                <a:cs typeface="Arial"/>
              </a:rPr>
              <a:t>dựa</a:t>
            </a:r>
            <a:r>
              <a:rPr sz="2000" spc="95" dirty="0">
                <a:latin typeface="Arial"/>
                <a:cs typeface="Arial"/>
              </a:rPr>
              <a:t> </a:t>
            </a:r>
            <a:r>
              <a:rPr sz="2000" spc="-5" dirty="0">
                <a:latin typeface="Arial"/>
                <a:cs typeface="Arial"/>
              </a:rPr>
              <a:t>trên</a:t>
            </a:r>
            <a:endParaRPr sz="2000">
              <a:latin typeface="Arial"/>
              <a:cs typeface="Arial"/>
            </a:endParaRPr>
          </a:p>
          <a:p>
            <a:pPr marL="927100" algn="just">
              <a:lnSpc>
                <a:spcPct val="100000"/>
              </a:lnSpc>
              <a:spcBef>
                <a:spcPts val="484"/>
              </a:spcBef>
            </a:pPr>
            <a:r>
              <a:rPr sz="2000" spc="-5" dirty="0">
                <a:latin typeface="Arial"/>
                <a:cs typeface="Arial"/>
              </a:rPr>
              <a:t>các </a:t>
            </a:r>
            <a:r>
              <a:rPr sz="2000" dirty="0">
                <a:latin typeface="Arial"/>
                <a:cs typeface="Arial"/>
              </a:rPr>
              <a:t>kết </a:t>
            </a:r>
            <a:r>
              <a:rPr sz="2000" spc="-10" dirty="0">
                <a:latin typeface="Arial"/>
                <a:cs typeface="Arial"/>
              </a:rPr>
              <a:t>quả </a:t>
            </a:r>
            <a:r>
              <a:rPr sz="2000" dirty="0">
                <a:latin typeface="Arial"/>
                <a:cs typeface="Arial"/>
              </a:rPr>
              <a:t>khai khoáng </a:t>
            </a:r>
            <a:r>
              <a:rPr sz="2000" spc="-5" dirty="0">
                <a:latin typeface="Arial"/>
                <a:cs typeface="Arial"/>
              </a:rPr>
              <a:t>trung</a:t>
            </a:r>
            <a:r>
              <a:rPr sz="2000" spc="-55" dirty="0">
                <a:latin typeface="Arial"/>
                <a:cs typeface="Arial"/>
              </a:rPr>
              <a:t> </a:t>
            </a:r>
            <a:r>
              <a:rPr sz="2000" spc="-10" dirty="0">
                <a:latin typeface="Arial"/>
                <a:cs typeface="Arial"/>
              </a:rPr>
              <a:t>gian.</a:t>
            </a:r>
            <a:endParaRPr sz="2000">
              <a:latin typeface="Arial"/>
              <a:cs typeface="Arial"/>
            </a:endParaRPr>
          </a:p>
          <a:p>
            <a:pPr marL="927100" marR="6985" lvl="1" indent="-457200" algn="just">
              <a:lnSpc>
                <a:spcPct val="120000"/>
              </a:lnSpc>
              <a:buFont typeface="Wingdings"/>
              <a:buChar char=""/>
              <a:tabLst>
                <a:tab pos="927735" algn="l"/>
              </a:tabLst>
            </a:pPr>
            <a:r>
              <a:rPr sz="2000" spc="-5" dirty="0">
                <a:latin typeface="Arial"/>
                <a:cs typeface="Arial"/>
              </a:rPr>
              <a:t>Cho phép người dùng duyệt </a:t>
            </a:r>
            <a:r>
              <a:rPr sz="2000" dirty="0">
                <a:latin typeface="Arial"/>
                <a:cs typeface="Arial"/>
              </a:rPr>
              <a:t>cơ sở </a:t>
            </a:r>
            <a:r>
              <a:rPr sz="2000" spc="-10" dirty="0">
                <a:latin typeface="Arial"/>
                <a:cs typeface="Arial"/>
              </a:rPr>
              <a:t>dữ </a:t>
            </a:r>
            <a:r>
              <a:rPr sz="2000" spc="-15" dirty="0">
                <a:latin typeface="Arial"/>
                <a:cs typeface="Arial"/>
              </a:rPr>
              <a:t>liệu, </a:t>
            </a:r>
            <a:r>
              <a:rPr sz="2000" spc="-5" dirty="0">
                <a:latin typeface="Arial"/>
                <a:cs typeface="Arial"/>
              </a:rPr>
              <a:t>lược </a:t>
            </a:r>
            <a:r>
              <a:rPr sz="2000" spc="-10" dirty="0">
                <a:latin typeface="Arial"/>
                <a:cs typeface="Arial"/>
              </a:rPr>
              <a:t>đồ </a:t>
            </a:r>
            <a:r>
              <a:rPr sz="2000" spc="-5" dirty="0">
                <a:latin typeface="Arial"/>
                <a:cs typeface="Arial"/>
              </a:rPr>
              <a:t>kho </a:t>
            </a:r>
            <a:r>
              <a:rPr sz="2000" spc="-10" dirty="0">
                <a:latin typeface="Arial"/>
                <a:cs typeface="Arial"/>
              </a:rPr>
              <a:t>dữ </a:t>
            </a:r>
            <a:r>
              <a:rPr sz="2000" spc="-5" dirty="0">
                <a:latin typeface="Arial"/>
                <a:cs typeface="Arial"/>
              </a:rPr>
              <a:t>liệu </a:t>
            </a:r>
            <a:r>
              <a:rPr sz="2000" spc="5" dirty="0">
                <a:latin typeface="Arial"/>
                <a:cs typeface="Arial"/>
              </a:rPr>
              <a:t>và  </a:t>
            </a:r>
            <a:r>
              <a:rPr sz="2000" spc="-5" dirty="0">
                <a:latin typeface="Arial"/>
                <a:cs typeface="Arial"/>
              </a:rPr>
              <a:t>các cấu trúc </a:t>
            </a:r>
            <a:r>
              <a:rPr sz="2000" spc="-10" dirty="0">
                <a:latin typeface="Arial"/>
                <a:cs typeface="Arial"/>
              </a:rPr>
              <a:t>dữ </a:t>
            </a:r>
            <a:r>
              <a:rPr sz="2000" spc="-15" dirty="0">
                <a:latin typeface="Arial"/>
                <a:cs typeface="Arial"/>
              </a:rPr>
              <a:t>liệu, </a:t>
            </a:r>
            <a:r>
              <a:rPr sz="2000" spc="-5" dirty="0">
                <a:latin typeface="Arial"/>
                <a:cs typeface="Arial"/>
              </a:rPr>
              <a:t>đánh </a:t>
            </a:r>
            <a:r>
              <a:rPr sz="2000" spc="-10" dirty="0">
                <a:latin typeface="Arial"/>
                <a:cs typeface="Arial"/>
              </a:rPr>
              <a:t>giá </a:t>
            </a:r>
            <a:r>
              <a:rPr sz="2000" spc="-5" dirty="0">
                <a:latin typeface="Arial"/>
                <a:cs typeface="Arial"/>
              </a:rPr>
              <a:t>các </a:t>
            </a:r>
            <a:r>
              <a:rPr sz="2000" spc="5" dirty="0">
                <a:latin typeface="Arial"/>
                <a:cs typeface="Arial"/>
              </a:rPr>
              <a:t>mẫu </a:t>
            </a:r>
            <a:r>
              <a:rPr sz="2000" spc="-10" dirty="0">
                <a:latin typeface="Arial"/>
                <a:cs typeface="Arial"/>
              </a:rPr>
              <a:t>được </a:t>
            </a:r>
            <a:r>
              <a:rPr sz="2000" dirty="0">
                <a:latin typeface="Arial"/>
                <a:cs typeface="Arial"/>
              </a:rPr>
              <a:t>khai </a:t>
            </a:r>
            <a:r>
              <a:rPr sz="2000" spc="-5" dirty="0">
                <a:latin typeface="Arial"/>
                <a:cs typeface="Arial"/>
              </a:rPr>
              <a:t>khoáng </a:t>
            </a:r>
            <a:r>
              <a:rPr sz="2000" spc="-15" dirty="0">
                <a:latin typeface="Arial"/>
                <a:cs typeface="Arial"/>
              </a:rPr>
              <a:t>và </a:t>
            </a:r>
            <a:r>
              <a:rPr sz="2000" dirty="0">
                <a:latin typeface="Arial"/>
                <a:cs typeface="Arial"/>
              </a:rPr>
              <a:t>biểu  </a:t>
            </a:r>
            <a:r>
              <a:rPr sz="2000" spc="-15" dirty="0">
                <a:latin typeface="Arial"/>
                <a:cs typeface="Arial"/>
              </a:rPr>
              <a:t>diễn </a:t>
            </a:r>
            <a:r>
              <a:rPr sz="2000" dirty="0">
                <a:latin typeface="Arial"/>
                <a:cs typeface="Arial"/>
              </a:rPr>
              <a:t>trực </a:t>
            </a:r>
            <a:r>
              <a:rPr sz="2000" spc="-10" dirty="0">
                <a:latin typeface="Arial"/>
                <a:cs typeface="Arial"/>
              </a:rPr>
              <a:t>quan </a:t>
            </a:r>
            <a:r>
              <a:rPr sz="2000" spc="5" dirty="0">
                <a:latin typeface="Arial"/>
                <a:cs typeface="Arial"/>
              </a:rPr>
              <a:t>mẫu </a:t>
            </a:r>
            <a:r>
              <a:rPr sz="2000" spc="-10" dirty="0">
                <a:latin typeface="Arial"/>
                <a:cs typeface="Arial"/>
              </a:rPr>
              <a:t>dưới </a:t>
            </a:r>
            <a:r>
              <a:rPr sz="2000" spc="-5" dirty="0">
                <a:latin typeface="Arial"/>
                <a:cs typeface="Arial"/>
              </a:rPr>
              <a:t>các </a:t>
            </a:r>
            <a:r>
              <a:rPr sz="2000" spc="-15" dirty="0">
                <a:latin typeface="Arial"/>
                <a:cs typeface="Arial"/>
              </a:rPr>
              <a:t>dạng </a:t>
            </a:r>
            <a:r>
              <a:rPr sz="2000" spc="-5" dirty="0">
                <a:latin typeface="Arial"/>
                <a:cs typeface="Arial"/>
              </a:rPr>
              <a:t>thức </a:t>
            </a:r>
            <a:r>
              <a:rPr sz="2000" spc="5" dirty="0">
                <a:latin typeface="Arial"/>
                <a:cs typeface="Arial"/>
              </a:rPr>
              <a:t>khác</a:t>
            </a:r>
            <a:r>
              <a:rPr sz="2000" spc="55" dirty="0">
                <a:latin typeface="Arial"/>
                <a:cs typeface="Arial"/>
              </a:rPr>
              <a:t> </a:t>
            </a:r>
            <a:r>
              <a:rPr sz="2000" spc="-10" dirty="0">
                <a:latin typeface="Arial"/>
                <a:cs typeface="Arial"/>
              </a:rPr>
              <a:t>nhau.</a:t>
            </a:r>
            <a:endParaRPr sz="2000">
              <a:latin typeface="Arial"/>
              <a:cs typeface="Arial"/>
            </a:endParaRPr>
          </a:p>
        </p:txBody>
      </p:sp>
      <p:sp>
        <p:nvSpPr>
          <p:cNvPr id="3" name="object 3"/>
          <p:cNvSpPr/>
          <p:nvPr/>
        </p:nvSpPr>
        <p:spPr>
          <a:xfrm>
            <a:off x="3466407" y="4114800"/>
            <a:ext cx="3059083" cy="229431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39</a:t>
            </a:fld>
            <a:endParaRPr spc="-5" dirty="0"/>
          </a:p>
        </p:txBody>
      </p:sp>
    </p:spTree>
    <p:extLst>
      <p:ext uri="{BB962C8B-B14F-4D97-AF65-F5344CB8AC3E}">
        <p14:creationId xmlns:p14="http://schemas.microsoft.com/office/powerpoint/2010/main" val="1580696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99795" y="216408"/>
            <a:ext cx="5326380" cy="370840"/>
            <a:chOff x="399795" y="216408"/>
            <a:chExt cx="5326380" cy="370840"/>
          </a:xfrm>
        </p:grpSpPr>
        <p:sp>
          <p:nvSpPr>
            <p:cNvPr id="3" name="object 3"/>
            <p:cNvSpPr/>
            <p:nvPr/>
          </p:nvSpPr>
          <p:spPr>
            <a:xfrm>
              <a:off x="404367" y="220980"/>
              <a:ext cx="5317109" cy="36169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84834" y="282575"/>
              <a:ext cx="5137150" cy="300355"/>
            </a:xfrm>
            <a:custGeom>
              <a:avLst/>
              <a:gdLst/>
              <a:ahLst/>
              <a:cxnLst/>
              <a:rect l="l" t="t" r="r" b="b"/>
              <a:pathLst>
                <a:path w="5137150" h="300355">
                  <a:moveTo>
                    <a:pt x="2603754" y="254888"/>
                  </a:moveTo>
                  <a:lnTo>
                    <a:pt x="2648966" y="254888"/>
                  </a:lnTo>
                  <a:lnTo>
                    <a:pt x="2648966" y="300100"/>
                  </a:lnTo>
                  <a:lnTo>
                    <a:pt x="2603754" y="300100"/>
                  </a:lnTo>
                  <a:lnTo>
                    <a:pt x="2603754" y="254888"/>
                  </a:lnTo>
                  <a:close/>
                </a:path>
                <a:path w="5137150" h="300355">
                  <a:moveTo>
                    <a:pt x="274320" y="190373"/>
                  </a:moveTo>
                  <a:lnTo>
                    <a:pt x="319493" y="190373"/>
                  </a:lnTo>
                  <a:lnTo>
                    <a:pt x="319493" y="235585"/>
                  </a:lnTo>
                  <a:lnTo>
                    <a:pt x="274320" y="235585"/>
                  </a:lnTo>
                  <a:lnTo>
                    <a:pt x="274320" y="190373"/>
                  </a:lnTo>
                  <a:close/>
                </a:path>
                <a:path w="5137150" h="300355">
                  <a:moveTo>
                    <a:pt x="0" y="190373"/>
                  </a:moveTo>
                  <a:lnTo>
                    <a:pt x="45173" y="190373"/>
                  </a:lnTo>
                  <a:lnTo>
                    <a:pt x="45173" y="235585"/>
                  </a:lnTo>
                  <a:lnTo>
                    <a:pt x="0" y="235585"/>
                  </a:lnTo>
                  <a:lnTo>
                    <a:pt x="0" y="190373"/>
                  </a:lnTo>
                  <a:close/>
                </a:path>
                <a:path w="5137150" h="300355">
                  <a:moveTo>
                    <a:pt x="170370" y="67945"/>
                  </a:moveTo>
                  <a:lnTo>
                    <a:pt x="116192" y="148462"/>
                  </a:lnTo>
                  <a:lnTo>
                    <a:pt x="170370" y="148462"/>
                  </a:lnTo>
                  <a:lnTo>
                    <a:pt x="170370" y="67945"/>
                  </a:lnTo>
                  <a:close/>
                </a:path>
                <a:path w="5137150" h="300355">
                  <a:moveTo>
                    <a:pt x="4954270" y="54864"/>
                  </a:moveTo>
                  <a:lnTo>
                    <a:pt x="4922520" y="142366"/>
                  </a:lnTo>
                  <a:lnTo>
                    <a:pt x="4986782" y="142366"/>
                  </a:lnTo>
                  <a:lnTo>
                    <a:pt x="4954270" y="54864"/>
                  </a:lnTo>
                  <a:close/>
                </a:path>
                <a:path w="5137150" h="300355">
                  <a:moveTo>
                    <a:pt x="2625598" y="54864"/>
                  </a:moveTo>
                  <a:lnTo>
                    <a:pt x="2593848" y="142366"/>
                  </a:lnTo>
                  <a:lnTo>
                    <a:pt x="2658110" y="142366"/>
                  </a:lnTo>
                  <a:lnTo>
                    <a:pt x="2625598" y="54864"/>
                  </a:lnTo>
                  <a:close/>
                </a:path>
                <a:path w="5137150" h="300355">
                  <a:moveTo>
                    <a:pt x="1708150" y="54864"/>
                  </a:moveTo>
                  <a:lnTo>
                    <a:pt x="1676400" y="142366"/>
                  </a:lnTo>
                  <a:lnTo>
                    <a:pt x="1740662" y="142366"/>
                  </a:lnTo>
                  <a:lnTo>
                    <a:pt x="1708150" y="54864"/>
                  </a:lnTo>
                  <a:close/>
                </a:path>
                <a:path w="5137150" h="300355">
                  <a:moveTo>
                    <a:pt x="790702" y="54864"/>
                  </a:moveTo>
                  <a:lnTo>
                    <a:pt x="758952" y="142366"/>
                  </a:lnTo>
                  <a:lnTo>
                    <a:pt x="823214" y="142366"/>
                  </a:lnTo>
                  <a:lnTo>
                    <a:pt x="790702" y="54864"/>
                  </a:lnTo>
                  <a:close/>
                </a:path>
                <a:path w="5137150" h="300355">
                  <a:moveTo>
                    <a:pt x="3352038" y="39750"/>
                  </a:moveTo>
                  <a:lnTo>
                    <a:pt x="3352038" y="99567"/>
                  </a:lnTo>
                  <a:lnTo>
                    <a:pt x="3387343" y="99567"/>
                  </a:lnTo>
                  <a:lnTo>
                    <a:pt x="3430016" y="96647"/>
                  </a:lnTo>
                  <a:lnTo>
                    <a:pt x="3443351" y="86740"/>
                  </a:lnTo>
                  <a:lnTo>
                    <a:pt x="3446653" y="82041"/>
                  </a:lnTo>
                  <a:lnTo>
                    <a:pt x="3448177" y="76073"/>
                  </a:lnTo>
                  <a:lnTo>
                    <a:pt x="3448177" y="69088"/>
                  </a:lnTo>
                  <a:lnTo>
                    <a:pt x="3448177" y="61086"/>
                  </a:lnTo>
                  <a:lnTo>
                    <a:pt x="3446144" y="54736"/>
                  </a:lnTo>
                  <a:lnTo>
                    <a:pt x="3441827" y="49910"/>
                  </a:lnTo>
                  <a:lnTo>
                    <a:pt x="3437636" y="44957"/>
                  </a:lnTo>
                  <a:lnTo>
                    <a:pt x="3389249" y="39750"/>
                  </a:lnTo>
                  <a:lnTo>
                    <a:pt x="3352038" y="39750"/>
                  </a:lnTo>
                  <a:close/>
                </a:path>
                <a:path w="5137150" h="300355">
                  <a:moveTo>
                    <a:pt x="2086864" y="39750"/>
                  </a:moveTo>
                  <a:lnTo>
                    <a:pt x="2086864" y="102870"/>
                  </a:lnTo>
                  <a:lnTo>
                    <a:pt x="2137283" y="102870"/>
                  </a:lnTo>
                  <a:lnTo>
                    <a:pt x="2137283" y="132714"/>
                  </a:lnTo>
                  <a:lnTo>
                    <a:pt x="2086864" y="132714"/>
                  </a:lnTo>
                  <a:lnTo>
                    <a:pt x="2086864" y="195834"/>
                  </a:lnTo>
                  <a:lnTo>
                    <a:pt x="2122551" y="195834"/>
                  </a:lnTo>
                  <a:lnTo>
                    <a:pt x="2133530" y="195595"/>
                  </a:lnTo>
                  <a:lnTo>
                    <a:pt x="2173642" y="180272"/>
                  </a:lnTo>
                  <a:lnTo>
                    <a:pt x="2187188" y="136330"/>
                  </a:lnTo>
                  <a:lnTo>
                    <a:pt x="2187829" y="118872"/>
                  </a:lnTo>
                  <a:lnTo>
                    <a:pt x="2187565" y="106392"/>
                  </a:lnTo>
                  <a:lnTo>
                    <a:pt x="2178272" y="65024"/>
                  </a:lnTo>
                  <a:lnTo>
                    <a:pt x="2142940" y="41251"/>
                  </a:lnTo>
                  <a:lnTo>
                    <a:pt x="2108454" y="39750"/>
                  </a:lnTo>
                  <a:lnTo>
                    <a:pt x="2086864" y="39750"/>
                  </a:lnTo>
                  <a:close/>
                </a:path>
                <a:path w="5137150" h="300355">
                  <a:moveTo>
                    <a:pt x="3646931" y="36575"/>
                  </a:moveTo>
                  <a:lnTo>
                    <a:pt x="3609177" y="47934"/>
                  </a:lnTo>
                  <a:lnTo>
                    <a:pt x="3586003" y="82089"/>
                  </a:lnTo>
                  <a:lnTo>
                    <a:pt x="3581527" y="117601"/>
                  </a:lnTo>
                  <a:lnTo>
                    <a:pt x="3582671" y="136392"/>
                  </a:lnTo>
                  <a:lnTo>
                    <a:pt x="3599941" y="178308"/>
                  </a:lnTo>
                  <a:lnTo>
                    <a:pt x="3633285" y="197596"/>
                  </a:lnTo>
                  <a:lnTo>
                    <a:pt x="3646931" y="198882"/>
                  </a:lnTo>
                  <a:lnTo>
                    <a:pt x="3660501" y="197615"/>
                  </a:lnTo>
                  <a:lnTo>
                    <a:pt x="3693541" y="178435"/>
                  </a:lnTo>
                  <a:lnTo>
                    <a:pt x="3710685" y="136161"/>
                  </a:lnTo>
                  <a:lnTo>
                    <a:pt x="3711829" y="116966"/>
                  </a:lnTo>
                  <a:lnTo>
                    <a:pt x="3710711" y="97984"/>
                  </a:lnTo>
                  <a:lnTo>
                    <a:pt x="3694049" y="56515"/>
                  </a:lnTo>
                  <a:lnTo>
                    <a:pt x="3646931" y="36575"/>
                  </a:lnTo>
                  <a:close/>
                </a:path>
                <a:path w="5137150" h="300355">
                  <a:moveTo>
                    <a:pt x="2382012" y="36575"/>
                  </a:moveTo>
                  <a:lnTo>
                    <a:pt x="2344257" y="47934"/>
                  </a:lnTo>
                  <a:lnTo>
                    <a:pt x="2321083" y="82089"/>
                  </a:lnTo>
                  <a:lnTo>
                    <a:pt x="2316607" y="117601"/>
                  </a:lnTo>
                  <a:lnTo>
                    <a:pt x="2317751" y="136392"/>
                  </a:lnTo>
                  <a:lnTo>
                    <a:pt x="2335022" y="178308"/>
                  </a:lnTo>
                  <a:lnTo>
                    <a:pt x="2368365" y="197596"/>
                  </a:lnTo>
                  <a:lnTo>
                    <a:pt x="2382012" y="198882"/>
                  </a:lnTo>
                  <a:lnTo>
                    <a:pt x="2395581" y="197615"/>
                  </a:lnTo>
                  <a:lnTo>
                    <a:pt x="2428621" y="178435"/>
                  </a:lnTo>
                  <a:lnTo>
                    <a:pt x="2445766" y="136161"/>
                  </a:lnTo>
                  <a:lnTo>
                    <a:pt x="2446909" y="116966"/>
                  </a:lnTo>
                  <a:lnTo>
                    <a:pt x="2445791" y="97984"/>
                  </a:lnTo>
                  <a:lnTo>
                    <a:pt x="2429129" y="56515"/>
                  </a:lnTo>
                  <a:lnTo>
                    <a:pt x="2382012" y="36575"/>
                  </a:lnTo>
                  <a:close/>
                </a:path>
                <a:path w="5137150" h="300355">
                  <a:moveTo>
                    <a:pt x="5089017" y="0"/>
                  </a:moveTo>
                  <a:lnTo>
                    <a:pt x="5136642" y="0"/>
                  </a:lnTo>
                  <a:lnTo>
                    <a:pt x="5136642" y="235585"/>
                  </a:lnTo>
                  <a:lnTo>
                    <a:pt x="5089017" y="235585"/>
                  </a:lnTo>
                  <a:lnTo>
                    <a:pt x="5089017" y="0"/>
                  </a:lnTo>
                  <a:close/>
                </a:path>
                <a:path w="5137150" h="300355">
                  <a:moveTo>
                    <a:pt x="4929759" y="0"/>
                  </a:moveTo>
                  <a:lnTo>
                    <a:pt x="4980051" y="0"/>
                  </a:lnTo>
                  <a:lnTo>
                    <a:pt x="5074412" y="235585"/>
                  </a:lnTo>
                  <a:lnTo>
                    <a:pt x="5022595" y="235585"/>
                  </a:lnTo>
                  <a:lnTo>
                    <a:pt x="5002022" y="182117"/>
                  </a:lnTo>
                  <a:lnTo>
                    <a:pt x="4907915" y="182117"/>
                  </a:lnTo>
                  <a:lnTo>
                    <a:pt x="4888357" y="235585"/>
                  </a:lnTo>
                  <a:lnTo>
                    <a:pt x="4837938" y="235585"/>
                  </a:lnTo>
                  <a:lnTo>
                    <a:pt x="4929759" y="0"/>
                  </a:lnTo>
                  <a:close/>
                </a:path>
                <a:path w="5137150" h="300355">
                  <a:moveTo>
                    <a:pt x="4624324" y="0"/>
                  </a:moveTo>
                  <a:lnTo>
                    <a:pt x="4671822" y="0"/>
                  </a:lnTo>
                  <a:lnTo>
                    <a:pt x="4671822" y="92710"/>
                  </a:lnTo>
                  <a:lnTo>
                    <a:pt x="4765167" y="92710"/>
                  </a:lnTo>
                  <a:lnTo>
                    <a:pt x="4765167" y="0"/>
                  </a:lnTo>
                  <a:lnTo>
                    <a:pt x="4812665" y="0"/>
                  </a:lnTo>
                  <a:lnTo>
                    <a:pt x="4812665" y="235585"/>
                  </a:lnTo>
                  <a:lnTo>
                    <a:pt x="4765167" y="235585"/>
                  </a:lnTo>
                  <a:lnTo>
                    <a:pt x="4765167" y="132587"/>
                  </a:lnTo>
                  <a:lnTo>
                    <a:pt x="4671822" y="132587"/>
                  </a:lnTo>
                  <a:lnTo>
                    <a:pt x="4671822" y="235585"/>
                  </a:lnTo>
                  <a:lnTo>
                    <a:pt x="4624324" y="235585"/>
                  </a:lnTo>
                  <a:lnTo>
                    <a:pt x="4624324" y="0"/>
                  </a:lnTo>
                  <a:close/>
                </a:path>
                <a:path w="5137150" h="300355">
                  <a:moveTo>
                    <a:pt x="4387088" y="0"/>
                  </a:moveTo>
                  <a:lnTo>
                    <a:pt x="4434586" y="0"/>
                  </a:lnTo>
                  <a:lnTo>
                    <a:pt x="4434586" y="104648"/>
                  </a:lnTo>
                  <a:lnTo>
                    <a:pt x="4530725" y="0"/>
                  </a:lnTo>
                  <a:lnTo>
                    <a:pt x="4594733" y="0"/>
                  </a:lnTo>
                  <a:lnTo>
                    <a:pt x="4505960" y="91694"/>
                  </a:lnTo>
                  <a:lnTo>
                    <a:pt x="4599559" y="235585"/>
                  </a:lnTo>
                  <a:lnTo>
                    <a:pt x="4537964" y="235585"/>
                  </a:lnTo>
                  <a:lnTo>
                    <a:pt x="4473194" y="124967"/>
                  </a:lnTo>
                  <a:lnTo>
                    <a:pt x="4434586" y="164337"/>
                  </a:lnTo>
                  <a:lnTo>
                    <a:pt x="4434586" y="235585"/>
                  </a:lnTo>
                  <a:lnTo>
                    <a:pt x="4387088" y="235585"/>
                  </a:lnTo>
                  <a:lnTo>
                    <a:pt x="4387088" y="0"/>
                  </a:lnTo>
                  <a:close/>
                </a:path>
              </a:pathLst>
            </a:custGeom>
            <a:ln w="9144">
              <a:solidFill>
                <a:srgbClr val="D03E0C"/>
              </a:solidFill>
            </a:ln>
          </p:spPr>
          <p:txBody>
            <a:bodyPr wrap="square" lIns="0" tIns="0" rIns="0" bIns="0" rtlCol="0"/>
            <a:lstStyle/>
            <a:p>
              <a:endParaRPr/>
            </a:p>
          </p:txBody>
        </p:sp>
        <p:sp>
          <p:nvSpPr>
            <p:cNvPr id="5" name="object 5"/>
            <p:cNvSpPr/>
            <p:nvPr/>
          </p:nvSpPr>
          <p:spPr>
            <a:xfrm>
              <a:off x="4378832" y="278003"/>
              <a:ext cx="196088" cy="24472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58761" y="281559"/>
              <a:ext cx="3442970" cy="236854"/>
            </a:xfrm>
            <a:custGeom>
              <a:avLst/>
              <a:gdLst/>
              <a:ahLst/>
              <a:cxnLst/>
              <a:rect l="l" t="t" r="r" b="b"/>
              <a:pathLst>
                <a:path w="3442970" h="236854">
                  <a:moveTo>
                    <a:pt x="3230613" y="1016"/>
                  </a:moveTo>
                  <a:lnTo>
                    <a:pt x="3330689" y="1016"/>
                  </a:lnTo>
                  <a:lnTo>
                    <a:pt x="3348336" y="1400"/>
                  </a:lnTo>
                  <a:lnTo>
                    <a:pt x="3393750" y="11128"/>
                  </a:lnTo>
                  <a:lnTo>
                    <a:pt x="3420700" y="47307"/>
                  </a:lnTo>
                  <a:lnTo>
                    <a:pt x="3423272" y="67056"/>
                  </a:lnTo>
                  <a:lnTo>
                    <a:pt x="3422297" y="79724"/>
                  </a:lnTo>
                  <a:lnTo>
                    <a:pt x="3398995" y="118675"/>
                  </a:lnTo>
                  <a:lnTo>
                    <a:pt x="3361169" y="132588"/>
                  </a:lnTo>
                  <a:lnTo>
                    <a:pt x="3368531" y="137183"/>
                  </a:lnTo>
                  <a:lnTo>
                    <a:pt x="3398380" y="167322"/>
                  </a:lnTo>
                  <a:lnTo>
                    <a:pt x="3442449" y="236601"/>
                  </a:lnTo>
                  <a:lnTo>
                    <a:pt x="3385553" y="236601"/>
                  </a:lnTo>
                  <a:lnTo>
                    <a:pt x="3351136" y="185293"/>
                  </a:lnTo>
                  <a:lnTo>
                    <a:pt x="3342708" y="172841"/>
                  </a:lnTo>
                  <a:lnTo>
                    <a:pt x="3316846" y="142621"/>
                  </a:lnTo>
                  <a:lnTo>
                    <a:pt x="3311766" y="140843"/>
                  </a:lnTo>
                  <a:lnTo>
                    <a:pt x="3306686" y="139065"/>
                  </a:lnTo>
                  <a:lnTo>
                    <a:pt x="3298685" y="138176"/>
                  </a:lnTo>
                  <a:lnTo>
                    <a:pt x="3287763" y="138176"/>
                  </a:lnTo>
                  <a:lnTo>
                    <a:pt x="3278111" y="138176"/>
                  </a:lnTo>
                  <a:lnTo>
                    <a:pt x="3278111" y="236601"/>
                  </a:lnTo>
                  <a:lnTo>
                    <a:pt x="3230613" y="236601"/>
                  </a:lnTo>
                  <a:lnTo>
                    <a:pt x="3230613" y="1016"/>
                  </a:lnTo>
                  <a:close/>
                </a:path>
                <a:path w="3442970" h="236854">
                  <a:moveTo>
                    <a:pt x="3012427" y="1016"/>
                  </a:moveTo>
                  <a:lnTo>
                    <a:pt x="3199625" y="1016"/>
                  </a:lnTo>
                  <a:lnTo>
                    <a:pt x="3199625" y="40767"/>
                  </a:lnTo>
                  <a:lnTo>
                    <a:pt x="3129902" y="40767"/>
                  </a:lnTo>
                  <a:lnTo>
                    <a:pt x="3129902" y="236601"/>
                  </a:lnTo>
                  <a:lnTo>
                    <a:pt x="3082277" y="236601"/>
                  </a:lnTo>
                  <a:lnTo>
                    <a:pt x="3082277" y="40767"/>
                  </a:lnTo>
                  <a:lnTo>
                    <a:pt x="3012427" y="40767"/>
                  </a:lnTo>
                  <a:lnTo>
                    <a:pt x="3012427" y="1016"/>
                  </a:lnTo>
                  <a:close/>
                </a:path>
                <a:path w="3442970" h="236854">
                  <a:moveTo>
                    <a:pt x="2688323" y="1016"/>
                  </a:moveTo>
                  <a:lnTo>
                    <a:pt x="2734678" y="1016"/>
                  </a:lnTo>
                  <a:lnTo>
                    <a:pt x="2831071" y="158369"/>
                  </a:lnTo>
                  <a:lnTo>
                    <a:pt x="2831071" y="1016"/>
                  </a:lnTo>
                  <a:lnTo>
                    <a:pt x="2875267" y="1016"/>
                  </a:lnTo>
                  <a:lnTo>
                    <a:pt x="2875267" y="236601"/>
                  </a:lnTo>
                  <a:lnTo>
                    <a:pt x="2827515" y="236601"/>
                  </a:lnTo>
                  <a:lnTo>
                    <a:pt x="2732519" y="82931"/>
                  </a:lnTo>
                  <a:lnTo>
                    <a:pt x="2732519" y="236601"/>
                  </a:lnTo>
                  <a:lnTo>
                    <a:pt x="2688323" y="236601"/>
                  </a:lnTo>
                  <a:lnTo>
                    <a:pt x="2688323" y="1016"/>
                  </a:lnTo>
                  <a:close/>
                </a:path>
                <a:path w="3442970" h="236854">
                  <a:moveTo>
                    <a:pt x="2527160" y="1016"/>
                  </a:moveTo>
                  <a:lnTo>
                    <a:pt x="2577452" y="1016"/>
                  </a:lnTo>
                  <a:lnTo>
                    <a:pt x="2671813" y="236601"/>
                  </a:lnTo>
                  <a:lnTo>
                    <a:pt x="2619997" y="236601"/>
                  </a:lnTo>
                  <a:lnTo>
                    <a:pt x="2599423" y="183134"/>
                  </a:lnTo>
                  <a:lnTo>
                    <a:pt x="2505316" y="183134"/>
                  </a:lnTo>
                  <a:lnTo>
                    <a:pt x="2485758" y="236601"/>
                  </a:lnTo>
                  <a:lnTo>
                    <a:pt x="2435339" y="236601"/>
                  </a:lnTo>
                  <a:lnTo>
                    <a:pt x="2527160" y="1016"/>
                  </a:lnTo>
                  <a:close/>
                </a:path>
                <a:path w="3442970" h="236854">
                  <a:moveTo>
                    <a:pt x="1965566" y="1016"/>
                  </a:moveTo>
                  <a:lnTo>
                    <a:pt x="2052307" y="1016"/>
                  </a:lnTo>
                  <a:lnTo>
                    <a:pt x="2066356" y="1301"/>
                  </a:lnTo>
                  <a:lnTo>
                    <a:pt x="2107722" y="9326"/>
                  </a:lnTo>
                  <a:lnTo>
                    <a:pt x="2140288" y="36018"/>
                  </a:lnTo>
                  <a:lnTo>
                    <a:pt x="2158818" y="77946"/>
                  </a:lnTo>
                  <a:lnTo>
                    <a:pt x="2163051" y="121666"/>
                  </a:lnTo>
                  <a:lnTo>
                    <a:pt x="2162529" y="135880"/>
                  </a:lnTo>
                  <a:lnTo>
                    <a:pt x="2154796" y="174117"/>
                  </a:lnTo>
                  <a:lnTo>
                    <a:pt x="2130412" y="213106"/>
                  </a:lnTo>
                  <a:lnTo>
                    <a:pt x="2088565" y="233814"/>
                  </a:lnTo>
                  <a:lnTo>
                    <a:pt x="2054847" y="236601"/>
                  </a:lnTo>
                  <a:lnTo>
                    <a:pt x="1965566" y="236601"/>
                  </a:lnTo>
                  <a:lnTo>
                    <a:pt x="1965566" y="133731"/>
                  </a:lnTo>
                  <a:lnTo>
                    <a:pt x="1941055" y="133731"/>
                  </a:lnTo>
                  <a:lnTo>
                    <a:pt x="1941055" y="103886"/>
                  </a:lnTo>
                  <a:lnTo>
                    <a:pt x="1965566" y="103886"/>
                  </a:lnTo>
                  <a:lnTo>
                    <a:pt x="1965566" y="1016"/>
                  </a:lnTo>
                  <a:close/>
                </a:path>
                <a:path w="3442970" h="236854">
                  <a:moveTo>
                    <a:pt x="1768970" y="1016"/>
                  </a:moveTo>
                  <a:lnTo>
                    <a:pt x="1816595" y="1016"/>
                  </a:lnTo>
                  <a:lnTo>
                    <a:pt x="1816595" y="236601"/>
                  </a:lnTo>
                  <a:lnTo>
                    <a:pt x="1768970" y="236601"/>
                  </a:lnTo>
                  <a:lnTo>
                    <a:pt x="1768970" y="1016"/>
                  </a:lnTo>
                  <a:close/>
                </a:path>
                <a:path w="3442970" h="236854">
                  <a:moveTo>
                    <a:pt x="1609712" y="1016"/>
                  </a:moveTo>
                  <a:lnTo>
                    <a:pt x="1660004" y="1016"/>
                  </a:lnTo>
                  <a:lnTo>
                    <a:pt x="1754365" y="236601"/>
                  </a:lnTo>
                  <a:lnTo>
                    <a:pt x="1702549" y="236601"/>
                  </a:lnTo>
                  <a:lnTo>
                    <a:pt x="1681975" y="183134"/>
                  </a:lnTo>
                  <a:lnTo>
                    <a:pt x="1587868" y="183134"/>
                  </a:lnTo>
                  <a:lnTo>
                    <a:pt x="1568310" y="236601"/>
                  </a:lnTo>
                  <a:lnTo>
                    <a:pt x="1517891" y="236601"/>
                  </a:lnTo>
                  <a:lnTo>
                    <a:pt x="1609712" y="1016"/>
                  </a:lnTo>
                  <a:close/>
                </a:path>
                <a:path w="3442970" h="236854">
                  <a:moveTo>
                    <a:pt x="1448930" y="1016"/>
                  </a:moveTo>
                  <a:lnTo>
                    <a:pt x="1496555" y="1016"/>
                  </a:lnTo>
                  <a:lnTo>
                    <a:pt x="1496555" y="236601"/>
                  </a:lnTo>
                  <a:lnTo>
                    <a:pt x="1448930" y="236601"/>
                  </a:lnTo>
                  <a:lnTo>
                    <a:pt x="1448930" y="1016"/>
                  </a:lnTo>
                  <a:close/>
                </a:path>
                <a:path w="3442970" h="236854">
                  <a:moveTo>
                    <a:pt x="692264" y="1016"/>
                  </a:moveTo>
                  <a:lnTo>
                    <a:pt x="742556" y="1016"/>
                  </a:lnTo>
                  <a:lnTo>
                    <a:pt x="836917" y="236601"/>
                  </a:lnTo>
                  <a:lnTo>
                    <a:pt x="785101" y="236601"/>
                  </a:lnTo>
                  <a:lnTo>
                    <a:pt x="764527" y="183134"/>
                  </a:lnTo>
                  <a:lnTo>
                    <a:pt x="670420" y="183134"/>
                  </a:lnTo>
                  <a:lnTo>
                    <a:pt x="650862" y="236601"/>
                  </a:lnTo>
                  <a:lnTo>
                    <a:pt x="600443" y="236601"/>
                  </a:lnTo>
                  <a:lnTo>
                    <a:pt x="692264" y="1016"/>
                  </a:lnTo>
                  <a:close/>
                </a:path>
                <a:path w="3442970" h="236854">
                  <a:moveTo>
                    <a:pt x="102222" y="0"/>
                  </a:moveTo>
                  <a:lnTo>
                    <a:pt x="140157" y="0"/>
                  </a:lnTo>
                  <a:lnTo>
                    <a:pt x="140157" y="149479"/>
                  </a:lnTo>
                  <a:lnTo>
                    <a:pt x="169417" y="149479"/>
                  </a:lnTo>
                  <a:lnTo>
                    <a:pt x="169417" y="189230"/>
                  </a:lnTo>
                  <a:lnTo>
                    <a:pt x="140157" y="189230"/>
                  </a:lnTo>
                  <a:lnTo>
                    <a:pt x="140157" y="236601"/>
                  </a:lnTo>
                  <a:lnTo>
                    <a:pt x="96443" y="236601"/>
                  </a:lnTo>
                  <a:lnTo>
                    <a:pt x="96443" y="189230"/>
                  </a:lnTo>
                  <a:lnTo>
                    <a:pt x="0" y="189230"/>
                  </a:lnTo>
                  <a:lnTo>
                    <a:pt x="0" y="149606"/>
                  </a:lnTo>
                  <a:lnTo>
                    <a:pt x="102222" y="0"/>
                  </a:lnTo>
                  <a:close/>
                </a:path>
              </a:pathLst>
            </a:custGeom>
            <a:ln w="9144">
              <a:solidFill>
                <a:srgbClr val="D03E0C"/>
              </a:solidFill>
            </a:ln>
          </p:spPr>
          <p:txBody>
            <a:bodyPr wrap="square" lIns="0" tIns="0" rIns="0" bIns="0" rtlCol="0"/>
            <a:lstStyle/>
            <a:p>
              <a:endParaRPr/>
            </a:p>
          </p:txBody>
        </p:sp>
        <p:sp>
          <p:nvSpPr>
            <p:cNvPr id="7" name="object 7"/>
            <p:cNvSpPr/>
            <p:nvPr/>
          </p:nvSpPr>
          <p:spPr>
            <a:xfrm>
              <a:off x="399795" y="276987"/>
              <a:ext cx="112661" cy="24574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607941" y="273939"/>
              <a:ext cx="229489" cy="252857"/>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852419" y="278511"/>
              <a:ext cx="1493520" cy="243840"/>
            </a:xfrm>
            <a:custGeom>
              <a:avLst/>
              <a:gdLst/>
              <a:ahLst/>
              <a:cxnLst/>
              <a:rect l="l" t="t" r="r" b="b"/>
              <a:pathLst>
                <a:path w="1493520" h="243840">
                  <a:moveTo>
                    <a:pt x="1378839" y="0"/>
                  </a:moveTo>
                  <a:lnTo>
                    <a:pt x="1425686" y="8080"/>
                  </a:lnTo>
                  <a:lnTo>
                    <a:pt x="1462151" y="32258"/>
                  </a:lnTo>
                  <a:lnTo>
                    <a:pt x="1485582" y="70929"/>
                  </a:lnTo>
                  <a:lnTo>
                    <a:pt x="1493393" y="122174"/>
                  </a:lnTo>
                  <a:lnTo>
                    <a:pt x="1491462" y="149125"/>
                  </a:lnTo>
                  <a:lnTo>
                    <a:pt x="1475980" y="193790"/>
                  </a:lnTo>
                  <a:lnTo>
                    <a:pt x="1445589" y="225550"/>
                  </a:lnTo>
                  <a:lnTo>
                    <a:pt x="1404147" y="241690"/>
                  </a:lnTo>
                  <a:lnTo>
                    <a:pt x="1379474" y="243713"/>
                  </a:lnTo>
                  <a:lnTo>
                    <a:pt x="1354540" y="241692"/>
                  </a:lnTo>
                  <a:lnTo>
                    <a:pt x="1312769" y="225603"/>
                  </a:lnTo>
                  <a:lnTo>
                    <a:pt x="1282332" y="194057"/>
                  </a:lnTo>
                  <a:lnTo>
                    <a:pt x="1266850" y="149913"/>
                  </a:lnTo>
                  <a:lnTo>
                    <a:pt x="1264920" y="123317"/>
                  </a:lnTo>
                  <a:lnTo>
                    <a:pt x="1265586" y="106031"/>
                  </a:lnTo>
                  <a:lnTo>
                    <a:pt x="1275588" y="62865"/>
                  </a:lnTo>
                  <a:lnTo>
                    <a:pt x="1297558" y="30480"/>
                  </a:lnTo>
                  <a:lnTo>
                    <a:pt x="1339494" y="5197"/>
                  </a:lnTo>
                  <a:lnTo>
                    <a:pt x="1378839" y="0"/>
                  </a:lnTo>
                  <a:close/>
                </a:path>
                <a:path w="1493520" h="243840">
                  <a:moveTo>
                    <a:pt x="113918" y="0"/>
                  </a:moveTo>
                  <a:lnTo>
                    <a:pt x="160766" y="8080"/>
                  </a:lnTo>
                  <a:lnTo>
                    <a:pt x="197231" y="32258"/>
                  </a:lnTo>
                  <a:lnTo>
                    <a:pt x="220662" y="70929"/>
                  </a:lnTo>
                  <a:lnTo>
                    <a:pt x="228473" y="122174"/>
                  </a:lnTo>
                  <a:lnTo>
                    <a:pt x="226542" y="149125"/>
                  </a:lnTo>
                  <a:lnTo>
                    <a:pt x="211060" y="193790"/>
                  </a:lnTo>
                  <a:lnTo>
                    <a:pt x="180669" y="225550"/>
                  </a:lnTo>
                  <a:lnTo>
                    <a:pt x="139227" y="241690"/>
                  </a:lnTo>
                  <a:lnTo>
                    <a:pt x="114554" y="243713"/>
                  </a:lnTo>
                  <a:lnTo>
                    <a:pt x="89620" y="241692"/>
                  </a:lnTo>
                  <a:lnTo>
                    <a:pt x="47849" y="225603"/>
                  </a:lnTo>
                  <a:lnTo>
                    <a:pt x="17412" y="194057"/>
                  </a:lnTo>
                  <a:lnTo>
                    <a:pt x="1930" y="149913"/>
                  </a:lnTo>
                  <a:lnTo>
                    <a:pt x="0" y="123317"/>
                  </a:lnTo>
                  <a:lnTo>
                    <a:pt x="666" y="106031"/>
                  </a:lnTo>
                  <a:lnTo>
                    <a:pt x="10668" y="62865"/>
                  </a:lnTo>
                  <a:lnTo>
                    <a:pt x="32638" y="30480"/>
                  </a:lnTo>
                  <a:lnTo>
                    <a:pt x="74574" y="5197"/>
                  </a:lnTo>
                  <a:lnTo>
                    <a:pt x="113918" y="0"/>
                  </a:lnTo>
                  <a:close/>
                </a:path>
              </a:pathLst>
            </a:custGeom>
            <a:ln w="9144">
              <a:solidFill>
                <a:srgbClr val="D03E0C"/>
              </a:solidFill>
            </a:ln>
          </p:spPr>
          <p:txBody>
            <a:bodyPr wrap="square" lIns="0" tIns="0" rIns="0" bIns="0" rtlCol="0"/>
            <a:lstStyle/>
            <a:p>
              <a:endParaRPr/>
            </a:p>
          </p:txBody>
        </p:sp>
        <p:sp>
          <p:nvSpPr>
            <p:cNvPr id="10" name="object 10"/>
            <p:cNvSpPr/>
            <p:nvPr/>
          </p:nvSpPr>
          <p:spPr>
            <a:xfrm>
              <a:off x="1840356" y="273939"/>
              <a:ext cx="229489" cy="252857"/>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1037056" y="220980"/>
              <a:ext cx="681355" cy="301625"/>
            </a:xfrm>
            <a:custGeom>
              <a:avLst/>
              <a:gdLst/>
              <a:ahLst/>
              <a:cxnLst/>
              <a:rect l="l" t="t" r="r" b="b"/>
              <a:pathLst>
                <a:path w="681355" h="301625">
                  <a:moveTo>
                    <a:pt x="585749" y="57530"/>
                  </a:moveTo>
                  <a:lnTo>
                    <a:pt x="624913" y="63912"/>
                  </a:lnTo>
                  <a:lnTo>
                    <a:pt x="663501" y="91416"/>
                  </a:lnTo>
                  <a:lnTo>
                    <a:pt x="680110" y="126492"/>
                  </a:lnTo>
                  <a:lnTo>
                    <a:pt x="632993" y="137668"/>
                  </a:lnTo>
                  <a:lnTo>
                    <a:pt x="630328" y="129002"/>
                  </a:lnTo>
                  <a:lnTo>
                    <a:pt x="626532" y="121300"/>
                  </a:lnTo>
                  <a:lnTo>
                    <a:pt x="592484" y="98837"/>
                  </a:lnTo>
                  <a:lnTo>
                    <a:pt x="583336" y="98171"/>
                  </a:lnTo>
                  <a:lnTo>
                    <a:pt x="570830" y="99357"/>
                  </a:lnTo>
                  <a:lnTo>
                    <a:pt x="533697" y="127849"/>
                  </a:lnTo>
                  <a:lnTo>
                    <a:pt x="524535" y="177927"/>
                  </a:lnTo>
                  <a:lnTo>
                    <a:pt x="525535" y="198637"/>
                  </a:lnTo>
                  <a:lnTo>
                    <a:pt x="540537" y="241554"/>
                  </a:lnTo>
                  <a:lnTo>
                    <a:pt x="582320" y="260477"/>
                  </a:lnTo>
                  <a:lnTo>
                    <a:pt x="591510" y="259736"/>
                  </a:lnTo>
                  <a:lnTo>
                    <a:pt x="626754" y="232981"/>
                  </a:lnTo>
                  <a:lnTo>
                    <a:pt x="634644" y="210566"/>
                  </a:lnTo>
                  <a:lnTo>
                    <a:pt x="680745" y="225171"/>
                  </a:lnTo>
                  <a:lnTo>
                    <a:pt x="656920" y="271855"/>
                  </a:lnTo>
                  <a:lnTo>
                    <a:pt x="617467" y="296513"/>
                  </a:lnTo>
                  <a:lnTo>
                    <a:pt x="582828" y="301244"/>
                  </a:lnTo>
                  <a:lnTo>
                    <a:pt x="560424" y="299223"/>
                  </a:lnTo>
                  <a:lnTo>
                    <a:pt x="521856" y="283134"/>
                  </a:lnTo>
                  <a:lnTo>
                    <a:pt x="492497" y="251634"/>
                  </a:lnTo>
                  <a:lnTo>
                    <a:pt x="477396" y="207819"/>
                  </a:lnTo>
                  <a:lnTo>
                    <a:pt x="475513" y="181483"/>
                  </a:lnTo>
                  <a:lnTo>
                    <a:pt x="477398" y="153693"/>
                  </a:lnTo>
                  <a:lnTo>
                    <a:pt x="492551" y="107973"/>
                  </a:lnTo>
                  <a:lnTo>
                    <a:pt x="522223" y="75801"/>
                  </a:lnTo>
                  <a:lnTo>
                    <a:pt x="562177" y="59557"/>
                  </a:lnTo>
                  <a:lnTo>
                    <a:pt x="585749" y="57530"/>
                  </a:lnTo>
                  <a:close/>
                </a:path>
                <a:path w="681355" h="301625">
                  <a:moveTo>
                    <a:pt x="110261" y="57530"/>
                  </a:moveTo>
                  <a:lnTo>
                    <a:pt x="149436" y="63912"/>
                  </a:lnTo>
                  <a:lnTo>
                    <a:pt x="188034" y="91416"/>
                  </a:lnTo>
                  <a:lnTo>
                    <a:pt x="204609" y="126492"/>
                  </a:lnTo>
                  <a:lnTo>
                    <a:pt x="157518" y="137668"/>
                  </a:lnTo>
                  <a:lnTo>
                    <a:pt x="154857" y="129002"/>
                  </a:lnTo>
                  <a:lnTo>
                    <a:pt x="151066" y="121300"/>
                  </a:lnTo>
                  <a:lnTo>
                    <a:pt x="116976" y="98837"/>
                  </a:lnTo>
                  <a:lnTo>
                    <a:pt x="107848" y="98171"/>
                  </a:lnTo>
                  <a:lnTo>
                    <a:pt x="95368" y="99357"/>
                  </a:lnTo>
                  <a:lnTo>
                    <a:pt x="58194" y="127849"/>
                  </a:lnTo>
                  <a:lnTo>
                    <a:pt x="49021" y="177927"/>
                  </a:lnTo>
                  <a:lnTo>
                    <a:pt x="50026" y="198637"/>
                  </a:lnTo>
                  <a:lnTo>
                    <a:pt x="65087" y="241554"/>
                  </a:lnTo>
                  <a:lnTo>
                    <a:pt x="106883" y="260477"/>
                  </a:lnTo>
                  <a:lnTo>
                    <a:pt x="116036" y="259736"/>
                  </a:lnTo>
                  <a:lnTo>
                    <a:pt x="151242" y="232981"/>
                  </a:lnTo>
                  <a:lnTo>
                    <a:pt x="159118" y="210566"/>
                  </a:lnTo>
                  <a:lnTo>
                    <a:pt x="205257" y="225171"/>
                  </a:lnTo>
                  <a:lnTo>
                    <a:pt x="181432" y="271855"/>
                  </a:lnTo>
                  <a:lnTo>
                    <a:pt x="141981" y="296513"/>
                  </a:lnTo>
                  <a:lnTo>
                    <a:pt x="107365" y="301244"/>
                  </a:lnTo>
                  <a:lnTo>
                    <a:pt x="84941" y="299223"/>
                  </a:lnTo>
                  <a:lnTo>
                    <a:pt x="46365" y="283134"/>
                  </a:lnTo>
                  <a:lnTo>
                    <a:pt x="16994" y="251634"/>
                  </a:lnTo>
                  <a:lnTo>
                    <a:pt x="1888" y="207819"/>
                  </a:lnTo>
                  <a:lnTo>
                    <a:pt x="0" y="181483"/>
                  </a:lnTo>
                  <a:lnTo>
                    <a:pt x="1898" y="153693"/>
                  </a:lnTo>
                  <a:lnTo>
                    <a:pt x="17086" y="107973"/>
                  </a:lnTo>
                  <a:lnTo>
                    <a:pt x="46758" y="75801"/>
                  </a:lnTo>
                  <a:lnTo>
                    <a:pt x="86701" y="59557"/>
                  </a:lnTo>
                  <a:lnTo>
                    <a:pt x="110261" y="57530"/>
                  </a:lnTo>
                  <a:close/>
                </a:path>
                <a:path w="681355" h="301625">
                  <a:moveTo>
                    <a:pt x="333400" y="0"/>
                  </a:moveTo>
                  <a:lnTo>
                    <a:pt x="383946" y="0"/>
                  </a:lnTo>
                  <a:lnTo>
                    <a:pt x="339750" y="48005"/>
                  </a:lnTo>
                  <a:lnTo>
                    <a:pt x="311175" y="48005"/>
                  </a:lnTo>
                  <a:lnTo>
                    <a:pt x="333400" y="0"/>
                  </a:lnTo>
                  <a:close/>
                </a:path>
              </a:pathLst>
            </a:custGeom>
            <a:ln w="9144">
              <a:solidFill>
                <a:srgbClr val="D03E0C"/>
              </a:solidFill>
            </a:ln>
          </p:spPr>
          <p:txBody>
            <a:bodyPr wrap="square" lIns="0" tIns="0" rIns="0" bIns="0" rtlCol="0"/>
            <a:lstStyle/>
            <a:p>
              <a:endParaRPr/>
            </a:p>
          </p:txBody>
        </p:sp>
      </p:grpSp>
      <p:grpSp>
        <p:nvGrpSpPr>
          <p:cNvPr id="12" name="object 12"/>
          <p:cNvGrpSpPr/>
          <p:nvPr/>
        </p:nvGrpSpPr>
        <p:grpSpPr>
          <a:xfrm>
            <a:off x="5866510" y="216408"/>
            <a:ext cx="1428115" cy="310515"/>
            <a:chOff x="5866510" y="216408"/>
            <a:chExt cx="1428115" cy="310515"/>
          </a:xfrm>
        </p:grpSpPr>
        <p:sp>
          <p:nvSpPr>
            <p:cNvPr id="13" name="object 13"/>
            <p:cNvSpPr/>
            <p:nvPr/>
          </p:nvSpPr>
          <p:spPr>
            <a:xfrm>
              <a:off x="5871082" y="220980"/>
              <a:ext cx="1418463" cy="301244"/>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5871082" y="282575"/>
              <a:ext cx="1156335" cy="235585"/>
            </a:xfrm>
            <a:custGeom>
              <a:avLst/>
              <a:gdLst/>
              <a:ahLst/>
              <a:cxnLst/>
              <a:rect l="l" t="t" r="r" b="b"/>
              <a:pathLst>
                <a:path w="1156334" h="235584">
                  <a:moveTo>
                    <a:pt x="823213" y="54864"/>
                  </a:moveTo>
                  <a:lnTo>
                    <a:pt x="791463" y="142366"/>
                  </a:lnTo>
                  <a:lnTo>
                    <a:pt x="855725" y="142366"/>
                  </a:lnTo>
                  <a:lnTo>
                    <a:pt x="823213" y="54864"/>
                  </a:lnTo>
                  <a:close/>
                </a:path>
                <a:path w="1156334" h="235584">
                  <a:moveTo>
                    <a:pt x="579627" y="36575"/>
                  </a:moveTo>
                  <a:lnTo>
                    <a:pt x="541873" y="47934"/>
                  </a:lnTo>
                  <a:lnTo>
                    <a:pt x="518699" y="82089"/>
                  </a:lnTo>
                  <a:lnTo>
                    <a:pt x="514222" y="117601"/>
                  </a:lnTo>
                  <a:lnTo>
                    <a:pt x="515367" y="136392"/>
                  </a:lnTo>
                  <a:lnTo>
                    <a:pt x="532638" y="178308"/>
                  </a:lnTo>
                  <a:lnTo>
                    <a:pt x="565981" y="197596"/>
                  </a:lnTo>
                  <a:lnTo>
                    <a:pt x="579627" y="198882"/>
                  </a:lnTo>
                  <a:lnTo>
                    <a:pt x="593197" y="197615"/>
                  </a:lnTo>
                  <a:lnTo>
                    <a:pt x="626237" y="178435"/>
                  </a:lnTo>
                  <a:lnTo>
                    <a:pt x="643381" y="136161"/>
                  </a:lnTo>
                  <a:lnTo>
                    <a:pt x="644524" y="116966"/>
                  </a:lnTo>
                  <a:lnTo>
                    <a:pt x="643407" y="97984"/>
                  </a:lnTo>
                  <a:lnTo>
                    <a:pt x="626744" y="56515"/>
                  </a:lnTo>
                  <a:lnTo>
                    <a:pt x="579627" y="36575"/>
                  </a:lnTo>
                  <a:close/>
                </a:path>
                <a:path w="1156334" h="235584">
                  <a:moveTo>
                    <a:pt x="969010" y="0"/>
                  </a:moveTo>
                  <a:lnTo>
                    <a:pt x="1015364" y="0"/>
                  </a:lnTo>
                  <a:lnTo>
                    <a:pt x="1111758" y="157352"/>
                  </a:lnTo>
                  <a:lnTo>
                    <a:pt x="1111758" y="0"/>
                  </a:lnTo>
                  <a:lnTo>
                    <a:pt x="1155953" y="0"/>
                  </a:lnTo>
                  <a:lnTo>
                    <a:pt x="1155953" y="235585"/>
                  </a:lnTo>
                  <a:lnTo>
                    <a:pt x="1108201" y="235585"/>
                  </a:lnTo>
                  <a:lnTo>
                    <a:pt x="1013206" y="81914"/>
                  </a:lnTo>
                  <a:lnTo>
                    <a:pt x="1013206" y="235585"/>
                  </a:lnTo>
                  <a:lnTo>
                    <a:pt x="969010" y="235585"/>
                  </a:lnTo>
                  <a:lnTo>
                    <a:pt x="969010" y="0"/>
                  </a:lnTo>
                  <a:close/>
                </a:path>
                <a:path w="1156334" h="235584">
                  <a:moveTo>
                    <a:pt x="798702" y="0"/>
                  </a:moveTo>
                  <a:lnTo>
                    <a:pt x="848994" y="0"/>
                  </a:lnTo>
                  <a:lnTo>
                    <a:pt x="943356" y="235585"/>
                  </a:lnTo>
                  <a:lnTo>
                    <a:pt x="891539" y="235585"/>
                  </a:lnTo>
                  <a:lnTo>
                    <a:pt x="870965" y="182117"/>
                  </a:lnTo>
                  <a:lnTo>
                    <a:pt x="776859" y="182117"/>
                  </a:lnTo>
                  <a:lnTo>
                    <a:pt x="757300" y="235585"/>
                  </a:lnTo>
                  <a:lnTo>
                    <a:pt x="706882" y="235585"/>
                  </a:lnTo>
                  <a:lnTo>
                    <a:pt x="798702" y="0"/>
                  </a:lnTo>
                  <a:close/>
                </a:path>
                <a:path w="1156334" h="235584">
                  <a:moveTo>
                    <a:pt x="237236" y="0"/>
                  </a:moveTo>
                  <a:lnTo>
                    <a:pt x="284733" y="0"/>
                  </a:lnTo>
                  <a:lnTo>
                    <a:pt x="284733" y="92710"/>
                  </a:lnTo>
                  <a:lnTo>
                    <a:pt x="378078" y="92710"/>
                  </a:lnTo>
                  <a:lnTo>
                    <a:pt x="378078" y="0"/>
                  </a:lnTo>
                  <a:lnTo>
                    <a:pt x="425576" y="0"/>
                  </a:lnTo>
                  <a:lnTo>
                    <a:pt x="425576" y="235585"/>
                  </a:lnTo>
                  <a:lnTo>
                    <a:pt x="378078" y="235585"/>
                  </a:lnTo>
                  <a:lnTo>
                    <a:pt x="378078" y="132587"/>
                  </a:lnTo>
                  <a:lnTo>
                    <a:pt x="284733" y="132587"/>
                  </a:lnTo>
                  <a:lnTo>
                    <a:pt x="284733" y="235585"/>
                  </a:lnTo>
                  <a:lnTo>
                    <a:pt x="237236" y="235585"/>
                  </a:lnTo>
                  <a:lnTo>
                    <a:pt x="237236" y="0"/>
                  </a:lnTo>
                  <a:close/>
                </a:path>
                <a:path w="1156334" h="235584">
                  <a:moveTo>
                    <a:pt x="0" y="0"/>
                  </a:moveTo>
                  <a:lnTo>
                    <a:pt x="47497" y="0"/>
                  </a:lnTo>
                  <a:lnTo>
                    <a:pt x="47497" y="104648"/>
                  </a:lnTo>
                  <a:lnTo>
                    <a:pt x="143637" y="0"/>
                  </a:lnTo>
                  <a:lnTo>
                    <a:pt x="207644" y="0"/>
                  </a:lnTo>
                  <a:lnTo>
                    <a:pt x="118871" y="91694"/>
                  </a:lnTo>
                  <a:lnTo>
                    <a:pt x="212470" y="235585"/>
                  </a:lnTo>
                  <a:lnTo>
                    <a:pt x="150875" y="235585"/>
                  </a:lnTo>
                  <a:lnTo>
                    <a:pt x="86105" y="124967"/>
                  </a:lnTo>
                  <a:lnTo>
                    <a:pt x="47497" y="164337"/>
                  </a:lnTo>
                  <a:lnTo>
                    <a:pt x="47497" y="235585"/>
                  </a:lnTo>
                  <a:lnTo>
                    <a:pt x="0" y="235585"/>
                  </a:lnTo>
                  <a:lnTo>
                    <a:pt x="0" y="0"/>
                  </a:lnTo>
                  <a:close/>
                </a:path>
              </a:pathLst>
            </a:custGeom>
            <a:ln w="9144">
              <a:solidFill>
                <a:srgbClr val="D03E0C"/>
              </a:solidFill>
            </a:ln>
          </p:spPr>
          <p:txBody>
            <a:bodyPr wrap="square" lIns="0" tIns="0" rIns="0" bIns="0" rtlCol="0"/>
            <a:lstStyle/>
            <a:p>
              <a:endParaRPr/>
            </a:p>
          </p:txBody>
        </p:sp>
        <p:sp>
          <p:nvSpPr>
            <p:cNvPr id="15" name="object 15"/>
            <p:cNvSpPr/>
            <p:nvPr/>
          </p:nvSpPr>
          <p:spPr>
            <a:xfrm>
              <a:off x="7064628" y="273939"/>
              <a:ext cx="229489" cy="252857"/>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6336283" y="220980"/>
              <a:ext cx="403860" cy="301625"/>
            </a:xfrm>
            <a:custGeom>
              <a:avLst/>
              <a:gdLst/>
              <a:ahLst/>
              <a:cxnLst/>
              <a:rect l="l" t="t" r="r" b="b"/>
              <a:pathLst>
                <a:path w="403859" h="301625">
                  <a:moveTo>
                    <a:pt x="113918" y="57530"/>
                  </a:moveTo>
                  <a:lnTo>
                    <a:pt x="160766" y="65611"/>
                  </a:lnTo>
                  <a:lnTo>
                    <a:pt x="197231" y="89789"/>
                  </a:lnTo>
                  <a:lnTo>
                    <a:pt x="220662" y="128460"/>
                  </a:lnTo>
                  <a:lnTo>
                    <a:pt x="228472" y="179705"/>
                  </a:lnTo>
                  <a:lnTo>
                    <a:pt x="226542" y="206656"/>
                  </a:lnTo>
                  <a:lnTo>
                    <a:pt x="211060" y="251321"/>
                  </a:lnTo>
                  <a:lnTo>
                    <a:pt x="180669" y="283081"/>
                  </a:lnTo>
                  <a:lnTo>
                    <a:pt x="139227" y="299221"/>
                  </a:lnTo>
                  <a:lnTo>
                    <a:pt x="114553" y="301244"/>
                  </a:lnTo>
                  <a:lnTo>
                    <a:pt x="89620" y="299223"/>
                  </a:lnTo>
                  <a:lnTo>
                    <a:pt x="47849" y="283134"/>
                  </a:lnTo>
                  <a:lnTo>
                    <a:pt x="17412" y="251588"/>
                  </a:lnTo>
                  <a:lnTo>
                    <a:pt x="1930" y="207444"/>
                  </a:lnTo>
                  <a:lnTo>
                    <a:pt x="0" y="180848"/>
                  </a:lnTo>
                  <a:lnTo>
                    <a:pt x="666" y="163562"/>
                  </a:lnTo>
                  <a:lnTo>
                    <a:pt x="10667" y="120396"/>
                  </a:lnTo>
                  <a:lnTo>
                    <a:pt x="32638" y="88011"/>
                  </a:lnTo>
                  <a:lnTo>
                    <a:pt x="74574" y="62728"/>
                  </a:lnTo>
                  <a:lnTo>
                    <a:pt x="113918" y="57530"/>
                  </a:lnTo>
                  <a:close/>
                </a:path>
                <a:path w="403859" h="301625">
                  <a:moveTo>
                    <a:pt x="352933" y="0"/>
                  </a:moveTo>
                  <a:lnTo>
                    <a:pt x="403479" y="0"/>
                  </a:lnTo>
                  <a:lnTo>
                    <a:pt x="359283" y="48005"/>
                  </a:lnTo>
                  <a:lnTo>
                    <a:pt x="330708" y="48005"/>
                  </a:lnTo>
                  <a:lnTo>
                    <a:pt x="352933" y="0"/>
                  </a:lnTo>
                  <a:close/>
                </a:path>
              </a:pathLst>
            </a:custGeom>
            <a:ln w="9144">
              <a:solidFill>
                <a:srgbClr val="D03E0C"/>
              </a:solidFill>
            </a:ln>
          </p:spPr>
          <p:txBody>
            <a:bodyPr wrap="square" lIns="0" tIns="0" rIns="0" bIns="0" rtlCol="0"/>
            <a:lstStyle/>
            <a:p>
              <a:endParaRPr/>
            </a:p>
          </p:txBody>
        </p:sp>
      </p:grpSp>
      <p:grpSp>
        <p:nvGrpSpPr>
          <p:cNvPr id="17" name="object 17"/>
          <p:cNvGrpSpPr/>
          <p:nvPr/>
        </p:nvGrpSpPr>
        <p:grpSpPr>
          <a:xfrm>
            <a:off x="7426197" y="223900"/>
            <a:ext cx="1312545" cy="363855"/>
            <a:chOff x="7426197" y="223900"/>
            <a:chExt cx="1312545" cy="363855"/>
          </a:xfrm>
        </p:grpSpPr>
        <p:sp>
          <p:nvSpPr>
            <p:cNvPr id="18" name="object 18"/>
            <p:cNvSpPr/>
            <p:nvPr/>
          </p:nvSpPr>
          <p:spPr>
            <a:xfrm>
              <a:off x="7430769" y="228472"/>
              <a:ext cx="1303401" cy="354202"/>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8397620" y="537463"/>
              <a:ext cx="45720" cy="45720"/>
            </a:xfrm>
            <a:custGeom>
              <a:avLst/>
              <a:gdLst/>
              <a:ahLst/>
              <a:cxnLst/>
              <a:rect l="l" t="t" r="r" b="b"/>
              <a:pathLst>
                <a:path w="45720" h="45720">
                  <a:moveTo>
                    <a:pt x="0" y="0"/>
                  </a:moveTo>
                  <a:lnTo>
                    <a:pt x="45211" y="0"/>
                  </a:lnTo>
                  <a:lnTo>
                    <a:pt x="45211" y="45212"/>
                  </a:lnTo>
                  <a:lnTo>
                    <a:pt x="0" y="45212"/>
                  </a:lnTo>
                  <a:lnTo>
                    <a:pt x="0" y="0"/>
                  </a:lnTo>
                  <a:close/>
                </a:path>
              </a:pathLst>
            </a:custGeom>
            <a:ln w="9144">
              <a:solidFill>
                <a:srgbClr val="D03E0C"/>
              </a:solidFill>
            </a:ln>
          </p:spPr>
          <p:txBody>
            <a:bodyPr wrap="square" lIns="0" tIns="0" rIns="0" bIns="0" rtlCol="0"/>
            <a:lstStyle/>
            <a:p>
              <a:endParaRPr/>
            </a:p>
          </p:txBody>
        </p:sp>
        <p:sp>
          <p:nvSpPr>
            <p:cNvPr id="20" name="object 20"/>
            <p:cNvSpPr/>
            <p:nvPr/>
          </p:nvSpPr>
          <p:spPr>
            <a:xfrm>
              <a:off x="7473822" y="317753"/>
              <a:ext cx="109854" cy="165227"/>
            </a:xfrm>
            <a:prstGeom prst="rect">
              <a:avLst/>
            </a:prstGeom>
            <a:blipFill>
              <a:blip r:embed="rId9" cstate="print"/>
              <a:stretch>
                <a:fillRect/>
              </a:stretch>
            </a:blipFill>
          </p:spPr>
          <p:txBody>
            <a:bodyPr wrap="square" lIns="0" tIns="0" rIns="0" bIns="0" rtlCol="0"/>
            <a:lstStyle/>
            <a:p>
              <a:endParaRPr/>
            </a:p>
          </p:txBody>
        </p:sp>
        <p:sp>
          <p:nvSpPr>
            <p:cNvPr id="21" name="object 21"/>
            <p:cNvSpPr/>
            <p:nvPr/>
          </p:nvSpPr>
          <p:spPr>
            <a:xfrm>
              <a:off x="8035797" y="284479"/>
              <a:ext cx="166370" cy="233679"/>
            </a:xfrm>
            <a:custGeom>
              <a:avLst/>
              <a:gdLst/>
              <a:ahLst/>
              <a:cxnLst/>
              <a:rect l="l" t="t" r="r" b="b"/>
              <a:pathLst>
                <a:path w="166370" h="233679">
                  <a:moveTo>
                    <a:pt x="0" y="0"/>
                  </a:moveTo>
                  <a:lnTo>
                    <a:pt x="47498" y="0"/>
                  </a:lnTo>
                  <a:lnTo>
                    <a:pt x="47498" y="193929"/>
                  </a:lnTo>
                  <a:lnTo>
                    <a:pt x="165861" y="193929"/>
                  </a:lnTo>
                  <a:lnTo>
                    <a:pt x="165861" y="233680"/>
                  </a:lnTo>
                  <a:lnTo>
                    <a:pt x="0" y="233680"/>
                  </a:lnTo>
                  <a:lnTo>
                    <a:pt x="0" y="0"/>
                  </a:lnTo>
                  <a:close/>
                </a:path>
              </a:pathLst>
            </a:custGeom>
            <a:ln w="9144">
              <a:solidFill>
                <a:srgbClr val="D03E0C"/>
              </a:solidFill>
            </a:ln>
          </p:spPr>
          <p:txBody>
            <a:bodyPr wrap="square" lIns="0" tIns="0" rIns="0" bIns="0" rtlCol="0"/>
            <a:lstStyle/>
            <a:p>
              <a:endParaRPr/>
            </a:p>
          </p:txBody>
        </p:sp>
        <p:sp>
          <p:nvSpPr>
            <p:cNvPr id="22" name="object 22"/>
            <p:cNvSpPr/>
            <p:nvPr/>
          </p:nvSpPr>
          <p:spPr>
            <a:xfrm>
              <a:off x="8541638" y="278002"/>
              <a:ext cx="197104" cy="248793"/>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7668386" y="282574"/>
              <a:ext cx="838200" cy="240029"/>
            </a:xfrm>
            <a:custGeom>
              <a:avLst/>
              <a:gdLst/>
              <a:ahLst/>
              <a:cxnLst/>
              <a:rect l="l" t="t" r="r" b="b"/>
              <a:pathLst>
                <a:path w="838200" h="240029">
                  <a:moveTo>
                    <a:pt x="658749" y="0"/>
                  </a:moveTo>
                  <a:lnTo>
                    <a:pt x="833374" y="0"/>
                  </a:lnTo>
                  <a:lnTo>
                    <a:pt x="833374" y="39750"/>
                  </a:lnTo>
                  <a:lnTo>
                    <a:pt x="706247" y="39750"/>
                  </a:lnTo>
                  <a:lnTo>
                    <a:pt x="706247" y="92075"/>
                  </a:lnTo>
                  <a:lnTo>
                    <a:pt x="824611" y="92075"/>
                  </a:lnTo>
                  <a:lnTo>
                    <a:pt x="824611" y="131699"/>
                  </a:lnTo>
                  <a:lnTo>
                    <a:pt x="706247" y="131699"/>
                  </a:lnTo>
                  <a:lnTo>
                    <a:pt x="706247" y="195834"/>
                  </a:lnTo>
                  <a:lnTo>
                    <a:pt x="837946" y="195834"/>
                  </a:lnTo>
                  <a:lnTo>
                    <a:pt x="837946" y="235585"/>
                  </a:lnTo>
                  <a:lnTo>
                    <a:pt x="658749" y="235585"/>
                  </a:lnTo>
                  <a:lnTo>
                    <a:pt x="658749" y="0"/>
                  </a:lnTo>
                  <a:close/>
                </a:path>
                <a:path w="838200" h="240029">
                  <a:moveTo>
                    <a:pt x="565785" y="0"/>
                  </a:moveTo>
                  <a:lnTo>
                    <a:pt x="613410" y="0"/>
                  </a:lnTo>
                  <a:lnTo>
                    <a:pt x="613410" y="235585"/>
                  </a:lnTo>
                  <a:lnTo>
                    <a:pt x="565785" y="235585"/>
                  </a:lnTo>
                  <a:lnTo>
                    <a:pt x="565785" y="0"/>
                  </a:lnTo>
                  <a:close/>
                </a:path>
                <a:path w="838200" h="240029">
                  <a:moveTo>
                    <a:pt x="0" y="0"/>
                  </a:moveTo>
                  <a:lnTo>
                    <a:pt x="47625" y="0"/>
                  </a:lnTo>
                  <a:lnTo>
                    <a:pt x="47625" y="127508"/>
                  </a:lnTo>
                  <a:lnTo>
                    <a:pt x="47724" y="141537"/>
                  </a:lnTo>
                  <a:lnTo>
                    <a:pt x="54711" y="180933"/>
                  </a:lnTo>
                  <a:lnTo>
                    <a:pt x="95377" y="198882"/>
                  </a:lnTo>
                  <a:lnTo>
                    <a:pt x="112262" y="197096"/>
                  </a:lnTo>
                  <a:lnTo>
                    <a:pt x="139102" y="163306"/>
                  </a:lnTo>
                  <a:lnTo>
                    <a:pt x="140335" y="130301"/>
                  </a:lnTo>
                  <a:lnTo>
                    <a:pt x="140335" y="0"/>
                  </a:lnTo>
                  <a:lnTo>
                    <a:pt x="187960" y="0"/>
                  </a:lnTo>
                  <a:lnTo>
                    <a:pt x="187960" y="84074"/>
                  </a:lnTo>
                  <a:lnTo>
                    <a:pt x="198699" y="81363"/>
                  </a:lnTo>
                  <a:lnTo>
                    <a:pt x="226187" y="45084"/>
                  </a:lnTo>
                  <a:lnTo>
                    <a:pt x="204343" y="45084"/>
                  </a:lnTo>
                  <a:lnTo>
                    <a:pt x="204343" y="0"/>
                  </a:lnTo>
                  <a:lnTo>
                    <a:pt x="249428" y="0"/>
                  </a:lnTo>
                  <a:lnTo>
                    <a:pt x="249428" y="32257"/>
                  </a:lnTo>
                  <a:lnTo>
                    <a:pt x="243713" y="70993"/>
                  </a:lnTo>
                  <a:lnTo>
                    <a:pt x="202297" y="99407"/>
                  </a:lnTo>
                  <a:lnTo>
                    <a:pt x="187960" y="102362"/>
                  </a:lnTo>
                  <a:lnTo>
                    <a:pt x="187960" y="123698"/>
                  </a:lnTo>
                  <a:lnTo>
                    <a:pt x="185709" y="173043"/>
                  </a:lnTo>
                  <a:lnTo>
                    <a:pt x="169926" y="213233"/>
                  </a:lnTo>
                  <a:lnTo>
                    <a:pt x="120205" y="237986"/>
                  </a:lnTo>
                  <a:lnTo>
                    <a:pt x="96774" y="239649"/>
                  </a:lnTo>
                  <a:lnTo>
                    <a:pt x="70862" y="237886"/>
                  </a:lnTo>
                  <a:lnTo>
                    <a:pt x="31515" y="223789"/>
                  </a:lnTo>
                  <a:lnTo>
                    <a:pt x="6746" y="192184"/>
                  </a:lnTo>
                  <a:lnTo>
                    <a:pt x="287" y="144272"/>
                  </a:lnTo>
                  <a:lnTo>
                    <a:pt x="0" y="125602"/>
                  </a:lnTo>
                  <a:lnTo>
                    <a:pt x="0" y="0"/>
                  </a:lnTo>
                  <a:close/>
                </a:path>
              </a:pathLst>
            </a:custGeom>
            <a:ln w="9144">
              <a:solidFill>
                <a:srgbClr val="D03E0C"/>
              </a:solidFill>
            </a:ln>
          </p:spPr>
          <p:txBody>
            <a:bodyPr wrap="square" lIns="0" tIns="0" rIns="0" bIns="0" rtlCol="0"/>
            <a:lstStyle/>
            <a:p>
              <a:endParaRPr/>
            </a:p>
          </p:txBody>
        </p:sp>
        <p:sp>
          <p:nvSpPr>
            <p:cNvPr id="24" name="object 24"/>
            <p:cNvSpPr/>
            <p:nvPr/>
          </p:nvSpPr>
          <p:spPr>
            <a:xfrm>
              <a:off x="7426197" y="278002"/>
              <a:ext cx="206755" cy="244729"/>
            </a:xfrm>
            <a:prstGeom prst="rect">
              <a:avLst/>
            </a:prstGeom>
            <a:blipFill>
              <a:blip r:embed="rId11" cstate="print"/>
              <a:stretch>
                <a:fillRect/>
              </a:stretch>
            </a:blipFill>
          </p:spPr>
          <p:txBody>
            <a:bodyPr wrap="square" lIns="0" tIns="0" rIns="0" bIns="0" rtlCol="0"/>
            <a:lstStyle/>
            <a:p>
              <a:endParaRPr/>
            </a:p>
          </p:txBody>
        </p:sp>
        <p:sp>
          <p:nvSpPr>
            <p:cNvPr id="25" name="object 25"/>
            <p:cNvSpPr/>
            <p:nvPr/>
          </p:nvSpPr>
          <p:spPr>
            <a:xfrm>
              <a:off x="7706867" y="228472"/>
              <a:ext cx="762000" cy="46355"/>
            </a:xfrm>
            <a:custGeom>
              <a:avLst/>
              <a:gdLst/>
              <a:ahLst/>
              <a:cxnLst/>
              <a:rect l="l" t="t" r="r" b="b"/>
              <a:pathLst>
                <a:path w="762000" h="46354">
                  <a:moveTo>
                    <a:pt x="698118" y="25146"/>
                  </a:moveTo>
                  <a:lnTo>
                    <a:pt x="726821" y="25146"/>
                  </a:lnTo>
                  <a:lnTo>
                    <a:pt x="761873" y="45974"/>
                  </a:lnTo>
                  <a:lnTo>
                    <a:pt x="730123" y="45974"/>
                  </a:lnTo>
                  <a:lnTo>
                    <a:pt x="712470" y="34162"/>
                  </a:lnTo>
                  <a:lnTo>
                    <a:pt x="694816" y="45974"/>
                  </a:lnTo>
                  <a:lnTo>
                    <a:pt x="663066" y="45974"/>
                  </a:lnTo>
                  <a:lnTo>
                    <a:pt x="698118" y="25146"/>
                  </a:lnTo>
                  <a:close/>
                </a:path>
                <a:path w="762000" h="46354">
                  <a:moveTo>
                    <a:pt x="90297" y="0"/>
                  </a:moveTo>
                  <a:lnTo>
                    <a:pt x="111125" y="0"/>
                  </a:lnTo>
                  <a:lnTo>
                    <a:pt x="110551" y="10094"/>
                  </a:lnTo>
                  <a:lnTo>
                    <a:pt x="90931" y="40385"/>
                  </a:lnTo>
                  <a:lnTo>
                    <a:pt x="82550" y="40385"/>
                  </a:lnTo>
                  <a:lnTo>
                    <a:pt x="78866" y="40385"/>
                  </a:lnTo>
                  <a:lnTo>
                    <a:pt x="53339" y="32638"/>
                  </a:lnTo>
                  <a:lnTo>
                    <a:pt x="43433" y="28955"/>
                  </a:lnTo>
                  <a:lnTo>
                    <a:pt x="36322" y="27050"/>
                  </a:lnTo>
                  <a:lnTo>
                    <a:pt x="31750" y="27050"/>
                  </a:lnTo>
                  <a:lnTo>
                    <a:pt x="28321" y="27050"/>
                  </a:lnTo>
                  <a:lnTo>
                    <a:pt x="25653" y="28067"/>
                  </a:lnTo>
                  <a:lnTo>
                    <a:pt x="23749" y="30225"/>
                  </a:lnTo>
                  <a:lnTo>
                    <a:pt x="21843" y="32257"/>
                  </a:lnTo>
                  <a:lnTo>
                    <a:pt x="20827" y="35941"/>
                  </a:lnTo>
                  <a:lnTo>
                    <a:pt x="20700" y="41021"/>
                  </a:lnTo>
                  <a:lnTo>
                    <a:pt x="126" y="41021"/>
                  </a:lnTo>
                  <a:lnTo>
                    <a:pt x="0" y="38607"/>
                  </a:lnTo>
                  <a:lnTo>
                    <a:pt x="0" y="36575"/>
                  </a:lnTo>
                  <a:lnTo>
                    <a:pt x="0" y="35305"/>
                  </a:lnTo>
                  <a:lnTo>
                    <a:pt x="20574" y="253"/>
                  </a:lnTo>
                  <a:lnTo>
                    <a:pt x="29209" y="253"/>
                  </a:lnTo>
                  <a:lnTo>
                    <a:pt x="32892" y="253"/>
                  </a:lnTo>
                  <a:lnTo>
                    <a:pt x="36449" y="634"/>
                  </a:lnTo>
                  <a:lnTo>
                    <a:pt x="39624" y="1397"/>
                  </a:lnTo>
                  <a:lnTo>
                    <a:pt x="42799" y="2158"/>
                  </a:lnTo>
                  <a:lnTo>
                    <a:pt x="48767" y="4572"/>
                  </a:lnTo>
                  <a:lnTo>
                    <a:pt x="57276" y="8381"/>
                  </a:lnTo>
                  <a:lnTo>
                    <a:pt x="65785" y="12065"/>
                  </a:lnTo>
                  <a:lnTo>
                    <a:pt x="72389" y="13970"/>
                  </a:lnTo>
                  <a:lnTo>
                    <a:pt x="77215" y="13970"/>
                  </a:lnTo>
                  <a:lnTo>
                    <a:pt x="80645" y="13970"/>
                  </a:lnTo>
                  <a:lnTo>
                    <a:pt x="83565" y="12953"/>
                  </a:lnTo>
                  <a:lnTo>
                    <a:pt x="85851" y="10795"/>
                  </a:lnTo>
                  <a:lnTo>
                    <a:pt x="88137" y="8635"/>
                  </a:lnTo>
                  <a:lnTo>
                    <a:pt x="89661" y="5079"/>
                  </a:lnTo>
                  <a:lnTo>
                    <a:pt x="90297" y="0"/>
                  </a:lnTo>
                  <a:close/>
                </a:path>
              </a:pathLst>
            </a:custGeom>
            <a:ln w="9144">
              <a:solidFill>
                <a:srgbClr val="D03E0C"/>
              </a:solidFill>
            </a:ln>
          </p:spPr>
          <p:txBody>
            <a:bodyPr wrap="square" lIns="0" tIns="0" rIns="0" bIns="0" rtlCol="0"/>
            <a:lstStyle/>
            <a:p>
              <a:endParaRPr/>
            </a:p>
          </p:txBody>
        </p:sp>
      </p:grpSp>
      <p:sp>
        <p:nvSpPr>
          <p:cNvPr id="26" name="object 26"/>
          <p:cNvSpPr/>
          <p:nvPr/>
        </p:nvSpPr>
        <p:spPr>
          <a:xfrm>
            <a:off x="2143472" y="618143"/>
            <a:ext cx="5146420" cy="5946553"/>
          </a:xfrm>
          <a:prstGeom prst="rect">
            <a:avLst/>
          </a:prstGeom>
          <a:blipFill>
            <a:blip r:embed="rId12" cstate="print"/>
            <a:stretch>
              <a:fillRect/>
            </a:stretch>
          </a:blipFill>
        </p:spPr>
        <p:txBody>
          <a:bodyPr wrap="square" lIns="0" tIns="0" rIns="0" bIns="0" rtlCol="0"/>
          <a:lstStyle/>
          <a:p>
            <a:endParaRPr/>
          </a:p>
        </p:txBody>
      </p:sp>
      <p:sp>
        <p:nvSpPr>
          <p:cNvPr id="27" name="object 27"/>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4</a:t>
            </a:fld>
            <a:endParaRPr spc="-5" dirty="0"/>
          </a:p>
        </p:txBody>
      </p:sp>
    </p:spTree>
    <p:extLst>
      <p:ext uri="{BB962C8B-B14F-4D97-AF65-F5344CB8AC3E}">
        <p14:creationId xmlns:p14="http://schemas.microsoft.com/office/powerpoint/2010/main" val="2581728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770381"/>
            <a:ext cx="6866890" cy="329565"/>
          </a:xfrm>
          <a:prstGeom prst="rect">
            <a:avLst/>
          </a:prstGeom>
        </p:spPr>
        <p:txBody>
          <a:bodyPr vert="horz" wrap="square" lIns="0" tIns="11430" rIns="0" bIns="0" rtlCol="0">
            <a:spAutoFit/>
          </a:bodyPr>
          <a:lstStyle/>
          <a:p>
            <a:pPr marL="12700">
              <a:lnSpc>
                <a:spcPct val="100000"/>
              </a:lnSpc>
              <a:spcBef>
                <a:spcPts val="90"/>
              </a:spcBef>
              <a:tabLst>
                <a:tab pos="356870" algn="l"/>
              </a:tabLst>
            </a:pPr>
            <a:r>
              <a:rPr spc="-10" dirty="0">
                <a:solidFill>
                  <a:srgbClr val="FF0000"/>
                </a:solidFill>
              </a:rPr>
              <a:t>1.	CƠ </a:t>
            </a:r>
            <a:r>
              <a:rPr spc="-15" dirty="0">
                <a:solidFill>
                  <a:srgbClr val="FF0000"/>
                </a:solidFill>
              </a:rPr>
              <a:t>SỞ </a:t>
            </a:r>
            <a:r>
              <a:rPr spc="-10" dirty="0">
                <a:solidFill>
                  <a:srgbClr val="FF0000"/>
                </a:solidFill>
              </a:rPr>
              <a:t>DỮ LIỆU </a:t>
            </a:r>
            <a:r>
              <a:rPr spc="-25" dirty="0">
                <a:solidFill>
                  <a:srgbClr val="FF0000"/>
                </a:solidFill>
              </a:rPr>
              <a:t>QUAN </a:t>
            </a:r>
            <a:r>
              <a:rPr spc="-10" dirty="0">
                <a:solidFill>
                  <a:srgbClr val="FF0000"/>
                </a:solidFill>
              </a:rPr>
              <a:t>HỆ </a:t>
            </a:r>
            <a:r>
              <a:rPr spc="-30" dirty="0">
                <a:solidFill>
                  <a:srgbClr val="FF0000"/>
                </a:solidFill>
              </a:rPr>
              <a:t>(RELATIONAL</a:t>
            </a:r>
            <a:r>
              <a:rPr spc="305" dirty="0">
                <a:solidFill>
                  <a:srgbClr val="FF0000"/>
                </a:solidFill>
              </a:rPr>
              <a:t> </a:t>
            </a:r>
            <a:r>
              <a:rPr spc="-50" dirty="0">
                <a:solidFill>
                  <a:srgbClr val="FF0000"/>
                </a:solidFill>
              </a:rPr>
              <a:t>DATABASE)</a:t>
            </a:r>
          </a:p>
        </p:txBody>
      </p:sp>
      <p:sp>
        <p:nvSpPr>
          <p:cNvPr id="3" name="object 3"/>
          <p:cNvSpPr/>
          <p:nvPr/>
        </p:nvSpPr>
        <p:spPr>
          <a:xfrm>
            <a:off x="227110" y="1202485"/>
            <a:ext cx="7396349" cy="102373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83516" y="2327148"/>
            <a:ext cx="7125377" cy="112471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20058" y="3540162"/>
            <a:ext cx="5546698" cy="971953"/>
          </a:xfrm>
          <a:prstGeom prst="rect">
            <a:avLst/>
          </a:prstGeom>
          <a:blipFill>
            <a:blip r:embed="rId4" cstate="print"/>
            <a:stretch>
              <a:fillRect/>
            </a:stretch>
          </a:blipFill>
        </p:spPr>
        <p:txBody>
          <a:bodyPr wrap="square" lIns="0" tIns="0" rIns="0" bIns="0" rtlCol="0"/>
          <a:lstStyle/>
          <a:p>
            <a:endParaRPr/>
          </a:p>
        </p:txBody>
      </p:sp>
      <p:grpSp>
        <p:nvGrpSpPr>
          <p:cNvPr id="6" name="object 6"/>
          <p:cNvGrpSpPr/>
          <p:nvPr/>
        </p:nvGrpSpPr>
        <p:grpSpPr>
          <a:xfrm>
            <a:off x="175585" y="4611756"/>
            <a:ext cx="3896360" cy="2067560"/>
            <a:chOff x="175585" y="4611756"/>
            <a:chExt cx="3896360" cy="2067560"/>
          </a:xfrm>
        </p:grpSpPr>
        <p:sp>
          <p:nvSpPr>
            <p:cNvPr id="7" name="object 7"/>
            <p:cNvSpPr/>
            <p:nvPr/>
          </p:nvSpPr>
          <p:spPr>
            <a:xfrm>
              <a:off x="175585" y="4611756"/>
              <a:ext cx="3895892" cy="92765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162938" y="5575890"/>
              <a:ext cx="1787822" cy="1103127"/>
            </a:xfrm>
            <a:prstGeom prst="rect">
              <a:avLst/>
            </a:prstGeom>
            <a:blipFill>
              <a:blip r:embed="rId6" cstate="print"/>
              <a:stretch>
                <a:fillRect/>
              </a:stretch>
            </a:blipFill>
          </p:spPr>
          <p:txBody>
            <a:bodyPr wrap="square" lIns="0" tIns="0" rIns="0" bIns="0" rtlCol="0"/>
            <a:lstStyle/>
            <a:p>
              <a:endParaRPr/>
            </a:p>
          </p:txBody>
        </p:sp>
      </p:grpSp>
      <p:grpSp>
        <p:nvGrpSpPr>
          <p:cNvPr id="9" name="object 9"/>
          <p:cNvGrpSpPr/>
          <p:nvPr/>
        </p:nvGrpSpPr>
        <p:grpSpPr>
          <a:xfrm>
            <a:off x="4191000" y="4669612"/>
            <a:ext cx="4797425" cy="2045335"/>
            <a:chOff x="4191000" y="4669612"/>
            <a:chExt cx="4797425" cy="2045335"/>
          </a:xfrm>
        </p:grpSpPr>
        <p:sp>
          <p:nvSpPr>
            <p:cNvPr id="10" name="object 10"/>
            <p:cNvSpPr/>
            <p:nvPr/>
          </p:nvSpPr>
          <p:spPr>
            <a:xfrm>
              <a:off x="4227806" y="4669612"/>
              <a:ext cx="4760247" cy="969187"/>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4191000" y="5562600"/>
              <a:ext cx="1905000" cy="1152144"/>
            </a:xfrm>
            <a:prstGeom prst="rect">
              <a:avLst/>
            </a:prstGeom>
            <a:blipFill>
              <a:blip r:embed="rId8" cstate="print"/>
              <a:stretch>
                <a:fillRect/>
              </a:stretch>
            </a:blipFill>
          </p:spPr>
          <p:txBody>
            <a:bodyPr wrap="square" lIns="0" tIns="0" rIns="0" bIns="0" rtlCol="0"/>
            <a:lstStyle/>
            <a:p>
              <a:endParaRPr/>
            </a:p>
          </p:txBody>
        </p:sp>
      </p:gr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40</a:t>
            </a:fld>
            <a:endParaRPr spc="-5" dirty="0"/>
          </a:p>
        </p:txBody>
      </p:sp>
    </p:spTree>
    <p:extLst>
      <p:ext uri="{BB962C8B-B14F-4D97-AF65-F5344CB8AC3E}">
        <p14:creationId xmlns:p14="http://schemas.microsoft.com/office/powerpoint/2010/main" val="2399045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340" y="150926"/>
            <a:ext cx="8530590" cy="2885440"/>
          </a:xfrm>
          <a:prstGeom prst="rect">
            <a:avLst/>
          </a:prstGeom>
        </p:spPr>
        <p:txBody>
          <a:bodyPr vert="horz" wrap="square" lIns="0" tIns="40005" rIns="0" bIns="0" rtlCol="0">
            <a:spAutoFit/>
          </a:bodyPr>
          <a:lstStyle/>
          <a:p>
            <a:pPr marL="469900" indent="-457834">
              <a:lnSpc>
                <a:spcPct val="100000"/>
              </a:lnSpc>
              <a:spcBef>
                <a:spcPts val="315"/>
              </a:spcBef>
              <a:buAutoNum type="arabicPeriod" startAt="2"/>
              <a:tabLst>
                <a:tab pos="469900" algn="l"/>
                <a:tab pos="470534" algn="l"/>
              </a:tabLst>
            </a:pPr>
            <a:r>
              <a:rPr sz="2000" b="1" spc="-10" dirty="0">
                <a:solidFill>
                  <a:srgbClr val="FF0000"/>
                </a:solidFill>
                <a:latin typeface="Arial"/>
                <a:cs typeface="Arial"/>
              </a:rPr>
              <a:t>KHO DỮ LIỆU </a:t>
            </a:r>
            <a:r>
              <a:rPr sz="2000" b="1" spc="-75" dirty="0">
                <a:solidFill>
                  <a:srgbClr val="FF0000"/>
                </a:solidFill>
                <a:latin typeface="Arial"/>
                <a:cs typeface="Arial"/>
              </a:rPr>
              <a:t>(DATA</a:t>
            </a:r>
            <a:r>
              <a:rPr sz="2000" b="1" spc="55" dirty="0">
                <a:solidFill>
                  <a:srgbClr val="FF0000"/>
                </a:solidFill>
                <a:latin typeface="Arial"/>
                <a:cs typeface="Arial"/>
              </a:rPr>
              <a:t> </a:t>
            </a:r>
            <a:r>
              <a:rPr sz="2000" b="1" spc="-25" dirty="0">
                <a:solidFill>
                  <a:srgbClr val="FF0000"/>
                </a:solidFill>
                <a:latin typeface="Arial"/>
                <a:cs typeface="Arial"/>
              </a:rPr>
              <a:t>WAREHOUSE)</a:t>
            </a:r>
            <a:endParaRPr sz="2000">
              <a:latin typeface="Arial"/>
              <a:cs typeface="Arial"/>
            </a:endParaRPr>
          </a:p>
          <a:p>
            <a:pPr marL="927100" lvl="1" indent="-457834" algn="just">
              <a:lnSpc>
                <a:spcPct val="100000"/>
              </a:lnSpc>
              <a:spcBef>
                <a:spcPts val="215"/>
              </a:spcBef>
              <a:buFont typeface="Wingdings"/>
              <a:buChar char=""/>
              <a:tabLst>
                <a:tab pos="927735" algn="l"/>
              </a:tabLst>
            </a:pPr>
            <a:r>
              <a:rPr sz="2000" spc="-10" dirty="0">
                <a:latin typeface="Arial"/>
                <a:cs typeface="Arial"/>
              </a:rPr>
              <a:t>Là</a:t>
            </a:r>
            <a:r>
              <a:rPr sz="2000" spc="95" dirty="0">
                <a:latin typeface="Arial"/>
                <a:cs typeface="Arial"/>
              </a:rPr>
              <a:t> </a:t>
            </a:r>
            <a:r>
              <a:rPr sz="2000" spc="-5" dirty="0">
                <a:latin typeface="Arial"/>
                <a:cs typeface="Arial"/>
              </a:rPr>
              <a:t>nơi</a:t>
            </a:r>
            <a:r>
              <a:rPr sz="2000" spc="85" dirty="0">
                <a:latin typeface="Arial"/>
                <a:cs typeface="Arial"/>
              </a:rPr>
              <a:t> </a:t>
            </a:r>
            <a:r>
              <a:rPr sz="2000" dirty="0">
                <a:latin typeface="Arial"/>
                <a:cs typeface="Arial"/>
              </a:rPr>
              <a:t>tập</a:t>
            </a:r>
            <a:r>
              <a:rPr sz="2000" spc="80" dirty="0">
                <a:latin typeface="Arial"/>
                <a:cs typeface="Arial"/>
              </a:rPr>
              <a:t> </a:t>
            </a:r>
            <a:r>
              <a:rPr sz="2000" spc="-10" dirty="0">
                <a:latin typeface="Arial"/>
                <a:cs typeface="Arial"/>
              </a:rPr>
              <a:t>trung</a:t>
            </a:r>
            <a:r>
              <a:rPr sz="2000" spc="130" dirty="0">
                <a:latin typeface="Arial"/>
                <a:cs typeface="Arial"/>
              </a:rPr>
              <a:t> </a:t>
            </a:r>
            <a:r>
              <a:rPr sz="2000" spc="-10" dirty="0">
                <a:latin typeface="Arial"/>
                <a:cs typeface="Arial"/>
              </a:rPr>
              <a:t>dữ</a:t>
            </a:r>
            <a:r>
              <a:rPr sz="2000" spc="105" dirty="0">
                <a:latin typeface="Arial"/>
                <a:cs typeface="Arial"/>
              </a:rPr>
              <a:t> </a:t>
            </a:r>
            <a:r>
              <a:rPr sz="2000" spc="-10" dirty="0">
                <a:latin typeface="Arial"/>
                <a:cs typeface="Arial"/>
              </a:rPr>
              <a:t>liệu</a:t>
            </a:r>
            <a:r>
              <a:rPr sz="2000" spc="120" dirty="0">
                <a:latin typeface="Arial"/>
                <a:cs typeface="Arial"/>
              </a:rPr>
              <a:t> </a:t>
            </a:r>
            <a:r>
              <a:rPr sz="2000" spc="-10" dirty="0">
                <a:latin typeface="Arial"/>
                <a:cs typeface="Arial"/>
              </a:rPr>
              <a:t>từ</a:t>
            </a:r>
            <a:r>
              <a:rPr sz="2000" spc="105" dirty="0">
                <a:latin typeface="Arial"/>
                <a:cs typeface="Arial"/>
              </a:rPr>
              <a:t> </a:t>
            </a:r>
            <a:r>
              <a:rPr sz="2000" spc="-10" dirty="0">
                <a:latin typeface="Arial"/>
                <a:cs typeface="Arial"/>
              </a:rPr>
              <a:t>nhiều</a:t>
            </a:r>
            <a:r>
              <a:rPr sz="2000" spc="95" dirty="0">
                <a:latin typeface="Arial"/>
                <a:cs typeface="Arial"/>
              </a:rPr>
              <a:t> </a:t>
            </a:r>
            <a:r>
              <a:rPr sz="2000" spc="-10" dirty="0">
                <a:latin typeface="Arial"/>
                <a:cs typeface="Arial"/>
              </a:rPr>
              <a:t>nguồn</a:t>
            </a:r>
            <a:r>
              <a:rPr sz="2000" spc="95" dirty="0">
                <a:latin typeface="Arial"/>
                <a:cs typeface="Arial"/>
              </a:rPr>
              <a:t> </a:t>
            </a:r>
            <a:r>
              <a:rPr sz="2000" dirty="0">
                <a:latin typeface="Arial"/>
                <a:cs typeface="Arial"/>
              </a:rPr>
              <a:t>khác</a:t>
            </a:r>
            <a:r>
              <a:rPr sz="2000" spc="110" dirty="0">
                <a:latin typeface="Arial"/>
                <a:cs typeface="Arial"/>
              </a:rPr>
              <a:t> </a:t>
            </a:r>
            <a:r>
              <a:rPr sz="2000" spc="-10" dirty="0">
                <a:latin typeface="Arial"/>
                <a:cs typeface="Arial"/>
              </a:rPr>
              <a:t>nhau</a:t>
            </a:r>
            <a:r>
              <a:rPr sz="2000" spc="95" dirty="0">
                <a:latin typeface="Arial"/>
                <a:cs typeface="Arial"/>
              </a:rPr>
              <a:t> </a:t>
            </a:r>
            <a:r>
              <a:rPr sz="2000" dirty="0">
                <a:latin typeface="Arial"/>
                <a:cs typeface="Arial"/>
              </a:rPr>
              <a:t>(multiple</a:t>
            </a:r>
            <a:endParaRPr sz="2000">
              <a:latin typeface="Arial"/>
              <a:cs typeface="Arial"/>
            </a:endParaRPr>
          </a:p>
          <a:p>
            <a:pPr marL="927100" marR="6350" algn="just">
              <a:lnSpc>
                <a:spcPct val="120000"/>
              </a:lnSpc>
              <a:spcBef>
                <a:spcPts val="5"/>
              </a:spcBef>
            </a:pPr>
            <a:r>
              <a:rPr sz="2000" spc="-5" dirty="0">
                <a:latin typeface="Arial"/>
                <a:cs typeface="Arial"/>
              </a:rPr>
              <a:t>sources) </a:t>
            </a:r>
            <a:r>
              <a:rPr sz="2000" spc="-10" dirty="0">
                <a:latin typeface="Arial"/>
                <a:cs typeface="Arial"/>
              </a:rPr>
              <a:t>được lưu </a:t>
            </a:r>
            <a:r>
              <a:rPr sz="2000" spc="-5" dirty="0">
                <a:latin typeface="Arial"/>
                <a:cs typeface="Arial"/>
              </a:rPr>
              <a:t>trữ dưới </a:t>
            </a:r>
            <a:r>
              <a:rPr sz="2000" spc="5" dirty="0">
                <a:latin typeface="Arial"/>
                <a:cs typeface="Arial"/>
              </a:rPr>
              <a:t>một </a:t>
            </a:r>
            <a:r>
              <a:rPr sz="2000" spc="-10" dirty="0">
                <a:latin typeface="Arial"/>
                <a:cs typeface="Arial"/>
              </a:rPr>
              <a:t>lược đồ </a:t>
            </a:r>
            <a:r>
              <a:rPr sz="2000" spc="-5" dirty="0">
                <a:latin typeface="Arial"/>
                <a:cs typeface="Arial"/>
              </a:rPr>
              <a:t>thống </a:t>
            </a:r>
            <a:r>
              <a:rPr sz="2000" spc="-10" dirty="0">
                <a:latin typeface="Arial"/>
                <a:cs typeface="Arial"/>
              </a:rPr>
              <a:t>nhất </a:t>
            </a:r>
            <a:r>
              <a:rPr sz="2000" spc="-5" dirty="0">
                <a:latin typeface="Arial"/>
                <a:cs typeface="Arial"/>
              </a:rPr>
              <a:t>(unified  </a:t>
            </a:r>
            <a:r>
              <a:rPr sz="2000" dirty="0">
                <a:latin typeface="Arial"/>
                <a:cs typeface="Arial"/>
              </a:rPr>
              <a:t>shema) </a:t>
            </a:r>
            <a:r>
              <a:rPr sz="2000" spc="-10" dirty="0">
                <a:latin typeface="Arial"/>
                <a:cs typeface="Arial"/>
              </a:rPr>
              <a:t>và được </a:t>
            </a:r>
            <a:r>
              <a:rPr sz="2000" spc="-5" dirty="0">
                <a:latin typeface="Arial"/>
                <a:cs typeface="Arial"/>
              </a:rPr>
              <a:t>tập </a:t>
            </a:r>
            <a:r>
              <a:rPr sz="2000" spc="-10" dirty="0">
                <a:latin typeface="Arial"/>
                <a:cs typeface="Arial"/>
              </a:rPr>
              <a:t>trung </a:t>
            </a:r>
            <a:r>
              <a:rPr sz="2000" spc="-5" dirty="0">
                <a:latin typeface="Arial"/>
                <a:cs typeface="Arial"/>
              </a:rPr>
              <a:t>tại </a:t>
            </a:r>
            <a:r>
              <a:rPr sz="2000" spc="5" dirty="0">
                <a:latin typeface="Arial"/>
                <a:cs typeface="Arial"/>
              </a:rPr>
              <a:t>một</a:t>
            </a:r>
            <a:r>
              <a:rPr sz="2000" spc="-10" dirty="0">
                <a:latin typeface="Arial"/>
                <a:cs typeface="Arial"/>
              </a:rPr>
              <a:t> </a:t>
            </a:r>
            <a:r>
              <a:rPr sz="2000" spc="-15" dirty="0">
                <a:latin typeface="Arial"/>
                <a:cs typeface="Arial"/>
              </a:rPr>
              <a:t>nơi.</a:t>
            </a:r>
            <a:endParaRPr sz="2000">
              <a:latin typeface="Arial"/>
              <a:cs typeface="Arial"/>
            </a:endParaRPr>
          </a:p>
          <a:p>
            <a:pPr marL="927100" marR="5080" lvl="1" indent="-457200" algn="just">
              <a:lnSpc>
                <a:spcPct val="120000"/>
              </a:lnSpc>
              <a:buFont typeface="Wingdings"/>
              <a:buChar char=""/>
              <a:tabLst>
                <a:tab pos="927735" algn="l"/>
              </a:tabLst>
            </a:pPr>
            <a:r>
              <a:rPr sz="2000" spc="-10" dirty="0">
                <a:latin typeface="Arial"/>
                <a:cs typeface="Arial"/>
              </a:rPr>
              <a:t>Được </a:t>
            </a:r>
            <a:r>
              <a:rPr sz="2000" dirty="0">
                <a:solidFill>
                  <a:srgbClr val="FF0000"/>
                </a:solidFill>
                <a:latin typeface="Arial"/>
                <a:cs typeface="Arial"/>
              </a:rPr>
              <a:t>xây </a:t>
            </a:r>
            <a:r>
              <a:rPr sz="2000" spc="-10" dirty="0">
                <a:solidFill>
                  <a:srgbClr val="FF0000"/>
                </a:solidFill>
                <a:latin typeface="Arial"/>
                <a:cs typeface="Arial"/>
              </a:rPr>
              <a:t>dựng </a:t>
            </a:r>
            <a:r>
              <a:rPr sz="2000" spc="-5" dirty="0">
                <a:latin typeface="Arial"/>
                <a:cs typeface="Arial"/>
              </a:rPr>
              <a:t>thông </a:t>
            </a:r>
            <a:r>
              <a:rPr sz="2000" spc="5" dirty="0">
                <a:latin typeface="Arial"/>
                <a:cs typeface="Arial"/>
              </a:rPr>
              <a:t>qua </a:t>
            </a:r>
            <a:r>
              <a:rPr sz="2000" spc="-5" dirty="0">
                <a:latin typeface="Arial"/>
                <a:cs typeface="Arial"/>
              </a:rPr>
              <a:t>các tiến trình </a:t>
            </a:r>
            <a:r>
              <a:rPr sz="2000" i="1" spc="-5" dirty="0">
                <a:latin typeface="Arial"/>
                <a:cs typeface="Arial"/>
              </a:rPr>
              <a:t>làm sạch </a:t>
            </a:r>
            <a:r>
              <a:rPr sz="2000" i="1" spc="-10" dirty="0">
                <a:latin typeface="Arial"/>
                <a:cs typeface="Arial"/>
              </a:rPr>
              <a:t>dữ liệu </a:t>
            </a:r>
            <a:r>
              <a:rPr sz="2000" spc="-5" dirty="0">
                <a:latin typeface="Arial"/>
                <a:cs typeface="Arial"/>
              </a:rPr>
              <a:t>(data  cleaning), </a:t>
            </a:r>
            <a:r>
              <a:rPr sz="2000" i="1" spc="-5" dirty="0">
                <a:latin typeface="Arial"/>
                <a:cs typeface="Arial"/>
              </a:rPr>
              <a:t>tích </a:t>
            </a:r>
            <a:r>
              <a:rPr sz="2000" i="1" spc="-10" dirty="0">
                <a:latin typeface="Arial"/>
                <a:cs typeface="Arial"/>
              </a:rPr>
              <a:t>hợp dữ liệu </a:t>
            </a:r>
            <a:r>
              <a:rPr sz="2000" spc="-5" dirty="0">
                <a:latin typeface="Arial"/>
                <a:cs typeface="Arial"/>
              </a:rPr>
              <a:t>(data integration), </a:t>
            </a:r>
            <a:r>
              <a:rPr sz="2000" i="1" spc="-5" dirty="0">
                <a:latin typeface="Arial"/>
                <a:cs typeface="Arial"/>
              </a:rPr>
              <a:t>chuyển </a:t>
            </a:r>
            <a:r>
              <a:rPr sz="2000" i="1" spc="-10" dirty="0">
                <a:latin typeface="Arial"/>
                <a:cs typeface="Arial"/>
              </a:rPr>
              <a:t>dạng dữ </a:t>
            </a:r>
            <a:r>
              <a:rPr sz="2000" i="1" spc="-5" dirty="0">
                <a:latin typeface="Arial"/>
                <a:cs typeface="Arial"/>
              </a:rPr>
              <a:t>liệu  </a:t>
            </a:r>
            <a:r>
              <a:rPr sz="2000" spc="-5" dirty="0">
                <a:latin typeface="Arial"/>
                <a:cs typeface="Arial"/>
              </a:rPr>
              <a:t>(data transformation), </a:t>
            </a:r>
            <a:r>
              <a:rPr sz="2000" i="1" spc="-5" dirty="0">
                <a:latin typeface="Arial"/>
                <a:cs typeface="Arial"/>
              </a:rPr>
              <a:t>tải </a:t>
            </a:r>
            <a:r>
              <a:rPr sz="2000" i="1" spc="5" dirty="0">
                <a:latin typeface="Arial"/>
                <a:cs typeface="Arial"/>
              </a:rPr>
              <a:t>dữ </a:t>
            </a:r>
            <a:r>
              <a:rPr sz="2000" i="1" spc="-10" dirty="0">
                <a:latin typeface="Arial"/>
                <a:cs typeface="Arial"/>
              </a:rPr>
              <a:t>liệu </a:t>
            </a:r>
            <a:r>
              <a:rPr sz="2000" spc="-5" dirty="0">
                <a:latin typeface="Arial"/>
                <a:cs typeface="Arial"/>
              </a:rPr>
              <a:t>(data loading) </a:t>
            </a:r>
            <a:r>
              <a:rPr sz="2000" dirty="0">
                <a:latin typeface="Arial"/>
                <a:cs typeface="Arial"/>
              </a:rPr>
              <a:t>và </a:t>
            </a:r>
            <a:r>
              <a:rPr sz="2000" i="1" dirty="0">
                <a:latin typeface="Arial"/>
                <a:cs typeface="Arial"/>
              </a:rPr>
              <a:t>làm </a:t>
            </a:r>
            <a:r>
              <a:rPr sz="2000" i="1" spc="-5" dirty="0">
                <a:latin typeface="Arial"/>
                <a:cs typeface="Arial"/>
              </a:rPr>
              <a:t>tươi </a:t>
            </a:r>
            <a:r>
              <a:rPr sz="2000" i="1" spc="-10" dirty="0">
                <a:latin typeface="Arial"/>
                <a:cs typeface="Arial"/>
              </a:rPr>
              <a:t>dữ </a:t>
            </a:r>
            <a:r>
              <a:rPr sz="2000" i="1" spc="-5" dirty="0">
                <a:latin typeface="Arial"/>
                <a:cs typeface="Arial"/>
              </a:rPr>
              <a:t>liệu  </a:t>
            </a:r>
            <a:r>
              <a:rPr sz="2000" i="1" spc="-10" dirty="0">
                <a:latin typeface="Arial"/>
                <a:cs typeface="Arial"/>
              </a:rPr>
              <a:t>định </a:t>
            </a:r>
            <a:r>
              <a:rPr sz="2000" i="1" dirty="0">
                <a:latin typeface="Arial"/>
                <a:cs typeface="Arial"/>
              </a:rPr>
              <a:t>kỳ </a:t>
            </a:r>
            <a:r>
              <a:rPr sz="2000" spc="-10" dirty="0">
                <a:latin typeface="Arial"/>
                <a:cs typeface="Arial"/>
              </a:rPr>
              <a:t>(periodic data</a:t>
            </a:r>
            <a:r>
              <a:rPr sz="2000" spc="100" dirty="0">
                <a:latin typeface="Arial"/>
                <a:cs typeface="Arial"/>
              </a:rPr>
              <a:t> </a:t>
            </a:r>
            <a:r>
              <a:rPr sz="2000" spc="-5" dirty="0">
                <a:latin typeface="Arial"/>
                <a:cs typeface="Arial"/>
              </a:rPr>
              <a:t>refreshing).</a:t>
            </a:r>
            <a:endParaRPr sz="2000">
              <a:latin typeface="Arial"/>
              <a:cs typeface="Arial"/>
            </a:endParaRPr>
          </a:p>
        </p:txBody>
      </p:sp>
      <p:sp>
        <p:nvSpPr>
          <p:cNvPr id="3" name="object 3"/>
          <p:cNvSpPr/>
          <p:nvPr/>
        </p:nvSpPr>
        <p:spPr>
          <a:xfrm>
            <a:off x="838200" y="3268388"/>
            <a:ext cx="8001129" cy="339943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41</a:t>
            </a:fld>
            <a:endParaRPr spc="-5" dirty="0"/>
          </a:p>
        </p:txBody>
      </p:sp>
    </p:spTree>
    <p:extLst>
      <p:ext uri="{BB962C8B-B14F-4D97-AF65-F5344CB8AC3E}">
        <p14:creationId xmlns:p14="http://schemas.microsoft.com/office/powerpoint/2010/main" val="2697397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4844" y="144830"/>
            <a:ext cx="8078470" cy="6245860"/>
          </a:xfrm>
          <a:prstGeom prst="rect">
            <a:avLst/>
          </a:prstGeom>
        </p:spPr>
        <p:txBody>
          <a:bodyPr vert="horz" wrap="square" lIns="0" tIns="12700" rIns="0" bIns="0" rtlCol="0">
            <a:spAutoFit/>
          </a:bodyPr>
          <a:lstStyle/>
          <a:p>
            <a:pPr marL="469900" marR="10160" indent="-457200" algn="just">
              <a:lnSpc>
                <a:spcPct val="120000"/>
              </a:lnSpc>
              <a:spcBef>
                <a:spcPts val="100"/>
              </a:spcBef>
              <a:buFont typeface="Wingdings"/>
              <a:buChar char=""/>
              <a:tabLst>
                <a:tab pos="469900" algn="l"/>
              </a:tabLst>
            </a:pPr>
            <a:r>
              <a:rPr sz="2000" spc="-10" dirty="0">
                <a:latin typeface="Arial"/>
                <a:cs typeface="Arial"/>
              </a:rPr>
              <a:t>Để </a:t>
            </a:r>
            <a:r>
              <a:rPr sz="2000" spc="-5" dirty="0">
                <a:latin typeface="Arial"/>
                <a:cs typeface="Arial"/>
              </a:rPr>
              <a:t>thuận tiện </a:t>
            </a:r>
            <a:r>
              <a:rPr sz="2000" dirty="0">
                <a:latin typeface="Arial"/>
                <a:cs typeface="Arial"/>
              </a:rPr>
              <a:t>cho </a:t>
            </a:r>
            <a:r>
              <a:rPr sz="2000" spc="-10" dirty="0">
                <a:latin typeface="Arial"/>
                <a:cs typeface="Arial"/>
              </a:rPr>
              <a:t>việc </a:t>
            </a:r>
            <a:r>
              <a:rPr sz="2000" spc="-5" dirty="0">
                <a:latin typeface="Arial"/>
                <a:cs typeface="Arial"/>
              </a:rPr>
              <a:t>ra </a:t>
            </a:r>
            <a:r>
              <a:rPr sz="2000" spc="-10" dirty="0">
                <a:latin typeface="Arial"/>
                <a:cs typeface="Arial"/>
              </a:rPr>
              <a:t>quyết định, dữ </a:t>
            </a:r>
            <a:r>
              <a:rPr sz="2000" spc="-5" dirty="0">
                <a:latin typeface="Arial"/>
                <a:cs typeface="Arial"/>
              </a:rPr>
              <a:t>liệu trong </a:t>
            </a:r>
            <a:r>
              <a:rPr sz="2000" spc="5" dirty="0">
                <a:latin typeface="Arial"/>
                <a:cs typeface="Arial"/>
              </a:rPr>
              <a:t>kho </a:t>
            </a:r>
            <a:r>
              <a:rPr sz="2000" spc="-10" dirty="0">
                <a:latin typeface="Arial"/>
                <a:cs typeface="Arial"/>
              </a:rPr>
              <a:t>dữ liệu  thường được tổ </a:t>
            </a:r>
            <a:r>
              <a:rPr sz="2000" spc="-5" dirty="0">
                <a:latin typeface="Arial"/>
                <a:cs typeface="Arial"/>
              </a:rPr>
              <a:t>chức </a:t>
            </a:r>
            <a:r>
              <a:rPr sz="2000" dirty="0">
                <a:latin typeface="Arial"/>
                <a:cs typeface="Arial"/>
              </a:rPr>
              <a:t>xoay </a:t>
            </a:r>
            <a:r>
              <a:rPr sz="2000" spc="-5" dirty="0">
                <a:latin typeface="Arial"/>
                <a:cs typeface="Arial"/>
              </a:rPr>
              <a:t>quanh các chủ </a:t>
            </a:r>
            <a:r>
              <a:rPr sz="2000" spc="-10" dirty="0">
                <a:latin typeface="Arial"/>
                <a:cs typeface="Arial"/>
              </a:rPr>
              <a:t>đề </a:t>
            </a:r>
            <a:r>
              <a:rPr sz="2000" dirty="0">
                <a:latin typeface="Arial"/>
                <a:cs typeface="Arial"/>
              </a:rPr>
              <a:t>chính </a:t>
            </a:r>
            <a:r>
              <a:rPr sz="2000" spc="-5" dirty="0">
                <a:latin typeface="Arial"/>
                <a:cs typeface="Arial"/>
              </a:rPr>
              <a:t>đáng quan </a:t>
            </a:r>
            <a:r>
              <a:rPr sz="2000" spc="-10" dirty="0">
                <a:latin typeface="Arial"/>
                <a:cs typeface="Arial"/>
              </a:rPr>
              <a:t>tâm  như </a:t>
            </a:r>
            <a:r>
              <a:rPr sz="2000" dirty="0">
                <a:latin typeface="Arial"/>
                <a:cs typeface="Arial"/>
              </a:rPr>
              <a:t>khách </a:t>
            </a:r>
            <a:r>
              <a:rPr sz="2000" spc="-10" dirty="0">
                <a:latin typeface="Arial"/>
                <a:cs typeface="Arial"/>
              </a:rPr>
              <a:t>hàng </a:t>
            </a:r>
            <a:r>
              <a:rPr sz="2000" spc="-5" dirty="0">
                <a:latin typeface="Arial"/>
                <a:cs typeface="Arial"/>
              </a:rPr>
              <a:t>(customer), </a:t>
            </a:r>
            <a:r>
              <a:rPr sz="2000" spc="-10" dirty="0">
                <a:latin typeface="Arial"/>
                <a:cs typeface="Arial"/>
              </a:rPr>
              <a:t>hàng hóa </a:t>
            </a:r>
            <a:r>
              <a:rPr sz="2000" dirty="0">
                <a:latin typeface="Arial"/>
                <a:cs typeface="Arial"/>
              </a:rPr>
              <a:t>(item), </a:t>
            </a:r>
            <a:r>
              <a:rPr sz="2000" spc="-10" dirty="0">
                <a:latin typeface="Arial"/>
                <a:cs typeface="Arial"/>
              </a:rPr>
              <a:t>nhà </a:t>
            </a:r>
            <a:r>
              <a:rPr sz="2000" spc="-5" dirty="0">
                <a:latin typeface="Arial"/>
                <a:cs typeface="Arial"/>
              </a:rPr>
              <a:t>cung cấp  (supplier),…</a:t>
            </a:r>
            <a:endParaRPr sz="2000">
              <a:latin typeface="Arial"/>
              <a:cs typeface="Arial"/>
            </a:endParaRPr>
          </a:p>
          <a:p>
            <a:pPr marL="469900" marR="5080" indent="-457200" algn="just">
              <a:lnSpc>
                <a:spcPct val="120000"/>
              </a:lnSpc>
              <a:buFont typeface="Wingdings"/>
              <a:buChar char=""/>
              <a:tabLst>
                <a:tab pos="469900" algn="l"/>
              </a:tabLst>
            </a:pPr>
            <a:r>
              <a:rPr sz="2000" spc="-10" dirty="0">
                <a:latin typeface="Arial"/>
                <a:cs typeface="Arial"/>
              </a:rPr>
              <a:t>Dữ liệu được lưu </a:t>
            </a:r>
            <a:r>
              <a:rPr sz="2000" spc="-5" dirty="0">
                <a:latin typeface="Arial"/>
                <a:cs typeface="Arial"/>
              </a:rPr>
              <a:t>trữ </a:t>
            </a:r>
            <a:r>
              <a:rPr sz="2000" spc="-10" dirty="0">
                <a:latin typeface="Arial"/>
                <a:cs typeface="Arial"/>
              </a:rPr>
              <a:t>nhằm </a:t>
            </a:r>
            <a:r>
              <a:rPr sz="2000" spc="-5" dirty="0">
                <a:latin typeface="Arial"/>
                <a:cs typeface="Arial"/>
              </a:rPr>
              <a:t>cung cấp thông </a:t>
            </a:r>
            <a:r>
              <a:rPr sz="2000" dirty="0">
                <a:latin typeface="Arial"/>
                <a:cs typeface="Arial"/>
              </a:rPr>
              <a:t>tin </a:t>
            </a:r>
            <a:r>
              <a:rPr sz="2000" spc="-5" dirty="0">
                <a:latin typeface="Arial"/>
                <a:cs typeface="Arial"/>
              </a:rPr>
              <a:t>dựa trên </a:t>
            </a:r>
            <a:r>
              <a:rPr sz="2000" spc="5" dirty="0">
                <a:latin typeface="Arial"/>
                <a:cs typeface="Arial"/>
              </a:rPr>
              <a:t>một </a:t>
            </a:r>
            <a:r>
              <a:rPr sz="2000" spc="-5" dirty="0">
                <a:latin typeface="Arial"/>
                <a:cs typeface="Arial"/>
              </a:rPr>
              <a:t>cái  </a:t>
            </a:r>
            <a:r>
              <a:rPr sz="2000" spc="-10" dirty="0">
                <a:latin typeface="Arial"/>
                <a:cs typeface="Arial"/>
              </a:rPr>
              <a:t>nhìn </a:t>
            </a:r>
            <a:r>
              <a:rPr sz="2000" spc="-5" dirty="0">
                <a:latin typeface="Arial"/>
                <a:cs typeface="Arial"/>
              </a:rPr>
              <a:t>toàn </a:t>
            </a:r>
            <a:r>
              <a:rPr sz="2000" dirty="0">
                <a:latin typeface="Arial"/>
                <a:cs typeface="Arial"/>
              </a:rPr>
              <a:t>cảnh </a:t>
            </a:r>
            <a:r>
              <a:rPr sz="2000" spc="-15" dirty="0">
                <a:latin typeface="Arial"/>
                <a:cs typeface="Arial"/>
              </a:rPr>
              <a:t>về </a:t>
            </a:r>
            <a:r>
              <a:rPr sz="2000" spc="-10" dirty="0">
                <a:latin typeface="Arial"/>
                <a:cs typeface="Arial"/>
              </a:rPr>
              <a:t>dữ </a:t>
            </a:r>
            <a:r>
              <a:rPr sz="2000" spc="5" dirty="0">
                <a:latin typeface="Arial"/>
                <a:cs typeface="Arial"/>
              </a:rPr>
              <a:t>liệu </a:t>
            </a:r>
            <a:r>
              <a:rPr sz="2000" spc="-10" dirty="0">
                <a:latin typeface="Arial"/>
                <a:cs typeface="Arial"/>
              </a:rPr>
              <a:t>tác </a:t>
            </a:r>
            <a:r>
              <a:rPr sz="2000" spc="-5" dirty="0">
                <a:latin typeface="Arial"/>
                <a:cs typeface="Arial"/>
              </a:rPr>
              <a:t>nghiệp </a:t>
            </a:r>
            <a:r>
              <a:rPr sz="2000" dirty="0">
                <a:latin typeface="Arial"/>
                <a:cs typeface="Arial"/>
              </a:rPr>
              <a:t>của doanh </a:t>
            </a:r>
            <a:r>
              <a:rPr sz="2000" spc="-5" dirty="0">
                <a:latin typeface="Arial"/>
                <a:cs typeface="Arial"/>
              </a:rPr>
              <a:t>nghiệp trong  khoảng từ 5 -10 </a:t>
            </a:r>
            <a:r>
              <a:rPr sz="2000" spc="-10" dirty="0">
                <a:latin typeface="Arial"/>
                <a:cs typeface="Arial"/>
              </a:rPr>
              <a:t>năm và thường được </a:t>
            </a:r>
            <a:r>
              <a:rPr sz="2000" spc="-5" dirty="0">
                <a:latin typeface="Arial"/>
                <a:cs typeface="Arial"/>
              </a:rPr>
              <a:t>tóm tắt </a:t>
            </a:r>
            <a:r>
              <a:rPr sz="2000" spc="-10" dirty="0">
                <a:latin typeface="Arial"/>
                <a:cs typeface="Arial"/>
              </a:rPr>
              <a:t>(summarized) </a:t>
            </a:r>
            <a:r>
              <a:rPr sz="2000" spc="35" dirty="0">
                <a:latin typeface="Arial"/>
                <a:cs typeface="Arial"/>
              </a:rPr>
              <a:t>để </a:t>
            </a:r>
            <a:r>
              <a:rPr sz="2000" spc="625" dirty="0">
                <a:latin typeface="Arial"/>
                <a:cs typeface="Arial"/>
              </a:rPr>
              <a:t> </a:t>
            </a:r>
            <a:r>
              <a:rPr sz="2000" spc="-10" dirty="0">
                <a:latin typeface="Arial"/>
                <a:cs typeface="Arial"/>
              </a:rPr>
              <a:t>thuận tiện </a:t>
            </a:r>
            <a:r>
              <a:rPr sz="2000" spc="-5" dirty="0">
                <a:latin typeface="Arial"/>
                <a:cs typeface="Arial"/>
              </a:rPr>
              <a:t>cho </a:t>
            </a:r>
            <a:r>
              <a:rPr sz="2000" dirty="0">
                <a:latin typeface="Arial"/>
                <a:cs typeface="Arial"/>
              </a:rPr>
              <a:t>xử</a:t>
            </a:r>
            <a:r>
              <a:rPr sz="2000" spc="25" dirty="0">
                <a:latin typeface="Arial"/>
                <a:cs typeface="Arial"/>
              </a:rPr>
              <a:t> </a:t>
            </a:r>
            <a:r>
              <a:rPr sz="2000" spc="-30" dirty="0">
                <a:latin typeface="Arial"/>
                <a:cs typeface="Arial"/>
              </a:rPr>
              <a:t>lý.</a:t>
            </a:r>
            <a:endParaRPr sz="2000">
              <a:latin typeface="Arial"/>
              <a:cs typeface="Arial"/>
            </a:endParaRPr>
          </a:p>
          <a:p>
            <a:pPr marL="469900" marR="7620" indent="-457200" algn="just">
              <a:lnSpc>
                <a:spcPct val="120100"/>
              </a:lnSpc>
              <a:buFont typeface="Wingdings"/>
              <a:buChar char=""/>
              <a:tabLst>
                <a:tab pos="469900" algn="l"/>
              </a:tabLst>
            </a:pPr>
            <a:r>
              <a:rPr sz="2000" spc="-10" dirty="0">
                <a:latin typeface="Arial"/>
                <a:cs typeface="Arial"/>
              </a:rPr>
              <a:t>Kho dữ liệu </a:t>
            </a:r>
            <a:r>
              <a:rPr sz="2000" spc="-5" dirty="0">
                <a:latin typeface="Arial"/>
                <a:cs typeface="Arial"/>
              </a:rPr>
              <a:t>thường </a:t>
            </a:r>
            <a:r>
              <a:rPr sz="2000" spc="-10" dirty="0">
                <a:latin typeface="Arial"/>
                <a:cs typeface="Arial"/>
              </a:rPr>
              <a:t>được </a:t>
            </a:r>
            <a:r>
              <a:rPr sz="2000" spc="10" dirty="0">
                <a:latin typeface="Arial"/>
                <a:cs typeface="Arial"/>
              </a:rPr>
              <a:t>mô </a:t>
            </a:r>
            <a:r>
              <a:rPr sz="2000" spc="-10" dirty="0">
                <a:latin typeface="Arial"/>
                <a:cs typeface="Arial"/>
              </a:rPr>
              <a:t>hình hóa </a:t>
            </a:r>
            <a:r>
              <a:rPr sz="2000" dirty="0">
                <a:latin typeface="Arial"/>
                <a:cs typeface="Arial"/>
              </a:rPr>
              <a:t>dưới </a:t>
            </a:r>
            <a:r>
              <a:rPr sz="2000" spc="-5" dirty="0">
                <a:latin typeface="Arial"/>
                <a:cs typeface="Arial"/>
              </a:rPr>
              <a:t>dạng </a:t>
            </a:r>
            <a:r>
              <a:rPr sz="2000" spc="5" dirty="0">
                <a:latin typeface="Arial"/>
                <a:cs typeface="Arial"/>
              </a:rPr>
              <a:t>một </a:t>
            </a:r>
            <a:r>
              <a:rPr sz="2000" spc="-5" dirty="0">
                <a:latin typeface="Arial"/>
                <a:cs typeface="Arial"/>
              </a:rPr>
              <a:t>cấu trúc </a:t>
            </a:r>
            <a:r>
              <a:rPr sz="2000" spc="5" dirty="0">
                <a:latin typeface="Arial"/>
                <a:cs typeface="Arial"/>
              </a:rPr>
              <a:t>cơ  </a:t>
            </a:r>
            <a:r>
              <a:rPr sz="2000" dirty="0">
                <a:latin typeface="Arial"/>
                <a:cs typeface="Arial"/>
              </a:rPr>
              <a:t>sở </a:t>
            </a:r>
            <a:r>
              <a:rPr sz="2000" spc="-10" dirty="0">
                <a:latin typeface="Arial"/>
                <a:cs typeface="Arial"/>
              </a:rPr>
              <a:t>dữ liệu đa </a:t>
            </a:r>
            <a:r>
              <a:rPr sz="2000" spc="-5" dirty="0">
                <a:latin typeface="Arial"/>
                <a:cs typeface="Arial"/>
              </a:rPr>
              <a:t>chiều (multidimensional database structure), ở </a:t>
            </a:r>
            <a:r>
              <a:rPr sz="2000" spc="-15" dirty="0">
                <a:latin typeface="Arial"/>
                <a:cs typeface="Arial"/>
              </a:rPr>
              <a:t>đó </a:t>
            </a:r>
            <a:r>
              <a:rPr sz="2000" spc="525" dirty="0">
                <a:latin typeface="Arial"/>
                <a:cs typeface="Arial"/>
              </a:rPr>
              <a:t> </a:t>
            </a:r>
            <a:r>
              <a:rPr sz="2000" spc="5" dirty="0">
                <a:latin typeface="Arial"/>
                <a:cs typeface="Arial"/>
              </a:rPr>
              <a:t>mỗi </a:t>
            </a:r>
            <a:r>
              <a:rPr sz="2000" spc="-10" dirty="0">
                <a:latin typeface="Arial"/>
                <a:cs typeface="Arial"/>
              </a:rPr>
              <a:t>chiều tương </a:t>
            </a:r>
            <a:r>
              <a:rPr sz="2000" dirty="0">
                <a:latin typeface="Arial"/>
                <a:cs typeface="Arial"/>
              </a:rPr>
              <a:t>ứng </a:t>
            </a:r>
            <a:r>
              <a:rPr sz="2000" spc="-5" dirty="0">
                <a:latin typeface="Arial"/>
                <a:cs typeface="Arial"/>
              </a:rPr>
              <a:t>với </a:t>
            </a:r>
            <a:r>
              <a:rPr sz="2000" spc="5" dirty="0">
                <a:latin typeface="Arial"/>
                <a:cs typeface="Arial"/>
              </a:rPr>
              <a:t>một </a:t>
            </a:r>
            <a:r>
              <a:rPr sz="2000" spc="-10" dirty="0">
                <a:latin typeface="Arial"/>
                <a:cs typeface="Arial"/>
              </a:rPr>
              <a:t>thuộc tính hoặc </a:t>
            </a:r>
            <a:r>
              <a:rPr sz="2000" spc="-5" dirty="0">
                <a:latin typeface="Arial"/>
                <a:cs typeface="Arial"/>
              </a:rPr>
              <a:t>tập thuộc tích của  </a:t>
            </a:r>
            <a:r>
              <a:rPr sz="2000" spc="-10" dirty="0">
                <a:latin typeface="Arial"/>
                <a:cs typeface="Arial"/>
              </a:rPr>
              <a:t>lược đồ </a:t>
            </a:r>
            <a:r>
              <a:rPr sz="2000" spc="-15" dirty="0">
                <a:latin typeface="Arial"/>
                <a:cs typeface="Arial"/>
              </a:rPr>
              <a:t>và </a:t>
            </a:r>
            <a:r>
              <a:rPr sz="2000" spc="5" dirty="0">
                <a:latin typeface="Arial"/>
                <a:cs typeface="Arial"/>
              </a:rPr>
              <a:t>mỗi </a:t>
            </a:r>
            <a:r>
              <a:rPr sz="2000" spc="-5" dirty="0">
                <a:latin typeface="Arial"/>
                <a:cs typeface="Arial"/>
              </a:rPr>
              <a:t>ô </a:t>
            </a:r>
            <a:r>
              <a:rPr sz="2000" spc="-10" dirty="0">
                <a:latin typeface="Arial"/>
                <a:cs typeface="Arial"/>
              </a:rPr>
              <a:t>(cell) </a:t>
            </a:r>
            <a:r>
              <a:rPr sz="2000" dirty="0">
                <a:latin typeface="Arial"/>
                <a:cs typeface="Arial"/>
              </a:rPr>
              <a:t>lưu </a:t>
            </a:r>
            <a:r>
              <a:rPr sz="2000" spc="-5" dirty="0">
                <a:latin typeface="Arial"/>
                <a:cs typeface="Arial"/>
              </a:rPr>
              <a:t>trữ </a:t>
            </a:r>
            <a:r>
              <a:rPr sz="2000" spc="-10" dirty="0">
                <a:latin typeface="Arial"/>
                <a:cs typeface="Arial"/>
              </a:rPr>
              <a:t>giá </a:t>
            </a:r>
            <a:r>
              <a:rPr sz="2000" spc="-5" dirty="0">
                <a:latin typeface="Arial"/>
                <a:cs typeface="Arial"/>
              </a:rPr>
              <a:t>trị của </a:t>
            </a:r>
            <a:r>
              <a:rPr sz="2000" spc="5" dirty="0">
                <a:latin typeface="Arial"/>
                <a:cs typeface="Arial"/>
              </a:rPr>
              <a:t>một </a:t>
            </a:r>
            <a:r>
              <a:rPr sz="2000" dirty="0">
                <a:latin typeface="Arial"/>
                <a:cs typeface="Arial"/>
              </a:rPr>
              <a:t>số </a:t>
            </a:r>
            <a:r>
              <a:rPr sz="2000" spc="-10" dirty="0">
                <a:latin typeface="Arial"/>
                <a:cs typeface="Arial"/>
              </a:rPr>
              <a:t>đại </a:t>
            </a:r>
            <a:r>
              <a:rPr sz="2000" spc="-5" dirty="0">
                <a:latin typeface="Arial"/>
                <a:cs typeface="Arial"/>
              </a:rPr>
              <a:t>lượng được  </a:t>
            </a:r>
            <a:r>
              <a:rPr sz="2000" spc="-10" dirty="0">
                <a:latin typeface="Arial"/>
                <a:cs typeface="Arial"/>
              </a:rPr>
              <a:t>gộp</a:t>
            </a:r>
            <a:r>
              <a:rPr sz="2000" spc="5" dirty="0">
                <a:latin typeface="Arial"/>
                <a:cs typeface="Arial"/>
              </a:rPr>
              <a:t> </a:t>
            </a:r>
            <a:r>
              <a:rPr sz="2000" dirty="0">
                <a:latin typeface="Arial"/>
                <a:cs typeface="Arial"/>
              </a:rPr>
              <a:t>nhóm.</a:t>
            </a:r>
            <a:endParaRPr sz="2000">
              <a:latin typeface="Arial"/>
              <a:cs typeface="Arial"/>
            </a:endParaRPr>
          </a:p>
          <a:p>
            <a:pPr marL="469900" marR="8255" indent="-457200" algn="just">
              <a:lnSpc>
                <a:spcPct val="120000"/>
              </a:lnSpc>
              <a:buFont typeface="Wingdings"/>
              <a:buChar char=""/>
              <a:tabLst>
                <a:tab pos="469900" algn="l"/>
              </a:tabLst>
            </a:pPr>
            <a:r>
              <a:rPr sz="2000" spc="-10" dirty="0">
                <a:latin typeface="Arial"/>
                <a:cs typeface="Arial"/>
              </a:rPr>
              <a:t>Cấu </a:t>
            </a:r>
            <a:r>
              <a:rPr sz="2000" spc="-5" dirty="0">
                <a:latin typeface="Arial"/>
                <a:cs typeface="Arial"/>
              </a:rPr>
              <a:t>trúc </a:t>
            </a:r>
            <a:r>
              <a:rPr sz="2000" spc="-10" dirty="0">
                <a:latin typeface="Arial"/>
                <a:cs typeface="Arial"/>
              </a:rPr>
              <a:t>vật </a:t>
            </a:r>
            <a:r>
              <a:rPr sz="2000" dirty="0">
                <a:latin typeface="Arial"/>
                <a:cs typeface="Arial"/>
              </a:rPr>
              <a:t>lý </a:t>
            </a:r>
            <a:r>
              <a:rPr sz="2000" spc="-5" dirty="0">
                <a:latin typeface="Arial"/>
                <a:cs typeface="Arial"/>
              </a:rPr>
              <a:t>thực </a:t>
            </a:r>
            <a:r>
              <a:rPr sz="2000" dirty="0">
                <a:latin typeface="Arial"/>
                <a:cs typeface="Arial"/>
              </a:rPr>
              <a:t>sự </a:t>
            </a:r>
            <a:r>
              <a:rPr sz="2000" spc="-5" dirty="0">
                <a:latin typeface="Arial"/>
                <a:cs typeface="Arial"/>
              </a:rPr>
              <a:t>của </a:t>
            </a:r>
            <a:r>
              <a:rPr sz="2000" spc="5" dirty="0">
                <a:latin typeface="Arial"/>
                <a:cs typeface="Arial"/>
              </a:rPr>
              <a:t>kho </a:t>
            </a:r>
            <a:r>
              <a:rPr sz="2000" spc="-10" dirty="0">
                <a:latin typeface="Arial"/>
                <a:cs typeface="Arial"/>
              </a:rPr>
              <a:t>dữ </a:t>
            </a:r>
            <a:r>
              <a:rPr sz="2000" spc="-5" dirty="0">
                <a:latin typeface="Arial"/>
                <a:cs typeface="Arial"/>
              </a:rPr>
              <a:t>liệu </a:t>
            </a:r>
            <a:r>
              <a:rPr sz="2000" dirty="0">
                <a:latin typeface="Arial"/>
                <a:cs typeface="Arial"/>
              </a:rPr>
              <a:t>có </a:t>
            </a:r>
            <a:r>
              <a:rPr sz="2000" spc="-10" dirty="0">
                <a:latin typeface="Arial"/>
                <a:cs typeface="Arial"/>
              </a:rPr>
              <a:t>thể là </a:t>
            </a:r>
            <a:r>
              <a:rPr sz="2000" dirty="0">
                <a:latin typeface="Arial"/>
                <a:cs typeface="Arial"/>
              </a:rPr>
              <a:t>dưới </a:t>
            </a:r>
            <a:r>
              <a:rPr sz="2000" spc="-15" dirty="0">
                <a:latin typeface="Arial"/>
                <a:cs typeface="Arial"/>
              </a:rPr>
              <a:t>dạng </a:t>
            </a:r>
            <a:r>
              <a:rPr sz="2000" spc="5" dirty="0">
                <a:latin typeface="Arial"/>
                <a:cs typeface="Arial"/>
              </a:rPr>
              <a:t>một cơ  </a:t>
            </a:r>
            <a:r>
              <a:rPr sz="2000" dirty="0">
                <a:latin typeface="Arial"/>
                <a:cs typeface="Arial"/>
              </a:rPr>
              <a:t>sở </a:t>
            </a:r>
            <a:r>
              <a:rPr sz="2000" spc="-10" dirty="0">
                <a:latin typeface="Arial"/>
                <a:cs typeface="Arial"/>
              </a:rPr>
              <a:t>dữ liệu </a:t>
            </a:r>
            <a:r>
              <a:rPr sz="2000" spc="-5" dirty="0">
                <a:latin typeface="Arial"/>
                <a:cs typeface="Arial"/>
              </a:rPr>
              <a:t>quan </a:t>
            </a:r>
            <a:r>
              <a:rPr sz="2000" spc="-10" dirty="0">
                <a:latin typeface="Arial"/>
                <a:cs typeface="Arial"/>
              </a:rPr>
              <a:t>hệ </a:t>
            </a:r>
            <a:r>
              <a:rPr sz="2000" spc="-5" dirty="0">
                <a:latin typeface="Arial"/>
                <a:cs typeface="Arial"/>
              </a:rPr>
              <a:t>hoặc </a:t>
            </a:r>
            <a:r>
              <a:rPr sz="2000" spc="5" dirty="0">
                <a:latin typeface="Arial"/>
                <a:cs typeface="Arial"/>
              </a:rPr>
              <a:t>một </a:t>
            </a:r>
            <a:r>
              <a:rPr sz="2000" spc="-10" dirty="0">
                <a:latin typeface="Arial"/>
                <a:cs typeface="Arial"/>
              </a:rPr>
              <a:t>data </a:t>
            </a:r>
            <a:r>
              <a:rPr sz="2000" spc="-5" dirty="0">
                <a:latin typeface="Arial"/>
                <a:cs typeface="Arial"/>
              </a:rPr>
              <a:t>cube </a:t>
            </a:r>
            <a:r>
              <a:rPr sz="2000" spc="-10" dirty="0">
                <a:latin typeface="Arial"/>
                <a:cs typeface="Arial"/>
              </a:rPr>
              <a:t>đa </a:t>
            </a:r>
            <a:r>
              <a:rPr sz="2000" spc="-5" dirty="0">
                <a:latin typeface="Arial"/>
                <a:cs typeface="Arial"/>
              </a:rPr>
              <a:t>chiều. </a:t>
            </a:r>
            <a:r>
              <a:rPr sz="2000" spc="-10" dirty="0">
                <a:latin typeface="Arial"/>
                <a:cs typeface="Arial"/>
              </a:rPr>
              <a:t>Một data </a:t>
            </a:r>
            <a:r>
              <a:rPr sz="2000" dirty="0">
                <a:latin typeface="Arial"/>
                <a:cs typeface="Arial"/>
              </a:rPr>
              <a:t>cube  </a:t>
            </a:r>
            <a:r>
              <a:rPr sz="2000" spc="-5" dirty="0">
                <a:latin typeface="Arial"/>
                <a:cs typeface="Arial"/>
              </a:rPr>
              <a:t>cung</a:t>
            </a:r>
            <a:r>
              <a:rPr sz="2000" spc="175" dirty="0">
                <a:latin typeface="Arial"/>
                <a:cs typeface="Arial"/>
              </a:rPr>
              <a:t> </a:t>
            </a:r>
            <a:r>
              <a:rPr sz="2000" spc="-5" dirty="0">
                <a:latin typeface="Arial"/>
                <a:cs typeface="Arial"/>
              </a:rPr>
              <a:t>cấp</a:t>
            </a:r>
            <a:r>
              <a:rPr sz="2000" spc="185" dirty="0">
                <a:latin typeface="Arial"/>
                <a:cs typeface="Arial"/>
              </a:rPr>
              <a:t> </a:t>
            </a:r>
            <a:r>
              <a:rPr sz="2000" spc="-5" dirty="0">
                <a:latin typeface="Arial"/>
                <a:cs typeface="Arial"/>
              </a:rPr>
              <a:t>cái</a:t>
            </a:r>
            <a:r>
              <a:rPr sz="2000" spc="195" dirty="0">
                <a:latin typeface="Arial"/>
                <a:cs typeface="Arial"/>
              </a:rPr>
              <a:t> </a:t>
            </a:r>
            <a:r>
              <a:rPr sz="2000" spc="-10" dirty="0">
                <a:latin typeface="Arial"/>
                <a:cs typeface="Arial"/>
              </a:rPr>
              <a:t>nhìn</a:t>
            </a:r>
            <a:r>
              <a:rPr sz="2000" spc="185" dirty="0">
                <a:latin typeface="Arial"/>
                <a:cs typeface="Arial"/>
              </a:rPr>
              <a:t> </a:t>
            </a:r>
            <a:r>
              <a:rPr sz="2000" dirty="0">
                <a:latin typeface="Arial"/>
                <a:cs typeface="Arial"/>
              </a:rPr>
              <a:t>đa</a:t>
            </a:r>
            <a:r>
              <a:rPr sz="2000" spc="185" dirty="0">
                <a:latin typeface="Arial"/>
                <a:cs typeface="Arial"/>
              </a:rPr>
              <a:t> </a:t>
            </a:r>
            <a:r>
              <a:rPr sz="2000" dirty="0">
                <a:latin typeface="Arial"/>
                <a:cs typeface="Arial"/>
              </a:rPr>
              <a:t>chiều</a:t>
            </a:r>
            <a:r>
              <a:rPr sz="2000" spc="190" dirty="0">
                <a:latin typeface="Arial"/>
                <a:cs typeface="Arial"/>
              </a:rPr>
              <a:t> </a:t>
            </a:r>
            <a:r>
              <a:rPr sz="2000" spc="-15" dirty="0">
                <a:latin typeface="Arial"/>
                <a:cs typeface="Arial"/>
              </a:rPr>
              <a:t>về</a:t>
            </a:r>
            <a:r>
              <a:rPr sz="2000" spc="185" dirty="0">
                <a:latin typeface="Arial"/>
                <a:cs typeface="Arial"/>
              </a:rPr>
              <a:t> </a:t>
            </a:r>
            <a:r>
              <a:rPr sz="2000" spc="-10" dirty="0">
                <a:latin typeface="Arial"/>
                <a:cs typeface="Arial"/>
              </a:rPr>
              <a:t>dữ</a:t>
            </a:r>
            <a:r>
              <a:rPr sz="2000" spc="225" dirty="0">
                <a:latin typeface="Arial"/>
                <a:cs typeface="Arial"/>
              </a:rPr>
              <a:t> </a:t>
            </a:r>
            <a:r>
              <a:rPr sz="2000" spc="-5" dirty="0">
                <a:latin typeface="Arial"/>
                <a:cs typeface="Arial"/>
              </a:rPr>
              <a:t>liệu</a:t>
            </a:r>
            <a:r>
              <a:rPr sz="2000" spc="204" dirty="0">
                <a:latin typeface="Arial"/>
                <a:cs typeface="Arial"/>
              </a:rPr>
              <a:t> </a:t>
            </a:r>
            <a:r>
              <a:rPr sz="2000" spc="-15" dirty="0">
                <a:latin typeface="Arial"/>
                <a:cs typeface="Arial"/>
              </a:rPr>
              <a:t>và</a:t>
            </a:r>
            <a:r>
              <a:rPr sz="2000" spc="180" dirty="0">
                <a:latin typeface="Arial"/>
                <a:cs typeface="Arial"/>
              </a:rPr>
              <a:t> </a:t>
            </a:r>
            <a:r>
              <a:rPr sz="2000" spc="-5" dirty="0">
                <a:latin typeface="Arial"/>
                <a:cs typeface="Arial"/>
              </a:rPr>
              <a:t>cho</a:t>
            </a:r>
            <a:r>
              <a:rPr sz="2000" spc="185" dirty="0">
                <a:latin typeface="Arial"/>
                <a:cs typeface="Arial"/>
              </a:rPr>
              <a:t> </a:t>
            </a:r>
            <a:r>
              <a:rPr sz="2000" dirty="0">
                <a:latin typeface="Arial"/>
                <a:cs typeface="Arial"/>
              </a:rPr>
              <a:t>phép</a:t>
            </a:r>
            <a:r>
              <a:rPr sz="2000" spc="170" dirty="0">
                <a:latin typeface="Arial"/>
                <a:cs typeface="Arial"/>
              </a:rPr>
              <a:t> </a:t>
            </a:r>
            <a:r>
              <a:rPr sz="2000" spc="-5" dirty="0">
                <a:latin typeface="Arial"/>
                <a:cs typeface="Arial"/>
              </a:rPr>
              <a:t>thực</a:t>
            </a:r>
            <a:r>
              <a:rPr sz="2000" spc="210" dirty="0">
                <a:latin typeface="Arial"/>
                <a:cs typeface="Arial"/>
              </a:rPr>
              <a:t> </a:t>
            </a:r>
            <a:r>
              <a:rPr sz="2000" spc="-15" dirty="0">
                <a:latin typeface="Arial"/>
                <a:cs typeface="Arial"/>
              </a:rPr>
              <a:t>hiện</a:t>
            </a:r>
            <a:r>
              <a:rPr sz="2000" spc="180" dirty="0">
                <a:latin typeface="Arial"/>
                <a:cs typeface="Arial"/>
              </a:rPr>
              <a:t> </a:t>
            </a:r>
            <a:r>
              <a:rPr sz="2000" dirty="0">
                <a:latin typeface="Arial"/>
                <a:cs typeface="Arial"/>
              </a:rPr>
              <a:t>các</a:t>
            </a:r>
            <a:endParaRPr sz="2000">
              <a:latin typeface="Arial"/>
              <a:cs typeface="Arial"/>
            </a:endParaRPr>
          </a:p>
          <a:p>
            <a:pPr marL="469900" algn="just">
              <a:lnSpc>
                <a:spcPct val="100000"/>
              </a:lnSpc>
              <a:spcBef>
                <a:spcPts val="484"/>
              </a:spcBef>
            </a:pPr>
            <a:r>
              <a:rPr sz="2000" spc="-10" dirty="0">
                <a:latin typeface="Arial"/>
                <a:cs typeface="Arial"/>
              </a:rPr>
              <a:t>thao</a:t>
            </a:r>
            <a:r>
              <a:rPr sz="2000" spc="155" dirty="0">
                <a:latin typeface="Arial"/>
                <a:cs typeface="Arial"/>
              </a:rPr>
              <a:t> </a:t>
            </a:r>
            <a:r>
              <a:rPr sz="2000" spc="-5" dirty="0">
                <a:latin typeface="Arial"/>
                <a:cs typeface="Arial"/>
              </a:rPr>
              <a:t>tác</a:t>
            </a:r>
            <a:r>
              <a:rPr sz="2000" spc="170" dirty="0">
                <a:latin typeface="Arial"/>
                <a:cs typeface="Arial"/>
              </a:rPr>
              <a:t> </a:t>
            </a:r>
            <a:r>
              <a:rPr sz="2000" dirty="0">
                <a:latin typeface="Arial"/>
                <a:cs typeface="Arial"/>
              </a:rPr>
              <a:t>tiền</a:t>
            </a:r>
            <a:r>
              <a:rPr sz="2000" spc="165" dirty="0">
                <a:latin typeface="Arial"/>
                <a:cs typeface="Arial"/>
              </a:rPr>
              <a:t> </a:t>
            </a:r>
            <a:r>
              <a:rPr sz="2000" spc="-10" dirty="0">
                <a:latin typeface="Arial"/>
                <a:cs typeface="Arial"/>
              </a:rPr>
              <a:t>tính</a:t>
            </a:r>
            <a:r>
              <a:rPr sz="2000" spc="165" dirty="0">
                <a:latin typeface="Arial"/>
                <a:cs typeface="Arial"/>
              </a:rPr>
              <a:t> </a:t>
            </a:r>
            <a:r>
              <a:rPr sz="2000" spc="-5" dirty="0">
                <a:latin typeface="Arial"/>
                <a:cs typeface="Arial"/>
              </a:rPr>
              <a:t>toán</a:t>
            </a:r>
            <a:r>
              <a:rPr sz="2000" spc="160" dirty="0">
                <a:latin typeface="Arial"/>
                <a:cs typeface="Arial"/>
              </a:rPr>
              <a:t> </a:t>
            </a:r>
            <a:r>
              <a:rPr sz="2000" spc="-5" dirty="0">
                <a:latin typeface="Arial"/>
                <a:cs typeface="Arial"/>
              </a:rPr>
              <a:t>(precomputation)</a:t>
            </a:r>
            <a:r>
              <a:rPr sz="2000" spc="340" dirty="0">
                <a:latin typeface="Arial"/>
                <a:cs typeface="Arial"/>
              </a:rPr>
              <a:t> </a:t>
            </a:r>
            <a:r>
              <a:rPr sz="2000" dirty="0">
                <a:latin typeface="Arial"/>
                <a:cs typeface="Arial"/>
              </a:rPr>
              <a:t>và</a:t>
            </a:r>
            <a:r>
              <a:rPr sz="2000" spc="165" dirty="0">
                <a:latin typeface="Arial"/>
                <a:cs typeface="Arial"/>
              </a:rPr>
              <a:t> </a:t>
            </a:r>
            <a:r>
              <a:rPr sz="2000" dirty="0">
                <a:latin typeface="Arial"/>
                <a:cs typeface="Arial"/>
              </a:rPr>
              <a:t>truy</a:t>
            </a:r>
            <a:r>
              <a:rPr sz="2000" spc="135" dirty="0">
                <a:latin typeface="Arial"/>
                <a:cs typeface="Arial"/>
              </a:rPr>
              <a:t> </a:t>
            </a:r>
            <a:r>
              <a:rPr sz="2000" dirty="0">
                <a:latin typeface="Arial"/>
                <a:cs typeface="Arial"/>
              </a:rPr>
              <a:t>cập</a:t>
            </a:r>
            <a:r>
              <a:rPr sz="2000" spc="185" dirty="0">
                <a:latin typeface="Arial"/>
                <a:cs typeface="Arial"/>
              </a:rPr>
              <a:t> </a:t>
            </a:r>
            <a:r>
              <a:rPr sz="2000" spc="-5" dirty="0">
                <a:latin typeface="Arial"/>
                <a:cs typeface="Arial"/>
              </a:rPr>
              <a:t>nhanh</a:t>
            </a:r>
            <a:r>
              <a:rPr sz="2000" spc="165" dirty="0">
                <a:latin typeface="Arial"/>
                <a:cs typeface="Arial"/>
              </a:rPr>
              <a:t> </a:t>
            </a:r>
            <a:r>
              <a:rPr sz="2000" dirty="0">
                <a:latin typeface="Arial"/>
                <a:cs typeface="Arial"/>
              </a:rPr>
              <a:t>tới</a:t>
            </a:r>
            <a:r>
              <a:rPr sz="2000" spc="185" dirty="0">
                <a:latin typeface="Arial"/>
                <a:cs typeface="Arial"/>
              </a:rPr>
              <a:t> </a:t>
            </a:r>
            <a:r>
              <a:rPr sz="2000" spc="-10" dirty="0">
                <a:latin typeface="Arial"/>
                <a:cs typeface="Arial"/>
              </a:rPr>
              <a:t>dữ</a:t>
            </a:r>
            <a:endParaRPr sz="2000">
              <a:latin typeface="Arial"/>
              <a:cs typeface="Arial"/>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42</a:t>
            </a:fld>
            <a:endParaRPr spc="-5" dirty="0"/>
          </a:p>
        </p:txBody>
      </p:sp>
      <p:sp>
        <p:nvSpPr>
          <p:cNvPr id="4" name="object 4"/>
          <p:cNvSpPr txBox="1"/>
          <p:nvPr/>
        </p:nvSpPr>
        <p:spPr>
          <a:xfrm>
            <a:off x="1222044" y="6451107"/>
            <a:ext cx="2364740" cy="308610"/>
          </a:xfrm>
          <a:prstGeom prst="rect">
            <a:avLst/>
          </a:prstGeom>
        </p:spPr>
        <p:txBody>
          <a:bodyPr vert="horz" wrap="square" lIns="0" tIns="0" rIns="0" bIns="0" rtlCol="0">
            <a:spAutoFit/>
          </a:bodyPr>
          <a:lstStyle/>
          <a:p>
            <a:pPr marL="12700">
              <a:lnSpc>
                <a:spcPts val="2305"/>
              </a:lnSpc>
            </a:pPr>
            <a:r>
              <a:rPr sz="2000" spc="-15" dirty="0">
                <a:latin typeface="Arial"/>
                <a:cs typeface="Arial"/>
              </a:rPr>
              <a:t>liệu </a:t>
            </a:r>
            <a:r>
              <a:rPr sz="2000" spc="-10" dirty="0">
                <a:latin typeface="Arial"/>
                <a:cs typeface="Arial"/>
              </a:rPr>
              <a:t>đã được tóm</a:t>
            </a:r>
            <a:r>
              <a:rPr sz="2000" spc="65" dirty="0">
                <a:latin typeface="Arial"/>
                <a:cs typeface="Arial"/>
              </a:rPr>
              <a:t> </a:t>
            </a:r>
            <a:r>
              <a:rPr sz="2000" spc="-10" dirty="0">
                <a:latin typeface="Arial"/>
                <a:cs typeface="Arial"/>
              </a:rPr>
              <a:t>tắt.</a:t>
            </a:r>
            <a:endParaRPr sz="2000">
              <a:latin typeface="Arial"/>
              <a:cs typeface="Arial"/>
            </a:endParaRPr>
          </a:p>
        </p:txBody>
      </p:sp>
    </p:spTree>
    <p:extLst>
      <p:ext uri="{BB962C8B-B14F-4D97-AF65-F5344CB8AC3E}">
        <p14:creationId xmlns:p14="http://schemas.microsoft.com/office/powerpoint/2010/main" val="31647411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02252" y="179039"/>
            <a:ext cx="5648696" cy="652656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43</a:t>
            </a:fld>
            <a:endParaRPr spc="-5" dirty="0"/>
          </a:p>
        </p:txBody>
      </p:sp>
    </p:spTree>
    <p:extLst>
      <p:ext uri="{BB962C8B-B14F-4D97-AF65-F5344CB8AC3E}">
        <p14:creationId xmlns:p14="http://schemas.microsoft.com/office/powerpoint/2010/main" val="8440701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340" y="150926"/>
            <a:ext cx="8531225" cy="1421765"/>
          </a:xfrm>
          <a:prstGeom prst="rect">
            <a:avLst/>
          </a:prstGeom>
        </p:spPr>
        <p:txBody>
          <a:bodyPr vert="horz" wrap="square" lIns="0" tIns="40005" rIns="0" bIns="0" rtlCol="0">
            <a:spAutoFit/>
          </a:bodyPr>
          <a:lstStyle/>
          <a:p>
            <a:pPr marL="469900" indent="-457834">
              <a:lnSpc>
                <a:spcPct val="100000"/>
              </a:lnSpc>
              <a:spcBef>
                <a:spcPts val="315"/>
              </a:spcBef>
              <a:buAutoNum type="arabicPeriod" startAt="3"/>
              <a:tabLst>
                <a:tab pos="469900" algn="l"/>
                <a:tab pos="470534" algn="l"/>
              </a:tabLst>
            </a:pPr>
            <a:r>
              <a:rPr sz="2000" b="1" spc="-10" dirty="0">
                <a:solidFill>
                  <a:srgbClr val="FF0000"/>
                </a:solidFill>
                <a:latin typeface="Arial"/>
                <a:cs typeface="Arial"/>
              </a:rPr>
              <a:t>CƠ </a:t>
            </a:r>
            <a:r>
              <a:rPr sz="2000" b="1" spc="-15" dirty="0">
                <a:solidFill>
                  <a:srgbClr val="FF0000"/>
                </a:solidFill>
                <a:latin typeface="Arial"/>
                <a:cs typeface="Arial"/>
              </a:rPr>
              <a:t>SỞ </a:t>
            </a:r>
            <a:r>
              <a:rPr sz="2000" b="1" spc="-10" dirty="0">
                <a:solidFill>
                  <a:srgbClr val="FF0000"/>
                </a:solidFill>
                <a:latin typeface="Arial"/>
                <a:cs typeface="Arial"/>
              </a:rPr>
              <a:t>DỮ </a:t>
            </a:r>
            <a:r>
              <a:rPr sz="2000" b="1" spc="-5" dirty="0">
                <a:solidFill>
                  <a:srgbClr val="FF0000"/>
                </a:solidFill>
                <a:latin typeface="Arial"/>
                <a:cs typeface="Arial"/>
              </a:rPr>
              <a:t>LIỆU </a:t>
            </a:r>
            <a:r>
              <a:rPr sz="2000" b="1" spc="-25" dirty="0">
                <a:solidFill>
                  <a:srgbClr val="FF0000"/>
                </a:solidFill>
                <a:latin typeface="Arial"/>
                <a:cs typeface="Arial"/>
              </a:rPr>
              <a:t>GIAO </a:t>
            </a:r>
            <a:r>
              <a:rPr sz="2000" b="1" spc="-10" dirty="0">
                <a:solidFill>
                  <a:srgbClr val="FF0000"/>
                </a:solidFill>
                <a:latin typeface="Arial"/>
                <a:cs typeface="Arial"/>
              </a:rPr>
              <a:t>DỊCH (TRANSACTION</a:t>
            </a:r>
            <a:r>
              <a:rPr sz="2000" b="1" spc="300" dirty="0">
                <a:solidFill>
                  <a:srgbClr val="FF0000"/>
                </a:solidFill>
                <a:latin typeface="Arial"/>
                <a:cs typeface="Arial"/>
              </a:rPr>
              <a:t> </a:t>
            </a:r>
            <a:r>
              <a:rPr sz="2000" b="1" spc="-45" dirty="0">
                <a:solidFill>
                  <a:srgbClr val="FF0000"/>
                </a:solidFill>
                <a:latin typeface="Arial"/>
                <a:cs typeface="Arial"/>
              </a:rPr>
              <a:t>DATABASE)</a:t>
            </a:r>
            <a:endParaRPr sz="2000">
              <a:latin typeface="Arial"/>
              <a:cs typeface="Arial"/>
            </a:endParaRPr>
          </a:p>
          <a:p>
            <a:pPr marL="927100" lvl="1" indent="-457834">
              <a:lnSpc>
                <a:spcPct val="100000"/>
              </a:lnSpc>
              <a:spcBef>
                <a:spcPts val="215"/>
              </a:spcBef>
              <a:buFont typeface="Wingdings"/>
              <a:buChar char=""/>
              <a:tabLst>
                <a:tab pos="927100" algn="l"/>
                <a:tab pos="927735" algn="l"/>
              </a:tabLst>
            </a:pPr>
            <a:r>
              <a:rPr sz="2000" spc="-10" dirty="0">
                <a:latin typeface="Arial"/>
                <a:cs typeface="Arial"/>
              </a:rPr>
              <a:t>Cơ </a:t>
            </a:r>
            <a:r>
              <a:rPr sz="2000" dirty="0">
                <a:latin typeface="Arial"/>
                <a:cs typeface="Arial"/>
              </a:rPr>
              <a:t>sở </a:t>
            </a:r>
            <a:r>
              <a:rPr sz="2000" spc="-10" dirty="0">
                <a:latin typeface="Arial"/>
                <a:cs typeface="Arial"/>
              </a:rPr>
              <a:t>dữ </a:t>
            </a:r>
            <a:r>
              <a:rPr sz="2000" spc="-5" dirty="0">
                <a:latin typeface="Arial"/>
                <a:cs typeface="Arial"/>
              </a:rPr>
              <a:t>liệu giao </a:t>
            </a:r>
            <a:r>
              <a:rPr sz="2000" spc="-10" dirty="0">
                <a:latin typeface="Arial"/>
                <a:cs typeface="Arial"/>
              </a:rPr>
              <a:t>dịch </a:t>
            </a:r>
            <a:r>
              <a:rPr sz="2000" dirty="0">
                <a:latin typeface="Arial"/>
                <a:cs typeface="Arial"/>
              </a:rPr>
              <a:t>là </a:t>
            </a:r>
            <a:r>
              <a:rPr sz="2000" spc="5" dirty="0">
                <a:latin typeface="Arial"/>
                <a:cs typeface="Arial"/>
              </a:rPr>
              <a:t>một </a:t>
            </a:r>
            <a:r>
              <a:rPr sz="2000" spc="-5" dirty="0">
                <a:latin typeface="Arial"/>
                <a:cs typeface="Arial"/>
              </a:rPr>
              <a:t>tập </a:t>
            </a:r>
            <a:r>
              <a:rPr sz="2000" spc="-15" dirty="0">
                <a:latin typeface="Arial"/>
                <a:cs typeface="Arial"/>
              </a:rPr>
              <a:t>hợp </a:t>
            </a:r>
            <a:r>
              <a:rPr sz="2000" spc="-5" dirty="0">
                <a:latin typeface="Arial"/>
                <a:cs typeface="Arial"/>
              </a:rPr>
              <a:t>các </a:t>
            </a:r>
            <a:r>
              <a:rPr sz="2000" dirty="0">
                <a:latin typeface="Arial"/>
                <a:cs typeface="Arial"/>
              </a:rPr>
              <a:t>giao </a:t>
            </a:r>
            <a:r>
              <a:rPr sz="2000" spc="-5" dirty="0">
                <a:latin typeface="Arial"/>
                <a:cs typeface="Arial"/>
              </a:rPr>
              <a:t>dịch. </a:t>
            </a:r>
            <a:r>
              <a:rPr sz="2000" spc="-10" dirty="0">
                <a:latin typeface="Arial"/>
                <a:cs typeface="Arial"/>
              </a:rPr>
              <a:t>Mỗi </a:t>
            </a:r>
            <a:r>
              <a:rPr sz="2000" spc="-5" dirty="0">
                <a:latin typeface="Arial"/>
                <a:cs typeface="Arial"/>
              </a:rPr>
              <a:t>giao</a:t>
            </a:r>
            <a:r>
              <a:rPr sz="2000" spc="490" dirty="0">
                <a:latin typeface="Arial"/>
                <a:cs typeface="Arial"/>
              </a:rPr>
              <a:t> </a:t>
            </a:r>
            <a:r>
              <a:rPr sz="2000" spc="-5" dirty="0">
                <a:latin typeface="Arial"/>
                <a:cs typeface="Arial"/>
              </a:rPr>
              <a:t>dịch</a:t>
            </a:r>
            <a:endParaRPr sz="2000">
              <a:latin typeface="Arial"/>
              <a:cs typeface="Arial"/>
            </a:endParaRPr>
          </a:p>
          <a:p>
            <a:pPr marL="927100" marR="5080">
              <a:lnSpc>
                <a:spcPct val="120000"/>
              </a:lnSpc>
              <a:spcBef>
                <a:spcPts val="5"/>
              </a:spcBef>
            </a:pPr>
            <a:r>
              <a:rPr sz="2000" spc="-10" dirty="0">
                <a:latin typeface="Arial"/>
                <a:cs typeface="Arial"/>
              </a:rPr>
              <a:t>bao gồm </a:t>
            </a:r>
            <a:r>
              <a:rPr sz="2000" spc="5" dirty="0">
                <a:latin typeface="Arial"/>
                <a:cs typeface="Arial"/>
              </a:rPr>
              <a:t>một </a:t>
            </a:r>
            <a:r>
              <a:rPr sz="2000" i="1" dirty="0">
                <a:latin typeface="Arial"/>
                <a:cs typeface="Arial"/>
              </a:rPr>
              <a:t>số </a:t>
            </a:r>
            <a:r>
              <a:rPr sz="2000" i="1" spc="-10" dirty="0">
                <a:latin typeface="Arial"/>
                <a:cs typeface="Arial"/>
              </a:rPr>
              <a:t>hiệu </a:t>
            </a:r>
            <a:r>
              <a:rPr sz="2000" i="1" spc="-5" dirty="0">
                <a:latin typeface="Arial"/>
                <a:cs typeface="Arial"/>
              </a:rPr>
              <a:t>giao </a:t>
            </a:r>
            <a:r>
              <a:rPr sz="2000" i="1" spc="-10" dirty="0">
                <a:latin typeface="Arial"/>
                <a:cs typeface="Arial"/>
              </a:rPr>
              <a:t>dịch </a:t>
            </a:r>
            <a:r>
              <a:rPr sz="2000" spc="-5" dirty="0">
                <a:latin typeface="Arial"/>
                <a:cs typeface="Arial"/>
              </a:rPr>
              <a:t>(trans_ID) </a:t>
            </a:r>
            <a:r>
              <a:rPr sz="2000" dirty="0">
                <a:latin typeface="Arial"/>
                <a:cs typeface="Arial"/>
              </a:rPr>
              <a:t>và </a:t>
            </a:r>
            <a:r>
              <a:rPr sz="2000" spc="-5" dirty="0">
                <a:latin typeface="Arial"/>
                <a:cs typeface="Arial"/>
              </a:rPr>
              <a:t>danh sách các </a:t>
            </a:r>
            <a:r>
              <a:rPr sz="2000" spc="5" dirty="0">
                <a:latin typeface="Arial"/>
                <a:cs typeface="Arial"/>
              </a:rPr>
              <a:t>mục  </a:t>
            </a:r>
            <a:r>
              <a:rPr sz="2000" dirty="0">
                <a:latin typeface="Arial"/>
                <a:cs typeface="Arial"/>
              </a:rPr>
              <a:t>(item) </a:t>
            </a:r>
            <a:r>
              <a:rPr sz="2000" spc="-5" dirty="0">
                <a:latin typeface="Arial"/>
                <a:cs typeface="Arial"/>
              </a:rPr>
              <a:t>cấu </a:t>
            </a:r>
            <a:r>
              <a:rPr sz="2000" spc="-10" dirty="0">
                <a:latin typeface="Arial"/>
                <a:cs typeface="Arial"/>
              </a:rPr>
              <a:t>thành giao</a:t>
            </a:r>
            <a:r>
              <a:rPr sz="2000" spc="30" dirty="0">
                <a:latin typeface="Arial"/>
                <a:cs typeface="Arial"/>
              </a:rPr>
              <a:t> </a:t>
            </a:r>
            <a:r>
              <a:rPr sz="2000" spc="-10" dirty="0">
                <a:latin typeface="Arial"/>
                <a:cs typeface="Arial"/>
              </a:rPr>
              <a:t>dịch.</a:t>
            </a:r>
            <a:endParaRPr sz="2000">
              <a:latin typeface="Arial"/>
              <a:cs typeface="Arial"/>
            </a:endParaRPr>
          </a:p>
        </p:txBody>
      </p:sp>
      <p:graphicFrame>
        <p:nvGraphicFramePr>
          <p:cNvPr id="3" name="object 3"/>
          <p:cNvGraphicFramePr>
            <a:graphicFrameLocks noGrp="1"/>
          </p:cNvGraphicFramePr>
          <p:nvPr/>
        </p:nvGraphicFramePr>
        <p:xfrm>
          <a:off x="2279650" y="1731010"/>
          <a:ext cx="4267200" cy="2225035"/>
        </p:xfrm>
        <a:graphic>
          <a:graphicData uri="http://schemas.openxmlformats.org/drawingml/2006/table">
            <a:tbl>
              <a:tblPr firstRow="1" bandRow="1">
                <a:tableStyleId>{2D5ABB26-0587-4C30-8999-92F81FD0307C}</a:tableStyleId>
              </a:tblPr>
              <a:tblGrid>
                <a:gridCol w="1295400"/>
                <a:gridCol w="2971800"/>
              </a:tblGrid>
              <a:tr h="370839">
                <a:tc>
                  <a:txBody>
                    <a:bodyPr/>
                    <a:lstStyle/>
                    <a:p>
                      <a:pPr marL="92075">
                        <a:lnSpc>
                          <a:spcPct val="100000"/>
                        </a:lnSpc>
                        <a:spcBef>
                          <a:spcPts val="315"/>
                        </a:spcBef>
                      </a:pPr>
                      <a:r>
                        <a:rPr sz="1800" b="1" spc="-15" dirty="0">
                          <a:solidFill>
                            <a:srgbClr val="FFFFFF"/>
                          </a:solidFill>
                          <a:latin typeface="Arial"/>
                          <a:cs typeface="Arial"/>
                        </a:rPr>
                        <a:t>Trans_ID</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tc>
                  <a:txBody>
                    <a:bodyPr/>
                    <a:lstStyle/>
                    <a:p>
                      <a:pPr marL="92710">
                        <a:lnSpc>
                          <a:spcPct val="100000"/>
                        </a:lnSpc>
                        <a:spcBef>
                          <a:spcPts val="315"/>
                        </a:spcBef>
                      </a:pPr>
                      <a:r>
                        <a:rPr sz="1800" b="1" dirty="0">
                          <a:solidFill>
                            <a:srgbClr val="FFFFFF"/>
                          </a:solidFill>
                          <a:latin typeface="Arial"/>
                          <a:cs typeface="Arial"/>
                        </a:rPr>
                        <a:t>Item</a:t>
                      </a:r>
                      <a:r>
                        <a:rPr sz="1800" b="1" spc="-20" dirty="0">
                          <a:solidFill>
                            <a:srgbClr val="FFFFFF"/>
                          </a:solidFill>
                          <a:latin typeface="Arial"/>
                          <a:cs typeface="Arial"/>
                        </a:rPr>
                        <a:t> </a:t>
                      </a:r>
                      <a:r>
                        <a:rPr sz="1800" b="1" dirty="0">
                          <a:solidFill>
                            <a:srgbClr val="FFFFFF"/>
                          </a:solidFill>
                          <a:latin typeface="Arial"/>
                          <a:cs typeface="Arial"/>
                        </a:rPr>
                        <a:t>List</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24717"/>
                    </a:solidFill>
                  </a:tcPr>
                </a:tc>
              </a:tr>
              <a:tr h="370839">
                <a:tc>
                  <a:txBody>
                    <a:bodyPr/>
                    <a:lstStyle/>
                    <a:p>
                      <a:pPr marL="92075">
                        <a:lnSpc>
                          <a:spcPct val="100000"/>
                        </a:lnSpc>
                        <a:spcBef>
                          <a:spcPts val="320"/>
                        </a:spcBef>
                      </a:pPr>
                      <a:r>
                        <a:rPr sz="1800" spc="-20" dirty="0">
                          <a:latin typeface="Arial"/>
                          <a:cs typeface="Arial"/>
                        </a:rPr>
                        <a:t>T1</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marL="92710">
                        <a:lnSpc>
                          <a:spcPct val="100000"/>
                        </a:lnSpc>
                        <a:spcBef>
                          <a:spcPts val="320"/>
                        </a:spcBef>
                      </a:pPr>
                      <a:r>
                        <a:rPr sz="1800" spc="-5" dirty="0">
                          <a:latin typeface="Arial"/>
                          <a:cs typeface="Arial"/>
                        </a:rPr>
                        <a:t>Milk, </a:t>
                      </a:r>
                      <a:r>
                        <a:rPr sz="1800" dirty="0">
                          <a:latin typeface="Arial"/>
                          <a:cs typeface="Arial"/>
                        </a:rPr>
                        <a:t>Bread,</a:t>
                      </a:r>
                      <a:r>
                        <a:rPr sz="1800" spc="-5" dirty="0">
                          <a:latin typeface="Arial"/>
                          <a:cs typeface="Arial"/>
                        </a:rPr>
                        <a:t> </a:t>
                      </a:r>
                      <a:r>
                        <a:rPr sz="1800" dirty="0">
                          <a:latin typeface="Arial"/>
                          <a:cs typeface="Arial"/>
                        </a:rPr>
                        <a:t>Coke</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r>
              <a:tr h="370839">
                <a:tc>
                  <a:txBody>
                    <a:bodyPr/>
                    <a:lstStyle/>
                    <a:p>
                      <a:pPr marL="92075">
                        <a:lnSpc>
                          <a:spcPct val="100000"/>
                        </a:lnSpc>
                        <a:spcBef>
                          <a:spcPts val="320"/>
                        </a:spcBef>
                      </a:pPr>
                      <a:r>
                        <a:rPr sz="1800" spc="-20" dirty="0">
                          <a:latin typeface="Arial"/>
                          <a:cs typeface="Arial"/>
                        </a:rPr>
                        <a:t>T2</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92710">
                        <a:lnSpc>
                          <a:spcPct val="100000"/>
                        </a:lnSpc>
                        <a:spcBef>
                          <a:spcPts val="320"/>
                        </a:spcBef>
                      </a:pPr>
                      <a:r>
                        <a:rPr sz="1800" spc="-20" dirty="0">
                          <a:latin typeface="Arial"/>
                          <a:cs typeface="Arial"/>
                        </a:rPr>
                        <a:t>Beer, </a:t>
                      </a:r>
                      <a:r>
                        <a:rPr sz="1800" dirty="0">
                          <a:latin typeface="Arial"/>
                          <a:cs typeface="Arial"/>
                        </a:rPr>
                        <a:t>Bread</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r>
              <a:tr h="370840">
                <a:tc>
                  <a:txBody>
                    <a:bodyPr/>
                    <a:lstStyle/>
                    <a:p>
                      <a:pPr marL="92075">
                        <a:lnSpc>
                          <a:spcPct val="100000"/>
                        </a:lnSpc>
                        <a:spcBef>
                          <a:spcPts val="320"/>
                        </a:spcBef>
                      </a:pPr>
                      <a:r>
                        <a:rPr sz="1800" spc="-25" dirty="0">
                          <a:latin typeface="Arial"/>
                          <a:cs typeface="Arial"/>
                        </a:rPr>
                        <a:t>T3</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CFCC"/>
                    </a:solidFill>
                  </a:tcPr>
                </a:tc>
                <a:tc>
                  <a:txBody>
                    <a:bodyPr/>
                    <a:lstStyle/>
                    <a:p>
                      <a:pPr marL="92710">
                        <a:lnSpc>
                          <a:spcPct val="100000"/>
                        </a:lnSpc>
                        <a:spcBef>
                          <a:spcPts val="320"/>
                        </a:spcBef>
                      </a:pPr>
                      <a:r>
                        <a:rPr sz="1800" spc="-20" dirty="0">
                          <a:latin typeface="Arial"/>
                          <a:cs typeface="Arial"/>
                        </a:rPr>
                        <a:t>Beer, </a:t>
                      </a:r>
                      <a:r>
                        <a:rPr sz="1800" spc="-5" dirty="0">
                          <a:latin typeface="Arial"/>
                          <a:cs typeface="Arial"/>
                        </a:rPr>
                        <a:t>Milk, </a:t>
                      </a:r>
                      <a:r>
                        <a:rPr sz="1800" spc="-15" dirty="0">
                          <a:latin typeface="Arial"/>
                          <a:cs typeface="Arial"/>
                        </a:rPr>
                        <a:t>Diaper,</a:t>
                      </a:r>
                      <a:r>
                        <a:rPr sz="1800" spc="-55" dirty="0">
                          <a:latin typeface="Arial"/>
                          <a:cs typeface="Arial"/>
                        </a:rPr>
                        <a:t> </a:t>
                      </a:r>
                      <a:r>
                        <a:rPr sz="1800" dirty="0">
                          <a:latin typeface="Arial"/>
                          <a:cs typeface="Arial"/>
                        </a:rPr>
                        <a:t>Coke</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CFCC"/>
                    </a:solidFill>
                  </a:tcPr>
                </a:tc>
              </a:tr>
              <a:tr h="370839">
                <a:tc>
                  <a:txBody>
                    <a:bodyPr/>
                    <a:lstStyle/>
                    <a:p>
                      <a:pPr marL="92075">
                        <a:lnSpc>
                          <a:spcPct val="100000"/>
                        </a:lnSpc>
                        <a:spcBef>
                          <a:spcPts val="325"/>
                        </a:spcBef>
                      </a:pPr>
                      <a:r>
                        <a:rPr sz="1800" spc="-20" dirty="0">
                          <a:latin typeface="Arial"/>
                          <a:cs typeface="Arial"/>
                        </a:rPr>
                        <a:t>T4</a:t>
                      </a:r>
                      <a:endParaRPr sz="18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92710">
                        <a:lnSpc>
                          <a:spcPct val="100000"/>
                        </a:lnSpc>
                        <a:spcBef>
                          <a:spcPts val="325"/>
                        </a:spcBef>
                      </a:pPr>
                      <a:r>
                        <a:rPr sz="1800" spc="-20" dirty="0">
                          <a:latin typeface="Arial"/>
                          <a:cs typeface="Arial"/>
                        </a:rPr>
                        <a:t>Beer, </a:t>
                      </a:r>
                      <a:r>
                        <a:rPr sz="1800" spc="-5" dirty="0">
                          <a:latin typeface="Arial"/>
                          <a:cs typeface="Arial"/>
                        </a:rPr>
                        <a:t>Milk, </a:t>
                      </a:r>
                      <a:r>
                        <a:rPr sz="1800" spc="-15" dirty="0">
                          <a:latin typeface="Arial"/>
                          <a:cs typeface="Arial"/>
                        </a:rPr>
                        <a:t>Diaper,</a:t>
                      </a:r>
                      <a:r>
                        <a:rPr sz="1800" spc="-55" dirty="0">
                          <a:latin typeface="Arial"/>
                          <a:cs typeface="Arial"/>
                        </a:rPr>
                        <a:t> </a:t>
                      </a:r>
                      <a:r>
                        <a:rPr sz="1800" dirty="0">
                          <a:latin typeface="Arial"/>
                          <a:cs typeface="Arial"/>
                        </a:rPr>
                        <a:t>Bread</a:t>
                      </a:r>
                      <a:endParaRPr sz="18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r>
              <a:tr h="370839">
                <a:tc>
                  <a:txBody>
                    <a:bodyPr/>
                    <a:lstStyle/>
                    <a:p>
                      <a:pPr marL="92075">
                        <a:lnSpc>
                          <a:spcPct val="100000"/>
                        </a:lnSpc>
                        <a:spcBef>
                          <a:spcPts val="325"/>
                        </a:spcBef>
                      </a:pPr>
                      <a:r>
                        <a:rPr sz="1800" spc="-20" dirty="0">
                          <a:latin typeface="Arial"/>
                          <a:cs typeface="Arial"/>
                        </a:rPr>
                        <a:t>T5</a:t>
                      </a:r>
                      <a:endParaRPr sz="18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CFCC"/>
                    </a:solidFill>
                  </a:tcPr>
                </a:tc>
                <a:tc>
                  <a:txBody>
                    <a:bodyPr/>
                    <a:lstStyle/>
                    <a:p>
                      <a:pPr marL="92710">
                        <a:lnSpc>
                          <a:spcPct val="100000"/>
                        </a:lnSpc>
                        <a:spcBef>
                          <a:spcPts val="325"/>
                        </a:spcBef>
                      </a:pPr>
                      <a:r>
                        <a:rPr sz="1800" spc="-5" dirty="0">
                          <a:latin typeface="Arial"/>
                          <a:cs typeface="Arial"/>
                        </a:rPr>
                        <a:t>Milk, </a:t>
                      </a:r>
                      <a:r>
                        <a:rPr sz="1800" spc="-15" dirty="0">
                          <a:latin typeface="Arial"/>
                          <a:cs typeface="Arial"/>
                        </a:rPr>
                        <a:t>Diaper,</a:t>
                      </a:r>
                      <a:r>
                        <a:rPr sz="1800" spc="-30" dirty="0">
                          <a:latin typeface="Arial"/>
                          <a:cs typeface="Arial"/>
                        </a:rPr>
                        <a:t> </a:t>
                      </a:r>
                      <a:r>
                        <a:rPr sz="1800" dirty="0">
                          <a:latin typeface="Arial"/>
                          <a:cs typeface="Arial"/>
                        </a:rPr>
                        <a:t>Coke</a:t>
                      </a:r>
                      <a:endParaRPr sz="18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CFCC"/>
                    </a:solidFill>
                  </a:tcPr>
                </a:tc>
              </a:tr>
            </a:tbl>
          </a:graphicData>
        </a:graphic>
      </p:graphicFrame>
      <p:sp>
        <p:nvSpPr>
          <p:cNvPr id="4" name="object 4"/>
          <p:cNvSpPr/>
          <p:nvPr/>
        </p:nvSpPr>
        <p:spPr>
          <a:xfrm>
            <a:off x="1447800" y="4562855"/>
            <a:ext cx="6096000" cy="1980820"/>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4261103" y="4032503"/>
            <a:ext cx="317500" cy="393700"/>
            <a:chOff x="4261103" y="4032503"/>
            <a:chExt cx="317500" cy="393700"/>
          </a:xfrm>
        </p:grpSpPr>
        <p:sp>
          <p:nvSpPr>
            <p:cNvPr id="6" name="object 6"/>
            <p:cNvSpPr/>
            <p:nvPr/>
          </p:nvSpPr>
          <p:spPr>
            <a:xfrm>
              <a:off x="4267199" y="4038599"/>
              <a:ext cx="304800" cy="381000"/>
            </a:xfrm>
            <a:custGeom>
              <a:avLst/>
              <a:gdLst/>
              <a:ahLst/>
              <a:cxnLst/>
              <a:rect l="l" t="t" r="r" b="b"/>
              <a:pathLst>
                <a:path w="304800" h="381000">
                  <a:moveTo>
                    <a:pt x="228600" y="0"/>
                  </a:moveTo>
                  <a:lnTo>
                    <a:pt x="76200" y="0"/>
                  </a:lnTo>
                  <a:lnTo>
                    <a:pt x="76200" y="228600"/>
                  </a:lnTo>
                  <a:lnTo>
                    <a:pt x="0" y="228600"/>
                  </a:lnTo>
                  <a:lnTo>
                    <a:pt x="152400" y="381000"/>
                  </a:lnTo>
                  <a:lnTo>
                    <a:pt x="304800" y="228600"/>
                  </a:lnTo>
                  <a:lnTo>
                    <a:pt x="228600" y="228600"/>
                  </a:lnTo>
                  <a:lnTo>
                    <a:pt x="228600" y="0"/>
                  </a:lnTo>
                  <a:close/>
                </a:path>
              </a:pathLst>
            </a:custGeom>
            <a:solidFill>
              <a:srgbClr val="D24717"/>
            </a:solidFill>
          </p:spPr>
          <p:txBody>
            <a:bodyPr wrap="square" lIns="0" tIns="0" rIns="0" bIns="0" rtlCol="0"/>
            <a:lstStyle/>
            <a:p>
              <a:endParaRPr/>
            </a:p>
          </p:txBody>
        </p:sp>
        <p:sp>
          <p:nvSpPr>
            <p:cNvPr id="7" name="object 7"/>
            <p:cNvSpPr/>
            <p:nvPr/>
          </p:nvSpPr>
          <p:spPr>
            <a:xfrm>
              <a:off x="4267199" y="4038599"/>
              <a:ext cx="304800" cy="381000"/>
            </a:xfrm>
            <a:custGeom>
              <a:avLst/>
              <a:gdLst/>
              <a:ahLst/>
              <a:cxnLst/>
              <a:rect l="l" t="t" r="r" b="b"/>
              <a:pathLst>
                <a:path w="304800" h="381000">
                  <a:moveTo>
                    <a:pt x="0" y="228600"/>
                  </a:moveTo>
                  <a:lnTo>
                    <a:pt x="76200" y="228600"/>
                  </a:lnTo>
                  <a:lnTo>
                    <a:pt x="76200" y="0"/>
                  </a:lnTo>
                  <a:lnTo>
                    <a:pt x="228600" y="0"/>
                  </a:lnTo>
                  <a:lnTo>
                    <a:pt x="228600" y="228600"/>
                  </a:lnTo>
                  <a:lnTo>
                    <a:pt x="304800" y="228600"/>
                  </a:lnTo>
                  <a:lnTo>
                    <a:pt x="152400" y="381000"/>
                  </a:lnTo>
                  <a:lnTo>
                    <a:pt x="0" y="228600"/>
                  </a:lnTo>
                  <a:close/>
                </a:path>
              </a:pathLst>
            </a:custGeom>
            <a:ln w="12192">
              <a:solidFill>
                <a:srgbClr val="9B310D"/>
              </a:solidFill>
            </a:ln>
          </p:spPr>
          <p:txBody>
            <a:bodyPr wrap="square" lIns="0" tIns="0" rIns="0" bIns="0" rtlCol="0"/>
            <a:lstStyle/>
            <a:p>
              <a:endParaRPr/>
            </a:p>
          </p:txBody>
        </p:sp>
      </p:grpSp>
      <p:sp>
        <p:nvSpPr>
          <p:cNvPr id="8" name="object 8"/>
          <p:cNvSpPr/>
          <p:nvPr/>
        </p:nvSpPr>
        <p:spPr>
          <a:xfrm>
            <a:off x="152400" y="1865376"/>
            <a:ext cx="1962912" cy="1962912"/>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44</a:t>
            </a:fld>
            <a:endParaRPr spc="-5" dirty="0"/>
          </a:p>
        </p:txBody>
      </p:sp>
    </p:spTree>
    <p:extLst>
      <p:ext uri="{BB962C8B-B14F-4D97-AF65-F5344CB8AC3E}">
        <p14:creationId xmlns:p14="http://schemas.microsoft.com/office/powerpoint/2010/main" val="2785290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15112" y="381000"/>
            <a:ext cx="1712976" cy="180441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669023" y="381000"/>
            <a:ext cx="1712976" cy="180441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581400" y="3934967"/>
            <a:ext cx="1716024" cy="180746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383540" y="2237308"/>
            <a:ext cx="1936750" cy="575310"/>
          </a:xfrm>
          <a:prstGeom prst="rect">
            <a:avLst/>
          </a:prstGeom>
        </p:spPr>
        <p:txBody>
          <a:bodyPr vert="horz" wrap="square" lIns="0" tIns="12700" rIns="0" bIns="0" rtlCol="0">
            <a:spAutoFit/>
          </a:bodyPr>
          <a:lstStyle/>
          <a:p>
            <a:pPr algn="ctr">
              <a:lnSpc>
                <a:spcPct val="100000"/>
              </a:lnSpc>
              <a:spcBef>
                <a:spcPts val="100"/>
              </a:spcBef>
            </a:pPr>
            <a:r>
              <a:rPr sz="1800" b="1" i="1" spc="-5" dirty="0">
                <a:latin typeface="Arial"/>
                <a:cs typeface="Arial"/>
              </a:rPr>
              <a:t>Milk, </a:t>
            </a:r>
            <a:r>
              <a:rPr sz="1800" b="1" i="1" dirty="0">
                <a:latin typeface="Arial"/>
                <a:cs typeface="Arial"/>
              </a:rPr>
              <a:t>Bread,</a:t>
            </a:r>
            <a:r>
              <a:rPr sz="1800" b="1" i="1" spc="-50" dirty="0">
                <a:latin typeface="Arial"/>
                <a:cs typeface="Arial"/>
              </a:rPr>
              <a:t> </a:t>
            </a:r>
            <a:r>
              <a:rPr sz="1800" b="1" i="1" dirty="0">
                <a:latin typeface="Arial"/>
                <a:cs typeface="Arial"/>
              </a:rPr>
              <a:t>Coke</a:t>
            </a:r>
            <a:endParaRPr sz="1800">
              <a:latin typeface="Arial"/>
              <a:cs typeface="Arial"/>
            </a:endParaRPr>
          </a:p>
          <a:p>
            <a:pPr marL="35560" algn="ctr">
              <a:lnSpc>
                <a:spcPct val="100000"/>
              </a:lnSpc>
              <a:spcBef>
                <a:spcPts val="5"/>
              </a:spcBef>
            </a:pPr>
            <a:r>
              <a:rPr sz="1800" b="1" i="1" dirty="0">
                <a:latin typeface="Arial"/>
                <a:cs typeface="Arial"/>
              </a:rPr>
              <a:t>10:05</a:t>
            </a:r>
            <a:endParaRPr sz="1800">
              <a:latin typeface="Arial"/>
              <a:cs typeface="Arial"/>
            </a:endParaRPr>
          </a:p>
        </p:txBody>
      </p:sp>
      <p:sp>
        <p:nvSpPr>
          <p:cNvPr id="6" name="object 6"/>
          <p:cNvSpPr txBox="1"/>
          <p:nvPr/>
        </p:nvSpPr>
        <p:spPr>
          <a:xfrm>
            <a:off x="4000627" y="2237308"/>
            <a:ext cx="1295400" cy="575310"/>
          </a:xfrm>
          <a:prstGeom prst="rect">
            <a:avLst/>
          </a:prstGeom>
        </p:spPr>
        <p:txBody>
          <a:bodyPr vert="horz" wrap="square" lIns="0" tIns="12700" rIns="0" bIns="0" rtlCol="0">
            <a:spAutoFit/>
          </a:bodyPr>
          <a:lstStyle/>
          <a:p>
            <a:pPr algn="ctr">
              <a:lnSpc>
                <a:spcPct val="100000"/>
              </a:lnSpc>
              <a:spcBef>
                <a:spcPts val="100"/>
              </a:spcBef>
            </a:pPr>
            <a:r>
              <a:rPr sz="1800" b="1" i="1" spc="-20" dirty="0">
                <a:latin typeface="Arial"/>
                <a:cs typeface="Arial"/>
              </a:rPr>
              <a:t>Beer,</a:t>
            </a:r>
            <a:r>
              <a:rPr sz="1800" b="1" i="1" spc="-85" dirty="0">
                <a:latin typeface="Arial"/>
                <a:cs typeface="Arial"/>
              </a:rPr>
              <a:t> </a:t>
            </a:r>
            <a:r>
              <a:rPr sz="1800" b="1" i="1" spc="-5" dirty="0">
                <a:latin typeface="Arial"/>
                <a:cs typeface="Arial"/>
              </a:rPr>
              <a:t>Bread</a:t>
            </a:r>
            <a:endParaRPr sz="1800">
              <a:latin typeface="Arial"/>
              <a:cs typeface="Arial"/>
            </a:endParaRPr>
          </a:p>
          <a:p>
            <a:pPr algn="ctr">
              <a:lnSpc>
                <a:spcPct val="100000"/>
              </a:lnSpc>
              <a:spcBef>
                <a:spcPts val="5"/>
              </a:spcBef>
            </a:pPr>
            <a:r>
              <a:rPr sz="1800" b="1" i="1" dirty="0">
                <a:latin typeface="Arial"/>
                <a:cs typeface="Arial"/>
              </a:rPr>
              <a:t>10:12</a:t>
            </a:r>
            <a:endParaRPr sz="1800">
              <a:latin typeface="Arial"/>
              <a:cs typeface="Arial"/>
            </a:endParaRPr>
          </a:p>
        </p:txBody>
      </p:sp>
      <p:sp>
        <p:nvSpPr>
          <p:cNvPr id="7" name="object 7"/>
          <p:cNvSpPr txBox="1"/>
          <p:nvPr/>
        </p:nvSpPr>
        <p:spPr>
          <a:xfrm>
            <a:off x="6275578" y="2237308"/>
            <a:ext cx="2607310" cy="575310"/>
          </a:xfrm>
          <a:prstGeom prst="rect">
            <a:avLst/>
          </a:prstGeom>
        </p:spPr>
        <p:txBody>
          <a:bodyPr vert="horz" wrap="square" lIns="0" tIns="12700" rIns="0" bIns="0" rtlCol="0">
            <a:spAutoFit/>
          </a:bodyPr>
          <a:lstStyle/>
          <a:p>
            <a:pPr algn="ctr">
              <a:lnSpc>
                <a:spcPct val="100000"/>
              </a:lnSpc>
              <a:spcBef>
                <a:spcPts val="100"/>
              </a:spcBef>
            </a:pPr>
            <a:r>
              <a:rPr sz="1800" b="1" i="1" spc="-20" dirty="0">
                <a:latin typeface="Arial"/>
                <a:cs typeface="Arial"/>
              </a:rPr>
              <a:t>Beer, </a:t>
            </a:r>
            <a:r>
              <a:rPr sz="1800" b="1" i="1" spc="-10" dirty="0">
                <a:latin typeface="Arial"/>
                <a:cs typeface="Arial"/>
              </a:rPr>
              <a:t>Milk, </a:t>
            </a:r>
            <a:r>
              <a:rPr sz="1800" b="1" i="1" spc="-15" dirty="0">
                <a:latin typeface="Arial"/>
                <a:cs typeface="Arial"/>
              </a:rPr>
              <a:t>Diaper,</a:t>
            </a:r>
            <a:r>
              <a:rPr sz="1800" b="1" i="1" spc="-25" dirty="0">
                <a:latin typeface="Arial"/>
                <a:cs typeface="Arial"/>
              </a:rPr>
              <a:t> </a:t>
            </a:r>
            <a:r>
              <a:rPr sz="1800" b="1" i="1" dirty="0">
                <a:latin typeface="Arial"/>
                <a:cs typeface="Arial"/>
              </a:rPr>
              <a:t>Coke</a:t>
            </a:r>
            <a:endParaRPr sz="1800">
              <a:latin typeface="Arial"/>
              <a:cs typeface="Arial"/>
            </a:endParaRPr>
          </a:p>
          <a:p>
            <a:pPr marL="24765" algn="ctr">
              <a:lnSpc>
                <a:spcPct val="100000"/>
              </a:lnSpc>
              <a:spcBef>
                <a:spcPts val="5"/>
              </a:spcBef>
            </a:pPr>
            <a:r>
              <a:rPr sz="1800" b="1" i="1" dirty="0">
                <a:latin typeface="Arial"/>
                <a:cs typeface="Arial"/>
              </a:rPr>
              <a:t>10:15</a:t>
            </a:r>
            <a:endParaRPr sz="1800">
              <a:latin typeface="Arial"/>
              <a:cs typeface="Arial"/>
            </a:endParaRPr>
          </a:p>
        </p:txBody>
      </p:sp>
      <p:sp>
        <p:nvSpPr>
          <p:cNvPr id="8" name="object 8"/>
          <p:cNvSpPr txBox="1"/>
          <p:nvPr/>
        </p:nvSpPr>
        <p:spPr>
          <a:xfrm>
            <a:off x="3166110" y="5847079"/>
            <a:ext cx="2695575" cy="574040"/>
          </a:xfrm>
          <a:prstGeom prst="rect">
            <a:avLst/>
          </a:prstGeom>
        </p:spPr>
        <p:txBody>
          <a:bodyPr vert="horz" wrap="square" lIns="0" tIns="12700" rIns="0" bIns="0" rtlCol="0">
            <a:spAutoFit/>
          </a:bodyPr>
          <a:lstStyle/>
          <a:p>
            <a:pPr marL="1064260" marR="5080" indent="-1052195">
              <a:lnSpc>
                <a:spcPct val="100000"/>
              </a:lnSpc>
              <a:spcBef>
                <a:spcPts val="100"/>
              </a:spcBef>
            </a:pPr>
            <a:r>
              <a:rPr sz="1800" b="1" i="1" spc="-25" dirty="0">
                <a:latin typeface="Arial"/>
                <a:cs typeface="Arial"/>
              </a:rPr>
              <a:t>Beer, </a:t>
            </a:r>
            <a:r>
              <a:rPr sz="1800" b="1" i="1" spc="-10" dirty="0">
                <a:latin typeface="Arial"/>
                <a:cs typeface="Arial"/>
              </a:rPr>
              <a:t>Milk, </a:t>
            </a:r>
            <a:r>
              <a:rPr sz="1800" b="1" i="1" spc="-15" dirty="0">
                <a:latin typeface="Arial"/>
                <a:cs typeface="Arial"/>
              </a:rPr>
              <a:t>Diaper, </a:t>
            </a:r>
            <a:r>
              <a:rPr sz="1800" b="1" i="1" spc="-5" dirty="0">
                <a:latin typeface="Arial"/>
                <a:cs typeface="Arial"/>
              </a:rPr>
              <a:t>Bread  </a:t>
            </a:r>
            <a:r>
              <a:rPr sz="1800" b="1" i="1" dirty="0">
                <a:latin typeface="Arial"/>
                <a:cs typeface="Arial"/>
              </a:rPr>
              <a:t>10:33</a:t>
            </a:r>
            <a:endParaRPr sz="1800">
              <a:latin typeface="Arial"/>
              <a:cs typeface="Arial"/>
            </a:endParaRPr>
          </a:p>
        </p:txBody>
      </p:sp>
      <p:sp>
        <p:nvSpPr>
          <p:cNvPr id="9" name="object 9"/>
          <p:cNvSpPr txBox="1"/>
          <p:nvPr/>
        </p:nvSpPr>
        <p:spPr>
          <a:xfrm>
            <a:off x="6720078" y="5860186"/>
            <a:ext cx="1981835" cy="574675"/>
          </a:xfrm>
          <a:prstGeom prst="rect">
            <a:avLst/>
          </a:prstGeom>
        </p:spPr>
        <p:txBody>
          <a:bodyPr vert="horz" wrap="square" lIns="0" tIns="12700" rIns="0" bIns="0" rtlCol="0">
            <a:spAutoFit/>
          </a:bodyPr>
          <a:lstStyle/>
          <a:p>
            <a:pPr algn="ctr">
              <a:lnSpc>
                <a:spcPct val="100000"/>
              </a:lnSpc>
              <a:spcBef>
                <a:spcPts val="100"/>
              </a:spcBef>
            </a:pPr>
            <a:r>
              <a:rPr sz="1800" b="1" i="1" spc="-10" dirty="0">
                <a:latin typeface="Arial"/>
                <a:cs typeface="Arial"/>
              </a:rPr>
              <a:t>Milk, </a:t>
            </a:r>
            <a:r>
              <a:rPr sz="1800" b="1" i="1" spc="-15" dirty="0">
                <a:latin typeface="Arial"/>
                <a:cs typeface="Arial"/>
              </a:rPr>
              <a:t>Diaper,</a:t>
            </a:r>
            <a:r>
              <a:rPr sz="1800" b="1" i="1" spc="-60" dirty="0">
                <a:latin typeface="Arial"/>
                <a:cs typeface="Arial"/>
              </a:rPr>
              <a:t> </a:t>
            </a:r>
            <a:r>
              <a:rPr sz="1800" b="1" i="1" dirty="0">
                <a:latin typeface="Arial"/>
                <a:cs typeface="Arial"/>
              </a:rPr>
              <a:t>Coke</a:t>
            </a:r>
            <a:endParaRPr sz="1800">
              <a:latin typeface="Arial"/>
              <a:cs typeface="Arial"/>
            </a:endParaRPr>
          </a:p>
          <a:p>
            <a:pPr algn="ctr">
              <a:lnSpc>
                <a:spcPct val="100000"/>
              </a:lnSpc>
            </a:pPr>
            <a:r>
              <a:rPr sz="1800" b="1" i="1" dirty="0">
                <a:latin typeface="Arial"/>
                <a:cs typeface="Arial"/>
              </a:rPr>
              <a:t>10:30</a:t>
            </a:r>
            <a:endParaRPr sz="1800">
              <a:latin typeface="Arial"/>
              <a:cs typeface="Arial"/>
            </a:endParaRPr>
          </a:p>
        </p:txBody>
      </p:sp>
      <p:sp>
        <p:nvSpPr>
          <p:cNvPr id="10" name="object 10"/>
          <p:cNvSpPr/>
          <p:nvPr/>
        </p:nvSpPr>
        <p:spPr>
          <a:xfrm>
            <a:off x="3579049" y="299464"/>
            <a:ext cx="2134149" cy="1802870"/>
          </a:xfrm>
          <a:prstGeom prst="rect">
            <a:avLst/>
          </a:prstGeom>
          <a:blipFill>
            <a:blip r:embed="rId3" cstate="print"/>
            <a:stretch>
              <a:fillRect/>
            </a:stretch>
          </a:blipFill>
        </p:spPr>
        <p:txBody>
          <a:bodyPr wrap="square" lIns="0" tIns="0" rIns="0" bIns="0" rtlCol="0"/>
          <a:lstStyle/>
          <a:p>
            <a:endParaRPr/>
          </a:p>
        </p:txBody>
      </p:sp>
      <p:grpSp>
        <p:nvGrpSpPr>
          <p:cNvPr id="11" name="object 11"/>
          <p:cNvGrpSpPr/>
          <p:nvPr/>
        </p:nvGrpSpPr>
        <p:grpSpPr>
          <a:xfrm>
            <a:off x="2432304" y="1173480"/>
            <a:ext cx="527685" cy="433070"/>
            <a:chOff x="2432304" y="1173480"/>
            <a:chExt cx="527685" cy="433070"/>
          </a:xfrm>
        </p:grpSpPr>
        <p:sp>
          <p:nvSpPr>
            <p:cNvPr id="12" name="object 12"/>
            <p:cNvSpPr/>
            <p:nvPr/>
          </p:nvSpPr>
          <p:spPr>
            <a:xfrm>
              <a:off x="2438400" y="1179576"/>
              <a:ext cx="515620" cy="421005"/>
            </a:xfrm>
            <a:custGeom>
              <a:avLst/>
              <a:gdLst/>
              <a:ahLst/>
              <a:cxnLst/>
              <a:rect l="l" t="t" r="r" b="b"/>
              <a:pathLst>
                <a:path w="515619" h="421005">
                  <a:moveTo>
                    <a:pt x="210312" y="0"/>
                  </a:moveTo>
                  <a:lnTo>
                    <a:pt x="0" y="210312"/>
                  </a:lnTo>
                  <a:lnTo>
                    <a:pt x="210312" y="420624"/>
                  </a:lnTo>
                  <a:lnTo>
                    <a:pt x="210312" y="315468"/>
                  </a:lnTo>
                  <a:lnTo>
                    <a:pt x="515112" y="315468"/>
                  </a:lnTo>
                  <a:lnTo>
                    <a:pt x="515112" y="105156"/>
                  </a:lnTo>
                  <a:lnTo>
                    <a:pt x="210312" y="105156"/>
                  </a:lnTo>
                  <a:lnTo>
                    <a:pt x="210312" y="0"/>
                  </a:lnTo>
                  <a:close/>
                </a:path>
              </a:pathLst>
            </a:custGeom>
            <a:solidFill>
              <a:srgbClr val="D24717"/>
            </a:solidFill>
          </p:spPr>
          <p:txBody>
            <a:bodyPr wrap="square" lIns="0" tIns="0" rIns="0" bIns="0" rtlCol="0"/>
            <a:lstStyle/>
            <a:p>
              <a:endParaRPr/>
            </a:p>
          </p:txBody>
        </p:sp>
        <p:sp>
          <p:nvSpPr>
            <p:cNvPr id="13" name="object 13"/>
            <p:cNvSpPr/>
            <p:nvPr/>
          </p:nvSpPr>
          <p:spPr>
            <a:xfrm>
              <a:off x="2438400" y="1179576"/>
              <a:ext cx="515620" cy="421005"/>
            </a:xfrm>
            <a:custGeom>
              <a:avLst/>
              <a:gdLst/>
              <a:ahLst/>
              <a:cxnLst/>
              <a:rect l="l" t="t" r="r" b="b"/>
              <a:pathLst>
                <a:path w="515619" h="421005">
                  <a:moveTo>
                    <a:pt x="515112" y="315468"/>
                  </a:moveTo>
                  <a:lnTo>
                    <a:pt x="210312" y="315468"/>
                  </a:lnTo>
                  <a:lnTo>
                    <a:pt x="210312" y="420624"/>
                  </a:lnTo>
                  <a:lnTo>
                    <a:pt x="0" y="210312"/>
                  </a:lnTo>
                  <a:lnTo>
                    <a:pt x="210312" y="0"/>
                  </a:lnTo>
                  <a:lnTo>
                    <a:pt x="210312" y="105156"/>
                  </a:lnTo>
                  <a:lnTo>
                    <a:pt x="515112" y="105156"/>
                  </a:lnTo>
                  <a:lnTo>
                    <a:pt x="515112" y="315468"/>
                  </a:lnTo>
                  <a:close/>
                </a:path>
              </a:pathLst>
            </a:custGeom>
            <a:ln w="12192">
              <a:solidFill>
                <a:srgbClr val="9B310D"/>
              </a:solidFill>
            </a:ln>
          </p:spPr>
          <p:txBody>
            <a:bodyPr wrap="square" lIns="0" tIns="0" rIns="0" bIns="0" rtlCol="0"/>
            <a:lstStyle/>
            <a:p>
              <a:endParaRPr/>
            </a:p>
          </p:txBody>
        </p:sp>
      </p:grpSp>
      <p:grpSp>
        <p:nvGrpSpPr>
          <p:cNvPr id="14" name="object 14"/>
          <p:cNvGrpSpPr/>
          <p:nvPr/>
        </p:nvGrpSpPr>
        <p:grpSpPr>
          <a:xfrm>
            <a:off x="5839967" y="1173480"/>
            <a:ext cx="530860" cy="433070"/>
            <a:chOff x="5839967" y="1173480"/>
            <a:chExt cx="530860" cy="433070"/>
          </a:xfrm>
        </p:grpSpPr>
        <p:sp>
          <p:nvSpPr>
            <p:cNvPr id="15" name="object 15"/>
            <p:cNvSpPr/>
            <p:nvPr/>
          </p:nvSpPr>
          <p:spPr>
            <a:xfrm>
              <a:off x="5846063" y="1179576"/>
              <a:ext cx="518159" cy="421005"/>
            </a:xfrm>
            <a:custGeom>
              <a:avLst/>
              <a:gdLst/>
              <a:ahLst/>
              <a:cxnLst/>
              <a:rect l="l" t="t" r="r" b="b"/>
              <a:pathLst>
                <a:path w="518160" h="421005">
                  <a:moveTo>
                    <a:pt x="210312" y="0"/>
                  </a:moveTo>
                  <a:lnTo>
                    <a:pt x="0" y="210312"/>
                  </a:lnTo>
                  <a:lnTo>
                    <a:pt x="210312" y="420624"/>
                  </a:lnTo>
                  <a:lnTo>
                    <a:pt x="210312" y="315468"/>
                  </a:lnTo>
                  <a:lnTo>
                    <a:pt x="518160" y="315468"/>
                  </a:lnTo>
                  <a:lnTo>
                    <a:pt x="518160" y="105156"/>
                  </a:lnTo>
                  <a:lnTo>
                    <a:pt x="210312" y="105156"/>
                  </a:lnTo>
                  <a:lnTo>
                    <a:pt x="210312" y="0"/>
                  </a:lnTo>
                  <a:close/>
                </a:path>
              </a:pathLst>
            </a:custGeom>
            <a:solidFill>
              <a:srgbClr val="D24717"/>
            </a:solidFill>
          </p:spPr>
          <p:txBody>
            <a:bodyPr wrap="square" lIns="0" tIns="0" rIns="0" bIns="0" rtlCol="0"/>
            <a:lstStyle/>
            <a:p>
              <a:endParaRPr/>
            </a:p>
          </p:txBody>
        </p:sp>
        <p:sp>
          <p:nvSpPr>
            <p:cNvPr id="16" name="object 16"/>
            <p:cNvSpPr/>
            <p:nvPr/>
          </p:nvSpPr>
          <p:spPr>
            <a:xfrm>
              <a:off x="5846063" y="1179576"/>
              <a:ext cx="518159" cy="421005"/>
            </a:xfrm>
            <a:custGeom>
              <a:avLst/>
              <a:gdLst/>
              <a:ahLst/>
              <a:cxnLst/>
              <a:rect l="l" t="t" r="r" b="b"/>
              <a:pathLst>
                <a:path w="518160" h="421005">
                  <a:moveTo>
                    <a:pt x="518160" y="315468"/>
                  </a:moveTo>
                  <a:lnTo>
                    <a:pt x="210312" y="315468"/>
                  </a:lnTo>
                  <a:lnTo>
                    <a:pt x="210312" y="420624"/>
                  </a:lnTo>
                  <a:lnTo>
                    <a:pt x="0" y="210312"/>
                  </a:lnTo>
                  <a:lnTo>
                    <a:pt x="210312" y="0"/>
                  </a:lnTo>
                  <a:lnTo>
                    <a:pt x="210312" y="105156"/>
                  </a:lnTo>
                  <a:lnTo>
                    <a:pt x="518160" y="105156"/>
                  </a:lnTo>
                  <a:lnTo>
                    <a:pt x="518160" y="315468"/>
                  </a:lnTo>
                  <a:close/>
                </a:path>
              </a:pathLst>
            </a:custGeom>
            <a:ln w="12192">
              <a:solidFill>
                <a:srgbClr val="9B310D"/>
              </a:solidFill>
            </a:ln>
          </p:spPr>
          <p:txBody>
            <a:bodyPr wrap="square" lIns="0" tIns="0" rIns="0" bIns="0" rtlCol="0"/>
            <a:lstStyle/>
            <a:p>
              <a:endParaRPr/>
            </a:p>
          </p:txBody>
        </p:sp>
      </p:grpSp>
      <p:grpSp>
        <p:nvGrpSpPr>
          <p:cNvPr id="17" name="object 17"/>
          <p:cNvGrpSpPr/>
          <p:nvPr/>
        </p:nvGrpSpPr>
        <p:grpSpPr>
          <a:xfrm>
            <a:off x="5660135" y="4718303"/>
            <a:ext cx="530860" cy="433070"/>
            <a:chOff x="5660135" y="4718303"/>
            <a:chExt cx="530860" cy="433070"/>
          </a:xfrm>
        </p:grpSpPr>
        <p:sp>
          <p:nvSpPr>
            <p:cNvPr id="18" name="object 18"/>
            <p:cNvSpPr/>
            <p:nvPr/>
          </p:nvSpPr>
          <p:spPr>
            <a:xfrm>
              <a:off x="5666231" y="4724399"/>
              <a:ext cx="518159" cy="421005"/>
            </a:xfrm>
            <a:custGeom>
              <a:avLst/>
              <a:gdLst/>
              <a:ahLst/>
              <a:cxnLst/>
              <a:rect l="l" t="t" r="r" b="b"/>
              <a:pathLst>
                <a:path w="518160" h="421004">
                  <a:moveTo>
                    <a:pt x="307847" y="0"/>
                  </a:moveTo>
                  <a:lnTo>
                    <a:pt x="307847" y="105156"/>
                  </a:lnTo>
                  <a:lnTo>
                    <a:pt x="0" y="105156"/>
                  </a:lnTo>
                  <a:lnTo>
                    <a:pt x="0" y="315468"/>
                  </a:lnTo>
                  <a:lnTo>
                    <a:pt x="307847" y="315468"/>
                  </a:lnTo>
                  <a:lnTo>
                    <a:pt x="307847" y="420624"/>
                  </a:lnTo>
                  <a:lnTo>
                    <a:pt x="518159" y="210312"/>
                  </a:lnTo>
                  <a:lnTo>
                    <a:pt x="307847" y="0"/>
                  </a:lnTo>
                  <a:close/>
                </a:path>
              </a:pathLst>
            </a:custGeom>
            <a:solidFill>
              <a:srgbClr val="D24717"/>
            </a:solidFill>
          </p:spPr>
          <p:txBody>
            <a:bodyPr wrap="square" lIns="0" tIns="0" rIns="0" bIns="0" rtlCol="0"/>
            <a:lstStyle/>
            <a:p>
              <a:endParaRPr/>
            </a:p>
          </p:txBody>
        </p:sp>
        <p:sp>
          <p:nvSpPr>
            <p:cNvPr id="19" name="object 19"/>
            <p:cNvSpPr/>
            <p:nvPr/>
          </p:nvSpPr>
          <p:spPr>
            <a:xfrm>
              <a:off x="5666231" y="4724399"/>
              <a:ext cx="518159" cy="421005"/>
            </a:xfrm>
            <a:custGeom>
              <a:avLst/>
              <a:gdLst/>
              <a:ahLst/>
              <a:cxnLst/>
              <a:rect l="l" t="t" r="r" b="b"/>
              <a:pathLst>
                <a:path w="518160" h="421004">
                  <a:moveTo>
                    <a:pt x="0" y="105156"/>
                  </a:moveTo>
                  <a:lnTo>
                    <a:pt x="307847" y="105156"/>
                  </a:lnTo>
                  <a:lnTo>
                    <a:pt x="307847" y="0"/>
                  </a:lnTo>
                  <a:lnTo>
                    <a:pt x="518159" y="210312"/>
                  </a:lnTo>
                  <a:lnTo>
                    <a:pt x="307847" y="420624"/>
                  </a:lnTo>
                  <a:lnTo>
                    <a:pt x="307847" y="315468"/>
                  </a:lnTo>
                  <a:lnTo>
                    <a:pt x="0" y="315468"/>
                  </a:lnTo>
                  <a:lnTo>
                    <a:pt x="0" y="105156"/>
                  </a:lnTo>
                  <a:close/>
                </a:path>
              </a:pathLst>
            </a:custGeom>
            <a:ln w="12192">
              <a:solidFill>
                <a:srgbClr val="9B310D"/>
              </a:solidFill>
            </a:ln>
          </p:spPr>
          <p:txBody>
            <a:bodyPr wrap="square" lIns="0" tIns="0" rIns="0" bIns="0" rtlCol="0"/>
            <a:lstStyle/>
            <a:p>
              <a:endParaRPr/>
            </a:p>
          </p:txBody>
        </p:sp>
      </p:grpSp>
      <p:grpSp>
        <p:nvGrpSpPr>
          <p:cNvPr id="20" name="object 20"/>
          <p:cNvGrpSpPr/>
          <p:nvPr/>
        </p:nvGrpSpPr>
        <p:grpSpPr>
          <a:xfrm>
            <a:off x="6288023" y="3048000"/>
            <a:ext cx="2856230" cy="3096895"/>
            <a:chOff x="6288023" y="3048000"/>
            <a:chExt cx="2856230" cy="3096895"/>
          </a:xfrm>
        </p:grpSpPr>
        <p:sp>
          <p:nvSpPr>
            <p:cNvPr id="21" name="object 21"/>
            <p:cNvSpPr/>
            <p:nvPr/>
          </p:nvSpPr>
          <p:spPr>
            <a:xfrm>
              <a:off x="6288023" y="3569208"/>
              <a:ext cx="2855976" cy="2575560"/>
            </a:xfrm>
            <a:prstGeom prst="rect">
              <a:avLst/>
            </a:prstGeom>
            <a:blipFill>
              <a:blip r:embed="rId4" cstate="print"/>
              <a:stretch>
                <a:fillRect/>
              </a:stretch>
            </a:blipFill>
          </p:spPr>
          <p:txBody>
            <a:bodyPr wrap="square" lIns="0" tIns="0" rIns="0" bIns="0" rtlCol="0"/>
            <a:lstStyle/>
            <a:p>
              <a:endParaRPr/>
            </a:p>
          </p:txBody>
        </p:sp>
        <p:sp>
          <p:nvSpPr>
            <p:cNvPr id="22" name="object 22"/>
            <p:cNvSpPr/>
            <p:nvPr/>
          </p:nvSpPr>
          <p:spPr>
            <a:xfrm>
              <a:off x="7409687" y="3054095"/>
              <a:ext cx="421005" cy="515620"/>
            </a:xfrm>
            <a:custGeom>
              <a:avLst/>
              <a:gdLst/>
              <a:ahLst/>
              <a:cxnLst/>
              <a:rect l="l" t="t" r="r" b="b"/>
              <a:pathLst>
                <a:path w="421004" h="515620">
                  <a:moveTo>
                    <a:pt x="210311" y="0"/>
                  </a:moveTo>
                  <a:lnTo>
                    <a:pt x="0" y="210312"/>
                  </a:lnTo>
                  <a:lnTo>
                    <a:pt x="105155" y="210312"/>
                  </a:lnTo>
                  <a:lnTo>
                    <a:pt x="105155" y="515112"/>
                  </a:lnTo>
                  <a:lnTo>
                    <a:pt x="315467" y="515112"/>
                  </a:lnTo>
                  <a:lnTo>
                    <a:pt x="315467" y="210312"/>
                  </a:lnTo>
                  <a:lnTo>
                    <a:pt x="420623" y="210312"/>
                  </a:lnTo>
                  <a:lnTo>
                    <a:pt x="210311" y="0"/>
                  </a:lnTo>
                  <a:close/>
                </a:path>
              </a:pathLst>
            </a:custGeom>
            <a:solidFill>
              <a:srgbClr val="D24717"/>
            </a:solidFill>
          </p:spPr>
          <p:txBody>
            <a:bodyPr wrap="square" lIns="0" tIns="0" rIns="0" bIns="0" rtlCol="0"/>
            <a:lstStyle/>
            <a:p>
              <a:endParaRPr/>
            </a:p>
          </p:txBody>
        </p:sp>
        <p:sp>
          <p:nvSpPr>
            <p:cNvPr id="23" name="object 23"/>
            <p:cNvSpPr/>
            <p:nvPr/>
          </p:nvSpPr>
          <p:spPr>
            <a:xfrm>
              <a:off x="7409687" y="3054095"/>
              <a:ext cx="421005" cy="515620"/>
            </a:xfrm>
            <a:custGeom>
              <a:avLst/>
              <a:gdLst/>
              <a:ahLst/>
              <a:cxnLst/>
              <a:rect l="l" t="t" r="r" b="b"/>
              <a:pathLst>
                <a:path w="421004" h="515620">
                  <a:moveTo>
                    <a:pt x="105155" y="515112"/>
                  </a:moveTo>
                  <a:lnTo>
                    <a:pt x="105155" y="210312"/>
                  </a:lnTo>
                  <a:lnTo>
                    <a:pt x="0" y="210312"/>
                  </a:lnTo>
                  <a:lnTo>
                    <a:pt x="210311" y="0"/>
                  </a:lnTo>
                  <a:lnTo>
                    <a:pt x="420623" y="210312"/>
                  </a:lnTo>
                  <a:lnTo>
                    <a:pt x="315467" y="210312"/>
                  </a:lnTo>
                  <a:lnTo>
                    <a:pt x="315467" y="515112"/>
                  </a:lnTo>
                  <a:lnTo>
                    <a:pt x="105155" y="515112"/>
                  </a:lnTo>
                  <a:close/>
                </a:path>
              </a:pathLst>
            </a:custGeom>
            <a:ln w="12192">
              <a:solidFill>
                <a:srgbClr val="9B310D"/>
              </a:solidFill>
            </a:ln>
          </p:spPr>
          <p:txBody>
            <a:bodyPr wrap="square" lIns="0" tIns="0" rIns="0" bIns="0" rtlCol="0"/>
            <a:lstStyle/>
            <a:p>
              <a:endParaRPr/>
            </a:p>
          </p:txBody>
        </p:sp>
      </p:gr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45</a:t>
            </a:fld>
            <a:endParaRPr spc="-5" dirty="0"/>
          </a:p>
        </p:txBody>
      </p:sp>
    </p:spTree>
    <p:extLst>
      <p:ext uri="{BB962C8B-B14F-4D97-AF65-F5344CB8AC3E}">
        <p14:creationId xmlns:p14="http://schemas.microsoft.com/office/powerpoint/2010/main" val="37977205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7033" y="2967335"/>
            <a:ext cx="7969939" cy="1323439"/>
          </a:xfrm>
          <a:prstGeom prst="rect">
            <a:avLst/>
          </a:prstGeom>
          <a:solidFill>
            <a:schemeClr val="accent1">
              <a:lumMod val="75000"/>
            </a:schemeClr>
          </a:solidFill>
        </p:spPr>
        <p:txBody>
          <a:bodyPr wrap="none" lIns="91440" tIns="45720" rIns="91440" bIns="45720">
            <a:spAutoFit/>
          </a:bodyPr>
          <a:lstStyle/>
          <a:p>
            <a:pPr algn="ctr"/>
            <a:r>
              <a:rPr lang="vi-VN" sz="8000" b="1" cap="none" spc="5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Hết Quan Trọng</a:t>
            </a:r>
            <a:endParaRPr lang="en-US" sz="8000" b="1" cap="none"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extLst>
      <p:ext uri="{BB962C8B-B14F-4D97-AF65-F5344CB8AC3E}">
        <p14:creationId xmlns:p14="http://schemas.microsoft.com/office/powerpoint/2010/main" val="2476622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340" y="150926"/>
            <a:ext cx="8528050" cy="2153920"/>
          </a:xfrm>
          <a:prstGeom prst="rect">
            <a:avLst/>
          </a:prstGeom>
        </p:spPr>
        <p:txBody>
          <a:bodyPr vert="horz" wrap="square" lIns="0" tIns="40005" rIns="0" bIns="0" rtlCol="0">
            <a:spAutoFit/>
          </a:bodyPr>
          <a:lstStyle/>
          <a:p>
            <a:pPr marL="469900" indent="-457834">
              <a:lnSpc>
                <a:spcPct val="100000"/>
              </a:lnSpc>
              <a:spcBef>
                <a:spcPts val="315"/>
              </a:spcBef>
              <a:buAutoNum type="arabicPeriod" startAt="4"/>
              <a:tabLst>
                <a:tab pos="469900" algn="l"/>
                <a:tab pos="470534" algn="l"/>
              </a:tabLst>
            </a:pPr>
            <a:r>
              <a:rPr sz="2000" b="1" spc="-30" dirty="0">
                <a:solidFill>
                  <a:srgbClr val="FF0000"/>
                </a:solidFill>
                <a:latin typeface="Arial"/>
                <a:cs typeface="Arial"/>
              </a:rPr>
              <a:t>CÁC DẠNG </a:t>
            </a:r>
            <a:r>
              <a:rPr sz="2000" b="1" spc="-10" dirty="0">
                <a:solidFill>
                  <a:srgbClr val="FF0000"/>
                </a:solidFill>
                <a:latin typeface="Arial"/>
                <a:cs typeface="Arial"/>
              </a:rPr>
              <a:t>DỮ LIỆU </a:t>
            </a:r>
            <a:r>
              <a:rPr sz="2000" b="1" spc="-25" dirty="0">
                <a:solidFill>
                  <a:srgbClr val="FF0000"/>
                </a:solidFill>
                <a:latin typeface="Arial"/>
                <a:cs typeface="Arial"/>
              </a:rPr>
              <a:t>NÂNG</a:t>
            </a:r>
            <a:r>
              <a:rPr sz="2000" b="1" spc="400" dirty="0">
                <a:solidFill>
                  <a:srgbClr val="FF0000"/>
                </a:solidFill>
                <a:latin typeface="Arial"/>
                <a:cs typeface="Arial"/>
              </a:rPr>
              <a:t> </a:t>
            </a:r>
            <a:r>
              <a:rPr sz="2000" b="1" spc="-30" dirty="0">
                <a:solidFill>
                  <a:srgbClr val="FF0000"/>
                </a:solidFill>
                <a:latin typeface="Arial"/>
                <a:cs typeface="Arial"/>
              </a:rPr>
              <a:t>CAO</a:t>
            </a:r>
            <a:endParaRPr sz="2000">
              <a:latin typeface="Arial"/>
              <a:cs typeface="Arial"/>
            </a:endParaRPr>
          </a:p>
          <a:p>
            <a:pPr marL="927100" lvl="1" indent="-457834">
              <a:lnSpc>
                <a:spcPct val="100000"/>
              </a:lnSpc>
              <a:spcBef>
                <a:spcPts val="215"/>
              </a:spcBef>
              <a:buFont typeface="Wingdings"/>
              <a:buChar char=""/>
              <a:tabLst>
                <a:tab pos="927100" algn="l"/>
                <a:tab pos="927735" algn="l"/>
              </a:tabLst>
            </a:pPr>
            <a:r>
              <a:rPr sz="2000" b="1" spc="-10" dirty="0">
                <a:solidFill>
                  <a:srgbClr val="006FC0"/>
                </a:solidFill>
                <a:latin typeface="Arial"/>
                <a:cs typeface="Arial"/>
              </a:rPr>
              <a:t>Dữ</a:t>
            </a:r>
            <a:r>
              <a:rPr sz="2000" b="1" spc="350" dirty="0">
                <a:solidFill>
                  <a:srgbClr val="006FC0"/>
                </a:solidFill>
                <a:latin typeface="Arial"/>
                <a:cs typeface="Arial"/>
              </a:rPr>
              <a:t> </a:t>
            </a:r>
            <a:r>
              <a:rPr sz="2000" b="1" spc="-10" dirty="0">
                <a:solidFill>
                  <a:srgbClr val="006FC0"/>
                </a:solidFill>
                <a:latin typeface="Arial"/>
                <a:cs typeface="Arial"/>
              </a:rPr>
              <a:t>liệu</a:t>
            </a:r>
            <a:r>
              <a:rPr sz="2000" b="1" spc="370" dirty="0">
                <a:solidFill>
                  <a:srgbClr val="006FC0"/>
                </a:solidFill>
                <a:latin typeface="Arial"/>
                <a:cs typeface="Arial"/>
              </a:rPr>
              <a:t> </a:t>
            </a:r>
            <a:r>
              <a:rPr sz="2000" b="1" spc="-5" dirty="0">
                <a:solidFill>
                  <a:srgbClr val="006FC0"/>
                </a:solidFill>
                <a:latin typeface="Arial"/>
                <a:cs typeface="Arial"/>
              </a:rPr>
              <a:t>văn</a:t>
            </a:r>
            <a:r>
              <a:rPr sz="2000" b="1" spc="360" dirty="0">
                <a:solidFill>
                  <a:srgbClr val="006FC0"/>
                </a:solidFill>
                <a:latin typeface="Arial"/>
                <a:cs typeface="Arial"/>
              </a:rPr>
              <a:t> </a:t>
            </a:r>
            <a:r>
              <a:rPr sz="2000" b="1" spc="-5" dirty="0">
                <a:solidFill>
                  <a:srgbClr val="006FC0"/>
                </a:solidFill>
                <a:latin typeface="Arial"/>
                <a:cs typeface="Arial"/>
              </a:rPr>
              <a:t>bản</a:t>
            </a:r>
            <a:r>
              <a:rPr sz="2000" b="1" spc="-5" dirty="0">
                <a:solidFill>
                  <a:srgbClr val="0000FF"/>
                </a:solidFill>
                <a:latin typeface="Arial"/>
                <a:cs typeface="Arial"/>
              </a:rPr>
              <a:t>:</a:t>
            </a:r>
            <a:r>
              <a:rPr sz="2000" b="1" spc="365" dirty="0">
                <a:solidFill>
                  <a:srgbClr val="0000FF"/>
                </a:solidFill>
                <a:latin typeface="Arial"/>
                <a:cs typeface="Arial"/>
              </a:rPr>
              <a:t> </a:t>
            </a:r>
            <a:r>
              <a:rPr sz="2000" spc="-5" dirty="0">
                <a:latin typeface="Arial"/>
                <a:cs typeface="Arial"/>
              </a:rPr>
              <a:t>bao</a:t>
            </a:r>
            <a:r>
              <a:rPr sz="2000" spc="355" dirty="0">
                <a:latin typeface="Arial"/>
                <a:cs typeface="Arial"/>
              </a:rPr>
              <a:t> </a:t>
            </a:r>
            <a:r>
              <a:rPr sz="2000" spc="5" dirty="0">
                <a:latin typeface="Arial"/>
                <a:cs typeface="Arial"/>
              </a:rPr>
              <a:t>gồm</a:t>
            </a:r>
            <a:r>
              <a:rPr sz="2000" spc="380" dirty="0">
                <a:latin typeface="Arial"/>
                <a:cs typeface="Arial"/>
              </a:rPr>
              <a:t> </a:t>
            </a:r>
            <a:r>
              <a:rPr sz="2000" spc="-5" dirty="0">
                <a:latin typeface="Arial"/>
                <a:cs typeface="Arial"/>
              </a:rPr>
              <a:t>các</a:t>
            </a:r>
            <a:r>
              <a:rPr sz="2000" spc="365" dirty="0">
                <a:latin typeface="Arial"/>
                <a:cs typeface="Arial"/>
              </a:rPr>
              <a:t> </a:t>
            </a:r>
            <a:r>
              <a:rPr sz="2000" spc="-10" dirty="0">
                <a:latin typeface="Arial"/>
                <a:cs typeface="Arial"/>
              </a:rPr>
              <a:t>dạng</a:t>
            </a:r>
            <a:r>
              <a:rPr sz="2000" spc="355" dirty="0">
                <a:latin typeface="Arial"/>
                <a:cs typeface="Arial"/>
              </a:rPr>
              <a:t> </a:t>
            </a:r>
            <a:r>
              <a:rPr sz="2000" dirty="0">
                <a:latin typeface="Arial"/>
                <a:cs typeface="Arial"/>
              </a:rPr>
              <a:t>có</a:t>
            </a:r>
            <a:r>
              <a:rPr sz="2000" spc="350" dirty="0">
                <a:latin typeface="Arial"/>
                <a:cs typeface="Arial"/>
              </a:rPr>
              <a:t> </a:t>
            </a:r>
            <a:r>
              <a:rPr sz="2000" spc="-5" dirty="0">
                <a:latin typeface="Arial"/>
                <a:cs typeface="Arial"/>
              </a:rPr>
              <a:t>cấu</a:t>
            </a:r>
            <a:r>
              <a:rPr sz="2000" spc="355" dirty="0">
                <a:latin typeface="Arial"/>
                <a:cs typeface="Arial"/>
              </a:rPr>
              <a:t> </a:t>
            </a:r>
            <a:r>
              <a:rPr sz="2000" spc="-5" dirty="0">
                <a:latin typeface="Arial"/>
                <a:cs typeface="Arial"/>
              </a:rPr>
              <a:t>trúc,</a:t>
            </a:r>
            <a:r>
              <a:rPr sz="2000" spc="350" dirty="0">
                <a:latin typeface="Arial"/>
                <a:cs typeface="Arial"/>
              </a:rPr>
              <a:t> </a:t>
            </a:r>
            <a:r>
              <a:rPr sz="2000" spc="-10" dirty="0">
                <a:latin typeface="Arial"/>
                <a:cs typeface="Arial"/>
              </a:rPr>
              <a:t>bán</a:t>
            </a:r>
            <a:r>
              <a:rPr sz="2000" spc="360" dirty="0">
                <a:latin typeface="Arial"/>
                <a:cs typeface="Arial"/>
              </a:rPr>
              <a:t> </a:t>
            </a:r>
            <a:r>
              <a:rPr sz="2000" spc="-5" dirty="0">
                <a:latin typeface="Arial"/>
                <a:cs typeface="Arial"/>
              </a:rPr>
              <a:t>cấu</a:t>
            </a:r>
            <a:r>
              <a:rPr sz="2000" spc="350" dirty="0">
                <a:latin typeface="Arial"/>
                <a:cs typeface="Arial"/>
              </a:rPr>
              <a:t> </a:t>
            </a:r>
            <a:r>
              <a:rPr sz="2000" spc="-5" dirty="0">
                <a:latin typeface="Arial"/>
                <a:cs typeface="Arial"/>
              </a:rPr>
              <a:t>trúc</a:t>
            </a:r>
            <a:endParaRPr sz="2000">
              <a:latin typeface="Arial"/>
              <a:cs typeface="Arial"/>
            </a:endParaRPr>
          </a:p>
          <a:p>
            <a:pPr marL="927100">
              <a:lnSpc>
                <a:spcPct val="100000"/>
              </a:lnSpc>
              <a:spcBef>
                <a:spcPts val="484"/>
              </a:spcBef>
            </a:pPr>
            <a:r>
              <a:rPr sz="2000" spc="-10" dirty="0">
                <a:latin typeface="Arial"/>
                <a:cs typeface="Arial"/>
              </a:rPr>
              <a:t>hoặc </a:t>
            </a:r>
            <a:r>
              <a:rPr sz="2000" spc="-5" dirty="0">
                <a:latin typeface="Arial"/>
                <a:cs typeface="Arial"/>
              </a:rPr>
              <a:t>không </a:t>
            </a:r>
            <a:r>
              <a:rPr sz="2000" dirty="0">
                <a:latin typeface="Arial"/>
                <a:cs typeface="Arial"/>
              </a:rPr>
              <a:t>có </a:t>
            </a:r>
            <a:r>
              <a:rPr sz="2000" spc="-5" dirty="0">
                <a:latin typeface="Arial"/>
                <a:cs typeface="Arial"/>
              </a:rPr>
              <a:t>cấu</a:t>
            </a:r>
            <a:r>
              <a:rPr sz="2000" spc="5" dirty="0">
                <a:latin typeface="Arial"/>
                <a:cs typeface="Arial"/>
              </a:rPr>
              <a:t> </a:t>
            </a:r>
            <a:r>
              <a:rPr sz="2000" spc="-5" dirty="0">
                <a:latin typeface="Arial"/>
                <a:cs typeface="Arial"/>
              </a:rPr>
              <a:t>trúc.</a:t>
            </a:r>
            <a:endParaRPr sz="2000">
              <a:latin typeface="Arial"/>
              <a:cs typeface="Arial"/>
            </a:endParaRPr>
          </a:p>
          <a:p>
            <a:pPr marL="927100" lvl="1" indent="-457834">
              <a:lnSpc>
                <a:spcPct val="100000"/>
              </a:lnSpc>
              <a:spcBef>
                <a:spcPts val="480"/>
              </a:spcBef>
              <a:buFont typeface="Wingdings"/>
              <a:buChar char=""/>
              <a:tabLst>
                <a:tab pos="927100" algn="l"/>
                <a:tab pos="927735" algn="l"/>
              </a:tabLst>
            </a:pPr>
            <a:r>
              <a:rPr sz="2000" b="1" spc="-10" dirty="0">
                <a:solidFill>
                  <a:srgbClr val="006FC0"/>
                </a:solidFill>
                <a:latin typeface="Arial"/>
                <a:cs typeface="Arial"/>
              </a:rPr>
              <a:t>Dữ liệu </a:t>
            </a:r>
            <a:r>
              <a:rPr sz="2000" b="1" dirty="0">
                <a:solidFill>
                  <a:srgbClr val="006FC0"/>
                </a:solidFill>
                <a:latin typeface="Arial"/>
                <a:cs typeface="Arial"/>
              </a:rPr>
              <a:t>Multimedia</a:t>
            </a:r>
            <a:r>
              <a:rPr sz="2000" b="1" dirty="0">
                <a:solidFill>
                  <a:srgbClr val="0000FF"/>
                </a:solidFill>
                <a:latin typeface="Arial"/>
                <a:cs typeface="Arial"/>
              </a:rPr>
              <a:t>: </a:t>
            </a:r>
            <a:r>
              <a:rPr sz="2000" spc="-10" dirty="0">
                <a:latin typeface="Arial"/>
                <a:cs typeface="Arial"/>
              </a:rPr>
              <a:t>hình ảnh, âm thanh,</a:t>
            </a:r>
            <a:r>
              <a:rPr sz="2000" spc="50" dirty="0">
                <a:latin typeface="Arial"/>
                <a:cs typeface="Arial"/>
              </a:rPr>
              <a:t> </a:t>
            </a:r>
            <a:r>
              <a:rPr sz="2000" spc="-10" dirty="0">
                <a:latin typeface="Arial"/>
                <a:cs typeface="Arial"/>
              </a:rPr>
              <a:t>video,…</a:t>
            </a:r>
            <a:endParaRPr sz="2000">
              <a:latin typeface="Arial"/>
              <a:cs typeface="Arial"/>
            </a:endParaRPr>
          </a:p>
          <a:p>
            <a:pPr marL="927100" marR="5080" lvl="1" indent="-457200">
              <a:lnSpc>
                <a:spcPct val="120000"/>
              </a:lnSpc>
              <a:buFont typeface="Wingdings"/>
              <a:buChar char=""/>
              <a:tabLst>
                <a:tab pos="927100" algn="l"/>
                <a:tab pos="927735" algn="l"/>
              </a:tabLst>
            </a:pPr>
            <a:r>
              <a:rPr sz="2000" b="1" spc="-10" dirty="0">
                <a:solidFill>
                  <a:srgbClr val="006FC0"/>
                </a:solidFill>
                <a:latin typeface="Arial"/>
                <a:cs typeface="Arial"/>
              </a:rPr>
              <a:t>Dữ liệu </a:t>
            </a:r>
            <a:r>
              <a:rPr sz="2000" b="1" spc="-15" dirty="0">
                <a:solidFill>
                  <a:srgbClr val="006FC0"/>
                </a:solidFill>
                <a:latin typeface="Arial"/>
                <a:cs typeface="Arial"/>
              </a:rPr>
              <a:t>World </a:t>
            </a:r>
            <a:r>
              <a:rPr sz="2000" b="1" spc="-10" dirty="0">
                <a:solidFill>
                  <a:srgbClr val="006FC0"/>
                </a:solidFill>
                <a:latin typeface="Arial"/>
                <a:cs typeface="Arial"/>
              </a:rPr>
              <a:t>Wide </a:t>
            </a:r>
            <a:r>
              <a:rPr sz="2000" b="1" spc="-15" dirty="0">
                <a:solidFill>
                  <a:srgbClr val="006FC0"/>
                </a:solidFill>
                <a:latin typeface="Arial"/>
                <a:cs typeface="Arial"/>
              </a:rPr>
              <a:t>Web: </a:t>
            </a:r>
            <a:r>
              <a:rPr sz="2000" spc="-10" dirty="0">
                <a:latin typeface="Arial"/>
                <a:cs typeface="Arial"/>
              </a:rPr>
              <a:t>dữ </a:t>
            </a:r>
            <a:r>
              <a:rPr sz="2000" spc="-5" dirty="0">
                <a:latin typeface="Arial"/>
                <a:cs typeface="Arial"/>
              </a:rPr>
              <a:t>liệu </a:t>
            </a:r>
            <a:r>
              <a:rPr sz="2000" spc="5" dirty="0">
                <a:latin typeface="Arial"/>
                <a:cs typeface="Arial"/>
              </a:rPr>
              <a:t>nội </a:t>
            </a:r>
            <a:r>
              <a:rPr sz="2000" spc="-5" dirty="0">
                <a:latin typeface="Arial"/>
                <a:cs typeface="Arial"/>
              </a:rPr>
              <a:t>dung web, </a:t>
            </a:r>
            <a:r>
              <a:rPr sz="2000" spc="-10" dirty="0">
                <a:latin typeface="Arial"/>
                <a:cs typeface="Arial"/>
              </a:rPr>
              <a:t>dữ liệu </a:t>
            </a:r>
            <a:r>
              <a:rPr sz="2000" dirty="0">
                <a:latin typeface="Arial"/>
                <a:cs typeface="Arial"/>
              </a:rPr>
              <a:t>cấu </a:t>
            </a:r>
            <a:r>
              <a:rPr sz="2000" spc="-5" dirty="0">
                <a:latin typeface="Arial"/>
                <a:cs typeface="Arial"/>
              </a:rPr>
              <a:t>trúc  </a:t>
            </a:r>
            <a:r>
              <a:rPr sz="2000" spc="-10" dirty="0">
                <a:latin typeface="Arial"/>
                <a:cs typeface="Arial"/>
              </a:rPr>
              <a:t>web, dữ </a:t>
            </a:r>
            <a:r>
              <a:rPr sz="2000" spc="-15" dirty="0">
                <a:latin typeface="Arial"/>
                <a:cs typeface="Arial"/>
              </a:rPr>
              <a:t>liệu </a:t>
            </a:r>
            <a:r>
              <a:rPr sz="2000" dirty="0">
                <a:latin typeface="Arial"/>
                <a:cs typeface="Arial"/>
              </a:rPr>
              <a:t>sử </a:t>
            </a:r>
            <a:r>
              <a:rPr sz="2000" spc="-10" dirty="0">
                <a:latin typeface="Arial"/>
                <a:cs typeface="Arial"/>
              </a:rPr>
              <a:t>dụng</a:t>
            </a:r>
            <a:r>
              <a:rPr sz="2000" spc="120" dirty="0">
                <a:latin typeface="Arial"/>
                <a:cs typeface="Arial"/>
              </a:rPr>
              <a:t> </a:t>
            </a:r>
            <a:r>
              <a:rPr sz="2000" spc="-15" dirty="0">
                <a:latin typeface="Arial"/>
                <a:cs typeface="Arial"/>
              </a:rPr>
              <a:t>web.</a:t>
            </a:r>
            <a:endParaRPr sz="2000">
              <a:latin typeface="Arial"/>
              <a:cs typeface="Arial"/>
            </a:endParaRPr>
          </a:p>
        </p:txBody>
      </p:sp>
      <p:sp>
        <p:nvSpPr>
          <p:cNvPr id="3" name="object 3"/>
          <p:cNvSpPr/>
          <p:nvPr/>
        </p:nvSpPr>
        <p:spPr>
          <a:xfrm>
            <a:off x="4267200" y="2743200"/>
            <a:ext cx="4453128" cy="318516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62000" y="2362200"/>
            <a:ext cx="2667000" cy="199948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85800" y="4419600"/>
            <a:ext cx="2941320" cy="2185416"/>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47</a:t>
            </a:fld>
            <a:endParaRPr spc="-5"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304" y="6211823"/>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599"/>
                </a:lnTo>
                <a:lnTo>
                  <a:pt x="4644" y="274670"/>
                </a:lnTo>
                <a:lnTo>
                  <a:pt x="17964" y="317580"/>
                </a:lnTo>
                <a:lnTo>
                  <a:pt x="39041" y="356411"/>
                </a:lnTo>
                <a:lnTo>
                  <a:pt x="66955" y="390244"/>
                </a:lnTo>
                <a:lnTo>
                  <a:pt x="100788" y="418158"/>
                </a:lnTo>
                <a:lnTo>
                  <a:pt x="139619" y="439235"/>
                </a:lnTo>
                <a:lnTo>
                  <a:pt x="182529" y="452555"/>
                </a:lnTo>
                <a:lnTo>
                  <a:pt x="228600" y="457199"/>
                </a:lnTo>
                <a:lnTo>
                  <a:pt x="274670" y="452555"/>
                </a:lnTo>
                <a:lnTo>
                  <a:pt x="317580" y="439235"/>
                </a:lnTo>
                <a:lnTo>
                  <a:pt x="356411" y="418158"/>
                </a:lnTo>
                <a:lnTo>
                  <a:pt x="390244" y="390244"/>
                </a:lnTo>
                <a:lnTo>
                  <a:pt x="418158" y="356411"/>
                </a:lnTo>
                <a:lnTo>
                  <a:pt x="439235" y="317580"/>
                </a:lnTo>
                <a:lnTo>
                  <a:pt x="452555" y="274670"/>
                </a:lnTo>
                <a:lnTo>
                  <a:pt x="457200" y="228599"/>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D24717"/>
          </a:solidFill>
        </p:spPr>
        <p:txBody>
          <a:bodyPr wrap="square" lIns="0" tIns="0" rIns="0" bIns="0" rtlCol="0"/>
          <a:lstStyle/>
          <a:p>
            <a:endParaRPr/>
          </a:p>
        </p:txBody>
      </p:sp>
      <p:sp>
        <p:nvSpPr>
          <p:cNvPr id="3" name="object 3"/>
          <p:cNvSpPr txBox="1"/>
          <p:nvPr/>
        </p:nvSpPr>
        <p:spPr>
          <a:xfrm>
            <a:off x="264972" y="6319215"/>
            <a:ext cx="220979" cy="238125"/>
          </a:xfrm>
          <a:prstGeom prst="rect">
            <a:avLst/>
          </a:prstGeom>
        </p:spPr>
        <p:txBody>
          <a:bodyPr vert="horz" wrap="square" lIns="0" tIns="11430" rIns="0" bIns="0" rtlCol="0">
            <a:spAutoFit/>
          </a:bodyPr>
          <a:lstStyle/>
          <a:p>
            <a:pPr marL="12700">
              <a:lnSpc>
                <a:spcPct val="100000"/>
              </a:lnSpc>
              <a:spcBef>
                <a:spcPts val="90"/>
              </a:spcBef>
            </a:pPr>
            <a:r>
              <a:rPr sz="1400" spc="-15" dirty="0">
                <a:solidFill>
                  <a:srgbClr val="FFFFFF"/>
                </a:solidFill>
                <a:latin typeface="Arial"/>
                <a:cs typeface="Arial"/>
              </a:rPr>
              <a:t>32</a:t>
            </a:r>
            <a:endParaRPr sz="1400">
              <a:latin typeface="Arial"/>
              <a:cs typeface="Arial"/>
            </a:endParaRPr>
          </a:p>
        </p:txBody>
      </p:sp>
      <p:sp>
        <p:nvSpPr>
          <p:cNvPr id="4" name="object 4"/>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tabLst>
                <a:tab pos="286385" algn="l"/>
              </a:tabLst>
            </a:pPr>
            <a:r>
              <a:rPr sz="1700" b="0" spc="-445" dirty="0">
                <a:solidFill>
                  <a:srgbClr val="D24717"/>
                </a:solidFill>
                <a:latin typeface="Arial"/>
                <a:cs typeface="Arial"/>
              </a:rPr>
              <a:t>	</a:t>
            </a:r>
            <a:r>
              <a:rPr spc="-10" dirty="0"/>
              <a:t>Phân </a:t>
            </a:r>
            <a:r>
              <a:rPr spc="-5" dirty="0"/>
              <a:t>tích dữ </a:t>
            </a:r>
            <a:r>
              <a:rPr spc="-10" dirty="0"/>
              <a:t>liệu </a:t>
            </a:r>
            <a:r>
              <a:rPr spc="5" dirty="0"/>
              <a:t>và </a:t>
            </a:r>
            <a:r>
              <a:rPr spc="-5" dirty="0"/>
              <a:t>hỗ </a:t>
            </a:r>
            <a:r>
              <a:rPr spc="-10" dirty="0"/>
              <a:t>trợ </a:t>
            </a:r>
            <a:r>
              <a:rPr spc="-15" dirty="0"/>
              <a:t>quyết</a:t>
            </a:r>
            <a:r>
              <a:rPr spc="95" dirty="0"/>
              <a:t> </a:t>
            </a:r>
            <a:r>
              <a:rPr spc="-5" dirty="0"/>
              <a:t>định</a:t>
            </a:r>
            <a:endParaRPr sz="1700">
              <a:latin typeface="Arial"/>
              <a:cs typeface="Arial"/>
            </a:endParaRPr>
          </a:p>
        </p:txBody>
      </p:sp>
      <p:sp>
        <p:nvSpPr>
          <p:cNvPr id="5" name="object 5"/>
          <p:cNvSpPr txBox="1"/>
          <p:nvPr/>
        </p:nvSpPr>
        <p:spPr>
          <a:xfrm>
            <a:off x="460654" y="1293762"/>
            <a:ext cx="8223250" cy="4819650"/>
          </a:xfrm>
          <a:prstGeom prst="rect">
            <a:avLst/>
          </a:prstGeom>
        </p:spPr>
        <p:txBody>
          <a:bodyPr vert="horz" wrap="square" lIns="0" tIns="156845" rIns="0" bIns="0" rtlCol="0">
            <a:spAutoFit/>
          </a:bodyPr>
          <a:lstStyle/>
          <a:p>
            <a:pPr marL="561340" indent="-228600">
              <a:lnSpc>
                <a:spcPct val="100000"/>
              </a:lnSpc>
              <a:spcBef>
                <a:spcPts val="1235"/>
              </a:spcBef>
              <a:buClr>
                <a:srgbClr val="9B2C1F"/>
              </a:buClr>
              <a:buSzPct val="85000"/>
              <a:buFont typeface="Wingdings"/>
              <a:buChar char=""/>
              <a:tabLst>
                <a:tab pos="561340" algn="l"/>
              </a:tabLst>
            </a:pPr>
            <a:r>
              <a:rPr sz="2000" b="1" i="1" spc="-10" dirty="0">
                <a:latin typeface="Arial"/>
                <a:cs typeface="Arial"/>
              </a:rPr>
              <a:t>Phân </a:t>
            </a:r>
            <a:r>
              <a:rPr sz="2000" b="1" i="1" spc="-5" dirty="0">
                <a:latin typeface="Arial"/>
                <a:cs typeface="Arial"/>
              </a:rPr>
              <a:t>tích </a:t>
            </a:r>
            <a:r>
              <a:rPr sz="2000" b="1" i="1" spc="-10" dirty="0">
                <a:latin typeface="Arial"/>
                <a:cs typeface="Arial"/>
              </a:rPr>
              <a:t>và </a:t>
            </a:r>
            <a:r>
              <a:rPr sz="2000" b="1" i="1" spc="-5" dirty="0">
                <a:latin typeface="Arial"/>
                <a:cs typeface="Arial"/>
              </a:rPr>
              <a:t>quản lý thị</a:t>
            </a:r>
            <a:r>
              <a:rPr sz="2000" b="1" i="1" spc="65" dirty="0">
                <a:latin typeface="Arial"/>
                <a:cs typeface="Arial"/>
              </a:rPr>
              <a:t> </a:t>
            </a:r>
            <a:r>
              <a:rPr sz="2000" b="1" i="1" spc="-10" dirty="0">
                <a:latin typeface="Arial"/>
                <a:cs typeface="Arial"/>
              </a:rPr>
              <a:t>trường</a:t>
            </a:r>
            <a:endParaRPr sz="2000">
              <a:latin typeface="Arial"/>
              <a:cs typeface="Arial"/>
            </a:endParaRPr>
          </a:p>
          <a:p>
            <a:pPr marL="835660" marR="247015" lvl="1" indent="-229235">
              <a:lnSpc>
                <a:spcPct val="130100"/>
              </a:lnSpc>
              <a:spcBef>
                <a:spcPts val="409"/>
              </a:spcBef>
              <a:buClr>
                <a:srgbClr val="E6B0AB"/>
              </a:buClr>
              <a:buSzPct val="85000"/>
              <a:buFont typeface="Wingdings"/>
              <a:buChar char=""/>
              <a:tabLst>
                <a:tab pos="836294" algn="l"/>
                <a:tab pos="7400290" algn="l"/>
              </a:tabLst>
            </a:pPr>
            <a:r>
              <a:rPr sz="2000" spc="-50" dirty="0">
                <a:latin typeface="Arial"/>
                <a:cs typeface="Arial"/>
              </a:rPr>
              <a:t>T</a:t>
            </a:r>
            <a:r>
              <a:rPr sz="2000" spc="-20" dirty="0">
                <a:latin typeface="Arial"/>
                <a:cs typeface="Arial"/>
              </a:rPr>
              <a:t>i</a:t>
            </a:r>
            <a:r>
              <a:rPr sz="2000" spc="-10" dirty="0">
                <a:latin typeface="Arial"/>
                <a:cs typeface="Arial"/>
              </a:rPr>
              <a:t>ế</a:t>
            </a:r>
            <a:r>
              <a:rPr sz="2000" spc="-5" dirty="0">
                <a:latin typeface="Arial"/>
                <a:cs typeface="Arial"/>
              </a:rPr>
              <a:t>p</a:t>
            </a:r>
            <a:r>
              <a:rPr sz="2000" spc="-15" dirty="0">
                <a:latin typeface="Arial"/>
                <a:cs typeface="Arial"/>
              </a:rPr>
              <a:t> </a:t>
            </a:r>
            <a:r>
              <a:rPr sz="2000" spc="-5" dirty="0">
                <a:latin typeface="Arial"/>
                <a:cs typeface="Arial"/>
              </a:rPr>
              <a:t>thị</a:t>
            </a:r>
            <a:r>
              <a:rPr sz="2000" spc="5" dirty="0">
                <a:latin typeface="Arial"/>
                <a:cs typeface="Arial"/>
              </a:rPr>
              <a:t> </a:t>
            </a:r>
            <a:r>
              <a:rPr sz="2000" spc="-10" dirty="0">
                <a:latin typeface="Arial"/>
                <a:cs typeface="Arial"/>
              </a:rPr>
              <a:t>đ</a:t>
            </a:r>
            <a:r>
              <a:rPr sz="2000" spc="-20" dirty="0">
                <a:latin typeface="Arial"/>
                <a:cs typeface="Arial"/>
              </a:rPr>
              <a:t>ị</a:t>
            </a:r>
            <a:r>
              <a:rPr sz="2000" spc="-10" dirty="0">
                <a:latin typeface="Arial"/>
                <a:cs typeface="Arial"/>
              </a:rPr>
              <a:t>n</a:t>
            </a:r>
            <a:r>
              <a:rPr sz="2000" spc="-5" dirty="0">
                <a:latin typeface="Arial"/>
                <a:cs typeface="Arial"/>
              </a:rPr>
              <a:t>h</a:t>
            </a:r>
            <a:r>
              <a:rPr sz="2000" spc="35" dirty="0">
                <a:latin typeface="Arial"/>
                <a:cs typeface="Arial"/>
              </a:rPr>
              <a:t> </a:t>
            </a:r>
            <a:r>
              <a:rPr sz="2000" spc="-10" dirty="0">
                <a:latin typeface="Arial"/>
                <a:cs typeface="Arial"/>
              </a:rPr>
              <a:t>h</a:t>
            </a:r>
            <a:r>
              <a:rPr sz="2000" spc="-5" dirty="0">
                <a:latin typeface="Arial"/>
                <a:cs typeface="Arial"/>
              </a:rPr>
              <a:t>ư</a:t>
            </a:r>
            <a:r>
              <a:rPr sz="2000" spc="-20" dirty="0">
                <a:latin typeface="Arial"/>
                <a:cs typeface="Arial"/>
              </a:rPr>
              <a:t>ớ</a:t>
            </a:r>
            <a:r>
              <a:rPr sz="2000" spc="-10" dirty="0">
                <a:latin typeface="Arial"/>
                <a:cs typeface="Arial"/>
              </a:rPr>
              <a:t>ng</a:t>
            </a:r>
            <a:r>
              <a:rPr sz="2000" spc="-5" dirty="0">
                <a:latin typeface="Arial"/>
                <a:cs typeface="Arial"/>
              </a:rPr>
              <a:t>,</a:t>
            </a:r>
            <a:r>
              <a:rPr sz="2000" spc="15" dirty="0">
                <a:latin typeface="Arial"/>
                <a:cs typeface="Arial"/>
              </a:rPr>
              <a:t> </a:t>
            </a:r>
            <a:r>
              <a:rPr sz="2000" spc="-10" dirty="0">
                <a:latin typeface="Arial"/>
                <a:cs typeface="Arial"/>
              </a:rPr>
              <a:t>quả</a:t>
            </a:r>
            <a:r>
              <a:rPr sz="2000" spc="-5" dirty="0">
                <a:latin typeface="Arial"/>
                <a:cs typeface="Arial"/>
              </a:rPr>
              <a:t>n</a:t>
            </a:r>
            <a:r>
              <a:rPr sz="2000" spc="40" dirty="0">
                <a:latin typeface="Arial"/>
                <a:cs typeface="Arial"/>
              </a:rPr>
              <a:t> </a:t>
            </a:r>
            <a:r>
              <a:rPr sz="2000" spc="-20" dirty="0">
                <a:latin typeface="Arial"/>
                <a:cs typeface="Arial"/>
              </a:rPr>
              <a:t>l</a:t>
            </a:r>
            <a:r>
              <a:rPr sz="2000" spc="-5" dirty="0">
                <a:latin typeface="Arial"/>
                <a:cs typeface="Arial"/>
              </a:rPr>
              <a:t>ý</a:t>
            </a:r>
            <a:r>
              <a:rPr sz="2000" spc="5" dirty="0">
                <a:latin typeface="Arial"/>
                <a:cs typeface="Arial"/>
              </a:rPr>
              <a:t> </a:t>
            </a:r>
            <a:r>
              <a:rPr sz="2000" spc="-10" dirty="0">
                <a:latin typeface="Arial"/>
                <a:cs typeface="Arial"/>
              </a:rPr>
              <a:t>qua</a:t>
            </a:r>
            <a:r>
              <a:rPr sz="2000" spc="-5" dirty="0">
                <a:latin typeface="Arial"/>
                <a:cs typeface="Arial"/>
              </a:rPr>
              <a:t>n</a:t>
            </a:r>
            <a:r>
              <a:rPr sz="2000" spc="15" dirty="0">
                <a:latin typeface="Arial"/>
                <a:cs typeface="Arial"/>
              </a:rPr>
              <a:t> </a:t>
            </a:r>
            <a:r>
              <a:rPr sz="2000" spc="-10" dirty="0">
                <a:latin typeface="Arial"/>
                <a:cs typeface="Arial"/>
              </a:rPr>
              <a:t>h</a:t>
            </a:r>
            <a:r>
              <a:rPr sz="2000" spc="-5" dirty="0">
                <a:latin typeface="Arial"/>
                <a:cs typeface="Arial"/>
              </a:rPr>
              <a:t>ệ</a:t>
            </a:r>
            <a:r>
              <a:rPr sz="2000" spc="15" dirty="0">
                <a:latin typeface="Arial"/>
                <a:cs typeface="Arial"/>
              </a:rPr>
              <a:t> </a:t>
            </a:r>
            <a:r>
              <a:rPr sz="2000" spc="25" dirty="0">
                <a:latin typeface="Arial"/>
                <a:cs typeface="Arial"/>
              </a:rPr>
              <a:t>k</a:t>
            </a:r>
            <a:r>
              <a:rPr sz="2000" spc="-5" dirty="0">
                <a:latin typeface="Arial"/>
                <a:cs typeface="Arial"/>
              </a:rPr>
              <a:t>h</a:t>
            </a:r>
            <a:r>
              <a:rPr sz="2000" spc="-15" dirty="0">
                <a:latin typeface="Arial"/>
                <a:cs typeface="Arial"/>
              </a:rPr>
              <a:t>á</a:t>
            </a:r>
            <a:r>
              <a:rPr sz="2000" spc="5" dirty="0">
                <a:latin typeface="Arial"/>
                <a:cs typeface="Arial"/>
              </a:rPr>
              <a:t>c</a:t>
            </a:r>
            <a:r>
              <a:rPr sz="2000" spc="-5" dirty="0">
                <a:latin typeface="Arial"/>
                <a:cs typeface="Arial"/>
              </a:rPr>
              <a:t>h</a:t>
            </a:r>
            <a:r>
              <a:rPr sz="2000" spc="-25" dirty="0">
                <a:latin typeface="Arial"/>
                <a:cs typeface="Arial"/>
              </a:rPr>
              <a:t> </a:t>
            </a:r>
            <a:r>
              <a:rPr sz="2000" spc="-10" dirty="0">
                <a:latin typeface="Arial"/>
                <a:cs typeface="Arial"/>
              </a:rPr>
              <a:t>hàn</a:t>
            </a:r>
            <a:r>
              <a:rPr sz="2000" spc="-5" dirty="0">
                <a:latin typeface="Arial"/>
                <a:cs typeface="Arial"/>
              </a:rPr>
              <a:t>g</a:t>
            </a:r>
            <a:r>
              <a:rPr sz="2000" spc="40" dirty="0">
                <a:latin typeface="Arial"/>
                <a:cs typeface="Arial"/>
              </a:rPr>
              <a:t> </a:t>
            </a:r>
            <a:r>
              <a:rPr sz="2000" dirty="0">
                <a:latin typeface="Arial"/>
                <a:cs typeface="Arial"/>
              </a:rPr>
              <a:t>(</a:t>
            </a:r>
            <a:r>
              <a:rPr sz="2000" spc="-10" dirty="0">
                <a:latin typeface="Arial"/>
                <a:cs typeface="Arial"/>
              </a:rPr>
              <a:t>CRM</a:t>
            </a:r>
            <a:r>
              <a:rPr sz="2000" dirty="0">
                <a:latin typeface="Arial"/>
                <a:cs typeface="Arial"/>
              </a:rPr>
              <a:t>)</a:t>
            </a:r>
            <a:r>
              <a:rPr sz="2000" spc="-5" dirty="0">
                <a:latin typeface="Arial"/>
                <a:cs typeface="Arial"/>
              </a:rPr>
              <a:t>,</a:t>
            </a:r>
            <a:r>
              <a:rPr sz="2000" dirty="0">
                <a:latin typeface="Arial"/>
                <a:cs typeface="Arial"/>
              </a:rPr>
              <a:t>	</a:t>
            </a:r>
            <a:r>
              <a:rPr sz="2000" spc="-10" dirty="0">
                <a:latin typeface="Arial"/>
                <a:cs typeface="Arial"/>
              </a:rPr>
              <a:t>phân  </a:t>
            </a:r>
            <a:r>
              <a:rPr sz="2000" spc="-5" dirty="0">
                <a:latin typeface="Arial"/>
                <a:cs typeface="Arial"/>
              </a:rPr>
              <a:t>tích </a:t>
            </a:r>
            <a:r>
              <a:rPr sz="2000" spc="-10" dirty="0">
                <a:latin typeface="Arial"/>
                <a:cs typeface="Arial"/>
              </a:rPr>
              <a:t>thói quen </a:t>
            </a:r>
            <a:r>
              <a:rPr sz="2000" spc="5" dirty="0">
                <a:latin typeface="Arial"/>
                <a:cs typeface="Arial"/>
              </a:rPr>
              <a:t>mua </a:t>
            </a:r>
            <a:r>
              <a:rPr sz="2000" spc="-10" dirty="0">
                <a:latin typeface="Arial"/>
                <a:cs typeface="Arial"/>
              </a:rPr>
              <a:t>hàng, bán hàng </a:t>
            </a:r>
            <a:r>
              <a:rPr sz="2000" spc="-5" dirty="0">
                <a:latin typeface="Arial"/>
                <a:cs typeface="Arial"/>
              </a:rPr>
              <a:t>chéo, </a:t>
            </a:r>
            <a:r>
              <a:rPr sz="2000" spc="-10" dirty="0">
                <a:latin typeface="Arial"/>
                <a:cs typeface="Arial"/>
              </a:rPr>
              <a:t>phân đoạn </a:t>
            </a:r>
            <a:r>
              <a:rPr sz="2000" spc="-5" dirty="0">
                <a:latin typeface="Arial"/>
                <a:cs typeface="Arial"/>
              </a:rPr>
              <a:t>thị</a:t>
            </a:r>
            <a:r>
              <a:rPr sz="2000" spc="200" dirty="0">
                <a:latin typeface="Arial"/>
                <a:cs typeface="Arial"/>
              </a:rPr>
              <a:t> </a:t>
            </a:r>
            <a:r>
              <a:rPr sz="2000" spc="-10" dirty="0">
                <a:latin typeface="Arial"/>
                <a:cs typeface="Arial"/>
              </a:rPr>
              <a:t>trường.</a:t>
            </a:r>
            <a:endParaRPr sz="2000">
              <a:latin typeface="Arial"/>
              <a:cs typeface="Arial"/>
            </a:endParaRPr>
          </a:p>
          <a:p>
            <a:pPr marL="561340" indent="-228600">
              <a:lnSpc>
                <a:spcPct val="100000"/>
              </a:lnSpc>
              <a:spcBef>
                <a:spcPts val="1125"/>
              </a:spcBef>
              <a:buClr>
                <a:srgbClr val="9B2C1F"/>
              </a:buClr>
              <a:buSzPct val="85000"/>
              <a:buFont typeface="Wingdings"/>
              <a:buChar char=""/>
              <a:tabLst>
                <a:tab pos="561340" algn="l"/>
              </a:tabLst>
            </a:pPr>
            <a:r>
              <a:rPr sz="2000" b="1" i="1" spc="-10" dirty="0">
                <a:latin typeface="Arial"/>
                <a:cs typeface="Arial"/>
              </a:rPr>
              <a:t>Phân </a:t>
            </a:r>
            <a:r>
              <a:rPr sz="2000" b="1" i="1" spc="-5" dirty="0">
                <a:latin typeface="Arial"/>
                <a:cs typeface="Arial"/>
              </a:rPr>
              <a:t>tích </a:t>
            </a:r>
            <a:r>
              <a:rPr sz="2000" b="1" i="1" spc="-10" dirty="0">
                <a:latin typeface="Arial"/>
                <a:cs typeface="Arial"/>
              </a:rPr>
              <a:t>và </a:t>
            </a:r>
            <a:r>
              <a:rPr sz="2000" b="1" i="1" spc="-5" dirty="0">
                <a:latin typeface="Arial"/>
                <a:cs typeface="Arial"/>
              </a:rPr>
              <a:t>quản lý </a:t>
            </a:r>
            <a:r>
              <a:rPr sz="2000" b="1" i="1" spc="-10" dirty="0">
                <a:latin typeface="Arial"/>
                <a:cs typeface="Arial"/>
              </a:rPr>
              <a:t>rủi</a:t>
            </a:r>
            <a:r>
              <a:rPr sz="2000" b="1" i="1" spc="65" dirty="0">
                <a:latin typeface="Arial"/>
                <a:cs typeface="Arial"/>
              </a:rPr>
              <a:t> </a:t>
            </a:r>
            <a:r>
              <a:rPr sz="2000" b="1" i="1" spc="-15" dirty="0">
                <a:latin typeface="Arial"/>
                <a:cs typeface="Arial"/>
              </a:rPr>
              <a:t>ro</a:t>
            </a:r>
            <a:endParaRPr sz="2000">
              <a:latin typeface="Arial"/>
              <a:cs typeface="Arial"/>
            </a:endParaRPr>
          </a:p>
          <a:p>
            <a:pPr marL="835660" lvl="1" indent="-229235">
              <a:lnSpc>
                <a:spcPct val="100000"/>
              </a:lnSpc>
              <a:spcBef>
                <a:spcPts val="1105"/>
              </a:spcBef>
              <a:buClr>
                <a:srgbClr val="E6B0AB"/>
              </a:buClr>
              <a:buSzPct val="85000"/>
              <a:buFont typeface="Wingdings"/>
              <a:buChar char=""/>
              <a:tabLst>
                <a:tab pos="836294" algn="l"/>
              </a:tabLst>
            </a:pPr>
            <a:r>
              <a:rPr sz="2000" spc="-10" dirty="0">
                <a:latin typeface="Arial"/>
                <a:cs typeface="Arial"/>
              </a:rPr>
              <a:t>Dự báo, duy </a:t>
            </a:r>
            <a:r>
              <a:rPr sz="2000" spc="-5" dirty="0">
                <a:latin typeface="Arial"/>
                <a:cs typeface="Arial"/>
              </a:rPr>
              <a:t>trì </a:t>
            </a:r>
            <a:r>
              <a:rPr sz="2000" dirty="0">
                <a:latin typeface="Arial"/>
                <a:cs typeface="Arial"/>
              </a:rPr>
              <a:t>khách </a:t>
            </a:r>
            <a:r>
              <a:rPr sz="2000" spc="-10" dirty="0">
                <a:latin typeface="Arial"/>
                <a:cs typeface="Arial"/>
              </a:rPr>
              <a:t>hàng, </a:t>
            </a:r>
            <a:r>
              <a:rPr sz="2000" spc="-5" dirty="0">
                <a:latin typeface="Arial"/>
                <a:cs typeface="Arial"/>
              </a:rPr>
              <a:t>cải </a:t>
            </a:r>
            <a:r>
              <a:rPr sz="2000" spc="-10" dirty="0">
                <a:latin typeface="Arial"/>
                <a:cs typeface="Arial"/>
              </a:rPr>
              <a:t>thiện bảo lãnh, </a:t>
            </a:r>
            <a:r>
              <a:rPr sz="2000" spc="-5" dirty="0">
                <a:latin typeface="Arial"/>
                <a:cs typeface="Arial"/>
              </a:rPr>
              <a:t>kiểm soát</a:t>
            </a:r>
            <a:r>
              <a:rPr sz="2000" spc="150" dirty="0">
                <a:latin typeface="Arial"/>
                <a:cs typeface="Arial"/>
              </a:rPr>
              <a:t> </a:t>
            </a:r>
            <a:r>
              <a:rPr sz="2000" spc="-5" dirty="0">
                <a:latin typeface="Arial"/>
                <a:cs typeface="Arial"/>
              </a:rPr>
              <a:t>chất</a:t>
            </a:r>
            <a:endParaRPr sz="2000">
              <a:latin typeface="Arial"/>
              <a:cs typeface="Arial"/>
            </a:endParaRPr>
          </a:p>
          <a:p>
            <a:pPr marL="835660">
              <a:lnSpc>
                <a:spcPct val="100000"/>
              </a:lnSpc>
              <a:spcBef>
                <a:spcPts val="720"/>
              </a:spcBef>
            </a:pPr>
            <a:r>
              <a:rPr sz="2000" spc="-10" dirty="0">
                <a:latin typeface="Arial"/>
                <a:cs typeface="Arial"/>
              </a:rPr>
              <a:t>lượng, phân </a:t>
            </a:r>
            <a:r>
              <a:rPr sz="2000" spc="-5" dirty="0">
                <a:latin typeface="Arial"/>
                <a:cs typeface="Arial"/>
              </a:rPr>
              <a:t>tích </a:t>
            </a:r>
            <a:r>
              <a:rPr sz="2000" spc="-10" dirty="0">
                <a:latin typeface="Arial"/>
                <a:cs typeface="Arial"/>
              </a:rPr>
              <a:t>cạnh</a:t>
            </a:r>
            <a:r>
              <a:rPr sz="2000" spc="55" dirty="0">
                <a:latin typeface="Arial"/>
                <a:cs typeface="Arial"/>
              </a:rPr>
              <a:t> </a:t>
            </a:r>
            <a:r>
              <a:rPr sz="2000" spc="-5" dirty="0">
                <a:latin typeface="Arial"/>
                <a:cs typeface="Arial"/>
              </a:rPr>
              <a:t>tranh.</a:t>
            </a:r>
            <a:endParaRPr sz="2000">
              <a:latin typeface="Arial"/>
              <a:cs typeface="Arial"/>
            </a:endParaRPr>
          </a:p>
          <a:p>
            <a:pPr marL="561340" indent="-228600">
              <a:lnSpc>
                <a:spcPct val="100000"/>
              </a:lnSpc>
              <a:spcBef>
                <a:spcPts val="1135"/>
              </a:spcBef>
              <a:buClr>
                <a:srgbClr val="9B2C1F"/>
              </a:buClr>
              <a:buSzPct val="85000"/>
              <a:buFont typeface="Wingdings"/>
              <a:buChar char=""/>
              <a:tabLst>
                <a:tab pos="561340" algn="l"/>
              </a:tabLst>
            </a:pPr>
            <a:r>
              <a:rPr sz="2000" b="1" i="1" spc="-10" dirty="0">
                <a:latin typeface="Arial"/>
                <a:cs typeface="Arial"/>
              </a:rPr>
              <a:t>Phát </a:t>
            </a:r>
            <a:r>
              <a:rPr sz="2000" b="1" i="1" spc="-5" dirty="0">
                <a:latin typeface="Arial"/>
                <a:cs typeface="Arial"/>
              </a:rPr>
              <a:t>hiện gian lận </a:t>
            </a:r>
            <a:r>
              <a:rPr sz="2000" b="1" i="1" spc="-10" dirty="0">
                <a:latin typeface="Arial"/>
                <a:cs typeface="Arial"/>
              </a:rPr>
              <a:t>và </a:t>
            </a:r>
            <a:r>
              <a:rPr sz="2000" b="1" i="1" spc="-5" dirty="0">
                <a:latin typeface="Arial"/>
                <a:cs typeface="Arial"/>
              </a:rPr>
              <a:t>phát hiện </a:t>
            </a:r>
            <a:r>
              <a:rPr sz="2000" b="1" i="1" spc="-10" dirty="0">
                <a:latin typeface="Arial"/>
                <a:cs typeface="Arial"/>
              </a:rPr>
              <a:t>mẫu bất </a:t>
            </a:r>
            <a:r>
              <a:rPr sz="2000" b="1" i="1" spc="-5" dirty="0">
                <a:latin typeface="Arial"/>
                <a:cs typeface="Arial"/>
              </a:rPr>
              <a:t>thường (ngoại</a:t>
            </a:r>
            <a:r>
              <a:rPr sz="2000" b="1" i="1" spc="130" dirty="0">
                <a:latin typeface="Arial"/>
                <a:cs typeface="Arial"/>
              </a:rPr>
              <a:t> </a:t>
            </a:r>
            <a:r>
              <a:rPr sz="2000" b="1" i="1" spc="-10" dirty="0">
                <a:latin typeface="Arial"/>
                <a:cs typeface="Arial"/>
              </a:rPr>
              <a:t>lai)</a:t>
            </a:r>
            <a:endParaRPr sz="2000">
              <a:latin typeface="Arial"/>
              <a:cs typeface="Arial"/>
            </a:endParaRPr>
          </a:p>
          <a:p>
            <a:pPr marL="287020" indent="-274320">
              <a:lnSpc>
                <a:spcPct val="100000"/>
              </a:lnSpc>
              <a:spcBef>
                <a:spcPts val="1320"/>
              </a:spcBef>
              <a:buClr>
                <a:srgbClr val="D24717"/>
              </a:buClr>
              <a:buSzPct val="85000"/>
              <a:buFont typeface="Arial"/>
              <a:buChar char=""/>
              <a:tabLst>
                <a:tab pos="286385" algn="l"/>
                <a:tab pos="287020" algn="l"/>
              </a:tabLst>
            </a:pPr>
            <a:r>
              <a:rPr sz="2000" b="1" spc="-5" dirty="0">
                <a:latin typeface="Arial"/>
                <a:cs typeface="Arial"/>
              </a:rPr>
              <a:t>Ứng dụng</a:t>
            </a:r>
            <a:r>
              <a:rPr sz="2000" b="1" spc="5" dirty="0">
                <a:latin typeface="Arial"/>
                <a:cs typeface="Arial"/>
              </a:rPr>
              <a:t> </a:t>
            </a:r>
            <a:r>
              <a:rPr sz="2000" b="1" spc="-5" dirty="0">
                <a:latin typeface="Arial"/>
                <a:cs typeface="Arial"/>
              </a:rPr>
              <a:t>khác</a:t>
            </a:r>
            <a:endParaRPr sz="2000">
              <a:latin typeface="Arial"/>
              <a:cs typeface="Arial"/>
            </a:endParaRPr>
          </a:p>
          <a:p>
            <a:pPr marL="561340" lvl="1" indent="-228600">
              <a:lnSpc>
                <a:spcPct val="100000"/>
              </a:lnSpc>
              <a:spcBef>
                <a:spcPts val="1130"/>
              </a:spcBef>
              <a:buClr>
                <a:srgbClr val="9B2C1F"/>
              </a:buClr>
              <a:buSzPct val="85000"/>
              <a:buFont typeface="Wingdings"/>
              <a:buChar char=""/>
              <a:tabLst>
                <a:tab pos="561340" algn="l"/>
              </a:tabLst>
            </a:pPr>
            <a:r>
              <a:rPr sz="2000" b="1" i="1" spc="-5" dirty="0">
                <a:latin typeface="Arial"/>
                <a:cs typeface="Arial"/>
              </a:rPr>
              <a:t>Khai</a:t>
            </a:r>
            <a:r>
              <a:rPr sz="2000" b="1" i="1" spc="350" dirty="0">
                <a:latin typeface="Arial"/>
                <a:cs typeface="Arial"/>
              </a:rPr>
              <a:t> </a:t>
            </a:r>
            <a:r>
              <a:rPr sz="2000" b="1" i="1" spc="-5" dirty="0">
                <a:latin typeface="Arial"/>
                <a:cs typeface="Arial"/>
              </a:rPr>
              <a:t>khoáng</a:t>
            </a:r>
            <a:r>
              <a:rPr sz="2000" b="1" i="1" spc="365" dirty="0">
                <a:latin typeface="Arial"/>
                <a:cs typeface="Arial"/>
              </a:rPr>
              <a:t> </a:t>
            </a:r>
            <a:r>
              <a:rPr sz="2000" b="1" i="1" spc="-25" dirty="0">
                <a:latin typeface="Arial"/>
                <a:cs typeface="Arial"/>
              </a:rPr>
              <a:t>Text</a:t>
            </a:r>
            <a:r>
              <a:rPr sz="2000" b="1" i="1" spc="365" dirty="0">
                <a:latin typeface="Arial"/>
                <a:cs typeface="Arial"/>
              </a:rPr>
              <a:t> </a:t>
            </a:r>
            <a:r>
              <a:rPr sz="2000" b="1" i="1" dirty="0">
                <a:latin typeface="Arial"/>
                <a:cs typeface="Arial"/>
              </a:rPr>
              <a:t>(nhóm</a:t>
            </a:r>
            <a:r>
              <a:rPr sz="2000" b="1" i="1" spc="360" dirty="0">
                <a:latin typeface="Arial"/>
                <a:cs typeface="Arial"/>
              </a:rPr>
              <a:t> </a:t>
            </a:r>
            <a:r>
              <a:rPr sz="2000" b="1" i="1" spc="-5" dirty="0">
                <a:latin typeface="Arial"/>
                <a:cs typeface="Arial"/>
              </a:rPr>
              <a:t>mới,</a:t>
            </a:r>
            <a:r>
              <a:rPr sz="2000" b="1" i="1" spc="330" dirty="0">
                <a:latin typeface="Arial"/>
                <a:cs typeface="Arial"/>
              </a:rPr>
              <a:t> </a:t>
            </a:r>
            <a:r>
              <a:rPr sz="2000" b="1" i="1" spc="-5" dirty="0">
                <a:latin typeface="Arial"/>
                <a:cs typeface="Arial"/>
              </a:rPr>
              <a:t>email,</a:t>
            </a:r>
            <a:r>
              <a:rPr sz="2000" b="1" i="1" spc="345" dirty="0">
                <a:latin typeface="Arial"/>
                <a:cs typeface="Arial"/>
              </a:rPr>
              <a:t> </a:t>
            </a:r>
            <a:r>
              <a:rPr sz="2000" b="1" i="1" spc="-5" dirty="0">
                <a:latin typeface="Arial"/>
                <a:cs typeface="Arial"/>
              </a:rPr>
              <a:t>tài</a:t>
            </a:r>
            <a:r>
              <a:rPr sz="2000" b="1" i="1" spc="325" dirty="0">
                <a:latin typeface="Arial"/>
                <a:cs typeface="Arial"/>
              </a:rPr>
              <a:t> </a:t>
            </a:r>
            <a:r>
              <a:rPr sz="2000" b="1" i="1" spc="-5" dirty="0">
                <a:latin typeface="Arial"/>
                <a:cs typeface="Arial"/>
              </a:rPr>
              <a:t>liệu)</a:t>
            </a:r>
            <a:r>
              <a:rPr sz="2000" b="1" i="1" spc="335" dirty="0">
                <a:latin typeface="Arial"/>
                <a:cs typeface="Arial"/>
              </a:rPr>
              <a:t> </a:t>
            </a:r>
            <a:r>
              <a:rPr sz="2000" b="1" i="1" spc="-10" dirty="0">
                <a:latin typeface="Arial"/>
                <a:cs typeface="Arial"/>
              </a:rPr>
              <a:t>và</a:t>
            </a:r>
            <a:r>
              <a:rPr sz="2000" b="1" i="1" spc="350" dirty="0">
                <a:latin typeface="Arial"/>
                <a:cs typeface="Arial"/>
              </a:rPr>
              <a:t> </a:t>
            </a:r>
            <a:r>
              <a:rPr sz="2000" b="1" i="1" spc="-5" dirty="0">
                <a:latin typeface="Arial"/>
                <a:cs typeface="Arial"/>
              </a:rPr>
              <a:t>khai</a:t>
            </a:r>
            <a:r>
              <a:rPr sz="2000" b="1" i="1" spc="350" dirty="0">
                <a:latin typeface="Arial"/>
                <a:cs typeface="Arial"/>
              </a:rPr>
              <a:t> </a:t>
            </a:r>
            <a:r>
              <a:rPr sz="2000" b="1" i="1" spc="-5" dirty="0">
                <a:latin typeface="Arial"/>
                <a:cs typeface="Arial"/>
              </a:rPr>
              <a:t>khoáng</a:t>
            </a:r>
            <a:endParaRPr sz="2000">
              <a:latin typeface="Arial"/>
              <a:cs typeface="Arial"/>
            </a:endParaRPr>
          </a:p>
          <a:p>
            <a:pPr marL="560705">
              <a:lnSpc>
                <a:spcPct val="100000"/>
              </a:lnSpc>
              <a:spcBef>
                <a:spcPts val="720"/>
              </a:spcBef>
            </a:pPr>
            <a:r>
              <a:rPr sz="2000" b="1" i="1" spc="-20" dirty="0">
                <a:latin typeface="Arial"/>
                <a:cs typeface="Arial"/>
              </a:rPr>
              <a:t>Web.</a:t>
            </a:r>
            <a:endParaRPr sz="2000">
              <a:latin typeface="Arial"/>
              <a:cs typeface="Arial"/>
            </a:endParaRPr>
          </a:p>
          <a:p>
            <a:pPr marL="561340" lvl="1" indent="-228600">
              <a:lnSpc>
                <a:spcPct val="100000"/>
              </a:lnSpc>
              <a:spcBef>
                <a:spcPts val="1105"/>
              </a:spcBef>
              <a:buClr>
                <a:srgbClr val="9B2C1F"/>
              </a:buClr>
              <a:buSzPct val="85000"/>
              <a:buFont typeface="Wingdings"/>
              <a:buChar char=""/>
              <a:tabLst>
                <a:tab pos="561340" algn="l"/>
              </a:tabLst>
            </a:pPr>
            <a:r>
              <a:rPr sz="2000" b="1" i="1" spc="-5" dirty="0">
                <a:latin typeface="Arial"/>
                <a:cs typeface="Arial"/>
              </a:rPr>
              <a:t>Khai khoáng dữ liệu</a:t>
            </a:r>
            <a:r>
              <a:rPr sz="2000" b="1" i="1" spc="35" dirty="0">
                <a:latin typeface="Arial"/>
                <a:cs typeface="Arial"/>
              </a:rPr>
              <a:t> </a:t>
            </a:r>
            <a:r>
              <a:rPr sz="2000" b="1" i="1" dirty="0">
                <a:latin typeface="Arial"/>
                <a:cs typeface="Arial"/>
              </a:rPr>
              <a:t>dòng.</a:t>
            </a:r>
            <a:endParaRPr sz="2000">
              <a:latin typeface="Arial"/>
              <a:cs typeface="Arial"/>
            </a:endParaRPr>
          </a:p>
        </p:txBody>
      </p:sp>
      <p:sp>
        <p:nvSpPr>
          <p:cNvPr id="6" name="object 6"/>
          <p:cNvSpPr txBox="1"/>
          <p:nvPr/>
        </p:nvSpPr>
        <p:spPr>
          <a:xfrm>
            <a:off x="780694" y="6232652"/>
            <a:ext cx="4458970" cy="329565"/>
          </a:xfrm>
          <a:prstGeom prst="rect">
            <a:avLst/>
          </a:prstGeom>
        </p:spPr>
        <p:txBody>
          <a:bodyPr vert="horz" wrap="square" lIns="0" tIns="11430" rIns="0" bIns="0" rtlCol="0">
            <a:spAutoFit/>
          </a:bodyPr>
          <a:lstStyle/>
          <a:p>
            <a:pPr marL="241300" indent="-228600">
              <a:lnSpc>
                <a:spcPct val="100000"/>
              </a:lnSpc>
              <a:spcBef>
                <a:spcPts val="90"/>
              </a:spcBef>
              <a:buClr>
                <a:srgbClr val="9B2C1F"/>
              </a:buClr>
              <a:buSzPct val="85000"/>
              <a:buFont typeface="Wingdings"/>
              <a:buChar char=""/>
              <a:tabLst>
                <a:tab pos="241300" algn="l"/>
              </a:tabLst>
            </a:pPr>
            <a:r>
              <a:rPr sz="2000" b="1" i="1" spc="-10" dirty="0">
                <a:latin typeface="Arial"/>
                <a:cs typeface="Arial"/>
              </a:rPr>
              <a:t>Phân </a:t>
            </a:r>
            <a:r>
              <a:rPr sz="2000" b="1" i="1" spc="-5" dirty="0">
                <a:latin typeface="Arial"/>
                <a:cs typeface="Arial"/>
              </a:rPr>
              <a:t>tích </a:t>
            </a:r>
            <a:r>
              <a:rPr sz="2000" b="1" i="1" spc="-10" dirty="0">
                <a:latin typeface="Arial"/>
                <a:cs typeface="Arial"/>
              </a:rPr>
              <a:t>DNA và </a:t>
            </a:r>
            <a:r>
              <a:rPr sz="2000" b="1" i="1" spc="-5" dirty="0">
                <a:latin typeface="Arial"/>
                <a:cs typeface="Arial"/>
              </a:rPr>
              <a:t>dữ </a:t>
            </a:r>
            <a:r>
              <a:rPr sz="2000" b="1" i="1" spc="-10" dirty="0">
                <a:latin typeface="Arial"/>
                <a:cs typeface="Arial"/>
              </a:rPr>
              <a:t>liệu </a:t>
            </a:r>
            <a:r>
              <a:rPr sz="2000" b="1" i="1" spc="-5" dirty="0">
                <a:latin typeface="Arial"/>
                <a:cs typeface="Arial"/>
              </a:rPr>
              <a:t>sinh</a:t>
            </a:r>
            <a:r>
              <a:rPr sz="2000" b="1" i="1" spc="10" dirty="0">
                <a:latin typeface="Arial"/>
                <a:cs typeface="Arial"/>
              </a:rPr>
              <a:t> </a:t>
            </a:r>
            <a:r>
              <a:rPr sz="2000" b="1" i="1" spc="-5" dirty="0">
                <a:latin typeface="Arial"/>
                <a:cs typeface="Arial"/>
              </a:rPr>
              <a:t>học.</a:t>
            </a:r>
            <a:endParaRPr sz="2000">
              <a:latin typeface="Arial"/>
              <a:cs typeface="Arial"/>
            </a:endParaRPr>
          </a:p>
        </p:txBody>
      </p:sp>
      <p:grpSp>
        <p:nvGrpSpPr>
          <p:cNvPr id="7" name="object 7"/>
          <p:cNvGrpSpPr/>
          <p:nvPr/>
        </p:nvGrpSpPr>
        <p:grpSpPr>
          <a:xfrm>
            <a:off x="767981" y="291211"/>
            <a:ext cx="552450" cy="265430"/>
            <a:chOff x="767981" y="291211"/>
            <a:chExt cx="552450" cy="265430"/>
          </a:xfrm>
        </p:grpSpPr>
        <p:sp>
          <p:nvSpPr>
            <p:cNvPr id="8" name="object 8"/>
            <p:cNvSpPr/>
            <p:nvPr/>
          </p:nvSpPr>
          <p:spPr>
            <a:xfrm>
              <a:off x="772553" y="295783"/>
              <a:ext cx="543166" cy="25628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772553" y="295783"/>
              <a:ext cx="543560" cy="256540"/>
            </a:xfrm>
            <a:custGeom>
              <a:avLst/>
              <a:gdLst/>
              <a:ahLst/>
              <a:cxnLst/>
              <a:rect l="l" t="t" r="r" b="b"/>
              <a:pathLst>
                <a:path w="543560" h="256540">
                  <a:moveTo>
                    <a:pt x="494207" y="207391"/>
                  </a:moveTo>
                  <a:lnTo>
                    <a:pt x="543166" y="207391"/>
                  </a:lnTo>
                  <a:lnTo>
                    <a:pt x="543166" y="256286"/>
                  </a:lnTo>
                  <a:lnTo>
                    <a:pt x="494207" y="256286"/>
                  </a:lnTo>
                  <a:lnTo>
                    <a:pt x="494207" y="207391"/>
                  </a:lnTo>
                  <a:close/>
                </a:path>
                <a:path w="543560" h="256540">
                  <a:moveTo>
                    <a:pt x="195503" y="207391"/>
                  </a:moveTo>
                  <a:lnTo>
                    <a:pt x="244436" y="207391"/>
                  </a:lnTo>
                  <a:lnTo>
                    <a:pt x="244436" y="256286"/>
                  </a:lnTo>
                  <a:lnTo>
                    <a:pt x="195503" y="256286"/>
                  </a:lnTo>
                  <a:lnTo>
                    <a:pt x="195503" y="207391"/>
                  </a:lnTo>
                  <a:close/>
                </a:path>
                <a:path w="543560" h="256540">
                  <a:moveTo>
                    <a:pt x="285648" y="4445"/>
                  </a:moveTo>
                  <a:lnTo>
                    <a:pt x="452983" y="4445"/>
                  </a:lnTo>
                  <a:lnTo>
                    <a:pt x="452983" y="40005"/>
                  </a:lnTo>
                  <a:lnTo>
                    <a:pt x="442577" y="51313"/>
                  </a:lnTo>
                  <a:lnTo>
                    <a:pt x="432085" y="64849"/>
                  </a:lnTo>
                  <a:lnTo>
                    <a:pt x="410844" y="98552"/>
                  </a:lnTo>
                  <a:lnTo>
                    <a:pt x="391975" y="137874"/>
                  </a:lnTo>
                  <a:lnTo>
                    <a:pt x="378193" y="179578"/>
                  </a:lnTo>
                  <a:lnTo>
                    <a:pt x="369816" y="220218"/>
                  </a:lnTo>
                  <a:lnTo>
                    <a:pt x="367144" y="256286"/>
                  </a:lnTo>
                  <a:lnTo>
                    <a:pt x="319951" y="256286"/>
                  </a:lnTo>
                  <a:lnTo>
                    <a:pt x="326021" y="202834"/>
                  </a:lnTo>
                  <a:lnTo>
                    <a:pt x="341807" y="148336"/>
                  </a:lnTo>
                  <a:lnTo>
                    <a:pt x="365898" y="96218"/>
                  </a:lnTo>
                  <a:lnTo>
                    <a:pt x="396913" y="49911"/>
                  </a:lnTo>
                  <a:lnTo>
                    <a:pt x="285648" y="49911"/>
                  </a:lnTo>
                  <a:lnTo>
                    <a:pt x="285648" y="4445"/>
                  </a:lnTo>
                  <a:close/>
                </a:path>
                <a:path w="543560" h="256540">
                  <a:moveTo>
                    <a:pt x="72440" y="0"/>
                  </a:moveTo>
                  <a:lnTo>
                    <a:pt x="112140" y="0"/>
                  </a:lnTo>
                  <a:lnTo>
                    <a:pt x="112140" y="256286"/>
                  </a:lnTo>
                  <a:lnTo>
                    <a:pt x="63207" y="256286"/>
                  </a:lnTo>
                  <a:lnTo>
                    <a:pt x="63207" y="71882"/>
                  </a:lnTo>
                  <a:lnTo>
                    <a:pt x="49206" y="83623"/>
                  </a:lnTo>
                  <a:lnTo>
                    <a:pt x="34004" y="93710"/>
                  </a:lnTo>
                  <a:lnTo>
                    <a:pt x="17602" y="102153"/>
                  </a:lnTo>
                  <a:lnTo>
                    <a:pt x="0" y="108966"/>
                  </a:lnTo>
                  <a:lnTo>
                    <a:pt x="0" y="64516"/>
                  </a:lnTo>
                  <a:lnTo>
                    <a:pt x="9787" y="60733"/>
                  </a:lnTo>
                  <a:lnTo>
                    <a:pt x="19985" y="55499"/>
                  </a:lnTo>
                  <a:lnTo>
                    <a:pt x="51966" y="31646"/>
                  </a:lnTo>
                  <a:lnTo>
                    <a:pt x="67378" y="11263"/>
                  </a:lnTo>
                  <a:lnTo>
                    <a:pt x="72440" y="0"/>
                  </a:lnTo>
                  <a:close/>
                </a:path>
              </a:pathLst>
            </a:custGeom>
            <a:ln w="9144">
              <a:solidFill>
                <a:srgbClr val="D03E0C"/>
              </a:solidFill>
            </a:ln>
          </p:spPr>
          <p:txBody>
            <a:bodyPr wrap="square" lIns="0" tIns="0" rIns="0" bIns="0" rtlCol="0"/>
            <a:lstStyle/>
            <a:p>
              <a:endParaRPr/>
            </a:p>
          </p:txBody>
        </p:sp>
      </p:grpSp>
      <p:grpSp>
        <p:nvGrpSpPr>
          <p:cNvPr id="10" name="object 10"/>
          <p:cNvGrpSpPr/>
          <p:nvPr/>
        </p:nvGrpSpPr>
        <p:grpSpPr>
          <a:xfrm>
            <a:off x="1457325" y="224536"/>
            <a:ext cx="3747770" cy="401955"/>
            <a:chOff x="1457325" y="224536"/>
            <a:chExt cx="3747770" cy="401955"/>
          </a:xfrm>
        </p:grpSpPr>
        <p:sp>
          <p:nvSpPr>
            <p:cNvPr id="11" name="object 11"/>
            <p:cNvSpPr/>
            <p:nvPr/>
          </p:nvSpPr>
          <p:spPr>
            <a:xfrm>
              <a:off x="1461897" y="229108"/>
              <a:ext cx="3738372" cy="392811"/>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2723007" y="356362"/>
              <a:ext cx="2315845" cy="266065"/>
            </a:xfrm>
            <a:custGeom>
              <a:avLst/>
              <a:gdLst/>
              <a:ahLst/>
              <a:cxnLst/>
              <a:rect l="l" t="t" r="r" b="b"/>
              <a:pathLst>
                <a:path w="2315845" h="266065">
                  <a:moveTo>
                    <a:pt x="0" y="216662"/>
                  </a:moveTo>
                  <a:lnTo>
                    <a:pt x="48894" y="216662"/>
                  </a:lnTo>
                  <a:lnTo>
                    <a:pt x="48894" y="265557"/>
                  </a:lnTo>
                  <a:lnTo>
                    <a:pt x="0" y="265557"/>
                  </a:lnTo>
                  <a:lnTo>
                    <a:pt x="0" y="216662"/>
                  </a:lnTo>
                  <a:close/>
                </a:path>
                <a:path w="2315845" h="266065">
                  <a:moveTo>
                    <a:pt x="2280539" y="0"/>
                  </a:moveTo>
                  <a:lnTo>
                    <a:pt x="2245995" y="94741"/>
                  </a:lnTo>
                  <a:lnTo>
                    <a:pt x="2315718" y="94741"/>
                  </a:lnTo>
                  <a:lnTo>
                    <a:pt x="2280539" y="0"/>
                  </a:lnTo>
                  <a:close/>
                </a:path>
                <a:path w="2315845" h="266065">
                  <a:moveTo>
                    <a:pt x="1424051" y="0"/>
                  </a:moveTo>
                  <a:lnTo>
                    <a:pt x="1389507" y="94741"/>
                  </a:lnTo>
                  <a:lnTo>
                    <a:pt x="1459230" y="94741"/>
                  </a:lnTo>
                  <a:lnTo>
                    <a:pt x="1424051" y="0"/>
                  </a:lnTo>
                  <a:close/>
                </a:path>
              </a:pathLst>
            </a:custGeom>
            <a:ln w="9144">
              <a:solidFill>
                <a:srgbClr val="D03E0C"/>
              </a:solidFill>
            </a:ln>
          </p:spPr>
          <p:txBody>
            <a:bodyPr wrap="square" lIns="0" tIns="0" rIns="0" bIns="0" rtlCol="0"/>
            <a:lstStyle/>
            <a:p>
              <a:endParaRPr/>
            </a:p>
          </p:txBody>
        </p:sp>
        <p:sp>
          <p:nvSpPr>
            <p:cNvPr id="13" name="object 13"/>
            <p:cNvSpPr/>
            <p:nvPr/>
          </p:nvSpPr>
          <p:spPr>
            <a:xfrm>
              <a:off x="2435605" y="335406"/>
              <a:ext cx="118237" cy="178181"/>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1461897" y="230124"/>
              <a:ext cx="3738879" cy="326390"/>
            </a:xfrm>
            <a:custGeom>
              <a:avLst/>
              <a:gdLst/>
              <a:ahLst/>
              <a:cxnLst/>
              <a:rect l="l" t="t" r="r" b="b"/>
              <a:pathLst>
                <a:path w="3738879" h="326390">
                  <a:moveTo>
                    <a:pt x="3686810" y="66675"/>
                  </a:moveTo>
                  <a:lnTo>
                    <a:pt x="3738372" y="66675"/>
                  </a:lnTo>
                  <a:lnTo>
                    <a:pt x="3738372" y="321945"/>
                  </a:lnTo>
                  <a:lnTo>
                    <a:pt x="3686810" y="321945"/>
                  </a:lnTo>
                  <a:lnTo>
                    <a:pt x="3686810" y="66675"/>
                  </a:lnTo>
                  <a:close/>
                </a:path>
                <a:path w="3738879" h="326390">
                  <a:moveTo>
                    <a:pt x="3514979" y="66675"/>
                  </a:moveTo>
                  <a:lnTo>
                    <a:pt x="3569462" y="66675"/>
                  </a:lnTo>
                  <a:lnTo>
                    <a:pt x="3671697" y="321945"/>
                  </a:lnTo>
                  <a:lnTo>
                    <a:pt x="3615563" y="321945"/>
                  </a:lnTo>
                  <a:lnTo>
                    <a:pt x="3593338" y="263905"/>
                  </a:lnTo>
                  <a:lnTo>
                    <a:pt x="3491229" y="263905"/>
                  </a:lnTo>
                  <a:lnTo>
                    <a:pt x="3470275" y="321945"/>
                  </a:lnTo>
                  <a:lnTo>
                    <a:pt x="3415538" y="321945"/>
                  </a:lnTo>
                  <a:lnTo>
                    <a:pt x="3514979" y="66675"/>
                  </a:lnTo>
                  <a:close/>
                </a:path>
                <a:path w="3738879" h="326390">
                  <a:moveTo>
                    <a:pt x="3185667" y="66675"/>
                  </a:moveTo>
                  <a:lnTo>
                    <a:pt x="3237229" y="66675"/>
                  </a:lnTo>
                  <a:lnTo>
                    <a:pt x="3237229" y="167131"/>
                  </a:lnTo>
                  <a:lnTo>
                    <a:pt x="3338194" y="167131"/>
                  </a:lnTo>
                  <a:lnTo>
                    <a:pt x="3338194" y="66675"/>
                  </a:lnTo>
                  <a:lnTo>
                    <a:pt x="3389756" y="66675"/>
                  </a:lnTo>
                  <a:lnTo>
                    <a:pt x="3389756" y="321945"/>
                  </a:lnTo>
                  <a:lnTo>
                    <a:pt x="3338194" y="321945"/>
                  </a:lnTo>
                  <a:lnTo>
                    <a:pt x="3338194" y="210312"/>
                  </a:lnTo>
                  <a:lnTo>
                    <a:pt x="3237229" y="210312"/>
                  </a:lnTo>
                  <a:lnTo>
                    <a:pt x="3237229" y="321945"/>
                  </a:lnTo>
                  <a:lnTo>
                    <a:pt x="3185667" y="321945"/>
                  </a:lnTo>
                  <a:lnTo>
                    <a:pt x="3185667" y="66675"/>
                  </a:lnTo>
                  <a:close/>
                </a:path>
                <a:path w="3738879" h="326390">
                  <a:moveTo>
                    <a:pt x="2930143" y="66675"/>
                  </a:moveTo>
                  <a:lnTo>
                    <a:pt x="2981705" y="66675"/>
                  </a:lnTo>
                  <a:lnTo>
                    <a:pt x="2981705" y="180086"/>
                  </a:lnTo>
                  <a:lnTo>
                    <a:pt x="3085845" y="66675"/>
                  </a:lnTo>
                  <a:lnTo>
                    <a:pt x="3155061" y="66675"/>
                  </a:lnTo>
                  <a:lnTo>
                    <a:pt x="3058922" y="166115"/>
                  </a:lnTo>
                  <a:lnTo>
                    <a:pt x="3160267" y="321945"/>
                  </a:lnTo>
                  <a:lnTo>
                    <a:pt x="3093592" y="321945"/>
                  </a:lnTo>
                  <a:lnTo>
                    <a:pt x="3023489" y="202184"/>
                  </a:lnTo>
                  <a:lnTo>
                    <a:pt x="2981705" y="244855"/>
                  </a:lnTo>
                  <a:lnTo>
                    <a:pt x="2981705" y="321945"/>
                  </a:lnTo>
                  <a:lnTo>
                    <a:pt x="2930143" y="321945"/>
                  </a:lnTo>
                  <a:lnTo>
                    <a:pt x="2930143" y="66675"/>
                  </a:lnTo>
                  <a:close/>
                </a:path>
                <a:path w="3738879" h="326390">
                  <a:moveTo>
                    <a:pt x="2658491" y="66675"/>
                  </a:moveTo>
                  <a:lnTo>
                    <a:pt x="2712974" y="66675"/>
                  </a:lnTo>
                  <a:lnTo>
                    <a:pt x="2815208" y="321945"/>
                  </a:lnTo>
                  <a:lnTo>
                    <a:pt x="2759075" y="321945"/>
                  </a:lnTo>
                  <a:lnTo>
                    <a:pt x="2736850" y="263905"/>
                  </a:lnTo>
                  <a:lnTo>
                    <a:pt x="2634741" y="263905"/>
                  </a:lnTo>
                  <a:lnTo>
                    <a:pt x="2613787" y="321945"/>
                  </a:lnTo>
                  <a:lnTo>
                    <a:pt x="2559050" y="321945"/>
                  </a:lnTo>
                  <a:lnTo>
                    <a:pt x="2658491" y="66675"/>
                  </a:lnTo>
                  <a:close/>
                </a:path>
                <a:path w="3738879" h="326390">
                  <a:moveTo>
                    <a:pt x="2328672" y="66675"/>
                  </a:moveTo>
                  <a:lnTo>
                    <a:pt x="2380106" y="66675"/>
                  </a:lnTo>
                  <a:lnTo>
                    <a:pt x="2380106" y="204977"/>
                  </a:lnTo>
                  <a:lnTo>
                    <a:pt x="2380226" y="219932"/>
                  </a:lnTo>
                  <a:lnTo>
                    <a:pt x="2387663" y="261747"/>
                  </a:lnTo>
                  <a:lnTo>
                    <a:pt x="2421657" y="281600"/>
                  </a:lnTo>
                  <a:lnTo>
                    <a:pt x="2431923" y="282193"/>
                  </a:lnTo>
                  <a:lnTo>
                    <a:pt x="2442208" y="281644"/>
                  </a:lnTo>
                  <a:lnTo>
                    <a:pt x="2476712" y="257516"/>
                  </a:lnTo>
                  <a:lnTo>
                    <a:pt x="2480691" y="207899"/>
                  </a:lnTo>
                  <a:lnTo>
                    <a:pt x="2480691" y="66675"/>
                  </a:lnTo>
                  <a:lnTo>
                    <a:pt x="2532126" y="66675"/>
                  </a:lnTo>
                  <a:lnTo>
                    <a:pt x="2532126" y="200787"/>
                  </a:lnTo>
                  <a:lnTo>
                    <a:pt x="2531864" y="222071"/>
                  </a:lnTo>
                  <a:lnTo>
                    <a:pt x="2527935" y="265684"/>
                  </a:lnTo>
                  <a:lnTo>
                    <a:pt x="2506473" y="303924"/>
                  </a:lnTo>
                  <a:lnTo>
                    <a:pt x="2472451" y="321923"/>
                  </a:lnTo>
                  <a:lnTo>
                    <a:pt x="2433447" y="326263"/>
                  </a:lnTo>
                  <a:lnTo>
                    <a:pt x="2416256" y="325739"/>
                  </a:lnTo>
                  <a:lnTo>
                    <a:pt x="2377948" y="317880"/>
                  </a:lnTo>
                  <a:lnTo>
                    <a:pt x="2343126" y="289073"/>
                  </a:lnTo>
                  <a:lnTo>
                    <a:pt x="2329910" y="240442"/>
                  </a:lnTo>
                  <a:lnTo>
                    <a:pt x="2328672" y="202818"/>
                  </a:lnTo>
                  <a:lnTo>
                    <a:pt x="2328672" y="66675"/>
                  </a:lnTo>
                  <a:close/>
                </a:path>
                <a:path w="3738879" h="326390">
                  <a:moveTo>
                    <a:pt x="1439417" y="66675"/>
                  </a:moveTo>
                  <a:lnTo>
                    <a:pt x="1489583" y="66675"/>
                  </a:lnTo>
                  <a:lnTo>
                    <a:pt x="1594104" y="237109"/>
                  </a:lnTo>
                  <a:lnTo>
                    <a:pt x="1594104" y="66675"/>
                  </a:lnTo>
                  <a:lnTo>
                    <a:pt x="1641983" y="66675"/>
                  </a:lnTo>
                  <a:lnTo>
                    <a:pt x="1641983" y="321945"/>
                  </a:lnTo>
                  <a:lnTo>
                    <a:pt x="1590294" y="321945"/>
                  </a:lnTo>
                  <a:lnTo>
                    <a:pt x="1487297" y="155448"/>
                  </a:lnTo>
                  <a:lnTo>
                    <a:pt x="1487297" y="321945"/>
                  </a:lnTo>
                  <a:lnTo>
                    <a:pt x="1439417" y="321945"/>
                  </a:lnTo>
                  <a:lnTo>
                    <a:pt x="1439417" y="66675"/>
                  </a:lnTo>
                  <a:close/>
                </a:path>
                <a:path w="3738879" h="326390">
                  <a:moveTo>
                    <a:pt x="1182623" y="66675"/>
                  </a:moveTo>
                  <a:lnTo>
                    <a:pt x="1234059" y="66675"/>
                  </a:lnTo>
                  <a:lnTo>
                    <a:pt x="1234059" y="204977"/>
                  </a:lnTo>
                  <a:lnTo>
                    <a:pt x="1234178" y="219932"/>
                  </a:lnTo>
                  <a:lnTo>
                    <a:pt x="1241615" y="261747"/>
                  </a:lnTo>
                  <a:lnTo>
                    <a:pt x="1275609" y="281600"/>
                  </a:lnTo>
                  <a:lnTo>
                    <a:pt x="1285875" y="282193"/>
                  </a:lnTo>
                  <a:lnTo>
                    <a:pt x="1296160" y="281644"/>
                  </a:lnTo>
                  <a:lnTo>
                    <a:pt x="1330664" y="257516"/>
                  </a:lnTo>
                  <a:lnTo>
                    <a:pt x="1334642" y="207899"/>
                  </a:lnTo>
                  <a:lnTo>
                    <a:pt x="1334642" y="66675"/>
                  </a:lnTo>
                  <a:lnTo>
                    <a:pt x="1386078" y="66675"/>
                  </a:lnTo>
                  <a:lnTo>
                    <a:pt x="1386078" y="200787"/>
                  </a:lnTo>
                  <a:lnTo>
                    <a:pt x="1385816" y="222071"/>
                  </a:lnTo>
                  <a:lnTo>
                    <a:pt x="1381886" y="265684"/>
                  </a:lnTo>
                  <a:lnTo>
                    <a:pt x="1360425" y="303924"/>
                  </a:lnTo>
                  <a:lnTo>
                    <a:pt x="1326403" y="321923"/>
                  </a:lnTo>
                  <a:lnTo>
                    <a:pt x="1287398" y="326263"/>
                  </a:lnTo>
                  <a:lnTo>
                    <a:pt x="1270208" y="325739"/>
                  </a:lnTo>
                  <a:lnTo>
                    <a:pt x="1231900" y="317880"/>
                  </a:lnTo>
                  <a:lnTo>
                    <a:pt x="1197078" y="289073"/>
                  </a:lnTo>
                  <a:lnTo>
                    <a:pt x="1183862" y="240442"/>
                  </a:lnTo>
                  <a:lnTo>
                    <a:pt x="1182623" y="202818"/>
                  </a:lnTo>
                  <a:lnTo>
                    <a:pt x="1182623" y="66675"/>
                  </a:lnTo>
                  <a:close/>
                </a:path>
                <a:path w="3738879" h="326390">
                  <a:moveTo>
                    <a:pt x="926719" y="66675"/>
                  </a:moveTo>
                  <a:lnTo>
                    <a:pt x="1020953" y="66675"/>
                  </a:lnTo>
                  <a:lnTo>
                    <a:pt x="1035909" y="66982"/>
                  </a:lnTo>
                  <a:lnTo>
                    <a:pt x="1080301" y="75475"/>
                  </a:lnTo>
                  <a:lnTo>
                    <a:pt x="1115472" y="103947"/>
                  </a:lnTo>
                  <a:lnTo>
                    <a:pt x="1135999" y="149377"/>
                  </a:lnTo>
                  <a:lnTo>
                    <a:pt x="1140714" y="196723"/>
                  </a:lnTo>
                  <a:lnTo>
                    <a:pt x="1140215" y="211966"/>
                  </a:lnTo>
                  <a:lnTo>
                    <a:pt x="1132840" y="251078"/>
                  </a:lnTo>
                  <a:lnTo>
                    <a:pt x="1113891" y="286904"/>
                  </a:lnTo>
                  <a:lnTo>
                    <a:pt x="1080174" y="312505"/>
                  </a:lnTo>
                  <a:lnTo>
                    <a:pt x="1037300" y="321609"/>
                  </a:lnTo>
                  <a:lnTo>
                    <a:pt x="1023747" y="321945"/>
                  </a:lnTo>
                  <a:lnTo>
                    <a:pt x="926719" y="321945"/>
                  </a:lnTo>
                  <a:lnTo>
                    <a:pt x="926719" y="66675"/>
                  </a:lnTo>
                  <a:close/>
                </a:path>
                <a:path w="3738879" h="326390">
                  <a:moveTo>
                    <a:pt x="296417" y="66675"/>
                  </a:moveTo>
                  <a:lnTo>
                    <a:pt x="346583" y="66675"/>
                  </a:lnTo>
                  <a:lnTo>
                    <a:pt x="451103" y="237109"/>
                  </a:lnTo>
                  <a:lnTo>
                    <a:pt x="451103" y="66675"/>
                  </a:lnTo>
                  <a:lnTo>
                    <a:pt x="498983" y="66675"/>
                  </a:lnTo>
                  <a:lnTo>
                    <a:pt x="498983" y="321945"/>
                  </a:lnTo>
                  <a:lnTo>
                    <a:pt x="447294" y="321945"/>
                  </a:lnTo>
                  <a:lnTo>
                    <a:pt x="344297" y="155448"/>
                  </a:lnTo>
                  <a:lnTo>
                    <a:pt x="344297" y="321945"/>
                  </a:lnTo>
                  <a:lnTo>
                    <a:pt x="296417" y="321945"/>
                  </a:lnTo>
                  <a:lnTo>
                    <a:pt x="296417" y="66675"/>
                  </a:lnTo>
                  <a:close/>
                </a:path>
                <a:path w="3738879" h="326390">
                  <a:moveTo>
                    <a:pt x="0" y="66675"/>
                  </a:moveTo>
                  <a:lnTo>
                    <a:pt x="51434" y="66675"/>
                  </a:lnTo>
                  <a:lnTo>
                    <a:pt x="51434" y="204977"/>
                  </a:lnTo>
                  <a:lnTo>
                    <a:pt x="51554" y="220075"/>
                  </a:lnTo>
                  <a:lnTo>
                    <a:pt x="59174" y="262745"/>
                  </a:lnTo>
                  <a:lnTo>
                    <a:pt x="103250" y="282193"/>
                  </a:lnTo>
                  <a:lnTo>
                    <a:pt x="121515" y="280263"/>
                  </a:lnTo>
                  <a:lnTo>
                    <a:pt x="149733" y="251205"/>
                  </a:lnTo>
                  <a:lnTo>
                    <a:pt x="152019" y="207899"/>
                  </a:lnTo>
                  <a:lnTo>
                    <a:pt x="152019" y="66675"/>
                  </a:lnTo>
                  <a:lnTo>
                    <a:pt x="203453" y="66675"/>
                  </a:lnTo>
                  <a:lnTo>
                    <a:pt x="203453" y="157734"/>
                  </a:lnTo>
                  <a:lnTo>
                    <a:pt x="215147" y="154805"/>
                  </a:lnTo>
                  <a:lnTo>
                    <a:pt x="244728" y="126111"/>
                  </a:lnTo>
                  <a:lnTo>
                    <a:pt x="244983" y="115570"/>
                  </a:lnTo>
                  <a:lnTo>
                    <a:pt x="221234" y="115570"/>
                  </a:lnTo>
                  <a:lnTo>
                    <a:pt x="221234" y="66675"/>
                  </a:lnTo>
                  <a:lnTo>
                    <a:pt x="270128" y="66675"/>
                  </a:lnTo>
                  <a:lnTo>
                    <a:pt x="270128" y="101726"/>
                  </a:lnTo>
                  <a:lnTo>
                    <a:pt x="264159" y="141438"/>
                  </a:lnTo>
                  <a:lnTo>
                    <a:pt x="232425" y="169957"/>
                  </a:lnTo>
                  <a:lnTo>
                    <a:pt x="203453" y="177546"/>
                  </a:lnTo>
                  <a:lnTo>
                    <a:pt x="203453" y="200787"/>
                  </a:lnTo>
                  <a:lnTo>
                    <a:pt x="202406" y="239522"/>
                  </a:lnTo>
                  <a:lnTo>
                    <a:pt x="193452" y="283019"/>
                  </a:lnTo>
                  <a:lnTo>
                    <a:pt x="151828" y="319119"/>
                  </a:lnTo>
                  <a:lnTo>
                    <a:pt x="104775" y="326263"/>
                  </a:lnTo>
                  <a:lnTo>
                    <a:pt x="76723" y="324358"/>
                  </a:lnTo>
                  <a:lnTo>
                    <a:pt x="34051" y="309118"/>
                  </a:lnTo>
                  <a:lnTo>
                    <a:pt x="7215" y="274923"/>
                  </a:lnTo>
                  <a:lnTo>
                    <a:pt x="309" y="223012"/>
                  </a:lnTo>
                  <a:lnTo>
                    <a:pt x="0" y="202818"/>
                  </a:lnTo>
                  <a:lnTo>
                    <a:pt x="0" y="66675"/>
                  </a:lnTo>
                  <a:close/>
                </a:path>
                <a:path w="3738879" h="326390">
                  <a:moveTo>
                    <a:pt x="2183383" y="62356"/>
                  </a:moveTo>
                  <a:lnTo>
                    <a:pt x="2225754" y="69246"/>
                  </a:lnTo>
                  <a:lnTo>
                    <a:pt x="2259456" y="90043"/>
                  </a:lnTo>
                  <a:lnTo>
                    <a:pt x="2280638" y="122600"/>
                  </a:lnTo>
                  <a:lnTo>
                    <a:pt x="2285491" y="137033"/>
                  </a:lnTo>
                  <a:lnTo>
                    <a:pt x="2234565" y="149225"/>
                  </a:lnTo>
                  <a:lnTo>
                    <a:pt x="2231661" y="139823"/>
                  </a:lnTo>
                  <a:lnTo>
                    <a:pt x="2227532" y="131444"/>
                  </a:lnTo>
                  <a:lnTo>
                    <a:pt x="2190603" y="107140"/>
                  </a:lnTo>
                  <a:lnTo>
                    <a:pt x="2180716" y="106425"/>
                  </a:lnTo>
                  <a:lnTo>
                    <a:pt x="2167191" y="107690"/>
                  </a:lnTo>
                  <a:lnTo>
                    <a:pt x="2126928" y="138511"/>
                  </a:lnTo>
                  <a:lnTo>
                    <a:pt x="2116963" y="192786"/>
                  </a:lnTo>
                  <a:lnTo>
                    <a:pt x="2118056" y="215241"/>
                  </a:lnTo>
                  <a:lnTo>
                    <a:pt x="2134362" y="261747"/>
                  </a:lnTo>
                  <a:lnTo>
                    <a:pt x="2179701" y="282193"/>
                  </a:lnTo>
                  <a:lnTo>
                    <a:pt x="2189610" y="281384"/>
                  </a:lnTo>
                  <a:lnTo>
                    <a:pt x="2227754" y="252380"/>
                  </a:lnTo>
                  <a:lnTo>
                    <a:pt x="2236216" y="228091"/>
                  </a:lnTo>
                  <a:lnTo>
                    <a:pt x="2286254" y="243966"/>
                  </a:lnTo>
                  <a:lnTo>
                    <a:pt x="2270950" y="280352"/>
                  </a:lnTo>
                  <a:lnTo>
                    <a:pt x="2233787" y="314904"/>
                  </a:lnTo>
                  <a:lnTo>
                    <a:pt x="2180208" y="326263"/>
                  </a:lnTo>
                  <a:lnTo>
                    <a:pt x="2155918" y="324096"/>
                  </a:lnTo>
                  <a:lnTo>
                    <a:pt x="2114147" y="306760"/>
                  </a:lnTo>
                  <a:lnTo>
                    <a:pt x="2082307" y="272587"/>
                  </a:lnTo>
                  <a:lnTo>
                    <a:pt x="2065924" y="225101"/>
                  </a:lnTo>
                  <a:lnTo>
                    <a:pt x="2063877" y="196596"/>
                  </a:lnTo>
                  <a:lnTo>
                    <a:pt x="2065926" y="166473"/>
                  </a:lnTo>
                  <a:lnTo>
                    <a:pt x="2082361" y="116943"/>
                  </a:lnTo>
                  <a:lnTo>
                    <a:pt x="2114536" y="82127"/>
                  </a:lnTo>
                  <a:lnTo>
                    <a:pt x="2157831" y="64549"/>
                  </a:lnTo>
                  <a:lnTo>
                    <a:pt x="2183383" y="62356"/>
                  </a:lnTo>
                  <a:close/>
                </a:path>
                <a:path w="3738879" h="326390">
                  <a:moveTo>
                    <a:pt x="1812925" y="62356"/>
                  </a:moveTo>
                  <a:lnTo>
                    <a:pt x="1855200" y="67325"/>
                  </a:lnTo>
                  <a:lnTo>
                    <a:pt x="1899310" y="93176"/>
                  </a:lnTo>
                  <a:lnTo>
                    <a:pt x="1921510" y="137413"/>
                  </a:lnTo>
                  <a:lnTo>
                    <a:pt x="1870328" y="146938"/>
                  </a:lnTo>
                  <a:lnTo>
                    <a:pt x="1867046" y="138009"/>
                  </a:lnTo>
                  <a:lnTo>
                    <a:pt x="1862550" y="130079"/>
                  </a:lnTo>
                  <a:lnTo>
                    <a:pt x="1823594" y="107094"/>
                  </a:lnTo>
                  <a:lnTo>
                    <a:pt x="1812925" y="106425"/>
                  </a:lnTo>
                  <a:lnTo>
                    <a:pt x="1796851" y="107759"/>
                  </a:lnTo>
                  <a:lnTo>
                    <a:pt x="1759203" y="127762"/>
                  </a:lnTo>
                  <a:lnTo>
                    <a:pt x="1740505" y="171571"/>
                  </a:lnTo>
                  <a:lnTo>
                    <a:pt x="1739264" y="191388"/>
                  </a:lnTo>
                  <a:lnTo>
                    <a:pt x="1740527" y="212651"/>
                  </a:lnTo>
                  <a:lnTo>
                    <a:pt x="1759458" y="259461"/>
                  </a:lnTo>
                  <a:lnTo>
                    <a:pt x="1796766" y="280785"/>
                  </a:lnTo>
                  <a:lnTo>
                    <a:pt x="1812289" y="282193"/>
                  </a:lnTo>
                  <a:lnTo>
                    <a:pt x="1820406" y="281809"/>
                  </a:lnTo>
                  <a:lnTo>
                    <a:pt x="1859962" y="268874"/>
                  </a:lnTo>
                  <a:lnTo>
                    <a:pt x="1872741" y="260476"/>
                  </a:lnTo>
                  <a:lnTo>
                    <a:pt x="1872741" y="228091"/>
                  </a:lnTo>
                  <a:lnTo>
                    <a:pt x="1813687" y="228091"/>
                  </a:lnTo>
                  <a:lnTo>
                    <a:pt x="1813687" y="185038"/>
                  </a:lnTo>
                  <a:lnTo>
                    <a:pt x="1924812" y="185038"/>
                  </a:lnTo>
                  <a:lnTo>
                    <a:pt x="1924812" y="286765"/>
                  </a:lnTo>
                  <a:lnTo>
                    <a:pt x="1892379" y="308161"/>
                  </a:lnTo>
                  <a:lnTo>
                    <a:pt x="1846961" y="323294"/>
                  </a:lnTo>
                  <a:lnTo>
                    <a:pt x="1815591" y="326263"/>
                  </a:lnTo>
                  <a:lnTo>
                    <a:pt x="1796232" y="325215"/>
                  </a:lnTo>
                  <a:lnTo>
                    <a:pt x="1745869" y="309499"/>
                  </a:lnTo>
                  <a:lnTo>
                    <a:pt x="1709471" y="276209"/>
                  </a:lnTo>
                  <a:lnTo>
                    <a:pt x="1689830" y="228790"/>
                  </a:lnTo>
                  <a:lnTo>
                    <a:pt x="1686052" y="193421"/>
                  </a:lnTo>
                  <a:lnTo>
                    <a:pt x="1687099" y="174061"/>
                  </a:lnTo>
                  <a:lnTo>
                    <a:pt x="1702815" y="122554"/>
                  </a:lnTo>
                  <a:lnTo>
                    <a:pt x="1736588" y="84228"/>
                  </a:lnTo>
                  <a:lnTo>
                    <a:pt x="1779317" y="65516"/>
                  </a:lnTo>
                  <a:lnTo>
                    <a:pt x="1795377" y="63144"/>
                  </a:lnTo>
                  <a:lnTo>
                    <a:pt x="1812925" y="62356"/>
                  </a:lnTo>
                  <a:close/>
                </a:path>
                <a:path w="3738879" h="326390">
                  <a:moveTo>
                    <a:pt x="669925" y="62356"/>
                  </a:moveTo>
                  <a:lnTo>
                    <a:pt x="712200" y="67325"/>
                  </a:lnTo>
                  <a:lnTo>
                    <a:pt x="756310" y="93176"/>
                  </a:lnTo>
                  <a:lnTo>
                    <a:pt x="778510" y="137413"/>
                  </a:lnTo>
                  <a:lnTo>
                    <a:pt x="727329" y="146938"/>
                  </a:lnTo>
                  <a:lnTo>
                    <a:pt x="724046" y="138009"/>
                  </a:lnTo>
                  <a:lnTo>
                    <a:pt x="719550" y="130079"/>
                  </a:lnTo>
                  <a:lnTo>
                    <a:pt x="680594" y="107094"/>
                  </a:lnTo>
                  <a:lnTo>
                    <a:pt x="669925" y="106425"/>
                  </a:lnTo>
                  <a:lnTo>
                    <a:pt x="653851" y="107759"/>
                  </a:lnTo>
                  <a:lnTo>
                    <a:pt x="616204" y="127762"/>
                  </a:lnTo>
                  <a:lnTo>
                    <a:pt x="597505" y="171571"/>
                  </a:lnTo>
                  <a:lnTo>
                    <a:pt x="596265" y="191388"/>
                  </a:lnTo>
                  <a:lnTo>
                    <a:pt x="597527" y="212651"/>
                  </a:lnTo>
                  <a:lnTo>
                    <a:pt x="616458" y="259461"/>
                  </a:lnTo>
                  <a:lnTo>
                    <a:pt x="653766" y="280785"/>
                  </a:lnTo>
                  <a:lnTo>
                    <a:pt x="669290" y="282193"/>
                  </a:lnTo>
                  <a:lnTo>
                    <a:pt x="677406" y="281809"/>
                  </a:lnTo>
                  <a:lnTo>
                    <a:pt x="716962" y="268874"/>
                  </a:lnTo>
                  <a:lnTo>
                    <a:pt x="729741" y="260476"/>
                  </a:lnTo>
                  <a:lnTo>
                    <a:pt x="729741" y="228091"/>
                  </a:lnTo>
                  <a:lnTo>
                    <a:pt x="670686" y="228091"/>
                  </a:lnTo>
                  <a:lnTo>
                    <a:pt x="670686" y="185038"/>
                  </a:lnTo>
                  <a:lnTo>
                    <a:pt x="781811" y="185038"/>
                  </a:lnTo>
                  <a:lnTo>
                    <a:pt x="781811" y="286765"/>
                  </a:lnTo>
                  <a:lnTo>
                    <a:pt x="749379" y="308161"/>
                  </a:lnTo>
                  <a:lnTo>
                    <a:pt x="703960" y="323294"/>
                  </a:lnTo>
                  <a:lnTo>
                    <a:pt x="672591" y="326263"/>
                  </a:lnTo>
                  <a:lnTo>
                    <a:pt x="653232" y="325215"/>
                  </a:lnTo>
                  <a:lnTo>
                    <a:pt x="602869" y="309499"/>
                  </a:lnTo>
                  <a:lnTo>
                    <a:pt x="566471" y="276209"/>
                  </a:lnTo>
                  <a:lnTo>
                    <a:pt x="546830" y="228790"/>
                  </a:lnTo>
                  <a:lnTo>
                    <a:pt x="543052" y="193421"/>
                  </a:lnTo>
                  <a:lnTo>
                    <a:pt x="544099" y="174061"/>
                  </a:lnTo>
                  <a:lnTo>
                    <a:pt x="559816" y="122554"/>
                  </a:lnTo>
                  <a:lnTo>
                    <a:pt x="593588" y="84228"/>
                  </a:lnTo>
                  <a:lnTo>
                    <a:pt x="636317" y="65516"/>
                  </a:lnTo>
                  <a:lnTo>
                    <a:pt x="652377" y="63144"/>
                  </a:lnTo>
                  <a:lnTo>
                    <a:pt x="669925" y="62356"/>
                  </a:lnTo>
                  <a:close/>
                </a:path>
                <a:path w="3738879" h="326390">
                  <a:moveTo>
                    <a:pt x="94106" y="0"/>
                  </a:moveTo>
                  <a:lnTo>
                    <a:pt x="148971" y="0"/>
                  </a:lnTo>
                  <a:lnTo>
                    <a:pt x="101091" y="52070"/>
                  </a:lnTo>
                  <a:lnTo>
                    <a:pt x="70103" y="52070"/>
                  </a:lnTo>
                  <a:lnTo>
                    <a:pt x="94106" y="0"/>
                  </a:lnTo>
                  <a:close/>
                </a:path>
              </a:pathLst>
            </a:custGeom>
            <a:ln w="9144">
              <a:solidFill>
                <a:srgbClr val="D03E0C"/>
              </a:solidFill>
            </a:ln>
          </p:spPr>
          <p:txBody>
            <a:bodyPr wrap="square" lIns="0" tIns="0" rIns="0" bIns="0" rtlCol="0"/>
            <a:lstStyle/>
            <a:p>
              <a:endParaRPr/>
            </a:p>
          </p:txBody>
        </p:sp>
        <p:sp>
          <p:nvSpPr>
            <p:cNvPr id="15" name="object 15"/>
            <p:cNvSpPr/>
            <p:nvPr/>
          </p:nvSpPr>
          <p:spPr>
            <a:xfrm>
              <a:off x="3853688" y="224536"/>
              <a:ext cx="84582" cy="67437"/>
            </a:xfrm>
            <a:prstGeom prst="rect">
              <a:avLst/>
            </a:prstGeom>
            <a:blipFill>
              <a:blip r:embed="rId5" cstate="print"/>
              <a:stretch>
                <a:fillRect/>
              </a:stretch>
            </a:blipFill>
          </p:spPr>
          <p:txBody>
            <a:bodyPr wrap="square" lIns="0" tIns="0" rIns="0" bIns="0" rtlCol="0"/>
            <a:lstStyle/>
            <a:p>
              <a:endParaRPr/>
            </a:p>
          </p:txBody>
        </p:sp>
      </p:grpSp>
      <p:grpSp>
        <p:nvGrpSpPr>
          <p:cNvPr id="16" name="object 16"/>
          <p:cNvGrpSpPr/>
          <p:nvPr/>
        </p:nvGrpSpPr>
        <p:grpSpPr>
          <a:xfrm>
            <a:off x="5356733" y="225552"/>
            <a:ext cx="1539875" cy="335915"/>
            <a:chOff x="5356733" y="225552"/>
            <a:chExt cx="1539875" cy="335915"/>
          </a:xfrm>
        </p:grpSpPr>
        <p:sp>
          <p:nvSpPr>
            <p:cNvPr id="17" name="object 17"/>
            <p:cNvSpPr/>
            <p:nvPr/>
          </p:nvSpPr>
          <p:spPr>
            <a:xfrm>
              <a:off x="5361305" y="230124"/>
              <a:ext cx="1530603" cy="326263"/>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6215634" y="356362"/>
              <a:ext cx="69850" cy="95250"/>
            </a:xfrm>
            <a:custGeom>
              <a:avLst/>
              <a:gdLst/>
              <a:ahLst/>
              <a:cxnLst/>
              <a:rect l="l" t="t" r="r" b="b"/>
              <a:pathLst>
                <a:path w="69850" h="95250">
                  <a:moveTo>
                    <a:pt x="34543" y="0"/>
                  </a:moveTo>
                  <a:lnTo>
                    <a:pt x="0" y="94741"/>
                  </a:lnTo>
                  <a:lnTo>
                    <a:pt x="69723" y="94741"/>
                  </a:lnTo>
                  <a:lnTo>
                    <a:pt x="34543" y="0"/>
                  </a:lnTo>
                  <a:close/>
                </a:path>
              </a:pathLst>
            </a:custGeom>
            <a:ln w="9144">
              <a:solidFill>
                <a:srgbClr val="D03E0C"/>
              </a:solidFill>
            </a:ln>
          </p:spPr>
          <p:txBody>
            <a:bodyPr wrap="square" lIns="0" tIns="0" rIns="0" bIns="0" rtlCol="0"/>
            <a:lstStyle/>
            <a:p>
              <a:endParaRPr/>
            </a:p>
          </p:txBody>
        </p:sp>
        <p:sp>
          <p:nvSpPr>
            <p:cNvPr id="19" name="object 19"/>
            <p:cNvSpPr/>
            <p:nvPr/>
          </p:nvSpPr>
          <p:spPr>
            <a:xfrm>
              <a:off x="5910707" y="331978"/>
              <a:ext cx="150368" cy="184912"/>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5361305" y="230124"/>
              <a:ext cx="1530985" cy="326390"/>
            </a:xfrm>
            <a:custGeom>
              <a:avLst/>
              <a:gdLst/>
              <a:ahLst/>
              <a:cxnLst/>
              <a:rect l="l" t="t" r="r" b="b"/>
              <a:pathLst>
                <a:path w="1530984" h="326390">
                  <a:moveTo>
                    <a:pt x="1045210" y="66675"/>
                  </a:moveTo>
                  <a:lnTo>
                    <a:pt x="1095375" y="66675"/>
                  </a:lnTo>
                  <a:lnTo>
                    <a:pt x="1199896" y="237109"/>
                  </a:lnTo>
                  <a:lnTo>
                    <a:pt x="1199896" y="66675"/>
                  </a:lnTo>
                  <a:lnTo>
                    <a:pt x="1247775" y="66675"/>
                  </a:lnTo>
                  <a:lnTo>
                    <a:pt x="1247775" y="321945"/>
                  </a:lnTo>
                  <a:lnTo>
                    <a:pt x="1196086" y="321945"/>
                  </a:lnTo>
                  <a:lnTo>
                    <a:pt x="1093089" y="155448"/>
                  </a:lnTo>
                  <a:lnTo>
                    <a:pt x="1093089" y="321945"/>
                  </a:lnTo>
                  <a:lnTo>
                    <a:pt x="1045210" y="321945"/>
                  </a:lnTo>
                  <a:lnTo>
                    <a:pt x="1045210" y="66675"/>
                  </a:lnTo>
                  <a:close/>
                </a:path>
                <a:path w="1530984" h="326390">
                  <a:moveTo>
                    <a:pt x="862203" y="66675"/>
                  </a:moveTo>
                  <a:lnTo>
                    <a:pt x="916686" y="66675"/>
                  </a:lnTo>
                  <a:lnTo>
                    <a:pt x="1018921" y="321945"/>
                  </a:lnTo>
                  <a:lnTo>
                    <a:pt x="962787" y="321945"/>
                  </a:lnTo>
                  <a:lnTo>
                    <a:pt x="940562" y="263905"/>
                  </a:lnTo>
                  <a:lnTo>
                    <a:pt x="838454" y="263905"/>
                  </a:lnTo>
                  <a:lnTo>
                    <a:pt x="817499" y="321945"/>
                  </a:lnTo>
                  <a:lnTo>
                    <a:pt x="762762" y="321945"/>
                  </a:lnTo>
                  <a:lnTo>
                    <a:pt x="862203" y="66675"/>
                  </a:lnTo>
                  <a:close/>
                </a:path>
                <a:path w="1530984" h="326390">
                  <a:moveTo>
                    <a:pt x="255524" y="66675"/>
                  </a:moveTo>
                  <a:lnTo>
                    <a:pt x="307086" y="66675"/>
                  </a:lnTo>
                  <a:lnTo>
                    <a:pt x="307086" y="167131"/>
                  </a:lnTo>
                  <a:lnTo>
                    <a:pt x="408050" y="167131"/>
                  </a:lnTo>
                  <a:lnTo>
                    <a:pt x="408050" y="66675"/>
                  </a:lnTo>
                  <a:lnTo>
                    <a:pt x="459613" y="66675"/>
                  </a:lnTo>
                  <a:lnTo>
                    <a:pt x="459613" y="321945"/>
                  </a:lnTo>
                  <a:lnTo>
                    <a:pt x="408050" y="321945"/>
                  </a:lnTo>
                  <a:lnTo>
                    <a:pt x="408050" y="210312"/>
                  </a:lnTo>
                  <a:lnTo>
                    <a:pt x="307086" y="210312"/>
                  </a:lnTo>
                  <a:lnTo>
                    <a:pt x="307086" y="321945"/>
                  </a:lnTo>
                  <a:lnTo>
                    <a:pt x="255524" y="321945"/>
                  </a:lnTo>
                  <a:lnTo>
                    <a:pt x="255524" y="66675"/>
                  </a:lnTo>
                  <a:close/>
                </a:path>
                <a:path w="1530984" h="326390">
                  <a:moveTo>
                    <a:pt x="0" y="66675"/>
                  </a:moveTo>
                  <a:lnTo>
                    <a:pt x="51562" y="66675"/>
                  </a:lnTo>
                  <a:lnTo>
                    <a:pt x="51562" y="180086"/>
                  </a:lnTo>
                  <a:lnTo>
                    <a:pt x="155702" y="66675"/>
                  </a:lnTo>
                  <a:lnTo>
                    <a:pt x="224917" y="66675"/>
                  </a:lnTo>
                  <a:lnTo>
                    <a:pt x="128778" y="166115"/>
                  </a:lnTo>
                  <a:lnTo>
                    <a:pt x="230124" y="321945"/>
                  </a:lnTo>
                  <a:lnTo>
                    <a:pt x="163449" y="321945"/>
                  </a:lnTo>
                  <a:lnTo>
                    <a:pt x="93345" y="202184"/>
                  </a:lnTo>
                  <a:lnTo>
                    <a:pt x="51562" y="244855"/>
                  </a:lnTo>
                  <a:lnTo>
                    <a:pt x="51562" y="321945"/>
                  </a:lnTo>
                  <a:lnTo>
                    <a:pt x="0" y="321945"/>
                  </a:lnTo>
                  <a:lnTo>
                    <a:pt x="0" y="66675"/>
                  </a:lnTo>
                  <a:close/>
                </a:path>
                <a:path w="1530984" h="326390">
                  <a:moveTo>
                    <a:pt x="1418717" y="62356"/>
                  </a:moveTo>
                  <a:lnTo>
                    <a:pt x="1460992" y="67325"/>
                  </a:lnTo>
                  <a:lnTo>
                    <a:pt x="1505102" y="93176"/>
                  </a:lnTo>
                  <a:lnTo>
                    <a:pt x="1527302" y="137413"/>
                  </a:lnTo>
                  <a:lnTo>
                    <a:pt x="1476121" y="146938"/>
                  </a:lnTo>
                  <a:lnTo>
                    <a:pt x="1472838" y="138009"/>
                  </a:lnTo>
                  <a:lnTo>
                    <a:pt x="1468342" y="130079"/>
                  </a:lnTo>
                  <a:lnTo>
                    <a:pt x="1429386" y="107094"/>
                  </a:lnTo>
                  <a:lnTo>
                    <a:pt x="1418717" y="106425"/>
                  </a:lnTo>
                  <a:lnTo>
                    <a:pt x="1402643" y="107759"/>
                  </a:lnTo>
                  <a:lnTo>
                    <a:pt x="1364996" y="127762"/>
                  </a:lnTo>
                  <a:lnTo>
                    <a:pt x="1346297" y="171571"/>
                  </a:lnTo>
                  <a:lnTo>
                    <a:pt x="1345056" y="191388"/>
                  </a:lnTo>
                  <a:lnTo>
                    <a:pt x="1346319" y="212651"/>
                  </a:lnTo>
                  <a:lnTo>
                    <a:pt x="1365250" y="259461"/>
                  </a:lnTo>
                  <a:lnTo>
                    <a:pt x="1402558" y="280785"/>
                  </a:lnTo>
                  <a:lnTo>
                    <a:pt x="1418081" y="282193"/>
                  </a:lnTo>
                  <a:lnTo>
                    <a:pt x="1426198" y="281809"/>
                  </a:lnTo>
                  <a:lnTo>
                    <a:pt x="1465754" y="268874"/>
                  </a:lnTo>
                  <a:lnTo>
                    <a:pt x="1478534" y="260476"/>
                  </a:lnTo>
                  <a:lnTo>
                    <a:pt x="1478534" y="228091"/>
                  </a:lnTo>
                  <a:lnTo>
                    <a:pt x="1419478" y="228091"/>
                  </a:lnTo>
                  <a:lnTo>
                    <a:pt x="1419478" y="185038"/>
                  </a:lnTo>
                  <a:lnTo>
                    <a:pt x="1530603" y="185038"/>
                  </a:lnTo>
                  <a:lnTo>
                    <a:pt x="1530603" y="286765"/>
                  </a:lnTo>
                  <a:lnTo>
                    <a:pt x="1498171" y="308161"/>
                  </a:lnTo>
                  <a:lnTo>
                    <a:pt x="1452752" y="323294"/>
                  </a:lnTo>
                  <a:lnTo>
                    <a:pt x="1421384" y="326263"/>
                  </a:lnTo>
                  <a:lnTo>
                    <a:pt x="1402024" y="325215"/>
                  </a:lnTo>
                  <a:lnTo>
                    <a:pt x="1351661" y="309499"/>
                  </a:lnTo>
                  <a:lnTo>
                    <a:pt x="1315263" y="276209"/>
                  </a:lnTo>
                  <a:lnTo>
                    <a:pt x="1295622" y="228790"/>
                  </a:lnTo>
                  <a:lnTo>
                    <a:pt x="1291844" y="193421"/>
                  </a:lnTo>
                  <a:lnTo>
                    <a:pt x="1292891" y="174061"/>
                  </a:lnTo>
                  <a:lnTo>
                    <a:pt x="1308608" y="122554"/>
                  </a:lnTo>
                  <a:lnTo>
                    <a:pt x="1342380" y="84228"/>
                  </a:lnTo>
                  <a:lnTo>
                    <a:pt x="1385109" y="65516"/>
                  </a:lnTo>
                  <a:lnTo>
                    <a:pt x="1401169" y="63144"/>
                  </a:lnTo>
                  <a:lnTo>
                    <a:pt x="1418717" y="62356"/>
                  </a:lnTo>
                  <a:close/>
                </a:path>
                <a:path w="1530984" h="326390">
                  <a:moveTo>
                    <a:pt x="624332" y="62356"/>
                  </a:moveTo>
                  <a:lnTo>
                    <a:pt x="675100" y="71104"/>
                  </a:lnTo>
                  <a:lnTo>
                    <a:pt x="714629" y="97281"/>
                  </a:lnTo>
                  <a:lnTo>
                    <a:pt x="740060" y="139128"/>
                  </a:lnTo>
                  <a:lnTo>
                    <a:pt x="748538" y="194690"/>
                  </a:lnTo>
                  <a:lnTo>
                    <a:pt x="746440" y="223883"/>
                  </a:lnTo>
                  <a:lnTo>
                    <a:pt x="729624" y="272218"/>
                  </a:lnTo>
                  <a:lnTo>
                    <a:pt x="696692" y="306653"/>
                  </a:lnTo>
                  <a:lnTo>
                    <a:pt x="651785" y="324092"/>
                  </a:lnTo>
                  <a:lnTo>
                    <a:pt x="625094" y="326263"/>
                  </a:lnTo>
                  <a:lnTo>
                    <a:pt x="598068" y="324096"/>
                  </a:lnTo>
                  <a:lnTo>
                    <a:pt x="552781" y="306760"/>
                  </a:lnTo>
                  <a:lnTo>
                    <a:pt x="519801" y="272540"/>
                  </a:lnTo>
                  <a:lnTo>
                    <a:pt x="502985" y="224672"/>
                  </a:lnTo>
                  <a:lnTo>
                    <a:pt x="500888" y="195834"/>
                  </a:lnTo>
                  <a:lnTo>
                    <a:pt x="501624" y="177166"/>
                  </a:lnTo>
                  <a:lnTo>
                    <a:pt x="512572" y="130428"/>
                  </a:lnTo>
                  <a:lnTo>
                    <a:pt x="536321" y="95376"/>
                  </a:lnTo>
                  <a:lnTo>
                    <a:pt x="569341" y="72390"/>
                  </a:lnTo>
                  <a:lnTo>
                    <a:pt x="609238" y="62978"/>
                  </a:lnTo>
                  <a:lnTo>
                    <a:pt x="624332" y="62356"/>
                  </a:lnTo>
                  <a:close/>
                </a:path>
                <a:path w="1530984" h="326390">
                  <a:moveTo>
                    <a:pt x="883285" y="0"/>
                  </a:moveTo>
                  <a:lnTo>
                    <a:pt x="938149" y="0"/>
                  </a:lnTo>
                  <a:lnTo>
                    <a:pt x="890270" y="52070"/>
                  </a:lnTo>
                  <a:lnTo>
                    <a:pt x="859282" y="52070"/>
                  </a:lnTo>
                  <a:lnTo>
                    <a:pt x="883285" y="0"/>
                  </a:lnTo>
                  <a:close/>
                </a:path>
              </a:pathLst>
            </a:custGeom>
            <a:ln w="9144">
              <a:solidFill>
                <a:srgbClr val="D03E0C"/>
              </a:solidFill>
            </a:ln>
          </p:spPr>
          <p:txBody>
            <a:bodyPr wrap="square" lIns="0" tIns="0" rIns="0" bIns="0" rtlCol="0"/>
            <a:lstStyle/>
            <a:p>
              <a:endParaRPr/>
            </a:p>
          </p:txBody>
        </p:sp>
      </p:grpSp>
      <p:grpSp>
        <p:nvGrpSpPr>
          <p:cNvPr id="21" name="object 21"/>
          <p:cNvGrpSpPr/>
          <p:nvPr/>
        </p:nvGrpSpPr>
        <p:grpSpPr>
          <a:xfrm>
            <a:off x="7035292" y="233679"/>
            <a:ext cx="1419860" cy="393065"/>
            <a:chOff x="7035292" y="233679"/>
            <a:chExt cx="1419860" cy="393065"/>
          </a:xfrm>
        </p:grpSpPr>
        <p:sp>
          <p:nvSpPr>
            <p:cNvPr id="22" name="object 22"/>
            <p:cNvSpPr/>
            <p:nvPr/>
          </p:nvSpPr>
          <p:spPr>
            <a:xfrm>
              <a:off x="7039864" y="238251"/>
              <a:ext cx="1410334" cy="383667"/>
            </a:xfrm>
            <a:prstGeom prst="rect">
              <a:avLst/>
            </a:prstGeom>
            <a:blipFill>
              <a:blip r:embed="rId8" cstate="print"/>
              <a:stretch>
                <a:fillRect/>
              </a:stretch>
            </a:blipFill>
          </p:spPr>
          <p:txBody>
            <a:bodyPr wrap="square" lIns="0" tIns="0" rIns="0" bIns="0" rtlCol="0"/>
            <a:lstStyle/>
            <a:p>
              <a:endParaRPr/>
            </a:p>
          </p:txBody>
        </p:sp>
        <p:sp>
          <p:nvSpPr>
            <p:cNvPr id="23" name="object 23"/>
            <p:cNvSpPr/>
            <p:nvPr/>
          </p:nvSpPr>
          <p:spPr>
            <a:xfrm>
              <a:off x="8085709" y="573023"/>
              <a:ext cx="48895" cy="48895"/>
            </a:xfrm>
            <a:custGeom>
              <a:avLst/>
              <a:gdLst/>
              <a:ahLst/>
              <a:cxnLst/>
              <a:rect l="l" t="t" r="r" b="b"/>
              <a:pathLst>
                <a:path w="48895" h="48895">
                  <a:moveTo>
                    <a:pt x="0" y="0"/>
                  </a:moveTo>
                  <a:lnTo>
                    <a:pt x="48895" y="0"/>
                  </a:lnTo>
                  <a:lnTo>
                    <a:pt x="48895" y="48895"/>
                  </a:lnTo>
                  <a:lnTo>
                    <a:pt x="0" y="48895"/>
                  </a:lnTo>
                  <a:lnTo>
                    <a:pt x="0" y="0"/>
                  </a:lnTo>
                  <a:close/>
                </a:path>
              </a:pathLst>
            </a:custGeom>
            <a:ln w="9144">
              <a:solidFill>
                <a:srgbClr val="D03E0C"/>
              </a:solidFill>
            </a:ln>
          </p:spPr>
          <p:txBody>
            <a:bodyPr wrap="square" lIns="0" tIns="0" rIns="0" bIns="0" rtlCol="0"/>
            <a:lstStyle/>
            <a:p>
              <a:endParaRPr/>
            </a:p>
          </p:txBody>
        </p:sp>
        <p:sp>
          <p:nvSpPr>
            <p:cNvPr id="24" name="object 24"/>
            <p:cNvSpPr/>
            <p:nvPr/>
          </p:nvSpPr>
          <p:spPr>
            <a:xfrm>
              <a:off x="7086854" y="335406"/>
              <a:ext cx="118237" cy="178181"/>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7039864" y="238251"/>
              <a:ext cx="1410335" cy="318135"/>
            </a:xfrm>
            <a:custGeom>
              <a:avLst/>
              <a:gdLst/>
              <a:ahLst/>
              <a:cxnLst/>
              <a:rect l="l" t="t" r="r" b="b"/>
              <a:pathLst>
                <a:path w="1410334" h="318134">
                  <a:moveTo>
                    <a:pt x="653795" y="60578"/>
                  </a:moveTo>
                  <a:lnTo>
                    <a:pt x="705357" y="60578"/>
                  </a:lnTo>
                  <a:lnTo>
                    <a:pt x="705357" y="270763"/>
                  </a:lnTo>
                  <a:lnTo>
                    <a:pt x="833501" y="270763"/>
                  </a:lnTo>
                  <a:lnTo>
                    <a:pt x="833501" y="313817"/>
                  </a:lnTo>
                  <a:lnTo>
                    <a:pt x="653795" y="313817"/>
                  </a:lnTo>
                  <a:lnTo>
                    <a:pt x="653795" y="60578"/>
                  </a:lnTo>
                  <a:close/>
                </a:path>
                <a:path w="1410334" h="318134">
                  <a:moveTo>
                    <a:pt x="1206880" y="58547"/>
                  </a:moveTo>
                  <a:lnTo>
                    <a:pt x="1258315" y="58547"/>
                  </a:lnTo>
                  <a:lnTo>
                    <a:pt x="1258315" y="196850"/>
                  </a:lnTo>
                  <a:lnTo>
                    <a:pt x="1258435" y="211804"/>
                  </a:lnTo>
                  <a:lnTo>
                    <a:pt x="1265872" y="253619"/>
                  </a:lnTo>
                  <a:lnTo>
                    <a:pt x="1299866" y="273472"/>
                  </a:lnTo>
                  <a:lnTo>
                    <a:pt x="1310131" y="274065"/>
                  </a:lnTo>
                  <a:lnTo>
                    <a:pt x="1320417" y="273516"/>
                  </a:lnTo>
                  <a:lnTo>
                    <a:pt x="1354921" y="249388"/>
                  </a:lnTo>
                  <a:lnTo>
                    <a:pt x="1358900" y="199771"/>
                  </a:lnTo>
                  <a:lnTo>
                    <a:pt x="1358900" y="58547"/>
                  </a:lnTo>
                  <a:lnTo>
                    <a:pt x="1410334" y="58547"/>
                  </a:lnTo>
                  <a:lnTo>
                    <a:pt x="1410334" y="192659"/>
                  </a:lnTo>
                  <a:lnTo>
                    <a:pt x="1410073" y="213943"/>
                  </a:lnTo>
                  <a:lnTo>
                    <a:pt x="1406143" y="257556"/>
                  </a:lnTo>
                  <a:lnTo>
                    <a:pt x="1384682" y="295796"/>
                  </a:lnTo>
                  <a:lnTo>
                    <a:pt x="1350660" y="313795"/>
                  </a:lnTo>
                  <a:lnTo>
                    <a:pt x="1311655" y="318135"/>
                  </a:lnTo>
                  <a:lnTo>
                    <a:pt x="1294465" y="317611"/>
                  </a:lnTo>
                  <a:lnTo>
                    <a:pt x="1256156" y="309752"/>
                  </a:lnTo>
                  <a:lnTo>
                    <a:pt x="1221335" y="280945"/>
                  </a:lnTo>
                  <a:lnTo>
                    <a:pt x="1208119" y="232314"/>
                  </a:lnTo>
                  <a:lnTo>
                    <a:pt x="1206880" y="194690"/>
                  </a:lnTo>
                  <a:lnTo>
                    <a:pt x="1206880" y="58547"/>
                  </a:lnTo>
                  <a:close/>
                </a:path>
                <a:path w="1410334" h="318134">
                  <a:moveTo>
                    <a:pt x="969390" y="58547"/>
                  </a:moveTo>
                  <a:lnTo>
                    <a:pt x="1158747" y="58547"/>
                  </a:lnTo>
                  <a:lnTo>
                    <a:pt x="1158747" y="101726"/>
                  </a:lnTo>
                  <a:lnTo>
                    <a:pt x="1020952" y="101726"/>
                  </a:lnTo>
                  <a:lnTo>
                    <a:pt x="1020952" y="158369"/>
                  </a:lnTo>
                  <a:lnTo>
                    <a:pt x="1149095" y="158369"/>
                  </a:lnTo>
                  <a:lnTo>
                    <a:pt x="1149095" y="201295"/>
                  </a:lnTo>
                  <a:lnTo>
                    <a:pt x="1020952" y="201295"/>
                  </a:lnTo>
                  <a:lnTo>
                    <a:pt x="1020952" y="270763"/>
                  </a:lnTo>
                  <a:lnTo>
                    <a:pt x="1163574" y="270763"/>
                  </a:lnTo>
                  <a:lnTo>
                    <a:pt x="1163574" y="313817"/>
                  </a:lnTo>
                  <a:lnTo>
                    <a:pt x="969390" y="313817"/>
                  </a:lnTo>
                  <a:lnTo>
                    <a:pt x="969390" y="58547"/>
                  </a:lnTo>
                  <a:close/>
                </a:path>
                <a:path w="1410334" h="318134">
                  <a:moveTo>
                    <a:pt x="867282" y="58547"/>
                  </a:moveTo>
                  <a:lnTo>
                    <a:pt x="918844" y="58547"/>
                  </a:lnTo>
                  <a:lnTo>
                    <a:pt x="918844" y="313817"/>
                  </a:lnTo>
                  <a:lnTo>
                    <a:pt x="867282" y="313817"/>
                  </a:lnTo>
                  <a:lnTo>
                    <a:pt x="867282" y="58547"/>
                  </a:lnTo>
                  <a:close/>
                </a:path>
                <a:path w="1410334" h="318134">
                  <a:moveTo>
                    <a:pt x="255904" y="58547"/>
                  </a:moveTo>
                  <a:lnTo>
                    <a:pt x="307339" y="58547"/>
                  </a:lnTo>
                  <a:lnTo>
                    <a:pt x="307339" y="196850"/>
                  </a:lnTo>
                  <a:lnTo>
                    <a:pt x="307459" y="211947"/>
                  </a:lnTo>
                  <a:lnTo>
                    <a:pt x="315079" y="254617"/>
                  </a:lnTo>
                  <a:lnTo>
                    <a:pt x="359155" y="274065"/>
                  </a:lnTo>
                  <a:lnTo>
                    <a:pt x="377420" y="272135"/>
                  </a:lnTo>
                  <a:lnTo>
                    <a:pt x="405637" y="243077"/>
                  </a:lnTo>
                  <a:lnTo>
                    <a:pt x="407924" y="199771"/>
                  </a:lnTo>
                  <a:lnTo>
                    <a:pt x="407924" y="58547"/>
                  </a:lnTo>
                  <a:lnTo>
                    <a:pt x="459358" y="58547"/>
                  </a:lnTo>
                  <a:lnTo>
                    <a:pt x="459358" y="149606"/>
                  </a:lnTo>
                  <a:lnTo>
                    <a:pt x="471052" y="146677"/>
                  </a:lnTo>
                  <a:lnTo>
                    <a:pt x="500633" y="117983"/>
                  </a:lnTo>
                  <a:lnTo>
                    <a:pt x="500887" y="107442"/>
                  </a:lnTo>
                  <a:lnTo>
                    <a:pt x="477138" y="107442"/>
                  </a:lnTo>
                  <a:lnTo>
                    <a:pt x="477138" y="58547"/>
                  </a:lnTo>
                  <a:lnTo>
                    <a:pt x="526033" y="58547"/>
                  </a:lnTo>
                  <a:lnTo>
                    <a:pt x="526033" y="93599"/>
                  </a:lnTo>
                  <a:lnTo>
                    <a:pt x="520064" y="133310"/>
                  </a:lnTo>
                  <a:lnTo>
                    <a:pt x="488330" y="161829"/>
                  </a:lnTo>
                  <a:lnTo>
                    <a:pt x="459358" y="169418"/>
                  </a:lnTo>
                  <a:lnTo>
                    <a:pt x="459358" y="192659"/>
                  </a:lnTo>
                  <a:lnTo>
                    <a:pt x="458311" y="231394"/>
                  </a:lnTo>
                  <a:lnTo>
                    <a:pt x="449357" y="274891"/>
                  </a:lnTo>
                  <a:lnTo>
                    <a:pt x="407733" y="310991"/>
                  </a:lnTo>
                  <a:lnTo>
                    <a:pt x="360679" y="318135"/>
                  </a:lnTo>
                  <a:lnTo>
                    <a:pt x="332628" y="316230"/>
                  </a:lnTo>
                  <a:lnTo>
                    <a:pt x="289956" y="300990"/>
                  </a:lnTo>
                  <a:lnTo>
                    <a:pt x="263120" y="266795"/>
                  </a:lnTo>
                  <a:lnTo>
                    <a:pt x="256214" y="214884"/>
                  </a:lnTo>
                  <a:lnTo>
                    <a:pt x="255904" y="194690"/>
                  </a:lnTo>
                  <a:lnTo>
                    <a:pt x="255904" y="58547"/>
                  </a:lnTo>
                  <a:close/>
                </a:path>
                <a:path w="1410334" h="318134">
                  <a:moveTo>
                    <a:pt x="0" y="58547"/>
                  </a:moveTo>
                  <a:lnTo>
                    <a:pt x="94233" y="58547"/>
                  </a:lnTo>
                  <a:lnTo>
                    <a:pt x="109190" y="58854"/>
                  </a:lnTo>
                  <a:lnTo>
                    <a:pt x="153582" y="67347"/>
                  </a:lnTo>
                  <a:lnTo>
                    <a:pt x="188753" y="95819"/>
                  </a:lnTo>
                  <a:lnTo>
                    <a:pt x="209280" y="141249"/>
                  </a:lnTo>
                  <a:lnTo>
                    <a:pt x="213994" y="188595"/>
                  </a:lnTo>
                  <a:lnTo>
                    <a:pt x="213496" y="203838"/>
                  </a:lnTo>
                  <a:lnTo>
                    <a:pt x="206120" y="242950"/>
                  </a:lnTo>
                  <a:lnTo>
                    <a:pt x="187172" y="278776"/>
                  </a:lnTo>
                  <a:lnTo>
                    <a:pt x="153455" y="304377"/>
                  </a:lnTo>
                  <a:lnTo>
                    <a:pt x="110581" y="313481"/>
                  </a:lnTo>
                  <a:lnTo>
                    <a:pt x="97027" y="313817"/>
                  </a:lnTo>
                  <a:lnTo>
                    <a:pt x="0" y="313817"/>
                  </a:lnTo>
                  <a:lnTo>
                    <a:pt x="0" y="58547"/>
                  </a:lnTo>
                  <a:close/>
                </a:path>
                <a:path w="1410334" h="318134">
                  <a:moveTo>
                    <a:pt x="1053845" y="27177"/>
                  </a:moveTo>
                  <a:lnTo>
                    <a:pt x="1084833" y="27177"/>
                  </a:lnTo>
                  <a:lnTo>
                    <a:pt x="1122806" y="49783"/>
                  </a:lnTo>
                  <a:lnTo>
                    <a:pt x="1088516" y="49783"/>
                  </a:lnTo>
                  <a:lnTo>
                    <a:pt x="1069339" y="36956"/>
                  </a:lnTo>
                  <a:lnTo>
                    <a:pt x="1050162" y="49783"/>
                  </a:lnTo>
                  <a:lnTo>
                    <a:pt x="1015872" y="49783"/>
                  </a:lnTo>
                  <a:lnTo>
                    <a:pt x="1053845" y="27177"/>
                  </a:lnTo>
                  <a:close/>
                </a:path>
                <a:path w="1410334" h="318134">
                  <a:moveTo>
                    <a:pt x="395350" y="0"/>
                  </a:moveTo>
                  <a:lnTo>
                    <a:pt x="417956" y="0"/>
                  </a:lnTo>
                  <a:lnTo>
                    <a:pt x="417337" y="10955"/>
                  </a:lnTo>
                  <a:lnTo>
                    <a:pt x="395985" y="43688"/>
                  </a:lnTo>
                  <a:lnTo>
                    <a:pt x="386968" y="43688"/>
                  </a:lnTo>
                  <a:lnTo>
                    <a:pt x="383031" y="43688"/>
                  </a:lnTo>
                  <a:lnTo>
                    <a:pt x="344550" y="31369"/>
                  </a:lnTo>
                  <a:lnTo>
                    <a:pt x="336803" y="29337"/>
                  </a:lnTo>
                  <a:lnTo>
                    <a:pt x="331977" y="29337"/>
                  </a:lnTo>
                  <a:lnTo>
                    <a:pt x="328167" y="29337"/>
                  </a:lnTo>
                  <a:lnTo>
                    <a:pt x="325374" y="30479"/>
                  </a:lnTo>
                  <a:lnTo>
                    <a:pt x="323214" y="32639"/>
                  </a:lnTo>
                  <a:lnTo>
                    <a:pt x="321182" y="34925"/>
                  </a:lnTo>
                  <a:lnTo>
                    <a:pt x="320039" y="38862"/>
                  </a:lnTo>
                  <a:lnTo>
                    <a:pt x="319912" y="44450"/>
                  </a:lnTo>
                  <a:lnTo>
                    <a:pt x="297687" y="44450"/>
                  </a:lnTo>
                  <a:lnTo>
                    <a:pt x="297560" y="41782"/>
                  </a:lnTo>
                  <a:lnTo>
                    <a:pt x="297433" y="39624"/>
                  </a:lnTo>
                  <a:lnTo>
                    <a:pt x="297433" y="38226"/>
                  </a:lnTo>
                  <a:lnTo>
                    <a:pt x="319912" y="253"/>
                  </a:lnTo>
                  <a:lnTo>
                    <a:pt x="329183" y="253"/>
                  </a:lnTo>
                  <a:lnTo>
                    <a:pt x="333247" y="253"/>
                  </a:lnTo>
                  <a:lnTo>
                    <a:pt x="359536" y="9017"/>
                  </a:lnTo>
                  <a:lnTo>
                    <a:pt x="368807" y="13080"/>
                  </a:lnTo>
                  <a:lnTo>
                    <a:pt x="376046" y="15240"/>
                  </a:lnTo>
                  <a:lnTo>
                    <a:pt x="381253" y="15240"/>
                  </a:lnTo>
                  <a:lnTo>
                    <a:pt x="384936" y="15240"/>
                  </a:lnTo>
                  <a:lnTo>
                    <a:pt x="387984" y="13970"/>
                  </a:lnTo>
                  <a:lnTo>
                    <a:pt x="390525" y="11683"/>
                  </a:lnTo>
                  <a:lnTo>
                    <a:pt x="393064" y="9398"/>
                  </a:lnTo>
                  <a:lnTo>
                    <a:pt x="394588" y="5461"/>
                  </a:lnTo>
                  <a:lnTo>
                    <a:pt x="395350" y="0"/>
                  </a:lnTo>
                  <a:close/>
                </a:path>
              </a:pathLst>
            </a:custGeom>
            <a:ln w="9144">
              <a:solidFill>
                <a:srgbClr val="D03E0C"/>
              </a:solidFill>
            </a:ln>
          </p:spPr>
          <p:txBody>
            <a:bodyPr wrap="square" lIns="0" tIns="0" rIns="0" bIns="0" rtlCol="0"/>
            <a:lstStyle/>
            <a:p>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654" y="901785"/>
            <a:ext cx="8228330" cy="4614545"/>
          </a:xfrm>
          <a:prstGeom prst="rect">
            <a:avLst/>
          </a:prstGeom>
        </p:spPr>
        <p:txBody>
          <a:bodyPr vert="horz" wrap="square" lIns="0" tIns="12065" rIns="0" bIns="0" rtlCol="0">
            <a:spAutoFit/>
          </a:bodyPr>
          <a:lstStyle/>
          <a:p>
            <a:pPr marL="287020" marR="5080" indent="-274320" algn="just">
              <a:lnSpc>
                <a:spcPct val="130100"/>
              </a:lnSpc>
              <a:spcBef>
                <a:spcPts val="95"/>
              </a:spcBef>
              <a:buClr>
                <a:srgbClr val="D24717"/>
              </a:buClr>
              <a:buSzPct val="85000"/>
              <a:buFont typeface="Arial"/>
              <a:buChar char=""/>
              <a:tabLst>
                <a:tab pos="287020" algn="l"/>
              </a:tabLst>
            </a:pPr>
            <a:r>
              <a:rPr sz="2000" b="1" i="1" spc="-5" dirty="0">
                <a:latin typeface="Arial"/>
                <a:cs typeface="Arial"/>
              </a:rPr>
              <a:t>RapidMiner: </a:t>
            </a:r>
            <a:r>
              <a:rPr sz="2000" spc="-10" dirty="0">
                <a:latin typeface="Arial"/>
                <a:cs typeface="Arial"/>
              </a:rPr>
              <a:t>Là </a:t>
            </a:r>
            <a:r>
              <a:rPr sz="2000" spc="5" dirty="0">
                <a:latin typeface="Arial"/>
                <a:cs typeface="Arial"/>
              </a:rPr>
              <a:t>một </a:t>
            </a:r>
            <a:r>
              <a:rPr sz="2000" spc="-10" dirty="0">
                <a:latin typeface="Arial"/>
                <a:cs typeface="Arial"/>
              </a:rPr>
              <a:t>trong những </a:t>
            </a:r>
            <a:r>
              <a:rPr sz="2000" dirty="0">
                <a:latin typeface="Arial"/>
                <a:cs typeface="Arial"/>
              </a:rPr>
              <a:t>công cụ </a:t>
            </a:r>
            <a:r>
              <a:rPr sz="2000" spc="-5" dirty="0">
                <a:latin typeface="Arial"/>
                <a:cs typeface="Arial"/>
              </a:rPr>
              <a:t>phổ </a:t>
            </a:r>
            <a:r>
              <a:rPr sz="2000" dirty="0">
                <a:latin typeface="Arial"/>
                <a:cs typeface="Arial"/>
              </a:rPr>
              <a:t>biến </a:t>
            </a:r>
            <a:r>
              <a:rPr sz="2000" spc="-5" dirty="0">
                <a:latin typeface="Arial"/>
                <a:cs typeface="Arial"/>
              </a:rPr>
              <a:t>nhất </a:t>
            </a:r>
            <a:r>
              <a:rPr sz="2000" spc="-10" dirty="0">
                <a:latin typeface="Arial"/>
                <a:cs typeface="Arial"/>
              </a:rPr>
              <a:t>để </a:t>
            </a:r>
            <a:r>
              <a:rPr sz="2000" spc="-55" dirty="0">
                <a:latin typeface="Arial"/>
                <a:cs typeface="Arial"/>
              </a:rPr>
              <a:t>khai  </a:t>
            </a:r>
            <a:r>
              <a:rPr sz="2000" spc="-5" dirty="0">
                <a:latin typeface="Arial"/>
                <a:cs typeface="Arial"/>
              </a:rPr>
              <a:t>khoáng </a:t>
            </a:r>
            <a:r>
              <a:rPr sz="2000" spc="-10" dirty="0">
                <a:latin typeface="Arial"/>
                <a:cs typeface="Arial"/>
              </a:rPr>
              <a:t>dữ liệu. </a:t>
            </a:r>
            <a:r>
              <a:rPr sz="2000" spc="-5" dirty="0">
                <a:latin typeface="Arial"/>
                <a:cs typeface="Arial"/>
              </a:rPr>
              <a:t>Nó </a:t>
            </a:r>
            <a:r>
              <a:rPr sz="2000" dirty="0">
                <a:latin typeface="Arial"/>
                <a:cs typeface="Arial"/>
              </a:rPr>
              <a:t>cung </a:t>
            </a:r>
            <a:r>
              <a:rPr sz="2000" spc="5" dirty="0">
                <a:latin typeface="Arial"/>
                <a:cs typeface="Arial"/>
              </a:rPr>
              <a:t>cấp </a:t>
            </a:r>
            <a:r>
              <a:rPr sz="2000" spc="-5" dirty="0">
                <a:latin typeface="Arial"/>
                <a:cs typeface="Arial"/>
              </a:rPr>
              <a:t>các chức năng </a:t>
            </a:r>
            <a:r>
              <a:rPr sz="2000" dirty="0">
                <a:latin typeface="Arial"/>
                <a:cs typeface="Arial"/>
              </a:rPr>
              <a:t>khai khoáng </a:t>
            </a:r>
            <a:r>
              <a:rPr sz="2000" spc="-10" dirty="0">
                <a:latin typeface="Arial"/>
                <a:cs typeface="Arial"/>
              </a:rPr>
              <a:t>dữ </a:t>
            </a:r>
            <a:r>
              <a:rPr sz="2000" dirty="0">
                <a:latin typeface="Arial"/>
                <a:cs typeface="Arial"/>
              </a:rPr>
              <a:t>liệu khác  </a:t>
            </a:r>
            <a:r>
              <a:rPr sz="2000" spc="-10" dirty="0">
                <a:latin typeface="Arial"/>
                <a:cs typeface="Arial"/>
              </a:rPr>
              <a:t>nhau như tiền </a:t>
            </a:r>
            <a:r>
              <a:rPr sz="2000" dirty="0">
                <a:latin typeface="Arial"/>
                <a:cs typeface="Arial"/>
              </a:rPr>
              <a:t>xử </a:t>
            </a:r>
            <a:r>
              <a:rPr sz="2000" spc="-15" dirty="0">
                <a:latin typeface="Arial"/>
                <a:cs typeface="Arial"/>
              </a:rPr>
              <a:t>lý </a:t>
            </a:r>
            <a:r>
              <a:rPr sz="2000" spc="-10" dirty="0">
                <a:latin typeface="Arial"/>
                <a:cs typeface="Arial"/>
              </a:rPr>
              <a:t>dữ </a:t>
            </a:r>
            <a:r>
              <a:rPr sz="2000" spc="-15" dirty="0">
                <a:latin typeface="Arial"/>
                <a:cs typeface="Arial"/>
              </a:rPr>
              <a:t>liệu, </a:t>
            </a:r>
            <a:r>
              <a:rPr sz="2000" spc="-10" dirty="0">
                <a:latin typeface="Arial"/>
                <a:cs typeface="Arial"/>
              </a:rPr>
              <a:t>biểu diễn dữ </a:t>
            </a:r>
            <a:r>
              <a:rPr sz="2000" spc="-15" dirty="0">
                <a:latin typeface="Arial"/>
                <a:cs typeface="Arial"/>
              </a:rPr>
              <a:t>liệu, </a:t>
            </a:r>
            <a:r>
              <a:rPr sz="2000" spc="-10" dirty="0">
                <a:latin typeface="Arial"/>
                <a:cs typeface="Arial"/>
              </a:rPr>
              <a:t>lọc, phân </a:t>
            </a:r>
            <a:r>
              <a:rPr sz="2000" spc="5" dirty="0">
                <a:latin typeface="Arial"/>
                <a:cs typeface="Arial"/>
              </a:rPr>
              <a:t>cụm,</a:t>
            </a:r>
            <a:r>
              <a:rPr sz="2000" spc="320" dirty="0">
                <a:latin typeface="Arial"/>
                <a:cs typeface="Arial"/>
              </a:rPr>
              <a:t> </a:t>
            </a:r>
            <a:r>
              <a:rPr sz="2000" spc="-85" dirty="0">
                <a:latin typeface="Arial"/>
                <a:cs typeface="Arial"/>
              </a:rPr>
              <a:t>v.v.</a:t>
            </a:r>
            <a:endParaRPr sz="2000">
              <a:latin typeface="Arial"/>
              <a:cs typeface="Arial"/>
            </a:endParaRPr>
          </a:p>
          <a:p>
            <a:pPr marL="287020" marR="8890" indent="-274320" algn="just">
              <a:lnSpc>
                <a:spcPct val="130000"/>
              </a:lnSpc>
              <a:spcBef>
                <a:spcPts val="600"/>
              </a:spcBef>
              <a:buClr>
                <a:srgbClr val="D24717"/>
              </a:buClr>
              <a:buSzPct val="85000"/>
              <a:buFont typeface="Arial"/>
              <a:buChar char=""/>
              <a:tabLst>
                <a:tab pos="287020" algn="l"/>
              </a:tabLst>
            </a:pPr>
            <a:r>
              <a:rPr sz="2000" b="1" spc="-15" dirty="0">
                <a:latin typeface="Arial"/>
                <a:cs typeface="Arial"/>
              </a:rPr>
              <a:t>Weka: </a:t>
            </a:r>
            <a:r>
              <a:rPr sz="2000" dirty="0">
                <a:latin typeface="Arial"/>
                <a:cs typeface="Arial"/>
              </a:rPr>
              <a:t>là </a:t>
            </a:r>
            <a:r>
              <a:rPr sz="2000" spc="5" dirty="0">
                <a:latin typeface="Arial"/>
                <a:cs typeface="Arial"/>
              </a:rPr>
              <a:t>một </a:t>
            </a:r>
            <a:r>
              <a:rPr sz="2000" spc="-10" dirty="0">
                <a:latin typeface="Arial"/>
                <a:cs typeface="Arial"/>
              </a:rPr>
              <a:t>phần </a:t>
            </a:r>
            <a:r>
              <a:rPr sz="2000" spc="-5" dirty="0">
                <a:latin typeface="Arial"/>
                <a:cs typeface="Arial"/>
              </a:rPr>
              <a:t>mềm </a:t>
            </a:r>
            <a:r>
              <a:rPr sz="2000" spc="-15" dirty="0">
                <a:latin typeface="Arial"/>
                <a:cs typeface="Arial"/>
              </a:rPr>
              <a:t>khai </a:t>
            </a:r>
            <a:r>
              <a:rPr sz="2000" spc="-5" dirty="0">
                <a:latin typeface="Arial"/>
                <a:cs typeface="Arial"/>
              </a:rPr>
              <a:t>thác </a:t>
            </a:r>
            <a:r>
              <a:rPr sz="2000" spc="-10" dirty="0">
                <a:latin typeface="Arial"/>
                <a:cs typeface="Arial"/>
              </a:rPr>
              <a:t>dữ liệu </a:t>
            </a:r>
            <a:r>
              <a:rPr sz="2000" spc="15" dirty="0">
                <a:latin typeface="Arial"/>
                <a:cs typeface="Arial"/>
              </a:rPr>
              <a:t>mã </a:t>
            </a:r>
            <a:r>
              <a:rPr sz="2000" spc="-10" dirty="0">
                <a:latin typeface="Arial"/>
                <a:cs typeface="Arial"/>
              </a:rPr>
              <a:t>nguồn </a:t>
            </a:r>
            <a:r>
              <a:rPr sz="2000" dirty="0">
                <a:latin typeface="Arial"/>
                <a:cs typeface="Arial"/>
              </a:rPr>
              <a:t>mở. </a:t>
            </a:r>
            <a:r>
              <a:rPr sz="2000" spc="-10" dirty="0">
                <a:latin typeface="Arial"/>
                <a:cs typeface="Arial"/>
              </a:rPr>
              <a:t>Giống </a:t>
            </a:r>
            <a:r>
              <a:rPr sz="2000" spc="-80" dirty="0">
                <a:latin typeface="Arial"/>
                <a:cs typeface="Arial"/>
              </a:rPr>
              <a:t>như  </a:t>
            </a:r>
            <a:r>
              <a:rPr sz="2000" spc="-15" dirty="0">
                <a:latin typeface="Arial"/>
                <a:cs typeface="Arial"/>
              </a:rPr>
              <a:t>RapidMiner, </a:t>
            </a:r>
            <a:r>
              <a:rPr sz="2000" dirty="0">
                <a:latin typeface="Arial"/>
                <a:cs typeface="Arial"/>
              </a:rPr>
              <a:t>Weka </a:t>
            </a:r>
            <a:r>
              <a:rPr sz="2000" spc="-5" dirty="0">
                <a:latin typeface="Arial"/>
                <a:cs typeface="Arial"/>
              </a:rPr>
              <a:t>không </a:t>
            </a:r>
            <a:r>
              <a:rPr sz="2000" spc="-15" dirty="0">
                <a:latin typeface="Arial"/>
                <a:cs typeface="Arial"/>
              </a:rPr>
              <a:t>có </a:t>
            </a:r>
            <a:r>
              <a:rPr sz="2000" spc="10" dirty="0">
                <a:latin typeface="Arial"/>
                <a:cs typeface="Arial"/>
              </a:rPr>
              <a:t>mã </a:t>
            </a:r>
            <a:r>
              <a:rPr sz="2000" spc="-10" dirty="0">
                <a:latin typeface="Arial"/>
                <a:cs typeface="Arial"/>
              </a:rPr>
              <a:t>hóa </a:t>
            </a:r>
            <a:r>
              <a:rPr sz="2000" spc="-15" dirty="0">
                <a:latin typeface="Arial"/>
                <a:cs typeface="Arial"/>
              </a:rPr>
              <a:t>và </a:t>
            </a:r>
            <a:r>
              <a:rPr sz="2000" dirty="0">
                <a:latin typeface="Arial"/>
                <a:cs typeface="Arial"/>
              </a:rPr>
              <a:t>sử </a:t>
            </a:r>
            <a:r>
              <a:rPr sz="2000" spc="-10" dirty="0">
                <a:latin typeface="Arial"/>
                <a:cs typeface="Arial"/>
              </a:rPr>
              <a:t>dụng </a:t>
            </a:r>
            <a:r>
              <a:rPr sz="2000" spc="-5" dirty="0">
                <a:latin typeface="Arial"/>
                <a:cs typeface="Arial"/>
              </a:rPr>
              <a:t>GUI </a:t>
            </a:r>
            <a:r>
              <a:rPr sz="2000" spc="-15" dirty="0">
                <a:latin typeface="Arial"/>
                <a:cs typeface="Arial"/>
              </a:rPr>
              <a:t>đơn </a:t>
            </a:r>
            <a:r>
              <a:rPr sz="2000" spc="-5" dirty="0">
                <a:latin typeface="Arial"/>
                <a:cs typeface="Arial"/>
              </a:rPr>
              <a:t>giản. cung  cấp </a:t>
            </a:r>
            <a:r>
              <a:rPr sz="2000" spc="5" dirty="0">
                <a:latin typeface="Arial"/>
                <a:cs typeface="Arial"/>
              </a:rPr>
              <a:t>một </a:t>
            </a:r>
            <a:r>
              <a:rPr sz="2000" spc="-15" dirty="0">
                <a:latin typeface="Arial"/>
                <a:cs typeface="Arial"/>
              </a:rPr>
              <a:t>loạt </a:t>
            </a:r>
            <a:r>
              <a:rPr sz="2000" spc="-5" dirty="0">
                <a:latin typeface="Arial"/>
                <a:cs typeface="Arial"/>
              </a:rPr>
              <a:t>các công </a:t>
            </a:r>
            <a:r>
              <a:rPr sz="2000" dirty="0">
                <a:latin typeface="Arial"/>
                <a:cs typeface="Arial"/>
              </a:rPr>
              <a:t>cụ </a:t>
            </a:r>
            <a:r>
              <a:rPr sz="2000" spc="-10" dirty="0">
                <a:latin typeface="Arial"/>
                <a:cs typeface="Arial"/>
              </a:rPr>
              <a:t>như </a:t>
            </a:r>
            <a:r>
              <a:rPr sz="2000" spc="-5" dirty="0">
                <a:latin typeface="Arial"/>
                <a:cs typeface="Arial"/>
              </a:rPr>
              <a:t>trực </a:t>
            </a:r>
            <a:r>
              <a:rPr sz="2000" spc="-10" dirty="0">
                <a:latin typeface="Arial"/>
                <a:cs typeface="Arial"/>
              </a:rPr>
              <a:t>quan hóa, </a:t>
            </a:r>
            <a:r>
              <a:rPr sz="2000" spc="-5" dirty="0">
                <a:latin typeface="Arial"/>
                <a:cs typeface="Arial"/>
              </a:rPr>
              <a:t>tiền </a:t>
            </a:r>
            <a:r>
              <a:rPr sz="2000" dirty="0">
                <a:latin typeface="Arial"/>
                <a:cs typeface="Arial"/>
              </a:rPr>
              <a:t>xử </a:t>
            </a:r>
            <a:r>
              <a:rPr sz="2000" spc="-15" dirty="0">
                <a:latin typeface="Arial"/>
                <a:cs typeface="Arial"/>
              </a:rPr>
              <a:t>lý, </a:t>
            </a:r>
            <a:r>
              <a:rPr sz="2000" spc="-10" dirty="0">
                <a:latin typeface="Arial"/>
                <a:cs typeface="Arial"/>
              </a:rPr>
              <a:t>phân loại,  phân </a:t>
            </a:r>
            <a:r>
              <a:rPr sz="2000" spc="5" dirty="0">
                <a:latin typeface="Arial"/>
                <a:cs typeface="Arial"/>
              </a:rPr>
              <a:t>cụm,</a:t>
            </a:r>
            <a:r>
              <a:rPr sz="2000" spc="-30" dirty="0">
                <a:latin typeface="Arial"/>
                <a:cs typeface="Arial"/>
              </a:rPr>
              <a:t> </a:t>
            </a:r>
            <a:r>
              <a:rPr sz="2000" spc="-85" dirty="0">
                <a:latin typeface="Arial"/>
                <a:cs typeface="Arial"/>
              </a:rPr>
              <a:t>v.v.</a:t>
            </a:r>
            <a:endParaRPr sz="2000">
              <a:latin typeface="Arial"/>
              <a:cs typeface="Arial"/>
            </a:endParaRPr>
          </a:p>
          <a:p>
            <a:pPr marL="287020" marR="6350" indent="-274320" algn="just">
              <a:lnSpc>
                <a:spcPct val="130000"/>
              </a:lnSpc>
              <a:spcBef>
                <a:spcPts val="605"/>
              </a:spcBef>
              <a:buClr>
                <a:srgbClr val="D24717"/>
              </a:buClr>
              <a:buSzPct val="85000"/>
              <a:buFont typeface="Arial"/>
              <a:buChar char=""/>
              <a:tabLst>
                <a:tab pos="287020" algn="l"/>
              </a:tabLst>
            </a:pPr>
            <a:r>
              <a:rPr sz="2000" b="1" spc="-5" dirty="0">
                <a:latin typeface="Arial"/>
                <a:cs typeface="Arial"/>
              </a:rPr>
              <a:t>Orange: </a:t>
            </a:r>
            <a:r>
              <a:rPr sz="2000" spc="-10" dirty="0">
                <a:latin typeface="Arial"/>
                <a:cs typeface="Arial"/>
              </a:rPr>
              <a:t>Phần </a:t>
            </a:r>
            <a:r>
              <a:rPr sz="2000" spc="-5" dirty="0">
                <a:latin typeface="Arial"/>
                <a:cs typeface="Arial"/>
              </a:rPr>
              <a:t>mềm Orange </a:t>
            </a:r>
            <a:r>
              <a:rPr sz="2000" spc="-10" dirty="0">
                <a:latin typeface="Arial"/>
                <a:cs typeface="Arial"/>
              </a:rPr>
              <a:t>được </a:t>
            </a:r>
            <a:r>
              <a:rPr sz="2000" spc="-5" dirty="0">
                <a:latin typeface="Arial"/>
                <a:cs typeface="Arial"/>
              </a:rPr>
              <a:t>biết đến bởi </a:t>
            </a:r>
            <a:r>
              <a:rPr sz="2000" spc="-10" dirty="0">
                <a:latin typeface="Arial"/>
                <a:cs typeface="Arial"/>
              </a:rPr>
              <a:t>việc </a:t>
            </a:r>
            <a:r>
              <a:rPr sz="2000" dirty="0">
                <a:latin typeface="Arial"/>
                <a:cs typeface="Arial"/>
              </a:rPr>
              <a:t>tích </a:t>
            </a:r>
            <a:r>
              <a:rPr sz="2000" spc="-5" dirty="0">
                <a:latin typeface="Arial"/>
                <a:cs typeface="Arial"/>
              </a:rPr>
              <a:t>hợp các </a:t>
            </a:r>
            <a:r>
              <a:rPr sz="2000" spc="-55" dirty="0">
                <a:latin typeface="Arial"/>
                <a:cs typeface="Arial"/>
              </a:rPr>
              <a:t>công  </a:t>
            </a:r>
            <a:r>
              <a:rPr sz="2000" dirty="0">
                <a:latin typeface="Arial"/>
                <a:cs typeface="Arial"/>
              </a:rPr>
              <a:t>cụ </a:t>
            </a:r>
            <a:r>
              <a:rPr sz="2000" spc="5" dirty="0">
                <a:latin typeface="Arial"/>
                <a:cs typeface="Arial"/>
              </a:rPr>
              <a:t>khai </a:t>
            </a:r>
            <a:r>
              <a:rPr sz="2000" spc="-5" dirty="0">
                <a:latin typeface="Arial"/>
                <a:cs typeface="Arial"/>
              </a:rPr>
              <a:t>khoáng </a:t>
            </a:r>
            <a:r>
              <a:rPr sz="2000" spc="-10" dirty="0">
                <a:latin typeface="Arial"/>
                <a:cs typeface="Arial"/>
              </a:rPr>
              <a:t>dữ </a:t>
            </a:r>
            <a:r>
              <a:rPr sz="2000" spc="-5" dirty="0">
                <a:latin typeface="Arial"/>
                <a:cs typeface="Arial"/>
              </a:rPr>
              <a:t>liệu </a:t>
            </a:r>
            <a:r>
              <a:rPr sz="2000" spc="-15" dirty="0">
                <a:latin typeface="Arial"/>
                <a:cs typeface="Arial"/>
              </a:rPr>
              <a:t>và </a:t>
            </a:r>
            <a:r>
              <a:rPr sz="2000" spc="-10" dirty="0">
                <a:latin typeface="Arial"/>
                <a:cs typeface="Arial"/>
              </a:rPr>
              <a:t>học </a:t>
            </a:r>
            <a:r>
              <a:rPr sz="2000" spc="-45" dirty="0">
                <a:latin typeface="Arial"/>
                <a:cs typeface="Arial"/>
              </a:rPr>
              <a:t>máy. </a:t>
            </a:r>
            <a:r>
              <a:rPr sz="2000" spc="-5" dirty="0">
                <a:latin typeface="Arial"/>
                <a:cs typeface="Arial"/>
              </a:rPr>
              <a:t>Nó </a:t>
            </a:r>
            <a:r>
              <a:rPr sz="2000" spc="-10" dirty="0">
                <a:latin typeface="Arial"/>
                <a:cs typeface="Arial"/>
              </a:rPr>
              <a:t>được viết </a:t>
            </a:r>
            <a:r>
              <a:rPr sz="2000" spc="-5" dirty="0">
                <a:latin typeface="Arial"/>
                <a:cs typeface="Arial"/>
              </a:rPr>
              <a:t>bằng Python </a:t>
            </a:r>
            <a:r>
              <a:rPr sz="2000" spc="5" dirty="0">
                <a:latin typeface="Arial"/>
                <a:cs typeface="Arial"/>
              </a:rPr>
              <a:t>và  </a:t>
            </a:r>
            <a:r>
              <a:rPr sz="2000" spc="-5" dirty="0">
                <a:latin typeface="Arial"/>
                <a:cs typeface="Arial"/>
              </a:rPr>
              <a:t>cung cấp trực </a:t>
            </a:r>
            <a:r>
              <a:rPr sz="2000" spc="-10" dirty="0">
                <a:latin typeface="Arial"/>
                <a:cs typeface="Arial"/>
              </a:rPr>
              <a:t>quan tương </a:t>
            </a:r>
            <a:r>
              <a:rPr sz="2000" spc="-5" dirty="0">
                <a:latin typeface="Arial"/>
                <a:cs typeface="Arial"/>
              </a:rPr>
              <a:t>tác </a:t>
            </a:r>
            <a:r>
              <a:rPr sz="2000" spc="-15" dirty="0">
                <a:latin typeface="Arial"/>
                <a:cs typeface="Arial"/>
              </a:rPr>
              <a:t>và </a:t>
            </a:r>
            <a:r>
              <a:rPr sz="2000" spc="-10" dirty="0">
                <a:latin typeface="Arial"/>
                <a:cs typeface="Arial"/>
              </a:rPr>
              <a:t>thẩm </a:t>
            </a:r>
            <a:r>
              <a:rPr sz="2000" spc="10" dirty="0">
                <a:latin typeface="Arial"/>
                <a:cs typeface="Arial"/>
              </a:rPr>
              <a:t>mỹ </a:t>
            </a:r>
            <a:r>
              <a:rPr sz="2000" spc="-5" dirty="0">
                <a:latin typeface="Arial"/>
                <a:cs typeface="Arial"/>
              </a:rPr>
              <a:t>cho </a:t>
            </a:r>
            <a:r>
              <a:rPr sz="2000" spc="-10" dirty="0">
                <a:latin typeface="Arial"/>
                <a:cs typeface="Arial"/>
              </a:rPr>
              <a:t>người</a:t>
            </a:r>
            <a:r>
              <a:rPr sz="2000" spc="100" dirty="0">
                <a:latin typeface="Arial"/>
                <a:cs typeface="Arial"/>
              </a:rPr>
              <a:t> </a:t>
            </a:r>
            <a:r>
              <a:rPr sz="2000" spc="-10" dirty="0">
                <a:latin typeface="Arial"/>
                <a:cs typeface="Arial"/>
              </a:rPr>
              <a:t>dùng.</a:t>
            </a:r>
            <a:endParaRPr sz="2000">
              <a:latin typeface="Arial"/>
              <a:cs typeface="Arial"/>
            </a:endParaRPr>
          </a:p>
          <a:p>
            <a:pPr marL="287020" indent="-274320" algn="just">
              <a:lnSpc>
                <a:spcPct val="100000"/>
              </a:lnSpc>
              <a:spcBef>
                <a:spcPts val="1320"/>
              </a:spcBef>
              <a:buClr>
                <a:srgbClr val="D24717"/>
              </a:buClr>
              <a:buSzPct val="85000"/>
              <a:buFont typeface="Arial"/>
              <a:buChar char=""/>
              <a:tabLst>
                <a:tab pos="287020" algn="l"/>
              </a:tabLst>
            </a:pPr>
            <a:r>
              <a:rPr sz="2000" b="1" spc="5" dirty="0">
                <a:latin typeface="Arial"/>
                <a:cs typeface="Arial"/>
              </a:rPr>
              <a:t>Một </a:t>
            </a:r>
            <a:r>
              <a:rPr sz="2000" b="1" spc="-10" dirty="0">
                <a:latin typeface="Arial"/>
                <a:cs typeface="Arial"/>
              </a:rPr>
              <a:t>số </a:t>
            </a:r>
            <a:r>
              <a:rPr sz="2000" b="1" spc="-5" dirty="0">
                <a:latin typeface="Arial"/>
                <a:cs typeface="Arial"/>
              </a:rPr>
              <a:t>công </a:t>
            </a:r>
            <a:r>
              <a:rPr sz="2000" b="1" spc="-10" dirty="0">
                <a:latin typeface="Arial"/>
                <a:cs typeface="Arial"/>
              </a:rPr>
              <a:t>cụ </a:t>
            </a:r>
            <a:r>
              <a:rPr sz="2000" b="1" spc="-5" dirty="0">
                <a:latin typeface="Arial"/>
                <a:cs typeface="Arial"/>
              </a:rPr>
              <a:t>khác như: </a:t>
            </a:r>
            <a:r>
              <a:rPr sz="2000" spc="-30" dirty="0">
                <a:latin typeface="Arial"/>
                <a:cs typeface="Arial"/>
              </a:rPr>
              <a:t>TeraData, </a:t>
            </a:r>
            <a:r>
              <a:rPr sz="2000" spc="-5" dirty="0">
                <a:latin typeface="Arial"/>
                <a:cs typeface="Arial"/>
              </a:rPr>
              <a:t>Oracle </a:t>
            </a:r>
            <a:r>
              <a:rPr sz="2000" spc="-10" dirty="0">
                <a:latin typeface="Arial"/>
                <a:cs typeface="Arial"/>
              </a:rPr>
              <a:t>DataMining, </a:t>
            </a:r>
            <a:r>
              <a:rPr sz="2000" spc="-5" dirty="0">
                <a:latin typeface="Arial"/>
                <a:cs typeface="Arial"/>
              </a:rPr>
              <a:t>Knime,</a:t>
            </a:r>
            <a:r>
              <a:rPr sz="2000" spc="180" dirty="0">
                <a:latin typeface="Arial"/>
                <a:cs typeface="Arial"/>
              </a:rPr>
              <a:t> </a:t>
            </a:r>
            <a:r>
              <a:rPr sz="2000" spc="-10" dirty="0">
                <a:latin typeface="Arial"/>
                <a:cs typeface="Arial"/>
              </a:rPr>
              <a:t>…</a:t>
            </a:r>
            <a:endParaRPr sz="2000">
              <a:latin typeface="Arial"/>
              <a:cs typeface="Arial"/>
            </a:endParaRPr>
          </a:p>
        </p:txBody>
      </p:sp>
      <p:grpSp>
        <p:nvGrpSpPr>
          <p:cNvPr id="3" name="object 3"/>
          <p:cNvGrpSpPr/>
          <p:nvPr/>
        </p:nvGrpSpPr>
        <p:grpSpPr>
          <a:xfrm>
            <a:off x="1219961" y="225552"/>
            <a:ext cx="743585" cy="335915"/>
            <a:chOff x="1219961" y="225552"/>
            <a:chExt cx="743585" cy="335915"/>
          </a:xfrm>
        </p:grpSpPr>
        <p:sp>
          <p:nvSpPr>
            <p:cNvPr id="4" name="object 4"/>
            <p:cNvSpPr/>
            <p:nvPr/>
          </p:nvSpPr>
          <p:spPr>
            <a:xfrm>
              <a:off x="1224533" y="230124"/>
              <a:ext cx="734441" cy="32626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24533" y="230124"/>
              <a:ext cx="734695" cy="326390"/>
            </a:xfrm>
            <a:custGeom>
              <a:avLst/>
              <a:gdLst/>
              <a:ahLst/>
              <a:cxnLst/>
              <a:rect l="l" t="t" r="r" b="b"/>
              <a:pathLst>
                <a:path w="734694" h="326390">
                  <a:moveTo>
                    <a:pt x="365252" y="126237"/>
                  </a:moveTo>
                  <a:lnTo>
                    <a:pt x="330707" y="220979"/>
                  </a:lnTo>
                  <a:lnTo>
                    <a:pt x="400431" y="220979"/>
                  </a:lnTo>
                  <a:lnTo>
                    <a:pt x="365252" y="126237"/>
                  </a:lnTo>
                  <a:close/>
                </a:path>
                <a:path w="734694" h="326390">
                  <a:moveTo>
                    <a:pt x="338581" y="66675"/>
                  </a:moveTo>
                  <a:lnTo>
                    <a:pt x="393065" y="66675"/>
                  </a:lnTo>
                  <a:lnTo>
                    <a:pt x="495299" y="321945"/>
                  </a:lnTo>
                  <a:lnTo>
                    <a:pt x="439166" y="321945"/>
                  </a:lnTo>
                  <a:lnTo>
                    <a:pt x="416941" y="263905"/>
                  </a:lnTo>
                  <a:lnTo>
                    <a:pt x="314832" y="263905"/>
                  </a:lnTo>
                  <a:lnTo>
                    <a:pt x="293878" y="321945"/>
                  </a:lnTo>
                  <a:lnTo>
                    <a:pt x="239140" y="321945"/>
                  </a:lnTo>
                  <a:lnTo>
                    <a:pt x="338581" y="66675"/>
                  </a:lnTo>
                  <a:close/>
                </a:path>
                <a:path w="734694" h="326390">
                  <a:moveTo>
                    <a:pt x="631571" y="62356"/>
                  </a:moveTo>
                  <a:lnTo>
                    <a:pt x="673941" y="69246"/>
                  </a:lnTo>
                  <a:lnTo>
                    <a:pt x="707643" y="90043"/>
                  </a:lnTo>
                  <a:lnTo>
                    <a:pt x="728825" y="122600"/>
                  </a:lnTo>
                  <a:lnTo>
                    <a:pt x="733679" y="137033"/>
                  </a:lnTo>
                  <a:lnTo>
                    <a:pt x="682752" y="149225"/>
                  </a:lnTo>
                  <a:lnTo>
                    <a:pt x="679848" y="139823"/>
                  </a:lnTo>
                  <a:lnTo>
                    <a:pt x="675719" y="131444"/>
                  </a:lnTo>
                  <a:lnTo>
                    <a:pt x="638790" y="107140"/>
                  </a:lnTo>
                  <a:lnTo>
                    <a:pt x="628904" y="106425"/>
                  </a:lnTo>
                  <a:lnTo>
                    <a:pt x="615378" y="107690"/>
                  </a:lnTo>
                  <a:lnTo>
                    <a:pt x="575115" y="138511"/>
                  </a:lnTo>
                  <a:lnTo>
                    <a:pt x="565149" y="192786"/>
                  </a:lnTo>
                  <a:lnTo>
                    <a:pt x="566243" y="215241"/>
                  </a:lnTo>
                  <a:lnTo>
                    <a:pt x="582548" y="261747"/>
                  </a:lnTo>
                  <a:lnTo>
                    <a:pt x="627888" y="282193"/>
                  </a:lnTo>
                  <a:lnTo>
                    <a:pt x="637797" y="281384"/>
                  </a:lnTo>
                  <a:lnTo>
                    <a:pt x="675941" y="252380"/>
                  </a:lnTo>
                  <a:lnTo>
                    <a:pt x="684403" y="228091"/>
                  </a:lnTo>
                  <a:lnTo>
                    <a:pt x="734441" y="243966"/>
                  </a:lnTo>
                  <a:lnTo>
                    <a:pt x="719137" y="280352"/>
                  </a:lnTo>
                  <a:lnTo>
                    <a:pt x="681974" y="314904"/>
                  </a:lnTo>
                  <a:lnTo>
                    <a:pt x="628396" y="326263"/>
                  </a:lnTo>
                  <a:lnTo>
                    <a:pt x="604105" y="324096"/>
                  </a:lnTo>
                  <a:lnTo>
                    <a:pt x="562334" y="306760"/>
                  </a:lnTo>
                  <a:lnTo>
                    <a:pt x="530494" y="272587"/>
                  </a:lnTo>
                  <a:lnTo>
                    <a:pt x="514111" y="225101"/>
                  </a:lnTo>
                  <a:lnTo>
                    <a:pt x="512064" y="196596"/>
                  </a:lnTo>
                  <a:lnTo>
                    <a:pt x="514113" y="166473"/>
                  </a:lnTo>
                  <a:lnTo>
                    <a:pt x="530548" y="116943"/>
                  </a:lnTo>
                  <a:lnTo>
                    <a:pt x="562723" y="82127"/>
                  </a:lnTo>
                  <a:lnTo>
                    <a:pt x="606018" y="64549"/>
                  </a:lnTo>
                  <a:lnTo>
                    <a:pt x="631571" y="62356"/>
                  </a:lnTo>
                  <a:close/>
                </a:path>
                <a:path w="734694" h="326390">
                  <a:moveTo>
                    <a:pt x="119506" y="62356"/>
                  </a:moveTo>
                  <a:lnTo>
                    <a:pt x="161877" y="69246"/>
                  </a:lnTo>
                  <a:lnTo>
                    <a:pt x="195579" y="90043"/>
                  </a:lnTo>
                  <a:lnTo>
                    <a:pt x="216761" y="122600"/>
                  </a:lnTo>
                  <a:lnTo>
                    <a:pt x="221615" y="137033"/>
                  </a:lnTo>
                  <a:lnTo>
                    <a:pt x="170687" y="149225"/>
                  </a:lnTo>
                  <a:lnTo>
                    <a:pt x="167784" y="139823"/>
                  </a:lnTo>
                  <a:lnTo>
                    <a:pt x="163655" y="131444"/>
                  </a:lnTo>
                  <a:lnTo>
                    <a:pt x="126726" y="107140"/>
                  </a:lnTo>
                  <a:lnTo>
                    <a:pt x="116840" y="106425"/>
                  </a:lnTo>
                  <a:lnTo>
                    <a:pt x="103314" y="107690"/>
                  </a:lnTo>
                  <a:lnTo>
                    <a:pt x="63051" y="138511"/>
                  </a:lnTo>
                  <a:lnTo>
                    <a:pt x="53085" y="192786"/>
                  </a:lnTo>
                  <a:lnTo>
                    <a:pt x="54179" y="215241"/>
                  </a:lnTo>
                  <a:lnTo>
                    <a:pt x="70484" y="261747"/>
                  </a:lnTo>
                  <a:lnTo>
                    <a:pt x="115824" y="282193"/>
                  </a:lnTo>
                  <a:lnTo>
                    <a:pt x="125733" y="281384"/>
                  </a:lnTo>
                  <a:lnTo>
                    <a:pt x="163877" y="252380"/>
                  </a:lnTo>
                  <a:lnTo>
                    <a:pt x="172338" y="228091"/>
                  </a:lnTo>
                  <a:lnTo>
                    <a:pt x="222377" y="243966"/>
                  </a:lnTo>
                  <a:lnTo>
                    <a:pt x="207073" y="280352"/>
                  </a:lnTo>
                  <a:lnTo>
                    <a:pt x="169910" y="314904"/>
                  </a:lnTo>
                  <a:lnTo>
                    <a:pt x="116331" y="326263"/>
                  </a:lnTo>
                  <a:lnTo>
                    <a:pt x="92040" y="324096"/>
                  </a:lnTo>
                  <a:lnTo>
                    <a:pt x="50259" y="306760"/>
                  </a:lnTo>
                  <a:lnTo>
                    <a:pt x="18414" y="272587"/>
                  </a:lnTo>
                  <a:lnTo>
                    <a:pt x="2045" y="225101"/>
                  </a:lnTo>
                  <a:lnTo>
                    <a:pt x="0" y="196596"/>
                  </a:lnTo>
                  <a:lnTo>
                    <a:pt x="2057" y="166473"/>
                  </a:lnTo>
                  <a:lnTo>
                    <a:pt x="18511" y="116943"/>
                  </a:lnTo>
                  <a:lnTo>
                    <a:pt x="50664" y="82127"/>
                  </a:lnTo>
                  <a:lnTo>
                    <a:pt x="93954" y="64549"/>
                  </a:lnTo>
                  <a:lnTo>
                    <a:pt x="119506" y="62356"/>
                  </a:lnTo>
                  <a:close/>
                </a:path>
                <a:path w="734694" h="326390">
                  <a:moveTo>
                    <a:pt x="359663" y="0"/>
                  </a:moveTo>
                  <a:lnTo>
                    <a:pt x="414528" y="0"/>
                  </a:lnTo>
                  <a:lnTo>
                    <a:pt x="366649" y="52070"/>
                  </a:lnTo>
                  <a:lnTo>
                    <a:pt x="335660" y="52070"/>
                  </a:lnTo>
                  <a:lnTo>
                    <a:pt x="359663" y="0"/>
                  </a:lnTo>
                  <a:close/>
                </a:path>
              </a:pathLst>
            </a:custGeom>
            <a:ln w="9144">
              <a:solidFill>
                <a:srgbClr val="D03E0C"/>
              </a:solidFill>
            </a:ln>
          </p:spPr>
          <p:txBody>
            <a:bodyPr wrap="square" lIns="0" tIns="0" rIns="0" bIns="0" rtlCol="0"/>
            <a:lstStyle/>
            <a:p>
              <a:endParaRPr/>
            </a:p>
          </p:txBody>
        </p:sp>
      </p:grpSp>
      <p:grpSp>
        <p:nvGrpSpPr>
          <p:cNvPr id="6" name="object 6"/>
          <p:cNvGrpSpPr/>
          <p:nvPr/>
        </p:nvGrpSpPr>
        <p:grpSpPr>
          <a:xfrm>
            <a:off x="2134361" y="226186"/>
            <a:ext cx="1642110" cy="400685"/>
            <a:chOff x="2134361" y="226186"/>
            <a:chExt cx="1642110" cy="400685"/>
          </a:xfrm>
        </p:grpSpPr>
        <p:sp>
          <p:nvSpPr>
            <p:cNvPr id="7" name="object 7"/>
            <p:cNvSpPr/>
            <p:nvPr/>
          </p:nvSpPr>
          <p:spPr>
            <a:xfrm>
              <a:off x="2138933" y="230758"/>
              <a:ext cx="1632585" cy="39116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646550" y="573023"/>
              <a:ext cx="48895" cy="48895"/>
            </a:xfrm>
            <a:custGeom>
              <a:avLst/>
              <a:gdLst/>
              <a:ahLst/>
              <a:cxnLst/>
              <a:rect l="l" t="t" r="r" b="b"/>
              <a:pathLst>
                <a:path w="48895" h="48895">
                  <a:moveTo>
                    <a:pt x="0" y="0"/>
                  </a:moveTo>
                  <a:lnTo>
                    <a:pt x="48895" y="0"/>
                  </a:lnTo>
                  <a:lnTo>
                    <a:pt x="48895" y="48895"/>
                  </a:lnTo>
                  <a:lnTo>
                    <a:pt x="0" y="48895"/>
                  </a:lnTo>
                  <a:lnTo>
                    <a:pt x="0" y="0"/>
                  </a:lnTo>
                  <a:close/>
                </a:path>
              </a:pathLst>
            </a:custGeom>
            <a:ln w="9144">
              <a:solidFill>
                <a:srgbClr val="D03E0C"/>
              </a:solidFill>
            </a:ln>
          </p:spPr>
          <p:txBody>
            <a:bodyPr wrap="square" lIns="0" tIns="0" rIns="0" bIns="0" rtlCol="0"/>
            <a:lstStyle/>
            <a:p>
              <a:endParaRPr/>
            </a:p>
          </p:txBody>
        </p:sp>
        <p:sp>
          <p:nvSpPr>
            <p:cNvPr id="9" name="object 9"/>
            <p:cNvSpPr/>
            <p:nvPr/>
          </p:nvSpPr>
          <p:spPr>
            <a:xfrm>
              <a:off x="2442082" y="331977"/>
              <a:ext cx="150368" cy="18491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138933" y="230758"/>
              <a:ext cx="1632585" cy="325755"/>
            </a:xfrm>
            <a:custGeom>
              <a:avLst/>
              <a:gdLst/>
              <a:ahLst/>
              <a:cxnLst/>
              <a:rect l="l" t="t" r="r" b="b"/>
              <a:pathLst>
                <a:path w="1632585" h="325755">
                  <a:moveTo>
                    <a:pt x="1429131" y="66040"/>
                  </a:moveTo>
                  <a:lnTo>
                    <a:pt x="1480566" y="66040"/>
                  </a:lnTo>
                  <a:lnTo>
                    <a:pt x="1480566" y="204343"/>
                  </a:lnTo>
                  <a:lnTo>
                    <a:pt x="1480685" y="219297"/>
                  </a:lnTo>
                  <a:lnTo>
                    <a:pt x="1488122" y="261112"/>
                  </a:lnTo>
                  <a:lnTo>
                    <a:pt x="1522116" y="280965"/>
                  </a:lnTo>
                  <a:lnTo>
                    <a:pt x="1532382" y="281559"/>
                  </a:lnTo>
                  <a:lnTo>
                    <a:pt x="1542667" y="281009"/>
                  </a:lnTo>
                  <a:lnTo>
                    <a:pt x="1577171" y="256881"/>
                  </a:lnTo>
                  <a:lnTo>
                    <a:pt x="1581150" y="207264"/>
                  </a:lnTo>
                  <a:lnTo>
                    <a:pt x="1581150" y="66040"/>
                  </a:lnTo>
                  <a:lnTo>
                    <a:pt x="1632585" y="66040"/>
                  </a:lnTo>
                  <a:lnTo>
                    <a:pt x="1632585" y="200152"/>
                  </a:lnTo>
                  <a:lnTo>
                    <a:pt x="1632323" y="221436"/>
                  </a:lnTo>
                  <a:lnTo>
                    <a:pt x="1628394" y="265049"/>
                  </a:lnTo>
                  <a:lnTo>
                    <a:pt x="1606932" y="303289"/>
                  </a:lnTo>
                  <a:lnTo>
                    <a:pt x="1572910" y="321288"/>
                  </a:lnTo>
                  <a:lnTo>
                    <a:pt x="1533906" y="325628"/>
                  </a:lnTo>
                  <a:lnTo>
                    <a:pt x="1516715" y="325104"/>
                  </a:lnTo>
                  <a:lnTo>
                    <a:pt x="1478407" y="317246"/>
                  </a:lnTo>
                  <a:lnTo>
                    <a:pt x="1443585" y="288438"/>
                  </a:lnTo>
                  <a:lnTo>
                    <a:pt x="1430369" y="239807"/>
                  </a:lnTo>
                  <a:lnTo>
                    <a:pt x="1429131" y="202184"/>
                  </a:lnTo>
                  <a:lnTo>
                    <a:pt x="1429131" y="66040"/>
                  </a:lnTo>
                  <a:close/>
                </a:path>
                <a:path w="1632585" h="325755">
                  <a:moveTo>
                    <a:pt x="542925" y="66040"/>
                  </a:moveTo>
                  <a:lnTo>
                    <a:pt x="593090" y="66040"/>
                  </a:lnTo>
                  <a:lnTo>
                    <a:pt x="697611" y="236474"/>
                  </a:lnTo>
                  <a:lnTo>
                    <a:pt x="697611" y="66040"/>
                  </a:lnTo>
                  <a:lnTo>
                    <a:pt x="745490" y="66040"/>
                  </a:lnTo>
                  <a:lnTo>
                    <a:pt x="745490" y="321310"/>
                  </a:lnTo>
                  <a:lnTo>
                    <a:pt x="693801" y="321310"/>
                  </a:lnTo>
                  <a:lnTo>
                    <a:pt x="590804" y="154813"/>
                  </a:lnTo>
                  <a:lnTo>
                    <a:pt x="590804" y="321310"/>
                  </a:lnTo>
                  <a:lnTo>
                    <a:pt x="542925" y="321310"/>
                  </a:lnTo>
                  <a:lnTo>
                    <a:pt x="542925" y="66040"/>
                  </a:lnTo>
                  <a:close/>
                </a:path>
                <a:path w="1632585" h="325755">
                  <a:moveTo>
                    <a:pt x="1283843" y="61722"/>
                  </a:moveTo>
                  <a:lnTo>
                    <a:pt x="1326213" y="68611"/>
                  </a:lnTo>
                  <a:lnTo>
                    <a:pt x="1359916" y="89408"/>
                  </a:lnTo>
                  <a:lnTo>
                    <a:pt x="1381097" y="121965"/>
                  </a:lnTo>
                  <a:lnTo>
                    <a:pt x="1385951" y="136398"/>
                  </a:lnTo>
                  <a:lnTo>
                    <a:pt x="1335024" y="148590"/>
                  </a:lnTo>
                  <a:lnTo>
                    <a:pt x="1332120" y="139188"/>
                  </a:lnTo>
                  <a:lnTo>
                    <a:pt x="1327991" y="130810"/>
                  </a:lnTo>
                  <a:lnTo>
                    <a:pt x="1291062" y="106505"/>
                  </a:lnTo>
                  <a:lnTo>
                    <a:pt x="1281176" y="105791"/>
                  </a:lnTo>
                  <a:lnTo>
                    <a:pt x="1267650" y="107055"/>
                  </a:lnTo>
                  <a:lnTo>
                    <a:pt x="1227387" y="137876"/>
                  </a:lnTo>
                  <a:lnTo>
                    <a:pt x="1217421" y="192151"/>
                  </a:lnTo>
                  <a:lnTo>
                    <a:pt x="1218515" y="214606"/>
                  </a:lnTo>
                  <a:lnTo>
                    <a:pt x="1234820" y="261112"/>
                  </a:lnTo>
                  <a:lnTo>
                    <a:pt x="1280160" y="281559"/>
                  </a:lnTo>
                  <a:lnTo>
                    <a:pt x="1290069" y="280749"/>
                  </a:lnTo>
                  <a:lnTo>
                    <a:pt x="1328213" y="251745"/>
                  </a:lnTo>
                  <a:lnTo>
                    <a:pt x="1336675" y="227457"/>
                  </a:lnTo>
                  <a:lnTo>
                    <a:pt x="1386713" y="243332"/>
                  </a:lnTo>
                  <a:lnTo>
                    <a:pt x="1371409" y="279717"/>
                  </a:lnTo>
                  <a:lnTo>
                    <a:pt x="1334246" y="314269"/>
                  </a:lnTo>
                  <a:lnTo>
                    <a:pt x="1280668" y="325628"/>
                  </a:lnTo>
                  <a:lnTo>
                    <a:pt x="1256377" y="323461"/>
                  </a:lnTo>
                  <a:lnTo>
                    <a:pt x="1214606" y="306125"/>
                  </a:lnTo>
                  <a:lnTo>
                    <a:pt x="1182766" y="271952"/>
                  </a:lnTo>
                  <a:lnTo>
                    <a:pt x="1166383" y="224466"/>
                  </a:lnTo>
                  <a:lnTo>
                    <a:pt x="1164336" y="195961"/>
                  </a:lnTo>
                  <a:lnTo>
                    <a:pt x="1166385" y="165838"/>
                  </a:lnTo>
                  <a:lnTo>
                    <a:pt x="1182820" y="116308"/>
                  </a:lnTo>
                  <a:lnTo>
                    <a:pt x="1214995" y="81492"/>
                  </a:lnTo>
                  <a:lnTo>
                    <a:pt x="1258290" y="63914"/>
                  </a:lnTo>
                  <a:lnTo>
                    <a:pt x="1283843" y="61722"/>
                  </a:lnTo>
                  <a:close/>
                </a:path>
                <a:path w="1632585" h="325755">
                  <a:moveTo>
                    <a:pt x="916432" y="61722"/>
                  </a:moveTo>
                  <a:lnTo>
                    <a:pt x="958707" y="66690"/>
                  </a:lnTo>
                  <a:lnTo>
                    <a:pt x="1002817" y="92541"/>
                  </a:lnTo>
                  <a:lnTo>
                    <a:pt x="1025017" y="136779"/>
                  </a:lnTo>
                  <a:lnTo>
                    <a:pt x="973836" y="146304"/>
                  </a:lnTo>
                  <a:lnTo>
                    <a:pt x="970553" y="137374"/>
                  </a:lnTo>
                  <a:lnTo>
                    <a:pt x="966057" y="129444"/>
                  </a:lnTo>
                  <a:lnTo>
                    <a:pt x="927101" y="106459"/>
                  </a:lnTo>
                  <a:lnTo>
                    <a:pt x="916432" y="105791"/>
                  </a:lnTo>
                  <a:lnTo>
                    <a:pt x="900358" y="107124"/>
                  </a:lnTo>
                  <a:lnTo>
                    <a:pt x="862711" y="127127"/>
                  </a:lnTo>
                  <a:lnTo>
                    <a:pt x="844012" y="170936"/>
                  </a:lnTo>
                  <a:lnTo>
                    <a:pt x="842772" y="190754"/>
                  </a:lnTo>
                  <a:lnTo>
                    <a:pt x="844034" y="212016"/>
                  </a:lnTo>
                  <a:lnTo>
                    <a:pt x="862965" y="258826"/>
                  </a:lnTo>
                  <a:lnTo>
                    <a:pt x="900273" y="280150"/>
                  </a:lnTo>
                  <a:lnTo>
                    <a:pt x="915797" y="281559"/>
                  </a:lnTo>
                  <a:lnTo>
                    <a:pt x="923913" y="281174"/>
                  </a:lnTo>
                  <a:lnTo>
                    <a:pt x="963469" y="268239"/>
                  </a:lnTo>
                  <a:lnTo>
                    <a:pt x="976249" y="259842"/>
                  </a:lnTo>
                  <a:lnTo>
                    <a:pt x="976249" y="227457"/>
                  </a:lnTo>
                  <a:lnTo>
                    <a:pt x="917194" y="227457"/>
                  </a:lnTo>
                  <a:lnTo>
                    <a:pt x="917194" y="184404"/>
                  </a:lnTo>
                  <a:lnTo>
                    <a:pt x="1028319" y="184404"/>
                  </a:lnTo>
                  <a:lnTo>
                    <a:pt x="1028319" y="286131"/>
                  </a:lnTo>
                  <a:lnTo>
                    <a:pt x="995886" y="307526"/>
                  </a:lnTo>
                  <a:lnTo>
                    <a:pt x="950468" y="322659"/>
                  </a:lnTo>
                  <a:lnTo>
                    <a:pt x="919099" y="325628"/>
                  </a:lnTo>
                  <a:lnTo>
                    <a:pt x="899739" y="324580"/>
                  </a:lnTo>
                  <a:lnTo>
                    <a:pt x="849376" y="308864"/>
                  </a:lnTo>
                  <a:lnTo>
                    <a:pt x="812978" y="275574"/>
                  </a:lnTo>
                  <a:lnTo>
                    <a:pt x="793337" y="228155"/>
                  </a:lnTo>
                  <a:lnTo>
                    <a:pt x="789559" y="192786"/>
                  </a:lnTo>
                  <a:lnTo>
                    <a:pt x="790606" y="173426"/>
                  </a:lnTo>
                  <a:lnTo>
                    <a:pt x="806323" y="121920"/>
                  </a:lnTo>
                  <a:lnTo>
                    <a:pt x="840095" y="83593"/>
                  </a:lnTo>
                  <a:lnTo>
                    <a:pt x="882824" y="64881"/>
                  </a:lnTo>
                  <a:lnTo>
                    <a:pt x="898884" y="62509"/>
                  </a:lnTo>
                  <a:lnTo>
                    <a:pt x="916432" y="61722"/>
                  </a:lnTo>
                  <a:close/>
                </a:path>
                <a:path w="1632585" h="325755">
                  <a:moveTo>
                    <a:pt x="378079" y="61722"/>
                  </a:moveTo>
                  <a:lnTo>
                    <a:pt x="428847" y="70469"/>
                  </a:lnTo>
                  <a:lnTo>
                    <a:pt x="468376" y="96647"/>
                  </a:lnTo>
                  <a:lnTo>
                    <a:pt x="493807" y="138493"/>
                  </a:lnTo>
                  <a:lnTo>
                    <a:pt x="502285" y="194056"/>
                  </a:lnTo>
                  <a:lnTo>
                    <a:pt x="500187" y="223248"/>
                  </a:lnTo>
                  <a:lnTo>
                    <a:pt x="483371" y="271583"/>
                  </a:lnTo>
                  <a:lnTo>
                    <a:pt x="450439" y="306018"/>
                  </a:lnTo>
                  <a:lnTo>
                    <a:pt x="405532" y="323457"/>
                  </a:lnTo>
                  <a:lnTo>
                    <a:pt x="378841" y="325628"/>
                  </a:lnTo>
                  <a:lnTo>
                    <a:pt x="351815" y="323461"/>
                  </a:lnTo>
                  <a:lnTo>
                    <a:pt x="306528" y="306125"/>
                  </a:lnTo>
                  <a:lnTo>
                    <a:pt x="273548" y="271905"/>
                  </a:lnTo>
                  <a:lnTo>
                    <a:pt x="256732" y="224037"/>
                  </a:lnTo>
                  <a:lnTo>
                    <a:pt x="254635" y="195199"/>
                  </a:lnTo>
                  <a:lnTo>
                    <a:pt x="255371" y="176531"/>
                  </a:lnTo>
                  <a:lnTo>
                    <a:pt x="266319" y="129794"/>
                  </a:lnTo>
                  <a:lnTo>
                    <a:pt x="290068" y="94742"/>
                  </a:lnTo>
                  <a:lnTo>
                    <a:pt x="323088" y="71755"/>
                  </a:lnTo>
                  <a:lnTo>
                    <a:pt x="362985" y="62343"/>
                  </a:lnTo>
                  <a:lnTo>
                    <a:pt x="378079" y="61722"/>
                  </a:lnTo>
                  <a:close/>
                </a:path>
                <a:path w="1632585" h="325755">
                  <a:moveTo>
                    <a:pt x="119507" y="61722"/>
                  </a:moveTo>
                  <a:lnTo>
                    <a:pt x="161877" y="68611"/>
                  </a:lnTo>
                  <a:lnTo>
                    <a:pt x="195580" y="89408"/>
                  </a:lnTo>
                  <a:lnTo>
                    <a:pt x="216761" y="121965"/>
                  </a:lnTo>
                  <a:lnTo>
                    <a:pt x="221615" y="136398"/>
                  </a:lnTo>
                  <a:lnTo>
                    <a:pt x="170688" y="148590"/>
                  </a:lnTo>
                  <a:lnTo>
                    <a:pt x="167784" y="139188"/>
                  </a:lnTo>
                  <a:lnTo>
                    <a:pt x="163655" y="130810"/>
                  </a:lnTo>
                  <a:lnTo>
                    <a:pt x="126726" y="106505"/>
                  </a:lnTo>
                  <a:lnTo>
                    <a:pt x="116840" y="105791"/>
                  </a:lnTo>
                  <a:lnTo>
                    <a:pt x="103314" y="107055"/>
                  </a:lnTo>
                  <a:lnTo>
                    <a:pt x="63051" y="137876"/>
                  </a:lnTo>
                  <a:lnTo>
                    <a:pt x="53086" y="192151"/>
                  </a:lnTo>
                  <a:lnTo>
                    <a:pt x="54179" y="214606"/>
                  </a:lnTo>
                  <a:lnTo>
                    <a:pt x="70485" y="261112"/>
                  </a:lnTo>
                  <a:lnTo>
                    <a:pt x="115824" y="281559"/>
                  </a:lnTo>
                  <a:lnTo>
                    <a:pt x="125733" y="280749"/>
                  </a:lnTo>
                  <a:lnTo>
                    <a:pt x="163877" y="251745"/>
                  </a:lnTo>
                  <a:lnTo>
                    <a:pt x="172339" y="227457"/>
                  </a:lnTo>
                  <a:lnTo>
                    <a:pt x="222377" y="243332"/>
                  </a:lnTo>
                  <a:lnTo>
                    <a:pt x="207073" y="279717"/>
                  </a:lnTo>
                  <a:lnTo>
                    <a:pt x="169910" y="314269"/>
                  </a:lnTo>
                  <a:lnTo>
                    <a:pt x="116332" y="325628"/>
                  </a:lnTo>
                  <a:lnTo>
                    <a:pt x="92041" y="323461"/>
                  </a:lnTo>
                  <a:lnTo>
                    <a:pt x="50270" y="306125"/>
                  </a:lnTo>
                  <a:lnTo>
                    <a:pt x="18430" y="271952"/>
                  </a:lnTo>
                  <a:lnTo>
                    <a:pt x="2047" y="224466"/>
                  </a:lnTo>
                  <a:lnTo>
                    <a:pt x="0" y="195961"/>
                  </a:lnTo>
                  <a:lnTo>
                    <a:pt x="2049" y="165838"/>
                  </a:lnTo>
                  <a:lnTo>
                    <a:pt x="18484" y="116308"/>
                  </a:lnTo>
                  <a:lnTo>
                    <a:pt x="50659" y="81492"/>
                  </a:lnTo>
                  <a:lnTo>
                    <a:pt x="93954" y="63914"/>
                  </a:lnTo>
                  <a:lnTo>
                    <a:pt x="119507" y="61722"/>
                  </a:lnTo>
                  <a:close/>
                </a:path>
                <a:path w="1632585" h="325755">
                  <a:moveTo>
                    <a:pt x="354076" y="0"/>
                  </a:moveTo>
                  <a:lnTo>
                    <a:pt x="399288" y="0"/>
                  </a:lnTo>
                  <a:lnTo>
                    <a:pt x="435356" y="51435"/>
                  </a:lnTo>
                  <a:lnTo>
                    <a:pt x="395986" y="51435"/>
                  </a:lnTo>
                  <a:lnTo>
                    <a:pt x="375793" y="25526"/>
                  </a:lnTo>
                  <a:lnTo>
                    <a:pt x="356997" y="51435"/>
                  </a:lnTo>
                  <a:lnTo>
                    <a:pt x="317500" y="51435"/>
                  </a:lnTo>
                  <a:lnTo>
                    <a:pt x="354076" y="0"/>
                  </a:lnTo>
                  <a:close/>
                </a:path>
              </a:pathLst>
            </a:custGeom>
            <a:ln w="9144">
              <a:solidFill>
                <a:srgbClr val="D03E0C"/>
              </a:solidFill>
            </a:ln>
          </p:spPr>
          <p:txBody>
            <a:bodyPr wrap="square" lIns="0" tIns="0" rIns="0" bIns="0" rtlCol="0"/>
            <a:lstStyle/>
            <a:p>
              <a:endParaRPr/>
            </a:p>
          </p:txBody>
        </p:sp>
      </p:grpSp>
      <p:grpSp>
        <p:nvGrpSpPr>
          <p:cNvPr id="11" name="object 11"/>
          <p:cNvGrpSpPr/>
          <p:nvPr/>
        </p:nvGrpSpPr>
        <p:grpSpPr>
          <a:xfrm>
            <a:off x="3921125" y="292227"/>
            <a:ext cx="817880" cy="264795"/>
            <a:chOff x="3921125" y="292227"/>
            <a:chExt cx="817880" cy="264795"/>
          </a:xfrm>
        </p:grpSpPr>
        <p:sp>
          <p:nvSpPr>
            <p:cNvPr id="12" name="object 12"/>
            <p:cNvSpPr/>
            <p:nvPr/>
          </p:nvSpPr>
          <p:spPr>
            <a:xfrm>
              <a:off x="3925697" y="296799"/>
              <a:ext cx="808227" cy="255270"/>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3925697" y="296799"/>
              <a:ext cx="808355" cy="255270"/>
            </a:xfrm>
            <a:custGeom>
              <a:avLst/>
              <a:gdLst/>
              <a:ahLst/>
              <a:cxnLst/>
              <a:rect l="l" t="t" r="r" b="b"/>
              <a:pathLst>
                <a:path w="808354" h="255270">
                  <a:moveTo>
                    <a:pt x="611504" y="59562"/>
                  </a:moveTo>
                  <a:lnTo>
                    <a:pt x="576961" y="154304"/>
                  </a:lnTo>
                  <a:lnTo>
                    <a:pt x="646683" y="154304"/>
                  </a:lnTo>
                  <a:lnTo>
                    <a:pt x="611504" y="59562"/>
                  </a:lnTo>
                  <a:close/>
                </a:path>
                <a:path w="808354" h="255270">
                  <a:moveTo>
                    <a:pt x="756665" y="0"/>
                  </a:moveTo>
                  <a:lnTo>
                    <a:pt x="808227" y="0"/>
                  </a:lnTo>
                  <a:lnTo>
                    <a:pt x="808227" y="255270"/>
                  </a:lnTo>
                  <a:lnTo>
                    <a:pt x="756665" y="255270"/>
                  </a:lnTo>
                  <a:lnTo>
                    <a:pt x="756665" y="0"/>
                  </a:lnTo>
                  <a:close/>
                </a:path>
                <a:path w="808354" h="255270">
                  <a:moveTo>
                    <a:pt x="584835" y="0"/>
                  </a:moveTo>
                  <a:lnTo>
                    <a:pt x="639317" y="0"/>
                  </a:lnTo>
                  <a:lnTo>
                    <a:pt x="741552" y="255270"/>
                  </a:lnTo>
                  <a:lnTo>
                    <a:pt x="685418" y="255270"/>
                  </a:lnTo>
                  <a:lnTo>
                    <a:pt x="663193" y="197230"/>
                  </a:lnTo>
                  <a:lnTo>
                    <a:pt x="561086" y="197230"/>
                  </a:lnTo>
                  <a:lnTo>
                    <a:pt x="540130" y="255270"/>
                  </a:lnTo>
                  <a:lnTo>
                    <a:pt x="485393" y="255270"/>
                  </a:lnTo>
                  <a:lnTo>
                    <a:pt x="584835" y="0"/>
                  </a:lnTo>
                  <a:close/>
                </a:path>
                <a:path w="808354" h="255270">
                  <a:moveTo>
                    <a:pt x="255524" y="0"/>
                  </a:moveTo>
                  <a:lnTo>
                    <a:pt x="307086" y="0"/>
                  </a:lnTo>
                  <a:lnTo>
                    <a:pt x="307086" y="100456"/>
                  </a:lnTo>
                  <a:lnTo>
                    <a:pt x="408050" y="100456"/>
                  </a:lnTo>
                  <a:lnTo>
                    <a:pt x="408050" y="0"/>
                  </a:lnTo>
                  <a:lnTo>
                    <a:pt x="459613" y="0"/>
                  </a:lnTo>
                  <a:lnTo>
                    <a:pt x="459613" y="255270"/>
                  </a:lnTo>
                  <a:lnTo>
                    <a:pt x="408050" y="255270"/>
                  </a:lnTo>
                  <a:lnTo>
                    <a:pt x="408050" y="143637"/>
                  </a:lnTo>
                  <a:lnTo>
                    <a:pt x="307086" y="143637"/>
                  </a:lnTo>
                  <a:lnTo>
                    <a:pt x="307086" y="255270"/>
                  </a:lnTo>
                  <a:lnTo>
                    <a:pt x="255524" y="255270"/>
                  </a:lnTo>
                  <a:lnTo>
                    <a:pt x="255524" y="0"/>
                  </a:lnTo>
                  <a:close/>
                </a:path>
                <a:path w="808354" h="255270">
                  <a:moveTo>
                    <a:pt x="0" y="0"/>
                  </a:moveTo>
                  <a:lnTo>
                    <a:pt x="51562" y="0"/>
                  </a:lnTo>
                  <a:lnTo>
                    <a:pt x="51562" y="113411"/>
                  </a:lnTo>
                  <a:lnTo>
                    <a:pt x="155701" y="0"/>
                  </a:lnTo>
                  <a:lnTo>
                    <a:pt x="224916" y="0"/>
                  </a:lnTo>
                  <a:lnTo>
                    <a:pt x="128777" y="99440"/>
                  </a:lnTo>
                  <a:lnTo>
                    <a:pt x="230124" y="255270"/>
                  </a:lnTo>
                  <a:lnTo>
                    <a:pt x="163449" y="255270"/>
                  </a:lnTo>
                  <a:lnTo>
                    <a:pt x="93344" y="135509"/>
                  </a:lnTo>
                  <a:lnTo>
                    <a:pt x="51562" y="178180"/>
                  </a:lnTo>
                  <a:lnTo>
                    <a:pt x="51562" y="255270"/>
                  </a:lnTo>
                  <a:lnTo>
                    <a:pt x="0" y="255270"/>
                  </a:lnTo>
                  <a:lnTo>
                    <a:pt x="0" y="0"/>
                  </a:lnTo>
                  <a:close/>
                </a:path>
              </a:pathLst>
            </a:custGeom>
            <a:ln w="9144">
              <a:solidFill>
                <a:srgbClr val="D03E0C"/>
              </a:solidFill>
            </a:ln>
          </p:spPr>
          <p:txBody>
            <a:bodyPr wrap="square" lIns="0" tIns="0" rIns="0" bIns="0" rtlCol="0"/>
            <a:lstStyle/>
            <a:p>
              <a:endParaRPr/>
            </a:p>
          </p:txBody>
        </p:sp>
      </p:grpSp>
      <p:grpSp>
        <p:nvGrpSpPr>
          <p:cNvPr id="14" name="object 14"/>
          <p:cNvGrpSpPr/>
          <p:nvPr/>
        </p:nvGrpSpPr>
        <p:grpSpPr>
          <a:xfrm>
            <a:off x="4890389" y="225552"/>
            <a:ext cx="1539875" cy="335915"/>
            <a:chOff x="4890389" y="225552"/>
            <a:chExt cx="1539875" cy="335915"/>
          </a:xfrm>
        </p:grpSpPr>
        <p:sp>
          <p:nvSpPr>
            <p:cNvPr id="15" name="object 15"/>
            <p:cNvSpPr/>
            <p:nvPr/>
          </p:nvSpPr>
          <p:spPr>
            <a:xfrm>
              <a:off x="4894961" y="230124"/>
              <a:ext cx="1530603" cy="326263"/>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5749290" y="356362"/>
              <a:ext cx="69850" cy="95250"/>
            </a:xfrm>
            <a:custGeom>
              <a:avLst/>
              <a:gdLst/>
              <a:ahLst/>
              <a:cxnLst/>
              <a:rect l="l" t="t" r="r" b="b"/>
              <a:pathLst>
                <a:path w="69850" h="95250">
                  <a:moveTo>
                    <a:pt x="34544" y="0"/>
                  </a:moveTo>
                  <a:lnTo>
                    <a:pt x="0" y="94741"/>
                  </a:lnTo>
                  <a:lnTo>
                    <a:pt x="69723" y="94741"/>
                  </a:lnTo>
                  <a:lnTo>
                    <a:pt x="34544" y="0"/>
                  </a:lnTo>
                  <a:close/>
                </a:path>
              </a:pathLst>
            </a:custGeom>
            <a:ln w="9144">
              <a:solidFill>
                <a:srgbClr val="D03E0C"/>
              </a:solidFill>
            </a:ln>
          </p:spPr>
          <p:txBody>
            <a:bodyPr wrap="square" lIns="0" tIns="0" rIns="0" bIns="0" rtlCol="0"/>
            <a:lstStyle/>
            <a:p>
              <a:endParaRPr/>
            </a:p>
          </p:txBody>
        </p:sp>
        <p:sp>
          <p:nvSpPr>
            <p:cNvPr id="17" name="object 17"/>
            <p:cNvSpPr/>
            <p:nvPr/>
          </p:nvSpPr>
          <p:spPr>
            <a:xfrm>
              <a:off x="5444363" y="331978"/>
              <a:ext cx="150368" cy="184912"/>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4894961" y="230124"/>
              <a:ext cx="1530985" cy="326390"/>
            </a:xfrm>
            <a:custGeom>
              <a:avLst/>
              <a:gdLst/>
              <a:ahLst/>
              <a:cxnLst/>
              <a:rect l="l" t="t" r="r" b="b"/>
              <a:pathLst>
                <a:path w="1530985" h="326390">
                  <a:moveTo>
                    <a:pt x="1045210" y="66675"/>
                  </a:moveTo>
                  <a:lnTo>
                    <a:pt x="1095375" y="66675"/>
                  </a:lnTo>
                  <a:lnTo>
                    <a:pt x="1199896" y="237109"/>
                  </a:lnTo>
                  <a:lnTo>
                    <a:pt x="1199896" y="66675"/>
                  </a:lnTo>
                  <a:lnTo>
                    <a:pt x="1247775" y="66675"/>
                  </a:lnTo>
                  <a:lnTo>
                    <a:pt x="1247775" y="321945"/>
                  </a:lnTo>
                  <a:lnTo>
                    <a:pt x="1196086" y="321945"/>
                  </a:lnTo>
                  <a:lnTo>
                    <a:pt x="1093089" y="155448"/>
                  </a:lnTo>
                  <a:lnTo>
                    <a:pt x="1093089" y="321945"/>
                  </a:lnTo>
                  <a:lnTo>
                    <a:pt x="1045210" y="321945"/>
                  </a:lnTo>
                  <a:lnTo>
                    <a:pt x="1045210" y="66675"/>
                  </a:lnTo>
                  <a:close/>
                </a:path>
                <a:path w="1530985" h="326390">
                  <a:moveTo>
                    <a:pt x="862202" y="66675"/>
                  </a:moveTo>
                  <a:lnTo>
                    <a:pt x="916686" y="66675"/>
                  </a:lnTo>
                  <a:lnTo>
                    <a:pt x="1018921" y="321945"/>
                  </a:lnTo>
                  <a:lnTo>
                    <a:pt x="962787" y="321945"/>
                  </a:lnTo>
                  <a:lnTo>
                    <a:pt x="940562" y="263905"/>
                  </a:lnTo>
                  <a:lnTo>
                    <a:pt x="838453" y="263905"/>
                  </a:lnTo>
                  <a:lnTo>
                    <a:pt x="817499" y="321945"/>
                  </a:lnTo>
                  <a:lnTo>
                    <a:pt x="762762" y="321945"/>
                  </a:lnTo>
                  <a:lnTo>
                    <a:pt x="862202" y="66675"/>
                  </a:lnTo>
                  <a:close/>
                </a:path>
                <a:path w="1530985" h="326390">
                  <a:moveTo>
                    <a:pt x="255524" y="66675"/>
                  </a:moveTo>
                  <a:lnTo>
                    <a:pt x="307086" y="66675"/>
                  </a:lnTo>
                  <a:lnTo>
                    <a:pt x="307086" y="167131"/>
                  </a:lnTo>
                  <a:lnTo>
                    <a:pt x="408050" y="167131"/>
                  </a:lnTo>
                  <a:lnTo>
                    <a:pt x="408050" y="66675"/>
                  </a:lnTo>
                  <a:lnTo>
                    <a:pt x="459613" y="66675"/>
                  </a:lnTo>
                  <a:lnTo>
                    <a:pt x="459613" y="321945"/>
                  </a:lnTo>
                  <a:lnTo>
                    <a:pt x="408050" y="321945"/>
                  </a:lnTo>
                  <a:lnTo>
                    <a:pt x="408050" y="210312"/>
                  </a:lnTo>
                  <a:lnTo>
                    <a:pt x="307086" y="210312"/>
                  </a:lnTo>
                  <a:lnTo>
                    <a:pt x="307086" y="321945"/>
                  </a:lnTo>
                  <a:lnTo>
                    <a:pt x="255524" y="321945"/>
                  </a:lnTo>
                  <a:lnTo>
                    <a:pt x="255524" y="66675"/>
                  </a:lnTo>
                  <a:close/>
                </a:path>
                <a:path w="1530985" h="326390">
                  <a:moveTo>
                    <a:pt x="0" y="66675"/>
                  </a:moveTo>
                  <a:lnTo>
                    <a:pt x="51562" y="66675"/>
                  </a:lnTo>
                  <a:lnTo>
                    <a:pt x="51562" y="180086"/>
                  </a:lnTo>
                  <a:lnTo>
                    <a:pt x="155701" y="66675"/>
                  </a:lnTo>
                  <a:lnTo>
                    <a:pt x="224916" y="66675"/>
                  </a:lnTo>
                  <a:lnTo>
                    <a:pt x="128777" y="166115"/>
                  </a:lnTo>
                  <a:lnTo>
                    <a:pt x="230124" y="321945"/>
                  </a:lnTo>
                  <a:lnTo>
                    <a:pt x="163449" y="321945"/>
                  </a:lnTo>
                  <a:lnTo>
                    <a:pt x="93344" y="202184"/>
                  </a:lnTo>
                  <a:lnTo>
                    <a:pt x="51562" y="244855"/>
                  </a:lnTo>
                  <a:lnTo>
                    <a:pt x="51562" y="321945"/>
                  </a:lnTo>
                  <a:lnTo>
                    <a:pt x="0" y="321945"/>
                  </a:lnTo>
                  <a:lnTo>
                    <a:pt x="0" y="66675"/>
                  </a:lnTo>
                  <a:close/>
                </a:path>
                <a:path w="1530985" h="326390">
                  <a:moveTo>
                    <a:pt x="1418716" y="62356"/>
                  </a:moveTo>
                  <a:lnTo>
                    <a:pt x="1460992" y="67325"/>
                  </a:lnTo>
                  <a:lnTo>
                    <a:pt x="1505102" y="93176"/>
                  </a:lnTo>
                  <a:lnTo>
                    <a:pt x="1527302" y="137413"/>
                  </a:lnTo>
                  <a:lnTo>
                    <a:pt x="1476121" y="146938"/>
                  </a:lnTo>
                  <a:lnTo>
                    <a:pt x="1472838" y="138009"/>
                  </a:lnTo>
                  <a:lnTo>
                    <a:pt x="1468342" y="130079"/>
                  </a:lnTo>
                  <a:lnTo>
                    <a:pt x="1429386" y="107094"/>
                  </a:lnTo>
                  <a:lnTo>
                    <a:pt x="1418716" y="106425"/>
                  </a:lnTo>
                  <a:lnTo>
                    <a:pt x="1402643" y="107759"/>
                  </a:lnTo>
                  <a:lnTo>
                    <a:pt x="1364996" y="127762"/>
                  </a:lnTo>
                  <a:lnTo>
                    <a:pt x="1346297" y="171571"/>
                  </a:lnTo>
                  <a:lnTo>
                    <a:pt x="1345056" y="191388"/>
                  </a:lnTo>
                  <a:lnTo>
                    <a:pt x="1346319" y="212651"/>
                  </a:lnTo>
                  <a:lnTo>
                    <a:pt x="1365250" y="259461"/>
                  </a:lnTo>
                  <a:lnTo>
                    <a:pt x="1402558" y="280785"/>
                  </a:lnTo>
                  <a:lnTo>
                    <a:pt x="1418081" y="282193"/>
                  </a:lnTo>
                  <a:lnTo>
                    <a:pt x="1426198" y="281809"/>
                  </a:lnTo>
                  <a:lnTo>
                    <a:pt x="1465754" y="268874"/>
                  </a:lnTo>
                  <a:lnTo>
                    <a:pt x="1478534" y="260476"/>
                  </a:lnTo>
                  <a:lnTo>
                    <a:pt x="1478534" y="228091"/>
                  </a:lnTo>
                  <a:lnTo>
                    <a:pt x="1419478" y="228091"/>
                  </a:lnTo>
                  <a:lnTo>
                    <a:pt x="1419478" y="185038"/>
                  </a:lnTo>
                  <a:lnTo>
                    <a:pt x="1530603" y="185038"/>
                  </a:lnTo>
                  <a:lnTo>
                    <a:pt x="1530603" y="286765"/>
                  </a:lnTo>
                  <a:lnTo>
                    <a:pt x="1498171" y="308161"/>
                  </a:lnTo>
                  <a:lnTo>
                    <a:pt x="1452752" y="323294"/>
                  </a:lnTo>
                  <a:lnTo>
                    <a:pt x="1421384" y="326263"/>
                  </a:lnTo>
                  <a:lnTo>
                    <a:pt x="1402024" y="325215"/>
                  </a:lnTo>
                  <a:lnTo>
                    <a:pt x="1351661" y="309499"/>
                  </a:lnTo>
                  <a:lnTo>
                    <a:pt x="1315263" y="276209"/>
                  </a:lnTo>
                  <a:lnTo>
                    <a:pt x="1295622" y="228790"/>
                  </a:lnTo>
                  <a:lnTo>
                    <a:pt x="1291843" y="193421"/>
                  </a:lnTo>
                  <a:lnTo>
                    <a:pt x="1292891" y="174061"/>
                  </a:lnTo>
                  <a:lnTo>
                    <a:pt x="1308608" y="122554"/>
                  </a:lnTo>
                  <a:lnTo>
                    <a:pt x="1342380" y="84228"/>
                  </a:lnTo>
                  <a:lnTo>
                    <a:pt x="1385109" y="65516"/>
                  </a:lnTo>
                  <a:lnTo>
                    <a:pt x="1401169" y="63144"/>
                  </a:lnTo>
                  <a:lnTo>
                    <a:pt x="1418716" y="62356"/>
                  </a:lnTo>
                  <a:close/>
                </a:path>
                <a:path w="1530985" h="326390">
                  <a:moveTo>
                    <a:pt x="624331" y="62356"/>
                  </a:moveTo>
                  <a:lnTo>
                    <a:pt x="675100" y="71104"/>
                  </a:lnTo>
                  <a:lnTo>
                    <a:pt x="714628" y="97281"/>
                  </a:lnTo>
                  <a:lnTo>
                    <a:pt x="740060" y="139128"/>
                  </a:lnTo>
                  <a:lnTo>
                    <a:pt x="748538" y="194690"/>
                  </a:lnTo>
                  <a:lnTo>
                    <a:pt x="746440" y="223883"/>
                  </a:lnTo>
                  <a:lnTo>
                    <a:pt x="729624" y="272218"/>
                  </a:lnTo>
                  <a:lnTo>
                    <a:pt x="696692" y="306653"/>
                  </a:lnTo>
                  <a:lnTo>
                    <a:pt x="651785" y="324092"/>
                  </a:lnTo>
                  <a:lnTo>
                    <a:pt x="625093" y="326263"/>
                  </a:lnTo>
                  <a:lnTo>
                    <a:pt x="598068" y="324096"/>
                  </a:lnTo>
                  <a:lnTo>
                    <a:pt x="552781" y="306760"/>
                  </a:lnTo>
                  <a:lnTo>
                    <a:pt x="519801" y="272540"/>
                  </a:lnTo>
                  <a:lnTo>
                    <a:pt x="502985" y="224672"/>
                  </a:lnTo>
                  <a:lnTo>
                    <a:pt x="500888" y="195834"/>
                  </a:lnTo>
                  <a:lnTo>
                    <a:pt x="501624" y="177166"/>
                  </a:lnTo>
                  <a:lnTo>
                    <a:pt x="512572" y="130428"/>
                  </a:lnTo>
                  <a:lnTo>
                    <a:pt x="536321" y="95376"/>
                  </a:lnTo>
                  <a:lnTo>
                    <a:pt x="569340" y="72390"/>
                  </a:lnTo>
                  <a:lnTo>
                    <a:pt x="609238" y="62978"/>
                  </a:lnTo>
                  <a:lnTo>
                    <a:pt x="624331" y="62356"/>
                  </a:lnTo>
                  <a:close/>
                </a:path>
                <a:path w="1530985" h="326390">
                  <a:moveTo>
                    <a:pt x="883285" y="0"/>
                  </a:moveTo>
                  <a:lnTo>
                    <a:pt x="938149" y="0"/>
                  </a:lnTo>
                  <a:lnTo>
                    <a:pt x="890269" y="52070"/>
                  </a:lnTo>
                  <a:lnTo>
                    <a:pt x="859281" y="52070"/>
                  </a:lnTo>
                  <a:lnTo>
                    <a:pt x="883285" y="0"/>
                  </a:lnTo>
                  <a:close/>
                </a:path>
              </a:pathLst>
            </a:custGeom>
            <a:ln w="9144">
              <a:solidFill>
                <a:srgbClr val="D03E0C"/>
              </a:solidFill>
            </a:ln>
          </p:spPr>
          <p:txBody>
            <a:bodyPr wrap="square" lIns="0" tIns="0" rIns="0" bIns="0" rtlCol="0"/>
            <a:lstStyle/>
            <a:p>
              <a:endParaRPr/>
            </a:p>
          </p:txBody>
        </p:sp>
      </p:grpSp>
      <p:grpSp>
        <p:nvGrpSpPr>
          <p:cNvPr id="19" name="object 19"/>
          <p:cNvGrpSpPr/>
          <p:nvPr/>
        </p:nvGrpSpPr>
        <p:grpSpPr>
          <a:xfrm>
            <a:off x="6568947" y="233679"/>
            <a:ext cx="1419860" cy="393065"/>
            <a:chOff x="6568947" y="233679"/>
            <a:chExt cx="1419860" cy="393065"/>
          </a:xfrm>
        </p:grpSpPr>
        <p:sp>
          <p:nvSpPr>
            <p:cNvPr id="20" name="object 20"/>
            <p:cNvSpPr/>
            <p:nvPr/>
          </p:nvSpPr>
          <p:spPr>
            <a:xfrm>
              <a:off x="6573519" y="238251"/>
              <a:ext cx="1410334" cy="383667"/>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7619364" y="573023"/>
              <a:ext cx="48895" cy="48895"/>
            </a:xfrm>
            <a:custGeom>
              <a:avLst/>
              <a:gdLst/>
              <a:ahLst/>
              <a:cxnLst/>
              <a:rect l="l" t="t" r="r" b="b"/>
              <a:pathLst>
                <a:path w="48895" h="48895">
                  <a:moveTo>
                    <a:pt x="0" y="0"/>
                  </a:moveTo>
                  <a:lnTo>
                    <a:pt x="48894" y="0"/>
                  </a:lnTo>
                  <a:lnTo>
                    <a:pt x="48894" y="48895"/>
                  </a:lnTo>
                  <a:lnTo>
                    <a:pt x="0" y="48895"/>
                  </a:lnTo>
                  <a:lnTo>
                    <a:pt x="0" y="0"/>
                  </a:lnTo>
                  <a:close/>
                </a:path>
              </a:pathLst>
            </a:custGeom>
            <a:ln w="9144">
              <a:solidFill>
                <a:srgbClr val="D03E0C"/>
              </a:solidFill>
            </a:ln>
          </p:spPr>
          <p:txBody>
            <a:bodyPr wrap="square" lIns="0" tIns="0" rIns="0" bIns="0" rtlCol="0"/>
            <a:lstStyle/>
            <a:p>
              <a:endParaRPr/>
            </a:p>
          </p:txBody>
        </p:sp>
        <p:sp>
          <p:nvSpPr>
            <p:cNvPr id="22" name="object 22"/>
            <p:cNvSpPr/>
            <p:nvPr/>
          </p:nvSpPr>
          <p:spPr>
            <a:xfrm>
              <a:off x="6620509" y="335406"/>
              <a:ext cx="118237" cy="178181"/>
            </a:xfrm>
            <a:prstGeom prst="rect">
              <a:avLst/>
            </a:prstGeom>
            <a:blipFill>
              <a:blip r:embed="rId9" cstate="print"/>
              <a:stretch>
                <a:fillRect/>
              </a:stretch>
            </a:blipFill>
          </p:spPr>
          <p:txBody>
            <a:bodyPr wrap="square" lIns="0" tIns="0" rIns="0" bIns="0" rtlCol="0"/>
            <a:lstStyle/>
            <a:p>
              <a:endParaRPr/>
            </a:p>
          </p:txBody>
        </p:sp>
        <p:sp>
          <p:nvSpPr>
            <p:cNvPr id="23" name="object 23"/>
            <p:cNvSpPr/>
            <p:nvPr/>
          </p:nvSpPr>
          <p:spPr>
            <a:xfrm>
              <a:off x="6573519" y="238251"/>
              <a:ext cx="1410335" cy="318135"/>
            </a:xfrm>
            <a:custGeom>
              <a:avLst/>
              <a:gdLst/>
              <a:ahLst/>
              <a:cxnLst/>
              <a:rect l="l" t="t" r="r" b="b"/>
              <a:pathLst>
                <a:path w="1410334" h="318134">
                  <a:moveTo>
                    <a:pt x="653796" y="60578"/>
                  </a:moveTo>
                  <a:lnTo>
                    <a:pt x="705357" y="60578"/>
                  </a:lnTo>
                  <a:lnTo>
                    <a:pt x="705357" y="270763"/>
                  </a:lnTo>
                  <a:lnTo>
                    <a:pt x="833501" y="270763"/>
                  </a:lnTo>
                  <a:lnTo>
                    <a:pt x="833501" y="313817"/>
                  </a:lnTo>
                  <a:lnTo>
                    <a:pt x="653796" y="313817"/>
                  </a:lnTo>
                  <a:lnTo>
                    <a:pt x="653796" y="60578"/>
                  </a:lnTo>
                  <a:close/>
                </a:path>
                <a:path w="1410334" h="318134">
                  <a:moveTo>
                    <a:pt x="1206880" y="58547"/>
                  </a:moveTo>
                  <a:lnTo>
                    <a:pt x="1258315" y="58547"/>
                  </a:lnTo>
                  <a:lnTo>
                    <a:pt x="1258315" y="196850"/>
                  </a:lnTo>
                  <a:lnTo>
                    <a:pt x="1258435" y="211804"/>
                  </a:lnTo>
                  <a:lnTo>
                    <a:pt x="1265872" y="253619"/>
                  </a:lnTo>
                  <a:lnTo>
                    <a:pt x="1299866" y="273472"/>
                  </a:lnTo>
                  <a:lnTo>
                    <a:pt x="1310131" y="274065"/>
                  </a:lnTo>
                  <a:lnTo>
                    <a:pt x="1320417" y="273516"/>
                  </a:lnTo>
                  <a:lnTo>
                    <a:pt x="1354921" y="249388"/>
                  </a:lnTo>
                  <a:lnTo>
                    <a:pt x="1358900" y="199771"/>
                  </a:lnTo>
                  <a:lnTo>
                    <a:pt x="1358900" y="58547"/>
                  </a:lnTo>
                  <a:lnTo>
                    <a:pt x="1410334" y="58547"/>
                  </a:lnTo>
                  <a:lnTo>
                    <a:pt x="1410334" y="192659"/>
                  </a:lnTo>
                  <a:lnTo>
                    <a:pt x="1410073" y="213943"/>
                  </a:lnTo>
                  <a:lnTo>
                    <a:pt x="1406144" y="257556"/>
                  </a:lnTo>
                  <a:lnTo>
                    <a:pt x="1384682" y="295796"/>
                  </a:lnTo>
                  <a:lnTo>
                    <a:pt x="1350660" y="313795"/>
                  </a:lnTo>
                  <a:lnTo>
                    <a:pt x="1311655" y="318135"/>
                  </a:lnTo>
                  <a:lnTo>
                    <a:pt x="1294465" y="317611"/>
                  </a:lnTo>
                  <a:lnTo>
                    <a:pt x="1256156" y="309752"/>
                  </a:lnTo>
                  <a:lnTo>
                    <a:pt x="1221335" y="280945"/>
                  </a:lnTo>
                  <a:lnTo>
                    <a:pt x="1208119" y="232314"/>
                  </a:lnTo>
                  <a:lnTo>
                    <a:pt x="1206880" y="194690"/>
                  </a:lnTo>
                  <a:lnTo>
                    <a:pt x="1206880" y="58547"/>
                  </a:lnTo>
                  <a:close/>
                </a:path>
                <a:path w="1410334" h="318134">
                  <a:moveTo>
                    <a:pt x="969390" y="58547"/>
                  </a:moveTo>
                  <a:lnTo>
                    <a:pt x="1158748" y="58547"/>
                  </a:lnTo>
                  <a:lnTo>
                    <a:pt x="1158748" y="101726"/>
                  </a:lnTo>
                  <a:lnTo>
                    <a:pt x="1020952" y="101726"/>
                  </a:lnTo>
                  <a:lnTo>
                    <a:pt x="1020952" y="158369"/>
                  </a:lnTo>
                  <a:lnTo>
                    <a:pt x="1149096" y="158369"/>
                  </a:lnTo>
                  <a:lnTo>
                    <a:pt x="1149096" y="201295"/>
                  </a:lnTo>
                  <a:lnTo>
                    <a:pt x="1020952" y="201295"/>
                  </a:lnTo>
                  <a:lnTo>
                    <a:pt x="1020952" y="270763"/>
                  </a:lnTo>
                  <a:lnTo>
                    <a:pt x="1163574" y="270763"/>
                  </a:lnTo>
                  <a:lnTo>
                    <a:pt x="1163574" y="313817"/>
                  </a:lnTo>
                  <a:lnTo>
                    <a:pt x="969390" y="313817"/>
                  </a:lnTo>
                  <a:lnTo>
                    <a:pt x="969390" y="58547"/>
                  </a:lnTo>
                  <a:close/>
                </a:path>
                <a:path w="1410334" h="318134">
                  <a:moveTo>
                    <a:pt x="867282" y="58547"/>
                  </a:moveTo>
                  <a:lnTo>
                    <a:pt x="918845" y="58547"/>
                  </a:lnTo>
                  <a:lnTo>
                    <a:pt x="918845" y="313817"/>
                  </a:lnTo>
                  <a:lnTo>
                    <a:pt x="867282" y="313817"/>
                  </a:lnTo>
                  <a:lnTo>
                    <a:pt x="867282" y="58547"/>
                  </a:lnTo>
                  <a:close/>
                </a:path>
                <a:path w="1410334" h="318134">
                  <a:moveTo>
                    <a:pt x="255904" y="58547"/>
                  </a:moveTo>
                  <a:lnTo>
                    <a:pt x="307339" y="58547"/>
                  </a:lnTo>
                  <a:lnTo>
                    <a:pt x="307339" y="196850"/>
                  </a:lnTo>
                  <a:lnTo>
                    <a:pt x="307459" y="211947"/>
                  </a:lnTo>
                  <a:lnTo>
                    <a:pt x="315079" y="254617"/>
                  </a:lnTo>
                  <a:lnTo>
                    <a:pt x="359155" y="274065"/>
                  </a:lnTo>
                  <a:lnTo>
                    <a:pt x="377420" y="272135"/>
                  </a:lnTo>
                  <a:lnTo>
                    <a:pt x="405637" y="243077"/>
                  </a:lnTo>
                  <a:lnTo>
                    <a:pt x="407924" y="199771"/>
                  </a:lnTo>
                  <a:lnTo>
                    <a:pt x="407924" y="58547"/>
                  </a:lnTo>
                  <a:lnTo>
                    <a:pt x="459358" y="58547"/>
                  </a:lnTo>
                  <a:lnTo>
                    <a:pt x="459358" y="149606"/>
                  </a:lnTo>
                  <a:lnTo>
                    <a:pt x="471052" y="146677"/>
                  </a:lnTo>
                  <a:lnTo>
                    <a:pt x="500633" y="117983"/>
                  </a:lnTo>
                  <a:lnTo>
                    <a:pt x="500887" y="107442"/>
                  </a:lnTo>
                  <a:lnTo>
                    <a:pt x="477138" y="107442"/>
                  </a:lnTo>
                  <a:lnTo>
                    <a:pt x="477138" y="58547"/>
                  </a:lnTo>
                  <a:lnTo>
                    <a:pt x="526033" y="58547"/>
                  </a:lnTo>
                  <a:lnTo>
                    <a:pt x="526033" y="93599"/>
                  </a:lnTo>
                  <a:lnTo>
                    <a:pt x="520064" y="133310"/>
                  </a:lnTo>
                  <a:lnTo>
                    <a:pt x="488330" y="161829"/>
                  </a:lnTo>
                  <a:lnTo>
                    <a:pt x="459358" y="169418"/>
                  </a:lnTo>
                  <a:lnTo>
                    <a:pt x="459358" y="192659"/>
                  </a:lnTo>
                  <a:lnTo>
                    <a:pt x="458311" y="231394"/>
                  </a:lnTo>
                  <a:lnTo>
                    <a:pt x="449357" y="274891"/>
                  </a:lnTo>
                  <a:lnTo>
                    <a:pt x="407733" y="310991"/>
                  </a:lnTo>
                  <a:lnTo>
                    <a:pt x="360679" y="318135"/>
                  </a:lnTo>
                  <a:lnTo>
                    <a:pt x="332628" y="316230"/>
                  </a:lnTo>
                  <a:lnTo>
                    <a:pt x="289956" y="300990"/>
                  </a:lnTo>
                  <a:lnTo>
                    <a:pt x="263120" y="266795"/>
                  </a:lnTo>
                  <a:lnTo>
                    <a:pt x="256214" y="214884"/>
                  </a:lnTo>
                  <a:lnTo>
                    <a:pt x="255904" y="194690"/>
                  </a:lnTo>
                  <a:lnTo>
                    <a:pt x="255904" y="58547"/>
                  </a:lnTo>
                  <a:close/>
                </a:path>
                <a:path w="1410334" h="318134">
                  <a:moveTo>
                    <a:pt x="0" y="58547"/>
                  </a:moveTo>
                  <a:lnTo>
                    <a:pt x="94233" y="58547"/>
                  </a:lnTo>
                  <a:lnTo>
                    <a:pt x="109190" y="58854"/>
                  </a:lnTo>
                  <a:lnTo>
                    <a:pt x="153582" y="67347"/>
                  </a:lnTo>
                  <a:lnTo>
                    <a:pt x="188753" y="95819"/>
                  </a:lnTo>
                  <a:lnTo>
                    <a:pt x="209280" y="141249"/>
                  </a:lnTo>
                  <a:lnTo>
                    <a:pt x="213995" y="188595"/>
                  </a:lnTo>
                  <a:lnTo>
                    <a:pt x="213496" y="203838"/>
                  </a:lnTo>
                  <a:lnTo>
                    <a:pt x="206121" y="242950"/>
                  </a:lnTo>
                  <a:lnTo>
                    <a:pt x="187172" y="278776"/>
                  </a:lnTo>
                  <a:lnTo>
                    <a:pt x="153455" y="304377"/>
                  </a:lnTo>
                  <a:lnTo>
                    <a:pt x="110581" y="313481"/>
                  </a:lnTo>
                  <a:lnTo>
                    <a:pt x="97027" y="313817"/>
                  </a:lnTo>
                  <a:lnTo>
                    <a:pt x="0" y="313817"/>
                  </a:lnTo>
                  <a:lnTo>
                    <a:pt x="0" y="58547"/>
                  </a:lnTo>
                  <a:close/>
                </a:path>
                <a:path w="1410334" h="318134">
                  <a:moveTo>
                    <a:pt x="1053846" y="27177"/>
                  </a:moveTo>
                  <a:lnTo>
                    <a:pt x="1084833" y="27177"/>
                  </a:lnTo>
                  <a:lnTo>
                    <a:pt x="1122806" y="49783"/>
                  </a:lnTo>
                  <a:lnTo>
                    <a:pt x="1088516" y="49783"/>
                  </a:lnTo>
                  <a:lnTo>
                    <a:pt x="1069339" y="36956"/>
                  </a:lnTo>
                  <a:lnTo>
                    <a:pt x="1050162" y="49783"/>
                  </a:lnTo>
                  <a:lnTo>
                    <a:pt x="1015873" y="49783"/>
                  </a:lnTo>
                  <a:lnTo>
                    <a:pt x="1053846" y="27177"/>
                  </a:lnTo>
                  <a:close/>
                </a:path>
                <a:path w="1410334" h="318134">
                  <a:moveTo>
                    <a:pt x="395350" y="0"/>
                  </a:moveTo>
                  <a:lnTo>
                    <a:pt x="417956" y="0"/>
                  </a:lnTo>
                  <a:lnTo>
                    <a:pt x="417337" y="10955"/>
                  </a:lnTo>
                  <a:lnTo>
                    <a:pt x="395985" y="43688"/>
                  </a:lnTo>
                  <a:lnTo>
                    <a:pt x="386969" y="43688"/>
                  </a:lnTo>
                  <a:lnTo>
                    <a:pt x="383031" y="43688"/>
                  </a:lnTo>
                  <a:lnTo>
                    <a:pt x="344550" y="31369"/>
                  </a:lnTo>
                  <a:lnTo>
                    <a:pt x="336803" y="29337"/>
                  </a:lnTo>
                  <a:lnTo>
                    <a:pt x="331977" y="29337"/>
                  </a:lnTo>
                  <a:lnTo>
                    <a:pt x="328168" y="29337"/>
                  </a:lnTo>
                  <a:lnTo>
                    <a:pt x="325374" y="30479"/>
                  </a:lnTo>
                  <a:lnTo>
                    <a:pt x="323214" y="32639"/>
                  </a:lnTo>
                  <a:lnTo>
                    <a:pt x="321182" y="34925"/>
                  </a:lnTo>
                  <a:lnTo>
                    <a:pt x="320039" y="38862"/>
                  </a:lnTo>
                  <a:lnTo>
                    <a:pt x="319912" y="44450"/>
                  </a:lnTo>
                  <a:lnTo>
                    <a:pt x="297687" y="44450"/>
                  </a:lnTo>
                  <a:lnTo>
                    <a:pt x="297560" y="41782"/>
                  </a:lnTo>
                  <a:lnTo>
                    <a:pt x="297433" y="39624"/>
                  </a:lnTo>
                  <a:lnTo>
                    <a:pt x="297433" y="38226"/>
                  </a:lnTo>
                  <a:lnTo>
                    <a:pt x="319912" y="253"/>
                  </a:lnTo>
                  <a:lnTo>
                    <a:pt x="329183" y="253"/>
                  </a:lnTo>
                  <a:lnTo>
                    <a:pt x="333248" y="253"/>
                  </a:lnTo>
                  <a:lnTo>
                    <a:pt x="359536" y="9017"/>
                  </a:lnTo>
                  <a:lnTo>
                    <a:pt x="368807" y="13080"/>
                  </a:lnTo>
                  <a:lnTo>
                    <a:pt x="376047" y="15240"/>
                  </a:lnTo>
                  <a:lnTo>
                    <a:pt x="381253" y="15240"/>
                  </a:lnTo>
                  <a:lnTo>
                    <a:pt x="384936" y="15240"/>
                  </a:lnTo>
                  <a:lnTo>
                    <a:pt x="387984" y="13970"/>
                  </a:lnTo>
                  <a:lnTo>
                    <a:pt x="390525" y="11683"/>
                  </a:lnTo>
                  <a:lnTo>
                    <a:pt x="393064" y="9398"/>
                  </a:lnTo>
                  <a:lnTo>
                    <a:pt x="394588" y="5461"/>
                  </a:lnTo>
                  <a:lnTo>
                    <a:pt x="395350" y="0"/>
                  </a:lnTo>
                  <a:close/>
                </a:path>
              </a:pathLst>
            </a:custGeom>
            <a:ln w="9144">
              <a:solidFill>
                <a:srgbClr val="D03E0C"/>
              </a:solidFill>
            </a:ln>
          </p:spPr>
          <p:txBody>
            <a:bodyPr wrap="square" lIns="0" tIns="0" rIns="0" bIns="0" rtlCol="0"/>
            <a:lstStyle/>
            <a:p>
              <a:endParaRPr/>
            </a:p>
          </p:txBody>
        </p:sp>
      </p:gr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49</a:t>
            </a:fld>
            <a:endParaRPr spc="-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939" y="601330"/>
            <a:ext cx="8764905" cy="5454015"/>
          </a:xfrm>
          <a:prstGeom prst="rect">
            <a:avLst/>
          </a:prstGeom>
        </p:spPr>
        <p:txBody>
          <a:bodyPr vert="horz" wrap="square" lIns="0" tIns="74295" rIns="0" bIns="0" rtlCol="0">
            <a:spAutoFit/>
          </a:bodyPr>
          <a:lstStyle/>
          <a:p>
            <a:pPr marL="356870" indent="-344805" algn="just">
              <a:lnSpc>
                <a:spcPct val="100000"/>
              </a:lnSpc>
              <a:spcBef>
                <a:spcPts val="585"/>
              </a:spcBef>
              <a:buAutoNum type="arabicPeriod"/>
              <a:tabLst>
                <a:tab pos="357505" algn="l"/>
              </a:tabLst>
            </a:pPr>
            <a:r>
              <a:rPr sz="2000" b="1" spc="-5" dirty="0">
                <a:solidFill>
                  <a:srgbClr val="FF0000"/>
                </a:solidFill>
                <a:latin typeface="Arial"/>
                <a:cs typeface="Arial"/>
              </a:rPr>
              <a:t>Làm</a:t>
            </a:r>
            <a:r>
              <a:rPr sz="2000" b="1" spc="260" dirty="0">
                <a:solidFill>
                  <a:srgbClr val="FF0000"/>
                </a:solidFill>
                <a:latin typeface="Arial"/>
                <a:cs typeface="Arial"/>
              </a:rPr>
              <a:t> </a:t>
            </a:r>
            <a:r>
              <a:rPr sz="2000" b="1" spc="-15" dirty="0">
                <a:solidFill>
                  <a:srgbClr val="FF0000"/>
                </a:solidFill>
                <a:latin typeface="Arial"/>
                <a:cs typeface="Arial"/>
              </a:rPr>
              <a:t>sạch</a:t>
            </a:r>
            <a:r>
              <a:rPr sz="2000" b="1" spc="295" dirty="0">
                <a:solidFill>
                  <a:srgbClr val="FF0000"/>
                </a:solidFill>
                <a:latin typeface="Arial"/>
                <a:cs typeface="Arial"/>
              </a:rPr>
              <a:t> </a:t>
            </a:r>
            <a:r>
              <a:rPr sz="2000" b="1" spc="-5" dirty="0">
                <a:solidFill>
                  <a:srgbClr val="FF0000"/>
                </a:solidFill>
                <a:latin typeface="Arial"/>
                <a:cs typeface="Arial"/>
              </a:rPr>
              <a:t>dữ</a:t>
            </a:r>
            <a:r>
              <a:rPr sz="2000" b="1" spc="260" dirty="0">
                <a:solidFill>
                  <a:srgbClr val="FF0000"/>
                </a:solidFill>
                <a:latin typeface="Arial"/>
                <a:cs typeface="Arial"/>
              </a:rPr>
              <a:t> </a:t>
            </a:r>
            <a:r>
              <a:rPr sz="2000" b="1" spc="-5" dirty="0">
                <a:solidFill>
                  <a:srgbClr val="FF0000"/>
                </a:solidFill>
                <a:latin typeface="Arial"/>
                <a:cs typeface="Arial"/>
              </a:rPr>
              <a:t>liệu</a:t>
            </a:r>
            <a:r>
              <a:rPr sz="2000" b="1" spc="265" dirty="0">
                <a:solidFill>
                  <a:srgbClr val="FF0000"/>
                </a:solidFill>
                <a:latin typeface="Arial"/>
                <a:cs typeface="Arial"/>
              </a:rPr>
              <a:t> </a:t>
            </a:r>
            <a:r>
              <a:rPr sz="2000" b="1" dirty="0">
                <a:solidFill>
                  <a:srgbClr val="FF0000"/>
                </a:solidFill>
                <a:latin typeface="Arial"/>
                <a:cs typeface="Arial"/>
              </a:rPr>
              <a:t>(Data</a:t>
            </a:r>
            <a:r>
              <a:rPr sz="2000" b="1" spc="290" dirty="0">
                <a:solidFill>
                  <a:srgbClr val="FF0000"/>
                </a:solidFill>
                <a:latin typeface="Arial"/>
                <a:cs typeface="Arial"/>
              </a:rPr>
              <a:t> </a:t>
            </a:r>
            <a:r>
              <a:rPr sz="2000" b="1" spc="-5" dirty="0">
                <a:solidFill>
                  <a:srgbClr val="FF0000"/>
                </a:solidFill>
                <a:latin typeface="Arial"/>
                <a:cs typeface="Arial"/>
              </a:rPr>
              <a:t>Cleaning):</a:t>
            </a:r>
            <a:r>
              <a:rPr sz="2000" b="1" spc="270" dirty="0">
                <a:solidFill>
                  <a:srgbClr val="FF0000"/>
                </a:solidFill>
                <a:latin typeface="Arial"/>
                <a:cs typeface="Arial"/>
              </a:rPr>
              <a:t> </a:t>
            </a:r>
            <a:r>
              <a:rPr sz="2000" b="1" spc="-5" dirty="0">
                <a:latin typeface="Arial"/>
                <a:cs typeface="Arial"/>
              </a:rPr>
              <a:t>Loại</a:t>
            </a:r>
            <a:r>
              <a:rPr sz="2000" b="1" spc="254" dirty="0">
                <a:latin typeface="Arial"/>
                <a:cs typeface="Arial"/>
              </a:rPr>
              <a:t> </a:t>
            </a:r>
            <a:r>
              <a:rPr sz="2000" b="1" spc="-5" dirty="0">
                <a:latin typeface="Arial"/>
                <a:cs typeface="Arial"/>
              </a:rPr>
              <a:t>bỏ</a:t>
            </a:r>
            <a:r>
              <a:rPr sz="2000" b="1" spc="265" dirty="0">
                <a:latin typeface="Arial"/>
                <a:cs typeface="Arial"/>
              </a:rPr>
              <a:t> </a:t>
            </a:r>
            <a:r>
              <a:rPr sz="2000" b="1" spc="-5" dirty="0">
                <a:latin typeface="Arial"/>
                <a:cs typeface="Arial"/>
              </a:rPr>
              <a:t>nhiễu</a:t>
            </a:r>
            <a:r>
              <a:rPr sz="2000" b="1" spc="295" dirty="0">
                <a:latin typeface="Arial"/>
                <a:cs typeface="Arial"/>
              </a:rPr>
              <a:t> </a:t>
            </a:r>
            <a:r>
              <a:rPr sz="2000" b="1" spc="-10" dirty="0">
                <a:latin typeface="Arial"/>
                <a:cs typeface="Arial"/>
              </a:rPr>
              <a:t>(noisy)</a:t>
            </a:r>
            <a:r>
              <a:rPr sz="2000" b="1" spc="280" dirty="0">
                <a:latin typeface="Arial"/>
                <a:cs typeface="Arial"/>
              </a:rPr>
              <a:t> </a:t>
            </a:r>
            <a:r>
              <a:rPr sz="2000" b="1" dirty="0">
                <a:latin typeface="Arial"/>
                <a:cs typeface="Arial"/>
              </a:rPr>
              <a:t>và</a:t>
            </a:r>
            <a:r>
              <a:rPr sz="2000" b="1" spc="260" dirty="0">
                <a:latin typeface="Arial"/>
                <a:cs typeface="Arial"/>
              </a:rPr>
              <a:t> </a:t>
            </a:r>
            <a:r>
              <a:rPr sz="2000" b="1" spc="-5" dirty="0">
                <a:latin typeface="Arial"/>
                <a:cs typeface="Arial"/>
              </a:rPr>
              <a:t>các</a:t>
            </a:r>
            <a:r>
              <a:rPr sz="2000" b="1" spc="254" dirty="0">
                <a:latin typeface="Arial"/>
                <a:cs typeface="Arial"/>
              </a:rPr>
              <a:t> </a:t>
            </a:r>
            <a:r>
              <a:rPr sz="2000" b="1" dirty="0">
                <a:latin typeface="Arial"/>
                <a:cs typeface="Arial"/>
              </a:rPr>
              <a:t>dữ</a:t>
            </a:r>
            <a:endParaRPr sz="2000">
              <a:latin typeface="Arial"/>
              <a:cs typeface="Arial"/>
            </a:endParaRPr>
          </a:p>
          <a:p>
            <a:pPr marL="356870" algn="just">
              <a:lnSpc>
                <a:spcPct val="100000"/>
              </a:lnSpc>
              <a:spcBef>
                <a:spcPts val="484"/>
              </a:spcBef>
            </a:pPr>
            <a:r>
              <a:rPr sz="2000" b="1" spc="-10" dirty="0">
                <a:latin typeface="Arial"/>
                <a:cs typeface="Arial"/>
              </a:rPr>
              <a:t>liệu </a:t>
            </a:r>
            <a:r>
              <a:rPr sz="2000" b="1" spc="-5" dirty="0">
                <a:latin typeface="Arial"/>
                <a:cs typeface="Arial"/>
              </a:rPr>
              <a:t>không </a:t>
            </a:r>
            <a:r>
              <a:rPr sz="2000" b="1" spc="-10" dirty="0">
                <a:latin typeface="Arial"/>
                <a:cs typeface="Arial"/>
              </a:rPr>
              <a:t>nhất</a:t>
            </a:r>
            <a:r>
              <a:rPr sz="2000" b="1" spc="50" dirty="0">
                <a:latin typeface="Arial"/>
                <a:cs typeface="Arial"/>
              </a:rPr>
              <a:t> </a:t>
            </a:r>
            <a:r>
              <a:rPr sz="2000" b="1" spc="-5" dirty="0">
                <a:latin typeface="Arial"/>
                <a:cs typeface="Arial"/>
              </a:rPr>
              <a:t>quán.</a:t>
            </a:r>
            <a:endParaRPr sz="2000">
              <a:latin typeface="Arial"/>
              <a:cs typeface="Arial"/>
            </a:endParaRPr>
          </a:p>
          <a:p>
            <a:pPr marL="356870" indent="-344805" algn="just">
              <a:lnSpc>
                <a:spcPct val="100000"/>
              </a:lnSpc>
              <a:spcBef>
                <a:spcPts val="1080"/>
              </a:spcBef>
              <a:buAutoNum type="arabicPeriod" startAt="2"/>
              <a:tabLst>
                <a:tab pos="357505" algn="l"/>
              </a:tabLst>
            </a:pPr>
            <a:r>
              <a:rPr sz="2000" b="1" dirty="0">
                <a:solidFill>
                  <a:srgbClr val="FF0000"/>
                </a:solidFill>
                <a:latin typeface="Arial"/>
                <a:cs typeface="Arial"/>
              </a:rPr>
              <a:t>Tích </a:t>
            </a:r>
            <a:r>
              <a:rPr sz="2000" b="1" spc="-5" dirty="0">
                <a:solidFill>
                  <a:srgbClr val="FF0000"/>
                </a:solidFill>
                <a:latin typeface="Arial"/>
                <a:cs typeface="Arial"/>
              </a:rPr>
              <a:t>hợp dữ liệu (Data </a:t>
            </a:r>
            <a:r>
              <a:rPr sz="2000" b="1" dirty="0">
                <a:solidFill>
                  <a:srgbClr val="FF0000"/>
                </a:solidFill>
                <a:latin typeface="Arial"/>
                <a:cs typeface="Arial"/>
              </a:rPr>
              <a:t>Integration): </a:t>
            </a:r>
            <a:r>
              <a:rPr sz="2000" b="1" spc="-10" dirty="0">
                <a:latin typeface="Arial"/>
                <a:cs typeface="Arial"/>
              </a:rPr>
              <a:t>Kết </a:t>
            </a:r>
            <a:r>
              <a:rPr sz="2000" b="1" spc="-5" dirty="0">
                <a:latin typeface="Arial"/>
                <a:cs typeface="Arial"/>
              </a:rPr>
              <a:t>hợp </a:t>
            </a:r>
            <a:r>
              <a:rPr sz="2000" b="1" spc="5" dirty="0">
                <a:latin typeface="Arial"/>
                <a:cs typeface="Arial"/>
              </a:rPr>
              <a:t>dữ </a:t>
            </a:r>
            <a:r>
              <a:rPr sz="2000" b="1" dirty="0">
                <a:latin typeface="Arial"/>
                <a:cs typeface="Arial"/>
              </a:rPr>
              <a:t>liệu </a:t>
            </a:r>
            <a:r>
              <a:rPr sz="2000" b="1" spc="-5" dirty="0">
                <a:latin typeface="Arial"/>
                <a:cs typeface="Arial"/>
              </a:rPr>
              <a:t>từ </a:t>
            </a:r>
            <a:r>
              <a:rPr sz="2000" b="1" spc="-10" dirty="0">
                <a:latin typeface="Arial"/>
                <a:cs typeface="Arial"/>
              </a:rPr>
              <a:t>các</a:t>
            </a:r>
            <a:r>
              <a:rPr sz="2000" b="1" spc="110" dirty="0">
                <a:latin typeface="Arial"/>
                <a:cs typeface="Arial"/>
              </a:rPr>
              <a:t> </a:t>
            </a:r>
            <a:r>
              <a:rPr sz="2000" b="1" dirty="0">
                <a:latin typeface="Arial"/>
                <a:cs typeface="Arial"/>
              </a:rPr>
              <a:t>nguồn dữ</a:t>
            </a:r>
            <a:endParaRPr sz="2000">
              <a:latin typeface="Arial"/>
              <a:cs typeface="Arial"/>
            </a:endParaRPr>
          </a:p>
          <a:p>
            <a:pPr marL="356870" algn="just">
              <a:lnSpc>
                <a:spcPct val="100000"/>
              </a:lnSpc>
              <a:spcBef>
                <a:spcPts val="480"/>
              </a:spcBef>
            </a:pPr>
            <a:r>
              <a:rPr sz="2000" b="1" spc="-10" dirty="0">
                <a:latin typeface="Arial"/>
                <a:cs typeface="Arial"/>
              </a:rPr>
              <a:t>liệu </a:t>
            </a:r>
            <a:r>
              <a:rPr sz="2000" b="1" spc="-5" dirty="0">
                <a:latin typeface="Arial"/>
                <a:cs typeface="Arial"/>
              </a:rPr>
              <a:t>khác</a:t>
            </a:r>
            <a:r>
              <a:rPr sz="2000" b="1" spc="20" dirty="0">
                <a:latin typeface="Arial"/>
                <a:cs typeface="Arial"/>
              </a:rPr>
              <a:t> </a:t>
            </a:r>
            <a:r>
              <a:rPr sz="2000" b="1" spc="-5" dirty="0">
                <a:latin typeface="Arial"/>
                <a:cs typeface="Arial"/>
              </a:rPr>
              <a:t>nhau.</a:t>
            </a:r>
            <a:endParaRPr sz="2000">
              <a:latin typeface="Arial"/>
              <a:cs typeface="Arial"/>
            </a:endParaRPr>
          </a:p>
          <a:p>
            <a:pPr marL="356870" marR="10795" indent="-344805" algn="just">
              <a:lnSpc>
                <a:spcPct val="120000"/>
              </a:lnSpc>
              <a:spcBef>
                <a:spcPts val="605"/>
              </a:spcBef>
              <a:buAutoNum type="arabicPeriod" startAt="3"/>
              <a:tabLst>
                <a:tab pos="357505" algn="l"/>
              </a:tabLst>
            </a:pPr>
            <a:r>
              <a:rPr sz="2000" b="1" spc="-10" dirty="0">
                <a:solidFill>
                  <a:srgbClr val="FF0000"/>
                </a:solidFill>
                <a:latin typeface="Arial"/>
                <a:cs typeface="Arial"/>
              </a:rPr>
              <a:t>Lựa </a:t>
            </a:r>
            <a:r>
              <a:rPr sz="2000" b="1" dirty="0">
                <a:solidFill>
                  <a:srgbClr val="FF0000"/>
                </a:solidFill>
                <a:latin typeface="Arial"/>
                <a:cs typeface="Arial"/>
              </a:rPr>
              <a:t>chọn </a:t>
            </a:r>
            <a:r>
              <a:rPr sz="2000" b="1" spc="-5" dirty="0">
                <a:solidFill>
                  <a:srgbClr val="FF0000"/>
                </a:solidFill>
                <a:latin typeface="Arial"/>
                <a:cs typeface="Arial"/>
              </a:rPr>
              <a:t>dữ liệu (Data Selection): </a:t>
            </a:r>
            <a:r>
              <a:rPr sz="2000" b="1" spc="-10" dirty="0">
                <a:latin typeface="Arial"/>
                <a:cs typeface="Arial"/>
              </a:rPr>
              <a:t>Dữ liệu </a:t>
            </a:r>
            <a:r>
              <a:rPr sz="2000" b="1" spc="-5" dirty="0">
                <a:latin typeface="Arial"/>
                <a:cs typeface="Arial"/>
              </a:rPr>
              <a:t>phù hợp cho thao tác  phân tích </a:t>
            </a:r>
            <a:r>
              <a:rPr sz="2000" b="1" spc="-10" dirty="0">
                <a:latin typeface="Arial"/>
                <a:cs typeface="Arial"/>
              </a:rPr>
              <a:t>được </a:t>
            </a:r>
            <a:r>
              <a:rPr sz="2000" b="1" spc="-5" dirty="0">
                <a:latin typeface="Arial"/>
                <a:cs typeface="Arial"/>
              </a:rPr>
              <a:t>lấy </a:t>
            </a:r>
            <a:r>
              <a:rPr sz="2000" b="1" spc="5" dirty="0">
                <a:latin typeface="Arial"/>
                <a:cs typeface="Arial"/>
              </a:rPr>
              <a:t>về </a:t>
            </a:r>
            <a:r>
              <a:rPr sz="2000" b="1" spc="-5" dirty="0">
                <a:latin typeface="Arial"/>
                <a:cs typeface="Arial"/>
              </a:rPr>
              <a:t>từ </a:t>
            </a:r>
            <a:r>
              <a:rPr sz="2000" b="1" spc="-10" dirty="0">
                <a:latin typeface="Arial"/>
                <a:cs typeface="Arial"/>
              </a:rPr>
              <a:t>cơ sở </a:t>
            </a:r>
            <a:r>
              <a:rPr sz="2000" b="1" spc="-5" dirty="0">
                <a:latin typeface="Arial"/>
                <a:cs typeface="Arial"/>
              </a:rPr>
              <a:t>dữ</a:t>
            </a:r>
            <a:r>
              <a:rPr sz="2000" b="1" spc="50" dirty="0">
                <a:latin typeface="Arial"/>
                <a:cs typeface="Arial"/>
              </a:rPr>
              <a:t> </a:t>
            </a:r>
            <a:r>
              <a:rPr sz="2000" b="1" spc="-5" dirty="0">
                <a:latin typeface="Arial"/>
                <a:cs typeface="Arial"/>
              </a:rPr>
              <a:t>liệu.</a:t>
            </a:r>
            <a:endParaRPr sz="2000">
              <a:latin typeface="Arial"/>
              <a:cs typeface="Arial"/>
            </a:endParaRPr>
          </a:p>
          <a:p>
            <a:pPr marL="356870" marR="5080" indent="-344805" algn="just">
              <a:lnSpc>
                <a:spcPct val="120000"/>
              </a:lnSpc>
              <a:spcBef>
                <a:spcPts val="600"/>
              </a:spcBef>
              <a:buAutoNum type="arabicPeriod" startAt="3"/>
              <a:tabLst>
                <a:tab pos="357505" algn="l"/>
              </a:tabLst>
            </a:pPr>
            <a:r>
              <a:rPr sz="2000" b="1" spc="-10" dirty="0">
                <a:solidFill>
                  <a:srgbClr val="FF0000"/>
                </a:solidFill>
                <a:latin typeface="Arial"/>
                <a:cs typeface="Arial"/>
              </a:rPr>
              <a:t>Chuyển dạng </a:t>
            </a:r>
            <a:r>
              <a:rPr sz="2000" b="1" spc="5" dirty="0">
                <a:solidFill>
                  <a:srgbClr val="FF0000"/>
                </a:solidFill>
                <a:latin typeface="Arial"/>
                <a:cs typeface="Arial"/>
              </a:rPr>
              <a:t>dữ </a:t>
            </a:r>
            <a:r>
              <a:rPr sz="2000" b="1" spc="-10" dirty="0">
                <a:solidFill>
                  <a:srgbClr val="FF0000"/>
                </a:solidFill>
                <a:latin typeface="Arial"/>
                <a:cs typeface="Arial"/>
              </a:rPr>
              <a:t>liệu </a:t>
            </a:r>
            <a:r>
              <a:rPr sz="2000" b="1" spc="-5" dirty="0">
                <a:solidFill>
                  <a:srgbClr val="FF0000"/>
                </a:solidFill>
                <a:latin typeface="Arial"/>
                <a:cs typeface="Arial"/>
              </a:rPr>
              <a:t>(Data </a:t>
            </a:r>
            <a:r>
              <a:rPr sz="2000" b="1" spc="-10" dirty="0">
                <a:solidFill>
                  <a:srgbClr val="FF0000"/>
                </a:solidFill>
                <a:latin typeface="Arial"/>
                <a:cs typeface="Arial"/>
              </a:rPr>
              <a:t>Transformation): </a:t>
            </a:r>
            <a:r>
              <a:rPr sz="2000" b="1" spc="-10" dirty="0">
                <a:latin typeface="Arial"/>
                <a:cs typeface="Arial"/>
              </a:rPr>
              <a:t>Dữ </a:t>
            </a:r>
            <a:r>
              <a:rPr sz="2000" b="1" spc="-5" dirty="0">
                <a:latin typeface="Arial"/>
                <a:cs typeface="Arial"/>
              </a:rPr>
              <a:t>liệu </a:t>
            </a:r>
            <a:r>
              <a:rPr sz="2000" b="1" spc="-10" dirty="0">
                <a:latin typeface="Arial"/>
                <a:cs typeface="Arial"/>
              </a:rPr>
              <a:t>được </a:t>
            </a:r>
            <a:r>
              <a:rPr sz="2000" b="1" spc="-5" dirty="0">
                <a:latin typeface="Arial"/>
                <a:cs typeface="Arial"/>
              </a:rPr>
              <a:t>chuyển </a:t>
            </a:r>
            <a:r>
              <a:rPr sz="2000" b="1" spc="545" dirty="0">
                <a:latin typeface="Arial"/>
                <a:cs typeface="Arial"/>
              </a:rPr>
              <a:t> </a:t>
            </a:r>
            <a:r>
              <a:rPr sz="2000" b="1" spc="-10" dirty="0">
                <a:latin typeface="Arial"/>
                <a:cs typeface="Arial"/>
              </a:rPr>
              <a:t>dạng </a:t>
            </a:r>
            <a:r>
              <a:rPr sz="2000" b="1" spc="-5" dirty="0">
                <a:latin typeface="Arial"/>
                <a:cs typeface="Arial"/>
              </a:rPr>
              <a:t>hoặc </a:t>
            </a:r>
            <a:r>
              <a:rPr sz="2000" b="1" spc="-10" dirty="0">
                <a:latin typeface="Arial"/>
                <a:cs typeface="Arial"/>
              </a:rPr>
              <a:t>hợp nhất </a:t>
            </a:r>
            <a:r>
              <a:rPr sz="2000" b="1" spc="-5" dirty="0">
                <a:latin typeface="Arial"/>
                <a:cs typeface="Arial"/>
              </a:rPr>
              <a:t>thành những dạng phù </a:t>
            </a:r>
            <a:r>
              <a:rPr sz="2000" b="1" spc="-10" dirty="0">
                <a:latin typeface="Arial"/>
                <a:cs typeface="Arial"/>
              </a:rPr>
              <a:t>hợp </a:t>
            </a:r>
            <a:r>
              <a:rPr sz="2000" b="1" spc="-5" dirty="0">
                <a:latin typeface="Arial"/>
                <a:cs typeface="Arial"/>
              </a:rPr>
              <a:t>cho quá trình khai  khoáng bằng cách thực hiện các thao </a:t>
            </a:r>
            <a:r>
              <a:rPr sz="2000" b="1" dirty="0">
                <a:latin typeface="Arial"/>
                <a:cs typeface="Arial"/>
              </a:rPr>
              <a:t>tác </a:t>
            </a:r>
            <a:r>
              <a:rPr sz="2000" b="1" spc="-5" dirty="0">
                <a:latin typeface="Arial"/>
                <a:cs typeface="Arial"/>
              </a:rPr>
              <a:t>như tóm tắt </a:t>
            </a:r>
            <a:r>
              <a:rPr sz="2000" b="1" spc="-10" dirty="0">
                <a:latin typeface="Arial"/>
                <a:cs typeface="Arial"/>
              </a:rPr>
              <a:t>(summary)  hoặc </a:t>
            </a:r>
            <a:r>
              <a:rPr sz="2000" b="1" spc="-5" dirty="0">
                <a:latin typeface="Arial"/>
                <a:cs typeface="Arial"/>
              </a:rPr>
              <a:t>gộp nhóm dữ </a:t>
            </a:r>
            <a:r>
              <a:rPr sz="2000" b="1" spc="-10" dirty="0">
                <a:latin typeface="Arial"/>
                <a:cs typeface="Arial"/>
              </a:rPr>
              <a:t>liệu</a:t>
            </a:r>
            <a:r>
              <a:rPr sz="2000" b="1" spc="40" dirty="0">
                <a:latin typeface="Arial"/>
                <a:cs typeface="Arial"/>
              </a:rPr>
              <a:t> </a:t>
            </a:r>
            <a:r>
              <a:rPr sz="2000" b="1" spc="-5" dirty="0">
                <a:latin typeface="Arial"/>
                <a:cs typeface="Arial"/>
              </a:rPr>
              <a:t>(aggregation).</a:t>
            </a:r>
            <a:endParaRPr sz="2000">
              <a:latin typeface="Arial"/>
              <a:cs typeface="Arial"/>
            </a:endParaRPr>
          </a:p>
          <a:p>
            <a:pPr marL="356870" marR="8255" indent="-344805" algn="just">
              <a:lnSpc>
                <a:spcPct val="120000"/>
              </a:lnSpc>
              <a:spcBef>
                <a:spcPts val="605"/>
              </a:spcBef>
              <a:buAutoNum type="arabicPeriod" startAt="3"/>
              <a:tabLst>
                <a:tab pos="357505" algn="l"/>
              </a:tabLst>
            </a:pPr>
            <a:r>
              <a:rPr sz="2000" b="1" spc="-25" dirty="0">
                <a:solidFill>
                  <a:srgbClr val="FF0000"/>
                </a:solidFill>
                <a:latin typeface="Arial"/>
                <a:cs typeface="Arial"/>
              </a:rPr>
              <a:t>Trích </a:t>
            </a:r>
            <a:r>
              <a:rPr sz="2000" b="1" spc="-5" dirty="0">
                <a:solidFill>
                  <a:srgbClr val="FF0000"/>
                </a:solidFill>
                <a:latin typeface="Arial"/>
                <a:cs typeface="Arial"/>
              </a:rPr>
              <a:t>chọn </a:t>
            </a:r>
            <a:r>
              <a:rPr sz="2000" b="1" dirty="0">
                <a:solidFill>
                  <a:srgbClr val="FF0000"/>
                </a:solidFill>
                <a:latin typeface="Arial"/>
                <a:cs typeface="Arial"/>
              </a:rPr>
              <a:t>mẫu </a:t>
            </a:r>
            <a:r>
              <a:rPr sz="2000" b="1" spc="-5" dirty="0">
                <a:solidFill>
                  <a:srgbClr val="FF0000"/>
                </a:solidFill>
                <a:latin typeface="Arial"/>
                <a:cs typeface="Arial"/>
              </a:rPr>
              <a:t>(Data Patterns Extracting): </a:t>
            </a:r>
            <a:r>
              <a:rPr sz="2000" b="1" spc="-35" dirty="0">
                <a:latin typeface="Arial"/>
                <a:cs typeface="Arial"/>
              </a:rPr>
              <a:t>Áp </a:t>
            </a:r>
            <a:r>
              <a:rPr sz="2000" b="1" spc="-5" dirty="0">
                <a:latin typeface="Arial"/>
                <a:cs typeface="Arial"/>
              </a:rPr>
              <a:t>dụng các phương  pháp </a:t>
            </a:r>
            <a:r>
              <a:rPr sz="2000" b="1" dirty="0">
                <a:latin typeface="Arial"/>
                <a:cs typeface="Arial"/>
              </a:rPr>
              <a:t>“thông </a:t>
            </a:r>
            <a:r>
              <a:rPr sz="2000" b="1" spc="-5" dirty="0">
                <a:latin typeface="Arial"/>
                <a:cs typeface="Arial"/>
              </a:rPr>
              <a:t>minh” để </a:t>
            </a:r>
            <a:r>
              <a:rPr sz="2000" b="1" spc="-10" dirty="0">
                <a:latin typeface="Arial"/>
                <a:cs typeface="Arial"/>
              </a:rPr>
              <a:t>trích </a:t>
            </a:r>
            <a:r>
              <a:rPr sz="2000" b="1" spc="-5" dirty="0">
                <a:latin typeface="Arial"/>
                <a:cs typeface="Arial"/>
              </a:rPr>
              <a:t>chọn </a:t>
            </a:r>
            <a:r>
              <a:rPr sz="2000" b="1" spc="-10" dirty="0">
                <a:latin typeface="Arial"/>
                <a:cs typeface="Arial"/>
              </a:rPr>
              <a:t>ra </a:t>
            </a:r>
            <a:r>
              <a:rPr sz="2000" b="1" spc="-5" dirty="0">
                <a:latin typeface="Arial"/>
                <a:cs typeface="Arial"/>
              </a:rPr>
              <a:t>các </a:t>
            </a:r>
            <a:r>
              <a:rPr sz="2000" b="1" spc="-10" dirty="0">
                <a:latin typeface="Arial"/>
                <a:cs typeface="Arial"/>
              </a:rPr>
              <a:t>mẫu </a:t>
            </a:r>
            <a:r>
              <a:rPr sz="2000" b="1" spc="-5" dirty="0">
                <a:latin typeface="Arial"/>
                <a:cs typeface="Arial"/>
              </a:rPr>
              <a:t>thực </a:t>
            </a:r>
            <a:r>
              <a:rPr sz="2000" b="1" spc="-10" dirty="0">
                <a:latin typeface="Arial"/>
                <a:cs typeface="Arial"/>
              </a:rPr>
              <a:t>sự </a:t>
            </a:r>
            <a:r>
              <a:rPr sz="2000" b="1" spc="-5" dirty="0">
                <a:latin typeface="Arial"/>
                <a:cs typeface="Arial"/>
              </a:rPr>
              <a:t>đáng quan tâm  từ dữ liệu. Đôi khi chính </a:t>
            </a:r>
            <a:r>
              <a:rPr sz="2000" b="1" spc="-10" dirty="0">
                <a:latin typeface="Arial"/>
                <a:cs typeface="Arial"/>
              </a:rPr>
              <a:t>bản </a:t>
            </a:r>
            <a:r>
              <a:rPr sz="2000" b="1" spc="-5" dirty="0">
                <a:latin typeface="Arial"/>
                <a:cs typeface="Arial"/>
              </a:rPr>
              <a:t>thân </a:t>
            </a:r>
            <a:r>
              <a:rPr sz="2000" b="1" spc="-10" dirty="0">
                <a:latin typeface="Arial"/>
                <a:cs typeface="Arial"/>
              </a:rPr>
              <a:t>bước </a:t>
            </a:r>
            <a:r>
              <a:rPr sz="2000" b="1" spc="10" dirty="0">
                <a:latin typeface="Arial"/>
                <a:cs typeface="Arial"/>
              </a:rPr>
              <a:t>này </a:t>
            </a:r>
            <a:r>
              <a:rPr sz="2000" b="1" dirty="0">
                <a:latin typeface="Arial"/>
                <a:cs typeface="Arial"/>
              </a:rPr>
              <a:t>cũng </a:t>
            </a:r>
            <a:r>
              <a:rPr sz="2000" b="1" spc="-10" dirty="0">
                <a:latin typeface="Arial"/>
                <a:cs typeface="Arial"/>
              </a:rPr>
              <a:t>được </a:t>
            </a:r>
            <a:r>
              <a:rPr sz="2000" b="1" spc="-5" dirty="0">
                <a:latin typeface="Arial"/>
                <a:cs typeface="Arial"/>
              </a:rPr>
              <a:t>gọi </a:t>
            </a:r>
            <a:r>
              <a:rPr sz="2000" b="1" spc="-10" dirty="0">
                <a:latin typeface="Arial"/>
                <a:cs typeface="Arial"/>
              </a:rPr>
              <a:t>là </a:t>
            </a:r>
            <a:r>
              <a:rPr sz="2000" b="1" dirty="0">
                <a:latin typeface="Arial"/>
                <a:cs typeface="Arial"/>
              </a:rPr>
              <a:t>khai  </a:t>
            </a:r>
            <a:r>
              <a:rPr sz="2000" b="1" spc="-5" dirty="0">
                <a:latin typeface="Arial"/>
                <a:cs typeface="Arial"/>
              </a:rPr>
              <a:t>khoáng dữ liệu (Data </a:t>
            </a:r>
            <a:r>
              <a:rPr sz="2000" b="1" dirty="0">
                <a:latin typeface="Arial"/>
                <a:cs typeface="Arial"/>
              </a:rPr>
              <a:t>Mining) </a:t>
            </a:r>
            <a:r>
              <a:rPr sz="2000" b="1" spc="-5" dirty="0">
                <a:latin typeface="Arial"/>
                <a:cs typeface="Arial"/>
              </a:rPr>
              <a:t>(hiểu theo nghĩa</a:t>
            </a:r>
            <a:r>
              <a:rPr sz="2000" b="1" spc="5" dirty="0">
                <a:latin typeface="Arial"/>
                <a:cs typeface="Arial"/>
              </a:rPr>
              <a:t> </a:t>
            </a:r>
            <a:r>
              <a:rPr sz="2000" b="1" spc="-5" dirty="0">
                <a:latin typeface="Arial"/>
                <a:cs typeface="Arial"/>
              </a:rPr>
              <a:t>hẹp).</a:t>
            </a:r>
            <a:endParaRPr sz="2000">
              <a:latin typeface="Arial"/>
              <a:cs typeface="Arial"/>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5</a:t>
            </a:fld>
            <a:endParaRPr spc="-5" dirty="0"/>
          </a:p>
        </p:txBody>
      </p:sp>
    </p:spTree>
    <p:extLst>
      <p:ext uri="{BB962C8B-B14F-4D97-AF65-F5344CB8AC3E}">
        <p14:creationId xmlns:p14="http://schemas.microsoft.com/office/powerpoint/2010/main" val="1834065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4007" y="70103"/>
            <a:ext cx="9013190" cy="6693534"/>
          </a:xfrm>
          <a:custGeom>
            <a:avLst/>
            <a:gdLst/>
            <a:ahLst/>
            <a:cxnLst/>
            <a:rect l="l" t="t" r="r" b="b"/>
            <a:pathLst>
              <a:path w="9013190"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8682990" y="0"/>
                </a:lnTo>
                <a:lnTo>
                  <a:pt x="8731751" y="3576"/>
                </a:lnTo>
                <a:lnTo>
                  <a:pt x="8778290" y="13967"/>
                </a:lnTo>
                <a:lnTo>
                  <a:pt x="8822095" y="30662"/>
                </a:lnTo>
                <a:lnTo>
                  <a:pt x="8862658" y="53151"/>
                </a:lnTo>
                <a:lnTo>
                  <a:pt x="8899467" y="80923"/>
                </a:lnTo>
                <a:lnTo>
                  <a:pt x="8932012" y="113468"/>
                </a:lnTo>
                <a:lnTo>
                  <a:pt x="8959784" y="150277"/>
                </a:lnTo>
                <a:lnTo>
                  <a:pt x="8982273" y="190840"/>
                </a:lnTo>
                <a:lnTo>
                  <a:pt x="8998968" y="234645"/>
                </a:lnTo>
                <a:lnTo>
                  <a:pt x="9009359" y="281184"/>
                </a:lnTo>
                <a:lnTo>
                  <a:pt x="9012936" y="329946"/>
                </a:lnTo>
                <a:lnTo>
                  <a:pt x="9012936" y="6363487"/>
                </a:lnTo>
                <a:lnTo>
                  <a:pt x="9009359" y="6412239"/>
                </a:lnTo>
                <a:lnTo>
                  <a:pt x="8998968" y="6458771"/>
                </a:lnTo>
                <a:lnTo>
                  <a:pt x="8982273" y="6502571"/>
                </a:lnTo>
                <a:lnTo>
                  <a:pt x="8959784" y="6543130"/>
                </a:lnTo>
                <a:lnTo>
                  <a:pt x="8932012" y="6579937"/>
                </a:lnTo>
                <a:lnTo>
                  <a:pt x="8899467" y="6612482"/>
                </a:lnTo>
                <a:lnTo>
                  <a:pt x="8862658" y="6640254"/>
                </a:lnTo>
                <a:lnTo>
                  <a:pt x="8822095" y="6662742"/>
                </a:lnTo>
                <a:lnTo>
                  <a:pt x="8778290" y="6679438"/>
                </a:lnTo>
                <a:lnTo>
                  <a:pt x="8731751" y="6689829"/>
                </a:lnTo>
                <a:lnTo>
                  <a:pt x="8682990" y="6693406"/>
                </a:lnTo>
                <a:lnTo>
                  <a:pt x="329920" y="6693406"/>
                </a:lnTo>
                <a:lnTo>
                  <a:pt x="281168" y="6689829"/>
                </a:lnTo>
                <a:lnTo>
                  <a:pt x="234636" y="6679438"/>
                </a:lnTo>
                <a:lnTo>
                  <a:pt x="190835" y="6662742"/>
                </a:lnTo>
                <a:lnTo>
                  <a:pt x="150276" y="6640254"/>
                </a:lnTo>
                <a:lnTo>
                  <a:pt x="113469" y="6612482"/>
                </a:lnTo>
                <a:lnTo>
                  <a:pt x="80925" y="6579937"/>
                </a:lnTo>
                <a:lnTo>
                  <a:pt x="53153" y="6543130"/>
                </a:lnTo>
                <a:lnTo>
                  <a:pt x="30664" y="6502571"/>
                </a:lnTo>
                <a:lnTo>
                  <a:pt x="13968" y="6458771"/>
                </a:lnTo>
                <a:lnTo>
                  <a:pt x="3577" y="6412239"/>
                </a:lnTo>
                <a:lnTo>
                  <a:pt x="0" y="6363487"/>
                </a:lnTo>
                <a:lnTo>
                  <a:pt x="0" y="329946"/>
                </a:lnTo>
                <a:close/>
              </a:path>
            </a:pathLst>
          </a:custGeom>
          <a:ln w="6096">
            <a:solidFill>
              <a:srgbClr val="000000"/>
            </a:solidFill>
          </a:ln>
        </p:spPr>
        <p:txBody>
          <a:bodyPr wrap="square" lIns="0" tIns="0" rIns="0" bIns="0" rtlCol="0"/>
          <a:lstStyle/>
          <a:p>
            <a:endParaRPr/>
          </a:p>
        </p:txBody>
      </p:sp>
      <p:sp>
        <p:nvSpPr>
          <p:cNvPr id="3" name="object 3"/>
          <p:cNvSpPr txBox="1"/>
          <p:nvPr/>
        </p:nvSpPr>
        <p:spPr>
          <a:xfrm>
            <a:off x="2822829" y="2438806"/>
            <a:ext cx="3366770" cy="1489710"/>
          </a:xfrm>
          <a:prstGeom prst="rect">
            <a:avLst/>
          </a:prstGeom>
        </p:spPr>
        <p:txBody>
          <a:bodyPr vert="horz" wrap="square" lIns="0" tIns="13335" rIns="0" bIns="0" rtlCol="0">
            <a:spAutoFit/>
          </a:bodyPr>
          <a:lstStyle/>
          <a:p>
            <a:pPr marL="12700">
              <a:lnSpc>
                <a:spcPct val="100000"/>
              </a:lnSpc>
              <a:spcBef>
                <a:spcPts val="105"/>
              </a:spcBef>
            </a:pPr>
            <a:r>
              <a:rPr sz="9600" b="1" dirty="0">
                <a:latin typeface="Arial"/>
                <a:cs typeface="Arial"/>
              </a:rPr>
              <a:t>Q &amp;</a:t>
            </a:r>
            <a:r>
              <a:rPr sz="9600" b="1" spc="-470" dirty="0">
                <a:latin typeface="Arial"/>
                <a:cs typeface="Arial"/>
              </a:rPr>
              <a:t> </a:t>
            </a:r>
            <a:r>
              <a:rPr sz="9600" b="1" dirty="0">
                <a:latin typeface="Arial"/>
                <a:cs typeface="Arial"/>
              </a:rPr>
              <a:t>A</a:t>
            </a:r>
            <a:endParaRPr sz="9600">
              <a:latin typeface="Arial"/>
              <a:cs typeface="Arial"/>
            </a:endParaRPr>
          </a:p>
        </p:txBody>
      </p:sp>
      <p:sp>
        <p:nvSpPr>
          <p:cNvPr id="4" name="object 4"/>
          <p:cNvSpPr/>
          <p:nvPr/>
        </p:nvSpPr>
        <p:spPr>
          <a:xfrm>
            <a:off x="146304" y="6211823"/>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599"/>
                </a:lnTo>
                <a:lnTo>
                  <a:pt x="4644" y="274670"/>
                </a:lnTo>
                <a:lnTo>
                  <a:pt x="17964" y="317580"/>
                </a:lnTo>
                <a:lnTo>
                  <a:pt x="39041" y="356411"/>
                </a:lnTo>
                <a:lnTo>
                  <a:pt x="66955" y="390244"/>
                </a:lnTo>
                <a:lnTo>
                  <a:pt x="100788" y="418158"/>
                </a:lnTo>
                <a:lnTo>
                  <a:pt x="139619" y="439235"/>
                </a:lnTo>
                <a:lnTo>
                  <a:pt x="182529" y="452555"/>
                </a:lnTo>
                <a:lnTo>
                  <a:pt x="228600" y="457199"/>
                </a:lnTo>
                <a:lnTo>
                  <a:pt x="274670" y="452555"/>
                </a:lnTo>
                <a:lnTo>
                  <a:pt x="317580" y="439235"/>
                </a:lnTo>
                <a:lnTo>
                  <a:pt x="356411" y="418158"/>
                </a:lnTo>
                <a:lnTo>
                  <a:pt x="390244" y="390244"/>
                </a:lnTo>
                <a:lnTo>
                  <a:pt x="418158" y="356411"/>
                </a:lnTo>
                <a:lnTo>
                  <a:pt x="439235" y="317580"/>
                </a:lnTo>
                <a:lnTo>
                  <a:pt x="452555" y="274670"/>
                </a:lnTo>
                <a:lnTo>
                  <a:pt x="457200" y="228599"/>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D24717"/>
          </a:solid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50</a:t>
            </a:fld>
            <a:endParaRPr spc="-5"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4007" y="70103"/>
            <a:ext cx="9013190" cy="6693534"/>
          </a:xfrm>
          <a:custGeom>
            <a:avLst/>
            <a:gdLst/>
            <a:ahLst/>
            <a:cxnLst/>
            <a:rect l="l" t="t" r="r" b="b"/>
            <a:pathLst>
              <a:path w="9013190"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8682990" y="0"/>
                </a:lnTo>
                <a:lnTo>
                  <a:pt x="8731751" y="3576"/>
                </a:lnTo>
                <a:lnTo>
                  <a:pt x="8778290" y="13967"/>
                </a:lnTo>
                <a:lnTo>
                  <a:pt x="8822095" y="30662"/>
                </a:lnTo>
                <a:lnTo>
                  <a:pt x="8862658" y="53151"/>
                </a:lnTo>
                <a:lnTo>
                  <a:pt x="8899467" y="80923"/>
                </a:lnTo>
                <a:lnTo>
                  <a:pt x="8932012" y="113468"/>
                </a:lnTo>
                <a:lnTo>
                  <a:pt x="8959784" y="150277"/>
                </a:lnTo>
                <a:lnTo>
                  <a:pt x="8982273" y="190840"/>
                </a:lnTo>
                <a:lnTo>
                  <a:pt x="8998968" y="234645"/>
                </a:lnTo>
                <a:lnTo>
                  <a:pt x="9009359" y="281184"/>
                </a:lnTo>
                <a:lnTo>
                  <a:pt x="9012936" y="329946"/>
                </a:lnTo>
                <a:lnTo>
                  <a:pt x="9012936" y="6363487"/>
                </a:lnTo>
                <a:lnTo>
                  <a:pt x="9009359" y="6412239"/>
                </a:lnTo>
                <a:lnTo>
                  <a:pt x="8998968" y="6458771"/>
                </a:lnTo>
                <a:lnTo>
                  <a:pt x="8982273" y="6502571"/>
                </a:lnTo>
                <a:lnTo>
                  <a:pt x="8959784" y="6543130"/>
                </a:lnTo>
                <a:lnTo>
                  <a:pt x="8932012" y="6579937"/>
                </a:lnTo>
                <a:lnTo>
                  <a:pt x="8899467" y="6612482"/>
                </a:lnTo>
                <a:lnTo>
                  <a:pt x="8862658" y="6640254"/>
                </a:lnTo>
                <a:lnTo>
                  <a:pt x="8822095" y="6662742"/>
                </a:lnTo>
                <a:lnTo>
                  <a:pt x="8778290" y="6679438"/>
                </a:lnTo>
                <a:lnTo>
                  <a:pt x="8731751" y="6689829"/>
                </a:lnTo>
                <a:lnTo>
                  <a:pt x="8682990" y="6693406"/>
                </a:lnTo>
                <a:lnTo>
                  <a:pt x="329920" y="6693406"/>
                </a:lnTo>
                <a:lnTo>
                  <a:pt x="281168" y="6689829"/>
                </a:lnTo>
                <a:lnTo>
                  <a:pt x="234636" y="6679438"/>
                </a:lnTo>
                <a:lnTo>
                  <a:pt x="190835" y="6662742"/>
                </a:lnTo>
                <a:lnTo>
                  <a:pt x="150276" y="6640254"/>
                </a:lnTo>
                <a:lnTo>
                  <a:pt x="113469" y="6612482"/>
                </a:lnTo>
                <a:lnTo>
                  <a:pt x="80925" y="6579937"/>
                </a:lnTo>
                <a:lnTo>
                  <a:pt x="53153" y="6543130"/>
                </a:lnTo>
                <a:lnTo>
                  <a:pt x="30664" y="6502571"/>
                </a:lnTo>
                <a:lnTo>
                  <a:pt x="13968" y="6458771"/>
                </a:lnTo>
                <a:lnTo>
                  <a:pt x="3577" y="6412239"/>
                </a:lnTo>
                <a:lnTo>
                  <a:pt x="0" y="6363487"/>
                </a:lnTo>
                <a:lnTo>
                  <a:pt x="0" y="329946"/>
                </a:lnTo>
                <a:close/>
              </a:path>
            </a:pathLst>
          </a:custGeom>
          <a:ln w="6096">
            <a:solidFill>
              <a:srgbClr val="000000"/>
            </a:solidFill>
          </a:ln>
        </p:spPr>
        <p:txBody>
          <a:bodyPr wrap="square" lIns="0" tIns="0" rIns="0" bIns="0" rtlCol="0"/>
          <a:lstStyle/>
          <a:p>
            <a:endParaRPr/>
          </a:p>
        </p:txBody>
      </p:sp>
      <p:grpSp>
        <p:nvGrpSpPr>
          <p:cNvPr id="3" name="object 3"/>
          <p:cNvGrpSpPr/>
          <p:nvPr/>
        </p:nvGrpSpPr>
        <p:grpSpPr>
          <a:xfrm>
            <a:off x="1012202" y="746251"/>
            <a:ext cx="4520565" cy="568325"/>
            <a:chOff x="1012202" y="746251"/>
            <a:chExt cx="4520565" cy="568325"/>
          </a:xfrm>
        </p:grpSpPr>
        <p:sp>
          <p:nvSpPr>
            <p:cNvPr id="4" name="object 4"/>
            <p:cNvSpPr/>
            <p:nvPr/>
          </p:nvSpPr>
          <p:spPr>
            <a:xfrm>
              <a:off x="1016774" y="750823"/>
              <a:ext cx="4511408" cy="55918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447418" y="931036"/>
              <a:ext cx="3626485" cy="379095"/>
            </a:xfrm>
            <a:custGeom>
              <a:avLst/>
              <a:gdLst/>
              <a:ahLst/>
              <a:cxnLst/>
              <a:rect l="l" t="t" r="r" b="b"/>
              <a:pathLst>
                <a:path w="3626485" h="379094">
                  <a:moveTo>
                    <a:pt x="3542029" y="309117"/>
                  </a:moveTo>
                  <a:lnTo>
                    <a:pt x="3611879" y="309117"/>
                  </a:lnTo>
                  <a:lnTo>
                    <a:pt x="3611879" y="378967"/>
                  </a:lnTo>
                  <a:lnTo>
                    <a:pt x="3542029" y="378967"/>
                  </a:lnTo>
                  <a:lnTo>
                    <a:pt x="3542029" y="309117"/>
                  </a:lnTo>
                  <a:close/>
                </a:path>
                <a:path w="3626485" h="379094">
                  <a:moveTo>
                    <a:pt x="2343785" y="309117"/>
                  </a:moveTo>
                  <a:lnTo>
                    <a:pt x="2413635" y="309117"/>
                  </a:lnTo>
                  <a:lnTo>
                    <a:pt x="2413635" y="378967"/>
                  </a:lnTo>
                  <a:lnTo>
                    <a:pt x="2343785" y="378967"/>
                  </a:lnTo>
                  <a:lnTo>
                    <a:pt x="2343785" y="309117"/>
                  </a:lnTo>
                  <a:close/>
                </a:path>
                <a:path w="3626485" h="379094">
                  <a:moveTo>
                    <a:pt x="1115822" y="309117"/>
                  </a:moveTo>
                  <a:lnTo>
                    <a:pt x="1185672" y="309117"/>
                  </a:lnTo>
                  <a:lnTo>
                    <a:pt x="1185672" y="378967"/>
                  </a:lnTo>
                  <a:lnTo>
                    <a:pt x="1115822" y="378967"/>
                  </a:lnTo>
                  <a:lnTo>
                    <a:pt x="1115822" y="309117"/>
                  </a:lnTo>
                  <a:close/>
                </a:path>
                <a:path w="3626485" h="379094">
                  <a:moveTo>
                    <a:pt x="3575811" y="0"/>
                  </a:moveTo>
                  <a:lnTo>
                    <a:pt x="3526535" y="135127"/>
                  </a:lnTo>
                  <a:lnTo>
                    <a:pt x="3625977" y="135127"/>
                  </a:lnTo>
                  <a:lnTo>
                    <a:pt x="3575811" y="0"/>
                  </a:lnTo>
                  <a:close/>
                </a:path>
                <a:path w="3626485" h="379094">
                  <a:moveTo>
                    <a:pt x="49275" y="0"/>
                  </a:moveTo>
                  <a:lnTo>
                    <a:pt x="0" y="135127"/>
                  </a:lnTo>
                  <a:lnTo>
                    <a:pt x="99440" y="135127"/>
                  </a:lnTo>
                  <a:lnTo>
                    <a:pt x="49275" y="0"/>
                  </a:lnTo>
                  <a:close/>
                </a:path>
              </a:pathLst>
            </a:custGeom>
            <a:ln w="9144">
              <a:solidFill>
                <a:srgbClr val="D03E0C"/>
              </a:solidFill>
            </a:ln>
          </p:spPr>
          <p:txBody>
            <a:bodyPr wrap="square" lIns="0" tIns="0" rIns="0" bIns="0" rtlCol="0"/>
            <a:lstStyle/>
            <a:p>
              <a:endParaRPr/>
            </a:p>
          </p:txBody>
        </p:sp>
        <p:sp>
          <p:nvSpPr>
            <p:cNvPr id="6" name="object 6"/>
            <p:cNvSpPr/>
            <p:nvPr/>
          </p:nvSpPr>
          <p:spPr>
            <a:xfrm>
              <a:off x="5318125" y="903096"/>
              <a:ext cx="138811" cy="11252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16774" y="750823"/>
              <a:ext cx="4511675" cy="466090"/>
            </a:xfrm>
            <a:custGeom>
              <a:avLst/>
              <a:gdLst/>
              <a:ahLst/>
              <a:cxnLst/>
              <a:rect l="l" t="t" r="r" b="b"/>
              <a:pathLst>
                <a:path w="4511675" h="466090">
                  <a:moveTo>
                    <a:pt x="2812529" y="151891"/>
                  </a:moveTo>
                  <a:lnTo>
                    <a:pt x="2771397" y="159686"/>
                  </a:lnTo>
                  <a:lnTo>
                    <a:pt x="2739123" y="183006"/>
                  </a:lnTo>
                  <a:lnTo>
                    <a:pt x="2718263" y="222154"/>
                  </a:lnTo>
                  <a:lnTo>
                    <a:pt x="2711310" y="277113"/>
                  </a:lnTo>
                  <a:lnTo>
                    <a:pt x="2713096" y="306191"/>
                  </a:lnTo>
                  <a:lnTo>
                    <a:pt x="2727383" y="353105"/>
                  </a:lnTo>
                  <a:lnTo>
                    <a:pt x="2755147" y="384895"/>
                  </a:lnTo>
                  <a:lnTo>
                    <a:pt x="2791481" y="400845"/>
                  </a:lnTo>
                  <a:lnTo>
                    <a:pt x="2812529" y="402843"/>
                  </a:lnTo>
                  <a:lnTo>
                    <a:pt x="2833533" y="400867"/>
                  </a:lnTo>
                  <a:lnTo>
                    <a:pt x="2869590" y="385056"/>
                  </a:lnTo>
                  <a:lnTo>
                    <a:pt x="2897000" y="353357"/>
                  </a:lnTo>
                  <a:lnTo>
                    <a:pt x="2911097" y="305819"/>
                  </a:lnTo>
                  <a:lnTo>
                    <a:pt x="2912859" y="276098"/>
                  </a:lnTo>
                  <a:lnTo>
                    <a:pt x="2911144" y="246759"/>
                  </a:lnTo>
                  <a:lnTo>
                    <a:pt x="2897428" y="200034"/>
                  </a:lnTo>
                  <a:lnTo>
                    <a:pt x="2870572" y="169197"/>
                  </a:lnTo>
                  <a:lnTo>
                    <a:pt x="2834099" y="153818"/>
                  </a:lnTo>
                  <a:lnTo>
                    <a:pt x="2812529" y="151891"/>
                  </a:lnTo>
                  <a:close/>
                </a:path>
                <a:path w="4511675" h="466090">
                  <a:moveTo>
                    <a:pt x="988174" y="98171"/>
                  </a:moveTo>
                  <a:lnTo>
                    <a:pt x="1061834" y="98171"/>
                  </a:lnTo>
                  <a:lnTo>
                    <a:pt x="1061834" y="398145"/>
                  </a:lnTo>
                  <a:lnTo>
                    <a:pt x="1244714" y="398145"/>
                  </a:lnTo>
                  <a:lnTo>
                    <a:pt x="1244714" y="459613"/>
                  </a:lnTo>
                  <a:lnTo>
                    <a:pt x="988174" y="459613"/>
                  </a:lnTo>
                  <a:lnTo>
                    <a:pt x="988174" y="98171"/>
                  </a:lnTo>
                  <a:close/>
                </a:path>
                <a:path w="4511675" h="466090">
                  <a:moveTo>
                    <a:pt x="4232389" y="95123"/>
                  </a:moveTo>
                  <a:lnTo>
                    <a:pt x="4350372" y="95123"/>
                  </a:lnTo>
                  <a:lnTo>
                    <a:pt x="4380993" y="95478"/>
                  </a:lnTo>
                  <a:lnTo>
                    <a:pt x="4424756" y="98284"/>
                  </a:lnTo>
                  <a:lnTo>
                    <a:pt x="4466624" y="113680"/>
                  </a:lnTo>
                  <a:lnTo>
                    <a:pt x="4499567" y="151060"/>
                  </a:lnTo>
                  <a:lnTo>
                    <a:pt x="4511408" y="207263"/>
                  </a:lnTo>
                  <a:lnTo>
                    <a:pt x="4510646" y="223361"/>
                  </a:lnTo>
                  <a:lnTo>
                    <a:pt x="4499216" y="263651"/>
                  </a:lnTo>
                  <a:lnTo>
                    <a:pt x="4468355" y="299592"/>
                  </a:lnTo>
                  <a:lnTo>
                    <a:pt x="4430128" y="316864"/>
                  </a:lnTo>
                  <a:lnTo>
                    <a:pt x="4377407" y="321758"/>
                  </a:lnTo>
                  <a:lnTo>
                    <a:pt x="4353928" y="322072"/>
                  </a:lnTo>
                  <a:lnTo>
                    <a:pt x="4305922" y="322072"/>
                  </a:lnTo>
                  <a:lnTo>
                    <a:pt x="4305922" y="459613"/>
                  </a:lnTo>
                  <a:lnTo>
                    <a:pt x="4232389" y="459613"/>
                  </a:lnTo>
                  <a:lnTo>
                    <a:pt x="4232389" y="95123"/>
                  </a:lnTo>
                  <a:close/>
                </a:path>
                <a:path w="4511675" h="466090">
                  <a:moveTo>
                    <a:pt x="3968356" y="95123"/>
                  </a:moveTo>
                  <a:lnTo>
                    <a:pt x="4046207" y="95123"/>
                  </a:lnTo>
                  <a:lnTo>
                    <a:pt x="4192130" y="459613"/>
                  </a:lnTo>
                  <a:lnTo>
                    <a:pt x="4112120" y="459613"/>
                  </a:lnTo>
                  <a:lnTo>
                    <a:pt x="4080243" y="376809"/>
                  </a:lnTo>
                  <a:lnTo>
                    <a:pt x="3934574" y="376809"/>
                  </a:lnTo>
                  <a:lnTo>
                    <a:pt x="3904602" y="459613"/>
                  </a:lnTo>
                  <a:lnTo>
                    <a:pt x="3826497" y="459613"/>
                  </a:lnTo>
                  <a:lnTo>
                    <a:pt x="3968356" y="95123"/>
                  </a:lnTo>
                  <a:close/>
                </a:path>
                <a:path w="4511675" h="466090">
                  <a:moveTo>
                    <a:pt x="3526523" y="95123"/>
                  </a:moveTo>
                  <a:lnTo>
                    <a:pt x="3816083" y="95123"/>
                  </a:lnTo>
                  <a:lnTo>
                    <a:pt x="3816083" y="156845"/>
                  </a:lnTo>
                  <a:lnTo>
                    <a:pt x="3708260" y="156845"/>
                  </a:lnTo>
                  <a:lnTo>
                    <a:pt x="3708260" y="459613"/>
                  </a:lnTo>
                  <a:lnTo>
                    <a:pt x="3634600" y="459613"/>
                  </a:lnTo>
                  <a:lnTo>
                    <a:pt x="3634600" y="156845"/>
                  </a:lnTo>
                  <a:lnTo>
                    <a:pt x="3526523" y="156845"/>
                  </a:lnTo>
                  <a:lnTo>
                    <a:pt x="3526523" y="95123"/>
                  </a:lnTo>
                  <a:close/>
                </a:path>
                <a:path w="4511675" h="466090">
                  <a:moveTo>
                    <a:pt x="2281923" y="95123"/>
                  </a:moveTo>
                  <a:lnTo>
                    <a:pt x="2355456" y="95123"/>
                  </a:lnTo>
                  <a:lnTo>
                    <a:pt x="2355456" y="238633"/>
                  </a:lnTo>
                  <a:lnTo>
                    <a:pt x="2499601" y="238633"/>
                  </a:lnTo>
                  <a:lnTo>
                    <a:pt x="2499601" y="95123"/>
                  </a:lnTo>
                  <a:lnTo>
                    <a:pt x="2573134" y="95123"/>
                  </a:lnTo>
                  <a:lnTo>
                    <a:pt x="2573134" y="459613"/>
                  </a:lnTo>
                  <a:lnTo>
                    <a:pt x="2499601" y="459613"/>
                  </a:lnTo>
                  <a:lnTo>
                    <a:pt x="2499601" y="300227"/>
                  </a:lnTo>
                  <a:lnTo>
                    <a:pt x="2355456" y="300227"/>
                  </a:lnTo>
                  <a:lnTo>
                    <a:pt x="2355456" y="459613"/>
                  </a:lnTo>
                  <a:lnTo>
                    <a:pt x="2281923" y="459613"/>
                  </a:lnTo>
                  <a:lnTo>
                    <a:pt x="2281923" y="95123"/>
                  </a:lnTo>
                  <a:close/>
                </a:path>
                <a:path w="4511675" h="466090">
                  <a:moveTo>
                    <a:pt x="1775193" y="95123"/>
                  </a:moveTo>
                  <a:lnTo>
                    <a:pt x="1848726" y="95123"/>
                  </a:lnTo>
                  <a:lnTo>
                    <a:pt x="1848726" y="292480"/>
                  </a:lnTo>
                  <a:lnTo>
                    <a:pt x="1848892" y="313936"/>
                  </a:lnTo>
                  <a:lnTo>
                    <a:pt x="1851393" y="353440"/>
                  </a:lnTo>
                  <a:lnTo>
                    <a:pt x="1873999" y="389381"/>
                  </a:lnTo>
                  <a:lnTo>
                    <a:pt x="1922513" y="402843"/>
                  </a:lnTo>
                  <a:lnTo>
                    <a:pt x="1937253" y="402056"/>
                  </a:lnTo>
                  <a:lnTo>
                    <a:pt x="1976950" y="383329"/>
                  </a:lnTo>
                  <a:lnTo>
                    <a:pt x="1991331" y="333867"/>
                  </a:lnTo>
                  <a:lnTo>
                    <a:pt x="1992109" y="296799"/>
                  </a:lnTo>
                  <a:lnTo>
                    <a:pt x="1992109" y="95123"/>
                  </a:lnTo>
                  <a:lnTo>
                    <a:pt x="2065642" y="95123"/>
                  </a:lnTo>
                  <a:lnTo>
                    <a:pt x="2065642" y="286512"/>
                  </a:lnTo>
                  <a:lnTo>
                    <a:pt x="2065281" y="316946"/>
                  </a:lnTo>
                  <a:lnTo>
                    <a:pt x="2062320" y="363289"/>
                  </a:lnTo>
                  <a:lnTo>
                    <a:pt x="2051211" y="404272"/>
                  </a:lnTo>
                  <a:lnTo>
                    <a:pt x="2019017" y="441705"/>
                  </a:lnTo>
                  <a:lnTo>
                    <a:pt x="1980449" y="459493"/>
                  </a:lnTo>
                  <a:lnTo>
                    <a:pt x="1924799" y="465709"/>
                  </a:lnTo>
                  <a:lnTo>
                    <a:pt x="1900272" y="464968"/>
                  </a:lnTo>
                  <a:lnTo>
                    <a:pt x="1860648" y="459011"/>
                  </a:lnTo>
                  <a:lnTo>
                    <a:pt x="1821468" y="439848"/>
                  </a:lnTo>
                  <a:lnTo>
                    <a:pt x="1790036" y="402685"/>
                  </a:lnTo>
                  <a:lnTo>
                    <a:pt x="1779211" y="364515"/>
                  </a:lnTo>
                  <a:lnTo>
                    <a:pt x="1775643" y="318275"/>
                  </a:lnTo>
                  <a:lnTo>
                    <a:pt x="1775193" y="289560"/>
                  </a:lnTo>
                  <a:lnTo>
                    <a:pt x="1775193" y="95123"/>
                  </a:lnTo>
                  <a:close/>
                </a:path>
                <a:path w="4511675" h="466090">
                  <a:moveTo>
                    <a:pt x="1437373" y="95123"/>
                  </a:moveTo>
                  <a:lnTo>
                    <a:pt x="1707502" y="95123"/>
                  </a:lnTo>
                  <a:lnTo>
                    <a:pt x="1707502" y="156845"/>
                  </a:lnTo>
                  <a:lnTo>
                    <a:pt x="1510906" y="156845"/>
                  </a:lnTo>
                  <a:lnTo>
                    <a:pt x="1510906" y="237616"/>
                  </a:lnTo>
                  <a:lnTo>
                    <a:pt x="1693786" y="237616"/>
                  </a:lnTo>
                  <a:lnTo>
                    <a:pt x="1693786" y="298958"/>
                  </a:lnTo>
                  <a:lnTo>
                    <a:pt x="1510906" y="298958"/>
                  </a:lnTo>
                  <a:lnTo>
                    <a:pt x="1510906" y="398145"/>
                  </a:lnTo>
                  <a:lnTo>
                    <a:pt x="1714487" y="398145"/>
                  </a:lnTo>
                  <a:lnTo>
                    <a:pt x="1714487" y="459613"/>
                  </a:lnTo>
                  <a:lnTo>
                    <a:pt x="1437373" y="459613"/>
                  </a:lnTo>
                  <a:lnTo>
                    <a:pt x="1437373" y="95123"/>
                  </a:lnTo>
                  <a:close/>
                </a:path>
                <a:path w="4511675" h="466090">
                  <a:moveTo>
                    <a:pt x="1294879" y="95123"/>
                  </a:moveTo>
                  <a:lnTo>
                    <a:pt x="1368412" y="95123"/>
                  </a:lnTo>
                  <a:lnTo>
                    <a:pt x="1368412" y="459613"/>
                  </a:lnTo>
                  <a:lnTo>
                    <a:pt x="1294879" y="459613"/>
                  </a:lnTo>
                  <a:lnTo>
                    <a:pt x="1294879" y="95123"/>
                  </a:lnTo>
                  <a:close/>
                </a:path>
                <a:path w="4511675" h="466090">
                  <a:moveTo>
                    <a:pt x="703567" y="95123"/>
                  </a:moveTo>
                  <a:lnTo>
                    <a:pt x="777100" y="95123"/>
                  </a:lnTo>
                  <a:lnTo>
                    <a:pt x="777100" y="459613"/>
                  </a:lnTo>
                  <a:lnTo>
                    <a:pt x="703567" y="459613"/>
                  </a:lnTo>
                  <a:lnTo>
                    <a:pt x="703567" y="95123"/>
                  </a:lnTo>
                  <a:close/>
                </a:path>
                <a:path w="4511675" h="466090">
                  <a:moveTo>
                    <a:pt x="441820" y="95123"/>
                  </a:moveTo>
                  <a:lnTo>
                    <a:pt x="519671" y="95123"/>
                  </a:lnTo>
                  <a:lnTo>
                    <a:pt x="665594" y="459613"/>
                  </a:lnTo>
                  <a:lnTo>
                    <a:pt x="585584" y="459613"/>
                  </a:lnTo>
                  <a:lnTo>
                    <a:pt x="553707" y="376809"/>
                  </a:lnTo>
                  <a:lnTo>
                    <a:pt x="408038" y="376809"/>
                  </a:lnTo>
                  <a:lnTo>
                    <a:pt x="378066" y="459613"/>
                  </a:lnTo>
                  <a:lnTo>
                    <a:pt x="299961" y="459613"/>
                  </a:lnTo>
                  <a:lnTo>
                    <a:pt x="441820" y="95123"/>
                  </a:lnTo>
                  <a:close/>
                </a:path>
                <a:path w="4511675" h="466090">
                  <a:moveTo>
                    <a:pt x="0" y="95123"/>
                  </a:moveTo>
                  <a:lnTo>
                    <a:pt x="289547" y="95123"/>
                  </a:lnTo>
                  <a:lnTo>
                    <a:pt x="289547" y="156845"/>
                  </a:lnTo>
                  <a:lnTo>
                    <a:pt x="181686" y="156845"/>
                  </a:lnTo>
                  <a:lnTo>
                    <a:pt x="181686" y="459613"/>
                  </a:lnTo>
                  <a:lnTo>
                    <a:pt x="108115" y="459613"/>
                  </a:lnTo>
                  <a:lnTo>
                    <a:pt x="108115" y="156845"/>
                  </a:lnTo>
                  <a:lnTo>
                    <a:pt x="0" y="156845"/>
                  </a:lnTo>
                  <a:lnTo>
                    <a:pt x="0" y="95123"/>
                  </a:lnTo>
                  <a:close/>
                </a:path>
                <a:path w="4511675" h="466090">
                  <a:moveTo>
                    <a:pt x="3204197" y="89026"/>
                  </a:moveTo>
                  <a:lnTo>
                    <a:pt x="3264792" y="98869"/>
                  </a:lnTo>
                  <a:lnTo>
                    <a:pt x="3312909" y="128524"/>
                  </a:lnTo>
                  <a:lnTo>
                    <a:pt x="3343145" y="175011"/>
                  </a:lnTo>
                  <a:lnTo>
                    <a:pt x="3350120" y="195579"/>
                  </a:lnTo>
                  <a:lnTo>
                    <a:pt x="3277349" y="212978"/>
                  </a:lnTo>
                  <a:lnTo>
                    <a:pt x="3273229" y="199546"/>
                  </a:lnTo>
                  <a:lnTo>
                    <a:pt x="3267348" y="187626"/>
                  </a:lnTo>
                  <a:lnTo>
                    <a:pt x="3239537" y="161107"/>
                  </a:lnTo>
                  <a:lnTo>
                    <a:pt x="3200514" y="151891"/>
                  </a:lnTo>
                  <a:lnTo>
                    <a:pt x="3181198" y="153703"/>
                  </a:lnTo>
                  <a:lnTo>
                    <a:pt x="3134728" y="180975"/>
                  </a:lnTo>
                  <a:lnTo>
                    <a:pt x="3115868" y="219027"/>
                  </a:lnTo>
                  <a:lnTo>
                    <a:pt x="3109582" y="275081"/>
                  </a:lnTo>
                  <a:lnTo>
                    <a:pt x="3111130" y="307159"/>
                  </a:lnTo>
                  <a:lnTo>
                    <a:pt x="3123512" y="356360"/>
                  </a:lnTo>
                  <a:lnTo>
                    <a:pt x="3147751" y="386341"/>
                  </a:lnTo>
                  <a:lnTo>
                    <a:pt x="3198990" y="402843"/>
                  </a:lnTo>
                  <a:lnTo>
                    <a:pt x="3213156" y="401679"/>
                  </a:lnTo>
                  <a:lnTo>
                    <a:pt x="3249536" y="384301"/>
                  </a:lnTo>
                  <a:lnTo>
                    <a:pt x="3274432" y="344296"/>
                  </a:lnTo>
                  <a:lnTo>
                    <a:pt x="3279762" y="325627"/>
                  </a:lnTo>
                  <a:lnTo>
                    <a:pt x="3351136" y="348234"/>
                  </a:lnTo>
                  <a:lnTo>
                    <a:pt x="3329308" y="400161"/>
                  </a:lnTo>
                  <a:lnTo>
                    <a:pt x="3296526" y="436752"/>
                  </a:lnTo>
                  <a:lnTo>
                    <a:pt x="3253282" y="458470"/>
                  </a:lnTo>
                  <a:lnTo>
                    <a:pt x="3199752" y="465709"/>
                  </a:lnTo>
                  <a:lnTo>
                    <a:pt x="3165081" y="462613"/>
                  </a:lnTo>
                  <a:lnTo>
                    <a:pt x="3105454" y="437848"/>
                  </a:lnTo>
                  <a:lnTo>
                    <a:pt x="3060016" y="389127"/>
                  </a:lnTo>
                  <a:lnTo>
                    <a:pt x="3036672" y="321309"/>
                  </a:lnTo>
                  <a:lnTo>
                    <a:pt x="3033763" y="280542"/>
                  </a:lnTo>
                  <a:lnTo>
                    <a:pt x="3036694" y="237634"/>
                  </a:lnTo>
                  <a:lnTo>
                    <a:pt x="3045494" y="199786"/>
                  </a:lnTo>
                  <a:lnTo>
                    <a:pt x="3080753" y="139318"/>
                  </a:lnTo>
                  <a:lnTo>
                    <a:pt x="3135093" y="101599"/>
                  </a:lnTo>
                  <a:lnTo>
                    <a:pt x="3167817" y="92170"/>
                  </a:lnTo>
                  <a:lnTo>
                    <a:pt x="3204197" y="89026"/>
                  </a:lnTo>
                  <a:close/>
                </a:path>
                <a:path w="4511675" h="466090">
                  <a:moveTo>
                    <a:pt x="2811767" y="89026"/>
                  </a:moveTo>
                  <a:lnTo>
                    <a:pt x="2849980" y="92146"/>
                  </a:lnTo>
                  <a:lnTo>
                    <a:pt x="2914405" y="117101"/>
                  </a:lnTo>
                  <a:lnTo>
                    <a:pt x="2961714" y="166344"/>
                  </a:lnTo>
                  <a:lnTo>
                    <a:pt x="2985908" y="235825"/>
                  </a:lnTo>
                  <a:lnTo>
                    <a:pt x="2988932" y="277875"/>
                  </a:lnTo>
                  <a:lnTo>
                    <a:pt x="2985931" y="319573"/>
                  </a:lnTo>
                  <a:lnTo>
                    <a:pt x="2961928" y="388586"/>
                  </a:lnTo>
                  <a:lnTo>
                    <a:pt x="2914974" y="437741"/>
                  </a:lnTo>
                  <a:lnTo>
                    <a:pt x="2850879" y="462609"/>
                  </a:lnTo>
                  <a:lnTo>
                    <a:pt x="2812783" y="465709"/>
                  </a:lnTo>
                  <a:lnTo>
                    <a:pt x="2774205" y="462613"/>
                  </a:lnTo>
                  <a:lnTo>
                    <a:pt x="2709573" y="437848"/>
                  </a:lnTo>
                  <a:lnTo>
                    <a:pt x="2662494" y="389060"/>
                  </a:lnTo>
                  <a:lnTo>
                    <a:pt x="2638491" y="320774"/>
                  </a:lnTo>
                  <a:lnTo>
                    <a:pt x="2635491" y="279653"/>
                  </a:lnTo>
                  <a:lnTo>
                    <a:pt x="2636537" y="252886"/>
                  </a:lnTo>
                  <a:lnTo>
                    <a:pt x="2644867" y="206162"/>
                  </a:lnTo>
                  <a:lnTo>
                    <a:pt x="2666892" y="159781"/>
                  </a:lnTo>
                  <a:lnTo>
                    <a:pt x="2697060" y="125809"/>
                  </a:lnTo>
                  <a:lnTo>
                    <a:pt x="2733154" y="103377"/>
                  </a:lnTo>
                  <a:lnTo>
                    <a:pt x="2769841" y="92582"/>
                  </a:lnTo>
                  <a:lnTo>
                    <a:pt x="2811767" y="89026"/>
                  </a:lnTo>
                  <a:close/>
                </a:path>
                <a:path w="4511675" h="466090">
                  <a:moveTo>
                    <a:pt x="3984104" y="50418"/>
                  </a:moveTo>
                  <a:lnTo>
                    <a:pt x="4028300" y="50418"/>
                  </a:lnTo>
                  <a:lnTo>
                    <a:pt x="4082529" y="82803"/>
                  </a:lnTo>
                  <a:lnTo>
                    <a:pt x="4033507" y="82803"/>
                  </a:lnTo>
                  <a:lnTo>
                    <a:pt x="4006202" y="64388"/>
                  </a:lnTo>
                  <a:lnTo>
                    <a:pt x="3978897" y="82803"/>
                  </a:lnTo>
                  <a:lnTo>
                    <a:pt x="3929875" y="82803"/>
                  </a:lnTo>
                  <a:lnTo>
                    <a:pt x="3984104" y="50418"/>
                  </a:lnTo>
                  <a:close/>
                </a:path>
                <a:path w="4511675" h="466090">
                  <a:moveTo>
                    <a:pt x="1557896" y="50418"/>
                  </a:moveTo>
                  <a:lnTo>
                    <a:pt x="1602092" y="50418"/>
                  </a:lnTo>
                  <a:lnTo>
                    <a:pt x="1656321" y="82803"/>
                  </a:lnTo>
                  <a:lnTo>
                    <a:pt x="1607299" y="82803"/>
                  </a:lnTo>
                  <a:lnTo>
                    <a:pt x="1579994" y="64388"/>
                  </a:lnTo>
                  <a:lnTo>
                    <a:pt x="1552689" y="82803"/>
                  </a:lnTo>
                  <a:lnTo>
                    <a:pt x="1503667" y="82803"/>
                  </a:lnTo>
                  <a:lnTo>
                    <a:pt x="1557896" y="50418"/>
                  </a:lnTo>
                  <a:close/>
                </a:path>
                <a:path w="4511675" h="466090">
                  <a:moveTo>
                    <a:pt x="408800" y="0"/>
                  </a:moveTo>
                  <a:lnTo>
                    <a:pt x="487159" y="0"/>
                  </a:lnTo>
                  <a:lnTo>
                    <a:pt x="521449" y="74295"/>
                  </a:lnTo>
                  <a:lnTo>
                    <a:pt x="477380" y="74295"/>
                  </a:lnTo>
                  <a:lnTo>
                    <a:pt x="408800" y="0"/>
                  </a:lnTo>
                  <a:close/>
                </a:path>
              </a:pathLst>
            </a:custGeom>
            <a:ln w="9144">
              <a:solidFill>
                <a:srgbClr val="D03E0C"/>
              </a:solidFill>
            </a:ln>
          </p:spPr>
          <p:txBody>
            <a:bodyPr wrap="square" lIns="0" tIns="0" rIns="0" bIns="0" rtlCol="0"/>
            <a:lstStyle/>
            <a:p>
              <a:endParaRPr/>
            </a:p>
          </p:txBody>
        </p:sp>
      </p:grpSp>
      <p:sp>
        <p:nvSpPr>
          <p:cNvPr id="8" name="object 8"/>
          <p:cNvSpPr txBox="1"/>
          <p:nvPr/>
        </p:nvSpPr>
        <p:spPr>
          <a:xfrm>
            <a:off x="447040" y="1413967"/>
            <a:ext cx="8452485" cy="4865370"/>
          </a:xfrm>
          <a:prstGeom prst="rect">
            <a:avLst/>
          </a:prstGeom>
        </p:spPr>
        <p:txBody>
          <a:bodyPr vert="horz" wrap="square" lIns="0" tIns="61594" rIns="0" bIns="0" rtlCol="0">
            <a:spAutoFit/>
          </a:bodyPr>
          <a:lstStyle/>
          <a:p>
            <a:pPr marL="578485" indent="-515620">
              <a:lnSpc>
                <a:spcPct val="100000"/>
              </a:lnSpc>
              <a:spcBef>
                <a:spcPts val="484"/>
              </a:spcBef>
              <a:buClr>
                <a:srgbClr val="D24717"/>
              </a:buClr>
              <a:buSzPct val="84090"/>
              <a:buAutoNum type="arabicPeriod"/>
              <a:tabLst>
                <a:tab pos="578485" algn="l"/>
                <a:tab pos="579120" algn="l"/>
              </a:tabLst>
            </a:pPr>
            <a:r>
              <a:rPr sz="2200" b="1" dirty="0">
                <a:latin typeface="Times New Roman"/>
                <a:cs typeface="Times New Roman"/>
              </a:rPr>
              <a:t>Giáo </a:t>
            </a:r>
            <a:r>
              <a:rPr sz="2200" b="1" spc="5" dirty="0">
                <a:latin typeface="Times New Roman"/>
                <a:cs typeface="Times New Roman"/>
              </a:rPr>
              <a:t>trình/Tài liệu </a:t>
            </a:r>
            <a:r>
              <a:rPr sz="2200" b="1" dirty="0">
                <a:latin typeface="Times New Roman"/>
                <a:cs typeface="Times New Roman"/>
              </a:rPr>
              <a:t>học </a:t>
            </a:r>
            <a:r>
              <a:rPr sz="2200" b="1" spc="5" dirty="0">
                <a:latin typeface="Times New Roman"/>
                <a:cs typeface="Times New Roman"/>
              </a:rPr>
              <a:t>tập</a:t>
            </a:r>
            <a:r>
              <a:rPr sz="2200" b="1" spc="-120" dirty="0">
                <a:latin typeface="Times New Roman"/>
                <a:cs typeface="Times New Roman"/>
              </a:rPr>
              <a:t> </a:t>
            </a:r>
            <a:r>
              <a:rPr sz="2200" b="1" dirty="0">
                <a:latin typeface="Times New Roman"/>
                <a:cs typeface="Times New Roman"/>
              </a:rPr>
              <a:t>chính</a:t>
            </a:r>
            <a:endParaRPr sz="2200">
              <a:latin typeface="Times New Roman"/>
              <a:cs typeface="Times New Roman"/>
            </a:endParaRPr>
          </a:p>
          <a:p>
            <a:pPr marL="337185" marR="68580">
              <a:lnSpc>
                <a:spcPct val="100000"/>
              </a:lnSpc>
              <a:spcBef>
                <a:spcPts val="385"/>
              </a:spcBef>
            </a:pPr>
            <a:r>
              <a:rPr sz="2200" spc="5" dirty="0">
                <a:latin typeface="Times New Roman"/>
                <a:cs typeface="Times New Roman"/>
              </a:rPr>
              <a:t>Jiawei </a:t>
            </a:r>
            <a:r>
              <a:rPr sz="2200" dirty="0">
                <a:latin typeface="Times New Roman"/>
                <a:cs typeface="Times New Roman"/>
              </a:rPr>
              <a:t>Han, </a:t>
            </a:r>
            <a:r>
              <a:rPr sz="2200" spc="5" dirty="0">
                <a:latin typeface="Times New Roman"/>
                <a:cs typeface="Times New Roman"/>
              </a:rPr>
              <a:t>Micheline </a:t>
            </a:r>
            <a:r>
              <a:rPr sz="2200" spc="-15" dirty="0">
                <a:latin typeface="Times New Roman"/>
                <a:cs typeface="Times New Roman"/>
              </a:rPr>
              <a:t>Kamber, </a:t>
            </a:r>
            <a:r>
              <a:rPr sz="2200" i="1" dirty="0">
                <a:latin typeface="Times New Roman"/>
                <a:cs typeface="Times New Roman"/>
              </a:rPr>
              <a:t>Data mining: Concepts and</a:t>
            </a:r>
            <a:r>
              <a:rPr sz="2200" i="1" spc="-204" dirty="0">
                <a:latin typeface="Times New Roman"/>
                <a:cs typeface="Times New Roman"/>
              </a:rPr>
              <a:t> </a:t>
            </a:r>
            <a:r>
              <a:rPr sz="2200" i="1" spc="-20" dirty="0">
                <a:latin typeface="Times New Roman"/>
                <a:cs typeface="Times New Roman"/>
              </a:rPr>
              <a:t>Techniques  </a:t>
            </a:r>
            <a:r>
              <a:rPr sz="2200" i="1" spc="-10" dirty="0">
                <a:latin typeface="Times New Roman"/>
                <a:cs typeface="Times New Roman"/>
              </a:rPr>
              <a:t>3</a:t>
            </a:r>
            <a:r>
              <a:rPr sz="2175" i="1" spc="-15" baseline="24904" dirty="0">
                <a:latin typeface="Times New Roman"/>
                <a:cs typeface="Times New Roman"/>
              </a:rPr>
              <a:t>rd </a:t>
            </a:r>
            <a:r>
              <a:rPr sz="2200" i="1" spc="5" dirty="0">
                <a:latin typeface="Times New Roman"/>
                <a:cs typeface="Times New Roman"/>
              </a:rPr>
              <a:t>Edition</a:t>
            </a:r>
            <a:r>
              <a:rPr sz="2200" spc="5" dirty="0">
                <a:latin typeface="Times New Roman"/>
                <a:cs typeface="Times New Roman"/>
              </a:rPr>
              <a:t>, </a:t>
            </a:r>
            <a:r>
              <a:rPr sz="2200" spc="-10" dirty="0">
                <a:latin typeface="Times New Roman"/>
                <a:cs typeface="Times New Roman"/>
              </a:rPr>
              <a:t>Morgan </a:t>
            </a:r>
            <a:r>
              <a:rPr sz="2200" dirty="0">
                <a:latin typeface="Times New Roman"/>
                <a:cs typeface="Times New Roman"/>
              </a:rPr>
              <a:t>Kaufmann Publishers,</a:t>
            </a:r>
            <a:r>
              <a:rPr sz="2200" spc="-310" dirty="0">
                <a:latin typeface="Times New Roman"/>
                <a:cs typeface="Times New Roman"/>
              </a:rPr>
              <a:t> </a:t>
            </a:r>
            <a:r>
              <a:rPr sz="2200" spc="-15" dirty="0">
                <a:latin typeface="Times New Roman"/>
                <a:cs typeface="Times New Roman"/>
              </a:rPr>
              <a:t>2011.</a:t>
            </a:r>
            <a:endParaRPr sz="2200">
              <a:latin typeface="Times New Roman"/>
              <a:cs typeface="Times New Roman"/>
            </a:endParaRPr>
          </a:p>
          <a:p>
            <a:pPr marL="578485" indent="-515620">
              <a:lnSpc>
                <a:spcPct val="100000"/>
              </a:lnSpc>
              <a:spcBef>
                <a:spcPts val="605"/>
              </a:spcBef>
              <a:buClr>
                <a:srgbClr val="D24717"/>
              </a:buClr>
              <a:buSzPct val="84090"/>
              <a:buAutoNum type="arabicPeriod" startAt="2"/>
              <a:tabLst>
                <a:tab pos="578485" algn="l"/>
                <a:tab pos="579120" algn="l"/>
              </a:tabLst>
            </a:pPr>
            <a:r>
              <a:rPr sz="2200" b="1" dirty="0">
                <a:latin typeface="Times New Roman"/>
                <a:cs typeface="Times New Roman"/>
              </a:rPr>
              <a:t>Tài </a:t>
            </a:r>
            <a:r>
              <a:rPr sz="2200" b="1" spc="5" dirty="0">
                <a:latin typeface="Times New Roman"/>
                <a:cs typeface="Times New Roman"/>
              </a:rPr>
              <a:t>liệu tham </a:t>
            </a:r>
            <a:r>
              <a:rPr sz="2200" b="1" dirty="0">
                <a:latin typeface="Times New Roman"/>
                <a:cs typeface="Times New Roman"/>
              </a:rPr>
              <a:t>khảo</a:t>
            </a:r>
            <a:r>
              <a:rPr sz="2200" b="1" spc="-65" dirty="0">
                <a:latin typeface="Times New Roman"/>
                <a:cs typeface="Times New Roman"/>
              </a:rPr>
              <a:t> </a:t>
            </a:r>
            <a:r>
              <a:rPr sz="2200" b="1" spc="5" dirty="0">
                <a:latin typeface="Times New Roman"/>
                <a:cs typeface="Times New Roman"/>
              </a:rPr>
              <a:t>thêm</a:t>
            </a:r>
            <a:endParaRPr sz="2200">
              <a:latin typeface="Times New Roman"/>
              <a:cs typeface="Times New Roman"/>
            </a:endParaRPr>
          </a:p>
          <a:p>
            <a:pPr marL="63500">
              <a:lnSpc>
                <a:spcPct val="100000"/>
              </a:lnSpc>
              <a:spcBef>
                <a:spcPts val="600"/>
              </a:spcBef>
            </a:pPr>
            <a:r>
              <a:rPr sz="2200" dirty="0">
                <a:latin typeface="Times New Roman"/>
                <a:cs typeface="Times New Roman"/>
              </a:rPr>
              <a:t>[1]. Jamie </a:t>
            </a:r>
            <a:r>
              <a:rPr sz="2200" spc="5" dirty="0">
                <a:latin typeface="Times New Roman"/>
                <a:cs typeface="Times New Roman"/>
              </a:rPr>
              <a:t>MacLennan, </a:t>
            </a:r>
            <a:r>
              <a:rPr sz="2200" spc="-5" dirty="0">
                <a:latin typeface="Times New Roman"/>
                <a:cs typeface="Times New Roman"/>
              </a:rPr>
              <a:t>ZhaoHui </a:t>
            </a:r>
            <a:r>
              <a:rPr sz="2200" spc="-30" dirty="0">
                <a:latin typeface="Times New Roman"/>
                <a:cs typeface="Times New Roman"/>
              </a:rPr>
              <a:t>Tang </a:t>
            </a:r>
            <a:r>
              <a:rPr sz="2200" spc="5" dirty="0">
                <a:latin typeface="Times New Roman"/>
                <a:cs typeface="Times New Roman"/>
              </a:rPr>
              <a:t>&amp; </a:t>
            </a:r>
            <a:r>
              <a:rPr sz="2200" spc="-5" dirty="0">
                <a:latin typeface="Times New Roman"/>
                <a:cs typeface="Times New Roman"/>
              </a:rPr>
              <a:t>Bogdan </a:t>
            </a:r>
            <a:r>
              <a:rPr sz="2200" dirty="0">
                <a:latin typeface="Times New Roman"/>
                <a:cs typeface="Times New Roman"/>
              </a:rPr>
              <a:t>Crivat, </a:t>
            </a:r>
            <a:r>
              <a:rPr sz="2200" i="1" dirty="0">
                <a:latin typeface="Times New Roman"/>
                <a:cs typeface="Times New Roman"/>
              </a:rPr>
              <a:t>Data</a:t>
            </a:r>
            <a:r>
              <a:rPr sz="2200" i="1" spc="-190" dirty="0">
                <a:latin typeface="Times New Roman"/>
                <a:cs typeface="Times New Roman"/>
              </a:rPr>
              <a:t> </a:t>
            </a:r>
            <a:r>
              <a:rPr sz="2200" i="1" spc="5" dirty="0">
                <a:latin typeface="Times New Roman"/>
                <a:cs typeface="Times New Roman"/>
              </a:rPr>
              <a:t>Mining</a:t>
            </a:r>
            <a:endParaRPr sz="2200">
              <a:latin typeface="Times New Roman"/>
              <a:cs typeface="Times New Roman"/>
            </a:endParaRPr>
          </a:p>
          <a:p>
            <a:pPr marL="63500">
              <a:lnSpc>
                <a:spcPct val="100000"/>
              </a:lnSpc>
            </a:pPr>
            <a:r>
              <a:rPr sz="2200" i="1" dirty="0">
                <a:latin typeface="Times New Roman"/>
                <a:cs typeface="Times New Roman"/>
              </a:rPr>
              <a:t>with </a:t>
            </a:r>
            <a:r>
              <a:rPr sz="2200" i="1" spc="-5" dirty="0">
                <a:latin typeface="Times New Roman"/>
                <a:cs typeface="Times New Roman"/>
              </a:rPr>
              <a:t>Microsoft SQL </a:t>
            </a:r>
            <a:r>
              <a:rPr sz="2200" i="1" dirty="0">
                <a:latin typeface="Times New Roman"/>
                <a:cs typeface="Times New Roman"/>
              </a:rPr>
              <a:t>Server </a:t>
            </a:r>
            <a:r>
              <a:rPr sz="2200" i="1" spc="5" dirty="0">
                <a:latin typeface="Times New Roman"/>
                <a:cs typeface="Times New Roman"/>
              </a:rPr>
              <a:t>2008</a:t>
            </a:r>
            <a:r>
              <a:rPr sz="2200" spc="5" dirty="0">
                <a:latin typeface="Times New Roman"/>
                <a:cs typeface="Times New Roman"/>
              </a:rPr>
              <a:t>, </a:t>
            </a:r>
            <a:r>
              <a:rPr sz="2200" spc="-15" dirty="0">
                <a:latin typeface="Times New Roman"/>
                <a:cs typeface="Times New Roman"/>
              </a:rPr>
              <a:t>Wiley </a:t>
            </a:r>
            <a:r>
              <a:rPr sz="2200" dirty="0">
                <a:latin typeface="Times New Roman"/>
                <a:cs typeface="Times New Roman"/>
              </a:rPr>
              <a:t>Publishing,</a:t>
            </a:r>
            <a:r>
              <a:rPr sz="2200" spc="-325" dirty="0">
                <a:latin typeface="Times New Roman"/>
                <a:cs typeface="Times New Roman"/>
              </a:rPr>
              <a:t> </a:t>
            </a:r>
            <a:r>
              <a:rPr sz="2200" dirty="0">
                <a:latin typeface="Times New Roman"/>
                <a:cs typeface="Times New Roman"/>
              </a:rPr>
              <a:t>2008.</a:t>
            </a:r>
            <a:endParaRPr sz="2200">
              <a:latin typeface="Times New Roman"/>
              <a:cs typeface="Times New Roman"/>
            </a:endParaRPr>
          </a:p>
          <a:p>
            <a:pPr marL="63500">
              <a:lnSpc>
                <a:spcPct val="100000"/>
              </a:lnSpc>
              <a:spcBef>
                <a:spcPts val="600"/>
              </a:spcBef>
            </a:pPr>
            <a:r>
              <a:rPr sz="2200" dirty="0">
                <a:latin typeface="Times New Roman"/>
                <a:cs typeface="Times New Roman"/>
              </a:rPr>
              <a:t>[2]. Đỗ </a:t>
            </a:r>
            <a:r>
              <a:rPr sz="2200" spc="5" dirty="0">
                <a:latin typeface="Times New Roman"/>
                <a:cs typeface="Times New Roman"/>
              </a:rPr>
              <a:t>Thanh </a:t>
            </a:r>
            <a:r>
              <a:rPr sz="2200" spc="-5" dirty="0">
                <a:latin typeface="Times New Roman"/>
                <a:cs typeface="Times New Roman"/>
              </a:rPr>
              <a:t>Nghị </a:t>
            </a:r>
            <a:r>
              <a:rPr sz="2200" dirty="0">
                <a:latin typeface="Times New Roman"/>
                <a:cs typeface="Times New Roman"/>
              </a:rPr>
              <a:t>- </a:t>
            </a:r>
            <a:r>
              <a:rPr sz="2200" i="1" dirty="0">
                <a:latin typeface="Times New Roman"/>
                <a:cs typeface="Times New Roman"/>
              </a:rPr>
              <a:t>Khai mỏ dữ </a:t>
            </a:r>
            <a:r>
              <a:rPr sz="2200" i="1" spc="5" dirty="0">
                <a:latin typeface="Times New Roman"/>
                <a:cs typeface="Times New Roman"/>
              </a:rPr>
              <a:t>liệu </a:t>
            </a:r>
            <a:r>
              <a:rPr sz="2200" i="1" dirty="0">
                <a:latin typeface="Times New Roman"/>
                <a:cs typeface="Times New Roman"/>
              </a:rPr>
              <a:t>bằng </a:t>
            </a:r>
            <a:r>
              <a:rPr sz="2200" i="1" spc="5" dirty="0">
                <a:latin typeface="Times New Roman"/>
                <a:cs typeface="Times New Roman"/>
              </a:rPr>
              <a:t>ngôn </a:t>
            </a:r>
            <a:r>
              <a:rPr sz="2200" i="1" dirty="0">
                <a:latin typeface="Times New Roman"/>
                <a:cs typeface="Times New Roman"/>
              </a:rPr>
              <a:t>ngữ </a:t>
            </a:r>
            <a:r>
              <a:rPr sz="2200" i="1" spc="5" dirty="0">
                <a:latin typeface="Times New Roman"/>
                <a:cs typeface="Times New Roman"/>
              </a:rPr>
              <a:t>R </a:t>
            </a:r>
            <a:r>
              <a:rPr sz="2200" spc="5" dirty="0">
                <a:latin typeface="Times New Roman"/>
                <a:cs typeface="Times New Roman"/>
              </a:rPr>
              <a:t>– </a:t>
            </a:r>
            <a:r>
              <a:rPr sz="2200" dirty="0">
                <a:latin typeface="Times New Roman"/>
                <a:cs typeface="Times New Roman"/>
              </a:rPr>
              <a:t>NXB Đại</a:t>
            </a:r>
            <a:r>
              <a:rPr sz="2200" spc="-280" dirty="0">
                <a:latin typeface="Times New Roman"/>
                <a:cs typeface="Times New Roman"/>
              </a:rPr>
              <a:t> </a:t>
            </a:r>
            <a:r>
              <a:rPr sz="2200" spc="5" dirty="0">
                <a:latin typeface="Times New Roman"/>
                <a:cs typeface="Times New Roman"/>
              </a:rPr>
              <a:t>học</a:t>
            </a:r>
            <a:endParaRPr sz="2200">
              <a:latin typeface="Times New Roman"/>
              <a:cs typeface="Times New Roman"/>
            </a:endParaRPr>
          </a:p>
          <a:p>
            <a:pPr marL="63500">
              <a:lnSpc>
                <a:spcPct val="100000"/>
              </a:lnSpc>
              <a:spcBef>
                <a:spcPts val="5"/>
              </a:spcBef>
            </a:pPr>
            <a:r>
              <a:rPr sz="2200" dirty="0">
                <a:latin typeface="Times New Roman"/>
                <a:cs typeface="Times New Roman"/>
              </a:rPr>
              <a:t>Cần</a:t>
            </a:r>
            <a:r>
              <a:rPr sz="2200" spc="-45" dirty="0">
                <a:latin typeface="Times New Roman"/>
                <a:cs typeface="Times New Roman"/>
              </a:rPr>
              <a:t> </a:t>
            </a:r>
            <a:r>
              <a:rPr sz="2200" spc="5" dirty="0">
                <a:latin typeface="Times New Roman"/>
                <a:cs typeface="Times New Roman"/>
              </a:rPr>
              <a:t>Thơ.</a:t>
            </a:r>
            <a:endParaRPr sz="2200">
              <a:latin typeface="Times New Roman"/>
              <a:cs typeface="Times New Roman"/>
            </a:endParaRPr>
          </a:p>
          <a:p>
            <a:pPr marL="63500">
              <a:lnSpc>
                <a:spcPct val="100000"/>
              </a:lnSpc>
              <a:spcBef>
                <a:spcPts val="600"/>
              </a:spcBef>
            </a:pPr>
            <a:r>
              <a:rPr sz="2200" dirty="0">
                <a:latin typeface="Times New Roman"/>
                <a:cs typeface="Times New Roman"/>
              </a:rPr>
              <a:t>[3]. Đỗ Phúc </a:t>
            </a:r>
            <a:r>
              <a:rPr sz="2200" spc="5" dirty="0">
                <a:latin typeface="Times New Roman"/>
                <a:cs typeface="Times New Roman"/>
              </a:rPr>
              <a:t>– </a:t>
            </a:r>
            <a:r>
              <a:rPr sz="2200" i="1" dirty="0">
                <a:latin typeface="Times New Roman"/>
                <a:cs typeface="Times New Roman"/>
              </a:rPr>
              <a:t>Giáo </a:t>
            </a:r>
            <a:r>
              <a:rPr sz="2200" i="1" spc="-20" dirty="0">
                <a:latin typeface="Times New Roman"/>
                <a:cs typeface="Times New Roman"/>
              </a:rPr>
              <a:t>Trình </a:t>
            </a:r>
            <a:r>
              <a:rPr sz="2200" i="1" dirty="0">
                <a:latin typeface="Times New Roman"/>
                <a:cs typeface="Times New Roman"/>
              </a:rPr>
              <a:t>Khai Thác </a:t>
            </a:r>
            <a:r>
              <a:rPr sz="2200" i="1" spc="-5" dirty="0">
                <a:latin typeface="Times New Roman"/>
                <a:cs typeface="Times New Roman"/>
              </a:rPr>
              <a:t>Dữ </a:t>
            </a:r>
            <a:r>
              <a:rPr sz="2200" i="1" dirty="0">
                <a:latin typeface="Times New Roman"/>
                <a:cs typeface="Times New Roman"/>
              </a:rPr>
              <a:t>Liệu </a:t>
            </a:r>
            <a:r>
              <a:rPr sz="2200" spc="5" dirty="0">
                <a:latin typeface="Times New Roman"/>
                <a:cs typeface="Times New Roman"/>
              </a:rPr>
              <a:t>– </a:t>
            </a:r>
            <a:r>
              <a:rPr sz="2200" dirty="0">
                <a:latin typeface="Times New Roman"/>
                <a:cs typeface="Times New Roman"/>
              </a:rPr>
              <a:t>NXB Đại học Quốc</a:t>
            </a:r>
            <a:r>
              <a:rPr sz="2200" spc="-200" dirty="0">
                <a:latin typeface="Times New Roman"/>
                <a:cs typeface="Times New Roman"/>
              </a:rPr>
              <a:t> </a:t>
            </a:r>
            <a:r>
              <a:rPr sz="2200" dirty="0">
                <a:latin typeface="Times New Roman"/>
                <a:cs typeface="Times New Roman"/>
              </a:rPr>
              <a:t>Gia</a:t>
            </a:r>
            <a:endParaRPr sz="2200">
              <a:latin typeface="Times New Roman"/>
              <a:cs typeface="Times New Roman"/>
            </a:endParaRPr>
          </a:p>
          <a:p>
            <a:pPr marL="63500">
              <a:lnSpc>
                <a:spcPct val="100000"/>
              </a:lnSpc>
            </a:pPr>
            <a:r>
              <a:rPr sz="2200" spc="-35" dirty="0">
                <a:latin typeface="Times New Roman"/>
                <a:cs typeface="Times New Roman"/>
              </a:rPr>
              <a:t>TP.HCM.</a:t>
            </a:r>
            <a:endParaRPr sz="2200">
              <a:latin typeface="Times New Roman"/>
              <a:cs typeface="Times New Roman"/>
            </a:endParaRPr>
          </a:p>
          <a:p>
            <a:pPr marL="63500" marR="588645" algn="just">
              <a:lnSpc>
                <a:spcPct val="100000"/>
              </a:lnSpc>
              <a:spcBef>
                <a:spcPts val="600"/>
              </a:spcBef>
            </a:pPr>
            <a:r>
              <a:rPr sz="2200" dirty="0">
                <a:latin typeface="Times New Roman"/>
                <a:cs typeface="Times New Roman"/>
              </a:rPr>
              <a:t>[4]. Hà Quang </a:t>
            </a:r>
            <a:r>
              <a:rPr sz="2200" spc="-30" dirty="0">
                <a:latin typeface="Times New Roman"/>
                <a:cs typeface="Times New Roman"/>
              </a:rPr>
              <a:t>Thụy, </a:t>
            </a:r>
            <a:r>
              <a:rPr sz="2200" spc="5" dirty="0">
                <a:latin typeface="Times New Roman"/>
                <a:cs typeface="Times New Roman"/>
              </a:rPr>
              <a:t>Phan Xuân </a:t>
            </a:r>
            <a:r>
              <a:rPr sz="2200" dirty="0">
                <a:latin typeface="Times New Roman"/>
                <a:cs typeface="Times New Roman"/>
              </a:rPr>
              <a:t>Hiếu, Đoàn Sơn, </a:t>
            </a:r>
            <a:r>
              <a:rPr sz="2200" spc="-10" dirty="0">
                <a:latin typeface="Times New Roman"/>
                <a:cs typeface="Times New Roman"/>
              </a:rPr>
              <a:t>Nguyễn </a:t>
            </a:r>
            <a:r>
              <a:rPr sz="2200" spc="-15" dirty="0">
                <a:latin typeface="Times New Roman"/>
                <a:cs typeface="Times New Roman"/>
              </a:rPr>
              <a:t>Trí </a:t>
            </a:r>
            <a:r>
              <a:rPr sz="2200" spc="5" dirty="0">
                <a:latin typeface="Times New Roman"/>
                <a:cs typeface="Times New Roman"/>
              </a:rPr>
              <a:t>Thành,  </a:t>
            </a:r>
            <a:r>
              <a:rPr sz="2200" spc="-10" dirty="0">
                <a:latin typeface="Times New Roman"/>
                <a:cs typeface="Times New Roman"/>
              </a:rPr>
              <a:t>Nguyễn </a:t>
            </a:r>
            <a:r>
              <a:rPr sz="2200" spc="5" dirty="0">
                <a:latin typeface="Times New Roman"/>
                <a:cs typeface="Times New Roman"/>
              </a:rPr>
              <a:t>Thu </a:t>
            </a:r>
            <a:r>
              <a:rPr sz="2200" spc="-10" dirty="0">
                <a:latin typeface="Times New Roman"/>
                <a:cs typeface="Times New Roman"/>
              </a:rPr>
              <a:t>Trang, </a:t>
            </a:r>
            <a:r>
              <a:rPr sz="2200" spc="-5" dirty="0">
                <a:latin typeface="Times New Roman"/>
                <a:cs typeface="Times New Roman"/>
              </a:rPr>
              <a:t>Nguyễn </a:t>
            </a:r>
            <a:r>
              <a:rPr sz="2200" dirty="0">
                <a:latin typeface="Times New Roman"/>
                <a:cs typeface="Times New Roman"/>
              </a:rPr>
              <a:t>Cẩm </a:t>
            </a:r>
            <a:r>
              <a:rPr sz="2200" spc="5" dirty="0">
                <a:latin typeface="Times New Roman"/>
                <a:cs typeface="Times New Roman"/>
              </a:rPr>
              <a:t>Tú, </a:t>
            </a:r>
            <a:r>
              <a:rPr sz="2200" i="1" dirty="0">
                <a:latin typeface="Times New Roman"/>
                <a:cs typeface="Times New Roman"/>
              </a:rPr>
              <a:t>Giáo </a:t>
            </a:r>
            <a:r>
              <a:rPr sz="2200" i="1" spc="5" dirty="0">
                <a:latin typeface="Times New Roman"/>
                <a:cs typeface="Times New Roman"/>
              </a:rPr>
              <a:t>trình </a:t>
            </a:r>
            <a:r>
              <a:rPr sz="2200" i="1" dirty="0">
                <a:latin typeface="Times New Roman"/>
                <a:cs typeface="Times New Roman"/>
              </a:rPr>
              <a:t>Khai khoáng dữ</a:t>
            </a:r>
            <a:r>
              <a:rPr sz="2200" i="1" spc="-250" dirty="0">
                <a:latin typeface="Times New Roman"/>
                <a:cs typeface="Times New Roman"/>
              </a:rPr>
              <a:t> </a:t>
            </a:r>
            <a:r>
              <a:rPr sz="2200" i="1" spc="5" dirty="0">
                <a:latin typeface="Times New Roman"/>
                <a:cs typeface="Times New Roman"/>
              </a:rPr>
              <a:t>liệu  </a:t>
            </a:r>
            <a:r>
              <a:rPr sz="2200" i="1" spc="-55" dirty="0">
                <a:latin typeface="Times New Roman"/>
                <a:cs typeface="Times New Roman"/>
              </a:rPr>
              <a:t>Web</a:t>
            </a:r>
            <a:r>
              <a:rPr sz="2200" spc="-55" dirty="0">
                <a:latin typeface="Times New Roman"/>
                <a:cs typeface="Times New Roman"/>
              </a:rPr>
              <a:t>, </a:t>
            </a:r>
            <a:r>
              <a:rPr sz="2200" spc="5" dirty="0">
                <a:latin typeface="Times New Roman"/>
                <a:cs typeface="Times New Roman"/>
              </a:rPr>
              <a:t>NXB </a:t>
            </a:r>
            <a:r>
              <a:rPr sz="2200" dirty="0">
                <a:latin typeface="Times New Roman"/>
                <a:cs typeface="Times New Roman"/>
              </a:rPr>
              <a:t>Giáo dục,</a:t>
            </a:r>
            <a:r>
              <a:rPr sz="2200" spc="-10" dirty="0">
                <a:latin typeface="Times New Roman"/>
                <a:cs typeface="Times New Roman"/>
              </a:rPr>
              <a:t> </a:t>
            </a:r>
            <a:r>
              <a:rPr sz="2200" spc="5" dirty="0">
                <a:latin typeface="Times New Roman"/>
                <a:cs typeface="Times New Roman"/>
              </a:rPr>
              <a:t>2009</a:t>
            </a:r>
            <a:endParaRPr sz="2200">
              <a:latin typeface="Times New Roman"/>
              <a:cs typeface="Times New Roman"/>
            </a:endParaRPr>
          </a:p>
        </p:txBody>
      </p:sp>
      <p:sp>
        <p:nvSpPr>
          <p:cNvPr id="9" name="object 9"/>
          <p:cNvSpPr/>
          <p:nvPr/>
        </p:nvSpPr>
        <p:spPr>
          <a:xfrm>
            <a:off x="146304" y="6211823"/>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599"/>
                </a:lnTo>
                <a:lnTo>
                  <a:pt x="4644" y="274670"/>
                </a:lnTo>
                <a:lnTo>
                  <a:pt x="17964" y="317580"/>
                </a:lnTo>
                <a:lnTo>
                  <a:pt x="39041" y="356411"/>
                </a:lnTo>
                <a:lnTo>
                  <a:pt x="66955" y="390244"/>
                </a:lnTo>
                <a:lnTo>
                  <a:pt x="100788" y="418158"/>
                </a:lnTo>
                <a:lnTo>
                  <a:pt x="139619" y="439235"/>
                </a:lnTo>
                <a:lnTo>
                  <a:pt x="182529" y="452555"/>
                </a:lnTo>
                <a:lnTo>
                  <a:pt x="228600" y="457199"/>
                </a:lnTo>
                <a:lnTo>
                  <a:pt x="274670" y="452555"/>
                </a:lnTo>
                <a:lnTo>
                  <a:pt x="317580" y="439235"/>
                </a:lnTo>
                <a:lnTo>
                  <a:pt x="356411" y="418158"/>
                </a:lnTo>
                <a:lnTo>
                  <a:pt x="390244" y="390244"/>
                </a:lnTo>
                <a:lnTo>
                  <a:pt x="418158" y="356411"/>
                </a:lnTo>
                <a:lnTo>
                  <a:pt x="439235" y="317580"/>
                </a:lnTo>
                <a:lnTo>
                  <a:pt x="452555" y="274670"/>
                </a:lnTo>
                <a:lnTo>
                  <a:pt x="457200" y="228599"/>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D24717"/>
          </a:solidFill>
        </p:spPr>
        <p:txBody>
          <a:bodyPr wrap="square" lIns="0" tIns="0" rIns="0" bIns="0" rtlCol="0"/>
          <a:lstStyle/>
          <a:p>
            <a:endParaRPr/>
          </a:p>
        </p:txBody>
      </p:sp>
      <p:sp>
        <p:nvSpPr>
          <p:cNvPr id="10" name="object 10"/>
          <p:cNvSpPr txBox="1"/>
          <p:nvPr/>
        </p:nvSpPr>
        <p:spPr>
          <a:xfrm>
            <a:off x="288340" y="6335961"/>
            <a:ext cx="174625" cy="223520"/>
          </a:xfrm>
          <a:prstGeom prst="rect">
            <a:avLst/>
          </a:prstGeom>
        </p:spPr>
        <p:txBody>
          <a:bodyPr vert="horz" wrap="square" lIns="0" tIns="0" rIns="0" bIns="0" rtlCol="0">
            <a:spAutoFit/>
          </a:bodyPr>
          <a:lstStyle/>
          <a:p>
            <a:pPr marL="38100">
              <a:lnSpc>
                <a:spcPts val="1639"/>
              </a:lnSpc>
            </a:pPr>
            <a:fld id="{81D60167-4931-47E6-BA6A-407CBD079E47}" type="slidenum">
              <a:rPr sz="1400" spc="-5" dirty="0">
                <a:solidFill>
                  <a:srgbClr val="FFFFFF"/>
                </a:solidFill>
                <a:latin typeface="Arial"/>
                <a:cs typeface="Arial"/>
              </a:rPr>
              <a:t>51</a:t>
            </a:fld>
            <a:endParaRPr sz="1400">
              <a:latin typeface="Arial"/>
              <a:cs typeface="Arial"/>
            </a:endParaRPr>
          </a:p>
        </p:txBody>
      </p:sp>
    </p:spTree>
    <p:extLst>
      <p:ext uri="{BB962C8B-B14F-4D97-AF65-F5344CB8AC3E}">
        <p14:creationId xmlns:p14="http://schemas.microsoft.com/office/powerpoint/2010/main" val="8467017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105400" y="3428998"/>
            <a:ext cx="2514600" cy="33528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335024" y="64007"/>
            <a:ext cx="2487295" cy="3301365"/>
            <a:chOff x="1335024" y="64007"/>
            <a:chExt cx="2487295" cy="3301365"/>
          </a:xfrm>
        </p:grpSpPr>
        <p:sp>
          <p:nvSpPr>
            <p:cNvPr id="4" name="object 4"/>
            <p:cNvSpPr/>
            <p:nvPr/>
          </p:nvSpPr>
          <p:spPr>
            <a:xfrm>
              <a:off x="1347216" y="76199"/>
              <a:ext cx="2462784" cy="32766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341120" y="70103"/>
              <a:ext cx="2475230" cy="3289300"/>
            </a:xfrm>
            <a:custGeom>
              <a:avLst/>
              <a:gdLst/>
              <a:ahLst/>
              <a:cxnLst/>
              <a:rect l="l" t="t" r="r" b="b"/>
              <a:pathLst>
                <a:path w="2475229" h="3289300">
                  <a:moveTo>
                    <a:pt x="0" y="3288792"/>
                  </a:moveTo>
                  <a:lnTo>
                    <a:pt x="2474976" y="3288792"/>
                  </a:lnTo>
                  <a:lnTo>
                    <a:pt x="2474976" y="0"/>
                  </a:lnTo>
                  <a:lnTo>
                    <a:pt x="0" y="0"/>
                  </a:lnTo>
                  <a:lnTo>
                    <a:pt x="0" y="3288792"/>
                  </a:lnTo>
                  <a:close/>
                </a:path>
              </a:pathLst>
            </a:custGeom>
            <a:ln w="12192">
              <a:solidFill>
                <a:srgbClr val="000000"/>
              </a:solidFill>
            </a:ln>
          </p:spPr>
          <p:txBody>
            <a:bodyPr wrap="square" lIns="0" tIns="0" rIns="0" bIns="0" rtlCol="0"/>
            <a:lstStyle/>
            <a:p>
              <a:endParaRPr/>
            </a:p>
          </p:txBody>
        </p:sp>
      </p:grpSp>
      <p:sp>
        <p:nvSpPr>
          <p:cNvPr id="6" name="object 6"/>
          <p:cNvSpPr/>
          <p:nvPr/>
        </p:nvSpPr>
        <p:spPr>
          <a:xfrm>
            <a:off x="1335024" y="3505198"/>
            <a:ext cx="2474976" cy="32766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105400" y="88392"/>
            <a:ext cx="2514600" cy="3264407"/>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288340" y="6335961"/>
            <a:ext cx="174625" cy="223520"/>
          </a:xfrm>
          <a:prstGeom prst="rect">
            <a:avLst/>
          </a:prstGeom>
        </p:spPr>
        <p:txBody>
          <a:bodyPr vert="horz" wrap="square" lIns="0" tIns="0" rIns="0" bIns="0" rtlCol="0">
            <a:spAutoFit/>
          </a:bodyPr>
          <a:lstStyle/>
          <a:p>
            <a:pPr marL="38100">
              <a:lnSpc>
                <a:spcPts val="1639"/>
              </a:lnSpc>
            </a:pPr>
            <a:fld id="{81D60167-4931-47E6-BA6A-407CBD079E47}" type="slidenum">
              <a:rPr sz="1400" spc="-5" dirty="0">
                <a:solidFill>
                  <a:srgbClr val="FFFFFF"/>
                </a:solidFill>
                <a:latin typeface="Arial"/>
                <a:cs typeface="Arial"/>
              </a:rPr>
              <a:t>52</a:t>
            </a:fld>
            <a:endParaRPr sz="1400">
              <a:latin typeface="Arial"/>
              <a:cs typeface="Arial"/>
            </a:endParaRPr>
          </a:p>
        </p:txBody>
      </p:sp>
    </p:spTree>
    <p:extLst>
      <p:ext uri="{BB962C8B-B14F-4D97-AF65-F5344CB8AC3E}">
        <p14:creationId xmlns:p14="http://schemas.microsoft.com/office/powerpoint/2010/main" val="314694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340" y="304596"/>
            <a:ext cx="8533130" cy="3547110"/>
          </a:xfrm>
          <a:prstGeom prst="rect">
            <a:avLst/>
          </a:prstGeom>
        </p:spPr>
        <p:txBody>
          <a:bodyPr vert="horz" wrap="square" lIns="0" tIns="12700" rIns="0" bIns="0" rtlCol="0">
            <a:spAutoFit/>
          </a:bodyPr>
          <a:lstStyle/>
          <a:p>
            <a:pPr marL="356870" marR="8255" indent="-344805" algn="just">
              <a:lnSpc>
                <a:spcPct val="120000"/>
              </a:lnSpc>
              <a:spcBef>
                <a:spcPts val="100"/>
              </a:spcBef>
              <a:buAutoNum type="arabicPeriod" startAt="6"/>
              <a:tabLst>
                <a:tab pos="357505" algn="l"/>
              </a:tabLst>
            </a:pPr>
            <a:r>
              <a:rPr sz="2000" b="1" spc="-10" dirty="0">
                <a:solidFill>
                  <a:srgbClr val="FF0000"/>
                </a:solidFill>
                <a:latin typeface="Arial"/>
                <a:cs typeface="Arial"/>
              </a:rPr>
              <a:t>Đánh </a:t>
            </a:r>
            <a:r>
              <a:rPr sz="2000" b="1" spc="-5" dirty="0">
                <a:solidFill>
                  <a:srgbClr val="FF0000"/>
                </a:solidFill>
                <a:latin typeface="Arial"/>
                <a:cs typeface="Arial"/>
              </a:rPr>
              <a:t>giá </a:t>
            </a:r>
            <a:r>
              <a:rPr sz="2000" b="1" spc="-10" dirty="0">
                <a:solidFill>
                  <a:srgbClr val="FF0000"/>
                </a:solidFill>
                <a:latin typeface="Arial"/>
                <a:cs typeface="Arial"/>
              </a:rPr>
              <a:t>mẫu </a:t>
            </a:r>
            <a:r>
              <a:rPr sz="2000" b="1" spc="-5" dirty="0">
                <a:solidFill>
                  <a:srgbClr val="FF0000"/>
                </a:solidFill>
                <a:latin typeface="Arial"/>
                <a:cs typeface="Arial"/>
              </a:rPr>
              <a:t>(Pattern </a:t>
            </a:r>
            <a:r>
              <a:rPr sz="2000" b="1" dirty="0">
                <a:solidFill>
                  <a:srgbClr val="FF0000"/>
                </a:solidFill>
                <a:latin typeface="Arial"/>
                <a:cs typeface="Arial"/>
              </a:rPr>
              <a:t>Evaluation): </a:t>
            </a:r>
            <a:r>
              <a:rPr sz="2000" b="1" spc="-10" dirty="0">
                <a:latin typeface="Arial"/>
                <a:cs typeface="Arial"/>
              </a:rPr>
              <a:t>Dựa trên các </a:t>
            </a:r>
            <a:r>
              <a:rPr sz="2000" b="1" spc="-5" dirty="0">
                <a:latin typeface="Arial"/>
                <a:cs typeface="Arial"/>
              </a:rPr>
              <a:t>độ đo đặc trưng,  </a:t>
            </a:r>
            <a:r>
              <a:rPr sz="2000" b="1" spc="-10" dirty="0">
                <a:latin typeface="Arial"/>
                <a:cs typeface="Arial"/>
              </a:rPr>
              <a:t>xác </a:t>
            </a:r>
            <a:r>
              <a:rPr sz="2000" b="1" spc="-5" dirty="0">
                <a:latin typeface="Arial"/>
                <a:cs typeface="Arial"/>
              </a:rPr>
              <a:t>định </a:t>
            </a:r>
            <a:r>
              <a:rPr sz="2000" b="1" spc="-10" dirty="0">
                <a:latin typeface="Arial"/>
                <a:cs typeface="Arial"/>
              </a:rPr>
              <a:t>ra các mẫu đáng </a:t>
            </a:r>
            <a:r>
              <a:rPr sz="2000" b="1" spc="-5" dirty="0">
                <a:latin typeface="Arial"/>
                <a:cs typeface="Arial"/>
              </a:rPr>
              <a:t>quan tâm biểu diễn tri</a:t>
            </a:r>
            <a:r>
              <a:rPr sz="2000" b="1" spc="145" dirty="0">
                <a:latin typeface="Arial"/>
                <a:cs typeface="Arial"/>
              </a:rPr>
              <a:t> </a:t>
            </a:r>
            <a:r>
              <a:rPr sz="2000" b="1" spc="-5" dirty="0">
                <a:latin typeface="Arial"/>
                <a:cs typeface="Arial"/>
              </a:rPr>
              <a:t>thức.</a:t>
            </a:r>
            <a:endParaRPr sz="2000">
              <a:latin typeface="Arial"/>
              <a:cs typeface="Arial"/>
            </a:endParaRPr>
          </a:p>
          <a:p>
            <a:pPr marL="356870" marR="6985" indent="-344805" algn="just">
              <a:lnSpc>
                <a:spcPct val="120100"/>
              </a:lnSpc>
              <a:spcBef>
                <a:spcPts val="600"/>
              </a:spcBef>
              <a:buAutoNum type="arabicPeriod" startAt="6"/>
              <a:tabLst>
                <a:tab pos="357505" algn="l"/>
              </a:tabLst>
            </a:pPr>
            <a:r>
              <a:rPr sz="2000" b="1" spc="-10" dirty="0">
                <a:solidFill>
                  <a:srgbClr val="FF0000"/>
                </a:solidFill>
                <a:latin typeface="Arial"/>
                <a:cs typeface="Arial"/>
              </a:rPr>
              <a:t>Biểu </a:t>
            </a:r>
            <a:r>
              <a:rPr sz="2000" b="1" spc="-5" dirty="0">
                <a:solidFill>
                  <a:srgbClr val="FF0000"/>
                </a:solidFill>
                <a:latin typeface="Arial"/>
                <a:cs typeface="Arial"/>
              </a:rPr>
              <a:t>diễn tri thức (Knowledge Presentation): </a:t>
            </a:r>
            <a:r>
              <a:rPr sz="2000" b="1" spc="-10" dirty="0">
                <a:latin typeface="Arial"/>
                <a:cs typeface="Arial"/>
              </a:rPr>
              <a:t>Các </a:t>
            </a:r>
            <a:r>
              <a:rPr sz="2000" b="1" spc="5" dirty="0">
                <a:latin typeface="Arial"/>
                <a:cs typeface="Arial"/>
              </a:rPr>
              <a:t>kỹ </a:t>
            </a:r>
            <a:r>
              <a:rPr sz="2000" b="1" spc="-5" dirty="0">
                <a:latin typeface="Arial"/>
                <a:cs typeface="Arial"/>
              </a:rPr>
              <a:t>thuật biểu diễn  tri thức </a:t>
            </a:r>
            <a:r>
              <a:rPr sz="2000" b="1" spc="5" dirty="0">
                <a:latin typeface="Arial"/>
                <a:cs typeface="Arial"/>
              </a:rPr>
              <a:t>và </a:t>
            </a:r>
            <a:r>
              <a:rPr sz="2000" b="1" spc="-10" dirty="0">
                <a:latin typeface="Arial"/>
                <a:cs typeface="Arial"/>
              </a:rPr>
              <a:t>trực </a:t>
            </a:r>
            <a:r>
              <a:rPr sz="2000" b="1" dirty="0">
                <a:latin typeface="Arial"/>
                <a:cs typeface="Arial"/>
              </a:rPr>
              <a:t>quan </a:t>
            </a:r>
            <a:r>
              <a:rPr sz="2000" b="1" spc="5" dirty="0">
                <a:latin typeface="Arial"/>
                <a:cs typeface="Arial"/>
              </a:rPr>
              <a:t>hóa </a:t>
            </a:r>
            <a:r>
              <a:rPr sz="2000" b="1" spc="-5" dirty="0">
                <a:latin typeface="Arial"/>
                <a:cs typeface="Arial"/>
              </a:rPr>
              <a:t>(visualization) </a:t>
            </a:r>
            <a:r>
              <a:rPr sz="2000" b="1" spc="-10" dirty="0">
                <a:latin typeface="Arial"/>
                <a:cs typeface="Arial"/>
              </a:rPr>
              <a:t>được sử </a:t>
            </a:r>
            <a:r>
              <a:rPr sz="2000" b="1" spc="5" dirty="0">
                <a:latin typeface="Arial"/>
                <a:cs typeface="Arial"/>
              </a:rPr>
              <a:t>dụng </a:t>
            </a:r>
            <a:r>
              <a:rPr sz="2000" b="1" spc="-5" dirty="0">
                <a:latin typeface="Arial"/>
                <a:cs typeface="Arial"/>
              </a:rPr>
              <a:t>để biểu diễn  </a:t>
            </a:r>
            <a:r>
              <a:rPr sz="2000" b="1" spc="-10" dirty="0">
                <a:latin typeface="Arial"/>
                <a:cs typeface="Arial"/>
              </a:rPr>
              <a:t>các </a:t>
            </a:r>
            <a:r>
              <a:rPr sz="2000" b="1" spc="-5" dirty="0">
                <a:latin typeface="Arial"/>
                <a:cs typeface="Arial"/>
              </a:rPr>
              <a:t>tri thức khai khoáng </a:t>
            </a:r>
            <a:r>
              <a:rPr sz="2000" b="1" spc="-10" dirty="0">
                <a:latin typeface="Arial"/>
                <a:cs typeface="Arial"/>
              </a:rPr>
              <a:t>được đến </a:t>
            </a:r>
            <a:r>
              <a:rPr sz="2000" b="1" dirty="0">
                <a:latin typeface="Arial"/>
                <a:cs typeface="Arial"/>
              </a:rPr>
              <a:t>với </a:t>
            </a:r>
            <a:r>
              <a:rPr sz="2000" b="1" spc="-10" dirty="0">
                <a:latin typeface="Arial"/>
                <a:cs typeface="Arial"/>
              </a:rPr>
              <a:t>người</a:t>
            </a:r>
            <a:r>
              <a:rPr sz="2000" b="1" spc="110" dirty="0">
                <a:latin typeface="Arial"/>
                <a:cs typeface="Arial"/>
              </a:rPr>
              <a:t> </a:t>
            </a:r>
            <a:r>
              <a:rPr sz="2000" b="1" spc="-5" dirty="0">
                <a:latin typeface="Arial"/>
                <a:cs typeface="Arial"/>
              </a:rPr>
              <a:t>dùng.</a:t>
            </a:r>
            <a:endParaRPr sz="2000">
              <a:latin typeface="Arial"/>
              <a:cs typeface="Arial"/>
            </a:endParaRPr>
          </a:p>
          <a:p>
            <a:pPr marL="12700" algn="just">
              <a:lnSpc>
                <a:spcPct val="100000"/>
              </a:lnSpc>
              <a:spcBef>
                <a:spcPts val="1080"/>
              </a:spcBef>
            </a:pPr>
            <a:r>
              <a:rPr sz="2000" b="1" i="1" u="heavy" spc="-5" dirty="0">
                <a:uFill>
                  <a:solidFill>
                    <a:srgbClr val="000000"/>
                  </a:solidFill>
                </a:uFill>
                <a:latin typeface="Arial"/>
                <a:cs typeface="Arial"/>
              </a:rPr>
              <a:t>Chú </a:t>
            </a:r>
            <a:r>
              <a:rPr sz="2000" b="1" i="1" u="heavy" spc="-10" dirty="0">
                <a:uFill>
                  <a:solidFill>
                    <a:srgbClr val="000000"/>
                  </a:solidFill>
                </a:uFill>
                <a:latin typeface="Arial"/>
                <a:cs typeface="Arial"/>
              </a:rPr>
              <a:t>ý</a:t>
            </a:r>
            <a:r>
              <a:rPr sz="2000" b="1" spc="-10" dirty="0">
                <a:latin typeface="Arial"/>
                <a:cs typeface="Arial"/>
              </a:rPr>
              <a:t>:</a:t>
            </a:r>
            <a:endParaRPr sz="2000">
              <a:latin typeface="Arial"/>
              <a:cs typeface="Arial"/>
            </a:endParaRPr>
          </a:p>
          <a:p>
            <a:pPr marL="12700" marR="5080" algn="just">
              <a:lnSpc>
                <a:spcPct val="120100"/>
              </a:lnSpc>
              <a:spcBef>
                <a:spcPts val="600"/>
              </a:spcBef>
            </a:pPr>
            <a:r>
              <a:rPr sz="2000" b="1" i="1" spc="-10" dirty="0">
                <a:latin typeface="Arial"/>
                <a:cs typeface="Arial"/>
              </a:rPr>
              <a:t>Các </a:t>
            </a:r>
            <a:r>
              <a:rPr sz="2000" b="1" i="1" spc="-5" dirty="0">
                <a:latin typeface="Arial"/>
                <a:cs typeface="Arial"/>
              </a:rPr>
              <a:t>giai </a:t>
            </a:r>
            <a:r>
              <a:rPr sz="2000" b="1" i="1" spc="-10" dirty="0">
                <a:latin typeface="Arial"/>
                <a:cs typeface="Arial"/>
              </a:rPr>
              <a:t>đoạn </a:t>
            </a:r>
            <a:r>
              <a:rPr sz="2000" b="1" i="1" spc="-5" dirty="0">
                <a:latin typeface="Arial"/>
                <a:cs typeface="Arial"/>
              </a:rPr>
              <a:t>từ </a:t>
            </a:r>
            <a:r>
              <a:rPr sz="2000" b="1" i="1" spc="-10" dirty="0">
                <a:latin typeface="Arial"/>
                <a:cs typeface="Arial"/>
              </a:rPr>
              <a:t>1. đến </a:t>
            </a:r>
            <a:r>
              <a:rPr sz="2000" b="1" i="1" spc="5" dirty="0">
                <a:latin typeface="Arial"/>
                <a:cs typeface="Arial"/>
              </a:rPr>
              <a:t>4. </a:t>
            </a:r>
            <a:r>
              <a:rPr sz="2000" b="1" i="1" spc="-10" dirty="0">
                <a:latin typeface="Arial"/>
                <a:cs typeface="Arial"/>
              </a:rPr>
              <a:t>được </a:t>
            </a:r>
            <a:r>
              <a:rPr sz="2000" b="1" i="1" spc="-5" dirty="0">
                <a:latin typeface="Arial"/>
                <a:cs typeface="Arial"/>
              </a:rPr>
              <a:t>gọi </a:t>
            </a:r>
            <a:r>
              <a:rPr sz="2000" b="1" i="1" spc="-10" dirty="0">
                <a:latin typeface="Arial"/>
                <a:cs typeface="Arial"/>
              </a:rPr>
              <a:t>là </a:t>
            </a:r>
            <a:r>
              <a:rPr sz="2000" b="1" i="1" spc="-10" dirty="0">
                <a:solidFill>
                  <a:srgbClr val="FF0000"/>
                </a:solidFill>
                <a:latin typeface="Arial"/>
                <a:cs typeface="Arial"/>
              </a:rPr>
              <a:t>các </a:t>
            </a:r>
            <a:r>
              <a:rPr sz="2000" b="1" i="1" spc="-5" dirty="0">
                <a:solidFill>
                  <a:srgbClr val="FF0000"/>
                </a:solidFill>
                <a:latin typeface="Arial"/>
                <a:cs typeface="Arial"/>
              </a:rPr>
              <a:t>giai đoạn tiền </a:t>
            </a:r>
            <a:r>
              <a:rPr sz="2000" b="1" i="1" spc="-10" dirty="0">
                <a:solidFill>
                  <a:srgbClr val="FF0000"/>
                </a:solidFill>
                <a:latin typeface="Arial"/>
                <a:cs typeface="Arial"/>
              </a:rPr>
              <a:t>xử lý </a:t>
            </a:r>
            <a:r>
              <a:rPr sz="2000" b="1" i="1" spc="-5" dirty="0">
                <a:solidFill>
                  <a:srgbClr val="FF0000"/>
                </a:solidFill>
                <a:latin typeface="Arial"/>
                <a:cs typeface="Arial"/>
              </a:rPr>
              <a:t>dữ </a:t>
            </a:r>
            <a:r>
              <a:rPr sz="2000" b="1" i="1" spc="-10" dirty="0">
                <a:solidFill>
                  <a:srgbClr val="FF0000"/>
                </a:solidFill>
                <a:latin typeface="Arial"/>
                <a:cs typeface="Arial"/>
              </a:rPr>
              <a:t>liệu  </a:t>
            </a:r>
            <a:r>
              <a:rPr sz="2000" b="1" i="1" spc="-5" dirty="0">
                <a:latin typeface="Arial"/>
                <a:cs typeface="Arial"/>
              </a:rPr>
              <a:t>(data preprocessing) </a:t>
            </a:r>
            <a:r>
              <a:rPr sz="2000" b="1" i="1" dirty="0">
                <a:latin typeface="Arial"/>
                <a:cs typeface="Arial"/>
              </a:rPr>
              <a:t>nhằm </a:t>
            </a:r>
            <a:r>
              <a:rPr sz="2000" b="1" i="1" spc="-5" dirty="0">
                <a:latin typeface="Arial"/>
                <a:cs typeface="Arial"/>
              </a:rPr>
              <a:t>chuẩn </a:t>
            </a:r>
            <a:r>
              <a:rPr sz="2000" b="1" i="1" dirty="0">
                <a:latin typeface="Arial"/>
                <a:cs typeface="Arial"/>
              </a:rPr>
              <a:t>bị </a:t>
            </a:r>
            <a:r>
              <a:rPr sz="2000" b="1" i="1" spc="-5" dirty="0">
                <a:latin typeface="Arial"/>
                <a:cs typeface="Arial"/>
              </a:rPr>
              <a:t>dữ liệu </a:t>
            </a:r>
            <a:r>
              <a:rPr sz="2000" b="1" i="1" spc="-15" dirty="0">
                <a:latin typeface="Arial"/>
                <a:cs typeface="Arial"/>
              </a:rPr>
              <a:t>cho</a:t>
            </a:r>
            <a:r>
              <a:rPr sz="2000" b="1" i="1" spc="525" dirty="0">
                <a:latin typeface="Arial"/>
                <a:cs typeface="Arial"/>
              </a:rPr>
              <a:t> </a:t>
            </a:r>
            <a:r>
              <a:rPr sz="2000" b="1" i="1" spc="-5" dirty="0">
                <a:latin typeface="Arial"/>
                <a:cs typeface="Arial"/>
              </a:rPr>
              <a:t>quá trình khai  khoáng (trích </a:t>
            </a:r>
            <a:r>
              <a:rPr sz="2000" b="1" i="1" spc="-10" dirty="0">
                <a:latin typeface="Arial"/>
                <a:cs typeface="Arial"/>
              </a:rPr>
              <a:t>chọn</a:t>
            </a:r>
            <a:r>
              <a:rPr sz="2000" b="1" i="1" spc="30" dirty="0">
                <a:latin typeface="Arial"/>
                <a:cs typeface="Arial"/>
              </a:rPr>
              <a:t> </a:t>
            </a:r>
            <a:r>
              <a:rPr sz="2000" b="1" i="1" spc="-10" dirty="0">
                <a:latin typeface="Arial"/>
                <a:cs typeface="Arial"/>
              </a:rPr>
              <a:t>mẫu).</a:t>
            </a:r>
            <a:endParaRPr sz="2000">
              <a:latin typeface="Arial"/>
              <a:cs typeface="Arial"/>
            </a:endParaRPr>
          </a:p>
        </p:txBody>
      </p:sp>
      <p:sp>
        <p:nvSpPr>
          <p:cNvPr id="3" name="object 3"/>
          <p:cNvSpPr/>
          <p:nvPr/>
        </p:nvSpPr>
        <p:spPr>
          <a:xfrm>
            <a:off x="2970583" y="3964194"/>
            <a:ext cx="3794145" cy="267560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6</a:t>
            </a:fld>
            <a:endParaRPr spc="-5" dirty="0"/>
          </a:p>
        </p:txBody>
      </p:sp>
    </p:spTree>
    <p:extLst>
      <p:ext uri="{BB962C8B-B14F-4D97-AF65-F5344CB8AC3E}">
        <p14:creationId xmlns:p14="http://schemas.microsoft.com/office/powerpoint/2010/main" val="265094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63219" y="215011"/>
            <a:ext cx="8222615" cy="401955"/>
            <a:chOff x="463219" y="215011"/>
            <a:chExt cx="8222615" cy="401955"/>
          </a:xfrm>
        </p:grpSpPr>
        <p:sp>
          <p:nvSpPr>
            <p:cNvPr id="3" name="object 3"/>
            <p:cNvSpPr/>
            <p:nvPr/>
          </p:nvSpPr>
          <p:spPr>
            <a:xfrm>
              <a:off x="467791" y="219583"/>
              <a:ext cx="8213293" cy="39281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63295" y="346837"/>
              <a:ext cx="6572884" cy="266065"/>
            </a:xfrm>
            <a:custGeom>
              <a:avLst/>
              <a:gdLst/>
              <a:ahLst/>
              <a:cxnLst/>
              <a:rect l="l" t="t" r="r" b="b"/>
              <a:pathLst>
                <a:path w="6572884" h="266065">
                  <a:moveTo>
                    <a:pt x="6523253" y="216662"/>
                  </a:moveTo>
                  <a:lnTo>
                    <a:pt x="6572275" y="216662"/>
                  </a:lnTo>
                  <a:lnTo>
                    <a:pt x="6572275" y="265557"/>
                  </a:lnTo>
                  <a:lnTo>
                    <a:pt x="6523253" y="265557"/>
                  </a:lnTo>
                  <a:lnTo>
                    <a:pt x="6523253" y="216662"/>
                  </a:lnTo>
                  <a:close/>
                </a:path>
                <a:path w="6572884" h="266065">
                  <a:moveTo>
                    <a:pt x="5692546" y="216662"/>
                  </a:moveTo>
                  <a:lnTo>
                    <a:pt x="5741441" y="216662"/>
                  </a:lnTo>
                  <a:lnTo>
                    <a:pt x="5741441" y="265557"/>
                  </a:lnTo>
                  <a:lnTo>
                    <a:pt x="5692546" y="265557"/>
                  </a:lnTo>
                  <a:lnTo>
                    <a:pt x="5692546" y="216662"/>
                  </a:lnTo>
                  <a:close/>
                </a:path>
                <a:path w="6572884" h="266065">
                  <a:moveTo>
                    <a:pt x="298704" y="146812"/>
                  </a:moveTo>
                  <a:lnTo>
                    <a:pt x="347637" y="146812"/>
                  </a:lnTo>
                  <a:lnTo>
                    <a:pt x="347637" y="195707"/>
                  </a:lnTo>
                  <a:lnTo>
                    <a:pt x="298704" y="195707"/>
                  </a:lnTo>
                  <a:lnTo>
                    <a:pt x="298704" y="146812"/>
                  </a:lnTo>
                  <a:close/>
                </a:path>
                <a:path w="6572884" h="266065">
                  <a:moveTo>
                    <a:pt x="0" y="146812"/>
                  </a:moveTo>
                  <a:lnTo>
                    <a:pt x="48933" y="146812"/>
                  </a:lnTo>
                  <a:lnTo>
                    <a:pt x="48933" y="195707"/>
                  </a:lnTo>
                  <a:lnTo>
                    <a:pt x="0" y="195707"/>
                  </a:lnTo>
                  <a:lnTo>
                    <a:pt x="0" y="146812"/>
                  </a:lnTo>
                  <a:close/>
                </a:path>
                <a:path w="6572884" h="266065">
                  <a:moveTo>
                    <a:pt x="5056530" y="0"/>
                  </a:moveTo>
                  <a:lnTo>
                    <a:pt x="5021986" y="94742"/>
                  </a:lnTo>
                  <a:lnTo>
                    <a:pt x="5091709" y="94742"/>
                  </a:lnTo>
                  <a:lnTo>
                    <a:pt x="5056530" y="0"/>
                  </a:lnTo>
                  <a:close/>
                </a:path>
              </a:pathLst>
            </a:custGeom>
            <a:ln w="9144">
              <a:solidFill>
                <a:srgbClr val="D03E0C"/>
              </a:solidFill>
            </a:ln>
          </p:spPr>
          <p:txBody>
            <a:bodyPr wrap="square" lIns="0" tIns="0" rIns="0" bIns="0" rtlCol="0"/>
            <a:lstStyle/>
            <a:p>
              <a:endParaRPr/>
            </a:p>
          </p:txBody>
        </p:sp>
        <p:sp>
          <p:nvSpPr>
            <p:cNvPr id="5" name="object 5"/>
            <p:cNvSpPr/>
            <p:nvPr/>
          </p:nvSpPr>
          <p:spPr>
            <a:xfrm>
              <a:off x="3240277" y="325881"/>
              <a:ext cx="118491" cy="17818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368930" y="325881"/>
              <a:ext cx="113284" cy="7391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7955915" y="322453"/>
              <a:ext cx="150368" cy="18491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6306946" y="322453"/>
              <a:ext cx="150367" cy="184912"/>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467791" y="220599"/>
              <a:ext cx="8213725" cy="326390"/>
            </a:xfrm>
            <a:custGeom>
              <a:avLst/>
              <a:gdLst/>
              <a:ahLst/>
              <a:cxnLst/>
              <a:rect l="l" t="t" r="r" b="b"/>
              <a:pathLst>
                <a:path w="8213725" h="326390">
                  <a:moveTo>
                    <a:pt x="317334" y="70103"/>
                  </a:moveTo>
                  <a:lnTo>
                    <a:pt x="446709" y="70103"/>
                  </a:lnTo>
                  <a:lnTo>
                    <a:pt x="446709" y="115950"/>
                  </a:lnTo>
                  <a:lnTo>
                    <a:pt x="354418" y="115950"/>
                  </a:lnTo>
                  <a:lnTo>
                    <a:pt x="346760" y="159258"/>
                  </a:lnTo>
                  <a:lnTo>
                    <a:pt x="354987" y="155684"/>
                  </a:lnTo>
                  <a:lnTo>
                    <a:pt x="363302" y="153146"/>
                  </a:lnTo>
                  <a:lnTo>
                    <a:pt x="371703" y="151632"/>
                  </a:lnTo>
                  <a:lnTo>
                    <a:pt x="380187" y="151129"/>
                  </a:lnTo>
                  <a:lnTo>
                    <a:pt x="395851" y="152606"/>
                  </a:lnTo>
                  <a:lnTo>
                    <a:pt x="435394" y="174751"/>
                  </a:lnTo>
                  <a:lnTo>
                    <a:pt x="456611" y="218239"/>
                  </a:lnTo>
                  <a:lnTo>
                    <a:pt x="458025" y="236220"/>
                  </a:lnTo>
                  <a:lnTo>
                    <a:pt x="456882" y="251583"/>
                  </a:lnTo>
                  <a:lnTo>
                    <a:pt x="439750" y="292480"/>
                  </a:lnTo>
                  <a:lnTo>
                    <a:pt x="410009" y="317849"/>
                  </a:lnTo>
                  <a:lnTo>
                    <a:pt x="370611" y="326263"/>
                  </a:lnTo>
                  <a:lnTo>
                    <a:pt x="353757" y="325074"/>
                  </a:lnTo>
                  <a:lnTo>
                    <a:pt x="312978" y="307339"/>
                  </a:lnTo>
                  <a:lnTo>
                    <a:pt x="289634" y="271478"/>
                  </a:lnTo>
                  <a:lnTo>
                    <a:pt x="286334" y="256286"/>
                  </a:lnTo>
                  <a:lnTo>
                    <a:pt x="335089" y="251205"/>
                  </a:lnTo>
                  <a:lnTo>
                    <a:pt x="336647" y="259064"/>
                  </a:lnTo>
                  <a:lnTo>
                    <a:pt x="339226" y="266064"/>
                  </a:lnTo>
                  <a:lnTo>
                    <a:pt x="371132" y="287147"/>
                  </a:lnTo>
                  <a:lnTo>
                    <a:pt x="378504" y="286363"/>
                  </a:lnTo>
                  <a:lnTo>
                    <a:pt x="407043" y="248876"/>
                  </a:lnTo>
                  <a:lnTo>
                    <a:pt x="407708" y="237109"/>
                  </a:lnTo>
                  <a:lnTo>
                    <a:pt x="407048" y="226111"/>
                  </a:lnTo>
                  <a:lnTo>
                    <a:pt x="385043" y="193071"/>
                  </a:lnTo>
                  <a:lnTo>
                    <a:pt x="369747" y="190118"/>
                  </a:lnTo>
                  <a:lnTo>
                    <a:pt x="359484" y="191285"/>
                  </a:lnTo>
                  <a:lnTo>
                    <a:pt x="349764" y="194786"/>
                  </a:lnTo>
                  <a:lnTo>
                    <a:pt x="340587" y="200620"/>
                  </a:lnTo>
                  <a:lnTo>
                    <a:pt x="331952" y="208787"/>
                  </a:lnTo>
                  <a:lnTo>
                    <a:pt x="292252" y="203073"/>
                  </a:lnTo>
                  <a:lnTo>
                    <a:pt x="317334" y="70103"/>
                  </a:lnTo>
                  <a:close/>
                </a:path>
                <a:path w="8213725" h="326390">
                  <a:moveTo>
                    <a:pt x="7728026" y="66675"/>
                  </a:moveTo>
                  <a:lnTo>
                    <a:pt x="7778191" y="66675"/>
                  </a:lnTo>
                  <a:lnTo>
                    <a:pt x="7882585" y="237109"/>
                  </a:lnTo>
                  <a:lnTo>
                    <a:pt x="7882585" y="66675"/>
                  </a:lnTo>
                  <a:lnTo>
                    <a:pt x="7930464" y="66675"/>
                  </a:lnTo>
                  <a:lnTo>
                    <a:pt x="7930464" y="321945"/>
                  </a:lnTo>
                  <a:lnTo>
                    <a:pt x="7878775" y="321945"/>
                  </a:lnTo>
                  <a:lnTo>
                    <a:pt x="7775905" y="155448"/>
                  </a:lnTo>
                  <a:lnTo>
                    <a:pt x="7775905" y="321945"/>
                  </a:lnTo>
                  <a:lnTo>
                    <a:pt x="7728026" y="321945"/>
                  </a:lnTo>
                  <a:lnTo>
                    <a:pt x="7728026" y="66675"/>
                  </a:lnTo>
                  <a:close/>
                </a:path>
                <a:path w="8213725" h="326390">
                  <a:moveTo>
                    <a:pt x="7194245" y="66675"/>
                  </a:moveTo>
                  <a:lnTo>
                    <a:pt x="7245807" y="66675"/>
                  </a:lnTo>
                  <a:lnTo>
                    <a:pt x="7245807" y="167131"/>
                  </a:lnTo>
                  <a:lnTo>
                    <a:pt x="7346772" y="167131"/>
                  </a:lnTo>
                  <a:lnTo>
                    <a:pt x="7346772" y="66675"/>
                  </a:lnTo>
                  <a:lnTo>
                    <a:pt x="7398334" y="66675"/>
                  </a:lnTo>
                  <a:lnTo>
                    <a:pt x="7398334" y="321945"/>
                  </a:lnTo>
                  <a:lnTo>
                    <a:pt x="7346772" y="321945"/>
                  </a:lnTo>
                  <a:lnTo>
                    <a:pt x="7346772" y="210312"/>
                  </a:lnTo>
                  <a:lnTo>
                    <a:pt x="7245807" y="210312"/>
                  </a:lnTo>
                  <a:lnTo>
                    <a:pt x="7245807" y="321945"/>
                  </a:lnTo>
                  <a:lnTo>
                    <a:pt x="7194245" y="321945"/>
                  </a:lnTo>
                  <a:lnTo>
                    <a:pt x="7194245" y="66675"/>
                  </a:lnTo>
                  <a:close/>
                </a:path>
                <a:path w="8213725" h="326390">
                  <a:moveTo>
                    <a:pt x="6959422" y="66675"/>
                  </a:moveTo>
                  <a:lnTo>
                    <a:pt x="7162241" y="66675"/>
                  </a:lnTo>
                  <a:lnTo>
                    <a:pt x="7162241" y="109854"/>
                  </a:lnTo>
                  <a:lnTo>
                    <a:pt x="7086676" y="109854"/>
                  </a:lnTo>
                  <a:lnTo>
                    <a:pt x="7086676" y="321945"/>
                  </a:lnTo>
                  <a:lnTo>
                    <a:pt x="7035114" y="321945"/>
                  </a:lnTo>
                  <a:lnTo>
                    <a:pt x="7035114" y="109854"/>
                  </a:lnTo>
                  <a:lnTo>
                    <a:pt x="6959422" y="109854"/>
                  </a:lnTo>
                  <a:lnTo>
                    <a:pt x="6959422" y="66675"/>
                  </a:lnTo>
                  <a:close/>
                </a:path>
                <a:path w="8213725" h="326390">
                  <a:moveTo>
                    <a:pt x="6642430" y="66675"/>
                  </a:moveTo>
                  <a:lnTo>
                    <a:pt x="6831660" y="66675"/>
                  </a:lnTo>
                  <a:lnTo>
                    <a:pt x="6831660" y="109854"/>
                  </a:lnTo>
                  <a:lnTo>
                    <a:pt x="6693865" y="109854"/>
                  </a:lnTo>
                  <a:lnTo>
                    <a:pt x="6693865" y="166497"/>
                  </a:lnTo>
                  <a:lnTo>
                    <a:pt x="6822135" y="166497"/>
                  </a:lnTo>
                  <a:lnTo>
                    <a:pt x="6822135" y="209423"/>
                  </a:lnTo>
                  <a:lnTo>
                    <a:pt x="6693865" y="209423"/>
                  </a:lnTo>
                  <a:lnTo>
                    <a:pt x="6693865" y="278891"/>
                  </a:lnTo>
                  <a:lnTo>
                    <a:pt x="6836486" y="278891"/>
                  </a:lnTo>
                  <a:lnTo>
                    <a:pt x="6836486" y="321945"/>
                  </a:lnTo>
                  <a:lnTo>
                    <a:pt x="6642430" y="321945"/>
                  </a:lnTo>
                  <a:lnTo>
                    <a:pt x="6642430" y="66675"/>
                  </a:lnTo>
                  <a:close/>
                </a:path>
                <a:path w="8213725" h="326390">
                  <a:moveTo>
                    <a:pt x="6386525" y="66675"/>
                  </a:moveTo>
                  <a:lnTo>
                    <a:pt x="6438087" y="66675"/>
                  </a:lnTo>
                  <a:lnTo>
                    <a:pt x="6438087" y="167131"/>
                  </a:lnTo>
                  <a:lnTo>
                    <a:pt x="6539052" y="167131"/>
                  </a:lnTo>
                  <a:lnTo>
                    <a:pt x="6539052" y="66675"/>
                  </a:lnTo>
                  <a:lnTo>
                    <a:pt x="6590614" y="66675"/>
                  </a:lnTo>
                  <a:lnTo>
                    <a:pt x="6590614" y="321945"/>
                  </a:lnTo>
                  <a:lnTo>
                    <a:pt x="6539052" y="321945"/>
                  </a:lnTo>
                  <a:lnTo>
                    <a:pt x="6539052" y="210312"/>
                  </a:lnTo>
                  <a:lnTo>
                    <a:pt x="6438087" y="210312"/>
                  </a:lnTo>
                  <a:lnTo>
                    <a:pt x="6438087" y="321945"/>
                  </a:lnTo>
                  <a:lnTo>
                    <a:pt x="6386525" y="321945"/>
                  </a:lnTo>
                  <a:lnTo>
                    <a:pt x="6386525" y="66675"/>
                  </a:lnTo>
                  <a:close/>
                </a:path>
                <a:path w="8213725" h="326390">
                  <a:moveTo>
                    <a:pt x="6060262" y="66675"/>
                  </a:moveTo>
                  <a:lnTo>
                    <a:pt x="6263081" y="66675"/>
                  </a:lnTo>
                  <a:lnTo>
                    <a:pt x="6263081" y="109854"/>
                  </a:lnTo>
                  <a:lnTo>
                    <a:pt x="6187516" y="109854"/>
                  </a:lnTo>
                  <a:lnTo>
                    <a:pt x="6187516" y="321945"/>
                  </a:lnTo>
                  <a:lnTo>
                    <a:pt x="6135954" y="321945"/>
                  </a:lnTo>
                  <a:lnTo>
                    <a:pt x="6135954" y="109854"/>
                  </a:lnTo>
                  <a:lnTo>
                    <a:pt x="6060262" y="109854"/>
                  </a:lnTo>
                  <a:lnTo>
                    <a:pt x="6060262" y="66675"/>
                  </a:lnTo>
                  <a:close/>
                </a:path>
                <a:path w="8213725" h="326390">
                  <a:moveTo>
                    <a:pt x="5498668" y="66675"/>
                  </a:moveTo>
                  <a:lnTo>
                    <a:pt x="5575757" y="66675"/>
                  </a:lnTo>
                  <a:lnTo>
                    <a:pt x="5622112" y="240791"/>
                  </a:lnTo>
                  <a:lnTo>
                    <a:pt x="5667959" y="66675"/>
                  </a:lnTo>
                  <a:lnTo>
                    <a:pt x="5745302" y="66675"/>
                  </a:lnTo>
                  <a:lnTo>
                    <a:pt x="5745302" y="321945"/>
                  </a:lnTo>
                  <a:lnTo>
                    <a:pt x="5697296" y="321945"/>
                  </a:lnTo>
                  <a:lnTo>
                    <a:pt x="5697296" y="121030"/>
                  </a:lnTo>
                  <a:lnTo>
                    <a:pt x="5646623" y="321945"/>
                  </a:lnTo>
                  <a:lnTo>
                    <a:pt x="5597093" y="321945"/>
                  </a:lnTo>
                  <a:lnTo>
                    <a:pt x="5546547" y="121030"/>
                  </a:lnTo>
                  <a:lnTo>
                    <a:pt x="5546547" y="321945"/>
                  </a:lnTo>
                  <a:lnTo>
                    <a:pt x="5498668" y="321945"/>
                  </a:lnTo>
                  <a:lnTo>
                    <a:pt x="5498668" y="66675"/>
                  </a:lnTo>
                  <a:close/>
                </a:path>
                <a:path w="8213725" h="326390">
                  <a:moveTo>
                    <a:pt x="5225364" y="66675"/>
                  </a:moveTo>
                  <a:lnTo>
                    <a:pt x="5279847" y="66675"/>
                  </a:lnTo>
                  <a:lnTo>
                    <a:pt x="5382082" y="321945"/>
                  </a:lnTo>
                  <a:lnTo>
                    <a:pt x="5326075" y="321945"/>
                  </a:lnTo>
                  <a:lnTo>
                    <a:pt x="5303723" y="263905"/>
                  </a:lnTo>
                  <a:lnTo>
                    <a:pt x="5201742" y="263905"/>
                  </a:lnTo>
                  <a:lnTo>
                    <a:pt x="5180660" y="321945"/>
                  </a:lnTo>
                  <a:lnTo>
                    <a:pt x="5125923" y="321945"/>
                  </a:lnTo>
                  <a:lnTo>
                    <a:pt x="5225364" y="66675"/>
                  </a:lnTo>
                  <a:close/>
                </a:path>
                <a:path w="8213725" h="326390">
                  <a:moveTo>
                    <a:pt x="4895545" y="66675"/>
                  </a:moveTo>
                  <a:lnTo>
                    <a:pt x="4947107" y="66675"/>
                  </a:lnTo>
                  <a:lnTo>
                    <a:pt x="4947107" y="204977"/>
                  </a:lnTo>
                  <a:lnTo>
                    <a:pt x="4947226" y="219932"/>
                  </a:lnTo>
                  <a:lnTo>
                    <a:pt x="4954552" y="261747"/>
                  </a:lnTo>
                  <a:lnTo>
                    <a:pt x="4988584" y="281600"/>
                  </a:lnTo>
                  <a:lnTo>
                    <a:pt x="4998796" y="282193"/>
                  </a:lnTo>
                  <a:lnTo>
                    <a:pt x="5009081" y="281644"/>
                  </a:lnTo>
                  <a:lnTo>
                    <a:pt x="5043585" y="257516"/>
                  </a:lnTo>
                  <a:lnTo>
                    <a:pt x="5047564" y="207899"/>
                  </a:lnTo>
                  <a:lnTo>
                    <a:pt x="5047564" y="66675"/>
                  </a:lnTo>
                  <a:lnTo>
                    <a:pt x="5099126" y="66675"/>
                  </a:lnTo>
                  <a:lnTo>
                    <a:pt x="5099126" y="200787"/>
                  </a:lnTo>
                  <a:lnTo>
                    <a:pt x="5098864" y="222071"/>
                  </a:lnTo>
                  <a:lnTo>
                    <a:pt x="5094935" y="265684"/>
                  </a:lnTo>
                  <a:lnTo>
                    <a:pt x="5073365" y="303924"/>
                  </a:lnTo>
                  <a:lnTo>
                    <a:pt x="5039325" y="321923"/>
                  </a:lnTo>
                  <a:lnTo>
                    <a:pt x="5000320" y="326263"/>
                  </a:lnTo>
                  <a:lnTo>
                    <a:pt x="4983149" y="325739"/>
                  </a:lnTo>
                  <a:lnTo>
                    <a:pt x="4944948" y="317880"/>
                  </a:lnTo>
                  <a:lnTo>
                    <a:pt x="4910001" y="289073"/>
                  </a:lnTo>
                  <a:lnTo>
                    <a:pt x="4896799" y="240442"/>
                  </a:lnTo>
                  <a:lnTo>
                    <a:pt x="4895545" y="202818"/>
                  </a:lnTo>
                  <a:lnTo>
                    <a:pt x="4895545" y="66675"/>
                  </a:lnTo>
                  <a:close/>
                </a:path>
                <a:path w="8213725" h="326390">
                  <a:moveTo>
                    <a:pt x="4286453" y="66675"/>
                  </a:moveTo>
                  <a:lnTo>
                    <a:pt x="4338015" y="66675"/>
                  </a:lnTo>
                  <a:lnTo>
                    <a:pt x="4338015" y="167131"/>
                  </a:lnTo>
                  <a:lnTo>
                    <a:pt x="4438980" y="167131"/>
                  </a:lnTo>
                  <a:lnTo>
                    <a:pt x="4438980" y="66675"/>
                  </a:lnTo>
                  <a:lnTo>
                    <a:pt x="4490542" y="66675"/>
                  </a:lnTo>
                  <a:lnTo>
                    <a:pt x="4490542" y="321945"/>
                  </a:lnTo>
                  <a:lnTo>
                    <a:pt x="4438980" y="321945"/>
                  </a:lnTo>
                  <a:lnTo>
                    <a:pt x="4438980" y="210312"/>
                  </a:lnTo>
                  <a:lnTo>
                    <a:pt x="4338015" y="210312"/>
                  </a:lnTo>
                  <a:lnTo>
                    <a:pt x="4338015" y="321945"/>
                  </a:lnTo>
                  <a:lnTo>
                    <a:pt x="4286453" y="321945"/>
                  </a:lnTo>
                  <a:lnTo>
                    <a:pt x="4286453" y="66675"/>
                  </a:lnTo>
                  <a:close/>
                </a:path>
                <a:path w="8213725" h="326390">
                  <a:moveTo>
                    <a:pt x="4030802" y="66675"/>
                  </a:moveTo>
                  <a:lnTo>
                    <a:pt x="4080967" y="66675"/>
                  </a:lnTo>
                  <a:lnTo>
                    <a:pt x="4185361" y="237109"/>
                  </a:lnTo>
                  <a:lnTo>
                    <a:pt x="4185361" y="66675"/>
                  </a:lnTo>
                  <a:lnTo>
                    <a:pt x="4233240" y="66675"/>
                  </a:lnTo>
                  <a:lnTo>
                    <a:pt x="4233240" y="321945"/>
                  </a:lnTo>
                  <a:lnTo>
                    <a:pt x="4181551" y="321945"/>
                  </a:lnTo>
                  <a:lnTo>
                    <a:pt x="4078681" y="155448"/>
                  </a:lnTo>
                  <a:lnTo>
                    <a:pt x="4078681" y="321945"/>
                  </a:lnTo>
                  <a:lnTo>
                    <a:pt x="4030802" y="321945"/>
                  </a:lnTo>
                  <a:lnTo>
                    <a:pt x="4030802" y="66675"/>
                  </a:lnTo>
                  <a:close/>
                </a:path>
                <a:path w="8213725" h="326390">
                  <a:moveTo>
                    <a:pt x="3928059" y="66675"/>
                  </a:moveTo>
                  <a:lnTo>
                    <a:pt x="3979621" y="66675"/>
                  </a:lnTo>
                  <a:lnTo>
                    <a:pt x="3979621" y="321945"/>
                  </a:lnTo>
                  <a:lnTo>
                    <a:pt x="3928059" y="321945"/>
                  </a:lnTo>
                  <a:lnTo>
                    <a:pt x="3928059" y="66675"/>
                  </a:lnTo>
                  <a:close/>
                </a:path>
                <a:path w="8213725" h="326390">
                  <a:moveTo>
                    <a:pt x="3673805" y="66675"/>
                  </a:moveTo>
                  <a:lnTo>
                    <a:pt x="3725367" y="66675"/>
                  </a:lnTo>
                  <a:lnTo>
                    <a:pt x="3725367" y="167131"/>
                  </a:lnTo>
                  <a:lnTo>
                    <a:pt x="3826332" y="167131"/>
                  </a:lnTo>
                  <a:lnTo>
                    <a:pt x="3826332" y="66675"/>
                  </a:lnTo>
                  <a:lnTo>
                    <a:pt x="3877894" y="66675"/>
                  </a:lnTo>
                  <a:lnTo>
                    <a:pt x="3877894" y="321945"/>
                  </a:lnTo>
                  <a:lnTo>
                    <a:pt x="3826332" y="321945"/>
                  </a:lnTo>
                  <a:lnTo>
                    <a:pt x="3826332" y="210312"/>
                  </a:lnTo>
                  <a:lnTo>
                    <a:pt x="3725367" y="210312"/>
                  </a:lnTo>
                  <a:lnTo>
                    <a:pt x="3725367" y="321945"/>
                  </a:lnTo>
                  <a:lnTo>
                    <a:pt x="3673805" y="321945"/>
                  </a:lnTo>
                  <a:lnTo>
                    <a:pt x="3673805" y="66675"/>
                  </a:lnTo>
                  <a:close/>
                </a:path>
                <a:path w="8213725" h="326390">
                  <a:moveTo>
                    <a:pt x="3320618" y="66675"/>
                  </a:moveTo>
                  <a:lnTo>
                    <a:pt x="3370783" y="66675"/>
                  </a:lnTo>
                  <a:lnTo>
                    <a:pt x="3475177" y="237109"/>
                  </a:lnTo>
                  <a:lnTo>
                    <a:pt x="3475177" y="66675"/>
                  </a:lnTo>
                  <a:lnTo>
                    <a:pt x="3523056" y="66675"/>
                  </a:lnTo>
                  <a:lnTo>
                    <a:pt x="3523056" y="321945"/>
                  </a:lnTo>
                  <a:lnTo>
                    <a:pt x="3471367" y="321945"/>
                  </a:lnTo>
                  <a:lnTo>
                    <a:pt x="3368497" y="155448"/>
                  </a:lnTo>
                  <a:lnTo>
                    <a:pt x="3368497" y="321945"/>
                  </a:lnTo>
                  <a:lnTo>
                    <a:pt x="3320618" y="321945"/>
                  </a:lnTo>
                  <a:lnTo>
                    <a:pt x="3320618" y="66675"/>
                  </a:lnTo>
                  <a:close/>
                </a:path>
                <a:path w="8213725" h="326390">
                  <a:moveTo>
                    <a:pt x="3082366" y="66675"/>
                  </a:moveTo>
                  <a:lnTo>
                    <a:pt x="3271596" y="66675"/>
                  </a:lnTo>
                  <a:lnTo>
                    <a:pt x="3271596" y="109854"/>
                  </a:lnTo>
                  <a:lnTo>
                    <a:pt x="3133801" y="109854"/>
                  </a:lnTo>
                  <a:lnTo>
                    <a:pt x="3133801" y="166497"/>
                  </a:lnTo>
                  <a:lnTo>
                    <a:pt x="3262071" y="166497"/>
                  </a:lnTo>
                  <a:lnTo>
                    <a:pt x="3262071" y="209423"/>
                  </a:lnTo>
                  <a:lnTo>
                    <a:pt x="3133801" y="209423"/>
                  </a:lnTo>
                  <a:lnTo>
                    <a:pt x="3133801" y="278891"/>
                  </a:lnTo>
                  <a:lnTo>
                    <a:pt x="3276422" y="278891"/>
                  </a:lnTo>
                  <a:lnTo>
                    <a:pt x="3276422" y="321945"/>
                  </a:lnTo>
                  <a:lnTo>
                    <a:pt x="3082366" y="321945"/>
                  </a:lnTo>
                  <a:lnTo>
                    <a:pt x="3082366" y="66675"/>
                  </a:lnTo>
                  <a:close/>
                </a:path>
                <a:path w="8213725" h="326390">
                  <a:moveTo>
                    <a:pt x="2980131" y="66675"/>
                  </a:moveTo>
                  <a:lnTo>
                    <a:pt x="3031693" y="66675"/>
                  </a:lnTo>
                  <a:lnTo>
                    <a:pt x="3031693" y="321945"/>
                  </a:lnTo>
                  <a:lnTo>
                    <a:pt x="2980131" y="321945"/>
                  </a:lnTo>
                  <a:lnTo>
                    <a:pt x="2980131" y="66675"/>
                  </a:lnTo>
                  <a:close/>
                </a:path>
                <a:path w="8213725" h="326390">
                  <a:moveTo>
                    <a:pt x="2725750" y="66675"/>
                  </a:moveTo>
                  <a:lnTo>
                    <a:pt x="2819730" y="66675"/>
                  </a:lnTo>
                  <a:lnTo>
                    <a:pt x="2834946" y="66986"/>
                  </a:lnTo>
                  <a:lnTo>
                    <a:pt x="2879733" y="75753"/>
                  </a:lnTo>
                  <a:lnTo>
                    <a:pt x="2914990" y="104655"/>
                  </a:lnTo>
                  <a:lnTo>
                    <a:pt x="2935137" y="150068"/>
                  </a:lnTo>
                  <a:lnTo>
                    <a:pt x="2939745" y="197485"/>
                  </a:lnTo>
                  <a:lnTo>
                    <a:pt x="2939175" y="212820"/>
                  </a:lnTo>
                  <a:lnTo>
                    <a:pt x="2930728" y="254253"/>
                  </a:lnTo>
                  <a:lnTo>
                    <a:pt x="2904312" y="296545"/>
                  </a:lnTo>
                  <a:lnTo>
                    <a:pt x="2868244" y="316484"/>
                  </a:lnTo>
                  <a:lnTo>
                    <a:pt x="2822524" y="321945"/>
                  </a:lnTo>
                  <a:lnTo>
                    <a:pt x="2725750" y="321945"/>
                  </a:lnTo>
                  <a:lnTo>
                    <a:pt x="2725750" y="210565"/>
                  </a:lnTo>
                  <a:lnTo>
                    <a:pt x="2699207" y="210565"/>
                  </a:lnTo>
                  <a:lnTo>
                    <a:pt x="2699207" y="178053"/>
                  </a:lnTo>
                  <a:lnTo>
                    <a:pt x="2725750" y="178053"/>
                  </a:lnTo>
                  <a:lnTo>
                    <a:pt x="2725750" y="66675"/>
                  </a:lnTo>
                  <a:close/>
                </a:path>
                <a:path w="8213725" h="326390">
                  <a:moveTo>
                    <a:pt x="2109673" y="66675"/>
                  </a:moveTo>
                  <a:lnTo>
                    <a:pt x="2161235" y="66675"/>
                  </a:lnTo>
                  <a:lnTo>
                    <a:pt x="2161235" y="204977"/>
                  </a:lnTo>
                  <a:lnTo>
                    <a:pt x="2161354" y="219932"/>
                  </a:lnTo>
                  <a:lnTo>
                    <a:pt x="2168680" y="261747"/>
                  </a:lnTo>
                  <a:lnTo>
                    <a:pt x="2202712" y="281600"/>
                  </a:lnTo>
                  <a:lnTo>
                    <a:pt x="2212924" y="282193"/>
                  </a:lnTo>
                  <a:lnTo>
                    <a:pt x="2223209" y="281644"/>
                  </a:lnTo>
                  <a:lnTo>
                    <a:pt x="2257713" y="257516"/>
                  </a:lnTo>
                  <a:lnTo>
                    <a:pt x="2261692" y="207899"/>
                  </a:lnTo>
                  <a:lnTo>
                    <a:pt x="2261692" y="66675"/>
                  </a:lnTo>
                  <a:lnTo>
                    <a:pt x="2313254" y="66675"/>
                  </a:lnTo>
                  <a:lnTo>
                    <a:pt x="2313254" y="200787"/>
                  </a:lnTo>
                  <a:lnTo>
                    <a:pt x="2312992" y="222071"/>
                  </a:lnTo>
                  <a:lnTo>
                    <a:pt x="2309063" y="265684"/>
                  </a:lnTo>
                  <a:lnTo>
                    <a:pt x="2287493" y="303924"/>
                  </a:lnTo>
                  <a:lnTo>
                    <a:pt x="2253453" y="321923"/>
                  </a:lnTo>
                  <a:lnTo>
                    <a:pt x="2214448" y="326263"/>
                  </a:lnTo>
                  <a:lnTo>
                    <a:pt x="2197277" y="325739"/>
                  </a:lnTo>
                  <a:lnTo>
                    <a:pt x="2159076" y="317880"/>
                  </a:lnTo>
                  <a:lnTo>
                    <a:pt x="2124129" y="289073"/>
                  </a:lnTo>
                  <a:lnTo>
                    <a:pt x="2110927" y="240442"/>
                  </a:lnTo>
                  <a:lnTo>
                    <a:pt x="2109673" y="202818"/>
                  </a:lnTo>
                  <a:lnTo>
                    <a:pt x="2109673" y="66675"/>
                  </a:lnTo>
                  <a:close/>
                </a:path>
                <a:path w="8213725" h="326390">
                  <a:moveTo>
                    <a:pt x="1854149" y="66675"/>
                  </a:moveTo>
                  <a:lnTo>
                    <a:pt x="1962607" y="66675"/>
                  </a:lnTo>
                  <a:lnTo>
                    <a:pt x="1981681" y="67103"/>
                  </a:lnTo>
                  <a:lnTo>
                    <a:pt x="2022043" y="73532"/>
                  </a:lnTo>
                  <a:lnTo>
                    <a:pt x="2051761" y="98044"/>
                  </a:lnTo>
                  <a:lnTo>
                    <a:pt x="2062937" y="138175"/>
                  </a:lnTo>
                  <a:lnTo>
                    <a:pt x="2061887" y="151937"/>
                  </a:lnTo>
                  <a:lnTo>
                    <a:pt x="2036541" y="194151"/>
                  </a:lnTo>
                  <a:lnTo>
                    <a:pt x="1995500" y="209296"/>
                  </a:lnTo>
                  <a:lnTo>
                    <a:pt x="2003505" y="214274"/>
                  </a:lnTo>
                  <a:lnTo>
                    <a:pt x="2035949" y="246935"/>
                  </a:lnTo>
                  <a:lnTo>
                    <a:pt x="2083638" y="321945"/>
                  </a:lnTo>
                  <a:lnTo>
                    <a:pt x="2022043" y="321945"/>
                  </a:lnTo>
                  <a:lnTo>
                    <a:pt x="1984705" y="266446"/>
                  </a:lnTo>
                  <a:lnTo>
                    <a:pt x="1975583" y="252892"/>
                  </a:lnTo>
                  <a:lnTo>
                    <a:pt x="1947494" y="220217"/>
                  </a:lnTo>
                  <a:lnTo>
                    <a:pt x="1916125" y="215391"/>
                  </a:lnTo>
                  <a:lnTo>
                    <a:pt x="1905711" y="215391"/>
                  </a:lnTo>
                  <a:lnTo>
                    <a:pt x="1905711" y="321945"/>
                  </a:lnTo>
                  <a:lnTo>
                    <a:pt x="1854149" y="321945"/>
                  </a:lnTo>
                  <a:lnTo>
                    <a:pt x="1854149" y="66675"/>
                  </a:lnTo>
                  <a:close/>
                </a:path>
                <a:path w="8213725" h="326390">
                  <a:moveTo>
                    <a:pt x="1619326" y="66675"/>
                  </a:moveTo>
                  <a:lnTo>
                    <a:pt x="1822145" y="66675"/>
                  </a:lnTo>
                  <a:lnTo>
                    <a:pt x="1822145" y="109854"/>
                  </a:lnTo>
                  <a:lnTo>
                    <a:pt x="1746580" y="109854"/>
                  </a:lnTo>
                  <a:lnTo>
                    <a:pt x="1746580" y="321945"/>
                  </a:lnTo>
                  <a:lnTo>
                    <a:pt x="1695018" y="321945"/>
                  </a:lnTo>
                  <a:lnTo>
                    <a:pt x="1695018" y="109854"/>
                  </a:lnTo>
                  <a:lnTo>
                    <a:pt x="1619326" y="109854"/>
                  </a:lnTo>
                  <a:lnTo>
                    <a:pt x="1619326" y="66675"/>
                  </a:lnTo>
                  <a:close/>
                </a:path>
                <a:path w="8213725" h="326390">
                  <a:moveTo>
                    <a:pt x="1284554" y="66675"/>
                  </a:moveTo>
                  <a:lnTo>
                    <a:pt x="1334719" y="66675"/>
                  </a:lnTo>
                  <a:lnTo>
                    <a:pt x="1439113" y="237109"/>
                  </a:lnTo>
                  <a:lnTo>
                    <a:pt x="1439113" y="66675"/>
                  </a:lnTo>
                  <a:lnTo>
                    <a:pt x="1486992" y="66675"/>
                  </a:lnTo>
                  <a:lnTo>
                    <a:pt x="1486992" y="321945"/>
                  </a:lnTo>
                  <a:lnTo>
                    <a:pt x="1435303" y="321945"/>
                  </a:lnTo>
                  <a:lnTo>
                    <a:pt x="1332433" y="155448"/>
                  </a:lnTo>
                  <a:lnTo>
                    <a:pt x="1332433" y="321945"/>
                  </a:lnTo>
                  <a:lnTo>
                    <a:pt x="1284554" y="321945"/>
                  </a:lnTo>
                  <a:lnTo>
                    <a:pt x="1284554" y="66675"/>
                  </a:lnTo>
                  <a:close/>
                </a:path>
                <a:path w="8213725" h="326390">
                  <a:moveTo>
                    <a:pt x="1046302" y="66675"/>
                  </a:moveTo>
                  <a:lnTo>
                    <a:pt x="1235532" y="66675"/>
                  </a:lnTo>
                  <a:lnTo>
                    <a:pt x="1235532" y="109854"/>
                  </a:lnTo>
                  <a:lnTo>
                    <a:pt x="1097737" y="109854"/>
                  </a:lnTo>
                  <a:lnTo>
                    <a:pt x="1097737" y="166497"/>
                  </a:lnTo>
                  <a:lnTo>
                    <a:pt x="1226007" y="166497"/>
                  </a:lnTo>
                  <a:lnTo>
                    <a:pt x="1226007" y="209423"/>
                  </a:lnTo>
                  <a:lnTo>
                    <a:pt x="1097737" y="209423"/>
                  </a:lnTo>
                  <a:lnTo>
                    <a:pt x="1097737" y="278891"/>
                  </a:lnTo>
                  <a:lnTo>
                    <a:pt x="1240358" y="278891"/>
                  </a:lnTo>
                  <a:lnTo>
                    <a:pt x="1240358" y="321945"/>
                  </a:lnTo>
                  <a:lnTo>
                    <a:pt x="1046302" y="321945"/>
                  </a:lnTo>
                  <a:lnTo>
                    <a:pt x="1046302" y="66675"/>
                  </a:lnTo>
                  <a:close/>
                </a:path>
                <a:path w="8213725" h="326390">
                  <a:moveTo>
                    <a:pt x="944067" y="66675"/>
                  </a:moveTo>
                  <a:lnTo>
                    <a:pt x="995629" y="66675"/>
                  </a:lnTo>
                  <a:lnTo>
                    <a:pt x="995629" y="321945"/>
                  </a:lnTo>
                  <a:lnTo>
                    <a:pt x="944067" y="321945"/>
                  </a:lnTo>
                  <a:lnTo>
                    <a:pt x="944067" y="66675"/>
                  </a:lnTo>
                  <a:close/>
                </a:path>
                <a:path w="8213725" h="326390">
                  <a:moveTo>
                    <a:pt x="690321" y="66675"/>
                  </a:moveTo>
                  <a:lnTo>
                    <a:pt x="741870" y="66675"/>
                  </a:lnTo>
                  <a:lnTo>
                    <a:pt x="741870" y="180086"/>
                  </a:lnTo>
                  <a:lnTo>
                    <a:pt x="846023" y="66675"/>
                  </a:lnTo>
                  <a:lnTo>
                    <a:pt x="915238" y="66675"/>
                  </a:lnTo>
                  <a:lnTo>
                    <a:pt x="819226" y="166115"/>
                  </a:lnTo>
                  <a:lnTo>
                    <a:pt x="920572" y="321945"/>
                  </a:lnTo>
                  <a:lnTo>
                    <a:pt x="853770" y="321945"/>
                  </a:lnTo>
                  <a:lnTo>
                    <a:pt x="783653" y="202184"/>
                  </a:lnTo>
                  <a:lnTo>
                    <a:pt x="741870" y="244855"/>
                  </a:lnTo>
                  <a:lnTo>
                    <a:pt x="741870" y="321945"/>
                  </a:lnTo>
                  <a:lnTo>
                    <a:pt x="690321" y="321945"/>
                  </a:lnTo>
                  <a:lnTo>
                    <a:pt x="690321" y="66675"/>
                  </a:lnTo>
                  <a:close/>
                </a:path>
                <a:path w="8213725" h="326390">
                  <a:moveTo>
                    <a:pt x="72428" y="65658"/>
                  </a:moveTo>
                  <a:lnTo>
                    <a:pt x="112140" y="65658"/>
                  </a:lnTo>
                  <a:lnTo>
                    <a:pt x="112140" y="321945"/>
                  </a:lnTo>
                  <a:lnTo>
                    <a:pt x="63207" y="321945"/>
                  </a:lnTo>
                  <a:lnTo>
                    <a:pt x="63207" y="137540"/>
                  </a:lnTo>
                  <a:lnTo>
                    <a:pt x="49199" y="149282"/>
                  </a:lnTo>
                  <a:lnTo>
                    <a:pt x="33994" y="159369"/>
                  </a:lnTo>
                  <a:lnTo>
                    <a:pt x="17595" y="167812"/>
                  </a:lnTo>
                  <a:lnTo>
                    <a:pt x="0" y="174625"/>
                  </a:lnTo>
                  <a:lnTo>
                    <a:pt x="0" y="130175"/>
                  </a:lnTo>
                  <a:lnTo>
                    <a:pt x="9779" y="126392"/>
                  </a:lnTo>
                  <a:lnTo>
                    <a:pt x="19975" y="121157"/>
                  </a:lnTo>
                  <a:lnTo>
                    <a:pt x="51966" y="97305"/>
                  </a:lnTo>
                  <a:lnTo>
                    <a:pt x="67372" y="76922"/>
                  </a:lnTo>
                  <a:lnTo>
                    <a:pt x="72428" y="65658"/>
                  </a:lnTo>
                  <a:close/>
                </a:path>
                <a:path w="8213725" h="326390">
                  <a:moveTo>
                    <a:pt x="8101406" y="62356"/>
                  </a:moveTo>
                  <a:lnTo>
                    <a:pt x="8143697" y="67325"/>
                  </a:lnTo>
                  <a:lnTo>
                    <a:pt x="8187845" y="93176"/>
                  </a:lnTo>
                  <a:lnTo>
                    <a:pt x="8209991" y="137413"/>
                  </a:lnTo>
                  <a:lnTo>
                    <a:pt x="8158810" y="146938"/>
                  </a:lnTo>
                  <a:lnTo>
                    <a:pt x="8155545" y="138009"/>
                  </a:lnTo>
                  <a:lnTo>
                    <a:pt x="8151079" y="130079"/>
                  </a:lnTo>
                  <a:lnTo>
                    <a:pt x="8112076" y="107094"/>
                  </a:lnTo>
                  <a:lnTo>
                    <a:pt x="8101406" y="106425"/>
                  </a:lnTo>
                  <a:lnTo>
                    <a:pt x="8085332" y="107759"/>
                  </a:lnTo>
                  <a:lnTo>
                    <a:pt x="8047685" y="127761"/>
                  </a:lnTo>
                  <a:lnTo>
                    <a:pt x="8028986" y="171571"/>
                  </a:lnTo>
                  <a:lnTo>
                    <a:pt x="8027746" y="191388"/>
                  </a:lnTo>
                  <a:lnTo>
                    <a:pt x="8029008" y="212651"/>
                  </a:lnTo>
                  <a:lnTo>
                    <a:pt x="8047939" y="259461"/>
                  </a:lnTo>
                  <a:lnTo>
                    <a:pt x="8085301" y="280785"/>
                  </a:lnTo>
                  <a:lnTo>
                    <a:pt x="8100898" y="282193"/>
                  </a:lnTo>
                  <a:lnTo>
                    <a:pt x="8108994" y="281809"/>
                  </a:lnTo>
                  <a:lnTo>
                    <a:pt x="8148443" y="268874"/>
                  </a:lnTo>
                  <a:lnTo>
                    <a:pt x="8161223" y="260476"/>
                  </a:lnTo>
                  <a:lnTo>
                    <a:pt x="8161223" y="228091"/>
                  </a:lnTo>
                  <a:lnTo>
                    <a:pt x="8102295" y="228091"/>
                  </a:lnTo>
                  <a:lnTo>
                    <a:pt x="8102295" y="185038"/>
                  </a:lnTo>
                  <a:lnTo>
                    <a:pt x="8213293" y="185038"/>
                  </a:lnTo>
                  <a:lnTo>
                    <a:pt x="8213293" y="286765"/>
                  </a:lnTo>
                  <a:lnTo>
                    <a:pt x="8180860" y="308161"/>
                  </a:lnTo>
                  <a:lnTo>
                    <a:pt x="8135505" y="323294"/>
                  </a:lnTo>
                  <a:lnTo>
                    <a:pt x="8104200" y="326263"/>
                  </a:lnTo>
                  <a:lnTo>
                    <a:pt x="8084767" y="325215"/>
                  </a:lnTo>
                  <a:lnTo>
                    <a:pt x="8034350" y="309499"/>
                  </a:lnTo>
                  <a:lnTo>
                    <a:pt x="7998024" y="276209"/>
                  </a:lnTo>
                  <a:lnTo>
                    <a:pt x="7978390" y="228790"/>
                  </a:lnTo>
                  <a:lnTo>
                    <a:pt x="7974660" y="193421"/>
                  </a:lnTo>
                  <a:lnTo>
                    <a:pt x="7975688" y="174061"/>
                  </a:lnTo>
                  <a:lnTo>
                    <a:pt x="7991297" y="122554"/>
                  </a:lnTo>
                  <a:lnTo>
                    <a:pt x="8025122" y="84228"/>
                  </a:lnTo>
                  <a:lnTo>
                    <a:pt x="8067814" y="65516"/>
                  </a:lnTo>
                  <a:lnTo>
                    <a:pt x="8083860" y="63144"/>
                  </a:lnTo>
                  <a:lnTo>
                    <a:pt x="8101406" y="62356"/>
                  </a:lnTo>
                  <a:close/>
                </a:path>
                <a:path w="8213725" h="326390">
                  <a:moveTo>
                    <a:pt x="7563053" y="62356"/>
                  </a:moveTo>
                  <a:lnTo>
                    <a:pt x="7613916" y="71104"/>
                  </a:lnTo>
                  <a:lnTo>
                    <a:pt x="7653350" y="97281"/>
                  </a:lnTo>
                  <a:lnTo>
                    <a:pt x="7678781" y="139128"/>
                  </a:lnTo>
                  <a:lnTo>
                    <a:pt x="7687259" y="194690"/>
                  </a:lnTo>
                  <a:lnTo>
                    <a:pt x="7685161" y="223883"/>
                  </a:lnTo>
                  <a:lnTo>
                    <a:pt x="7668346" y="272218"/>
                  </a:lnTo>
                  <a:lnTo>
                    <a:pt x="7635413" y="306653"/>
                  </a:lnTo>
                  <a:lnTo>
                    <a:pt x="7590507" y="324092"/>
                  </a:lnTo>
                  <a:lnTo>
                    <a:pt x="7563815" y="326263"/>
                  </a:lnTo>
                  <a:lnTo>
                    <a:pt x="7536789" y="324096"/>
                  </a:lnTo>
                  <a:lnTo>
                    <a:pt x="7491502" y="306760"/>
                  </a:lnTo>
                  <a:lnTo>
                    <a:pt x="7458522" y="272540"/>
                  </a:lnTo>
                  <a:lnTo>
                    <a:pt x="7441706" y="224672"/>
                  </a:lnTo>
                  <a:lnTo>
                    <a:pt x="7439609" y="195834"/>
                  </a:lnTo>
                  <a:lnTo>
                    <a:pt x="7440345" y="177166"/>
                  </a:lnTo>
                  <a:lnTo>
                    <a:pt x="7451293" y="130428"/>
                  </a:lnTo>
                  <a:lnTo>
                    <a:pt x="7475042" y="95376"/>
                  </a:lnTo>
                  <a:lnTo>
                    <a:pt x="7508062" y="72390"/>
                  </a:lnTo>
                  <a:lnTo>
                    <a:pt x="7547960" y="62978"/>
                  </a:lnTo>
                  <a:lnTo>
                    <a:pt x="7563053" y="62356"/>
                  </a:lnTo>
                  <a:close/>
                </a:path>
                <a:path w="8213725" h="326390">
                  <a:moveTo>
                    <a:pt x="5914085" y="62356"/>
                  </a:moveTo>
                  <a:lnTo>
                    <a:pt x="5964948" y="71104"/>
                  </a:lnTo>
                  <a:lnTo>
                    <a:pt x="6004382" y="97281"/>
                  </a:lnTo>
                  <a:lnTo>
                    <a:pt x="6029813" y="139128"/>
                  </a:lnTo>
                  <a:lnTo>
                    <a:pt x="6038291" y="194690"/>
                  </a:lnTo>
                  <a:lnTo>
                    <a:pt x="6036193" y="223883"/>
                  </a:lnTo>
                  <a:lnTo>
                    <a:pt x="6019378" y="272218"/>
                  </a:lnTo>
                  <a:lnTo>
                    <a:pt x="5986445" y="306653"/>
                  </a:lnTo>
                  <a:lnTo>
                    <a:pt x="5941539" y="324092"/>
                  </a:lnTo>
                  <a:lnTo>
                    <a:pt x="5914847" y="326263"/>
                  </a:lnTo>
                  <a:lnTo>
                    <a:pt x="5887821" y="324096"/>
                  </a:lnTo>
                  <a:lnTo>
                    <a:pt x="5842534" y="306760"/>
                  </a:lnTo>
                  <a:lnTo>
                    <a:pt x="5809554" y="272540"/>
                  </a:lnTo>
                  <a:lnTo>
                    <a:pt x="5792738" y="224672"/>
                  </a:lnTo>
                  <a:lnTo>
                    <a:pt x="5790641" y="195834"/>
                  </a:lnTo>
                  <a:lnTo>
                    <a:pt x="5791377" y="177166"/>
                  </a:lnTo>
                  <a:lnTo>
                    <a:pt x="5802325" y="130428"/>
                  </a:lnTo>
                  <a:lnTo>
                    <a:pt x="5826074" y="95376"/>
                  </a:lnTo>
                  <a:lnTo>
                    <a:pt x="5859094" y="72390"/>
                  </a:lnTo>
                  <a:lnTo>
                    <a:pt x="5898992" y="62978"/>
                  </a:lnTo>
                  <a:lnTo>
                    <a:pt x="5914085" y="62356"/>
                  </a:lnTo>
                  <a:close/>
                </a:path>
                <a:path w="8213725" h="326390">
                  <a:moveTo>
                    <a:pt x="4750257" y="62356"/>
                  </a:moveTo>
                  <a:lnTo>
                    <a:pt x="4792675" y="69246"/>
                  </a:lnTo>
                  <a:lnTo>
                    <a:pt x="4826330" y="90043"/>
                  </a:lnTo>
                  <a:lnTo>
                    <a:pt x="4847564" y="122600"/>
                  </a:lnTo>
                  <a:lnTo>
                    <a:pt x="4852492" y="137033"/>
                  </a:lnTo>
                  <a:lnTo>
                    <a:pt x="4801438" y="149225"/>
                  </a:lnTo>
                  <a:lnTo>
                    <a:pt x="4798552" y="139823"/>
                  </a:lnTo>
                  <a:lnTo>
                    <a:pt x="4794453" y="131445"/>
                  </a:lnTo>
                  <a:lnTo>
                    <a:pt x="4757494" y="107140"/>
                  </a:lnTo>
                  <a:lnTo>
                    <a:pt x="4747590" y="106425"/>
                  </a:lnTo>
                  <a:lnTo>
                    <a:pt x="4734066" y="107690"/>
                  </a:lnTo>
                  <a:lnTo>
                    <a:pt x="4693855" y="138511"/>
                  </a:lnTo>
                  <a:lnTo>
                    <a:pt x="4683836" y="192786"/>
                  </a:lnTo>
                  <a:lnTo>
                    <a:pt x="4684931" y="215241"/>
                  </a:lnTo>
                  <a:lnTo>
                    <a:pt x="4701362" y="261747"/>
                  </a:lnTo>
                  <a:lnTo>
                    <a:pt x="4746574" y="282193"/>
                  </a:lnTo>
                  <a:lnTo>
                    <a:pt x="4756502" y="281384"/>
                  </a:lnTo>
                  <a:lnTo>
                    <a:pt x="4794643" y="252380"/>
                  </a:lnTo>
                  <a:lnTo>
                    <a:pt x="4803216" y="228091"/>
                  </a:lnTo>
                  <a:lnTo>
                    <a:pt x="4853127" y="243966"/>
                  </a:lnTo>
                  <a:lnTo>
                    <a:pt x="4837823" y="280352"/>
                  </a:lnTo>
                  <a:lnTo>
                    <a:pt x="4800660" y="314904"/>
                  </a:lnTo>
                  <a:lnTo>
                    <a:pt x="4747082" y="326263"/>
                  </a:lnTo>
                  <a:lnTo>
                    <a:pt x="4722791" y="324096"/>
                  </a:lnTo>
                  <a:lnTo>
                    <a:pt x="4681020" y="306760"/>
                  </a:lnTo>
                  <a:lnTo>
                    <a:pt x="4649181" y="272587"/>
                  </a:lnTo>
                  <a:lnTo>
                    <a:pt x="4632798" y="225101"/>
                  </a:lnTo>
                  <a:lnTo>
                    <a:pt x="4630750" y="196596"/>
                  </a:lnTo>
                  <a:lnTo>
                    <a:pt x="4632817" y="166473"/>
                  </a:lnTo>
                  <a:lnTo>
                    <a:pt x="4649288" y="116943"/>
                  </a:lnTo>
                  <a:lnTo>
                    <a:pt x="4681409" y="82127"/>
                  </a:lnTo>
                  <a:lnTo>
                    <a:pt x="4724704" y="64549"/>
                  </a:lnTo>
                  <a:lnTo>
                    <a:pt x="4750257" y="62356"/>
                  </a:lnTo>
                  <a:close/>
                </a:path>
                <a:path w="8213725" h="326390">
                  <a:moveTo>
                    <a:pt x="2476449" y="62356"/>
                  </a:moveTo>
                  <a:lnTo>
                    <a:pt x="2518867" y="69246"/>
                  </a:lnTo>
                  <a:lnTo>
                    <a:pt x="2552522" y="90043"/>
                  </a:lnTo>
                  <a:lnTo>
                    <a:pt x="2573756" y="122600"/>
                  </a:lnTo>
                  <a:lnTo>
                    <a:pt x="2578684" y="137033"/>
                  </a:lnTo>
                  <a:lnTo>
                    <a:pt x="2527630" y="149225"/>
                  </a:lnTo>
                  <a:lnTo>
                    <a:pt x="2524744" y="139823"/>
                  </a:lnTo>
                  <a:lnTo>
                    <a:pt x="2520645" y="131445"/>
                  </a:lnTo>
                  <a:lnTo>
                    <a:pt x="2483686" y="107140"/>
                  </a:lnTo>
                  <a:lnTo>
                    <a:pt x="2473782" y="106425"/>
                  </a:lnTo>
                  <a:lnTo>
                    <a:pt x="2460258" y="107690"/>
                  </a:lnTo>
                  <a:lnTo>
                    <a:pt x="2420047" y="138511"/>
                  </a:lnTo>
                  <a:lnTo>
                    <a:pt x="2410028" y="192786"/>
                  </a:lnTo>
                  <a:lnTo>
                    <a:pt x="2411123" y="215241"/>
                  </a:lnTo>
                  <a:lnTo>
                    <a:pt x="2427554" y="261747"/>
                  </a:lnTo>
                  <a:lnTo>
                    <a:pt x="2472766" y="282193"/>
                  </a:lnTo>
                  <a:lnTo>
                    <a:pt x="2482694" y="281384"/>
                  </a:lnTo>
                  <a:lnTo>
                    <a:pt x="2520835" y="252380"/>
                  </a:lnTo>
                  <a:lnTo>
                    <a:pt x="2529408" y="228091"/>
                  </a:lnTo>
                  <a:lnTo>
                    <a:pt x="2579319" y="243966"/>
                  </a:lnTo>
                  <a:lnTo>
                    <a:pt x="2564015" y="280352"/>
                  </a:lnTo>
                  <a:lnTo>
                    <a:pt x="2526852" y="314904"/>
                  </a:lnTo>
                  <a:lnTo>
                    <a:pt x="2473274" y="326263"/>
                  </a:lnTo>
                  <a:lnTo>
                    <a:pt x="2448983" y="324096"/>
                  </a:lnTo>
                  <a:lnTo>
                    <a:pt x="2407212" y="306760"/>
                  </a:lnTo>
                  <a:lnTo>
                    <a:pt x="2375373" y="272587"/>
                  </a:lnTo>
                  <a:lnTo>
                    <a:pt x="2358990" y="225101"/>
                  </a:lnTo>
                  <a:lnTo>
                    <a:pt x="2356942" y="196596"/>
                  </a:lnTo>
                  <a:lnTo>
                    <a:pt x="2359009" y="166473"/>
                  </a:lnTo>
                  <a:lnTo>
                    <a:pt x="2375480" y="116943"/>
                  </a:lnTo>
                  <a:lnTo>
                    <a:pt x="2407601" y="82127"/>
                  </a:lnTo>
                  <a:lnTo>
                    <a:pt x="2450896" y="64549"/>
                  </a:lnTo>
                  <a:lnTo>
                    <a:pt x="2476449" y="62356"/>
                  </a:lnTo>
                  <a:close/>
                </a:path>
                <a:path w="8213725" h="326390">
                  <a:moveTo>
                    <a:pt x="7547305" y="35305"/>
                  </a:moveTo>
                  <a:lnTo>
                    <a:pt x="7578293" y="35305"/>
                  </a:lnTo>
                  <a:lnTo>
                    <a:pt x="7616266" y="57911"/>
                  </a:lnTo>
                  <a:lnTo>
                    <a:pt x="7581849" y="57911"/>
                  </a:lnTo>
                  <a:lnTo>
                    <a:pt x="7562799" y="45084"/>
                  </a:lnTo>
                  <a:lnTo>
                    <a:pt x="7543622" y="57911"/>
                  </a:lnTo>
                  <a:lnTo>
                    <a:pt x="7509332" y="57911"/>
                  </a:lnTo>
                  <a:lnTo>
                    <a:pt x="7547305" y="35305"/>
                  </a:lnTo>
                  <a:close/>
                </a:path>
                <a:path w="8213725" h="326390">
                  <a:moveTo>
                    <a:pt x="6726885" y="35305"/>
                  </a:moveTo>
                  <a:lnTo>
                    <a:pt x="6757873" y="35305"/>
                  </a:lnTo>
                  <a:lnTo>
                    <a:pt x="6795719" y="57911"/>
                  </a:lnTo>
                  <a:lnTo>
                    <a:pt x="6761429" y="57911"/>
                  </a:lnTo>
                  <a:lnTo>
                    <a:pt x="6742379" y="45084"/>
                  </a:lnTo>
                  <a:lnTo>
                    <a:pt x="6723202" y="57911"/>
                  </a:lnTo>
                  <a:lnTo>
                    <a:pt x="6688912" y="57911"/>
                  </a:lnTo>
                  <a:lnTo>
                    <a:pt x="6726885" y="35305"/>
                  </a:lnTo>
                  <a:close/>
                </a:path>
                <a:path w="8213725" h="326390">
                  <a:moveTo>
                    <a:pt x="5898337" y="35305"/>
                  </a:moveTo>
                  <a:lnTo>
                    <a:pt x="5929325" y="35305"/>
                  </a:lnTo>
                  <a:lnTo>
                    <a:pt x="5967298" y="57911"/>
                  </a:lnTo>
                  <a:lnTo>
                    <a:pt x="5932881" y="57911"/>
                  </a:lnTo>
                  <a:lnTo>
                    <a:pt x="5913831" y="45084"/>
                  </a:lnTo>
                  <a:lnTo>
                    <a:pt x="5894654" y="57911"/>
                  </a:lnTo>
                  <a:lnTo>
                    <a:pt x="5860364" y="57911"/>
                  </a:lnTo>
                  <a:lnTo>
                    <a:pt x="5898337" y="35305"/>
                  </a:lnTo>
                  <a:close/>
                </a:path>
                <a:path w="8213725" h="326390">
                  <a:moveTo>
                    <a:pt x="3166821" y="35305"/>
                  </a:moveTo>
                  <a:lnTo>
                    <a:pt x="3197809" y="35305"/>
                  </a:lnTo>
                  <a:lnTo>
                    <a:pt x="3235655" y="57911"/>
                  </a:lnTo>
                  <a:lnTo>
                    <a:pt x="3201365" y="57911"/>
                  </a:lnTo>
                  <a:lnTo>
                    <a:pt x="3182315" y="45084"/>
                  </a:lnTo>
                  <a:lnTo>
                    <a:pt x="3163138" y="57911"/>
                  </a:lnTo>
                  <a:lnTo>
                    <a:pt x="3128848" y="57911"/>
                  </a:lnTo>
                  <a:lnTo>
                    <a:pt x="3166821" y="35305"/>
                  </a:lnTo>
                  <a:close/>
                </a:path>
                <a:path w="8213725" h="326390">
                  <a:moveTo>
                    <a:pt x="1130757" y="35305"/>
                  </a:moveTo>
                  <a:lnTo>
                    <a:pt x="1161745" y="35305"/>
                  </a:lnTo>
                  <a:lnTo>
                    <a:pt x="1199591" y="57911"/>
                  </a:lnTo>
                  <a:lnTo>
                    <a:pt x="1165301" y="57911"/>
                  </a:lnTo>
                  <a:lnTo>
                    <a:pt x="1146251" y="45084"/>
                  </a:lnTo>
                  <a:lnTo>
                    <a:pt x="1127074" y="57911"/>
                  </a:lnTo>
                  <a:lnTo>
                    <a:pt x="1092784" y="57911"/>
                  </a:lnTo>
                  <a:lnTo>
                    <a:pt x="1130757" y="35305"/>
                  </a:lnTo>
                  <a:close/>
                </a:path>
                <a:path w="8213725" h="326390">
                  <a:moveTo>
                    <a:pt x="7562799" y="1016"/>
                  </a:moveTo>
                  <a:lnTo>
                    <a:pt x="7617663" y="1016"/>
                  </a:lnTo>
                  <a:lnTo>
                    <a:pt x="7572705" y="29464"/>
                  </a:lnTo>
                  <a:lnTo>
                    <a:pt x="7541717" y="29464"/>
                  </a:lnTo>
                  <a:lnTo>
                    <a:pt x="7562799" y="1016"/>
                  </a:lnTo>
                  <a:close/>
                </a:path>
                <a:path w="8213725" h="326390">
                  <a:moveTo>
                    <a:pt x="1146251" y="1016"/>
                  </a:moveTo>
                  <a:lnTo>
                    <a:pt x="1200988" y="1016"/>
                  </a:lnTo>
                  <a:lnTo>
                    <a:pt x="1156157" y="29464"/>
                  </a:lnTo>
                  <a:lnTo>
                    <a:pt x="1125169" y="29464"/>
                  </a:lnTo>
                  <a:lnTo>
                    <a:pt x="1146251" y="1016"/>
                  </a:lnTo>
                  <a:close/>
                </a:path>
                <a:path w="8213725" h="326390">
                  <a:moveTo>
                    <a:pt x="3902024" y="0"/>
                  </a:moveTo>
                  <a:lnTo>
                    <a:pt x="3956761" y="0"/>
                  </a:lnTo>
                  <a:lnTo>
                    <a:pt x="3980891" y="52070"/>
                  </a:lnTo>
                  <a:lnTo>
                    <a:pt x="3950030" y="52070"/>
                  </a:lnTo>
                  <a:lnTo>
                    <a:pt x="3902024" y="0"/>
                  </a:lnTo>
                  <a:close/>
                </a:path>
                <a:path w="8213725" h="326390">
                  <a:moveTo>
                    <a:pt x="2203907" y="0"/>
                  </a:moveTo>
                  <a:lnTo>
                    <a:pt x="2258644" y="0"/>
                  </a:lnTo>
                  <a:lnTo>
                    <a:pt x="2210765" y="52070"/>
                  </a:lnTo>
                  <a:lnTo>
                    <a:pt x="2179777" y="52070"/>
                  </a:lnTo>
                  <a:lnTo>
                    <a:pt x="2203907" y="0"/>
                  </a:lnTo>
                  <a:close/>
                </a:path>
              </a:pathLst>
            </a:custGeom>
            <a:ln w="9144">
              <a:solidFill>
                <a:srgbClr val="D03E0C"/>
              </a:solidFill>
            </a:ln>
          </p:spPr>
          <p:txBody>
            <a:bodyPr wrap="square" lIns="0" tIns="0" rIns="0" bIns="0" rtlCol="0"/>
            <a:lstStyle/>
            <a:p>
              <a:endParaRPr/>
            </a:p>
          </p:txBody>
        </p:sp>
        <p:sp>
          <p:nvSpPr>
            <p:cNvPr id="10" name="object 10"/>
            <p:cNvSpPr/>
            <p:nvPr/>
          </p:nvSpPr>
          <p:spPr>
            <a:xfrm>
              <a:off x="5426455" y="215011"/>
              <a:ext cx="84582" cy="67437"/>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3618738" y="219583"/>
              <a:ext cx="69850" cy="30480"/>
            </a:xfrm>
            <a:custGeom>
              <a:avLst/>
              <a:gdLst/>
              <a:ahLst/>
              <a:cxnLst/>
              <a:rect l="l" t="t" r="r" b="b"/>
              <a:pathLst>
                <a:path w="69850" h="30479">
                  <a:moveTo>
                    <a:pt x="23240" y="126"/>
                  </a:moveTo>
                  <a:lnTo>
                    <a:pt x="43293" y="960"/>
                  </a:lnTo>
                  <a:lnTo>
                    <a:pt x="57737" y="3270"/>
                  </a:lnTo>
                  <a:lnTo>
                    <a:pt x="66585" y="7056"/>
                  </a:lnTo>
                  <a:lnTo>
                    <a:pt x="69850" y="12319"/>
                  </a:lnTo>
                  <a:lnTo>
                    <a:pt x="68157" y="17746"/>
                  </a:lnTo>
                  <a:lnTo>
                    <a:pt x="62690" y="22209"/>
                  </a:lnTo>
                  <a:lnTo>
                    <a:pt x="53437" y="25695"/>
                  </a:lnTo>
                  <a:lnTo>
                    <a:pt x="40386" y="28194"/>
                  </a:lnTo>
                  <a:lnTo>
                    <a:pt x="40386" y="30480"/>
                  </a:lnTo>
                  <a:lnTo>
                    <a:pt x="24129" y="30480"/>
                  </a:lnTo>
                  <a:lnTo>
                    <a:pt x="24129" y="22733"/>
                  </a:lnTo>
                  <a:lnTo>
                    <a:pt x="28701" y="22478"/>
                  </a:lnTo>
                  <a:lnTo>
                    <a:pt x="32003" y="22225"/>
                  </a:lnTo>
                  <a:lnTo>
                    <a:pt x="34036" y="21717"/>
                  </a:lnTo>
                  <a:lnTo>
                    <a:pt x="39750" y="20447"/>
                  </a:lnTo>
                  <a:lnTo>
                    <a:pt x="42672" y="18796"/>
                  </a:lnTo>
                  <a:lnTo>
                    <a:pt x="42799" y="16891"/>
                  </a:lnTo>
                  <a:lnTo>
                    <a:pt x="42925" y="15367"/>
                  </a:lnTo>
                  <a:lnTo>
                    <a:pt x="41401" y="14097"/>
                  </a:lnTo>
                  <a:lnTo>
                    <a:pt x="38226" y="12953"/>
                  </a:lnTo>
                  <a:lnTo>
                    <a:pt x="33782" y="11557"/>
                  </a:lnTo>
                  <a:lnTo>
                    <a:pt x="26670" y="10795"/>
                  </a:lnTo>
                  <a:lnTo>
                    <a:pt x="16890" y="10795"/>
                  </a:lnTo>
                  <a:lnTo>
                    <a:pt x="15875" y="10795"/>
                  </a:lnTo>
                  <a:lnTo>
                    <a:pt x="13842" y="10922"/>
                  </a:lnTo>
                  <a:lnTo>
                    <a:pt x="10413" y="11302"/>
                  </a:lnTo>
                  <a:lnTo>
                    <a:pt x="7112" y="11811"/>
                  </a:lnTo>
                  <a:lnTo>
                    <a:pt x="4190" y="12065"/>
                  </a:lnTo>
                  <a:lnTo>
                    <a:pt x="1904" y="12192"/>
                  </a:lnTo>
                  <a:lnTo>
                    <a:pt x="0" y="762"/>
                  </a:lnTo>
                  <a:lnTo>
                    <a:pt x="4190" y="253"/>
                  </a:lnTo>
                  <a:lnTo>
                    <a:pt x="11937" y="0"/>
                  </a:lnTo>
                  <a:lnTo>
                    <a:pt x="23240" y="126"/>
                  </a:lnTo>
                  <a:close/>
                </a:path>
              </a:pathLst>
            </a:custGeom>
            <a:ln w="9144">
              <a:solidFill>
                <a:srgbClr val="D03E0C"/>
              </a:solidFill>
            </a:ln>
          </p:spPr>
          <p:txBody>
            <a:bodyPr wrap="square" lIns="0" tIns="0" rIns="0" bIns="0" rtlCol="0"/>
            <a:lstStyle/>
            <a:p>
              <a:endParaRPr/>
            </a:p>
          </p:txBody>
        </p:sp>
      </p:grpSp>
      <p:grpSp>
        <p:nvGrpSpPr>
          <p:cNvPr id="12" name="object 12"/>
          <p:cNvGrpSpPr/>
          <p:nvPr/>
        </p:nvGrpSpPr>
        <p:grpSpPr>
          <a:xfrm>
            <a:off x="2540380" y="709422"/>
            <a:ext cx="817880" cy="264795"/>
            <a:chOff x="2540380" y="709422"/>
            <a:chExt cx="817880" cy="264795"/>
          </a:xfrm>
        </p:grpSpPr>
        <p:sp>
          <p:nvSpPr>
            <p:cNvPr id="13" name="object 13"/>
            <p:cNvSpPr/>
            <p:nvPr/>
          </p:nvSpPr>
          <p:spPr>
            <a:xfrm>
              <a:off x="2544952" y="713994"/>
              <a:ext cx="808227" cy="255269"/>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2544952" y="713994"/>
              <a:ext cx="808355" cy="255270"/>
            </a:xfrm>
            <a:custGeom>
              <a:avLst/>
              <a:gdLst/>
              <a:ahLst/>
              <a:cxnLst/>
              <a:rect l="l" t="t" r="r" b="b"/>
              <a:pathLst>
                <a:path w="808354" h="255269">
                  <a:moveTo>
                    <a:pt x="611505" y="59562"/>
                  </a:moveTo>
                  <a:lnTo>
                    <a:pt x="576961" y="154304"/>
                  </a:lnTo>
                  <a:lnTo>
                    <a:pt x="646684" y="154304"/>
                  </a:lnTo>
                  <a:lnTo>
                    <a:pt x="611505" y="59562"/>
                  </a:lnTo>
                  <a:close/>
                </a:path>
                <a:path w="808354" h="255269">
                  <a:moveTo>
                    <a:pt x="756666" y="0"/>
                  </a:moveTo>
                  <a:lnTo>
                    <a:pt x="808227" y="0"/>
                  </a:lnTo>
                  <a:lnTo>
                    <a:pt x="808227" y="255269"/>
                  </a:lnTo>
                  <a:lnTo>
                    <a:pt x="756666" y="255269"/>
                  </a:lnTo>
                  <a:lnTo>
                    <a:pt x="756666" y="0"/>
                  </a:lnTo>
                  <a:close/>
                </a:path>
                <a:path w="808354" h="255269">
                  <a:moveTo>
                    <a:pt x="584835" y="0"/>
                  </a:moveTo>
                  <a:lnTo>
                    <a:pt x="639318" y="0"/>
                  </a:lnTo>
                  <a:lnTo>
                    <a:pt x="741552" y="255269"/>
                  </a:lnTo>
                  <a:lnTo>
                    <a:pt x="685546" y="255269"/>
                  </a:lnTo>
                  <a:lnTo>
                    <a:pt x="663194" y="197230"/>
                  </a:lnTo>
                  <a:lnTo>
                    <a:pt x="561213" y="197230"/>
                  </a:lnTo>
                  <a:lnTo>
                    <a:pt x="540131" y="255269"/>
                  </a:lnTo>
                  <a:lnTo>
                    <a:pt x="485394" y="255269"/>
                  </a:lnTo>
                  <a:lnTo>
                    <a:pt x="584835" y="0"/>
                  </a:lnTo>
                  <a:close/>
                </a:path>
                <a:path w="808354" h="255269">
                  <a:moveTo>
                    <a:pt x="255524" y="0"/>
                  </a:moveTo>
                  <a:lnTo>
                    <a:pt x="307086" y="0"/>
                  </a:lnTo>
                  <a:lnTo>
                    <a:pt x="307086" y="100456"/>
                  </a:lnTo>
                  <a:lnTo>
                    <a:pt x="408051" y="100456"/>
                  </a:lnTo>
                  <a:lnTo>
                    <a:pt x="408051" y="0"/>
                  </a:lnTo>
                  <a:lnTo>
                    <a:pt x="459613" y="0"/>
                  </a:lnTo>
                  <a:lnTo>
                    <a:pt x="459613" y="255269"/>
                  </a:lnTo>
                  <a:lnTo>
                    <a:pt x="408051" y="255269"/>
                  </a:lnTo>
                  <a:lnTo>
                    <a:pt x="408051" y="143636"/>
                  </a:lnTo>
                  <a:lnTo>
                    <a:pt x="307086" y="143636"/>
                  </a:lnTo>
                  <a:lnTo>
                    <a:pt x="307086" y="255269"/>
                  </a:lnTo>
                  <a:lnTo>
                    <a:pt x="255524" y="255269"/>
                  </a:lnTo>
                  <a:lnTo>
                    <a:pt x="255524" y="0"/>
                  </a:lnTo>
                  <a:close/>
                </a:path>
                <a:path w="808354" h="255269">
                  <a:moveTo>
                    <a:pt x="0" y="0"/>
                  </a:moveTo>
                  <a:lnTo>
                    <a:pt x="51562" y="0"/>
                  </a:lnTo>
                  <a:lnTo>
                    <a:pt x="51562" y="113410"/>
                  </a:lnTo>
                  <a:lnTo>
                    <a:pt x="155702" y="0"/>
                  </a:lnTo>
                  <a:lnTo>
                    <a:pt x="224917" y="0"/>
                  </a:lnTo>
                  <a:lnTo>
                    <a:pt x="128905" y="99440"/>
                  </a:lnTo>
                  <a:lnTo>
                    <a:pt x="230251" y="255269"/>
                  </a:lnTo>
                  <a:lnTo>
                    <a:pt x="163449" y="255269"/>
                  </a:lnTo>
                  <a:lnTo>
                    <a:pt x="93345" y="135508"/>
                  </a:lnTo>
                  <a:lnTo>
                    <a:pt x="51562" y="178180"/>
                  </a:lnTo>
                  <a:lnTo>
                    <a:pt x="51562" y="255269"/>
                  </a:lnTo>
                  <a:lnTo>
                    <a:pt x="0" y="255269"/>
                  </a:lnTo>
                  <a:lnTo>
                    <a:pt x="0" y="0"/>
                  </a:lnTo>
                  <a:close/>
                </a:path>
              </a:pathLst>
            </a:custGeom>
            <a:ln w="9144">
              <a:solidFill>
                <a:srgbClr val="D03E0C"/>
              </a:solidFill>
            </a:ln>
          </p:spPr>
          <p:txBody>
            <a:bodyPr wrap="square" lIns="0" tIns="0" rIns="0" bIns="0" rtlCol="0"/>
            <a:lstStyle/>
            <a:p>
              <a:endParaRPr/>
            </a:p>
          </p:txBody>
        </p:sp>
      </p:grpSp>
      <p:grpSp>
        <p:nvGrpSpPr>
          <p:cNvPr id="15" name="object 15"/>
          <p:cNvGrpSpPr/>
          <p:nvPr/>
        </p:nvGrpSpPr>
        <p:grpSpPr>
          <a:xfrm>
            <a:off x="3509645" y="642747"/>
            <a:ext cx="1539875" cy="335915"/>
            <a:chOff x="3509645" y="642747"/>
            <a:chExt cx="1539875" cy="335915"/>
          </a:xfrm>
        </p:grpSpPr>
        <p:sp>
          <p:nvSpPr>
            <p:cNvPr id="16" name="object 16"/>
            <p:cNvSpPr/>
            <p:nvPr/>
          </p:nvSpPr>
          <p:spPr>
            <a:xfrm>
              <a:off x="3514217" y="647319"/>
              <a:ext cx="1530604" cy="326263"/>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4368546" y="773557"/>
              <a:ext cx="69850" cy="95250"/>
            </a:xfrm>
            <a:custGeom>
              <a:avLst/>
              <a:gdLst/>
              <a:ahLst/>
              <a:cxnLst/>
              <a:rect l="l" t="t" r="r" b="b"/>
              <a:pathLst>
                <a:path w="69850" h="95250">
                  <a:moveTo>
                    <a:pt x="34543" y="0"/>
                  </a:moveTo>
                  <a:lnTo>
                    <a:pt x="0" y="94741"/>
                  </a:lnTo>
                  <a:lnTo>
                    <a:pt x="69723" y="94741"/>
                  </a:lnTo>
                  <a:lnTo>
                    <a:pt x="34543" y="0"/>
                  </a:lnTo>
                  <a:close/>
                </a:path>
              </a:pathLst>
            </a:custGeom>
            <a:ln w="9144">
              <a:solidFill>
                <a:srgbClr val="D03E0C"/>
              </a:solidFill>
            </a:ln>
          </p:spPr>
          <p:txBody>
            <a:bodyPr wrap="square" lIns="0" tIns="0" rIns="0" bIns="0" rtlCol="0"/>
            <a:lstStyle/>
            <a:p>
              <a:endParaRPr/>
            </a:p>
          </p:txBody>
        </p:sp>
        <p:sp>
          <p:nvSpPr>
            <p:cNvPr id="18" name="object 18"/>
            <p:cNvSpPr/>
            <p:nvPr/>
          </p:nvSpPr>
          <p:spPr>
            <a:xfrm>
              <a:off x="4063619" y="749173"/>
              <a:ext cx="150368" cy="184912"/>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3514217" y="647319"/>
              <a:ext cx="1530985" cy="326390"/>
            </a:xfrm>
            <a:custGeom>
              <a:avLst/>
              <a:gdLst/>
              <a:ahLst/>
              <a:cxnLst/>
              <a:rect l="l" t="t" r="r" b="b"/>
              <a:pathLst>
                <a:path w="1530985" h="326390">
                  <a:moveTo>
                    <a:pt x="1045337" y="66675"/>
                  </a:moveTo>
                  <a:lnTo>
                    <a:pt x="1095502" y="66675"/>
                  </a:lnTo>
                  <a:lnTo>
                    <a:pt x="1199896" y="237108"/>
                  </a:lnTo>
                  <a:lnTo>
                    <a:pt x="1199896" y="66675"/>
                  </a:lnTo>
                  <a:lnTo>
                    <a:pt x="1247775" y="66675"/>
                  </a:lnTo>
                  <a:lnTo>
                    <a:pt x="1247775" y="321944"/>
                  </a:lnTo>
                  <a:lnTo>
                    <a:pt x="1196086" y="321944"/>
                  </a:lnTo>
                  <a:lnTo>
                    <a:pt x="1093216" y="155447"/>
                  </a:lnTo>
                  <a:lnTo>
                    <a:pt x="1093216" y="321944"/>
                  </a:lnTo>
                  <a:lnTo>
                    <a:pt x="1045337" y="321944"/>
                  </a:lnTo>
                  <a:lnTo>
                    <a:pt x="1045337" y="66675"/>
                  </a:lnTo>
                  <a:close/>
                </a:path>
                <a:path w="1530985" h="326390">
                  <a:moveTo>
                    <a:pt x="862203" y="66675"/>
                  </a:moveTo>
                  <a:lnTo>
                    <a:pt x="916686" y="66675"/>
                  </a:lnTo>
                  <a:lnTo>
                    <a:pt x="1018921" y="321944"/>
                  </a:lnTo>
                  <a:lnTo>
                    <a:pt x="962913" y="321944"/>
                  </a:lnTo>
                  <a:lnTo>
                    <a:pt x="940562" y="263905"/>
                  </a:lnTo>
                  <a:lnTo>
                    <a:pt x="838581" y="263905"/>
                  </a:lnTo>
                  <a:lnTo>
                    <a:pt x="817499" y="321944"/>
                  </a:lnTo>
                  <a:lnTo>
                    <a:pt x="762762" y="321944"/>
                  </a:lnTo>
                  <a:lnTo>
                    <a:pt x="862203" y="66675"/>
                  </a:lnTo>
                  <a:close/>
                </a:path>
                <a:path w="1530985" h="326390">
                  <a:moveTo>
                    <a:pt x="255524" y="66675"/>
                  </a:moveTo>
                  <a:lnTo>
                    <a:pt x="307086" y="66675"/>
                  </a:lnTo>
                  <a:lnTo>
                    <a:pt x="307086" y="167131"/>
                  </a:lnTo>
                  <a:lnTo>
                    <a:pt x="408050" y="167131"/>
                  </a:lnTo>
                  <a:lnTo>
                    <a:pt x="408050" y="66675"/>
                  </a:lnTo>
                  <a:lnTo>
                    <a:pt x="459613" y="66675"/>
                  </a:lnTo>
                  <a:lnTo>
                    <a:pt x="459613" y="321944"/>
                  </a:lnTo>
                  <a:lnTo>
                    <a:pt x="408050" y="321944"/>
                  </a:lnTo>
                  <a:lnTo>
                    <a:pt x="408050" y="210311"/>
                  </a:lnTo>
                  <a:lnTo>
                    <a:pt x="307086" y="210311"/>
                  </a:lnTo>
                  <a:lnTo>
                    <a:pt x="307086" y="321944"/>
                  </a:lnTo>
                  <a:lnTo>
                    <a:pt x="255524" y="321944"/>
                  </a:lnTo>
                  <a:lnTo>
                    <a:pt x="255524" y="66675"/>
                  </a:lnTo>
                  <a:close/>
                </a:path>
                <a:path w="1530985" h="326390">
                  <a:moveTo>
                    <a:pt x="0" y="66675"/>
                  </a:moveTo>
                  <a:lnTo>
                    <a:pt x="51562" y="66675"/>
                  </a:lnTo>
                  <a:lnTo>
                    <a:pt x="51562" y="180085"/>
                  </a:lnTo>
                  <a:lnTo>
                    <a:pt x="155702" y="66675"/>
                  </a:lnTo>
                  <a:lnTo>
                    <a:pt x="224917" y="66675"/>
                  </a:lnTo>
                  <a:lnTo>
                    <a:pt x="128905" y="166115"/>
                  </a:lnTo>
                  <a:lnTo>
                    <a:pt x="230250" y="321944"/>
                  </a:lnTo>
                  <a:lnTo>
                    <a:pt x="163449" y="321944"/>
                  </a:lnTo>
                  <a:lnTo>
                    <a:pt x="93345" y="202183"/>
                  </a:lnTo>
                  <a:lnTo>
                    <a:pt x="51562" y="244855"/>
                  </a:lnTo>
                  <a:lnTo>
                    <a:pt x="51562" y="321944"/>
                  </a:lnTo>
                  <a:lnTo>
                    <a:pt x="0" y="321944"/>
                  </a:lnTo>
                  <a:lnTo>
                    <a:pt x="0" y="66675"/>
                  </a:lnTo>
                  <a:close/>
                </a:path>
                <a:path w="1530985" h="326390">
                  <a:moveTo>
                    <a:pt x="1418717" y="62356"/>
                  </a:moveTo>
                  <a:lnTo>
                    <a:pt x="1461008" y="67325"/>
                  </a:lnTo>
                  <a:lnTo>
                    <a:pt x="1505156" y="93176"/>
                  </a:lnTo>
                  <a:lnTo>
                    <a:pt x="1527302" y="137413"/>
                  </a:lnTo>
                  <a:lnTo>
                    <a:pt x="1476121" y="146938"/>
                  </a:lnTo>
                  <a:lnTo>
                    <a:pt x="1472856" y="138009"/>
                  </a:lnTo>
                  <a:lnTo>
                    <a:pt x="1468389" y="130079"/>
                  </a:lnTo>
                  <a:lnTo>
                    <a:pt x="1429386" y="107094"/>
                  </a:lnTo>
                  <a:lnTo>
                    <a:pt x="1418717" y="106425"/>
                  </a:lnTo>
                  <a:lnTo>
                    <a:pt x="1402643" y="107759"/>
                  </a:lnTo>
                  <a:lnTo>
                    <a:pt x="1364996" y="127761"/>
                  </a:lnTo>
                  <a:lnTo>
                    <a:pt x="1346297" y="171571"/>
                  </a:lnTo>
                  <a:lnTo>
                    <a:pt x="1345057" y="191388"/>
                  </a:lnTo>
                  <a:lnTo>
                    <a:pt x="1346319" y="212651"/>
                  </a:lnTo>
                  <a:lnTo>
                    <a:pt x="1365250" y="259460"/>
                  </a:lnTo>
                  <a:lnTo>
                    <a:pt x="1402611" y="280785"/>
                  </a:lnTo>
                  <a:lnTo>
                    <a:pt x="1418209" y="282193"/>
                  </a:lnTo>
                  <a:lnTo>
                    <a:pt x="1426305" y="281809"/>
                  </a:lnTo>
                  <a:lnTo>
                    <a:pt x="1465754" y="268874"/>
                  </a:lnTo>
                  <a:lnTo>
                    <a:pt x="1478534" y="260476"/>
                  </a:lnTo>
                  <a:lnTo>
                    <a:pt x="1478534" y="228091"/>
                  </a:lnTo>
                  <a:lnTo>
                    <a:pt x="1419606" y="228091"/>
                  </a:lnTo>
                  <a:lnTo>
                    <a:pt x="1419606" y="185038"/>
                  </a:lnTo>
                  <a:lnTo>
                    <a:pt x="1530604" y="185038"/>
                  </a:lnTo>
                  <a:lnTo>
                    <a:pt x="1530604" y="286765"/>
                  </a:lnTo>
                  <a:lnTo>
                    <a:pt x="1498171" y="308161"/>
                  </a:lnTo>
                  <a:lnTo>
                    <a:pt x="1452816" y="323294"/>
                  </a:lnTo>
                  <a:lnTo>
                    <a:pt x="1421511" y="326263"/>
                  </a:lnTo>
                  <a:lnTo>
                    <a:pt x="1402078" y="325215"/>
                  </a:lnTo>
                  <a:lnTo>
                    <a:pt x="1351661" y="309498"/>
                  </a:lnTo>
                  <a:lnTo>
                    <a:pt x="1315335" y="276209"/>
                  </a:lnTo>
                  <a:lnTo>
                    <a:pt x="1295701" y="228790"/>
                  </a:lnTo>
                  <a:lnTo>
                    <a:pt x="1291971" y="193420"/>
                  </a:lnTo>
                  <a:lnTo>
                    <a:pt x="1292998" y="174061"/>
                  </a:lnTo>
                  <a:lnTo>
                    <a:pt x="1308608" y="122554"/>
                  </a:lnTo>
                  <a:lnTo>
                    <a:pt x="1342433" y="84228"/>
                  </a:lnTo>
                  <a:lnTo>
                    <a:pt x="1385125" y="65516"/>
                  </a:lnTo>
                  <a:lnTo>
                    <a:pt x="1401171" y="63144"/>
                  </a:lnTo>
                  <a:lnTo>
                    <a:pt x="1418717" y="62356"/>
                  </a:lnTo>
                  <a:close/>
                </a:path>
                <a:path w="1530985" h="326390">
                  <a:moveTo>
                    <a:pt x="624332" y="62356"/>
                  </a:moveTo>
                  <a:lnTo>
                    <a:pt x="675195" y="71104"/>
                  </a:lnTo>
                  <a:lnTo>
                    <a:pt x="714629" y="97281"/>
                  </a:lnTo>
                  <a:lnTo>
                    <a:pt x="740060" y="139128"/>
                  </a:lnTo>
                  <a:lnTo>
                    <a:pt x="748538" y="194690"/>
                  </a:lnTo>
                  <a:lnTo>
                    <a:pt x="746440" y="223883"/>
                  </a:lnTo>
                  <a:lnTo>
                    <a:pt x="729624" y="272218"/>
                  </a:lnTo>
                  <a:lnTo>
                    <a:pt x="696692" y="306653"/>
                  </a:lnTo>
                  <a:lnTo>
                    <a:pt x="651785" y="324092"/>
                  </a:lnTo>
                  <a:lnTo>
                    <a:pt x="625094" y="326263"/>
                  </a:lnTo>
                  <a:lnTo>
                    <a:pt x="598068" y="324096"/>
                  </a:lnTo>
                  <a:lnTo>
                    <a:pt x="552781" y="306760"/>
                  </a:lnTo>
                  <a:lnTo>
                    <a:pt x="519801" y="272540"/>
                  </a:lnTo>
                  <a:lnTo>
                    <a:pt x="502985" y="224672"/>
                  </a:lnTo>
                  <a:lnTo>
                    <a:pt x="500888" y="195833"/>
                  </a:lnTo>
                  <a:lnTo>
                    <a:pt x="501624" y="177166"/>
                  </a:lnTo>
                  <a:lnTo>
                    <a:pt x="512572" y="130428"/>
                  </a:lnTo>
                  <a:lnTo>
                    <a:pt x="536321" y="95376"/>
                  </a:lnTo>
                  <a:lnTo>
                    <a:pt x="569341" y="72389"/>
                  </a:lnTo>
                  <a:lnTo>
                    <a:pt x="609238" y="62978"/>
                  </a:lnTo>
                  <a:lnTo>
                    <a:pt x="624332" y="62356"/>
                  </a:lnTo>
                  <a:close/>
                </a:path>
                <a:path w="1530985" h="326390">
                  <a:moveTo>
                    <a:pt x="883285" y="0"/>
                  </a:moveTo>
                  <a:lnTo>
                    <a:pt x="938149" y="0"/>
                  </a:lnTo>
                  <a:lnTo>
                    <a:pt x="890270" y="52069"/>
                  </a:lnTo>
                  <a:lnTo>
                    <a:pt x="859282" y="52069"/>
                  </a:lnTo>
                  <a:lnTo>
                    <a:pt x="883285" y="0"/>
                  </a:lnTo>
                  <a:close/>
                </a:path>
              </a:pathLst>
            </a:custGeom>
            <a:ln w="9144">
              <a:solidFill>
                <a:srgbClr val="D03E0C"/>
              </a:solidFill>
            </a:ln>
          </p:spPr>
          <p:txBody>
            <a:bodyPr wrap="square" lIns="0" tIns="0" rIns="0" bIns="0" rtlCol="0"/>
            <a:lstStyle/>
            <a:p>
              <a:endParaRPr/>
            </a:p>
          </p:txBody>
        </p:sp>
      </p:grpSp>
      <p:grpSp>
        <p:nvGrpSpPr>
          <p:cNvPr id="20" name="object 20"/>
          <p:cNvGrpSpPr/>
          <p:nvPr/>
        </p:nvGrpSpPr>
        <p:grpSpPr>
          <a:xfrm>
            <a:off x="5188203" y="650875"/>
            <a:ext cx="1416685" cy="393065"/>
            <a:chOff x="5188203" y="650875"/>
            <a:chExt cx="1416685" cy="393065"/>
          </a:xfrm>
        </p:grpSpPr>
        <p:sp>
          <p:nvSpPr>
            <p:cNvPr id="21" name="object 21"/>
            <p:cNvSpPr/>
            <p:nvPr/>
          </p:nvSpPr>
          <p:spPr>
            <a:xfrm>
              <a:off x="5192775" y="655447"/>
              <a:ext cx="1407414" cy="383666"/>
            </a:xfrm>
            <a:prstGeom prst="rect">
              <a:avLst/>
            </a:prstGeom>
            <a:blipFill>
              <a:blip r:embed="rId10" cstate="print"/>
              <a:stretch>
                <a:fillRect/>
              </a:stretch>
            </a:blipFill>
          </p:spPr>
          <p:txBody>
            <a:bodyPr wrap="square" lIns="0" tIns="0" rIns="0" bIns="0" rtlCol="0"/>
            <a:lstStyle/>
            <a:p>
              <a:endParaRPr/>
            </a:p>
          </p:txBody>
        </p:sp>
        <p:sp>
          <p:nvSpPr>
            <p:cNvPr id="22" name="object 22"/>
            <p:cNvSpPr/>
            <p:nvPr/>
          </p:nvSpPr>
          <p:spPr>
            <a:xfrm>
              <a:off x="6235572" y="990218"/>
              <a:ext cx="49530" cy="48895"/>
            </a:xfrm>
            <a:custGeom>
              <a:avLst/>
              <a:gdLst/>
              <a:ahLst/>
              <a:cxnLst/>
              <a:rect l="l" t="t" r="r" b="b"/>
              <a:pathLst>
                <a:path w="49529" h="48894">
                  <a:moveTo>
                    <a:pt x="0" y="0"/>
                  </a:moveTo>
                  <a:lnTo>
                    <a:pt x="49022" y="0"/>
                  </a:lnTo>
                  <a:lnTo>
                    <a:pt x="49022" y="48894"/>
                  </a:lnTo>
                  <a:lnTo>
                    <a:pt x="0" y="48894"/>
                  </a:lnTo>
                  <a:lnTo>
                    <a:pt x="0" y="0"/>
                  </a:lnTo>
                  <a:close/>
                </a:path>
              </a:pathLst>
            </a:custGeom>
            <a:ln w="9144">
              <a:solidFill>
                <a:srgbClr val="D03E0C"/>
              </a:solidFill>
            </a:ln>
          </p:spPr>
          <p:txBody>
            <a:bodyPr wrap="square" lIns="0" tIns="0" rIns="0" bIns="0" rtlCol="0"/>
            <a:lstStyle/>
            <a:p>
              <a:endParaRPr/>
            </a:p>
          </p:txBody>
        </p:sp>
        <p:sp>
          <p:nvSpPr>
            <p:cNvPr id="23" name="object 23"/>
            <p:cNvSpPr/>
            <p:nvPr/>
          </p:nvSpPr>
          <p:spPr>
            <a:xfrm>
              <a:off x="5239765" y="752602"/>
              <a:ext cx="118364" cy="178181"/>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5192775" y="655447"/>
              <a:ext cx="1407795" cy="318135"/>
            </a:xfrm>
            <a:custGeom>
              <a:avLst/>
              <a:gdLst/>
              <a:ahLst/>
              <a:cxnLst/>
              <a:rect l="l" t="t" r="r" b="b"/>
              <a:pathLst>
                <a:path w="1407795" h="318134">
                  <a:moveTo>
                    <a:pt x="650875" y="60578"/>
                  </a:moveTo>
                  <a:lnTo>
                    <a:pt x="702310" y="60578"/>
                  </a:lnTo>
                  <a:lnTo>
                    <a:pt x="702310" y="270763"/>
                  </a:lnTo>
                  <a:lnTo>
                    <a:pt x="830452" y="270763"/>
                  </a:lnTo>
                  <a:lnTo>
                    <a:pt x="830452" y="313816"/>
                  </a:lnTo>
                  <a:lnTo>
                    <a:pt x="650875" y="313816"/>
                  </a:lnTo>
                  <a:lnTo>
                    <a:pt x="650875" y="60578"/>
                  </a:lnTo>
                  <a:close/>
                </a:path>
                <a:path w="1407795" h="318134">
                  <a:moveTo>
                    <a:pt x="1203833" y="58547"/>
                  </a:moveTo>
                  <a:lnTo>
                    <a:pt x="1255395" y="58547"/>
                  </a:lnTo>
                  <a:lnTo>
                    <a:pt x="1255395" y="196850"/>
                  </a:lnTo>
                  <a:lnTo>
                    <a:pt x="1255514" y="211804"/>
                  </a:lnTo>
                  <a:lnTo>
                    <a:pt x="1262840" y="253618"/>
                  </a:lnTo>
                  <a:lnTo>
                    <a:pt x="1296872" y="273472"/>
                  </a:lnTo>
                  <a:lnTo>
                    <a:pt x="1307084" y="274065"/>
                  </a:lnTo>
                  <a:lnTo>
                    <a:pt x="1317369" y="273516"/>
                  </a:lnTo>
                  <a:lnTo>
                    <a:pt x="1351873" y="249388"/>
                  </a:lnTo>
                  <a:lnTo>
                    <a:pt x="1355852" y="199770"/>
                  </a:lnTo>
                  <a:lnTo>
                    <a:pt x="1355852" y="58547"/>
                  </a:lnTo>
                  <a:lnTo>
                    <a:pt x="1407414" y="58547"/>
                  </a:lnTo>
                  <a:lnTo>
                    <a:pt x="1407414" y="192658"/>
                  </a:lnTo>
                  <a:lnTo>
                    <a:pt x="1407152" y="213943"/>
                  </a:lnTo>
                  <a:lnTo>
                    <a:pt x="1403223" y="257555"/>
                  </a:lnTo>
                  <a:lnTo>
                    <a:pt x="1381652" y="295796"/>
                  </a:lnTo>
                  <a:lnTo>
                    <a:pt x="1347612" y="313795"/>
                  </a:lnTo>
                  <a:lnTo>
                    <a:pt x="1308608" y="318135"/>
                  </a:lnTo>
                  <a:lnTo>
                    <a:pt x="1291435" y="317611"/>
                  </a:lnTo>
                  <a:lnTo>
                    <a:pt x="1253109" y="309752"/>
                  </a:lnTo>
                  <a:lnTo>
                    <a:pt x="1218289" y="280945"/>
                  </a:lnTo>
                  <a:lnTo>
                    <a:pt x="1205087" y="232314"/>
                  </a:lnTo>
                  <a:lnTo>
                    <a:pt x="1203833" y="194690"/>
                  </a:lnTo>
                  <a:lnTo>
                    <a:pt x="1203833" y="58547"/>
                  </a:lnTo>
                  <a:close/>
                </a:path>
                <a:path w="1407795" h="318134">
                  <a:moveTo>
                    <a:pt x="966470" y="58547"/>
                  </a:moveTo>
                  <a:lnTo>
                    <a:pt x="1155700" y="58547"/>
                  </a:lnTo>
                  <a:lnTo>
                    <a:pt x="1155700" y="101726"/>
                  </a:lnTo>
                  <a:lnTo>
                    <a:pt x="1017904" y="101726"/>
                  </a:lnTo>
                  <a:lnTo>
                    <a:pt x="1017904" y="158368"/>
                  </a:lnTo>
                  <a:lnTo>
                    <a:pt x="1146175" y="158368"/>
                  </a:lnTo>
                  <a:lnTo>
                    <a:pt x="1146175" y="201294"/>
                  </a:lnTo>
                  <a:lnTo>
                    <a:pt x="1017904" y="201294"/>
                  </a:lnTo>
                  <a:lnTo>
                    <a:pt x="1017904" y="270763"/>
                  </a:lnTo>
                  <a:lnTo>
                    <a:pt x="1160526" y="270763"/>
                  </a:lnTo>
                  <a:lnTo>
                    <a:pt x="1160526" y="313816"/>
                  </a:lnTo>
                  <a:lnTo>
                    <a:pt x="966470" y="313816"/>
                  </a:lnTo>
                  <a:lnTo>
                    <a:pt x="966470" y="58547"/>
                  </a:lnTo>
                  <a:close/>
                </a:path>
                <a:path w="1407795" h="318134">
                  <a:moveTo>
                    <a:pt x="864235" y="58547"/>
                  </a:moveTo>
                  <a:lnTo>
                    <a:pt x="915797" y="58547"/>
                  </a:lnTo>
                  <a:lnTo>
                    <a:pt x="915797" y="313816"/>
                  </a:lnTo>
                  <a:lnTo>
                    <a:pt x="864235" y="313816"/>
                  </a:lnTo>
                  <a:lnTo>
                    <a:pt x="864235" y="58547"/>
                  </a:lnTo>
                  <a:close/>
                </a:path>
                <a:path w="1407795" h="318134">
                  <a:moveTo>
                    <a:pt x="255904" y="58547"/>
                  </a:moveTo>
                  <a:lnTo>
                    <a:pt x="307466" y="58547"/>
                  </a:lnTo>
                  <a:lnTo>
                    <a:pt x="307466" y="196850"/>
                  </a:lnTo>
                  <a:lnTo>
                    <a:pt x="307586" y="211947"/>
                  </a:lnTo>
                  <a:lnTo>
                    <a:pt x="315132" y="254617"/>
                  </a:lnTo>
                  <a:lnTo>
                    <a:pt x="359156" y="274065"/>
                  </a:lnTo>
                  <a:lnTo>
                    <a:pt x="377491" y="272135"/>
                  </a:lnTo>
                  <a:lnTo>
                    <a:pt x="405638" y="243077"/>
                  </a:lnTo>
                  <a:lnTo>
                    <a:pt x="407924" y="199770"/>
                  </a:lnTo>
                  <a:lnTo>
                    <a:pt x="407924" y="58547"/>
                  </a:lnTo>
                  <a:lnTo>
                    <a:pt x="459486" y="58547"/>
                  </a:lnTo>
                  <a:lnTo>
                    <a:pt x="459486" y="149605"/>
                  </a:lnTo>
                  <a:lnTo>
                    <a:pt x="471108" y="146677"/>
                  </a:lnTo>
                  <a:lnTo>
                    <a:pt x="500634" y="117982"/>
                  </a:lnTo>
                  <a:lnTo>
                    <a:pt x="500888" y="107441"/>
                  </a:lnTo>
                  <a:lnTo>
                    <a:pt x="477138" y="107441"/>
                  </a:lnTo>
                  <a:lnTo>
                    <a:pt x="477138" y="58547"/>
                  </a:lnTo>
                  <a:lnTo>
                    <a:pt x="526161" y="58547"/>
                  </a:lnTo>
                  <a:lnTo>
                    <a:pt x="526161" y="93599"/>
                  </a:lnTo>
                  <a:lnTo>
                    <a:pt x="520138" y="133310"/>
                  </a:lnTo>
                  <a:lnTo>
                    <a:pt x="488410" y="161829"/>
                  </a:lnTo>
                  <a:lnTo>
                    <a:pt x="459486" y="169417"/>
                  </a:lnTo>
                  <a:lnTo>
                    <a:pt x="459486" y="192658"/>
                  </a:lnTo>
                  <a:lnTo>
                    <a:pt x="458438" y="231393"/>
                  </a:lnTo>
                  <a:lnTo>
                    <a:pt x="449421" y="274891"/>
                  </a:lnTo>
                  <a:lnTo>
                    <a:pt x="407733" y="310991"/>
                  </a:lnTo>
                  <a:lnTo>
                    <a:pt x="360679" y="318135"/>
                  </a:lnTo>
                  <a:lnTo>
                    <a:pt x="332628" y="316230"/>
                  </a:lnTo>
                  <a:lnTo>
                    <a:pt x="289956" y="300990"/>
                  </a:lnTo>
                  <a:lnTo>
                    <a:pt x="263173" y="266795"/>
                  </a:lnTo>
                  <a:lnTo>
                    <a:pt x="256216" y="214883"/>
                  </a:lnTo>
                  <a:lnTo>
                    <a:pt x="255904" y="194690"/>
                  </a:lnTo>
                  <a:lnTo>
                    <a:pt x="255904" y="58547"/>
                  </a:lnTo>
                  <a:close/>
                </a:path>
                <a:path w="1407795" h="318134">
                  <a:moveTo>
                    <a:pt x="0" y="58547"/>
                  </a:moveTo>
                  <a:lnTo>
                    <a:pt x="94234" y="58547"/>
                  </a:lnTo>
                  <a:lnTo>
                    <a:pt x="109208" y="58854"/>
                  </a:lnTo>
                  <a:lnTo>
                    <a:pt x="153582" y="67347"/>
                  </a:lnTo>
                  <a:lnTo>
                    <a:pt x="188825" y="95819"/>
                  </a:lnTo>
                  <a:lnTo>
                    <a:pt x="209280" y="141249"/>
                  </a:lnTo>
                  <a:lnTo>
                    <a:pt x="213995" y="188594"/>
                  </a:lnTo>
                  <a:lnTo>
                    <a:pt x="213516" y="203838"/>
                  </a:lnTo>
                  <a:lnTo>
                    <a:pt x="206248" y="242950"/>
                  </a:lnTo>
                  <a:lnTo>
                    <a:pt x="187227" y="278776"/>
                  </a:lnTo>
                  <a:lnTo>
                    <a:pt x="153455" y="304377"/>
                  </a:lnTo>
                  <a:lnTo>
                    <a:pt x="110599" y="313481"/>
                  </a:lnTo>
                  <a:lnTo>
                    <a:pt x="97027" y="313816"/>
                  </a:lnTo>
                  <a:lnTo>
                    <a:pt x="0" y="313816"/>
                  </a:lnTo>
                  <a:lnTo>
                    <a:pt x="0" y="58547"/>
                  </a:lnTo>
                  <a:close/>
                </a:path>
                <a:path w="1407795" h="318134">
                  <a:moveTo>
                    <a:pt x="1050925" y="27177"/>
                  </a:moveTo>
                  <a:lnTo>
                    <a:pt x="1081913" y="27177"/>
                  </a:lnTo>
                  <a:lnTo>
                    <a:pt x="1119759" y="49783"/>
                  </a:lnTo>
                  <a:lnTo>
                    <a:pt x="1085469" y="49783"/>
                  </a:lnTo>
                  <a:lnTo>
                    <a:pt x="1066419" y="36956"/>
                  </a:lnTo>
                  <a:lnTo>
                    <a:pt x="1047241" y="49783"/>
                  </a:lnTo>
                  <a:lnTo>
                    <a:pt x="1012951" y="49783"/>
                  </a:lnTo>
                  <a:lnTo>
                    <a:pt x="1050925" y="27177"/>
                  </a:lnTo>
                  <a:close/>
                </a:path>
                <a:path w="1407795" h="318134">
                  <a:moveTo>
                    <a:pt x="395350" y="0"/>
                  </a:moveTo>
                  <a:lnTo>
                    <a:pt x="417957" y="0"/>
                  </a:lnTo>
                  <a:lnTo>
                    <a:pt x="417337" y="10955"/>
                  </a:lnTo>
                  <a:lnTo>
                    <a:pt x="396113" y="43687"/>
                  </a:lnTo>
                  <a:lnTo>
                    <a:pt x="386969" y="43687"/>
                  </a:lnTo>
                  <a:lnTo>
                    <a:pt x="383032" y="43687"/>
                  </a:lnTo>
                  <a:lnTo>
                    <a:pt x="355346" y="35432"/>
                  </a:lnTo>
                  <a:lnTo>
                    <a:pt x="344677" y="31368"/>
                  </a:lnTo>
                  <a:lnTo>
                    <a:pt x="336803" y="29337"/>
                  </a:lnTo>
                  <a:lnTo>
                    <a:pt x="331977" y="29337"/>
                  </a:lnTo>
                  <a:lnTo>
                    <a:pt x="328295" y="29337"/>
                  </a:lnTo>
                  <a:lnTo>
                    <a:pt x="319913" y="44450"/>
                  </a:lnTo>
                  <a:lnTo>
                    <a:pt x="297688" y="44450"/>
                  </a:lnTo>
                  <a:lnTo>
                    <a:pt x="297561" y="41782"/>
                  </a:lnTo>
                  <a:lnTo>
                    <a:pt x="297434" y="39624"/>
                  </a:lnTo>
                  <a:lnTo>
                    <a:pt x="297434" y="38226"/>
                  </a:lnTo>
                  <a:lnTo>
                    <a:pt x="319913" y="253"/>
                  </a:lnTo>
                  <a:lnTo>
                    <a:pt x="329184" y="253"/>
                  </a:lnTo>
                  <a:lnTo>
                    <a:pt x="333248" y="253"/>
                  </a:lnTo>
                  <a:lnTo>
                    <a:pt x="337058" y="635"/>
                  </a:lnTo>
                  <a:lnTo>
                    <a:pt x="340487" y="1524"/>
                  </a:lnTo>
                  <a:lnTo>
                    <a:pt x="344043" y="2412"/>
                  </a:lnTo>
                  <a:lnTo>
                    <a:pt x="350393" y="4825"/>
                  </a:lnTo>
                  <a:lnTo>
                    <a:pt x="359537" y="9016"/>
                  </a:lnTo>
                  <a:lnTo>
                    <a:pt x="368808" y="13080"/>
                  </a:lnTo>
                  <a:lnTo>
                    <a:pt x="376047" y="15239"/>
                  </a:lnTo>
                  <a:lnTo>
                    <a:pt x="381253" y="15239"/>
                  </a:lnTo>
                  <a:lnTo>
                    <a:pt x="384937" y="15239"/>
                  </a:lnTo>
                  <a:lnTo>
                    <a:pt x="388112" y="13969"/>
                  </a:lnTo>
                  <a:lnTo>
                    <a:pt x="390525" y="11683"/>
                  </a:lnTo>
                  <a:lnTo>
                    <a:pt x="393064" y="9398"/>
                  </a:lnTo>
                  <a:lnTo>
                    <a:pt x="394715" y="5461"/>
                  </a:lnTo>
                  <a:lnTo>
                    <a:pt x="395350" y="0"/>
                  </a:lnTo>
                  <a:close/>
                </a:path>
              </a:pathLst>
            </a:custGeom>
            <a:ln w="9144">
              <a:solidFill>
                <a:srgbClr val="D03E0C"/>
              </a:solidFill>
            </a:ln>
          </p:spPr>
          <p:txBody>
            <a:bodyPr wrap="square" lIns="0" tIns="0" rIns="0" bIns="0" rtlCol="0"/>
            <a:lstStyle/>
            <a:p>
              <a:endParaRPr/>
            </a:p>
          </p:txBody>
        </p:sp>
      </p:grpSp>
      <p:sp>
        <p:nvSpPr>
          <p:cNvPr id="25" name="object 25"/>
          <p:cNvSpPr/>
          <p:nvPr/>
        </p:nvSpPr>
        <p:spPr>
          <a:xfrm>
            <a:off x="1789775" y="1164336"/>
            <a:ext cx="5089379" cy="5381571"/>
          </a:xfrm>
          <a:prstGeom prst="rect">
            <a:avLst/>
          </a:prstGeom>
          <a:blipFill>
            <a:blip r:embed="rId12" cstate="print"/>
            <a:stretch>
              <a:fillRect/>
            </a:stretch>
          </a:blipFill>
        </p:spPr>
        <p:txBody>
          <a:bodyPr wrap="square" lIns="0" tIns="0" rIns="0" bIns="0" rtlCol="0"/>
          <a:lstStyle/>
          <a:p>
            <a:endParaRPr/>
          </a:p>
        </p:txBody>
      </p:sp>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7</a:t>
            </a:fld>
            <a:endParaRPr spc="-5" dirty="0"/>
          </a:p>
        </p:txBody>
      </p:sp>
    </p:spTree>
    <p:extLst>
      <p:ext uri="{BB962C8B-B14F-4D97-AF65-F5344CB8AC3E}">
        <p14:creationId xmlns:p14="http://schemas.microsoft.com/office/powerpoint/2010/main" val="1339524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304" y="6211823"/>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599"/>
                </a:lnTo>
                <a:lnTo>
                  <a:pt x="4644" y="274670"/>
                </a:lnTo>
                <a:lnTo>
                  <a:pt x="17964" y="317580"/>
                </a:lnTo>
                <a:lnTo>
                  <a:pt x="39041" y="356411"/>
                </a:lnTo>
                <a:lnTo>
                  <a:pt x="66955" y="390244"/>
                </a:lnTo>
                <a:lnTo>
                  <a:pt x="100788" y="418158"/>
                </a:lnTo>
                <a:lnTo>
                  <a:pt x="139619" y="439235"/>
                </a:lnTo>
                <a:lnTo>
                  <a:pt x="182529" y="452555"/>
                </a:lnTo>
                <a:lnTo>
                  <a:pt x="228600" y="457199"/>
                </a:lnTo>
                <a:lnTo>
                  <a:pt x="274670" y="452555"/>
                </a:lnTo>
                <a:lnTo>
                  <a:pt x="317580" y="439235"/>
                </a:lnTo>
                <a:lnTo>
                  <a:pt x="356411" y="418158"/>
                </a:lnTo>
                <a:lnTo>
                  <a:pt x="390244" y="390244"/>
                </a:lnTo>
                <a:lnTo>
                  <a:pt x="418158" y="356411"/>
                </a:lnTo>
                <a:lnTo>
                  <a:pt x="439235" y="317580"/>
                </a:lnTo>
                <a:lnTo>
                  <a:pt x="452555" y="274670"/>
                </a:lnTo>
                <a:lnTo>
                  <a:pt x="457200" y="228599"/>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D24717"/>
          </a:solidFill>
        </p:spPr>
        <p:txBody>
          <a:bodyPr wrap="square" lIns="0" tIns="0" rIns="0" bIns="0" rtlCol="0"/>
          <a:lstStyle/>
          <a:p>
            <a:endParaRPr/>
          </a:p>
        </p:txBody>
      </p:sp>
      <p:sp>
        <p:nvSpPr>
          <p:cNvPr id="3" name="object 3"/>
          <p:cNvSpPr txBox="1"/>
          <p:nvPr/>
        </p:nvSpPr>
        <p:spPr>
          <a:xfrm>
            <a:off x="264972" y="6319215"/>
            <a:ext cx="220979" cy="238125"/>
          </a:xfrm>
          <a:prstGeom prst="rect">
            <a:avLst/>
          </a:prstGeom>
        </p:spPr>
        <p:txBody>
          <a:bodyPr vert="horz" wrap="square" lIns="0" tIns="11430" rIns="0" bIns="0" rtlCol="0">
            <a:spAutoFit/>
          </a:bodyPr>
          <a:lstStyle/>
          <a:p>
            <a:pPr marL="12700">
              <a:lnSpc>
                <a:spcPct val="100000"/>
              </a:lnSpc>
              <a:spcBef>
                <a:spcPts val="90"/>
              </a:spcBef>
            </a:pPr>
            <a:r>
              <a:rPr sz="1400" spc="-15" dirty="0">
                <a:solidFill>
                  <a:srgbClr val="FFFFFF"/>
                </a:solidFill>
                <a:latin typeface="Arial"/>
                <a:cs typeface="Arial"/>
              </a:rPr>
              <a:t>22</a:t>
            </a:r>
            <a:endParaRPr sz="1400">
              <a:latin typeface="Arial"/>
              <a:cs typeface="Arial"/>
            </a:endParaRPr>
          </a:p>
        </p:txBody>
      </p:sp>
      <p:sp>
        <p:nvSpPr>
          <p:cNvPr id="4" name="object 4"/>
          <p:cNvSpPr txBox="1">
            <a:spLocks noGrp="1"/>
          </p:cNvSpPr>
          <p:nvPr>
            <p:ph type="title"/>
          </p:nvPr>
        </p:nvSpPr>
        <p:spPr>
          <a:xfrm>
            <a:off x="231140" y="144830"/>
            <a:ext cx="8604250" cy="756920"/>
          </a:xfrm>
          <a:prstGeom prst="rect">
            <a:avLst/>
          </a:prstGeom>
        </p:spPr>
        <p:txBody>
          <a:bodyPr vert="horz" wrap="square" lIns="0" tIns="12700" rIns="0" bIns="0" rtlCol="0">
            <a:spAutoFit/>
          </a:bodyPr>
          <a:lstStyle/>
          <a:p>
            <a:pPr marL="469900" marR="5080" indent="-457834">
              <a:lnSpc>
                <a:spcPct val="120000"/>
              </a:lnSpc>
              <a:spcBef>
                <a:spcPts val="100"/>
              </a:spcBef>
              <a:tabLst>
                <a:tab pos="469900" algn="l"/>
              </a:tabLst>
            </a:pPr>
            <a:r>
              <a:rPr spc="-10" dirty="0">
                <a:solidFill>
                  <a:srgbClr val="FF0000"/>
                </a:solidFill>
              </a:rPr>
              <a:t>1.	Cơ </a:t>
            </a:r>
            <a:r>
              <a:rPr dirty="0">
                <a:solidFill>
                  <a:srgbClr val="FF0000"/>
                </a:solidFill>
              </a:rPr>
              <a:t>sở </a:t>
            </a:r>
            <a:r>
              <a:rPr spc="-5" dirty="0">
                <a:solidFill>
                  <a:srgbClr val="FF0000"/>
                </a:solidFill>
              </a:rPr>
              <a:t>dữ </a:t>
            </a:r>
            <a:r>
              <a:rPr spc="-10" dirty="0">
                <a:solidFill>
                  <a:srgbClr val="FF0000"/>
                </a:solidFill>
              </a:rPr>
              <a:t>liệu </a:t>
            </a:r>
            <a:r>
              <a:rPr spc="-5" dirty="0">
                <a:solidFill>
                  <a:srgbClr val="FF0000"/>
                </a:solidFill>
              </a:rPr>
              <a:t>(Database), kho dữ </a:t>
            </a:r>
            <a:r>
              <a:rPr spc="-10" dirty="0">
                <a:solidFill>
                  <a:srgbClr val="FF0000"/>
                </a:solidFill>
              </a:rPr>
              <a:t>liệu </a:t>
            </a:r>
            <a:r>
              <a:rPr spc="-5" dirty="0">
                <a:solidFill>
                  <a:srgbClr val="FF0000"/>
                </a:solidFill>
              </a:rPr>
              <a:t>(Data </a:t>
            </a:r>
            <a:r>
              <a:rPr spc="-10" dirty="0">
                <a:solidFill>
                  <a:srgbClr val="FF0000"/>
                </a:solidFill>
              </a:rPr>
              <a:t>Warehouse), World  Wide </a:t>
            </a:r>
            <a:r>
              <a:rPr spc="-20" dirty="0">
                <a:solidFill>
                  <a:srgbClr val="FF0000"/>
                </a:solidFill>
              </a:rPr>
              <a:t>Web </a:t>
            </a:r>
            <a:r>
              <a:rPr spc="5" dirty="0">
                <a:solidFill>
                  <a:srgbClr val="FF0000"/>
                </a:solidFill>
              </a:rPr>
              <a:t>và </a:t>
            </a:r>
            <a:r>
              <a:rPr spc="-10" dirty="0">
                <a:solidFill>
                  <a:srgbClr val="FF0000"/>
                </a:solidFill>
              </a:rPr>
              <a:t>các </a:t>
            </a:r>
            <a:r>
              <a:rPr spc="-5" dirty="0">
                <a:solidFill>
                  <a:srgbClr val="FF0000"/>
                </a:solidFill>
              </a:rPr>
              <a:t>nguồn </a:t>
            </a:r>
            <a:r>
              <a:rPr spc="-10" dirty="0">
                <a:solidFill>
                  <a:srgbClr val="FF0000"/>
                </a:solidFill>
              </a:rPr>
              <a:t>chứa </a:t>
            </a:r>
            <a:r>
              <a:rPr spc="-5" dirty="0">
                <a:solidFill>
                  <a:srgbClr val="FF0000"/>
                </a:solidFill>
              </a:rPr>
              <a:t>thông tin</a:t>
            </a:r>
            <a:r>
              <a:rPr spc="95" dirty="0">
                <a:solidFill>
                  <a:srgbClr val="FF0000"/>
                </a:solidFill>
              </a:rPr>
              <a:t> </a:t>
            </a:r>
            <a:r>
              <a:rPr spc="-10" dirty="0">
                <a:solidFill>
                  <a:srgbClr val="FF0000"/>
                </a:solidFill>
              </a:rPr>
              <a:t>khác:</a:t>
            </a:r>
          </a:p>
        </p:txBody>
      </p:sp>
      <p:sp>
        <p:nvSpPr>
          <p:cNvPr id="5" name="object 5"/>
          <p:cNvSpPr txBox="1"/>
          <p:nvPr/>
        </p:nvSpPr>
        <p:spPr>
          <a:xfrm>
            <a:off x="231140" y="877111"/>
            <a:ext cx="8607425" cy="3470910"/>
          </a:xfrm>
          <a:prstGeom prst="rect">
            <a:avLst/>
          </a:prstGeom>
        </p:spPr>
        <p:txBody>
          <a:bodyPr vert="horz" wrap="square" lIns="0" tIns="73025" rIns="0" bIns="0" rtlCol="0">
            <a:spAutoFit/>
          </a:bodyPr>
          <a:lstStyle/>
          <a:p>
            <a:pPr marL="927100" indent="-457834">
              <a:lnSpc>
                <a:spcPct val="100000"/>
              </a:lnSpc>
              <a:spcBef>
                <a:spcPts val="575"/>
              </a:spcBef>
              <a:buFont typeface="Wingdings"/>
              <a:buChar char=""/>
              <a:tabLst>
                <a:tab pos="927100" algn="l"/>
                <a:tab pos="927735" algn="l"/>
              </a:tabLst>
            </a:pPr>
            <a:r>
              <a:rPr sz="2000" dirty="0">
                <a:latin typeface="Arial"/>
                <a:cs typeface="Arial"/>
              </a:rPr>
              <a:t>Đây</a:t>
            </a:r>
            <a:r>
              <a:rPr sz="2000" spc="245" dirty="0">
                <a:latin typeface="Arial"/>
                <a:cs typeface="Arial"/>
              </a:rPr>
              <a:t> </a:t>
            </a:r>
            <a:r>
              <a:rPr sz="2000" dirty="0">
                <a:latin typeface="Arial"/>
                <a:cs typeface="Arial"/>
              </a:rPr>
              <a:t>có</a:t>
            </a:r>
            <a:r>
              <a:rPr sz="2000" spc="280" dirty="0">
                <a:latin typeface="Arial"/>
                <a:cs typeface="Arial"/>
              </a:rPr>
              <a:t> </a:t>
            </a:r>
            <a:r>
              <a:rPr sz="2000" dirty="0">
                <a:latin typeface="Arial"/>
                <a:cs typeface="Arial"/>
              </a:rPr>
              <a:t>thể</a:t>
            </a:r>
            <a:r>
              <a:rPr sz="2000" spc="280" dirty="0">
                <a:latin typeface="Arial"/>
                <a:cs typeface="Arial"/>
              </a:rPr>
              <a:t> </a:t>
            </a:r>
            <a:r>
              <a:rPr sz="2000" dirty="0">
                <a:latin typeface="Arial"/>
                <a:cs typeface="Arial"/>
              </a:rPr>
              <a:t>là</a:t>
            </a:r>
            <a:r>
              <a:rPr sz="2000" spc="280" dirty="0">
                <a:latin typeface="Arial"/>
                <a:cs typeface="Arial"/>
              </a:rPr>
              <a:t> </a:t>
            </a:r>
            <a:r>
              <a:rPr sz="2000" spc="5" dirty="0">
                <a:latin typeface="Arial"/>
                <a:cs typeface="Arial"/>
              </a:rPr>
              <a:t>một</a:t>
            </a:r>
            <a:r>
              <a:rPr sz="2000" spc="280" dirty="0">
                <a:latin typeface="Arial"/>
                <a:cs typeface="Arial"/>
              </a:rPr>
              <a:t> </a:t>
            </a:r>
            <a:r>
              <a:rPr sz="2000" spc="-10" dirty="0">
                <a:latin typeface="Arial"/>
                <a:cs typeface="Arial"/>
              </a:rPr>
              <a:t>hoặc</a:t>
            </a:r>
            <a:r>
              <a:rPr sz="2000" spc="270" dirty="0">
                <a:latin typeface="Arial"/>
                <a:cs typeface="Arial"/>
              </a:rPr>
              <a:t> </a:t>
            </a:r>
            <a:r>
              <a:rPr sz="2000" spc="-10" dirty="0">
                <a:latin typeface="Arial"/>
                <a:cs typeface="Arial"/>
              </a:rPr>
              <a:t>một</a:t>
            </a:r>
            <a:r>
              <a:rPr sz="2000" spc="280" dirty="0">
                <a:latin typeface="Arial"/>
                <a:cs typeface="Arial"/>
              </a:rPr>
              <a:t> </a:t>
            </a:r>
            <a:r>
              <a:rPr sz="2000" spc="-10" dirty="0">
                <a:latin typeface="Arial"/>
                <a:cs typeface="Arial"/>
              </a:rPr>
              <a:t>nhóm</a:t>
            </a:r>
            <a:r>
              <a:rPr sz="2000" spc="325" dirty="0">
                <a:latin typeface="Arial"/>
                <a:cs typeface="Arial"/>
              </a:rPr>
              <a:t> </a:t>
            </a:r>
            <a:r>
              <a:rPr sz="2000" spc="-5" dirty="0">
                <a:latin typeface="Arial"/>
                <a:cs typeface="Arial"/>
              </a:rPr>
              <a:t>các</a:t>
            </a:r>
            <a:r>
              <a:rPr sz="2000" spc="270" dirty="0">
                <a:latin typeface="Arial"/>
                <a:cs typeface="Arial"/>
              </a:rPr>
              <a:t> </a:t>
            </a:r>
            <a:r>
              <a:rPr sz="2000" dirty="0">
                <a:latin typeface="Arial"/>
                <a:cs typeface="Arial"/>
              </a:rPr>
              <a:t>cơ</a:t>
            </a:r>
            <a:r>
              <a:rPr sz="2000" spc="270" dirty="0">
                <a:latin typeface="Arial"/>
                <a:cs typeface="Arial"/>
              </a:rPr>
              <a:t> </a:t>
            </a:r>
            <a:r>
              <a:rPr sz="2000" dirty="0">
                <a:latin typeface="Arial"/>
                <a:cs typeface="Arial"/>
              </a:rPr>
              <a:t>sở</a:t>
            </a:r>
            <a:r>
              <a:rPr sz="2000" spc="270" dirty="0">
                <a:latin typeface="Arial"/>
                <a:cs typeface="Arial"/>
              </a:rPr>
              <a:t> </a:t>
            </a:r>
            <a:r>
              <a:rPr sz="2000" spc="-10" dirty="0">
                <a:latin typeface="Arial"/>
                <a:cs typeface="Arial"/>
              </a:rPr>
              <a:t>dữ</a:t>
            </a:r>
            <a:r>
              <a:rPr sz="2000" spc="290" dirty="0">
                <a:latin typeface="Arial"/>
                <a:cs typeface="Arial"/>
              </a:rPr>
              <a:t> </a:t>
            </a:r>
            <a:r>
              <a:rPr sz="2000" dirty="0">
                <a:latin typeface="Arial"/>
                <a:cs typeface="Arial"/>
              </a:rPr>
              <a:t>liệu/kho</a:t>
            </a:r>
            <a:r>
              <a:rPr sz="2000" spc="270" dirty="0">
                <a:latin typeface="Arial"/>
                <a:cs typeface="Arial"/>
              </a:rPr>
              <a:t> </a:t>
            </a:r>
            <a:r>
              <a:rPr sz="2000" spc="-10" dirty="0">
                <a:latin typeface="Arial"/>
                <a:cs typeface="Arial"/>
              </a:rPr>
              <a:t>dữ</a:t>
            </a:r>
            <a:r>
              <a:rPr sz="2000" spc="290" dirty="0">
                <a:latin typeface="Arial"/>
                <a:cs typeface="Arial"/>
              </a:rPr>
              <a:t> </a:t>
            </a:r>
            <a:r>
              <a:rPr sz="2000" spc="-10" dirty="0">
                <a:latin typeface="Arial"/>
                <a:cs typeface="Arial"/>
              </a:rPr>
              <a:t>liệu</a:t>
            </a:r>
            <a:endParaRPr sz="2000">
              <a:latin typeface="Arial"/>
              <a:cs typeface="Arial"/>
            </a:endParaRPr>
          </a:p>
          <a:p>
            <a:pPr marL="927100">
              <a:lnSpc>
                <a:spcPct val="100000"/>
              </a:lnSpc>
              <a:spcBef>
                <a:spcPts val="480"/>
              </a:spcBef>
            </a:pPr>
            <a:r>
              <a:rPr sz="2000" spc="-15" dirty="0">
                <a:latin typeface="Arial"/>
                <a:cs typeface="Arial"/>
              </a:rPr>
              <a:t>hoặc </a:t>
            </a:r>
            <a:r>
              <a:rPr sz="2000" spc="-5" dirty="0">
                <a:latin typeface="Arial"/>
                <a:cs typeface="Arial"/>
              </a:rPr>
              <a:t>các </a:t>
            </a:r>
            <a:r>
              <a:rPr sz="2000" spc="-15" dirty="0">
                <a:latin typeface="Arial"/>
                <a:cs typeface="Arial"/>
              </a:rPr>
              <a:t>nguồn </a:t>
            </a:r>
            <a:r>
              <a:rPr sz="2000" spc="-5" dirty="0">
                <a:latin typeface="Arial"/>
                <a:cs typeface="Arial"/>
              </a:rPr>
              <a:t>chứa </a:t>
            </a:r>
            <a:r>
              <a:rPr sz="2000" spc="-10" dirty="0">
                <a:latin typeface="Arial"/>
                <a:cs typeface="Arial"/>
              </a:rPr>
              <a:t>thông tin </a:t>
            </a:r>
            <a:r>
              <a:rPr sz="2000" spc="-5" dirty="0">
                <a:latin typeface="Arial"/>
                <a:cs typeface="Arial"/>
              </a:rPr>
              <a:t>(information</a:t>
            </a:r>
            <a:r>
              <a:rPr sz="2000" spc="130" dirty="0">
                <a:latin typeface="Arial"/>
                <a:cs typeface="Arial"/>
              </a:rPr>
              <a:t> </a:t>
            </a:r>
            <a:r>
              <a:rPr sz="2000" spc="-5" dirty="0">
                <a:latin typeface="Arial"/>
                <a:cs typeface="Arial"/>
              </a:rPr>
              <a:t>repositories).</a:t>
            </a:r>
            <a:endParaRPr sz="2000">
              <a:latin typeface="Arial"/>
              <a:cs typeface="Arial"/>
            </a:endParaRPr>
          </a:p>
          <a:p>
            <a:pPr marL="927100" indent="-457834">
              <a:lnSpc>
                <a:spcPct val="100000"/>
              </a:lnSpc>
              <a:spcBef>
                <a:spcPts val="484"/>
              </a:spcBef>
              <a:buFont typeface="Wingdings"/>
              <a:buChar char=""/>
              <a:tabLst>
                <a:tab pos="927100" algn="l"/>
                <a:tab pos="927735" algn="l"/>
              </a:tabLst>
            </a:pPr>
            <a:r>
              <a:rPr sz="2000" spc="-5" dirty="0">
                <a:latin typeface="Arial"/>
                <a:cs typeface="Arial"/>
              </a:rPr>
              <a:t>Các </a:t>
            </a:r>
            <a:r>
              <a:rPr sz="2000" spc="10" dirty="0">
                <a:latin typeface="Arial"/>
                <a:cs typeface="Arial"/>
              </a:rPr>
              <a:t>kỹ</a:t>
            </a:r>
            <a:r>
              <a:rPr sz="2000" spc="550" dirty="0">
                <a:latin typeface="Arial"/>
                <a:cs typeface="Arial"/>
              </a:rPr>
              <a:t> </a:t>
            </a:r>
            <a:r>
              <a:rPr sz="2000" spc="-5" dirty="0">
                <a:latin typeface="Arial"/>
                <a:cs typeface="Arial"/>
              </a:rPr>
              <a:t>thuật làm sạch </a:t>
            </a:r>
            <a:r>
              <a:rPr sz="2000" spc="-10" dirty="0">
                <a:latin typeface="Arial"/>
                <a:cs typeface="Arial"/>
              </a:rPr>
              <a:t>dữ liệu </a:t>
            </a:r>
            <a:r>
              <a:rPr sz="2000" spc="-15" dirty="0">
                <a:latin typeface="Arial"/>
                <a:cs typeface="Arial"/>
              </a:rPr>
              <a:t>và </a:t>
            </a:r>
            <a:r>
              <a:rPr sz="2000" spc="-5" dirty="0">
                <a:latin typeface="Arial"/>
                <a:cs typeface="Arial"/>
              </a:rPr>
              <a:t>tích hợp </a:t>
            </a:r>
            <a:r>
              <a:rPr sz="2000" spc="-10" dirty="0">
                <a:latin typeface="Arial"/>
                <a:cs typeface="Arial"/>
              </a:rPr>
              <a:t>dữ </a:t>
            </a:r>
            <a:r>
              <a:rPr sz="2000" spc="-5" dirty="0">
                <a:latin typeface="Arial"/>
                <a:cs typeface="Arial"/>
              </a:rPr>
              <a:t>liệu </a:t>
            </a:r>
            <a:r>
              <a:rPr sz="2000" dirty="0">
                <a:latin typeface="Arial"/>
                <a:cs typeface="Arial"/>
              </a:rPr>
              <a:t>có </a:t>
            </a:r>
            <a:r>
              <a:rPr sz="2000" spc="-5" dirty="0">
                <a:latin typeface="Arial"/>
                <a:cs typeface="Arial"/>
              </a:rPr>
              <a:t>thể </a:t>
            </a:r>
            <a:r>
              <a:rPr sz="2000" spc="-10" dirty="0">
                <a:latin typeface="Arial"/>
                <a:cs typeface="Arial"/>
              </a:rPr>
              <a:t>được </a:t>
            </a:r>
            <a:r>
              <a:rPr sz="2000" spc="-5" dirty="0">
                <a:latin typeface="Arial"/>
                <a:cs typeface="Arial"/>
              </a:rPr>
              <a:t>thực</a:t>
            </a:r>
            <a:endParaRPr sz="2000">
              <a:latin typeface="Arial"/>
              <a:cs typeface="Arial"/>
            </a:endParaRPr>
          </a:p>
          <a:p>
            <a:pPr marL="927100">
              <a:lnSpc>
                <a:spcPct val="100000"/>
              </a:lnSpc>
              <a:spcBef>
                <a:spcPts val="480"/>
              </a:spcBef>
            </a:pPr>
            <a:r>
              <a:rPr sz="2000" spc="-15" dirty="0">
                <a:latin typeface="Arial"/>
                <a:cs typeface="Arial"/>
              </a:rPr>
              <a:t>hiện </a:t>
            </a:r>
            <a:r>
              <a:rPr sz="2000" spc="-5" dirty="0">
                <a:latin typeface="Arial"/>
                <a:cs typeface="Arial"/>
              </a:rPr>
              <a:t>trên các </a:t>
            </a:r>
            <a:r>
              <a:rPr sz="2000" spc="-10" dirty="0">
                <a:latin typeface="Arial"/>
                <a:cs typeface="Arial"/>
              </a:rPr>
              <a:t>dữ </a:t>
            </a:r>
            <a:r>
              <a:rPr sz="2000" spc="-15" dirty="0">
                <a:latin typeface="Arial"/>
                <a:cs typeface="Arial"/>
              </a:rPr>
              <a:t>liệu</a:t>
            </a:r>
            <a:r>
              <a:rPr sz="2000" spc="95" dirty="0">
                <a:latin typeface="Arial"/>
                <a:cs typeface="Arial"/>
              </a:rPr>
              <a:t> </a:t>
            </a:r>
            <a:r>
              <a:rPr sz="2000" spc="-60" dirty="0">
                <a:latin typeface="Arial"/>
                <a:cs typeface="Arial"/>
              </a:rPr>
              <a:t>này.</a:t>
            </a:r>
            <a:endParaRPr sz="2000">
              <a:latin typeface="Arial"/>
              <a:cs typeface="Arial"/>
            </a:endParaRPr>
          </a:p>
          <a:p>
            <a:pPr marL="469900" indent="-457834">
              <a:lnSpc>
                <a:spcPct val="100000"/>
              </a:lnSpc>
              <a:spcBef>
                <a:spcPts val="1080"/>
              </a:spcBef>
              <a:buAutoNum type="arabicPeriod" startAt="2"/>
              <a:tabLst>
                <a:tab pos="469900" algn="l"/>
                <a:tab pos="470534" algn="l"/>
                <a:tab pos="1122680" algn="l"/>
                <a:tab pos="1732280" algn="l"/>
                <a:tab pos="2213610" algn="l"/>
                <a:tab pos="2695575" algn="l"/>
                <a:tab pos="3195955" algn="l"/>
                <a:tab pos="3793490" algn="l"/>
                <a:tab pos="4545965" algn="l"/>
                <a:tab pos="5156200" algn="l"/>
                <a:tab pos="5656580" algn="l"/>
                <a:tab pos="6250940" algn="l"/>
                <a:tab pos="7625715" algn="l"/>
                <a:tab pos="8040370" algn="l"/>
              </a:tabLst>
            </a:pPr>
            <a:r>
              <a:rPr sz="2000" b="1" spc="30" dirty="0">
                <a:solidFill>
                  <a:srgbClr val="FF0000"/>
                </a:solidFill>
                <a:latin typeface="Arial"/>
                <a:cs typeface="Arial"/>
              </a:rPr>
              <a:t>M</a:t>
            </a:r>
            <a:r>
              <a:rPr sz="2000" b="1" spc="-5" dirty="0">
                <a:solidFill>
                  <a:srgbClr val="FF0000"/>
                </a:solidFill>
                <a:latin typeface="Arial"/>
                <a:cs typeface="Arial"/>
              </a:rPr>
              <a:t>áy</a:t>
            </a:r>
            <a:r>
              <a:rPr sz="2000" b="1" dirty="0">
                <a:solidFill>
                  <a:srgbClr val="FF0000"/>
                </a:solidFill>
                <a:latin typeface="Arial"/>
                <a:cs typeface="Arial"/>
              </a:rPr>
              <a:t>	</a:t>
            </a:r>
            <a:r>
              <a:rPr sz="2000" b="1" spc="-10" dirty="0">
                <a:solidFill>
                  <a:srgbClr val="FF0000"/>
                </a:solidFill>
                <a:latin typeface="Arial"/>
                <a:cs typeface="Arial"/>
              </a:rPr>
              <a:t>ch</a:t>
            </a:r>
            <a:r>
              <a:rPr sz="2000" b="1" spc="-5" dirty="0">
                <a:solidFill>
                  <a:srgbClr val="FF0000"/>
                </a:solidFill>
                <a:latin typeface="Arial"/>
                <a:cs typeface="Arial"/>
              </a:rPr>
              <a:t>ủ</a:t>
            </a:r>
            <a:r>
              <a:rPr sz="2000" b="1" dirty="0">
                <a:solidFill>
                  <a:srgbClr val="FF0000"/>
                </a:solidFill>
                <a:latin typeface="Arial"/>
                <a:cs typeface="Arial"/>
              </a:rPr>
              <a:t>	</a:t>
            </a:r>
            <a:r>
              <a:rPr sz="2000" b="1" spc="15" dirty="0">
                <a:solidFill>
                  <a:srgbClr val="FF0000"/>
                </a:solidFill>
                <a:latin typeface="Arial"/>
                <a:cs typeface="Arial"/>
              </a:rPr>
              <a:t>c</a:t>
            </a:r>
            <a:r>
              <a:rPr sz="2000" b="1" spc="-10" dirty="0">
                <a:solidFill>
                  <a:srgbClr val="FF0000"/>
                </a:solidFill>
                <a:latin typeface="Arial"/>
                <a:cs typeface="Arial"/>
              </a:rPr>
              <a:t>ơ</a:t>
            </a:r>
            <a:r>
              <a:rPr sz="2000" b="1" dirty="0">
                <a:solidFill>
                  <a:srgbClr val="FF0000"/>
                </a:solidFill>
                <a:latin typeface="Arial"/>
                <a:cs typeface="Arial"/>
              </a:rPr>
              <a:t>	</a:t>
            </a:r>
            <a:r>
              <a:rPr sz="2000" b="1" spc="15" dirty="0">
                <a:solidFill>
                  <a:srgbClr val="FF0000"/>
                </a:solidFill>
                <a:latin typeface="Arial"/>
                <a:cs typeface="Arial"/>
              </a:rPr>
              <a:t>s</a:t>
            </a:r>
            <a:r>
              <a:rPr sz="2000" b="1" spc="-10" dirty="0">
                <a:solidFill>
                  <a:srgbClr val="FF0000"/>
                </a:solidFill>
                <a:latin typeface="Arial"/>
                <a:cs typeface="Arial"/>
              </a:rPr>
              <a:t>ở</a:t>
            </a:r>
            <a:r>
              <a:rPr sz="2000" b="1" dirty="0">
                <a:solidFill>
                  <a:srgbClr val="FF0000"/>
                </a:solidFill>
                <a:latin typeface="Arial"/>
                <a:cs typeface="Arial"/>
              </a:rPr>
              <a:t>	</a:t>
            </a:r>
            <a:r>
              <a:rPr sz="2000" b="1" spc="25" dirty="0">
                <a:solidFill>
                  <a:srgbClr val="FF0000"/>
                </a:solidFill>
                <a:latin typeface="Arial"/>
                <a:cs typeface="Arial"/>
              </a:rPr>
              <a:t>d</a:t>
            </a:r>
            <a:r>
              <a:rPr sz="2000" b="1" spc="-10" dirty="0">
                <a:solidFill>
                  <a:srgbClr val="FF0000"/>
                </a:solidFill>
                <a:latin typeface="Arial"/>
                <a:cs typeface="Arial"/>
              </a:rPr>
              <a:t>ữ</a:t>
            </a:r>
            <a:r>
              <a:rPr sz="2000" b="1" dirty="0">
                <a:solidFill>
                  <a:srgbClr val="FF0000"/>
                </a:solidFill>
                <a:latin typeface="Arial"/>
                <a:cs typeface="Arial"/>
              </a:rPr>
              <a:t>	</a:t>
            </a:r>
            <a:r>
              <a:rPr sz="2000" b="1" spc="-5" dirty="0">
                <a:solidFill>
                  <a:srgbClr val="FF0000"/>
                </a:solidFill>
                <a:latin typeface="Arial"/>
                <a:cs typeface="Arial"/>
              </a:rPr>
              <a:t>li</a:t>
            </a:r>
            <a:r>
              <a:rPr sz="2000" b="1" spc="5" dirty="0">
                <a:solidFill>
                  <a:srgbClr val="FF0000"/>
                </a:solidFill>
                <a:latin typeface="Arial"/>
                <a:cs typeface="Arial"/>
              </a:rPr>
              <a:t>ệ</a:t>
            </a:r>
            <a:r>
              <a:rPr sz="2000" b="1" spc="-5" dirty="0">
                <a:solidFill>
                  <a:srgbClr val="FF0000"/>
                </a:solidFill>
                <a:latin typeface="Arial"/>
                <a:cs typeface="Arial"/>
              </a:rPr>
              <a:t>u</a:t>
            </a:r>
            <a:r>
              <a:rPr sz="2000" b="1" dirty="0">
                <a:solidFill>
                  <a:srgbClr val="FF0000"/>
                </a:solidFill>
                <a:latin typeface="Arial"/>
                <a:cs typeface="Arial"/>
              </a:rPr>
              <a:t>	</a:t>
            </a:r>
            <a:r>
              <a:rPr sz="2000" b="1" spc="-5" dirty="0">
                <a:solidFill>
                  <a:srgbClr val="FF0000"/>
                </a:solidFill>
                <a:latin typeface="Arial"/>
                <a:cs typeface="Arial"/>
              </a:rPr>
              <a:t>ho</a:t>
            </a:r>
            <a:r>
              <a:rPr sz="2000" b="1" spc="-10" dirty="0">
                <a:solidFill>
                  <a:srgbClr val="FF0000"/>
                </a:solidFill>
                <a:latin typeface="Arial"/>
                <a:cs typeface="Arial"/>
              </a:rPr>
              <a:t>ặ</a:t>
            </a:r>
            <a:r>
              <a:rPr sz="2000" b="1" spc="-5" dirty="0">
                <a:solidFill>
                  <a:srgbClr val="FF0000"/>
                </a:solidFill>
                <a:latin typeface="Arial"/>
                <a:cs typeface="Arial"/>
              </a:rPr>
              <a:t>c</a:t>
            </a:r>
            <a:r>
              <a:rPr sz="2000" b="1" dirty="0">
                <a:solidFill>
                  <a:srgbClr val="FF0000"/>
                </a:solidFill>
                <a:latin typeface="Arial"/>
                <a:cs typeface="Arial"/>
              </a:rPr>
              <a:t>	</a:t>
            </a:r>
            <a:r>
              <a:rPr sz="2000" b="1" spc="-5" dirty="0">
                <a:solidFill>
                  <a:srgbClr val="FF0000"/>
                </a:solidFill>
                <a:latin typeface="Arial"/>
                <a:cs typeface="Arial"/>
              </a:rPr>
              <a:t>kho</a:t>
            </a:r>
            <a:r>
              <a:rPr sz="2000" b="1" dirty="0">
                <a:solidFill>
                  <a:srgbClr val="FF0000"/>
                </a:solidFill>
                <a:latin typeface="Arial"/>
                <a:cs typeface="Arial"/>
              </a:rPr>
              <a:t>	</a:t>
            </a:r>
            <a:r>
              <a:rPr sz="2000" b="1" spc="25" dirty="0">
                <a:solidFill>
                  <a:srgbClr val="FF0000"/>
                </a:solidFill>
                <a:latin typeface="Arial"/>
                <a:cs typeface="Arial"/>
              </a:rPr>
              <a:t>d</a:t>
            </a:r>
            <a:r>
              <a:rPr sz="2000" b="1" spc="-10" dirty="0">
                <a:solidFill>
                  <a:srgbClr val="FF0000"/>
                </a:solidFill>
                <a:latin typeface="Arial"/>
                <a:cs typeface="Arial"/>
              </a:rPr>
              <a:t>ữ</a:t>
            </a:r>
            <a:r>
              <a:rPr sz="2000" b="1" dirty="0">
                <a:solidFill>
                  <a:srgbClr val="FF0000"/>
                </a:solidFill>
                <a:latin typeface="Arial"/>
                <a:cs typeface="Arial"/>
              </a:rPr>
              <a:t>	</a:t>
            </a:r>
            <a:r>
              <a:rPr sz="2000" b="1" spc="-5" dirty="0">
                <a:solidFill>
                  <a:srgbClr val="FF0000"/>
                </a:solidFill>
                <a:latin typeface="Arial"/>
                <a:cs typeface="Arial"/>
              </a:rPr>
              <a:t>li</a:t>
            </a:r>
            <a:r>
              <a:rPr sz="2000" b="1" spc="-15" dirty="0">
                <a:solidFill>
                  <a:srgbClr val="FF0000"/>
                </a:solidFill>
                <a:latin typeface="Arial"/>
                <a:cs typeface="Arial"/>
              </a:rPr>
              <a:t>ệ</a:t>
            </a:r>
            <a:r>
              <a:rPr sz="2000" b="1" spc="-5" dirty="0">
                <a:solidFill>
                  <a:srgbClr val="FF0000"/>
                </a:solidFill>
                <a:latin typeface="Arial"/>
                <a:cs typeface="Arial"/>
              </a:rPr>
              <a:t>u</a:t>
            </a:r>
            <a:r>
              <a:rPr sz="2000" b="1" dirty="0">
                <a:solidFill>
                  <a:srgbClr val="FF0000"/>
                </a:solidFill>
                <a:latin typeface="Arial"/>
                <a:cs typeface="Arial"/>
              </a:rPr>
              <a:t>	(</a:t>
            </a:r>
            <a:r>
              <a:rPr sz="2000" b="1" spc="10" dirty="0">
                <a:solidFill>
                  <a:srgbClr val="FF0000"/>
                </a:solidFill>
                <a:latin typeface="Arial"/>
                <a:cs typeface="Arial"/>
              </a:rPr>
              <a:t>D</a:t>
            </a:r>
            <a:r>
              <a:rPr sz="2000" b="1" spc="-5" dirty="0">
                <a:solidFill>
                  <a:srgbClr val="FF0000"/>
                </a:solidFill>
                <a:latin typeface="Arial"/>
                <a:cs typeface="Arial"/>
              </a:rPr>
              <a:t>ataba</a:t>
            </a:r>
            <a:r>
              <a:rPr sz="2000" b="1" spc="-15" dirty="0">
                <a:solidFill>
                  <a:srgbClr val="FF0000"/>
                </a:solidFill>
                <a:latin typeface="Arial"/>
                <a:cs typeface="Arial"/>
              </a:rPr>
              <a:t>s</a:t>
            </a:r>
            <a:r>
              <a:rPr sz="2000" b="1" spc="-5" dirty="0">
                <a:solidFill>
                  <a:srgbClr val="FF0000"/>
                </a:solidFill>
                <a:latin typeface="Arial"/>
                <a:cs typeface="Arial"/>
              </a:rPr>
              <a:t>e</a:t>
            </a:r>
            <a:r>
              <a:rPr sz="2000" b="1" dirty="0">
                <a:solidFill>
                  <a:srgbClr val="FF0000"/>
                </a:solidFill>
                <a:latin typeface="Arial"/>
                <a:cs typeface="Arial"/>
              </a:rPr>
              <a:t>	</a:t>
            </a:r>
            <a:r>
              <a:rPr sz="2000" b="1" spc="-5" dirty="0">
                <a:solidFill>
                  <a:srgbClr val="FF0000"/>
                </a:solidFill>
                <a:latin typeface="Arial"/>
                <a:cs typeface="Arial"/>
              </a:rPr>
              <a:t>or</a:t>
            </a:r>
            <a:r>
              <a:rPr sz="2000" b="1" dirty="0">
                <a:solidFill>
                  <a:srgbClr val="FF0000"/>
                </a:solidFill>
                <a:latin typeface="Arial"/>
                <a:cs typeface="Arial"/>
              </a:rPr>
              <a:t>	</a:t>
            </a:r>
            <a:r>
              <a:rPr sz="2000" b="1" spc="-10" dirty="0">
                <a:solidFill>
                  <a:srgbClr val="FF0000"/>
                </a:solidFill>
                <a:latin typeface="Arial"/>
                <a:cs typeface="Arial"/>
              </a:rPr>
              <a:t>Da</a:t>
            </a:r>
            <a:r>
              <a:rPr sz="2000" b="1" spc="20" dirty="0">
                <a:solidFill>
                  <a:srgbClr val="FF0000"/>
                </a:solidFill>
                <a:latin typeface="Arial"/>
                <a:cs typeface="Arial"/>
              </a:rPr>
              <a:t>t</a:t>
            </a:r>
            <a:r>
              <a:rPr sz="2000" b="1" spc="-5" dirty="0">
                <a:solidFill>
                  <a:srgbClr val="FF0000"/>
                </a:solidFill>
                <a:latin typeface="Arial"/>
                <a:cs typeface="Arial"/>
              </a:rPr>
              <a:t>a</a:t>
            </a:r>
            <a:endParaRPr sz="2000">
              <a:latin typeface="Arial"/>
              <a:cs typeface="Arial"/>
            </a:endParaRPr>
          </a:p>
          <a:p>
            <a:pPr marL="469900">
              <a:lnSpc>
                <a:spcPct val="100000"/>
              </a:lnSpc>
              <a:spcBef>
                <a:spcPts val="480"/>
              </a:spcBef>
            </a:pPr>
            <a:r>
              <a:rPr sz="2000" b="1" spc="-15" dirty="0">
                <a:solidFill>
                  <a:srgbClr val="FF0000"/>
                </a:solidFill>
                <a:latin typeface="Arial"/>
                <a:cs typeface="Arial"/>
              </a:rPr>
              <a:t>Warehouse</a:t>
            </a:r>
            <a:r>
              <a:rPr sz="2000" b="1" spc="5" dirty="0">
                <a:solidFill>
                  <a:srgbClr val="FF0000"/>
                </a:solidFill>
                <a:latin typeface="Arial"/>
                <a:cs typeface="Arial"/>
              </a:rPr>
              <a:t> </a:t>
            </a:r>
            <a:r>
              <a:rPr sz="2000" b="1" spc="-5" dirty="0">
                <a:solidFill>
                  <a:srgbClr val="FF0000"/>
                </a:solidFill>
                <a:latin typeface="Arial"/>
                <a:cs typeface="Arial"/>
              </a:rPr>
              <a:t>Server):</a:t>
            </a:r>
            <a:endParaRPr sz="2000">
              <a:latin typeface="Arial"/>
              <a:cs typeface="Arial"/>
            </a:endParaRPr>
          </a:p>
          <a:p>
            <a:pPr marL="927100" lvl="1" indent="-457834">
              <a:lnSpc>
                <a:spcPct val="100000"/>
              </a:lnSpc>
              <a:spcBef>
                <a:spcPts val="484"/>
              </a:spcBef>
              <a:buFont typeface="Wingdings"/>
              <a:buChar char=""/>
              <a:tabLst>
                <a:tab pos="927100" algn="l"/>
                <a:tab pos="927735" algn="l"/>
              </a:tabLst>
            </a:pPr>
            <a:r>
              <a:rPr sz="2000" spc="-5" dirty="0">
                <a:latin typeface="Arial"/>
                <a:cs typeface="Arial"/>
              </a:rPr>
              <a:t>Chịu</a:t>
            </a:r>
            <a:r>
              <a:rPr sz="2000" spc="90" dirty="0">
                <a:latin typeface="Arial"/>
                <a:cs typeface="Arial"/>
              </a:rPr>
              <a:t> </a:t>
            </a:r>
            <a:r>
              <a:rPr sz="2000" spc="-5" dirty="0">
                <a:latin typeface="Arial"/>
                <a:cs typeface="Arial"/>
              </a:rPr>
              <a:t>trách</a:t>
            </a:r>
            <a:r>
              <a:rPr sz="2000" spc="95" dirty="0">
                <a:latin typeface="Arial"/>
                <a:cs typeface="Arial"/>
              </a:rPr>
              <a:t> </a:t>
            </a:r>
            <a:r>
              <a:rPr sz="2000" spc="-10" dirty="0">
                <a:latin typeface="Arial"/>
                <a:cs typeface="Arial"/>
              </a:rPr>
              <a:t>nhiệm</a:t>
            </a:r>
            <a:r>
              <a:rPr sz="2000" spc="135" dirty="0">
                <a:latin typeface="Arial"/>
                <a:cs typeface="Arial"/>
              </a:rPr>
              <a:t> </a:t>
            </a:r>
            <a:r>
              <a:rPr sz="2000" spc="-5" dirty="0">
                <a:latin typeface="Arial"/>
                <a:cs typeface="Arial"/>
              </a:rPr>
              <a:t>lấy</a:t>
            </a:r>
            <a:r>
              <a:rPr sz="2000" spc="55" dirty="0">
                <a:latin typeface="Arial"/>
                <a:cs typeface="Arial"/>
              </a:rPr>
              <a:t> </a:t>
            </a:r>
            <a:r>
              <a:rPr sz="2000" spc="-15" dirty="0">
                <a:latin typeface="Arial"/>
                <a:cs typeface="Arial"/>
              </a:rPr>
              <a:t>về</a:t>
            </a:r>
            <a:r>
              <a:rPr sz="2000" spc="85" dirty="0">
                <a:latin typeface="Arial"/>
                <a:cs typeface="Arial"/>
              </a:rPr>
              <a:t> </a:t>
            </a:r>
            <a:r>
              <a:rPr sz="2000" dirty="0">
                <a:latin typeface="Arial"/>
                <a:cs typeface="Arial"/>
              </a:rPr>
              <a:t>các</a:t>
            </a:r>
            <a:r>
              <a:rPr sz="2000" spc="105" dirty="0">
                <a:latin typeface="Arial"/>
                <a:cs typeface="Arial"/>
              </a:rPr>
              <a:t> </a:t>
            </a:r>
            <a:r>
              <a:rPr sz="2000" spc="-10" dirty="0">
                <a:latin typeface="Arial"/>
                <a:cs typeface="Arial"/>
              </a:rPr>
              <a:t>dữ</a:t>
            </a:r>
            <a:r>
              <a:rPr sz="2000" spc="100" dirty="0">
                <a:latin typeface="Arial"/>
                <a:cs typeface="Arial"/>
              </a:rPr>
              <a:t> </a:t>
            </a:r>
            <a:r>
              <a:rPr sz="2000" spc="-15" dirty="0">
                <a:latin typeface="Arial"/>
                <a:cs typeface="Arial"/>
              </a:rPr>
              <a:t>liệu</a:t>
            </a:r>
            <a:r>
              <a:rPr sz="2000" spc="85" dirty="0">
                <a:latin typeface="Arial"/>
                <a:cs typeface="Arial"/>
              </a:rPr>
              <a:t> </a:t>
            </a:r>
            <a:r>
              <a:rPr sz="2000" dirty="0">
                <a:latin typeface="Arial"/>
                <a:cs typeface="Arial"/>
              </a:rPr>
              <a:t>phù</a:t>
            </a:r>
            <a:r>
              <a:rPr sz="2000" spc="85" dirty="0">
                <a:latin typeface="Arial"/>
                <a:cs typeface="Arial"/>
              </a:rPr>
              <a:t> </a:t>
            </a:r>
            <a:r>
              <a:rPr sz="2000" spc="-5" dirty="0">
                <a:latin typeface="Arial"/>
                <a:cs typeface="Arial"/>
              </a:rPr>
              <a:t>hợp</a:t>
            </a:r>
            <a:r>
              <a:rPr sz="2000" spc="85" dirty="0">
                <a:latin typeface="Arial"/>
                <a:cs typeface="Arial"/>
              </a:rPr>
              <a:t> </a:t>
            </a:r>
            <a:r>
              <a:rPr sz="2000" spc="-5" dirty="0">
                <a:latin typeface="Arial"/>
                <a:cs typeface="Arial"/>
              </a:rPr>
              <a:t>dựa</a:t>
            </a:r>
            <a:r>
              <a:rPr sz="2000" spc="90" dirty="0">
                <a:latin typeface="Arial"/>
                <a:cs typeface="Arial"/>
              </a:rPr>
              <a:t> </a:t>
            </a:r>
            <a:r>
              <a:rPr sz="2000" spc="-5" dirty="0">
                <a:latin typeface="Arial"/>
                <a:cs typeface="Arial"/>
              </a:rPr>
              <a:t>trên</a:t>
            </a:r>
            <a:r>
              <a:rPr sz="2000" spc="135" dirty="0">
                <a:latin typeface="Arial"/>
                <a:cs typeface="Arial"/>
              </a:rPr>
              <a:t> </a:t>
            </a:r>
            <a:r>
              <a:rPr sz="2000" spc="-20" dirty="0">
                <a:latin typeface="Arial"/>
                <a:cs typeface="Arial"/>
              </a:rPr>
              <a:t>yêu</a:t>
            </a:r>
            <a:r>
              <a:rPr sz="2000" spc="85" dirty="0">
                <a:latin typeface="Arial"/>
                <a:cs typeface="Arial"/>
              </a:rPr>
              <a:t> </a:t>
            </a:r>
            <a:r>
              <a:rPr sz="2000" spc="-5" dirty="0">
                <a:latin typeface="Arial"/>
                <a:cs typeface="Arial"/>
              </a:rPr>
              <a:t>cầu</a:t>
            </a:r>
            <a:r>
              <a:rPr sz="2000" spc="85" dirty="0">
                <a:latin typeface="Arial"/>
                <a:cs typeface="Arial"/>
              </a:rPr>
              <a:t> </a:t>
            </a:r>
            <a:r>
              <a:rPr sz="2000" spc="5" dirty="0">
                <a:latin typeface="Arial"/>
                <a:cs typeface="Arial"/>
              </a:rPr>
              <a:t>khai</a:t>
            </a:r>
            <a:endParaRPr sz="2000">
              <a:latin typeface="Arial"/>
              <a:cs typeface="Arial"/>
            </a:endParaRPr>
          </a:p>
          <a:p>
            <a:pPr marL="927100">
              <a:lnSpc>
                <a:spcPct val="100000"/>
              </a:lnSpc>
              <a:spcBef>
                <a:spcPts val="480"/>
              </a:spcBef>
            </a:pPr>
            <a:r>
              <a:rPr sz="2000" spc="-5" dirty="0">
                <a:latin typeface="Arial"/>
                <a:cs typeface="Arial"/>
              </a:rPr>
              <a:t>khoáng của </a:t>
            </a:r>
            <a:r>
              <a:rPr sz="2000" spc="-10" dirty="0">
                <a:latin typeface="Arial"/>
                <a:cs typeface="Arial"/>
              </a:rPr>
              <a:t>người</a:t>
            </a:r>
            <a:r>
              <a:rPr sz="2000" spc="25" dirty="0">
                <a:latin typeface="Arial"/>
                <a:cs typeface="Arial"/>
              </a:rPr>
              <a:t> </a:t>
            </a:r>
            <a:r>
              <a:rPr sz="2000" spc="-10" dirty="0">
                <a:latin typeface="Arial"/>
                <a:cs typeface="Arial"/>
              </a:rPr>
              <a:t>dùng.</a:t>
            </a:r>
            <a:endParaRPr sz="2000">
              <a:latin typeface="Arial"/>
              <a:cs typeface="Arial"/>
            </a:endParaRPr>
          </a:p>
          <a:p>
            <a:pPr marL="469900" indent="-457834">
              <a:lnSpc>
                <a:spcPct val="100000"/>
              </a:lnSpc>
              <a:spcBef>
                <a:spcPts val="1080"/>
              </a:spcBef>
              <a:buAutoNum type="arabicPeriod" startAt="3"/>
              <a:tabLst>
                <a:tab pos="469900" algn="l"/>
                <a:tab pos="470534" algn="l"/>
              </a:tabLst>
            </a:pPr>
            <a:r>
              <a:rPr sz="2000" b="1" spc="-10" dirty="0">
                <a:solidFill>
                  <a:srgbClr val="FF0000"/>
                </a:solidFill>
                <a:latin typeface="Arial"/>
                <a:cs typeface="Arial"/>
              </a:rPr>
              <a:t>Cơ sở </a:t>
            </a:r>
            <a:r>
              <a:rPr sz="2000" b="1" spc="-5" dirty="0">
                <a:solidFill>
                  <a:srgbClr val="FF0000"/>
                </a:solidFill>
                <a:latin typeface="Arial"/>
                <a:cs typeface="Arial"/>
              </a:rPr>
              <a:t>tri thức (Knowledge</a:t>
            </a:r>
            <a:r>
              <a:rPr sz="2000" b="1" spc="35" dirty="0">
                <a:solidFill>
                  <a:srgbClr val="FF0000"/>
                </a:solidFill>
                <a:latin typeface="Arial"/>
                <a:cs typeface="Arial"/>
              </a:rPr>
              <a:t> </a:t>
            </a:r>
            <a:r>
              <a:rPr sz="2000" b="1" spc="-5" dirty="0">
                <a:solidFill>
                  <a:srgbClr val="FF0000"/>
                </a:solidFill>
                <a:latin typeface="Arial"/>
                <a:cs typeface="Arial"/>
              </a:rPr>
              <a:t>Base):</a:t>
            </a:r>
            <a:endParaRPr sz="2000">
              <a:latin typeface="Arial"/>
              <a:cs typeface="Arial"/>
            </a:endParaRPr>
          </a:p>
        </p:txBody>
      </p:sp>
      <p:sp>
        <p:nvSpPr>
          <p:cNvPr id="6" name="object 6"/>
          <p:cNvSpPr txBox="1"/>
          <p:nvPr/>
        </p:nvSpPr>
        <p:spPr>
          <a:xfrm>
            <a:off x="688644" y="4321414"/>
            <a:ext cx="8152130" cy="2221865"/>
          </a:xfrm>
          <a:prstGeom prst="rect">
            <a:avLst/>
          </a:prstGeom>
        </p:spPr>
        <p:txBody>
          <a:bodyPr vert="horz" wrap="square" lIns="0" tIns="13335" rIns="0" bIns="0" rtlCol="0">
            <a:spAutoFit/>
          </a:bodyPr>
          <a:lstStyle/>
          <a:p>
            <a:pPr marL="469900" marR="5080" indent="-457200" algn="just">
              <a:lnSpc>
                <a:spcPct val="120100"/>
              </a:lnSpc>
              <a:spcBef>
                <a:spcPts val="105"/>
              </a:spcBef>
              <a:buFont typeface="Wingdings"/>
              <a:buChar char=""/>
              <a:tabLst>
                <a:tab pos="469900" algn="l"/>
              </a:tabLst>
            </a:pPr>
            <a:r>
              <a:rPr sz="2000" dirty="0">
                <a:latin typeface="Arial"/>
                <a:cs typeface="Arial"/>
              </a:rPr>
              <a:t>Đây là </a:t>
            </a:r>
            <a:r>
              <a:rPr sz="2000" spc="-5" dirty="0">
                <a:latin typeface="Arial"/>
                <a:cs typeface="Arial"/>
              </a:rPr>
              <a:t>tri thức </a:t>
            </a:r>
            <a:r>
              <a:rPr sz="2000" dirty="0">
                <a:latin typeface="Arial"/>
                <a:cs typeface="Arial"/>
              </a:rPr>
              <a:t>miền </a:t>
            </a:r>
            <a:r>
              <a:rPr sz="2000" spc="-5" dirty="0">
                <a:latin typeface="Arial"/>
                <a:cs typeface="Arial"/>
              </a:rPr>
              <a:t>(domain knowledge) </a:t>
            </a:r>
            <a:r>
              <a:rPr sz="2000" spc="-10" dirty="0">
                <a:latin typeface="Arial"/>
                <a:cs typeface="Arial"/>
              </a:rPr>
              <a:t>được </a:t>
            </a:r>
            <a:r>
              <a:rPr sz="2000" dirty="0">
                <a:latin typeface="Arial"/>
                <a:cs typeface="Arial"/>
              </a:rPr>
              <a:t>sử </a:t>
            </a:r>
            <a:r>
              <a:rPr sz="2000" spc="-15" dirty="0">
                <a:latin typeface="Arial"/>
                <a:cs typeface="Arial"/>
              </a:rPr>
              <a:t>dụng </a:t>
            </a:r>
            <a:r>
              <a:rPr sz="2000" spc="-10" dirty="0">
                <a:latin typeface="Arial"/>
                <a:cs typeface="Arial"/>
              </a:rPr>
              <a:t>để </a:t>
            </a:r>
            <a:r>
              <a:rPr sz="2000" spc="15" dirty="0">
                <a:latin typeface="Arial"/>
                <a:cs typeface="Arial"/>
              </a:rPr>
              <a:t>dẫn  </a:t>
            </a:r>
            <a:r>
              <a:rPr sz="2000" spc="-10" dirty="0">
                <a:latin typeface="Arial"/>
                <a:cs typeface="Arial"/>
              </a:rPr>
              <a:t>hướng </a:t>
            </a:r>
            <a:r>
              <a:rPr sz="2000" dirty="0">
                <a:latin typeface="Arial"/>
                <a:cs typeface="Arial"/>
              </a:rPr>
              <a:t>quá </a:t>
            </a:r>
            <a:r>
              <a:rPr sz="2000" spc="-5" dirty="0">
                <a:latin typeface="Arial"/>
                <a:cs typeface="Arial"/>
              </a:rPr>
              <a:t>trình </a:t>
            </a:r>
            <a:r>
              <a:rPr sz="2000" spc="-10" dirty="0">
                <a:latin typeface="Arial"/>
                <a:cs typeface="Arial"/>
              </a:rPr>
              <a:t>tìm kiếm hoặc </a:t>
            </a:r>
            <a:r>
              <a:rPr sz="2000" spc="-5" dirty="0">
                <a:latin typeface="Arial"/>
                <a:cs typeface="Arial"/>
              </a:rPr>
              <a:t>đánh giá </a:t>
            </a:r>
            <a:r>
              <a:rPr sz="2000" spc="-10" dirty="0">
                <a:latin typeface="Arial"/>
                <a:cs typeface="Arial"/>
              </a:rPr>
              <a:t>độ </a:t>
            </a:r>
            <a:r>
              <a:rPr sz="2000" spc="-5" dirty="0">
                <a:latin typeface="Arial"/>
                <a:cs typeface="Arial"/>
              </a:rPr>
              <a:t>hấp dẫn của các </a:t>
            </a:r>
            <a:r>
              <a:rPr sz="2000" spc="5" dirty="0">
                <a:latin typeface="Arial"/>
                <a:cs typeface="Arial"/>
              </a:rPr>
              <a:t>mẫu  </a:t>
            </a:r>
            <a:r>
              <a:rPr sz="2000" spc="-10" dirty="0">
                <a:latin typeface="Arial"/>
                <a:cs typeface="Arial"/>
              </a:rPr>
              <a:t>tìm</a:t>
            </a:r>
            <a:r>
              <a:rPr sz="2000" spc="-15" dirty="0">
                <a:latin typeface="Arial"/>
                <a:cs typeface="Arial"/>
              </a:rPr>
              <a:t> </a:t>
            </a:r>
            <a:r>
              <a:rPr sz="2000" spc="-50" dirty="0">
                <a:latin typeface="Arial"/>
                <a:cs typeface="Arial"/>
              </a:rPr>
              <a:t>thấy.</a:t>
            </a:r>
            <a:endParaRPr sz="2000">
              <a:latin typeface="Arial"/>
              <a:cs typeface="Arial"/>
            </a:endParaRPr>
          </a:p>
          <a:p>
            <a:pPr marL="469900" marR="6350" indent="-457200" algn="just">
              <a:lnSpc>
                <a:spcPct val="120000"/>
              </a:lnSpc>
              <a:buFont typeface="Wingdings"/>
              <a:buChar char=""/>
              <a:tabLst>
                <a:tab pos="469900" algn="l"/>
              </a:tabLst>
            </a:pPr>
            <a:r>
              <a:rPr sz="2000" spc="-20" dirty="0">
                <a:latin typeface="Arial"/>
                <a:cs typeface="Arial"/>
              </a:rPr>
              <a:t>Tri </a:t>
            </a:r>
            <a:r>
              <a:rPr sz="2000" spc="-5" dirty="0">
                <a:latin typeface="Arial"/>
                <a:cs typeface="Arial"/>
              </a:rPr>
              <a:t>thức </a:t>
            </a:r>
            <a:r>
              <a:rPr sz="2000" spc="-10" dirty="0">
                <a:latin typeface="Arial"/>
                <a:cs typeface="Arial"/>
              </a:rPr>
              <a:t>như </a:t>
            </a:r>
            <a:r>
              <a:rPr sz="2000" spc="-5" dirty="0">
                <a:latin typeface="Arial"/>
                <a:cs typeface="Arial"/>
              </a:rPr>
              <a:t>vậy </a:t>
            </a:r>
            <a:r>
              <a:rPr sz="2000" dirty="0">
                <a:latin typeface="Arial"/>
                <a:cs typeface="Arial"/>
              </a:rPr>
              <a:t>có </a:t>
            </a:r>
            <a:r>
              <a:rPr sz="2000" spc="-5" dirty="0">
                <a:latin typeface="Arial"/>
                <a:cs typeface="Arial"/>
              </a:rPr>
              <a:t>thể </a:t>
            </a:r>
            <a:r>
              <a:rPr sz="2000" spc="-10" dirty="0">
                <a:latin typeface="Arial"/>
                <a:cs typeface="Arial"/>
              </a:rPr>
              <a:t>bao gồm </a:t>
            </a:r>
            <a:r>
              <a:rPr sz="2000" dirty="0">
                <a:latin typeface="Arial"/>
                <a:cs typeface="Arial"/>
              </a:rPr>
              <a:t>cả sự </a:t>
            </a:r>
            <a:r>
              <a:rPr sz="2000" spc="-10" dirty="0">
                <a:solidFill>
                  <a:srgbClr val="006FC0"/>
                </a:solidFill>
                <a:latin typeface="Arial"/>
                <a:cs typeface="Arial"/>
              </a:rPr>
              <a:t>phân </a:t>
            </a:r>
            <a:r>
              <a:rPr sz="2000" spc="-5" dirty="0">
                <a:solidFill>
                  <a:srgbClr val="006FC0"/>
                </a:solidFill>
                <a:latin typeface="Arial"/>
                <a:cs typeface="Arial"/>
              </a:rPr>
              <a:t>cấp </a:t>
            </a:r>
            <a:r>
              <a:rPr sz="2000" dirty="0">
                <a:solidFill>
                  <a:srgbClr val="006FC0"/>
                </a:solidFill>
                <a:latin typeface="Arial"/>
                <a:cs typeface="Arial"/>
              </a:rPr>
              <a:t>khái </a:t>
            </a:r>
            <a:r>
              <a:rPr sz="2000" spc="-15" dirty="0">
                <a:solidFill>
                  <a:srgbClr val="006FC0"/>
                </a:solidFill>
                <a:latin typeface="Arial"/>
                <a:cs typeface="Arial"/>
              </a:rPr>
              <a:t>niệm </a:t>
            </a:r>
            <a:r>
              <a:rPr sz="2000" spc="-15" dirty="0">
                <a:latin typeface="Arial"/>
                <a:cs typeface="Arial"/>
              </a:rPr>
              <a:t> </a:t>
            </a:r>
            <a:r>
              <a:rPr sz="2000" spc="-5" dirty="0">
                <a:latin typeface="Arial"/>
                <a:cs typeface="Arial"/>
              </a:rPr>
              <a:t>(concept hierarchies) (được </a:t>
            </a:r>
            <a:r>
              <a:rPr sz="2000" dirty="0">
                <a:latin typeface="Arial"/>
                <a:cs typeface="Arial"/>
              </a:rPr>
              <a:t>sử </a:t>
            </a:r>
            <a:r>
              <a:rPr sz="2000" spc="-10" dirty="0">
                <a:latin typeface="Arial"/>
                <a:cs typeface="Arial"/>
              </a:rPr>
              <a:t>dụng để </a:t>
            </a:r>
            <a:r>
              <a:rPr sz="2000" spc="-5" dirty="0">
                <a:latin typeface="Arial"/>
                <a:cs typeface="Arial"/>
              </a:rPr>
              <a:t>tổ chức các </a:t>
            </a:r>
            <a:r>
              <a:rPr sz="2000" spc="-10" dirty="0">
                <a:latin typeface="Arial"/>
                <a:cs typeface="Arial"/>
              </a:rPr>
              <a:t>thuộc </a:t>
            </a:r>
            <a:r>
              <a:rPr sz="2000" spc="-5" dirty="0">
                <a:latin typeface="Arial"/>
                <a:cs typeface="Arial"/>
              </a:rPr>
              <a:t>tính </a:t>
            </a:r>
            <a:r>
              <a:rPr sz="2000" spc="5" dirty="0">
                <a:latin typeface="Arial"/>
                <a:cs typeface="Arial"/>
              </a:rPr>
              <a:t>và  </a:t>
            </a:r>
            <a:r>
              <a:rPr sz="2000" spc="-10" dirty="0">
                <a:latin typeface="Arial"/>
                <a:cs typeface="Arial"/>
              </a:rPr>
              <a:t>giá </a:t>
            </a:r>
            <a:r>
              <a:rPr sz="2000" spc="-5" dirty="0">
                <a:latin typeface="Arial"/>
                <a:cs typeface="Arial"/>
              </a:rPr>
              <a:t>trị </a:t>
            </a:r>
            <a:r>
              <a:rPr sz="2000" spc="-10" dirty="0">
                <a:latin typeface="Arial"/>
                <a:cs typeface="Arial"/>
              </a:rPr>
              <a:t>thuộc tính thành </a:t>
            </a:r>
            <a:r>
              <a:rPr sz="2000" spc="-5" dirty="0">
                <a:latin typeface="Arial"/>
                <a:cs typeface="Arial"/>
              </a:rPr>
              <a:t>các </a:t>
            </a:r>
            <a:r>
              <a:rPr sz="2000" spc="5" dirty="0">
                <a:latin typeface="Arial"/>
                <a:cs typeface="Arial"/>
              </a:rPr>
              <a:t>mức </a:t>
            </a:r>
            <a:r>
              <a:rPr sz="2000" spc="-5" dirty="0">
                <a:latin typeface="Arial"/>
                <a:cs typeface="Arial"/>
              </a:rPr>
              <a:t>trừu </a:t>
            </a:r>
            <a:r>
              <a:rPr sz="2000" spc="-10" dirty="0">
                <a:latin typeface="Arial"/>
                <a:cs typeface="Arial"/>
              </a:rPr>
              <a:t>tượng </a:t>
            </a:r>
            <a:r>
              <a:rPr sz="2000" dirty="0">
                <a:latin typeface="Arial"/>
                <a:cs typeface="Arial"/>
              </a:rPr>
              <a:t>khác</a:t>
            </a:r>
            <a:r>
              <a:rPr sz="2000" spc="30" dirty="0">
                <a:latin typeface="Arial"/>
                <a:cs typeface="Arial"/>
              </a:rPr>
              <a:t> </a:t>
            </a:r>
            <a:r>
              <a:rPr sz="2000" spc="-10" dirty="0">
                <a:latin typeface="Arial"/>
                <a:cs typeface="Arial"/>
              </a:rPr>
              <a:t>nhau).</a:t>
            </a:r>
            <a:endParaRPr sz="2000">
              <a:latin typeface="Arial"/>
              <a:cs typeface="Arial"/>
            </a:endParaRPr>
          </a:p>
        </p:txBody>
      </p:sp>
    </p:spTree>
    <p:extLst>
      <p:ext uri="{BB962C8B-B14F-4D97-AF65-F5344CB8AC3E}">
        <p14:creationId xmlns:p14="http://schemas.microsoft.com/office/powerpoint/2010/main" val="1956477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140" y="144830"/>
            <a:ext cx="8533130" cy="6245860"/>
          </a:xfrm>
          <a:prstGeom prst="rect">
            <a:avLst/>
          </a:prstGeom>
        </p:spPr>
        <p:txBody>
          <a:bodyPr vert="horz" wrap="square" lIns="0" tIns="73660" rIns="0" bIns="0" rtlCol="0">
            <a:spAutoFit/>
          </a:bodyPr>
          <a:lstStyle/>
          <a:p>
            <a:pPr marL="469900" indent="-457834" algn="just">
              <a:lnSpc>
                <a:spcPct val="100000"/>
              </a:lnSpc>
              <a:spcBef>
                <a:spcPts val="580"/>
              </a:spcBef>
              <a:buAutoNum type="arabicPeriod" startAt="4"/>
              <a:tabLst>
                <a:tab pos="470534" algn="l"/>
              </a:tabLst>
            </a:pPr>
            <a:r>
              <a:rPr lang="vi-VN" sz="2000" b="1" spc="-10" smtClean="0">
                <a:solidFill>
                  <a:srgbClr val="FF0000"/>
                </a:solidFill>
                <a:latin typeface="Arial"/>
                <a:cs typeface="Arial"/>
              </a:rPr>
              <a:t>Phương pháp </a:t>
            </a:r>
            <a:r>
              <a:rPr sz="2000" b="1" spc="-5" smtClean="0">
                <a:solidFill>
                  <a:srgbClr val="FF0000"/>
                </a:solidFill>
                <a:latin typeface="Arial"/>
                <a:cs typeface="Arial"/>
              </a:rPr>
              <a:t>khai </a:t>
            </a:r>
            <a:r>
              <a:rPr sz="2000" b="1" spc="-5" dirty="0">
                <a:solidFill>
                  <a:srgbClr val="FF0000"/>
                </a:solidFill>
                <a:latin typeface="Arial"/>
                <a:cs typeface="Arial"/>
              </a:rPr>
              <a:t>khoáng dữ </a:t>
            </a:r>
            <a:r>
              <a:rPr sz="2000" b="1" spc="-10" dirty="0">
                <a:solidFill>
                  <a:srgbClr val="FF0000"/>
                </a:solidFill>
                <a:latin typeface="Arial"/>
                <a:cs typeface="Arial"/>
              </a:rPr>
              <a:t>liệu </a:t>
            </a:r>
            <a:r>
              <a:rPr sz="2000" b="1" spc="-5" dirty="0">
                <a:solidFill>
                  <a:srgbClr val="FF0000"/>
                </a:solidFill>
                <a:latin typeface="Arial"/>
                <a:cs typeface="Arial"/>
              </a:rPr>
              <a:t>(Data </a:t>
            </a:r>
            <a:r>
              <a:rPr sz="2000" b="1" dirty="0">
                <a:solidFill>
                  <a:srgbClr val="FF0000"/>
                </a:solidFill>
                <a:latin typeface="Arial"/>
                <a:cs typeface="Arial"/>
              </a:rPr>
              <a:t>Mining</a:t>
            </a:r>
            <a:r>
              <a:rPr sz="2000" b="1" spc="55" dirty="0">
                <a:solidFill>
                  <a:srgbClr val="FF0000"/>
                </a:solidFill>
                <a:latin typeface="Arial"/>
                <a:cs typeface="Arial"/>
              </a:rPr>
              <a:t> </a:t>
            </a:r>
            <a:r>
              <a:rPr sz="2000" b="1" spc="-5" dirty="0">
                <a:solidFill>
                  <a:srgbClr val="FF0000"/>
                </a:solidFill>
                <a:latin typeface="Arial"/>
                <a:cs typeface="Arial"/>
              </a:rPr>
              <a:t>Engine):</a:t>
            </a:r>
            <a:endParaRPr sz="2000">
              <a:latin typeface="Arial"/>
              <a:cs typeface="Arial"/>
            </a:endParaRPr>
          </a:p>
          <a:p>
            <a:pPr marL="927100" lvl="1" indent="-457834" algn="just">
              <a:lnSpc>
                <a:spcPct val="100000"/>
              </a:lnSpc>
              <a:spcBef>
                <a:spcPts val="480"/>
              </a:spcBef>
              <a:buFont typeface="Wingdings"/>
              <a:buChar char=""/>
              <a:tabLst>
                <a:tab pos="927735" algn="l"/>
              </a:tabLst>
            </a:pPr>
            <a:r>
              <a:rPr sz="2000" spc="-10" dirty="0">
                <a:latin typeface="Arial"/>
                <a:cs typeface="Arial"/>
              </a:rPr>
              <a:t>Đây </a:t>
            </a:r>
            <a:r>
              <a:rPr sz="2000" spc="-15" dirty="0">
                <a:latin typeface="Arial"/>
                <a:cs typeface="Arial"/>
              </a:rPr>
              <a:t>là </a:t>
            </a:r>
            <a:r>
              <a:rPr sz="2000" spc="-10" dirty="0">
                <a:latin typeface="Arial"/>
                <a:cs typeface="Arial"/>
              </a:rPr>
              <a:t>thành phần </a:t>
            </a:r>
            <a:r>
              <a:rPr sz="2000" spc="-5" dirty="0">
                <a:latin typeface="Arial"/>
                <a:cs typeface="Arial"/>
              </a:rPr>
              <a:t>chủ </a:t>
            </a:r>
            <a:r>
              <a:rPr sz="2000" spc="-30" dirty="0">
                <a:latin typeface="Arial"/>
                <a:cs typeface="Arial"/>
              </a:rPr>
              <a:t>yếu </a:t>
            </a:r>
            <a:r>
              <a:rPr sz="2000" spc="-5" dirty="0">
                <a:latin typeface="Arial"/>
                <a:cs typeface="Arial"/>
              </a:rPr>
              <a:t>của </a:t>
            </a:r>
            <a:r>
              <a:rPr sz="2000" spc="5" dirty="0">
                <a:latin typeface="Arial"/>
                <a:cs typeface="Arial"/>
              </a:rPr>
              <a:t>một </a:t>
            </a:r>
            <a:r>
              <a:rPr sz="2000" spc="-10" dirty="0">
                <a:latin typeface="Arial"/>
                <a:cs typeface="Arial"/>
              </a:rPr>
              <a:t>hệ thống</a:t>
            </a:r>
            <a:r>
              <a:rPr sz="2000" spc="190" dirty="0">
                <a:latin typeface="Arial"/>
                <a:cs typeface="Arial"/>
              </a:rPr>
              <a:t> </a:t>
            </a:r>
            <a:r>
              <a:rPr sz="2000" spc="-10" dirty="0">
                <a:latin typeface="Arial"/>
                <a:cs typeface="Arial"/>
              </a:rPr>
              <a:t>KKDL.</a:t>
            </a:r>
            <a:endParaRPr sz="2000">
              <a:latin typeface="Arial"/>
              <a:cs typeface="Arial"/>
            </a:endParaRPr>
          </a:p>
          <a:p>
            <a:pPr marL="927100" marR="5080" lvl="1" indent="-457200" algn="just">
              <a:lnSpc>
                <a:spcPct val="120000"/>
              </a:lnSpc>
              <a:spcBef>
                <a:spcPts val="5"/>
              </a:spcBef>
              <a:buFont typeface="Wingdings"/>
              <a:buChar char=""/>
              <a:tabLst>
                <a:tab pos="927735" algn="l"/>
              </a:tabLst>
            </a:pPr>
            <a:r>
              <a:rPr sz="2000" spc="-10" dirty="0">
                <a:latin typeface="Arial"/>
                <a:cs typeface="Arial"/>
              </a:rPr>
              <a:t>Bao gồm </a:t>
            </a:r>
            <a:r>
              <a:rPr sz="2000" spc="-5" dirty="0">
                <a:latin typeface="Arial"/>
                <a:cs typeface="Arial"/>
              </a:rPr>
              <a:t>các module thực hiện các tác </a:t>
            </a:r>
            <a:r>
              <a:rPr sz="2000" spc="-15" dirty="0">
                <a:latin typeface="Arial"/>
                <a:cs typeface="Arial"/>
              </a:rPr>
              <a:t>vụ </a:t>
            </a:r>
            <a:r>
              <a:rPr sz="2000" spc="-10" dirty="0">
                <a:latin typeface="Arial"/>
                <a:cs typeface="Arial"/>
              </a:rPr>
              <a:t>như </a:t>
            </a:r>
            <a:r>
              <a:rPr sz="2000" spc="-5" dirty="0">
                <a:latin typeface="Arial"/>
                <a:cs typeface="Arial"/>
              </a:rPr>
              <a:t>phân </a:t>
            </a:r>
            <a:r>
              <a:rPr sz="2000" dirty="0">
                <a:latin typeface="Arial"/>
                <a:cs typeface="Arial"/>
              </a:rPr>
              <a:t>tích </a:t>
            </a:r>
            <a:r>
              <a:rPr sz="2000" spc="-10" dirty="0">
                <a:latin typeface="Arial"/>
                <a:cs typeface="Arial"/>
              </a:rPr>
              <a:t>đặc </a:t>
            </a:r>
            <a:r>
              <a:rPr sz="2000" spc="-5" dirty="0">
                <a:latin typeface="Arial"/>
                <a:cs typeface="Arial"/>
              </a:rPr>
              <a:t>trưng  (characterization) </a:t>
            </a:r>
            <a:r>
              <a:rPr sz="2000" spc="-15" dirty="0">
                <a:latin typeface="Arial"/>
                <a:cs typeface="Arial"/>
              </a:rPr>
              <a:t>và  </a:t>
            </a:r>
            <a:r>
              <a:rPr sz="2000" dirty="0">
                <a:latin typeface="Arial"/>
                <a:cs typeface="Arial"/>
              </a:rPr>
              <a:t>quan </a:t>
            </a:r>
            <a:r>
              <a:rPr sz="2000" spc="-10" dirty="0">
                <a:latin typeface="Arial"/>
                <a:cs typeface="Arial"/>
              </a:rPr>
              <a:t>hệ </a:t>
            </a:r>
            <a:r>
              <a:rPr sz="2000" spc="5" dirty="0">
                <a:latin typeface="Arial"/>
                <a:cs typeface="Arial"/>
              </a:rPr>
              <a:t>kết </a:t>
            </a:r>
            <a:r>
              <a:rPr sz="2000" spc="-15" dirty="0">
                <a:latin typeface="Arial"/>
                <a:cs typeface="Arial"/>
              </a:rPr>
              <a:t>hợp</a:t>
            </a:r>
            <a:r>
              <a:rPr sz="2000" spc="525" dirty="0">
                <a:latin typeface="Arial"/>
                <a:cs typeface="Arial"/>
              </a:rPr>
              <a:t> </a:t>
            </a:r>
            <a:r>
              <a:rPr sz="2000" spc="-5" dirty="0">
                <a:latin typeface="Arial"/>
                <a:cs typeface="Arial"/>
              </a:rPr>
              <a:t>(association/correlation  analysis), phân lớp (classification), </a:t>
            </a:r>
            <a:r>
              <a:rPr sz="2000" spc="-10" dirty="0">
                <a:latin typeface="Arial"/>
                <a:cs typeface="Arial"/>
              </a:rPr>
              <a:t>dự </a:t>
            </a:r>
            <a:r>
              <a:rPr sz="2000" spc="-5" dirty="0">
                <a:latin typeface="Arial"/>
                <a:cs typeface="Arial"/>
              </a:rPr>
              <a:t>đoán (prediction), phân </a:t>
            </a:r>
            <a:r>
              <a:rPr sz="2000" dirty="0">
                <a:latin typeface="Arial"/>
                <a:cs typeface="Arial"/>
              </a:rPr>
              <a:t>tích  </a:t>
            </a:r>
            <a:r>
              <a:rPr sz="2000" spc="-5" dirty="0">
                <a:latin typeface="Arial"/>
                <a:cs typeface="Arial"/>
              </a:rPr>
              <a:t>cụm (cluster </a:t>
            </a:r>
            <a:r>
              <a:rPr sz="2000" spc="-15" dirty="0">
                <a:latin typeface="Arial"/>
                <a:cs typeface="Arial"/>
              </a:rPr>
              <a:t>analysis),…</a:t>
            </a:r>
            <a:endParaRPr sz="2000">
              <a:latin typeface="Arial"/>
              <a:cs typeface="Arial"/>
            </a:endParaRPr>
          </a:p>
          <a:p>
            <a:pPr marL="469900" indent="-457834" algn="just">
              <a:lnSpc>
                <a:spcPct val="100000"/>
              </a:lnSpc>
              <a:spcBef>
                <a:spcPts val="480"/>
              </a:spcBef>
              <a:buAutoNum type="arabicPeriod" startAt="4"/>
              <a:tabLst>
                <a:tab pos="470534" algn="l"/>
              </a:tabLst>
            </a:pPr>
            <a:r>
              <a:rPr sz="2000" b="1" dirty="0">
                <a:solidFill>
                  <a:srgbClr val="FF0000"/>
                </a:solidFill>
                <a:latin typeface="Arial"/>
                <a:cs typeface="Arial"/>
              </a:rPr>
              <a:t>Module </a:t>
            </a:r>
            <a:r>
              <a:rPr sz="2000" b="1" spc="-10" dirty="0">
                <a:solidFill>
                  <a:srgbClr val="FF0000"/>
                </a:solidFill>
                <a:latin typeface="Arial"/>
                <a:cs typeface="Arial"/>
              </a:rPr>
              <a:t>đánh </a:t>
            </a:r>
            <a:r>
              <a:rPr sz="2000" b="1" spc="-5" dirty="0">
                <a:solidFill>
                  <a:srgbClr val="FF0000"/>
                </a:solidFill>
                <a:latin typeface="Arial"/>
                <a:cs typeface="Arial"/>
              </a:rPr>
              <a:t>giá </a:t>
            </a:r>
            <a:r>
              <a:rPr sz="2000" b="1" spc="-10" dirty="0">
                <a:solidFill>
                  <a:srgbClr val="FF0000"/>
                </a:solidFill>
                <a:latin typeface="Arial"/>
                <a:cs typeface="Arial"/>
              </a:rPr>
              <a:t>mẫu </a:t>
            </a:r>
            <a:r>
              <a:rPr sz="2000" b="1" spc="-5" dirty="0">
                <a:solidFill>
                  <a:srgbClr val="FF0000"/>
                </a:solidFill>
                <a:latin typeface="Arial"/>
                <a:cs typeface="Arial"/>
              </a:rPr>
              <a:t>(Pattern Evaluation</a:t>
            </a:r>
            <a:r>
              <a:rPr sz="2000" b="1" spc="55" dirty="0">
                <a:solidFill>
                  <a:srgbClr val="FF0000"/>
                </a:solidFill>
                <a:latin typeface="Arial"/>
                <a:cs typeface="Arial"/>
              </a:rPr>
              <a:t> </a:t>
            </a:r>
            <a:r>
              <a:rPr sz="2000" b="1" dirty="0">
                <a:solidFill>
                  <a:srgbClr val="FF0000"/>
                </a:solidFill>
                <a:latin typeface="Arial"/>
                <a:cs typeface="Arial"/>
              </a:rPr>
              <a:t>Module):</a:t>
            </a:r>
            <a:endParaRPr sz="2000">
              <a:latin typeface="Arial"/>
              <a:cs typeface="Arial"/>
            </a:endParaRPr>
          </a:p>
          <a:p>
            <a:pPr marL="927100" marR="6985" lvl="1" indent="-457200" algn="just">
              <a:lnSpc>
                <a:spcPct val="120000"/>
              </a:lnSpc>
              <a:buFont typeface="Wingdings"/>
              <a:buChar char=""/>
              <a:tabLst>
                <a:tab pos="927735" algn="l"/>
              </a:tabLst>
            </a:pPr>
            <a:r>
              <a:rPr sz="2000" spc="-15" dirty="0">
                <a:latin typeface="Arial"/>
                <a:cs typeface="Arial"/>
              </a:rPr>
              <a:t>Sử dụng </a:t>
            </a:r>
            <a:r>
              <a:rPr sz="2000" spc="-5" dirty="0">
                <a:latin typeface="Arial"/>
                <a:cs typeface="Arial"/>
              </a:rPr>
              <a:t>các </a:t>
            </a:r>
            <a:r>
              <a:rPr sz="2000" spc="-10" dirty="0">
                <a:latin typeface="Arial"/>
                <a:cs typeface="Arial"/>
              </a:rPr>
              <a:t>độ đo </a:t>
            </a:r>
            <a:r>
              <a:rPr sz="2000" dirty="0">
                <a:latin typeface="Arial"/>
                <a:cs typeface="Arial"/>
              </a:rPr>
              <a:t>hấp dẫn </a:t>
            </a:r>
            <a:r>
              <a:rPr sz="2000" spc="-15" dirty="0">
                <a:latin typeface="Arial"/>
                <a:cs typeface="Arial"/>
              </a:rPr>
              <a:t>và </a:t>
            </a:r>
            <a:r>
              <a:rPr sz="2000" dirty="0">
                <a:latin typeface="Arial"/>
                <a:cs typeface="Arial"/>
              </a:rPr>
              <a:t>có sự </a:t>
            </a:r>
            <a:r>
              <a:rPr sz="2000" spc="-5" dirty="0">
                <a:latin typeface="Arial"/>
                <a:cs typeface="Arial"/>
              </a:rPr>
              <a:t>tương </a:t>
            </a:r>
            <a:r>
              <a:rPr sz="2000" spc="-10" dirty="0">
                <a:latin typeface="Arial"/>
                <a:cs typeface="Arial"/>
              </a:rPr>
              <a:t>tác </a:t>
            </a:r>
            <a:r>
              <a:rPr sz="2000" spc="-5" dirty="0">
                <a:latin typeface="Arial"/>
                <a:cs typeface="Arial"/>
              </a:rPr>
              <a:t>với engine </a:t>
            </a:r>
            <a:r>
              <a:rPr sz="2000" dirty="0">
                <a:latin typeface="Arial"/>
                <a:cs typeface="Arial"/>
              </a:rPr>
              <a:t>khai  </a:t>
            </a:r>
            <a:r>
              <a:rPr sz="2000" spc="-10" dirty="0">
                <a:latin typeface="Arial"/>
                <a:cs typeface="Arial"/>
              </a:rPr>
              <a:t>phá dữ </a:t>
            </a:r>
            <a:r>
              <a:rPr sz="2000" spc="-5" dirty="0">
                <a:latin typeface="Arial"/>
                <a:cs typeface="Arial"/>
              </a:rPr>
              <a:t>liệu nhằm tập </a:t>
            </a:r>
            <a:r>
              <a:rPr sz="2000" spc="-10" dirty="0">
                <a:latin typeface="Arial"/>
                <a:cs typeface="Arial"/>
              </a:rPr>
              <a:t>trung </a:t>
            </a:r>
            <a:r>
              <a:rPr sz="2000" spc="-5" dirty="0">
                <a:latin typeface="Arial"/>
                <a:cs typeface="Arial"/>
              </a:rPr>
              <a:t>vào </a:t>
            </a:r>
            <a:r>
              <a:rPr sz="2000" spc="-10" dirty="0">
                <a:latin typeface="Arial"/>
                <a:cs typeface="Arial"/>
              </a:rPr>
              <a:t>việc tìm </a:t>
            </a:r>
            <a:r>
              <a:rPr sz="2000" spc="-5" dirty="0">
                <a:latin typeface="Arial"/>
                <a:cs typeface="Arial"/>
              </a:rPr>
              <a:t>ra các mẫu đáng quan  tâm</a:t>
            </a:r>
            <a:r>
              <a:rPr sz="2000" spc="-5" dirty="0">
                <a:solidFill>
                  <a:srgbClr val="FF0000"/>
                </a:solidFill>
                <a:latin typeface="Arial"/>
                <a:cs typeface="Arial"/>
              </a:rPr>
              <a:t>. </a:t>
            </a:r>
            <a:r>
              <a:rPr sz="2000" spc="-5" dirty="0">
                <a:latin typeface="Arial"/>
                <a:cs typeface="Arial"/>
              </a:rPr>
              <a:t>Có thể </a:t>
            </a:r>
            <a:r>
              <a:rPr sz="2000" dirty="0">
                <a:latin typeface="Arial"/>
                <a:cs typeface="Arial"/>
              </a:rPr>
              <a:t>sử </a:t>
            </a:r>
            <a:r>
              <a:rPr sz="2000" spc="-10" dirty="0">
                <a:latin typeface="Arial"/>
                <a:cs typeface="Arial"/>
              </a:rPr>
              <a:t>dụng </a:t>
            </a:r>
            <a:r>
              <a:rPr sz="2000" spc="-5" dirty="0">
                <a:latin typeface="Arial"/>
                <a:cs typeface="Arial"/>
              </a:rPr>
              <a:t>ngưỡng </a:t>
            </a:r>
            <a:r>
              <a:rPr sz="2000" spc="-10" dirty="0">
                <a:latin typeface="Arial"/>
                <a:cs typeface="Arial"/>
              </a:rPr>
              <a:t>độ hấp </a:t>
            </a:r>
            <a:r>
              <a:rPr sz="2000" dirty="0">
                <a:latin typeface="Arial"/>
                <a:cs typeface="Arial"/>
              </a:rPr>
              <a:t>dẫn </a:t>
            </a:r>
            <a:r>
              <a:rPr sz="2000" spc="-10" dirty="0">
                <a:latin typeface="Arial"/>
                <a:cs typeface="Arial"/>
              </a:rPr>
              <a:t>để </a:t>
            </a:r>
            <a:r>
              <a:rPr sz="2000" spc="-5" dirty="0">
                <a:latin typeface="Arial"/>
                <a:cs typeface="Arial"/>
              </a:rPr>
              <a:t>lọc </a:t>
            </a:r>
            <a:r>
              <a:rPr sz="2000" spc="-15" dirty="0">
                <a:latin typeface="Arial"/>
                <a:cs typeface="Arial"/>
              </a:rPr>
              <a:t>bớt</a:t>
            </a:r>
            <a:r>
              <a:rPr sz="2000" spc="-175" dirty="0">
                <a:latin typeface="Arial"/>
                <a:cs typeface="Arial"/>
              </a:rPr>
              <a:t> </a:t>
            </a:r>
            <a:r>
              <a:rPr sz="2000" spc="-5" dirty="0">
                <a:latin typeface="Arial"/>
                <a:cs typeface="Arial"/>
              </a:rPr>
              <a:t>các </a:t>
            </a:r>
            <a:r>
              <a:rPr sz="2000" spc="5" dirty="0">
                <a:latin typeface="Arial"/>
                <a:cs typeface="Arial"/>
              </a:rPr>
              <a:t>mẫu </a:t>
            </a:r>
            <a:r>
              <a:rPr sz="2000" spc="-15" dirty="0">
                <a:latin typeface="Arial"/>
                <a:cs typeface="Arial"/>
              </a:rPr>
              <a:t>tìm</a:t>
            </a:r>
            <a:endParaRPr sz="2000">
              <a:latin typeface="Arial"/>
              <a:cs typeface="Arial"/>
            </a:endParaRPr>
          </a:p>
          <a:p>
            <a:pPr marL="927100">
              <a:lnSpc>
                <a:spcPct val="100000"/>
              </a:lnSpc>
              <a:spcBef>
                <a:spcPts val="484"/>
              </a:spcBef>
            </a:pPr>
            <a:r>
              <a:rPr sz="2000" spc="-5" dirty="0">
                <a:latin typeface="Arial"/>
                <a:cs typeface="Arial"/>
              </a:rPr>
              <a:t>được.</a:t>
            </a:r>
            <a:endParaRPr sz="2000">
              <a:latin typeface="Arial"/>
              <a:cs typeface="Arial"/>
            </a:endParaRPr>
          </a:p>
          <a:p>
            <a:pPr marL="927100" lvl="1" indent="-457834">
              <a:lnSpc>
                <a:spcPct val="100000"/>
              </a:lnSpc>
              <a:spcBef>
                <a:spcPts val="480"/>
              </a:spcBef>
              <a:buFont typeface="Wingdings"/>
              <a:buChar char=""/>
              <a:tabLst>
                <a:tab pos="927100" algn="l"/>
                <a:tab pos="927735" algn="l"/>
              </a:tabLst>
            </a:pPr>
            <a:r>
              <a:rPr sz="2000" spc="-5" dirty="0">
                <a:latin typeface="Arial"/>
                <a:cs typeface="Arial"/>
              </a:rPr>
              <a:t>Có </a:t>
            </a:r>
            <a:r>
              <a:rPr sz="2000" dirty="0">
                <a:latin typeface="Arial"/>
                <a:cs typeface="Arial"/>
              </a:rPr>
              <a:t>thể </a:t>
            </a:r>
            <a:r>
              <a:rPr sz="2000" spc="-10" dirty="0">
                <a:latin typeface="Arial"/>
                <a:cs typeface="Arial"/>
              </a:rPr>
              <a:t>được </a:t>
            </a:r>
            <a:r>
              <a:rPr sz="2000" spc="-5" dirty="0">
                <a:latin typeface="Arial"/>
                <a:cs typeface="Arial"/>
              </a:rPr>
              <a:t>tích hợp với module </a:t>
            </a:r>
            <a:r>
              <a:rPr sz="2000" dirty="0">
                <a:latin typeface="Arial"/>
                <a:cs typeface="Arial"/>
              </a:rPr>
              <a:t>khai phá </a:t>
            </a:r>
            <a:r>
              <a:rPr sz="2000" spc="5" dirty="0">
                <a:latin typeface="Arial"/>
                <a:cs typeface="Arial"/>
              </a:rPr>
              <a:t>tùy </a:t>
            </a:r>
            <a:r>
              <a:rPr sz="2000" spc="-5" dirty="0">
                <a:latin typeface="Arial"/>
                <a:cs typeface="Arial"/>
              </a:rPr>
              <a:t>thuộc vào</a:t>
            </a:r>
            <a:r>
              <a:rPr sz="2000" spc="380" dirty="0">
                <a:latin typeface="Arial"/>
                <a:cs typeface="Arial"/>
              </a:rPr>
              <a:t> </a:t>
            </a:r>
            <a:r>
              <a:rPr sz="2000" spc="-5" dirty="0">
                <a:latin typeface="Arial"/>
                <a:cs typeface="Arial"/>
              </a:rPr>
              <a:t>phương</a:t>
            </a:r>
            <a:endParaRPr sz="2000">
              <a:latin typeface="Arial"/>
              <a:cs typeface="Arial"/>
            </a:endParaRPr>
          </a:p>
          <a:p>
            <a:pPr marL="927100">
              <a:lnSpc>
                <a:spcPct val="100000"/>
              </a:lnSpc>
              <a:spcBef>
                <a:spcPts val="480"/>
              </a:spcBef>
            </a:pPr>
            <a:r>
              <a:rPr sz="2000" spc="-10" dirty="0">
                <a:latin typeface="Arial"/>
                <a:cs typeface="Arial"/>
              </a:rPr>
              <a:t>pháp </a:t>
            </a:r>
            <a:r>
              <a:rPr sz="2000" dirty="0">
                <a:latin typeface="Arial"/>
                <a:cs typeface="Arial"/>
              </a:rPr>
              <a:t>khai </a:t>
            </a:r>
            <a:r>
              <a:rPr sz="2000" spc="-5" dirty="0">
                <a:latin typeface="Arial"/>
                <a:cs typeface="Arial"/>
              </a:rPr>
              <a:t>khoáng </a:t>
            </a:r>
            <a:r>
              <a:rPr sz="2000" spc="-10" dirty="0">
                <a:latin typeface="Arial"/>
                <a:cs typeface="Arial"/>
              </a:rPr>
              <a:t>được </a:t>
            </a:r>
            <a:r>
              <a:rPr sz="2000" dirty="0">
                <a:latin typeface="Arial"/>
                <a:cs typeface="Arial"/>
              </a:rPr>
              <a:t>sử </a:t>
            </a:r>
            <a:r>
              <a:rPr sz="2000" spc="-10" dirty="0">
                <a:latin typeface="Arial"/>
                <a:cs typeface="Arial"/>
              </a:rPr>
              <a:t>dụng </a:t>
            </a:r>
            <a:r>
              <a:rPr sz="2000" spc="-15" dirty="0">
                <a:latin typeface="Arial"/>
                <a:cs typeface="Arial"/>
              </a:rPr>
              <a:t>và </a:t>
            </a:r>
            <a:r>
              <a:rPr sz="2000" spc="-5" dirty="0">
                <a:latin typeface="Arial"/>
                <a:cs typeface="Arial"/>
              </a:rPr>
              <a:t>cách thức cài</a:t>
            </a:r>
            <a:r>
              <a:rPr sz="2000" spc="110" dirty="0">
                <a:latin typeface="Arial"/>
                <a:cs typeface="Arial"/>
              </a:rPr>
              <a:t> </a:t>
            </a:r>
            <a:r>
              <a:rPr sz="2000" spc="-10" dirty="0">
                <a:latin typeface="Arial"/>
                <a:cs typeface="Arial"/>
              </a:rPr>
              <a:t>đặt.</a:t>
            </a:r>
            <a:endParaRPr sz="2000">
              <a:latin typeface="Arial"/>
              <a:cs typeface="Arial"/>
            </a:endParaRPr>
          </a:p>
          <a:p>
            <a:pPr marL="927100" marR="8255" lvl="1" indent="-457200" algn="just">
              <a:lnSpc>
                <a:spcPct val="120000"/>
              </a:lnSpc>
              <a:buFont typeface="Wingdings"/>
              <a:buChar char=""/>
              <a:tabLst>
                <a:tab pos="927735" algn="l"/>
              </a:tabLst>
            </a:pPr>
            <a:r>
              <a:rPr sz="2000" spc="-5" dirty="0">
                <a:latin typeface="Arial"/>
                <a:cs typeface="Arial"/>
              </a:rPr>
              <a:t>Khuyến </a:t>
            </a:r>
            <a:r>
              <a:rPr sz="2000" dirty="0">
                <a:latin typeface="Arial"/>
                <a:cs typeface="Arial"/>
              </a:rPr>
              <a:t>khích: Thao </a:t>
            </a:r>
            <a:r>
              <a:rPr sz="2000" spc="-10" dirty="0">
                <a:latin typeface="Arial"/>
                <a:cs typeface="Arial"/>
              </a:rPr>
              <a:t>tác </a:t>
            </a:r>
            <a:r>
              <a:rPr sz="2000" spc="-5" dirty="0">
                <a:latin typeface="Arial"/>
                <a:cs typeface="Arial"/>
              </a:rPr>
              <a:t>đánh giá </a:t>
            </a:r>
            <a:r>
              <a:rPr sz="2000" spc="5" dirty="0">
                <a:latin typeface="Arial"/>
                <a:cs typeface="Arial"/>
              </a:rPr>
              <a:t>mẫu </a:t>
            </a:r>
            <a:r>
              <a:rPr sz="2000" spc="-5" dirty="0">
                <a:latin typeface="Arial"/>
                <a:cs typeface="Arial"/>
              </a:rPr>
              <a:t>cần </a:t>
            </a:r>
            <a:r>
              <a:rPr sz="2000" spc="-10" dirty="0">
                <a:latin typeface="Arial"/>
                <a:cs typeface="Arial"/>
              </a:rPr>
              <a:t>được </a:t>
            </a:r>
            <a:r>
              <a:rPr sz="2000" dirty="0">
                <a:latin typeface="Arial"/>
                <a:cs typeface="Arial"/>
              </a:rPr>
              <a:t>tích </a:t>
            </a:r>
            <a:r>
              <a:rPr sz="2000" spc="-5" dirty="0">
                <a:latin typeface="Arial"/>
                <a:cs typeface="Arial"/>
              </a:rPr>
              <a:t>hợp càng  chặt chẽ </a:t>
            </a:r>
            <a:r>
              <a:rPr sz="2000" dirty="0">
                <a:latin typeface="Arial"/>
                <a:cs typeface="Arial"/>
              </a:rPr>
              <a:t>càng </a:t>
            </a:r>
            <a:r>
              <a:rPr sz="2000" spc="-5" dirty="0">
                <a:latin typeface="Arial"/>
                <a:cs typeface="Arial"/>
              </a:rPr>
              <a:t>tốt </a:t>
            </a:r>
            <a:r>
              <a:rPr sz="2000" spc="-10" dirty="0">
                <a:latin typeface="Arial"/>
                <a:cs typeface="Arial"/>
              </a:rPr>
              <a:t>với </a:t>
            </a:r>
            <a:r>
              <a:rPr sz="2000" spc="-5" dirty="0">
                <a:latin typeface="Arial"/>
                <a:cs typeface="Arial"/>
              </a:rPr>
              <a:t>tiến trình </a:t>
            </a:r>
            <a:r>
              <a:rPr sz="2000" dirty="0">
                <a:latin typeface="Arial"/>
                <a:cs typeface="Arial"/>
              </a:rPr>
              <a:t>khai </a:t>
            </a:r>
            <a:r>
              <a:rPr sz="2000" spc="-5" dirty="0">
                <a:latin typeface="Arial"/>
                <a:cs typeface="Arial"/>
              </a:rPr>
              <a:t>khoáng nhằm </a:t>
            </a:r>
            <a:r>
              <a:rPr sz="2000" spc="-10" dirty="0">
                <a:latin typeface="Arial"/>
                <a:cs typeface="Arial"/>
              </a:rPr>
              <a:t>nâng </a:t>
            </a:r>
            <a:r>
              <a:rPr sz="2000" dirty="0">
                <a:latin typeface="Arial"/>
                <a:cs typeface="Arial"/>
              </a:rPr>
              <a:t>cao hiệu  </a:t>
            </a:r>
            <a:r>
              <a:rPr sz="2000" spc="-10" dirty="0">
                <a:latin typeface="Arial"/>
                <a:cs typeface="Arial"/>
              </a:rPr>
              <a:t>quả</a:t>
            </a:r>
            <a:r>
              <a:rPr sz="2000" spc="400" dirty="0">
                <a:latin typeface="Arial"/>
                <a:cs typeface="Arial"/>
              </a:rPr>
              <a:t> </a:t>
            </a:r>
            <a:r>
              <a:rPr sz="2000" dirty="0">
                <a:latin typeface="Arial"/>
                <a:cs typeface="Arial"/>
              </a:rPr>
              <a:t>khai</a:t>
            </a:r>
            <a:r>
              <a:rPr sz="2000" spc="395" dirty="0">
                <a:latin typeface="Arial"/>
                <a:cs typeface="Arial"/>
              </a:rPr>
              <a:t> </a:t>
            </a:r>
            <a:r>
              <a:rPr sz="2000" dirty="0">
                <a:latin typeface="Arial"/>
                <a:cs typeface="Arial"/>
              </a:rPr>
              <a:t>khoáng</a:t>
            </a:r>
            <a:r>
              <a:rPr sz="2000" spc="405" dirty="0">
                <a:latin typeface="Arial"/>
                <a:cs typeface="Arial"/>
              </a:rPr>
              <a:t> </a:t>
            </a:r>
            <a:r>
              <a:rPr sz="2000" dirty="0">
                <a:latin typeface="Arial"/>
                <a:cs typeface="Arial"/>
              </a:rPr>
              <a:t>(giới</a:t>
            </a:r>
            <a:r>
              <a:rPr sz="2000" spc="400" dirty="0">
                <a:latin typeface="Arial"/>
                <a:cs typeface="Arial"/>
              </a:rPr>
              <a:t> </a:t>
            </a:r>
            <a:r>
              <a:rPr sz="2000" spc="5" dirty="0">
                <a:latin typeface="Arial"/>
                <a:cs typeface="Arial"/>
              </a:rPr>
              <a:t>hạn</a:t>
            </a:r>
            <a:r>
              <a:rPr sz="2000" spc="400" dirty="0">
                <a:latin typeface="Arial"/>
                <a:cs typeface="Arial"/>
              </a:rPr>
              <a:t> </a:t>
            </a:r>
            <a:r>
              <a:rPr sz="2000" spc="-10" dirty="0">
                <a:latin typeface="Arial"/>
                <a:cs typeface="Arial"/>
              </a:rPr>
              <a:t>việc</a:t>
            </a:r>
            <a:r>
              <a:rPr sz="2000" spc="409" dirty="0">
                <a:latin typeface="Arial"/>
                <a:cs typeface="Arial"/>
              </a:rPr>
              <a:t> </a:t>
            </a:r>
            <a:r>
              <a:rPr sz="2000" spc="-10" dirty="0">
                <a:latin typeface="Arial"/>
                <a:cs typeface="Arial"/>
              </a:rPr>
              <a:t>tìm</a:t>
            </a:r>
            <a:r>
              <a:rPr sz="2000" spc="420" dirty="0">
                <a:latin typeface="Arial"/>
                <a:cs typeface="Arial"/>
              </a:rPr>
              <a:t> </a:t>
            </a:r>
            <a:r>
              <a:rPr sz="2000" spc="-10" dirty="0">
                <a:latin typeface="Arial"/>
                <a:cs typeface="Arial"/>
              </a:rPr>
              <a:t>kiếm</a:t>
            </a:r>
            <a:r>
              <a:rPr sz="2000" spc="455" dirty="0">
                <a:latin typeface="Arial"/>
                <a:cs typeface="Arial"/>
              </a:rPr>
              <a:t> </a:t>
            </a:r>
            <a:r>
              <a:rPr sz="2000" spc="-5" dirty="0">
                <a:latin typeface="Arial"/>
                <a:cs typeface="Arial"/>
              </a:rPr>
              <a:t>chỉ</a:t>
            </a:r>
            <a:r>
              <a:rPr sz="2000" spc="390" dirty="0">
                <a:latin typeface="Arial"/>
                <a:cs typeface="Arial"/>
              </a:rPr>
              <a:t> </a:t>
            </a:r>
            <a:r>
              <a:rPr sz="2000" spc="-5" dirty="0">
                <a:latin typeface="Arial"/>
                <a:cs typeface="Arial"/>
              </a:rPr>
              <a:t>với</a:t>
            </a:r>
            <a:r>
              <a:rPr sz="2000" spc="390" dirty="0">
                <a:latin typeface="Arial"/>
                <a:cs typeface="Arial"/>
              </a:rPr>
              <a:t> </a:t>
            </a:r>
            <a:r>
              <a:rPr sz="2000" spc="5" dirty="0">
                <a:latin typeface="Arial"/>
                <a:cs typeface="Arial"/>
              </a:rPr>
              <a:t>các</a:t>
            </a:r>
            <a:r>
              <a:rPr sz="2000" spc="385" dirty="0">
                <a:latin typeface="Arial"/>
                <a:cs typeface="Arial"/>
              </a:rPr>
              <a:t> </a:t>
            </a:r>
            <a:r>
              <a:rPr sz="2000" spc="5" dirty="0">
                <a:latin typeface="Arial"/>
                <a:cs typeface="Arial"/>
              </a:rPr>
              <a:t>mẫu</a:t>
            </a:r>
            <a:r>
              <a:rPr sz="2000" spc="400" dirty="0">
                <a:latin typeface="Arial"/>
                <a:cs typeface="Arial"/>
              </a:rPr>
              <a:t> </a:t>
            </a:r>
            <a:r>
              <a:rPr sz="2000" spc="-15" dirty="0">
                <a:latin typeface="Arial"/>
                <a:cs typeface="Arial"/>
              </a:rPr>
              <a:t>đáng</a:t>
            </a:r>
            <a:endParaRPr sz="2000">
              <a:latin typeface="Arial"/>
              <a:cs typeface="Arial"/>
            </a:endParaRPr>
          </a:p>
          <a:p>
            <a:pPr marL="927100" algn="just">
              <a:lnSpc>
                <a:spcPct val="100000"/>
              </a:lnSpc>
              <a:spcBef>
                <a:spcPts val="484"/>
              </a:spcBef>
            </a:pPr>
            <a:r>
              <a:rPr sz="2000" spc="-10" dirty="0">
                <a:latin typeface="Arial"/>
                <a:cs typeface="Arial"/>
              </a:rPr>
              <a:t>quan</a:t>
            </a:r>
            <a:r>
              <a:rPr sz="2000" spc="10" dirty="0">
                <a:latin typeface="Arial"/>
                <a:cs typeface="Arial"/>
              </a:rPr>
              <a:t> </a:t>
            </a:r>
            <a:r>
              <a:rPr sz="2000" spc="5" dirty="0">
                <a:latin typeface="Arial"/>
                <a:cs typeface="Arial"/>
              </a:rPr>
              <a:t>tâm).</a:t>
            </a:r>
            <a:endParaRPr sz="2000">
              <a:latin typeface="Arial"/>
              <a:cs typeface="Arial"/>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9</a:t>
            </a:fld>
            <a:endParaRPr spc="-5" dirty="0"/>
          </a:p>
        </p:txBody>
      </p:sp>
    </p:spTree>
    <p:extLst>
      <p:ext uri="{BB962C8B-B14F-4D97-AF65-F5344CB8AC3E}">
        <p14:creationId xmlns:p14="http://schemas.microsoft.com/office/powerpoint/2010/main" val="4088059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C99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TotalTime>
  <Words>3642</Words>
  <Application>Microsoft Office PowerPoint</Application>
  <PresentationFormat>On-screen Show (4:3)</PresentationFormat>
  <Paragraphs>298</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Cơ sở dữ liệu (Database), kho dữ liệu (Data Warehouse), World  Wide Web và các nguồn chứa thông tin khác:</vt:lpstr>
      <vt:lpstr>PowerPoint Presentation</vt:lpstr>
      <vt:lpstr>PowerPoint Presentation</vt:lpstr>
      <vt:lpstr>1. CƠ SỞ DỮ LIỆU QUAN HỆ (RELATIONAL DATABASE)</vt:lpstr>
      <vt:lpstr>PowerPoint Presentation</vt:lpstr>
      <vt:lpstr>PowerPoint Presentation</vt:lpstr>
      <vt:lpstr>PowerPoint Presentation</vt:lpstr>
      <vt:lpstr>PowerPoint Presentation</vt:lpstr>
      <vt:lpstr>PowerPoint Presentation</vt:lpstr>
      <vt:lpstr>PowerPoint Presentation</vt:lpstr>
      <vt:lpstr>NỘI DUNG CHÍNH</vt:lpstr>
      <vt:lpstr>SỰ BÙNG NỔ THÔNG TIN!</vt:lpstr>
      <vt:lpstr>PowerPoint Presentation</vt:lpstr>
      <vt:lpstr>PowerPoint Presentation</vt:lpstr>
      <vt:lpstr> Vấn đề bùng nổ dữ liệu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Luật kết hợp (Association Rules): là dạng luật biểu diễn tri thức ở dạng  tương đối đơn giản. Mục tiêu của phương pháp này là phát hiện và đưa ra  các mối liên hệ giữa các giá trị dữ liệu trong CSDL. Mẫu đầu ra của giải thuật  KKDL là tập luật kết hợp tìm được.</vt:lpstr>
      <vt:lpstr>PowerPoint Presentation</vt:lpstr>
      <vt:lpstr>PowerPoint Presentation</vt:lpstr>
      <vt:lpstr>PowerPoint Presentation</vt:lpstr>
      <vt:lpstr>PowerPoint Presentation</vt:lpstr>
      <vt:lpstr>PowerPoint Presentation</vt:lpstr>
      <vt:lpstr>1. Cơ sở dữ liệu (Database), kho dữ liệu (Data Warehouse), World  Wide Web và các nguồn chứa thông tin khác:</vt:lpstr>
      <vt:lpstr>PowerPoint Presentation</vt:lpstr>
      <vt:lpstr>PowerPoint Presentation</vt:lpstr>
      <vt:lpstr>1. CƠ SỞ DỮ LIỆU QUAN HỆ (RELATIONAL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Phân tích dữ liệu và hỗ trợ quyết định</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THỰC TẬP CHUYÊN NGÀNH II</dc:title>
  <dc:creator>Nguyen Vuong Thinh</dc:creator>
  <cp:lastModifiedBy>A</cp:lastModifiedBy>
  <cp:revision>6</cp:revision>
  <dcterms:created xsi:type="dcterms:W3CDTF">2020-04-14T01:25:26Z</dcterms:created>
  <dcterms:modified xsi:type="dcterms:W3CDTF">2020-04-14T03:41:32Z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2020-02-18T00:00:00Z</vt:filetime>
  </property>
  <property fmtid="{D5CDD505-2E9C-101B-9397-08002B2CF9AE}" pid="3" name="Creator">
    <vt:lpwstr>Microsoft® PowerPoint® 2013</vt:lpwstr>
  </property>
  <property fmtid="{D5CDD505-2E9C-101B-9397-08002B2CF9AE}" pid="4" name="LastSaved">
    <vt:filetime>2020-04-14T00:00:00Z</vt:filetime>
  </property>
</Properties>
</file>