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67" r:id="rId2"/>
    <p:sldId id="256" r:id="rId3"/>
    <p:sldId id="268" r:id="rId4"/>
    <p:sldId id="269" r:id="rId5"/>
    <p:sldId id="276" r:id="rId6"/>
    <p:sldId id="279" r:id="rId7"/>
    <p:sldId id="278" r:id="rId8"/>
    <p:sldId id="280" r:id="rId9"/>
    <p:sldId id="270" r:id="rId10"/>
    <p:sldId id="281" r:id="rId11"/>
    <p:sldId id="275" r:id="rId12"/>
    <p:sldId id="282" r:id="rId13"/>
    <p:sldId id="283" r:id="rId14"/>
    <p:sldId id="284" r:id="rId15"/>
    <p:sldId id="286" r:id="rId16"/>
    <p:sldId id="288" r:id="rId17"/>
    <p:sldId id="289" r:id="rId18"/>
    <p:sldId id="298" r:id="rId19"/>
    <p:sldId id="297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7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80" autoAdjust="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02513-E002-41CB-A053-89190B23A567}" type="datetimeFigureOut">
              <a:rPr lang="vi-VN" smtClean="0"/>
              <a:t>15/05/2020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0A344-0566-472B-9963-0B78A449A96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0016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tương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nhau,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nghi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nhạy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/>
              <a:t> </a:t>
            </a:r>
            <a:br>
              <a:rPr lang="vi-VN"/>
            </a:b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0A344-0566-472B-9963-0B78A449A96F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5535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Phân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hoạch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partitioning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phân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hoạch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tập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tử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thành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cụm</a:t>
            </a:r>
            <a:endParaRPr lang="vi-V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Phân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cấp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hierarchical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xây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phân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cấp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trên cơ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sở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đang xem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xét</a:t>
            </a:r>
            <a:endParaRPr lang="vi-VN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trên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mật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density-based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trên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mật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lân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cận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trên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lưới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grid-based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trên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chiều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chủ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yếu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áp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cho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lớp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không gian.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Dựa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trên mô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model-based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):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một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mô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thuyết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được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đưa ra cho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mỗi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; sau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đó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chỉnh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thông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mô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hình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phù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hợp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cụm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vi-VN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vi-VN"/>
              <a:t>&gt;&gt;&gt; </a:t>
            </a:r>
            <a:r>
              <a:rPr lang="vi-VN" err="1"/>
              <a:t>Nhóm</a:t>
            </a:r>
            <a:r>
              <a:rPr lang="vi-VN"/>
              <a:t> </a:t>
            </a:r>
            <a:r>
              <a:rPr lang="vi-VN" err="1"/>
              <a:t>chúng</a:t>
            </a:r>
            <a:r>
              <a:rPr lang="vi-VN"/>
              <a:t> em xin trinh </a:t>
            </a:r>
            <a:r>
              <a:rPr lang="vi-VN" err="1"/>
              <a:t>bày</a:t>
            </a:r>
            <a:r>
              <a:rPr lang="vi-VN"/>
              <a:t> </a:t>
            </a:r>
            <a:r>
              <a:rPr lang="vi-VN" err="1"/>
              <a:t>củ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về</a:t>
            </a:r>
            <a:r>
              <a:rPr lang="vi-VN"/>
              <a:t> phương </a:t>
            </a:r>
            <a:r>
              <a:rPr lang="vi-VN" err="1"/>
              <a:t>pháp</a:t>
            </a:r>
            <a:r>
              <a:rPr lang="vi-VN"/>
              <a:t> phân </a:t>
            </a:r>
            <a:r>
              <a:rPr lang="en-US" err="1"/>
              <a:t>cấp</a:t>
            </a:r>
            <a:r>
              <a:rPr lang="en-US"/>
              <a:t> </a:t>
            </a:r>
            <a:r>
              <a:rPr lang="vi-VN" err="1"/>
              <a:t>mà</a:t>
            </a:r>
            <a:r>
              <a:rPr lang="vi-VN"/>
              <a:t> </a:t>
            </a:r>
            <a:r>
              <a:rPr lang="vi-VN" err="1"/>
              <a:t>củ</a:t>
            </a:r>
            <a:r>
              <a:rPr lang="vi-VN"/>
              <a:t> </a:t>
            </a:r>
            <a:r>
              <a:rPr lang="vi-VN" err="1"/>
              <a:t>thể</a:t>
            </a:r>
            <a:r>
              <a:rPr lang="vi-VN"/>
              <a:t> </a:t>
            </a:r>
            <a:r>
              <a:rPr lang="vi-VN" err="1"/>
              <a:t>là</a:t>
            </a:r>
            <a:r>
              <a:rPr lang="vi-VN"/>
              <a:t> AGNES </a:t>
            </a:r>
            <a:r>
              <a:rPr lang="vi-VN" err="1"/>
              <a:t>và</a:t>
            </a:r>
            <a:r>
              <a:rPr lang="vi-VN"/>
              <a:t> DIANA.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0A344-0566-472B-9963-0B78A449A96F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532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tương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nhau,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nghi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nhạy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/>
              <a:t> </a:t>
            </a:r>
            <a:br>
              <a:rPr lang="vi-VN"/>
            </a:b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0A344-0566-472B-9963-0B78A449A96F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40696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tương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nhau,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nghi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nhạy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/>
              <a:t> </a:t>
            </a:r>
            <a:br>
              <a:rPr lang="vi-VN"/>
            </a:b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0A344-0566-472B-9963-0B78A449A96F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9109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tương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nhau,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nghi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nhạy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/>
              <a:t> </a:t>
            </a:r>
            <a:br>
              <a:rPr lang="vi-VN"/>
            </a:b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0A344-0566-472B-9963-0B78A449A96F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49619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Yêu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cầu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thể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tương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số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chiều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lớn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lý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nhau,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khám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phá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dạng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bất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kỳ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Khả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năng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thích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nghi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nhiễu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Ít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nhạy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cảm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với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thứ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tự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của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các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dữ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liệu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vào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Phân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cụm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rằng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buộc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hiểu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và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dễ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sử</a:t>
            </a:r>
            <a:r>
              <a:rPr lang="vi-V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vi-VN" sz="1200" b="0" i="0" kern="120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dụng</a:t>
            </a:r>
            <a:r>
              <a:rPr lang="vi-VN"/>
              <a:t> </a:t>
            </a:r>
            <a:br>
              <a:rPr lang="vi-VN"/>
            </a:br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0A344-0566-472B-9963-0B78A449A96F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961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AGNES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AGNES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riêng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gom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loại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cơ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cho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phân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gặp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liên quan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cận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bottom-up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dưới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lá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riêng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duyệt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lên trên phân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tới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nút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gốc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nơi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tìm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thấy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đơn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cuối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vi-VN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AGNES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csdl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riêng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gom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cơ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12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vi-VN" sz="1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vi-VN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0A344-0566-472B-9963-0B78A449A96F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6990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Bef>
                <a:spcPts val="600"/>
              </a:spcBef>
            </a:pPr>
            <a:r>
              <a:rPr lang="vi-VN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Single</a:t>
            </a:r>
            <a:r>
              <a:rPr lang="vi-V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hai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nhỏ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hai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thuộc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hai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spcBef>
                <a:spcPts val="600"/>
              </a:spcBef>
            </a:pPr>
            <a:r>
              <a:rPr lang="vi-VN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Complete</a:t>
            </a:r>
            <a:r>
              <a:rPr lang="vi-V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hai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lớn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nhất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hai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thuộc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hai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lvl="0">
              <a:spcBef>
                <a:spcPts val="600"/>
              </a:spcBef>
            </a:pPr>
            <a:r>
              <a:rPr lang="vi-VN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Average</a:t>
            </a:r>
            <a:r>
              <a:rPr lang="vi-VN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b="1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Link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hai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khoảng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trung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bình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giữa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hai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đối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tượng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thuộc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hai </a:t>
            </a:r>
            <a:r>
              <a:rPr lang="vi-VN" sz="1200" kern="120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nhóm</a:t>
            </a:r>
            <a:r>
              <a:rPr lang="vi-VN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10A344-0566-472B-9963-0B78A449A96F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75523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/>
              <a:t>5/15/2020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/>
              <a:pPr/>
              <a:t>5/15/2020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BDD6BC-69C9-480A-ABF2-D9CDA02F3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9270" y="229423"/>
            <a:ext cx="12311270" cy="180063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vi-VN" sz="4400" b="1" err="1"/>
              <a:t>Báo</a:t>
            </a:r>
            <a:r>
              <a:rPr lang="vi-VN" sz="4400" b="1"/>
              <a:t> </a:t>
            </a:r>
            <a:r>
              <a:rPr lang="vi-VN" sz="4400" b="1" err="1"/>
              <a:t>cáo</a:t>
            </a:r>
            <a:r>
              <a:rPr lang="vi-VN" sz="4400" b="1"/>
              <a:t> môn </a:t>
            </a:r>
            <a:r>
              <a:rPr lang="vi-VN" sz="4400" b="1" err="1"/>
              <a:t>học</a:t>
            </a:r>
            <a:r>
              <a:rPr lang="vi-VN" sz="4900"/>
              <a:t/>
            </a:r>
            <a:br>
              <a:rPr lang="vi-VN" sz="4900"/>
            </a:br>
            <a:r>
              <a:rPr lang="vi-VN" sz="53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khai </a:t>
            </a:r>
            <a:r>
              <a:rPr lang="vi-VN" sz="5300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khoáng</a:t>
            </a:r>
            <a:r>
              <a:rPr lang="vi-VN" sz="53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5300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dữ</a:t>
            </a:r>
            <a:r>
              <a:rPr lang="vi-VN" sz="53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sz="5300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liệu</a:t>
            </a:r>
            <a:endParaRPr lang="vi-VN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742859F5-6829-45A3-BAC3-78DF1645B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3064" y="3672829"/>
            <a:ext cx="3061858" cy="665094"/>
          </a:xfrm>
        </p:spPr>
        <p:txBody>
          <a:bodyPr>
            <a:normAutofit/>
          </a:bodyPr>
          <a:lstStyle/>
          <a:p>
            <a:pPr algn="l"/>
            <a:r>
              <a:rPr lang="vi-VN" b="1">
                <a:latin typeface="+mj-lt"/>
              </a:rPr>
              <a:t>GVHD: </a:t>
            </a:r>
            <a:r>
              <a:rPr lang="vi-VN" b="1" err="1">
                <a:latin typeface="+mj-lt"/>
              </a:rPr>
              <a:t>T</a:t>
            </a:r>
            <a:r>
              <a:rPr lang="vi-VN" b="1" cap="none" err="1">
                <a:latin typeface="+mj-lt"/>
              </a:rPr>
              <a:t>hs</a:t>
            </a:r>
            <a:r>
              <a:rPr lang="vi-VN" b="1">
                <a:latin typeface="+mj-lt"/>
              </a:rPr>
              <a:t> HÀ THỊ </a:t>
            </a:r>
            <a:r>
              <a:rPr lang="vi-VN" b="1" err="1">
                <a:latin typeface="+mj-lt"/>
              </a:rPr>
              <a:t>thúy</a:t>
            </a:r>
            <a:r>
              <a:rPr lang="vi-VN" b="1">
                <a:latin typeface="+mj-lt"/>
              </a:rPr>
              <a:t> vi</a:t>
            </a:r>
          </a:p>
        </p:txBody>
      </p:sp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CA8219A6-243F-470B-9C8B-25E787481E05}"/>
              </a:ext>
            </a:extLst>
          </p:cNvPr>
          <p:cNvSpPr txBox="1">
            <a:spLocks/>
          </p:cNvSpPr>
          <p:nvPr/>
        </p:nvSpPr>
        <p:spPr>
          <a:xfrm>
            <a:off x="7506751" y="3672829"/>
            <a:ext cx="4433457" cy="2030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vi-VN" b="1" err="1">
                <a:latin typeface="+mj-lt"/>
              </a:rPr>
              <a:t>svth</a:t>
            </a:r>
            <a:r>
              <a:rPr lang="vi-VN" b="1">
                <a:latin typeface="+mj-lt"/>
              </a:rPr>
              <a:t>: </a:t>
            </a:r>
          </a:p>
          <a:p>
            <a:pPr marL="342900" indent="-342900" algn="l">
              <a:buFont typeface="+mj-lt"/>
              <a:buAutoNum type="arabicPeriod"/>
            </a:pPr>
            <a:r>
              <a:rPr lang="vi-VN" b="1" err="1">
                <a:latin typeface="+mj-lt"/>
              </a:rPr>
              <a:t>Nguyễn</a:t>
            </a:r>
            <a:r>
              <a:rPr lang="vi-VN" b="1">
                <a:latin typeface="+mj-lt"/>
              </a:rPr>
              <a:t> </a:t>
            </a:r>
            <a:r>
              <a:rPr lang="vi-VN" b="1" err="1">
                <a:latin typeface="+mj-lt"/>
              </a:rPr>
              <a:t>thị</a:t>
            </a:r>
            <a:r>
              <a:rPr lang="vi-VN" b="1">
                <a:latin typeface="+mj-lt"/>
              </a:rPr>
              <a:t> </a:t>
            </a:r>
            <a:r>
              <a:rPr lang="vi-VN" b="1" err="1">
                <a:latin typeface="+mj-lt"/>
              </a:rPr>
              <a:t>thùy</a:t>
            </a:r>
            <a:r>
              <a:rPr lang="vi-VN" b="1">
                <a:latin typeface="+mj-lt"/>
              </a:rPr>
              <a:t> dương - 046</a:t>
            </a:r>
          </a:p>
          <a:p>
            <a:pPr marL="342900" indent="-342900" algn="l">
              <a:buFont typeface="+mj-lt"/>
              <a:buAutoNum type="arabicPeriod"/>
            </a:pPr>
            <a:r>
              <a:rPr lang="vi-VN" b="1">
                <a:latin typeface="+mj-lt"/>
              </a:rPr>
              <a:t>Lâm </a:t>
            </a:r>
            <a:r>
              <a:rPr lang="vi-VN" b="1" err="1">
                <a:latin typeface="+mj-lt"/>
              </a:rPr>
              <a:t>thị</a:t>
            </a:r>
            <a:r>
              <a:rPr lang="vi-VN" b="1">
                <a:latin typeface="+mj-lt"/>
              </a:rPr>
              <a:t> </a:t>
            </a:r>
            <a:r>
              <a:rPr lang="vi-VN" b="1" err="1">
                <a:latin typeface="+mj-lt"/>
              </a:rPr>
              <a:t>mỹ</a:t>
            </a:r>
            <a:r>
              <a:rPr lang="vi-VN" b="1">
                <a:latin typeface="+mj-lt"/>
              </a:rPr>
              <a:t> châu - 003</a:t>
            </a:r>
          </a:p>
          <a:p>
            <a:pPr marL="342900" indent="-342900" algn="l">
              <a:buFont typeface="+mj-lt"/>
              <a:buAutoNum type="arabicPeriod"/>
            </a:pPr>
            <a:r>
              <a:rPr lang="vi-VN" b="1">
                <a:latin typeface="+mj-lt"/>
              </a:rPr>
              <a:t>Tô thanh toan - 037</a:t>
            </a:r>
          </a:p>
          <a:p>
            <a:pPr algn="l"/>
            <a:endParaRPr lang="vi-VN">
              <a:latin typeface="Times New Roman" panose="02020603050405020304" pitchFamily="18" charset="0"/>
            </a:endParaRP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84B33100-32CF-42F0-B1DF-830357AF104C}"/>
              </a:ext>
            </a:extLst>
          </p:cNvPr>
          <p:cNvSpPr txBox="1">
            <a:spLocks/>
          </p:cNvSpPr>
          <p:nvPr/>
        </p:nvSpPr>
        <p:spPr>
          <a:xfrm>
            <a:off x="-59635" y="2205657"/>
            <a:ext cx="12311270" cy="665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600"/>
              </a:spcBef>
            </a:pPr>
            <a:r>
              <a:rPr lang="vi-VN" b="1" err="1">
                <a:solidFill>
                  <a:schemeClr val="accent1">
                    <a:lumMod val="75000"/>
                  </a:schemeClr>
                </a:solidFill>
              </a:rPr>
              <a:t>Đề</a:t>
            </a:r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b="1" err="1">
                <a:solidFill>
                  <a:schemeClr val="accent1">
                    <a:lumMod val="75000"/>
                  </a:schemeClr>
                </a:solidFill>
              </a:rPr>
              <a:t>tài</a:t>
            </a:r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vi-VN" b="1" err="1">
                <a:solidFill>
                  <a:schemeClr val="accent1">
                    <a:lumMod val="75000"/>
                  </a:schemeClr>
                </a:solidFill>
              </a:rPr>
              <a:t>Tìm</a:t>
            </a:r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b="1" err="1">
                <a:solidFill>
                  <a:schemeClr val="accent1">
                    <a:lumMod val="75000"/>
                  </a:schemeClr>
                </a:solidFill>
              </a:rPr>
              <a:t>hiểu</a:t>
            </a:r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b="1" err="1">
                <a:solidFill>
                  <a:schemeClr val="accent1">
                    <a:lumMod val="75000"/>
                  </a:schemeClr>
                </a:solidFill>
              </a:rPr>
              <a:t>về</a:t>
            </a:r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b="1" err="1">
                <a:solidFill>
                  <a:schemeClr val="accent1">
                    <a:lumMod val="75000"/>
                  </a:schemeClr>
                </a:solidFill>
              </a:rPr>
              <a:t>thuật</a:t>
            </a:r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b="1" err="1">
                <a:solidFill>
                  <a:schemeClr val="accent1">
                    <a:lumMod val="75000"/>
                  </a:schemeClr>
                </a:solidFill>
              </a:rPr>
              <a:t>toán</a:t>
            </a:r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vi-VN" b="1" err="1">
                <a:solidFill>
                  <a:schemeClr val="accent1">
                    <a:lumMod val="75000"/>
                  </a:schemeClr>
                </a:solidFill>
              </a:rPr>
              <a:t>Agnes</a:t>
            </a:r>
            <a:r>
              <a:rPr lang="vi-VN" b="1">
                <a:solidFill>
                  <a:schemeClr val="accent1">
                    <a:lumMod val="75000"/>
                  </a:schemeClr>
                </a:solidFill>
              </a:rPr>
              <a:t> – </a:t>
            </a:r>
            <a:r>
              <a:rPr lang="vi-VN" b="1" err="1">
                <a:solidFill>
                  <a:schemeClr val="accent1">
                    <a:lumMod val="75000"/>
                  </a:schemeClr>
                </a:solidFill>
              </a:rPr>
              <a:t>Diana</a:t>
            </a:r>
            <a:endParaRPr lang="vi-VN" b="1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hỗ dành sẵn cho Văn bản 6">
            <a:extLst>
              <a:ext uri="{FF2B5EF4-FFF2-40B4-BE49-F238E27FC236}">
                <a16:creationId xmlns:a16="http://schemas.microsoft.com/office/drawing/2014/main" id="{54FE499A-40AD-4E8F-A711-9275C892E08A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7E95AF13-2407-4E5B-84FE-172ADFFB4220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125894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B1E85048-F18D-4DEE-941B-A8F8A803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7" y="401894"/>
            <a:ext cx="12191999" cy="1029055"/>
          </a:xfrm>
        </p:spPr>
        <p:txBody>
          <a:bodyPr>
            <a:normAutofit/>
          </a:bodyPr>
          <a:lstStyle/>
          <a:p>
            <a:r>
              <a:rPr lang="vi-VN" sz="3200" smtClean="0"/>
              <a:t>CHƯƠNG </a:t>
            </a:r>
            <a:r>
              <a:rPr lang="en-US" sz="3200" smtClean="0"/>
              <a:t>3</a:t>
            </a:r>
            <a:r>
              <a:rPr lang="vi-VN" sz="3200" smtClean="0"/>
              <a:t>: </a:t>
            </a:r>
            <a:r>
              <a:rPr lang="vi-VN" sz="3200" cap="none" smtClean="0"/>
              <a:t> </a:t>
            </a:r>
            <a:r>
              <a:rPr lang="vi-VN" sz="3200" b="1" cap="none">
                <a:solidFill>
                  <a:srgbClr val="FF0000"/>
                </a:solidFill>
              </a:rPr>
              <a:t>THUẬT TOÁN AGNES (</a:t>
            </a:r>
            <a:r>
              <a:rPr lang="vi-VN" sz="3200" cap="none" err="1">
                <a:solidFill>
                  <a:srgbClr val="FF0000"/>
                </a:solidFill>
              </a:rPr>
              <a:t>Agglomerative</a:t>
            </a:r>
            <a:r>
              <a:rPr lang="vi-VN" sz="3200" cap="none">
                <a:solidFill>
                  <a:srgbClr val="FF0000"/>
                </a:solidFill>
              </a:rPr>
              <a:t> </a:t>
            </a:r>
            <a:r>
              <a:rPr lang="vi-VN" sz="3200" cap="none" err="1">
                <a:solidFill>
                  <a:srgbClr val="FF0000"/>
                </a:solidFill>
              </a:rPr>
              <a:t>Nesting</a:t>
            </a:r>
            <a:r>
              <a:rPr lang="vi-VN" sz="3200" b="1" cap="none">
                <a:solidFill>
                  <a:srgbClr val="FF0000"/>
                </a:solidFill>
              </a:rPr>
              <a:t>)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DF4070-69B8-4E14-8296-458A8F7B7BDF}"/>
              </a:ext>
            </a:extLst>
          </p:cNvPr>
          <p:cNvSpPr/>
          <p:nvPr/>
        </p:nvSpPr>
        <p:spPr>
          <a:xfrm>
            <a:off x="699355" y="1430949"/>
            <a:ext cx="11492645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 i="1" err="1">
                <a:latin typeface="+mj-lt"/>
              </a:rPr>
              <a:t>Bước</a:t>
            </a:r>
            <a:r>
              <a:rPr lang="vi-VN" sz="2400" i="1">
                <a:latin typeface="+mj-lt"/>
              </a:rPr>
              <a:t> 1</a:t>
            </a:r>
            <a:r>
              <a:rPr lang="vi-VN" sz="2400">
                <a:latin typeface="+mj-lt"/>
              </a:rPr>
              <a:t>: </a:t>
            </a:r>
            <a:r>
              <a:rPr lang="vi-VN" sz="2400" err="1">
                <a:latin typeface="+mj-lt"/>
              </a:rPr>
              <a:t>Mỗi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đối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tượng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là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một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nhóm</a:t>
            </a:r>
            <a:r>
              <a:rPr lang="vi-VN" sz="2400">
                <a:latin typeface="+mj-lt"/>
              </a:rPr>
              <a:t>.</a:t>
            </a: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 i="1" err="1">
                <a:latin typeface="+mj-lt"/>
              </a:rPr>
              <a:t>Bước</a:t>
            </a:r>
            <a:r>
              <a:rPr lang="vi-VN" sz="2400" i="1">
                <a:latin typeface="+mj-lt"/>
              </a:rPr>
              <a:t> 2</a:t>
            </a:r>
            <a:r>
              <a:rPr lang="vi-VN" sz="2400">
                <a:latin typeface="+mj-lt"/>
              </a:rPr>
              <a:t>: </a:t>
            </a:r>
            <a:r>
              <a:rPr lang="vi-VN" sz="2400" err="1">
                <a:latin typeface="+mj-lt"/>
              </a:rPr>
              <a:t>Hợp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nhất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các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nhóm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có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khoảng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cách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giữa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đối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tượng</a:t>
            </a:r>
            <a:r>
              <a:rPr lang="vi-VN" sz="2400">
                <a:latin typeface="+mj-lt"/>
              </a:rPr>
              <a:t> trong </a:t>
            </a:r>
            <a:r>
              <a:rPr lang="vi-VN" sz="2400" err="1">
                <a:latin typeface="+mj-lt"/>
              </a:rPr>
              <a:t>các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nhóm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là</a:t>
            </a:r>
            <a:r>
              <a:rPr lang="vi-VN" sz="2400">
                <a:latin typeface="+mj-lt"/>
              </a:rPr>
              <a:t> </a:t>
            </a:r>
            <a:r>
              <a:rPr lang="vi-VN" sz="2400" b="1" err="1">
                <a:latin typeface="+mj-lt"/>
              </a:rPr>
              <a:t>nhỏ</a:t>
            </a:r>
            <a:r>
              <a:rPr lang="vi-VN" sz="2400" b="1">
                <a:latin typeface="+mj-lt"/>
              </a:rPr>
              <a:t> </a:t>
            </a:r>
            <a:r>
              <a:rPr lang="vi-VN" sz="2400" b="1" err="1">
                <a:latin typeface="+mj-lt"/>
              </a:rPr>
              <a:t>nhất</a:t>
            </a:r>
            <a:r>
              <a:rPr lang="vi-VN" sz="2400">
                <a:latin typeface="+mj-lt"/>
              </a:rPr>
              <a:t> (</a:t>
            </a:r>
            <a:r>
              <a:rPr lang="vi-VN" sz="2400" err="1">
                <a:latin typeface="+mj-lt"/>
              </a:rPr>
              <a:t>Single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Link</a:t>
            </a:r>
            <a:r>
              <a:rPr lang="vi-VN" sz="2400">
                <a:latin typeface="+mj-lt"/>
              </a:rPr>
              <a:t>/ </a:t>
            </a:r>
            <a:r>
              <a:rPr lang="vi-VN" sz="2400" err="1">
                <a:latin typeface="+mj-lt"/>
              </a:rPr>
              <a:t>Complete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Link</a:t>
            </a:r>
            <a:r>
              <a:rPr lang="vi-VN" sz="2400">
                <a:latin typeface="+mj-lt"/>
              </a:rPr>
              <a:t>/ </a:t>
            </a:r>
            <a:r>
              <a:rPr lang="vi-VN" sz="2400" err="1">
                <a:latin typeface="+mj-lt"/>
              </a:rPr>
              <a:t>Average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Link</a:t>
            </a:r>
            <a:r>
              <a:rPr lang="vi-VN" sz="2400">
                <a:latin typeface="+mj-lt"/>
              </a:rPr>
              <a:t>).</a:t>
            </a:r>
          </a:p>
          <a:p>
            <a:pPr marL="342900" lvl="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 i="1" err="1">
                <a:latin typeface="+mj-lt"/>
              </a:rPr>
              <a:t>Bước</a:t>
            </a:r>
            <a:r>
              <a:rPr lang="vi-VN" sz="2400" i="1">
                <a:latin typeface="+mj-lt"/>
              </a:rPr>
              <a:t> 3</a:t>
            </a:r>
            <a:r>
              <a:rPr lang="vi-VN" sz="2400">
                <a:latin typeface="+mj-lt"/>
              </a:rPr>
              <a:t>: </a:t>
            </a:r>
            <a:r>
              <a:rPr lang="vi-VN" sz="2400" err="1">
                <a:latin typeface="+mj-lt"/>
              </a:rPr>
              <a:t>Nếu</a:t>
            </a:r>
            <a:r>
              <a:rPr lang="vi-VN" sz="2400">
                <a:latin typeface="+mj-lt"/>
              </a:rPr>
              <a:t> thu </a:t>
            </a:r>
            <a:r>
              <a:rPr lang="vi-VN" sz="2400" err="1">
                <a:latin typeface="+mj-lt"/>
              </a:rPr>
              <a:t>được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nhóm</a:t>
            </a:r>
            <a:r>
              <a:rPr lang="vi-VN" sz="2400">
                <a:latin typeface="+mj-lt"/>
              </a:rPr>
              <a:t> “</a:t>
            </a:r>
            <a:r>
              <a:rPr lang="vi-VN" sz="2400" err="1">
                <a:latin typeface="+mj-lt"/>
              </a:rPr>
              <a:t>toàn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bộ</a:t>
            </a:r>
            <a:r>
              <a:rPr lang="vi-VN" sz="2400">
                <a:latin typeface="+mj-lt"/>
              </a:rPr>
              <a:t>” </a:t>
            </a:r>
            <a:r>
              <a:rPr lang="vi-VN" sz="2400" err="1">
                <a:latin typeface="+mj-lt"/>
              </a:rPr>
              <a:t>thì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dừng</a:t>
            </a:r>
            <a:r>
              <a:rPr lang="vi-VN" sz="2400">
                <a:latin typeface="+mj-lt"/>
              </a:rPr>
              <a:t>. </a:t>
            </a:r>
            <a:r>
              <a:rPr lang="vi-VN" sz="2400" err="1">
                <a:latin typeface="+mj-lt"/>
              </a:rPr>
              <a:t>Ngược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lại</a:t>
            </a:r>
            <a:r>
              <a:rPr lang="vi-VN" sz="2400">
                <a:latin typeface="+mj-lt"/>
              </a:rPr>
              <a:t>, </a:t>
            </a:r>
            <a:r>
              <a:rPr lang="vi-VN" sz="2400" err="1">
                <a:latin typeface="+mj-lt"/>
              </a:rPr>
              <a:t>thực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hiện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lại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bước</a:t>
            </a:r>
            <a:r>
              <a:rPr lang="vi-VN" sz="2400">
                <a:latin typeface="+mj-lt"/>
              </a:rPr>
              <a:t> 2.</a:t>
            </a:r>
          </a:p>
          <a:p>
            <a:r>
              <a:rPr lang="vi-VN"/>
              <a:t> 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endParaRPr lang="vi-VN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802753F2-857E-4361-AC8F-D99E27A5123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843216" y="4011330"/>
            <a:ext cx="8505567" cy="2230444"/>
          </a:xfrm>
          <a:prstGeom prst="rect">
            <a:avLst/>
          </a:prstGeom>
        </p:spPr>
      </p:pic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1F463368-0E60-48B7-805F-F0A01591A665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11094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B1E85048-F18D-4DEE-941B-A8F8A803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6330"/>
            <a:ext cx="12191999" cy="1029055"/>
          </a:xfrm>
        </p:spPr>
        <p:txBody>
          <a:bodyPr>
            <a:normAutofit/>
          </a:bodyPr>
          <a:lstStyle/>
          <a:p>
            <a:r>
              <a:rPr lang="vi-VN" sz="3200"/>
              <a:t>Chương </a:t>
            </a:r>
            <a:r>
              <a:rPr lang="en-US" sz="3200"/>
              <a:t>4</a:t>
            </a:r>
            <a:r>
              <a:rPr lang="vi-VN" sz="3200" smtClean="0"/>
              <a:t>: </a:t>
            </a:r>
            <a:r>
              <a:rPr lang="vi-VN" sz="3200" cap="none" smtClean="0"/>
              <a:t> </a:t>
            </a:r>
            <a:r>
              <a:rPr lang="vi-VN" sz="3200" b="1" cap="none">
                <a:solidFill>
                  <a:srgbClr val="FF0000"/>
                </a:solidFill>
              </a:rPr>
              <a:t>THUẬT TOÁN DIANA (</a:t>
            </a:r>
            <a:r>
              <a:rPr lang="vi-VN" sz="3200" cap="none" err="1">
                <a:solidFill>
                  <a:srgbClr val="FF0000"/>
                </a:solidFill>
              </a:rPr>
              <a:t>Divisive</a:t>
            </a:r>
            <a:r>
              <a:rPr lang="vi-VN" sz="3200" cap="none">
                <a:solidFill>
                  <a:srgbClr val="FF0000"/>
                </a:solidFill>
              </a:rPr>
              <a:t> </a:t>
            </a:r>
            <a:r>
              <a:rPr lang="vi-VN" sz="3200" cap="none" err="1">
                <a:solidFill>
                  <a:srgbClr val="FF0000"/>
                </a:solidFill>
              </a:rPr>
              <a:t>Analysis</a:t>
            </a:r>
            <a:r>
              <a:rPr lang="vi-VN" sz="3200" b="1" cap="none">
                <a:solidFill>
                  <a:srgbClr val="FF0000"/>
                </a:solidFill>
              </a:rPr>
              <a:t>)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2" name="Hình chữ nhật 1">
            <a:extLst>
              <a:ext uri="{FF2B5EF4-FFF2-40B4-BE49-F238E27FC236}">
                <a16:creationId xmlns:a16="http://schemas.microsoft.com/office/drawing/2014/main" id="{CB16FCE5-1AC9-4CAC-B0A8-C021BF267307}"/>
              </a:ext>
            </a:extLst>
          </p:cNvPr>
          <p:cNvSpPr/>
          <p:nvPr/>
        </p:nvSpPr>
        <p:spPr>
          <a:xfrm>
            <a:off x="1976311" y="1617254"/>
            <a:ext cx="804114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DIANA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kỹ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phân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theo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bậc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, xây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trúc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phân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theo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nghịch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đảo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toán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đảo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phân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</a:rPr>
              <a:t>tụ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 err="1">
                <a:latin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lớn</a:t>
            </a:r>
            <a:r>
              <a:rPr lang="vi-VN" sz="2400">
                <a:latin typeface="Times New Roman" panose="02020603050405020304" pitchFamily="18" charset="0"/>
              </a:rPr>
              <a:t> n </a:t>
            </a:r>
            <a:r>
              <a:rPr lang="vi-VN" sz="2400" err="1">
                <a:latin typeface="Times New Roman" panose="02020603050405020304" pitchFamily="18" charset="0"/>
              </a:rPr>
              <a:t>đối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tượng</a:t>
            </a:r>
            <a:r>
              <a:rPr lang="vi-VN" sz="2400">
                <a:latin typeface="Times New Roman" panose="02020603050405020304" pitchFamily="18" charset="0"/>
              </a:rPr>
              <a:t> =&gt; Ở </a:t>
            </a:r>
            <a:r>
              <a:rPr lang="vi-VN" sz="2400" err="1">
                <a:latin typeface="Times New Roman" panose="02020603050405020304" pitchFamily="18" charset="0"/>
              </a:rPr>
              <a:t>mỗi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bước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lớn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nhất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đc</a:t>
            </a:r>
            <a:r>
              <a:rPr lang="vi-VN" sz="2400">
                <a:latin typeface="Times New Roman" panose="02020603050405020304" pitchFamily="18" charset="0"/>
              </a:rPr>
              <a:t> chia thanh 2 </a:t>
            </a:r>
            <a:r>
              <a:rPr lang="vi-VN" sz="2400" err="1">
                <a:latin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</a:rPr>
              <a:t> =&gt; </a:t>
            </a:r>
            <a:r>
              <a:rPr lang="vi-VN" sz="2400" err="1">
                <a:latin typeface="Times New Roman" panose="02020603050405020304" pitchFamily="18" charset="0"/>
              </a:rPr>
              <a:t>Tất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cả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đc</a:t>
            </a:r>
            <a:r>
              <a:rPr lang="vi-VN" sz="2400">
                <a:latin typeface="Times New Roman" panose="02020603050405020304" pitchFamily="18" charset="0"/>
              </a:rPr>
              <a:t> chia </a:t>
            </a:r>
            <a:r>
              <a:rPr lang="vi-VN" sz="2400" err="1">
                <a:latin typeface="Times New Roman" panose="02020603050405020304" pitchFamily="18" charset="0"/>
              </a:rPr>
              <a:t>thành</a:t>
            </a:r>
            <a:r>
              <a:rPr lang="vi-VN" sz="2400">
                <a:latin typeface="Times New Roman" panose="02020603050405020304" pitchFamily="18" charset="0"/>
              </a:rPr>
              <a:t> đơn </a:t>
            </a:r>
            <a:r>
              <a:rPr lang="vi-VN" sz="2400" err="1">
                <a:latin typeface="Times New Roman" panose="02020603050405020304" pitchFamily="18" charset="0"/>
              </a:rPr>
              <a:t>lẻ</a:t>
            </a:r>
            <a:endParaRPr lang="vi-VN" sz="240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 err="1">
                <a:latin typeface="Times New Roman" panose="02020603050405020304" pitchFamily="18" charset="0"/>
              </a:rPr>
              <a:t>Hệ</a:t>
            </a:r>
            <a:r>
              <a:rPr lang="vi-VN" sz="2400">
                <a:latin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</a:rPr>
              <a:t>thống</a:t>
            </a:r>
            <a:r>
              <a:rPr lang="vi-VN" sz="2400">
                <a:latin typeface="Times New Roman" panose="02020603050405020304" pitchFamily="18" charset="0"/>
              </a:rPr>
              <a:t> phân </a:t>
            </a:r>
            <a:r>
              <a:rPr lang="vi-VN" sz="2400" err="1">
                <a:latin typeface="Times New Roman" panose="02020603050405020304" pitchFamily="18" charset="0"/>
              </a:rPr>
              <a:t>cấp</a:t>
            </a:r>
            <a:r>
              <a:rPr lang="vi-VN" sz="2400">
                <a:latin typeface="Times New Roman" panose="02020603050405020304" pitchFamily="18" charset="0"/>
              </a:rPr>
              <a:t> theo n -1 </a:t>
            </a:r>
            <a:r>
              <a:rPr lang="vi-VN" sz="2400" err="1">
                <a:latin typeface="Times New Roman" panose="02020603050405020304" pitchFamily="18" charset="0"/>
              </a:rPr>
              <a:t>bước</a:t>
            </a:r>
            <a:endParaRPr lang="vi-VN" sz="2400">
              <a:latin typeface="Times New Roman" panose="02020603050405020304" pitchFamily="18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539F6626-E8B6-4468-A112-22459373C792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878846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B1E85048-F18D-4DEE-941B-A8F8A803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6330"/>
            <a:ext cx="12191999" cy="1029055"/>
          </a:xfrm>
        </p:spPr>
        <p:txBody>
          <a:bodyPr>
            <a:normAutofit/>
          </a:bodyPr>
          <a:lstStyle/>
          <a:p>
            <a:r>
              <a:rPr lang="vi-VN" sz="3200"/>
              <a:t>Chương 4: </a:t>
            </a:r>
            <a:r>
              <a:rPr lang="vi-VN" sz="3200" cap="none"/>
              <a:t> </a:t>
            </a:r>
            <a:r>
              <a:rPr lang="vi-VN" sz="3200" b="1" cap="none">
                <a:solidFill>
                  <a:srgbClr val="FF0000"/>
                </a:solidFill>
              </a:rPr>
              <a:t>THUẬT TOÁN DIANA (</a:t>
            </a:r>
            <a:r>
              <a:rPr lang="vi-VN" sz="3200" cap="none" err="1">
                <a:solidFill>
                  <a:srgbClr val="FF0000"/>
                </a:solidFill>
              </a:rPr>
              <a:t>Divisive</a:t>
            </a:r>
            <a:r>
              <a:rPr lang="vi-VN" sz="3200" cap="none">
                <a:solidFill>
                  <a:srgbClr val="FF0000"/>
                </a:solidFill>
              </a:rPr>
              <a:t> </a:t>
            </a:r>
            <a:r>
              <a:rPr lang="vi-VN" sz="3200" cap="none" err="1">
                <a:solidFill>
                  <a:srgbClr val="FF0000"/>
                </a:solidFill>
              </a:rPr>
              <a:t>Analysis</a:t>
            </a:r>
            <a:r>
              <a:rPr lang="vi-VN" sz="3200" b="1" cap="none">
                <a:solidFill>
                  <a:srgbClr val="FF0000"/>
                </a:solidFill>
              </a:rPr>
              <a:t>)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55DECEB9-B3E4-494A-9412-72F98E0DD8A7}"/>
              </a:ext>
            </a:extLst>
          </p:cNvPr>
          <p:cNvSpPr/>
          <p:nvPr/>
        </p:nvSpPr>
        <p:spPr>
          <a:xfrm>
            <a:off x="889255" y="1133067"/>
            <a:ext cx="1093146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1: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ngược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so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Agnes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2: Chia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nhỏ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lớn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Single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Average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err="1">
                <a:latin typeface="+mj-lt"/>
              </a:rPr>
              <a:t>Bước</a:t>
            </a:r>
            <a:r>
              <a:rPr lang="vi-VN" sz="2400">
                <a:latin typeface="+mj-lt"/>
              </a:rPr>
              <a:t> 3: </a:t>
            </a:r>
            <a:r>
              <a:rPr lang="vi-VN" sz="2400" err="1">
                <a:latin typeface="+mj-lt"/>
              </a:rPr>
              <a:t>Nếu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mỗi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nhóm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chỉ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chứa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một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đối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tượng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thì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dừng</a:t>
            </a:r>
            <a:r>
              <a:rPr lang="vi-VN" sz="2400">
                <a:latin typeface="+mj-lt"/>
              </a:rPr>
              <a:t>. </a:t>
            </a:r>
            <a:r>
              <a:rPr lang="vi-VN" sz="2400" err="1">
                <a:latin typeface="+mj-lt"/>
              </a:rPr>
              <a:t>Ngược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lại</a:t>
            </a:r>
            <a:r>
              <a:rPr lang="vi-VN" sz="2400">
                <a:latin typeface="+mj-lt"/>
              </a:rPr>
              <a:t> quay </a:t>
            </a:r>
            <a:r>
              <a:rPr lang="vi-VN" sz="2400" err="1">
                <a:latin typeface="+mj-lt"/>
              </a:rPr>
              <a:t>lại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bước</a:t>
            </a:r>
            <a:r>
              <a:rPr lang="vi-VN" sz="2400">
                <a:latin typeface="+mj-lt"/>
              </a:rPr>
              <a:t> 2.</a:t>
            </a:r>
            <a:endParaRPr lang="vi-VN" sz="240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9B23501B-FD8E-412D-8180-62066B4DCD4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27153" y="4457054"/>
            <a:ext cx="7440304" cy="2371578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CAE7231F-D40D-40B5-BAEA-46608919FC72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80917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844523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 dụ agnes</a:t>
            </a:r>
            <a:endParaRPr 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912471"/>
              </p:ext>
            </p:extLst>
          </p:nvPr>
        </p:nvGraphicFramePr>
        <p:xfrm>
          <a:off x="3894281" y="2599508"/>
          <a:ext cx="4402185" cy="29367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395">
                  <a:extLst>
                    <a:ext uri="{9D8B030D-6E8A-4147-A177-3AD203B41FA5}">
                      <a16:colId xmlns:a16="http://schemas.microsoft.com/office/drawing/2014/main" val="287658868"/>
                    </a:ext>
                  </a:extLst>
                </a:gridCol>
                <a:gridCol w="1467395">
                  <a:extLst>
                    <a:ext uri="{9D8B030D-6E8A-4147-A177-3AD203B41FA5}">
                      <a16:colId xmlns:a16="http://schemas.microsoft.com/office/drawing/2014/main" val="282467842"/>
                    </a:ext>
                  </a:extLst>
                </a:gridCol>
                <a:gridCol w="1467395">
                  <a:extLst>
                    <a:ext uri="{9D8B030D-6E8A-4147-A177-3AD203B41FA5}">
                      <a16:colId xmlns:a16="http://schemas.microsoft.com/office/drawing/2014/main" val="515799960"/>
                    </a:ext>
                  </a:extLst>
                </a:gridCol>
              </a:tblGrid>
              <a:tr h="419532"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Điểm</a:t>
                      </a:r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Toạ</a:t>
                      </a:r>
                      <a:r>
                        <a:rPr lang="en-US" sz="2000" b="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độ x</a:t>
                      </a:r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Toạ độ</a:t>
                      </a:r>
                      <a:r>
                        <a:rPr lang="en-US" sz="2000" b="0" baseline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y</a:t>
                      </a:r>
                      <a:endParaRPr lang="en-US" sz="2000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836477"/>
                  </a:ext>
                </a:extLst>
              </a:tr>
              <a:tr h="41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0.40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4071585"/>
                  </a:ext>
                </a:extLst>
              </a:tr>
              <a:tr h="41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1700358"/>
                  </a:ext>
                </a:extLst>
              </a:tr>
              <a:tr h="41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0.353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4272242"/>
                  </a:ext>
                </a:extLst>
              </a:tr>
              <a:tr h="41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0.26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9129858"/>
                  </a:ext>
                </a:extLst>
              </a:tr>
              <a:tr h="41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20825"/>
                  </a:ext>
                </a:extLst>
              </a:tr>
              <a:tr h="41953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0.30</a:t>
                      </a:r>
                      <a:endParaRPr lang="en-US" sz="2000" b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685250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397726" y="979715"/>
            <a:ext cx="95881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ea typeface="Calibri" panose="020F0502020204030204" pitchFamily="34" charset="0"/>
              </a:rPr>
              <a:t>Ví dụ</a:t>
            </a:r>
            <a:r>
              <a:rPr lang="en-US" sz="2400">
                <a:latin typeface="Times New Roman" panose="02020603050405020304" pitchFamily="18" charset="0"/>
                <a:ea typeface="Calibri" panose="020F0502020204030204" pitchFamily="34" charset="0"/>
              </a:rPr>
              <a:t>: Cho một tập dữ liệu gồm tọa độ 6 điểm trong không gian 2 chiều. Sử dụng thuật toán AGNES với Complete-linkage (khoảng cách xa nhất giữa hai điểm của hai nhóm khác nhau) để gom nhóm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61417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432611"/>
              </p:ext>
            </p:extLst>
          </p:nvPr>
        </p:nvGraphicFramePr>
        <p:xfrm>
          <a:off x="6871063" y="2427543"/>
          <a:ext cx="5185953" cy="2999493"/>
        </p:xfrm>
        <a:graphic>
          <a:graphicData uri="http://schemas.openxmlformats.org/drawingml/2006/table">
            <a:tbl>
              <a:tblPr firstRow="1" firstCol="1" bandRow="1"/>
              <a:tblGrid>
                <a:gridCol w="610609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852601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797262">
                  <a:extLst>
                    <a:ext uri="{9D8B030D-6E8A-4147-A177-3AD203B41FA5}">
                      <a16:colId xmlns:a16="http://schemas.microsoft.com/office/drawing/2014/main" val="3412991652"/>
                    </a:ext>
                  </a:extLst>
                </a:gridCol>
                <a:gridCol w="930451">
                  <a:extLst>
                    <a:ext uri="{9D8B030D-6E8A-4147-A177-3AD203B41FA5}">
                      <a16:colId xmlns:a16="http://schemas.microsoft.com/office/drawing/2014/main" val="1060116464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58593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68450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559221"/>
              </p:ext>
            </p:extLst>
          </p:nvPr>
        </p:nvGraphicFramePr>
        <p:xfrm>
          <a:off x="156756" y="2350240"/>
          <a:ext cx="2913015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705393">
                  <a:extLst>
                    <a:ext uri="{9D8B030D-6E8A-4147-A177-3AD203B41FA5}">
                      <a16:colId xmlns:a16="http://schemas.microsoft.com/office/drawing/2014/main" val="330769760"/>
                    </a:ext>
                  </a:extLst>
                </a:gridCol>
                <a:gridCol w="1136468">
                  <a:extLst>
                    <a:ext uri="{9D8B030D-6E8A-4147-A177-3AD203B41FA5}">
                      <a16:colId xmlns:a16="http://schemas.microsoft.com/office/drawing/2014/main" val="4067154122"/>
                    </a:ext>
                  </a:extLst>
                </a:gridCol>
                <a:gridCol w="1071154">
                  <a:extLst>
                    <a:ext uri="{9D8B030D-6E8A-4147-A177-3AD203B41FA5}">
                      <a16:colId xmlns:a16="http://schemas.microsoft.com/office/drawing/2014/main" val="474685277"/>
                    </a:ext>
                  </a:extLst>
                </a:gridCol>
              </a:tblGrid>
              <a:tr h="428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Điểm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Tọa độ x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Tọa độ y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322397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649248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253339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0.353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8593222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756062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8119437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0.45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384733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3069771" y="3788229"/>
            <a:ext cx="3801292" cy="130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573" y="3055992"/>
            <a:ext cx="3334295" cy="557556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1397726" y="979715"/>
            <a:ext cx="95881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smtClean="0">
                <a:latin typeface="Times New Roman" panose="02020603050405020304" pitchFamily="18" charset="0"/>
                <a:ea typeface="Calibri" panose="020F0502020204030204" pitchFamily="34" charset="0"/>
              </a:rPr>
              <a:t>Chuyển đổi thành ma trận khoảng cách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22699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473335" y="632778"/>
            <a:ext cx="6858001" cy="50321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số các nhóm thì dist(P3, P6) = 0.10 là nhỏ nhất (min) nên gộp P3 và P6 lại thành một nhóm.</a:t>
            </a:r>
          </a:p>
          <a:p>
            <a:pPr lvl="0">
              <a:lnSpc>
                <a:spcPct val="150000"/>
              </a:lnSpc>
            </a:pP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Ta thu được các nhóm: {P1}, {P2}, {P4}, {P5}, {P3,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}.</a:t>
            </a:r>
          </a:p>
          <a:p>
            <a:pPr lvl="0">
              <a:lnSpc>
                <a:spcPct val="150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Dist((P3,P6),P1) = max(dist(P3,P1), dist(P6,P1))</a:t>
            </a:r>
          </a:p>
          <a:p>
            <a:pPr lvl="0">
              <a:lnSpc>
                <a:spcPct val="150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=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max(0.22,0.24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0.24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 tự: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Dist((P3,P6), P2) = max(0.15,0.24) = 0.24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Dist((P3,P6), P4) =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max(0.16,0.22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0.22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Dist((P3,P6), P5) =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max(0.29,0.39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0.39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112880"/>
              </p:ext>
            </p:extLst>
          </p:nvPr>
        </p:nvGraphicFramePr>
        <p:xfrm>
          <a:off x="0" y="1774400"/>
          <a:ext cx="5185953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610609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852601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797262">
                  <a:extLst>
                    <a:ext uri="{9D8B030D-6E8A-4147-A177-3AD203B41FA5}">
                      <a16:colId xmlns:a16="http://schemas.microsoft.com/office/drawing/2014/main" val="3412991652"/>
                    </a:ext>
                  </a:extLst>
                </a:gridCol>
                <a:gridCol w="930451">
                  <a:extLst>
                    <a:ext uri="{9D8B030D-6E8A-4147-A177-3AD203B41FA5}">
                      <a16:colId xmlns:a16="http://schemas.microsoft.com/office/drawing/2014/main" val="1060116464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58593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68450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5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61198"/>
              </p:ext>
            </p:extLst>
          </p:nvPr>
        </p:nvGraphicFramePr>
        <p:xfrm>
          <a:off x="196579" y="1880490"/>
          <a:ext cx="5185953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610609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852601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797262">
                  <a:extLst>
                    <a:ext uri="{9D8B030D-6E8A-4147-A177-3AD203B41FA5}">
                      <a16:colId xmlns:a16="http://schemas.microsoft.com/office/drawing/2014/main" val="3412991652"/>
                    </a:ext>
                  </a:extLst>
                </a:gridCol>
                <a:gridCol w="930451">
                  <a:extLst>
                    <a:ext uri="{9D8B030D-6E8A-4147-A177-3AD203B41FA5}">
                      <a16:colId xmlns:a16="http://schemas.microsoft.com/office/drawing/2014/main" val="1060116464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58593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68450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16245"/>
              </p:ext>
            </p:extLst>
          </p:nvPr>
        </p:nvGraphicFramePr>
        <p:xfrm>
          <a:off x="6884124" y="1697275"/>
          <a:ext cx="5172891" cy="3383615"/>
        </p:xfrm>
        <a:graphic>
          <a:graphicData uri="http://schemas.openxmlformats.org/drawingml/2006/table">
            <a:tbl>
              <a:tblPr firstRow="1" firstCol="1" bandRow="1"/>
              <a:tblGrid>
                <a:gridCol w="1077425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803627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3412991652"/>
                    </a:ext>
                  </a:extLst>
                </a:gridCol>
                <a:gridCol w="773888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719385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27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58593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5382532" y="3479961"/>
            <a:ext cx="1501592" cy="7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36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44374"/>
              </p:ext>
            </p:extLst>
          </p:nvPr>
        </p:nvGraphicFramePr>
        <p:xfrm>
          <a:off x="3069771" y="3552201"/>
          <a:ext cx="5486401" cy="2798332"/>
        </p:xfrm>
        <a:graphic>
          <a:graphicData uri="http://schemas.openxmlformats.org/drawingml/2006/table">
            <a:tbl>
              <a:tblPr firstRow="1" firstCol="1" bandRow="1"/>
              <a:tblGrid>
                <a:gridCol w="1341533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1000620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963591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1057253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123404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27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2238" y="342129"/>
            <a:ext cx="1206976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Dist(P2,P5) là nhỏ nhất nên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gộp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,(P5)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thành một nhóm. Ta có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nhóm: P1,(P2,P5),P4,(P3,P6)</a:t>
            </a:r>
          </a:p>
          <a:p>
            <a:pPr>
              <a:lnSpc>
                <a:spcPct val="20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Dist((P3,P6),(P2,P5)) = max(dist(P3,P2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),dist(P6,P2),dist(P3,P5),dist(P6,P5))</a:t>
            </a:r>
          </a:p>
          <a:p>
            <a:pPr>
              <a:lnSpc>
                <a:spcPct val="2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=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max(0.15,0.24,0.29,0.39)=0.39</a:t>
            </a:r>
          </a:p>
          <a:p>
            <a:pPr>
              <a:lnSpc>
                <a:spcPct val="200000"/>
              </a:lnSpc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tự cho các nhóm còn lại, ta được: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82993"/>
              </p:ext>
            </p:extLst>
          </p:nvPr>
        </p:nvGraphicFramePr>
        <p:xfrm>
          <a:off x="3069771" y="3552201"/>
          <a:ext cx="5486401" cy="2798332"/>
        </p:xfrm>
        <a:graphic>
          <a:graphicData uri="http://schemas.openxmlformats.org/drawingml/2006/table">
            <a:tbl>
              <a:tblPr firstRow="1" firstCol="1" bandRow="1"/>
              <a:tblGrid>
                <a:gridCol w="1341533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1000620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963591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1057253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123404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27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2238" y="342129"/>
            <a:ext cx="1206976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Dist(P2,P5) là nhỏ nhất nên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gộp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,(P5)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thành một nhóm. Ta có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nhóm: P1,(P2,P5),P4,(P3,P6)</a:t>
            </a:r>
          </a:p>
          <a:p>
            <a:pPr>
              <a:lnSpc>
                <a:spcPct val="20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Dist((P3,P6),(P2,P5)) = max(dist(P3,P2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),dist(P6,P2),dist(P3,P5),dist(P6,P5))</a:t>
            </a:r>
          </a:p>
          <a:p>
            <a:pPr>
              <a:lnSpc>
                <a:spcPct val="2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=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max(0.15,0.24,0.29,0.39)=0.39</a:t>
            </a:r>
          </a:p>
          <a:p>
            <a:pPr>
              <a:lnSpc>
                <a:spcPct val="200000"/>
              </a:lnSpc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tự cho các nhóm còn lại, ta được: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6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81254"/>
              </p:ext>
            </p:extLst>
          </p:nvPr>
        </p:nvGraphicFramePr>
        <p:xfrm>
          <a:off x="3069771" y="3552201"/>
          <a:ext cx="5486401" cy="2798332"/>
        </p:xfrm>
        <a:graphic>
          <a:graphicData uri="http://schemas.openxmlformats.org/drawingml/2006/table">
            <a:tbl>
              <a:tblPr firstRow="1" firstCol="1" bandRow="1"/>
              <a:tblGrid>
                <a:gridCol w="1341533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1000620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963591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1057253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123404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27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2238" y="342129"/>
            <a:ext cx="1206976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Dist(P2,P5) là nhỏ nhất nên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gộp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,(P5)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thành một nhóm. Ta có </a:t>
            </a:r>
            <a:r>
              <a:rPr lang="en-US" sz="2300">
                <a:latin typeface="Times New Roman" panose="02020603050405020304" pitchFamily="18" charset="0"/>
                <a:cs typeface="Times New Roman" panose="02020603050405020304" pitchFamily="18" charset="0"/>
              </a:rPr>
              <a:t>các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nhóm: P1,(P2,P5),P4,(P3,P6)</a:t>
            </a:r>
          </a:p>
          <a:p>
            <a:pPr>
              <a:lnSpc>
                <a:spcPct val="200000"/>
              </a:lnSpc>
            </a:pP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Dist((P3,P6),(P2,P5)) = max(dist(P3,P2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),dist(P6,P2),dist(P3,P5),dist(P6,P5))</a:t>
            </a:r>
          </a:p>
          <a:p>
            <a:pPr>
              <a:lnSpc>
                <a:spcPct val="200000"/>
              </a:lnSpc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	=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max(0.15,0.24,0.29,0.39)=0.39</a:t>
            </a:r>
          </a:p>
          <a:p>
            <a:pPr>
              <a:lnSpc>
                <a:spcPct val="200000"/>
              </a:lnSpc>
            </a:pPr>
            <a:r>
              <a:rPr lang="vi-V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tự cho các nhóm còn lại, ta được: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757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9BDD6BC-69C9-480A-ABF2-D9CDA02F3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1070" y="1285461"/>
            <a:ext cx="8689976" cy="3829879"/>
          </a:xfrm>
        </p:spPr>
        <p:txBody>
          <a:bodyPr>
            <a:normAutofit/>
          </a:bodyPr>
          <a:lstStyle/>
          <a:p>
            <a:pPr lvl="0" algn="l">
              <a:lnSpc>
                <a:spcPct val="150000"/>
              </a:lnSpc>
            </a:pPr>
            <a:r>
              <a:rPr lang="vi-VN" sz="2400" err="1"/>
              <a:t>Nội</a:t>
            </a:r>
            <a:r>
              <a:rPr lang="vi-VN" sz="2400"/>
              <a:t> dung: </a:t>
            </a:r>
            <a:r>
              <a:rPr lang="vi-VN" sz="2400" err="1"/>
              <a:t>gồm</a:t>
            </a:r>
            <a:r>
              <a:rPr lang="vi-VN" sz="2400"/>
              <a:t> 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 chương</a:t>
            </a:r>
            <a:r>
              <a:rPr lang="vi-VN" sz="2400" smtClean="0"/>
              <a:t/>
            </a:r>
            <a:br>
              <a:rPr lang="vi-VN" sz="2400" smtClean="0"/>
            </a:br>
            <a:r>
              <a:rPr lang="vi-VN" sz="2400" cap="none" smtClean="0"/>
              <a:t>Chương </a:t>
            </a:r>
            <a:r>
              <a:rPr lang="en-US" sz="2400" cap="none" smtClean="0"/>
              <a:t>1</a:t>
            </a:r>
            <a:r>
              <a:rPr lang="vi-VN" sz="2400" cap="none" smtClean="0"/>
              <a:t>: </a:t>
            </a:r>
            <a:r>
              <a:rPr lang="vi-VN" sz="2400" b="1" cap="none" err="1"/>
              <a:t>Tổng</a:t>
            </a:r>
            <a:r>
              <a:rPr lang="vi-VN" sz="2400" b="1" cap="none"/>
              <a:t> quan </a:t>
            </a:r>
            <a:r>
              <a:rPr lang="vi-VN" sz="2400" b="1" cap="none" err="1"/>
              <a:t>về</a:t>
            </a:r>
            <a:r>
              <a:rPr lang="vi-VN" sz="2400" b="1" cap="none"/>
              <a:t> phân </a:t>
            </a:r>
            <a:r>
              <a:rPr lang="vi-VN" sz="2400" b="1" cap="none" err="1"/>
              <a:t>cụm</a:t>
            </a:r>
            <a:r>
              <a:rPr lang="vi-VN" sz="2400" b="1" cap="none"/>
              <a:t> </a:t>
            </a:r>
            <a:r>
              <a:rPr lang="vi-VN" sz="2400" b="1" cap="none" err="1"/>
              <a:t>dữ</a:t>
            </a:r>
            <a:r>
              <a:rPr lang="vi-VN" sz="2400" b="1" cap="none"/>
              <a:t> </a:t>
            </a:r>
            <a:r>
              <a:rPr lang="vi-VN" sz="2400" b="1" cap="none" err="1"/>
              <a:t>liệu</a:t>
            </a:r>
            <a:r>
              <a:rPr lang="vi-VN" sz="2400" b="1" cap="none"/>
              <a:t>.</a:t>
            </a:r>
            <a:r>
              <a:rPr lang="vi-VN" sz="2400" cap="none"/>
              <a:t/>
            </a:r>
            <a:br>
              <a:rPr lang="vi-VN" sz="2400" cap="none"/>
            </a:br>
            <a:r>
              <a:rPr lang="vi-VN" sz="2400" cap="none"/>
              <a:t>Chương </a:t>
            </a:r>
            <a:r>
              <a:rPr lang="en-US" sz="2400" cap="none" smtClean="0"/>
              <a:t>2</a:t>
            </a:r>
            <a:r>
              <a:rPr lang="vi-VN" sz="2400" cap="none" smtClean="0"/>
              <a:t>: </a:t>
            </a:r>
            <a:r>
              <a:rPr lang="vi-VN" sz="2400" b="1" cap="none" err="1"/>
              <a:t>Tổng</a:t>
            </a:r>
            <a:r>
              <a:rPr lang="vi-VN" sz="2400" b="1" cap="none"/>
              <a:t> quan </a:t>
            </a:r>
            <a:r>
              <a:rPr lang="vi-VN" sz="2400" b="1" cap="none" err="1"/>
              <a:t>về</a:t>
            </a:r>
            <a:r>
              <a:rPr lang="vi-VN" sz="2400" b="1" cap="none"/>
              <a:t> phân </a:t>
            </a:r>
            <a:r>
              <a:rPr lang="vi-VN" sz="2400" b="1" cap="none" err="1"/>
              <a:t>cấp</a:t>
            </a:r>
            <a:r>
              <a:rPr lang="vi-VN" sz="2400" b="1" cap="none"/>
              <a:t> </a:t>
            </a:r>
            <a:r>
              <a:rPr lang="vi-VN" sz="2400" b="1" cap="none" err="1"/>
              <a:t>dữ</a:t>
            </a:r>
            <a:r>
              <a:rPr lang="vi-VN" sz="2400" b="1" cap="none"/>
              <a:t> </a:t>
            </a:r>
            <a:r>
              <a:rPr lang="vi-VN" sz="2400" b="1" cap="none" err="1"/>
              <a:t>liệu</a:t>
            </a:r>
            <a:r>
              <a:rPr lang="vi-VN" sz="2400" b="1" cap="none"/>
              <a:t>.</a:t>
            </a:r>
            <a:r>
              <a:rPr lang="vi-VN" sz="2400" cap="none"/>
              <a:t/>
            </a:r>
            <a:br>
              <a:rPr lang="vi-VN" sz="2400" cap="none"/>
            </a:br>
            <a:r>
              <a:rPr lang="vi-VN" sz="2400" cap="none" smtClean="0"/>
              <a:t>C</a:t>
            </a:r>
            <a:r>
              <a:rPr lang="en-US" sz="2400" cap="non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hương 3</a:t>
            </a:r>
            <a:r>
              <a:rPr lang="vi-VN" sz="2400" cap="none" smtClean="0"/>
              <a:t>: </a:t>
            </a:r>
            <a:r>
              <a:rPr lang="vi-VN" sz="2400" b="1" cap="none" err="1"/>
              <a:t>Thuật</a:t>
            </a:r>
            <a:r>
              <a:rPr lang="vi-VN" sz="2400" b="1" cap="none"/>
              <a:t> </a:t>
            </a:r>
            <a:r>
              <a:rPr lang="vi-VN" sz="2400" b="1" cap="none" err="1"/>
              <a:t>toán</a:t>
            </a:r>
            <a:r>
              <a:rPr lang="vi-VN" sz="2400" b="1" cap="none"/>
              <a:t> AGNES(</a:t>
            </a:r>
            <a:r>
              <a:rPr lang="vi-VN" sz="2400" b="1" cap="none" err="1"/>
              <a:t>Agglomerative</a:t>
            </a:r>
            <a:r>
              <a:rPr lang="vi-VN" sz="2400" b="1" cap="none"/>
              <a:t> </a:t>
            </a:r>
            <a:r>
              <a:rPr lang="vi-VN" sz="2400" b="1" cap="none" err="1"/>
              <a:t>Nesting</a:t>
            </a:r>
            <a:r>
              <a:rPr lang="vi-VN" sz="2400" b="1" cap="none"/>
              <a:t>).</a:t>
            </a:r>
            <a:r>
              <a:rPr lang="vi-VN" sz="2700" cap="none"/>
              <a:t/>
            </a:r>
            <a:br>
              <a:rPr lang="vi-VN" sz="2700" cap="none"/>
            </a:br>
            <a:r>
              <a:rPr lang="vi-VN" sz="2400" cap="none"/>
              <a:t>Chương </a:t>
            </a:r>
            <a:r>
              <a:rPr lang="en-US" sz="2400" cap="none" smtClean="0"/>
              <a:t>4</a:t>
            </a:r>
            <a:r>
              <a:rPr lang="vi-VN" sz="2400" cap="none" smtClean="0"/>
              <a:t>: </a:t>
            </a:r>
            <a:r>
              <a:rPr lang="vi-VN" sz="2400" b="1" cap="none" err="1"/>
              <a:t>Thuật</a:t>
            </a:r>
            <a:r>
              <a:rPr lang="vi-VN" sz="2400" b="1" cap="none"/>
              <a:t> toan DIANA (</a:t>
            </a:r>
            <a:r>
              <a:rPr lang="vi-VN" sz="2400" b="1" cap="none" err="1"/>
              <a:t>Divisive</a:t>
            </a:r>
            <a:r>
              <a:rPr lang="vi-VN" sz="2400" b="1" cap="none"/>
              <a:t> </a:t>
            </a:r>
            <a:r>
              <a:rPr lang="vi-VN" sz="2400" b="1" cap="none" err="1"/>
              <a:t>Analysis</a:t>
            </a:r>
            <a:r>
              <a:rPr lang="vi-VN" sz="2400" b="1" cap="none"/>
              <a:t>).</a:t>
            </a:r>
            <a:endParaRPr lang="vi-VN" sz="2200" b="1"/>
          </a:p>
        </p:txBody>
      </p:sp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072F0589-5606-4C94-96D3-9FDD5BC544AA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5B8D2299-463F-4A0A-B9C2-7548CF5F650D}"/>
              </a:ext>
            </a:extLst>
          </p:cNvPr>
          <p:cNvSpPr/>
          <p:nvPr/>
        </p:nvSpPr>
        <p:spPr>
          <a:xfrm>
            <a:off x="1060175" y="1285461"/>
            <a:ext cx="104427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sz="36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TÌM HIỂU VỀ THUẬT TOÁN AGNES – DIANA</a:t>
            </a:r>
            <a:endParaRPr lang="vi-VN" sz="3600" i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12298ECE-D29A-4286-9C85-97BAC75F41ED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86725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89579"/>
              </p:ext>
            </p:extLst>
          </p:nvPr>
        </p:nvGraphicFramePr>
        <p:xfrm>
          <a:off x="2821575" y="2939143"/>
          <a:ext cx="5512528" cy="2355844"/>
        </p:xfrm>
        <a:graphic>
          <a:graphicData uri="http://schemas.openxmlformats.org/drawingml/2006/table">
            <a:tbl>
              <a:tblPr firstRow="1" firstCol="1" bandRow="1"/>
              <a:tblGrid>
                <a:gridCol w="1846881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1007801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1038051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97727" y="864643"/>
            <a:ext cx="89611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dist((P3,P6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,(P4))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nhỏ nhất nên gộp các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(P3,P6), (P4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thành một nhóm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có các nhóm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P1,(P2,P5), ((P3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P4),P6)</a:t>
            </a:r>
          </a:p>
          <a:p>
            <a:pPr lvl="0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11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591504"/>
              </p:ext>
            </p:extLst>
          </p:nvPr>
        </p:nvGraphicFramePr>
        <p:xfrm>
          <a:off x="1084215" y="2704012"/>
          <a:ext cx="5342712" cy="1770561"/>
        </p:xfrm>
        <a:graphic>
          <a:graphicData uri="http://schemas.openxmlformats.org/drawingml/2006/table">
            <a:tbl>
              <a:tblPr firstRow="1" firstCol="1" bandRow="1"/>
              <a:tblGrid>
                <a:gridCol w="1920242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1724298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5999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((P2,P5), P1)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((P2,P5), P1)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97726" y="864643"/>
            <a:ext cx="95489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dist((P2,P5), P1)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là nhỏ nhất nên gộp các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nhóm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(P2,P5), (P1)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thành một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Ta được các nhóm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(P1,(P2,P5)), (P4,( P3,P6))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426926" y="3801291"/>
            <a:ext cx="1410788" cy="391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837714" y="3539681"/>
            <a:ext cx="4410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((P1,(P2,P5)), 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((P3</a:t>
            </a:r>
            <a:r>
              <a:rPr 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P6),P4))</a:t>
            </a:r>
            <a:endParaRPr lang="en-US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4744282"/>
            <a:ext cx="123705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smtClean="0"/>
              <a:t>Dist(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(P1,(P2,P5)), (P4,( 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P3,P6</a:t>
            </a: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))) </a:t>
            </a:r>
          </a:p>
          <a:p>
            <a:pPr>
              <a:lnSpc>
                <a:spcPct val="150000"/>
              </a:lnSpc>
            </a:pPr>
            <a:r>
              <a:rPr lang="en-US" sz="2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smtClean="0"/>
              <a:t>max(dist(P2,P3), dist(P2,P6), dist(P5,P3) ,dist(P5,P6), dist(P2,P4), dist(P5,P4), dist(P1,P4)) </a:t>
            </a:r>
          </a:p>
          <a:p>
            <a:pPr>
              <a:lnSpc>
                <a:spcPct val="150000"/>
              </a:lnSpc>
            </a:pPr>
            <a:r>
              <a:rPr lang="en-US" sz="2200" smtClean="0"/>
              <a:t>=max(0.15, 0.24, 0.29, 0.39, 0.19, 0.28, 0.37)</a:t>
            </a:r>
          </a:p>
          <a:p>
            <a:pPr>
              <a:lnSpc>
                <a:spcPct val="150000"/>
              </a:lnSpc>
            </a:pPr>
            <a:r>
              <a:rPr lang="en-US" sz="2200" smtClean="0"/>
              <a:t>=0.39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8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286718"/>
              </p:ext>
            </p:extLst>
          </p:nvPr>
        </p:nvGraphicFramePr>
        <p:xfrm>
          <a:off x="829488" y="3340103"/>
          <a:ext cx="5342712" cy="1572966"/>
        </p:xfrm>
        <a:graphic>
          <a:graphicData uri="http://schemas.openxmlformats.org/drawingml/2006/table">
            <a:tbl>
              <a:tblPr firstRow="1" firstCol="1" bandRow="1"/>
              <a:tblGrid>
                <a:gridCol w="1920242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1724298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((P2,P5), P1)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((P2,P5), P1)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240972" y="72601"/>
            <a:ext cx="9548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2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 DỤ DIANA</a:t>
            </a:r>
            <a:endParaRPr lang="en-US" sz="3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7726" y="864643"/>
            <a:ext cx="954894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 tiên phân nhóm cho </a:t>
            </a:r>
            <a:r>
              <a:rPr lang="nn-N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(((</a:t>
            </a:r>
            <a:r>
              <a:rPr lang="nn-NO" sz="2400">
                <a:latin typeface="Times New Roman" panose="02020603050405020304" pitchFamily="18" charset="0"/>
                <a:cs typeface="Times New Roman" panose="02020603050405020304" pitchFamily="18" charset="0"/>
              </a:rPr>
              <a:t>P1,P2),P5), ((P3, P4),</a:t>
            </a:r>
            <a:r>
              <a:rPr lang="nn-NO" sz="2400">
                <a:latin typeface="Times New Roman" panose="02020603050405020304" pitchFamily="18" charset="0"/>
                <a:cs typeface="Times New Roman" panose="02020603050405020304" pitchFamily="18" charset="0"/>
              </a:rPr>
              <a:t>P6</a:t>
            </a:r>
            <a:r>
              <a:rPr lang="nn-N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 thành 2 nhóm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((P1,P2),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P5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và ((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P3, P4),P6)</a:t>
            </a:r>
          </a:p>
          <a:p>
            <a:pPr lvl="0"/>
            <a:r>
              <a:rPr lang="nn-NO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nn-NO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983482" y="2673230"/>
            <a:ext cx="287383" cy="6642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808514" y="2183405"/>
            <a:ext cx="339634" cy="11780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672045" y="1880305"/>
            <a:ext cx="2952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Dist(P1,(P2,P5))=0.34</a:t>
            </a:r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47020"/>
              </p:ext>
            </p:extLst>
          </p:nvPr>
        </p:nvGraphicFramePr>
        <p:xfrm>
          <a:off x="6825346" y="2183405"/>
          <a:ext cx="5185953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610609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852601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797262">
                  <a:extLst>
                    <a:ext uri="{9D8B030D-6E8A-4147-A177-3AD203B41FA5}">
                      <a16:colId xmlns:a16="http://schemas.microsoft.com/office/drawing/2014/main" val="3412991652"/>
                    </a:ext>
                  </a:extLst>
                </a:gridCol>
                <a:gridCol w="930451">
                  <a:extLst>
                    <a:ext uri="{9D8B030D-6E8A-4147-A177-3AD203B41FA5}">
                      <a16:colId xmlns:a16="http://schemas.microsoft.com/office/drawing/2014/main" val="1060116464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58593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68450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062548" y="2322050"/>
            <a:ext cx="2612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Dist((P3,P6),P4)=0.22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521533"/>
              </p:ext>
            </p:extLst>
          </p:nvPr>
        </p:nvGraphicFramePr>
        <p:xfrm>
          <a:off x="427038" y="1354080"/>
          <a:ext cx="5342712" cy="1538316"/>
        </p:xfrm>
        <a:graphic>
          <a:graphicData uri="http://schemas.openxmlformats.org/drawingml/2006/table">
            <a:tbl>
              <a:tblPr firstRow="1" firstCol="1" bandRow="1"/>
              <a:tblGrid>
                <a:gridCol w="1920242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1724298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698172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((P2,P5), P1)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506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((P2,P5), P1)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336273"/>
              </p:ext>
            </p:extLst>
          </p:nvPr>
        </p:nvGraphicFramePr>
        <p:xfrm>
          <a:off x="427038" y="4340235"/>
          <a:ext cx="5512528" cy="2355845"/>
        </p:xfrm>
        <a:graphic>
          <a:graphicData uri="http://schemas.openxmlformats.org/drawingml/2006/table">
            <a:tbl>
              <a:tblPr firstRow="1" firstCol="1" bandRow="1"/>
              <a:tblGrid>
                <a:gridCol w="1846881">
                  <a:extLst>
                    <a:ext uri="{9D8B030D-6E8A-4147-A177-3AD203B41FA5}">
                      <a16:colId xmlns:a16="http://schemas.microsoft.com/office/drawing/2014/main" val="3863051525"/>
                    </a:ext>
                  </a:extLst>
                </a:gridCol>
                <a:gridCol w="948571">
                  <a:extLst>
                    <a:ext uri="{9D8B030D-6E8A-4147-A177-3AD203B41FA5}">
                      <a16:colId xmlns:a16="http://schemas.microsoft.com/office/drawing/2014/main" val="3986436940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814556603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193124261"/>
                    </a:ext>
                  </a:extLst>
                </a:gridCol>
              </a:tblGrid>
              <a:tr h="5775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53169"/>
                  </a:ext>
                </a:extLst>
              </a:tr>
              <a:tr h="6514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109524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211985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943403"/>
                  </a:ext>
                </a:extLst>
              </a:tr>
            </a:tbl>
          </a:graphicData>
        </a:graphic>
      </p:graphicFrame>
      <p:cxnSp>
        <p:nvCxnSpPr>
          <p:cNvPr id="4" name="Straight Arrow Connector 3"/>
          <p:cNvCxnSpPr>
            <a:endCxn id="2" idx="0"/>
          </p:cNvCxnSpPr>
          <p:nvPr/>
        </p:nvCxnSpPr>
        <p:spPr>
          <a:xfrm>
            <a:off x="3183302" y="2959261"/>
            <a:ext cx="0" cy="13809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97988"/>
              </p:ext>
            </p:extLst>
          </p:nvPr>
        </p:nvGraphicFramePr>
        <p:xfrm>
          <a:off x="6825346" y="2183405"/>
          <a:ext cx="5185953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610609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852601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797262">
                  <a:extLst>
                    <a:ext uri="{9D8B030D-6E8A-4147-A177-3AD203B41FA5}">
                      <a16:colId xmlns:a16="http://schemas.microsoft.com/office/drawing/2014/main" val="3412991652"/>
                    </a:ext>
                  </a:extLst>
                </a:gridCol>
                <a:gridCol w="930451">
                  <a:extLst>
                    <a:ext uri="{9D8B030D-6E8A-4147-A177-3AD203B41FA5}">
                      <a16:colId xmlns:a16="http://schemas.microsoft.com/office/drawing/2014/main" val="1060116464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58593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68450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91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42357"/>
              </p:ext>
            </p:extLst>
          </p:nvPr>
        </p:nvGraphicFramePr>
        <p:xfrm>
          <a:off x="427038" y="815812"/>
          <a:ext cx="5512528" cy="2355845"/>
        </p:xfrm>
        <a:graphic>
          <a:graphicData uri="http://schemas.openxmlformats.org/drawingml/2006/table">
            <a:tbl>
              <a:tblPr firstRow="1" firstCol="1" bandRow="1"/>
              <a:tblGrid>
                <a:gridCol w="1846881">
                  <a:extLst>
                    <a:ext uri="{9D8B030D-6E8A-4147-A177-3AD203B41FA5}">
                      <a16:colId xmlns:a16="http://schemas.microsoft.com/office/drawing/2014/main" val="3863051525"/>
                    </a:ext>
                  </a:extLst>
                </a:gridCol>
                <a:gridCol w="948571">
                  <a:extLst>
                    <a:ext uri="{9D8B030D-6E8A-4147-A177-3AD203B41FA5}">
                      <a16:colId xmlns:a16="http://schemas.microsoft.com/office/drawing/2014/main" val="3986436940"/>
                    </a:ext>
                  </a:extLst>
                </a:gridCol>
                <a:gridCol w="1097281">
                  <a:extLst>
                    <a:ext uri="{9D8B030D-6E8A-4147-A177-3AD203B41FA5}">
                      <a16:colId xmlns:a16="http://schemas.microsoft.com/office/drawing/2014/main" val="814556603"/>
                    </a:ext>
                  </a:extLst>
                </a:gridCol>
                <a:gridCol w="1619795">
                  <a:extLst>
                    <a:ext uri="{9D8B030D-6E8A-4147-A177-3AD203B41FA5}">
                      <a16:colId xmlns:a16="http://schemas.microsoft.com/office/drawing/2014/main" val="193124261"/>
                    </a:ext>
                  </a:extLst>
                </a:gridCol>
              </a:tblGrid>
              <a:tr h="5775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53169"/>
                  </a:ext>
                </a:extLst>
              </a:tr>
              <a:tr h="6514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109524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1211985"/>
                  </a:ext>
                </a:extLst>
              </a:tr>
              <a:tr h="56339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((P3,P6), P4)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49434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797988"/>
              </p:ext>
            </p:extLst>
          </p:nvPr>
        </p:nvGraphicFramePr>
        <p:xfrm>
          <a:off x="6825346" y="2183405"/>
          <a:ext cx="5185953" cy="3200400"/>
        </p:xfrm>
        <a:graphic>
          <a:graphicData uri="http://schemas.openxmlformats.org/drawingml/2006/table">
            <a:tbl>
              <a:tblPr firstRow="1" firstCol="1" bandRow="1"/>
              <a:tblGrid>
                <a:gridCol w="610609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852601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797262">
                  <a:extLst>
                    <a:ext uri="{9D8B030D-6E8A-4147-A177-3AD203B41FA5}">
                      <a16:colId xmlns:a16="http://schemas.microsoft.com/office/drawing/2014/main" val="3412991652"/>
                    </a:ext>
                  </a:extLst>
                </a:gridCol>
                <a:gridCol w="930451">
                  <a:extLst>
                    <a:ext uri="{9D8B030D-6E8A-4147-A177-3AD203B41FA5}">
                      <a16:colId xmlns:a16="http://schemas.microsoft.com/office/drawing/2014/main" val="1060116464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58593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1468450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771901"/>
              </p:ext>
            </p:extLst>
          </p:nvPr>
        </p:nvGraphicFramePr>
        <p:xfrm>
          <a:off x="475257" y="3783605"/>
          <a:ext cx="5486401" cy="2798332"/>
        </p:xfrm>
        <a:graphic>
          <a:graphicData uri="http://schemas.openxmlformats.org/drawingml/2006/table">
            <a:tbl>
              <a:tblPr firstRow="1" firstCol="1" bandRow="1"/>
              <a:tblGrid>
                <a:gridCol w="1341533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1000620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963591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1057253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123404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27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3409406" y="3171657"/>
            <a:ext cx="13063" cy="6119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559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74496"/>
              </p:ext>
            </p:extLst>
          </p:nvPr>
        </p:nvGraphicFramePr>
        <p:xfrm>
          <a:off x="0" y="1520474"/>
          <a:ext cx="5486401" cy="2798332"/>
        </p:xfrm>
        <a:graphic>
          <a:graphicData uri="http://schemas.openxmlformats.org/drawingml/2006/table">
            <a:tbl>
              <a:tblPr firstRow="1" firstCol="1" bandRow="1"/>
              <a:tblGrid>
                <a:gridCol w="1341533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1000620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963591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1057253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123404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27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(P2,P5)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5486401" y="3056709"/>
            <a:ext cx="10058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639587" y="587914"/>
            <a:ext cx="343011" cy="932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527359" y="1053980"/>
            <a:ext cx="900297" cy="4664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47989" y="704546"/>
            <a:ext cx="2299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Dist(P2,P5)=0.14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32604" y="257950"/>
            <a:ext cx="225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Dist(P3,P6)=0.10</a:t>
            </a:r>
            <a:endParaRPr lang="en-US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52859"/>
              </p:ext>
            </p:extLst>
          </p:nvPr>
        </p:nvGraphicFramePr>
        <p:xfrm>
          <a:off x="6492240" y="1277909"/>
          <a:ext cx="5172891" cy="3328815"/>
        </p:xfrm>
        <a:graphic>
          <a:graphicData uri="http://schemas.openxmlformats.org/drawingml/2006/table">
            <a:tbl>
              <a:tblPr firstRow="1" firstCol="1" bandRow="1"/>
              <a:tblGrid>
                <a:gridCol w="1077425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803627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3412991652"/>
                    </a:ext>
                  </a:extLst>
                </a:gridCol>
                <a:gridCol w="773888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719385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27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58593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03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6" descr="{\displaystyle {\sqrt {(}}(x_{2}-x_{1})^{2}+(y_{2}-y_{1})^{2})}"/>
          <p:cNvSpPr>
            <a:spLocks noChangeAspect="1" noChangeArrowheads="1"/>
          </p:cNvSpPr>
          <p:nvPr/>
        </p:nvSpPr>
        <p:spPr bwMode="auto">
          <a:xfrm flipV="1">
            <a:off x="122238" y="319270"/>
            <a:ext cx="304800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447529" y="3108961"/>
            <a:ext cx="100583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999560"/>
              </p:ext>
            </p:extLst>
          </p:nvPr>
        </p:nvGraphicFramePr>
        <p:xfrm>
          <a:off x="274638" y="1695921"/>
          <a:ext cx="5172891" cy="3328815"/>
        </p:xfrm>
        <a:graphic>
          <a:graphicData uri="http://schemas.openxmlformats.org/drawingml/2006/table">
            <a:tbl>
              <a:tblPr firstRow="1" firstCol="1" bandRow="1"/>
              <a:tblGrid>
                <a:gridCol w="1077425">
                  <a:extLst>
                    <a:ext uri="{9D8B030D-6E8A-4147-A177-3AD203B41FA5}">
                      <a16:colId xmlns:a16="http://schemas.microsoft.com/office/drawing/2014/main" val="4235694672"/>
                    </a:ext>
                  </a:extLst>
                </a:gridCol>
                <a:gridCol w="803627">
                  <a:extLst>
                    <a:ext uri="{9D8B030D-6E8A-4147-A177-3AD203B41FA5}">
                      <a16:colId xmlns:a16="http://schemas.microsoft.com/office/drawing/2014/main" val="4043766019"/>
                    </a:ext>
                  </a:extLst>
                </a:gridCol>
                <a:gridCol w="766601">
                  <a:extLst>
                    <a:ext uri="{9D8B030D-6E8A-4147-A177-3AD203B41FA5}">
                      <a16:colId xmlns:a16="http://schemas.microsoft.com/office/drawing/2014/main" val="3412991652"/>
                    </a:ext>
                  </a:extLst>
                </a:gridCol>
                <a:gridCol w="773888">
                  <a:extLst>
                    <a:ext uri="{9D8B030D-6E8A-4147-A177-3AD203B41FA5}">
                      <a16:colId xmlns:a16="http://schemas.microsoft.com/office/drawing/2014/main" val="1124469475"/>
                    </a:ext>
                  </a:extLst>
                </a:gridCol>
                <a:gridCol w="719385">
                  <a:extLst>
                    <a:ext uri="{9D8B030D-6E8A-4147-A177-3AD203B41FA5}">
                      <a16:colId xmlns:a16="http://schemas.microsoft.com/office/drawing/2014/main" val="1152943658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522588221"/>
                    </a:ext>
                  </a:extLst>
                </a:gridCol>
              </a:tblGrid>
              <a:tr h="27398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144694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018362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858593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744431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10945"/>
                  </a:ext>
                </a:extLst>
              </a:tr>
              <a:tr h="58528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(P3,P6)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64189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384522"/>
              </p:ext>
            </p:extLst>
          </p:nvPr>
        </p:nvGraphicFramePr>
        <p:xfrm>
          <a:off x="6453368" y="1787528"/>
          <a:ext cx="5185953" cy="3142998"/>
        </p:xfrm>
        <a:graphic>
          <a:graphicData uri="http://schemas.openxmlformats.org/drawingml/2006/table">
            <a:tbl>
              <a:tblPr firstRow="1" firstCol="1" bandRow="1"/>
              <a:tblGrid>
                <a:gridCol w="610609">
                  <a:extLst>
                    <a:ext uri="{9D8B030D-6E8A-4147-A177-3AD203B41FA5}">
                      <a16:colId xmlns:a16="http://schemas.microsoft.com/office/drawing/2014/main" val="3631341328"/>
                    </a:ext>
                  </a:extLst>
                </a:gridCol>
                <a:gridCol w="852601">
                  <a:extLst>
                    <a:ext uri="{9D8B030D-6E8A-4147-A177-3AD203B41FA5}">
                      <a16:colId xmlns:a16="http://schemas.microsoft.com/office/drawing/2014/main" val="166486270"/>
                    </a:ext>
                  </a:extLst>
                </a:gridCol>
                <a:gridCol w="797262">
                  <a:extLst>
                    <a:ext uri="{9D8B030D-6E8A-4147-A177-3AD203B41FA5}">
                      <a16:colId xmlns:a16="http://schemas.microsoft.com/office/drawing/2014/main" val="2338316946"/>
                    </a:ext>
                  </a:extLst>
                </a:gridCol>
                <a:gridCol w="930451">
                  <a:extLst>
                    <a:ext uri="{9D8B030D-6E8A-4147-A177-3AD203B41FA5}">
                      <a16:colId xmlns:a16="http://schemas.microsoft.com/office/drawing/2014/main" val="2976992910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3645179427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2042823899"/>
                    </a:ext>
                  </a:extLst>
                </a:gridCol>
                <a:gridCol w="665010">
                  <a:extLst>
                    <a:ext uri="{9D8B030D-6E8A-4147-A177-3AD203B41FA5}">
                      <a16:colId xmlns:a16="http://schemas.microsoft.com/office/drawing/2014/main" val="1750197832"/>
                    </a:ext>
                  </a:extLst>
                </a:gridCol>
              </a:tblGrid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0100822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P1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629853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P2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060181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P3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034799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P4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30069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406560"/>
                  </a:ext>
                </a:extLst>
              </a:tr>
              <a:tr h="42849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P6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0.22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0.39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916098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865223" y="5421086"/>
            <a:ext cx="5643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trả về là các nhóm đơn lẻ-&gt;thuật toán kết thúc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3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4050DD-1F0C-4346-BA32-83FEDD8C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Cảm</a:t>
            </a:r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ơn cô</a:t>
            </a:r>
            <a:b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vi-VN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và</a:t>
            </a:r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bạn</a:t>
            </a:r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đã</a:t>
            </a:r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vi-VN" b="1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lắng</a:t>
            </a:r>
            <a:r>
              <a:rPr lang="vi-VN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nghe</a:t>
            </a:r>
          </a:p>
        </p:txBody>
      </p:sp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F5AFFB08-4C71-43E1-8090-3A0ADF82D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580" y="2057673"/>
            <a:ext cx="6640148" cy="4502509"/>
          </a:xfrm>
          <a:prstGeom prst="rect">
            <a:avLst/>
          </a:prstGeom>
          <a:ln>
            <a:noFill/>
          </a:ln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2565636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4050DD-1F0C-4346-BA32-83FEDD8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96958"/>
            <a:ext cx="12191999" cy="1029055"/>
          </a:xfrm>
        </p:spPr>
        <p:txBody>
          <a:bodyPr>
            <a:normAutofit/>
          </a:bodyPr>
          <a:lstStyle/>
          <a:p>
            <a:r>
              <a:rPr lang="vi-VN" sz="3200"/>
              <a:t>Chương </a:t>
            </a:r>
            <a:r>
              <a:rPr lang="en-US" sz="3200" smtClean="0"/>
              <a:t>1</a:t>
            </a:r>
            <a:r>
              <a:rPr lang="vi-VN" sz="3200" smtClean="0"/>
              <a:t>: </a:t>
            </a:r>
            <a:r>
              <a:rPr lang="vi-VN" sz="3200" cap="none" smtClean="0"/>
              <a:t> </a:t>
            </a:r>
            <a:r>
              <a:rPr lang="vi-VN" sz="3200" b="1" cap="none">
                <a:solidFill>
                  <a:srgbClr val="FF0000"/>
                </a:solidFill>
              </a:rPr>
              <a:t>TỔNG QUAN VỀ PHÂN CỤM DỮ LIỆU 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942E60D-034F-43CE-AFA1-3F2B6723B5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17984"/>
            <a:ext cx="10363826" cy="5155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Phân </a:t>
            </a:r>
            <a:r>
              <a:rPr lang="vi-VN" b="1" err="1"/>
              <a:t>nhóm</a:t>
            </a:r>
            <a:r>
              <a:rPr lang="vi-VN" b="1"/>
              <a:t> – </a:t>
            </a:r>
            <a:r>
              <a:rPr lang="vi-VN" b="1" err="1"/>
              <a:t>đoạn</a:t>
            </a:r>
            <a:r>
              <a:rPr lang="vi-VN" b="1"/>
              <a:t> (</a:t>
            </a:r>
            <a:r>
              <a:rPr lang="vi-VN" b="1" err="1"/>
              <a:t>Clustering</a:t>
            </a:r>
            <a:r>
              <a:rPr lang="vi-VN" b="1"/>
              <a:t> / </a:t>
            </a:r>
            <a:r>
              <a:rPr lang="vi-VN" b="1" err="1"/>
              <a:t>Segmentation</a:t>
            </a:r>
            <a:r>
              <a:rPr lang="vi-VN" b="1"/>
              <a:t>):</a:t>
            </a:r>
            <a:r>
              <a:rPr lang="vi-VN" sz="2400"/>
              <a:t> </a:t>
            </a:r>
            <a:endParaRPr lang="vi-VN" sz="2400" cap="none">
              <a:latin typeface="+mj-lt"/>
            </a:endParaRPr>
          </a:p>
          <a:p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Là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quá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trình</a:t>
            </a:r>
            <a:r>
              <a:rPr lang="vi-VN" sz="2400" cap="none">
                <a:latin typeface="+mj-lt"/>
              </a:rPr>
              <a:t> phân </a:t>
            </a:r>
            <a:r>
              <a:rPr lang="vi-VN" sz="2400" cap="none" err="1">
                <a:latin typeface="+mj-lt"/>
              </a:rPr>
              <a:t>nhóm</a:t>
            </a:r>
            <a:r>
              <a:rPr lang="vi-VN" sz="2400" cap="none">
                <a:latin typeface="+mj-lt"/>
              </a:rPr>
              <a:t>/</a:t>
            </a:r>
            <a:r>
              <a:rPr lang="vi-VN" sz="2400" cap="none" err="1">
                <a:latin typeface="+mj-lt"/>
              </a:rPr>
              <a:t>cụm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dữ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liệu</a:t>
            </a:r>
            <a:r>
              <a:rPr lang="vi-VN" sz="2400" cap="none">
                <a:latin typeface="+mj-lt"/>
              </a:rPr>
              <a:t>/</a:t>
            </a:r>
            <a:r>
              <a:rPr lang="vi-VN" sz="2400" cap="none" err="1">
                <a:latin typeface="+mj-lt"/>
              </a:rPr>
              <a:t>đối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tượng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vào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các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lớp</a:t>
            </a:r>
            <a:r>
              <a:rPr lang="vi-VN" sz="2400" cap="none">
                <a:latin typeface="+mj-lt"/>
              </a:rPr>
              <a:t>/</a:t>
            </a:r>
            <a:r>
              <a:rPr lang="vi-VN" sz="2400" cap="none" err="1">
                <a:latin typeface="+mj-lt"/>
              </a:rPr>
              <a:t>cụm</a:t>
            </a:r>
            <a:r>
              <a:rPr lang="vi-VN" sz="2400" cap="none">
                <a:latin typeface="+mj-lt"/>
              </a:rPr>
              <a:t>. </a:t>
            </a:r>
          </a:p>
          <a:p>
            <a:r>
              <a:rPr lang="vi-VN" sz="2400" cap="none" err="1">
                <a:latin typeface="+mj-lt"/>
              </a:rPr>
              <a:t>Các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đối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tượng</a:t>
            </a:r>
            <a:r>
              <a:rPr lang="vi-VN" sz="2400" cap="none">
                <a:latin typeface="+mj-lt"/>
              </a:rPr>
              <a:t> trong </a:t>
            </a:r>
            <a:r>
              <a:rPr lang="vi-VN" sz="2400" cap="none" err="1">
                <a:latin typeface="+mj-lt"/>
              </a:rPr>
              <a:t>cùng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một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cụm</a:t>
            </a:r>
            <a:r>
              <a:rPr lang="vi-VN" sz="2400" cap="none">
                <a:latin typeface="+mj-lt"/>
              </a:rPr>
              <a:t> tương </a:t>
            </a:r>
            <a:r>
              <a:rPr lang="vi-VN" sz="2400" cap="none" err="1">
                <a:latin typeface="+mj-lt"/>
              </a:rPr>
              <a:t>tự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với</a:t>
            </a:r>
            <a:r>
              <a:rPr lang="vi-VN" sz="2400" cap="none">
                <a:latin typeface="+mj-lt"/>
              </a:rPr>
              <a:t> nhau hơn so </a:t>
            </a:r>
            <a:r>
              <a:rPr lang="vi-VN" sz="2400" cap="none" err="1">
                <a:latin typeface="+mj-lt"/>
              </a:rPr>
              <a:t>với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đối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tượng</a:t>
            </a:r>
            <a:r>
              <a:rPr lang="vi-VN" sz="2400" cap="none">
                <a:latin typeface="+mj-lt"/>
              </a:rPr>
              <a:t> ở </a:t>
            </a:r>
            <a:r>
              <a:rPr lang="vi-VN" sz="2400" cap="none" err="1">
                <a:latin typeface="+mj-lt"/>
              </a:rPr>
              <a:t>các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cụm</a:t>
            </a:r>
            <a:r>
              <a:rPr lang="vi-VN" sz="2400" cap="none">
                <a:latin typeface="+mj-lt"/>
              </a:rPr>
              <a:t> </a:t>
            </a:r>
            <a:r>
              <a:rPr lang="vi-VN" sz="2400" cap="none" err="1">
                <a:latin typeface="+mj-lt"/>
              </a:rPr>
              <a:t>khác</a:t>
            </a:r>
            <a:r>
              <a:rPr lang="vi-VN" sz="2400" cap="none">
                <a:latin typeface="+mj-lt"/>
              </a:rPr>
              <a:t>. </a:t>
            </a:r>
          </a:p>
          <a:p>
            <a:pPr marL="0" indent="0">
              <a:buNone/>
            </a:pPr>
            <a:r>
              <a:rPr lang="vi-VN" sz="2800" cap="none">
                <a:latin typeface="+mj-lt"/>
              </a:rPr>
              <a:t/>
            </a:r>
            <a:br>
              <a:rPr lang="vi-VN" sz="2800" cap="none">
                <a:latin typeface="+mj-lt"/>
              </a:rPr>
            </a:br>
            <a:r>
              <a:rPr lang="vi-VN" sz="2400"/>
              <a:t/>
            </a:r>
            <a:br>
              <a:rPr lang="vi-VN" sz="2400"/>
            </a:br>
            <a:r>
              <a:rPr lang="vi-VN" sz="2400"/>
              <a:t/>
            </a:r>
            <a:br>
              <a:rPr lang="vi-VN" sz="2400"/>
            </a:br>
            <a:r>
              <a:rPr lang="vi-VN" sz="2400"/>
              <a:t> </a:t>
            </a:r>
            <a:endParaRPr lang="vi-VN" sz="2400" cap="none"/>
          </a:p>
          <a:p>
            <a:pPr marL="0" indent="0">
              <a:buNone/>
            </a:pPr>
            <a:r>
              <a:rPr lang="vi-VN" cap="none"/>
              <a:t> </a:t>
            </a:r>
          </a:p>
        </p:txBody>
      </p:sp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7921666-65F7-42F3-B202-261BB4687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634" y="3588025"/>
            <a:ext cx="8599154" cy="2773017"/>
          </a:xfrm>
          <a:prstGeom prst="rect">
            <a:avLst/>
          </a:prstGeom>
        </p:spPr>
      </p:pic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8B7545B7-FF68-4615-851C-37D9F15C4FEE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299077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072F0589-5606-4C94-96D3-9FDD5BC544AA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7" name="Chỗ dành sẵn cho Nội dung 2">
            <a:extLst>
              <a:ext uri="{FF2B5EF4-FFF2-40B4-BE49-F238E27FC236}">
                <a16:creationId xmlns:a16="http://schemas.microsoft.com/office/drawing/2014/main" id="{952CDED7-888E-4EF6-B042-C01FFABB701D}"/>
              </a:ext>
            </a:extLst>
          </p:cNvPr>
          <p:cNvSpPr txBox="1">
            <a:spLocks/>
          </p:cNvSpPr>
          <p:nvPr/>
        </p:nvSpPr>
        <p:spPr>
          <a:xfrm>
            <a:off x="1178454" y="1343339"/>
            <a:ext cx="9991293" cy="653412"/>
          </a:xfrm>
          <a:prstGeom prst="rect">
            <a:avLst/>
          </a:prstGeom>
        </p:spPr>
        <p:txBody>
          <a:bodyPr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vi-VN" sz="11200" b="1">
                <a:solidFill>
                  <a:srgbClr val="FF0000"/>
                </a:solidFill>
                <a:latin typeface="+mj-lt"/>
              </a:rPr>
              <a:t>Phân </a:t>
            </a:r>
            <a:r>
              <a:rPr lang="vi-VN" sz="11200" b="1" err="1">
                <a:solidFill>
                  <a:srgbClr val="FF0000"/>
                </a:solidFill>
                <a:latin typeface="+mj-lt"/>
              </a:rPr>
              <a:t>nhóm</a:t>
            </a:r>
            <a:r>
              <a:rPr lang="vi-VN" sz="11200" b="1">
                <a:solidFill>
                  <a:srgbClr val="FF0000"/>
                </a:solidFill>
                <a:latin typeface="+mj-lt"/>
              </a:rPr>
              <a:t> – </a:t>
            </a:r>
            <a:r>
              <a:rPr lang="vi-VN" sz="11200" b="1" err="1">
                <a:solidFill>
                  <a:srgbClr val="FF0000"/>
                </a:solidFill>
                <a:latin typeface="+mj-lt"/>
              </a:rPr>
              <a:t>đoạn</a:t>
            </a:r>
            <a:r>
              <a:rPr lang="vi-VN" sz="11200" b="1">
                <a:solidFill>
                  <a:srgbClr val="FF0000"/>
                </a:solidFill>
                <a:latin typeface="+mj-lt"/>
              </a:rPr>
              <a:t> (</a:t>
            </a:r>
            <a:r>
              <a:rPr lang="vi-VN" sz="11200" b="1" err="1">
                <a:solidFill>
                  <a:srgbClr val="FF0000"/>
                </a:solidFill>
                <a:latin typeface="+mj-lt"/>
              </a:rPr>
              <a:t>Clustering</a:t>
            </a:r>
            <a:r>
              <a:rPr lang="vi-VN" sz="11200" b="1">
                <a:solidFill>
                  <a:srgbClr val="FF0000"/>
                </a:solidFill>
                <a:latin typeface="+mj-lt"/>
              </a:rPr>
              <a:t> / </a:t>
            </a:r>
            <a:r>
              <a:rPr lang="vi-VN" sz="11200" b="1" err="1">
                <a:solidFill>
                  <a:srgbClr val="FF0000"/>
                </a:solidFill>
                <a:latin typeface="+mj-lt"/>
              </a:rPr>
              <a:t>Segmentation</a:t>
            </a:r>
            <a:r>
              <a:rPr lang="vi-VN" sz="11200" b="1">
                <a:solidFill>
                  <a:srgbClr val="FF0000"/>
                </a:solidFill>
                <a:latin typeface="+mj-lt"/>
              </a:rPr>
              <a:t>):</a:t>
            </a:r>
            <a:r>
              <a:rPr lang="vi-VN" sz="12800">
                <a:solidFill>
                  <a:srgbClr val="FF0000"/>
                </a:solidFill>
                <a:latin typeface="+mj-lt"/>
              </a:rPr>
              <a:t> </a:t>
            </a:r>
            <a:endParaRPr lang="vi-VN" sz="12800" cap="none">
              <a:solidFill>
                <a:srgbClr val="FF0000"/>
              </a:solidFill>
              <a:latin typeface="+mj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vi-VN" sz="2800" cap="none">
                <a:latin typeface="+mj-lt"/>
              </a:rPr>
              <a:t/>
            </a:r>
            <a:br>
              <a:rPr lang="vi-VN" sz="2800" cap="none">
                <a:latin typeface="+mj-lt"/>
              </a:rPr>
            </a:br>
            <a:r>
              <a:rPr lang="vi-VN" sz="2400"/>
              <a:t/>
            </a:r>
            <a:br>
              <a:rPr lang="vi-VN" sz="2400"/>
            </a:br>
            <a:r>
              <a:rPr lang="vi-VN" sz="2400"/>
              <a:t/>
            </a:r>
            <a:br>
              <a:rPr lang="vi-VN" sz="2400"/>
            </a:br>
            <a:r>
              <a:rPr lang="vi-VN" sz="2400"/>
              <a:t> </a:t>
            </a:r>
            <a:endParaRPr lang="vi-VN" sz="2400" cap="none"/>
          </a:p>
          <a:p>
            <a:pPr marL="0" indent="0">
              <a:buFont typeface="Arial" panose="020B0604020202020204" pitchFamily="34" charset="0"/>
              <a:buNone/>
            </a:pPr>
            <a:r>
              <a:rPr lang="vi-VN" cap="none"/>
              <a:t> </a:t>
            </a:r>
          </a:p>
        </p:txBody>
      </p:sp>
      <p:sp>
        <p:nvSpPr>
          <p:cNvPr id="8" name="Hình chữ nhật 7">
            <a:extLst>
              <a:ext uri="{FF2B5EF4-FFF2-40B4-BE49-F238E27FC236}">
                <a16:creationId xmlns:a16="http://schemas.microsoft.com/office/drawing/2014/main" id="{7028E0C1-299C-4682-B9C6-23BB97530C54}"/>
              </a:ext>
            </a:extLst>
          </p:cNvPr>
          <p:cNvSpPr/>
          <p:nvPr/>
        </p:nvSpPr>
        <p:spPr>
          <a:xfrm>
            <a:off x="699354" y="2210096"/>
            <a:ext cx="1062513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vi-VN" sz="2400" b="1">
                <a:latin typeface="+mj-lt"/>
              </a:rPr>
              <a:t>Phân </a:t>
            </a:r>
            <a:r>
              <a:rPr lang="vi-VN" sz="2400" b="1" err="1">
                <a:latin typeface="+mj-lt"/>
              </a:rPr>
              <a:t>loại</a:t>
            </a:r>
            <a:r>
              <a:rPr lang="vi-VN" sz="2400" b="1">
                <a:latin typeface="+mj-lt"/>
              </a:rPr>
              <a:t> </a:t>
            </a:r>
            <a:r>
              <a:rPr lang="vi-VN" sz="2400" b="1" err="1">
                <a:latin typeface="+mj-lt"/>
              </a:rPr>
              <a:t>các</a:t>
            </a:r>
            <a:r>
              <a:rPr lang="vi-VN" sz="2400" b="1">
                <a:latin typeface="+mj-lt"/>
              </a:rPr>
              <a:t> phương </a:t>
            </a:r>
            <a:r>
              <a:rPr lang="vi-VN" sz="2400" b="1" err="1">
                <a:latin typeface="+mj-lt"/>
              </a:rPr>
              <a:t>pháp</a:t>
            </a:r>
            <a:r>
              <a:rPr lang="vi-VN" sz="2400" b="1">
                <a:latin typeface="+mj-lt"/>
              </a:rPr>
              <a:t> phân </a:t>
            </a:r>
            <a:r>
              <a:rPr lang="vi-VN" sz="2400" b="1" err="1">
                <a:latin typeface="+mj-lt"/>
              </a:rPr>
              <a:t>cụm</a:t>
            </a:r>
            <a:r>
              <a:rPr lang="vi-VN" sz="2400" b="1">
                <a:latin typeface="+mj-lt"/>
              </a:rPr>
              <a:t>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Phân </a:t>
            </a:r>
            <a:r>
              <a:rPr lang="vi-VN" sz="2400" err="1">
                <a:latin typeface="+mj-lt"/>
              </a:rPr>
              <a:t>hoạch</a:t>
            </a:r>
            <a:r>
              <a:rPr lang="vi-VN" sz="2400">
                <a:latin typeface="+mj-lt"/>
              </a:rPr>
              <a:t> (</a:t>
            </a:r>
            <a:r>
              <a:rPr lang="vi-VN" sz="2400" err="1">
                <a:latin typeface="+mj-lt"/>
              </a:rPr>
              <a:t>partitioning</a:t>
            </a:r>
            <a:r>
              <a:rPr lang="vi-VN" sz="2400">
                <a:latin typeface="+mj-lt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>
                <a:latin typeface="+mj-lt"/>
              </a:rPr>
              <a:t>Phân </a:t>
            </a:r>
            <a:r>
              <a:rPr lang="vi-VN" sz="2400" err="1">
                <a:latin typeface="+mj-lt"/>
              </a:rPr>
              <a:t>cấp</a:t>
            </a:r>
            <a:r>
              <a:rPr lang="vi-VN" sz="2400">
                <a:latin typeface="+mj-lt"/>
              </a:rPr>
              <a:t> (</a:t>
            </a:r>
            <a:r>
              <a:rPr lang="vi-VN" sz="2400" err="1">
                <a:latin typeface="+mj-lt"/>
              </a:rPr>
              <a:t>hierarchical</a:t>
            </a:r>
            <a:r>
              <a:rPr lang="vi-VN" sz="2400">
                <a:latin typeface="+mj-lt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 err="1">
                <a:latin typeface="+mj-lt"/>
              </a:rPr>
              <a:t>Dựa</a:t>
            </a:r>
            <a:r>
              <a:rPr lang="vi-VN" sz="2400">
                <a:latin typeface="+mj-lt"/>
              </a:rPr>
              <a:t> trên </a:t>
            </a:r>
            <a:r>
              <a:rPr lang="vi-VN" sz="2400" err="1">
                <a:latin typeface="+mj-lt"/>
              </a:rPr>
              <a:t>mật</a:t>
            </a:r>
            <a:r>
              <a:rPr lang="vi-VN" sz="2400">
                <a:latin typeface="+mj-lt"/>
              </a:rPr>
              <a:t> </a:t>
            </a:r>
            <a:r>
              <a:rPr lang="vi-VN" sz="2400" err="1">
                <a:latin typeface="+mj-lt"/>
              </a:rPr>
              <a:t>độ</a:t>
            </a:r>
            <a:r>
              <a:rPr lang="vi-VN" sz="2400">
                <a:latin typeface="+mj-lt"/>
              </a:rPr>
              <a:t> (</a:t>
            </a:r>
            <a:r>
              <a:rPr lang="vi-VN" sz="2400" err="1">
                <a:latin typeface="+mj-lt"/>
              </a:rPr>
              <a:t>density-based</a:t>
            </a:r>
            <a:r>
              <a:rPr lang="vi-VN" sz="2400">
                <a:latin typeface="+mj-lt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 err="1">
                <a:latin typeface="+mj-lt"/>
              </a:rPr>
              <a:t>Dựa</a:t>
            </a:r>
            <a:r>
              <a:rPr lang="vi-VN" sz="2400">
                <a:latin typeface="+mj-lt"/>
              </a:rPr>
              <a:t> trên </a:t>
            </a:r>
            <a:r>
              <a:rPr lang="vi-VN" sz="2400" err="1">
                <a:latin typeface="+mj-lt"/>
              </a:rPr>
              <a:t>lưới</a:t>
            </a:r>
            <a:r>
              <a:rPr lang="vi-VN" sz="2400">
                <a:latin typeface="+mj-lt"/>
              </a:rPr>
              <a:t> (</a:t>
            </a:r>
            <a:r>
              <a:rPr lang="vi-VN" sz="2400" err="1">
                <a:latin typeface="+mj-lt"/>
              </a:rPr>
              <a:t>grid-based</a:t>
            </a:r>
            <a:r>
              <a:rPr lang="vi-VN" sz="2400">
                <a:latin typeface="+mj-lt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vi-VN" sz="2400" err="1">
                <a:latin typeface="+mj-lt"/>
              </a:rPr>
              <a:t>Dựa</a:t>
            </a:r>
            <a:r>
              <a:rPr lang="vi-VN" sz="2400">
                <a:latin typeface="+mj-lt"/>
              </a:rPr>
              <a:t> trên mô </a:t>
            </a:r>
            <a:r>
              <a:rPr lang="vi-VN" sz="2400" err="1">
                <a:latin typeface="+mj-lt"/>
              </a:rPr>
              <a:t>hình</a:t>
            </a:r>
            <a:r>
              <a:rPr lang="vi-VN" sz="2400">
                <a:latin typeface="+mj-lt"/>
              </a:rPr>
              <a:t> (</a:t>
            </a:r>
            <a:r>
              <a:rPr lang="vi-VN" sz="2400" err="1">
                <a:latin typeface="+mj-lt"/>
              </a:rPr>
              <a:t>model-based</a:t>
            </a:r>
            <a:r>
              <a:rPr lang="vi-VN" sz="2400">
                <a:latin typeface="+mj-lt"/>
              </a:rPr>
              <a:t>)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22DD1526-7CB4-45AB-B10C-9893451A9895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319779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4050DD-1F0C-4346-BA32-83FEDD8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96958"/>
            <a:ext cx="12191999" cy="1029055"/>
          </a:xfrm>
        </p:spPr>
        <p:txBody>
          <a:bodyPr>
            <a:normAutofit/>
          </a:bodyPr>
          <a:lstStyle/>
          <a:p>
            <a:r>
              <a:rPr lang="vi-VN" sz="3200" smtClean="0"/>
              <a:t>CHƯƠNG 2: </a:t>
            </a:r>
            <a:r>
              <a:rPr lang="vi-VN" sz="3200" cap="none" smtClean="0"/>
              <a:t> </a:t>
            </a:r>
            <a:r>
              <a:rPr lang="vi-VN" sz="3200" b="1" cap="none">
                <a:solidFill>
                  <a:srgbClr val="FF0000"/>
                </a:solidFill>
              </a:rPr>
              <a:t>TỔNG QUAN VỀ PHÂN CẤP DỮ LIỆU 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11" name="Hình chữ nhật 10">
            <a:extLst>
              <a:ext uri="{FF2B5EF4-FFF2-40B4-BE49-F238E27FC236}">
                <a16:creationId xmlns:a16="http://schemas.microsoft.com/office/drawing/2014/main" id="{241F2F2D-2868-4193-AB39-A3FE67505E60}"/>
              </a:ext>
            </a:extLst>
          </p:cNvPr>
          <p:cNvSpPr/>
          <p:nvPr/>
        </p:nvSpPr>
        <p:spPr>
          <a:xfrm>
            <a:off x="275771" y="1526013"/>
            <a:ext cx="11596915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Ý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Xuất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thì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 </a:t>
            </a:r>
          </a:p>
          <a:p>
            <a:pPr marL="914400" lvl="1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theo,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hai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khoảng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bé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914400" lvl="1" indent="-4572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Quá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trình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cặp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tiến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cho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khi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ghép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duy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vi-V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BB37D9A-C0DF-4D96-83A7-F80673052B35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28777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4050DD-1F0C-4346-BA32-83FEDD8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96958"/>
            <a:ext cx="12191999" cy="1029055"/>
          </a:xfrm>
        </p:spPr>
        <p:txBody>
          <a:bodyPr>
            <a:normAutofit/>
          </a:bodyPr>
          <a:lstStyle/>
          <a:p>
            <a:r>
              <a:rPr lang="vi-VN" sz="3200" smtClean="0"/>
              <a:t>CHƯƠNG 2: </a:t>
            </a:r>
            <a:r>
              <a:rPr lang="vi-VN" sz="3200" cap="none" smtClean="0"/>
              <a:t> </a:t>
            </a:r>
            <a:r>
              <a:rPr lang="vi-VN" sz="3200" b="1" cap="none">
                <a:solidFill>
                  <a:srgbClr val="FF0000"/>
                </a:solidFill>
              </a:rPr>
              <a:t>TỔNG QUAN VỀ PHÂN CẤP DỮ LIỆU 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12" name="Hình chữ nhật 11">
            <a:extLst>
              <a:ext uri="{FF2B5EF4-FFF2-40B4-BE49-F238E27FC236}">
                <a16:creationId xmlns:a16="http://schemas.microsoft.com/office/drawing/2014/main" id="{E2E82998-5299-46F4-A8AF-78F6FF576BCF}"/>
              </a:ext>
            </a:extLst>
          </p:cNvPr>
          <p:cNvSpPr/>
          <p:nvPr/>
        </p:nvSpPr>
        <p:spPr>
          <a:xfrm>
            <a:off x="699355" y="1526013"/>
            <a:ext cx="11086245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dữ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nhóm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vào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cây phân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agglomerative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AGNES (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Agglomerative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Nesting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: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bottom-up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trộn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divisive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hierarchical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clustering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method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DIANA (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Divisive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):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top-down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(phân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cấp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lv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</a:pPr>
            <a:endParaRPr lang="vi-VN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8E6E3783-0D42-4028-B8DF-41C08ABBE156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219757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4050DD-1F0C-4346-BA32-83FEDD8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96958"/>
            <a:ext cx="12191999" cy="1029055"/>
          </a:xfrm>
        </p:spPr>
        <p:txBody>
          <a:bodyPr>
            <a:normAutofit/>
          </a:bodyPr>
          <a:lstStyle/>
          <a:p>
            <a:r>
              <a:rPr lang="vi-VN" sz="3200" smtClean="0"/>
              <a:t>CHƯƠNG 2: </a:t>
            </a:r>
            <a:r>
              <a:rPr lang="vi-VN" sz="3200" cap="none" smtClean="0"/>
              <a:t> </a:t>
            </a:r>
            <a:r>
              <a:rPr lang="vi-VN" sz="3200" b="1" cap="none">
                <a:solidFill>
                  <a:srgbClr val="FF0000"/>
                </a:solidFill>
              </a:rPr>
              <a:t>TỔNG QUAN VỀ PHÂN CẤP DỮ LIỆU 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13" name="Hình chữ nhật 12">
            <a:extLst>
              <a:ext uri="{FF2B5EF4-FFF2-40B4-BE49-F238E27FC236}">
                <a16:creationId xmlns:a16="http://schemas.microsoft.com/office/drawing/2014/main" id="{CD1E2735-FA34-45C8-99E2-E713EFC8E2C4}"/>
              </a:ext>
            </a:extLst>
          </p:cNvPr>
          <p:cNvSpPr/>
          <p:nvPr/>
        </p:nvSpPr>
        <p:spPr>
          <a:xfrm>
            <a:off x="699355" y="1526013"/>
            <a:ext cx="108685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Aft>
                <a:spcPts val="0"/>
              </a:spcAft>
            </a:pP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b="1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điểm</a:t>
            </a:r>
            <a:r>
              <a:rPr lang="vi-VN" sz="2400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yêu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thông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 (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Yêu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cầu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quay lui ở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bước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trộn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/phân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endParaRPr lang="vi-VN" sz="24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FBC3D326-5B22-47F4-B043-B4EABE1F1AC1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336724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4050DD-1F0C-4346-BA32-83FEDD8C4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96958"/>
            <a:ext cx="12191999" cy="1029055"/>
          </a:xfrm>
        </p:spPr>
        <p:txBody>
          <a:bodyPr>
            <a:normAutofit/>
          </a:bodyPr>
          <a:lstStyle/>
          <a:p>
            <a:r>
              <a:rPr lang="vi-VN" sz="3200" smtClean="0"/>
              <a:t>CHƯƠNG 2: </a:t>
            </a:r>
            <a:r>
              <a:rPr lang="vi-VN" sz="3200" cap="none" smtClean="0"/>
              <a:t> </a:t>
            </a:r>
            <a:r>
              <a:rPr lang="vi-VN" sz="3200" b="1" cap="none">
                <a:solidFill>
                  <a:srgbClr val="FF0000"/>
                </a:solidFill>
              </a:rPr>
              <a:t>TỔNG QUAN VỀ PHÂN CẤP DỮ LIỆU 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B814FEA1-0CAA-4F4E-BB4C-82DE12A1522E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942547" y="1526013"/>
            <a:ext cx="10306906" cy="4818743"/>
          </a:xfrm>
          <a:prstGeom prst="rect">
            <a:avLst/>
          </a:prstGeom>
        </p:spPr>
      </p:pic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5CCDB586-D520-487B-8B08-20A0FD5CF87E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315903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ỗ dành sẵn cho Văn bản 6">
            <a:extLst>
              <a:ext uri="{FF2B5EF4-FFF2-40B4-BE49-F238E27FC236}">
                <a16:creationId xmlns:a16="http://schemas.microsoft.com/office/drawing/2014/main" id="{386CF4AC-81ED-4821-95D8-DFFE02454354}"/>
              </a:ext>
            </a:extLst>
          </p:cNvPr>
          <p:cNvSpPr txBox="1">
            <a:spLocks/>
          </p:cNvSpPr>
          <p:nvPr/>
        </p:nvSpPr>
        <p:spPr>
          <a:xfrm>
            <a:off x="0" y="6456105"/>
            <a:ext cx="1398710" cy="401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None/>
              <a:defRPr sz="1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vi-VN" b="1">
              <a:latin typeface="#9Slide03 AllRoundGothic" panose="020B0703020202020104" pitchFamily="34" charset="0"/>
            </a:endParaRPr>
          </a:p>
        </p:txBody>
      </p:sp>
      <p:sp>
        <p:nvSpPr>
          <p:cNvPr id="6" name="Tiêu đề 1">
            <a:extLst>
              <a:ext uri="{FF2B5EF4-FFF2-40B4-BE49-F238E27FC236}">
                <a16:creationId xmlns:a16="http://schemas.microsoft.com/office/drawing/2014/main" id="{B1E85048-F18D-4DEE-941B-A8F8A803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7" y="401894"/>
            <a:ext cx="12191999" cy="1029055"/>
          </a:xfrm>
        </p:spPr>
        <p:txBody>
          <a:bodyPr>
            <a:normAutofit/>
          </a:bodyPr>
          <a:lstStyle/>
          <a:p>
            <a:r>
              <a:rPr lang="vi-VN" sz="3200" smtClean="0"/>
              <a:t>CHƯƠNG </a:t>
            </a:r>
            <a:r>
              <a:rPr lang="en-US" sz="3200" smtClean="0"/>
              <a:t>3</a:t>
            </a:r>
            <a:r>
              <a:rPr lang="vi-VN" sz="3200" smtClean="0"/>
              <a:t>: </a:t>
            </a:r>
            <a:r>
              <a:rPr lang="vi-VN" sz="3200" cap="none" smtClean="0"/>
              <a:t> </a:t>
            </a:r>
            <a:r>
              <a:rPr lang="vi-VN" sz="3200" b="1" cap="none">
                <a:solidFill>
                  <a:srgbClr val="FF0000"/>
                </a:solidFill>
              </a:rPr>
              <a:t>THUẬT TOÁN AGNES (</a:t>
            </a:r>
            <a:r>
              <a:rPr lang="vi-VN" sz="3200" cap="none" err="1">
                <a:solidFill>
                  <a:srgbClr val="FF0000"/>
                </a:solidFill>
              </a:rPr>
              <a:t>Agglomerative</a:t>
            </a:r>
            <a:r>
              <a:rPr lang="vi-VN" sz="3200" cap="none">
                <a:solidFill>
                  <a:srgbClr val="FF0000"/>
                </a:solidFill>
              </a:rPr>
              <a:t> </a:t>
            </a:r>
            <a:r>
              <a:rPr lang="vi-VN" sz="3200" cap="none" err="1">
                <a:solidFill>
                  <a:srgbClr val="FF0000"/>
                </a:solidFill>
              </a:rPr>
              <a:t>Nesting</a:t>
            </a:r>
            <a:r>
              <a:rPr lang="vi-VN" sz="3200" b="1" cap="none">
                <a:solidFill>
                  <a:srgbClr val="FF0000"/>
                </a:solidFill>
              </a:rPr>
              <a:t>)</a:t>
            </a:r>
            <a:endParaRPr lang="vi-VN" sz="3200" b="1">
              <a:solidFill>
                <a:srgbClr val="FF0000"/>
              </a:solidFill>
            </a:endParaRPr>
          </a:p>
        </p:txBody>
      </p:sp>
      <p:sp>
        <p:nvSpPr>
          <p:cNvPr id="7" name="Hình chữ nhật 6">
            <a:extLst>
              <a:ext uri="{FF2B5EF4-FFF2-40B4-BE49-F238E27FC236}">
                <a16:creationId xmlns:a16="http://schemas.microsoft.com/office/drawing/2014/main" id="{9BDF4070-69B8-4E14-8296-458A8F7B7BDF}"/>
              </a:ext>
            </a:extLst>
          </p:cNvPr>
          <p:cNvSpPr/>
          <p:nvPr/>
        </p:nvSpPr>
        <p:spPr>
          <a:xfrm>
            <a:off x="868983" y="1843950"/>
            <a:ext cx="88385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nghĩa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Phương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phân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AGNES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kĩ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thuật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kiểu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tụ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AGNES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bắt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trong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riêng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lẻ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gom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theo cơ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sở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=&gt;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còn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cụm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đỉnh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hoặc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vi-VN" sz="240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dừng</a:t>
            </a:r>
            <a:r>
              <a:rPr lang="vi-VN" sz="24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Hình chữ nhật 4">
            <a:extLst>
              <a:ext uri="{FF2B5EF4-FFF2-40B4-BE49-F238E27FC236}">
                <a16:creationId xmlns:a16="http://schemas.microsoft.com/office/drawing/2014/main" id="{E536BE06-F6B5-47C3-A25D-1F741066DC0D}"/>
              </a:ext>
            </a:extLst>
          </p:cNvPr>
          <p:cNvSpPr/>
          <p:nvPr/>
        </p:nvSpPr>
        <p:spPr>
          <a:xfrm>
            <a:off x="121312" y="6428522"/>
            <a:ext cx="11560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sz="2000" b="1"/>
              <a:t>DA17TT</a:t>
            </a:r>
          </a:p>
        </p:txBody>
      </p:sp>
    </p:spTree>
    <p:extLst>
      <p:ext uri="{BB962C8B-B14F-4D97-AF65-F5344CB8AC3E}">
        <p14:creationId xmlns:p14="http://schemas.microsoft.com/office/powerpoint/2010/main" val="338972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Giọt nh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TM04033925[[fn=Giọt nhỏ]]</Template>
  <TotalTime>398</TotalTime>
  <Words>2633</Words>
  <Application>Microsoft Office PowerPoint</Application>
  <PresentationFormat>Widescreen</PresentationFormat>
  <Paragraphs>849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#9Slide03 AllRoundGothic</vt:lpstr>
      <vt:lpstr>Arial</vt:lpstr>
      <vt:lpstr>Calibri</vt:lpstr>
      <vt:lpstr>Times New Roman</vt:lpstr>
      <vt:lpstr>Tw Cen MT</vt:lpstr>
      <vt:lpstr>Giọt nhỏ</vt:lpstr>
      <vt:lpstr>Báo cáo môn học khai khoáng dữ liệu</vt:lpstr>
      <vt:lpstr>Nội dung: gồm  4 chương Chương 1: Tổng quan về phân cụm dữ liệu. Chương 2: Tổng quan về phân cấp dữ liệu. Chương 3: Thuật toán AGNES(Agglomerative Nesting). Chương 4: Thuật toan DIANA (Divisive Analysis).</vt:lpstr>
      <vt:lpstr>Chương 1:  TỔNG QUAN VỀ PHÂN CỤM DỮ LIỆU </vt:lpstr>
      <vt:lpstr>PowerPoint Presentation</vt:lpstr>
      <vt:lpstr>CHƯƠNG 2:  TỔNG QUAN VỀ PHÂN CẤP DỮ LIỆU </vt:lpstr>
      <vt:lpstr>CHƯƠNG 2:  TỔNG QUAN VỀ PHÂN CẤP DỮ LIỆU </vt:lpstr>
      <vt:lpstr>CHƯƠNG 2:  TỔNG QUAN VỀ PHÂN CẤP DỮ LIỆU </vt:lpstr>
      <vt:lpstr>CHƯƠNG 2:  TỔNG QUAN VỀ PHÂN CẤP DỮ LIỆU </vt:lpstr>
      <vt:lpstr>CHƯƠNG 3:  THUẬT TOÁN AGNES (Agglomerative Nesting)</vt:lpstr>
      <vt:lpstr>CHƯƠNG 3:  THUẬT TOÁN AGNES (Agglomerative Nesting)</vt:lpstr>
      <vt:lpstr>Chương 4:  THUẬT TOÁN DIANA (Divisive Analysis)</vt:lpstr>
      <vt:lpstr>Chương 4:  THUẬT TOÁN DIANA (Divisive Analysis)</vt:lpstr>
      <vt:lpstr>Ví  dụ agnes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Cảm ơn cô và các bạn đã lắng nghe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môn học khai khoang dữ liệu</dc:title>
  <dc:creator>Toàn Tô Thanh</dc:creator>
  <cp:lastModifiedBy>hp</cp:lastModifiedBy>
  <cp:revision>52</cp:revision>
  <dcterms:created xsi:type="dcterms:W3CDTF">2020-04-12T03:33:58Z</dcterms:created>
  <dcterms:modified xsi:type="dcterms:W3CDTF">2020-05-15T08:30:42Z</dcterms:modified>
</cp:coreProperties>
</file>