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81" r:id="rId2"/>
    <p:sldId id="283" r:id="rId3"/>
    <p:sldId id="299" r:id="rId4"/>
    <p:sldId id="300" r:id="rId5"/>
    <p:sldId id="297" r:id="rId6"/>
    <p:sldId id="298" r:id="rId7"/>
    <p:sldId id="301" r:id="rId8"/>
    <p:sldId id="302" r:id="rId9"/>
    <p:sldId id="303" r:id="rId10"/>
    <p:sldId id="291" r:id="rId11"/>
    <p:sldId id="292" r:id="rId12"/>
    <p:sldId id="294" r:id="rId13"/>
    <p:sldId id="266" r:id="rId14"/>
    <p:sldId id="293" r:id="rId15"/>
    <p:sldId id="310" r:id="rId16"/>
    <p:sldId id="311" r:id="rId17"/>
    <p:sldId id="312" r:id="rId18"/>
    <p:sldId id="313" r:id="rId19"/>
    <p:sldId id="314" r:id="rId20"/>
    <p:sldId id="315" r:id="rId21"/>
    <p:sldId id="295" r:id="rId22"/>
    <p:sldId id="296" r:id="rId23"/>
    <p:sldId id="307" r:id="rId24"/>
    <p:sldId id="305" r:id="rId25"/>
    <p:sldId id="308" r:id="rId26"/>
    <p:sldId id="306" r:id="rId27"/>
    <p:sldId id="309" r:id="rId28"/>
    <p:sldId id="278" r:id="rId29"/>
  </p:sldIdLst>
  <p:sldSz cx="9144000" cy="5143500" type="screen16x9"/>
  <p:notesSz cx="6858000" cy="9144000"/>
  <p:custDataLst>
    <p:tags r:id="rId31"/>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G" initials="M" lastIdx="2" clrIdx="0">
    <p:extLst>
      <p:ext uri="{19B8F6BF-5375-455C-9EA6-DF929625EA0E}">
        <p15:presenceInfo xmlns:p15="http://schemas.microsoft.com/office/powerpoint/2012/main" userId="de3dd4807c868c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93" autoAdjust="0"/>
  </p:normalViewPr>
  <p:slideViewPr>
    <p:cSldViewPr snapToGrid="0">
      <p:cViewPr varScale="1">
        <p:scale>
          <a:sx n="70" d="100"/>
          <a:sy n="70" d="100"/>
        </p:scale>
        <p:origin x="1314"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B3A84-DE6F-4CE8-912C-B49D48B7E703}" type="datetimeFigureOut">
              <a:rPr lang="zh-CN" altLang="en-US" smtClean="0"/>
              <a:t>2020/5/18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C4A27-9488-416C-ACEF-7041615CFA03}" type="slidenum">
              <a:rPr lang="zh-CN" altLang="en-US" smtClean="0"/>
              <a:t>‹#›</a:t>
            </a:fld>
            <a:endParaRPr lang="zh-CN" altLang="en-US"/>
          </a:p>
        </p:txBody>
      </p:sp>
    </p:spTree>
    <p:extLst>
      <p:ext uri="{BB962C8B-B14F-4D97-AF65-F5344CB8AC3E}">
        <p14:creationId xmlns:p14="http://schemas.microsoft.com/office/powerpoint/2010/main" val="424379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2405396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3736264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11</a:t>
            </a:fld>
            <a:endParaRPr lang="zh-CN" altLang="en-US"/>
          </a:p>
        </p:txBody>
      </p:sp>
    </p:spTree>
    <p:extLst>
      <p:ext uri="{BB962C8B-B14F-4D97-AF65-F5344CB8AC3E}">
        <p14:creationId xmlns:p14="http://schemas.microsoft.com/office/powerpoint/2010/main" val="620754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12</a:t>
            </a:fld>
            <a:endParaRPr lang="zh-CN" altLang="en-US"/>
          </a:p>
        </p:txBody>
      </p:sp>
    </p:spTree>
    <p:extLst>
      <p:ext uri="{BB962C8B-B14F-4D97-AF65-F5344CB8AC3E}">
        <p14:creationId xmlns:p14="http://schemas.microsoft.com/office/powerpoint/2010/main" val="620754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smtClean="0">
                <a:solidFill>
                  <a:schemeClr val="tx1"/>
                </a:solidFill>
                <a:effectLst/>
                <a:latin typeface="+mn-lt"/>
                <a:ea typeface="+mn-ea"/>
                <a:cs typeface="+mn-cs"/>
              </a:rPr>
              <a:t>Agnes là một thuật toán phân nhóm cổ điển. Ban đầu, mỗi đối tượng dữ liệu là một nhóm riêng, các nhóm gần nhau sẽ được gộp lại ở mỗi bước thực hiện, cho đến khi tất cả dữ liệu được gộp lại thành một nhóm duy nhất.</a:t>
            </a:r>
            <a:endParaRPr lang="zh-CN" altLang="en-US" dirty="0"/>
          </a:p>
        </p:txBody>
      </p:sp>
      <p:sp>
        <p:nvSpPr>
          <p:cNvPr id="4" name="灯片编号占位符 3"/>
          <p:cNvSpPr>
            <a:spLocks noGrp="1"/>
          </p:cNvSpPr>
          <p:nvPr>
            <p:ph type="sldNum" sz="quarter" idx="10"/>
          </p:nvPr>
        </p:nvSpPr>
        <p:spPr/>
        <p:txBody>
          <a:bodyPr/>
          <a:lstStyle/>
          <a:p>
            <a:fld id="{E37C4A27-9488-416C-ACEF-7041615CFA03}" type="slidenum">
              <a:rPr lang="zh-CN" altLang="en-US" smtClean="0"/>
              <a:t>13</a:t>
            </a:fld>
            <a:endParaRPr lang="zh-CN" altLang="en-US"/>
          </a:p>
        </p:txBody>
      </p:sp>
    </p:spTree>
    <p:extLst>
      <p:ext uri="{BB962C8B-B14F-4D97-AF65-F5344CB8AC3E}">
        <p14:creationId xmlns:p14="http://schemas.microsoft.com/office/powerpoint/2010/main" val="1327073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14</a:t>
            </a:fld>
            <a:endParaRPr lang="zh-CN" altLang="en-US"/>
          </a:p>
        </p:txBody>
      </p:sp>
    </p:spTree>
    <p:extLst>
      <p:ext uri="{BB962C8B-B14F-4D97-AF65-F5344CB8AC3E}">
        <p14:creationId xmlns:p14="http://schemas.microsoft.com/office/powerpoint/2010/main" val="2472375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15</a:t>
            </a:fld>
            <a:endParaRPr lang="zh-CN" altLang="en-US"/>
          </a:p>
        </p:txBody>
      </p:sp>
    </p:spTree>
    <p:extLst>
      <p:ext uri="{BB962C8B-B14F-4D97-AF65-F5344CB8AC3E}">
        <p14:creationId xmlns:p14="http://schemas.microsoft.com/office/powerpoint/2010/main" val="1179366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E37C4A27-9488-416C-ACEF-7041615CFA03}" type="slidenum">
              <a:rPr lang="zh-CN" altLang="en-US" smtClean="0"/>
              <a:t>16</a:t>
            </a:fld>
            <a:endParaRPr lang="zh-CN" altLang="en-US"/>
          </a:p>
        </p:txBody>
      </p:sp>
    </p:spTree>
    <p:extLst>
      <p:ext uri="{BB962C8B-B14F-4D97-AF65-F5344CB8AC3E}">
        <p14:creationId xmlns:p14="http://schemas.microsoft.com/office/powerpoint/2010/main" val="3018403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E37C4A27-9488-416C-ACEF-7041615CFA03}" type="slidenum">
              <a:rPr lang="zh-CN" altLang="en-US" smtClean="0"/>
              <a:t>17</a:t>
            </a:fld>
            <a:endParaRPr lang="zh-CN" altLang="en-US"/>
          </a:p>
        </p:txBody>
      </p:sp>
    </p:spTree>
    <p:extLst>
      <p:ext uri="{BB962C8B-B14F-4D97-AF65-F5344CB8AC3E}">
        <p14:creationId xmlns:p14="http://schemas.microsoft.com/office/powerpoint/2010/main" val="1248448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E37C4A27-9488-416C-ACEF-7041615CFA03}" type="slidenum">
              <a:rPr lang="zh-CN" altLang="en-US" smtClean="0"/>
              <a:t>18</a:t>
            </a:fld>
            <a:endParaRPr lang="zh-CN" altLang="en-US"/>
          </a:p>
        </p:txBody>
      </p:sp>
    </p:spTree>
    <p:extLst>
      <p:ext uri="{BB962C8B-B14F-4D97-AF65-F5344CB8AC3E}">
        <p14:creationId xmlns:p14="http://schemas.microsoft.com/office/powerpoint/2010/main" val="109098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E37C4A27-9488-416C-ACEF-7041615CFA03}" type="slidenum">
              <a:rPr lang="zh-CN" altLang="en-US" smtClean="0"/>
              <a:t>19</a:t>
            </a:fld>
            <a:endParaRPr lang="zh-CN" altLang="en-US"/>
          </a:p>
        </p:txBody>
      </p:sp>
    </p:spTree>
    <p:extLst>
      <p:ext uri="{BB962C8B-B14F-4D97-AF65-F5344CB8AC3E}">
        <p14:creationId xmlns:p14="http://schemas.microsoft.com/office/powerpoint/2010/main" val="177948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t>2</a:t>
            </a:fld>
            <a:endParaRPr lang="zh-CN" altLang="en-US"/>
          </a:p>
        </p:txBody>
      </p:sp>
    </p:spTree>
    <p:extLst>
      <p:ext uri="{BB962C8B-B14F-4D97-AF65-F5344CB8AC3E}">
        <p14:creationId xmlns:p14="http://schemas.microsoft.com/office/powerpoint/2010/main" val="1938375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10"/>
          </p:nvPr>
        </p:nvSpPr>
        <p:spPr/>
        <p:txBody>
          <a:bodyPr/>
          <a:lstStyle/>
          <a:p>
            <a:fld id="{E37C4A27-9488-416C-ACEF-7041615CFA03}" type="slidenum">
              <a:rPr lang="zh-CN" altLang="en-US" smtClean="0"/>
              <a:t>20</a:t>
            </a:fld>
            <a:endParaRPr lang="zh-CN" altLang="en-US"/>
          </a:p>
        </p:txBody>
      </p:sp>
    </p:spTree>
    <p:extLst>
      <p:ext uri="{BB962C8B-B14F-4D97-AF65-F5344CB8AC3E}">
        <p14:creationId xmlns:p14="http://schemas.microsoft.com/office/powerpoint/2010/main" val="2441775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21</a:t>
            </a:fld>
            <a:endParaRPr lang="zh-CN" altLang="en-US"/>
          </a:p>
        </p:txBody>
      </p:sp>
    </p:spTree>
    <p:extLst>
      <p:ext uri="{BB962C8B-B14F-4D97-AF65-F5344CB8AC3E}">
        <p14:creationId xmlns:p14="http://schemas.microsoft.com/office/powerpoint/2010/main" val="13270736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22</a:t>
            </a:fld>
            <a:endParaRPr lang="zh-CN" altLang="en-US"/>
          </a:p>
        </p:txBody>
      </p:sp>
    </p:spTree>
    <p:extLst>
      <p:ext uri="{BB962C8B-B14F-4D97-AF65-F5344CB8AC3E}">
        <p14:creationId xmlns:p14="http://schemas.microsoft.com/office/powerpoint/2010/main" val="2472375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23</a:t>
            </a:fld>
            <a:endParaRPr lang="zh-CN" altLang="en-US"/>
          </a:p>
        </p:txBody>
      </p:sp>
    </p:spTree>
    <p:extLst>
      <p:ext uri="{BB962C8B-B14F-4D97-AF65-F5344CB8AC3E}">
        <p14:creationId xmlns:p14="http://schemas.microsoft.com/office/powerpoint/2010/main" val="42820399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24</a:t>
            </a:fld>
            <a:endParaRPr lang="zh-CN" altLang="en-US"/>
          </a:p>
        </p:txBody>
      </p:sp>
    </p:spTree>
    <p:extLst>
      <p:ext uri="{BB962C8B-B14F-4D97-AF65-F5344CB8AC3E}">
        <p14:creationId xmlns:p14="http://schemas.microsoft.com/office/powerpoint/2010/main" val="662989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28</a:t>
            </a:fld>
            <a:endParaRPr lang="zh-CN" altLang="en-US"/>
          </a:p>
        </p:txBody>
      </p:sp>
    </p:spTree>
    <p:extLst>
      <p:ext uri="{BB962C8B-B14F-4D97-AF65-F5344CB8AC3E}">
        <p14:creationId xmlns:p14="http://schemas.microsoft.com/office/powerpoint/2010/main" val="4131511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3736264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4</a:t>
            </a:fld>
            <a:endParaRPr lang="zh-CN" altLang="en-US"/>
          </a:p>
        </p:txBody>
      </p:sp>
    </p:spTree>
    <p:extLst>
      <p:ext uri="{BB962C8B-B14F-4D97-AF65-F5344CB8AC3E}">
        <p14:creationId xmlns:p14="http://schemas.microsoft.com/office/powerpoint/2010/main" val="981079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3736264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6</a:t>
            </a:fld>
            <a:endParaRPr lang="zh-CN" altLang="en-US"/>
          </a:p>
        </p:txBody>
      </p:sp>
    </p:spTree>
    <p:extLst>
      <p:ext uri="{BB962C8B-B14F-4D97-AF65-F5344CB8AC3E}">
        <p14:creationId xmlns:p14="http://schemas.microsoft.com/office/powerpoint/2010/main" val="3773389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3626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8</a:t>
            </a:fld>
            <a:endParaRPr lang="zh-CN" altLang="en-US"/>
          </a:p>
        </p:txBody>
      </p:sp>
    </p:spTree>
    <p:extLst>
      <p:ext uri="{BB962C8B-B14F-4D97-AF65-F5344CB8AC3E}">
        <p14:creationId xmlns:p14="http://schemas.microsoft.com/office/powerpoint/2010/main" val="981079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37C4A27-9488-416C-ACEF-7041615CFA03}" type="slidenum">
              <a:rPr lang="zh-CN" altLang="en-US" smtClean="0"/>
              <a:t>9</a:t>
            </a:fld>
            <a:endParaRPr lang="zh-CN" altLang="en-US"/>
          </a:p>
        </p:txBody>
      </p:sp>
    </p:spTree>
    <p:extLst>
      <p:ext uri="{BB962C8B-B14F-4D97-AF65-F5344CB8AC3E}">
        <p14:creationId xmlns:p14="http://schemas.microsoft.com/office/powerpoint/2010/main" val="981079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750007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1738637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11869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4309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806233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785518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454014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70791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371044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103689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1F6A4ED-B612-40EC-8E90-83F3009E2301}" type="datetimeFigureOut">
              <a:rPr lang="zh-CN" altLang="en-US" smtClean="0"/>
              <a:t>2020/5/18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2892243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F6A4ED-B612-40EC-8E90-83F3009E2301}" type="datetimeFigureOut">
              <a:rPr lang="zh-CN" altLang="en-US" smtClean="0"/>
              <a:t>2020/5/18</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FB5A18-D654-4759-B2EC-A7793F083C46}" type="slidenum">
              <a:rPr lang="zh-CN" altLang="en-US" smtClean="0"/>
              <a:t>‹#›</a:t>
            </a:fld>
            <a:endParaRPr lang="zh-CN" altLang="en-US"/>
          </a:p>
        </p:txBody>
      </p:sp>
    </p:spTree>
    <p:extLst>
      <p:ext uri="{BB962C8B-B14F-4D97-AF65-F5344CB8AC3E}">
        <p14:creationId xmlns:p14="http://schemas.microsoft.com/office/powerpoint/2010/main" val="8510608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a:spLocks/>
          </p:cNvSpPr>
          <p:nvPr/>
        </p:nvSpPr>
        <p:spPr bwMode="auto">
          <a:xfrm>
            <a:off x="250748" y="526872"/>
            <a:ext cx="4096033" cy="4177211"/>
          </a:xfrm>
          <a:custGeom>
            <a:avLst/>
            <a:gdLst>
              <a:gd name="T0" fmla="*/ 2277 w 2277"/>
              <a:gd name="T1" fmla="*/ 2014 h 2014"/>
              <a:gd name="T2" fmla="*/ 1061 w 2277"/>
              <a:gd name="T3" fmla="*/ 2014 h 2014"/>
              <a:gd name="T4" fmla="*/ 0 w 2277"/>
              <a:gd name="T5" fmla="*/ 0 h 2014"/>
              <a:gd name="T6" fmla="*/ 1217 w 2277"/>
              <a:gd name="T7" fmla="*/ 0 h 2014"/>
              <a:gd name="T8" fmla="*/ 2277 w 2277"/>
              <a:gd name="T9" fmla="*/ 2014 h 2014"/>
            </a:gdLst>
            <a:ahLst/>
            <a:cxnLst>
              <a:cxn ang="0">
                <a:pos x="T0" y="T1"/>
              </a:cxn>
              <a:cxn ang="0">
                <a:pos x="T2" y="T3"/>
              </a:cxn>
              <a:cxn ang="0">
                <a:pos x="T4" y="T5"/>
              </a:cxn>
              <a:cxn ang="0">
                <a:pos x="T6" y="T7"/>
              </a:cxn>
              <a:cxn ang="0">
                <a:pos x="T8" y="T9"/>
              </a:cxn>
            </a:cxnLst>
            <a:rect l="0" t="0" r="r" b="b"/>
            <a:pathLst>
              <a:path w="2277" h="2014">
                <a:moveTo>
                  <a:pt x="2277" y="2014"/>
                </a:moveTo>
                <a:lnTo>
                  <a:pt x="1061" y="2014"/>
                </a:lnTo>
                <a:lnTo>
                  <a:pt x="0" y="0"/>
                </a:lnTo>
                <a:lnTo>
                  <a:pt x="1217" y="0"/>
                </a:lnTo>
                <a:lnTo>
                  <a:pt x="2277" y="201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33" tIns="45717" rIns="91433" bIns="45717" numCol="1" anchor="t" anchorCtr="0" compatLnSpc="1">
            <a:prstTxWarp prst="textNoShape">
              <a:avLst/>
            </a:prstTxWarp>
          </a:bodyPr>
          <a:lstStyle/>
          <a:p>
            <a:endParaRPr lang="zh-CN" altLang="en-US">
              <a:latin typeface="Helvetica" panose="020B0604020202030204" pitchFamily="34" charset="0"/>
            </a:endParaRPr>
          </a:p>
        </p:txBody>
      </p:sp>
      <p:sp>
        <p:nvSpPr>
          <p:cNvPr id="6" name="Rectangle 6"/>
          <p:cNvSpPr>
            <a:spLocks noChangeArrowheads="1"/>
          </p:cNvSpPr>
          <p:nvPr/>
        </p:nvSpPr>
        <p:spPr bwMode="auto">
          <a:xfrm>
            <a:off x="251" y="870904"/>
            <a:ext cx="9143749" cy="3432055"/>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33" tIns="45717" rIns="91433" bIns="45717" numCol="1" anchor="t" anchorCtr="0" compatLnSpc="1">
            <a:prstTxWarp prst="textNoShape">
              <a:avLst/>
            </a:prstTxWarp>
          </a:bodyPr>
          <a:lstStyle/>
          <a:p>
            <a:endParaRPr lang="zh-CN" altLang="en-US">
              <a:latin typeface="Helvetica" panose="020B0604020202030204" pitchFamily="34" charset="0"/>
            </a:endParaRPr>
          </a:p>
        </p:txBody>
      </p:sp>
      <p:sp>
        <p:nvSpPr>
          <p:cNvPr id="7" name="Freeform 7"/>
          <p:cNvSpPr>
            <a:spLocks/>
          </p:cNvSpPr>
          <p:nvPr/>
        </p:nvSpPr>
        <p:spPr bwMode="auto">
          <a:xfrm>
            <a:off x="502" y="526872"/>
            <a:ext cx="2426679" cy="3270530"/>
          </a:xfrm>
          <a:custGeom>
            <a:avLst/>
            <a:gdLst>
              <a:gd name="T0" fmla="*/ 1349 w 1349"/>
              <a:gd name="T1" fmla="*/ 0 h 1818"/>
              <a:gd name="T2" fmla="*/ 0 w 1349"/>
              <a:gd name="T3" fmla="*/ 1818 h 1818"/>
              <a:gd name="T4" fmla="*/ 0 w 1349"/>
              <a:gd name="T5" fmla="*/ 0 h 1818"/>
              <a:gd name="T6" fmla="*/ 1349 w 1349"/>
              <a:gd name="T7" fmla="*/ 0 h 1818"/>
            </a:gdLst>
            <a:ahLst/>
            <a:cxnLst>
              <a:cxn ang="0">
                <a:pos x="T0" y="T1"/>
              </a:cxn>
              <a:cxn ang="0">
                <a:pos x="T2" y="T3"/>
              </a:cxn>
              <a:cxn ang="0">
                <a:pos x="T4" y="T5"/>
              </a:cxn>
              <a:cxn ang="0">
                <a:pos x="T6" y="T7"/>
              </a:cxn>
            </a:cxnLst>
            <a:rect l="0" t="0" r="r" b="b"/>
            <a:pathLst>
              <a:path w="1349" h="1818">
                <a:moveTo>
                  <a:pt x="1349" y="0"/>
                </a:moveTo>
                <a:lnTo>
                  <a:pt x="0" y="1818"/>
                </a:lnTo>
                <a:lnTo>
                  <a:pt x="0" y="0"/>
                </a:lnTo>
                <a:lnTo>
                  <a:pt x="1349" y="0"/>
                </a:lnTo>
                <a:close/>
              </a:path>
            </a:pathLst>
          </a:custGeom>
          <a:solidFill>
            <a:schemeClr val="accent1">
              <a:lumMod val="50000"/>
            </a:schemeClr>
          </a:solidFill>
          <a:ln>
            <a:noFill/>
          </a:ln>
        </p:spPr>
        <p:txBody>
          <a:bodyPr vert="horz" wrap="square" lIns="91433" tIns="45717" rIns="91433" bIns="45717" numCol="1" anchor="t" anchorCtr="0" compatLnSpc="1">
            <a:prstTxWarp prst="textNoShape">
              <a:avLst/>
            </a:prstTxWarp>
          </a:bodyPr>
          <a:lstStyle/>
          <a:p>
            <a:endParaRPr lang="zh-CN" altLang="en-US">
              <a:latin typeface="Helvetica" panose="020B0604020202030204" pitchFamily="34" charset="0"/>
            </a:endParaRPr>
          </a:p>
        </p:txBody>
      </p:sp>
      <p:sp>
        <p:nvSpPr>
          <p:cNvPr id="8" name="Freeform 8"/>
          <p:cNvSpPr>
            <a:spLocks/>
          </p:cNvSpPr>
          <p:nvPr/>
        </p:nvSpPr>
        <p:spPr bwMode="auto">
          <a:xfrm>
            <a:off x="2162210" y="3595917"/>
            <a:ext cx="3225379" cy="1108166"/>
          </a:xfrm>
          <a:custGeom>
            <a:avLst/>
            <a:gdLst>
              <a:gd name="T0" fmla="*/ 446 w 1793"/>
              <a:gd name="T1" fmla="*/ 0 h 616"/>
              <a:gd name="T2" fmla="*/ 0 w 1793"/>
              <a:gd name="T3" fmla="*/ 616 h 616"/>
              <a:gd name="T4" fmla="*/ 1347 w 1793"/>
              <a:gd name="T5" fmla="*/ 616 h 616"/>
              <a:gd name="T6" fmla="*/ 1793 w 1793"/>
              <a:gd name="T7" fmla="*/ 0 h 616"/>
              <a:gd name="T8" fmla="*/ 446 w 1793"/>
              <a:gd name="T9" fmla="*/ 0 h 616"/>
            </a:gdLst>
            <a:ahLst/>
            <a:cxnLst>
              <a:cxn ang="0">
                <a:pos x="T0" y="T1"/>
              </a:cxn>
              <a:cxn ang="0">
                <a:pos x="T2" y="T3"/>
              </a:cxn>
              <a:cxn ang="0">
                <a:pos x="T4" y="T5"/>
              </a:cxn>
              <a:cxn ang="0">
                <a:pos x="T6" y="T7"/>
              </a:cxn>
              <a:cxn ang="0">
                <a:pos x="T8" y="T9"/>
              </a:cxn>
            </a:cxnLst>
            <a:rect l="0" t="0" r="r" b="b"/>
            <a:pathLst>
              <a:path w="1793" h="616">
                <a:moveTo>
                  <a:pt x="446" y="0"/>
                </a:moveTo>
                <a:lnTo>
                  <a:pt x="0" y="616"/>
                </a:lnTo>
                <a:lnTo>
                  <a:pt x="1347" y="616"/>
                </a:lnTo>
                <a:lnTo>
                  <a:pt x="1793" y="0"/>
                </a:lnTo>
                <a:lnTo>
                  <a:pt x="446" y="0"/>
                </a:lnTo>
                <a:close/>
              </a:path>
            </a:pathLst>
          </a:custGeom>
          <a:solidFill>
            <a:schemeClr val="accent1">
              <a:lumMod val="50000"/>
            </a:schemeClr>
          </a:solidFill>
          <a:ln>
            <a:noFill/>
          </a:ln>
        </p:spPr>
        <p:txBody>
          <a:bodyPr vert="horz" wrap="square" lIns="91433" tIns="45717" rIns="91433" bIns="45717" numCol="1" anchor="t" anchorCtr="0" compatLnSpc="1">
            <a:prstTxWarp prst="textNoShape">
              <a:avLst/>
            </a:prstTxWarp>
          </a:bodyPr>
          <a:lstStyle/>
          <a:p>
            <a:endParaRPr lang="zh-CN" altLang="en-US">
              <a:latin typeface="Helvetica" panose="020B0604020202030204" pitchFamily="34" charset="0"/>
            </a:endParaRPr>
          </a:p>
        </p:txBody>
      </p:sp>
      <p:sp>
        <p:nvSpPr>
          <p:cNvPr id="10" name="矩形 259"/>
          <p:cNvSpPr>
            <a:spLocks noChangeArrowheads="1"/>
          </p:cNvSpPr>
          <p:nvPr/>
        </p:nvSpPr>
        <p:spPr bwMode="auto">
          <a:xfrm>
            <a:off x="1718714" y="1352126"/>
            <a:ext cx="5427803" cy="1286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3800" b="1" cap="all" dirty="0">
                <a:latin typeface="Helvetica" panose="020B0604020202030204" pitchFamily="34" charset="0"/>
                <a:cs typeface="Arial" panose="020B0604020202020204" pitchFamily="34" charset="0"/>
              </a:rPr>
              <a:t>THUẬT TOÁN </a:t>
            </a:r>
          </a:p>
          <a:p>
            <a:pPr algn="ctr">
              <a:buNone/>
            </a:pPr>
            <a:r>
              <a:rPr lang="en-US" altLang="zh-CN" sz="3800" b="1" cap="all" dirty="0">
                <a:latin typeface="Helvetica" panose="020B0604020202030204" pitchFamily="34" charset="0"/>
                <a:cs typeface="Arial" panose="020B0604020202020204" pitchFamily="34" charset="0"/>
              </a:rPr>
              <a:t>AGNES - DIANA</a:t>
            </a:r>
          </a:p>
        </p:txBody>
      </p:sp>
      <p:sp>
        <p:nvSpPr>
          <p:cNvPr id="12" name="矩形 259"/>
          <p:cNvSpPr>
            <a:spLocks noChangeArrowheads="1"/>
          </p:cNvSpPr>
          <p:nvPr/>
        </p:nvSpPr>
        <p:spPr bwMode="auto">
          <a:xfrm>
            <a:off x="5591242" y="3231897"/>
            <a:ext cx="3552758" cy="107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1200" b="1" dirty="0" smtClean="0">
                <a:latin typeface="Helvetica" panose="020B0604020202030204" pitchFamily="34" charset="0"/>
                <a:cs typeface="Arial" panose="020B0604020202020204" pitchFamily="34" charset="0"/>
              </a:rPr>
              <a:t>Giảng Viên</a:t>
            </a:r>
            <a:r>
              <a:rPr lang="en-US" altLang="zh-CN" sz="1200" dirty="0" smtClean="0">
                <a:latin typeface="Helvetica" panose="020B0604020202030204" pitchFamily="34" charset="0"/>
                <a:cs typeface="Arial" panose="020B0604020202020204" pitchFamily="34" charset="0"/>
              </a:rPr>
              <a:t>: </a:t>
            </a:r>
            <a:r>
              <a:rPr lang="en-US" altLang="zh-CN" sz="1200" dirty="0">
                <a:latin typeface="Helvetica" panose="020B0604020202030204" pitchFamily="34" charset="0"/>
                <a:cs typeface="Arial" panose="020B0604020202020204" pitchFamily="34" charset="0"/>
              </a:rPr>
              <a:t>Hà Thị Thúy Vi</a:t>
            </a:r>
          </a:p>
          <a:p>
            <a:pPr>
              <a:buNone/>
            </a:pPr>
            <a:r>
              <a:rPr lang="en-US" altLang="zh-CN" sz="1200" b="1" dirty="0" err="1">
                <a:latin typeface="Helvetica" panose="020B0604020202030204" pitchFamily="34" charset="0"/>
                <a:cs typeface="Arial" panose="020B0604020202020204" pitchFamily="34" charset="0"/>
              </a:rPr>
              <a:t>Sinh</a:t>
            </a:r>
            <a:r>
              <a:rPr lang="en-US" altLang="zh-CN" sz="1200" b="1" dirty="0">
                <a:latin typeface="Helvetica" panose="020B0604020202030204" pitchFamily="34" charset="0"/>
                <a:cs typeface="Arial" panose="020B0604020202020204" pitchFamily="34" charset="0"/>
              </a:rPr>
              <a:t> </a:t>
            </a:r>
            <a:r>
              <a:rPr lang="en-US" altLang="zh-CN" sz="1200" b="1" dirty="0" err="1">
                <a:latin typeface="Helvetica" panose="020B0604020202030204" pitchFamily="34" charset="0"/>
                <a:cs typeface="Arial" panose="020B0604020202020204" pitchFamily="34" charset="0"/>
              </a:rPr>
              <a:t>viên</a:t>
            </a:r>
            <a:r>
              <a:rPr lang="en-US" altLang="zh-CN" sz="1200" dirty="0">
                <a:latin typeface="Helvetica" panose="020B0604020202030204" pitchFamily="34" charset="0"/>
                <a:cs typeface="Arial" panose="020B0604020202020204" pitchFamily="34" charset="0"/>
              </a:rPr>
              <a:t>:</a:t>
            </a:r>
          </a:p>
          <a:p>
            <a:pPr>
              <a:buNone/>
            </a:pPr>
            <a:r>
              <a:rPr lang="en-US" altLang="zh-CN" sz="1200" dirty="0" err="1">
                <a:latin typeface="Helvetica" panose="020B0604020202030204" pitchFamily="34" charset="0"/>
                <a:cs typeface="Arial" panose="020B0604020202020204" pitchFamily="34" charset="0"/>
              </a:rPr>
              <a:t>Huỳnh</a:t>
            </a:r>
            <a:r>
              <a:rPr lang="en-US" altLang="zh-CN" sz="1200" dirty="0">
                <a:latin typeface="Helvetica" panose="020B0604020202030204" pitchFamily="34" charset="0"/>
                <a:cs typeface="Arial" panose="020B0604020202020204" pitchFamily="34" charset="0"/>
              </a:rPr>
              <a:t> </a:t>
            </a:r>
            <a:r>
              <a:rPr lang="en-US" altLang="zh-CN" sz="1200" dirty="0" err="1">
                <a:latin typeface="Helvetica" panose="020B0604020202030204" pitchFamily="34" charset="0"/>
                <a:cs typeface="Arial" panose="020B0604020202020204" pitchFamily="34" charset="0"/>
              </a:rPr>
              <a:t>Diệu</a:t>
            </a:r>
            <a:r>
              <a:rPr lang="en-US" altLang="zh-CN" sz="1200" dirty="0">
                <a:latin typeface="Helvetica" panose="020B0604020202030204" pitchFamily="34" charset="0"/>
                <a:cs typeface="Arial" panose="020B0604020202020204" pitchFamily="34" charset="0"/>
              </a:rPr>
              <a:t> </a:t>
            </a:r>
            <a:r>
              <a:rPr lang="en-US" altLang="zh-CN" sz="1200" dirty="0" err="1">
                <a:latin typeface="Helvetica" panose="020B0604020202030204" pitchFamily="34" charset="0"/>
                <a:cs typeface="Arial" panose="020B0604020202020204" pitchFamily="34" charset="0"/>
              </a:rPr>
              <a:t>Hòa</a:t>
            </a:r>
            <a:r>
              <a:rPr lang="en-US" altLang="zh-CN" sz="1200" dirty="0">
                <a:latin typeface="Helvetica" panose="020B0604020202030204" pitchFamily="34" charset="0"/>
                <a:cs typeface="Arial" panose="020B0604020202020204" pitchFamily="34" charset="0"/>
              </a:rPr>
              <a:t> 		– 110117072</a:t>
            </a:r>
          </a:p>
          <a:p>
            <a:pPr>
              <a:buNone/>
            </a:pPr>
            <a:r>
              <a:rPr lang="en-US" altLang="zh-CN" sz="1200" dirty="0" err="1">
                <a:latin typeface="Helvetica" panose="020B0604020202030204" pitchFamily="34" charset="0"/>
                <a:cs typeface="Arial" panose="020B0604020202020204" pitchFamily="34" charset="0"/>
              </a:rPr>
              <a:t>Võ</a:t>
            </a:r>
            <a:r>
              <a:rPr lang="en-US" altLang="zh-CN" sz="1200" dirty="0">
                <a:latin typeface="Helvetica" panose="020B0604020202030204" pitchFamily="34" charset="0"/>
                <a:cs typeface="Arial" panose="020B0604020202020204" pitchFamily="34" charset="0"/>
              </a:rPr>
              <a:t> </a:t>
            </a:r>
            <a:r>
              <a:rPr lang="en-US" altLang="zh-CN" sz="1200" dirty="0" err="1">
                <a:latin typeface="Helvetica" panose="020B0604020202030204" pitchFamily="34" charset="0"/>
                <a:cs typeface="Arial" panose="020B0604020202020204" pitchFamily="34" charset="0"/>
              </a:rPr>
              <a:t>Lê</a:t>
            </a:r>
            <a:r>
              <a:rPr lang="en-US" altLang="zh-CN" sz="1200" dirty="0">
                <a:latin typeface="Helvetica" panose="020B0604020202030204" pitchFamily="34" charset="0"/>
                <a:cs typeface="Arial" panose="020B0604020202020204" pitchFamily="34" charset="0"/>
              </a:rPr>
              <a:t> </a:t>
            </a:r>
            <a:r>
              <a:rPr lang="en-US" altLang="zh-CN" sz="1200" dirty="0" err="1">
                <a:latin typeface="Helvetica" panose="020B0604020202030204" pitchFamily="34" charset="0"/>
                <a:cs typeface="Arial" panose="020B0604020202020204" pitchFamily="34" charset="0"/>
              </a:rPr>
              <a:t>Khánh</a:t>
            </a:r>
            <a:r>
              <a:rPr lang="en-US" altLang="zh-CN" sz="1200" dirty="0">
                <a:latin typeface="Helvetica" panose="020B0604020202030204" pitchFamily="34" charset="0"/>
                <a:cs typeface="Arial" panose="020B0604020202020204" pitchFamily="34" charset="0"/>
              </a:rPr>
              <a:t> </a:t>
            </a:r>
            <a:r>
              <a:rPr lang="en-US" altLang="zh-CN" sz="1200" dirty="0" err="1">
                <a:latin typeface="Helvetica" panose="020B0604020202030204" pitchFamily="34" charset="0"/>
                <a:cs typeface="Arial" panose="020B0604020202020204" pitchFamily="34" charset="0"/>
              </a:rPr>
              <a:t>Duy</a:t>
            </a:r>
            <a:r>
              <a:rPr lang="en-US" altLang="zh-CN" sz="1200" dirty="0">
                <a:latin typeface="Helvetica" panose="020B0604020202030204" pitchFamily="34" charset="0"/>
                <a:cs typeface="Arial" panose="020B0604020202020204" pitchFamily="34" charset="0"/>
              </a:rPr>
              <a:t> 		– 110117048</a:t>
            </a:r>
          </a:p>
          <a:p>
            <a:pPr>
              <a:buNone/>
            </a:pPr>
            <a:r>
              <a:rPr lang="en-US" altLang="zh-CN" sz="1200" dirty="0">
                <a:latin typeface="Helvetica" panose="020B0604020202030204" pitchFamily="34" charset="0"/>
                <a:cs typeface="Arial" panose="020B0604020202020204" pitchFamily="34" charset="0"/>
              </a:rPr>
              <a:t>Nguyền Huỳnh Công Minh   	– </a:t>
            </a:r>
            <a:r>
              <a:rPr lang="en-US" altLang="zh-CN" sz="1200" dirty="0" smtClean="0">
                <a:latin typeface="Helvetica" panose="020B0604020202030204" pitchFamily="34" charset="0"/>
                <a:cs typeface="Arial" panose="020B0604020202020204" pitchFamily="34" charset="0"/>
              </a:rPr>
              <a:t>110117076</a:t>
            </a:r>
            <a:endParaRPr lang="en-US" altLang="zh-CN" sz="1200" dirty="0">
              <a:latin typeface="Helvetica" panose="020B0604020202030204" pitchFamily="34" charset="0"/>
              <a:cs typeface="Arial" panose="020B0604020202020204" pitchFamily="34" charset="0"/>
            </a:endParaRPr>
          </a:p>
        </p:txBody>
      </p:sp>
      <p:sp>
        <p:nvSpPr>
          <p:cNvPr id="3" name="TextBox 2"/>
          <p:cNvSpPr txBox="1"/>
          <p:nvPr/>
        </p:nvSpPr>
        <p:spPr>
          <a:xfrm>
            <a:off x="5981996" y="532350"/>
            <a:ext cx="3069124" cy="338554"/>
          </a:xfrm>
          <a:prstGeom prst="rect">
            <a:avLst/>
          </a:prstGeom>
          <a:noFill/>
        </p:spPr>
        <p:txBody>
          <a:bodyPr wrap="square" rtlCol="0">
            <a:spAutoFit/>
          </a:bodyPr>
          <a:lstStyle/>
          <a:p>
            <a:r>
              <a:rPr lang="en-US" sz="1600" i="1" dirty="0">
                <a:latin typeface="Helvetica" pitchFamily="34" charset="0"/>
                <a:cs typeface="Helvetica" pitchFamily="34" charset="0"/>
              </a:rPr>
              <a:t>KHAI KHOÁNG DỮ LIỆU</a:t>
            </a:r>
          </a:p>
        </p:txBody>
      </p:sp>
    </p:spTree>
    <p:extLst>
      <p:ext uri="{BB962C8B-B14F-4D97-AF65-F5344CB8AC3E}">
        <p14:creationId xmlns:p14="http://schemas.microsoft.com/office/powerpoint/2010/main" val="32096708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50" y="1651830"/>
            <a:ext cx="9143498" cy="1814777"/>
            <a:chOff x="170694" y="177982"/>
            <a:chExt cx="3936003" cy="781165"/>
          </a:xfrm>
        </p:grpSpPr>
        <p:sp>
          <p:nvSpPr>
            <p:cNvPr id="44" name="等腰三角形 43"/>
            <p:cNvSpPr/>
            <p:nvPr/>
          </p:nvSpPr>
          <p:spPr>
            <a:xfrm>
              <a:off x="1519112" y="177982"/>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5" name="等腰三角形 44"/>
            <p:cNvSpPr/>
            <p:nvPr/>
          </p:nvSpPr>
          <p:spPr>
            <a:xfrm flipV="1">
              <a:off x="485507" y="602633"/>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6" name="矩形 45"/>
            <p:cNvSpPr/>
            <p:nvPr/>
          </p:nvSpPr>
          <p:spPr>
            <a:xfrm>
              <a:off x="170694" y="261768"/>
              <a:ext cx="3936003"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7" name="平行四边形 46"/>
            <p:cNvSpPr/>
            <p:nvPr/>
          </p:nvSpPr>
          <p:spPr>
            <a:xfrm>
              <a:off x="662214" y="178257"/>
              <a:ext cx="1036076" cy="779005"/>
            </a:xfrm>
            <a:prstGeom prst="parallelogram">
              <a:avLst>
                <a:gd name="adj" fmla="val 48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8" name="文本框 6"/>
            <p:cNvSpPr txBox="1"/>
            <p:nvPr/>
          </p:nvSpPr>
          <p:spPr>
            <a:xfrm>
              <a:off x="913343" y="284178"/>
              <a:ext cx="569115" cy="529955"/>
            </a:xfrm>
            <a:prstGeom prst="rect">
              <a:avLst/>
            </a:prstGeom>
            <a:noFill/>
          </p:spPr>
          <p:txBody>
            <a:bodyPr wrap="square" lIns="0" tIns="0" rIns="0" bIns="0" rtlCol="0">
              <a:spAutoFit/>
            </a:bodyPr>
            <a:lstStyle/>
            <a:p>
              <a:pPr algn="ctr"/>
              <a:r>
                <a:rPr lang="en-US" altLang="zh-CN"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rPr>
                <a:t>4</a:t>
              </a:r>
              <a:endParaRPr lang="zh-CN" altLang="en-US"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a:off x="3648171" y="2295738"/>
            <a:ext cx="4472788" cy="523220"/>
          </a:xfrm>
          <a:prstGeom prst="rect">
            <a:avLst/>
          </a:prstGeom>
        </p:spPr>
        <p:txBody>
          <a:bodyPr wrap="square" lIns="0" tIns="0" rIns="0" bIns="0">
            <a:spAutoFit/>
          </a:bodyPr>
          <a:lstStyle/>
          <a:p>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Mô</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tả</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thuật</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toán</a:t>
            </a:r>
            <a:endParaRPr lang="zh-CN" altLang="en-US" sz="3400" b="1" dirty="0">
              <a:solidFill>
                <a:srgbClr val="0070C0"/>
              </a:solidFill>
              <a:latin typeface="Helvetica" panose="020B060402020203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0320806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strVal val="4*#ppt_w"/>
                                          </p:val>
                                        </p:tav>
                                        <p:tav tm="100000">
                                          <p:val>
                                            <p:strVal val="#ppt_w"/>
                                          </p:val>
                                        </p:tav>
                                      </p:tavLst>
                                    </p:anim>
                                    <p:anim calcmode="lin" valueType="num">
                                      <p:cBhvr>
                                        <p:cTn id="14"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908956" y="188224"/>
            <a:ext cx="3762631" cy="400110"/>
          </a:xfrm>
          <a:prstGeom prst="rect">
            <a:avLst/>
          </a:prstGeom>
          <a:noFill/>
        </p:spPr>
        <p:txBody>
          <a:bodyPr wrap="square" rtlCol="0">
            <a:spAutoFit/>
          </a:bodyPr>
          <a:lstStyle/>
          <a:p>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Các</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khái</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niệm</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về</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khoảng</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cách</a:t>
            </a:r>
            <a:endParaRPr lang="zh-CN" altLang="en-US" sz="2000" dirty="0">
              <a:latin typeface="Helvetica" panose="020B0604020202030204" pitchFamily="34" charset="0"/>
              <a:ea typeface="方正兰亭细黑_GBK" pitchFamily="2" charset="-122"/>
            </a:endParaRPr>
          </a:p>
        </p:txBody>
      </p:sp>
      <p:sp>
        <p:nvSpPr>
          <p:cNvPr id="10" name="原创设计师QQ598969553      _5"/>
          <p:cNvSpPr/>
          <p:nvPr/>
        </p:nvSpPr>
        <p:spPr>
          <a:xfrm>
            <a:off x="2123723" y="975177"/>
            <a:ext cx="4986536" cy="934671"/>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Helvetica" panose="020B0604020202030204" pitchFamily="34" charset="0"/>
              <a:ea typeface="造字工房悦黑（非商用）常规体"/>
            </a:endParaRPr>
          </a:p>
        </p:txBody>
      </p:sp>
      <p:grpSp>
        <p:nvGrpSpPr>
          <p:cNvPr id="17" name="原创设计师QQ598969553      _8"/>
          <p:cNvGrpSpPr/>
          <p:nvPr/>
        </p:nvGrpSpPr>
        <p:grpSpPr>
          <a:xfrm>
            <a:off x="698394" y="856083"/>
            <a:ext cx="1206440" cy="1172864"/>
            <a:chOff x="2201071" y="3406041"/>
            <a:chExt cx="1805286" cy="1805938"/>
          </a:xfrm>
        </p:grpSpPr>
        <p:grpSp>
          <p:nvGrpSpPr>
            <p:cNvPr id="18" name="组合 17"/>
            <p:cNvGrpSpPr/>
            <p:nvPr/>
          </p:nvGrpSpPr>
          <p:grpSpPr>
            <a:xfrm>
              <a:off x="2201071" y="3406041"/>
              <a:ext cx="1805286" cy="1805938"/>
              <a:chOff x="4345444" y="2542859"/>
              <a:chExt cx="1810550" cy="1811205"/>
            </a:xfrm>
          </p:grpSpPr>
          <p:grpSp>
            <p:nvGrpSpPr>
              <p:cNvPr id="20" name="组合 1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2" name="同心圆 6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latin typeface="Helvetica" panose="020B0604020202030204" pitchFamily="34" charset="0"/>
                  </a:endParaRPr>
                </a:p>
              </p:txBody>
            </p:sp>
            <p:sp>
              <p:nvSpPr>
                <p:cNvPr id="23" name="椭圆 2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Helvetica" panose="020B0604020202030204" pitchFamily="34" charset="0"/>
                  </a:endParaRPr>
                </a:p>
              </p:txBody>
            </p:sp>
          </p:grpSp>
          <p:sp>
            <p:nvSpPr>
              <p:cNvPr id="21" name="椭圆 20"/>
              <p:cNvSpPr/>
              <p:nvPr/>
            </p:nvSpPr>
            <p:spPr>
              <a:xfrm>
                <a:off x="4565570" y="2763062"/>
                <a:ext cx="1370298" cy="1370793"/>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Helvetica" panose="020B0604020202030204" pitchFamily="34" charset="0"/>
                </a:endParaRPr>
              </a:p>
            </p:txBody>
          </p:sp>
        </p:grpSp>
        <p:sp>
          <p:nvSpPr>
            <p:cNvPr id="19" name="TextBox 69"/>
            <p:cNvSpPr txBox="1"/>
            <p:nvPr/>
          </p:nvSpPr>
          <p:spPr>
            <a:xfrm>
              <a:off x="2694008" y="3876616"/>
              <a:ext cx="1023614" cy="382184"/>
            </a:xfrm>
            <a:prstGeom prst="rect">
              <a:avLst/>
            </a:prstGeom>
            <a:noFill/>
          </p:spPr>
          <p:txBody>
            <a:bodyPr wrap="square" rtlCol="0">
              <a:spAutoFit/>
            </a:bodyPr>
            <a:lstStyle/>
            <a:p>
              <a:endParaRPr lang="zh-CN" altLang="en-US" sz="1013" dirty="0">
                <a:solidFill>
                  <a:schemeClr val="bg1"/>
                </a:solidFill>
                <a:latin typeface="Helvetica" panose="020B0604020202030204" pitchFamily="34" charset="0"/>
                <a:ea typeface="微软雅黑" panose="020B0503020204020204" pitchFamily="34" charset="-122"/>
              </a:endParaRPr>
            </a:p>
          </p:txBody>
        </p:sp>
      </p:grpSp>
      <p:sp>
        <p:nvSpPr>
          <p:cNvPr id="31" name="原创设计师QQ598969553      _10"/>
          <p:cNvSpPr/>
          <p:nvPr/>
        </p:nvSpPr>
        <p:spPr>
          <a:xfrm>
            <a:off x="2123723" y="3939180"/>
            <a:ext cx="4986536" cy="109002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just">
              <a:defRPr/>
            </a:pPr>
            <a:r>
              <a:rPr lang="en-US" sz="1600" dirty="0" err="1">
                <a:latin typeface="Helvetica" pitchFamily="34" charset="0"/>
                <a:cs typeface="Helvetica" pitchFamily="34" charset="0"/>
              </a:rPr>
              <a:t>Khoảng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giữa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nhóm</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là</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khoảng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trung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bình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giữa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đối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tượng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của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nhóm</a:t>
            </a:r>
            <a:endParaRPr lang="en-US" sz="1600" kern="0" dirty="0">
              <a:latin typeface="Helvetica" panose="020B0604020202030204" pitchFamily="34" charset="0"/>
              <a:ea typeface="造字工房悦黑（非商用）常规体"/>
              <a:cs typeface="Helvetica" pitchFamily="34" charset="0"/>
            </a:endParaRPr>
          </a:p>
        </p:txBody>
      </p:sp>
      <p:sp>
        <p:nvSpPr>
          <p:cNvPr id="32" name="原创设计师QQ598969553      _11"/>
          <p:cNvSpPr/>
          <p:nvPr/>
        </p:nvSpPr>
        <p:spPr>
          <a:xfrm>
            <a:off x="2123723" y="2385181"/>
            <a:ext cx="4986536" cy="1090022"/>
          </a:xfrm>
          <a:prstGeom prst="roundRect">
            <a:avLst/>
          </a:prstGeom>
          <a:gradFill flip="none" rotWithShape="1">
            <a:gsLst>
              <a:gs pos="45000">
                <a:sysClr val="window" lastClr="FFFFFF"/>
              </a:gs>
              <a:gs pos="100000">
                <a:sysClr val="window" lastClr="FFFFFF">
                  <a:lumMod val="85000"/>
                </a:sysClr>
              </a:gs>
            </a:gsLst>
            <a:lin ang="18000000" scaled="0"/>
            <a:tileRect/>
          </a:gradFill>
          <a:ln w="6350" cap="flat" cmpd="sng" algn="ctr">
            <a:gradFill>
              <a:gsLst>
                <a:gs pos="0">
                  <a:sysClr val="window" lastClr="FFFFFF">
                    <a:lumMod val="85000"/>
                  </a:sysClr>
                </a:gs>
                <a:gs pos="100000">
                  <a:sysClr val="window" lastClr="FFFFFF"/>
                </a:gs>
              </a:gsLst>
              <a:lin ang="17400000" scaled="0"/>
            </a:gradFill>
            <a:prstDash val="solid"/>
            <a:miter lim="800000"/>
          </a:ln>
          <a:effectLst>
            <a:outerShdw blurRad="152400" dist="38100" dir="8100000" algn="tr" rotWithShape="0">
              <a:prstClr val="black">
                <a:alpha val="34000"/>
              </a:prstClr>
            </a:outerShdw>
          </a:effectLst>
        </p:spPr>
        <p:txBody>
          <a:bodyPr rtlCol="0" anchor="ctr"/>
          <a:lstStyle/>
          <a:p>
            <a:pPr algn="ctr">
              <a:defRPr/>
            </a:pPr>
            <a:endParaRPr lang="en-US" sz="1050" kern="0">
              <a:latin typeface="Helvetica" panose="020B0604020202030204" pitchFamily="34" charset="0"/>
              <a:ea typeface="造字工房悦黑（非商用）常规体"/>
            </a:endParaRPr>
          </a:p>
        </p:txBody>
      </p:sp>
      <p:grpSp>
        <p:nvGrpSpPr>
          <p:cNvPr id="40" name="组合 39"/>
          <p:cNvGrpSpPr/>
          <p:nvPr/>
        </p:nvGrpSpPr>
        <p:grpSpPr>
          <a:xfrm>
            <a:off x="701752" y="2343760"/>
            <a:ext cx="1206440" cy="1172864"/>
            <a:chOff x="4345444" y="2542859"/>
            <a:chExt cx="1810550" cy="1811205"/>
          </a:xfrm>
        </p:grpSpPr>
        <p:grpSp>
          <p:nvGrpSpPr>
            <p:cNvPr id="42" name="组合 4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4" name="同心圆 8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latin typeface="Helvetica" panose="020B0604020202030204" pitchFamily="34" charset="0"/>
                </a:endParaRPr>
              </a:p>
            </p:txBody>
          </p:sp>
          <p:sp>
            <p:nvSpPr>
              <p:cNvPr id="45" name="椭圆 44"/>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Helvetica" panose="020B0604020202030204" pitchFamily="34" charset="0"/>
                </a:endParaRPr>
              </a:p>
            </p:txBody>
          </p:sp>
        </p:grpSp>
        <p:sp>
          <p:nvSpPr>
            <p:cNvPr id="43" name="椭圆 42"/>
            <p:cNvSpPr/>
            <p:nvPr/>
          </p:nvSpPr>
          <p:spPr>
            <a:xfrm>
              <a:off x="4565570" y="2763062"/>
              <a:ext cx="1370298" cy="1370793"/>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Helvetica" panose="020B0604020202030204" pitchFamily="34" charset="0"/>
              </a:endParaRPr>
            </a:p>
          </p:txBody>
        </p:sp>
      </p:grpSp>
      <p:grpSp>
        <p:nvGrpSpPr>
          <p:cNvPr id="47" name="组合 46"/>
          <p:cNvGrpSpPr/>
          <p:nvPr/>
        </p:nvGrpSpPr>
        <p:grpSpPr>
          <a:xfrm>
            <a:off x="649515" y="3836100"/>
            <a:ext cx="1206440" cy="1172864"/>
            <a:chOff x="4345444" y="2542859"/>
            <a:chExt cx="1810550" cy="1811205"/>
          </a:xfrm>
        </p:grpSpPr>
        <p:grpSp>
          <p:nvGrpSpPr>
            <p:cNvPr id="49" name="组合 4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1" name="同心圆 9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schemeClr val="tx1"/>
                  </a:solidFill>
                  <a:latin typeface="Helvetica" panose="020B0604020202030204" pitchFamily="34" charset="0"/>
                </a:endParaRPr>
              </a:p>
            </p:txBody>
          </p:sp>
          <p:sp>
            <p:nvSpPr>
              <p:cNvPr id="52" name="椭圆 5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latin typeface="Helvetica" panose="020B0604020202030204" pitchFamily="34" charset="0"/>
                </a:endParaRPr>
              </a:p>
            </p:txBody>
          </p:sp>
        </p:grpSp>
        <p:sp>
          <p:nvSpPr>
            <p:cNvPr id="50" name="椭圆 49"/>
            <p:cNvSpPr/>
            <p:nvPr/>
          </p:nvSpPr>
          <p:spPr>
            <a:xfrm>
              <a:off x="4565570" y="2763062"/>
              <a:ext cx="1370298" cy="1370793"/>
            </a:xfrm>
            <a:prstGeom prst="ellipse">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zh-CN" altLang="en-US" sz="1013">
                <a:solidFill>
                  <a:prstClr val="black"/>
                </a:solidFill>
                <a:latin typeface="Helvetica" panose="020B0604020202030204" pitchFamily="34" charset="0"/>
              </a:endParaRPr>
            </a:p>
          </p:txBody>
        </p:sp>
      </p:grpSp>
      <p:sp>
        <p:nvSpPr>
          <p:cNvPr id="53" name="Rectangle 52"/>
          <p:cNvSpPr/>
          <p:nvPr/>
        </p:nvSpPr>
        <p:spPr>
          <a:xfrm>
            <a:off x="973492" y="1198715"/>
            <a:ext cx="804659" cy="523220"/>
          </a:xfrm>
          <a:prstGeom prst="rect">
            <a:avLst/>
          </a:prstGeom>
        </p:spPr>
        <p:txBody>
          <a:bodyPr wrap="square">
            <a:spAutoFit/>
          </a:bodyPr>
          <a:lstStyle/>
          <a:p>
            <a:r>
              <a:rPr lang="en-US" sz="1400" dirty="0">
                <a:solidFill>
                  <a:schemeClr val="bg1"/>
                </a:solidFill>
                <a:latin typeface="Helvetica" pitchFamily="34" charset="0"/>
                <a:cs typeface="Helvetica" pitchFamily="34" charset="0"/>
              </a:rPr>
              <a:t>Single Link</a:t>
            </a:r>
          </a:p>
        </p:txBody>
      </p:sp>
      <p:sp>
        <p:nvSpPr>
          <p:cNvPr id="54" name="Rectangle 53"/>
          <p:cNvSpPr/>
          <p:nvPr/>
        </p:nvSpPr>
        <p:spPr>
          <a:xfrm>
            <a:off x="2191704" y="1174790"/>
            <a:ext cx="4735077" cy="584775"/>
          </a:xfrm>
          <a:prstGeom prst="rect">
            <a:avLst/>
          </a:prstGeom>
        </p:spPr>
        <p:txBody>
          <a:bodyPr wrap="square">
            <a:spAutoFit/>
          </a:bodyPr>
          <a:lstStyle/>
          <a:p>
            <a:pPr lvl="0" algn="just"/>
            <a:r>
              <a:rPr lang="en-US" sz="1600" dirty="0" err="1">
                <a:latin typeface="Helvetica" pitchFamily="34" charset="0"/>
                <a:cs typeface="Helvetica" pitchFamily="34" charset="0"/>
              </a:rPr>
              <a:t>Khoảng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giữa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nhóm</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là</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khoảng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ngắn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nhất</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giữa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đối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tượng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của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nhóm</a:t>
            </a:r>
            <a:r>
              <a:rPr lang="en-US" sz="1600" dirty="0">
                <a:latin typeface="Helvetica" pitchFamily="34" charset="0"/>
                <a:cs typeface="Helvetica" pitchFamily="34" charset="0"/>
              </a:rPr>
              <a:t>.</a:t>
            </a:r>
          </a:p>
        </p:txBody>
      </p:sp>
      <p:sp>
        <p:nvSpPr>
          <p:cNvPr id="55" name="Rectangle 54"/>
          <p:cNvSpPr/>
          <p:nvPr/>
        </p:nvSpPr>
        <p:spPr>
          <a:xfrm>
            <a:off x="869025" y="2684428"/>
            <a:ext cx="950901" cy="523220"/>
          </a:xfrm>
          <a:prstGeom prst="rect">
            <a:avLst/>
          </a:prstGeom>
        </p:spPr>
        <p:txBody>
          <a:bodyPr wrap="none">
            <a:spAutoFit/>
          </a:bodyPr>
          <a:lstStyle/>
          <a:p>
            <a:r>
              <a:rPr lang="en-US" sz="1400" dirty="0">
                <a:solidFill>
                  <a:schemeClr val="bg1"/>
                </a:solidFill>
                <a:latin typeface="Helvetica" pitchFamily="34" charset="0"/>
                <a:cs typeface="Helvetica" pitchFamily="34" charset="0"/>
              </a:rPr>
              <a:t>Complete</a:t>
            </a:r>
          </a:p>
          <a:p>
            <a:r>
              <a:rPr lang="en-US" sz="1400" dirty="0">
                <a:solidFill>
                  <a:schemeClr val="bg1"/>
                </a:solidFill>
                <a:latin typeface="Helvetica" pitchFamily="34" charset="0"/>
                <a:cs typeface="Helvetica" pitchFamily="34" charset="0"/>
              </a:rPr>
              <a:t>Link</a:t>
            </a:r>
          </a:p>
        </p:txBody>
      </p:sp>
      <p:sp>
        <p:nvSpPr>
          <p:cNvPr id="56" name="Rectangle 55"/>
          <p:cNvSpPr/>
          <p:nvPr/>
        </p:nvSpPr>
        <p:spPr>
          <a:xfrm>
            <a:off x="2230476" y="2637804"/>
            <a:ext cx="4572000" cy="584775"/>
          </a:xfrm>
          <a:prstGeom prst="rect">
            <a:avLst/>
          </a:prstGeom>
        </p:spPr>
        <p:txBody>
          <a:bodyPr>
            <a:spAutoFit/>
          </a:bodyPr>
          <a:lstStyle/>
          <a:p>
            <a:pPr algn="just"/>
            <a:r>
              <a:rPr lang="en-US" sz="1600" dirty="0" err="1">
                <a:latin typeface="Helvetica" pitchFamily="34" charset="0"/>
                <a:cs typeface="Helvetica" pitchFamily="34" charset="0"/>
              </a:rPr>
              <a:t>Khoảng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giữa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nhóm</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là</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khoảng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lớn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nhất</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giữa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đối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tượng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của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hai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nhóm</a:t>
            </a:r>
            <a:r>
              <a:rPr lang="en-US" sz="1600" dirty="0">
                <a:latin typeface="Helvetica" pitchFamily="34" charset="0"/>
                <a:cs typeface="Helvetica" pitchFamily="34" charset="0"/>
              </a:rPr>
              <a:t>.</a:t>
            </a:r>
          </a:p>
        </p:txBody>
      </p:sp>
      <p:sp>
        <p:nvSpPr>
          <p:cNvPr id="57" name="Rectangle 56"/>
          <p:cNvSpPr/>
          <p:nvPr/>
        </p:nvSpPr>
        <p:spPr>
          <a:xfrm>
            <a:off x="863691" y="4185120"/>
            <a:ext cx="897938" cy="523220"/>
          </a:xfrm>
          <a:prstGeom prst="rect">
            <a:avLst/>
          </a:prstGeom>
        </p:spPr>
        <p:txBody>
          <a:bodyPr wrap="none">
            <a:spAutoFit/>
          </a:bodyPr>
          <a:lstStyle/>
          <a:p>
            <a:r>
              <a:rPr lang="en-US" sz="1400" dirty="0">
                <a:solidFill>
                  <a:schemeClr val="bg1"/>
                </a:solidFill>
                <a:latin typeface="Helvetica" pitchFamily="34" charset="0"/>
                <a:cs typeface="Helvetica" pitchFamily="34" charset="0"/>
              </a:rPr>
              <a:t>Average </a:t>
            </a:r>
          </a:p>
          <a:p>
            <a:r>
              <a:rPr lang="en-US" sz="1400" dirty="0">
                <a:solidFill>
                  <a:schemeClr val="bg1"/>
                </a:solidFill>
                <a:latin typeface="Helvetica" pitchFamily="34" charset="0"/>
                <a:cs typeface="Helvetica" pitchFamily="34" charset="0"/>
              </a:rPr>
              <a:t>Link</a:t>
            </a:r>
          </a:p>
        </p:txBody>
      </p:sp>
    </p:spTree>
    <p:extLst>
      <p:ext uri="{BB962C8B-B14F-4D97-AF65-F5344CB8AC3E}">
        <p14:creationId xmlns:p14="http://schemas.microsoft.com/office/powerpoint/2010/main" val="193603828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down)">
                                      <p:cBhvr>
                                        <p:cTn id="21" dur="500"/>
                                        <p:tgtEl>
                                          <p:spTgt spid="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wipe(down)">
                                      <p:cBhvr>
                                        <p:cTn id="26" dur="500"/>
                                        <p:tgtEl>
                                          <p:spTgt spid="40"/>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down)">
                                      <p:cBhvr>
                                        <p:cTn id="29" dur="500"/>
                                        <p:tgtEl>
                                          <p:spTgt spid="5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wipe(down)">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anim calcmode="lin" valueType="num">
                                      <p:cBhvr>
                                        <p:cTn id="43" dur="1000" fill="hold"/>
                                        <p:tgtEl>
                                          <p:spTgt spid="10"/>
                                        </p:tgtEl>
                                        <p:attrNameLst>
                                          <p:attrName>ppt_x</p:attrName>
                                        </p:attrNameLst>
                                      </p:cBhvr>
                                      <p:tavLst>
                                        <p:tav tm="0">
                                          <p:val>
                                            <p:strVal val="#ppt_x"/>
                                          </p:val>
                                        </p:tav>
                                        <p:tav tm="100000">
                                          <p:val>
                                            <p:strVal val="#ppt_x"/>
                                          </p:val>
                                        </p:tav>
                                      </p:tavLst>
                                    </p:anim>
                                    <p:anim calcmode="lin" valueType="num">
                                      <p:cBhvr>
                                        <p:cTn id="44" dur="1000" fill="hold"/>
                                        <p:tgtEl>
                                          <p:spTgt spid="10"/>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animEffect transition="in" filter="fade">
                                      <p:cBhvr>
                                        <p:cTn id="47" dur="1000"/>
                                        <p:tgtEl>
                                          <p:spTgt spid="54"/>
                                        </p:tgtEl>
                                      </p:cBhvr>
                                    </p:animEffect>
                                    <p:anim calcmode="lin" valueType="num">
                                      <p:cBhvr>
                                        <p:cTn id="48" dur="1000" fill="hold"/>
                                        <p:tgtEl>
                                          <p:spTgt spid="54"/>
                                        </p:tgtEl>
                                        <p:attrNameLst>
                                          <p:attrName>ppt_x</p:attrName>
                                        </p:attrNameLst>
                                      </p:cBhvr>
                                      <p:tavLst>
                                        <p:tav tm="0">
                                          <p:val>
                                            <p:strVal val="#ppt_x"/>
                                          </p:val>
                                        </p:tav>
                                        <p:tav tm="100000">
                                          <p:val>
                                            <p:strVal val="#ppt_x"/>
                                          </p:val>
                                        </p:tav>
                                      </p:tavLst>
                                    </p:anim>
                                    <p:anim calcmode="lin" valueType="num">
                                      <p:cBhvr>
                                        <p:cTn id="4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1000"/>
                                        <p:tgtEl>
                                          <p:spTgt spid="56"/>
                                        </p:tgtEl>
                                      </p:cBhvr>
                                    </p:animEffect>
                                    <p:anim calcmode="lin" valueType="num">
                                      <p:cBhvr>
                                        <p:cTn id="60" dur="1000" fill="hold"/>
                                        <p:tgtEl>
                                          <p:spTgt spid="56"/>
                                        </p:tgtEl>
                                        <p:attrNameLst>
                                          <p:attrName>ppt_x</p:attrName>
                                        </p:attrNameLst>
                                      </p:cBhvr>
                                      <p:tavLst>
                                        <p:tav tm="0">
                                          <p:val>
                                            <p:strVal val="#ppt_x"/>
                                          </p:val>
                                        </p:tav>
                                        <p:tav tm="100000">
                                          <p:val>
                                            <p:strVal val="#ppt_x"/>
                                          </p:val>
                                        </p:tav>
                                      </p:tavLst>
                                    </p:anim>
                                    <p:anim calcmode="lin" valueType="num">
                                      <p:cBhvr>
                                        <p:cTn id="6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anim calcmode="lin" valueType="num">
                                      <p:cBhvr>
                                        <p:cTn id="67" dur="1000" fill="hold"/>
                                        <p:tgtEl>
                                          <p:spTgt spid="31"/>
                                        </p:tgtEl>
                                        <p:attrNameLst>
                                          <p:attrName>ppt_x</p:attrName>
                                        </p:attrNameLst>
                                      </p:cBhvr>
                                      <p:tavLst>
                                        <p:tav tm="0">
                                          <p:val>
                                            <p:strVal val="#ppt_x"/>
                                          </p:val>
                                        </p:tav>
                                        <p:tav tm="100000">
                                          <p:val>
                                            <p:strVal val="#ppt_x"/>
                                          </p:val>
                                        </p:tav>
                                      </p:tavLst>
                                    </p:anim>
                                    <p:anim calcmode="lin" valueType="num">
                                      <p:cBhvr>
                                        <p:cTn id="68"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P spid="31" grpId="0" animBg="1"/>
      <p:bldP spid="32" grpId="0" animBg="1"/>
      <p:bldP spid="53" grpId="0"/>
      <p:bldP spid="54" grpId="0"/>
      <p:bldP spid="55" grpId="0"/>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908956" y="188224"/>
            <a:ext cx="3762631" cy="400110"/>
          </a:xfrm>
          <a:prstGeom prst="rect">
            <a:avLst/>
          </a:prstGeom>
          <a:noFill/>
        </p:spPr>
        <p:txBody>
          <a:bodyPr wrap="square" rtlCol="0">
            <a:spAutoFit/>
          </a:bodyPr>
          <a:lstStyle/>
          <a:p>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Sơ</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đồ</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mô</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tả</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khoảng</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cách</a:t>
            </a:r>
            <a:r>
              <a:rPr lang="en-US" altLang="zh-CN" sz="2000" dirty="0">
                <a:latin typeface="Helvetica" panose="020B0604020202030204" pitchFamily="34" charset="0"/>
                <a:ea typeface="方正兰亭细黑_GBK" pitchFamily="2" charset="-122"/>
              </a:rPr>
              <a:t> </a:t>
            </a:r>
            <a:endParaRPr lang="zh-CN" altLang="en-US" sz="2000" dirty="0">
              <a:latin typeface="Helvetica" panose="020B0604020202030204" pitchFamily="34" charset="0"/>
              <a:ea typeface="方正兰亭细黑_GBK" pitchFamily="2" charset="-122"/>
            </a:endParaRPr>
          </a:p>
        </p:txBody>
      </p:sp>
      <p:pic>
        <p:nvPicPr>
          <p:cNvPr id="30" name="Picture 29"/>
          <p:cNvPicPr/>
          <p:nvPr/>
        </p:nvPicPr>
        <p:blipFill>
          <a:blip r:embed="rId3"/>
          <a:stretch>
            <a:fillRect/>
          </a:stretch>
        </p:blipFill>
        <p:spPr>
          <a:xfrm>
            <a:off x="646879" y="1217125"/>
            <a:ext cx="7770144" cy="3007742"/>
          </a:xfrm>
          <a:prstGeom prst="rect">
            <a:avLst/>
          </a:prstGeom>
        </p:spPr>
      </p:pic>
    </p:spTree>
    <p:extLst>
      <p:ext uri="{BB962C8B-B14F-4D97-AF65-F5344CB8AC3E}">
        <p14:creationId xmlns:p14="http://schemas.microsoft.com/office/powerpoint/2010/main" val="542088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barn(inVertical)">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486994" y="1551290"/>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grpSp>
        <p:nvGrpSpPr>
          <p:cNvPr id="10" name="组合 9"/>
          <p:cNvGrpSpPr/>
          <p:nvPr/>
        </p:nvGrpSpPr>
        <p:grpSpPr>
          <a:xfrm>
            <a:off x="1609050" y="2085390"/>
            <a:ext cx="1223538" cy="368530"/>
            <a:chOff x="3838575" y="2712368"/>
            <a:chExt cx="1604974" cy="368530"/>
          </a:xfrm>
        </p:grpSpPr>
        <p:cxnSp>
          <p:nvCxnSpPr>
            <p:cNvPr id="11" name="直接连接符 10"/>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633545" y="911173"/>
            <a:ext cx="2846358" cy="2817364"/>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30204" pitchFamily="34" charset="0"/>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grpSp>
        <p:nvGrpSpPr>
          <p:cNvPr id="19" name="组合 18"/>
          <p:cNvGrpSpPr/>
          <p:nvPr/>
        </p:nvGrpSpPr>
        <p:grpSpPr>
          <a:xfrm>
            <a:off x="4560780" y="911173"/>
            <a:ext cx="623903" cy="623903"/>
            <a:chOff x="304800" y="673100"/>
            <a:chExt cx="4000500" cy="4000500"/>
          </a:xfrm>
          <a:effectLst>
            <a:outerShdw blurRad="317500" dist="1905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tx1">
                    <a:lumMod val="75000"/>
                    <a:lumOff val="25000"/>
                  </a:schemeClr>
                </a:solidFill>
                <a:latin typeface="Helvetica" panose="020B0604020202030204" pitchFamily="34" charset="0"/>
                <a:ea typeface="微软雅黑" pitchFamily="34" charset="-122"/>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tx1">
                      <a:lumMod val="75000"/>
                      <a:lumOff val="25000"/>
                    </a:schemeClr>
                  </a:solidFill>
                  <a:latin typeface="Helvetica" panose="020B0604020202030204" pitchFamily="34" charset="0"/>
                  <a:ea typeface="微软雅黑" pitchFamily="34" charset="-122"/>
                </a:rPr>
                <a:t>1</a:t>
              </a:r>
              <a:endParaRPr lang="zh-CN" altLang="en-US" sz="2500" b="1" dirty="0">
                <a:solidFill>
                  <a:schemeClr val="tx1">
                    <a:lumMod val="75000"/>
                    <a:lumOff val="25000"/>
                  </a:schemeClr>
                </a:solidFill>
                <a:latin typeface="Helvetica" panose="020B0604020202030204" pitchFamily="34" charset="0"/>
                <a:ea typeface="微软雅黑" pitchFamily="34" charset="-122"/>
              </a:endParaRPr>
            </a:p>
          </p:txBody>
        </p:sp>
      </p:grpSp>
      <p:grpSp>
        <p:nvGrpSpPr>
          <p:cNvPr id="22" name="组合 21"/>
          <p:cNvGrpSpPr/>
          <p:nvPr/>
        </p:nvGrpSpPr>
        <p:grpSpPr>
          <a:xfrm>
            <a:off x="5105828" y="1951063"/>
            <a:ext cx="623903" cy="623903"/>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tx1">
                    <a:lumMod val="75000"/>
                    <a:lumOff val="25000"/>
                  </a:schemeClr>
                </a:solidFill>
                <a:latin typeface="Helvetica" panose="020B0604020202030204" pitchFamily="34" charset="0"/>
                <a:ea typeface="微软雅黑" pitchFamily="34" charset="-122"/>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tx1">
                      <a:lumMod val="75000"/>
                      <a:lumOff val="25000"/>
                    </a:schemeClr>
                  </a:solidFill>
                  <a:latin typeface="Helvetica" panose="020B0604020202030204" pitchFamily="34" charset="0"/>
                  <a:ea typeface="微软雅黑" pitchFamily="34" charset="-122"/>
                </a:rPr>
                <a:t>2</a:t>
              </a:r>
              <a:endParaRPr lang="zh-CN" altLang="en-US" sz="2500" b="1" dirty="0">
                <a:solidFill>
                  <a:schemeClr val="tx1">
                    <a:lumMod val="75000"/>
                    <a:lumOff val="25000"/>
                  </a:schemeClr>
                </a:solidFill>
                <a:latin typeface="Helvetica" panose="020B0604020202030204" pitchFamily="34" charset="0"/>
                <a:ea typeface="微软雅黑" pitchFamily="34" charset="-122"/>
              </a:endParaRPr>
            </a:p>
          </p:txBody>
        </p:sp>
      </p:grpSp>
      <p:grpSp>
        <p:nvGrpSpPr>
          <p:cNvPr id="25" name="组合 24"/>
          <p:cNvGrpSpPr/>
          <p:nvPr/>
        </p:nvGrpSpPr>
        <p:grpSpPr>
          <a:xfrm>
            <a:off x="4560780" y="3042511"/>
            <a:ext cx="623903" cy="623903"/>
            <a:chOff x="304800" y="673100"/>
            <a:chExt cx="4000500" cy="4000500"/>
          </a:xfrm>
          <a:effectLst>
            <a:outerShdw blurRad="317500" dist="1905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tx1">
                    <a:lumMod val="75000"/>
                    <a:lumOff val="25000"/>
                  </a:schemeClr>
                </a:solidFill>
                <a:latin typeface="Helvetica" panose="020B0604020202030204" pitchFamily="34" charset="0"/>
                <a:ea typeface="微软雅黑" pitchFamily="34" charset="-122"/>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tx1">
                      <a:lumMod val="75000"/>
                      <a:lumOff val="25000"/>
                    </a:schemeClr>
                  </a:solidFill>
                  <a:latin typeface="Helvetica" panose="020B0604020202030204" pitchFamily="34" charset="0"/>
                  <a:ea typeface="微软雅黑" pitchFamily="34" charset="-122"/>
                </a:rPr>
                <a:t>3</a:t>
              </a:r>
              <a:endParaRPr lang="zh-CN" altLang="en-US" sz="2500" b="1" dirty="0">
                <a:solidFill>
                  <a:schemeClr val="tx1">
                    <a:lumMod val="75000"/>
                    <a:lumOff val="25000"/>
                  </a:schemeClr>
                </a:solidFill>
                <a:latin typeface="Helvetica" panose="020B0604020202030204" pitchFamily="34" charset="0"/>
                <a:ea typeface="微软雅黑" pitchFamily="34" charset="-122"/>
              </a:endParaRPr>
            </a:p>
          </p:txBody>
        </p:sp>
      </p:grpSp>
      <p:sp>
        <p:nvSpPr>
          <p:cNvPr id="28" name="TextBox 20"/>
          <p:cNvSpPr txBox="1"/>
          <p:nvPr/>
        </p:nvSpPr>
        <p:spPr>
          <a:xfrm>
            <a:off x="886132" y="2106356"/>
            <a:ext cx="625171" cy="246221"/>
          </a:xfrm>
          <a:prstGeom prst="rect">
            <a:avLst/>
          </a:prstGeom>
          <a:noFill/>
        </p:spPr>
        <p:txBody>
          <a:bodyPr wrap="none" lIns="0" tIns="0" rIns="0" bIns="0" rtlCol="0">
            <a:spAutoFit/>
          </a:bodyPr>
          <a:lstStyle/>
          <a:p>
            <a:pPr algn="ctr"/>
            <a:r>
              <a:rPr lang="en-US" altLang="zh-CN" sz="1600" b="1" dirty="0">
                <a:solidFill>
                  <a:schemeClr val="bg1"/>
                </a:solidFill>
                <a:latin typeface="Helvetica" panose="020B0604020202030204" pitchFamily="34" charset="0"/>
                <a:ea typeface="微软雅黑" pitchFamily="34" charset="-122"/>
              </a:rPr>
              <a:t>Agnes</a:t>
            </a:r>
            <a:endParaRPr lang="zh-CN" altLang="en-US" sz="1600" b="1" dirty="0">
              <a:solidFill>
                <a:schemeClr val="bg1"/>
              </a:solidFill>
              <a:latin typeface="Helvetica" panose="020B0604020202030204" pitchFamily="34" charset="0"/>
              <a:ea typeface="微软雅黑" pitchFamily="34" charset="-122"/>
            </a:endParaRPr>
          </a:p>
        </p:txBody>
      </p:sp>
      <p:sp>
        <p:nvSpPr>
          <p:cNvPr id="29" name="TextBox 21"/>
          <p:cNvSpPr txBox="1"/>
          <p:nvPr/>
        </p:nvSpPr>
        <p:spPr>
          <a:xfrm>
            <a:off x="5431397" y="1109747"/>
            <a:ext cx="3084553" cy="234744"/>
          </a:xfrm>
          <a:prstGeom prst="rect">
            <a:avLst/>
          </a:prstGeom>
          <a:noFill/>
        </p:spPr>
        <p:txBody>
          <a:bodyPr wrap="square" lIns="0" tIns="0" rIns="0" bIns="0" rtlCol="0">
            <a:spAutoFit/>
          </a:bodyPr>
          <a:lstStyle/>
          <a:p>
            <a:pPr algn="just">
              <a:lnSpc>
                <a:spcPct val="120000"/>
              </a:lnSpc>
            </a:pPr>
            <a:r>
              <a:rPr lang="en-US" sz="1400" dirty="0" err="1">
                <a:latin typeface="Helvetica" pitchFamily="34" charset="0"/>
                <a:cs typeface="Helvetica" pitchFamily="34" charset="0"/>
              </a:rPr>
              <a:t>Mỗi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là</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a:t>
            </a:r>
            <a:endParaRPr lang="en-US" altLang="zh-CN" sz="1400" dirty="0">
              <a:solidFill>
                <a:schemeClr val="tx1">
                  <a:lumMod val="75000"/>
                  <a:lumOff val="25000"/>
                </a:schemeClr>
              </a:solidFill>
              <a:latin typeface="Helvetica" panose="020B0604020202030204" pitchFamily="34" charset="0"/>
              <a:ea typeface="微软雅黑" pitchFamily="34" charset="-122"/>
              <a:cs typeface="Helvetica" pitchFamily="34" charset="0"/>
            </a:endParaRPr>
          </a:p>
        </p:txBody>
      </p:sp>
      <p:sp>
        <p:nvSpPr>
          <p:cNvPr id="30" name="TextBox 22"/>
          <p:cNvSpPr txBox="1"/>
          <p:nvPr/>
        </p:nvSpPr>
        <p:spPr>
          <a:xfrm>
            <a:off x="5990296" y="1802789"/>
            <a:ext cx="2852530" cy="1034129"/>
          </a:xfrm>
          <a:prstGeom prst="rect">
            <a:avLst/>
          </a:prstGeom>
          <a:noFill/>
        </p:spPr>
        <p:txBody>
          <a:bodyPr wrap="square" lIns="0" tIns="0" rIns="0" bIns="0" rtlCol="0">
            <a:spAutoFit/>
          </a:bodyPr>
          <a:lstStyle/>
          <a:p>
            <a:pPr algn="just">
              <a:lnSpc>
                <a:spcPct val="120000"/>
              </a:lnSpc>
            </a:pPr>
            <a:r>
              <a:rPr lang="en-US" sz="1400" dirty="0" err="1">
                <a:latin typeface="Helvetica" pitchFamily="34" charset="0"/>
                <a:cs typeface="Helvetica" pitchFamily="34" charset="0"/>
              </a:rPr>
              <a:t>Hợp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có</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khoảng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giữa</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trong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là</a:t>
            </a:r>
            <a:r>
              <a:rPr lang="en-US" sz="1400" dirty="0">
                <a:latin typeface="Helvetica" pitchFamily="34" charset="0"/>
                <a:cs typeface="Helvetica" pitchFamily="34" charset="0"/>
              </a:rPr>
              <a:t> </a:t>
            </a:r>
            <a:r>
              <a:rPr lang="en-US" sz="1400" b="1" dirty="0" err="1">
                <a:latin typeface="Helvetica" pitchFamily="34" charset="0"/>
                <a:cs typeface="Helvetica" pitchFamily="34" charset="0"/>
              </a:rPr>
              <a:t>nhỏ</a:t>
            </a:r>
            <a:r>
              <a:rPr lang="en-US" sz="1400" b="1" dirty="0">
                <a:latin typeface="Helvetica" pitchFamily="34" charset="0"/>
                <a:cs typeface="Helvetica" pitchFamily="34" charset="0"/>
              </a:rPr>
              <a:t> </a:t>
            </a:r>
            <a:r>
              <a:rPr lang="en-US" sz="1400" b="1" dirty="0" err="1">
                <a:latin typeface="Helvetica" pitchFamily="34" charset="0"/>
                <a:cs typeface="Helvetica" pitchFamily="34" charset="0"/>
              </a:rPr>
              <a:t>nhất</a:t>
            </a:r>
            <a:r>
              <a:rPr lang="en-US" sz="1400" dirty="0">
                <a:latin typeface="Helvetica" pitchFamily="34" charset="0"/>
                <a:cs typeface="Helvetica" pitchFamily="34" charset="0"/>
              </a:rPr>
              <a:t> (Single Link/ Complete Link/ Average Link).</a:t>
            </a:r>
            <a:endParaRPr lang="en-US" altLang="zh-CN" sz="1400" dirty="0">
              <a:solidFill>
                <a:schemeClr val="tx1">
                  <a:lumMod val="75000"/>
                  <a:lumOff val="25000"/>
                </a:schemeClr>
              </a:solidFill>
              <a:latin typeface="Helvetica" panose="020B0604020202030204" pitchFamily="34" charset="0"/>
              <a:ea typeface="微软雅黑" pitchFamily="34" charset="-122"/>
              <a:cs typeface="Helvetica" pitchFamily="34" charset="0"/>
            </a:endParaRPr>
          </a:p>
        </p:txBody>
      </p:sp>
      <p:sp>
        <p:nvSpPr>
          <p:cNvPr id="31" name="TextBox 23"/>
          <p:cNvSpPr txBox="1"/>
          <p:nvPr/>
        </p:nvSpPr>
        <p:spPr>
          <a:xfrm>
            <a:off x="5542026" y="3161203"/>
            <a:ext cx="3137908" cy="430887"/>
          </a:xfrm>
          <a:prstGeom prst="rect">
            <a:avLst/>
          </a:prstGeom>
          <a:noFill/>
        </p:spPr>
        <p:txBody>
          <a:bodyPr wrap="square" lIns="0" tIns="0" rIns="0" bIns="0" rtlCol="0">
            <a:spAutoFit/>
          </a:bodyPr>
          <a:lstStyle/>
          <a:p>
            <a:pPr algn="just"/>
            <a:r>
              <a:rPr lang="en-US" sz="1400" dirty="0" err="1">
                <a:latin typeface="Helvetica" pitchFamily="34" charset="0"/>
                <a:cs typeface="Helvetica" pitchFamily="34" charset="0"/>
              </a:rPr>
              <a:t>Nếu</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thu</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toàn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bộ</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thì</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dừng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Ngược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lại</a:t>
            </a:r>
            <a:r>
              <a:rPr lang="en-US" sz="1400" dirty="0">
                <a:latin typeface="Helvetica" pitchFamily="34" charset="0"/>
                <a:cs typeface="Helvetica" pitchFamily="34" charset="0"/>
              </a:rPr>
              <a:t> quay </a:t>
            </a:r>
            <a:r>
              <a:rPr lang="en-US" sz="1400" dirty="0" err="1">
                <a:latin typeface="Helvetica" pitchFamily="34" charset="0"/>
                <a:cs typeface="Helvetica" pitchFamily="34" charset="0"/>
              </a:rPr>
              <a:t>về</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bước</a:t>
            </a:r>
            <a:r>
              <a:rPr lang="en-US" sz="1400" dirty="0">
                <a:latin typeface="Helvetica" pitchFamily="34" charset="0"/>
                <a:cs typeface="Helvetica" pitchFamily="34" charset="0"/>
              </a:rPr>
              <a:t> 2.</a:t>
            </a:r>
          </a:p>
        </p:txBody>
      </p:sp>
      <p:sp>
        <p:nvSpPr>
          <p:cNvPr id="32" name="TextBox 24"/>
          <p:cNvSpPr txBox="1"/>
          <p:nvPr/>
        </p:nvSpPr>
        <p:spPr>
          <a:xfrm>
            <a:off x="3093152" y="2128611"/>
            <a:ext cx="1752111" cy="258532"/>
          </a:xfrm>
          <a:prstGeom prst="rect">
            <a:avLst/>
          </a:prstGeom>
          <a:noFill/>
        </p:spPr>
        <p:txBody>
          <a:bodyPr wrap="square" lIns="0" tIns="0" rIns="0" bIns="0" rtlCol="0">
            <a:spAutoFit/>
          </a:bodyPr>
          <a:lstStyle/>
          <a:p>
            <a:pPr>
              <a:lnSpc>
                <a:spcPct val="120000"/>
              </a:lnSpc>
            </a:pPr>
            <a:r>
              <a:rPr lang="en-US" altLang="zh-CN" sz="1400" b="1" dirty="0" err="1">
                <a:solidFill>
                  <a:schemeClr val="tx1">
                    <a:lumMod val="75000"/>
                    <a:lumOff val="25000"/>
                  </a:schemeClr>
                </a:solidFill>
                <a:latin typeface="Helvetica" panose="020B0604020202030204" pitchFamily="34" charset="0"/>
                <a:ea typeface="微软雅黑" pitchFamily="34" charset="-122"/>
              </a:rPr>
              <a:t>Các</a:t>
            </a:r>
            <a:r>
              <a:rPr lang="en-US" altLang="zh-CN" sz="1400" b="1" dirty="0">
                <a:solidFill>
                  <a:schemeClr val="tx1">
                    <a:lumMod val="75000"/>
                    <a:lumOff val="25000"/>
                  </a:schemeClr>
                </a:solidFill>
                <a:latin typeface="Helvetica" panose="020B0604020202030204" pitchFamily="34" charset="0"/>
                <a:ea typeface="微软雅黑" pitchFamily="34" charset="-122"/>
              </a:rPr>
              <a:t> </a:t>
            </a:r>
            <a:r>
              <a:rPr lang="en-US" altLang="zh-CN" sz="1400" b="1" dirty="0" err="1">
                <a:solidFill>
                  <a:schemeClr val="tx1">
                    <a:lumMod val="75000"/>
                    <a:lumOff val="25000"/>
                  </a:schemeClr>
                </a:solidFill>
                <a:latin typeface="Helvetica" panose="020B0604020202030204" pitchFamily="34" charset="0"/>
                <a:ea typeface="微软雅黑" pitchFamily="34" charset="-122"/>
              </a:rPr>
              <a:t>bước</a:t>
            </a:r>
            <a:r>
              <a:rPr lang="en-US" altLang="zh-CN" sz="1400" b="1" dirty="0">
                <a:solidFill>
                  <a:schemeClr val="tx1">
                    <a:lumMod val="75000"/>
                    <a:lumOff val="25000"/>
                  </a:schemeClr>
                </a:solidFill>
                <a:latin typeface="Helvetica" panose="020B0604020202030204" pitchFamily="34" charset="0"/>
                <a:ea typeface="微软雅黑" pitchFamily="34" charset="-122"/>
              </a:rPr>
              <a:t> </a:t>
            </a:r>
            <a:r>
              <a:rPr lang="en-US" altLang="zh-CN" sz="1400" b="1" dirty="0" err="1">
                <a:solidFill>
                  <a:schemeClr val="tx1">
                    <a:lumMod val="75000"/>
                    <a:lumOff val="25000"/>
                  </a:schemeClr>
                </a:solidFill>
                <a:latin typeface="Helvetica" panose="020B0604020202030204" pitchFamily="34" charset="0"/>
                <a:ea typeface="微软雅黑" pitchFamily="34" charset="-122"/>
              </a:rPr>
              <a:t>thực</a:t>
            </a:r>
            <a:r>
              <a:rPr lang="en-US" altLang="zh-CN" sz="1400" b="1" dirty="0">
                <a:solidFill>
                  <a:schemeClr val="tx1">
                    <a:lumMod val="75000"/>
                    <a:lumOff val="25000"/>
                  </a:schemeClr>
                </a:solidFill>
                <a:latin typeface="Helvetica" panose="020B0604020202030204" pitchFamily="34" charset="0"/>
                <a:ea typeface="微软雅黑" pitchFamily="34" charset="-122"/>
              </a:rPr>
              <a:t> </a:t>
            </a:r>
            <a:r>
              <a:rPr lang="en-US" altLang="zh-CN" sz="1400" b="1" dirty="0" err="1">
                <a:solidFill>
                  <a:schemeClr val="tx1">
                    <a:lumMod val="75000"/>
                    <a:lumOff val="25000"/>
                  </a:schemeClr>
                </a:solidFill>
                <a:latin typeface="Helvetica" panose="020B0604020202030204" pitchFamily="34" charset="0"/>
                <a:ea typeface="微软雅黑" pitchFamily="34" charset="-122"/>
              </a:rPr>
              <a:t>hiện</a:t>
            </a:r>
            <a:r>
              <a:rPr lang="en-US" altLang="zh-CN" sz="1400" b="1" dirty="0">
                <a:solidFill>
                  <a:schemeClr val="tx1">
                    <a:lumMod val="75000"/>
                    <a:lumOff val="25000"/>
                  </a:schemeClr>
                </a:solidFill>
                <a:latin typeface="Helvetica" panose="020B0604020202030204" pitchFamily="34" charset="0"/>
                <a:ea typeface="微软雅黑" pitchFamily="34" charset="-122"/>
              </a:rPr>
              <a:t>:</a:t>
            </a:r>
          </a:p>
        </p:txBody>
      </p:sp>
    </p:spTree>
    <p:extLst>
      <p:ext uri="{BB962C8B-B14F-4D97-AF65-F5344CB8AC3E}">
        <p14:creationId xmlns:p14="http://schemas.microsoft.com/office/powerpoint/2010/main" val="213344061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 presetClass="entr" presetSubtype="1" fill="hold" nodeType="afterEffect" p14:presetBounceEnd="44000">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14:bounceEnd="44000">
                                          <p:cBhvr additive="base">
                                            <p:cTn id="22" dur="500" fill="hold"/>
                                            <p:tgtEl>
                                              <p:spTgt spid="16"/>
                                            </p:tgtEl>
                                            <p:attrNameLst>
                                              <p:attrName>ppt_x</p:attrName>
                                            </p:attrNameLst>
                                          </p:cBhvr>
                                          <p:tavLst>
                                            <p:tav tm="0">
                                              <p:val>
                                                <p:strVal val="#ppt_x"/>
                                              </p:val>
                                            </p:tav>
                                            <p:tav tm="100000">
                                              <p:val>
                                                <p:strVal val="#ppt_x"/>
                                              </p:val>
                                            </p:tav>
                                          </p:tavLst>
                                        </p:anim>
                                        <p:anim calcmode="lin" valueType="num" p14:bounceEnd="44000">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Scale>
                                          <p:cBhvr>
                                            <p:cTn id="31" dur="5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9"/>
                                            </p:tgtEl>
                                            <p:attrNameLst>
                                              <p:attrName>ppt_x</p:attrName>
                                              <p:attrName>ppt_y</p:attrName>
                                            </p:attrNameLst>
                                          </p:cBhvr>
                                        </p:animMotion>
                                        <p:animEffect transition="in" filter="fade">
                                          <p:cBhvr>
                                            <p:cTn id="33" dur="500"/>
                                            <p:tgtEl>
                                              <p:spTgt spid="19"/>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Scale>
                                          <p:cBhvr>
                                            <p:cTn id="37"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22"/>
                                            </p:tgtEl>
                                            <p:attrNameLst>
                                              <p:attrName>ppt_x</p:attrName>
                                              <p:attrName>ppt_y</p:attrName>
                                            </p:attrNameLst>
                                          </p:cBhvr>
                                        </p:animMotion>
                                        <p:animEffect transition="in" filter="fade">
                                          <p:cBhvr>
                                            <p:cTn id="39" dur="500"/>
                                            <p:tgtEl>
                                              <p:spTgt spid="22"/>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Scale>
                                          <p:cBhvr>
                                            <p:cTn id="43" dur="5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25"/>
                                            </p:tgtEl>
                                            <p:attrNameLst>
                                              <p:attrName>ppt_x</p:attrName>
                                              <p:attrName>ppt_y</p:attrName>
                                            </p:attrNameLst>
                                          </p:cBhvr>
                                        </p:animMotion>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randombar(horizontal)">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randombar(horizontal)">
                                          <p:cBhvr>
                                            <p:cTn id="60" dur="500"/>
                                            <p:tgtEl>
                                              <p:spTgt spid="31"/>
                                            </p:tgtEl>
                                          </p:cBhvr>
                                        </p:animEffect>
                                      </p:childTnLst>
                                    </p:cTn>
                                  </p:par>
                                </p:childTnLst>
                              </p:cTn>
                            </p:par>
                            <p:par>
                              <p:cTn id="61" fill="hold">
                                <p:stCondLst>
                                  <p:cond delay="500"/>
                                </p:stCondLst>
                                <p:childTnLst>
                                  <p:par>
                                    <p:cTn id="62" presetID="26" presetClass="emph" presetSubtype="0" repeatCount="30000" fill="hold" nodeType="afterEffect">
                                      <p:stCondLst>
                                        <p:cond delay="0"/>
                                      </p:stCondLst>
                                      <p:childTnLst>
                                        <p:animEffect transition="out" filter="fade">
                                          <p:cBhvr>
                                            <p:cTn id="63" dur="100" tmFilter="0, 0; .2, .5; .8, .5; 1, 0"/>
                                            <p:tgtEl>
                                              <p:spTgt spid="10"/>
                                            </p:tgtEl>
                                          </p:cBhvr>
                                        </p:animEffect>
                                        <p:animScale>
                                          <p:cBhvr>
                                            <p:cTn id="64" dur="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P spid="29" grpId="0"/>
          <p:bldP spid="30"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Scale>
                                          <p:cBhvr>
                                            <p:cTn id="31" dur="5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9"/>
                                            </p:tgtEl>
                                            <p:attrNameLst>
                                              <p:attrName>ppt_x</p:attrName>
                                              <p:attrName>ppt_y</p:attrName>
                                            </p:attrNameLst>
                                          </p:cBhvr>
                                        </p:animMotion>
                                        <p:animEffect transition="in" filter="fade">
                                          <p:cBhvr>
                                            <p:cTn id="33" dur="500"/>
                                            <p:tgtEl>
                                              <p:spTgt spid="19"/>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Scale>
                                          <p:cBhvr>
                                            <p:cTn id="37"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22"/>
                                            </p:tgtEl>
                                            <p:attrNameLst>
                                              <p:attrName>ppt_x</p:attrName>
                                              <p:attrName>ppt_y</p:attrName>
                                            </p:attrNameLst>
                                          </p:cBhvr>
                                        </p:animMotion>
                                        <p:animEffect transition="in" filter="fade">
                                          <p:cBhvr>
                                            <p:cTn id="39" dur="500"/>
                                            <p:tgtEl>
                                              <p:spTgt spid="22"/>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Scale>
                                          <p:cBhvr>
                                            <p:cTn id="43" dur="5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25"/>
                                            </p:tgtEl>
                                            <p:attrNameLst>
                                              <p:attrName>ppt_x</p:attrName>
                                              <p:attrName>ppt_y</p:attrName>
                                            </p:attrNameLst>
                                          </p:cBhvr>
                                        </p:animMotion>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randombar(horizontal)">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randombar(horizontal)">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randombar(horizontal)">
                                          <p:cBhvr>
                                            <p:cTn id="60" dur="500"/>
                                            <p:tgtEl>
                                              <p:spTgt spid="31"/>
                                            </p:tgtEl>
                                          </p:cBhvr>
                                        </p:animEffect>
                                      </p:childTnLst>
                                    </p:cTn>
                                  </p:par>
                                </p:childTnLst>
                              </p:cTn>
                            </p:par>
                            <p:par>
                              <p:cTn id="61" fill="hold">
                                <p:stCondLst>
                                  <p:cond delay="500"/>
                                </p:stCondLst>
                                <p:childTnLst>
                                  <p:par>
                                    <p:cTn id="62" presetID="26" presetClass="emph" presetSubtype="0" repeatCount="30000" fill="hold" nodeType="afterEffect">
                                      <p:stCondLst>
                                        <p:cond delay="0"/>
                                      </p:stCondLst>
                                      <p:childTnLst>
                                        <p:animEffect transition="out" filter="fade">
                                          <p:cBhvr>
                                            <p:cTn id="63" dur="100" tmFilter="0, 0; .2, .5; .8, .5; 1, 0"/>
                                            <p:tgtEl>
                                              <p:spTgt spid="10"/>
                                            </p:tgtEl>
                                          </p:cBhvr>
                                        </p:animEffect>
                                        <p:animScale>
                                          <p:cBhvr>
                                            <p:cTn id="64" dur="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P spid="29" grpId="0"/>
          <p:bldP spid="30" grpId="0"/>
          <p:bldP spid="31" grpId="0"/>
          <p:bldP spid="32"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590500" cy="400110"/>
          </a:xfrm>
          <a:prstGeom prst="rect">
            <a:avLst/>
          </a:prstGeom>
          <a:noFill/>
        </p:spPr>
        <p:txBody>
          <a:bodyPr wrap="none" rtlCol="0">
            <a:spAutoFit/>
          </a:bodyPr>
          <a:lstStyle/>
          <a:p>
            <a:r>
              <a:rPr lang="en-US" altLang="zh-CN" sz="2000" dirty="0" err="1">
                <a:latin typeface="Helvetica" panose="020B0604020202030204" pitchFamily="34" charset="0"/>
                <a:ea typeface="方正兰亭细黑_GBK" pitchFamily="2" charset="-122"/>
              </a:rPr>
              <a:t>Sơ</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đồ</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mô</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tả</a:t>
            </a:r>
            <a:endParaRPr lang="zh-CN" altLang="en-US" sz="2000" dirty="0">
              <a:latin typeface="Helvetica" panose="020B0604020202030204" pitchFamily="34" charset="0"/>
              <a:ea typeface="方正兰亭细黑_GBK" pitchFamily="2" charset="-122"/>
            </a:endParaRPr>
          </a:p>
        </p:txBody>
      </p:sp>
      <p:pic>
        <p:nvPicPr>
          <p:cNvPr id="52" name="Picture 51"/>
          <p:cNvPicPr/>
          <p:nvPr/>
        </p:nvPicPr>
        <p:blipFill>
          <a:blip r:embed="rId3"/>
          <a:stretch>
            <a:fillRect/>
          </a:stretch>
        </p:blipFill>
        <p:spPr>
          <a:xfrm>
            <a:off x="646880" y="1562541"/>
            <a:ext cx="7981863" cy="2321608"/>
          </a:xfrm>
          <a:prstGeom prst="rect">
            <a:avLst/>
          </a:prstGeom>
        </p:spPr>
      </p:pic>
    </p:spTree>
    <p:extLst>
      <p:ext uri="{BB962C8B-B14F-4D97-AF65-F5344CB8AC3E}">
        <p14:creationId xmlns:p14="http://schemas.microsoft.com/office/powerpoint/2010/main" val="146444338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smtClean="0">
                <a:latin typeface="Helvetica" panose="020B0604020202030204" pitchFamily="34" charset="0"/>
                <a:ea typeface="方正兰亭细黑_GBK" pitchFamily="2" charset="-122"/>
              </a:rPr>
              <a:t>Ví dụ minh họa</a:t>
            </a:r>
            <a:endParaRPr lang="zh-CN" altLang="en-US" sz="2000" dirty="0">
              <a:latin typeface="Helvetica" panose="020B0604020202030204" pitchFamily="34" charset="0"/>
              <a:ea typeface="方正兰亭细黑_GBK" pitchFamily="2" charset="-122"/>
            </a:endParaRPr>
          </a:p>
        </p:txBody>
      </p:sp>
      <p:sp>
        <p:nvSpPr>
          <p:cNvPr id="7" name="TextBox 6">
            <a:extLst>
              <a:ext uri="{FF2B5EF4-FFF2-40B4-BE49-F238E27FC236}">
                <a16:creationId xmlns="" xmlns:a16="http://schemas.microsoft.com/office/drawing/2014/main" id="{AE00F8A2-4464-43BE-AECB-6AE7A6D265F3}"/>
              </a:ext>
            </a:extLst>
          </p:cNvPr>
          <p:cNvSpPr txBox="1"/>
          <p:nvPr/>
        </p:nvSpPr>
        <p:spPr>
          <a:xfrm>
            <a:off x="646880" y="911416"/>
            <a:ext cx="7847693" cy="1154675"/>
          </a:xfrm>
          <a:prstGeom prst="rect">
            <a:avLst/>
          </a:prstGeom>
          <a:noFill/>
        </p:spPr>
        <p:txBody>
          <a:bodyPr wrap="square" rtlCol="0">
            <a:spAutoFit/>
          </a:bodyPr>
          <a:lstStyle/>
          <a:p>
            <a:pPr>
              <a:lnSpc>
                <a:spcPct val="150000"/>
              </a:lnSpc>
            </a:pPr>
            <a:r>
              <a:rPr lang="en-US" sz="1600" b="1" dirty="0" smtClean="0">
                <a:latin typeface="Arial" panose="020B0604020202020204" pitchFamily="34" charset="0"/>
                <a:cs typeface="Arial" panose="020B0604020202020204" pitchFamily="34" charset="0"/>
              </a:rPr>
              <a:t>Ví dụ:</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Cho một ma trận khoảng cách giữa 6 điểm trong không gian 2 chiều. Sử dụng thuật toán AGNES với Single Link (khoảng cách gần nhất giữa hai điểm của hai nhóm khác nhau) để gom nhóm</a:t>
            </a:r>
            <a:r>
              <a:rPr lang="en-US" sz="1600"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22500474"/>
              </p:ext>
            </p:extLst>
          </p:nvPr>
        </p:nvGraphicFramePr>
        <p:xfrm>
          <a:off x="784268" y="2269398"/>
          <a:ext cx="7621600" cy="2595880"/>
        </p:xfrm>
        <a:graphic>
          <a:graphicData uri="http://schemas.openxmlformats.org/drawingml/2006/table">
            <a:tbl>
              <a:tblPr firstRow="1" bandRow="1">
                <a:tableStyleId>{5C22544A-7EE6-4342-B048-85BDC9FD1C3A}</a:tableStyleId>
              </a:tblPr>
              <a:tblGrid>
                <a:gridCol w="1088800"/>
                <a:gridCol w="1088800"/>
                <a:gridCol w="1088800"/>
                <a:gridCol w="1088800"/>
                <a:gridCol w="1088800"/>
                <a:gridCol w="1088800"/>
                <a:gridCol w="1088800"/>
              </a:tblGrid>
              <a:tr h="370840">
                <a:tc>
                  <a:txBody>
                    <a:bodyPr/>
                    <a:lstStyle/>
                    <a:p>
                      <a:pPr algn="ctr"/>
                      <a:endParaRPr lang="en-US" dirty="0">
                        <a:solidFill>
                          <a:schemeClr val="tx1"/>
                        </a:solidFill>
                      </a:endParaRPr>
                    </a:p>
                  </a:txBody>
                  <a:tcPr anchor="ctr"/>
                </a:tc>
                <a:tc>
                  <a:txBody>
                    <a:bodyPr/>
                    <a:lstStyle/>
                    <a:p>
                      <a:pPr algn="ctr"/>
                      <a:r>
                        <a:rPr lang="en-US" dirty="0" smtClean="0">
                          <a:solidFill>
                            <a:schemeClr val="tx1"/>
                          </a:solidFill>
                        </a:rPr>
                        <a:t>P1</a:t>
                      </a:r>
                      <a:endParaRPr lang="en-US" dirty="0">
                        <a:solidFill>
                          <a:schemeClr val="tx1"/>
                        </a:solidFill>
                      </a:endParaRPr>
                    </a:p>
                  </a:txBody>
                  <a:tcPr anchor="ctr"/>
                </a:tc>
                <a:tc>
                  <a:txBody>
                    <a:bodyPr/>
                    <a:lstStyle/>
                    <a:p>
                      <a:pPr algn="ctr"/>
                      <a:r>
                        <a:rPr lang="en-US" dirty="0" smtClean="0">
                          <a:solidFill>
                            <a:schemeClr val="tx1"/>
                          </a:solidFill>
                        </a:rPr>
                        <a:t>P2</a:t>
                      </a:r>
                      <a:endParaRPr lang="en-US" dirty="0">
                        <a:solidFill>
                          <a:schemeClr val="tx1"/>
                        </a:solidFill>
                      </a:endParaRPr>
                    </a:p>
                  </a:txBody>
                  <a:tcPr anchor="ctr"/>
                </a:tc>
                <a:tc>
                  <a:txBody>
                    <a:bodyPr/>
                    <a:lstStyle/>
                    <a:p>
                      <a:pPr algn="ctr"/>
                      <a:r>
                        <a:rPr lang="en-US" dirty="0" smtClean="0">
                          <a:solidFill>
                            <a:schemeClr val="tx1"/>
                          </a:solidFill>
                        </a:rPr>
                        <a:t>P3</a:t>
                      </a:r>
                      <a:endParaRPr lang="en-US" dirty="0">
                        <a:solidFill>
                          <a:schemeClr val="tx1"/>
                        </a:solidFill>
                      </a:endParaRPr>
                    </a:p>
                  </a:txBody>
                  <a:tcPr anchor="ctr"/>
                </a:tc>
                <a:tc>
                  <a:txBody>
                    <a:bodyPr/>
                    <a:lstStyle/>
                    <a:p>
                      <a:pPr algn="ctr"/>
                      <a:r>
                        <a:rPr lang="en-US" dirty="0" smtClean="0">
                          <a:solidFill>
                            <a:schemeClr val="tx1"/>
                          </a:solidFill>
                        </a:rPr>
                        <a:t>P4</a:t>
                      </a:r>
                      <a:endParaRPr lang="en-US" dirty="0">
                        <a:solidFill>
                          <a:schemeClr val="tx1"/>
                        </a:solidFill>
                      </a:endParaRPr>
                    </a:p>
                  </a:txBody>
                  <a:tcPr anchor="ctr"/>
                </a:tc>
                <a:tc>
                  <a:txBody>
                    <a:bodyPr/>
                    <a:lstStyle/>
                    <a:p>
                      <a:pPr algn="ctr"/>
                      <a:r>
                        <a:rPr lang="en-US" dirty="0" smtClean="0">
                          <a:solidFill>
                            <a:schemeClr val="tx1"/>
                          </a:solidFill>
                        </a:rPr>
                        <a:t>P5</a:t>
                      </a:r>
                      <a:endParaRPr lang="en-US" dirty="0">
                        <a:solidFill>
                          <a:schemeClr val="tx1"/>
                        </a:solidFill>
                      </a:endParaRPr>
                    </a:p>
                  </a:txBody>
                  <a:tcPr anchor="ctr"/>
                </a:tc>
                <a:tc>
                  <a:txBody>
                    <a:bodyPr/>
                    <a:lstStyle/>
                    <a:p>
                      <a:pPr algn="ctr"/>
                      <a:r>
                        <a:rPr lang="en-US" dirty="0" smtClean="0">
                          <a:solidFill>
                            <a:schemeClr val="tx1"/>
                          </a:solidFill>
                        </a:rPr>
                        <a:t>P6</a:t>
                      </a:r>
                      <a:endParaRPr lang="en-US" dirty="0">
                        <a:solidFill>
                          <a:schemeClr val="tx1"/>
                        </a:solidFill>
                      </a:endParaRPr>
                    </a:p>
                  </a:txBody>
                  <a:tcPr anchor="ctr"/>
                </a:tc>
              </a:tr>
              <a:tr h="370840">
                <a:tc>
                  <a:txBody>
                    <a:bodyPr/>
                    <a:lstStyle/>
                    <a:p>
                      <a:pPr algn="ctr"/>
                      <a:r>
                        <a:rPr lang="en-US" b="1" dirty="0" smtClean="0">
                          <a:solidFill>
                            <a:schemeClr val="tx1"/>
                          </a:solidFill>
                        </a:rPr>
                        <a:t>P1</a:t>
                      </a:r>
                      <a:endParaRPr lang="en-US" b="1"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0.23</a:t>
                      </a:r>
                      <a:endParaRPr lang="en-US" dirty="0">
                        <a:solidFill>
                          <a:schemeClr val="tx1"/>
                        </a:solidFill>
                      </a:endParaRPr>
                    </a:p>
                  </a:txBody>
                  <a:tcPr anchor="ctr"/>
                </a:tc>
                <a:tc>
                  <a:txBody>
                    <a:bodyPr/>
                    <a:lstStyle/>
                    <a:p>
                      <a:pPr algn="ctr"/>
                      <a:r>
                        <a:rPr lang="en-US" dirty="0" smtClean="0">
                          <a:solidFill>
                            <a:schemeClr val="tx1"/>
                          </a:solidFill>
                        </a:rPr>
                        <a:t>0.22</a:t>
                      </a:r>
                      <a:endParaRPr lang="en-US" dirty="0">
                        <a:solidFill>
                          <a:schemeClr val="tx1"/>
                        </a:solidFill>
                      </a:endParaRPr>
                    </a:p>
                  </a:txBody>
                  <a:tcPr anchor="ctr"/>
                </a:tc>
                <a:tc>
                  <a:txBody>
                    <a:bodyPr/>
                    <a:lstStyle/>
                    <a:p>
                      <a:pPr algn="ctr"/>
                      <a:r>
                        <a:rPr lang="en-US" dirty="0" smtClean="0">
                          <a:solidFill>
                            <a:schemeClr val="tx1"/>
                          </a:solidFill>
                        </a:rPr>
                        <a:t>0.37</a:t>
                      </a:r>
                      <a:endParaRPr lang="en-US" dirty="0">
                        <a:solidFill>
                          <a:schemeClr val="tx1"/>
                        </a:solidFill>
                      </a:endParaRPr>
                    </a:p>
                  </a:txBody>
                  <a:tcPr anchor="ctr"/>
                </a:tc>
                <a:tc>
                  <a:txBody>
                    <a:bodyPr/>
                    <a:lstStyle/>
                    <a:p>
                      <a:pPr algn="ctr"/>
                      <a:r>
                        <a:rPr lang="en-US" dirty="0" smtClean="0">
                          <a:solidFill>
                            <a:schemeClr val="tx1"/>
                          </a:solidFill>
                        </a:rPr>
                        <a:t>0.34</a:t>
                      </a:r>
                      <a:endParaRPr lang="en-US" dirty="0">
                        <a:solidFill>
                          <a:schemeClr val="tx1"/>
                        </a:solidFill>
                      </a:endParaRPr>
                    </a:p>
                  </a:txBody>
                  <a:tcPr anchor="ctr"/>
                </a:tc>
                <a:tc>
                  <a:txBody>
                    <a:bodyPr/>
                    <a:lstStyle/>
                    <a:p>
                      <a:pPr marL="0" indent="0" algn="ctr"/>
                      <a:r>
                        <a:rPr lang="en-US" dirty="0" smtClean="0">
                          <a:solidFill>
                            <a:schemeClr val="tx1"/>
                          </a:solidFill>
                        </a:rPr>
                        <a:t>0.24</a:t>
                      </a:r>
                      <a:endParaRPr lang="en-US" dirty="0">
                        <a:solidFill>
                          <a:schemeClr val="tx1"/>
                        </a:solidFill>
                      </a:endParaRPr>
                    </a:p>
                  </a:txBody>
                  <a:tcPr anchor="ctr"/>
                </a:tc>
              </a:tr>
              <a:tr h="370840">
                <a:tc>
                  <a:txBody>
                    <a:bodyPr/>
                    <a:lstStyle/>
                    <a:p>
                      <a:pPr algn="ctr"/>
                      <a:r>
                        <a:rPr lang="en-US" b="1" dirty="0" smtClean="0">
                          <a:solidFill>
                            <a:schemeClr val="tx1"/>
                          </a:solidFill>
                        </a:rPr>
                        <a:t>P2</a:t>
                      </a:r>
                      <a:endParaRPr lang="en-US" b="1" dirty="0">
                        <a:solidFill>
                          <a:schemeClr val="tx1"/>
                        </a:solidFill>
                      </a:endParaRPr>
                    </a:p>
                  </a:txBody>
                  <a:tcPr anchor="ctr"/>
                </a:tc>
                <a:tc>
                  <a:txBody>
                    <a:bodyPr/>
                    <a:lstStyle/>
                    <a:p>
                      <a:pPr algn="ctr"/>
                      <a:r>
                        <a:rPr lang="en-US" dirty="0" smtClean="0">
                          <a:solidFill>
                            <a:schemeClr val="tx1"/>
                          </a:solidFill>
                        </a:rPr>
                        <a:t>0.23</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0.15</a:t>
                      </a:r>
                      <a:endParaRPr lang="en-US" dirty="0">
                        <a:solidFill>
                          <a:schemeClr val="tx1"/>
                        </a:solidFill>
                      </a:endParaRPr>
                    </a:p>
                  </a:txBody>
                  <a:tcPr anchor="ctr"/>
                </a:tc>
                <a:tc>
                  <a:txBody>
                    <a:bodyPr/>
                    <a:lstStyle/>
                    <a:p>
                      <a:pPr algn="ctr"/>
                      <a:r>
                        <a:rPr lang="en-US" dirty="0" smtClean="0">
                          <a:solidFill>
                            <a:schemeClr val="tx1"/>
                          </a:solidFill>
                        </a:rPr>
                        <a:t>0.19</a:t>
                      </a:r>
                      <a:endParaRPr lang="en-US" dirty="0">
                        <a:solidFill>
                          <a:schemeClr val="tx1"/>
                        </a:solidFill>
                      </a:endParaRPr>
                    </a:p>
                  </a:txBody>
                  <a:tcPr anchor="ctr"/>
                </a:tc>
                <a:tc>
                  <a:txBody>
                    <a:bodyPr/>
                    <a:lstStyle/>
                    <a:p>
                      <a:pPr algn="ctr"/>
                      <a:r>
                        <a:rPr lang="en-US" dirty="0" smtClean="0">
                          <a:solidFill>
                            <a:schemeClr val="tx1"/>
                          </a:solidFill>
                        </a:rPr>
                        <a:t>0.14</a:t>
                      </a:r>
                      <a:endParaRPr lang="en-US" dirty="0">
                        <a:solidFill>
                          <a:schemeClr val="tx1"/>
                        </a:solidFill>
                      </a:endParaRPr>
                    </a:p>
                  </a:txBody>
                  <a:tcPr anchor="ctr"/>
                </a:tc>
                <a:tc>
                  <a:txBody>
                    <a:bodyPr/>
                    <a:lstStyle/>
                    <a:p>
                      <a:pPr algn="ctr"/>
                      <a:r>
                        <a:rPr lang="en-US" dirty="0" smtClean="0">
                          <a:solidFill>
                            <a:schemeClr val="tx1"/>
                          </a:solidFill>
                        </a:rPr>
                        <a:t>0.24</a:t>
                      </a:r>
                      <a:endParaRPr lang="en-US" dirty="0">
                        <a:solidFill>
                          <a:schemeClr val="tx1"/>
                        </a:solidFill>
                      </a:endParaRPr>
                    </a:p>
                  </a:txBody>
                  <a:tcPr anchor="ctr"/>
                </a:tc>
              </a:tr>
              <a:tr h="370840">
                <a:tc>
                  <a:txBody>
                    <a:bodyPr/>
                    <a:lstStyle/>
                    <a:p>
                      <a:pPr algn="ctr"/>
                      <a:r>
                        <a:rPr lang="en-US" b="1" dirty="0" smtClean="0">
                          <a:solidFill>
                            <a:schemeClr val="tx1"/>
                          </a:solidFill>
                        </a:rPr>
                        <a:t>P3</a:t>
                      </a:r>
                      <a:endParaRPr lang="en-US" b="1" dirty="0">
                        <a:solidFill>
                          <a:schemeClr val="tx1"/>
                        </a:solidFill>
                      </a:endParaRPr>
                    </a:p>
                  </a:txBody>
                  <a:tcPr anchor="ctr"/>
                </a:tc>
                <a:tc>
                  <a:txBody>
                    <a:bodyPr/>
                    <a:lstStyle/>
                    <a:p>
                      <a:pPr algn="ctr"/>
                      <a:r>
                        <a:rPr lang="en-US" dirty="0" smtClean="0">
                          <a:solidFill>
                            <a:schemeClr val="tx1"/>
                          </a:solidFill>
                        </a:rPr>
                        <a:t>0.22</a:t>
                      </a:r>
                      <a:endParaRPr lang="en-US" dirty="0">
                        <a:solidFill>
                          <a:schemeClr val="tx1"/>
                        </a:solidFill>
                      </a:endParaRPr>
                    </a:p>
                  </a:txBody>
                  <a:tcPr anchor="ctr"/>
                </a:tc>
                <a:tc>
                  <a:txBody>
                    <a:bodyPr/>
                    <a:lstStyle/>
                    <a:p>
                      <a:pPr algn="ctr"/>
                      <a:r>
                        <a:rPr lang="en-US" dirty="0" smtClean="0">
                          <a:solidFill>
                            <a:schemeClr val="tx1"/>
                          </a:solidFill>
                        </a:rPr>
                        <a:t>0.15</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0.16</a:t>
                      </a:r>
                      <a:endParaRPr lang="en-US" dirty="0">
                        <a:solidFill>
                          <a:schemeClr val="tx1"/>
                        </a:solidFill>
                      </a:endParaRPr>
                    </a:p>
                  </a:txBody>
                  <a:tcPr anchor="ctr"/>
                </a:tc>
                <a:tc>
                  <a:txBody>
                    <a:bodyPr/>
                    <a:lstStyle/>
                    <a:p>
                      <a:pPr algn="ctr"/>
                      <a:r>
                        <a:rPr lang="en-US" dirty="0" smtClean="0">
                          <a:solidFill>
                            <a:schemeClr val="tx1"/>
                          </a:solidFill>
                        </a:rPr>
                        <a:t>0.29</a:t>
                      </a:r>
                      <a:endParaRPr lang="en-US" dirty="0">
                        <a:solidFill>
                          <a:schemeClr val="tx1"/>
                        </a:solidFill>
                      </a:endParaRPr>
                    </a:p>
                  </a:txBody>
                  <a:tcPr anchor="ctr"/>
                </a:tc>
                <a:tc>
                  <a:txBody>
                    <a:bodyPr/>
                    <a:lstStyle/>
                    <a:p>
                      <a:pPr algn="ctr"/>
                      <a:r>
                        <a:rPr lang="en-US" dirty="0" smtClean="0">
                          <a:solidFill>
                            <a:schemeClr val="tx1"/>
                          </a:solidFill>
                        </a:rPr>
                        <a:t>0.10</a:t>
                      </a:r>
                      <a:endParaRPr lang="en-US" dirty="0">
                        <a:solidFill>
                          <a:schemeClr val="tx1"/>
                        </a:solidFill>
                      </a:endParaRPr>
                    </a:p>
                  </a:txBody>
                  <a:tcPr anchor="ctr"/>
                </a:tc>
              </a:tr>
              <a:tr h="370840">
                <a:tc>
                  <a:txBody>
                    <a:bodyPr/>
                    <a:lstStyle/>
                    <a:p>
                      <a:pPr algn="ctr"/>
                      <a:r>
                        <a:rPr lang="en-US" b="1" dirty="0" smtClean="0">
                          <a:solidFill>
                            <a:schemeClr val="tx1"/>
                          </a:solidFill>
                        </a:rPr>
                        <a:t>P4</a:t>
                      </a:r>
                      <a:endParaRPr lang="en-US" b="1" dirty="0">
                        <a:solidFill>
                          <a:schemeClr val="tx1"/>
                        </a:solidFill>
                      </a:endParaRPr>
                    </a:p>
                  </a:txBody>
                  <a:tcPr anchor="ctr"/>
                </a:tc>
                <a:tc>
                  <a:txBody>
                    <a:bodyPr/>
                    <a:lstStyle/>
                    <a:p>
                      <a:pPr algn="ctr"/>
                      <a:r>
                        <a:rPr lang="en-US" dirty="0" smtClean="0">
                          <a:solidFill>
                            <a:schemeClr val="tx1"/>
                          </a:solidFill>
                        </a:rPr>
                        <a:t>0.37</a:t>
                      </a:r>
                      <a:endParaRPr lang="en-US" dirty="0">
                        <a:solidFill>
                          <a:schemeClr val="tx1"/>
                        </a:solidFill>
                      </a:endParaRPr>
                    </a:p>
                  </a:txBody>
                  <a:tcPr anchor="ctr"/>
                </a:tc>
                <a:tc>
                  <a:txBody>
                    <a:bodyPr/>
                    <a:lstStyle/>
                    <a:p>
                      <a:pPr algn="ctr"/>
                      <a:r>
                        <a:rPr lang="en-US" dirty="0" smtClean="0">
                          <a:solidFill>
                            <a:schemeClr val="tx1"/>
                          </a:solidFill>
                        </a:rPr>
                        <a:t>0.19</a:t>
                      </a:r>
                      <a:endParaRPr lang="en-US" dirty="0">
                        <a:solidFill>
                          <a:schemeClr val="tx1"/>
                        </a:solidFill>
                      </a:endParaRPr>
                    </a:p>
                  </a:txBody>
                  <a:tcPr anchor="ctr"/>
                </a:tc>
                <a:tc>
                  <a:txBody>
                    <a:bodyPr/>
                    <a:lstStyle/>
                    <a:p>
                      <a:pPr algn="ctr"/>
                      <a:r>
                        <a:rPr lang="en-US" dirty="0" smtClean="0">
                          <a:solidFill>
                            <a:schemeClr val="tx1"/>
                          </a:solidFill>
                        </a:rPr>
                        <a:t>0.16</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0.28</a:t>
                      </a:r>
                      <a:endParaRPr lang="en-US" dirty="0">
                        <a:solidFill>
                          <a:schemeClr val="tx1"/>
                        </a:solidFill>
                      </a:endParaRPr>
                    </a:p>
                  </a:txBody>
                  <a:tcPr anchor="ctr"/>
                </a:tc>
                <a:tc>
                  <a:txBody>
                    <a:bodyPr/>
                    <a:lstStyle/>
                    <a:p>
                      <a:pPr algn="ctr"/>
                      <a:r>
                        <a:rPr lang="en-US" dirty="0" smtClean="0">
                          <a:solidFill>
                            <a:schemeClr val="tx1"/>
                          </a:solidFill>
                        </a:rPr>
                        <a:t>0.22</a:t>
                      </a:r>
                      <a:endParaRPr lang="en-US" dirty="0">
                        <a:solidFill>
                          <a:schemeClr val="tx1"/>
                        </a:solidFill>
                      </a:endParaRPr>
                    </a:p>
                  </a:txBody>
                  <a:tcPr anchor="ctr"/>
                </a:tc>
              </a:tr>
              <a:tr h="370840">
                <a:tc>
                  <a:txBody>
                    <a:bodyPr/>
                    <a:lstStyle/>
                    <a:p>
                      <a:pPr algn="ctr"/>
                      <a:r>
                        <a:rPr lang="en-US" b="1" dirty="0" smtClean="0">
                          <a:solidFill>
                            <a:schemeClr val="tx1"/>
                          </a:solidFill>
                        </a:rPr>
                        <a:t>P5</a:t>
                      </a:r>
                      <a:endParaRPr lang="en-US" b="1" dirty="0">
                        <a:solidFill>
                          <a:schemeClr val="tx1"/>
                        </a:solidFill>
                      </a:endParaRPr>
                    </a:p>
                  </a:txBody>
                  <a:tcPr anchor="ctr"/>
                </a:tc>
                <a:tc>
                  <a:txBody>
                    <a:bodyPr/>
                    <a:lstStyle/>
                    <a:p>
                      <a:pPr algn="ctr"/>
                      <a:r>
                        <a:rPr lang="en-US" dirty="0" smtClean="0">
                          <a:solidFill>
                            <a:schemeClr val="tx1"/>
                          </a:solidFill>
                        </a:rPr>
                        <a:t>0.34</a:t>
                      </a:r>
                      <a:endParaRPr lang="en-US" dirty="0">
                        <a:solidFill>
                          <a:schemeClr val="tx1"/>
                        </a:solidFill>
                      </a:endParaRPr>
                    </a:p>
                  </a:txBody>
                  <a:tcPr anchor="ctr"/>
                </a:tc>
                <a:tc>
                  <a:txBody>
                    <a:bodyPr/>
                    <a:lstStyle/>
                    <a:p>
                      <a:pPr algn="ctr"/>
                      <a:r>
                        <a:rPr lang="en-US" dirty="0" smtClean="0">
                          <a:solidFill>
                            <a:schemeClr val="tx1"/>
                          </a:solidFill>
                        </a:rPr>
                        <a:t>0.14</a:t>
                      </a:r>
                      <a:endParaRPr lang="en-US" dirty="0">
                        <a:solidFill>
                          <a:schemeClr val="tx1"/>
                        </a:solidFill>
                      </a:endParaRPr>
                    </a:p>
                  </a:txBody>
                  <a:tcPr anchor="ctr"/>
                </a:tc>
                <a:tc>
                  <a:txBody>
                    <a:bodyPr/>
                    <a:lstStyle/>
                    <a:p>
                      <a:pPr algn="ctr"/>
                      <a:r>
                        <a:rPr lang="en-US" dirty="0" smtClean="0">
                          <a:solidFill>
                            <a:schemeClr val="tx1"/>
                          </a:solidFill>
                        </a:rPr>
                        <a:t>0.29</a:t>
                      </a:r>
                      <a:endParaRPr lang="en-US" dirty="0">
                        <a:solidFill>
                          <a:schemeClr val="tx1"/>
                        </a:solidFill>
                      </a:endParaRPr>
                    </a:p>
                  </a:txBody>
                  <a:tcPr anchor="ctr"/>
                </a:tc>
                <a:tc>
                  <a:txBody>
                    <a:bodyPr/>
                    <a:lstStyle/>
                    <a:p>
                      <a:pPr algn="ctr"/>
                      <a:r>
                        <a:rPr lang="en-US" dirty="0" smtClean="0">
                          <a:solidFill>
                            <a:schemeClr val="tx1"/>
                          </a:solidFill>
                        </a:rPr>
                        <a:t>0.28</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c>
                  <a:txBody>
                    <a:bodyPr/>
                    <a:lstStyle/>
                    <a:p>
                      <a:pPr algn="ctr"/>
                      <a:r>
                        <a:rPr lang="en-US" dirty="0" smtClean="0">
                          <a:solidFill>
                            <a:schemeClr val="tx1"/>
                          </a:solidFill>
                        </a:rPr>
                        <a:t>0.39</a:t>
                      </a:r>
                      <a:endParaRPr lang="en-US" dirty="0">
                        <a:solidFill>
                          <a:schemeClr val="tx1"/>
                        </a:solidFill>
                      </a:endParaRPr>
                    </a:p>
                  </a:txBody>
                  <a:tcPr anchor="ctr"/>
                </a:tc>
              </a:tr>
              <a:tr h="370840">
                <a:tc>
                  <a:txBody>
                    <a:bodyPr/>
                    <a:lstStyle/>
                    <a:p>
                      <a:pPr algn="ctr"/>
                      <a:r>
                        <a:rPr lang="en-US" b="1" dirty="0" smtClean="0">
                          <a:solidFill>
                            <a:schemeClr val="tx1"/>
                          </a:solidFill>
                        </a:rPr>
                        <a:t>P6</a:t>
                      </a:r>
                      <a:endParaRPr lang="en-US" b="1" dirty="0">
                        <a:solidFill>
                          <a:schemeClr val="tx1"/>
                        </a:solidFill>
                      </a:endParaRPr>
                    </a:p>
                  </a:txBody>
                  <a:tcPr anchor="ctr"/>
                </a:tc>
                <a:tc>
                  <a:txBody>
                    <a:bodyPr/>
                    <a:lstStyle/>
                    <a:p>
                      <a:pPr algn="ctr"/>
                      <a:r>
                        <a:rPr lang="en-US" dirty="0" smtClean="0">
                          <a:solidFill>
                            <a:schemeClr val="tx1"/>
                          </a:solidFill>
                        </a:rPr>
                        <a:t>0.24</a:t>
                      </a:r>
                      <a:endParaRPr lang="en-US" dirty="0">
                        <a:solidFill>
                          <a:schemeClr val="tx1"/>
                        </a:solidFill>
                      </a:endParaRPr>
                    </a:p>
                  </a:txBody>
                  <a:tcPr anchor="ctr"/>
                </a:tc>
                <a:tc>
                  <a:txBody>
                    <a:bodyPr/>
                    <a:lstStyle/>
                    <a:p>
                      <a:pPr algn="ctr"/>
                      <a:r>
                        <a:rPr lang="en-US" dirty="0" smtClean="0">
                          <a:solidFill>
                            <a:schemeClr val="tx1"/>
                          </a:solidFill>
                        </a:rPr>
                        <a:t>0.24</a:t>
                      </a:r>
                      <a:endParaRPr lang="en-US" dirty="0">
                        <a:solidFill>
                          <a:schemeClr val="tx1"/>
                        </a:solidFill>
                      </a:endParaRPr>
                    </a:p>
                  </a:txBody>
                  <a:tcPr anchor="ctr"/>
                </a:tc>
                <a:tc>
                  <a:txBody>
                    <a:bodyPr/>
                    <a:lstStyle/>
                    <a:p>
                      <a:pPr algn="ctr"/>
                      <a:r>
                        <a:rPr lang="en-US" dirty="0" smtClean="0">
                          <a:solidFill>
                            <a:schemeClr val="tx1"/>
                          </a:solidFill>
                        </a:rPr>
                        <a:t>0.10</a:t>
                      </a:r>
                      <a:endParaRPr lang="en-US" dirty="0">
                        <a:solidFill>
                          <a:schemeClr val="tx1"/>
                        </a:solidFill>
                      </a:endParaRPr>
                    </a:p>
                  </a:txBody>
                  <a:tcPr anchor="ctr"/>
                </a:tc>
                <a:tc>
                  <a:txBody>
                    <a:bodyPr/>
                    <a:lstStyle/>
                    <a:p>
                      <a:pPr algn="ctr"/>
                      <a:r>
                        <a:rPr lang="en-US" dirty="0" smtClean="0">
                          <a:solidFill>
                            <a:schemeClr val="tx1"/>
                          </a:solidFill>
                        </a:rPr>
                        <a:t>0.22</a:t>
                      </a:r>
                      <a:endParaRPr lang="en-US" dirty="0">
                        <a:solidFill>
                          <a:schemeClr val="tx1"/>
                        </a:solidFill>
                      </a:endParaRPr>
                    </a:p>
                  </a:txBody>
                  <a:tcPr anchor="ctr"/>
                </a:tc>
                <a:tc>
                  <a:txBody>
                    <a:bodyPr/>
                    <a:lstStyle/>
                    <a:p>
                      <a:pPr algn="ctr"/>
                      <a:r>
                        <a:rPr lang="en-US" dirty="0" smtClean="0">
                          <a:solidFill>
                            <a:schemeClr val="tx1"/>
                          </a:solidFill>
                        </a:rPr>
                        <a:t>0.39</a:t>
                      </a:r>
                      <a:endParaRPr lang="en-US" dirty="0">
                        <a:solidFill>
                          <a:schemeClr val="tx1"/>
                        </a:solidFill>
                      </a:endParaRPr>
                    </a:p>
                  </a:txBody>
                  <a:tcPr anchor="ctr"/>
                </a:tc>
                <a:tc>
                  <a:txBody>
                    <a:bodyPr/>
                    <a:lstStyle/>
                    <a:p>
                      <a:pPr algn="ctr"/>
                      <a:r>
                        <a:rPr lang="en-US" dirty="0" smtClean="0">
                          <a:solidFill>
                            <a:schemeClr val="tx1"/>
                          </a:solidFill>
                        </a:rPr>
                        <a:t>0</a:t>
                      </a:r>
                      <a:endParaRPr lang="en-US" dirty="0">
                        <a:solidFill>
                          <a:schemeClr val="tx1"/>
                        </a:solidFill>
                      </a:endParaRPr>
                    </a:p>
                  </a:txBody>
                  <a:tcPr anchor="ctr"/>
                </a:tc>
              </a:tr>
            </a:tbl>
          </a:graphicData>
        </a:graphic>
      </p:graphicFrame>
    </p:spTree>
    <p:extLst>
      <p:ext uri="{BB962C8B-B14F-4D97-AF65-F5344CB8AC3E}">
        <p14:creationId xmlns:p14="http://schemas.microsoft.com/office/powerpoint/2010/main" val="5258128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smtClean="0">
                <a:latin typeface="Helvetica" panose="020B0604020202030204" pitchFamily="34" charset="0"/>
                <a:ea typeface="方正兰亭细黑_GBK" pitchFamily="2" charset="-122"/>
              </a:rPr>
              <a:t>Ví dụ minh họa</a:t>
            </a:r>
            <a:endParaRPr lang="zh-CN" altLang="en-US" sz="2000" dirty="0">
              <a:latin typeface="Helvetica" panose="020B0604020202030204" pitchFamily="34" charset="0"/>
              <a:ea typeface="方正兰亭细黑_GBK" pitchFamily="2" charset="-122"/>
            </a:endParaRPr>
          </a:p>
        </p:txBody>
      </p:sp>
      <p:sp>
        <p:nvSpPr>
          <p:cNvPr id="8" name="TextBox 7">
            <a:extLst>
              <a:ext uri="{FF2B5EF4-FFF2-40B4-BE49-F238E27FC236}">
                <a16:creationId xmlns="" xmlns:a16="http://schemas.microsoft.com/office/drawing/2014/main" id="{AE00F8A2-4464-43BE-AECB-6AE7A6D265F3}"/>
              </a:ext>
            </a:extLst>
          </p:cNvPr>
          <p:cNvSpPr txBox="1"/>
          <p:nvPr/>
        </p:nvSpPr>
        <p:spPr>
          <a:xfrm>
            <a:off x="646880" y="911416"/>
            <a:ext cx="7847693" cy="830997"/>
          </a:xfrm>
          <a:prstGeom prst="rect">
            <a:avLst/>
          </a:prstGeom>
          <a:noFill/>
        </p:spPr>
        <p:txBody>
          <a:bodyPr wrap="square" rtlCol="0">
            <a:spAutoFit/>
          </a:bodyPr>
          <a:lstStyle/>
          <a:p>
            <a:pPr>
              <a:lnSpc>
                <a:spcPct val="150000"/>
              </a:lnSpc>
            </a:pPr>
            <a:r>
              <a:rPr lang="en-US" sz="1600" b="1" dirty="0" smtClean="0">
                <a:latin typeface="Arial" panose="020B0604020202020204" pitchFamily="34" charset="0"/>
                <a:cs typeface="Arial" panose="020B0604020202020204" pitchFamily="34" charset="0"/>
              </a:rPr>
              <a:t>Bước 1:</a:t>
            </a:r>
            <a:r>
              <a:rPr lang="en-US" sz="1600" dirty="0" smtClean="0">
                <a:latin typeface="Arial" panose="020B0604020202020204" pitchFamily="34" charset="0"/>
                <a:cs typeface="Arial" panose="020B0604020202020204" pitchFamily="34" charset="0"/>
              </a:rPr>
              <a:t> Mỗi điểm là một nhóm</a:t>
            </a:r>
          </a:p>
          <a:p>
            <a:pPr>
              <a:lnSpc>
                <a:spcPct val="150000"/>
              </a:lnSpc>
            </a:pPr>
            <a:r>
              <a:rPr lang="en-US" sz="1600" b="1" dirty="0" smtClean="0">
                <a:latin typeface="Arial" panose="020B0604020202020204" pitchFamily="34" charset="0"/>
                <a:cs typeface="Arial" panose="020B0604020202020204" pitchFamily="34" charset="0"/>
              </a:rPr>
              <a:t>Bước 2</a:t>
            </a:r>
            <a:r>
              <a:rPr lang="en-US" sz="1600" b="1" smtClean="0">
                <a:latin typeface="Arial" panose="020B0604020202020204" pitchFamily="34" charset="0"/>
                <a:cs typeface="Arial" panose="020B0604020202020204" pitchFamily="34" charset="0"/>
              </a:rPr>
              <a:t>:</a:t>
            </a:r>
            <a:r>
              <a:rPr lang="en-US" sz="1600" smtClean="0">
                <a:latin typeface="Arial" panose="020B0604020202020204" pitchFamily="34" charset="0"/>
                <a:cs typeface="Arial" panose="020B0604020202020204" pitchFamily="34" charset="0"/>
              </a:rPr>
              <a:t> </a:t>
            </a:r>
            <a:r>
              <a:rPr lang="en-US" sz="1600" smtClean="0">
                <a:latin typeface="Arial" panose="020B0604020202020204" pitchFamily="34" charset="0"/>
                <a:cs typeface="Arial" panose="020B0604020202020204" pitchFamily="34" charset="0"/>
              </a:rPr>
              <a:t>Xét </a:t>
            </a:r>
            <a:r>
              <a:rPr lang="en-US" sz="1600">
                <a:latin typeface="Arial" panose="020B0604020202020204" pitchFamily="34" charset="0"/>
                <a:cs typeface="Arial" panose="020B0604020202020204" pitchFamily="34" charset="0"/>
              </a:rPr>
              <a:t>khoảng cách giữa các nhóm </a:t>
            </a:r>
            <a:r>
              <a:rPr lang="en-US" sz="1600">
                <a:latin typeface="Arial" panose="020B0604020202020204" pitchFamily="34" charset="0"/>
                <a:cs typeface="Arial" panose="020B0604020202020204" pitchFamily="34" charset="0"/>
              </a:rPr>
              <a:t>với </a:t>
            </a:r>
            <a:r>
              <a:rPr lang="en-US" sz="1600" smtClean="0">
                <a:latin typeface="Arial" panose="020B0604020202020204" pitchFamily="34" charset="0"/>
                <a:cs typeface="Arial" panose="020B0604020202020204" pitchFamily="34" charset="0"/>
              </a:rPr>
              <a:t>nhau.</a:t>
            </a:r>
          </a:p>
        </p:txBody>
      </p:sp>
      <p:graphicFrame>
        <p:nvGraphicFramePr>
          <p:cNvPr id="10" name="Table 9"/>
          <p:cNvGraphicFramePr>
            <a:graphicFrameLocks noGrp="1"/>
          </p:cNvGraphicFramePr>
          <p:nvPr>
            <p:extLst>
              <p:ext uri="{D42A27DB-BD31-4B8C-83A1-F6EECF244321}">
                <p14:modId xmlns:p14="http://schemas.microsoft.com/office/powerpoint/2010/main" val="3866466359"/>
              </p:ext>
            </p:extLst>
          </p:nvPr>
        </p:nvGraphicFramePr>
        <p:xfrm>
          <a:off x="1519055" y="1797005"/>
          <a:ext cx="6048749" cy="2060177"/>
        </p:xfrm>
        <a:graphic>
          <a:graphicData uri="http://schemas.openxmlformats.org/drawingml/2006/table">
            <a:tbl>
              <a:tblPr firstRow="1" bandRow="1">
                <a:tableStyleId>{5C22544A-7EE6-4342-B048-85BDC9FD1C3A}</a:tableStyleId>
              </a:tblPr>
              <a:tblGrid>
                <a:gridCol w="864107"/>
                <a:gridCol w="864107"/>
                <a:gridCol w="864107"/>
                <a:gridCol w="864107"/>
                <a:gridCol w="864107"/>
                <a:gridCol w="864107"/>
                <a:gridCol w="864107"/>
              </a:tblGrid>
              <a:tr h="294311">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P1</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P6</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P1</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marL="0" indent="0"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P2</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P3</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0.10</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P4</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P5</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P6</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r>
            </a:tbl>
          </a:graphicData>
        </a:graphic>
      </p:graphicFrame>
      <p:sp>
        <p:nvSpPr>
          <p:cNvPr id="11" name="TextBox 10">
            <a:extLst>
              <a:ext uri="{FF2B5EF4-FFF2-40B4-BE49-F238E27FC236}">
                <a16:creationId xmlns="" xmlns:a16="http://schemas.microsoft.com/office/drawing/2014/main" id="{AE00F8A2-4464-43BE-AECB-6AE7A6D265F3}"/>
              </a:ext>
            </a:extLst>
          </p:cNvPr>
          <p:cNvSpPr txBox="1"/>
          <p:nvPr/>
        </p:nvSpPr>
        <p:spPr>
          <a:xfrm>
            <a:off x="646880" y="3941555"/>
            <a:ext cx="7847693" cy="1200329"/>
          </a:xfrm>
          <a:prstGeom prst="rect">
            <a:avLst/>
          </a:prstGeom>
          <a:noFill/>
        </p:spPr>
        <p:txBody>
          <a:bodyPr wrap="square" rtlCol="0">
            <a:spAutoFit/>
          </a:bodyPr>
          <a:lstStyle/>
          <a:p>
            <a:pPr marL="463550" indent="219075">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Ta thấy khoảng cách giữa điểm P3 và P6 là nhỏ nhất nên gộp chúng lại thành </a:t>
            </a:r>
            <a:r>
              <a:rPr lang="en-US" sz="1600">
                <a:latin typeface="Arial" panose="020B0604020202020204" pitchFamily="34" charset="0"/>
                <a:cs typeface="Arial" panose="020B0604020202020204" pitchFamily="34" charset="0"/>
              </a:rPr>
              <a:t>một </a:t>
            </a:r>
            <a:r>
              <a:rPr lang="en-US" sz="1600" smtClean="0">
                <a:latin typeface="Arial" panose="020B0604020202020204" pitchFamily="34" charset="0"/>
                <a:cs typeface="Arial" panose="020B0604020202020204" pitchFamily="34" charset="0"/>
              </a:rPr>
              <a:t>nhóm</a:t>
            </a:r>
          </a:p>
          <a:p>
            <a:pPr marL="463550" indent="219075">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Ta thu được các nhóm </a:t>
            </a:r>
            <a:r>
              <a:rPr lang="en-US" sz="1600" b="1" smtClean="0">
                <a:latin typeface="Arial" panose="020B0604020202020204" pitchFamily="34" charset="0"/>
                <a:cs typeface="Arial" panose="020B0604020202020204" pitchFamily="34" charset="0"/>
              </a:rPr>
              <a:t>{P1}</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{P2}</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{P4}</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{P5}</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{P3, P6}</a:t>
            </a:r>
            <a:r>
              <a:rPr lang="en-US" sz="160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
        <p:nvSpPr>
          <p:cNvPr id="7" name="Oval 6"/>
          <p:cNvSpPr/>
          <p:nvPr/>
        </p:nvSpPr>
        <p:spPr>
          <a:xfrm>
            <a:off x="4229530" y="3552714"/>
            <a:ext cx="642719" cy="33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29017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barn(inVertical)">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barn(inVertical)">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barn(inVertical)">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barn(inVertical)">
                                      <p:cBhvr>
                                        <p:cTn id="3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smtClean="0">
                <a:latin typeface="Helvetica" panose="020B0604020202030204" pitchFamily="34" charset="0"/>
                <a:ea typeface="方正兰亭细黑_GBK" pitchFamily="2" charset="-122"/>
              </a:rPr>
              <a:t>Ví dụ minh họa</a:t>
            </a:r>
            <a:endParaRPr lang="zh-CN" altLang="en-US" sz="2000" dirty="0">
              <a:latin typeface="Helvetica" panose="020B0604020202030204" pitchFamily="34" charset="0"/>
              <a:ea typeface="方正兰亭细黑_GBK" pitchFamily="2" charset="-122"/>
            </a:endParaRPr>
          </a:p>
        </p:txBody>
      </p:sp>
      <p:sp>
        <p:nvSpPr>
          <p:cNvPr id="8" name="TextBox 7">
            <a:extLst>
              <a:ext uri="{FF2B5EF4-FFF2-40B4-BE49-F238E27FC236}">
                <a16:creationId xmlns="" xmlns:a16="http://schemas.microsoft.com/office/drawing/2014/main" id="{AE00F8A2-4464-43BE-AECB-6AE7A6D265F3}"/>
              </a:ext>
            </a:extLst>
          </p:cNvPr>
          <p:cNvSpPr txBox="1"/>
          <p:nvPr/>
        </p:nvSpPr>
        <p:spPr>
          <a:xfrm>
            <a:off x="646880" y="911416"/>
            <a:ext cx="7847693" cy="785343"/>
          </a:xfrm>
          <a:prstGeom prst="rect">
            <a:avLst/>
          </a:prstGeom>
          <a:noFill/>
        </p:spPr>
        <p:txBody>
          <a:bodyPr wrap="square" rtlCol="0">
            <a:spAutoFit/>
          </a:bodyPr>
          <a:lstStyle/>
          <a:p>
            <a:pPr>
              <a:lnSpc>
                <a:spcPct val="150000"/>
              </a:lnSpc>
            </a:pPr>
            <a:r>
              <a:rPr lang="en-US" sz="1600" b="1" smtClean="0">
                <a:latin typeface="Arial" panose="020B0604020202020204" pitchFamily="34" charset="0"/>
                <a:cs typeface="Arial" panose="020B0604020202020204" pitchFamily="34" charset="0"/>
              </a:rPr>
              <a:t>Bước 3:</a:t>
            </a:r>
            <a:r>
              <a:rPr lang="en-US" sz="1600" smtClean="0">
                <a:latin typeface="Arial" panose="020B0604020202020204" pitchFamily="34" charset="0"/>
                <a:cs typeface="Arial" panose="020B0604020202020204" pitchFamily="34" charset="0"/>
              </a:rPr>
              <a:t> Tiếp tục thực hiện quy trình xét khoảng cách giữa các nhóm vì chưa thu được nhóm toàn bộ.</a:t>
            </a:r>
          </a:p>
        </p:txBody>
      </p:sp>
      <p:graphicFrame>
        <p:nvGraphicFramePr>
          <p:cNvPr id="7" name="Table 6"/>
          <p:cNvGraphicFramePr>
            <a:graphicFrameLocks noGrp="1"/>
          </p:cNvGraphicFramePr>
          <p:nvPr>
            <p:extLst>
              <p:ext uri="{D42A27DB-BD31-4B8C-83A1-F6EECF244321}">
                <p14:modId xmlns:p14="http://schemas.microsoft.com/office/powerpoint/2010/main" val="3609146091"/>
              </p:ext>
            </p:extLst>
          </p:nvPr>
        </p:nvGraphicFramePr>
        <p:xfrm>
          <a:off x="1596789" y="1714843"/>
          <a:ext cx="6048749" cy="2060177"/>
        </p:xfrm>
        <a:graphic>
          <a:graphicData uri="http://schemas.openxmlformats.org/drawingml/2006/table">
            <a:tbl>
              <a:tblPr firstRow="1" bandRow="1">
                <a:tableStyleId>{5C22544A-7EE6-4342-B048-85BDC9FD1C3A}</a:tableStyleId>
              </a:tblPr>
              <a:tblGrid>
                <a:gridCol w="864107"/>
                <a:gridCol w="864107"/>
                <a:gridCol w="864107"/>
                <a:gridCol w="864107"/>
                <a:gridCol w="864107"/>
                <a:gridCol w="864107"/>
                <a:gridCol w="864107"/>
              </a:tblGrid>
              <a:tr h="294311">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P1</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P6</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P1</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marL="0" indent="0"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P2</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P3</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P4</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P5</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P6</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r>
            </a:tbl>
          </a:graphicData>
        </a:graphic>
      </p:graphicFrame>
      <p:sp>
        <p:nvSpPr>
          <p:cNvPr id="9" name="Oval 8"/>
          <p:cNvSpPr/>
          <p:nvPr/>
        </p:nvSpPr>
        <p:spPr>
          <a:xfrm>
            <a:off x="3444148" y="3156936"/>
            <a:ext cx="642719" cy="33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 xmlns:a16="http://schemas.microsoft.com/office/drawing/2014/main" id="{AE00F8A2-4464-43BE-AECB-6AE7A6D265F3}"/>
              </a:ext>
            </a:extLst>
          </p:cNvPr>
          <p:cNvSpPr txBox="1"/>
          <p:nvPr/>
        </p:nvSpPr>
        <p:spPr>
          <a:xfrm>
            <a:off x="646880" y="3941555"/>
            <a:ext cx="7847693" cy="1200329"/>
          </a:xfrm>
          <a:prstGeom prst="rect">
            <a:avLst/>
          </a:prstGeom>
          <a:noFill/>
        </p:spPr>
        <p:txBody>
          <a:bodyPr wrap="square" rtlCol="0">
            <a:spAutoFit/>
          </a:bodyPr>
          <a:lstStyle/>
          <a:p>
            <a:pPr marL="463550" indent="219075">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Ta thấy khoảng cách giữa </a:t>
            </a:r>
            <a:r>
              <a:rPr lang="en-US" sz="1600">
                <a:latin typeface="Arial" panose="020B0604020202020204" pitchFamily="34" charset="0"/>
                <a:cs typeface="Arial" panose="020B0604020202020204" pitchFamily="34" charset="0"/>
              </a:rPr>
              <a:t>điểm </a:t>
            </a:r>
            <a:r>
              <a:rPr lang="en-US" sz="1600" smtClean="0">
                <a:latin typeface="Arial" panose="020B0604020202020204" pitchFamily="34" charset="0"/>
                <a:cs typeface="Arial" panose="020B0604020202020204" pitchFamily="34" charset="0"/>
              </a:rPr>
              <a:t>P2 </a:t>
            </a:r>
            <a:r>
              <a:rPr lang="en-US" sz="1600">
                <a:latin typeface="Arial" panose="020B0604020202020204" pitchFamily="34" charset="0"/>
                <a:cs typeface="Arial" panose="020B0604020202020204" pitchFamily="34" charset="0"/>
              </a:rPr>
              <a:t>và </a:t>
            </a:r>
            <a:r>
              <a:rPr lang="en-US" sz="1600" smtClean="0">
                <a:latin typeface="Arial" panose="020B0604020202020204" pitchFamily="34" charset="0"/>
                <a:cs typeface="Arial" panose="020B0604020202020204" pitchFamily="34" charset="0"/>
              </a:rPr>
              <a:t>P5 </a:t>
            </a:r>
            <a:r>
              <a:rPr lang="en-US" sz="1600">
                <a:latin typeface="Arial" panose="020B0604020202020204" pitchFamily="34" charset="0"/>
                <a:cs typeface="Arial" panose="020B0604020202020204" pitchFamily="34" charset="0"/>
              </a:rPr>
              <a:t>là nhỏ nhất nên gộp chúng lại thành </a:t>
            </a:r>
            <a:r>
              <a:rPr lang="en-US" sz="1600">
                <a:latin typeface="Arial" panose="020B0604020202020204" pitchFamily="34" charset="0"/>
                <a:cs typeface="Arial" panose="020B0604020202020204" pitchFamily="34" charset="0"/>
              </a:rPr>
              <a:t>một </a:t>
            </a:r>
            <a:r>
              <a:rPr lang="en-US" sz="1600" smtClean="0">
                <a:latin typeface="Arial" panose="020B0604020202020204" pitchFamily="34" charset="0"/>
                <a:cs typeface="Arial" panose="020B0604020202020204" pitchFamily="34" charset="0"/>
              </a:rPr>
              <a:t>nhóm</a:t>
            </a:r>
          </a:p>
          <a:p>
            <a:pPr marL="463550" indent="219075">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Ta thu được các nhóm </a:t>
            </a:r>
            <a:r>
              <a:rPr lang="en-US" sz="1600" b="1" smtClean="0">
                <a:latin typeface="Arial" panose="020B0604020202020204" pitchFamily="34" charset="0"/>
                <a:cs typeface="Arial" panose="020B0604020202020204" pitchFamily="34" charset="0"/>
              </a:rPr>
              <a:t>{P1}</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{P4}</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{P2, P5}</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{P3, P6}</a:t>
            </a:r>
            <a:r>
              <a:rPr lang="en-US" sz="160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034188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barn(inVertical)">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animEffect transition="in" filter="barn(inVertical)">
                                      <p:cBhvr>
                                        <p:cTn id="2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smtClean="0">
                <a:latin typeface="Helvetica" panose="020B0604020202030204" pitchFamily="34" charset="0"/>
                <a:ea typeface="方正兰亭细黑_GBK" pitchFamily="2" charset="-122"/>
              </a:rPr>
              <a:t>Ví dụ minh họa</a:t>
            </a:r>
            <a:endParaRPr lang="zh-CN" altLang="en-US" sz="2000" dirty="0">
              <a:latin typeface="Helvetica" panose="020B0604020202030204" pitchFamily="34" charset="0"/>
              <a:ea typeface="方正兰亭细黑_GBK" pitchFamily="2" charset="-122"/>
            </a:endParaRPr>
          </a:p>
        </p:txBody>
      </p:sp>
      <p:sp>
        <p:nvSpPr>
          <p:cNvPr id="10" name="TextBox 9">
            <a:extLst>
              <a:ext uri="{FF2B5EF4-FFF2-40B4-BE49-F238E27FC236}">
                <a16:creationId xmlns="" xmlns:a16="http://schemas.microsoft.com/office/drawing/2014/main" id="{AE00F8A2-4464-43BE-AECB-6AE7A6D265F3}"/>
              </a:ext>
            </a:extLst>
          </p:cNvPr>
          <p:cNvSpPr txBox="1"/>
          <p:nvPr/>
        </p:nvSpPr>
        <p:spPr>
          <a:xfrm>
            <a:off x="515257" y="911416"/>
            <a:ext cx="8113485" cy="4160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Quy trình vẫn tiếp tục vì chưa thu được nhóm toàn bộ.</a:t>
            </a:r>
          </a:p>
        </p:txBody>
      </p:sp>
      <p:graphicFrame>
        <p:nvGraphicFramePr>
          <p:cNvPr id="12" name="Table 11"/>
          <p:cNvGraphicFramePr>
            <a:graphicFrameLocks noGrp="1"/>
          </p:cNvGraphicFramePr>
          <p:nvPr>
            <p:extLst>
              <p:ext uri="{D42A27DB-BD31-4B8C-83A1-F6EECF244321}">
                <p14:modId xmlns:p14="http://schemas.microsoft.com/office/powerpoint/2010/main" val="3233326938"/>
              </p:ext>
            </p:extLst>
          </p:nvPr>
        </p:nvGraphicFramePr>
        <p:xfrm>
          <a:off x="1651381" y="1468894"/>
          <a:ext cx="6048749" cy="2060177"/>
        </p:xfrm>
        <a:graphic>
          <a:graphicData uri="http://schemas.openxmlformats.org/drawingml/2006/table">
            <a:tbl>
              <a:tblPr firstRow="1" bandRow="1">
                <a:tableStyleId>{5C22544A-7EE6-4342-B048-85BDC9FD1C3A}</a:tableStyleId>
              </a:tblPr>
              <a:tblGrid>
                <a:gridCol w="864107"/>
                <a:gridCol w="864107"/>
                <a:gridCol w="864107"/>
                <a:gridCol w="864107"/>
                <a:gridCol w="864107"/>
                <a:gridCol w="864107"/>
                <a:gridCol w="864107"/>
              </a:tblGrid>
              <a:tr h="294311">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P1</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P6</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P1</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marL="0" indent="0"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P2</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P3</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P4</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P5</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P6</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r>
            </a:tbl>
          </a:graphicData>
        </a:graphic>
      </p:graphicFrame>
      <p:sp>
        <p:nvSpPr>
          <p:cNvPr id="13" name="TextBox 12">
            <a:extLst>
              <a:ext uri="{FF2B5EF4-FFF2-40B4-BE49-F238E27FC236}">
                <a16:creationId xmlns="" xmlns:a16="http://schemas.microsoft.com/office/drawing/2014/main" id="{AE00F8A2-4464-43BE-AECB-6AE7A6D265F3}"/>
              </a:ext>
            </a:extLst>
          </p:cNvPr>
          <p:cNvSpPr txBox="1"/>
          <p:nvPr/>
        </p:nvSpPr>
        <p:spPr>
          <a:xfrm>
            <a:off x="515257" y="3670539"/>
            <a:ext cx="8113485"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Khoảng cách giữa {P2, P5} và {P3, P6} là nhỏ nhất nên gọp chúng lại với nhau.</a:t>
            </a:r>
          </a:p>
          <a:p>
            <a:pPr marL="463550">
              <a:lnSpc>
                <a:spcPct val="150000"/>
              </a:lnSpc>
            </a:pPr>
            <a:r>
              <a:rPr lang="en-US" sz="1600">
                <a:latin typeface="Arial" panose="020B0604020202020204" pitchFamily="34" charset="0"/>
                <a:cs typeface="Arial" panose="020B0604020202020204" pitchFamily="34" charset="0"/>
              </a:rPr>
              <a:t>m</a:t>
            </a:r>
            <a:r>
              <a:rPr lang="en-US" sz="1600" smtClean="0">
                <a:latin typeface="Arial" panose="020B0604020202020204" pitchFamily="34" charset="0"/>
                <a:cs typeface="Arial" panose="020B0604020202020204" pitchFamily="34" charset="0"/>
              </a:rPr>
              <a:t>in( </a:t>
            </a:r>
            <a:r>
              <a:rPr lang="en-US" sz="1600" b="1" smtClean="0">
                <a:latin typeface="Arial" panose="020B0604020202020204" pitchFamily="34" charset="0"/>
                <a:cs typeface="Arial" panose="020B0604020202020204" pitchFamily="34" charset="0"/>
              </a:rPr>
              <a:t>d(P2,P3)</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d(P2,P6)</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d(P5,P3)</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d(P5,P6)</a:t>
            </a:r>
            <a:r>
              <a:rPr lang="en-US" sz="1600" smtClean="0">
                <a:latin typeface="Arial" panose="020B0604020202020204" pitchFamily="34" charset="0"/>
                <a:cs typeface="Arial" panose="020B0604020202020204" pitchFamily="34" charset="0"/>
              </a:rPr>
              <a:t> ) = 0.15</a:t>
            </a:r>
            <a:endParaRPr lang="en-US" sz="16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Ta thu được các nhóm</a:t>
            </a:r>
            <a:r>
              <a:rPr lang="en-US" sz="160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{P1}</a:t>
            </a:r>
            <a:r>
              <a:rPr lang="en-US" sz="1600" smtClean="0">
                <a:latin typeface="Arial" panose="020B0604020202020204" pitchFamily="34" charset="0"/>
                <a:cs typeface="Arial" panose="020B0604020202020204" pitchFamily="34" charset="0"/>
              </a:rPr>
              <a:t>,</a:t>
            </a:r>
            <a:r>
              <a:rPr lang="en-US" sz="1600" b="1" smtClean="0">
                <a:latin typeface="Arial" panose="020B0604020202020204" pitchFamily="34" charset="0"/>
                <a:cs typeface="Arial" panose="020B0604020202020204" pitchFamily="34" charset="0"/>
              </a:rPr>
              <a:t> {P4}</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{P2, P3, P5, P6}</a:t>
            </a:r>
            <a:r>
              <a:rPr lang="en-US" sz="1600" smtClean="0">
                <a:latin typeface="Arial" panose="020B0604020202020204" pitchFamily="34" charset="0"/>
                <a:cs typeface="Arial" panose="020B0604020202020204" pitchFamily="34" charset="0"/>
              </a:rPr>
              <a:t>.</a:t>
            </a:r>
            <a:endParaRPr lang="en-US" sz="1600" b="1">
              <a:latin typeface="Arial" panose="020B0604020202020204" pitchFamily="34" charset="0"/>
              <a:cs typeface="Arial" panose="020B0604020202020204" pitchFamily="34" charset="0"/>
            </a:endParaRPr>
          </a:p>
        </p:txBody>
      </p:sp>
      <p:sp>
        <p:nvSpPr>
          <p:cNvPr id="15" name="Oval 14"/>
          <p:cNvSpPr/>
          <p:nvPr/>
        </p:nvSpPr>
        <p:spPr>
          <a:xfrm>
            <a:off x="3485092" y="2324414"/>
            <a:ext cx="642719" cy="33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71446" y="3225170"/>
            <a:ext cx="642719" cy="3339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80450" y="2340340"/>
            <a:ext cx="642719" cy="3339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066801" y="3213802"/>
            <a:ext cx="642719" cy="3339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381444"/>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barn(inVertical)">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barn(inVertical)">
                                      <p:cBhvr>
                                        <p:cTn id="31" dur="500"/>
                                        <p:tgtEl>
                                          <p:spTgt spid="13">
                                            <p:txEl>
                                              <p:pRg st="0" end="0"/>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xEl>
                                              <p:pRg st="1" end="1"/>
                                            </p:txEl>
                                          </p:spTgt>
                                        </p:tgtEl>
                                        <p:attrNameLst>
                                          <p:attrName>style.visibility</p:attrName>
                                        </p:attrNameLst>
                                      </p:cBhvr>
                                      <p:to>
                                        <p:strVal val="visible"/>
                                      </p:to>
                                    </p:set>
                                    <p:animEffect transition="in" filter="barn(inVertical)">
                                      <p:cBhvr>
                                        <p:cTn id="34" dur="500"/>
                                        <p:tgtEl>
                                          <p:spTgt spid="1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barn(inVertical)">
                                      <p:cBhvr>
                                        <p:cTn id="39"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6" grpId="0" animBg="1"/>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smtClean="0">
                <a:latin typeface="Helvetica" panose="020B0604020202030204" pitchFamily="34" charset="0"/>
                <a:ea typeface="方正兰亭细黑_GBK" pitchFamily="2" charset="-122"/>
              </a:rPr>
              <a:t>Ví dụ minh họa</a:t>
            </a:r>
            <a:endParaRPr lang="zh-CN" altLang="en-US" sz="2000" dirty="0">
              <a:latin typeface="Helvetica" panose="020B0604020202030204" pitchFamily="34" charset="0"/>
              <a:ea typeface="方正兰亭细黑_GBK" pitchFamily="2" charset="-122"/>
            </a:endParaRPr>
          </a:p>
        </p:txBody>
      </p:sp>
      <p:sp>
        <p:nvSpPr>
          <p:cNvPr id="10" name="TextBox 9">
            <a:extLst>
              <a:ext uri="{FF2B5EF4-FFF2-40B4-BE49-F238E27FC236}">
                <a16:creationId xmlns="" xmlns:a16="http://schemas.microsoft.com/office/drawing/2014/main" id="{AE00F8A2-4464-43BE-AECB-6AE7A6D265F3}"/>
              </a:ext>
            </a:extLst>
          </p:cNvPr>
          <p:cNvSpPr txBox="1"/>
          <p:nvPr/>
        </p:nvSpPr>
        <p:spPr>
          <a:xfrm>
            <a:off x="515257" y="911416"/>
            <a:ext cx="8113485" cy="4160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Quy trình vẫn tiếp tục vì chưa thu được nhóm toàn bộ.</a:t>
            </a:r>
          </a:p>
        </p:txBody>
      </p:sp>
      <p:graphicFrame>
        <p:nvGraphicFramePr>
          <p:cNvPr id="12" name="Table 11"/>
          <p:cNvGraphicFramePr>
            <a:graphicFrameLocks noGrp="1"/>
          </p:cNvGraphicFramePr>
          <p:nvPr>
            <p:extLst>
              <p:ext uri="{D42A27DB-BD31-4B8C-83A1-F6EECF244321}">
                <p14:modId xmlns:p14="http://schemas.microsoft.com/office/powerpoint/2010/main" val="2784113641"/>
              </p:ext>
            </p:extLst>
          </p:nvPr>
        </p:nvGraphicFramePr>
        <p:xfrm>
          <a:off x="1651381" y="1468894"/>
          <a:ext cx="6048749" cy="2060177"/>
        </p:xfrm>
        <a:graphic>
          <a:graphicData uri="http://schemas.openxmlformats.org/drawingml/2006/table">
            <a:tbl>
              <a:tblPr firstRow="1" bandRow="1">
                <a:tableStyleId>{5C22544A-7EE6-4342-B048-85BDC9FD1C3A}</a:tableStyleId>
              </a:tblPr>
              <a:tblGrid>
                <a:gridCol w="864107"/>
                <a:gridCol w="864107"/>
                <a:gridCol w="864107"/>
                <a:gridCol w="864107"/>
                <a:gridCol w="864107"/>
                <a:gridCol w="864107"/>
                <a:gridCol w="864107"/>
              </a:tblGrid>
              <a:tr h="294311">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P1</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P5</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P6</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P1</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marL="0" indent="0"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P2</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0.23</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P3</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P4</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0.37</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0.16</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P5</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0.34</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0.28</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r>
              <a:tr h="294311">
                <a:tc>
                  <a:txBody>
                    <a:bodyPr/>
                    <a:lstStyle/>
                    <a:p>
                      <a:pPr algn="ctr"/>
                      <a:r>
                        <a:rPr lang="en-US" sz="1100" b="1" dirty="0" smtClean="0">
                          <a:solidFill>
                            <a:schemeClr val="tx1"/>
                          </a:solidFill>
                        </a:rPr>
                        <a:t>P6</a:t>
                      </a:r>
                      <a:endParaRPr lang="en-US" sz="1100" b="1"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0.24</a:t>
                      </a:r>
                      <a:endParaRPr lang="en-US" sz="1100" dirty="0">
                        <a:solidFill>
                          <a:schemeClr val="tx1"/>
                        </a:solidFill>
                      </a:endParaRPr>
                    </a:p>
                  </a:txBody>
                  <a:tcPr marL="72570" marR="72570" marT="36285" marB="36285" anchor="ctr"/>
                </a:tc>
                <a:tc>
                  <a:txBody>
                    <a:bodyPr/>
                    <a:lstStyle/>
                    <a:p>
                      <a:pPr algn="ct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0.22</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0.39</a:t>
                      </a:r>
                      <a:endParaRPr lang="en-US" sz="1100" dirty="0">
                        <a:solidFill>
                          <a:schemeClr val="tx1"/>
                        </a:solidFill>
                      </a:endParaRPr>
                    </a:p>
                  </a:txBody>
                  <a:tcPr marL="72570" marR="72570" marT="36285" marB="36285" anchor="ctr"/>
                </a:tc>
                <a:tc>
                  <a:txBody>
                    <a:bodyPr/>
                    <a:lstStyle/>
                    <a:p>
                      <a:pPr algn="ctr"/>
                      <a:r>
                        <a:rPr lang="en-US" sz="1100" dirty="0" smtClean="0">
                          <a:solidFill>
                            <a:schemeClr val="tx1"/>
                          </a:solidFill>
                        </a:rPr>
                        <a:t>0</a:t>
                      </a:r>
                      <a:endParaRPr lang="en-US" sz="1100" dirty="0">
                        <a:solidFill>
                          <a:schemeClr val="tx1"/>
                        </a:solidFill>
                      </a:endParaRPr>
                    </a:p>
                  </a:txBody>
                  <a:tcPr marL="72570" marR="72570" marT="36285" marB="36285" anchor="ctr"/>
                </a:tc>
              </a:tr>
            </a:tbl>
          </a:graphicData>
        </a:graphic>
      </p:graphicFrame>
      <p:sp>
        <p:nvSpPr>
          <p:cNvPr id="13" name="TextBox 12">
            <a:extLst>
              <a:ext uri="{FF2B5EF4-FFF2-40B4-BE49-F238E27FC236}">
                <a16:creationId xmlns="" xmlns:a16="http://schemas.microsoft.com/office/drawing/2014/main" id="{AE00F8A2-4464-43BE-AECB-6AE7A6D265F3}"/>
              </a:ext>
            </a:extLst>
          </p:cNvPr>
          <p:cNvSpPr txBox="1"/>
          <p:nvPr/>
        </p:nvSpPr>
        <p:spPr>
          <a:xfrm>
            <a:off x="515257" y="3670539"/>
            <a:ext cx="8113485"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Khoảng cách giữa {P4} và {P2, P3, P5, P6} là nhỏ nhất nên gọp chúng lại với nhau.</a:t>
            </a:r>
          </a:p>
          <a:p>
            <a:pPr marL="463550">
              <a:lnSpc>
                <a:spcPct val="150000"/>
              </a:lnSpc>
            </a:pPr>
            <a:r>
              <a:rPr lang="en-US" sz="1600">
                <a:latin typeface="Arial" panose="020B0604020202020204" pitchFamily="34" charset="0"/>
                <a:cs typeface="Arial" panose="020B0604020202020204" pitchFamily="34" charset="0"/>
              </a:rPr>
              <a:t>m</a:t>
            </a:r>
            <a:r>
              <a:rPr lang="en-US" sz="1600" smtClean="0">
                <a:latin typeface="Arial" panose="020B0604020202020204" pitchFamily="34" charset="0"/>
                <a:cs typeface="Arial" panose="020B0604020202020204" pitchFamily="34" charset="0"/>
              </a:rPr>
              <a:t>in( </a:t>
            </a:r>
            <a:r>
              <a:rPr lang="en-US" sz="1600" b="1" smtClean="0">
                <a:latin typeface="Arial" panose="020B0604020202020204" pitchFamily="34" charset="0"/>
                <a:cs typeface="Arial" panose="020B0604020202020204" pitchFamily="34" charset="0"/>
              </a:rPr>
              <a:t>d(P4,P2)</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d(P4,P3)</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d(P4,P5)</a:t>
            </a:r>
            <a:r>
              <a:rPr lang="en-US" sz="1600" smtClean="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d(P4,P6)</a:t>
            </a:r>
            <a:r>
              <a:rPr lang="en-US" sz="1600" smtClean="0">
                <a:latin typeface="Arial" panose="020B0604020202020204" pitchFamily="34" charset="0"/>
                <a:cs typeface="Arial" panose="020B0604020202020204" pitchFamily="34" charset="0"/>
              </a:rPr>
              <a:t> ) = 0.16</a:t>
            </a:r>
            <a:endParaRPr lang="en-US" sz="160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600">
                <a:latin typeface="Arial" panose="020B0604020202020204" pitchFamily="34" charset="0"/>
                <a:cs typeface="Arial" panose="020B0604020202020204" pitchFamily="34" charset="0"/>
              </a:rPr>
              <a:t>Ta thu được các nhóm</a:t>
            </a:r>
            <a:r>
              <a:rPr lang="en-US" sz="1600">
                <a:latin typeface="Arial" panose="020B0604020202020204" pitchFamily="34" charset="0"/>
                <a:cs typeface="Arial" panose="020B0604020202020204" pitchFamily="34" charset="0"/>
              </a:rPr>
              <a:t>: </a:t>
            </a:r>
            <a:r>
              <a:rPr lang="en-US" sz="1600" b="1" smtClean="0">
                <a:latin typeface="Arial" panose="020B0604020202020204" pitchFamily="34" charset="0"/>
                <a:cs typeface="Arial" panose="020B0604020202020204" pitchFamily="34" charset="0"/>
              </a:rPr>
              <a:t>{P1}</a:t>
            </a:r>
            <a:r>
              <a:rPr lang="en-US" sz="1600" smtClean="0">
                <a:latin typeface="Arial" panose="020B0604020202020204" pitchFamily="34" charset="0"/>
                <a:cs typeface="Arial" panose="020B0604020202020204" pitchFamily="34" charset="0"/>
              </a:rPr>
              <a:t>,</a:t>
            </a:r>
            <a:r>
              <a:rPr lang="en-US" sz="1600" b="1" smtClean="0">
                <a:latin typeface="Arial" panose="020B0604020202020204" pitchFamily="34" charset="0"/>
                <a:cs typeface="Arial" panose="020B0604020202020204" pitchFamily="34" charset="0"/>
              </a:rPr>
              <a:t> {P2, P3, P4, P5, P6}</a:t>
            </a:r>
            <a:r>
              <a:rPr lang="en-US" sz="1600" smtClean="0">
                <a:latin typeface="Arial" panose="020B0604020202020204" pitchFamily="34" charset="0"/>
                <a:cs typeface="Arial" panose="020B0604020202020204" pitchFamily="34" charset="0"/>
              </a:rPr>
              <a:t>.</a:t>
            </a:r>
            <a:endParaRPr lang="en-US" sz="1600" b="1">
              <a:latin typeface="Arial" panose="020B0604020202020204" pitchFamily="34" charset="0"/>
              <a:cs typeface="Arial" panose="020B0604020202020204" pitchFamily="34" charset="0"/>
            </a:endParaRPr>
          </a:p>
        </p:txBody>
      </p:sp>
      <p:sp>
        <p:nvSpPr>
          <p:cNvPr id="8" name="Oval 7"/>
          <p:cNvSpPr/>
          <p:nvPr/>
        </p:nvSpPr>
        <p:spPr>
          <a:xfrm>
            <a:off x="5232014" y="2024165"/>
            <a:ext cx="642719" cy="3339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18360" y="2338056"/>
            <a:ext cx="642719" cy="33391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04718" y="2911266"/>
            <a:ext cx="642719" cy="3339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191066" y="3225170"/>
            <a:ext cx="642719" cy="33391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330758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arn(inVertical)">
                                      <p:cBhvr>
                                        <p:cTn id="20" dur="5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inVertical)">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Effect transition="in" filter="barn(inVertical)">
                                      <p:cBhvr>
                                        <p:cTn id="31" dur="500"/>
                                        <p:tgtEl>
                                          <p:spTgt spid="13">
                                            <p:txEl>
                                              <p:pRg st="0" end="0"/>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13">
                                            <p:txEl>
                                              <p:pRg st="1" end="1"/>
                                            </p:txEl>
                                          </p:spTgt>
                                        </p:tgtEl>
                                        <p:attrNameLst>
                                          <p:attrName>style.visibility</p:attrName>
                                        </p:attrNameLst>
                                      </p:cBhvr>
                                      <p:to>
                                        <p:strVal val="visible"/>
                                      </p:to>
                                    </p:set>
                                    <p:animEffect transition="in" filter="barn(inVertical)">
                                      <p:cBhvr>
                                        <p:cTn id="34" dur="500"/>
                                        <p:tgtEl>
                                          <p:spTgt spid="13">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Effect transition="in" filter="barn(inVertical)">
                                      <p:cBhvr>
                                        <p:cTn id="39"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animBg="1"/>
      <p:bldP spid="9" grpId="0" animBg="1"/>
      <p:bldP spid="11"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31356" y="828360"/>
            <a:ext cx="5912643" cy="331893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endParaRPr lang="zh-CN" altLang="en-US">
              <a:latin typeface="Helvetica" panose="020B0604020202030204" pitchFamily="34" charset="0"/>
            </a:endParaRPr>
          </a:p>
        </p:txBody>
      </p:sp>
      <p:sp>
        <p:nvSpPr>
          <p:cNvPr id="19" name="MH_Others_2"/>
          <p:cNvSpPr txBox="1"/>
          <p:nvPr>
            <p:custDataLst>
              <p:tags r:id="rId1"/>
            </p:custDataLst>
          </p:nvPr>
        </p:nvSpPr>
        <p:spPr>
          <a:xfrm>
            <a:off x="680368" y="2315708"/>
            <a:ext cx="2550989" cy="525301"/>
          </a:xfrm>
          <a:prstGeom prst="rect">
            <a:avLst/>
          </a:prstGeom>
          <a:noFill/>
        </p:spPr>
        <p:txBody>
          <a:bodyPr wrap="square" lIns="0" tIns="0" rIns="0" bIns="0">
            <a:spAutoFit/>
          </a:bodyPr>
          <a:lstStyle/>
          <a:p>
            <a:pPr algn="ctr">
              <a:defRPr/>
            </a:pPr>
            <a:r>
              <a:rPr lang="en-US" altLang="zh-CN" sz="3400" b="1" dirty="0" err="1">
                <a:solidFill>
                  <a:schemeClr val="accent1">
                    <a:lumMod val="50000"/>
                  </a:schemeClr>
                </a:solidFill>
                <a:latin typeface="Helvetica" panose="020B0604020202030204" pitchFamily="34" charset="0"/>
                <a:ea typeface="微软雅黑" panose="020B0503020204020204" pitchFamily="34" charset="-122"/>
                <a:sym typeface="Arial" panose="020B0604020202020204" pitchFamily="34" charset="0"/>
              </a:rPr>
              <a:t>Nội</a:t>
            </a:r>
            <a:r>
              <a:rPr lang="en-US" altLang="zh-CN" sz="3400" b="1" dirty="0">
                <a:solidFill>
                  <a:schemeClr val="accent1">
                    <a:lumMod val="50000"/>
                  </a:schemeClr>
                </a:solidFill>
                <a:latin typeface="Helvetica" panose="020B0604020202030204" pitchFamily="34" charset="0"/>
                <a:ea typeface="微软雅黑" panose="020B0503020204020204" pitchFamily="34" charset="-122"/>
                <a:sym typeface="Arial" panose="020B0604020202020204" pitchFamily="34" charset="0"/>
              </a:rPr>
              <a:t> </a:t>
            </a:r>
            <a:r>
              <a:rPr lang="en-US" altLang="zh-CN" sz="3400" b="1" dirty="0" err="1">
                <a:solidFill>
                  <a:schemeClr val="accent1">
                    <a:lumMod val="50000"/>
                  </a:schemeClr>
                </a:solidFill>
                <a:latin typeface="Helvetica" panose="020B0604020202030204" pitchFamily="34" charset="0"/>
                <a:ea typeface="微软雅黑" panose="020B0503020204020204" pitchFamily="34" charset="-122"/>
                <a:sym typeface="Arial" panose="020B0604020202020204" pitchFamily="34" charset="0"/>
              </a:rPr>
              <a:t>dụng</a:t>
            </a:r>
            <a:endParaRPr lang="zh-CN" altLang="en-US" sz="3400" b="1" dirty="0">
              <a:solidFill>
                <a:schemeClr val="accent1">
                  <a:lumMod val="50000"/>
                </a:schemeClr>
              </a:solidFill>
              <a:latin typeface="Helvetica" panose="020B0604020202030204" pitchFamily="34" charset="0"/>
              <a:ea typeface="微软雅黑" panose="020B0503020204020204" pitchFamily="34" charset="-122"/>
              <a:sym typeface="Arial" panose="020B0604020202020204" pitchFamily="34" charset="0"/>
            </a:endParaRPr>
          </a:p>
        </p:txBody>
      </p:sp>
      <p:sp>
        <p:nvSpPr>
          <p:cNvPr id="13" name="MH_Entry_1"/>
          <p:cNvSpPr/>
          <p:nvPr>
            <p:custDataLst>
              <p:tags r:id="rId2"/>
            </p:custDataLst>
          </p:nvPr>
        </p:nvSpPr>
        <p:spPr>
          <a:xfrm>
            <a:off x="3989148" y="2256288"/>
            <a:ext cx="3090472" cy="2616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3.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Sơ</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lược</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về</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thuật</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toán</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endParaRPr lang="zh-CN" altLang="en-US" sz="800" b="1" dirty="0">
              <a:solidFill>
                <a:schemeClr val="bg1"/>
              </a:solidFill>
              <a:latin typeface="Helvetica" panose="020B0604020202030204" pitchFamily="34" charset="0"/>
              <a:ea typeface="微软雅黑" panose="020B0503020204020204" pitchFamily="34" charset="-122"/>
              <a:sym typeface="Arial" panose="020B0604020202020204" pitchFamily="34" charset="0"/>
            </a:endParaRPr>
          </a:p>
        </p:txBody>
      </p:sp>
      <p:sp>
        <p:nvSpPr>
          <p:cNvPr id="14" name="MH_Entry_2"/>
          <p:cNvSpPr/>
          <p:nvPr>
            <p:custDataLst>
              <p:tags r:id="rId3"/>
            </p:custDataLst>
          </p:nvPr>
        </p:nvSpPr>
        <p:spPr>
          <a:xfrm>
            <a:off x="4007254" y="941772"/>
            <a:ext cx="3090472" cy="2616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1. Ý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tưởng</a:t>
            </a:r>
            <a:endParaRPr lang="zh-CN" altLang="en-US" sz="800" b="1" dirty="0">
              <a:solidFill>
                <a:schemeClr val="bg1"/>
              </a:solidFill>
              <a:latin typeface="Helvetica" panose="020B0604020202030204" pitchFamily="34" charset="0"/>
              <a:ea typeface="微软雅黑" panose="020B0503020204020204" pitchFamily="34" charset="-122"/>
              <a:sym typeface="Arial" panose="020B0604020202020204" pitchFamily="34" charset="0"/>
            </a:endParaRPr>
          </a:p>
        </p:txBody>
      </p:sp>
      <p:sp>
        <p:nvSpPr>
          <p:cNvPr id="15" name="MH_Entry_3"/>
          <p:cNvSpPr/>
          <p:nvPr>
            <p:custDataLst>
              <p:tags r:id="rId4"/>
            </p:custDataLst>
          </p:nvPr>
        </p:nvSpPr>
        <p:spPr>
          <a:xfrm>
            <a:off x="3998201" y="1559673"/>
            <a:ext cx="3090472" cy="26265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2.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Phân</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cụm</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dữ</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liệu</a:t>
            </a:r>
            <a:endParaRPr lang="zh-CN" altLang="en-US" sz="800" b="1" dirty="0">
              <a:solidFill>
                <a:schemeClr val="bg1"/>
              </a:solidFill>
              <a:latin typeface="Helvetica" panose="020B0604020202030204" pitchFamily="34" charset="0"/>
              <a:ea typeface="微软雅黑" panose="020B0503020204020204" pitchFamily="34" charset="-122"/>
              <a:sym typeface="Arial" panose="020B0604020202020204" pitchFamily="34" charset="0"/>
            </a:endParaRPr>
          </a:p>
        </p:txBody>
      </p:sp>
      <p:sp>
        <p:nvSpPr>
          <p:cNvPr id="16" name="MH_Entry_4"/>
          <p:cNvSpPr/>
          <p:nvPr>
            <p:custDataLst>
              <p:tags r:id="rId5"/>
            </p:custDataLst>
          </p:nvPr>
        </p:nvSpPr>
        <p:spPr>
          <a:xfrm>
            <a:off x="3989148" y="2936529"/>
            <a:ext cx="3090472" cy="2616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4.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Mô</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tả</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thuật</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toán</a:t>
            </a:r>
            <a:endParaRPr lang="zh-CN" altLang="en-US" sz="800" b="1" dirty="0">
              <a:solidFill>
                <a:schemeClr val="bg1"/>
              </a:solidFill>
              <a:latin typeface="Helvetica" panose="020B0604020202030204" pitchFamily="34" charset="0"/>
              <a:ea typeface="微软雅黑" panose="020B0503020204020204" pitchFamily="34" charset="-122"/>
              <a:sym typeface="Arial" panose="020B0604020202020204" pitchFamily="34" charset="0"/>
            </a:endParaRPr>
          </a:p>
        </p:txBody>
      </p:sp>
      <p:sp>
        <p:nvSpPr>
          <p:cNvPr id="8" name="MH_Entry_4"/>
          <p:cNvSpPr/>
          <p:nvPr>
            <p:custDataLst>
              <p:tags r:id="rId6"/>
            </p:custDataLst>
          </p:nvPr>
        </p:nvSpPr>
        <p:spPr>
          <a:xfrm>
            <a:off x="3989148" y="3604970"/>
            <a:ext cx="3090472" cy="26161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34255 w 2520280"/>
              <a:gd name="connsiteY4" fmla="*/ 0 h 1872208"/>
              <a:gd name="connsiteX5" fmla="*/ 0 w 2520280"/>
              <a:gd name="connsiteY5"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7 w 2520280"/>
              <a:gd name="connsiteY4" fmla="*/ 6036 h 1872208"/>
              <a:gd name="connsiteX5" fmla="*/ 0 w 2520280"/>
              <a:gd name="connsiteY5" fmla="*/ 0 h 1872208"/>
              <a:gd name="connsiteX0" fmla="*/ 0 w 2520280"/>
              <a:gd name="connsiteY0" fmla="*/ 1890314 h 1890314"/>
              <a:gd name="connsiteX1" fmla="*/ 2520280 w 2520280"/>
              <a:gd name="connsiteY1" fmla="*/ 1890314 h 1890314"/>
              <a:gd name="connsiteX2" fmla="*/ 0 w 2520280"/>
              <a:gd name="connsiteY2" fmla="*/ 1890314 h 1890314"/>
              <a:gd name="connsiteX3" fmla="*/ 0 w 2520280"/>
              <a:gd name="connsiteY3" fmla="*/ 18106 h 1890314"/>
              <a:gd name="connsiteX4" fmla="*/ 53304 w 2520280"/>
              <a:gd name="connsiteY4" fmla="*/ 0 h 1890314"/>
              <a:gd name="connsiteX5" fmla="*/ 0 w 2520280"/>
              <a:gd name="connsiteY5" fmla="*/ 18106 h 1890314"/>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916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lvl="0"/>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5.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Ví</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dụ</a:t>
            </a:r>
            <a:r>
              <a:rPr lang="en-US" altLang="zh-CN" sz="1700" b="1" dirty="0">
                <a:solidFill>
                  <a:schemeClr val="bg1"/>
                </a:solidFill>
                <a:latin typeface="Helvetica" panose="020B0604020202030204" pitchFamily="34" charset="0"/>
                <a:ea typeface="微软雅黑" panose="020B0503020204020204" pitchFamily="34" charset="-122"/>
                <a:sym typeface="Arial" panose="020B0604020202020204" pitchFamily="34" charset="0"/>
              </a:rPr>
              <a:t> minh </a:t>
            </a:r>
            <a:r>
              <a:rPr lang="en-US" altLang="zh-CN" sz="1700" b="1" dirty="0" err="1">
                <a:solidFill>
                  <a:schemeClr val="bg1"/>
                </a:solidFill>
                <a:latin typeface="Helvetica" panose="020B0604020202030204" pitchFamily="34" charset="0"/>
                <a:ea typeface="微软雅黑" panose="020B0503020204020204" pitchFamily="34" charset="-122"/>
                <a:sym typeface="Arial" panose="020B0604020202020204" pitchFamily="34" charset="0"/>
              </a:rPr>
              <a:t>họa</a:t>
            </a:r>
            <a:endParaRPr lang="zh-CN" altLang="en-US" sz="800" b="1" dirty="0">
              <a:solidFill>
                <a:schemeClr val="bg1"/>
              </a:solidFill>
              <a:latin typeface="Helvetica" panose="020B060402020203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3754215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56" presetClass="entr" presetSubtype="0" fill="hold" grpId="0" nodeType="withEffect">
                                  <p:stCondLst>
                                    <p:cond delay="0"/>
                                  </p:stCondLst>
                                  <p:iterate type="lt">
                                    <p:tmPct val="10000"/>
                                  </p:iterate>
                                  <p:childTnLst>
                                    <p:set>
                                      <p:cBhvr>
                                        <p:cTn id="10" dur="1" fill="hold">
                                          <p:stCondLst>
                                            <p:cond delay="0"/>
                                          </p:stCondLst>
                                        </p:cTn>
                                        <p:tgtEl>
                                          <p:spTgt spid="19"/>
                                        </p:tgtEl>
                                        <p:attrNameLst>
                                          <p:attrName>style.visibility</p:attrName>
                                        </p:attrNameLst>
                                      </p:cBhvr>
                                      <p:to>
                                        <p:strVal val="visible"/>
                                      </p:to>
                                    </p:set>
                                    <p:anim by="(-#ppt_w*2)" calcmode="lin" valueType="num">
                                      <p:cBhvr rctx="PPT">
                                        <p:cTn id="11" dur="500" autoRev="1" fill="hold">
                                          <p:stCondLst>
                                            <p:cond delay="0"/>
                                          </p:stCondLst>
                                        </p:cTn>
                                        <p:tgtEl>
                                          <p:spTgt spid="19"/>
                                        </p:tgtEl>
                                        <p:attrNameLst>
                                          <p:attrName>ppt_w</p:attrName>
                                        </p:attrNameLst>
                                      </p:cBhvr>
                                    </p:anim>
                                    <p:anim by="(#ppt_w*0.50)" calcmode="lin" valueType="num">
                                      <p:cBhvr>
                                        <p:cTn id="12" dur="500" decel="50000" autoRev="1" fill="hold">
                                          <p:stCondLst>
                                            <p:cond delay="0"/>
                                          </p:stCondLst>
                                        </p:cTn>
                                        <p:tgtEl>
                                          <p:spTgt spid="19"/>
                                        </p:tgtEl>
                                        <p:attrNameLst>
                                          <p:attrName>ppt_x</p:attrName>
                                        </p:attrNameLst>
                                      </p:cBhvr>
                                    </p:anim>
                                    <p:anim from="(-#ppt_h/2)" to="(#ppt_y)" calcmode="lin" valueType="num">
                                      <p:cBhvr>
                                        <p:cTn id="13" dur="1000" fill="hold">
                                          <p:stCondLst>
                                            <p:cond delay="0"/>
                                          </p:stCondLst>
                                        </p:cTn>
                                        <p:tgtEl>
                                          <p:spTgt spid="19"/>
                                        </p:tgtEl>
                                        <p:attrNameLst>
                                          <p:attrName>ppt_y</p:attrName>
                                        </p:attrNameLst>
                                      </p:cBhvr>
                                    </p:anim>
                                    <p:animRot by="21600000">
                                      <p:cBhvr>
                                        <p:cTn id="14" dur="1000" fill="hold">
                                          <p:stCondLst>
                                            <p:cond delay="0"/>
                                          </p:stCondLst>
                                        </p:cTn>
                                        <p:tgtEl>
                                          <p:spTgt spid="19"/>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arn(inVertic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p:bldP spid="13" grpId="0"/>
      <p:bldP spid="14" grpId="0"/>
      <p:bldP spid="15" grpId="0"/>
      <p:bldP spid="1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smtClean="0">
                <a:latin typeface="Helvetica" panose="020B0604020202030204" pitchFamily="34" charset="0"/>
                <a:ea typeface="方正兰亭细黑_GBK" pitchFamily="2" charset="-122"/>
              </a:rPr>
              <a:t>Ví dụ minh họa</a:t>
            </a:r>
            <a:endParaRPr lang="zh-CN" altLang="en-US" sz="2000" dirty="0">
              <a:latin typeface="Helvetica" panose="020B0604020202030204" pitchFamily="34" charset="0"/>
              <a:ea typeface="方正兰亭细黑_GBK" pitchFamily="2" charset="-122"/>
            </a:endParaRPr>
          </a:p>
        </p:txBody>
      </p:sp>
      <p:sp>
        <p:nvSpPr>
          <p:cNvPr id="10" name="TextBox 9">
            <a:extLst>
              <a:ext uri="{FF2B5EF4-FFF2-40B4-BE49-F238E27FC236}">
                <a16:creationId xmlns="" xmlns:a16="http://schemas.microsoft.com/office/drawing/2014/main" id="{AE00F8A2-4464-43BE-AECB-6AE7A6D265F3}"/>
              </a:ext>
            </a:extLst>
          </p:cNvPr>
          <p:cNvSpPr txBox="1"/>
          <p:nvPr/>
        </p:nvSpPr>
        <p:spPr>
          <a:xfrm>
            <a:off x="515257" y="911416"/>
            <a:ext cx="8113485" cy="15696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smtClean="0">
                <a:latin typeface="Arial" panose="020B0604020202020204" pitchFamily="34" charset="0"/>
                <a:cs typeface="Arial" panose="020B0604020202020204" pitchFamily="34" charset="0"/>
              </a:rPr>
              <a:t>Cuối cùng ta gộp hai nhóm còn lại với nhau và thu được kết quả </a:t>
            </a:r>
            <a:r>
              <a:rPr lang="en-US" sz="1600" b="1" smtClean="0">
                <a:latin typeface="Arial" panose="020B0604020202020204" pitchFamily="34" charset="0"/>
                <a:cs typeface="Arial" panose="020B0604020202020204" pitchFamily="34" charset="0"/>
              </a:rPr>
              <a:t>{P1</a:t>
            </a:r>
            <a:r>
              <a:rPr lang="en-US" sz="1600" b="1">
                <a:latin typeface="Arial" panose="020B0604020202020204" pitchFamily="34" charset="0"/>
                <a:cs typeface="Arial" panose="020B0604020202020204" pitchFamily="34" charset="0"/>
              </a:rPr>
              <a:t>, P2, P3, P4, P5, </a:t>
            </a:r>
            <a:r>
              <a:rPr lang="en-US" sz="1600" b="1">
                <a:latin typeface="Arial" panose="020B0604020202020204" pitchFamily="34" charset="0"/>
                <a:cs typeface="Arial" panose="020B0604020202020204" pitchFamily="34" charset="0"/>
              </a:rPr>
              <a:t>P6</a:t>
            </a:r>
            <a:r>
              <a:rPr lang="en-US" sz="1600" b="1" smtClean="0">
                <a:latin typeface="Arial" panose="020B0604020202020204" pitchFamily="34" charset="0"/>
                <a:cs typeface="Arial" panose="020B0604020202020204" pitchFamily="34" charset="0"/>
              </a:rPr>
              <a:t>}</a:t>
            </a:r>
            <a:r>
              <a:rPr lang="en-US" sz="1600" smtClean="0">
                <a:latin typeface="Arial" panose="020B0604020202020204" pitchFamily="34" charset="0"/>
                <a:cs typeface="Arial" panose="020B0604020202020204" pitchFamily="34" charset="0"/>
              </a:rPr>
              <a:t>.</a:t>
            </a:r>
          </a:p>
          <a:p>
            <a:pPr>
              <a:lnSpc>
                <a:spcPct val="150000"/>
              </a:lnSpc>
            </a:pPr>
            <a:endParaRPr lang="en-US" sz="1600" smtClean="0">
              <a:latin typeface="Arial" panose="020B0604020202020204" pitchFamily="34" charset="0"/>
              <a:cs typeface="Arial" panose="020B0604020202020204" pitchFamily="34" charset="0"/>
            </a:endParaRPr>
          </a:p>
          <a:p>
            <a:pPr>
              <a:lnSpc>
                <a:spcPct val="150000"/>
              </a:lnSpc>
            </a:pPr>
            <a:r>
              <a:rPr lang="en-US" sz="1600" b="1">
                <a:latin typeface="Arial" panose="020B0604020202020204" pitchFamily="34" charset="0"/>
                <a:cs typeface="Arial" panose="020B0604020202020204" pitchFamily="34" charset="0"/>
              </a:rPr>
              <a:t>Thuật toán dừng vì đã thu được nhóm </a:t>
            </a:r>
            <a:r>
              <a:rPr lang="en-US" sz="1600" b="1">
                <a:latin typeface="Arial" panose="020B0604020202020204" pitchFamily="34" charset="0"/>
                <a:cs typeface="Arial" panose="020B0604020202020204" pitchFamily="34" charset="0"/>
              </a:rPr>
              <a:t>toàn </a:t>
            </a:r>
            <a:r>
              <a:rPr lang="en-US" sz="1600" b="1" smtClean="0">
                <a:latin typeface="Arial" panose="020B0604020202020204" pitchFamily="34" charset="0"/>
                <a:cs typeface="Arial" panose="020B0604020202020204" pitchFamily="34" charset="0"/>
              </a:rPr>
              <a:t>bộ.</a:t>
            </a:r>
          </a:p>
        </p:txBody>
      </p:sp>
    </p:spTree>
    <p:extLst>
      <p:ext uri="{BB962C8B-B14F-4D97-AF65-F5344CB8AC3E}">
        <p14:creationId xmlns:p14="http://schemas.microsoft.com/office/powerpoint/2010/main" val="100803331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arn(inVertic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580106" y="1733558"/>
            <a:ext cx="1423450" cy="1423450"/>
          </a:xfrm>
          <a:prstGeom prst="ellipse">
            <a:avLst/>
          </a:pr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elvetica" panose="020B0604020202030204" pitchFamily="34" charset="0"/>
            </a:endParaRPr>
          </a:p>
        </p:txBody>
      </p:sp>
      <p:grpSp>
        <p:nvGrpSpPr>
          <p:cNvPr id="10" name="组合 9"/>
          <p:cNvGrpSpPr/>
          <p:nvPr/>
        </p:nvGrpSpPr>
        <p:grpSpPr>
          <a:xfrm>
            <a:off x="1702162" y="2267658"/>
            <a:ext cx="1223538" cy="368530"/>
            <a:chOff x="3838575" y="2712368"/>
            <a:chExt cx="1604974" cy="368530"/>
          </a:xfrm>
        </p:grpSpPr>
        <p:cxnSp>
          <p:nvCxnSpPr>
            <p:cNvPr id="11" name="直接连接符 10"/>
            <p:cNvCxnSpPr/>
            <p:nvPr/>
          </p:nvCxnSpPr>
          <p:spPr>
            <a:xfrm>
              <a:off x="3838575" y="2892218"/>
              <a:ext cx="593181"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952634" y="2911353"/>
              <a:ext cx="490915" cy="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4405565" y="2712368"/>
              <a:ext cx="186017" cy="189461"/>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807526" y="2899283"/>
              <a:ext cx="171299" cy="174470"/>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flipV="1">
              <a:off x="4543202" y="2717130"/>
              <a:ext cx="316707" cy="363768"/>
            </a:xfrm>
            <a:prstGeom prst="line">
              <a:avLst/>
            </a:prstGeom>
            <a:ln w="76200">
              <a:solidFill>
                <a:srgbClr val="1A3F6C"/>
              </a:solidFill>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726657" y="1093441"/>
            <a:ext cx="2846358" cy="2817364"/>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30204" pitchFamily="34" charset="0"/>
              </a:endParaRPr>
            </a:p>
          </p:txBody>
        </p:sp>
        <p:sp>
          <p:nvSpPr>
            <p:cNvPr id="18" name="椭圆 1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grpSp>
        <p:nvGrpSpPr>
          <p:cNvPr id="19" name="组合 18"/>
          <p:cNvGrpSpPr/>
          <p:nvPr/>
        </p:nvGrpSpPr>
        <p:grpSpPr>
          <a:xfrm>
            <a:off x="4653892" y="1093441"/>
            <a:ext cx="623903" cy="623903"/>
            <a:chOff x="304800" y="673100"/>
            <a:chExt cx="4000500" cy="4000500"/>
          </a:xfrm>
          <a:effectLst>
            <a:outerShdw blurRad="317500" dist="1905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tx1">
                    <a:lumMod val="75000"/>
                    <a:lumOff val="25000"/>
                  </a:schemeClr>
                </a:solidFill>
                <a:latin typeface="Helvetica" panose="020B0604020202030204" pitchFamily="34" charset="0"/>
                <a:ea typeface="微软雅黑" pitchFamily="34" charset="-122"/>
              </a:endParaRPr>
            </a:p>
          </p:txBody>
        </p:sp>
        <p:sp>
          <p:nvSpPr>
            <p:cNvPr id="21" name="椭圆 2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tx1">
                      <a:lumMod val="75000"/>
                      <a:lumOff val="25000"/>
                    </a:schemeClr>
                  </a:solidFill>
                  <a:latin typeface="Helvetica" panose="020B0604020202030204" pitchFamily="34" charset="0"/>
                  <a:ea typeface="微软雅黑" pitchFamily="34" charset="-122"/>
                </a:rPr>
                <a:t>1</a:t>
              </a:r>
              <a:endParaRPr lang="zh-CN" altLang="en-US" sz="2500" b="1" dirty="0">
                <a:solidFill>
                  <a:schemeClr val="tx1">
                    <a:lumMod val="75000"/>
                    <a:lumOff val="25000"/>
                  </a:schemeClr>
                </a:solidFill>
                <a:latin typeface="Helvetica" panose="020B0604020202030204" pitchFamily="34" charset="0"/>
                <a:ea typeface="微软雅黑" pitchFamily="34" charset="-122"/>
              </a:endParaRPr>
            </a:p>
          </p:txBody>
        </p:sp>
      </p:grpSp>
      <p:grpSp>
        <p:nvGrpSpPr>
          <p:cNvPr id="22" name="组合 21"/>
          <p:cNvGrpSpPr/>
          <p:nvPr/>
        </p:nvGrpSpPr>
        <p:grpSpPr>
          <a:xfrm>
            <a:off x="5198940" y="2133331"/>
            <a:ext cx="623903" cy="623903"/>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tx1">
                    <a:lumMod val="75000"/>
                    <a:lumOff val="25000"/>
                  </a:schemeClr>
                </a:solidFill>
                <a:latin typeface="Helvetica" panose="020B0604020202030204" pitchFamily="34" charset="0"/>
                <a:ea typeface="微软雅黑" pitchFamily="34" charset="-122"/>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tx1">
                      <a:lumMod val="75000"/>
                      <a:lumOff val="25000"/>
                    </a:schemeClr>
                  </a:solidFill>
                  <a:latin typeface="Helvetica" panose="020B0604020202030204" pitchFamily="34" charset="0"/>
                  <a:ea typeface="微软雅黑" pitchFamily="34" charset="-122"/>
                </a:rPr>
                <a:t>2</a:t>
              </a:r>
              <a:endParaRPr lang="zh-CN" altLang="en-US" sz="2500" b="1" dirty="0">
                <a:solidFill>
                  <a:schemeClr val="tx1">
                    <a:lumMod val="75000"/>
                    <a:lumOff val="25000"/>
                  </a:schemeClr>
                </a:solidFill>
                <a:latin typeface="Helvetica" panose="020B0604020202030204" pitchFamily="34" charset="0"/>
                <a:ea typeface="微软雅黑" pitchFamily="34" charset="-122"/>
              </a:endParaRPr>
            </a:p>
          </p:txBody>
        </p:sp>
      </p:grpSp>
      <p:grpSp>
        <p:nvGrpSpPr>
          <p:cNvPr id="25" name="组合 24"/>
          <p:cNvGrpSpPr/>
          <p:nvPr/>
        </p:nvGrpSpPr>
        <p:grpSpPr>
          <a:xfrm>
            <a:off x="4653892" y="3224779"/>
            <a:ext cx="623903" cy="623903"/>
            <a:chOff x="304800" y="673100"/>
            <a:chExt cx="4000500" cy="4000500"/>
          </a:xfrm>
          <a:effectLst>
            <a:outerShdw blurRad="317500" dist="1905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00" b="1">
                <a:solidFill>
                  <a:schemeClr val="tx1">
                    <a:lumMod val="75000"/>
                    <a:lumOff val="25000"/>
                  </a:schemeClr>
                </a:solidFill>
                <a:latin typeface="Helvetica" panose="020B0604020202030204" pitchFamily="34" charset="0"/>
                <a:ea typeface="微软雅黑" pitchFamily="34" charset="-122"/>
              </a:endParaRPr>
            </a:p>
          </p:txBody>
        </p:sp>
        <p:sp>
          <p:nvSpPr>
            <p:cNvPr id="27" name="椭圆 2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500" b="1" dirty="0">
                  <a:solidFill>
                    <a:schemeClr val="tx1">
                      <a:lumMod val="75000"/>
                      <a:lumOff val="25000"/>
                    </a:schemeClr>
                  </a:solidFill>
                  <a:latin typeface="Helvetica" panose="020B0604020202030204" pitchFamily="34" charset="0"/>
                  <a:ea typeface="微软雅黑" pitchFamily="34" charset="-122"/>
                </a:rPr>
                <a:t>3</a:t>
              </a:r>
              <a:endParaRPr lang="zh-CN" altLang="en-US" sz="2500" b="1" dirty="0">
                <a:solidFill>
                  <a:schemeClr val="tx1">
                    <a:lumMod val="75000"/>
                    <a:lumOff val="25000"/>
                  </a:schemeClr>
                </a:solidFill>
                <a:latin typeface="Helvetica" panose="020B0604020202030204" pitchFamily="34" charset="0"/>
                <a:ea typeface="微软雅黑" pitchFamily="34" charset="-122"/>
              </a:endParaRPr>
            </a:p>
          </p:txBody>
        </p:sp>
      </p:grpSp>
      <p:sp>
        <p:nvSpPr>
          <p:cNvPr id="28" name="TextBox 20"/>
          <p:cNvSpPr txBox="1"/>
          <p:nvPr/>
        </p:nvSpPr>
        <p:spPr>
          <a:xfrm>
            <a:off x="1012907" y="2288624"/>
            <a:ext cx="557845" cy="246221"/>
          </a:xfrm>
          <a:prstGeom prst="rect">
            <a:avLst/>
          </a:prstGeom>
          <a:noFill/>
        </p:spPr>
        <p:txBody>
          <a:bodyPr wrap="none" lIns="0" tIns="0" rIns="0" bIns="0" rtlCol="0">
            <a:spAutoFit/>
          </a:bodyPr>
          <a:lstStyle/>
          <a:p>
            <a:pPr algn="ctr"/>
            <a:r>
              <a:rPr lang="en-US" altLang="zh-CN" sz="1600" b="1" dirty="0">
                <a:solidFill>
                  <a:schemeClr val="bg1"/>
                </a:solidFill>
                <a:latin typeface="Helvetica" panose="020B0604020202030204" pitchFamily="34" charset="0"/>
                <a:ea typeface="微软雅黑" pitchFamily="34" charset="-122"/>
              </a:rPr>
              <a:t>Diana</a:t>
            </a:r>
            <a:endParaRPr lang="zh-CN" altLang="en-US" sz="1600" b="1" dirty="0">
              <a:solidFill>
                <a:schemeClr val="bg1"/>
              </a:solidFill>
              <a:latin typeface="Helvetica" panose="020B0604020202030204" pitchFamily="34" charset="0"/>
              <a:ea typeface="微软雅黑" pitchFamily="34" charset="-122"/>
            </a:endParaRPr>
          </a:p>
        </p:txBody>
      </p:sp>
      <p:sp>
        <p:nvSpPr>
          <p:cNvPr id="29" name="TextBox 21"/>
          <p:cNvSpPr txBox="1"/>
          <p:nvPr/>
        </p:nvSpPr>
        <p:spPr>
          <a:xfrm>
            <a:off x="5428711" y="1154931"/>
            <a:ext cx="3084553" cy="493277"/>
          </a:xfrm>
          <a:prstGeom prst="rect">
            <a:avLst/>
          </a:prstGeom>
          <a:noFill/>
        </p:spPr>
        <p:txBody>
          <a:bodyPr wrap="square" lIns="0" tIns="0" rIns="0" bIns="0" rtlCol="0">
            <a:spAutoFit/>
          </a:bodyPr>
          <a:lstStyle/>
          <a:p>
            <a:pPr algn="just">
              <a:lnSpc>
                <a:spcPct val="120000"/>
              </a:lnSpc>
            </a:pPr>
            <a:r>
              <a:rPr lang="en-US" sz="1400" dirty="0" err="1">
                <a:latin typeface="Helvetica" pitchFamily="34" charset="0"/>
                <a:cs typeface="Helvetica" pitchFamily="34" charset="0"/>
              </a:rPr>
              <a:t>Tất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cả</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là</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ngược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lại</a:t>
            </a:r>
            <a:r>
              <a:rPr lang="en-US" sz="1400" dirty="0">
                <a:latin typeface="Helvetica" pitchFamily="34" charset="0"/>
                <a:cs typeface="Helvetica" pitchFamily="34" charset="0"/>
              </a:rPr>
              <a:t> so </a:t>
            </a:r>
            <a:r>
              <a:rPr lang="en-US" sz="1400" dirty="0" err="1">
                <a:latin typeface="Helvetica" pitchFamily="34" charset="0"/>
                <a:cs typeface="Helvetica" pitchFamily="34" charset="0"/>
              </a:rPr>
              <a:t>với</a:t>
            </a:r>
            <a:r>
              <a:rPr lang="en-US" sz="1400" dirty="0">
                <a:latin typeface="Helvetica" pitchFamily="34" charset="0"/>
                <a:cs typeface="Helvetica" pitchFamily="34" charset="0"/>
              </a:rPr>
              <a:t> Agnes).</a:t>
            </a:r>
            <a:endParaRPr lang="en-US" altLang="zh-CN" sz="1400" dirty="0">
              <a:solidFill>
                <a:schemeClr val="tx1">
                  <a:lumMod val="75000"/>
                  <a:lumOff val="25000"/>
                </a:schemeClr>
              </a:solidFill>
              <a:latin typeface="Helvetica" panose="020B0604020202030204" pitchFamily="34" charset="0"/>
              <a:ea typeface="微软雅黑" pitchFamily="34" charset="-122"/>
              <a:cs typeface="Helvetica" pitchFamily="34" charset="0"/>
            </a:endParaRPr>
          </a:p>
        </p:txBody>
      </p:sp>
      <p:sp>
        <p:nvSpPr>
          <p:cNvPr id="30" name="TextBox 22"/>
          <p:cNvSpPr txBox="1"/>
          <p:nvPr/>
        </p:nvSpPr>
        <p:spPr>
          <a:xfrm>
            <a:off x="5954537" y="1964680"/>
            <a:ext cx="2852530" cy="861774"/>
          </a:xfrm>
          <a:prstGeom prst="rect">
            <a:avLst/>
          </a:prstGeom>
          <a:noFill/>
        </p:spPr>
        <p:txBody>
          <a:bodyPr wrap="square" lIns="0" tIns="0" rIns="0" bIns="0" rtlCol="0">
            <a:spAutoFit/>
          </a:bodyPr>
          <a:lstStyle/>
          <a:p>
            <a:pPr algn="just"/>
            <a:r>
              <a:rPr lang="en-US" sz="1400" dirty="0">
                <a:latin typeface="Helvetica" pitchFamily="34" charset="0"/>
                <a:cs typeface="Helvetica" pitchFamily="34" charset="0"/>
              </a:rPr>
              <a:t>Chia </a:t>
            </a:r>
            <a:r>
              <a:rPr lang="en-US" sz="1400" dirty="0" err="1">
                <a:latin typeface="Helvetica" pitchFamily="34" charset="0"/>
                <a:cs typeface="Helvetica" pitchFamily="34" charset="0"/>
              </a:rPr>
              <a:t>nhỏ</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có</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khoảng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giữa</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những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trong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là</a:t>
            </a:r>
            <a:r>
              <a:rPr lang="en-US" sz="1400" dirty="0">
                <a:latin typeface="Helvetica" pitchFamily="34" charset="0"/>
                <a:cs typeface="Helvetica" pitchFamily="34" charset="0"/>
              </a:rPr>
              <a:t> </a:t>
            </a:r>
            <a:r>
              <a:rPr lang="en-US" sz="1400" b="1" dirty="0" err="1">
                <a:latin typeface="Helvetica" pitchFamily="34" charset="0"/>
                <a:cs typeface="Helvetica" pitchFamily="34" charset="0"/>
              </a:rPr>
              <a:t>lớn</a:t>
            </a:r>
            <a:r>
              <a:rPr lang="en-US" sz="1400" b="1" dirty="0">
                <a:latin typeface="Helvetica" pitchFamily="34" charset="0"/>
                <a:cs typeface="Helvetica" pitchFamily="34" charset="0"/>
              </a:rPr>
              <a:t> </a:t>
            </a:r>
            <a:r>
              <a:rPr lang="en-US" sz="1400" b="1" dirty="0" err="1">
                <a:latin typeface="Helvetica" pitchFamily="34" charset="0"/>
                <a:cs typeface="Helvetica" pitchFamily="34" charset="0"/>
              </a:rPr>
              <a:t>nhất</a:t>
            </a:r>
            <a:r>
              <a:rPr lang="en-US" sz="1400" dirty="0">
                <a:latin typeface="Helvetica" pitchFamily="34" charset="0"/>
                <a:cs typeface="Helvetica" pitchFamily="34" charset="0"/>
              </a:rPr>
              <a:t> (Single Link/ Complete Link/ Average Link).</a:t>
            </a:r>
          </a:p>
        </p:txBody>
      </p:sp>
      <p:sp>
        <p:nvSpPr>
          <p:cNvPr id="31" name="TextBox 23"/>
          <p:cNvSpPr txBox="1"/>
          <p:nvPr/>
        </p:nvSpPr>
        <p:spPr>
          <a:xfrm>
            <a:off x="5428711" y="3352064"/>
            <a:ext cx="3137908" cy="430887"/>
          </a:xfrm>
          <a:prstGeom prst="rect">
            <a:avLst/>
          </a:prstGeom>
          <a:noFill/>
        </p:spPr>
        <p:txBody>
          <a:bodyPr wrap="square" lIns="0" tIns="0" rIns="0" bIns="0" rtlCol="0">
            <a:spAutoFit/>
          </a:bodyPr>
          <a:lstStyle/>
          <a:p>
            <a:pPr algn="just"/>
            <a:r>
              <a:rPr lang="en-US" sz="1400" dirty="0" err="1">
                <a:latin typeface="Helvetica" pitchFamily="34" charset="0"/>
                <a:cs typeface="Helvetica" pitchFamily="34" charset="0"/>
              </a:rPr>
              <a:t>Nếu</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mỗi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chỉ</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chứa</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thì</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dừng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Ngược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lại</a:t>
            </a:r>
            <a:r>
              <a:rPr lang="en-US" sz="1400" dirty="0">
                <a:latin typeface="Helvetica" pitchFamily="34" charset="0"/>
                <a:cs typeface="Helvetica" pitchFamily="34" charset="0"/>
              </a:rPr>
              <a:t> quay </a:t>
            </a:r>
            <a:r>
              <a:rPr lang="en-US" sz="1400" dirty="0" err="1">
                <a:latin typeface="Helvetica" pitchFamily="34" charset="0"/>
                <a:cs typeface="Helvetica" pitchFamily="34" charset="0"/>
              </a:rPr>
              <a:t>lại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bước</a:t>
            </a:r>
            <a:r>
              <a:rPr lang="en-US" sz="1400" dirty="0">
                <a:latin typeface="Helvetica" pitchFamily="34" charset="0"/>
                <a:cs typeface="Helvetica" pitchFamily="34" charset="0"/>
              </a:rPr>
              <a:t> 2.</a:t>
            </a:r>
          </a:p>
        </p:txBody>
      </p:sp>
      <p:sp>
        <p:nvSpPr>
          <p:cNvPr id="32" name="TextBox 24"/>
          <p:cNvSpPr txBox="1"/>
          <p:nvPr/>
        </p:nvSpPr>
        <p:spPr>
          <a:xfrm>
            <a:off x="2996447" y="2325038"/>
            <a:ext cx="1752111" cy="258532"/>
          </a:xfrm>
          <a:prstGeom prst="rect">
            <a:avLst/>
          </a:prstGeom>
          <a:noFill/>
        </p:spPr>
        <p:txBody>
          <a:bodyPr wrap="square" lIns="0" tIns="0" rIns="0" bIns="0" rtlCol="0">
            <a:spAutoFit/>
          </a:bodyPr>
          <a:lstStyle/>
          <a:p>
            <a:pPr>
              <a:lnSpc>
                <a:spcPct val="120000"/>
              </a:lnSpc>
            </a:pPr>
            <a:r>
              <a:rPr lang="en-US" altLang="zh-CN" sz="1400" b="1" dirty="0" err="1">
                <a:solidFill>
                  <a:schemeClr val="tx1">
                    <a:lumMod val="75000"/>
                    <a:lumOff val="25000"/>
                  </a:schemeClr>
                </a:solidFill>
                <a:latin typeface="Helvetica" panose="020B0604020202030204" pitchFamily="34" charset="0"/>
                <a:ea typeface="微软雅黑" pitchFamily="34" charset="-122"/>
              </a:rPr>
              <a:t>Các</a:t>
            </a:r>
            <a:r>
              <a:rPr lang="en-US" altLang="zh-CN" sz="1400" b="1" dirty="0">
                <a:solidFill>
                  <a:schemeClr val="tx1">
                    <a:lumMod val="75000"/>
                    <a:lumOff val="25000"/>
                  </a:schemeClr>
                </a:solidFill>
                <a:latin typeface="Helvetica" panose="020B0604020202030204" pitchFamily="34" charset="0"/>
                <a:ea typeface="微软雅黑" pitchFamily="34" charset="-122"/>
              </a:rPr>
              <a:t> </a:t>
            </a:r>
            <a:r>
              <a:rPr lang="en-US" altLang="zh-CN" sz="1400" b="1" dirty="0" err="1">
                <a:solidFill>
                  <a:schemeClr val="tx1">
                    <a:lumMod val="75000"/>
                    <a:lumOff val="25000"/>
                  </a:schemeClr>
                </a:solidFill>
                <a:latin typeface="Helvetica" panose="020B0604020202030204" pitchFamily="34" charset="0"/>
                <a:ea typeface="微软雅黑" pitchFamily="34" charset="-122"/>
              </a:rPr>
              <a:t>bước</a:t>
            </a:r>
            <a:r>
              <a:rPr lang="en-US" altLang="zh-CN" sz="1400" b="1" dirty="0">
                <a:solidFill>
                  <a:schemeClr val="tx1">
                    <a:lumMod val="75000"/>
                    <a:lumOff val="25000"/>
                  </a:schemeClr>
                </a:solidFill>
                <a:latin typeface="Helvetica" panose="020B0604020202030204" pitchFamily="34" charset="0"/>
                <a:ea typeface="微软雅黑" pitchFamily="34" charset="-122"/>
              </a:rPr>
              <a:t> </a:t>
            </a:r>
            <a:r>
              <a:rPr lang="en-US" altLang="zh-CN" sz="1400" b="1" dirty="0" err="1">
                <a:solidFill>
                  <a:schemeClr val="tx1">
                    <a:lumMod val="75000"/>
                    <a:lumOff val="25000"/>
                  </a:schemeClr>
                </a:solidFill>
                <a:latin typeface="Helvetica" panose="020B0604020202030204" pitchFamily="34" charset="0"/>
                <a:ea typeface="微软雅黑" pitchFamily="34" charset="-122"/>
              </a:rPr>
              <a:t>thực</a:t>
            </a:r>
            <a:r>
              <a:rPr lang="en-US" altLang="zh-CN" sz="1400" b="1" dirty="0">
                <a:solidFill>
                  <a:schemeClr val="tx1">
                    <a:lumMod val="75000"/>
                    <a:lumOff val="25000"/>
                  </a:schemeClr>
                </a:solidFill>
                <a:latin typeface="Helvetica" panose="020B0604020202030204" pitchFamily="34" charset="0"/>
                <a:ea typeface="微软雅黑" pitchFamily="34" charset="-122"/>
              </a:rPr>
              <a:t> </a:t>
            </a:r>
            <a:r>
              <a:rPr lang="en-US" altLang="zh-CN" sz="1400" b="1" dirty="0" err="1">
                <a:solidFill>
                  <a:schemeClr val="tx1">
                    <a:lumMod val="75000"/>
                    <a:lumOff val="25000"/>
                  </a:schemeClr>
                </a:solidFill>
                <a:latin typeface="Helvetica" panose="020B0604020202030204" pitchFamily="34" charset="0"/>
                <a:ea typeface="微软雅黑" pitchFamily="34" charset="-122"/>
              </a:rPr>
              <a:t>hiện</a:t>
            </a:r>
            <a:r>
              <a:rPr lang="en-US" altLang="zh-CN" sz="1400" b="1" dirty="0">
                <a:solidFill>
                  <a:schemeClr val="tx1">
                    <a:lumMod val="75000"/>
                    <a:lumOff val="25000"/>
                  </a:schemeClr>
                </a:solidFill>
                <a:latin typeface="Helvetica" panose="020B0604020202030204" pitchFamily="34" charset="0"/>
                <a:ea typeface="微软雅黑" pitchFamily="34" charset="-122"/>
              </a:rPr>
              <a:t>:</a:t>
            </a:r>
          </a:p>
        </p:txBody>
      </p:sp>
    </p:spTree>
    <p:extLst>
      <p:ext uri="{BB962C8B-B14F-4D97-AF65-F5344CB8AC3E}">
        <p14:creationId xmlns:p14="http://schemas.microsoft.com/office/powerpoint/2010/main" val="59858340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44000">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14:bounceEnd="44000">
                                          <p:cBhvr additive="base">
                                            <p:cTn id="7" dur="500" fill="hold"/>
                                            <p:tgtEl>
                                              <p:spTgt spid="9"/>
                                            </p:tgtEl>
                                            <p:attrNameLst>
                                              <p:attrName>ppt_x</p:attrName>
                                            </p:attrNameLst>
                                          </p:cBhvr>
                                          <p:tavLst>
                                            <p:tav tm="0">
                                              <p:val>
                                                <p:strVal val="#ppt_x"/>
                                              </p:val>
                                            </p:tav>
                                            <p:tav tm="100000">
                                              <p:val>
                                                <p:strVal val="#ppt_x"/>
                                              </p:val>
                                            </p:tav>
                                          </p:tavLst>
                                        </p:anim>
                                        <p:anim calcmode="lin" valueType="num" p14:bounceEnd="44000">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 presetClass="entr" presetSubtype="1" fill="hold" nodeType="afterEffect" p14:presetBounceEnd="44000">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14:bounceEnd="44000">
                                          <p:cBhvr additive="base">
                                            <p:cTn id="22" dur="500" fill="hold"/>
                                            <p:tgtEl>
                                              <p:spTgt spid="16"/>
                                            </p:tgtEl>
                                            <p:attrNameLst>
                                              <p:attrName>ppt_x</p:attrName>
                                            </p:attrNameLst>
                                          </p:cBhvr>
                                          <p:tavLst>
                                            <p:tav tm="0">
                                              <p:val>
                                                <p:strVal val="#ppt_x"/>
                                              </p:val>
                                            </p:tav>
                                            <p:tav tm="100000">
                                              <p:val>
                                                <p:strVal val="#ppt_x"/>
                                              </p:val>
                                            </p:tav>
                                          </p:tavLst>
                                        </p:anim>
                                        <p:anim calcmode="lin" valueType="num" p14:bounceEnd="44000">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Scale>
                                          <p:cBhvr>
                                            <p:cTn id="31" dur="5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9"/>
                                            </p:tgtEl>
                                            <p:attrNameLst>
                                              <p:attrName>ppt_x</p:attrName>
                                              <p:attrName>ppt_y</p:attrName>
                                            </p:attrNameLst>
                                          </p:cBhvr>
                                        </p:animMotion>
                                        <p:animEffect transition="in" filter="fade">
                                          <p:cBhvr>
                                            <p:cTn id="33" dur="500"/>
                                            <p:tgtEl>
                                              <p:spTgt spid="19"/>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Scale>
                                          <p:cBhvr>
                                            <p:cTn id="37"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22"/>
                                            </p:tgtEl>
                                            <p:attrNameLst>
                                              <p:attrName>ppt_x</p:attrName>
                                              <p:attrName>ppt_y</p:attrName>
                                            </p:attrNameLst>
                                          </p:cBhvr>
                                        </p:animMotion>
                                        <p:animEffect transition="in" filter="fade">
                                          <p:cBhvr>
                                            <p:cTn id="39" dur="500"/>
                                            <p:tgtEl>
                                              <p:spTgt spid="22"/>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Scale>
                                          <p:cBhvr>
                                            <p:cTn id="43" dur="5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25"/>
                                            </p:tgtEl>
                                            <p:attrNameLst>
                                              <p:attrName>ppt_x</p:attrName>
                                              <p:attrName>ppt_y</p:attrName>
                                            </p:attrNameLst>
                                          </p:cBhvr>
                                        </p:animMotion>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par>
                              <p:cTn id="61" fill="hold">
                                <p:stCondLst>
                                  <p:cond delay="500"/>
                                </p:stCondLst>
                                <p:childTnLst>
                                  <p:par>
                                    <p:cTn id="62" presetID="26" presetClass="emph" presetSubtype="0" repeatCount="30000" fill="hold" nodeType="afterEffect">
                                      <p:stCondLst>
                                        <p:cond delay="0"/>
                                      </p:stCondLst>
                                      <p:childTnLst>
                                        <p:animEffect transition="out" filter="fade">
                                          <p:cBhvr>
                                            <p:cTn id="63" dur="100" tmFilter="0, 0; .2, .5; .8, .5; 1, 0"/>
                                            <p:tgtEl>
                                              <p:spTgt spid="10"/>
                                            </p:tgtEl>
                                          </p:cBhvr>
                                        </p:animEffect>
                                        <p:animScale>
                                          <p:cBhvr>
                                            <p:cTn id="64" dur="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P spid="29" grpId="0"/>
          <p:bldP spid="30" grpId="0"/>
          <p:bldP spid="31" grpId="0"/>
          <p:bldP spid="3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1500"/>
                                </p:stCondLst>
                                <p:childTnLst>
                                  <p:par>
                                    <p:cTn id="20" presetID="2" presetClass="entr" presetSubtype="1" fill="hold"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ppt_x"/>
                                              </p:val>
                                            </p:tav>
                                            <p:tav tm="100000">
                                              <p:val>
                                                <p:strVal val="#ppt_x"/>
                                              </p:val>
                                            </p:tav>
                                          </p:tavLst>
                                        </p:anim>
                                        <p:anim calcmode="lin" valueType="num">
                                          <p:cBhvr additive="base">
                                            <p:cTn id="23" dur="500" fill="hold"/>
                                            <p:tgtEl>
                                              <p:spTgt spid="16"/>
                                            </p:tgtEl>
                                            <p:attrNameLst>
                                              <p:attrName>ppt_y</p:attrName>
                                            </p:attrNameLst>
                                          </p:cBhvr>
                                          <p:tavLst>
                                            <p:tav tm="0">
                                              <p:val>
                                                <p:strVal val="0-#ppt_h/2"/>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up)">
                                          <p:cBhvr>
                                            <p:cTn id="27" dur="500"/>
                                            <p:tgtEl>
                                              <p:spTgt spid="32"/>
                                            </p:tgtEl>
                                          </p:cBhvr>
                                        </p:animEffect>
                                      </p:childTnLst>
                                    </p:cTn>
                                  </p:par>
                                </p:childTnLst>
                              </p:cTn>
                            </p:par>
                            <p:par>
                              <p:cTn id="28" fill="hold">
                                <p:stCondLst>
                                  <p:cond delay="2500"/>
                                </p:stCondLst>
                                <p:childTnLst>
                                  <p:par>
                                    <p:cTn id="29" presetID="52"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Scale>
                                          <p:cBhvr>
                                            <p:cTn id="31" dur="5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9"/>
                                            </p:tgtEl>
                                            <p:attrNameLst>
                                              <p:attrName>ppt_x</p:attrName>
                                              <p:attrName>ppt_y</p:attrName>
                                            </p:attrNameLst>
                                          </p:cBhvr>
                                        </p:animMotion>
                                        <p:animEffect transition="in" filter="fade">
                                          <p:cBhvr>
                                            <p:cTn id="33" dur="500"/>
                                            <p:tgtEl>
                                              <p:spTgt spid="19"/>
                                            </p:tgtEl>
                                          </p:cBhvr>
                                        </p:animEffect>
                                      </p:childTnLst>
                                    </p:cTn>
                                  </p:par>
                                </p:childTnLst>
                              </p:cTn>
                            </p:par>
                            <p:par>
                              <p:cTn id="34" fill="hold">
                                <p:stCondLst>
                                  <p:cond delay="3000"/>
                                </p:stCondLst>
                                <p:childTnLst>
                                  <p:par>
                                    <p:cTn id="35" presetID="52"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Scale>
                                          <p:cBhvr>
                                            <p:cTn id="37" dur="5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500" decel="50000" fill="hold">
                                              <p:stCondLst>
                                                <p:cond delay="0"/>
                                              </p:stCondLst>
                                            </p:cTn>
                                            <p:tgtEl>
                                              <p:spTgt spid="22"/>
                                            </p:tgtEl>
                                            <p:attrNameLst>
                                              <p:attrName>ppt_x</p:attrName>
                                              <p:attrName>ppt_y</p:attrName>
                                            </p:attrNameLst>
                                          </p:cBhvr>
                                        </p:animMotion>
                                        <p:animEffect transition="in" filter="fade">
                                          <p:cBhvr>
                                            <p:cTn id="39" dur="500"/>
                                            <p:tgtEl>
                                              <p:spTgt spid="22"/>
                                            </p:tgtEl>
                                          </p:cBhvr>
                                        </p:animEffect>
                                      </p:childTnLst>
                                    </p:cTn>
                                  </p:par>
                                </p:childTnLst>
                              </p:cTn>
                            </p:par>
                            <p:par>
                              <p:cTn id="40" fill="hold">
                                <p:stCondLst>
                                  <p:cond delay="3500"/>
                                </p:stCondLst>
                                <p:childTnLst>
                                  <p:par>
                                    <p:cTn id="41" presetID="52"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Scale>
                                          <p:cBhvr>
                                            <p:cTn id="43" dur="5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500" decel="50000" fill="hold">
                                              <p:stCondLst>
                                                <p:cond delay="0"/>
                                              </p:stCondLst>
                                            </p:cTn>
                                            <p:tgtEl>
                                              <p:spTgt spid="25"/>
                                            </p:tgtEl>
                                            <p:attrNameLst>
                                              <p:attrName>ppt_x</p:attrName>
                                              <p:attrName>ppt_y</p:attrName>
                                            </p:attrNameLst>
                                          </p:cBhvr>
                                        </p:animMotion>
                                        <p:animEffect transition="in" filter="fade">
                                          <p:cBhvr>
                                            <p:cTn id="45" dur="5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down)">
                                          <p:cBhvr>
                                            <p:cTn id="55" dur="500"/>
                                            <p:tgtEl>
                                              <p:spTgt spid="3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par>
                              <p:cTn id="61" fill="hold">
                                <p:stCondLst>
                                  <p:cond delay="500"/>
                                </p:stCondLst>
                                <p:childTnLst>
                                  <p:par>
                                    <p:cTn id="62" presetID="26" presetClass="emph" presetSubtype="0" repeatCount="30000" fill="hold" nodeType="afterEffect">
                                      <p:stCondLst>
                                        <p:cond delay="0"/>
                                      </p:stCondLst>
                                      <p:childTnLst>
                                        <p:animEffect transition="out" filter="fade">
                                          <p:cBhvr>
                                            <p:cTn id="63" dur="100" tmFilter="0, 0; .2, .5; .8, .5; 1, 0"/>
                                            <p:tgtEl>
                                              <p:spTgt spid="10"/>
                                            </p:tgtEl>
                                          </p:cBhvr>
                                        </p:animEffect>
                                        <p:animScale>
                                          <p:cBhvr>
                                            <p:cTn id="64" dur="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p:bldP spid="29" grpId="0"/>
          <p:bldP spid="30" grpId="0"/>
          <p:bldP spid="31" grpId="0"/>
          <p:bldP spid="32"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661032" cy="400110"/>
          </a:xfrm>
          <a:prstGeom prst="rect">
            <a:avLst/>
          </a:prstGeom>
          <a:noFill/>
        </p:spPr>
        <p:txBody>
          <a:bodyPr wrap="none" rtlCol="0">
            <a:spAutoFit/>
          </a:bodyPr>
          <a:lstStyle/>
          <a:p>
            <a:r>
              <a:rPr lang="en-US" altLang="zh-CN" sz="2000" dirty="0" err="1">
                <a:latin typeface="Helvetica" panose="020B0604020202030204" pitchFamily="34" charset="0"/>
                <a:ea typeface="方正兰亭细黑_GBK" pitchFamily="2" charset="-122"/>
              </a:rPr>
              <a:t>Sơ</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đồ</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mô</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tả</a:t>
            </a:r>
            <a:r>
              <a:rPr lang="en-US" altLang="zh-CN" sz="2000" dirty="0">
                <a:latin typeface="Helvetica" panose="020B0604020202030204" pitchFamily="34" charset="0"/>
                <a:ea typeface="方正兰亭细黑_GBK" pitchFamily="2" charset="-122"/>
              </a:rPr>
              <a:t> </a:t>
            </a:r>
            <a:endParaRPr lang="zh-CN" altLang="en-US" sz="2000" dirty="0">
              <a:latin typeface="Helvetica" panose="020B0604020202030204" pitchFamily="34" charset="0"/>
              <a:ea typeface="方正兰亭细黑_GBK" pitchFamily="2" charset="-122"/>
            </a:endParaRPr>
          </a:p>
        </p:txBody>
      </p:sp>
      <p:pic>
        <p:nvPicPr>
          <p:cNvPr id="7" name="Picture 6"/>
          <p:cNvPicPr/>
          <p:nvPr/>
        </p:nvPicPr>
        <p:blipFill>
          <a:blip r:embed="rId3"/>
          <a:stretch>
            <a:fillRect/>
          </a:stretch>
        </p:blipFill>
        <p:spPr>
          <a:xfrm>
            <a:off x="515257" y="1327222"/>
            <a:ext cx="5967024" cy="1723796"/>
          </a:xfrm>
          <a:prstGeom prst="rect">
            <a:avLst/>
          </a:prstGeom>
        </p:spPr>
      </p:pic>
    </p:spTree>
    <p:extLst>
      <p:ext uri="{BB962C8B-B14F-4D97-AF65-F5344CB8AC3E}">
        <p14:creationId xmlns:p14="http://schemas.microsoft.com/office/powerpoint/2010/main" val="2044462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err="1">
                <a:latin typeface="Helvetica" panose="020B0604020202030204" pitchFamily="34" charset="0"/>
                <a:ea typeface="方正兰亭细黑_GBK" pitchFamily="2" charset="-122"/>
              </a:rPr>
              <a:t>Ví</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dụ</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minh</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họa</a:t>
            </a:r>
            <a:endParaRPr lang="zh-CN" altLang="en-US" sz="2000" dirty="0">
              <a:latin typeface="Helvetica" panose="020B0604020202030204" pitchFamily="34" charset="0"/>
              <a:ea typeface="方正兰亭细黑_GBK" pitchFamily="2" charset="-122"/>
            </a:endParaRPr>
          </a:p>
        </p:txBody>
      </p:sp>
      <p:sp>
        <p:nvSpPr>
          <p:cNvPr id="2" name="TextBox 1">
            <a:extLst>
              <a:ext uri="{FF2B5EF4-FFF2-40B4-BE49-F238E27FC236}">
                <a16:creationId xmlns="" xmlns:a16="http://schemas.microsoft.com/office/drawing/2014/main" id="{AE00F8A2-4464-43BE-AECB-6AE7A6D265F3}"/>
              </a:ext>
            </a:extLst>
          </p:cNvPr>
          <p:cNvSpPr txBox="1"/>
          <p:nvPr/>
        </p:nvSpPr>
        <p:spPr>
          <a:xfrm>
            <a:off x="781050" y="933450"/>
            <a:ext cx="7847693" cy="1131079"/>
          </a:xfrm>
          <a:prstGeom prst="rect">
            <a:avLst/>
          </a:prstGeom>
          <a:noFill/>
        </p:spPr>
        <p:txBody>
          <a:bodyPr wrap="square" rtlCol="0">
            <a:spAutoFit/>
          </a:bodyPr>
          <a:lstStyle/>
          <a:p>
            <a:r>
              <a:rPr lang="en-US" dirty="0" err="1"/>
              <a:t>Xét</a:t>
            </a:r>
            <a:r>
              <a:rPr lang="en-US" dirty="0"/>
              <a:t> 1 </a:t>
            </a:r>
            <a:r>
              <a:rPr lang="en-US" dirty="0" err="1"/>
              <a:t>tập</a:t>
            </a:r>
            <a:r>
              <a:rPr lang="en-US" dirty="0"/>
              <a:t> </a:t>
            </a:r>
            <a:r>
              <a:rPr lang="en-US" dirty="0" err="1"/>
              <a:t>dữ</a:t>
            </a:r>
            <a:r>
              <a:rPr lang="en-US" dirty="0"/>
              <a:t> </a:t>
            </a:r>
            <a:r>
              <a:rPr lang="en-US" dirty="0" err="1"/>
              <a:t>liệu</a:t>
            </a:r>
            <a:r>
              <a:rPr lang="en-US" dirty="0"/>
              <a:t> x, </a:t>
            </a:r>
            <a:r>
              <a:rPr lang="en-US" dirty="0" err="1"/>
              <a:t>gồm</a:t>
            </a:r>
            <a:r>
              <a:rPr lang="en-US" dirty="0"/>
              <a:t> 6 </a:t>
            </a:r>
            <a:r>
              <a:rPr lang="en-US" dirty="0" err="1"/>
              <a:t>đối</a:t>
            </a:r>
            <a:r>
              <a:rPr lang="en-US" dirty="0"/>
              <a:t> </a:t>
            </a:r>
            <a:r>
              <a:rPr lang="en-US" dirty="0" err="1"/>
              <a:t>tượng</a:t>
            </a:r>
            <a:r>
              <a:rPr lang="en-US" dirty="0"/>
              <a:t> </a:t>
            </a:r>
            <a:r>
              <a:rPr lang="en-US" dirty="0" err="1"/>
              <a:t>biểu</a:t>
            </a:r>
            <a:r>
              <a:rPr lang="en-US" dirty="0"/>
              <a:t> </a:t>
            </a:r>
            <a:r>
              <a:rPr lang="en-US" dirty="0" err="1"/>
              <a:t>thị</a:t>
            </a:r>
            <a:r>
              <a:rPr lang="en-US" dirty="0"/>
              <a:t> </a:t>
            </a:r>
            <a:r>
              <a:rPr lang="en-US" dirty="0" err="1"/>
              <a:t>tốc</a:t>
            </a:r>
            <a:r>
              <a:rPr lang="en-US" dirty="0"/>
              <a:t> </a:t>
            </a:r>
            <a:r>
              <a:rPr lang="en-US" dirty="0" err="1"/>
              <a:t>độ</a:t>
            </a:r>
            <a:r>
              <a:rPr lang="en-US" dirty="0"/>
              <a:t> </a:t>
            </a:r>
            <a:r>
              <a:rPr lang="en-US" dirty="0" err="1"/>
              <a:t>trung</a:t>
            </a:r>
            <a:r>
              <a:rPr lang="en-US" dirty="0"/>
              <a:t> </a:t>
            </a:r>
            <a:r>
              <a:rPr lang="en-US" dirty="0" err="1"/>
              <a:t>bình</a:t>
            </a:r>
            <a:r>
              <a:rPr lang="en-US" dirty="0"/>
              <a:t> (km/h) </a:t>
            </a:r>
            <a:r>
              <a:rPr lang="en-US" dirty="0" err="1"/>
              <a:t>trên</a:t>
            </a:r>
            <a:r>
              <a:rPr lang="en-US" dirty="0"/>
              <a:t> 6 </a:t>
            </a:r>
            <a:r>
              <a:rPr lang="en-US" dirty="0" err="1"/>
              <a:t>đoạn</a:t>
            </a:r>
            <a:r>
              <a:rPr lang="en-US" dirty="0"/>
              <a:t> </a:t>
            </a:r>
            <a:r>
              <a:rPr lang="en-US" dirty="0" err="1"/>
              <a:t>đường</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xác</a:t>
            </a:r>
            <a:r>
              <a:rPr lang="en-US" dirty="0"/>
              <a:t> </a:t>
            </a:r>
            <a:r>
              <a:rPr lang="en-US" dirty="0" err="1"/>
              <a:t>định</a:t>
            </a:r>
            <a:r>
              <a:rPr lang="en-US" dirty="0"/>
              <a:t> </a:t>
            </a:r>
            <a:r>
              <a:rPr lang="en-US" dirty="0" err="1"/>
              <a:t>dưới</a:t>
            </a:r>
            <a:r>
              <a:rPr lang="en-US" dirty="0"/>
              <a:t> </a:t>
            </a:r>
            <a:r>
              <a:rPr lang="en-US" dirty="0" err="1"/>
              <a:t>dạng</a:t>
            </a:r>
            <a:r>
              <a:rPr lang="en-US" dirty="0"/>
              <a:t> 1 ma </a:t>
            </a:r>
            <a:r>
              <a:rPr lang="en-US" dirty="0" err="1"/>
              <a:t>trận</a:t>
            </a:r>
            <a:r>
              <a:rPr lang="en-US" dirty="0"/>
              <a:t>.</a:t>
            </a:r>
          </a:p>
          <a:p>
            <a:r>
              <a:rPr lang="en-US" dirty="0"/>
              <a:t>x=[A;B;C;D;E;F]=[85;92.56;72.85;50.66;39.89;38.58]</a:t>
            </a:r>
          </a:p>
          <a:p>
            <a:r>
              <a:rPr lang="en-US" b="1" dirty="0"/>
              <a:t>Ma </a:t>
            </a:r>
            <a:r>
              <a:rPr lang="en-US" b="1" dirty="0" err="1"/>
              <a:t>trận</a:t>
            </a:r>
            <a:r>
              <a:rPr lang="en-US" b="1" dirty="0"/>
              <a:t> </a:t>
            </a:r>
            <a:r>
              <a:rPr lang="en-US" b="1" dirty="0" err="1"/>
              <a:t>khoảng</a:t>
            </a:r>
            <a:r>
              <a:rPr lang="en-US" b="1" dirty="0"/>
              <a:t> </a:t>
            </a:r>
            <a:r>
              <a:rPr lang="en-US" b="1" dirty="0" err="1"/>
              <a:t>cách</a:t>
            </a:r>
            <a:r>
              <a:rPr lang="en-US" b="1" dirty="0"/>
              <a:t>:</a:t>
            </a:r>
          </a:p>
          <a:p>
            <a:endParaRPr lang="en-US" dirty="0"/>
          </a:p>
        </p:txBody>
      </p:sp>
      <p:pic>
        <p:nvPicPr>
          <p:cNvPr id="8" name="Picture 7">
            <a:extLst>
              <a:ext uri="{FF2B5EF4-FFF2-40B4-BE49-F238E27FC236}">
                <a16:creationId xmlns="" xmlns:a16="http://schemas.microsoft.com/office/drawing/2014/main" id="{853C3148-FEC3-4FE9-B41C-21616C136CB6}"/>
              </a:ext>
            </a:extLst>
          </p:cNvPr>
          <p:cNvPicPr/>
          <p:nvPr/>
        </p:nvPicPr>
        <p:blipFill>
          <a:blip r:embed="rId3"/>
          <a:stretch>
            <a:fillRect/>
          </a:stretch>
        </p:blipFill>
        <p:spPr>
          <a:xfrm>
            <a:off x="921657" y="1924050"/>
            <a:ext cx="7536543" cy="2901950"/>
          </a:xfrm>
          <a:prstGeom prst="rect">
            <a:avLst/>
          </a:prstGeom>
        </p:spPr>
      </p:pic>
    </p:spTree>
    <p:extLst>
      <p:ext uri="{BB962C8B-B14F-4D97-AF65-F5344CB8AC3E}">
        <p14:creationId xmlns:p14="http://schemas.microsoft.com/office/powerpoint/2010/main" val="3615326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inVertic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08545" y="179525"/>
            <a:ext cx="1907895" cy="400110"/>
          </a:xfrm>
          <a:prstGeom prst="rect">
            <a:avLst/>
          </a:prstGeom>
          <a:noFill/>
        </p:spPr>
        <p:txBody>
          <a:bodyPr wrap="none" rtlCol="0">
            <a:spAutoFit/>
          </a:bodyPr>
          <a:lstStyle/>
          <a:p>
            <a:r>
              <a:rPr lang="en-US" altLang="zh-CN" sz="2000" dirty="0" err="1">
                <a:latin typeface="Helvetica" panose="020B0604020202030204" pitchFamily="34" charset="0"/>
                <a:ea typeface="方正兰亭细黑_GBK" pitchFamily="2" charset="-122"/>
              </a:rPr>
              <a:t>Ví</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dụ</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minh</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họa</a:t>
            </a:r>
            <a:endParaRPr lang="zh-CN" altLang="en-US" sz="2000" dirty="0">
              <a:latin typeface="Helvetica" panose="020B0604020202030204" pitchFamily="34" charset="0"/>
              <a:ea typeface="方正兰亭细黑_GBK" pitchFamily="2" charset="-122"/>
            </a:endParaRPr>
          </a:p>
        </p:txBody>
      </p:sp>
      <p:sp>
        <p:nvSpPr>
          <p:cNvPr id="2" name="TextBox 1">
            <a:extLst>
              <a:ext uri="{FF2B5EF4-FFF2-40B4-BE49-F238E27FC236}">
                <a16:creationId xmlns="" xmlns:a16="http://schemas.microsoft.com/office/drawing/2014/main" id="{AE00F8A2-4464-43BE-AECB-6AE7A6D265F3}"/>
              </a:ext>
            </a:extLst>
          </p:cNvPr>
          <p:cNvSpPr txBox="1"/>
          <p:nvPr/>
        </p:nvSpPr>
        <p:spPr>
          <a:xfrm>
            <a:off x="781050" y="933450"/>
            <a:ext cx="7847693" cy="715581"/>
          </a:xfrm>
          <a:prstGeom prst="rect">
            <a:avLst/>
          </a:prstGeom>
          <a:noFill/>
        </p:spPr>
        <p:txBody>
          <a:bodyPr wrap="square" rtlCol="0">
            <a:spAutoFit/>
          </a:bodyPr>
          <a:lstStyle/>
          <a:p>
            <a:r>
              <a:rPr lang="en-US" dirty="0" err="1"/>
              <a:t>Dựa</a:t>
            </a:r>
            <a:r>
              <a:rPr lang="en-US" dirty="0"/>
              <a:t> </a:t>
            </a:r>
            <a:r>
              <a:rPr lang="en-US" dirty="0" err="1"/>
              <a:t>vào</a:t>
            </a:r>
            <a:r>
              <a:rPr lang="en-US" dirty="0"/>
              <a:t> </a:t>
            </a:r>
            <a:r>
              <a:rPr lang="en-US" dirty="0" err="1"/>
              <a:t>ph</a:t>
            </a:r>
            <a:r>
              <a:rPr lang="vi-VN" dirty="0"/>
              <a:t>ư</a:t>
            </a:r>
            <a:r>
              <a:rPr lang="en-US" dirty="0" err="1"/>
              <a:t>ơng</a:t>
            </a:r>
            <a:r>
              <a:rPr lang="en-US" dirty="0"/>
              <a:t> </a:t>
            </a:r>
            <a:r>
              <a:rPr lang="en-US" dirty="0" err="1"/>
              <a:t>pháp</a:t>
            </a:r>
            <a:r>
              <a:rPr lang="en-US" dirty="0"/>
              <a:t> </a:t>
            </a:r>
            <a:r>
              <a:rPr lang="en-US" dirty="0" err="1"/>
              <a:t>phân</a:t>
            </a:r>
            <a:r>
              <a:rPr lang="en-US" dirty="0"/>
              <a:t> </a:t>
            </a:r>
            <a:r>
              <a:rPr lang="en-US" dirty="0" err="1"/>
              <a:t>cụm</a:t>
            </a:r>
            <a:r>
              <a:rPr lang="en-US" dirty="0"/>
              <a:t> </a:t>
            </a:r>
            <a:r>
              <a:rPr lang="en-US" dirty="0" err="1"/>
              <a:t>kết</a:t>
            </a:r>
            <a:r>
              <a:rPr lang="en-US" dirty="0"/>
              <a:t> </a:t>
            </a:r>
            <a:r>
              <a:rPr lang="en-US" dirty="0" err="1"/>
              <a:t>tụ</a:t>
            </a:r>
            <a:r>
              <a:rPr lang="en-US" dirty="0"/>
              <a:t> ta </a:t>
            </a:r>
            <a:r>
              <a:rPr lang="en-US" dirty="0" err="1"/>
              <a:t>sẽ</a:t>
            </a:r>
            <a:r>
              <a:rPr lang="en-US" dirty="0"/>
              <a:t> đ</a:t>
            </a:r>
            <a:r>
              <a:rPr lang="vi-VN" dirty="0"/>
              <a:t>ư</a:t>
            </a:r>
            <a:r>
              <a:rPr lang="en-US" dirty="0" err="1"/>
              <a:t>ợc</a:t>
            </a:r>
            <a:r>
              <a:rPr lang="en-US" dirty="0"/>
              <a:t> 1 </a:t>
            </a:r>
            <a:r>
              <a:rPr lang="en-US" dirty="0" err="1"/>
              <a:t>nhóm</a:t>
            </a:r>
            <a:r>
              <a:rPr lang="en-US" dirty="0"/>
              <a:t> </a:t>
            </a:r>
            <a:r>
              <a:rPr lang="en-US" dirty="0" err="1"/>
              <a:t>chứa</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đối</a:t>
            </a:r>
            <a:r>
              <a:rPr lang="en-US" dirty="0"/>
              <a:t> t</a:t>
            </a:r>
            <a:r>
              <a:rPr lang="vi-VN" dirty="0"/>
              <a:t>ư</a:t>
            </a:r>
            <a:r>
              <a:rPr lang="en-US" dirty="0" err="1"/>
              <a:t>ợng</a:t>
            </a:r>
            <a:r>
              <a:rPr lang="en-US" dirty="0"/>
              <a:t> {((A,B),C),((E,F),D)}, </a:t>
            </a:r>
            <a:r>
              <a:rPr lang="en-US" dirty="0" err="1"/>
              <a:t>sau</a:t>
            </a:r>
            <a:r>
              <a:rPr lang="en-US" dirty="0"/>
              <a:t> </a:t>
            </a:r>
            <a:r>
              <a:rPr lang="en-US" dirty="0" err="1"/>
              <a:t>đó</a:t>
            </a:r>
            <a:r>
              <a:rPr lang="en-US" dirty="0"/>
              <a:t> chia </a:t>
            </a:r>
            <a:r>
              <a:rPr lang="en-US" dirty="0" err="1"/>
              <a:t>thành</a:t>
            </a:r>
            <a:r>
              <a:rPr lang="en-US" dirty="0"/>
              <a:t> 2 </a:t>
            </a:r>
            <a:r>
              <a:rPr lang="en-US" dirty="0" err="1"/>
              <a:t>nhóm</a:t>
            </a:r>
            <a:r>
              <a:rPr lang="en-US" dirty="0"/>
              <a:t> ((A,B),C) </a:t>
            </a:r>
            <a:r>
              <a:rPr lang="en-US" dirty="0" err="1"/>
              <a:t>và</a:t>
            </a:r>
            <a:r>
              <a:rPr lang="en-US" dirty="0"/>
              <a:t> ((E,F),D).</a:t>
            </a:r>
          </a:p>
          <a:p>
            <a:endParaRPr lang="en-US" dirty="0"/>
          </a:p>
        </p:txBody>
      </p:sp>
      <p:pic>
        <p:nvPicPr>
          <p:cNvPr id="7" name="Picture 6">
            <a:extLst>
              <a:ext uri="{FF2B5EF4-FFF2-40B4-BE49-F238E27FC236}">
                <a16:creationId xmlns="" xmlns:a16="http://schemas.microsoft.com/office/drawing/2014/main" id="{72646505-F38C-4010-BAEF-F899C25E5E40}"/>
              </a:ext>
            </a:extLst>
          </p:cNvPr>
          <p:cNvPicPr/>
          <p:nvPr/>
        </p:nvPicPr>
        <p:blipFill>
          <a:blip r:embed="rId3"/>
          <a:stretch>
            <a:fillRect/>
          </a:stretch>
        </p:blipFill>
        <p:spPr>
          <a:xfrm>
            <a:off x="844550" y="1483522"/>
            <a:ext cx="7581900" cy="2726528"/>
          </a:xfrm>
          <a:prstGeom prst="rect">
            <a:avLst/>
          </a:prstGeom>
        </p:spPr>
      </p:pic>
      <p:pic>
        <p:nvPicPr>
          <p:cNvPr id="3" name="Picture 2">
            <a:extLst>
              <a:ext uri="{FF2B5EF4-FFF2-40B4-BE49-F238E27FC236}">
                <a16:creationId xmlns="" xmlns:a16="http://schemas.microsoft.com/office/drawing/2014/main" id="{521AB4B3-9EEB-4624-8DC3-034018D80954}"/>
              </a:ext>
            </a:extLst>
          </p:cNvPr>
          <p:cNvPicPr>
            <a:picLocks noChangeAspect="1"/>
          </p:cNvPicPr>
          <p:nvPr/>
        </p:nvPicPr>
        <p:blipFill>
          <a:blip r:embed="rId4"/>
          <a:stretch>
            <a:fillRect/>
          </a:stretch>
        </p:blipFill>
        <p:spPr>
          <a:xfrm>
            <a:off x="844550" y="4230448"/>
            <a:ext cx="7581900" cy="733527"/>
          </a:xfrm>
          <a:prstGeom prst="rect">
            <a:avLst/>
          </a:prstGeom>
        </p:spPr>
      </p:pic>
    </p:spTree>
    <p:extLst>
      <p:ext uri="{BB962C8B-B14F-4D97-AF65-F5344CB8AC3E}">
        <p14:creationId xmlns:p14="http://schemas.microsoft.com/office/powerpoint/2010/main" val="35210525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864FF0F7-3E1B-4BB3-9823-9C65BAC990FF}"/>
              </a:ext>
            </a:extLst>
          </p:cNvPr>
          <p:cNvPicPr/>
          <p:nvPr/>
        </p:nvPicPr>
        <p:blipFill>
          <a:blip r:embed="rId2"/>
          <a:stretch>
            <a:fillRect/>
          </a:stretch>
        </p:blipFill>
        <p:spPr>
          <a:xfrm>
            <a:off x="577850" y="314324"/>
            <a:ext cx="5943600" cy="2041525"/>
          </a:xfrm>
          <a:prstGeom prst="rect">
            <a:avLst/>
          </a:prstGeom>
        </p:spPr>
      </p:pic>
      <p:pic>
        <p:nvPicPr>
          <p:cNvPr id="5" name="Picture 4">
            <a:extLst>
              <a:ext uri="{FF2B5EF4-FFF2-40B4-BE49-F238E27FC236}">
                <a16:creationId xmlns="" xmlns:a16="http://schemas.microsoft.com/office/drawing/2014/main" id="{525E84B7-EC72-4847-9C0C-57E3E9672DD9}"/>
              </a:ext>
            </a:extLst>
          </p:cNvPr>
          <p:cNvPicPr/>
          <p:nvPr/>
        </p:nvPicPr>
        <p:blipFill>
          <a:blip r:embed="rId3"/>
          <a:stretch>
            <a:fillRect/>
          </a:stretch>
        </p:blipFill>
        <p:spPr>
          <a:xfrm>
            <a:off x="2381250" y="2571750"/>
            <a:ext cx="5943600" cy="2081530"/>
          </a:xfrm>
          <a:prstGeom prst="rect">
            <a:avLst/>
          </a:prstGeom>
        </p:spPr>
      </p:pic>
    </p:spTree>
    <p:extLst>
      <p:ext uri="{BB962C8B-B14F-4D97-AF65-F5344CB8AC3E}">
        <p14:creationId xmlns:p14="http://schemas.microsoft.com/office/powerpoint/2010/main" val="22268822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D632A58-B7F0-4A78-8B75-4ABB16EC73C9}"/>
              </a:ext>
            </a:extLst>
          </p:cNvPr>
          <p:cNvPicPr/>
          <p:nvPr/>
        </p:nvPicPr>
        <p:blipFill>
          <a:blip r:embed="rId2"/>
          <a:stretch>
            <a:fillRect/>
          </a:stretch>
        </p:blipFill>
        <p:spPr>
          <a:xfrm>
            <a:off x="5137150" y="1203325"/>
            <a:ext cx="3568700" cy="2736850"/>
          </a:xfrm>
          <a:prstGeom prst="rect">
            <a:avLst/>
          </a:prstGeom>
        </p:spPr>
      </p:pic>
      <p:pic>
        <p:nvPicPr>
          <p:cNvPr id="5" name="Picture 4">
            <a:extLst>
              <a:ext uri="{FF2B5EF4-FFF2-40B4-BE49-F238E27FC236}">
                <a16:creationId xmlns="" xmlns:a16="http://schemas.microsoft.com/office/drawing/2014/main" id="{A7F2C44F-5055-4ADC-A110-1FF30AAAC833}"/>
              </a:ext>
            </a:extLst>
          </p:cNvPr>
          <p:cNvPicPr/>
          <p:nvPr/>
        </p:nvPicPr>
        <p:blipFill>
          <a:blip r:embed="rId3"/>
          <a:stretch>
            <a:fillRect/>
          </a:stretch>
        </p:blipFill>
        <p:spPr>
          <a:xfrm>
            <a:off x="323850" y="533400"/>
            <a:ext cx="4311650" cy="4208463"/>
          </a:xfrm>
          <a:prstGeom prst="rect">
            <a:avLst/>
          </a:prstGeom>
        </p:spPr>
      </p:pic>
    </p:spTree>
    <p:extLst>
      <p:ext uri="{BB962C8B-B14F-4D97-AF65-F5344CB8AC3E}">
        <p14:creationId xmlns:p14="http://schemas.microsoft.com/office/powerpoint/2010/main" val="95308062"/>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BD632A58-B7F0-4A78-8B75-4ABB16EC73C9}"/>
              </a:ext>
            </a:extLst>
          </p:cNvPr>
          <p:cNvPicPr/>
          <p:nvPr/>
        </p:nvPicPr>
        <p:blipFill>
          <a:blip r:embed="rId2"/>
          <a:stretch>
            <a:fillRect/>
          </a:stretch>
        </p:blipFill>
        <p:spPr>
          <a:xfrm>
            <a:off x="463550" y="292100"/>
            <a:ext cx="8242300" cy="3648075"/>
          </a:xfrm>
          <a:prstGeom prst="rect">
            <a:avLst/>
          </a:prstGeom>
        </p:spPr>
      </p:pic>
      <p:sp>
        <p:nvSpPr>
          <p:cNvPr id="2" name="TextBox 1">
            <a:extLst>
              <a:ext uri="{FF2B5EF4-FFF2-40B4-BE49-F238E27FC236}">
                <a16:creationId xmlns="" xmlns:a16="http://schemas.microsoft.com/office/drawing/2014/main" id="{95EFEC74-5BD2-458C-B67B-E0E739308D7C}"/>
              </a:ext>
            </a:extLst>
          </p:cNvPr>
          <p:cNvSpPr txBox="1"/>
          <p:nvPr/>
        </p:nvSpPr>
        <p:spPr>
          <a:xfrm>
            <a:off x="565150" y="4222750"/>
            <a:ext cx="8140700" cy="300082"/>
          </a:xfrm>
          <a:prstGeom prst="rect">
            <a:avLst/>
          </a:prstGeom>
          <a:noFill/>
        </p:spPr>
        <p:txBody>
          <a:bodyPr wrap="square" rtlCol="0">
            <a:spAutoFit/>
          </a:bodyPr>
          <a:lstStyle/>
          <a:p>
            <a:r>
              <a:rPr lang="en-US" dirty="0">
                <a:sym typeface="Wingdings" panose="05000000000000000000" pitchFamily="2" charset="2"/>
              </a:rPr>
              <a:t> </a:t>
            </a:r>
            <a:r>
              <a:rPr lang="en-US" dirty="0" err="1">
                <a:sym typeface="Wingdings" panose="05000000000000000000" pitchFamily="2" charset="2"/>
              </a:rPr>
              <a:t>Kết</a:t>
            </a:r>
            <a:r>
              <a:rPr lang="en-US" dirty="0">
                <a:sym typeface="Wingdings" panose="05000000000000000000" pitchFamily="2" charset="2"/>
              </a:rPr>
              <a:t> </a:t>
            </a:r>
            <a:r>
              <a:rPr lang="en-US" dirty="0" err="1">
                <a:sym typeface="Wingdings" panose="05000000000000000000" pitchFamily="2" charset="2"/>
              </a:rPr>
              <a:t>thúc</a:t>
            </a:r>
            <a:r>
              <a:rPr lang="en-US" dirty="0">
                <a:sym typeface="Wingdings" panose="05000000000000000000" pitchFamily="2" charset="2"/>
              </a:rPr>
              <a:t> </a:t>
            </a:r>
            <a:r>
              <a:rPr lang="en-US" dirty="0" err="1">
                <a:sym typeface="Wingdings" panose="05000000000000000000" pitchFamily="2" charset="2"/>
              </a:rPr>
              <a:t>thuật</a:t>
            </a:r>
            <a:r>
              <a:rPr lang="en-US" dirty="0">
                <a:sym typeface="Wingdings" panose="05000000000000000000" pitchFamily="2" charset="2"/>
              </a:rPr>
              <a:t> </a:t>
            </a:r>
            <a:r>
              <a:rPr lang="en-US" dirty="0" err="1">
                <a:sym typeface="Wingdings" panose="05000000000000000000" pitchFamily="2" charset="2"/>
              </a:rPr>
              <a:t>toán</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32414281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4549298" y="4510926"/>
            <a:ext cx="137389" cy="137389"/>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椭圆 2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a:solidFill>
                  <a:schemeClr val="tx1">
                    <a:lumMod val="75000"/>
                    <a:lumOff val="25000"/>
                  </a:schemeClr>
                </a:solidFill>
                <a:latin typeface="Helvetica" panose="020B0604020202030204" pitchFamily="34" charset="0"/>
                <a:ea typeface="造字工房俊雅锐宋体验版常规体" pitchFamily="50" charset="-122"/>
              </a:rPr>
              <a:t>THANKS</a:t>
            </a:r>
            <a:endParaRPr lang="zh-CN" altLang="en-US" sz="2600" b="1" dirty="0">
              <a:solidFill>
                <a:schemeClr val="tx1">
                  <a:lumMod val="75000"/>
                  <a:lumOff val="25000"/>
                </a:schemeClr>
              </a:solidFill>
              <a:latin typeface="Helvetica" panose="020B0604020202030204" pitchFamily="34" charset="0"/>
              <a:ea typeface="造字工房俊雅锐宋体验版常规体" pitchFamily="50" charset="-122"/>
            </a:endParaRPr>
          </a:p>
        </p:txBody>
      </p:sp>
      <p:sp>
        <p:nvSpPr>
          <p:cNvPr id="27" name="TextBox 82"/>
          <p:cNvSpPr txBox="1"/>
          <p:nvPr/>
        </p:nvSpPr>
        <p:spPr>
          <a:xfrm>
            <a:off x="6535556" y="3213480"/>
            <a:ext cx="2520896" cy="1569660"/>
          </a:xfrm>
          <a:prstGeom prst="rect">
            <a:avLst/>
          </a:prstGeom>
          <a:noFill/>
        </p:spPr>
        <p:txBody>
          <a:bodyPr wrap="square" rtlCol="0">
            <a:spAutoFit/>
          </a:bodyPr>
          <a:lstStyle/>
          <a:p>
            <a:r>
              <a:rPr lang="en-US" altLang="zh-CN" sz="3200" dirty="0">
                <a:latin typeface="Helvetica" panose="020B0604020202030204" pitchFamily="34" charset="0"/>
                <a:ea typeface="微软雅黑" pitchFamily="34" charset="-122"/>
              </a:rPr>
              <a:t>Thank you for watching the demo.</a:t>
            </a:r>
          </a:p>
        </p:txBody>
      </p:sp>
    </p:spTree>
    <p:extLst>
      <p:ext uri="{BB962C8B-B14F-4D97-AF65-F5344CB8AC3E}">
        <p14:creationId xmlns:p14="http://schemas.microsoft.com/office/powerpoint/2010/main" val="105731528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1" presetClass="entr" presetSubtype="0" fill="hold" grpId="0" nodeType="withEffect">
                                  <p:stCondLst>
                                    <p:cond delay="300"/>
                                  </p:stCondLst>
                                  <p:childTnLst>
                                    <p:set>
                                      <p:cBhvr>
                                        <p:cTn id="13" dur="1" fill="hold">
                                          <p:stCondLst>
                                            <p:cond delay="0"/>
                                          </p:stCondLst>
                                        </p:cTn>
                                        <p:tgtEl>
                                          <p:spTgt spid="8"/>
                                        </p:tgtEl>
                                        <p:attrNameLst>
                                          <p:attrName>style.visibility</p:attrName>
                                        </p:attrNameLst>
                                      </p:cBhvr>
                                      <p:to>
                                        <p:strVal val="visible"/>
                                      </p:to>
                                    </p:set>
                                  </p:childTnLst>
                                </p:cTn>
                              </p:par>
                              <p:par>
                                <p:cTn id="14" presetID="53" presetClass="entr" presetSubtype="16" fill="hold" grpId="1" nodeType="withEffect">
                                  <p:stCondLst>
                                    <p:cond delay="300"/>
                                  </p:stCondLst>
                                  <p:childTnLst>
                                    <p:set>
                                      <p:cBhvr>
                                        <p:cTn id="15" dur="1" fill="hold">
                                          <p:stCondLst>
                                            <p:cond delay="0"/>
                                          </p:stCondLst>
                                        </p:cTn>
                                        <p:tgtEl>
                                          <p:spTgt spid="8"/>
                                        </p:tgtEl>
                                        <p:attrNameLst>
                                          <p:attrName>style.visibility</p:attrName>
                                        </p:attrNameLst>
                                      </p:cBhvr>
                                      <p:to>
                                        <p:strVal val="visible"/>
                                      </p:to>
                                    </p:set>
                                    <p:anim calcmode="lin" valueType="num">
                                      <p:cBhvr>
                                        <p:cTn id="16" dur="1000" fill="hold"/>
                                        <p:tgtEl>
                                          <p:spTgt spid="8"/>
                                        </p:tgtEl>
                                        <p:attrNameLst>
                                          <p:attrName>ppt_w</p:attrName>
                                        </p:attrNameLst>
                                      </p:cBhvr>
                                      <p:tavLst>
                                        <p:tav tm="0">
                                          <p:val>
                                            <p:fltVal val="0"/>
                                          </p:val>
                                        </p:tav>
                                        <p:tav tm="100000">
                                          <p:val>
                                            <p:strVal val="#ppt_w"/>
                                          </p:val>
                                        </p:tav>
                                      </p:tavLst>
                                    </p:anim>
                                    <p:anim calcmode="lin" valueType="num">
                                      <p:cBhvr>
                                        <p:cTn id="17" dur="1000" fill="hold"/>
                                        <p:tgtEl>
                                          <p:spTgt spid="8"/>
                                        </p:tgtEl>
                                        <p:attrNameLst>
                                          <p:attrName>ppt_h</p:attrName>
                                        </p:attrNameLst>
                                      </p:cBhvr>
                                      <p:tavLst>
                                        <p:tav tm="0">
                                          <p:val>
                                            <p:fltVal val="0"/>
                                          </p:val>
                                        </p:tav>
                                        <p:tav tm="100000">
                                          <p:val>
                                            <p:strVal val="#ppt_h"/>
                                          </p:val>
                                        </p:tav>
                                      </p:tavLst>
                                    </p:anim>
                                    <p:animEffect transition="in" filter="fade">
                                      <p:cBhvr>
                                        <p:cTn id="18" dur="1000"/>
                                        <p:tgtEl>
                                          <p:spTgt spid="8"/>
                                        </p:tgtEl>
                                      </p:cBhvr>
                                    </p:animEffect>
                                  </p:childTnLst>
                                </p:cTn>
                              </p:par>
                              <p:par>
                                <p:cTn id="19" presetID="1" presetClass="entr" presetSubtype="0" fill="hold" nodeType="withEffect">
                                  <p:stCondLst>
                                    <p:cond delay="300"/>
                                  </p:stCondLst>
                                  <p:childTnLst>
                                    <p:set>
                                      <p:cBhvr>
                                        <p:cTn id="20" dur="1" fill="hold">
                                          <p:stCondLst>
                                            <p:cond delay="0"/>
                                          </p:stCondLst>
                                        </p:cTn>
                                        <p:tgtEl>
                                          <p:spTgt spid="9"/>
                                        </p:tgtEl>
                                        <p:attrNameLst>
                                          <p:attrName>style.visibility</p:attrName>
                                        </p:attrNameLst>
                                      </p:cBhvr>
                                      <p:to>
                                        <p:strVal val="visible"/>
                                      </p:to>
                                    </p:set>
                                  </p:childTnLst>
                                </p:cTn>
                              </p:par>
                              <p:par>
                                <p:cTn id="21" presetID="53" presetClass="entr" presetSubtype="16" fill="hold" nodeType="withEffect">
                                  <p:stCondLst>
                                    <p:cond delay="30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Effect transition="in" filter="fade">
                                      <p:cBhvr>
                                        <p:cTn id="25" dur="1000"/>
                                        <p:tgtEl>
                                          <p:spTgt spid="9"/>
                                        </p:tgtEl>
                                      </p:cBhvr>
                                    </p:animEffec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53" presetClass="entr" presetSubtype="16"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p:cTn id="30" dur="1000" fill="hold"/>
                                        <p:tgtEl>
                                          <p:spTgt spid="12"/>
                                        </p:tgtEl>
                                        <p:attrNameLst>
                                          <p:attrName>ppt_w</p:attrName>
                                        </p:attrNameLst>
                                      </p:cBhvr>
                                      <p:tavLst>
                                        <p:tav tm="0">
                                          <p:val>
                                            <p:fltVal val="0"/>
                                          </p:val>
                                        </p:tav>
                                        <p:tav tm="100000">
                                          <p:val>
                                            <p:strVal val="#ppt_w"/>
                                          </p:val>
                                        </p:tav>
                                      </p:tavLst>
                                    </p:anim>
                                    <p:anim calcmode="lin" valueType="num">
                                      <p:cBhvr>
                                        <p:cTn id="31" dur="1000" fill="hold"/>
                                        <p:tgtEl>
                                          <p:spTgt spid="12"/>
                                        </p:tgtEl>
                                        <p:attrNameLst>
                                          <p:attrName>ppt_h</p:attrName>
                                        </p:attrNameLst>
                                      </p:cBhvr>
                                      <p:tavLst>
                                        <p:tav tm="0">
                                          <p:val>
                                            <p:fltVal val="0"/>
                                          </p:val>
                                        </p:tav>
                                        <p:tav tm="100000">
                                          <p:val>
                                            <p:strVal val="#ppt_h"/>
                                          </p:val>
                                        </p:tav>
                                      </p:tavLst>
                                    </p:anim>
                                    <p:animEffect transition="in" filter="fade">
                                      <p:cBhvr>
                                        <p:cTn id="32" dur="1000"/>
                                        <p:tgtEl>
                                          <p:spTgt spid="12"/>
                                        </p:tgtEl>
                                      </p:cBhvr>
                                    </p:animEffect>
                                  </p:childTnLst>
                                </p:cTn>
                              </p:par>
                              <p:par>
                                <p:cTn id="33" presetID="1" presetClass="entr" presetSubtype="0" fill="hold" grpId="0" nodeType="withEffect">
                                  <p:stCondLst>
                                    <p:cond delay="200"/>
                                  </p:stCondLst>
                                  <p:childTnLst>
                                    <p:set>
                                      <p:cBhvr>
                                        <p:cTn id="34" dur="1" fill="hold">
                                          <p:stCondLst>
                                            <p:cond delay="0"/>
                                          </p:stCondLst>
                                        </p:cTn>
                                        <p:tgtEl>
                                          <p:spTgt spid="21"/>
                                        </p:tgtEl>
                                        <p:attrNameLst>
                                          <p:attrName>style.visibility</p:attrName>
                                        </p:attrNameLst>
                                      </p:cBhvr>
                                      <p:to>
                                        <p:strVal val="visible"/>
                                      </p:to>
                                    </p:set>
                                  </p:childTnLst>
                                </p:cTn>
                              </p:par>
                              <p:par>
                                <p:cTn id="35" presetID="53" presetClass="entr" presetSubtype="16" fill="hold" grpId="1" nodeType="withEffect">
                                  <p:stCondLst>
                                    <p:cond delay="200"/>
                                  </p:stCondLst>
                                  <p:childTnLst>
                                    <p:set>
                                      <p:cBhvr>
                                        <p:cTn id="36" dur="1" fill="hold">
                                          <p:stCondLst>
                                            <p:cond delay="0"/>
                                          </p:stCondLst>
                                        </p:cTn>
                                        <p:tgtEl>
                                          <p:spTgt spid="21"/>
                                        </p:tgtEl>
                                        <p:attrNameLst>
                                          <p:attrName>style.visibility</p:attrName>
                                        </p:attrNameLst>
                                      </p:cBhvr>
                                      <p:to>
                                        <p:strVal val="visible"/>
                                      </p:to>
                                    </p:set>
                                    <p:anim calcmode="lin" valueType="num">
                                      <p:cBhvr>
                                        <p:cTn id="37" dur="1000" fill="hold"/>
                                        <p:tgtEl>
                                          <p:spTgt spid="21"/>
                                        </p:tgtEl>
                                        <p:attrNameLst>
                                          <p:attrName>ppt_w</p:attrName>
                                        </p:attrNameLst>
                                      </p:cBhvr>
                                      <p:tavLst>
                                        <p:tav tm="0">
                                          <p:val>
                                            <p:fltVal val="0"/>
                                          </p:val>
                                        </p:tav>
                                        <p:tav tm="100000">
                                          <p:val>
                                            <p:strVal val="#ppt_w"/>
                                          </p:val>
                                        </p:tav>
                                      </p:tavLst>
                                    </p:anim>
                                    <p:anim calcmode="lin" valueType="num">
                                      <p:cBhvr>
                                        <p:cTn id="38" dur="1000" fill="hold"/>
                                        <p:tgtEl>
                                          <p:spTgt spid="21"/>
                                        </p:tgtEl>
                                        <p:attrNameLst>
                                          <p:attrName>ppt_h</p:attrName>
                                        </p:attrNameLst>
                                      </p:cBhvr>
                                      <p:tavLst>
                                        <p:tav tm="0">
                                          <p:val>
                                            <p:fltVal val="0"/>
                                          </p:val>
                                        </p:tav>
                                        <p:tav tm="100000">
                                          <p:val>
                                            <p:strVal val="#ppt_h"/>
                                          </p:val>
                                        </p:tav>
                                      </p:tavLst>
                                    </p:anim>
                                    <p:animEffect transition="in" filter="fade">
                                      <p:cBhvr>
                                        <p:cTn id="39" dur="1000"/>
                                        <p:tgtEl>
                                          <p:spTgt spid="21"/>
                                        </p:tgtEl>
                                      </p:cBhvr>
                                    </p:animEffect>
                                  </p:childTnLst>
                                </p:cTn>
                              </p:par>
                              <p:par>
                                <p:cTn id="40" presetID="1" presetClass="entr" presetSubtype="0" fill="hold" grpId="0" nodeType="withEffect">
                                  <p:stCondLst>
                                    <p:cond delay="400"/>
                                  </p:stCondLst>
                                  <p:childTnLst>
                                    <p:set>
                                      <p:cBhvr>
                                        <p:cTn id="41" dur="1" fill="hold">
                                          <p:stCondLst>
                                            <p:cond delay="0"/>
                                          </p:stCondLst>
                                        </p:cTn>
                                        <p:tgtEl>
                                          <p:spTgt spid="22"/>
                                        </p:tgtEl>
                                        <p:attrNameLst>
                                          <p:attrName>style.visibility</p:attrName>
                                        </p:attrNameLst>
                                      </p:cBhvr>
                                      <p:to>
                                        <p:strVal val="visible"/>
                                      </p:to>
                                    </p:set>
                                  </p:childTnLst>
                                </p:cTn>
                              </p:par>
                              <p:par>
                                <p:cTn id="42" presetID="53" presetClass="entr" presetSubtype="16" fill="hold" grpId="1" nodeType="withEffect">
                                  <p:stCondLst>
                                    <p:cond delay="400"/>
                                  </p:stCondLst>
                                  <p:childTnLst>
                                    <p:set>
                                      <p:cBhvr>
                                        <p:cTn id="43" dur="1" fill="hold">
                                          <p:stCondLst>
                                            <p:cond delay="0"/>
                                          </p:stCondLst>
                                        </p:cTn>
                                        <p:tgtEl>
                                          <p:spTgt spid="22"/>
                                        </p:tgtEl>
                                        <p:attrNameLst>
                                          <p:attrName>style.visibility</p:attrName>
                                        </p:attrNameLst>
                                      </p:cBhvr>
                                      <p:to>
                                        <p:strVal val="visible"/>
                                      </p:to>
                                    </p:set>
                                    <p:anim calcmode="lin" valueType="num">
                                      <p:cBhvr>
                                        <p:cTn id="44" dur="1000" fill="hold"/>
                                        <p:tgtEl>
                                          <p:spTgt spid="22"/>
                                        </p:tgtEl>
                                        <p:attrNameLst>
                                          <p:attrName>ppt_w</p:attrName>
                                        </p:attrNameLst>
                                      </p:cBhvr>
                                      <p:tavLst>
                                        <p:tav tm="0">
                                          <p:val>
                                            <p:fltVal val="0"/>
                                          </p:val>
                                        </p:tav>
                                        <p:tav tm="100000">
                                          <p:val>
                                            <p:strVal val="#ppt_w"/>
                                          </p:val>
                                        </p:tav>
                                      </p:tavLst>
                                    </p:anim>
                                    <p:anim calcmode="lin" valueType="num">
                                      <p:cBhvr>
                                        <p:cTn id="45" dur="1000" fill="hold"/>
                                        <p:tgtEl>
                                          <p:spTgt spid="22"/>
                                        </p:tgtEl>
                                        <p:attrNameLst>
                                          <p:attrName>ppt_h</p:attrName>
                                        </p:attrNameLst>
                                      </p:cBhvr>
                                      <p:tavLst>
                                        <p:tav tm="0">
                                          <p:val>
                                            <p:fltVal val="0"/>
                                          </p:val>
                                        </p:tav>
                                        <p:tav tm="100000">
                                          <p:val>
                                            <p:strVal val="#ppt_h"/>
                                          </p:val>
                                        </p:tav>
                                      </p:tavLst>
                                    </p:anim>
                                    <p:animEffect transition="in" filter="fade">
                                      <p:cBhvr>
                                        <p:cTn id="46" dur="1000"/>
                                        <p:tgtEl>
                                          <p:spTgt spid="22"/>
                                        </p:tgtEl>
                                      </p:cBhvr>
                                    </p:animEffect>
                                  </p:childTnLst>
                                </p:cTn>
                              </p:par>
                              <p:par>
                                <p:cTn id="47" presetID="1" presetClass="entr" presetSubtype="0" fill="hold" grpId="0" nodeType="withEffect">
                                  <p:stCondLst>
                                    <p:cond delay="200"/>
                                  </p:stCondLst>
                                  <p:childTnLst>
                                    <p:set>
                                      <p:cBhvr>
                                        <p:cTn id="48" dur="1" fill="hold">
                                          <p:stCondLst>
                                            <p:cond delay="0"/>
                                          </p:stCondLst>
                                        </p:cTn>
                                        <p:tgtEl>
                                          <p:spTgt spid="7"/>
                                        </p:tgtEl>
                                        <p:attrNameLst>
                                          <p:attrName>style.visibility</p:attrName>
                                        </p:attrNameLst>
                                      </p:cBhvr>
                                      <p:to>
                                        <p:strVal val="visible"/>
                                      </p:to>
                                    </p:set>
                                  </p:childTnLst>
                                </p:cTn>
                              </p:par>
                              <p:par>
                                <p:cTn id="49" presetID="53" presetClass="entr" presetSubtype="16" fill="hold" grpId="1" nodeType="withEffect">
                                  <p:stCondLst>
                                    <p:cond delay="200"/>
                                  </p:stCondLst>
                                  <p:childTnLst>
                                    <p:set>
                                      <p:cBhvr>
                                        <p:cTn id="50" dur="1" fill="hold">
                                          <p:stCondLst>
                                            <p:cond delay="0"/>
                                          </p:stCondLst>
                                        </p:cTn>
                                        <p:tgtEl>
                                          <p:spTgt spid="7"/>
                                        </p:tgtEl>
                                        <p:attrNameLst>
                                          <p:attrName>style.visibility</p:attrName>
                                        </p:attrNameLst>
                                      </p:cBhvr>
                                      <p:to>
                                        <p:strVal val="visible"/>
                                      </p:to>
                                    </p:set>
                                    <p:anim calcmode="lin" valueType="num">
                                      <p:cBhvr>
                                        <p:cTn id="51" dur="1000" fill="hold"/>
                                        <p:tgtEl>
                                          <p:spTgt spid="7"/>
                                        </p:tgtEl>
                                        <p:attrNameLst>
                                          <p:attrName>ppt_w</p:attrName>
                                        </p:attrNameLst>
                                      </p:cBhvr>
                                      <p:tavLst>
                                        <p:tav tm="0">
                                          <p:val>
                                            <p:fltVal val="0"/>
                                          </p:val>
                                        </p:tav>
                                        <p:tav tm="100000">
                                          <p:val>
                                            <p:strVal val="#ppt_w"/>
                                          </p:val>
                                        </p:tav>
                                      </p:tavLst>
                                    </p:anim>
                                    <p:anim calcmode="lin" valueType="num">
                                      <p:cBhvr>
                                        <p:cTn id="52" dur="1000" fill="hold"/>
                                        <p:tgtEl>
                                          <p:spTgt spid="7"/>
                                        </p:tgtEl>
                                        <p:attrNameLst>
                                          <p:attrName>ppt_h</p:attrName>
                                        </p:attrNameLst>
                                      </p:cBhvr>
                                      <p:tavLst>
                                        <p:tav tm="0">
                                          <p:val>
                                            <p:fltVal val="0"/>
                                          </p:val>
                                        </p:tav>
                                        <p:tav tm="100000">
                                          <p:val>
                                            <p:strVal val="#ppt_h"/>
                                          </p:val>
                                        </p:tav>
                                      </p:tavLst>
                                    </p:anim>
                                    <p:animEffect transition="in" filter="fade">
                                      <p:cBhvr>
                                        <p:cTn id="53" dur="1000"/>
                                        <p:tgtEl>
                                          <p:spTgt spid="7"/>
                                        </p:tgtEl>
                                      </p:cBhvr>
                                    </p:animEffect>
                                  </p:childTnLst>
                                </p:cTn>
                              </p:par>
                              <p:par>
                                <p:cTn id="54" presetID="1" presetClass="entr" presetSubtype="0" fill="hold" nodeType="withEffect">
                                  <p:stCondLst>
                                    <p:cond delay="400"/>
                                  </p:stCondLst>
                                  <p:childTnLst>
                                    <p:set>
                                      <p:cBhvr>
                                        <p:cTn id="55" dur="1" fill="hold">
                                          <p:stCondLst>
                                            <p:cond delay="0"/>
                                          </p:stCondLst>
                                        </p:cTn>
                                        <p:tgtEl>
                                          <p:spTgt spid="15"/>
                                        </p:tgtEl>
                                        <p:attrNameLst>
                                          <p:attrName>style.visibility</p:attrName>
                                        </p:attrNameLst>
                                      </p:cBhvr>
                                      <p:to>
                                        <p:strVal val="visible"/>
                                      </p:to>
                                    </p:set>
                                  </p:childTnLst>
                                </p:cTn>
                              </p:par>
                              <p:par>
                                <p:cTn id="56" presetID="53" presetClass="entr" presetSubtype="16" fill="hold" nodeType="withEffect">
                                  <p:stCondLst>
                                    <p:cond delay="400"/>
                                  </p:stCondLst>
                                  <p:childTnLst>
                                    <p:set>
                                      <p:cBhvr>
                                        <p:cTn id="57" dur="1" fill="hold">
                                          <p:stCondLst>
                                            <p:cond delay="0"/>
                                          </p:stCondLst>
                                        </p:cTn>
                                        <p:tgtEl>
                                          <p:spTgt spid="15"/>
                                        </p:tgtEl>
                                        <p:attrNameLst>
                                          <p:attrName>style.visibility</p:attrName>
                                        </p:attrNameLst>
                                      </p:cBhvr>
                                      <p:to>
                                        <p:strVal val="visible"/>
                                      </p:to>
                                    </p:set>
                                    <p:anim calcmode="lin" valueType="num">
                                      <p:cBhvr>
                                        <p:cTn id="58" dur="1000" fill="hold"/>
                                        <p:tgtEl>
                                          <p:spTgt spid="15"/>
                                        </p:tgtEl>
                                        <p:attrNameLst>
                                          <p:attrName>ppt_w</p:attrName>
                                        </p:attrNameLst>
                                      </p:cBhvr>
                                      <p:tavLst>
                                        <p:tav tm="0">
                                          <p:val>
                                            <p:fltVal val="0"/>
                                          </p:val>
                                        </p:tav>
                                        <p:tav tm="100000">
                                          <p:val>
                                            <p:strVal val="#ppt_w"/>
                                          </p:val>
                                        </p:tav>
                                      </p:tavLst>
                                    </p:anim>
                                    <p:anim calcmode="lin" valueType="num">
                                      <p:cBhvr>
                                        <p:cTn id="59" dur="1000" fill="hold"/>
                                        <p:tgtEl>
                                          <p:spTgt spid="15"/>
                                        </p:tgtEl>
                                        <p:attrNameLst>
                                          <p:attrName>ppt_h</p:attrName>
                                        </p:attrNameLst>
                                      </p:cBhvr>
                                      <p:tavLst>
                                        <p:tav tm="0">
                                          <p:val>
                                            <p:fltVal val="0"/>
                                          </p:val>
                                        </p:tav>
                                        <p:tav tm="100000">
                                          <p:val>
                                            <p:strVal val="#ppt_h"/>
                                          </p:val>
                                        </p:tav>
                                      </p:tavLst>
                                    </p:anim>
                                    <p:animEffect transition="in" filter="fade">
                                      <p:cBhvr>
                                        <p:cTn id="60" dur="1000"/>
                                        <p:tgtEl>
                                          <p:spTgt spid="15"/>
                                        </p:tgtEl>
                                      </p:cBhvr>
                                    </p:animEffect>
                                  </p:childTnLst>
                                </p:cTn>
                              </p:par>
                              <p:par>
                                <p:cTn id="61" presetID="1" presetClass="entr" presetSubtype="0" fill="hold" nodeType="withEffect">
                                  <p:stCondLst>
                                    <p:cond delay="300"/>
                                  </p:stCondLst>
                                  <p:childTnLst>
                                    <p:set>
                                      <p:cBhvr>
                                        <p:cTn id="62" dur="1" fill="hold">
                                          <p:stCondLst>
                                            <p:cond delay="0"/>
                                          </p:stCondLst>
                                        </p:cTn>
                                        <p:tgtEl>
                                          <p:spTgt spid="18"/>
                                        </p:tgtEl>
                                        <p:attrNameLst>
                                          <p:attrName>style.visibility</p:attrName>
                                        </p:attrNameLst>
                                      </p:cBhvr>
                                      <p:to>
                                        <p:strVal val="visible"/>
                                      </p:to>
                                    </p:set>
                                  </p:childTnLst>
                                </p:cTn>
                              </p:par>
                              <p:par>
                                <p:cTn id="63" presetID="53" presetClass="entr" presetSubtype="16" fill="hold" nodeType="withEffect">
                                  <p:stCondLst>
                                    <p:cond delay="300"/>
                                  </p:stCondLst>
                                  <p:childTnLst>
                                    <p:set>
                                      <p:cBhvr>
                                        <p:cTn id="64" dur="1" fill="hold">
                                          <p:stCondLst>
                                            <p:cond delay="0"/>
                                          </p:stCondLst>
                                        </p:cTn>
                                        <p:tgtEl>
                                          <p:spTgt spid="18"/>
                                        </p:tgtEl>
                                        <p:attrNameLst>
                                          <p:attrName>style.visibility</p:attrName>
                                        </p:attrNameLst>
                                      </p:cBhvr>
                                      <p:to>
                                        <p:strVal val="visible"/>
                                      </p:to>
                                    </p:set>
                                    <p:anim calcmode="lin" valueType="num">
                                      <p:cBhvr>
                                        <p:cTn id="65" dur="1000" fill="hold"/>
                                        <p:tgtEl>
                                          <p:spTgt spid="18"/>
                                        </p:tgtEl>
                                        <p:attrNameLst>
                                          <p:attrName>ppt_w</p:attrName>
                                        </p:attrNameLst>
                                      </p:cBhvr>
                                      <p:tavLst>
                                        <p:tav tm="0">
                                          <p:val>
                                            <p:fltVal val="0"/>
                                          </p:val>
                                        </p:tav>
                                        <p:tav tm="100000">
                                          <p:val>
                                            <p:strVal val="#ppt_w"/>
                                          </p:val>
                                        </p:tav>
                                      </p:tavLst>
                                    </p:anim>
                                    <p:anim calcmode="lin" valueType="num">
                                      <p:cBhvr>
                                        <p:cTn id="66" dur="1000" fill="hold"/>
                                        <p:tgtEl>
                                          <p:spTgt spid="18"/>
                                        </p:tgtEl>
                                        <p:attrNameLst>
                                          <p:attrName>ppt_h</p:attrName>
                                        </p:attrNameLst>
                                      </p:cBhvr>
                                      <p:tavLst>
                                        <p:tav tm="0">
                                          <p:val>
                                            <p:fltVal val="0"/>
                                          </p:val>
                                        </p:tav>
                                        <p:tav tm="100000">
                                          <p:val>
                                            <p:strVal val="#ppt_h"/>
                                          </p:val>
                                        </p:tav>
                                      </p:tavLst>
                                    </p:anim>
                                    <p:animEffect transition="in" filter="fade">
                                      <p:cBhvr>
                                        <p:cTn id="67" dur="1000"/>
                                        <p:tgtEl>
                                          <p:spTgt spid="18"/>
                                        </p:tgtEl>
                                      </p:cBhvr>
                                    </p:animEffect>
                                  </p:childTnLst>
                                </p:cTn>
                              </p:par>
                              <p:par>
                                <p:cTn id="68" presetID="1" presetClass="entr" presetSubtype="0" fill="hold" nodeType="withEffect">
                                  <p:stCondLst>
                                    <p:cond delay="200"/>
                                  </p:stCondLst>
                                  <p:childTnLst>
                                    <p:set>
                                      <p:cBhvr>
                                        <p:cTn id="69" dur="1" fill="hold">
                                          <p:stCondLst>
                                            <p:cond delay="0"/>
                                          </p:stCondLst>
                                        </p:cTn>
                                        <p:tgtEl>
                                          <p:spTgt spid="23"/>
                                        </p:tgtEl>
                                        <p:attrNameLst>
                                          <p:attrName>style.visibility</p:attrName>
                                        </p:attrNameLst>
                                      </p:cBhvr>
                                      <p:to>
                                        <p:strVal val="visible"/>
                                      </p:to>
                                    </p:set>
                                  </p:childTnLst>
                                </p:cTn>
                              </p:par>
                              <p:par>
                                <p:cTn id="70" presetID="53" presetClass="entr" presetSubtype="16" fill="hold" nodeType="withEffect">
                                  <p:stCondLst>
                                    <p:cond delay="200"/>
                                  </p:stCondLst>
                                  <p:childTnLst>
                                    <p:set>
                                      <p:cBhvr>
                                        <p:cTn id="71" dur="1" fill="hold">
                                          <p:stCondLst>
                                            <p:cond delay="0"/>
                                          </p:stCondLst>
                                        </p:cTn>
                                        <p:tgtEl>
                                          <p:spTgt spid="23"/>
                                        </p:tgtEl>
                                        <p:attrNameLst>
                                          <p:attrName>style.visibility</p:attrName>
                                        </p:attrNameLst>
                                      </p:cBhvr>
                                      <p:to>
                                        <p:strVal val="visible"/>
                                      </p:to>
                                    </p:set>
                                    <p:anim calcmode="lin" valueType="num">
                                      <p:cBhvr>
                                        <p:cTn id="72" dur="1000" fill="hold"/>
                                        <p:tgtEl>
                                          <p:spTgt spid="23"/>
                                        </p:tgtEl>
                                        <p:attrNameLst>
                                          <p:attrName>ppt_w</p:attrName>
                                        </p:attrNameLst>
                                      </p:cBhvr>
                                      <p:tavLst>
                                        <p:tav tm="0">
                                          <p:val>
                                            <p:fltVal val="0"/>
                                          </p:val>
                                        </p:tav>
                                        <p:tav tm="100000">
                                          <p:val>
                                            <p:strVal val="#ppt_w"/>
                                          </p:val>
                                        </p:tav>
                                      </p:tavLst>
                                    </p:anim>
                                    <p:anim calcmode="lin" valueType="num">
                                      <p:cBhvr>
                                        <p:cTn id="73" dur="1000" fill="hold"/>
                                        <p:tgtEl>
                                          <p:spTgt spid="23"/>
                                        </p:tgtEl>
                                        <p:attrNameLst>
                                          <p:attrName>ppt_h</p:attrName>
                                        </p:attrNameLst>
                                      </p:cBhvr>
                                      <p:tavLst>
                                        <p:tav tm="0">
                                          <p:val>
                                            <p:fltVal val="0"/>
                                          </p:val>
                                        </p:tav>
                                        <p:tav tm="100000">
                                          <p:val>
                                            <p:strVal val="#ppt_h"/>
                                          </p:val>
                                        </p:tav>
                                      </p:tavLst>
                                    </p:anim>
                                    <p:animEffect transition="in" filter="fade">
                                      <p:cBhvr>
                                        <p:cTn id="74" dur="1000"/>
                                        <p:tgtEl>
                                          <p:spTgt spid="23"/>
                                        </p:tgtEl>
                                      </p:cBhvr>
                                    </p:animEffect>
                                  </p:childTnLst>
                                </p:cTn>
                              </p:par>
                            </p:childTnLst>
                          </p:cTn>
                        </p:par>
                        <p:par>
                          <p:cTn id="75" fill="hold">
                            <p:stCondLst>
                              <p:cond delay="1400"/>
                            </p:stCondLst>
                            <p:childTnLst>
                              <p:par>
                                <p:cTn id="76" presetID="10" presetClass="entr" presetSubtype="0" fill="hold" grpId="0" nodeType="afterEffect">
                                  <p:stCondLst>
                                    <p:cond delay="0"/>
                                  </p:stCondLst>
                                  <p:iterate type="lt">
                                    <p:tmPct val="0"/>
                                  </p:iterate>
                                  <p:childTnLst>
                                    <p:set>
                                      <p:cBhvr>
                                        <p:cTn id="77" dur="1" fill="hold">
                                          <p:stCondLst>
                                            <p:cond delay="0"/>
                                          </p:stCondLst>
                                        </p:cTn>
                                        <p:tgtEl>
                                          <p:spTgt spid="26"/>
                                        </p:tgtEl>
                                        <p:attrNameLst>
                                          <p:attrName>style.visibility</p:attrName>
                                        </p:attrNameLst>
                                      </p:cBhvr>
                                      <p:to>
                                        <p:strVal val="visible"/>
                                      </p:to>
                                    </p:set>
                                    <p:animEffect transition="in" filter="fade">
                                      <p:cBhvr>
                                        <p:cTn id="78" dur="500"/>
                                        <p:tgtEl>
                                          <p:spTgt spid="26"/>
                                        </p:tgtEl>
                                      </p:cBhvr>
                                    </p:animEffect>
                                  </p:childTnLst>
                                </p:cTn>
                              </p:par>
                            </p:childTnLst>
                          </p:cTn>
                        </p:par>
                        <p:par>
                          <p:cTn id="79" fill="hold">
                            <p:stCondLst>
                              <p:cond delay="1900"/>
                            </p:stCondLst>
                            <p:childTnLst>
                              <p:par>
                                <p:cTn id="80" presetID="34" presetClass="emph" presetSubtype="0" fill="hold" grpId="1" nodeType="afterEffect">
                                  <p:stCondLst>
                                    <p:cond delay="0"/>
                                  </p:stCondLst>
                                  <p:iterate type="lt">
                                    <p:tmPct val="10000"/>
                                  </p:iterate>
                                  <p:childTnLst>
                                    <p:animMotion origin="layout" path="M 0.0 0.0 L 0.0 -0.07213" pathEditMode="relative" ptsTypes="">
                                      <p:cBhvr>
                                        <p:cTn id="81" dur="250" accel="50000" decel="50000" autoRev="1" fill="hold">
                                          <p:stCondLst>
                                            <p:cond delay="0"/>
                                          </p:stCondLst>
                                        </p:cTn>
                                        <p:tgtEl>
                                          <p:spTgt spid="26"/>
                                        </p:tgtEl>
                                        <p:attrNameLst>
                                          <p:attrName>ppt_x</p:attrName>
                                          <p:attrName>ppt_y</p:attrName>
                                        </p:attrNameLst>
                                      </p:cBhvr>
                                    </p:animMotion>
                                    <p:animRot by="1500000">
                                      <p:cBhvr>
                                        <p:cTn id="82" dur="125" fill="hold">
                                          <p:stCondLst>
                                            <p:cond delay="0"/>
                                          </p:stCondLst>
                                        </p:cTn>
                                        <p:tgtEl>
                                          <p:spTgt spid="26"/>
                                        </p:tgtEl>
                                        <p:attrNameLst>
                                          <p:attrName>r</p:attrName>
                                        </p:attrNameLst>
                                      </p:cBhvr>
                                    </p:animRot>
                                    <p:animRot by="-1500000">
                                      <p:cBhvr>
                                        <p:cTn id="83" dur="125" fill="hold">
                                          <p:stCondLst>
                                            <p:cond delay="125"/>
                                          </p:stCondLst>
                                        </p:cTn>
                                        <p:tgtEl>
                                          <p:spTgt spid="26"/>
                                        </p:tgtEl>
                                        <p:attrNameLst>
                                          <p:attrName>r</p:attrName>
                                        </p:attrNameLst>
                                      </p:cBhvr>
                                    </p:animRot>
                                    <p:animRot by="-1500000">
                                      <p:cBhvr>
                                        <p:cTn id="84" dur="125" fill="hold">
                                          <p:stCondLst>
                                            <p:cond delay="250"/>
                                          </p:stCondLst>
                                        </p:cTn>
                                        <p:tgtEl>
                                          <p:spTgt spid="26"/>
                                        </p:tgtEl>
                                        <p:attrNameLst>
                                          <p:attrName>r</p:attrName>
                                        </p:attrNameLst>
                                      </p:cBhvr>
                                    </p:animRot>
                                    <p:animRot by="1500000">
                                      <p:cBhvr>
                                        <p:cTn id="85" dur="125" fill="hold">
                                          <p:stCondLst>
                                            <p:cond delay="375"/>
                                          </p:stCondLst>
                                        </p:cTn>
                                        <p:tgtEl>
                                          <p:spTgt spid="26"/>
                                        </p:tgtEl>
                                        <p:attrNameLst>
                                          <p:attrName>r</p:attrName>
                                        </p:attrNameLst>
                                      </p:cBhvr>
                                    </p:animRot>
                                  </p:childTnLst>
                                </p:cTn>
                              </p:par>
                            </p:childTnLst>
                          </p:cTn>
                        </p:par>
                        <p:par>
                          <p:cTn id="86" fill="hold">
                            <p:stCondLst>
                              <p:cond delay="2650"/>
                            </p:stCondLst>
                            <p:childTnLst>
                              <p:par>
                                <p:cTn id="87" presetID="42" presetClass="entr" presetSubtype="0" fill="hold" grpId="0" nodeType="afterEffect">
                                  <p:stCondLst>
                                    <p:cond delay="0"/>
                                  </p:stCondLst>
                                  <p:childTnLst>
                                    <p:set>
                                      <p:cBhvr>
                                        <p:cTn id="88" dur="1" fill="hold">
                                          <p:stCondLst>
                                            <p:cond delay="0"/>
                                          </p:stCondLst>
                                        </p:cTn>
                                        <p:tgtEl>
                                          <p:spTgt spid="27"/>
                                        </p:tgtEl>
                                        <p:attrNameLst>
                                          <p:attrName>style.visibility</p:attrName>
                                        </p:attrNameLst>
                                      </p:cBhvr>
                                      <p:to>
                                        <p:strVal val="visible"/>
                                      </p:to>
                                    </p:set>
                                    <p:animEffect transition="in" filter="fade">
                                      <p:cBhvr>
                                        <p:cTn id="89" dur="3000"/>
                                        <p:tgtEl>
                                          <p:spTgt spid="27"/>
                                        </p:tgtEl>
                                      </p:cBhvr>
                                    </p:animEffect>
                                    <p:anim calcmode="lin" valueType="num">
                                      <p:cBhvr>
                                        <p:cTn id="90" dur="3000" fill="hold"/>
                                        <p:tgtEl>
                                          <p:spTgt spid="27"/>
                                        </p:tgtEl>
                                        <p:attrNameLst>
                                          <p:attrName>ppt_x</p:attrName>
                                        </p:attrNameLst>
                                      </p:cBhvr>
                                      <p:tavLst>
                                        <p:tav tm="0">
                                          <p:val>
                                            <p:strVal val="#ppt_x"/>
                                          </p:val>
                                        </p:tav>
                                        <p:tav tm="100000">
                                          <p:val>
                                            <p:strVal val="#ppt_x"/>
                                          </p:val>
                                        </p:tav>
                                      </p:tavLst>
                                    </p:anim>
                                    <p:anim calcmode="lin" valueType="num">
                                      <p:cBhvr>
                                        <p:cTn id="91" dur="3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21" grpId="0" animBg="1"/>
      <p:bldP spid="21" grpId="1" animBg="1"/>
      <p:bldP spid="22" grpId="0" animBg="1"/>
      <p:bldP spid="22" grpId="1" animBg="1"/>
      <p:bldP spid="26" grpId="0"/>
      <p:bldP spid="26" grpId="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502" y="1731615"/>
            <a:ext cx="9143498" cy="1814777"/>
            <a:chOff x="170694" y="177982"/>
            <a:chExt cx="3936003" cy="781165"/>
          </a:xfrm>
        </p:grpSpPr>
        <p:sp>
          <p:nvSpPr>
            <p:cNvPr id="44" name="等腰三角形 43"/>
            <p:cNvSpPr/>
            <p:nvPr/>
          </p:nvSpPr>
          <p:spPr>
            <a:xfrm>
              <a:off x="1519112" y="177982"/>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5" name="等腰三角形 44"/>
            <p:cNvSpPr/>
            <p:nvPr/>
          </p:nvSpPr>
          <p:spPr>
            <a:xfrm flipV="1">
              <a:off x="485507" y="602633"/>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6" name="矩形 45"/>
            <p:cNvSpPr/>
            <p:nvPr/>
          </p:nvSpPr>
          <p:spPr>
            <a:xfrm>
              <a:off x="170694" y="261768"/>
              <a:ext cx="3936003"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7" name="平行四边形 46"/>
            <p:cNvSpPr/>
            <p:nvPr/>
          </p:nvSpPr>
          <p:spPr>
            <a:xfrm>
              <a:off x="662214" y="178257"/>
              <a:ext cx="1036076" cy="779005"/>
            </a:xfrm>
            <a:prstGeom prst="parallelogram">
              <a:avLst>
                <a:gd name="adj" fmla="val 48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8" name="文本框 6"/>
            <p:cNvSpPr txBox="1"/>
            <p:nvPr/>
          </p:nvSpPr>
          <p:spPr>
            <a:xfrm>
              <a:off x="913343" y="284178"/>
              <a:ext cx="569115" cy="529955"/>
            </a:xfrm>
            <a:prstGeom prst="rect">
              <a:avLst/>
            </a:prstGeom>
            <a:noFill/>
          </p:spPr>
          <p:txBody>
            <a:bodyPr wrap="square" lIns="0" tIns="0" rIns="0" bIns="0" rtlCol="0">
              <a:spAutoFit/>
            </a:bodyPr>
            <a:lstStyle/>
            <a:p>
              <a:pPr algn="ctr"/>
              <a:r>
                <a:rPr lang="en-US" altLang="zh-CN"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rPr>
                <a:t>1</a:t>
              </a:r>
              <a:endParaRPr lang="zh-CN" altLang="en-US"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a:off x="3639117" y="2295336"/>
            <a:ext cx="3123547" cy="525301"/>
          </a:xfrm>
          <a:prstGeom prst="rect">
            <a:avLst/>
          </a:prstGeom>
        </p:spPr>
        <p:txBody>
          <a:bodyPr wrap="square" lIns="0" tIns="0" rIns="0" bIns="0">
            <a:spAutoFit/>
          </a:bodyPr>
          <a:lstStyle/>
          <a:p>
            <a:r>
              <a:rPr lang="en-US" altLang="zh-CN" sz="3400" b="1" dirty="0">
                <a:solidFill>
                  <a:schemeClr val="accent1"/>
                </a:solidFill>
                <a:latin typeface="Helvetica" panose="020B0604020202030204" pitchFamily="34" charset="0"/>
                <a:ea typeface="微软雅黑" panose="020B0503020204020204" pitchFamily="34" charset="-122"/>
                <a:cs typeface="+mn-ea"/>
                <a:sym typeface="+mn-lt"/>
              </a:rPr>
              <a:t>	</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Ý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Tưởng</a:t>
            </a:r>
            <a:endParaRPr lang="zh-CN" altLang="en-US" sz="3400" b="1" dirty="0">
              <a:solidFill>
                <a:srgbClr val="0070C0"/>
              </a:solidFill>
              <a:latin typeface="Helvetica" panose="020B060402020203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150239477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strVal val="4*#ppt_w"/>
                                          </p:val>
                                        </p:tav>
                                        <p:tav tm="100000">
                                          <p:val>
                                            <p:strVal val="#ppt_w"/>
                                          </p:val>
                                        </p:tav>
                                      </p:tavLst>
                                    </p:anim>
                                    <p:anim calcmode="lin" valueType="num">
                                      <p:cBhvr>
                                        <p:cTn id="14"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2821000" y="750842"/>
            <a:ext cx="5375990" cy="833514"/>
            <a:chOff x="4304043" y="1286668"/>
            <a:chExt cx="3837944" cy="2757793"/>
          </a:xfrm>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15" name="圆角矩形 1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grpSp>
        <p:nvGrpSpPr>
          <p:cNvPr id="16" name="组合 15"/>
          <p:cNvGrpSpPr/>
          <p:nvPr/>
        </p:nvGrpSpPr>
        <p:grpSpPr>
          <a:xfrm>
            <a:off x="571652" y="1933663"/>
            <a:ext cx="5375990" cy="942373"/>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sp>
        <p:nvSpPr>
          <p:cNvPr id="19" name="TextBox 23"/>
          <p:cNvSpPr>
            <a:spLocks noChangeArrowheads="1"/>
          </p:cNvSpPr>
          <p:nvPr/>
        </p:nvSpPr>
        <p:spPr bwMode="auto">
          <a:xfrm>
            <a:off x="3132509" y="920094"/>
            <a:ext cx="475297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lgn="just">
              <a:lnSpc>
                <a:spcPct val="120000"/>
              </a:lnSpc>
            </a:pPr>
            <a:r>
              <a:rPr lang="en-US" sz="1400" dirty="0" err="1">
                <a:latin typeface="Helvetica" pitchFamily="34" charset="0"/>
                <a:cs typeface="Helvetica" pitchFamily="34" charset="0"/>
              </a:rPr>
              <a:t>Xuất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phát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mỗi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có</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nếu</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có</a:t>
            </a:r>
            <a:r>
              <a:rPr lang="en-US" sz="1400" dirty="0">
                <a:latin typeface="Helvetica" pitchFamily="34" charset="0"/>
                <a:cs typeface="Helvetica" pitchFamily="34" charset="0"/>
              </a:rPr>
              <a:t> n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thì</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sẽ</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có</a:t>
            </a:r>
            <a:r>
              <a:rPr lang="en-US" sz="1400" dirty="0">
                <a:latin typeface="Helvetica" pitchFamily="34" charset="0"/>
                <a:cs typeface="Helvetica" pitchFamily="34" charset="0"/>
              </a:rPr>
              <a:t> n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p>
          <a:p>
            <a:pPr>
              <a:lnSpc>
                <a:spcPct val="120000"/>
              </a:lnSpc>
            </a:pPr>
            <a:endParaRPr lang="en-US" altLang="zh-CN" sz="1200" dirty="0">
              <a:latin typeface="Helvetica" panose="020B0604020202030204" pitchFamily="34" charset="0"/>
              <a:ea typeface="微软雅黑" pitchFamily="34" charset="-122"/>
              <a:sym typeface="微软雅黑" pitchFamily="34" charset="-122"/>
            </a:endParaRPr>
          </a:p>
        </p:txBody>
      </p:sp>
      <p:sp>
        <p:nvSpPr>
          <p:cNvPr id="21" name="TextBox 31"/>
          <p:cNvSpPr>
            <a:spLocks noChangeArrowheads="1"/>
          </p:cNvSpPr>
          <p:nvPr/>
        </p:nvSpPr>
        <p:spPr bwMode="auto">
          <a:xfrm>
            <a:off x="6958694" y="3541813"/>
            <a:ext cx="136134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800" b="1" dirty="0">
                <a:solidFill>
                  <a:schemeClr val="bg1"/>
                </a:solidFill>
                <a:latin typeface="Helvetica" panose="020B0604020202030204" pitchFamily="34" charset="0"/>
                <a:ea typeface="微软雅黑" pitchFamily="34" charset="-122"/>
              </a:rPr>
              <a:t>Regional status</a:t>
            </a:r>
            <a:endParaRPr lang="zh-CN" altLang="en-US" sz="1800" b="1" dirty="0">
              <a:solidFill>
                <a:schemeClr val="bg1"/>
              </a:solidFill>
              <a:latin typeface="Helvetica" panose="020B0604020202030204" pitchFamily="34" charset="0"/>
              <a:ea typeface="微软雅黑" pitchFamily="34" charset="-122"/>
            </a:endParaRPr>
          </a:p>
        </p:txBody>
      </p:sp>
      <p:sp>
        <p:nvSpPr>
          <p:cNvPr id="22" name="TextBox 25"/>
          <p:cNvSpPr>
            <a:spLocks noChangeArrowheads="1"/>
          </p:cNvSpPr>
          <p:nvPr/>
        </p:nvSpPr>
        <p:spPr bwMode="auto">
          <a:xfrm>
            <a:off x="784268" y="2189405"/>
            <a:ext cx="49672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r>
              <a:rPr lang="en-US" sz="1400" dirty="0" err="1">
                <a:solidFill>
                  <a:schemeClr val="bg1"/>
                </a:solidFill>
                <a:latin typeface="Helvetica" pitchFamily="34" charset="0"/>
                <a:cs typeface="Helvetica" pitchFamily="34" charset="0"/>
              </a:rPr>
              <a:t>Tiếp</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theo</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tiến</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hành</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góp</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các</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cụm</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cặp</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hai</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đối</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tượng</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có</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khoảng</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cách</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bé</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nhất</a:t>
            </a:r>
            <a:endParaRPr lang="en-US" altLang="zh-CN" sz="1400" b="1" dirty="0">
              <a:solidFill>
                <a:schemeClr val="bg1"/>
              </a:solidFill>
              <a:latin typeface="Helvetica" panose="020B0604020202030204" pitchFamily="34" charset="0"/>
              <a:ea typeface="微软雅黑" pitchFamily="34" charset="-122"/>
              <a:cs typeface="Helvetica" pitchFamily="34" charset="0"/>
              <a:sym typeface="微软雅黑" pitchFamily="34" charset="-122"/>
            </a:endParaRPr>
          </a:p>
        </p:txBody>
      </p:sp>
      <p:grpSp>
        <p:nvGrpSpPr>
          <p:cNvPr id="23" name="组合 12"/>
          <p:cNvGrpSpPr/>
          <p:nvPr/>
        </p:nvGrpSpPr>
        <p:grpSpPr>
          <a:xfrm>
            <a:off x="2317705" y="3133959"/>
            <a:ext cx="5241939" cy="815707"/>
            <a:chOff x="4304043" y="1286668"/>
            <a:chExt cx="3837944" cy="2757793"/>
          </a:xfrm>
          <a:effectLst>
            <a:outerShdw blurRad="381000" dist="254000" dir="8100000" algn="tr" rotWithShape="0">
              <a:prstClr val="black">
                <a:alpha val="40000"/>
              </a:prstClr>
            </a:outerShdw>
          </a:effectLst>
        </p:grpSpPr>
        <p:sp>
          <p:nvSpPr>
            <p:cNvPr id="2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25" name="圆角矩形 1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sp>
        <p:nvSpPr>
          <p:cNvPr id="26" name="TextBox 23"/>
          <p:cNvSpPr>
            <a:spLocks noChangeArrowheads="1"/>
          </p:cNvSpPr>
          <p:nvPr/>
        </p:nvSpPr>
        <p:spPr bwMode="auto">
          <a:xfrm>
            <a:off x="2520575" y="3357146"/>
            <a:ext cx="47529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lvl="0"/>
            <a:r>
              <a:rPr lang="en-US" sz="1400" dirty="0" err="1">
                <a:latin typeface="Helvetica" pitchFamily="34" charset="0"/>
                <a:cs typeface="Helvetica" pitchFamily="34" charset="0"/>
              </a:rPr>
              <a:t>Quá</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trình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ghép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cặp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tiến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hành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lặp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cho</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đến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khi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ghép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thành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duy</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nhất</a:t>
            </a:r>
            <a:r>
              <a:rPr lang="en-US" sz="1400" dirty="0">
                <a:latin typeface="Helvetica" pitchFamily="34" charset="0"/>
                <a:cs typeface="Helvetica" pitchFamily="34" charset="0"/>
              </a:rPr>
              <a:t>.</a:t>
            </a:r>
          </a:p>
        </p:txBody>
      </p:sp>
      <p:sp>
        <p:nvSpPr>
          <p:cNvPr id="27"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28" name="TextBox 34"/>
          <p:cNvSpPr txBox="1"/>
          <p:nvPr/>
        </p:nvSpPr>
        <p:spPr>
          <a:xfrm>
            <a:off x="908957" y="206330"/>
            <a:ext cx="1303562" cy="400110"/>
          </a:xfrm>
          <a:prstGeom prst="rect">
            <a:avLst/>
          </a:prstGeom>
          <a:noFill/>
        </p:spPr>
        <p:txBody>
          <a:bodyPr wrap="none" rtlCol="0">
            <a:spAutoFit/>
          </a:bodyPr>
          <a:lstStyle/>
          <a:p>
            <a:r>
              <a:rPr lang="en-US" altLang="zh-CN" sz="2000" spc="300" dirty="0">
                <a:latin typeface="Helvetica" panose="020B0604020202030204" pitchFamily="34" charset="0"/>
                <a:ea typeface="方正兰亭细黑_GBK" pitchFamily="2" charset="-122"/>
              </a:rPr>
              <a:t> </a:t>
            </a:r>
            <a:r>
              <a:rPr lang="en-US" altLang="zh-CN" sz="2000" b="1" dirty="0">
                <a:latin typeface="Helvetica" panose="020B0604020202030204" pitchFamily="34" charset="0"/>
                <a:ea typeface="方正兰亭细黑_GBK" pitchFamily="2" charset="-122"/>
              </a:rPr>
              <a:t>Ý </a:t>
            </a:r>
            <a:r>
              <a:rPr lang="en-US" altLang="zh-CN" sz="2000" b="1" dirty="0" err="1">
                <a:latin typeface="Helvetica" panose="020B0604020202030204" pitchFamily="34" charset="0"/>
                <a:ea typeface="方正兰亭细黑_GBK" pitchFamily="2" charset="-122"/>
              </a:rPr>
              <a:t>tưởng</a:t>
            </a:r>
            <a:endParaRPr lang="zh-CN" altLang="en-US" sz="2000" b="1" dirty="0">
              <a:latin typeface="Helvetica" panose="020B0604020202030204" pitchFamily="34" charset="0"/>
              <a:ea typeface="方正兰亭细黑_GBK" pitchFamily="2" charset="-122"/>
            </a:endParaRPr>
          </a:p>
        </p:txBody>
      </p:sp>
    </p:spTree>
    <p:extLst>
      <p:ext uri="{BB962C8B-B14F-4D97-AF65-F5344CB8AC3E}">
        <p14:creationId xmlns:p14="http://schemas.microsoft.com/office/powerpoint/2010/main" val="37820049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53" presetClass="entr" presetSubtype="16"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par>
                          <p:cTn id="14" fill="hold">
                            <p:stCondLst>
                              <p:cond delay="800"/>
                            </p:stCondLst>
                            <p:childTnLst>
                              <p:par>
                                <p:cTn id="15" presetID="53" presetClass="entr" presetSubtype="16"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par>
                                <p:cTn id="20" presetID="2" presetClass="entr" presetSubtype="2"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ppt_x</p:attrName>
                                        </p:attrNameLst>
                                      </p:cBhvr>
                                      <p:tavLst>
                                        <p:tav tm="0">
                                          <p:val>
                                            <p:strVal val="1+#ppt_w/2"/>
                                          </p:val>
                                        </p:tav>
                                        <p:tav tm="100000">
                                          <p:val>
                                            <p:strVal val="#ppt_x"/>
                                          </p:val>
                                        </p:tav>
                                      </p:tavLst>
                                    </p:anim>
                                    <p:anim calcmode="lin" valueType="num">
                                      <p:cBhvr>
                                        <p:cTn id="23" dur="500" fill="hold"/>
                                        <p:tgtEl>
                                          <p:spTgt spid="19"/>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ppt_x</p:attrName>
                                        </p:attrNameLst>
                                      </p:cBhvr>
                                      <p:tavLst>
                                        <p:tav tm="0">
                                          <p:val>
                                            <p:strVal val="0-#ppt_w/2"/>
                                          </p:val>
                                        </p:tav>
                                        <p:tav tm="100000">
                                          <p:val>
                                            <p:strVal val="#ppt_x"/>
                                          </p:val>
                                        </p:tav>
                                      </p:tavLst>
                                    </p:anim>
                                    <p:anim calcmode="lin" valueType="num">
                                      <p:cBhvr>
                                        <p:cTn id="27" dur="500" fill="hold"/>
                                        <p:tgtEl>
                                          <p:spTgt spid="22"/>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 calcmode="lin" valueType="num">
                                      <p:cBhvr>
                                        <p:cTn id="30" dur="500" fill="hold"/>
                                        <p:tgtEl>
                                          <p:spTgt spid="21"/>
                                        </p:tgtEl>
                                        <p:attrNameLst>
                                          <p:attrName>ppt_x</p:attrName>
                                        </p:attrNameLst>
                                      </p:cBhvr>
                                      <p:tavLst>
                                        <p:tav tm="0">
                                          <p:val>
                                            <p:strVal val="1+#ppt_w/2"/>
                                          </p:val>
                                        </p:tav>
                                        <p:tav tm="100000">
                                          <p:val>
                                            <p:strVal val="#ppt_x"/>
                                          </p:val>
                                        </p:tav>
                                      </p:tavLst>
                                    </p:anim>
                                    <p:anim calcmode="lin" valueType="num">
                                      <p:cBhvr>
                                        <p:cTn id="31" dur="500" fill="hold"/>
                                        <p:tgtEl>
                                          <p:spTgt spid="21"/>
                                        </p:tgtEl>
                                        <p:attrNameLst>
                                          <p:attrName>ppt_y</p:attrName>
                                        </p:attrNameLst>
                                      </p:cBhvr>
                                      <p:tavLst>
                                        <p:tav tm="0">
                                          <p:val>
                                            <p:strVal val="#ppt_y"/>
                                          </p:val>
                                        </p:tav>
                                        <p:tav tm="100000">
                                          <p:val>
                                            <p:strVal val="#ppt_y"/>
                                          </p:val>
                                        </p:tav>
                                      </p:tavLst>
                                    </p:anim>
                                  </p:childTnLst>
                                </p:cTn>
                              </p:par>
                            </p:childTnLst>
                          </p:cTn>
                        </p:par>
                        <p:par>
                          <p:cTn id="32" fill="hold">
                            <p:stCondLst>
                              <p:cond delay="1300"/>
                            </p:stCondLst>
                            <p:childTnLst>
                              <p:par>
                                <p:cTn id="33" presetID="53" presetClass="entr" presetSubtype="16"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2" presetClass="entr" presetSubtype="2"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p:cTn id="40" dur="500" fill="hold"/>
                                        <p:tgtEl>
                                          <p:spTgt spid="26"/>
                                        </p:tgtEl>
                                        <p:attrNameLst>
                                          <p:attrName>ppt_x</p:attrName>
                                        </p:attrNameLst>
                                      </p:cBhvr>
                                      <p:tavLst>
                                        <p:tav tm="0">
                                          <p:val>
                                            <p:strVal val="1+#ppt_w/2"/>
                                          </p:val>
                                        </p:tav>
                                        <p:tav tm="100000">
                                          <p:val>
                                            <p:strVal val="#ppt_x"/>
                                          </p:val>
                                        </p:tav>
                                      </p:tavLst>
                                    </p:anim>
                                    <p:anim calcmode="lin" valueType="num">
                                      <p:cBhvr>
                                        <p:cTn id="41" dur="500" fill="hold"/>
                                        <p:tgtEl>
                                          <p:spTgt spid="26"/>
                                        </p:tgtEl>
                                        <p:attrNameLst>
                                          <p:attrName>ppt_y</p:attrName>
                                        </p:attrNameLst>
                                      </p:cBhvr>
                                      <p:tavLst>
                                        <p:tav tm="0">
                                          <p:val>
                                            <p:strVal val="#ppt_y"/>
                                          </p:val>
                                        </p:tav>
                                        <p:tav tm="100000">
                                          <p:val>
                                            <p:strVal val="#ppt_y"/>
                                          </p:val>
                                        </p:tav>
                                      </p:tavLst>
                                    </p:anim>
                                  </p:childTnLst>
                                </p:cTn>
                              </p:par>
                            </p:childTnLst>
                          </p:cTn>
                        </p:par>
                        <p:par>
                          <p:cTn id="42" fill="hold">
                            <p:stCondLst>
                              <p:cond delay="1800"/>
                            </p:stCondLst>
                            <p:childTnLst>
                              <p:par>
                                <p:cTn id="43" presetID="22" presetClass="entr" presetSubtype="4"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down)">
                                      <p:cBhvr>
                                        <p:cTn id="45" dur="300"/>
                                        <p:tgtEl>
                                          <p:spTgt spid="27"/>
                                        </p:tgtEl>
                                      </p:cBhvr>
                                    </p:animEffect>
                                  </p:childTnLst>
                                </p:cTn>
                              </p:par>
                            </p:childTnLst>
                          </p:cTn>
                        </p:par>
                        <p:par>
                          <p:cTn id="46" fill="hold">
                            <p:stCondLst>
                              <p:cond delay="2100"/>
                            </p:stCondLst>
                            <p:childTnLst>
                              <p:par>
                                <p:cTn id="47" presetID="12" presetClass="entr" presetSubtype="8" fill="hold" grpId="0"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additive="base">
                                        <p:cTn id="49" dur="500"/>
                                        <p:tgtEl>
                                          <p:spTgt spid="28"/>
                                        </p:tgtEl>
                                        <p:attrNameLst>
                                          <p:attrName>ppt_x</p:attrName>
                                        </p:attrNameLst>
                                      </p:cBhvr>
                                      <p:tavLst>
                                        <p:tav tm="0">
                                          <p:val>
                                            <p:strVal val="#ppt_x-#ppt_w*1.125000"/>
                                          </p:val>
                                        </p:tav>
                                        <p:tav tm="100000">
                                          <p:val>
                                            <p:strVal val="#ppt_x"/>
                                          </p:val>
                                        </p:tav>
                                      </p:tavLst>
                                    </p:anim>
                                    <p:animEffect transition="in" filter="wipe(right)">
                                      <p:cBhvr>
                                        <p:cTn id="5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utoUpdateAnimBg="0"/>
      <p:bldP spid="21" grpId="0" bldLvl="0" autoUpdateAnimBg="0"/>
      <p:bldP spid="22" grpId="0" bldLvl="0" autoUpdateAnimBg="0"/>
      <p:bldP spid="26" grpId="0" bldLvl="0" autoUpdateAnimBg="0"/>
      <p:bldP spid="27"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250" y="1651830"/>
            <a:ext cx="9143498" cy="1814777"/>
            <a:chOff x="170694" y="177982"/>
            <a:chExt cx="3936003" cy="781165"/>
          </a:xfrm>
        </p:grpSpPr>
        <p:sp>
          <p:nvSpPr>
            <p:cNvPr id="44" name="等腰三角形 43"/>
            <p:cNvSpPr/>
            <p:nvPr/>
          </p:nvSpPr>
          <p:spPr>
            <a:xfrm>
              <a:off x="1519112" y="177982"/>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5" name="等腰三角形 44"/>
            <p:cNvSpPr/>
            <p:nvPr/>
          </p:nvSpPr>
          <p:spPr>
            <a:xfrm flipV="1">
              <a:off x="485507" y="602633"/>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6" name="矩形 45"/>
            <p:cNvSpPr/>
            <p:nvPr/>
          </p:nvSpPr>
          <p:spPr>
            <a:xfrm>
              <a:off x="170694" y="261768"/>
              <a:ext cx="3936003"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7" name="平行四边形 46"/>
            <p:cNvSpPr/>
            <p:nvPr/>
          </p:nvSpPr>
          <p:spPr>
            <a:xfrm>
              <a:off x="662214" y="178257"/>
              <a:ext cx="1036076" cy="779005"/>
            </a:xfrm>
            <a:prstGeom prst="parallelogram">
              <a:avLst>
                <a:gd name="adj" fmla="val 48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8" name="文本框 6"/>
            <p:cNvSpPr txBox="1"/>
            <p:nvPr/>
          </p:nvSpPr>
          <p:spPr>
            <a:xfrm>
              <a:off x="913343" y="284178"/>
              <a:ext cx="569115" cy="529955"/>
            </a:xfrm>
            <a:prstGeom prst="rect">
              <a:avLst/>
            </a:prstGeom>
            <a:noFill/>
          </p:spPr>
          <p:txBody>
            <a:bodyPr wrap="square" lIns="0" tIns="0" rIns="0" bIns="0" rtlCol="0">
              <a:spAutoFit/>
            </a:bodyPr>
            <a:lstStyle/>
            <a:p>
              <a:pPr algn="ctr"/>
              <a:r>
                <a:rPr lang="en-US" altLang="zh-CN"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rPr>
                <a:t>2</a:t>
              </a:r>
              <a:endParaRPr lang="zh-CN" altLang="en-US"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a:off x="3648171" y="2295738"/>
            <a:ext cx="4472788" cy="523220"/>
          </a:xfrm>
          <a:prstGeom prst="rect">
            <a:avLst/>
          </a:prstGeom>
        </p:spPr>
        <p:txBody>
          <a:bodyPr wrap="square" lIns="0" tIns="0" rIns="0" bIns="0">
            <a:spAutoFit/>
          </a:bodyPr>
          <a:lstStyle/>
          <a:p>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Phân</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cụm</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dữ</a:t>
            </a:r>
            <a:r>
              <a:rPr lang="en-US" altLang="zh-CN" sz="3400" b="1" dirty="0">
                <a:solidFill>
                  <a:srgbClr val="0070C0"/>
                </a:solidFill>
                <a:latin typeface="Helvetica" panose="020B0604020202030204" pitchFamily="34" charset="0"/>
                <a:ea typeface="微软雅黑" panose="020B0503020204020204" pitchFamily="34" charset="-122"/>
                <a:cs typeface="+mn-ea"/>
                <a:sym typeface="+mn-lt"/>
              </a:rPr>
              <a:t> </a:t>
            </a:r>
            <a:r>
              <a:rPr lang="en-US" altLang="zh-CN" sz="3400" b="1" dirty="0" err="1">
                <a:solidFill>
                  <a:srgbClr val="0070C0"/>
                </a:solidFill>
                <a:latin typeface="Helvetica" panose="020B0604020202030204" pitchFamily="34" charset="0"/>
                <a:ea typeface="微软雅黑" panose="020B0503020204020204" pitchFamily="34" charset="-122"/>
                <a:cs typeface="+mn-ea"/>
                <a:sym typeface="+mn-lt"/>
              </a:rPr>
              <a:t>liệu</a:t>
            </a:r>
            <a:endParaRPr lang="zh-CN" altLang="en-US" sz="3400" b="1" dirty="0">
              <a:solidFill>
                <a:srgbClr val="0070C0"/>
              </a:solidFill>
              <a:latin typeface="Helvetica" panose="020B0604020202030204" pitchFamily="34" charset="0"/>
              <a:ea typeface="微软雅黑" panose="020B0503020204020204" pitchFamily="34" charset="-122"/>
              <a:cs typeface="+mn-ea"/>
              <a:sym typeface="+mn-lt"/>
            </a:endParaRPr>
          </a:p>
        </p:txBody>
      </p:sp>
    </p:spTree>
    <p:extLst>
      <p:ext uri="{BB962C8B-B14F-4D97-AF65-F5344CB8AC3E}">
        <p14:creationId xmlns:p14="http://schemas.microsoft.com/office/powerpoint/2010/main" val="422200622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strVal val="4*#ppt_w"/>
                                          </p:val>
                                        </p:tav>
                                        <p:tav tm="100000">
                                          <p:val>
                                            <p:strVal val="#ppt_w"/>
                                          </p:val>
                                        </p:tav>
                                      </p:tavLst>
                                    </p:anim>
                                    <p:anim calcmode="lin" valueType="num">
                                      <p:cBhvr>
                                        <p:cTn id="14"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908957" y="179525"/>
            <a:ext cx="2303836" cy="400110"/>
          </a:xfrm>
          <a:prstGeom prst="rect">
            <a:avLst/>
          </a:prstGeom>
          <a:noFill/>
        </p:spPr>
        <p:txBody>
          <a:bodyPr wrap="none" rtlCol="0">
            <a:spAutoFit/>
          </a:bodyPr>
          <a:lstStyle/>
          <a:p>
            <a:r>
              <a:rPr lang="en-US" altLang="zh-CN" sz="2000" spc="3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Phân</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cụm</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dữ</a:t>
            </a:r>
            <a:r>
              <a:rPr lang="en-US" altLang="zh-CN" sz="2000" dirty="0">
                <a:latin typeface="Helvetica" panose="020B0604020202030204" pitchFamily="34" charset="0"/>
                <a:ea typeface="方正兰亭细黑_GBK" pitchFamily="2" charset="-122"/>
              </a:rPr>
              <a:t> </a:t>
            </a:r>
            <a:r>
              <a:rPr lang="en-US" altLang="zh-CN" sz="2000" dirty="0" err="1">
                <a:latin typeface="Helvetica" panose="020B0604020202030204" pitchFamily="34" charset="0"/>
                <a:ea typeface="方正兰亭细黑_GBK" pitchFamily="2" charset="-122"/>
              </a:rPr>
              <a:t>liệu</a:t>
            </a:r>
            <a:endParaRPr lang="zh-CN" altLang="en-US" sz="2000" dirty="0">
              <a:latin typeface="Helvetica" panose="020B0604020202030204" pitchFamily="34" charset="0"/>
              <a:ea typeface="方正兰亭细黑_GBK" pitchFamily="2" charset="-122"/>
            </a:endParaRPr>
          </a:p>
        </p:txBody>
      </p:sp>
      <p:grpSp>
        <p:nvGrpSpPr>
          <p:cNvPr id="43" name="组合 12"/>
          <p:cNvGrpSpPr/>
          <p:nvPr/>
        </p:nvGrpSpPr>
        <p:grpSpPr>
          <a:xfrm>
            <a:off x="515257" y="1080308"/>
            <a:ext cx="7776543" cy="3663708"/>
            <a:chOff x="4304043" y="1286668"/>
            <a:chExt cx="3837944" cy="2757793"/>
          </a:xfrm>
          <a:effectLst>
            <a:outerShdw blurRad="381000" dist="254000" dir="8100000" algn="tr" rotWithShape="0">
              <a:prstClr val="black">
                <a:alpha val="40000"/>
              </a:prstClr>
            </a:outerShdw>
          </a:effectLst>
        </p:grpSpPr>
        <p:sp>
          <p:nvSpPr>
            <p:cNvPr id="4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45" name="圆角矩形 1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sp>
        <p:nvSpPr>
          <p:cNvPr id="46" name="TextBox 23"/>
          <p:cNvSpPr>
            <a:spLocks noChangeArrowheads="1"/>
          </p:cNvSpPr>
          <p:nvPr/>
        </p:nvSpPr>
        <p:spPr bwMode="auto">
          <a:xfrm>
            <a:off x="836305" y="1290848"/>
            <a:ext cx="7176012" cy="317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285750" lvl="0" indent="-285750">
              <a:lnSpc>
                <a:spcPct val="150000"/>
              </a:lnSpc>
              <a:buFont typeface="Arial" pitchFamily="34" charset="0"/>
              <a:buChar char="•"/>
            </a:pPr>
            <a:r>
              <a:rPr lang="en-US" sz="1600" dirty="0" err="1">
                <a:latin typeface="Helvetica" pitchFamily="34" charset="0"/>
                <a:cs typeface="Helvetica" pitchFamily="34" charset="0"/>
              </a:rPr>
              <a:t>Phân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cụm</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dữ</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liệu</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bằng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phân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cấp</a:t>
            </a:r>
            <a:r>
              <a:rPr lang="en-US" sz="1600" dirty="0">
                <a:latin typeface="Helvetica" pitchFamily="34" charset="0"/>
                <a:cs typeface="Helvetica" pitchFamily="34" charset="0"/>
              </a:rPr>
              <a:t> (hierarchical clustering): </a:t>
            </a:r>
            <a:r>
              <a:rPr lang="en-US" sz="1600" dirty="0" err="1">
                <a:latin typeface="Helvetica" pitchFamily="34" charset="0"/>
                <a:cs typeface="Helvetica" pitchFamily="34" charset="0"/>
              </a:rPr>
              <a:t>nhóm</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đối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tượng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vào</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cây</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phân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cấp</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của</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cụm</a:t>
            </a:r>
            <a:r>
              <a:rPr lang="en-US" sz="1600" dirty="0">
                <a:latin typeface="Helvetica" pitchFamily="34" charset="0"/>
                <a:cs typeface="Helvetica" pitchFamily="34" charset="0"/>
              </a:rPr>
              <a:t> </a:t>
            </a:r>
          </a:p>
          <a:p>
            <a:pPr marL="628650" lvl="1" indent="-285750">
              <a:lnSpc>
                <a:spcPct val="150000"/>
              </a:lnSpc>
              <a:buFont typeface="Courier New" pitchFamily="49" charset="0"/>
              <a:buChar char="o"/>
            </a:pPr>
            <a:r>
              <a:rPr lang="en-US" sz="1600" dirty="0">
                <a:latin typeface="Helvetica" pitchFamily="34" charset="0"/>
                <a:cs typeface="Helvetica" pitchFamily="34" charset="0"/>
              </a:rPr>
              <a:t>Agglomerative: bottom-up (</a:t>
            </a:r>
            <a:r>
              <a:rPr lang="en-US" sz="1600" dirty="0" err="1">
                <a:latin typeface="Helvetica" pitchFamily="34" charset="0"/>
                <a:cs typeface="Helvetica" pitchFamily="34" charset="0"/>
              </a:rPr>
              <a:t>trộn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cụm</a:t>
            </a:r>
            <a:r>
              <a:rPr lang="en-US" sz="1600" dirty="0">
                <a:latin typeface="Helvetica" pitchFamily="34" charset="0"/>
                <a:cs typeface="Helvetica" pitchFamily="34" charset="0"/>
              </a:rPr>
              <a:t>) </a:t>
            </a:r>
          </a:p>
          <a:p>
            <a:pPr marL="628650" lvl="1" indent="-285750">
              <a:lnSpc>
                <a:spcPct val="150000"/>
              </a:lnSpc>
              <a:buFont typeface="Courier New" pitchFamily="49" charset="0"/>
              <a:buChar char="o"/>
            </a:pPr>
            <a:r>
              <a:rPr lang="en-US" sz="1600" dirty="0">
                <a:latin typeface="Helvetica" pitchFamily="34" charset="0"/>
                <a:cs typeface="Helvetica" pitchFamily="34" charset="0"/>
              </a:rPr>
              <a:t>Divisive: top-down (</a:t>
            </a:r>
            <a:r>
              <a:rPr lang="en-US" sz="1600" dirty="0" err="1">
                <a:latin typeface="Helvetica" pitchFamily="34" charset="0"/>
                <a:cs typeface="Helvetica" pitchFamily="34" charset="0"/>
              </a:rPr>
              <a:t>phân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tách</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các</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cụm</a:t>
            </a:r>
            <a:r>
              <a:rPr lang="en-US" sz="1600" dirty="0">
                <a:latin typeface="Helvetica" pitchFamily="34" charset="0"/>
                <a:cs typeface="Helvetica" pitchFamily="34" charset="0"/>
              </a:rPr>
              <a:t>)</a:t>
            </a:r>
          </a:p>
          <a:p>
            <a:pPr marL="285750" lvl="0" indent="-285750">
              <a:lnSpc>
                <a:spcPct val="150000"/>
              </a:lnSpc>
              <a:buFont typeface="Wingdings" pitchFamily="2" charset="2"/>
              <a:buChar char="v"/>
            </a:pPr>
            <a:r>
              <a:rPr lang="en-US" sz="1600" dirty="0" err="1">
                <a:latin typeface="Helvetica" pitchFamily="34" charset="0"/>
                <a:cs typeface="Helvetica" pitchFamily="34" charset="0"/>
              </a:rPr>
              <a:t>Đặc</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điểm</a:t>
            </a:r>
            <a:r>
              <a:rPr lang="en-US" sz="1600" dirty="0">
                <a:latin typeface="Helvetica" pitchFamily="34" charset="0"/>
                <a:cs typeface="Helvetica" pitchFamily="34" charset="0"/>
              </a:rPr>
              <a:t>:</a:t>
            </a:r>
          </a:p>
          <a:p>
            <a:pPr marL="628650" lvl="1" indent="-285750">
              <a:lnSpc>
                <a:spcPct val="150000"/>
              </a:lnSpc>
              <a:buFont typeface="Wingdings" pitchFamily="2" charset="2"/>
              <a:buChar char="ü"/>
            </a:pPr>
            <a:r>
              <a:rPr lang="en-US" sz="1600" dirty="0" err="1">
                <a:latin typeface="Helvetica" pitchFamily="34" charset="0"/>
                <a:cs typeface="Helvetica" pitchFamily="34" charset="0"/>
              </a:rPr>
              <a:t>Không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yêu</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cầu</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thông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số</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nhập</a:t>
            </a:r>
            <a:r>
              <a:rPr lang="en-US" sz="1600" dirty="0">
                <a:latin typeface="Helvetica" pitchFamily="34" charset="0"/>
                <a:cs typeface="Helvetica" pitchFamily="34" charset="0"/>
              </a:rPr>
              <a:t> k (</a:t>
            </a:r>
            <a:r>
              <a:rPr lang="en-US" sz="1600" dirty="0" err="1">
                <a:latin typeface="Helvetica" pitchFamily="34" charset="0"/>
                <a:cs typeface="Helvetica" pitchFamily="34" charset="0"/>
              </a:rPr>
              <a:t>số</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cụm</a:t>
            </a:r>
            <a:r>
              <a:rPr lang="en-US" sz="1600" dirty="0">
                <a:latin typeface="Helvetica" pitchFamily="34" charset="0"/>
                <a:cs typeface="Helvetica" pitchFamily="34" charset="0"/>
              </a:rPr>
              <a:t>).</a:t>
            </a:r>
          </a:p>
          <a:p>
            <a:pPr marL="628650" lvl="1" indent="-285750">
              <a:lnSpc>
                <a:spcPct val="150000"/>
              </a:lnSpc>
              <a:buFont typeface="Wingdings" pitchFamily="2" charset="2"/>
              <a:buChar char="ü"/>
            </a:pPr>
            <a:r>
              <a:rPr lang="en-US" sz="1600" dirty="0" err="1">
                <a:latin typeface="Helvetica" pitchFamily="34" charset="0"/>
                <a:cs typeface="Helvetica" pitchFamily="34" charset="0"/>
              </a:rPr>
              <a:t>Yêu</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cầu</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điều</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kiện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dừng</a:t>
            </a:r>
            <a:r>
              <a:rPr lang="en-US" sz="1600" dirty="0">
                <a:latin typeface="Helvetica" pitchFamily="34" charset="0"/>
                <a:cs typeface="Helvetica" pitchFamily="34" charset="0"/>
              </a:rPr>
              <a:t>.</a:t>
            </a:r>
          </a:p>
          <a:p>
            <a:pPr marL="628650" lvl="1" indent="-285750">
              <a:lnSpc>
                <a:spcPct val="150000"/>
              </a:lnSpc>
              <a:buFont typeface="Wingdings" pitchFamily="2" charset="2"/>
              <a:buChar char="ü"/>
            </a:pPr>
            <a:r>
              <a:rPr lang="en-US" sz="1600" dirty="0" err="1">
                <a:latin typeface="Helvetica" pitchFamily="34" charset="0"/>
                <a:cs typeface="Helvetica" pitchFamily="34" charset="0"/>
              </a:rPr>
              <a:t>Không</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thể</a:t>
            </a:r>
            <a:r>
              <a:rPr lang="en-US" sz="1600" dirty="0">
                <a:latin typeface="Helvetica" pitchFamily="34" charset="0"/>
                <a:cs typeface="Helvetica" pitchFamily="34" charset="0"/>
              </a:rPr>
              <a:t> quay </a:t>
            </a:r>
            <a:r>
              <a:rPr lang="en-US" sz="1600" dirty="0" err="1">
                <a:latin typeface="Helvetica" pitchFamily="34" charset="0"/>
                <a:cs typeface="Helvetica" pitchFamily="34" charset="0"/>
              </a:rPr>
              <a:t>lui</a:t>
            </a:r>
            <a:r>
              <a:rPr lang="en-US" sz="1600" dirty="0">
                <a:latin typeface="Helvetica" pitchFamily="34" charset="0"/>
                <a:cs typeface="Helvetica" pitchFamily="34" charset="0"/>
              </a:rPr>
              <a:t> ở </a:t>
            </a:r>
            <a:r>
              <a:rPr lang="en-US" sz="1600" dirty="0" err="1">
                <a:latin typeface="Helvetica" pitchFamily="34" charset="0"/>
                <a:cs typeface="Helvetica" pitchFamily="34" charset="0"/>
              </a:rPr>
              <a:t>mỗi</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bước</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trộn</a:t>
            </a:r>
            <a:r>
              <a:rPr lang="en-US" sz="1600" dirty="0">
                <a:latin typeface="Helvetica" pitchFamily="34" charset="0"/>
                <a:cs typeface="Helvetica" pitchFamily="34" charset="0"/>
              </a:rPr>
              <a:t>/</a:t>
            </a:r>
            <a:r>
              <a:rPr lang="en-US" sz="1600" dirty="0" err="1">
                <a:latin typeface="Helvetica" pitchFamily="34" charset="0"/>
                <a:cs typeface="Helvetica" pitchFamily="34" charset="0"/>
              </a:rPr>
              <a:t>phân</a:t>
            </a:r>
            <a:r>
              <a:rPr lang="en-US" sz="1600" dirty="0">
                <a:latin typeface="Helvetica" pitchFamily="34" charset="0"/>
                <a:cs typeface="Helvetica" pitchFamily="34" charset="0"/>
              </a:rPr>
              <a:t> </a:t>
            </a:r>
            <a:r>
              <a:rPr lang="en-US" sz="1600" dirty="0" err="1">
                <a:latin typeface="Helvetica" pitchFamily="34" charset="0"/>
                <a:cs typeface="Helvetica" pitchFamily="34" charset="0"/>
              </a:rPr>
              <a:t>tách</a:t>
            </a:r>
            <a:r>
              <a:rPr lang="en-US" sz="1600" dirty="0">
                <a:latin typeface="Helvetica" pitchFamily="34" charset="0"/>
                <a:cs typeface="Helvetica" pitchFamily="34" charset="0"/>
              </a:rPr>
              <a:t>.</a:t>
            </a:r>
          </a:p>
          <a:p>
            <a:pPr>
              <a:lnSpc>
                <a:spcPct val="120000"/>
              </a:lnSpc>
            </a:pPr>
            <a:endParaRPr lang="en-US" altLang="zh-CN" sz="1200" dirty="0">
              <a:latin typeface="Helvetica" panose="020B0604020202030204" pitchFamily="34" charset="0"/>
              <a:ea typeface="微软雅黑" pitchFamily="34" charset="-122"/>
              <a:sym typeface="微软雅黑" pitchFamily="34" charset="-122"/>
            </a:endParaRPr>
          </a:p>
        </p:txBody>
      </p:sp>
    </p:spTree>
    <p:extLst>
      <p:ext uri="{BB962C8B-B14F-4D97-AF65-F5344CB8AC3E}">
        <p14:creationId xmlns:p14="http://schemas.microsoft.com/office/powerpoint/2010/main" val="14940722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100"/>
                            </p:stCondLst>
                            <p:childTnLst>
                              <p:par>
                                <p:cTn id="18" presetID="53" presetClass="entr" presetSubtype="16" fill="hold" nodeType="afterEffect">
                                  <p:stCondLst>
                                    <p:cond delay="0"/>
                                  </p:stCondLst>
                                  <p:childTnLst>
                                    <p:set>
                                      <p:cBhvr>
                                        <p:cTn id="19" dur="1" fill="hold">
                                          <p:stCondLst>
                                            <p:cond delay="0"/>
                                          </p:stCondLst>
                                        </p:cTn>
                                        <p:tgtEl>
                                          <p:spTgt spid="43"/>
                                        </p:tgtEl>
                                        <p:attrNameLst>
                                          <p:attrName>style.visibility</p:attrName>
                                        </p:attrNameLst>
                                      </p:cBhvr>
                                      <p:to>
                                        <p:strVal val="visible"/>
                                      </p:to>
                                    </p:set>
                                    <p:anim calcmode="lin" valueType="num">
                                      <p:cBhvr>
                                        <p:cTn id="20" dur="500" fill="hold"/>
                                        <p:tgtEl>
                                          <p:spTgt spid="43"/>
                                        </p:tgtEl>
                                        <p:attrNameLst>
                                          <p:attrName>ppt_w</p:attrName>
                                        </p:attrNameLst>
                                      </p:cBhvr>
                                      <p:tavLst>
                                        <p:tav tm="0">
                                          <p:val>
                                            <p:fltVal val="0"/>
                                          </p:val>
                                        </p:tav>
                                        <p:tav tm="100000">
                                          <p:val>
                                            <p:strVal val="#ppt_w"/>
                                          </p:val>
                                        </p:tav>
                                      </p:tavLst>
                                    </p:anim>
                                    <p:anim calcmode="lin" valueType="num">
                                      <p:cBhvr>
                                        <p:cTn id="21" dur="500" fill="hold"/>
                                        <p:tgtEl>
                                          <p:spTgt spid="43"/>
                                        </p:tgtEl>
                                        <p:attrNameLst>
                                          <p:attrName>ppt_h</p:attrName>
                                        </p:attrNameLst>
                                      </p:cBhvr>
                                      <p:tavLst>
                                        <p:tav tm="0">
                                          <p:val>
                                            <p:fltVal val="0"/>
                                          </p:val>
                                        </p:tav>
                                        <p:tav tm="100000">
                                          <p:val>
                                            <p:strVal val="#ppt_h"/>
                                          </p:val>
                                        </p:tav>
                                      </p:tavLst>
                                    </p:anim>
                                    <p:animEffect transition="in" filter="fade">
                                      <p:cBhvr>
                                        <p:cTn id="22" dur="500"/>
                                        <p:tgtEl>
                                          <p:spTgt spid="43"/>
                                        </p:tgtEl>
                                      </p:cBhvr>
                                    </p:animEffect>
                                  </p:childTnLst>
                                </p:cTn>
                              </p:par>
                              <p:par>
                                <p:cTn id="23" presetID="2" presetClass="entr" presetSubtype="2"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 calcmode="lin" valueType="num">
                                      <p:cBhvr>
                                        <p:cTn id="25" dur="500" fill="hold"/>
                                        <p:tgtEl>
                                          <p:spTgt spid="46"/>
                                        </p:tgtEl>
                                        <p:attrNameLst>
                                          <p:attrName>ppt_x</p:attrName>
                                        </p:attrNameLst>
                                      </p:cBhvr>
                                      <p:tavLst>
                                        <p:tav tm="0">
                                          <p:val>
                                            <p:strVal val="1+#ppt_w/2"/>
                                          </p:val>
                                        </p:tav>
                                        <p:tav tm="100000">
                                          <p:val>
                                            <p:strVal val="#ppt_x"/>
                                          </p:val>
                                        </p:tav>
                                      </p:tavLst>
                                    </p:anim>
                                    <p:anim calcmode="lin" valueType="num">
                                      <p:cBhvr>
                                        <p:cTn id="26" dur="500" fill="hold"/>
                                        <p:tgtEl>
                                          <p:spTgt spid="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46" grpId="0" bldLvl="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1652469"/>
            <a:ext cx="9143498" cy="1814777"/>
            <a:chOff x="170694" y="177982"/>
            <a:chExt cx="3936003" cy="781165"/>
          </a:xfrm>
        </p:grpSpPr>
        <p:sp>
          <p:nvSpPr>
            <p:cNvPr id="44" name="等腰三角形 43"/>
            <p:cNvSpPr/>
            <p:nvPr/>
          </p:nvSpPr>
          <p:spPr>
            <a:xfrm>
              <a:off x="1519112" y="177982"/>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5" name="等腰三角形 44"/>
            <p:cNvSpPr/>
            <p:nvPr/>
          </p:nvSpPr>
          <p:spPr>
            <a:xfrm flipV="1">
              <a:off x="485507" y="602633"/>
              <a:ext cx="355284" cy="356514"/>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6" name="矩形 45"/>
            <p:cNvSpPr/>
            <p:nvPr/>
          </p:nvSpPr>
          <p:spPr>
            <a:xfrm>
              <a:off x="170694" y="261768"/>
              <a:ext cx="3936003"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7" name="平行四边形 46"/>
            <p:cNvSpPr/>
            <p:nvPr/>
          </p:nvSpPr>
          <p:spPr>
            <a:xfrm>
              <a:off x="662214" y="178257"/>
              <a:ext cx="1036076" cy="779005"/>
            </a:xfrm>
            <a:prstGeom prst="parallelogram">
              <a:avLst>
                <a:gd name="adj" fmla="val 48207"/>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6435" tIns="48218" rIns="96435" bIns="48218" rtlCol="0" anchor="ctr"/>
            <a:lstStyle/>
            <a:p>
              <a:pPr algn="ctr"/>
              <a:endParaRPr lang="zh-CN" altLang="en-US">
                <a:latin typeface="Helvetica" panose="020B0604020202030204" pitchFamily="34" charset="0"/>
                <a:ea typeface="微软雅黑" panose="020B0503020204020204" pitchFamily="34" charset="-122"/>
                <a:cs typeface="+mn-ea"/>
                <a:sym typeface="Arial" panose="020B0604020202020204" pitchFamily="34" charset="0"/>
              </a:endParaRPr>
            </a:p>
          </p:txBody>
        </p:sp>
        <p:sp>
          <p:nvSpPr>
            <p:cNvPr id="48" name="文本框 6"/>
            <p:cNvSpPr txBox="1"/>
            <p:nvPr/>
          </p:nvSpPr>
          <p:spPr>
            <a:xfrm>
              <a:off x="913343" y="284178"/>
              <a:ext cx="569115" cy="529955"/>
            </a:xfrm>
            <a:prstGeom prst="rect">
              <a:avLst/>
            </a:prstGeom>
            <a:noFill/>
          </p:spPr>
          <p:txBody>
            <a:bodyPr wrap="square" lIns="0" tIns="0" rIns="0" bIns="0" rtlCol="0">
              <a:spAutoFit/>
            </a:bodyPr>
            <a:lstStyle/>
            <a:p>
              <a:pPr algn="ctr"/>
              <a:r>
                <a:rPr lang="en-US" altLang="zh-CN"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rPr>
                <a:t>3</a:t>
              </a:r>
              <a:endParaRPr lang="zh-CN" altLang="en-US" sz="8000" dirty="0">
                <a:solidFill>
                  <a:schemeClr val="bg1"/>
                </a:solidFill>
                <a:latin typeface="Helvetica" panose="020B0604020202030204" pitchFamily="34" charset="0"/>
                <a:ea typeface="微软雅黑" panose="020B0503020204020204" pitchFamily="34" charset="-122"/>
                <a:cs typeface="+mn-ea"/>
                <a:sym typeface="Arial" panose="020B0604020202020204" pitchFamily="34" charset="0"/>
              </a:endParaRPr>
            </a:p>
          </p:txBody>
        </p:sp>
      </p:grpSp>
      <p:sp>
        <p:nvSpPr>
          <p:cNvPr id="10" name="矩形 9"/>
          <p:cNvSpPr/>
          <p:nvPr/>
        </p:nvSpPr>
        <p:spPr>
          <a:xfrm>
            <a:off x="3349742" y="2376755"/>
            <a:ext cx="5513601" cy="523220"/>
          </a:xfrm>
          <a:prstGeom prst="rect">
            <a:avLst/>
          </a:prstGeom>
        </p:spPr>
        <p:txBody>
          <a:bodyPr wrap="square" lIns="0" tIns="0" rIns="0" bIns="0">
            <a:spAutoFit/>
          </a:bodyPr>
          <a:lstStyle/>
          <a:p>
            <a:r>
              <a:rPr lang="en-US" altLang="zh-CN" sz="3400" b="1" dirty="0" err="1">
                <a:solidFill>
                  <a:srgbClr val="0070C0"/>
                </a:solidFill>
                <a:latin typeface="Helvetica" panose="020B0604020202030204" pitchFamily="34" charset="0"/>
              </a:rPr>
              <a:t>Sơ</a:t>
            </a:r>
            <a:r>
              <a:rPr lang="en-US" altLang="zh-CN" sz="3400" b="1" dirty="0">
                <a:solidFill>
                  <a:srgbClr val="0070C0"/>
                </a:solidFill>
                <a:latin typeface="Helvetica" panose="020B0604020202030204" pitchFamily="34" charset="0"/>
              </a:rPr>
              <a:t> </a:t>
            </a:r>
            <a:r>
              <a:rPr lang="en-US" altLang="zh-CN" sz="3400" b="1" dirty="0" err="1">
                <a:solidFill>
                  <a:srgbClr val="0070C0"/>
                </a:solidFill>
                <a:latin typeface="Helvetica" panose="020B0604020202030204" pitchFamily="34" charset="0"/>
              </a:rPr>
              <a:t>lược</a:t>
            </a:r>
            <a:r>
              <a:rPr lang="en-US" altLang="zh-CN" sz="3400" b="1" dirty="0">
                <a:solidFill>
                  <a:srgbClr val="0070C0"/>
                </a:solidFill>
                <a:latin typeface="Helvetica" panose="020B0604020202030204" pitchFamily="34" charset="0"/>
              </a:rPr>
              <a:t> </a:t>
            </a:r>
            <a:r>
              <a:rPr lang="en-US" altLang="zh-CN" sz="3400" b="1" dirty="0" err="1">
                <a:solidFill>
                  <a:srgbClr val="0070C0"/>
                </a:solidFill>
                <a:latin typeface="Helvetica" panose="020B0604020202030204" pitchFamily="34" charset="0"/>
              </a:rPr>
              <a:t>về</a:t>
            </a:r>
            <a:r>
              <a:rPr lang="en-US" altLang="zh-CN" sz="3400" b="1" dirty="0">
                <a:solidFill>
                  <a:srgbClr val="0070C0"/>
                </a:solidFill>
                <a:latin typeface="Helvetica" panose="020B0604020202030204" pitchFamily="34" charset="0"/>
              </a:rPr>
              <a:t> </a:t>
            </a:r>
            <a:r>
              <a:rPr lang="en-US" altLang="zh-CN" sz="3400" b="1" dirty="0" err="1">
                <a:solidFill>
                  <a:srgbClr val="0070C0"/>
                </a:solidFill>
                <a:latin typeface="Helvetica" panose="020B0604020202030204" pitchFamily="34" charset="0"/>
              </a:rPr>
              <a:t>thuật</a:t>
            </a:r>
            <a:r>
              <a:rPr lang="en-US" altLang="zh-CN" sz="3400" b="1" dirty="0">
                <a:solidFill>
                  <a:srgbClr val="0070C0"/>
                </a:solidFill>
                <a:latin typeface="Helvetica" panose="020B0604020202030204" pitchFamily="34" charset="0"/>
              </a:rPr>
              <a:t> </a:t>
            </a:r>
            <a:r>
              <a:rPr lang="en-US" altLang="zh-CN" sz="3400" b="1" dirty="0" err="1">
                <a:solidFill>
                  <a:srgbClr val="0070C0"/>
                </a:solidFill>
                <a:latin typeface="Helvetica" panose="020B0604020202030204" pitchFamily="34" charset="0"/>
              </a:rPr>
              <a:t>toán</a:t>
            </a:r>
            <a:endParaRPr lang="zh-CN" altLang="en-US" sz="3400" b="1" dirty="0">
              <a:solidFill>
                <a:srgbClr val="0070C0"/>
              </a:solidFill>
              <a:latin typeface="Helvetica" panose="020B0604020202030204" pitchFamily="34" charset="0"/>
            </a:endParaRPr>
          </a:p>
        </p:txBody>
      </p:sp>
    </p:spTree>
    <p:extLst>
      <p:ext uri="{BB962C8B-B14F-4D97-AF65-F5344CB8AC3E}">
        <p14:creationId xmlns:p14="http://schemas.microsoft.com/office/powerpoint/2010/main" val="21929285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strVal val="4*#ppt_w"/>
                                          </p:val>
                                        </p:tav>
                                        <p:tav tm="100000">
                                          <p:val>
                                            <p:strVal val="#ppt_w"/>
                                          </p:val>
                                        </p:tav>
                                      </p:tavLst>
                                    </p:anim>
                                    <p:anim calcmode="lin" valueType="num">
                                      <p:cBhvr>
                                        <p:cTn id="14" dur="500" fill="hold"/>
                                        <p:tgtEl>
                                          <p:spTgt spid="1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1018358" y="100327"/>
            <a:ext cx="5426486" cy="496996"/>
          </a:xfrm>
          <a:prstGeom prst="rect">
            <a:avLst/>
          </a:prstGeom>
          <a:noFill/>
        </p:spPr>
        <p:txBody>
          <a:bodyPr wrap="none" rtlCol="0">
            <a:spAutoFit/>
          </a:bodyPr>
          <a:lstStyle/>
          <a:p>
            <a:pPr>
              <a:lnSpc>
                <a:spcPct val="150000"/>
              </a:lnSpc>
            </a:pPr>
            <a:r>
              <a:rPr lang="en-US" altLang="zh-CN" sz="2000" b="1" dirty="0">
                <a:latin typeface="Helvetica" panose="020B0604020202030204" pitchFamily="34" charset="0"/>
                <a:cs typeface="Helvetica" pitchFamily="34" charset="0"/>
              </a:rPr>
              <a:t>Agnes (</a:t>
            </a:r>
            <a:r>
              <a:rPr lang="en-US" sz="2000" b="1" dirty="0">
                <a:latin typeface="Helvetica" pitchFamily="34" charset="0"/>
                <a:cs typeface="Helvetica" pitchFamily="34" charset="0"/>
              </a:rPr>
              <a:t>Agglomerative Nesting): bottom-up</a:t>
            </a:r>
          </a:p>
        </p:txBody>
      </p:sp>
      <p:grpSp>
        <p:nvGrpSpPr>
          <p:cNvPr id="10" name="组合 9"/>
          <p:cNvGrpSpPr/>
          <p:nvPr/>
        </p:nvGrpSpPr>
        <p:grpSpPr>
          <a:xfrm rot="5400000">
            <a:off x="959838" y="1294987"/>
            <a:ext cx="1146479" cy="1489544"/>
            <a:chOff x="4020870" y="2194485"/>
            <a:chExt cx="1102258" cy="1432090"/>
          </a:xfrm>
          <a:effectLst>
            <a:outerShdw blurRad="444500" dist="254000" dir="8100000" algn="tr" rotWithShape="0">
              <a:prstClr val="black">
                <a:alpha val="50000"/>
              </a:prstClr>
            </a:outerShdw>
          </a:effectLst>
        </p:grpSpPr>
        <p:sp>
          <p:nvSpPr>
            <p:cNvPr id="11"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Helvetica" panose="020B0604020202030204" pitchFamily="34" charset="0"/>
              </a:endParaRPr>
            </a:p>
          </p:txBody>
        </p:sp>
        <p:sp>
          <p:nvSpPr>
            <p:cNvPr id="12"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grpSp>
        <p:nvGrpSpPr>
          <p:cNvPr id="13" name="组合 12"/>
          <p:cNvGrpSpPr/>
          <p:nvPr/>
        </p:nvGrpSpPr>
        <p:grpSpPr>
          <a:xfrm>
            <a:off x="2872662" y="1202361"/>
            <a:ext cx="5375990" cy="2616451"/>
            <a:chOff x="4304043" y="1286668"/>
            <a:chExt cx="3837944" cy="2757793"/>
          </a:xfrm>
          <a:effectLst>
            <a:outerShdw blurRad="381000" dist="254000" dir="8100000" algn="tr" rotWithShape="0">
              <a:prstClr val="black">
                <a:alpha val="40000"/>
              </a:prstClr>
            </a:outerShdw>
          </a:effectLst>
        </p:grpSpPr>
        <p:sp>
          <p:nvSpPr>
            <p:cNvPr id="14" name="圆角矩形 13"/>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15" name="圆角矩形 14"/>
            <p:cNvSpPr/>
            <p:nvPr/>
          </p:nvSpPr>
          <p:spPr>
            <a:xfrm>
              <a:off x="4351930" y="1330004"/>
              <a:ext cx="3742172" cy="26711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sp>
        <p:nvSpPr>
          <p:cNvPr id="19" name="TextBox 23"/>
          <p:cNvSpPr>
            <a:spLocks noChangeArrowheads="1"/>
          </p:cNvSpPr>
          <p:nvPr/>
        </p:nvSpPr>
        <p:spPr bwMode="auto">
          <a:xfrm>
            <a:off x="3184167" y="1596561"/>
            <a:ext cx="475297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lnSpc>
                <a:spcPct val="150000"/>
              </a:lnSpc>
            </a:pPr>
            <a:r>
              <a:rPr lang="en-US" sz="1400" dirty="0" err="1">
                <a:latin typeface="Helvetica" pitchFamily="34" charset="0"/>
                <a:cs typeface="Helvetica" pitchFamily="34" charset="0"/>
              </a:rPr>
              <a:t>Là</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loại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phân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phân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cấp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phổ</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biến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sử</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dụng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để</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nhóm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trong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dựa</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trên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sự</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giống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nhau</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của</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chúng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Thuật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toán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bắt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đầu</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bằng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coi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mỗi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là</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đơn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Tiếp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theo</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cặp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hợp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liên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tiếp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cho</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đến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khi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cả</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được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hợp</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nhất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thành</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một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cụm</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lớn</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chứa</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tất</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cả</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các</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đối</a:t>
            </a:r>
            <a:r>
              <a:rPr lang="en-US" sz="1400" dirty="0">
                <a:latin typeface="Helvetica" pitchFamily="34" charset="0"/>
                <a:cs typeface="Helvetica" pitchFamily="34" charset="0"/>
              </a:rPr>
              <a:t> </a:t>
            </a:r>
            <a:r>
              <a:rPr lang="en-US" sz="1400" dirty="0" err="1">
                <a:latin typeface="Helvetica" pitchFamily="34" charset="0"/>
                <a:cs typeface="Helvetica" pitchFamily="34" charset="0"/>
              </a:rPr>
              <a:t>tượng</a:t>
            </a:r>
            <a:r>
              <a:rPr lang="en-US" sz="1200" dirty="0">
                <a:latin typeface="Helvetica" pitchFamily="34" charset="0"/>
                <a:cs typeface="Helvetica" pitchFamily="34" charset="0"/>
              </a:rPr>
              <a:t>.</a:t>
            </a:r>
            <a:endParaRPr lang="en-US" altLang="zh-CN" sz="1200" dirty="0">
              <a:solidFill>
                <a:schemeClr val="tx1">
                  <a:lumMod val="75000"/>
                  <a:lumOff val="25000"/>
                </a:schemeClr>
              </a:solidFill>
              <a:latin typeface="Helvetica" panose="020B0604020202030204" pitchFamily="34" charset="0"/>
              <a:ea typeface="微软雅黑" pitchFamily="34" charset="-122"/>
              <a:cs typeface="Helvetica" pitchFamily="34" charset="0"/>
            </a:endParaRPr>
          </a:p>
        </p:txBody>
      </p:sp>
      <p:sp>
        <p:nvSpPr>
          <p:cNvPr id="20" name="TextBox 24"/>
          <p:cNvSpPr>
            <a:spLocks noChangeArrowheads="1"/>
          </p:cNvSpPr>
          <p:nvPr/>
        </p:nvSpPr>
        <p:spPr bwMode="auto">
          <a:xfrm>
            <a:off x="784266" y="1901257"/>
            <a:ext cx="12629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800" b="1" dirty="0">
                <a:latin typeface="Helvetica" panose="020B0604020202030204" pitchFamily="34" charset="0"/>
                <a:cs typeface="Helvetica" pitchFamily="34" charset="0"/>
              </a:rPr>
              <a:t>Agnes</a:t>
            </a:r>
            <a:endParaRPr lang="zh-CN" altLang="en-US" sz="1800" b="1" dirty="0">
              <a:latin typeface="Helvetica" panose="020B0604020202030204" pitchFamily="34" charset="0"/>
              <a:ea typeface="微软雅黑" pitchFamily="34" charset="-122"/>
            </a:endParaRPr>
          </a:p>
        </p:txBody>
      </p:sp>
    </p:spTree>
    <p:extLst>
      <p:ext uri="{BB962C8B-B14F-4D97-AF65-F5344CB8AC3E}">
        <p14:creationId xmlns:p14="http://schemas.microsoft.com/office/powerpoint/2010/main" val="3620424081"/>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100"/>
                                </p:stCondLst>
                                <p:childTnLst>
                                  <p:par>
                                    <p:cTn id="18" presetID="2" presetClass="entr" presetSubtype="2" fill="hold" nodeType="afterEffect" p14:presetBounceEnd="40000">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14:bounceEnd="40000">
                                          <p:cBhvr additive="base">
                                            <p:cTn id="20" dur="500" fill="hold"/>
                                            <p:tgtEl>
                                              <p:spTgt spid="10"/>
                                            </p:tgtEl>
                                            <p:attrNameLst>
                                              <p:attrName>ppt_x</p:attrName>
                                            </p:attrNameLst>
                                          </p:cBhvr>
                                          <p:tavLst>
                                            <p:tav tm="0">
                                              <p:val>
                                                <p:strVal val="1+#ppt_w/2"/>
                                              </p:val>
                                            </p:tav>
                                            <p:tav tm="100000">
                                              <p:val>
                                                <p:strVal val="#ppt_x"/>
                                              </p:val>
                                            </p:tav>
                                          </p:tavLst>
                                        </p:anim>
                                        <p:anim calcmode="lin" valueType="num" p14:bounceEnd="40000">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ppt_x</p:attrName>
                                            </p:attrNameLst>
                                          </p:cBhvr>
                                          <p:tavLst>
                                            <p:tav tm="0">
                                              <p:val>
                                                <p:strVal val="1+#ppt_w/2"/>
                                              </p:val>
                                            </p:tav>
                                            <p:tav tm="100000">
                                              <p:val>
                                                <p:strVal val="#ppt_x"/>
                                              </p:val>
                                            </p:tav>
                                          </p:tavLst>
                                        </p:anim>
                                        <p:anim calcmode="lin" valueType="num">
                                          <p:cBhvr>
                                            <p:cTn id="31" dur="500" fill="hold"/>
                                            <p:tgtEl>
                                              <p:spTgt spid="19"/>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ppt_x</p:attrName>
                                            </p:attrNameLst>
                                          </p:cBhvr>
                                          <p:tavLst>
                                            <p:tav tm="0">
                                              <p:val>
                                                <p:strVal val="0-#ppt_w/2"/>
                                              </p:val>
                                            </p:tav>
                                            <p:tav tm="100000">
                                              <p:val>
                                                <p:strVal val="#ppt_x"/>
                                              </p:val>
                                            </p:tav>
                                          </p:tavLst>
                                        </p:anim>
                                        <p:anim calcmode="lin" valueType="num">
                                          <p:cBhvr>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bldLvl="0" autoUpdateAnimBg="0"/>
          <p:bldP spid="20"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childTnLst>
                              </p:cTn>
                            </p:par>
                            <p:par>
                              <p:cTn id="17" fill="hold">
                                <p:stCondLst>
                                  <p:cond delay="1100"/>
                                </p:stCondLst>
                                <p:childTnLst>
                                  <p:par>
                                    <p:cTn id="18" presetID="2" presetClass="entr" presetSubtype="2" fill="hold"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6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par>
                                    <p:cTn id="28" presetID="2" presetClass="entr" presetSubtype="2"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500" fill="hold"/>
                                            <p:tgtEl>
                                              <p:spTgt spid="19"/>
                                            </p:tgtEl>
                                            <p:attrNameLst>
                                              <p:attrName>ppt_x</p:attrName>
                                            </p:attrNameLst>
                                          </p:cBhvr>
                                          <p:tavLst>
                                            <p:tav tm="0">
                                              <p:val>
                                                <p:strVal val="1+#ppt_w/2"/>
                                              </p:val>
                                            </p:tav>
                                            <p:tav tm="100000">
                                              <p:val>
                                                <p:strVal val="#ppt_x"/>
                                              </p:val>
                                            </p:tav>
                                          </p:tavLst>
                                        </p:anim>
                                        <p:anim calcmode="lin" valueType="num">
                                          <p:cBhvr>
                                            <p:cTn id="31" dur="500" fill="hold"/>
                                            <p:tgtEl>
                                              <p:spTgt spid="19"/>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ppt_x</p:attrName>
                                            </p:attrNameLst>
                                          </p:cBhvr>
                                          <p:tavLst>
                                            <p:tav tm="0">
                                              <p:val>
                                                <p:strVal val="0-#ppt_w/2"/>
                                              </p:val>
                                            </p:tav>
                                            <p:tav tm="100000">
                                              <p:val>
                                                <p:strVal val="#ppt_x"/>
                                              </p:val>
                                            </p:tav>
                                          </p:tavLst>
                                        </p:anim>
                                        <p:anim calcmode="lin" valueType="num">
                                          <p:cBhvr>
                                            <p:cTn id="35"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bldLvl="0" autoUpdateAnimBg="0"/>
          <p:bldP spid="20" grpId="0" bldLvl="0" autoUpdateAnimBg="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6" name="TextBox 34"/>
          <p:cNvSpPr txBox="1"/>
          <p:nvPr/>
        </p:nvSpPr>
        <p:spPr>
          <a:xfrm>
            <a:off x="964647" y="179525"/>
            <a:ext cx="4517712" cy="400110"/>
          </a:xfrm>
          <a:prstGeom prst="rect">
            <a:avLst/>
          </a:prstGeom>
          <a:noFill/>
        </p:spPr>
        <p:txBody>
          <a:bodyPr wrap="none" rtlCol="0">
            <a:spAutoFit/>
          </a:bodyPr>
          <a:lstStyle/>
          <a:p>
            <a:r>
              <a:rPr lang="en-US" altLang="zh-CN" sz="2000" b="1" dirty="0">
                <a:latin typeface="Helvetica" panose="020B0604020202030204" pitchFamily="34" charset="0"/>
                <a:ea typeface="方正兰亭细黑_GBK" pitchFamily="2" charset="-122"/>
                <a:cs typeface="Helvetica" pitchFamily="34" charset="0"/>
              </a:rPr>
              <a:t>Diana (</a:t>
            </a:r>
            <a:r>
              <a:rPr lang="en-US" sz="2000" b="1" dirty="0">
                <a:latin typeface="Helvetica" pitchFamily="34" charset="0"/>
                <a:cs typeface="Helvetica" pitchFamily="34" charset="0"/>
              </a:rPr>
              <a:t>Divisive Analysis): top-down</a:t>
            </a:r>
            <a:endParaRPr lang="zh-CN" altLang="en-US" sz="2000" b="1" dirty="0">
              <a:latin typeface="Helvetica" panose="020B0604020202030204" pitchFamily="34" charset="0"/>
              <a:ea typeface="方正兰亭细黑_GBK" pitchFamily="2" charset="-122"/>
              <a:cs typeface="Helvetica" pitchFamily="34" charset="0"/>
            </a:endParaRPr>
          </a:p>
        </p:txBody>
      </p:sp>
      <p:sp>
        <p:nvSpPr>
          <p:cNvPr id="9" name="椭圆 34"/>
          <p:cNvSpPr/>
          <p:nvPr/>
        </p:nvSpPr>
        <p:spPr>
          <a:xfrm rot="5400000" flipV="1">
            <a:off x="6723302" y="1387745"/>
            <a:ext cx="1163726" cy="1476374"/>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1A3F6C"/>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nvGrpSpPr>
          <p:cNvPr id="16" name="组合 15"/>
          <p:cNvGrpSpPr/>
          <p:nvPr/>
        </p:nvGrpSpPr>
        <p:grpSpPr>
          <a:xfrm>
            <a:off x="646880" y="1366125"/>
            <a:ext cx="5375990" cy="2092299"/>
            <a:chOff x="4304043" y="1286668"/>
            <a:chExt cx="38379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sp>
          <p:nvSpPr>
            <p:cNvPr id="18" name="圆角矩形 17"/>
            <p:cNvSpPr/>
            <p:nvPr/>
          </p:nvSpPr>
          <p:spPr>
            <a:xfrm>
              <a:off x="4351930" y="1330004"/>
              <a:ext cx="3742172" cy="2671122"/>
            </a:xfrm>
            <a:prstGeom prst="round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elvetica" panose="020B0604020202030204" pitchFamily="34" charset="0"/>
              </a:endParaRPr>
            </a:p>
          </p:txBody>
        </p:sp>
      </p:grpSp>
      <p:sp>
        <p:nvSpPr>
          <p:cNvPr id="21" name="TextBox 31"/>
          <p:cNvSpPr>
            <a:spLocks noChangeArrowheads="1"/>
          </p:cNvSpPr>
          <p:nvPr/>
        </p:nvSpPr>
        <p:spPr bwMode="auto">
          <a:xfrm>
            <a:off x="6799700" y="1969132"/>
            <a:ext cx="136134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r>
              <a:rPr lang="en-US" altLang="zh-CN" sz="1800" b="1" dirty="0">
                <a:solidFill>
                  <a:schemeClr val="bg1"/>
                </a:solidFill>
                <a:latin typeface="Helvetica" panose="020B0604020202030204" pitchFamily="34" charset="0"/>
                <a:ea typeface="微软雅黑" pitchFamily="34" charset="-122"/>
              </a:rPr>
              <a:t>Diana</a:t>
            </a:r>
            <a:endParaRPr lang="zh-CN" altLang="en-US" sz="1800" b="1" dirty="0">
              <a:latin typeface="Helvetica" panose="020B0604020202030204" pitchFamily="34" charset="0"/>
              <a:ea typeface="微软雅黑" pitchFamily="34" charset="-122"/>
            </a:endParaRPr>
          </a:p>
          <a:p>
            <a:pPr algn="ctr"/>
            <a:endParaRPr lang="zh-CN" altLang="en-US" sz="1800" b="1" dirty="0">
              <a:solidFill>
                <a:schemeClr val="bg1"/>
              </a:solidFill>
              <a:latin typeface="Helvetica" panose="020B0604020202030204" pitchFamily="34" charset="0"/>
              <a:ea typeface="微软雅黑" pitchFamily="34" charset="-122"/>
            </a:endParaRPr>
          </a:p>
        </p:txBody>
      </p:sp>
      <p:sp>
        <p:nvSpPr>
          <p:cNvPr id="22" name="TextBox 25"/>
          <p:cNvSpPr>
            <a:spLocks noChangeArrowheads="1"/>
          </p:cNvSpPr>
          <p:nvPr/>
        </p:nvSpPr>
        <p:spPr bwMode="auto">
          <a:xfrm>
            <a:off x="1165225" y="1969132"/>
            <a:ext cx="496728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just"/>
            <a:endParaRPr lang="en-US" altLang="zh-CN" sz="1200" b="1" dirty="0">
              <a:solidFill>
                <a:srgbClr val="C1DCED"/>
              </a:solidFill>
              <a:latin typeface="Helvetica" panose="020B0604020202030204" pitchFamily="34" charset="0"/>
              <a:ea typeface="微软雅黑" pitchFamily="34" charset="-122"/>
              <a:sym typeface="微软雅黑" pitchFamily="34" charset="-122"/>
            </a:endParaRPr>
          </a:p>
        </p:txBody>
      </p:sp>
      <p:sp>
        <p:nvSpPr>
          <p:cNvPr id="2" name="Rectangle 1"/>
          <p:cNvSpPr/>
          <p:nvPr/>
        </p:nvSpPr>
        <p:spPr>
          <a:xfrm>
            <a:off x="947956" y="1675999"/>
            <a:ext cx="4572000" cy="1384995"/>
          </a:xfrm>
          <a:prstGeom prst="rect">
            <a:avLst/>
          </a:prstGeom>
        </p:spPr>
        <p:txBody>
          <a:bodyPr>
            <a:spAutoFit/>
          </a:bodyPr>
          <a:lstStyle/>
          <a:p>
            <a:pPr algn="just"/>
            <a:r>
              <a:rPr lang="vi-VN" sz="1400" dirty="0">
                <a:solidFill>
                  <a:schemeClr val="bg1"/>
                </a:solidFill>
                <a:latin typeface="Helvetica" pitchFamily="34" charset="0"/>
                <a:cs typeface="Helvetica" pitchFamily="34" charset="0"/>
              </a:rPr>
              <a:t>DIANA là một kỹ thuật phân cụm theo cấp bậc, xây dựng hệ thống phân cấp theo thứ tự nghịch đảo. Nó tiếp cận thuật toán đảo ngược của cụm phân cấp kết tụ.</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Có</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một</a:t>
            </a:r>
            <a:r>
              <a:rPr lang="en-US" sz="1400" dirty="0">
                <a:solidFill>
                  <a:schemeClr val="bg1"/>
                </a:solidFill>
                <a:latin typeface="Helvetica" pitchFamily="34" charset="0"/>
                <a:cs typeface="Helvetica" pitchFamily="34" charset="0"/>
              </a:rPr>
              <a:t> </a:t>
            </a:r>
            <a:r>
              <a:rPr lang="en-US" sz="1400" dirty="0" err="1">
                <a:solidFill>
                  <a:schemeClr val="bg1"/>
                </a:solidFill>
                <a:latin typeface="Helvetica" pitchFamily="34" charset="0"/>
                <a:cs typeface="Helvetica" pitchFamily="34" charset="0"/>
              </a:rPr>
              <a:t>cụm</a:t>
            </a:r>
            <a:r>
              <a:rPr lang="en-US" sz="1400" dirty="0">
                <a:solidFill>
                  <a:schemeClr val="bg1"/>
                </a:solidFill>
                <a:latin typeface="Helvetica" pitchFamily="34" charset="0"/>
                <a:cs typeface="Helvetica" pitchFamily="34" charset="0"/>
              </a:rPr>
              <a:t> </a:t>
            </a:r>
            <a:r>
              <a:rPr lang="vi-VN" sz="1400" dirty="0">
                <a:solidFill>
                  <a:schemeClr val="bg1"/>
                </a:solidFill>
                <a:latin typeface="Helvetica" pitchFamily="34" charset="0"/>
                <a:cs typeface="Helvetica" pitchFamily="34" charset="0"/>
              </a:rPr>
              <a:t>lớn n đối tượng</a:t>
            </a:r>
            <a:r>
              <a:rPr lang="en-US" sz="1400" dirty="0">
                <a:solidFill>
                  <a:schemeClr val="bg1"/>
                </a:solidFill>
                <a:latin typeface="Helvetica" pitchFamily="34" charset="0"/>
                <a:cs typeface="Helvetica" pitchFamily="34" charset="0"/>
              </a:rPr>
              <a:t>,</a:t>
            </a:r>
            <a:r>
              <a:rPr lang="vi-VN" sz="1400" dirty="0">
                <a:solidFill>
                  <a:schemeClr val="bg1"/>
                </a:solidFill>
                <a:latin typeface="Helvetica" pitchFamily="34" charset="0"/>
                <a:cs typeface="Helvetica" pitchFamily="34" charset="0"/>
              </a:rPr>
              <a:t> </a:t>
            </a:r>
            <a:r>
              <a:rPr lang="en-US" sz="1400" dirty="0">
                <a:solidFill>
                  <a:schemeClr val="bg1"/>
                </a:solidFill>
                <a:latin typeface="Helvetica" pitchFamily="34" charset="0"/>
                <a:cs typeface="Helvetica" pitchFamily="34" charset="0"/>
              </a:rPr>
              <a:t>ở</a:t>
            </a:r>
            <a:r>
              <a:rPr lang="vi-VN" sz="1400" dirty="0">
                <a:solidFill>
                  <a:schemeClr val="bg1"/>
                </a:solidFill>
                <a:latin typeface="Helvetica" pitchFamily="34" charset="0"/>
                <a:cs typeface="Helvetica" pitchFamily="34" charset="0"/>
              </a:rPr>
              <a:t> mỗi bước cụm lớn nhất có sẵn được chia thành hai cụm cho đến khi tất cả các cụm, bao gồm các đối tượng đơn lẻ.</a:t>
            </a:r>
            <a:endParaRPr lang="en-US" sz="1400" dirty="0">
              <a:solidFill>
                <a:schemeClr val="bg1"/>
              </a:solidFill>
              <a:latin typeface="Helvetica" pitchFamily="34" charset="0"/>
              <a:cs typeface="Helvetica" pitchFamily="34" charset="0"/>
            </a:endParaRPr>
          </a:p>
        </p:txBody>
      </p:sp>
    </p:spTree>
    <p:extLst>
      <p:ext uri="{BB962C8B-B14F-4D97-AF65-F5344CB8AC3E}">
        <p14:creationId xmlns:p14="http://schemas.microsoft.com/office/powerpoint/2010/main" val="2962337892"/>
      </p:ext>
    </p:extLst>
  </p:cSld>
  <p:clrMapOvr>
    <a:masterClrMapping/>
  </p:clrMapOvr>
  <p:transition spd="slow">
    <p:fad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2" presetClass="entr" presetSubtype="2" fill="hold" grpId="0" nodeType="withEffect" p14:presetBounceEnd="40000">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14:bounceEnd="40000">
                                          <p:cBhvr additive="base">
                                            <p:cTn id="19" dur="50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300"/>
                                </p:stCondLst>
                                <p:childTnLst>
                                  <p:par>
                                    <p:cTn id="22" presetID="53" presetClass="entr" presetSubtype="16"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2" presetClass="entr" presetSubtype="8" fill="hold" grpId="0" nodeType="withEffect" nodePh="1">
                                      <p:stCondLst>
                                        <p:cond delay="0"/>
                                      </p:stCondLst>
                                      <p:endCondLst>
                                        <p:cond evt="begin" delay="0">
                                          <p:tn val="27"/>
                                        </p:cond>
                                      </p:end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ppt_x</p:attrName>
                                            </p:attrNameLst>
                                          </p:cBhvr>
                                          <p:tavLst>
                                            <p:tav tm="0">
                                              <p:val>
                                                <p:strVal val="0-#ppt_w/2"/>
                                              </p:val>
                                            </p:tav>
                                            <p:tav tm="100000">
                                              <p:val>
                                                <p:strVal val="#ppt_x"/>
                                              </p:val>
                                            </p:tav>
                                          </p:tavLst>
                                        </p:anim>
                                        <p:anim calcmode="lin" valueType="num">
                                          <p:cBhvr>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ppt_x</p:attrName>
                                            </p:attrNameLst>
                                          </p:cBhvr>
                                          <p:tavLst>
                                            <p:tav tm="0">
                                              <p:val>
                                                <p:strVal val="1+#ppt_w/2"/>
                                              </p:val>
                                            </p:tav>
                                            <p:tav tm="100000">
                                              <p:val>
                                                <p:strVal val="#ppt_x"/>
                                              </p:val>
                                            </p:tav>
                                          </p:tavLst>
                                        </p:anim>
                                        <p:anim calcmode="lin" valueType="num">
                                          <p:cBhvr>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21" grpId="0" bldLvl="0" autoUpdateAnimBg="0"/>
          <p:bldP spid="22" grpId="0" bldLvl="0" autoUpdateAnimBg="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
                                            <p:tgtEl>
                                              <p:spTgt spid="4"/>
                                            </p:tgtEl>
                                          </p:cBhvr>
                                        </p:animEffect>
                                      </p:childTnLst>
                                    </p:cTn>
                                  </p:par>
                                </p:childTnLst>
                              </p:cTn>
                            </p:par>
                            <p:par>
                              <p:cTn id="8" fill="hold">
                                <p:stCondLst>
                                  <p:cond delay="3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300"/>
                                            <p:tgtEl>
                                              <p:spTgt spid="5"/>
                                            </p:tgtEl>
                                          </p:cBhvr>
                                        </p:animEffect>
                                      </p:childTnLst>
                                    </p:cTn>
                                  </p:par>
                                </p:childTnLst>
                              </p:cTn>
                            </p:par>
                            <p:par>
                              <p:cTn id="12" fill="hold">
                                <p:stCondLst>
                                  <p:cond delay="600"/>
                                </p:stCondLst>
                                <p:childTnLst>
                                  <p:par>
                                    <p:cTn id="13" presetID="1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p:tgtEl>
                                              <p:spTgt spid="6"/>
                                            </p:tgtEl>
                                            <p:attrNameLst>
                                              <p:attrName>ppt_x</p:attrName>
                                            </p:attrNameLst>
                                          </p:cBhvr>
                                          <p:tavLst>
                                            <p:tav tm="0">
                                              <p:val>
                                                <p:strVal val="#ppt_x-#ppt_w*1.125000"/>
                                              </p:val>
                                            </p:tav>
                                            <p:tav tm="100000">
                                              <p:val>
                                                <p:strVal val="#ppt_x"/>
                                              </p:val>
                                            </p:tav>
                                          </p:tavLst>
                                        </p:anim>
                                        <p:animEffect transition="in" filter="wipe(right)">
                                          <p:cBhvr>
                                            <p:cTn id="16" dur="500"/>
                                            <p:tgtEl>
                                              <p:spTgt spid="6"/>
                                            </p:tgtEl>
                                          </p:cBhvr>
                                        </p:animEffect>
                                      </p:childTnLst>
                                    </p:cTn>
                                  </p:par>
                                  <p:par>
                                    <p:cTn id="17" presetID="2" presetClass="entr" presetSubtype="2" fill="hold" grpId="0" nodeType="withEffect">
                                      <p:stCondLst>
                                        <p:cond delay="2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par>
                              <p:cTn id="21" fill="hold">
                                <p:stCondLst>
                                  <p:cond delay="1300"/>
                                </p:stCondLst>
                                <p:childTnLst>
                                  <p:par>
                                    <p:cTn id="22" presetID="53" presetClass="entr" presetSubtype="16" fill="hold"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p:cTn id="24" dur="500" fill="hold"/>
                                            <p:tgtEl>
                                              <p:spTgt spid="16"/>
                                            </p:tgtEl>
                                            <p:attrNameLst>
                                              <p:attrName>ppt_w</p:attrName>
                                            </p:attrNameLst>
                                          </p:cBhvr>
                                          <p:tavLst>
                                            <p:tav tm="0">
                                              <p:val>
                                                <p:fltVal val="0"/>
                                              </p:val>
                                            </p:tav>
                                            <p:tav tm="100000">
                                              <p:val>
                                                <p:strVal val="#ppt_w"/>
                                              </p:val>
                                            </p:tav>
                                          </p:tavLst>
                                        </p:anim>
                                        <p:anim calcmode="lin" valueType="num">
                                          <p:cBhvr>
                                            <p:cTn id="25" dur="500" fill="hold"/>
                                            <p:tgtEl>
                                              <p:spTgt spid="16"/>
                                            </p:tgtEl>
                                            <p:attrNameLst>
                                              <p:attrName>ppt_h</p:attrName>
                                            </p:attrNameLst>
                                          </p:cBhvr>
                                          <p:tavLst>
                                            <p:tav tm="0">
                                              <p:val>
                                                <p:fltVal val="0"/>
                                              </p:val>
                                            </p:tav>
                                            <p:tav tm="100000">
                                              <p:val>
                                                <p:strVal val="#ppt_h"/>
                                              </p:val>
                                            </p:tav>
                                          </p:tavLst>
                                        </p:anim>
                                        <p:animEffect transition="in" filter="fade">
                                          <p:cBhvr>
                                            <p:cTn id="26" dur="500"/>
                                            <p:tgtEl>
                                              <p:spTgt spid="16"/>
                                            </p:tgtEl>
                                          </p:cBhvr>
                                        </p:animEffect>
                                      </p:childTnLst>
                                    </p:cTn>
                                  </p:par>
                                  <p:par>
                                    <p:cTn id="27" presetID="2" presetClass="entr" presetSubtype="8" fill="hold" grpId="0" nodeType="withEffect" nodePh="1">
                                      <p:stCondLst>
                                        <p:cond delay="0"/>
                                      </p:stCondLst>
                                      <p:endCondLst>
                                        <p:cond evt="begin" delay="0">
                                          <p:tn val="27"/>
                                        </p:cond>
                                      </p:end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ppt_x</p:attrName>
                                            </p:attrNameLst>
                                          </p:cBhvr>
                                          <p:tavLst>
                                            <p:tav tm="0">
                                              <p:val>
                                                <p:strVal val="0-#ppt_w/2"/>
                                              </p:val>
                                            </p:tav>
                                            <p:tav tm="100000">
                                              <p:val>
                                                <p:strVal val="#ppt_x"/>
                                              </p:val>
                                            </p:tav>
                                          </p:tavLst>
                                        </p:anim>
                                        <p:anim calcmode="lin" valueType="num">
                                          <p:cBhvr>
                                            <p:cTn id="30" dur="500" fill="hold"/>
                                            <p:tgtEl>
                                              <p:spTgt spid="2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ppt_x</p:attrName>
                                            </p:attrNameLst>
                                          </p:cBhvr>
                                          <p:tavLst>
                                            <p:tav tm="0">
                                              <p:val>
                                                <p:strVal val="1+#ppt_w/2"/>
                                              </p:val>
                                            </p:tav>
                                            <p:tav tm="100000">
                                              <p:val>
                                                <p:strVal val="#ppt_x"/>
                                              </p:val>
                                            </p:tav>
                                          </p:tavLst>
                                        </p:anim>
                                        <p:anim calcmode="lin" valueType="num">
                                          <p:cBhvr>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animBg="1"/>
          <p:bldP spid="21" grpId="0" bldLvl="0" autoUpdateAnimBg="0"/>
          <p:bldP spid="22" grpId="0" bldLvl="0" autoUpdateAnimBg="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417</TotalTime>
  <Words>1378</Words>
  <Application>Microsoft Office PowerPoint</Application>
  <PresentationFormat>On-screen Show (16:9)</PresentationFormat>
  <Paragraphs>357</Paragraphs>
  <Slides>28</Slides>
  <Notes>25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微软雅黑</vt:lpstr>
      <vt:lpstr>宋体</vt:lpstr>
      <vt:lpstr>Arial</vt:lpstr>
      <vt:lpstr>Calibri</vt:lpstr>
      <vt:lpstr>Calibri Light</vt:lpstr>
      <vt:lpstr>Courier New</vt:lpstr>
      <vt:lpstr>Helvetica</vt:lpstr>
      <vt:lpstr>Wingdings</vt:lpstr>
      <vt:lpstr>方正兰亭细黑_GBK</vt:lpstr>
      <vt:lpstr>造字工房俊雅锐宋体验版常规体</vt:lpstr>
      <vt:lpstr>造字工房悦黑（非商用）常规体</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kk</dc:creator>
  <cp:lastModifiedBy>Hoc vien</cp:lastModifiedBy>
  <cp:revision>71</cp:revision>
  <dcterms:created xsi:type="dcterms:W3CDTF">2016-11-25T11:25:31Z</dcterms:created>
  <dcterms:modified xsi:type="dcterms:W3CDTF">2020-05-18T07:31:04Z</dcterms:modified>
</cp:coreProperties>
</file>