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68" r:id="rId2"/>
    <p:sldId id="256" r:id="rId3"/>
    <p:sldId id="257" r:id="rId4"/>
    <p:sldId id="258" r:id="rId5"/>
    <p:sldId id="289" r:id="rId6"/>
    <p:sldId id="263" r:id="rId7"/>
    <p:sldId id="266" r:id="rId8"/>
    <p:sldId id="281" r:id="rId9"/>
    <p:sldId id="282" r:id="rId10"/>
    <p:sldId id="267" r:id="rId11"/>
    <p:sldId id="269" r:id="rId12"/>
    <p:sldId id="270" r:id="rId13"/>
    <p:sldId id="271" r:id="rId14"/>
    <p:sldId id="272" r:id="rId15"/>
    <p:sldId id="290" r:id="rId16"/>
    <p:sldId id="291" r:id="rId17"/>
    <p:sldId id="292" r:id="rId18"/>
    <p:sldId id="293" r:id="rId19"/>
    <p:sldId id="294" r:id="rId20"/>
    <p:sldId id="295" r:id="rId21"/>
    <p:sldId id="296" r:id="rId22"/>
    <p:sldId id="297" r:id="rId23"/>
    <p:sldId id="298" r:id="rId24"/>
    <p:sldId id="299" r:id="rId25"/>
    <p:sldId id="273" r:id="rId2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81" autoAdjust="0"/>
  </p:normalViewPr>
  <p:slideViewPr>
    <p:cSldViewPr snapToGrid="0">
      <p:cViewPr varScale="1">
        <p:scale>
          <a:sx n="69" d="100"/>
          <a:sy n="69" d="100"/>
        </p:scale>
        <p:origin x="-780" y="-102"/>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79128-247C-4C50-811A-BA8268B13F14}" type="datetimeFigureOut">
              <a:rPr lang="vi-VN" smtClean="0"/>
              <a:t>02/06/2020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7DCDE-1294-4A98-A51D-AE99554BC056}" type="slidenum">
              <a:rPr lang="vi-VN" smtClean="0"/>
              <a:t>‹#›</a:t>
            </a:fld>
            <a:endParaRPr lang="vi-VN"/>
          </a:p>
        </p:txBody>
      </p:sp>
    </p:spTree>
    <p:extLst>
      <p:ext uri="{BB962C8B-B14F-4D97-AF65-F5344CB8AC3E}">
        <p14:creationId xmlns:p14="http://schemas.microsoft.com/office/powerpoint/2010/main" val="301088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66B7DCDE-1294-4A98-A51D-AE99554BC056}" type="slidenum">
              <a:rPr lang="vi-VN" smtClean="0"/>
              <a:t>3</a:t>
            </a:fld>
            <a:endParaRPr lang="vi-VN"/>
          </a:p>
        </p:txBody>
      </p:sp>
    </p:spTree>
    <p:extLst>
      <p:ext uri="{BB962C8B-B14F-4D97-AF65-F5344CB8AC3E}">
        <p14:creationId xmlns:p14="http://schemas.microsoft.com/office/powerpoint/2010/main" val="64622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6B7DCDE-1294-4A98-A51D-AE99554BC056}" type="slidenum">
              <a:rPr lang="vi-VN" smtClean="0"/>
              <a:t>4</a:t>
            </a:fld>
            <a:endParaRPr lang="vi-VN"/>
          </a:p>
        </p:txBody>
      </p:sp>
    </p:spTree>
    <p:extLst>
      <p:ext uri="{BB962C8B-B14F-4D97-AF65-F5344CB8AC3E}">
        <p14:creationId xmlns:p14="http://schemas.microsoft.com/office/powerpoint/2010/main" val="228904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6B7DCDE-1294-4A98-A51D-AE99554BC056}" type="slidenum">
              <a:rPr lang="vi-VN" smtClean="0"/>
              <a:t>5</a:t>
            </a:fld>
            <a:endParaRPr lang="vi-VN"/>
          </a:p>
        </p:txBody>
      </p:sp>
    </p:spTree>
    <p:extLst>
      <p:ext uri="{BB962C8B-B14F-4D97-AF65-F5344CB8AC3E}">
        <p14:creationId xmlns:p14="http://schemas.microsoft.com/office/powerpoint/2010/main" val="427037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E610D2-045F-4C0D-A6FA-8B17E0412302}" type="datetimeFigureOut">
              <a:rPr lang="vi-VN" smtClean="0"/>
              <a:t>02/06/2020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D042E92-A40E-44C3-ABA1-14F01892F960}"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69806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610D2-045F-4C0D-A6FA-8B17E0412302}" type="datetimeFigureOut">
              <a:rPr lang="vi-VN" smtClean="0"/>
              <a:t>02/06/2020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D042E92-A40E-44C3-ABA1-14F01892F960}" type="slidenum">
              <a:rPr lang="vi-VN" smtClean="0"/>
              <a:t>‹#›</a:t>
            </a:fld>
            <a:endParaRPr lang="vi-VN"/>
          </a:p>
        </p:txBody>
      </p:sp>
    </p:spTree>
    <p:extLst>
      <p:ext uri="{BB962C8B-B14F-4D97-AF65-F5344CB8AC3E}">
        <p14:creationId xmlns:p14="http://schemas.microsoft.com/office/powerpoint/2010/main" val="418077954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610D2-045F-4C0D-A6FA-8B17E0412302}" type="datetimeFigureOut">
              <a:rPr lang="vi-VN" smtClean="0"/>
              <a:t>02/06/2020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D042E92-A40E-44C3-ABA1-14F01892F960}" type="slidenum">
              <a:rPr lang="vi-VN" smtClean="0"/>
              <a:t>‹#›</a:t>
            </a:fld>
            <a:endParaRPr lang="vi-VN"/>
          </a:p>
        </p:txBody>
      </p:sp>
    </p:spTree>
    <p:extLst>
      <p:ext uri="{BB962C8B-B14F-4D97-AF65-F5344CB8AC3E}">
        <p14:creationId xmlns:p14="http://schemas.microsoft.com/office/powerpoint/2010/main" val="10101810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610D2-045F-4C0D-A6FA-8B17E0412302}" type="datetimeFigureOut">
              <a:rPr lang="vi-VN" smtClean="0"/>
              <a:t>02/06/2020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D042E92-A40E-44C3-ABA1-14F01892F960}" type="slidenum">
              <a:rPr lang="vi-VN" smtClean="0"/>
              <a:t>‹#›</a:t>
            </a:fld>
            <a:endParaRPr lang="vi-VN"/>
          </a:p>
        </p:txBody>
      </p:sp>
    </p:spTree>
    <p:extLst>
      <p:ext uri="{BB962C8B-B14F-4D97-AF65-F5344CB8AC3E}">
        <p14:creationId xmlns:p14="http://schemas.microsoft.com/office/powerpoint/2010/main" val="250004048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E610D2-045F-4C0D-A6FA-8B17E0412302}" type="datetimeFigureOut">
              <a:rPr lang="vi-VN" smtClean="0"/>
              <a:t>02/06/2020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D042E92-A40E-44C3-ABA1-14F01892F960}"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16807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E610D2-045F-4C0D-A6FA-8B17E0412302}" type="datetimeFigureOut">
              <a:rPr lang="vi-VN" smtClean="0"/>
              <a:t>02/06/2020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D042E92-A40E-44C3-ABA1-14F01892F960}" type="slidenum">
              <a:rPr lang="vi-VN" smtClean="0"/>
              <a:t>‹#›</a:t>
            </a:fld>
            <a:endParaRPr lang="vi-VN"/>
          </a:p>
        </p:txBody>
      </p:sp>
    </p:spTree>
    <p:extLst>
      <p:ext uri="{BB962C8B-B14F-4D97-AF65-F5344CB8AC3E}">
        <p14:creationId xmlns:p14="http://schemas.microsoft.com/office/powerpoint/2010/main" val="90099077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E610D2-045F-4C0D-A6FA-8B17E0412302}" type="datetimeFigureOut">
              <a:rPr lang="vi-VN" smtClean="0"/>
              <a:t>02/06/2020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D042E92-A40E-44C3-ABA1-14F01892F960}" type="slidenum">
              <a:rPr lang="vi-VN" smtClean="0"/>
              <a:t>‹#›</a:t>
            </a:fld>
            <a:endParaRPr lang="vi-VN"/>
          </a:p>
        </p:txBody>
      </p:sp>
    </p:spTree>
    <p:extLst>
      <p:ext uri="{BB962C8B-B14F-4D97-AF65-F5344CB8AC3E}">
        <p14:creationId xmlns:p14="http://schemas.microsoft.com/office/powerpoint/2010/main" val="424765199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E610D2-045F-4C0D-A6FA-8B17E0412302}" type="datetimeFigureOut">
              <a:rPr lang="vi-VN" smtClean="0"/>
              <a:t>02/06/2020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D042E92-A40E-44C3-ABA1-14F01892F960}" type="slidenum">
              <a:rPr lang="vi-VN" smtClean="0"/>
              <a:t>‹#›</a:t>
            </a:fld>
            <a:endParaRPr lang="vi-VN"/>
          </a:p>
        </p:txBody>
      </p:sp>
    </p:spTree>
    <p:extLst>
      <p:ext uri="{BB962C8B-B14F-4D97-AF65-F5344CB8AC3E}">
        <p14:creationId xmlns:p14="http://schemas.microsoft.com/office/powerpoint/2010/main" val="121324010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E610D2-045F-4C0D-A6FA-8B17E0412302}" type="datetimeFigureOut">
              <a:rPr lang="vi-VN" smtClean="0"/>
              <a:t>02/06/2020</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9D042E92-A40E-44C3-ABA1-14F01892F960}" type="slidenum">
              <a:rPr lang="vi-VN" smtClean="0"/>
              <a:t>‹#›</a:t>
            </a:fld>
            <a:endParaRPr lang="vi-VN"/>
          </a:p>
        </p:txBody>
      </p:sp>
    </p:spTree>
    <p:extLst>
      <p:ext uri="{BB962C8B-B14F-4D97-AF65-F5344CB8AC3E}">
        <p14:creationId xmlns:p14="http://schemas.microsoft.com/office/powerpoint/2010/main" val="33413729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E610D2-045F-4C0D-A6FA-8B17E0412302}" type="datetimeFigureOut">
              <a:rPr lang="vi-VN" smtClean="0"/>
              <a:t>02/06/2020</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D042E92-A40E-44C3-ABA1-14F01892F960}" type="slidenum">
              <a:rPr lang="vi-VN" smtClean="0"/>
              <a:t>‹#›</a:t>
            </a:fld>
            <a:endParaRPr lang="vi-VN"/>
          </a:p>
        </p:txBody>
      </p:sp>
    </p:spTree>
    <p:extLst>
      <p:ext uri="{BB962C8B-B14F-4D97-AF65-F5344CB8AC3E}">
        <p14:creationId xmlns:p14="http://schemas.microsoft.com/office/powerpoint/2010/main" val="223368562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1E610D2-045F-4C0D-A6FA-8B17E0412302}" type="datetimeFigureOut">
              <a:rPr lang="vi-VN" smtClean="0"/>
              <a:t>02/06/2020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D042E92-A40E-44C3-ABA1-14F01892F960}" type="slidenum">
              <a:rPr lang="vi-VN" smtClean="0"/>
              <a:t>‹#›</a:t>
            </a:fld>
            <a:endParaRPr lang="vi-VN"/>
          </a:p>
        </p:txBody>
      </p:sp>
    </p:spTree>
    <p:extLst>
      <p:ext uri="{BB962C8B-B14F-4D97-AF65-F5344CB8AC3E}">
        <p14:creationId xmlns:p14="http://schemas.microsoft.com/office/powerpoint/2010/main" val="38562058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E610D2-045F-4C0D-A6FA-8B17E0412302}" type="datetimeFigureOut">
              <a:rPr lang="vi-VN" smtClean="0"/>
              <a:t>02/06/2020</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D042E92-A40E-44C3-ABA1-14F01892F960}"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0096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7048" y="925376"/>
            <a:ext cx="6243145" cy="553998"/>
          </a:xfrm>
          <a:prstGeom prst="rect">
            <a:avLst/>
          </a:prstGeom>
          <a:noFill/>
        </p:spPr>
        <p:txBody>
          <a:bodyPr wrap="square" rtlCol="0">
            <a:spAutoFit/>
          </a:bodyPr>
          <a:lstStyle/>
          <a:p>
            <a:r>
              <a:rPr lang="vi-VN" sz="3000" b="1" dirty="0" smtClean="0">
                <a:ln w="9525">
                  <a:solidFill>
                    <a:schemeClr val="bg1"/>
                  </a:solidFill>
                  <a:prstDash val="solid"/>
                </a:ln>
                <a:effectLst>
                  <a:outerShdw blurRad="12700" dist="38100" dir="2700000" algn="tl" rotWithShape="0">
                    <a:schemeClr val="bg1">
                      <a:lumMod val="50000"/>
                    </a:schemeClr>
                  </a:outerShdw>
                </a:effectLst>
              </a:rPr>
              <a:t>Bài thuyết trình </a:t>
            </a:r>
            <a:endParaRPr lang="vi-VN" sz="3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5" name="TextBox 4"/>
          <p:cNvSpPr txBox="1"/>
          <p:nvPr/>
        </p:nvSpPr>
        <p:spPr>
          <a:xfrm>
            <a:off x="1418896" y="1828801"/>
            <a:ext cx="8749862" cy="1200329"/>
          </a:xfrm>
          <a:prstGeom prst="rect">
            <a:avLst/>
          </a:prstGeom>
          <a:noFill/>
        </p:spPr>
        <p:txBody>
          <a:bodyPr wrap="square" rtlCol="0">
            <a:spAutoFit/>
          </a:bodyPr>
          <a:lstStyle/>
          <a:p>
            <a:pPr algn="ctr"/>
            <a:r>
              <a:rPr lang="vi-VN" sz="3600" b="1" dirty="0" smtClean="0">
                <a:ln w="9525">
                  <a:solidFill>
                    <a:schemeClr val="tx1"/>
                  </a:solidFill>
                  <a:prstDash val="solid"/>
                </a:ln>
                <a:blipFill dpi="0" rotWithShape="1">
                  <a:blip r:embed="rId2">
                    <a:extLst>
                      <a:ext uri="{28A0092B-C50C-407E-A947-70E740481C1C}">
                        <a14:useLocalDpi xmlns:a14="http://schemas.microsoft.com/office/drawing/2010/main" val="0"/>
                      </a:ext>
                    </a:extLst>
                  </a:blip>
                  <a:srcRect/>
                  <a:stretch>
                    <a:fillRect/>
                  </a:stretch>
                </a:blipFill>
                <a:effectLst>
                  <a:outerShdw blurRad="12700" dist="38100" dir="2700000" algn="tl" rotWithShape="0">
                    <a:schemeClr val="bg1">
                      <a:lumMod val="50000"/>
                    </a:schemeClr>
                  </a:outerShdw>
                </a:effectLst>
              </a:rPr>
              <a:t>Tìm hiểu </a:t>
            </a:r>
          </a:p>
          <a:p>
            <a:pPr algn="ctr"/>
            <a:r>
              <a:rPr lang="vi-VN" sz="3600" b="1" dirty="0" smtClean="0">
                <a:ln w="9525">
                  <a:solidFill>
                    <a:schemeClr val="tx1"/>
                  </a:solidFill>
                  <a:prstDash val="solid"/>
                </a:ln>
                <a:blipFill dpi="0" rotWithShape="1">
                  <a:blip r:embed="rId2">
                    <a:extLst>
                      <a:ext uri="{28A0092B-C50C-407E-A947-70E740481C1C}">
                        <a14:useLocalDpi xmlns:a14="http://schemas.microsoft.com/office/drawing/2010/main" val="0"/>
                      </a:ext>
                    </a:extLst>
                  </a:blip>
                  <a:srcRect/>
                  <a:stretch>
                    <a:fillRect/>
                  </a:stretch>
                </a:blipFill>
                <a:effectLst>
                  <a:outerShdw blurRad="12700" dist="38100" dir="2700000" algn="tl" rotWithShape="0">
                    <a:schemeClr val="bg1">
                      <a:lumMod val="50000"/>
                    </a:schemeClr>
                  </a:outerShdw>
                </a:effectLst>
              </a:rPr>
              <a:t>Cây quyết định,thuật toán ID3 và C4.5</a:t>
            </a:r>
            <a:endParaRPr lang="vi-VN" sz="3600" b="1" dirty="0">
              <a:ln w="9525">
                <a:solidFill>
                  <a:schemeClr val="tx1"/>
                </a:solidFill>
                <a:prstDash val="solid"/>
              </a:ln>
              <a:blipFill dpi="0" rotWithShape="1">
                <a:blip r:embed="rId2">
                  <a:extLst>
                    <a:ext uri="{28A0092B-C50C-407E-A947-70E740481C1C}">
                      <a14:useLocalDpi xmlns:a14="http://schemas.microsoft.com/office/drawing/2010/main" val="0"/>
                    </a:ext>
                  </a:extLst>
                </a:blip>
                <a:srcRect/>
                <a:stretch>
                  <a:fillRect/>
                </a:stretch>
              </a:blipFill>
              <a:effectLst>
                <a:outerShdw blurRad="12700" dist="38100" dir="2700000" algn="tl" rotWithShape="0">
                  <a:schemeClr val="bg1">
                    <a:lumMod val="50000"/>
                  </a:schemeClr>
                </a:outerShdw>
              </a:effectLst>
            </a:endParaRPr>
          </a:p>
        </p:txBody>
      </p:sp>
      <p:sp>
        <p:nvSpPr>
          <p:cNvPr id="6" name="TextBox 5"/>
          <p:cNvSpPr txBox="1"/>
          <p:nvPr/>
        </p:nvSpPr>
        <p:spPr>
          <a:xfrm>
            <a:off x="7646276" y="4713890"/>
            <a:ext cx="4240924" cy="1323439"/>
          </a:xfrm>
          <a:prstGeom prst="rect">
            <a:avLst/>
          </a:prstGeom>
          <a:noFill/>
        </p:spPr>
        <p:txBody>
          <a:bodyPr wrap="square" rtlCol="0">
            <a:spAutoFit/>
          </a:bodyPr>
          <a:lstStyle/>
          <a:p>
            <a:r>
              <a:rPr lang="vi-VN" sz="2000" dirty="0" smtClean="0">
                <a:ln w="0">
                  <a:solidFill>
                    <a:schemeClr val="tx1"/>
                  </a:solidFill>
                </a:ln>
                <a:effectLst>
                  <a:outerShdw blurRad="38100" dist="19050" dir="2700000" algn="tl" rotWithShape="0">
                    <a:schemeClr val="dk1">
                      <a:alpha val="40000"/>
                    </a:schemeClr>
                  </a:outerShdw>
                </a:effectLst>
              </a:rPr>
              <a:t>Thành viên </a:t>
            </a:r>
          </a:p>
          <a:p>
            <a:r>
              <a:rPr lang="vi-VN" sz="2000" dirty="0" smtClean="0">
                <a:ln w="0">
                  <a:solidFill>
                    <a:schemeClr val="tx1"/>
                  </a:solidFill>
                </a:ln>
                <a:effectLst>
                  <a:outerShdw blurRad="38100" dist="19050" dir="2700000" algn="tl" rotWithShape="0">
                    <a:schemeClr val="dk1">
                      <a:alpha val="40000"/>
                    </a:schemeClr>
                  </a:outerShdw>
                </a:effectLst>
              </a:rPr>
              <a:t>Nguyễn Thành Hưng – 11011707</a:t>
            </a:r>
          </a:p>
          <a:p>
            <a:r>
              <a:rPr lang="vi-VN" sz="2000" dirty="0" smtClean="0">
                <a:ln w="0">
                  <a:solidFill>
                    <a:schemeClr val="tx1"/>
                  </a:solidFill>
                </a:ln>
                <a:effectLst>
                  <a:outerShdw blurRad="38100" dist="19050" dir="2700000" algn="tl" rotWithShape="0">
                    <a:schemeClr val="dk1">
                      <a:alpha val="40000"/>
                    </a:schemeClr>
                  </a:outerShdw>
                </a:effectLst>
              </a:rPr>
              <a:t>Bùi Chính Nhân -110117021</a:t>
            </a:r>
          </a:p>
          <a:p>
            <a:r>
              <a:rPr lang="vi-VN" sz="2000" dirty="0" smtClean="0">
                <a:ln w="0">
                  <a:solidFill>
                    <a:schemeClr val="tx1"/>
                  </a:solidFill>
                </a:ln>
                <a:effectLst>
                  <a:outerShdw blurRad="38100" dist="19050" dir="2700000" algn="tl" rotWithShape="0">
                    <a:schemeClr val="dk1">
                      <a:alpha val="40000"/>
                    </a:schemeClr>
                  </a:outerShdw>
                </a:effectLst>
              </a:rPr>
              <a:t>Phạm Tấn Đạt - 110117005</a:t>
            </a:r>
            <a:endParaRPr lang="vi-VN" sz="2000" dirty="0">
              <a:ln w="0">
                <a:solidFill>
                  <a:schemeClr val="tx1"/>
                </a:solidFill>
              </a:ln>
              <a:effectLst>
                <a:outerShdw blurRad="38100" dist="19050" dir="2700000" algn="tl" rotWithShape="0">
                  <a:schemeClr val="dk1">
                    <a:alpha val="40000"/>
                  </a:schemeClr>
                </a:outerShdw>
              </a:effectLst>
            </a:endParaRPr>
          </a:p>
        </p:txBody>
      </p:sp>
      <p:sp>
        <p:nvSpPr>
          <p:cNvPr id="7" name="TextBox 6"/>
          <p:cNvSpPr txBox="1"/>
          <p:nvPr/>
        </p:nvSpPr>
        <p:spPr>
          <a:xfrm>
            <a:off x="9041526" y="98896"/>
            <a:ext cx="4272455" cy="477054"/>
          </a:xfrm>
          <a:prstGeom prst="rect">
            <a:avLst/>
          </a:prstGeom>
          <a:noFill/>
        </p:spPr>
        <p:txBody>
          <a:bodyPr wrap="square" rtlCol="0">
            <a:spAutoFit/>
          </a:bodyPr>
          <a:lstStyle/>
          <a:p>
            <a:r>
              <a:rPr lang="vi-VN" sz="2500" dirty="0" smtClean="0">
                <a:ln>
                  <a:solidFill>
                    <a:schemeClr val="tx1"/>
                  </a:solidFill>
                </a:ln>
                <a:blipFill dpi="0" rotWithShape="1">
                  <a:blip r:embed="rId2">
                    <a:extLst>
                      <a:ext uri="{28A0092B-C50C-407E-A947-70E740481C1C}">
                        <a14:useLocalDpi xmlns:a14="http://schemas.microsoft.com/office/drawing/2010/main" val="0"/>
                      </a:ext>
                    </a:extLst>
                  </a:blip>
                  <a:srcRect/>
                  <a:stretch>
                    <a:fillRect/>
                  </a:stretch>
                </a:blipFill>
              </a:rPr>
              <a:t>Khai khoáng dữ liệu</a:t>
            </a:r>
            <a:endParaRPr lang="vi-VN" sz="2500" dirty="0">
              <a:ln>
                <a:solidFill>
                  <a:schemeClr val="tx1"/>
                </a:solidFill>
              </a:ln>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8" name="TextBox 7"/>
          <p:cNvSpPr txBox="1"/>
          <p:nvPr/>
        </p:nvSpPr>
        <p:spPr>
          <a:xfrm>
            <a:off x="1103586" y="4975499"/>
            <a:ext cx="3925614" cy="400110"/>
          </a:xfrm>
          <a:prstGeom prst="rect">
            <a:avLst/>
          </a:prstGeom>
          <a:noFill/>
        </p:spPr>
        <p:txBody>
          <a:bodyPr wrap="square" rtlCol="0">
            <a:spAutoFit/>
          </a:bodyPr>
          <a:lstStyle/>
          <a:p>
            <a:r>
              <a:rPr lang="vi-VN" sz="2000" dirty="0" smtClean="0">
                <a:ln>
                  <a:solidFill>
                    <a:schemeClr val="tx1"/>
                  </a:solidFill>
                </a:ln>
              </a:rPr>
              <a:t>GVHD : Hà Thị Thuý Vi</a:t>
            </a:r>
            <a:endParaRPr lang="vi-VN" sz="2000" dirty="0">
              <a:ln>
                <a:solidFill>
                  <a:schemeClr val="tx1"/>
                </a:solidFill>
              </a:ln>
            </a:endParaRPr>
          </a:p>
        </p:txBody>
      </p:sp>
    </p:spTree>
    <p:extLst>
      <p:ext uri="{BB962C8B-B14F-4D97-AF65-F5344CB8AC3E}">
        <p14:creationId xmlns:p14="http://schemas.microsoft.com/office/powerpoint/2010/main" val="107527710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51628" y="-58976"/>
            <a:ext cx="1602488" cy="811144"/>
            <a:chOff x="11513574" y="-58976"/>
            <a:chExt cx="1140542" cy="811144"/>
          </a:xfrm>
        </p:grpSpPr>
        <p:sp>
          <p:nvSpPr>
            <p:cNvPr id="5" name="Rectangle 4"/>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6" name="TextBox 5"/>
            <p:cNvSpPr txBox="1"/>
            <p:nvPr/>
          </p:nvSpPr>
          <p:spPr>
            <a:xfrm flipH="1">
              <a:off x="11661056" y="0"/>
              <a:ext cx="658761" cy="707886"/>
            </a:xfrm>
            <a:prstGeom prst="rect">
              <a:avLst/>
            </a:prstGeom>
            <a:noFill/>
          </p:spPr>
          <p:txBody>
            <a:bodyPr wrap="square" rtlCol="0">
              <a:spAutoFit/>
            </a:bodyPr>
            <a:lstStyle/>
            <a:p>
              <a:r>
                <a:rPr lang="en-US" sz="4000" b="1" spc="50" dirty="0">
                  <a:ln w="0"/>
                  <a:solidFill>
                    <a:schemeClr val="bg2"/>
                  </a:solidFill>
                  <a:effectLst>
                    <a:innerShdw blurRad="63500" dist="50800" dir="13500000">
                      <a:srgbClr val="000000">
                        <a:alpha val="50000"/>
                      </a:srgbClr>
                    </a:innerShdw>
                  </a:effectLst>
                  <a:latin typeface=".VnArabiaH" panose="020B7200000000000000" pitchFamily="34" charset="0"/>
                </a:rPr>
                <a:t>9</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7" name="TextBox 6"/>
          <p:cNvSpPr txBox="1"/>
          <p:nvPr/>
        </p:nvSpPr>
        <p:spPr>
          <a:xfrm>
            <a:off x="313759" y="948190"/>
            <a:ext cx="5329331" cy="461665"/>
          </a:xfrm>
          <a:prstGeom prst="rect">
            <a:avLst/>
          </a:prstGeom>
          <a:noFill/>
        </p:spPr>
        <p:txBody>
          <a:bodyPr wrap="square" rtlCol="0">
            <a:spAutoFit/>
          </a:bodyPr>
          <a:lstStyle/>
          <a:p>
            <a:r>
              <a:rPr lang="en-US" sz="2400" dirty="0" smtClean="0"/>
              <a:t>2.3.Điều </a:t>
            </a:r>
            <a:r>
              <a:rPr lang="en-US" sz="2400" dirty="0" err="1" smtClean="0"/>
              <a:t>kiện</a:t>
            </a:r>
            <a:r>
              <a:rPr lang="en-US" sz="2400" dirty="0" smtClean="0"/>
              <a:t> </a:t>
            </a:r>
            <a:r>
              <a:rPr lang="en-US" sz="2400" dirty="0" err="1" smtClean="0"/>
              <a:t>dừng</a:t>
            </a:r>
            <a:endParaRPr lang="vi-VN" sz="2400" dirty="0"/>
          </a:p>
        </p:txBody>
      </p:sp>
      <p:sp>
        <p:nvSpPr>
          <p:cNvPr id="8" name="TextBox 7"/>
          <p:cNvSpPr txBox="1"/>
          <p:nvPr/>
        </p:nvSpPr>
        <p:spPr>
          <a:xfrm>
            <a:off x="313759" y="301859"/>
            <a:ext cx="3613355" cy="646331"/>
          </a:xfrm>
          <a:prstGeom prst="rect">
            <a:avLst/>
          </a:prstGeom>
          <a:noFill/>
        </p:spPr>
        <p:txBody>
          <a:bodyPr wrap="square" rtlCol="0">
            <a:spAutoFit/>
          </a:bodyPr>
          <a:lstStyle/>
          <a:p>
            <a:r>
              <a:rPr lang="en-US" sz="3600" dirty="0"/>
              <a:t>2</a:t>
            </a:r>
            <a:r>
              <a:rPr lang="en-US" sz="3600" dirty="0" smtClean="0"/>
              <a:t>. </a:t>
            </a:r>
            <a:r>
              <a:rPr lang="en-US" sz="3600" dirty="0" err="1" smtClean="0"/>
              <a:t>Thuật</a:t>
            </a:r>
            <a:r>
              <a:rPr lang="en-US" sz="3600" dirty="0" smtClean="0"/>
              <a:t> </a:t>
            </a:r>
            <a:r>
              <a:rPr lang="en-US" sz="3600" dirty="0" err="1" smtClean="0"/>
              <a:t>toán</a:t>
            </a:r>
            <a:r>
              <a:rPr lang="en-US" sz="3600" dirty="0" smtClean="0"/>
              <a:t> ID3</a:t>
            </a:r>
            <a:endParaRPr lang="vi-VN" sz="3600" dirty="0"/>
          </a:p>
        </p:txBody>
      </p:sp>
      <p:sp>
        <p:nvSpPr>
          <p:cNvPr id="9" name="Rectangle 8"/>
          <p:cNvSpPr/>
          <p:nvPr/>
        </p:nvSpPr>
        <p:spPr>
          <a:xfrm>
            <a:off x="-325821" y="1756696"/>
            <a:ext cx="12517821" cy="4708981"/>
          </a:xfrm>
          <a:prstGeom prst="rect">
            <a:avLst/>
          </a:prstGeom>
        </p:spPr>
        <p:txBody>
          <a:bodyPr wrap="square">
            <a:spAutoFit/>
          </a:bodyPr>
          <a:lstStyle/>
          <a:p>
            <a:pPr lvl="1" algn="just"/>
            <a:r>
              <a:rPr lang="vi-VN" sz="2000" dirty="0">
                <a:solidFill>
                  <a:srgbClr val="000000"/>
                </a:solidFill>
              </a:rPr>
              <a:t>Để tránh overfitting, một trong số các phương pháp sau có thể được sử dụng. Tại một node, nếu một trong số các điều kiện sau đây xảy ra, ta không tiếp tục phân chia node đó và coi nó là một leaf node:</a:t>
            </a:r>
          </a:p>
          <a:p>
            <a:pPr lvl="1" algn="just">
              <a:buFont typeface="Arial" panose="020B0604020202020204" pitchFamily="34" charset="0"/>
              <a:buChar char="•"/>
            </a:pPr>
            <a:r>
              <a:rPr lang="vi-VN" sz="2000" dirty="0">
                <a:solidFill>
                  <a:srgbClr val="000000"/>
                </a:solidFill>
              </a:rPr>
              <a:t>nếu node đó có entropy bằng 0, tức mọi điểm trong node đều thuộc một class</a:t>
            </a:r>
            <a:r>
              <a:rPr lang="vi-VN" sz="2000" dirty="0" smtClean="0">
                <a:solidFill>
                  <a:srgbClr val="000000"/>
                </a:solidFill>
              </a:rPr>
              <a:t>.</a:t>
            </a:r>
          </a:p>
          <a:p>
            <a:pPr lvl="1" algn="just"/>
            <a:endParaRPr lang="vi-VN" sz="2000" dirty="0">
              <a:solidFill>
                <a:srgbClr val="000000"/>
              </a:solidFill>
            </a:endParaRPr>
          </a:p>
          <a:p>
            <a:pPr lvl="1" algn="just">
              <a:buFont typeface="Arial" panose="020B0604020202020204" pitchFamily="34" charset="0"/>
              <a:buChar char="•"/>
            </a:pPr>
            <a:r>
              <a:rPr lang="vi-VN" sz="2000" dirty="0">
                <a:solidFill>
                  <a:srgbClr val="000000"/>
                </a:solidFill>
              </a:rPr>
              <a:t>nếu node đó có số phần tử nhỏ hơn một ngưỡng nào đó. Trong trường hợp này, ta chấp nhận có một số điểm bị phân lớp sai để tránh overfitting. Class cho leaf node này có thể được xác định dựa trên class chiếm đa số trong node</a:t>
            </a:r>
            <a:r>
              <a:rPr lang="vi-VN" sz="2000" dirty="0" smtClean="0">
                <a:solidFill>
                  <a:srgbClr val="000000"/>
                </a:solidFill>
              </a:rPr>
              <a:t>.</a:t>
            </a:r>
          </a:p>
          <a:p>
            <a:pPr lvl="1" algn="just">
              <a:buFont typeface="Arial" panose="020B0604020202020204" pitchFamily="34" charset="0"/>
              <a:buChar char="•"/>
            </a:pPr>
            <a:endParaRPr lang="vi-VN" sz="2000" dirty="0">
              <a:solidFill>
                <a:srgbClr val="000000"/>
              </a:solidFill>
            </a:endParaRPr>
          </a:p>
          <a:p>
            <a:pPr lvl="1" algn="just">
              <a:buFont typeface="Arial" panose="020B0604020202020204" pitchFamily="34" charset="0"/>
              <a:buChar char="•"/>
            </a:pPr>
            <a:r>
              <a:rPr lang="vi-VN" sz="2000" dirty="0">
                <a:solidFill>
                  <a:srgbClr val="000000"/>
                </a:solidFill>
              </a:rPr>
              <a:t>nếu khoảng cách từ node đó đến root node đạt tới một giá trị nào đó. Việc hạn chế </a:t>
            </a:r>
            <a:r>
              <a:rPr lang="vi-VN" sz="2000" i="1" dirty="0">
                <a:solidFill>
                  <a:srgbClr val="000000"/>
                </a:solidFill>
              </a:rPr>
              <a:t>chiều sâu của tree</a:t>
            </a:r>
            <a:r>
              <a:rPr lang="vi-VN" sz="2000" dirty="0">
                <a:solidFill>
                  <a:srgbClr val="000000"/>
                </a:solidFill>
              </a:rPr>
              <a:t> này làm giảm độ phức tạp của tree và phần nào giúp tránh overfitting</a:t>
            </a:r>
            <a:r>
              <a:rPr lang="vi-VN" sz="2000" dirty="0" smtClean="0">
                <a:solidFill>
                  <a:srgbClr val="000000"/>
                </a:solidFill>
              </a:rPr>
              <a:t>.</a:t>
            </a:r>
          </a:p>
          <a:p>
            <a:pPr lvl="1" algn="just">
              <a:buFont typeface="Arial" panose="020B0604020202020204" pitchFamily="34" charset="0"/>
              <a:buChar char="•"/>
            </a:pPr>
            <a:endParaRPr lang="vi-VN" sz="2000" dirty="0">
              <a:solidFill>
                <a:srgbClr val="000000"/>
              </a:solidFill>
            </a:endParaRPr>
          </a:p>
          <a:p>
            <a:pPr lvl="1" algn="just">
              <a:buFont typeface="Arial" panose="020B0604020202020204" pitchFamily="34" charset="0"/>
              <a:buChar char="•"/>
            </a:pPr>
            <a:r>
              <a:rPr lang="vi-VN" sz="2000" dirty="0">
                <a:solidFill>
                  <a:srgbClr val="000000"/>
                </a:solidFill>
              </a:rPr>
              <a:t>nếu tổng số leaf node vượt quá một ngưỡng nào đó</a:t>
            </a:r>
            <a:r>
              <a:rPr lang="vi-VN" sz="2000" dirty="0" smtClean="0">
                <a:solidFill>
                  <a:srgbClr val="000000"/>
                </a:solidFill>
              </a:rPr>
              <a:t>.</a:t>
            </a:r>
          </a:p>
          <a:p>
            <a:pPr lvl="1" algn="just">
              <a:buFont typeface="Arial" panose="020B0604020202020204" pitchFamily="34" charset="0"/>
              <a:buChar char="•"/>
            </a:pPr>
            <a:endParaRPr lang="vi-VN" sz="2000" dirty="0">
              <a:solidFill>
                <a:srgbClr val="000000"/>
              </a:solidFill>
            </a:endParaRPr>
          </a:p>
          <a:p>
            <a:pPr lvl="1" algn="just">
              <a:buFont typeface="Arial" panose="020B0604020202020204" pitchFamily="34" charset="0"/>
              <a:buChar char="•"/>
            </a:pPr>
            <a:r>
              <a:rPr lang="vi-VN" sz="2000" dirty="0">
                <a:solidFill>
                  <a:srgbClr val="000000"/>
                </a:solidFill>
              </a:rPr>
              <a:t>nếu việc phân chia node đó không làm giảm entropy quá nhiều (information gain nhỏ hơn một ngưỡng nào đó).</a:t>
            </a:r>
          </a:p>
        </p:txBody>
      </p:sp>
    </p:spTree>
    <p:extLst>
      <p:ext uri="{BB962C8B-B14F-4D97-AF65-F5344CB8AC3E}">
        <p14:creationId xmlns:p14="http://schemas.microsoft.com/office/powerpoint/2010/main" val="162838471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04331" y="-58976"/>
            <a:ext cx="1649785" cy="811144"/>
            <a:chOff x="11513574" y="-58976"/>
            <a:chExt cx="1140542" cy="811144"/>
          </a:xfrm>
        </p:grpSpPr>
        <p:sp>
          <p:nvSpPr>
            <p:cNvPr id="5" name="Rectangle 4"/>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6" name="TextBox 5"/>
            <p:cNvSpPr txBox="1"/>
            <p:nvPr/>
          </p:nvSpPr>
          <p:spPr>
            <a:xfrm flipH="1">
              <a:off x="11661056" y="0"/>
              <a:ext cx="658761"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10</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7" name="TextBox 6"/>
          <p:cNvSpPr txBox="1"/>
          <p:nvPr/>
        </p:nvSpPr>
        <p:spPr>
          <a:xfrm>
            <a:off x="313759" y="948190"/>
            <a:ext cx="5329331" cy="461665"/>
          </a:xfrm>
          <a:prstGeom prst="rect">
            <a:avLst/>
          </a:prstGeom>
          <a:noFill/>
        </p:spPr>
        <p:txBody>
          <a:bodyPr wrap="square" rtlCol="0">
            <a:spAutoFit/>
          </a:bodyPr>
          <a:lstStyle/>
          <a:p>
            <a:r>
              <a:rPr lang="en-US" sz="2400" dirty="0"/>
              <a:t>3</a:t>
            </a:r>
            <a:r>
              <a:rPr lang="en-US" sz="2400" dirty="0" smtClean="0"/>
              <a:t>.1 </a:t>
            </a:r>
            <a:r>
              <a:rPr lang="en-US" sz="2400" dirty="0" err="1" smtClean="0"/>
              <a:t>giới</a:t>
            </a:r>
            <a:r>
              <a:rPr lang="en-US" sz="2400" dirty="0" smtClean="0"/>
              <a:t> </a:t>
            </a:r>
            <a:r>
              <a:rPr lang="en-US" sz="2400" dirty="0" err="1" smtClean="0"/>
              <a:t>thiệu</a:t>
            </a:r>
            <a:endParaRPr lang="vi-VN" sz="2400" dirty="0"/>
          </a:p>
        </p:txBody>
      </p:sp>
      <p:sp>
        <p:nvSpPr>
          <p:cNvPr id="8" name="TextBox 7"/>
          <p:cNvSpPr txBox="1"/>
          <p:nvPr/>
        </p:nvSpPr>
        <p:spPr>
          <a:xfrm>
            <a:off x="313759" y="301859"/>
            <a:ext cx="3613355" cy="646331"/>
          </a:xfrm>
          <a:prstGeom prst="rect">
            <a:avLst/>
          </a:prstGeom>
          <a:noFill/>
        </p:spPr>
        <p:txBody>
          <a:bodyPr wrap="square" rtlCol="0">
            <a:spAutoFit/>
          </a:bodyPr>
          <a:lstStyle/>
          <a:p>
            <a:r>
              <a:rPr lang="en-US" sz="3600" dirty="0"/>
              <a:t>3</a:t>
            </a:r>
            <a:r>
              <a:rPr lang="en-US" sz="3600" dirty="0" smtClean="0"/>
              <a:t>. </a:t>
            </a:r>
            <a:r>
              <a:rPr lang="en-US" sz="3600" dirty="0" err="1" smtClean="0"/>
              <a:t>Thuật</a:t>
            </a:r>
            <a:r>
              <a:rPr lang="en-US" sz="3600" dirty="0" smtClean="0"/>
              <a:t> </a:t>
            </a:r>
            <a:r>
              <a:rPr lang="en-US" sz="3600" dirty="0" err="1" smtClean="0"/>
              <a:t>toán</a:t>
            </a:r>
            <a:r>
              <a:rPr lang="en-US" sz="3600" dirty="0" smtClean="0"/>
              <a:t> C4.5</a:t>
            </a:r>
            <a:endParaRPr lang="vi-VN" sz="3600" dirty="0"/>
          </a:p>
        </p:txBody>
      </p:sp>
      <p:sp>
        <p:nvSpPr>
          <p:cNvPr id="9" name="Rectangle 8"/>
          <p:cNvSpPr/>
          <p:nvPr/>
        </p:nvSpPr>
        <p:spPr>
          <a:xfrm>
            <a:off x="1077310" y="2056186"/>
            <a:ext cx="9249104" cy="1698285"/>
          </a:xfrm>
          <a:prstGeom prst="rect">
            <a:avLst/>
          </a:prstGeom>
        </p:spPr>
        <p:txBody>
          <a:bodyPr wrap="square">
            <a:spAutoFit/>
          </a:bodyPr>
          <a:lstStyle/>
          <a:p>
            <a:pPr algn="just">
              <a:lnSpc>
                <a:spcPct val="150000"/>
              </a:lnSpc>
              <a:buFont typeface="Arial" panose="020B0604020202020204" pitchFamily="34" charset="0"/>
              <a:buChar char="•"/>
            </a:pPr>
            <a:r>
              <a:rPr lang="vi-VN" dirty="0">
                <a:solidFill>
                  <a:srgbClr val="222222"/>
                </a:solidFill>
                <a:latin typeface="Verdana" panose="020B0604030504040204" pitchFamily="34" charset="0"/>
              </a:rPr>
              <a:t>Là sự phát triển từ CLS và ID3.</a:t>
            </a:r>
          </a:p>
          <a:p>
            <a:pPr algn="just">
              <a:lnSpc>
                <a:spcPct val="150000"/>
              </a:lnSpc>
              <a:buFont typeface="Arial" panose="020B0604020202020204" pitchFamily="34" charset="0"/>
              <a:buChar char="•"/>
            </a:pPr>
            <a:r>
              <a:rPr lang="vi-VN" dirty="0">
                <a:solidFill>
                  <a:srgbClr val="222222"/>
                </a:solidFill>
                <a:latin typeface="Verdana" panose="020B0604030504040204" pitchFamily="34" charset="0"/>
              </a:rPr>
              <a:t>ID3 (Quinlan, 1979)‐ 1 hệ thống đơn giản ban đầu</a:t>
            </a:r>
            <a:br>
              <a:rPr lang="vi-VN" dirty="0">
                <a:solidFill>
                  <a:srgbClr val="222222"/>
                </a:solidFill>
                <a:latin typeface="Verdana" panose="020B0604030504040204" pitchFamily="34" charset="0"/>
              </a:rPr>
            </a:br>
            <a:r>
              <a:rPr lang="vi-VN" dirty="0">
                <a:solidFill>
                  <a:srgbClr val="222222"/>
                </a:solidFill>
                <a:latin typeface="Verdana" panose="020B0604030504040204" pitchFamily="34" charset="0"/>
              </a:rPr>
              <a:t>chứa khoảng 600 dòng lệnh Pascal</a:t>
            </a:r>
          </a:p>
          <a:p>
            <a:pPr algn="just">
              <a:lnSpc>
                <a:spcPct val="150000"/>
              </a:lnSpc>
              <a:buFont typeface="Arial" panose="020B0604020202020204" pitchFamily="34" charset="0"/>
              <a:buChar char="•"/>
            </a:pPr>
            <a:r>
              <a:rPr lang="vi-VN" dirty="0">
                <a:solidFill>
                  <a:srgbClr val="222222"/>
                </a:solidFill>
                <a:latin typeface="Verdana" panose="020B0604030504040204" pitchFamily="34" charset="0"/>
              </a:rPr>
              <a:t>Năm 1993, J. Ross Quinlan phát triển thành C4.5 </a:t>
            </a:r>
            <a:r>
              <a:rPr lang="vi-VN" dirty="0" smtClean="0">
                <a:solidFill>
                  <a:srgbClr val="222222"/>
                </a:solidFill>
                <a:latin typeface="Verdana" panose="020B0604030504040204" pitchFamily="34" charset="0"/>
              </a:rPr>
              <a:t>với 9000 </a:t>
            </a:r>
            <a:r>
              <a:rPr lang="vi-VN" dirty="0">
                <a:solidFill>
                  <a:srgbClr val="222222"/>
                </a:solidFill>
                <a:latin typeface="Verdana" panose="020B0604030504040204" pitchFamily="34" charset="0"/>
              </a:rPr>
              <a:t>dòng lệnh C.</a:t>
            </a:r>
            <a:endParaRPr lang="vi-VN" b="0" i="0" dirty="0">
              <a:solidFill>
                <a:srgbClr val="222222"/>
              </a:solidFill>
              <a:effectLst/>
              <a:latin typeface="Verdana" panose="020B0604030504040204" pitchFamily="34" charset="0"/>
            </a:endParaRPr>
          </a:p>
        </p:txBody>
      </p:sp>
      <p:sp>
        <p:nvSpPr>
          <p:cNvPr id="11" name="Rectangle 10"/>
          <p:cNvSpPr/>
          <p:nvPr/>
        </p:nvSpPr>
        <p:spPr>
          <a:xfrm>
            <a:off x="497519" y="3754471"/>
            <a:ext cx="11494613" cy="2308324"/>
          </a:xfrm>
          <a:prstGeom prst="rect">
            <a:avLst/>
          </a:prstGeom>
        </p:spPr>
        <p:txBody>
          <a:bodyPr wrap="square">
            <a:spAutoFit/>
          </a:bodyPr>
          <a:lstStyle/>
          <a:p>
            <a:r>
              <a:rPr lang="vi-VN" dirty="0">
                <a:solidFill>
                  <a:srgbClr val="222222"/>
                </a:solidFill>
                <a:latin typeface="Verdana" panose="020B0604030504040204" pitchFamily="34" charset="0"/>
              </a:rPr>
              <a:t>	C4.5 là thuật toán phân lớp dữ liệu dựa trên cây quyết định hiệu quả và phổ biến trong những ứng dụng khai phá cơ sở dữ liệu có kích thước nhỏ. C4.5 sử dụng cơ chế lưu trữ dữ liệu thường trú trong bộ nhớ, chính đặc điểm này làm C4.5 chỉ thích hợp với những cơ sở dữ liệu nhỏ, và cơ chế sắp xếp lại dữ liệu tại mỗi node trong quá trình phát triển cây quyết định. C4.5 còn chứa một kỹ thuật cho phép biểu diễn lại cây quyết định dưới dạng một danh sách sắp thứ tự các luật </a:t>
            </a:r>
            <a:r>
              <a:rPr lang="vi-VN" b="1" dirty="0">
                <a:solidFill>
                  <a:srgbClr val="222222"/>
                </a:solidFill>
                <a:latin typeface="Verdana" panose="020B0604030504040204" pitchFamily="34" charset="0"/>
              </a:rPr>
              <a:t>if-then </a:t>
            </a:r>
            <a:r>
              <a:rPr lang="vi-VN" dirty="0">
                <a:solidFill>
                  <a:srgbClr val="222222"/>
                </a:solidFill>
                <a:latin typeface="Verdana" panose="020B0604030504040204" pitchFamily="34" charset="0"/>
              </a:rPr>
              <a:t>(một dạng quy tắc phân lớp dễ hiểu). Kỹ thuật này cho phép làm giảm bớt kích thước tập luật và đơn giản hóa các luật mà độ chính xác so với nhánh tương ứng cây quyết định là tương đương.</a:t>
            </a:r>
            <a:endParaRPr lang="vi-VN" dirty="0"/>
          </a:p>
        </p:txBody>
      </p:sp>
    </p:spTree>
    <p:extLst>
      <p:ext uri="{BB962C8B-B14F-4D97-AF65-F5344CB8AC3E}">
        <p14:creationId xmlns:p14="http://schemas.microsoft.com/office/powerpoint/2010/main" val="451240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8571" y="1856226"/>
            <a:ext cx="9076505" cy="3536905"/>
          </a:xfrm>
          <a:prstGeom prst="rect">
            <a:avLst/>
          </a:prstGeom>
        </p:spPr>
      </p:pic>
      <p:sp>
        <p:nvSpPr>
          <p:cNvPr id="5" name="TextBox 4"/>
          <p:cNvSpPr txBox="1"/>
          <p:nvPr/>
        </p:nvSpPr>
        <p:spPr>
          <a:xfrm>
            <a:off x="313759" y="301859"/>
            <a:ext cx="3613355" cy="646331"/>
          </a:xfrm>
          <a:prstGeom prst="rect">
            <a:avLst/>
          </a:prstGeom>
          <a:noFill/>
        </p:spPr>
        <p:txBody>
          <a:bodyPr wrap="square" rtlCol="0">
            <a:spAutoFit/>
          </a:bodyPr>
          <a:lstStyle/>
          <a:p>
            <a:r>
              <a:rPr lang="en-US" sz="3600" dirty="0"/>
              <a:t>3</a:t>
            </a:r>
            <a:r>
              <a:rPr lang="en-US" sz="3600" dirty="0" smtClean="0"/>
              <a:t>. </a:t>
            </a:r>
            <a:r>
              <a:rPr lang="en-US" sz="3600" dirty="0" err="1" smtClean="0"/>
              <a:t>Thuật</a:t>
            </a:r>
            <a:r>
              <a:rPr lang="en-US" sz="3600" dirty="0" smtClean="0"/>
              <a:t> </a:t>
            </a:r>
            <a:r>
              <a:rPr lang="en-US" sz="3600" dirty="0" err="1" smtClean="0"/>
              <a:t>toán</a:t>
            </a:r>
            <a:r>
              <a:rPr lang="en-US" sz="3600" dirty="0" smtClean="0"/>
              <a:t> C4.5</a:t>
            </a:r>
            <a:endParaRPr lang="vi-VN" sz="3600" dirty="0"/>
          </a:p>
        </p:txBody>
      </p:sp>
      <p:sp>
        <p:nvSpPr>
          <p:cNvPr id="6" name="TextBox 5"/>
          <p:cNvSpPr txBox="1"/>
          <p:nvPr/>
        </p:nvSpPr>
        <p:spPr>
          <a:xfrm>
            <a:off x="313759" y="948190"/>
            <a:ext cx="5329331" cy="461665"/>
          </a:xfrm>
          <a:prstGeom prst="rect">
            <a:avLst/>
          </a:prstGeom>
          <a:noFill/>
        </p:spPr>
        <p:txBody>
          <a:bodyPr wrap="square" rtlCol="0">
            <a:spAutoFit/>
          </a:bodyPr>
          <a:lstStyle/>
          <a:p>
            <a:r>
              <a:rPr lang="en-US" sz="2400" dirty="0"/>
              <a:t>3</a:t>
            </a:r>
            <a:r>
              <a:rPr lang="en-US" sz="2400" dirty="0" smtClean="0"/>
              <a:t>.1 </a:t>
            </a:r>
            <a:r>
              <a:rPr lang="en-US" sz="2400" dirty="0" err="1" smtClean="0"/>
              <a:t>giới</a:t>
            </a:r>
            <a:r>
              <a:rPr lang="en-US" sz="2400" dirty="0" smtClean="0"/>
              <a:t> </a:t>
            </a:r>
            <a:r>
              <a:rPr lang="en-US" sz="2400" dirty="0" err="1" smtClean="0"/>
              <a:t>thiệu</a:t>
            </a:r>
            <a:endParaRPr lang="vi-VN" sz="2400" dirty="0"/>
          </a:p>
        </p:txBody>
      </p:sp>
      <p:grpSp>
        <p:nvGrpSpPr>
          <p:cNvPr id="7" name="Group 6"/>
          <p:cNvGrpSpPr/>
          <p:nvPr/>
        </p:nvGrpSpPr>
        <p:grpSpPr>
          <a:xfrm>
            <a:off x="11004331" y="-58976"/>
            <a:ext cx="1649785" cy="811144"/>
            <a:chOff x="11513574" y="-58976"/>
            <a:chExt cx="1140542" cy="811144"/>
          </a:xfrm>
        </p:grpSpPr>
        <p:sp>
          <p:nvSpPr>
            <p:cNvPr id="8" name="Rectangle 7"/>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9" name="TextBox 8"/>
            <p:cNvSpPr txBox="1"/>
            <p:nvPr/>
          </p:nvSpPr>
          <p:spPr>
            <a:xfrm flipH="1">
              <a:off x="11661056" y="0"/>
              <a:ext cx="658761"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11</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Tree>
    <p:extLst>
      <p:ext uri="{BB962C8B-B14F-4D97-AF65-F5344CB8AC3E}">
        <p14:creationId xmlns:p14="http://schemas.microsoft.com/office/powerpoint/2010/main" val="305142125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4606" y="1966474"/>
            <a:ext cx="10478814" cy="3262432"/>
          </a:xfrm>
          <a:prstGeom prst="rect">
            <a:avLst/>
          </a:prstGeom>
        </p:spPr>
        <p:txBody>
          <a:bodyPr wrap="square">
            <a:spAutoFit/>
          </a:bodyPr>
          <a:lstStyle/>
          <a:p>
            <a:pPr algn="just">
              <a:buFont typeface="Arial" panose="020B0604020202020204" pitchFamily="34" charset="0"/>
              <a:buChar char="•"/>
            </a:pPr>
            <a:r>
              <a:rPr lang="vi-VN" sz="2000" dirty="0">
                <a:solidFill>
                  <a:srgbClr val="000000"/>
                </a:solidFill>
                <a:cs typeface="Calibri" panose="020F0502020204030204" pitchFamily="34" charset="0"/>
              </a:rPr>
              <a:t>Xây dựng cây quyết định gồm 2 bước:</a:t>
            </a:r>
          </a:p>
          <a:p>
            <a:pPr marL="742950" lvl="1" indent="-285750" algn="just">
              <a:buFont typeface="Arial" panose="020B0604020202020204" pitchFamily="34" charset="0"/>
              <a:buChar char="•"/>
            </a:pPr>
            <a:r>
              <a:rPr lang="vi-VN" sz="2000" dirty="0">
                <a:solidFill>
                  <a:srgbClr val="000000"/>
                </a:solidFill>
                <a:cs typeface="Calibri" panose="020F0502020204030204" pitchFamily="34" charset="0"/>
              </a:rPr>
              <a:t>Phát triển cây quyết định: đi từ gốc, đến các nhánh, phát triển quy nạp theo hình thức chia để trị.</a:t>
            </a:r>
          </a:p>
          <a:p>
            <a:pPr marL="1143000" lvl="2" indent="-228600">
              <a:buFont typeface="Arial" panose="020B0604020202020204" pitchFamily="34" charset="0"/>
              <a:buChar char="•"/>
            </a:pPr>
            <a:r>
              <a:rPr lang="vi-VN" sz="2000" dirty="0">
                <a:solidFill>
                  <a:srgbClr val="000000"/>
                </a:solidFill>
                <a:cs typeface="Calibri" panose="020F0502020204030204" pitchFamily="34" charset="0"/>
              </a:rPr>
              <a:t>Chọn thuộc tính “tốt” nhất bằng một độ đo đã định trước</a:t>
            </a:r>
          </a:p>
          <a:p>
            <a:pPr marL="1143000" lvl="2" indent="-228600">
              <a:buFont typeface="Arial" panose="020B0604020202020204" pitchFamily="34" charset="0"/>
              <a:buChar char="•"/>
            </a:pPr>
            <a:r>
              <a:rPr lang="vi-VN" sz="2000" dirty="0">
                <a:solidFill>
                  <a:srgbClr val="000000"/>
                </a:solidFill>
                <a:cs typeface="Calibri" panose="020F0502020204030204" pitchFamily="34" charset="0"/>
              </a:rPr>
              <a:t>Phát triển cây bằng việc thêm các nhánh tương ứng với từng giá trị của thuộc tính đã chọn</a:t>
            </a:r>
          </a:p>
          <a:p>
            <a:pPr marL="1143000" lvl="2" indent="-228600">
              <a:buFont typeface="Arial" panose="020B0604020202020204" pitchFamily="34" charset="0"/>
              <a:buChar char="•"/>
            </a:pPr>
            <a:r>
              <a:rPr lang="vi-VN" sz="2000" dirty="0">
                <a:solidFill>
                  <a:srgbClr val="000000"/>
                </a:solidFill>
                <a:cs typeface="Calibri" panose="020F0502020204030204" pitchFamily="34" charset="0"/>
              </a:rPr>
              <a:t>Sắp xếp, phân chia tập dữ liệu đào tạo tới node con</a:t>
            </a:r>
          </a:p>
          <a:p>
            <a:pPr marL="1143000" lvl="2" indent="-228600">
              <a:buFont typeface="Arial" panose="020B0604020202020204" pitchFamily="34" charset="0"/>
              <a:buChar char="•"/>
            </a:pPr>
            <a:r>
              <a:rPr lang="vi-VN" sz="2000" dirty="0">
                <a:solidFill>
                  <a:srgbClr val="000000"/>
                </a:solidFill>
                <a:cs typeface="Calibri" panose="020F0502020204030204" pitchFamily="34" charset="0"/>
              </a:rPr>
              <a:t>Nếu các ví dụ được phân lớp rõ ràng thì dừng.</a:t>
            </a:r>
          </a:p>
          <a:p>
            <a:pPr marL="1143000" lvl="2" indent="-228600">
              <a:buFont typeface="Arial" panose="020B0604020202020204" pitchFamily="34" charset="0"/>
              <a:buChar char="•"/>
            </a:pPr>
            <a:r>
              <a:rPr lang="vi-VN" sz="2000" dirty="0">
                <a:solidFill>
                  <a:srgbClr val="000000"/>
                </a:solidFill>
                <a:cs typeface="Calibri" panose="020F0502020204030204" pitchFamily="34" charset="0"/>
              </a:rPr>
              <a:t>Ngược lại: lặp lại bước 1 tới bước 4 cho từng node con</a:t>
            </a:r>
          </a:p>
          <a:p>
            <a:pPr marL="742950" lvl="1" indent="-285750" algn="just">
              <a:buFont typeface="Arial" panose="020B0604020202020204" pitchFamily="34" charset="0"/>
              <a:buChar char="•"/>
            </a:pPr>
            <a:r>
              <a:rPr lang="vi-VN" sz="2000" dirty="0">
                <a:solidFill>
                  <a:srgbClr val="000000"/>
                </a:solidFill>
                <a:cs typeface="Calibri" panose="020F0502020204030204" pitchFamily="34" charset="0"/>
              </a:rPr>
              <a:t>Cắt tỉa cây: nhằm đơn giản hóa, khái quát hóa cây, tăng </a:t>
            </a:r>
            <a:r>
              <a:rPr lang="vi-VN" sz="2000" dirty="0">
                <a:solidFill>
                  <a:srgbClr val="000000"/>
                </a:solidFill>
                <a:latin typeface="Calibri" panose="020F0502020204030204" pitchFamily="34" charset="0"/>
              </a:rPr>
              <a:t>độ chính xác</a:t>
            </a:r>
          </a:p>
        </p:txBody>
      </p:sp>
      <p:sp>
        <p:nvSpPr>
          <p:cNvPr id="5" name="TextBox 4"/>
          <p:cNvSpPr txBox="1"/>
          <p:nvPr/>
        </p:nvSpPr>
        <p:spPr>
          <a:xfrm>
            <a:off x="313759" y="301859"/>
            <a:ext cx="3613355" cy="646331"/>
          </a:xfrm>
          <a:prstGeom prst="rect">
            <a:avLst/>
          </a:prstGeom>
          <a:noFill/>
        </p:spPr>
        <p:txBody>
          <a:bodyPr wrap="square" rtlCol="0">
            <a:spAutoFit/>
          </a:bodyPr>
          <a:lstStyle/>
          <a:p>
            <a:r>
              <a:rPr lang="en-US" sz="3600" dirty="0"/>
              <a:t>3</a:t>
            </a:r>
            <a:r>
              <a:rPr lang="en-US" sz="3600" dirty="0" smtClean="0"/>
              <a:t>. </a:t>
            </a:r>
            <a:r>
              <a:rPr lang="en-US" sz="3600" dirty="0" err="1" smtClean="0"/>
              <a:t>Thuật</a:t>
            </a:r>
            <a:r>
              <a:rPr lang="en-US" sz="3600" dirty="0" smtClean="0"/>
              <a:t> </a:t>
            </a:r>
            <a:r>
              <a:rPr lang="en-US" sz="3600" dirty="0" err="1" smtClean="0"/>
              <a:t>toán</a:t>
            </a:r>
            <a:r>
              <a:rPr lang="en-US" sz="3600" dirty="0" smtClean="0"/>
              <a:t> C4.5</a:t>
            </a:r>
            <a:endParaRPr lang="vi-VN" sz="3600" dirty="0"/>
          </a:p>
        </p:txBody>
      </p:sp>
      <p:sp>
        <p:nvSpPr>
          <p:cNvPr id="6" name="TextBox 5"/>
          <p:cNvSpPr txBox="1"/>
          <p:nvPr/>
        </p:nvSpPr>
        <p:spPr>
          <a:xfrm>
            <a:off x="313759" y="948190"/>
            <a:ext cx="5329331" cy="461665"/>
          </a:xfrm>
          <a:prstGeom prst="rect">
            <a:avLst/>
          </a:prstGeom>
          <a:noFill/>
        </p:spPr>
        <p:txBody>
          <a:bodyPr wrap="square" rtlCol="0">
            <a:spAutoFit/>
          </a:bodyPr>
          <a:lstStyle/>
          <a:p>
            <a:r>
              <a:rPr lang="en-US" sz="2400" dirty="0" smtClean="0"/>
              <a:t>3.2 </a:t>
            </a:r>
            <a:r>
              <a:rPr lang="en-US" sz="2400" dirty="0" err="1" smtClean="0"/>
              <a:t>xây</a:t>
            </a:r>
            <a:r>
              <a:rPr lang="en-US" sz="2400" dirty="0" smtClean="0"/>
              <a:t> </a:t>
            </a:r>
            <a:r>
              <a:rPr lang="en-US" sz="2400" dirty="0" err="1" smtClean="0"/>
              <a:t>dựng</a:t>
            </a:r>
            <a:r>
              <a:rPr lang="en-US" sz="2400" dirty="0" smtClean="0"/>
              <a:t> </a:t>
            </a:r>
            <a:r>
              <a:rPr lang="en-US" sz="2400" dirty="0" err="1" smtClean="0"/>
              <a:t>thuật</a:t>
            </a:r>
            <a:r>
              <a:rPr lang="en-US" sz="2400" dirty="0" smtClean="0"/>
              <a:t> </a:t>
            </a:r>
            <a:r>
              <a:rPr lang="en-US" sz="2400" dirty="0" err="1" smtClean="0"/>
              <a:t>toán</a:t>
            </a:r>
            <a:endParaRPr lang="vi-VN" sz="2400" dirty="0"/>
          </a:p>
        </p:txBody>
      </p:sp>
      <p:grpSp>
        <p:nvGrpSpPr>
          <p:cNvPr id="7" name="Group 6"/>
          <p:cNvGrpSpPr/>
          <p:nvPr/>
        </p:nvGrpSpPr>
        <p:grpSpPr>
          <a:xfrm>
            <a:off x="11004331" y="-58976"/>
            <a:ext cx="1649785" cy="811144"/>
            <a:chOff x="11513574" y="-58976"/>
            <a:chExt cx="1140542" cy="811144"/>
          </a:xfrm>
        </p:grpSpPr>
        <p:sp>
          <p:nvSpPr>
            <p:cNvPr id="8" name="Rectangle 7"/>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9" name="TextBox 8"/>
            <p:cNvSpPr txBox="1"/>
            <p:nvPr/>
          </p:nvSpPr>
          <p:spPr>
            <a:xfrm flipH="1">
              <a:off x="11661056" y="0"/>
              <a:ext cx="658761"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12</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Tree>
    <p:extLst>
      <p:ext uri="{BB962C8B-B14F-4D97-AF65-F5344CB8AC3E}">
        <p14:creationId xmlns:p14="http://schemas.microsoft.com/office/powerpoint/2010/main" val="255128852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98924" y="-58976"/>
            <a:ext cx="1555192" cy="811144"/>
            <a:chOff x="11513574" y="-58976"/>
            <a:chExt cx="1140542" cy="811144"/>
          </a:xfrm>
        </p:grpSpPr>
        <p:sp>
          <p:nvSpPr>
            <p:cNvPr id="5" name="Rectangle 4"/>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6" name="TextBox 5"/>
            <p:cNvSpPr txBox="1"/>
            <p:nvPr/>
          </p:nvSpPr>
          <p:spPr>
            <a:xfrm flipH="1">
              <a:off x="11661056" y="0"/>
              <a:ext cx="658761"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13</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7" name="TextBox 6"/>
          <p:cNvSpPr txBox="1"/>
          <p:nvPr/>
        </p:nvSpPr>
        <p:spPr>
          <a:xfrm>
            <a:off x="313759" y="509608"/>
            <a:ext cx="3613355" cy="646331"/>
          </a:xfrm>
          <a:prstGeom prst="rect">
            <a:avLst/>
          </a:prstGeom>
          <a:noFill/>
        </p:spPr>
        <p:txBody>
          <a:bodyPr wrap="square" rtlCol="0">
            <a:spAutoFit/>
          </a:bodyPr>
          <a:lstStyle/>
          <a:p>
            <a:r>
              <a:rPr lang="en-US" sz="3600" dirty="0" smtClean="0"/>
              <a:t>3. </a:t>
            </a:r>
            <a:r>
              <a:rPr lang="en-US" sz="3600" dirty="0" err="1" smtClean="0"/>
              <a:t>Thuật</a:t>
            </a:r>
            <a:r>
              <a:rPr lang="en-US" sz="3600" dirty="0" smtClean="0"/>
              <a:t> </a:t>
            </a:r>
            <a:r>
              <a:rPr lang="en-US" sz="3600" dirty="0" err="1" smtClean="0"/>
              <a:t>toán</a:t>
            </a:r>
            <a:r>
              <a:rPr lang="en-US" sz="3600" dirty="0" smtClean="0"/>
              <a:t> C4.5</a:t>
            </a:r>
            <a:endParaRPr lang="vi-VN" sz="3600" dirty="0"/>
          </a:p>
        </p:txBody>
      </p:sp>
      <p:sp>
        <p:nvSpPr>
          <p:cNvPr id="8" name="TextBox 7"/>
          <p:cNvSpPr txBox="1"/>
          <p:nvPr/>
        </p:nvSpPr>
        <p:spPr>
          <a:xfrm>
            <a:off x="313759" y="1155939"/>
            <a:ext cx="5329331" cy="461665"/>
          </a:xfrm>
          <a:prstGeom prst="rect">
            <a:avLst/>
          </a:prstGeom>
          <a:noFill/>
        </p:spPr>
        <p:txBody>
          <a:bodyPr wrap="square" rtlCol="0">
            <a:spAutoFit/>
          </a:bodyPr>
          <a:lstStyle/>
          <a:p>
            <a:r>
              <a:rPr lang="en-US" sz="2400" dirty="0" smtClean="0"/>
              <a:t>3.3 </a:t>
            </a:r>
            <a:r>
              <a:rPr lang="en-US" sz="2400" dirty="0" err="1" smtClean="0"/>
              <a:t>ưu</a:t>
            </a:r>
            <a:r>
              <a:rPr lang="en-US" sz="2400" dirty="0" smtClean="0"/>
              <a:t> </a:t>
            </a:r>
            <a:r>
              <a:rPr lang="en-US" sz="2400" dirty="0" err="1" smtClean="0"/>
              <a:t>nhược</a:t>
            </a:r>
            <a:r>
              <a:rPr lang="en-US" sz="2400" dirty="0" smtClean="0"/>
              <a:t> </a:t>
            </a:r>
            <a:r>
              <a:rPr lang="en-US" sz="2400" dirty="0" err="1" smtClean="0"/>
              <a:t>điểm</a:t>
            </a:r>
            <a:r>
              <a:rPr lang="en-US" sz="2400" dirty="0" smtClean="0"/>
              <a:t> </a:t>
            </a:r>
            <a:r>
              <a:rPr lang="en-US" sz="2400" dirty="0" err="1" smtClean="0"/>
              <a:t>của</a:t>
            </a:r>
            <a:r>
              <a:rPr lang="en-US" sz="2400" dirty="0" smtClean="0"/>
              <a:t> </a:t>
            </a:r>
            <a:r>
              <a:rPr lang="en-US" sz="2400" dirty="0" err="1" smtClean="0"/>
              <a:t>cây</a:t>
            </a:r>
            <a:r>
              <a:rPr lang="en-US" sz="2400" dirty="0" smtClean="0"/>
              <a:t> </a:t>
            </a:r>
            <a:r>
              <a:rPr lang="en-US" sz="2400" dirty="0" err="1" smtClean="0"/>
              <a:t>quyết</a:t>
            </a:r>
            <a:r>
              <a:rPr lang="en-US" sz="2400" dirty="0" smtClean="0"/>
              <a:t> </a:t>
            </a:r>
            <a:r>
              <a:rPr lang="en-US" sz="2400" dirty="0" err="1" smtClean="0"/>
              <a:t>định</a:t>
            </a:r>
            <a:endParaRPr lang="vi-VN" sz="2400" dirty="0"/>
          </a:p>
        </p:txBody>
      </p:sp>
      <p:sp>
        <p:nvSpPr>
          <p:cNvPr id="9" name="Rectangle 8"/>
          <p:cNvSpPr/>
          <p:nvPr/>
        </p:nvSpPr>
        <p:spPr>
          <a:xfrm>
            <a:off x="667406" y="1807326"/>
            <a:ext cx="9863959" cy="3785652"/>
          </a:xfrm>
          <a:prstGeom prst="rect">
            <a:avLst/>
          </a:prstGeom>
        </p:spPr>
        <p:txBody>
          <a:bodyPr wrap="square">
            <a:spAutoFit/>
          </a:bodyPr>
          <a:lstStyle/>
          <a:p>
            <a:pPr algn="just"/>
            <a:r>
              <a:rPr lang="vi-VN" sz="2000" dirty="0">
                <a:solidFill>
                  <a:srgbClr val="000000"/>
                </a:solidFill>
              </a:rPr>
              <a:t>Điểm mạnh của cây quyết định:</a:t>
            </a:r>
          </a:p>
          <a:p>
            <a:pPr marL="742950" lvl="1" indent="-285750" algn="just">
              <a:buFont typeface="Arial" panose="020B0604020202020204" pitchFamily="34" charset="0"/>
              <a:buChar char="•"/>
            </a:pPr>
            <a:r>
              <a:rPr lang="vi-VN" sz="2000" dirty="0">
                <a:solidFill>
                  <a:srgbClr val="000000"/>
                </a:solidFill>
              </a:rPr>
              <a:t>Sinh ra các quy tắc hiểu được: chuyển đổi được sang tiếng Anh hoặc SQL.</a:t>
            </a:r>
          </a:p>
          <a:p>
            <a:pPr marL="742950" lvl="1" indent="-285750" algn="just">
              <a:buFont typeface="Arial" panose="020B0604020202020204" pitchFamily="34" charset="0"/>
              <a:buChar char="•"/>
            </a:pPr>
            <a:r>
              <a:rPr lang="vi-VN" sz="2000" dirty="0">
                <a:solidFill>
                  <a:srgbClr val="000000"/>
                </a:solidFill>
              </a:rPr>
              <a:t>Thực thi trong lĩnh vực hướng quy tắc.</a:t>
            </a:r>
          </a:p>
          <a:p>
            <a:pPr marL="742950" lvl="1" indent="-285750" algn="just">
              <a:buFont typeface="Arial" panose="020B0604020202020204" pitchFamily="34" charset="0"/>
              <a:buChar char="•"/>
            </a:pPr>
            <a:r>
              <a:rPr lang="vi-VN" sz="2000" dirty="0">
                <a:solidFill>
                  <a:srgbClr val="000000"/>
                </a:solidFill>
              </a:rPr>
              <a:t>Dễ dàng tính toán trong khi phân lớp.</a:t>
            </a:r>
          </a:p>
          <a:p>
            <a:pPr marL="742950" lvl="1" indent="-285750" algn="just">
              <a:buFont typeface="Arial" panose="020B0604020202020204" pitchFamily="34" charset="0"/>
              <a:buChar char="•"/>
            </a:pPr>
            <a:r>
              <a:rPr lang="vi-VN" sz="2000" dirty="0">
                <a:solidFill>
                  <a:srgbClr val="000000"/>
                </a:solidFill>
              </a:rPr>
              <a:t>Xử lý với thuộc tính liên tục và rời rạc.</a:t>
            </a:r>
          </a:p>
          <a:p>
            <a:pPr marL="742950" lvl="1" indent="-285750" algn="just">
              <a:buFont typeface="Arial" panose="020B0604020202020204" pitchFamily="34" charset="0"/>
              <a:buChar char="•"/>
            </a:pPr>
            <a:r>
              <a:rPr lang="vi-VN" sz="2000" dirty="0">
                <a:solidFill>
                  <a:srgbClr val="000000"/>
                </a:solidFill>
              </a:rPr>
              <a:t>Thể hiện rõ ràng những thuộc tính tốt nhất: phân chia dữ liệu từ gốc</a:t>
            </a:r>
            <a:r>
              <a:rPr lang="vi-VN" sz="2000" dirty="0" smtClean="0">
                <a:solidFill>
                  <a:srgbClr val="000000"/>
                </a:solidFill>
              </a:rPr>
              <a:t>.</a:t>
            </a:r>
          </a:p>
          <a:p>
            <a:pPr marL="742950" lvl="1" indent="-285750" algn="just">
              <a:buFont typeface="Arial" panose="020B0604020202020204" pitchFamily="34" charset="0"/>
              <a:buChar char="•"/>
            </a:pPr>
            <a:endParaRPr lang="vi-VN" sz="2000" dirty="0">
              <a:solidFill>
                <a:srgbClr val="000000"/>
              </a:solidFill>
            </a:endParaRPr>
          </a:p>
          <a:p>
            <a:pPr algn="just"/>
            <a:r>
              <a:rPr lang="vi-VN" sz="2000" dirty="0">
                <a:solidFill>
                  <a:srgbClr val="000000"/>
                </a:solidFill>
              </a:rPr>
              <a:t>Điểm yếu của cây quyết định:</a:t>
            </a:r>
          </a:p>
          <a:p>
            <a:pPr marL="742950" lvl="1" indent="-285750" algn="just">
              <a:buFont typeface="Arial" panose="020B0604020202020204" pitchFamily="34" charset="0"/>
              <a:buChar char="•"/>
            </a:pPr>
            <a:r>
              <a:rPr lang="vi-VN" sz="2000" dirty="0">
                <a:solidFill>
                  <a:srgbClr val="000000"/>
                </a:solidFill>
              </a:rPr>
              <a:t>Dễ xảy ra lỗi khi có nhiều lớp: do chỉ thao tác với các lớp có giá trị dạng nhị phân.</a:t>
            </a:r>
          </a:p>
          <a:p>
            <a:pPr marL="742950" lvl="1" indent="-285750" algn="just">
              <a:buFont typeface="Arial" panose="020B0604020202020204" pitchFamily="34" charset="0"/>
              <a:buChar char="•"/>
            </a:pPr>
            <a:r>
              <a:rPr lang="vi-VN" sz="2000" dirty="0">
                <a:solidFill>
                  <a:srgbClr val="000000"/>
                </a:solidFill>
              </a:rPr>
              <a:t>Chi phí tính toán đắt để học: do phải đi qua nhiều node để đến node lá cuối cùng</a:t>
            </a:r>
          </a:p>
        </p:txBody>
      </p:sp>
    </p:spTree>
    <p:extLst>
      <p:ext uri="{BB962C8B-B14F-4D97-AF65-F5344CB8AC3E}">
        <p14:creationId xmlns:p14="http://schemas.microsoft.com/office/powerpoint/2010/main" val="20606185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0219" y="486697"/>
            <a:ext cx="3613355" cy="646331"/>
          </a:xfrm>
          <a:prstGeom prst="rect">
            <a:avLst/>
          </a:prstGeom>
          <a:noFill/>
        </p:spPr>
        <p:txBody>
          <a:bodyPr wrap="square" rtlCol="0">
            <a:spAutoFit/>
          </a:bodyPr>
          <a:lstStyle/>
          <a:p>
            <a:r>
              <a:rPr lang="en-US" sz="3600" dirty="0"/>
              <a:t>4</a:t>
            </a:r>
            <a:r>
              <a:rPr lang="en-US" sz="3600" dirty="0" smtClean="0"/>
              <a:t>. </a:t>
            </a:r>
            <a:r>
              <a:rPr lang="en-US" sz="3600" dirty="0" err="1" smtClean="0"/>
              <a:t>Bài</a:t>
            </a:r>
            <a:r>
              <a:rPr lang="en-US" sz="3600" dirty="0" smtClean="0"/>
              <a:t> </a:t>
            </a:r>
            <a:r>
              <a:rPr lang="en-US" sz="3600" dirty="0" err="1" smtClean="0"/>
              <a:t>tập</a:t>
            </a:r>
            <a:r>
              <a:rPr lang="en-US" sz="3600" dirty="0" smtClean="0"/>
              <a:t> ví dụ</a:t>
            </a:r>
            <a:endParaRPr lang="vi-VN" sz="3600" dirty="0"/>
          </a:p>
        </p:txBody>
      </p:sp>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14</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pic>
        <p:nvPicPr>
          <p:cNvPr id="2" name="Picture 1"/>
          <p:cNvPicPr>
            <a:picLocks noChangeAspect="1"/>
          </p:cNvPicPr>
          <p:nvPr/>
        </p:nvPicPr>
        <p:blipFill>
          <a:blip r:embed="rId2"/>
          <a:stretch>
            <a:fillRect/>
          </a:stretch>
        </p:blipFill>
        <p:spPr>
          <a:xfrm>
            <a:off x="5033196" y="1734206"/>
            <a:ext cx="7129479" cy="4614245"/>
          </a:xfrm>
          <a:prstGeom prst="rect">
            <a:avLst/>
          </a:prstGeom>
        </p:spPr>
      </p:pic>
      <p:sp>
        <p:nvSpPr>
          <p:cNvPr id="4" name="Rectangle 3"/>
          <p:cNvSpPr/>
          <p:nvPr/>
        </p:nvSpPr>
        <p:spPr>
          <a:xfrm>
            <a:off x="388131" y="2117029"/>
            <a:ext cx="4463193" cy="1938992"/>
          </a:xfrm>
          <a:prstGeom prst="rect">
            <a:avLst/>
          </a:prstGeom>
        </p:spPr>
        <p:txBody>
          <a:bodyPr wrap="square">
            <a:spAutoFit/>
          </a:bodyPr>
          <a:lstStyle/>
          <a:p>
            <a:r>
              <a:rPr lang="vi-VN" sz="3000" dirty="0" smtClean="0">
                <a:latin typeface="Helvetica Neue"/>
              </a:rPr>
              <a:t>Sử </a:t>
            </a:r>
            <a:r>
              <a:rPr lang="vi-VN" sz="3000" dirty="0">
                <a:latin typeface="Helvetica Neue"/>
              </a:rPr>
              <a:t>dụng thuật toán ID3, xây dựng cây quyết định cho tập dữ liệu huấn luyện sau:</a:t>
            </a:r>
            <a:endParaRPr lang="vi-VN" sz="3000" dirty="0"/>
          </a:p>
        </p:txBody>
      </p:sp>
    </p:spTree>
    <p:extLst>
      <p:ext uri="{BB962C8B-B14F-4D97-AF65-F5344CB8AC3E}">
        <p14:creationId xmlns:p14="http://schemas.microsoft.com/office/powerpoint/2010/main" val="237903366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15</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pic>
        <p:nvPicPr>
          <p:cNvPr id="9" name="Picture 8"/>
          <p:cNvPicPr>
            <a:picLocks noChangeAspect="1"/>
          </p:cNvPicPr>
          <p:nvPr/>
        </p:nvPicPr>
        <p:blipFill>
          <a:blip r:embed="rId2"/>
          <a:stretch>
            <a:fillRect/>
          </a:stretch>
        </p:blipFill>
        <p:spPr>
          <a:xfrm>
            <a:off x="5643090" y="1734206"/>
            <a:ext cx="6519585" cy="4614245"/>
          </a:xfrm>
          <a:prstGeom prst="rect">
            <a:avLst/>
          </a:prstGeom>
        </p:spPr>
      </p:pic>
      <p:sp>
        <p:nvSpPr>
          <p:cNvPr id="2" name="TextBox 1"/>
          <p:cNvSpPr txBox="1"/>
          <p:nvPr/>
        </p:nvSpPr>
        <p:spPr>
          <a:xfrm>
            <a:off x="551793" y="1876097"/>
            <a:ext cx="4635061" cy="1323439"/>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Bước</a:t>
            </a:r>
            <a:r>
              <a:rPr lang="en-US" sz="2000" dirty="0" smtClean="0">
                <a:latin typeface="Arial" panose="020B0604020202020204" pitchFamily="34" charset="0"/>
                <a:cs typeface="Arial" panose="020B0604020202020204" pitchFamily="34" charset="0"/>
              </a:rPr>
              <a:t> 1 :</a:t>
            </a:r>
            <a:r>
              <a:rPr lang="en-US" sz="2000" dirty="0" err="1" smtClean="0">
                <a:latin typeface="Arial" panose="020B0604020202020204" pitchFamily="34" charset="0"/>
                <a:cs typeface="Arial" panose="020B0604020202020204" pitchFamily="34" charset="0"/>
              </a:rPr>
              <a:t>Tìm</a:t>
            </a:r>
            <a:r>
              <a:rPr lang="en-US" sz="2000" dirty="0" smtClean="0">
                <a:latin typeface="Arial" panose="020B0604020202020204" pitchFamily="34" charset="0"/>
                <a:cs typeface="Arial" panose="020B0604020202020204" pitchFamily="34" charset="0"/>
              </a:rPr>
              <a:t> Entropy </a:t>
            </a:r>
            <a:r>
              <a:rPr lang="en-US" sz="2000" dirty="0" err="1" smtClean="0">
                <a:latin typeface="Arial" panose="020B0604020202020204" pitchFamily="34" charset="0"/>
                <a:cs typeface="Arial" panose="020B0604020202020204" pitchFamily="34" charset="0"/>
              </a:rPr>
              <a:t>của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a:t>
            </a:r>
            <a:r>
              <a:rPr lang="en-US" sz="2000" dirty="0" smtClean="0">
                <a:latin typeface="Arial" panose="020B0604020202020204" pitchFamily="34" charset="0"/>
                <a:cs typeface="Arial" panose="020B0604020202020204" pitchFamily="34" charset="0"/>
              </a:rPr>
              <a:t>̉.</a:t>
            </a:r>
          </a:p>
          <a:p>
            <a:r>
              <a:rPr lang="vi-VN" sz="2000" dirty="0">
                <a:latin typeface="Arial" panose="020B0604020202020204" pitchFamily="34" charset="0"/>
                <a:cs typeface="Arial" panose="020B0604020202020204" pitchFamily="34" charset="0"/>
              </a:rPr>
              <a:t>Trong </a:t>
            </a:r>
            <a:r>
              <a:rPr lang="vi-VN" sz="2000" dirty="0" smtClean="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giá trị đầu ra ở Bảng trên, </a:t>
            </a:r>
            <a:r>
              <a:rPr lang="vi-VN" sz="2000" dirty="0">
                <a:solidFill>
                  <a:srgbClr val="FF0000"/>
                </a:solidFill>
                <a:latin typeface="Arial" panose="020B0604020202020204" pitchFamily="34" charset="0"/>
                <a:cs typeface="Arial" panose="020B0604020202020204" pitchFamily="34" charset="0"/>
              </a:rPr>
              <a:t>có năm giá trị bằng </a:t>
            </a:r>
            <a:r>
              <a:rPr lang="vi-VN" sz="2000" i="1" dirty="0" smtClean="0">
                <a:solidFill>
                  <a:srgbClr val="FF0000"/>
                </a:solidFill>
                <a:latin typeface="Arial" panose="020B0604020202020204" pitchFamily="34" charset="0"/>
                <a:cs typeface="Arial" panose="020B0604020202020204" pitchFamily="34" charset="0"/>
              </a:rPr>
              <a:t>no </a:t>
            </a:r>
            <a:r>
              <a:rPr lang="vi-VN" sz="2000" b="1" i="1" dirty="0" smtClean="0">
                <a:latin typeface="Arial" panose="020B0604020202020204" pitchFamily="34" charset="0"/>
                <a:cs typeface="Arial" panose="020B0604020202020204" pitchFamily="34" charset="0"/>
              </a:rPr>
              <a:t>(-)</a:t>
            </a:r>
            <a:r>
              <a:rPr lang="vi-VN" sz="2000" dirty="0">
                <a:latin typeface="Arial" panose="020B0604020202020204" pitchFamily="34" charset="0"/>
                <a:cs typeface="Arial" panose="020B0604020202020204" pitchFamily="34" charset="0"/>
              </a:rPr>
              <a:t> và </a:t>
            </a:r>
            <a:r>
              <a:rPr lang="vi-VN" sz="2000" dirty="0">
                <a:solidFill>
                  <a:srgbClr val="FF0000"/>
                </a:solidFill>
                <a:latin typeface="Arial" panose="020B0604020202020204" pitchFamily="34" charset="0"/>
                <a:cs typeface="Arial" panose="020B0604020202020204" pitchFamily="34" charset="0"/>
              </a:rPr>
              <a:t>chín giá trị bằng </a:t>
            </a:r>
            <a:r>
              <a:rPr lang="vi-VN" sz="2000" i="1" dirty="0" smtClean="0">
                <a:solidFill>
                  <a:srgbClr val="FF0000"/>
                </a:solidFill>
                <a:latin typeface="Arial" panose="020B0604020202020204" pitchFamily="34" charset="0"/>
                <a:cs typeface="Arial" panose="020B0604020202020204" pitchFamily="34" charset="0"/>
              </a:rPr>
              <a:t>yes </a:t>
            </a:r>
            <a:r>
              <a:rPr lang="vi-VN" sz="2000" b="1" i="1" dirty="0" smtClean="0">
                <a:latin typeface="Arial" panose="020B0604020202020204" pitchFamily="34" charset="0"/>
                <a:cs typeface="Arial" panose="020B0604020202020204" pitchFamily="34" charset="0"/>
              </a:rPr>
              <a:t>(+)</a:t>
            </a:r>
            <a:r>
              <a:rPr lang="vi-VN" sz="2000" i="1" dirty="0" smtClean="0">
                <a:solidFill>
                  <a:srgbClr val="FF0000"/>
                </a:solidFill>
                <a:latin typeface="Arial" panose="020B0604020202020204" pitchFamily="34" charset="0"/>
                <a:cs typeface="Arial" panose="020B0604020202020204" pitchFamily="34" charset="0"/>
              </a:rPr>
              <a:t>.</a:t>
            </a:r>
            <a:endParaRPr lang="vi-VN" sz="2000"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515007" y="3199536"/>
            <a:ext cx="3574759" cy="867967"/>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551794" y="4181574"/>
                <a:ext cx="5143011" cy="994696"/>
              </a:xfrm>
              <a:prstGeom prst="rect">
                <a:avLst/>
              </a:prstGeom>
            </p:spPr>
            <p:txBody>
              <a:bodyPr wrap="none">
                <a:spAutoFit/>
              </a:bodyPr>
              <a:lstStyle/>
              <a:p>
                <a:pPr>
                  <a:lnSpc>
                    <a:spcPct val="107000"/>
                  </a:lnSpc>
                  <a:spcAft>
                    <a:spcPts val="800"/>
                  </a:spcAft>
                </a:pPr>
                <a:r>
                  <a:rPr lang="en-US" sz="2000" dirty="0" smtClean="0">
                    <a:latin typeface="Arial" panose="020B0604020202020204" pitchFamily="34" charset="0"/>
                    <a:ea typeface="Calibri" panose="020F0502020204030204" pitchFamily="34" charset="0"/>
                    <a:cs typeface="Arial" panose="020B0604020202020204" pitchFamily="34" charset="0"/>
                  </a:rPr>
                  <a:t>Ta </a:t>
                </a:r>
                <a:r>
                  <a:rPr lang="en-US" sz="2000" dirty="0" err="1" smtClean="0">
                    <a:latin typeface="Arial" panose="020B0604020202020204" pitchFamily="34" charset="0"/>
                    <a:ea typeface="Calibri" panose="020F0502020204030204" pitchFamily="34" charset="0"/>
                    <a:cs typeface="Arial" panose="020B0604020202020204" pitchFamily="34" charset="0"/>
                  </a:rPr>
                  <a:t>có</a:t>
                </a:r>
                <a:r>
                  <a:rPr lang="en-US" sz="2000" dirty="0" smtClean="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Entropy(D) =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m:t>
                    </m:r>
                    <m:f>
                      <m:fPr>
                        <m:ctrlPr>
                          <a:rPr lang="vi-VN" sz="2000" i="1">
                            <a:latin typeface="Cambria Math"/>
                            <a:ea typeface="Calibri" panose="020F0502020204030204" pitchFamily="34" charset="0"/>
                            <a:cs typeface="Times New Roman" panose="020206030504050203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9</m:t>
                        </m:r>
                      </m:num>
                      <m:den>
                        <m:r>
                          <a:rPr lang="en-US" sz="2000" i="1">
                            <a:latin typeface="Cambria Math" panose="02040503050406030204" pitchFamily="18" charset="0"/>
                            <a:ea typeface="Calibri" panose="020F0502020204030204" pitchFamily="34" charset="0"/>
                            <a:cs typeface="Times New Roman" panose="02020603050405020304" pitchFamily="18" charset="0"/>
                          </a:rPr>
                          <m:t>14</m:t>
                        </m:r>
                      </m:den>
                    </m:f>
                    <m:func>
                      <m:funcPr>
                        <m:ctrlPr>
                          <a:rPr lang="vi-VN" sz="2000" i="1">
                            <a:latin typeface="Cambria Math"/>
                            <a:ea typeface="Calibri" panose="020F0502020204030204" pitchFamily="34" charset="0"/>
                            <a:cs typeface="Times New Roman" panose="02020603050405020304" pitchFamily="18" charset="0"/>
                          </a:rPr>
                        </m:ctrlPr>
                      </m:funcPr>
                      <m:fName>
                        <m:sSub>
                          <m:sSubPr>
                            <m:ctrlPr>
                              <a:rPr lang="vi-VN" sz="2000" i="1">
                                <a:latin typeface="Cambria Math"/>
                                <a:ea typeface="Calibri" panose="020F0502020204030204" pitchFamily="34" charset="0"/>
                                <a:cs typeface="Times New Roman" panose="02020603050405020304" pitchFamily="18" charset="0"/>
                              </a:rPr>
                            </m:ctrlPr>
                          </m:sSubPr>
                          <m:e>
                            <m:r>
                              <m:rPr>
                                <m:sty m:val="p"/>
                              </m:rPr>
                              <a:rPr lang="en-US" sz="2000">
                                <a:latin typeface="Cambria Math" panose="02040503050406030204" pitchFamily="18" charset="0"/>
                                <a:ea typeface="Calibri" panose="020F0502020204030204" pitchFamily="34" charset="0"/>
                                <a:cs typeface="Times New Roman" panose="02020603050405020304" pitchFamily="18" charset="0"/>
                              </a:rPr>
                              <m:t>log</m:t>
                            </m:r>
                          </m:e>
                          <m:sub>
                            <m:r>
                              <a:rPr lang="en-US" sz="2000" i="1">
                                <a:latin typeface="Cambria Math" panose="02040503050406030204" pitchFamily="18" charset="0"/>
                                <a:ea typeface="Calibri" panose="020F0502020204030204" pitchFamily="34" charset="0"/>
                                <a:cs typeface="Times New Roman" panose="02020603050405020304" pitchFamily="18" charset="0"/>
                              </a:rPr>
                              <m:t>2</m:t>
                            </m:r>
                          </m:sub>
                        </m:sSub>
                      </m:fName>
                      <m:e>
                        <m:f>
                          <m:fPr>
                            <m:ctrlPr>
                              <a:rPr lang="vi-VN" sz="2000" i="1">
                                <a:latin typeface="Cambria Math"/>
                                <a:ea typeface="Calibri" panose="020F0502020204030204" pitchFamily="34" charset="0"/>
                                <a:cs typeface="Times New Roman" panose="020206030504050203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9</m:t>
                            </m:r>
                          </m:num>
                          <m:den>
                            <m:r>
                              <a:rPr lang="en-US" sz="2000" i="1">
                                <a:latin typeface="Cambria Math" panose="02040503050406030204" pitchFamily="18" charset="0"/>
                                <a:ea typeface="Calibri" panose="020F0502020204030204" pitchFamily="34" charset="0"/>
                                <a:cs typeface="Times New Roman" panose="02020603050405020304" pitchFamily="18" charset="0"/>
                              </a:rPr>
                              <m:t>14</m:t>
                            </m:r>
                          </m:den>
                        </m:f>
                      </m:e>
                    </m:func>
                  </m:oMath>
                </a14:m>
                <a:r>
                  <a:rPr lang="en-US" sz="2000" dirty="0">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vi-VN" sz="2000" i="1">
                            <a:latin typeface="Cambria Math"/>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5</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14</m:t>
                        </m:r>
                      </m:den>
                    </m:f>
                    <m:func>
                      <m:funcPr>
                        <m:ctrlPr>
                          <a:rPr lang="vi-VN" sz="2000" i="1">
                            <a:latin typeface="Cambria Math"/>
                            <a:ea typeface="Times New Roman" panose="02020603050405020304" pitchFamily="18" charset="0"/>
                            <a:cs typeface="Times New Roman" panose="02020603050405020304" pitchFamily="18" charset="0"/>
                          </a:rPr>
                        </m:ctrlPr>
                      </m:funcPr>
                      <m:fName>
                        <m:sSub>
                          <m:sSubPr>
                            <m:ctrlPr>
                              <a:rPr lang="vi-VN" sz="2000" i="1">
                                <a:latin typeface="Cambria Math"/>
                                <a:ea typeface="Times New Roman" panose="02020603050405020304" pitchFamily="18" charset="0"/>
                                <a:cs typeface="Times New Roman" panose="02020603050405020304" pitchFamily="18" charset="0"/>
                              </a:rPr>
                            </m:ctrlPr>
                          </m:sSubPr>
                          <m:e>
                            <m:r>
                              <m:rPr>
                                <m:sty m:val="p"/>
                              </m:rPr>
                              <a:rPr lang="en-US" sz="2000">
                                <a:latin typeface="Cambria Math" panose="02040503050406030204" pitchFamily="18" charset="0"/>
                                <a:ea typeface="Calibri" panose="020F0502020204030204" pitchFamily="34" charset="0"/>
                                <a:cs typeface="Times New Roman" panose="02020603050405020304" pitchFamily="18" charset="0"/>
                              </a:rPr>
                              <m:t>log</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vi-VN" sz="2000" i="1">
                                <a:latin typeface="Cambria Math"/>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5</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14</m:t>
                            </m:r>
                          </m:den>
                        </m:f>
                      </m:e>
                    </m:func>
                  </m:oMath>
                </a14:m>
                <a:r>
                  <a:rPr lang="en-US" sz="2000" dirty="0">
                    <a:latin typeface="Arial" panose="020B0604020202020204" pitchFamily="34" charset="0"/>
                    <a:ea typeface="Times New Roman" panose="02020603050405020304" pitchFamily="18" charset="0"/>
                    <a:cs typeface="Arial" panose="020B0604020202020204" pitchFamily="34" charset="0"/>
                  </a:rPr>
                  <a:t> = 0.940</a:t>
                </a:r>
                <a:endParaRPr lang="vi-VN" sz="20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51794" y="4181574"/>
                <a:ext cx="5143011" cy="994696"/>
              </a:xfrm>
              <a:prstGeom prst="rect">
                <a:avLst/>
              </a:prstGeom>
              <a:blipFill>
                <a:blip r:embed="rId4"/>
                <a:stretch>
                  <a:fillRect l="-1305" t="-3681" r="-356" b="-3681"/>
                </a:stretch>
              </a:blipFill>
            </p:spPr>
            <p:txBody>
              <a:bodyPr/>
              <a:lstStyle/>
              <a:p>
                <a:r>
                  <a:rPr lang="vi-VN">
                    <a:noFill/>
                  </a:rPr>
                  <a:t> </a:t>
                </a:r>
              </a:p>
            </p:txBody>
          </p:sp>
        </mc:Fallback>
      </mc:AlternateContent>
    </p:spTree>
    <p:extLst>
      <p:ext uri="{BB962C8B-B14F-4D97-AF65-F5344CB8AC3E}">
        <p14:creationId xmlns:p14="http://schemas.microsoft.com/office/powerpoint/2010/main" val="333374311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16</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2" name="TextBox 1"/>
          <p:cNvSpPr txBox="1"/>
          <p:nvPr/>
        </p:nvSpPr>
        <p:spPr>
          <a:xfrm>
            <a:off x="867103" y="1821317"/>
            <a:ext cx="477598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Tìm</a:t>
            </a:r>
            <a:r>
              <a:rPr lang="en-US" dirty="0" smtClean="0"/>
              <a:t> IG </a:t>
            </a:r>
            <a:r>
              <a:rPr lang="en-US" dirty="0" err="1" smtClean="0"/>
              <a:t>đê</a:t>
            </a:r>
            <a:r>
              <a:rPr lang="en-US" dirty="0" smtClean="0"/>
              <a:t>̉ </a:t>
            </a:r>
            <a:r>
              <a:rPr lang="en-US" dirty="0" err="1" smtClean="0"/>
              <a:t>chọn</a:t>
            </a:r>
            <a:r>
              <a:rPr lang="en-US" dirty="0" smtClean="0"/>
              <a:t> </a:t>
            </a:r>
            <a:r>
              <a:rPr lang="en-US" dirty="0" err="1" smtClean="0"/>
              <a:t>nút</a:t>
            </a:r>
            <a:r>
              <a:rPr lang="en-US" dirty="0" smtClean="0"/>
              <a:t> </a:t>
            </a:r>
            <a:r>
              <a:rPr lang="en-US" dirty="0" err="1" smtClean="0"/>
              <a:t>gốc</a:t>
            </a:r>
            <a:endParaRPr lang="vi-VN" dirty="0"/>
          </a:p>
        </p:txBody>
      </p:sp>
      <p:sp>
        <p:nvSpPr>
          <p:cNvPr id="4" name="TextBox 3"/>
          <p:cNvSpPr txBox="1"/>
          <p:nvPr/>
        </p:nvSpPr>
        <p:spPr>
          <a:xfrm>
            <a:off x="1434154" y="2176999"/>
            <a:ext cx="7031420" cy="646331"/>
          </a:xfrm>
          <a:prstGeom prst="rect">
            <a:avLst/>
          </a:prstGeom>
          <a:noFill/>
        </p:spPr>
        <p:txBody>
          <a:bodyPr wrap="square" rtlCol="0">
            <a:spAutoFit/>
          </a:bodyPr>
          <a:lstStyle/>
          <a:p>
            <a:r>
              <a:rPr lang="en-US" dirty="0" err="1" smtClean="0">
                <a:solidFill>
                  <a:srgbClr val="002060"/>
                </a:solidFill>
              </a:rPr>
              <a:t>Xét</a:t>
            </a:r>
            <a:r>
              <a:rPr lang="en-US" dirty="0" smtClean="0">
                <a:solidFill>
                  <a:srgbClr val="002060"/>
                </a:solidFill>
              </a:rPr>
              <a:t> Outlook</a:t>
            </a:r>
          </a:p>
          <a:p>
            <a:r>
              <a:rPr lang="en-US" dirty="0" smtClean="0"/>
              <a:t> </a:t>
            </a:r>
            <a:endParaRPr lang="vi-VN" dirty="0"/>
          </a:p>
        </p:txBody>
      </p:sp>
      <p:graphicFrame>
        <p:nvGraphicFramePr>
          <p:cNvPr id="9" name="Table 8"/>
          <p:cNvGraphicFramePr>
            <a:graphicFrameLocks noGrp="1"/>
          </p:cNvGraphicFramePr>
          <p:nvPr>
            <p:extLst/>
          </p:nvPr>
        </p:nvGraphicFramePr>
        <p:xfrm>
          <a:off x="1556090" y="2688793"/>
          <a:ext cx="8225166" cy="1834392"/>
        </p:xfrm>
        <a:graphic>
          <a:graphicData uri="http://schemas.openxmlformats.org/drawingml/2006/table">
            <a:tbl>
              <a:tblPr firstRow="1" firstCol="1" bandRow="1">
                <a:tableStyleId>{5C22544A-7EE6-4342-B048-85BDC9FD1C3A}</a:tableStyleId>
              </a:tblPr>
              <a:tblGrid>
                <a:gridCol w="2055852">
                  <a:extLst>
                    <a:ext uri="{9D8B030D-6E8A-4147-A177-3AD203B41FA5}">
                      <a16:colId xmlns:a16="http://schemas.microsoft.com/office/drawing/2014/main" xmlns="" val="1984770887"/>
                    </a:ext>
                  </a:extLst>
                </a:gridCol>
                <a:gridCol w="2055852">
                  <a:extLst>
                    <a:ext uri="{9D8B030D-6E8A-4147-A177-3AD203B41FA5}">
                      <a16:colId xmlns:a16="http://schemas.microsoft.com/office/drawing/2014/main" xmlns="" val="2499561273"/>
                    </a:ext>
                  </a:extLst>
                </a:gridCol>
                <a:gridCol w="2056731">
                  <a:extLst>
                    <a:ext uri="{9D8B030D-6E8A-4147-A177-3AD203B41FA5}">
                      <a16:colId xmlns:a16="http://schemas.microsoft.com/office/drawing/2014/main" xmlns="" val="243501643"/>
                    </a:ext>
                  </a:extLst>
                </a:gridCol>
                <a:gridCol w="2056731">
                  <a:extLst>
                    <a:ext uri="{9D8B030D-6E8A-4147-A177-3AD203B41FA5}">
                      <a16:colId xmlns:a16="http://schemas.microsoft.com/office/drawing/2014/main" xmlns="" val="727244243"/>
                    </a:ext>
                  </a:extLst>
                </a:gridCol>
              </a:tblGrid>
              <a:tr h="458598">
                <a:tc>
                  <a:txBody>
                    <a:bodyPr/>
                    <a:lstStyle/>
                    <a:p>
                      <a:pPr marL="0" marR="0" algn="ctr">
                        <a:lnSpc>
                          <a:spcPct val="107000"/>
                        </a:lnSpc>
                        <a:spcBef>
                          <a:spcPts val="300"/>
                        </a:spcBef>
                        <a:spcAft>
                          <a:spcPts val="300"/>
                        </a:spcAft>
                      </a:pPr>
                      <a:r>
                        <a:rPr lang="en-US" sz="2000" dirty="0" smtClean="0">
                          <a:effectLst/>
                          <a:latin typeface="+mn-lt"/>
                          <a:ea typeface="+mn-ea"/>
                          <a:cs typeface="+mn-cs"/>
                        </a:rPr>
                        <a:t>Outlook</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mn-lt"/>
                          <a:ea typeface="+mn-ea"/>
                          <a:cs typeface="+mn-cs"/>
                        </a:rPr>
                        <a:t>Yes</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No</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I(pi,ni)</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82567005"/>
                  </a:ext>
                </a:extLst>
              </a:tr>
              <a:tr h="458598">
                <a:tc>
                  <a:txBody>
                    <a:bodyPr/>
                    <a:lstStyle/>
                    <a:p>
                      <a:pPr marL="0" marR="0" algn="ctr">
                        <a:lnSpc>
                          <a:spcPct val="107000"/>
                        </a:lnSpc>
                        <a:spcBef>
                          <a:spcPts val="0"/>
                        </a:spcBef>
                        <a:spcAft>
                          <a:spcPts val="0"/>
                        </a:spcAft>
                      </a:pPr>
                      <a:r>
                        <a:rPr lang="en-US" sz="2000" dirty="0" smtClean="0">
                          <a:effectLst/>
                          <a:latin typeface="+mn-lt"/>
                          <a:ea typeface="+mn-ea"/>
                          <a:cs typeface="+mn-cs"/>
                        </a:rPr>
                        <a:t>Sunny</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2</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3</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0.971</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35566419"/>
                  </a:ext>
                </a:extLst>
              </a:tr>
              <a:tr h="458598">
                <a:tc>
                  <a:txBody>
                    <a:bodyPr/>
                    <a:lstStyle/>
                    <a:p>
                      <a:pPr marL="0" marR="0" algn="ctr">
                        <a:lnSpc>
                          <a:spcPct val="107000"/>
                        </a:lnSpc>
                        <a:spcBef>
                          <a:spcPts val="0"/>
                        </a:spcBef>
                        <a:spcAft>
                          <a:spcPts val="0"/>
                        </a:spcAft>
                      </a:pPr>
                      <a:r>
                        <a:rPr lang="en-US" sz="2000" dirty="0" smtClean="0">
                          <a:effectLst/>
                          <a:latin typeface="+mn-lt"/>
                          <a:ea typeface="+mn-ea"/>
                          <a:cs typeface="+mn-cs"/>
                        </a:rPr>
                        <a:t>Overcast</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4</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0</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72692637"/>
                  </a:ext>
                </a:extLst>
              </a:tr>
              <a:tr h="458598">
                <a:tc>
                  <a:txBody>
                    <a:bodyPr/>
                    <a:lstStyle/>
                    <a:p>
                      <a:pPr marL="0" marR="0" algn="ctr">
                        <a:lnSpc>
                          <a:spcPct val="107000"/>
                        </a:lnSpc>
                        <a:spcBef>
                          <a:spcPts val="0"/>
                        </a:spcBef>
                        <a:spcAft>
                          <a:spcPts val="0"/>
                        </a:spcAft>
                      </a:pPr>
                      <a:r>
                        <a:rPr lang="en-US" sz="2000" dirty="0" smtClean="0">
                          <a:effectLst/>
                          <a:latin typeface="+mn-lt"/>
                          <a:ea typeface="+mn-ea"/>
                          <a:cs typeface="+mn-cs"/>
                        </a:rPr>
                        <a:t>rainy</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3</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2</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0.971</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00674811"/>
                  </a:ext>
                </a:extLst>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1556090" y="4665648"/>
                <a:ext cx="7500771" cy="515654"/>
              </a:xfrm>
              <a:prstGeom prst="rect">
                <a:avLst/>
              </a:prstGeom>
            </p:spPr>
            <p:txBody>
              <a:bodyPr wrap="none">
                <a:spAutoFit/>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Remainder (Outlook) </a:t>
                </a:r>
                <a:r>
                  <a:rPr lang="en-US" dirty="0">
                    <a:latin typeface="Calibri" panose="020F0502020204030204" pitchFamily="34" charset="0"/>
                    <a:ea typeface="Calibri" panose="020F0502020204030204" pitchFamily="34" charset="0"/>
                    <a:cs typeface="Times New Roman" panose="02020603050405020304" pitchFamily="18" charset="0"/>
                  </a:rPr>
                  <a:t>D = </a:t>
                </a:r>
                <a14:m>
                  <m:oMath xmlns:m="http://schemas.openxmlformats.org/officeDocument/2006/math">
                    <m:f>
                      <m:fPr>
                        <m:ctrlPr>
                          <a:rPr lang="vi-VN" i="1">
                            <a:latin typeface="Cambria Math"/>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5</m:t>
                        </m:r>
                      </m:num>
                      <m:den>
                        <m:r>
                          <a:rPr lang="en-US" i="1">
                            <a:latin typeface="Cambria Math" panose="02040503050406030204" pitchFamily="18" charset="0"/>
                            <a:ea typeface="Calibri" panose="020F0502020204030204" pitchFamily="34" charset="0"/>
                            <a:cs typeface="Times New Roman" panose="02020603050405020304" pitchFamily="18" charset="0"/>
                          </a:rPr>
                          <m:t>14</m:t>
                        </m:r>
                      </m:den>
                    </m:f>
                    <m:r>
                      <a:rPr lang="en-US" i="1">
                        <a:latin typeface="Cambria Math" panose="02040503050406030204" pitchFamily="18" charset="0"/>
                        <a:ea typeface="Calibri" panose="020F0502020204030204" pitchFamily="34" charset="0"/>
                        <a:cs typeface="Times New Roman" panose="02020603050405020304" pitchFamily="18" charset="0"/>
                      </a:rPr>
                      <m:t>0</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971</m:t>
                    </m:r>
                    <m:r>
                      <a:rPr lang="en-US" i="1">
                        <a:latin typeface="Cambria Math" panose="02040503050406030204" pitchFamily="18" charset="0"/>
                        <a:ea typeface="Calibri" panose="020F0502020204030204" pitchFamily="34" charset="0"/>
                        <a:cs typeface="Times New Roman" panose="02020603050405020304" pitchFamily="18" charset="0"/>
                      </a:rPr>
                      <m:t>+ </m:t>
                    </m:r>
                    <m:f>
                      <m:fPr>
                        <m:ctrlPr>
                          <a:rPr lang="vi-VN" i="1">
                            <a:latin typeface="Cambria Math"/>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4</m:t>
                        </m:r>
                      </m:num>
                      <m:den>
                        <m:r>
                          <a:rPr lang="en-US" i="1">
                            <a:latin typeface="Cambria Math" panose="02040503050406030204" pitchFamily="18" charset="0"/>
                            <a:ea typeface="Calibri" panose="020F0502020204030204" pitchFamily="34" charset="0"/>
                            <a:cs typeface="Times New Roman" panose="02020603050405020304" pitchFamily="18" charset="0"/>
                          </a:rPr>
                          <m:t>14</m:t>
                        </m:r>
                      </m:den>
                    </m:f>
                    <m:r>
                      <a:rPr lang="en-US" i="1">
                        <a:latin typeface="Cambria Math" panose="02040503050406030204" pitchFamily="18" charset="0"/>
                        <a:ea typeface="Calibri" panose="020F0502020204030204" pitchFamily="34" charset="0"/>
                        <a:cs typeface="Times New Roman" panose="02020603050405020304" pitchFamily="18" charset="0"/>
                      </a:rPr>
                      <m:t>0</m:t>
                    </m:r>
                    <m:r>
                      <a:rPr lang="en-US" i="1">
                        <a:latin typeface="Cambria Math" panose="02040503050406030204" pitchFamily="18" charset="0"/>
                        <a:ea typeface="Calibri" panose="020F0502020204030204" pitchFamily="34" charset="0"/>
                        <a:cs typeface="Times New Roman" panose="02020603050405020304" pitchFamily="18" charset="0"/>
                      </a:rPr>
                      <m:t>+ </m:t>
                    </m:r>
                    <m:f>
                      <m:fPr>
                        <m:ctrlPr>
                          <a:rPr lang="vi-VN" i="1">
                            <a:latin typeface="Cambria Math"/>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5</m:t>
                        </m:r>
                      </m:num>
                      <m:den>
                        <m:r>
                          <a:rPr lang="en-US" i="1">
                            <a:latin typeface="Cambria Math" panose="02040503050406030204" pitchFamily="18" charset="0"/>
                            <a:ea typeface="Calibri" panose="020F0502020204030204" pitchFamily="34" charset="0"/>
                            <a:cs typeface="Times New Roman" panose="02020603050405020304" pitchFamily="18" charset="0"/>
                          </a:rPr>
                          <m:t>14</m:t>
                        </m:r>
                      </m:den>
                    </m:f>
                    <m:r>
                      <a:rPr lang="en-US" i="1">
                        <a:latin typeface="Cambria Math" panose="02040503050406030204" pitchFamily="18" charset="0"/>
                        <a:ea typeface="Calibri" panose="020F0502020204030204" pitchFamily="34" charset="0"/>
                        <a:cs typeface="Times New Roman" panose="02020603050405020304" pitchFamily="18" charset="0"/>
                      </a:rPr>
                      <m:t>0</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971</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0</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694</m:t>
                    </m:r>
                    <m:r>
                      <a:rPr lang="en-US" b="0" i="1" smtClean="0">
                        <a:latin typeface="Cambria Math" panose="02040503050406030204" pitchFamily="18" charset="0"/>
                        <a:ea typeface="Calibri" panose="020F0502020204030204" pitchFamily="34" charset="0"/>
                        <a:cs typeface="Times New Roman" panose="02020603050405020304" pitchFamily="18" charset="0"/>
                      </a:rPr>
                      <m:t> ( </m:t>
                    </m:r>
                    <m:r>
                      <a:rPr lang="en-US" b="0" i="1" smtClean="0">
                        <a:latin typeface="Cambria Math" panose="02040503050406030204" pitchFamily="18" charset="0"/>
                        <a:ea typeface="Calibri" panose="020F0502020204030204" pitchFamily="34" charset="0"/>
                        <a:cs typeface="Times New Roman" panose="02020603050405020304" pitchFamily="18" charset="0"/>
                      </a:rPr>
                      <m:t>𝑐</m:t>
                    </m:r>
                    <m:r>
                      <a:rPr lang="en-US" b="0" i="1" smtClean="0">
                        <a:latin typeface="Cambria Math" panose="02040503050406030204" pitchFamily="18" charset="0"/>
                        <a:ea typeface="Calibri" panose="020F0502020204030204" pitchFamily="34" charset="0"/>
                        <a:cs typeface="Times New Roman" panose="02020603050405020304" pitchFamily="18" charset="0"/>
                      </a:rPr>
                      <m:t>ô</m:t>
                    </m:r>
                    <m:r>
                      <a:rPr lang="en-US" b="0" i="1" smtClean="0">
                        <a:latin typeface="Cambria Math" panose="02040503050406030204" pitchFamily="18" charset="0"/>
                        <a:ea typeface="Calibri" panose="020F0502020204030204" pitchFamily="34" charset="0"/>
                        <a:cs typeface="Times New Roman" panose="02020603050405020304" pitchFamily="18" charset="0"/>
                      </a:rPr>
                      <m:t>𝑛𝑔</m:t>
                    </m:r>
                    <m:r>
                      <a:rPr lang="en-US" b="0" i="1" smtClean="0">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𝑡</m:t>
                    </m:r>
                    <m:r>
                      <a:rPr lang="en-US" b="0" i="1" smtClean="0">
                        <a:latin typeface="Cambria Math" panose="02040503050406030204" pitchFamily="18" charset="0"/>
                        <a:ea typeface="Calibri" panose="020F0502020204030204" pitchFamily="34" charset="0"/>
                        <a:cs typeface="Times New Roman" panose="02020603050405020304" pitchFamily="18" charset="0"/>
                      </a:rPr>
                      <m:t>h</m:t>
                    </m:r>
                    <m:acc>
                      <m:accPr>
                        <m:chr m:val="́"/>
                        <m:ctrlPr>
                          <a:rPr lang="en-US" b="0" i="1" smtClean="0">
                            <a:latin typeface="Cambria Math"/>
                            <a:ea typeface="Calibri" panose="020F0502020204030204" pitchFamily="34" charset="0"/>
                            <a:cs typeface="Times New Roman" panose="02020603050405020304" pitchFamily="18" charset="0"/>
                          </a:rPr>
                        </m:ctrlPr>
                      </m:accPr>
                      <m:e>
                        <m:r>
                          <a:rPr lang="en-US" b="0" i="1" smtClean="0">
                            <a:latin typeface="Cambria Math" panose="02040503050406030204" pitchFamily="18" charset="0"/>
                            <a:ea typeface="Calibri" panose="020F0502020204030204" pitchFamily="34" charset="0"/>
                            <a:cs typeface="Times New Roman" panose="02020603050405020304" pitchFamily="18" charset="0"/>
                          </a:rPr>
                          <m:t>ư</m:t>
                        </m:r>
                      </m:e>
                    </m:acc>
                    <m:r>
                      <a:rPr lang="en-US" b="0" i="1" smtClean="0">
                        <a:latin typeface="Cambria Math" panose="02040503050406030204" pitchFamily="18" charset="0"/>
                        <a:ea typeface="Calibri" panose="020F0502020204030204" pitchFamily="34" charset="0"/>
                        <a:cs typeface="Times New Roman" panose="02020603050405020304" pitchFamily="18" charset="0"/>
                      </a:rPr>
                      <m:t>𝑐</m:t>
                    </m:r>
                    <m:r>
                      <a:rPr lang="en-US" b="0" i="1" smtClean="0">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3</m:t>
                    </m:r>
                    <m:r>
                      <a:rPr lang="en-US" b="0" i="1" smtClean="0">
                        <a:latin typeface="Cambria Math" panose="02040503050406030204" pitchFamily="18" charset="0"/>
                        <a:ea typeface="Calibri" panose="020F0502020204030204" pitchFamily="34" charset="0"/>
                        <a:cs typeface="Times New Roman" panose="02020603050405020304" pitchFamily="18" charset="0"/>
                      </a:rPr>
                      <m:t>)</m:t>
                    </m:r>
                  </m:oMath>
                </a14:m>
                <a:endParaRPr lang="vi-V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556090" y="4665648"/>
                <a:ext cx="7500771" cy="515654"/>
              </a:xfrm>
              <a:prstGeom prst="rect">
                <a:avLst/>
              </a:prstGeom>
              <a:blipFill>
                <a:blip r:embed="rId2"/>
                <a:stretch>
                  <a:fillRect l="-650" b="-705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097924" y="5466228"/>
                <a:ext cx="9953703" cy="853567"/>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
                </a:pPr>
                <a:r>
                  <a:rPr lang="en-US" sz="2000" dirty="0" smtClean="0">
                    <a:latin typeface="Calibri" panose="020F0502020204030204" pitchFamily="34" charset="0"/>
                    <a:ea typeface="Times New Roman" panose="02020603050405020304" pitchFamily="18" charset="0"/>
                    <a:cs typeface="Times New Roman" panose="02020603050405020304" pitchFamily="18" charset="0"/>
                  </a:rPr>
                  <a:t>IG(Outlook) </a:t>
                </a:r>
                <a:r>
                  <a:rPr lang="en-US" sz="2000" dirty="0">
                    <a:latin typeface="Calibri" panose="020F0502020204030204" pitchFamily="34" charset="0"/>
                    <a:ea typeface="Times New Roman" panose="02020603050405020304" pitchFamily="18" charset="0"/>
                    <a:cs typeface="Times New Roman" panose="02020603050405020304" pitchFamily="18" charset="0"/>
                  </a:rPr>
                  <a:t>= Entropy(D) - Remainder </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(outlook) </a:t>
                </a:r>
                <a:r>
                  <a:rPr lang="en-US" sz="2000" dirty="0">
                    <a:latin typeface="Calibri" panose="020F0502020204030204" pitchFamily="34" charset="0"/>
                    <a:ea typeface="Times New Roman" panose="02020603050405020304" pitchFamily="18" charset="0"/>
                    <a:cs typeface="Times New Roman" panose="02020603050405020304" pitchFamily="18" charset="0"/>
                  </a:rPr>
                  <a:t>D = 0.940 – 0.694 = 0.246</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𝑐</m:t>
                    </m:r>
                    <m:r>
                      <a:rPr lang="en-US" sz="2000" i="1">
                        <a:latin typeface="Cambria Math" panose="02040503050406030204" pitchFamily="18" charset="0"/>
                        <a:ea typeface="Calibri" panose="020F0502020204030204" pitchFamily="34" charset="0"/>
                        <a:cs typeface="Times New Roman" panose="02020603050405020304" pitchFamily="18" charset="0"/>
                      </a:rPr>
                      <m:t>ô</m:t>
                    </m:r>
                    <m:r>
                      <a:rPr lang="en-US" sz="2000" i="1">
                        <a:latin typeface="Cambria Math" panose="02040503050406030204" pitchFamily="18" charset="0"/>
                        <a:ea typeface="Calibri" panose="020F0502020204030204" pitchFamily="34" charset="0"/>
                        <a:cs typeface="Times New Roman" panose="02020603050405020304" pitchFamily="18" charset="0"/>
                      </a:rPr>
                      <m:t>𝑛𝑔</m:t>
                    </m:r>
                    <m:r>
                      <a:rPr lang="en-US" sz="2000" i="1">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𝑡</m:t>
                    </m:r>
                    <m:r>
                      <a:rPr lang="en-US" sz="2000" i="1">
                        <a:latin typeface="Cambria Math" panose="02040503050406030204" pitchFamily="18" charset="0"/>
                        <a:ea typeface="Calibri" panose="020F0502020204030204" pitchFamily="34" charset="0"/>
                        <a:cs typeface="Times New Roman" panose="02020603050405020304" pitchFamily="18" charset="0"/>
                      </a:rPr>
                      <m:t>h</m:t>
                    </m:r>
                    <m:acc>
                      <m:accPr>
                        <m:chr m:val="́"/>
                        <m:ctrlPr>
                          <a:rPr lang="en-US" sz="2000" i="1">
                            <a:latin typeface="Cambria Math"/>
                            <a:ea typeface="Calibri" panose="020F0502020204030204" pitchFamily="34" charset="0"/>
                            <a:cs typeface="Times New Roman" panose="02020603050405020304" pitchFamily="18" charset="0"/>
                          </a:rPr>
                        </m:ctrlPr>
                      </m:accPr>
                      <m:e>
                        <m:r>
                          <a:rPr lang="en-US" sz="2000" i="1">
                            <a:latin typeface="Cambria Math" panose="02040503050406030204" pitchFamily="18" charset="0"/>
                            <a:ea typeface="Calibri" panose="020F0502020204030204" pitchFamily="34" charset="0"/>
                            <a:cs typeface="Times New Roman" panose="02020603050405020304" pitchFamily="18" charset="0"/>
                          </a:rPr>
                          <m:t>ư</m:t>
                        </m:r>
                      </m:e>
                    </m:acc>
                    <m:r>
                      <a:rPr lang="en-US" sz="2000" i="1">
                        <a:latin typeface="Cambria Math" panose="02040503050406030204" pitchFamily="18" charset="0"/>
                        <a:ea typeface="Calibri" panose="020F0502020204030204" pitchFamily="34" charset="0"/>
                        <a:cs typeface="Times New Roman" panose="02020603050405020304" pitchFamily="18" charset="0"/>
                      </a:rPr>
                      <m:t>𝑐</m:t>
                    </m:r>
                    <m:r>
                      <a:rPr lang="en-US" sz="2000" i="1">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latin typeface="Cambria Math" panose="02040503050406030204" pitchFamily="18" charset="0"/>
                        <a:ea typeface="Calibri" panose="020F0502020204030204" pitchFamily="34" charset="0"/>
                        <a:cs typeface="Times New Roman" panose="02020603050405020304" pitchFamily="18" charset="0"/>
                      </a:rPr>
                      <m:t>4</m:t>
                    </m:r>
                    <m:r>
                      <a:rPr lang="en-US" sz="2000" i="1">
                        <a:latin typeface="Cambria Math" panose="02040503050406030204" pitchFamily="18" charset="0"/>
                        <a:ea typeface="Calibri" panose="020F0502020204030204" pitchFamily="34" charset="0"/>
                        <a:cs typeface="Times New Roman" panose="02020603050405020304" pitchFamily="18" charset="0"/>
                      </a:rPr>
                      <m:t>)</m:t>
                    </m:r>
                  </m:oMath>
                </a14:m>
                <a:endParaRPr lang="vi-VN"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endParaRPr lang="vi-V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1097924" y="5466228"/>
                <a:ext cx="9953703" cy="853567"/>
              </a:xfrm>
              <a:prstGeom prst="rect">
                <a:avLst/>
              </a:prstGeom>
              <a:blipFill>
                <a:blip r:embed="rId3"/>
                <a:stretch>
                  <a:fillRect l="-551" t="-3571"/>
                </a:stretch>
              </a:blipFill>
            </p:spPr>
            <p:txBody>
              <a:bodyPr/>
              <a:lstStyle/>
              <a:p>
                <a:r>
                  <a:rPr lang="vi-VN">
                    <a:noFill/>
                  </a:rPr>
                  <a:t> </a:t>
                </a:r>
              </a:p>
            </p:txBody>
          </p:sp>
        </mc:Fallback>
      </mc:AlternateContent>
    </p:spTree>
    <p:extLst>
      <p:ext uri="{BB962C8B-B14F-4D97-AF65-F5344CB8AC3E}">
        <p14:creationId xmlns:p14="http://schemas.microsoft.com/office/powerpoint/2010/main" val="70234933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17</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11" name="TextBox 10"/>
          <p:cNvSpPr txBox="1"/>
          <p:nvPr/>
        </p:nvSpPr>
        <p:spPr>
          <a:xfrm>
            <a:off x="677917" y="1970690"/>
            <a:ext cx="6069724" cy="646331"/>
          </a:xfrm>
          <a:prstGeom prst="rect">
            <a:avLst/>
          </a:prstGeom>
          <a:noFill/>
        </p:spPr>
        <p:txBody>
          <a:bodyPr wrap="square" rtlCol="0">
            <a:spAutoFit/>
          </a:bodyPr>
          <a:lstStyle/>
          <a:p>
            <a:r>
              <a:rPr lang="vi-VN" dirty="0" smtClean="0"/>
              <a:t>Tương tự bước trên ta xét lần lượt </a:t>
            </a:r>
            <a:r>
              <a:rPr lang="vi-VN" dirty="0" smtClean="0">
                <a:solidFill>
                  <a:srgbClr val="002060"/>
                </a:solidFill>
              </a:rPr>
              <a:t>Temp,Humidity,Wind </a:t>
            </a:r>
            <a:r>
              <a:rPr lang="vi-VN" dirty="0" smtClean="0"/>
              <a:t>ta thu được IG lần lượt là </a:t>
            </a:r>
            <a:r>
              <a:rPr lang="vi-VN" dirty="0" smtClean="0">
                <a:solidFill>
                  <a:srgbClr val="002060"/>
                </a:solidFill>
              </a:rPr>
              <a:t>:</a:t>
            </a:r>
            <a:endParaRPr lang="vi-VN" dirty="0">
              <a:solidFill>
                <a:srgbClr val="002060"/>
              </a:solidFill>
            </a:endParaRPr>
          </a:p>
        </p:txBody>
      </p:sp>
      <p:sp>
        <p:nvSpPr>
          <p:cNvPr id="12" name="TextBox 11"/>
          <p:cNvSpPr txBox="1"/>
          <p:nvPr/>
        </p:nvSpPr>
        <p:spPr>
          <a:xfrm>
            <a:off x="834607" y="2970107"/>
            <a:ext cx="5061696" cy="1938992"/>
          </a:xfrm>
          <a:prstGeom prst="rect">
            <a:avLst/>
          </a:prstGeom>
          <a:noFill/>
        </p:spPr>
        <p:txBody>
          <a:bodyPr wrap="square" rtlCol="0">
            <a:spAutoFit/>
          </a:bodyPr>
          <a:lstStyle/>
          <a:p>
            <a:r>
              <a:rPr lang="vi-VN" sz="3000" dirty="0" smtClean="0"/>
              <a:t>Gain(S,Temp)	  = 0.029</a:t>
            </a:r>
          </a:p>
          <a:p>
            <a:r>
              <a:rPr lang="vi-VN" sz="3000" dirty="0" smtClean="0"/>
              <a:t>Gain(S,Humidity) = 0.152</a:t>
            </a:r>
          </a:p>
          <a:p>
            <a:r>
              <a:rPr lang="vi-VN" sz="3000" dirty="0" smtClean="0"/>
              <a:t>Gain(S,Wind) 	  = 0.048</a:t>
            </a:r>
          </a:p>
          <a:p>
            <a:r>
              <a:rPr lang="vi-VN" sz="3000" dirty="0" smtClean="0">
                <a:solidFill>
                  <a:srgbClr val="FF0000"/>
                </a:solidFill>
              </a:rPr>
              <a:t>Gain(S,Outlook)  = 0.246</a:t>
            </a:r>
            <a:endParaRPr lang="vi-VN" sz="3000" dirty="0">
              <a:solidFill>
                <a:srgbClr val="FF0000"/>
              </a:solidFill>
            </a:endParaRPr>
          </a:p>
        </p:txBody>
      </p:sp>
    </p:spTree>
    <p:extLst>
      <p:ext uri="{BB962C8B-B14F-4D97-AF65-F5344CB8AC3E}">
        <p14:creationId xmlns:p14="http://schemas.microsoft.com/office/powerpoint/2010/main" val="185846746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77916" y="1998517"/>
            <a:ext cx="11813627" cy="276999"/>
          </a:xfrm>
          <a:prstGeom prst="rect">
            <a:avLst/>
          </a:prstGeom>
          <a:solidFill>
            <a:srgbClr val="F1F3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smtClean="0">
                <a:ln>
                  <a:noFill/>
                </a:ln>
                <a:solidFill>
                  <a:srgbClr val="343A40"/>
                </a:solidFill>
                <a:effectLst/>
                <a:latin typeface="+mn-lt"/>
              </a:rPr>
              <a:t>Thuộc tính </a:t>
            </a:r>
            <a:r>
              <a:rPr kumimoji="0" lang="vi-VN" altLang="vi-VN" b="0" i="0" u="none" strike="noStrike" cap="none" normalizeH="0" baseline="0" dirty="0" smtClean="0">
                <a:ln>
                  <a:noFill/>
                </a:ln>
                <a:solidFill>
                  <a:srgbClr val="364FC7"/>
                </a:solidFill>
                <a:effectLst/>
                <a:latin typeface="+mn-lt"/>
              </a:rPr>
              <a:t>Outlook</a:t>
            </a:r>
            <a:r>
              <a:rPr kumimoji="0" lang="vi-VN" altLang="vi-VN" b="0" i="0" u="none" strike="noStrike" cap="none" normalizeH="0" baseline="0" dirty="0" smtClean="0">
                <a:ln>
                  <a:noFill/>
                </a:ln>
                <a:solidFill>
                  <a:srgbClr val="343A40"/>
                </a:solidFill>
                <a:effectLst/>
                <a:latin typeface="+mn-lt"/>
              </a:rPr>
              <a:t> có Information Gain cao nhất, chọn nó làm nút gốc.</a:t>
            </a:r>
            <a:r>
              <a:rPr kumimoji="0" lang="vi-VN" altLang="vi-VN" b="0" i="0" u="none" strike="noStrike" cap="none" normalizeH="0" baseline="0" dirty="0" smtClean="0">
                <a:ln>
                  <a:noFill/>
                </a:ln>
                <a:solidFill>
                  <a:schemeClr val="tx1"/>
                </a:solidFill>
                <a:effectLst/>
                <a:latin typeface="+mn-lt"/>
              </a:rPr>
              <a:t> </a:t>
            </a:r>
          </a:p>
        </p:txBody>
      </p:sp>
      <p:pic>
        <p:nvPicPr>
          <p:cNvPr id="4" name="Picture 3"/>
          <p:cNvPicPr>
            <a:picLocks noChangeAspect="1"/>
          </p:cNvPicPr>
          <p:nvPr/>
        </p:nvPicPr>
        <p:blipFill>
          <a:blip r:embed="rId2"/>
          <a:stretch>
            <a:fillRect/>
          </a:stretch>
        </p:blipFill>
        <p:spPr>
          <a:xfrm>
            <a:off x="1838355" y="2275516"/>
            <a:ext cx="8456528" cy="3211793"/>
          </a:xfrm>
          <a:prstGeom prst="rect">
            <a:avLst/>
          </a:prstGeom>
        </p:spPr>
      </p:pic>
      <p:grpSp>
        <p:nvGrpSpPr>
          <p:cNvPr id="9" name="Group 8"/>
          <p:cNvGrpSpPr/>
          <p:nvPr/>
        </p:nvGrpSpPr>
        <p:grpSpPr>
          <a:xfrm>
            <a:off x="11513574" y="-58976"/>
            <a:ext cx="1140542" cy="811144"/>
            <a:chOff x="11513574" y="-58976"/>
            <a:chExt cx="1140542" cy="811144"/>
          </a:xfrm>
        </p:grpSpPr>
        <p:sp>
          <p:nvSpPr>
            <p:cNvPr id="10" name="Rectangle 9"/>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11" name="TextBox 10"/>
            <p:cNvSpPr txBox="1"/>
            <p:nvPr/>
          </p:nvSpPr>
          <p:spPr>
            <a:xfrm flipH="1">
              <a:off x="11661055" y="0"/>
              <a:ext cx="993060"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18</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Tree>
    <p:extLst>
      <p:ext uri="{BB962C8B-B14F-4D97-AF65-F5344CB8AC3E}">
        <p14:creationId xmlns:p14="http://schemas.microsoft.com/office/powerpoint/2010/main" val="109553854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1513574" y="-58976"/>
            <a:ext cx="1140542" cy="811144"/>
            <a:chOff x="11513574" y="-58976"/>
            <a:chExt cx="1140542" cy="811144"/>
          </a:xfrm>
        </p:grpSpPr>
        <p:sp>
          <p:nvSpPr>
            <p:cNvPr id="6" name="Rectangle 5"/>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5" name="TextBox 4"/>
            <p:cNvSpPr txBox="1"/>
            <p:nvPr/>
          </p:nvSpPr>
          <p:spPr>
            <a:xfrm flipH="1">
              <a:off x="11661056" y="0"/>
              <a:ext cx="658761" cy="707886"/>
            </a:xfrm>
            <a:prstGeom prst="rect">
              <a:avLst/>
            </a:prstGeom>
            <a:noFill/>
          </p:spPr>
          <p:txBody>
            <a:bodyPr wrap="square" rtlCol="0">
              <a:spAutoFit/>
            </a:bodyPr>
            <a:lstStyle/>
            <a:p>
              <a:r>
                <a:rPr lang="en-US" sz="4000" b="1" spc="50" dirty="0">
                  <a:ln w="0"/>
                  <a:solidFill>
                    <a:schemeClr val="bg2"/>
                  </a:solidFill>
                  <a:effectLst>
                    <a:innerShdw blurRad="63500" dist="50800" dir="13500000">
                      <a:srgbClr val="000000">
                        <a:alpha val="50000"/>
                      </a:srgbClr>
                    </a:innerShdw>
                  </a:effectLst>
                  <a:latin typeface=".VnArabiaH" panose="020B7200000000000000" pitchFamily="34" charset="0"/>
                </a:rPr>
                <a:t>1</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7" name="TextBox 6"/>
          <p:cNvSpPr txBox="1"/>
          <p:nvPr/>
        </p:nvSpPr>
        <p:spPr>
          <a:xfrm>
            <a:off x="2843982" y="707886"/>
            <a:ext cx="3480619" cy="784830"/>
          </a:xfrm>
          <a:prstGeom prst="rect">
            <a:avLst/>
          </a:prstGeom>
          <a:noFill/>
        </p:spPr>
        <p:txBody>
          <a:bodyPr wrap="square" rtlCol="0">
            <a:spAutoFit/>
          </a:bodyPr>
          <a:lstStyle/>
          <a:p>
            <a:r>
              <a:rPr lang="en-US" sz="4500" b="1" dirty="0" err="1" smtClean="0">
                <a:ln w="9525">
                  <a:solidFill>
                    <a:schemeClr val="bg1"/>
                  </a:solidFill>
                  <a:prstDash val="solid"/>
                </a:ln>
                <a:effectLst>
                  <a:outerShdw blurRad="12700" dist="38100" dir="2700000" algn="tl" rotWithShape="0">
                    <a:schemeClr val="bg1">
                      <a:lumMod val="50000"/>
                    </a:schemeClr>
                  </a:outerShdw>
                </a:effectLst>
              </a:rPr>
              <a:t>Nội</a:t>
            </a:r>
            <a:r>
              <a:rPr lang="en-US" sz="4500" b="1" dirty="0" smtClean="0">
                <a:ln w="9525">
                  <a:solidFill>
                    <a:schemeClr val="bg1"/>
                  </a:solidFill>
                  <a:prstDash val="solid"/>
                </a:ln>
                <a:effectLst>
                  <a:outerShdw blurRad="12700" dist="38100" dir="2700000" algn="tl" rotWithShape="0">
                    <a:schemeClr val="bg1">
                      <a:lumMod val="50000"/>
                    </a:schemeClr>
                  </a:outerShdw>
                </a:effectLst>
              </a:rPr>
              <a:t> Dung</a:t>
            </a:r>
            <a:endParaRPr lang="vi-VN" sz="4500" b="1" dirty="0">
              <a:ln w="9525">
                <a:solidFill>
                  <a:schemeClr val="bg1"/>
                </a:solidFill>
                <a:prstDash val="solid"/>
              </a:ln>
              <a:effectLst>
                <a:outerShdw blurRad="12700" dist="38100" dir="2700000" algn="tl" rotWithShape="0">
                  <a:schemeClr val="bg1">
                    <a:lumMod val="50000"/>
                  </a:schemeClr>
                </a:outerShdw>
              </a:effectLst>
            </a:endParaRPr>
          </a:p>
        </p:txBody>
      </p:sp>
      <p:grpSp>
        <p:nvGrpSpPr>
          <p:cNvPr id="11" name="Group 10"/>
          <p:cNvGrpSpPr/>
          <p:nvPr/>
        </p:nvGrpSpPr>
        <p:grpSpPr>
          <a:xfrm>
            <a:off x="1002890" y="1858296"/>
            <a:ext cx="6032091" cy="973395"/>
            <a:chOff x="1002890" y="1858296"/>
            <a:chExt cx="6032091" cy="634181"/>
          </a:xfrm>
          <a:solidFill>
            <a:srgbClr val="7030A0"/>
          </a:solidFill>
        </p:grpSpPr>
        <p:sp>
          <p:nvSpPr>
            <p:cNvPr id="10" name="Chevron 9"/>
            <p:cNvSpPr/>
            <p:nvPr/>
          </p:nvSpPr>
          <p:spPr>
            <a:xfrm rot="10800000">
              <a:off x="6209071" y="1858297"/>
              <a:ext cx="825910" cy="634180"/>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 name="Chevron 7"/>
            <p:cNvSpPr/>
            <p:nvPr/>
          </p:nvSpPr>
          <p:spPr>
            <a:xfrm>
              <a:off x="1002890" y="1858296"/>
              <a:ext cx="825910" cy="634180"/>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 name="Rectangle 8"/>
            <p:cNvSpPr/>
            <p:nvPr/>
          </p:nvSpPr>
          <p:spPr>
            <a:xfrm>
              <a:off x="1415845" y="1858297"/>
              <a:ext cx="5206181" cy="63418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smtClean="0"/>
                <a:t>Cây</a:t>
              </a:r>
              <a:r>
                <a:rPr lang="en-US" sz="3000" dirty="0" smtClean="0"/>
                <a:t> </a:t>
              </a:r>
              <a:r>
                <a:rPr lang="en-US" sz="3000" dirty="0" err="1" smtClean="0"/>
                <a:t>Quyết</a:t>
              </a:r>
              <a:r>
                <a:rPr lang="en-US" sz="3000" dirty="0" smtClean="0"/>
                <a:t> </a:t>
              </a:r>
              <a:r>
                <a:rPr lang="en-US" sz="3000" dirty="0" err="1" smtClean="0"/>
                <a:t>Định</a:t>
              </a:r>
              <a:endParaRPr lang="vi-VN" sz="3000" dirty="0"/>
            </a:p>
          </p:txBody>
        </p:sp>
      </p:grpSp>
      <p:grpSp>
        <p:nvGrpSpPr>
          <p:cNvPr id="12" name="Group 11"/>
          <p:cNvGrpSpPr/>
          <p:nvPr/>
        </p:nvGrpSpPr>
        <p:grpSpPr>
          <a:xfrm>
            <a:off x="1020196" y="3385670"/>
            <a:ext cx="6076337" cy="938981"/>
            <a:chOff x="958644" y="1858297"/>
            <a:chExt cx="6076337" cy="634180"/>
          </a:xfrm>
          <a:solidFill>
            <a:srgbClr val="002060"/>
          </a:solidFill>
        </p:grpSpPr>
        <p:sp>
          <p:nvSpPr>
            <p:cNvPr id="13" name="Chevron 12"/>
            <p:cNvSpPr/>
            <p:nvPr/>
          </p:nvSpPr>
          <p:spPr>
            <a:xfrm rot="10800000">
              <a:off x="6209071" y="1858297"/>
              <a:ext cx="825910" cy="634180"/>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4" name="Chevron 13"/>
            <p:cNvSpPr/>
            <p:nvPr/>
          </p:nvSpPr>
          <p:spPr>
            <a:xfrm>
              <a:off x="958644" y="1858297"/>
              <a:ext cx="825910" cy="634180"/>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5" name="Rectangle 14"/>
            <p:cNvSpPr/>
            <p:nvPr/>
          </p:nvSpPr>
          <p:spPr>
            <a:xfrm>
              <a:off x="1415845" y="1858297"/>
              <a:ext cx="5206181" cy="63418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smtClean="0"/>
                <a:t>Thuật</a:t>
              </a:r>
              <a:r>
                <a:rPr lang="en-US" sz="3000" dirty="0" smtClean="0"/>
                <a:t> </a:t>
              </a:r>
              <a:r>
                <a:rPr lang="en-US" sz="3000" dirty="0" err="1" smtClean="0"/>
                <a:t>toán</a:t>
              </a:r>
              <a:r>
                <a:rPr lang="en-US" sz="3000" dirty="0" smtClean="0"/>
                <a:t> ID3</a:t>
              </a:r>
              <a:endParaRPr lang="vi-VN" sz="3000" dirty="0"/>
            </a:p>
          </p:txBody>
        </p:sp>
      </p:grpSp>
      <p:grpSp>
        <p:nvGrpSpPr>
          <p:cNvPr id="16" name="Group 15"/>
          <p:cNvGrpSpPr/>
          <p:nvPr/>
        </p:nvGrpSpPr>
        <p:grpSpPr>
          <a:xfrm>
            <a:off x="963564" y="4878635"/>
            <a:ext cx="6061589" cy="1005972"/>
            <a:chOff x="973392" y="1858297"/>
            <a:chExt cx="6061589" cy="634180"/>
          </a:xfrm>
          <a:solidFill>
            <a:srgbClr val="0070C0"/>
          </a:solidFill>
        </p:grpSpPr>
        <p:sp>
          <p:nvSpPr>
            <p:cNvPr id="17" name="Chevron 16"/>
            <p:cNvSpPr/>
            <p:nvPr/>
          </p:nvSpPr>
          <p:spPr>
            <a:xfrm rot="10800000">
              <a:off x="6209071" y="1858297"/>
              <a:ext cx="825910" cy="634180"/>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8" name="Chevron 17"/>
            <p:cNvSpPr/>
            <p:nvPr/>
          </p:nvSpPr>
          <p:spPr>
            <a:xfrm>
              <a:off x="973392" y="1858297"/>
              <a:ext cx="825910" cy="634180"/>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9" name="Rectangle 18"/>
            <p:cNvSpPr/>
            <p:nvPr/>
          </p:nvSpPr>
          <p:spPr>
            <a:xfrm>
              <a:off x="1415845" y="1858297"/>
              <a:ext cx="5206181" cy="63418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smtClean="0"/>
                <a:t>Thuật</a:t>
              </a:r>
              <a:r>
                <a:rPr lang="en-US" sz="3000" dirty="0" smtClean="0"/>
                <a:t> </a:t>
              </a:r>
              <a:r>
                <a:rPr lang="en-US" sz="3000" dirty="0" err="1" smtClean="0"/>
                <a:t>toán</a:t>
              </a:r>
              <a:r>
                <a:rPr lang="en-US" sz="3000" dirty="0" smtClean="0"/>
                <a:t> C4.5</a:t>
              </a:r>
              <a:endParaRPr lang="vi-VN" sz="3000" dirty="0"/>
            </a:p>
          </p:txBody>
        </p:sp>
      </p:grpSp>
      <p:sp>
        <p:nvSpPr>
          <p:cNvPr id="2" name="Rectangle 1"/>
          <p:cNvSpPr/>
          <p:nvPr/>
        </p:nvSpPr>
        <p:spPr>
          <a:xfrm>
            <a:off x="7096533" y="3630646"/>
            <a:ext cx="1100026" cy="752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pic>
        <p:nvPicPr>
          <p:cNvPr id="3074" name="Picture 2" descr="Hình ảnh trực quan về thuật toán Decision Tree - Cây quyết địn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444" y="1699130"/>
            <a:ext cx="3185650" cy="3200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143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19</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2" name="TextBox 1"/>
          <p:cNvSpPr txBox="1"/>
          <p:nvPr/>
        </p:nvSpPr>
        <p:spPr>
          <a:xfrm>
            <a:off x="551793" y="1876097"/>
            <a:ext cx="4635061" cy="1631216"/>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Bước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TT:Tìm</a:t>
            </a:r>
            <a:r>
              <a:rPr lang="en-US" sz="2000" dirty="0" smtClean="0">
                <a:latin typeface="Arial" panose="020B0604020202020204" pitchFamily="34" charset="0"/>
                <a:cs typeface="Arial" panose="020B0604020202020204" pitchFamily="34" charset="0"/>
              </a:rPr>
              <a:t> Entropy </a:t>
            </a:r>
            <a:r>
              <a:rPr lang="en-US" sz="2000" dirty="0" err="1" smtClean="0">
                <a:latin typeface="Arial" panose="020B0604020202020204" pitchFamily="34" charset="0"/>
                <a:cs typeface="Arial" panose="020B0604020202020204" pitchFamily="34" charset="0"/>
              </a:rPr>
              <a:t>của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của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Sunn̉y</a:t>
            </a:r>
            <a:r>
              <a:rPr lang="en-US" sz="2000" dirty="0" smtClean="0">
                <a:latin typeface="Arial" panose="020B0604020202020204" pitchFamily="34" charset="0"/>
                <a:cs typeface="Arial" panose="020B0604020202020204" pitchFamily="34" charset="0"/>
              </a:rPr>
              <a:t>.</a:t>
            </a:r>
          </a:p>
          <a:p>
            <a:r>
              <a:rPr lang="vi-VN" sz="2000" dirty="0">
                <a:latin typeface="Arial" panose="020B0604020202020204" pitchFamily="34" charset="0"/>
                <a:cs typeface="Arial" panose="020B0604020202020204" pitchFamily="34" charset="0"/>
              </a:rPr>
              <a:t>Trong </a:t>
            </a:r>
            <a:r>
              <a:rPr lang="vi-VN" sz="2000" dirty="0" smtClean="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giá trị đầu ra ở Bảng trên, </a:t>
            </a:r>
            <a:r>
              <a:rPr lang="vi-VN" sz="2000" dirty="0">
                <a:solidFill>
                  <a:srgbClr val="FF0000"/>
                </a:solidFill>
                <a:latin typeface="Arial" panose="020B0604020202020204" pitchFamily="34" charset="0"/>
                <a:cs typeface="Arial" panose="020B0604020202020204" pitchFamily="34" charset="0"/>
              </a:rPr>
              <a:t>có </a:t>
            </a:r>
            <a:r>
              <a:rPr lang="vi-VN" sz="2000" dirty="0" smtClean="0">
                <a:solidFill>
                  <a:srgbClr val="FF0000"/>
                </a:solidFill>
                <a:latin typeface="Arial" panose="020B0604020202020204" pitchFamily="34" charset="0"/>
                <a:cs typeface="Arial" panose="020B0604020202020204" pitchFamily="34" charset="0"/>
              </a:rPr>
              <a:t>ba </a:t>
            </a:r>
            <a:r>
              <a:rPr lang="vi-VN" sz="2000" dirty="0">
                <a:solidFill>
                  <a:srgbClr val="FF0000"/>
                </a:solidFill>
                <a:latin typeface="Arial" panose="020B0604020202020204" pitchFamily="34" charset="0"/>
                <a:cs typeface="Arial" panose="020B0604020202020204" pitchFamily="34" charset="0"/>
              </a:rPr>
              <a:t>giá trị bằng </a:t>
            </a:r>
            <a:r>
              <a:rPr lang="vi-VN" sz="2000" i="1" dirty="0" smtClean="0">
                <a:solidFill>
                  <a:srgbClr val="FF0000"/>
                </a:solidFill>
                <a:latin typeface="Arial" panose="020B0604020202020204" pitchFamily="34" charset="0"/>
                <a:cs typeface="Arial" panose="020B0604020202020204" pitchFamily="34" charset="0"/>
              </a:rPr>
              <a:t>no </a:t>
            </a:r>
            <a:r>
              <a:rPr lang="vi-VN" sz="2000" b="1" i="1" dirty="0" smtClean="0">
                <a:latin typeface="Arial" panose="020B0604020202020204" pitchFamily="34" charset="0"/>
                <a:cs typeface="Arial" panose="020B0604020202020204" pitchFamily="34" charset="0"/>
              </a:rPr>
              <a:t>(-)</a:t>
            </a:r>
            <a:r>
              <a:rPr lang="vi-VN" sz="2000" dirty="0">
                <a:latin typeface="Arial" panose="020B0604020202020204" pitchFamily="34" charset="0"/>
                <a:cs typeface="Arial" panose="020B0604020202020204" pitchFamily="34" charset="0"/>
              </a:rPr>
              <a:t> và </a:t>
            </a:r>
            <a:r>
              <a:rPr lang="vi-VN" sz="2000" dirty="0">
                <a:solidFill>
                  <a:srgbClr val="FF0000"/>
                </a:solidFill>
                <a:latin typeface="Arial" panose="020B0604020202020204" pitchFamily="34" charset="0"/>
                <a:cs typeface="Arial" panose="020B0604020202020204" pitchFamily="34" charset="0"/>
              </a:rPr>
              <a:t>2</a:t>
            </a:r>
            <a:r>
              <a:rPr lang="vi-VN" sz="2000" dirty="0" smtClean="0">
                <a:solidFill>
                  <a:srgbClr val="FF0000"/>
                </a:solidFill>
                <a:latin typeface="Arial" panose="020B0604020202020204" pitchFamily="34" charset="0"/>
                <a:cs typeface="Arial" panose="020B0604020202020204" pitchFamily="34" charset="0"/>
              </a:rPr>
              <a:t> </a:t>
            </a:r>
            <a:r>
              <a:rPr lang="vi-VN" sz="2000" dirty="0">
                <a:solidFill>
                  <a:srgbClr val="FF0000"/>
                </a:solidFill>
                <a:latin typeface="Arial" panose="020B0604020202020204" pitchFamily="34" charset="0"/>
                <a:cs typeface="Arial" panose="020B0604020202020204" pitchFamily="34" charset="0"/>
              </a:rPr>
              <a:t>giá trị bằng </a:t>
            </a:r>
            <a:r>
              <a:rPr lang="vi-VN" sz="2000" i="1" dirty="0" smtClean="0">
                <a:solidFill>
                  <a:srgbClr val="FF0000"/>
                </a:solidFill>
                <a:latin typeface="Arial" panose="020B0604020202020204" pitchFamily="34" charset="0"/>
                <a:cs typeface="Arial" panose="020B0604020202020204" pitchFamily="34" charset="0"/>
              </a:rPr>
              <a:t>yes </a:t>
            </a:r>
            <a:r>
              <a:rPr lang="vi-VN" sz="2000" b="1" i="1" dirty="0" smtClean="0">
                <a:latin typeface="Arial" panose="020B0604020202020204" pitchFamily="34" charset="0"/>
                <a:cs typeface="Arial" panose="020B0604020202020204" pitchFamily="34" charset="0"/>
              </a:rPr>
              <a:t>(+)</a:t>
            </a:r>
            <a:r>
              <a:rPr lang="vi-VN" sz="2000" i="1" dirty="0" smtClean="0">
                <a:solidFill>
                  <a:srgbClr val="FF0000"/>
                </a:solidFill>
                <a:latin typeface="Arial" panose="020B0604020202020204" pitchFamily="34" charset="0"/>
                <a:cs typeface="Arial" panose="020B0604020202020204" pitchFamily="34" charset="0"/>
              </a:rPr>
              <a:t>.</a:t>
            </a:r>
            <a:endParaRPr lang="vi-VN" sz="2000"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551793" y="3636546"/>
                <a:ext cx="4597990" cy="992003"/>
              </a:xfrm>
              <a:prstGeom prst="rect">
                <a:avLst/>
              </a:prstGeom>
            </p:spPr>
            <p:txBody>
              <a:bodyPr wrap="none">
                <a:spAutoFit/>
              </a:bodyPr>
              <a:lstStyle/>
              <a:p>
                <a:pPr>
                  <a:lnSpc>
                    <a:spcPct val="107000"/>
                  </a:lnSpc>
                  <a:spcAft>
                    <a:spcPts val="800"/>
                  </a:spcAft>
                </a:pPr>
                <a:r>
                  <a:rPr lang="en-US" sz="2000" dirty="0" smtClean="0">
                    <a:latin typeface="Arial" panose="020B0604020202020204" pitchFamily="34" charset="0"/>
                    <a:ea typeface="Calibri" panose="020F0502020204030204" pitchFamily="34" charset="0"/>
                    <a:cs typeface="Arial" panose="020B0604020202020204" pitchFamily="34" charset="0"/>
                  </a:rPr>
                  <a:t>Ta </a:t>
                </a:r>
                <a:r>
                  <a:rPr lang="en-US" sz="2000" dirty="0" err="1" smtClean="0">
                    <a:latin typeface="Arial" panose="020B0604020202020204" pitchFamily="34" charset="0"/>
                    <a:ea typeface="Calibri" panose="020F0502020204030204" pitchFamily="34" charset="0"/>
                    <a:cs typeface="Arial" panose="020B0604020202020204" pitchFamily="34" charset="0"/>
                  </a:rPr>
                  <a:t>có</a:t>
                </a:r>
                <a:r>
                  <a:rPr lang="en-US" sz="2000" dirty="0" smtClean="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Entropy(D) =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m:t>
                    </m:r>
                    <m:f>
                      <m:fPr>
                        <m:ctrlPr>
                          <a:rPr lang="vi-VN" sz="2000" i="1">
                            <a:latin typeface="Cambria Math"/>
                            <a:ea typeface="Calibri" panose="020F0502020204030204" pitchFamily="34" charset="0"/>
                            <a:cs typeface="Times New Roman" panose="02020603050405020304" pitchFamily="18" charset="0"/>
                          </a:rPr>
                        </m:ctrlPr>
                      </m:fPr>
                      <m:num>
                        <m:r>
                          <a:rPr lang="en-US" sz="2000" b="0" i="1" smtClean="0">
                            <a:latin typeface="Cambria Math" panose="02040503050406030204" pitchFamily="18" charset="0"/>
                            <a:ea typeface="Calibri" panose="020F0502020204030204" pitchFamily="34" charset="0"/>
                            <a:cs typeface="Times New Roman" panose="02020603050405020304" pitchFamily="18" charset="0"/>
                          </a:rPr>
                          <m:t>2</m:t>
                        </m:r>
                      </m:num>
                      <m:den>
                        <m:r>
                          <a:rPr lang="en-US" sz="2000" b="0" i="1" smtClean="0">
                            <a:latin typeface="Cambria Math" panose="02040503050406030204" pitchFamily="18" charset="0"/>
                            <a:ea typeface="Calibri" panose="020F0502020204030204" pitchFamily="34" charset="0"/>
                            <a:cs typeface="Times New Roman" panose="02020603050405020304" pitchFamily="18" charset="0"/>
                          </a:rPr>
                          <m:t>5</m:t>
                        </m:r>
                      </m:den>
                    </m:f>
                    <m:func>
                      <m:funcPr>
                        <m:ctrlPr>
                          <a:rPr lang="vi-VN" sz="2000" i="1">
                            <a:latin typeface="Cambria Math"/>
                            <a:ea typeface="Calibri" panose="020F0502020204030204" pitchFamily="34" charset="0"/>
                            <a:cs typeface="Times New Roman" panose="02020603050405020304" pitchFamily="18" charset="0"/>
                          </a:rPr>
                        </m:ctrlPr>
                      </m:funcPr>
                      <m:fName>
                        <m:sSub>
                          <m:sSubPr>
                            <m:ctrlPr>
                              <a:rPr lang="vi-VN" sz="2000" i="1">
                                <a:latin typeface="Cambria Math"/>
                                <a:ea typeface="Calibri" panose="020F0502020204030204" pitchFamily="34" charset="0"/>
                                <a:cs typeface="Times New Roman" panose="02020603050405020304" pitchFamily="18" charset="0"/>
                              </a:rPr>
                            </m:ctrlPr>
                          </m:sSubPr>
                          <m:e>
                            <m:r>
                              <m:rPr>
                                <m:sty m:val="p"/>
                              </m:rPr>
                              <a:rPr lang="en-US" sz="2000">
                                <a:latin typeface="Cambria Math" panose="02040503050406030204" pitchFamily="18" charset="0"/>
                                <a:ea typeface="Calibri" panose="020F0502020204030204" pitchFamily="34" charset="0"/>
                                <a:cs typeface="Times New Roman" panose="02020603050405020304" pitchFamily="18" charset="0"/>
                              </a:rPr>
                              <m:t>log</m:t>
                            </m:r>
                          </m:e>
                          <m:sub>
                            <m:r>
                              <a:rPr lang="en-US" sz="2000" i="1">
                                <a:latin typeface="Cambria Math" panose="02040503050406030204" pitchFamily="18" charset="0"/>
                                <a:ea typeface="Calibri" panose="020F0502020204030204" pitchFamily="34" charset="0"/>
                                <a:cs typeface="Times New Roman" panose="02020603050405020304" pitchFamily="18" charset="0"/>
                              </a:rPr>
                              <m:t>2</m:t>
                            </m:r>
                          </m:sub>
                        </m:sSub>
                      </m:fName>
                      <m:e>
                        <m:f>
                          <m:fPr>
                            <m:ctrlPr>
                              <a:rPr lang="vi-VN" sz="2000" i="1">
                                <a:latin typeface="Cambria Math"/>
                                <a:ea typeface="Calibri" panose="020F0502020204030204" pitchFamily="34" charset="0"/>
                                <a:cs typeface="Times New Roman" panose="02020603050405020304" pitchFamily="18" charset="0"/>
                              </a:rPr>
                            </m:ctrlPr>
                          </m:fPr>
                          <m:num>
                            <m:r>
                              <a:rPr lang="en-US" sz="2000" b="0" i="1" smtClean="0">
                                <a:latin typeface="Cambria Math" panose="02040503050406030204" pitchFamily="18" charset="0"/>
                                <a:ea typeface="Calibri" panose="020F0502020204030204" pitchFamily="34" charset="0"/>
                                <a:cs typeface="Times New Roman" panose="02020603050405020304" pitchFamily="18" charset="0"/>
                              </a:rPr>
                              <m:t>2</m:t>
                            </m:r>
                          </m:num>
                          <m:den>
                            <m:r>
                              <a:rPr lang="en-US" sz="2000" b="0" i="1" smtClean="0">
                                <a:latin typeface="Cambria Math" panose="02040503050406030204" pitchFamily="18" charset="0"/>
                                <a:ea typeface="Calibri" panose="020F0502020204030204" pitchFamily="34" charset="0"/>
                                <a:cs typeface="Times New Roman" panose="02020603050405020304" pitchFamily="18" charset="0"/>
                              </a:rPr>
                              <m:t>5</m:t>
                            </m:r>
                          </m:den>
                        </m:f>
                      </m:e>
                    </m:func>
                  </m:oMath>
                </a14:m>
                <a:r>
                  <a:rPr lang="en-US" sz="2000" dirty="0">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vi-VN" sz="2000" i="1">
                            <a:latin typeface="Cambria Math"/>
                            <a:ea typeface="Times New Roman" panose="02020603050405020304" pitchFamily="18" charset="0"/>
                            <a:cs typeface="Times New Roman" panose="02020603050405020304" pitchFamily="18" charset="0"/>
                          </a:rPr>
                        </m:ctrlPr>
                      </m:fPr>
                      <m:num>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3</m:t>
                        </m:r>
                      </m:num>
                      <m:den>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5</m:t>
                        </m:r>
                      </m:den>
                    </m:f>
                    <m:func>
                      <m:funcPr>
                        <m:ctrlPr>
                          <a:rPr lang="vi-VN" sz="2000" i="1">
                            <a:latin typeface="Cambria Math"/>
                            <a:ea typeface="Times New Roman" panose="02020603050405020304" pitchFamily="18" charset="0"/>
                            <a:cs typeface="Times New Roman" panose="02020603050405020304" pitchFamily="18" charset="0"/>
                          </a:rPr>
                        </m:ctrlPr>
                      </m:funcPr>
                      <m:fName>
                        <m:sSub>
                          <m:sSubPr>
                            <m:ctrlPr>
                              <a:rPr lang="vi-VN" sz="2000" i="1">
                                <a:latin typeface="Cambria Math"/>
                                <a:ea typeface="Times New Roman" panose="02020603050405020304" pitchFamily="18" charset="0"/>
                                <a:cs typeface="Times New Roman" panose="02020603050405020304" pitchFamily="18" charset="0"/>
                              </a:rPr>
                            </m:ctrlPr>
                          </m:sSubPr>
                          <m:e>
                            <m:r>
                              <m:rPr>
                                <m:sty m:val="p"/>
                              </m:rPr>
                              <a:rPr lang="en-US" sz="2000">
                                <a:latin typeface="Cambria Math" panose="02040503050406030204" pitchFamily="18" charset="0"/>
                                <a:ea typeface="Calibri" panose="020F0502020204030204" pitchFamily="34" charset="0"/>
                                <a:cs typeface="Times New Roman" panose="02020603050405020304" pitchFamily="18" charset="0"/>
                              </a:rPr>
                              <m:t>log</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2</m:t>
                            </m:r>
                          </m:sub>
                        </m:sSub>
                      </m:fName>
                      <m:e>
                        <m:f>
                          <m:fPr>
                            <m:ctrlPr>
                              <a:rPr lang="vi-VN" sz="2000" i="1">
                                <a:latin typeface="Cambria Math"/>
                                <a:ea typeface="Times New Roman" panose="02020603050405020304" pitchFamily="18" charset="0"/>
                                <a:cs typeface="Times New Roman" panose="02020603050405020304" pitchFamily="18" charset="0"/>
                              </a:rPr>
                            </m:ctrlPr>
                          </m:fPr>
                          <m:num>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3</m:t>
                            </m:r>
                          </m:num>
                          <m:den>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5</m:t>
                            </m:r>
                          </m:den>
                        </m:f>
                      </m:e>
                    </m:func>
                  </m:oMath>
                </a14:m>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dirty="0"/>
                  <a:t>= </a:t>
                </a:r>
                <a:r>
                  <a:rPr lang="en-US" sz="2000" dirty="0"/>
                  <a:t>0.971</a:t>
                </a:r>
                <a:endParaRPr lang="vi-VN" sz="20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51793" y="3636546"/>
                <a:ext cx="4597990" cy="992003"/>
              </a:xfrm>
              <a:prstGeom prst="rect">
                <a:avLst/>
              </a:prstGeom>
              <a:blipFill>
                <a:blip r:embed="rId2"/>
                <a:stretch>
                  <a:fillRect l="-1459" t="-3704" r="-265" b="-4321"/>
                </a:stretch>
              </a:blipFill>
            </p:spPr>
            <p:txBody>
              <a:bodyPr/>
              <a:lstStyle/>
              <a:p>
                <a:r>
                  <a:rPr lang="vi-VN">
                    <a:noFill/>
                  </a:rPr>
                  <a:t> </a:t>
                </a:r>
              </a:p>
            </p:txBody>
          </p:sp>
        </mc:Fallback>
      </mc:AlternateContent>
      <p:graphicFrame>
        <p:nvGraphicFramePr>
          <p:cNvPr id="11" name="Table 10"/>
          <p:cNvGraphicFramePr>
            <a:graphicFrameLocks noGrp="1"/>
          </p:cNvGraphicFramePr>
          <p:nvPr>
            <p:extLst/>
          </p:nvPr>
        </p:nvGraphicFramePr>
        <p:xfrm>
          <a:off x="5643089" y="1876097"/>
          <a:ext cx="5367295" cy="4067501"/>
        </p:xfrm>
        <a:graphic>
          <a:graphicData uri="http://schemas.openxmlformats.org/drawingml/2006/table">
            <a:tbl>
              <a:tblPr>
                <a:tableStyleId>{5C22544A-7EE6-4342-B048-85BDC9FD1C3A}</a:tableStyleId>
              </a:tblPr>
              <a:tblGrid>
                <a:gridCol w="1073459">
                  <a:extLst>
                    <a:ext uri="{9D8B030D-6E8A-4147-A177-3AD203B41FA5}">
                      <a16:colId xmlns:a16="http://schemas.microsoft.com/office/drawing/2014/main" xmlns="" val="3372369895"/>
                    </a:ext>
                  </a:extLst>
                </a:gridCol>
                <a:gridCol w="1073459">
                  <a:extLst>
                    <a:ext uri="{9D8B030D-6E8A-4147-A177-3AD203B41FA5}">
                      <a16:colId xmlns:a16="http://schemas.microsoft.com/office/drawing/2014/main" xmlns="" val="1765510033"/>
                    </a:ext>
                  </a:extLst>
                </a:gridCol>
                <a:gridCol w="1073459">
                  <a:extLst>
                    <a:ext uri="{9D8B030D-6E8A-4147-A177-3AD203B41FA5}">
                      <a16:colId xmlns:a16="http://schemas.microsoft.com/office/drawing/2014/main" xmlns="" val="3323943044"/>
                    </a:ext>
                  </a:extLst>
                </a:gridCol>
                <a:gridCol w="1073459">
                  <a:extLst>
                    <a:ext uri="{9D8B030D-6E8A-4147-A177-3AD203B41FA5}">
                      <a16:colId xmlns:a16="http://schemas.microsoft.com/office/drawing/2014/main" xmlns="" val="2258516258"/>
                    </a:ext>
                  </a:extLst>
                </a:gridCol>
                <a:gridCol w="1073459">
                  <a:extLst>
                    <a:ext uri="{9D8B030D-6E8A-4147-A177-3AD203B41FA5}">
                      <a16:colId xmlns:a16="http://schemas.microsoft.com/office/drawing/2014/main" xmlns="" val="3524783640"/>
                    </a:ext>
                  </a:extLst>
                </a:gridCol>
              </a:tblGrid>
              <a:tr h="1143156">
                <a:tc>
                  <a:txBody>
                    <a:bodyPr/>
                    <a:lstStyle/>
                    <a:p>
                      <a:pPr algn="ctr" fontAlgn="ctr"/>
                      <a:r>
                        <a:rPr lang="vi-VN" sz="1500" u="none" strike="noStrike" dirty="0">
                          <a:effectLst/>
                        </a:rPr>
                        <a:t>Day</a:t>
                      </a:r>
                      <a:endParaRPr lang="vi-VN" sz="15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Temp</a:t>
                      </a:r>
                      <a:endParaRPr lang="vi-VN" sz="15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Humidity</a:t>
                      </a:r>
                      <a:endParaRPr lang="vi-VN" sz="15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Wind</a:t>
                      </a:r>
                      <a:endParaRPr lang="vi-VN" sz="15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PlayTennis</a:t>
                      </a:r>
                      <a:endParaRPr lang="vi-VN" sz="15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442571829"/>
                  </a:ext>
                </a:extLst>
              </a:tr>
              <a:tr h="584869">
                <a:tc>
                  <a:txBody>
                    <a:bodyPr/>
                    <a:lstStyle/>
                    <a:p>
                      <a:pPr algn="ctr" fontAlgn="ctr"/>
                      <a:r>
                        <a:rPr lang="vi-VN" sz="1500" u="none" strike="noStrike">
                          <a:effectLst/>
                        </a:rPr>
                        <a:t>1</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Hot</a:t>
                      </a:r>
                      <a:endParaRPr lang="vi-VN" sz="15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High</a:t>
                      </a:r>
                      <a:endParaRPr lang="vi-VN" sz="15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Weak</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No</a:t>
                      </a:r>
                      <a:endParaRPr lang="vi-VN" sz="15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2260648366"/>
                  </a:ext>
                </a:extLst>
              </a:tr>
              <a:tr h="584869">
                <a:tc>
                  <a:txBody>
                    <a:bodyPr/>
                    <a:lstStyle/>
                    <a:p>
                      <a:pPr algn="ctr" fontAlgn="ctr"/>
                      <a:r>
                        <a:rPr lang="vi-VN" sz="1500" u="none" strike="noStrike">
                          <a:effectLst/>
                        </a:rPr>
                        <a:t>2</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Hot</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High</a:t>
                      </a:r>
                      <a:endParaRPr lang="vi-VN" sz="15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Strong</a:t>
                      </a:r>
                      <a:endParaRPr lang="vi-VN" sz="15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No</a:t>
                      </a:r>
                      <a:endParaRPr lang="vi-VN" sz="15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2750385834"/>
                  </a:ext>
                </a:extLst>
              </a:tr>
              <a:tr h="584869">
                <a:tc>
                  <a:txBody>
                    <a:bodyPr/>
                    <a:lstStyle/>
                    <a:p>
                      <a:pPr algn="ctr" fontAlgn="ctr"/>
                      <a:r>
                        <a:rPr lang="vi-VN" sz="1500" u="none" strike="noStrike">
                          <a:effectLst/>
                        </a:rPr>
                        <a:t>8</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Mild</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High</a:t>
                      </a:r>
                      <a:endParaRPr lang="vi-VN" sz="15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Weak</a:t>
                      </a:r>
                      <a:endParaRPr lang="vi-VN" sz="15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No</a:t>
                      </a:r>
                      <a:endParaRPr lang="vi-VN" sz="15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3342292727"/>
                  </a:ext>
                </a:extLst>
              </a:tr>
              <a:tr h="584869">
                <a:tc>
                  <a:txBody>
                    <a:bodyPr/>
                    <a:lstStyle/>
                    <a:p>
                      <a:pPr algn="ctr" fontAlgn="ctr"/>
                      <a:r>
                        <a:rPr lang="vi-VN" sz="1500" u="none" strike="noStrike">
                          <a:effectLst/>
                        </a:rPr>
                        <a:t>9</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Cool</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Normal</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Weak</a:t>
                      </a:r>
                      <a:endParaRPr lang="vi-VN" sz="15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Yes</a:t>
                      </a:r>
                      <a:endParaRPr lang="vi-VN" sz="15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2120799715"/>
                  </a:ext>
                </a:extLst>
              </a:tr>
              <a:tr h="584869">
                <a:tc>
                  <a:txBody>
                    <a:bodyPr/>
                    <a:lstStyle/>
                    <a:p>
                      <a:pPr algn="ctr" fontAlgn="ctr"/>
                      <a:r>
                        <a:rPr lang="vi-VN" sz="1500" u="none" strike="noStrike">
                          <a:effectLst/>
                        </a:rPr>
                        <a:t>11</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Mild</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a:effectLst/>
                        </a:rPr>
                        <a:t>Normal</a:t>
                      </a:r>
                      <a:endParaRPr lang="vi-VN"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Strong</a:t>
                      </a:r>
                      <a:endParaRPr lang="vi-VN" sz="15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vi-VN" sz="1500" u="none" strike="noStrike" dirty="0">
                          <a:effectLst/>
                        </a:rPr>
                        <a:t>Yes</a:t>
                      </a:r>
                      <a:endParaRPr lang="vi-VN" sz="15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xmlns="" val="2757043739"/>
                  </a:ext>
                </a:extLst>
              </a:tr>
            </a:tbl>
          </a:graphicData>
        </a:graphic>
      </p:graphicFrame>
    </p:spTree>
    <p:extLst>
      <p:ext uri="{BB962C8B-B14F-4D97-AF65-F5344CB8AC3E}">
        <p14:creationId xmlns:p14="http://schemas.microsoft.com/office/powerpoint/2010/main" val="43039643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a:ln w="0"/>
                  <a:solidFill>
                    <a:schemeClr val="bg2"/>
                  </a:solidFill>
                  <a:effectLst>
                    <a:innerShdw blurRad="63500" dist="50800" dir="13500000">
                      <a:srgbClr val="000000">
                        <a:alpha val="50000"/>
                      </a:srgbClr>
                    </a:innerShdw>
                  </a:effectLst>
                  <a:latin typeface=".VnArabiaH" panose="020B7200000000000000" pitchFamily="34" charset="0"/>
                </a:rPr>
                <a:t>2</a:t>
              </a:r>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0</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2" name="TextBox 1"/>
          <p:cNvSpPr txBox="1"/>
          <p:nvPr/>
        </p:nvSpPr>
        <p:spPr>
          <a:xfrm>
            <a:off x="867103" y="1821317"/>
            <a:ext cx="477598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Tìm</a:t>
            </a:r>
            <a:r>
              <a:rPr lang="en-US" dirty="0" smtClean="0"/>
              <a:t> IG </a:t>
            </a:r>
            <a:r>
              <a:rPr lang="en-US" dirty="0" err="1" smtClean="0"/>
              <a:t>đê</a:t>
            </a:r>
            <a:r>
              <a:rPr lang="en-US" dirty="0" smtClean="0"/>
              <a:t>̉ </a:t>
            </a:r>
            <a:r>
              <a:rPr lang="en-US" dirty="0" err="1" smtClean="0"/>
              <a:t>chọn</a:t>
            </a:r>
            <a:r>
              <a:rPr lang="en-US" dirty="0" smtClean="0"/>
              <a:t> </a:t>
            </a:r>
            <a:r>
              <a:rPr lang="en-US" dirty="0" err="1" smtClean="0"/>
              <a:t>nút</a:t>
            </a:r>
            <a:r>
              <a:rPr lang="en-US" dirty="0" smtClean="0"/>
              <a:t> </a:t>
            </a:r>
            <a:r>
              <a:rPr lang="en-US" dirty="0" err="1" smtClean="0"/>
              <a:t>gốc</a:t>
            </a:r>
            <a:endParaRPr lang="vi-VN" dirty="0"/>
          </a:p>
        </p:txBody>
      </p:sp>
      <p:sp>
        <p:nvSpPr>
          <p:cNvPr id="4" name="TextBox 3"/>
          <p:cNvSpPr txBox="1"/>
          <p:nvPr/>
        </p:nvSpPr>
        <p:spPr>
          <a:xfrm>
            <a:off x="1434154" y="2176999"/>
            <a:ext cx="7031420" cy="646331"/>
          </a:xfrm>
          <a:prstGeom prst="rect">
            <a:avLst/>
          </a:prstGeom>
          <a:noFill/>
        </p:spPr>
        <p:txBody>
          <a:bodyPr wrap="square" rtlCol="0">
            <a:spAutoFit/>
          </a:bodyPr>
          <a:lstStyle/>
          <a:p>
            <a:r>
              <a:rPr lang="en-US" dirty="0" err="1" smtClean="0">
                <a:solidFill>
                  <a:srgbClr val="002060"/>
                </a:solidFill>
              </a:rPr>
              <a:t>Xét</a:t>
            </a:r>
            <a:r>
              <a:rPr lang="en-US" dirty="0" smtClean="0">
                <a:solidFill>
                  <a:srgbClr val="002060"/>
                </a:solidFill>
              </a:rPr>
              <a:t> Temp</a:t>
            </a:r>
          </a:p>
          <a:p>
            <a:r>
              <a:rPr lang="en-US" dirty="0" smtClean="0"/>
              <a:t> </a:t>
            </a:r>
            <a:endParaRPr lang="vi-VN" dirty="0"/>
          </a:p>
        </p:txBody>
      </p:sp>
      <p:graphicFrame>
        <p:nvGraphicFramePr>
          <p:cNvPr id="10" name="Table 9"/>
          <p:cNvGraphicFramePr>
            <a:graphicFrameLocks noGrp="1"/>
          </p:cNvGraphicFramePr>
          <p:nvPr>
            <p:extLst/>
          </p:nvPr>
        </p:nvGraphicFramePr>
        <p:xfrm>
          <a:off x="1702676" y="2823331"/>
          <a:ext cx="8671034" cy="1585276"/>
        </p:xfrm>
        <a:graphic>
          <a:graphicData uri="http://schemas.openxmlformats.org/drawingml/2006/table">
            <a:tbl>
              <a:tblPr firstRow="1" firstCol="1" bandRow="1">
                <a:tableStyleId>{5C22544A-7EE6-4342-B048-85BDC9FD1C3A}</a:tableStyleId>
              </a:tblPr>
              <a:tblGrid>
                <a:gridCol w="2167295">
                  <a:extLst>
                    <a:ext uri="{9D8B030D-6E8A-4147-A177-3AD203B41FA5}">
                      <a16:colId xmlns:a16="http://schemas.microsoft.com/office/drawing/2014/main" xmlns="" val="3738740959"/>
                    </a:ext>
                  </a:extLst>
                </a:gridCol>
                <a:gridCol w="2167295">
                  <a:extLst>
                    <a:ext uri="{9D8B030D-6E8A-4147-A177-3AD203B41FA5}">
                      <a16:colId xmlns:a16="http://schemas.microsoft.com/office/drawing/2014/main" xmlns="" val="3612047155"/>
                    </a:ext>
                  </a:extLst>
                </a:gridCol>
                <a:gridCol w="2168222">
                  <a:extLst>
                    <a:ext uri="{9D8B030D-6E8A-4147-A177-3AD203B41FA5}">
                      <a16:colId xmlns:a16="http://schemas.microsoft.com/office/drawing/2014/main" xmlns="" val="3116942680"/>
                    </a:ext>
                  </a:extLst>
                </a:gridCol>
                <a:gridCol w="2168222">
                  <a:extLst>
                    <a:ext uri="{9D8B030D-6E8A-4147-A177-3AD203B41FA5}">
                      <a16:colId xmlns:a16="http://schemas.microsoft.com/office/drawing/2014/main" xmlns="" val="2787932279"/>
                    </a:ext>
                  </a:extLst>
                </a:gridCol>
              </a:tblGrid>
              <a:tr h="396319">
                <a:tc>
                  <a:txBody>
                    <a:bodyPr/>
                    <a:lstStyle/>
                    <a:p>
                      <a:pPr marL="0" marR="0" algn="ctr">
                        <a:lnSpc>
                          <a:spcPct val="107000"/>
                        </a:lnSpc>
                        <a:spcBef>
                          <a:spcPts val="300"/>
                        </a:spcBef>
                        <a:spcAft>
                          <a:spcPts val="300"/>
                        </a:spcAft>
                      </a:pPr>
                      <a:r>
                        <a:rPr lang="en-US" sz="2000" dirty="0" smtClean="0">
                          <a:effectLst/>
                        </a:rPr>
                        <a:t>Temp</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mn-lt"/>
                          <a:ea typeface="+mn-ea"/>
                          <a:cs typeface="+mn-cs"/>
                        </a:rPr>
                        <a:t>Yes</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mn-lt"/>
                          <a:ea typeface="+mn-ea"/>
                          <a:cs typeface="+mn-cs"/>
                        </a:rPr>
                        <a:t>No</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I(pi,ni)</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1868422"/>
                  </a:ext>
                </a:extLst>
              </a:tr>
              <a:tr h="396319">
                <a:tc>
                  <a:txBody>
                    <a:bodyPr/>
                    <a:lstStyle/>
                    <a:p>
                      <a:pPr marL="0" marR="0" algn="ctr">
                        <a:lnSpc>
                          <a:spcPct val="107000"/>
                        </a:lnSpc>
                        <a:spcBef>
                          <a:spcPts val="0"/>
                        </a:spcBef>
                        <a:spcAft>
                          <a:spcPts val="0"/>
                        </a:spcAft>
                      </a:pPr>
                      <a:r>
                        <a:rPr lang="en-US" sz="2000" dirty="0" smtClean="0">
                          <a:effectLst/>
                        </a:rPr>
                        <a:t>Hot</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52865735"/>
                  </a:ext>
                </a:extLst>
              </a:tr>
              <a:tr h="396319">
                <a:tc>
                  <a:txBody>
                    <a:bodyPr/>
                    <a:lstStyle/>
                    <a:p>
                      <a:pPr marL="0" marR="0" algn="ctr">
                        <a:lnSpc>
                          <a:spcPct val="107000"/>
                        </a:lnSpc>
                        <a:spcBef>
                          <a:spcPts val="0"/>
                        </a:spcBef>
                        <a:spcAft>
                          <a:spcPts val="0"/>
                        </a:spcAft>
                      </a:pPr>
                      <a:r>
                        <a:rPr lang="en-US" sz="2000" dirty="0" smtClean="0">
                          <a:effectLst/>
                        </a:rPr>
                        <a:t>Mild</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24216289"/>
                  </a:ext>
                </a:extLst>
              </a:tr>
              <a:tr h="396319">
                <a:tc>
                  <a:txBody>
                    <a:bodyPr/>
                    <a:lstStyle/>
                    <a:p>
                      <a:pPr marL="0" marR="0" algn="ctr">
                        <a:lnSpc>
                          <a:spcPct val="107000"/>
                        </a:lnSpc>
                        <a:spcBef>
                          <a:spcPts val="0"/>
                        </a:spcBef>
                        <a:spcAft>
                          <a:spcPts val="0"/>
                        </a:spcAft>
                      </a:pPr>
                      <a:r>
                        <a:rPr lang="en-US" sz="2000" dirty="0" smtClean="0">
                          <a:effectLst/>
                          <a:latin typeface="+mn-lt"/>
                          <a:ea typeface="+mn-ea"/>
                          <a:cs typeface="+mn-cs"/>
                        </a:rPr>
                        <a:t>Cool</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0</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21711137"/>
                  </a:ext>
                </a:extLst>
              </a:tr>
            </a:tbl>
          </a:graphicData>
        </a:graphic>
      </p:graphicFrame>
      <mc:AlternateContent xmlns:mc="http://schemas.openxmlformats.org/markup-compatibility/2006" xmlns:a14="http://schemas.microsoft.com/office/drawing/2010/main">
        <mc:Choice Requires="a14">
          <p:sp>
            <p:nvSpPr>
              <p:cNvPr id="13" name="Rectangle 12"/>
              <p:cNvSpPr/>
              <p:nvPr/>
            </p:nvSpPr>
            <p:spPr>
              <a:xfrm>
                <a:off x="2039600" y="4684998"/>
                <a:ext cx="8513887" cy="992003"/>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Remainder </a:t>
                </a:r>
                <a:r>
                  <a:rPr lang="en-US" sz="2000" dirty="0" smtClean="0">
                    <a:latin typeface="Calibri" panose="020F0502020204030204" pitchFamily="34" charset="0"/>
                    <a:ea typeface="Calibri" panose="020F0502020204030204" pitchFamily="34" charset="0"/>
                    <a:cs typeface="Times New Roman" panose="02020603050405020304" pitchFamily="18" charset="0"/>
                  </a:rPr>
                  <a:t>(Temp) </a:t>
                </a:r>
                <a:r>
                  <a:rPr lang="en-US" sz="2000" dirty="0">
                    <a:latin typeface="Calibri" panose="020F0502020204030204" pitchFamily="34" charset="0"/>
                    <a:ea typeface="Calibri" panose="020F0502020204030204" pitchFamily="34" charset="0"/>
                    <a:cs typeface="Times New Roman" panose="02020603050405020304" pitchFamily="18" charset="0"/>
                  </a:rPr>
                  <a:t>D1 = </a:t>
                </a:r>
                <a14:m>
                  <m:oMath xmlns:m="http://schemas.openxmlformats.org/officeDocument/2006/math">
                    <m:f>
                      <m:fPr>
                        <m:ctrlPr>
                          <a:rPr lang="vi-VN" sz="2000" i="1">
                            <a:latin typeface="Cambria Math"/>
                            <a:ea typeface="Calibri" panose="020F0502020204030204" pitchFamily="34" charset="0"/>
                            <a:cs typeface="Times New Roman" panose="020206030504050203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2</m:t>
                        </m:r>
                      </m:num>
                      <m:den>
                        <m:r>
                          <a:rPr lang="en-US" sz="2000" i="1">
                            <a:latin typeface="Cambria Math" panose="02040503050406030204" pitchFamily="18" charset="0"/>
                            <a:ea typeface="Calibri" panose="020F0502020204030204" pitchFamily="34" charset="0"/>
                            <a:cs typeface="Times New Roman" panose="02020603050405020304" pitchFamily="18" charset="0"/>
                          </a:rPr>
                          <m:t>5</m:t>
                        </m:r>
                      </m:den>
                    </m:f>
                    <m:r>
                      <a:rPr lang="en-US" sz="2000" i="1">
                        <a:latin typeface="Cambria Math" panose="02040503050406030204" pitchFamily="18" charset="0"/>
                        <a:ea typeface="Calibri" panose="020F0502020204030204" pitchFamily="34" charset="0"/>
                        <a:cs typeface="Times New Roman" panose="02020603050405020304" pitchFamily="18" charset="0"/>
                      </a:rPr>
                      <m:t>0</m:t>
                    </m:r>
                    <m:r>
                      <a:rPr lang="en-US" sz="2000" i="1">
                        <a:latin typeface="Cambria Math" panose="02040503050406030204" pitchFamily="18" charset="0"/>
                        <a:ea typeface="Calibri" panose="020F0502020204030204" pitchFamily="34" charset="0"/>
                        <a:cs typeface="Times New Roman" panose="02020603050405020304" pitchFamily="18" charset="0"/>
                      </a:rPr>
                      <m:t>+ </m:t>
                    </m:r>
                    <m:f>
                      <m:fPr>
                        <m:ctrlPr>
                          <a:rPr lang="vi-VN" sz="2000" i="1">
                            <a:latin typeface="Cambria Math"/>
                            <a:ea typeface="Calibri" panose="020F0502020204030204" pitchFamily="34" charset="0"/>
                            <a:cs typeface="Times New Roman" panose="020206030504050203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2</m:t>
                        </m:r>
                      </m:num>
                      <m:den>
                        <m:r>
                          <a:rPr lang="en-US" sz="2000" i="1">
                            <a:latin typeface="Cambria Math" panose="02040503050406030204" pitchFamily="18" charset="0"/>
                            <a:ea typeface="Calibri" panose="020F0502020204030204" pitchFamily="34" charset="0"/>
                            <a:cs typeface="Times New Roman" panose="02020603050405020304" pitchFamily="18" charset="0"/>
                          </a:rPr>
                          <m:t>5</m:t>
                        </m:r>
                      </m:den>
                    </m:f>
                    <m:r>
                      <a:rPr lang="en-US" sz="2000" i="1">
                        <a:latin typeface="Cambria Math" panose="02040503050406030204" pitchFamily="18" charset="0"/>
                        <a:ea typeface="Calibri" panose="020F0502020204030204" pitchFamily="34" charset="0"/>
                        <a:cs typeface="Times New Roman" panose="02020603050405020304" pitchFamily="18" charset="0"/>
                      </a:rPr>
                      <m:t>1</m:t>
                    </m:r>
                    <m:r>
                      <a:rPr lang="en-US" sz="2000" i="1">
                        <a:latin typeface="Cambria Math" panose="02040503050406030204" pitchFamily="18" charset="0"/>
                        <a:ea typeface="Calibri" panose="020F0502020204030204" pitchFamily="34" charset="0"/>
                        <a:cs typeface="Times New Roman" panose="02020603050405020304" pitchFamily="18" charset="0"/>
                      </a:rPr>
                      <m:t>+ </m:t>
                    </m:r>
                    <m:f>
                      <m:fPr>
                        <m:ctrlPr>
                          <a:rPr lang="vi-VN" sz="2000" i="1">
                            <a:latin typeface="Cambria Math"/>
                            <a:ea typeface="Calibri" panose="020F0502020204030204" pitchFamily="34" charset="0"/>
                            <a:cs typeface="Times New Roman" panose="020206030504050203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1</m:t>
                        </m:r>
                      </m:num>
                      <m:den>
                        <m:r>
                          <a:rPr lang="en-US" sz="2000" i="1">
                            <a:latin typeface="Cambria Math" panose="02040503050406030204" pitchFamily="18" charset="0"/>
                            <a:ea typeface="Calibri" panose="020F0502020204030204" pitchFamily="34" charset="0"/>
                            <a:cs typeface="Times New Roman" panose="02020603050405020304" pitchFamily="18" charset="0"/>
                          </a:rPr>
                          <m:t>5</m:t>
                        </m:r>
                      </m:den>
                    </m:f>
                    <m:r>
                      <a:rPr lang="en-US" sz="2000" i="1">
                        <a:latin typeface="Cambria Math" panose="02040503050406030204" pitchFamily="18" charset="0"/>
                        <a:ea typeface="Calibri" panose="020F0502020204030204" pitchFamily="34" charset="0"/>
                        <a:cs typeface="Times New Roman" panose="02020603050405020304" pitchFamily="18" charset="0"/>
                      </a:rPr>
                      <m:t>0</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0</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4</m:t>
                    </m:r>
                  </m:oMath>
                </a14:m>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2000" dirty="0" smtClean="0">
                    <a:latin typeface="Calibri" panose="020F0502020204030204" pitchFamily="34" charset="0"/>
                    <a:ea typeface="Times New Roman" panose="02020603050405020304" pitchFamily="18" charset="0"/>
                    <a:cs typeface="Times New Roman" panose="02020603050405020304" pitchFamily="18" charset="0"/>
                  </a:rPr>
                  <a:t>IG(Temp) </a:t>
                </a:r>
                <a:r>
                  <a:rPr lang="en-US" sz="2000" dirty="0">
                    <a:latin typeface="Calibri" panose="020F0502020204030204" pitchFamily="34" charset="0"/>
                    <a:ea typeface="Times New Roman" panose="02020603050405020304" pitchFamily="18" charset="0"/>
                    <a:cs typeface="Times New Roman" panose="02020603050405020304" pitchFamily="18" charset="0"/>
                  </a:rPr>
                  <a:t>= Entropy(D1) - Remainder </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(Temp) </a:t>
                </a:r>
                <a:r>
                  <a:rPr lang="en-US" sz="2000" dirty="0">
                    <a:latin typeface="Calibri" panose="020F0502020204030204" pitchFamily="34" charset="0"/>
                    <a:ea typeface="Times New Roman" panose="02020603050405020304" pitchFamily="18" charset="0"/>
                    <a:cs typeface="Times New Roman" panose="02020603050405020304" pitchFamily="18" charset="0"/>
                  </a:rPr>
                  <a:t>D1 = 0.971  – 0.4   = 0.571</a:t>
                </a:r>
                <a:endParaRPr lang="vi-V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2039600" y="4684998"/>
                <a:ext cx="8513887" cy="992003"/>
              </a:xfrm>
              <a:prstGeom prst="rect">
                <a:avLst/>
              </a:prstGeom>
              <a:blipFill>
                <a:blip r:embed="rId2"/>
                <a:stretch>
                  <a:fillRect l="-788" b="-9259"/>
                </a:stretch>
              </a:blipFill>
            </p:spPr>
            <p:txBody>
              <a:bodyPr/>
              <a:lstStyle/>
              <a:p>
                <a:r>
                  <a:rPr lang="vi-VN">
                    <a:noFill/>
                  </a:rPr>
                  <a:t> </a:t>
                </a:r>
              </a:p>
            </p:txBody>
          </p:sp>
        </mc:Fallback>
      </mc:AlternateContent>
    </p:spTree>
    <p:extLst>
      <p:ext uri="{BB962C8B-B14F-4D97-AF65-F5344CB8AC3E}">
        <p14:creationId xmlns:p14="http://schemas.microsoft.com/office/powerpoint/2010/main" val="292433380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21</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11" name="TextBox 10"/>
          <p:cNvSpPr txBox="1"/>
          <p:nvPr/>
        </p:nvSpPr>
        <p:spPr>
          <a:xfrm>
            <a:off x="677917" y="1970690"/>
            <a:ext cx="6069724" cy="646331"/>
          </a:xfrm>
          <a:prstGeom prst="rect">
            <a:avLst/>
          </a:prstGeom>
          <a:noFill/>
        </p:spPr>
        <p:txBody>
          <a:bodyPr wrap="square" rtlCol="0">
            <a:spAutoFit/>
          </a:bodyPr>
          <a:lstStyle/>
          <a:p>
            <a:r>
              <a:rPr lang="vi-VN" dirty="0" smtClean="0"/>
              <a:t>Tương tự bước trên ta xét lần lượt </a:t>
            </a:r>
            <a:r>
              <a:rPr lang="vi-VN" dirty="0" smtClean="0">
                <a:solidFill>
                  <a:srgbClr val="002060"/>
                </a:solidFill>
              </a:rPr>
              <a:t>Humidity,Wind </a:t>
            </a:r>
            <a:r>
              <a:rPr lang="vi-VN" dirty="0" smtClean="0"/>
              <a:t>ta thu được IG lần lượt là </a:t>
            </a:r>
            <a:r>
              <a:rPr lang="vi-VN" dirty="0" smtClean="0">
                <a:solidFill>
                  <a:srgbClr val="002060"/>
                </a:solidFill>
              </a:rPr>
              <a:t>:</a:t>
            </a:r>
            <a:endParaRPr lang="vi-VN" dirty="0">
              <a:solidFill>
                <a:srgbClr val="002060"/>
              </a:solidFill>
            </a:endParaRPr>
          </a:p>
        </p:txBody>
      </p:sp>
      <p:sp>
        <p:nvSpPr>
          <p:cNvPr id="12" name="TextBox 11"/>
          <p:cNvSpPr txBox="1"/>
          <p:nvPr/>
        </p:nvSpPr>
        <p:spPr>
          <a:xfrm>
            <a:off x="834607" y="2970107"/>
            <a:ext cx="5061696" cy="1938992"/>
          </a:xfrm>
          <a:prstGeom prst="rect">
            <a:avLst/>
          </a:prstGeom>
          <a:noFill/>
        </p:spPr>
        <p:txBody>
          <a:bodyPr wrap="square" rtlCol="0">
            <a:spAutoFit/>
          </a:bodyPr>
          <a:lstStyle/>
          <a:p>
            <a:r>
              <a:rPr lang="vi-VN" sz="3000" dirty="0" smtClean="0"/>
              <a:t>Gain(S,Temp)	  = 0.0571</a:t>
            </a:r>
          </a:p>
          <a:p>
            <a:r>
              <a:rPr lang="vi-VN" sz="3000" dirty="0" smtClean="0">
                <a:solidFill>
                  <a:srgbClr val="FF0000"/>
                </a:solidFill>
              </a:rPr>
              <a:t>Gain(S,Humidity) = 0.971</a:t>
            </a:r>
          </a:p>
          <a:p>
            <a:r>
              <a:rPr lang="vi-VN" sz="3000" dirty="0" smtClean="0"/>
              <a:t>Gain(S,Wind) 	  = 0.019</a:t>
            </a:r>
          </a:p>
          <a:p>
            <a:endParaRPr lang="vi-VN" sz="3000" dirty="0" smtClean="0"/>
          </a:p>
        </p:txBody>
      </p:sp>
    </p:spTree>
    <p:extLst>
      <p:ext uri="{BB962C8B-B14F-4D97-AF65-F5344CB8AC3E}">
        <p14:creationId xmlns:p14="http://schemas.microsoft.com/office/powerpoint/2010/main" val="79295535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29200" y="366432"/>
            <a:ext cx="6584073" cy="5715781"/>
          </a:xfrm>
          <a:prstGeom prst="rect">
            <a:avLst/>
          </a:prstGeom>
        </p:spPr>
      </p:pic>
      <p:sp>
        <p:nvSpPr>
          <p:cNvPr id="9" name="Rectangle 8"/>
          <p:cNvSpPr>
            <a:spLocks noChangeArrowheads="1"/>
          </p:cNvSpPr>
          <p:nvPr/>
        </p:nvSpPr>
        <p:spPr bwMode="auto">
          <a:xfrm>
            <a:off x="677915" y="2078499"/>
            <a:ext cx="3720663" cy="1231106"/>
          </a:xfrm>
          <a:prstGeom prst="rect">
            <a:avLst/>
          </a:prstGeom>
          <a:solidFill>
            <a:srgbClr val="F1F3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vi-VN" altLang="vi-VN" sz="2000" dirty="0" smtClean="0">
                <a:latin typeface="+mn-lt"/>
              </a:rPr>
              <a:t>Sau khi chọn được nút con tiếp theo .ta tiếp tục chia nhánh .</a:t>
            </a: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2000" dirty="0">
                <a:latin typeface="+mn-lt"/>
              </a:rPr>
              <a:t> </a:t>
            </a:r>
            <a:r>
              <a:rPr lang="vi-VN" altLang="vi-VN" sz="2000" dirty="0" smtClean="0">
                <a:latin typeface="+mn-lt"/>
              </a:rPr>
              <a:t>Ta thấy:</a:t>
            </a:r>
          </a:p>
          <a:p>
            <a:pPr marL="0" marR="0" lvl="0" indent="0" algn="l" defTabSz="914400" rtl="0" eaLnBrk="0" fontAlgn="base" latinLnBrk="0" hangingPunct="0">
              <a:lnSpc>
                <a:spcPct val="100000"/>
              </a:lnSpc>
              <a:spcBef>
                <a:spcPct val="0"/>
              </a:spcBef>
              <a:spcAft>
                <a:spcPct val="0"/>
              </a:spcAft>
              <a:buClrTx/>
              <a:buSzTx/>
              <a:buFontTx/>
              <a:buNone/>
              <a:tabLst/>
            </a:pPr>
            <a:endParaRPr lang="vi-VN" altLang="vi-VN" sz="2000" dirty="0" smtClean="0">
              <a:latin typeface="+mn-lt"/>
            </a:endParaRPr>
          </a:p>
        </p:txBody>
      </p:sp>
      <p:sp>
        <p:nvSpPr>
          <p:cNvPr id="10" name="Rectangle 2"/>
          <p:cNvSpPr>
            <a:spLocks noChangeArrowheads="1"/>
          </p:cNvSpPr>
          <p:nvPr/>
        </p:nvSpPr>
        <p:spPr bwMode="auto">
          <a:xfrm>
            <a:off x="677915" y="3362822"/>
            <a:ext cx="4698125"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b="0" i="0" u="none" strike="noStrike" cap="none" normalizeH="0" baseline="0" dirty="0" smtClean="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b="0" i="0" u="none" strike="noStrike" cap="none" normalizeH="0" baseline="0" dirty="0" smtClean="0">
                <a:ln>
                  <a:noFill/>
                </a:ln>
                <a:effectLst/>
                <a:latin typeface="+mn-lt"/>
              </a:rPr>
              <a:t>S</a:t>
            </a:r>
            <a:r>
              <a:rPr kumimoji="0" lang="vi-VN" altLang="vi-VN" b="0" i="0" u="none" strike="noStrike" cap="none" normalizeH="0" baseline="-30000" dirty="0" smtClean="0">
                <a:ln>
                  <a:noFill/>
                </a:ln>
                <a:effectLst/>
                <a:latin typeface="+mn-lt"/>
              </a:rPr>
              <a:t>Normal</a:t>
            </a:r>
            <a:r>
              <a:rPr kumimoji="0" lang="vi-VN" altLang="vi-VN" b="0" i="0" u="none" strike="noStrike" cap="none" normalizeH="0" baseline="0" dirty="0" smtClean="0">
                <a:ln>
                  <a:noFill/>
                </a:ln>
                <a:effectLst/>
                <a:latin typeface="+mn-lt"/>
              </a:rPr>
              <a:t>: [2+,0−] (nghĩa là tại những dữ liệu có </a:t>
            </a:r>
          </a:p>
          <a:p>
            <a:pPr marL="0" marR="0" lvl="0" indent="0" algn="l" defTabSz="914400" rtl="0" eaLnBrk="0" fontAlgn="base" latinLnBrk="0" hangingPunct="0">
              <a:lnSpc>
                <a:spcPct val="100000"/>
              </a:lnSpc>
              <a:spcBef>
                <a:spcPct val="0"/>
              </a:spcBef>
              <a:spcAft>
                <a:spcPct val="0"/>
              </a:spcAft>
              <a:buClrTx/>
              <a:buSzTx/>
              <a:tabLst/>
            </a:pPr>
            <a:r>
              <a:rPr kumimoji="0" lang="vi-VN" altLang="vi-VN" b="0" i="0" u="none" strike="noStrike" cap="none" normalizeH="0" baseline="0" dirty="0" smtClean="0">
                <a:ln>
                  <a:noFill/>
                </a:ln>
                <a:effectLst/>
                <a:latin typeface="+mn-lt"/>
              </a:rPr>
              <a:t>Outlook = Overcast và Humidity = Normal, có 2 dữ liệu, tất cả đều cho kết quả Yes).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vi-VN" altLang="vi-VN" b="0" i="0" u="none" strike="noStrike" cap="none" normalizeH="0" baseline="0" dirty="0" smtClean="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b="0" i="0" u="none" strike="noStrike" cap="none" normalizeH="0" baseline="0" dirty="0" smtClean="0">
                <a:ln>
                  <a:noFill/>
                </a:ln>
                <a:effectLst/>
                <a:latin typeface="+mn-lt"/>
              </a:rPr>
              <a:t>S</a:t>
            </a:r>
            <a:r>
              <a:rPr kumimoji="0" lang="vi-VN" altLang="vi-VN" b="0" i="0" u="none" strike="noStrike" cap="none" normalizeH="0" baseline="-30000" dirty="0" smtClean="0">
                <a:ln>
                  <a:noFill/>
                </a:ln>
                <a:effectLst/>
                <a:latin typeface="+mn-lt"/>
              </a:rPr>
              <a:t>High</a:t>
            </a:r>
            <a:r>
              <a:rPr kumimoji="0" lang="vi-VN" altLang="vi-VN" b="0" i="0" u="none" strike="noStrike" cap="none" normalizeH="0" baseline="0" dirty="0" smtClean="0">
                <a:ln>
                  <a:noFill/>
                </a:ln>
                <a:effectLst/>
                <a:latin typeface="+mn-lt"/>
              </a:rPr>
              <a:t>: [0,3−]</a:t>
            </a:r>
          </a:p>
        </p:txBody>
      </p:sp>
      <p:grpSp>
        <p:nvGrpSpPr>
          <p:cNvPr id="6" name="Group 5"/>
          <p:cNvGrpSpPr/>
          <p:nvPr/>
        </p:nvGrpSpPr>
        <p:grpSpPr>
          <a:xfrm>
            <a:off x="11466277" y="-39140"/>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22</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Tree>
    <p:extLst>
      <p:ext uri="{BB962C8B-B14F-4D97-AF65-F5344CB8AC3E}">
        <p14:creationId xmlns:p14="http://schemas.microsoft.com/office/powerpoint/2010/main" val="239466270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23</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968" y="1876998"/>
            <a:ext cx="7558244" cy="4346768"/>
          </a:xfrm>
          <a:prstGeom prst="rect">
            <a:avLst/>
          </a:prstGeom>
        </p:spPr>
      </p:pic>
    </p:spTree>
    <p:extLst>
      <p:ext uri="{BB962C8B-B14F-4D97-AF65-F5344CB8AC3E}">
        <p14:creationId xmlns:p14="http://schemas.microsoft.com/office/powerpoint/2010/main" val="243793489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740979" y="3452649"/>
            <a:ext cx="11067393" cy="1477328"/>
          </a:xfrm>
          <a:prstGeom prst="rect">
            <a:avLst/>
          </a:prstGeom>
          <a:noFill/>
        </p:spPr>
        <p:txBody>
          <a:bodyPr wrap="square" rtlCol="0">
            <a:prstTxWarp prst="textArchUp">
              <a:avLst/>
            </a:prstTxWarp>
            <a:spAutoFit/>
          </a:bodyPr>
          <a:lstStyle/>
          <a:p>
            <a:pPr algn="ctr"/>
            <a:r>
              <a:rPr lang="en-US" sz="4500" b="1" dirty="0" err="1"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Cảm</a:t>
            </a:r>
            <a:r>
              <a:rPr lang="en-US" sz="4500" b="1" dirty="0"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 </a:t>
            </a:r>
            <a:r>
              <a:rPr lang="en-US" sz="4500" b="1" dirty="0" err="1"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ơn</a:t>
            </a:r>
            <a:r>
              <a:rPr lang="en-US" sz="4500" b="1" dirty="0"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 </a:t>
            </a:r>
            <a:r>
              <a:rPr lang="en-US" sz="4500" b="1" dirty="0" err="1"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cô</a:t>
            </a:r>
            <a:r>
              <a:rPr lang="en-US" sz="4500" b="1" dirty="0"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 </a:t>
            </a:r>
            <a:r>
              <a:rPr lang="en-US" sz="4500" b="1" dirty="0" err="1"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va</a:t>
            </a:r>
            <a:r>
              <a:rPr lang="en-US" sz="4500" b="1" dirty="0"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 </a:t>
            </a:r>
            <a:r>
              <a:rPr lang="en-US" sz="4500" b="1" dirty="0" err="1"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các</a:t>
            </a:r>
            <a:r>
              <a:rPr lang="en-US" sz="4500" b="1" dirty="0"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 </a:t>
            </a:r>
            <a:r>
              <a:rPr lang="en-US" sz="4500" b="1" dirty="0" err="1"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bạn</a:t>
            </a:r>
            <a:endParaRPr lang="en-US" sz="4500" b="1" dirty="0"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endParaRPr>
          </a:p>
          <a:p>
            <a:pPr algn="ctr"/>
            <a:r>
              <a:rPr lang="en-US" sz="4500" b="1" dirty="0"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 </a:t>
            </a:r>
            <a:r>
              <a:rPr lang="en-US" sz="4500" b="1" dirty="0" err="1"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đa</a:t>
            </a:r>
            <a:r>
              <a:rPr lang="en-US" sz="4500" b="1" dirty="0"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 </a:t>
            </a:r>
            <a:r>
              <a:rPr lang="en-US" sz="4500" b="1" dirty="0" err="1"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lắng</a:t>
            </a:r>
            <a:r>
              <a:rPr lang="en-US" sz="4500" b="1" dirty="0"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 </a:t>
            </a:r>
            <a:r>
              <a:rPr lang="en-US" sz="4500" b="1" dirty="0" err="1" smtClean="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rPr>
              <a:t>nghe</a:t>
            </a:r>
            <a:endParaRPr lang="vi-VN" sz="4500" b="1" dirty="0">
              <a:ln>
                <a:solidFill>
                  <a:schemeClr val="tx1"/>
                </a:solidFill>
              </a:ln>
              <a:blipFill dpi="0" rotWithShape="1">
                <a:blip r:embed="rId3">
                  <a:extLst>
                    <a:ext uri="{28A0092B-C50C-407E-A947-70E740481C1C}">
                      <a14:useLocalDpi xmlns:a14="http://schemas.microsoft.com/office/drawing/2010/main" val="0"/>
                    </a:ext>
                  </a:extLst>
                </a:blip>
                <a:srcRect/>
                <a:stretch>
                  <a:fillRect/>
                </a:stretch>
              </a:blipFill>
            </a:endParaRPr>
          </a:p>
        </p:txBody>
      </p:sp>
    </p:spTree>
    <p:extLst>
      <p:ext uri="{BB962C8B-B14F-4D97-AF65-F5344CB8AC3E}">
        <p14:creationId xmlns:p14="http://schemas.microsoft.com/office/powerpoint/2010/main" val="167483305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513574" y="-58976"/>
            <a:ext cx="1140542" cy="811144"/>
            <a:chOff x="11513574" y="-58976"/>
            <a:chExt cx="1140542" cy="811144"/>
          </a:xfrm>
        </p:grpSpPr>
        <p:sp>
          <p:nvSpPr>
            <p:cNvPr id="6" name="Rectangle 5"/>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7" name="TextBox 6"/>
            <p:cNvSpPr txBox="1"/>
            <p:nvPr/>
          </p:nvSpPr>
          <p:spPr>
            <a:xfrm flipH="1">
              <a:off x="11661056" y="0"/>
              <a:ext cx="658761"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2</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8" name="TextBox 7"/>
          <p:cNvSpPr txBox="1"/>
          <p:nvPr/>
        </p:nvSpPr>
        <p:spPr>
          <a:xfrm>
            <a:off x="280219" y="486697"/>
            <a:ext cx="3613355" cy="646331"/>
          </a:xfrm>
          <a:prstGeom prst="rect">
            <a:avLst/>
          </a:prstGeom>
          <a:noFill/>
        </p:spPr>
        <p:txBody>
          <a:bodyPr wrap="square" rtlCol="0">
            <a:spAutoFit/>
          </a:bodyPr>
          <a:lstStyle/>
          <a:p>
            <a:r>
              <a:rPr lang="en-US" sz="3600" dirty="0" smtClean="0"/>
              <a:t>1. </a:t>
            </a:r>
            <a:r>
              <a:rPr lang="en-US" sz="3600" dirty="0" err="1" smtClean="0"/>
              <a:t>Cây</a:t>
            </a:r>
            <a:r>
              <a:rPr lang="en-US" sz="3600" dirty="0" smtClean="0"/>
              <a:t> </a:t>
            </a:r>
            <a:r>
              <a:rPr lang="en-US" sz="3600" dirty="0" err="1" smtClean="0"/>
              <a:t>quyết</a:t>
            </a:r>
            <a:r>
              <a:rPr lang="en-US" sz="3600" dirty="0" smtClean="0"/>
              <a:t> </a:t>
            </a:r>
            <a:r>
              <a:rPr lang="en-US" sz="3600" dirty="0" err="1" smtClean="0"/>
              <a:t>định</a:t>
            </a:r>
            <a:endParaRPr lang="vi-VN" sz="3600" dirty="0"/>
          </a:p>
        </p:txBody>
      </p:sp>
      <p:sp>
        <p:nvSpPr>
          <p:cNvPr id="11" name="AutoShape 8" descr="10 công việc được lựa chọn nhiều nhất trong độ tuổi 20 - Thông tin ..."/>
          <p:cNvSpPr>
            <a:spLocks noChangeAspect="1" noChangeArrowheads="1"/>
          </p:cNvSpPr>
          <p:nvPr/>
        </p:nvSpPr>
        <p:spPr bwMode="auto">
          <a:xfrm>
            <a:off x="155574" y="-144463"/>
            <a:ext cx="5566799" cy="55668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3" name="TextBox 12"/>
          <p:cNvSpPr txBox="1"/>
          <p:nvPr/>
        </p:nvSpPr>
        <p:spPr>
          <a:xfrm>
            <a:off x="280219" y="2028945"/>
            <a:ext cx="5682176" cy="3785652"/>
          </a:xfrm>
          <a:prstGeom prst="rect">
            <a:avLst/>
          </a:prstGeom>
          <a:noFill/>
        </p:spPr>
        <p:txBody>
          <a:bodyPr wrap="square" rtlCol="0">
            <a:spAutoFit/>
          </a:bodyPr>
          <a:lstStyle/>
          <a:p>
            <a:pPr algn="just"/>
            <a:r>
              <a:rPr lang="vi-VN" sz="2400" b="1" dirty="0">
                <a:ln w="0"/>
              </a:rPr>
              <a:t> </a:t>
            </a:r>
            <a:r>
              <a:rPr lang="vi-VN" sz="2400" b="1" dirty="0" smtClean="0">
                <a:ln w="0"/>
              </a:rPr>
              <a:t> cây </a:t>
            </a:r>
            <a:r>
              <a:rPr lang="vi-VN" sz="2400" b="1" dirty="0">
                <a:ln w="0"/>
              </a:rPr>
              <a:t>quyết định</a:t>
            </a:r>
            <a:r>
              <a:rPr lang="vi-VN" sz="2400" dirty="0">
                <a:ln w="0"/>
              </a:rPr>
              <a:t> </a:t>
            </a:r>
            <a:r>
              <a:rPr lang="vi-VN" sz="2400" dirty="0">
                <a:ln w="0"/>
                <a:effectLst>
                  <a:outerShdw blurRad="38100" dist="19050" dir="2700000" algn="tl" rotWithShape="0">
                    <a:schemeClr val="dk1">
                      <a:alpha val="40000"/>
                    </a:schemeClr>
                  </a:outerShdw>
                </a:effectLst>
              </a:rPr>
              <a:t>(tiếng </a:t>
            </a:r>
            <a:r>
              <a:rPr lang="vi-VN" sz="2400" dirty="0" smtClean="0">
                <a:ln w="0"/>
                <a:effectLst>
                  <a:outerShdw blurRad="38100" dist="19050" dir="2700000" algn="tl" rotWithShape="0">
                    <a:schemeClr val="dk1">
                      <a:alpha val="40000"/>
                    </a:schemeClr>
                  </a:outerShdw>
                </a:effectLst>
              </a:rPr>
              <a:t>Anh:</a:t>
            </a:r>
            <a:r>
              <a:rPr lang="vi-VN" sz="2400" dirty="0">
                <a:ln w="0"/>
              </a:rPr>
              <a:t> </a:t>
            </a:r>
            <a:r>
              <a:rPr lang="vi-VN" sz="2400" i="1" dirty="0">
                <a:ln w="0"/>
              </a:rPr>
              <a:t>decision tree</a:t>
            </a:r>
            <a:r>
              <a:rPr lang="vi-VN" sz="2400" dirty="0">
                <a:ln w="0"/>
              </a:rPr>
              <a:t>) là một </a:t>
            </a:r>
            <a:r>
              <a:rPr lang="vi-VN" sz="2400" dirty="0" smtClean="0">
                <a:ln w="0"/>
              </a:rPr>
              <a:t>đồ  thị</a:t>
            </a:r>
            <a:r>
              <a:rPr lang="vi-VN" sz="2400" dirty="0">
                <a:ln w="0"/>
              </a:rPr>
              <a:t> của các quyết định và các hậu quả có thể của nó (bao gồm rủi ro và hao phí tài nguyên). </a:t>
            </a:r>
            <a:r>
              <a:rPr lang="vi-VN" sz="2400" i="1" dirty="0">
                <a:ln w="0"/>
              </a:rPr>
              <a:t>Cây quyết định</a:t>
            </a:r>
            <a:r>
              <a:rPr lang="vi-VN" sz="2400" dirty="0">
                <a:ln w="0"/>
              </a:rPr>
              <a:t> được sử dụng để xây dựng một </a:t>
            </a:r>
            <a:r>
              <a:rPr lang="vi-VN" sz="2400" dirty="0" smtClean="0">
                <a:ln w="0"/>
              </a:rPr>
              <a:t>kế hoạch</a:t>
            </a:r>
            <a:r>
              <a:rPr lang="vi-VN" sz="2400" dirty="0">
                <a:ln w="0"/>
              </a:rPr>
              <a:t> nhằm đạt được </a:t>
            </a:r>
            <a:r>
              <a:rPr lang="vi-VN" sz="2400" dirty="0" smtClean="0">
                <a:ln w="0"/>
              </a:rPr>
              <a:t>mục tiêu</a:t>
            </a:r>
            <a:r>
              <a:rPr lang="vi-VN" sz="2400" dirty="0">
                <a:ln w="0"/>
              </a:rPr>
              <a:t> mong muốn. Các cây quyết định được dùng để hỗ trợ quá trình ra quyết định. Cây quyết định là một dạng đặc biệt của cấu trúc </a:t>
            </a:r>
            <a:r>
              <a:rPr lang="vi-VN" sz="2400" dirty="0" smtClean="0">
                <a:ln w="0"/>
              </a:rPr>
              <a:t>cây.</a:t>
            </a:r>
            <a:endParaRPr lang="vi-VN" sz="2400" dirty="0">
              <a:ln w="0"/>
            </a:endParaRPr>
          </a:p>
        </p:txBody>
      </p:sp>
      <p:sp>
        <p:nvSpPr>
          <p:cNvPr id="15" name="TextBox 14"/>
          <p:cNvSpPr txBox="1"/>
          <p:nvPr/>
        </p:nvSpPr>
        <p:spPr>
          <a:xfrm>
            <a:off x="313759" y="1155939"/>
            <a:ext cx="3613355" cy="461665"/>
          </a:xfrm>
          <a:prstGeom prst="rect">
            <a:avLst/>
          </a:prstGeom>
          <a:noFill/>
        </p:spPr>
        <p:txBody>
          <a:bodyPr wrap="square" rtlCol="0">
            <a:spAutoFit/>
          </a:bodyPr>
          <a:lstStyle/>
          <a:p>
            <a:r>
              <a:rPr lang="en-US" sz="2400" dirty="0" smtClean="0"/>
              <a:t>1.1 </a:t>
            </a:r>
            <a:r>
              <a:rPr lang="en-US" sz="2400" dirty="0" err="1" smtClean="0"/>
              <a:t>khái</a:t>
            </a:r>
            <a:r>
              <a:rPr lang="en-US" sz="2400" dirty="0" smtClean="0"/>
              <a:t> </a:t>
            </a:r>
            <a:r>
              <a:rPr lang="en-US" sz="2400" dirty="0" err="1" smtClean="0"/>
              <a:t>niệm</a:t>
            </a:r>
            <a:endParaRPr lang="vi-VN" sz="2400" dirty="0"/>
          </a:p>
        </p:txBody>
      </p:sp>
      <p:pic>
        <p:nvPicPr>
          <p:cNvPr id="2050" name="Picture 2" descr="Thuật toán cây quyết định C4.5 - sinhvientot.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104" y="1874636"/>
            <a:ext cx="4932852" cy="409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3704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513574" y="-58976"/>
            <a:ext cx="1140542" cy="811144"/>
            <a:chOff x="11513574" y="-58976"/>
            <a:chExt cx="1140542" cy="811144"/>
          </a:xfrm>
        </p:grpSpPr>
        <p:sp>
          <p:nvSpPr>
            <p:cNvPr id="5" name="Rectangle 4"/>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6" name="TextBox 5"/>
            <p:cNvSpPr txBox="1"/>
            <p:nvPr/>
          </p:nvSpPr>
          <p:spPr>
            <a:xfrm flipH="1">
              <a:off x="11661056" y="0"/>
              <a:ext cx="658761" cy="707886"/>
            </a:xfrm>
            <a:prstGeom prst="rect">
              <a:avLst/>
            </a:prstGeom>
            <a:noFill/>
          </p:spPr>
          <p:txBody>
            <a:bodyPr wrap="square" rtlCol="0">
              <a:spAutoFit/>
            </a:bodyPr>
            <a:lstStyle/>
            <a:p>
              <a:r>
                <a:rPr lang="en-US" sz="4000" b="1" spc="50" dirty="0" smtClean="0">
                  <a:ln w="0"/>
                  <a:solidFill>
                    <a:schemeClr val="bg2"/>
                  </a:solidFill>
                  <a:effectLst>
                    <a:innerShdw blurRad="63500" dist="50800" dir="13500000">
                      <a:srgbClr val="000000">
                        <a:alpha val="50000"/>
                      </a:srgbClr>
                    </a:innerShdw>
                  </a:effectLst>
                  <a:latin typeface=".VnArabiaH" panose="020B7200000000000000" pitchFamily="34" charset="0"/>
                </a:rPr>
                <a:t>3</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7" name="TextBox 6"/>
          <p:cNvSpPr txBox="1"/>
          <p:nvPr/>
        </p:nvSpPr>
        <p:spPr>
          <a:xfrm>
            <a:off x="280219" y="486697"/>
            <a:ext cx="3613355" cy="646331"/>
          </a:xfrm>
          <a:prstGeom prst="rect">
            <a:avLst/>
          </a:prstGeom>
          <a:noFill/>
        </p:spPr>
        <p:txBody>
          <a:bodyPr wrap="square" rtlCol="0">
            <a:spAutoFit/>
          </a:bodyPr>
          <a:lstStyle/>
          <a:p>
            <a:r>
              <a:rPr lang="en-US" sz="3600" dirty="0" smtClean="0"/>
              <a:t>1. </a:t>
            </a:r>
            <a:r>
              <a:rPr lang="en-US" sz="3600" dirty="0" err="1" smtClean="0"/>
              <a:t>Cây</a:t>
            </a:r>
            <a:r>
              <a:rPr lang="en-US" sz="3600" dirty="0" smtClean="0"/>
              <a:t> </a:t>
            </a:r>
            <a:r>
              <a:rPr lang="en-US" sz="3600" dirty="0" err="1" smtClean="0"/>
              <a:t>quyết</a:t>
            </a:r>
            <a:r>
              <a:rPr lang="en-US" sz="3600" dirty="0" smtClean="0"/>
              <a:t> </a:t>
            </a:r>
            <a:r>
              <a:rPr lang="en-US" sz="3600" dirty="0" err="1" smtClean="0"/>
              <a:t>định</a:t>
            </a:r>
            <a:endParaRPr lang="vi-VN" sz="3600" dirty="0"/>
          </a:p>
        </p:txBody>
      </p:sp>
      <p:sp>
        <p:nvSpPr>
          <p:cNvPr id="8" name="TextBox 7"/>
          <p:cNvSpPr txBox="1"/>
          <p:nvPr/>
        </p:nvSpPr>
        <p:spPr>
          <a:xfrm>
            <a:off x="313759" y="1155939"/>
            <a:ext cx="3613355" cy="461665"/>
          </a:xfrm>
          <a:prstGeom prst="rect">
            <a:avLst/>
          </a:prstGeom>
          <a:noFill/>
        </p:spPr>
        <p:txBody>
          <a:bodyPr wrap="square" rtlCol="0">
            <a:spAutoFit/>
          </a:bodyPr>
          <a:lstStyle/>
          <a:p>
            <a:r>
              <a:rPr lang="en-US" sz="2400" dirty="0" smtClean="0"/>
              <a:t>1.2 </a:t>
            </a:r>
            <a:r>
              <a:rPr lang="en-US" sz="2400" dirty="0" err="1" smtClean="0"/>
              <a:t>Phân</a:t>
            </a:r>
            <a:r>
              <a:rPr lang="en-US" sz="2400" dirty="0" smtClean="0"/>
              <a:t> </a:t>
            </a:r>
            <a:r>
              <a:rPr lang="en-US" sz="2400" dirty="0" err="1" smtClean="0"/>
              <a:t>loại</a:t>
            </a:r>
            <a:endParaRPr lang="vi-VN" sz="2400" dirty="0"/>
          </a:p>
        </p:txBody>
      </p:sp>
      <p:sp>
        <p:nvSpPr>
          <p:cNvPr id="9" name="Rectangle 8"/>
          <p:cNvSpPr/>
          <p:nvPr/>
        </p:nvSpPr>
        <p:spPr>
          <a:xfrm>
            <a:off x="455509" y="2245549"/>
            <a:ext cx="10778548" cy="2677656"/>
          </a:xfrm>
          <a:prstGeom prst="rect">
            <a:avLst/>
          </a:prstGeom>
        </p:spPr>
        <p:txBody>
          <a:bodyPr wrap="square">
            <a:spAutoFit/>
          </a:bodyPr>
          <a:lstStyle/>
          <a:p>
            <a:pPr marL="342900" indent="-342900">
              <a:buFont typeface="Courier New" panose="02070309020205020404" pitchFamily="49" charset="0"/>
              <a:buChar char="o"/>
            </a:pPr>
            <a:r>
              <a:rPr lang="vi-VN" sz="2400" b="1" dirty="0">
                <a:solidFill>
                  <a:srgbClr val="202122"/>
                </a:solidFill>
                <a:latin typeface="Arial (Body)"/>
              </a:rPr>
              <a:t>Cây hồi quy</a:t>
            </a:r>
            <a:r>
              <a:rPr lang="vi-VN" sz="2400" dirty="0">
                <a:solidFill>
                  <a:srgbClr val="202122"/>
                </a:solidFill>
                <a:latin typeface="Arial (Body)"/>
              </a:rPr>
              <a:t> (</a:t>
            </a:r>
            <a:r>
              <a:rPr lang="vi-VN" sz="2400" i="1" dirty="0">
                <a:solidFill>
                  <a:srgbClr val="202122"/>
                </a:solidFill>
                <a:latin typeface="Arial (Body)"/>
              </a:rPr>
              <a:t>Regression tree</a:t>
            </a:r>
            <a:r>
              <a:rPr lang="vi-VN" sz="2400" dirty="0">
                <a:solidFill>
                  <a:srgbClr val="202122"/>
                </a:solidFill>
                <a:latin typeface="Arial (Body)"/>
              </a:rPr>
              <a:t>) ước lượng các hàm giá có giá trị là số thực thay vì được sử dụng cho các nhiệm vụ phân loại. </a:t>
            </a:r>
            <a:r>
              <a:rPr lang="vi-VN" sz="2400" dirty="0" smtClean="0">
                <a:solidFill>
                  <a:srgbClr val="202122"/>
                </a:solidFill>
                <a:latin typeface="Arial (Body)"/>
              </a:rPr>
              <a:t>(</a:t>
            </a:r>
            <a:r>
              <a:rPr lang="vi-VN" sz="2400" dirty="0">
                <a:solidFill>
                  <a:srgbClr val="202122"/>
                </a:solidFill>
                <a:latin typeface="Arial (Body)"/>
              </a:rPr>
              <a:t>ví dụ: ước tính giá một ngôi nhà hoặc khoảng thời gian một bệnh nhân nằm viện</a:t>
            </a:r>
            <a:r>
              <a:rPr lang="vi-VN" sz="2400" dirty="0" smtClean="0">
                <a:solidFill>
                  <a:srgbClr val="202122"/>
                </a:solidFill>
                <a:latin typeface="Arial (Body)"/>
              </a:rPr>
              <a:t>).</a:t>
            </a:r>
          </a:p>
          <a:p>
            <a:pPr marL="342900" indent="-342900">
              <a:buFont typeface="Courier New" panose="02070309020205020404" pitchFamily="49" charset="0"/>
              <a:buChar char="o"/>
            </a:pPr>
            <a:endParaRPr lang="vi-VN" sz="2400" dirty="0">
              <a:solidFill>
                <a:srgbClr val="202122"/>
              </a:solidFill>
              <a:latin typeface="Arial (Body)"/>
            </a:endParaRPr>
          </a:p>
          <a:p>
            <a:pPr marL="342900" indent="-342900">
              <a:buFont typeface="Courier New" panose="02070309020205020404" pitchFamily="49" charset="0"/>
              <a:buChar char="o"/>
            </a:pPr>
            <a:endParaRPr lang="vi-VN" sz="2400" dirty="0">
              <a:solidFill>
                <a:srgbClr val="202122"/>
              </a:solidFill>
              <a:latin typeface="Arial (Body)"/>
            </a:endParaRPr>
          </a:p>
          <a:p>
            <a:pPr marL="342900" indent="-342900">
              <a:buFont typeface="Courier New" panose="02070309020205020404" pitchFamily="49" charset="0"/>
              <a:buChar char="o"/>
            </a:pPr>
            <a:r>
              <a:rPr lang="vi-VN" sz="2400" b="1" dirty="0">
                <a:solidFill>
                  <a:srgbClr val="202122"/>
                </a:solidFill>
                <a:latin typeface="Arial (Body)"/>
              </a:rPr>
              <a:t>Cây phân loại</a:t>
            </a:r>
            <a:r>
              <a:rPr lang="vi-VN" sz="2400" dirty="0">
                <a:solidFill>
                  <a:srgbClr val="202122"/>
                </a:solidFill>
                <a:latin typeface="Arial (Body)"/>
              </a:rPr>
              <a:t> (</a:t>
            </a:r>
            <a:r>
              <a:rPr lang="vi-VN" sz="2400" i="1" dirty="0">
                <a:solidFill>
                  <a:srgbClr val="202122"/>
                </a:solidFill>
                <a:latin typeface="Arial (Body)"/>
              </a:rPr>
              <a:t>Classification tree</a:t>
            </a:r>
            <a:r>
              <a:rPr lang="vi-VN" sz="2400" dirty="0">
                <a:solidFill>
                  <a:srgbClr val="202122"/>
                </a:solidFill>
                <a:latin typeface="Arial (Body)"/>
              </a:rPr>
              <a:t>), nếu </a:t>
            </a:r>
            <a:r>
              <a:rPr lang="vi-VN" sz="2400" i="1" dirty="0">
                <a:solidFill>
                  <a:srgbClr val="202122"/>
                </a:solidFill>
                <a:latin typeface="Arial (Body)"/>
              </a:rPr>
              <a:t>y</a:t>
            </a:r>
            <a:r>
              <a:rPr lang="vi-VN" sz="2400" dirty="0">
                <a:solidFill>
                  <a:srgbClr val="202122"/>
                </a:solidFill>
                <a:latin typeface="Arial (Body)"/>
              </a:rPr>
              <a:t> là một biến phân loại như: giới tính (nam hay nữ), kết quả của một trận đấu (thắng hay thua).</a:t>
            </a:r>
          </a:p>
        </p:txBody>
      </p:sp>
    </p:spTree>
    <p:extLst>
      <p:ext uri="{BB962C8B-B14F-4D97-AF65-F5344CB8AC3E}">
        <p14:creationId xmlns:p14="http://schemas.microsoft.com/office/powerpoint/2010/main" val="270486179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513574" y="-58976"/>
            <a:ext cx="1140542" cy="811144"/>
            <a:chOff x="11513574" y="-58976"/>
            <a:chExt cx="1140542" cy="811144"/>
          </a:xfrm>
        </p:grpSpPr>
        <p:sp>
          <p:nvSpPr>
            <p:cNvPr id="5" name="Rectangle 4"/>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6" name="TextBox 5"/>
            <p:cNvSpPr txBox="1"/>
            <p:nvPr/>
          </p:nvSpPr>
          <p:spPr>
            <a:xfrm flipH="1">
              <a:off x="11661056" y="0"/>
              <a:ext cx="658761" cy="707886"/>
            </a:xfrm>
            <a:prstGeom prst="rect">
              <a:avLst/>
            </a:prstGeom>
            <a:noFill/>
          </p:spPr>
          <p:txBody>
            <a:bodyPr wrap="square" rtlCol="0">
              <a:spAutoFit/>
            </a:bodyPr>
            <a:lstStyle/>
            <a:p>
              <a:r>
                <a:rPr lang="en-US" sz="4000" b="1" spc="50" dirty="0">
                  <a:ln w="0"/>
                  <a:solidFill>
                    <a:schemeClr val="bg2"/>
                  </a:solidFill>
                  <a:effectLst>
                    <a:innerShdw blurRad="63500" dist="50800" dir="13500000">
                      <a:srgbClr val="000000">
                        <a:alpha val="50000"/>
                      </a:srgbClr>
                    </a:innerShdw>
                  </a:effectLst>
                  <a:latin typeface=".VnArabiaH" panose="020B7200000000000000" pitchFamily="34" charset="0"/>
                </a:rPr>
                <a:t>4</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7" name="TextBox 6"/>
          <p:cNvSpPr txBox="1"/>
          <p:nvPr/>
        </p:nvSpPr>
        <p:spPr>
          <a:xfrm>
            <a:off x="280219" y="486697"/>
            <a:ext cx="3613355" cy="646331"/>
          </a:xfrm>
          <a:prstGeom prst="rect">
            <a:avLst/>
          </a:prstGeom>
          <a:noFill/>
        </p:spPr>
        <p:txBody>
          <a:bodyPr wrap="square" rtlCol="0">
            <a:spAutoFit/>
          </a:bodyPr>
          <a:lstStyle/>
          <a:p>
            <a:r>
              <a:rPr lang="en-US" sz="3600" dirty="0" smtClean="0"/>
              <a:t>1. </a:t>
            </a:r>
            <a:r>
              <a:rPr lang="en-US" sz="3600" dirty="0" err="1" smtClean="0"/>
              <a:t>Cây</a:t>
            </a:r>
            <a:r>
              <a:rPr lang="en-US" sz="3600" dirty="0" smtClean="0"/>
              <a:t> </a:t>
            </a:r>
            <a:r>
              <a:rPr lang="en-US" sz="3600" dirty="0" err="1" smtClean="0"/>
              <a:t>quyết</a:t>
            </a:r>
            <a:r>
              <a:rPr lang="en-US" sz="3600" dirty="0" smtClean="0"/>
              <a:t> </a:t>
            </a:r>
            <a:r>
              <a:rPr lang="en-US" sz="3600" dirty="0" err="1" smtClean="0"/>
              <a:t>định</a:t>
            </a:r>
            <a:endParaRPr lang="vi-VN" sz="3600" dirty="0"/>
          </a:p>
        </p:txBody>
      </p:sp>
      <p:sp>
        <p:nvSpPr>
          <p:cNvPr id="8" name="TextBox 7"/>
          <p:cNvSpPr txBox="1"/>
          <p:nvPr/>
        </p:nvSpPr>
        <p:spPr>
          <a:xfrm>
            <a:off x="313759" y="1155939"/>
            <a:ext cx="5283000" cy="461665"/>
          </a:xfrm>
          <a:prstGeom prst="rect">
            <a:avLst/>
          </a:prstGeom>
          <a:noFill/>
        </p:spPr>
        <p:txBody>
          <a:bodyPr wrap="square" rtlCol="0">
            <a:spAutoFit/>
          </a:bodyPr>
          <a:lstStyle/>
          <a:p>
            <a:r>
              <a:rPr lang="en-US" sz="2400" dirty="0" smtClean="0"/>
              <a:t>1.3 </a:t>
            </a:r>
            <a:r>
              <a:rPr lang="en-US" sz="2400" dirty="0" err="1" smtClean="0"/>
              <a:t>cách</a:t>
            </a:r>
            <a:r>
              <a:rPr lang="en-US" sz="2400" dirty="0" smtClean="0"/>
              <a:t> </a:t>
            </a:r>
            <a:r>
              <a:rPr lang="en-US" sz="2400" dirty="0" err="1" smtClean="0"/>
              <a:t>xây</a:t>
            </a:r>
            <a:r>
              <a:rPr lang="en-US" sz="2400" dirty="0" smtClean="0"/>
              <a:t> </a:t>
            </a:r>
            <a:r>
              <a:rPr lang="en-US" sz="2400" dirty="0" err="1" smtClean="0"/>
              <a:t>dựng</a:t>
            </a:r>
            <a:r>
              <a:rPr lang="en-US" sz="2400" dirty="0" smtClean="0"/>
              <a:t> 1 </a:t>
            </a:r>
            <a:r>
              <a:rPr lang="en-US" sz="2400" dirty="0" err="1" smtClean="0"/>
              <a:t>cây</a:t>
            </a:r>
            <a:r>
              <a:rPr lang="en-US" sz="2400" dirty="0" smtClean="0"/>
              <a:t> </a:t>
            </a:r>
            <a:r>
              <a:rPr lang="en-US" sz="2400" dirty="0" err="1" smtClean="0"/>
              <a:t>quyết</a:t>
            </a:r>
            <a:r>
              <a:rPr lang="en-US" sz="2400" dirty="0" smtClean="0"/>
              <a:t> </a:t>
            </a:r>
            <a:r>
              <a:rPr lang="en-US" sz="2400" dirty="0" err="1" smtClean="0"/>
              <a:t>định</a:t>
            </a:r>
            <a:endParaRPr lang="vi-VN" sz="2400" dirty="0"/>
          </a:p>
        </p:txBody>
      </p:sp>
      <p:sp>
        <p:nvSpPr>
          <p:cNvPr id="9" name="Rectangle 8"/>
          <p:cNvSpPr/>
          <p:nvPr/>
        </p:nvSpPr>
        <p:spPr>
          <a:xfrm>
            <a:off x="455509" y="2245549"/>
            <a:ext cx="10778548" cy="461665"/>
          </a:xfrm>
          <a:prstGeom prst="rect">
            <a:avLst/>
          </a:prstGeom>
        </p:spPr>
        <p:txBody>
          <a:bodyPr wrap="square">
            <a:spAutoFit/>
          </a:bodyPr>
          <a:lstStyle/>
          <a:p>
            <a:pPr marL="342900" indent="-342900">
              <a:buFont typeface="Courier New" panose="02070309020205020404" pitchFamily="49" charset="0"/>
              <a:buChar char="o"/>
            </a:pPr>
            <a:endParaRPr lang="vi-VN" sz="2400" dirty="0">
              <a:solidFill>
                <a:srgbClr val="202122"/>
              </a:solidFill>
              <a:latin typeface="Arial (Body)"/>
            </a:endParaRPr>
          </a:p>
        </p:txBody>
      </p:sp>
      <p:sp>
        <p:nvSpPr>
          <p:cNvPr id="2" name="Rectangle 1"/>
          <p:cNvSpPr/>
          <p:nvPr/>
        </p:nvSpPr>
        <p:spPr>
          <a:xfrm>
            <a:off x="455509" y="1982073"/>
            <a:ext cx="6623208" cy="3216265"/>
          </a:xfrm>
          <a:prstGeom prst="rect">
            <a:avLst/>
          </a:prstGeom>
        </p:spPr>
        <p:txBody>
          <a:bodyPr wrap="square">
            <a:spAutoFit/>
          </a:bodyPr>
          <a:lstStyle/>
          <a:p>
            <a:pPr algn="just"/>
            <a:r>
              <a:rPr lang="vi-VN" sz="2000" b="1" dirty="0">
                <a:solidFill>
                  <a:srgbClr val="222222"/>
                </a:solidFill>
                <a:latin typeface="Verdana" panose="020B0604030504040204" pitchFamily="34" charset="0"/>
              </a:rPr>
              <a:t>Bước 1.</a:t>
            </a:r>
            <a:r>
              <a:rPr lang="vi-VN" sz="2000" dirty="0">
                <a:solidFill>
                  <a:srgbClr val="222222"/>
                </a:solidFill>
                <a:latin typeface="Verdana" panose="020B0604030504040204" pitchFamily="34" charset="0"/>
              </a:rPr>
              <a:t> Chọn thuộc tính “tốt” nhất bằng một độ đo đã định trước</a:t>
            </a:r>
          </a:p>
          <a:p>
            <a:pPr algn="just"/>
            <a:r>
              <a:rPr lang="vi-VN" sz="2000" b="1" dirty="0">
                <a:solidFill>
                  <a:srgbClr val="222222"/>
                </a:solidFill>
                <a:latin typeface="Verdana" panose="020B0604030504040204" pitchFamily="34" charset="0"/>
              </a:rPr>
              <a:t>Bước 2. </a:t>
            </a:r>
            <a:r>
              <a:rPr lang="vi-VN" sz="2000" dirty="0">
                <a:solidFill>
                  <a:srgbClr val="222222"/>
                </a:solidFill>
                <a:latin typeface="Verdana" panose="020B0604030504040204" pitchFamily="34" charset="0"/>
              </a:rPr>
              <a:t>Phát triển cây bằng việc thêm các nhánh tương ứng với từng giá trị của thuộc tính đã chọn</a:t>
            </a:r>
          </a:p>
          <a:p>
            <a:r>
              <a:rPr lang="vi-VN" sz="2300" b="1" dirty="0">
                <a:solidFill>
                  <a:srgbClr val="222222"/>
                </a:solidFill>
                <a:latin typeface="Verdana" panose="020B0604030504040204" pitchFamily="34" charset="0"/>
              </a:rPr>
              <a:t>Bước</a:t>
            </a:r>
            <a:r>
              <a:rPr lang="vi-VN" sz="2000" b="1" dirty="0">
                <a:solidFill>
                  <a:srgbClr val="222222"/>
                </a:solidFill>
                <a:latin typeface="Verdana" panose="020B0604030504040204" pitchFamily="34" charset="0"/>
              </a:rPr>
              <a:t> 3. </a:t>
            </a:r>
            <a:r>
              <a:rPr lang="vi-VN" sz="2000" dirty="0">
                <a:solidFill>
                  <a:srgbClr val="222222"/>
                </a:solidFill>
                <a:latin typeface="Verdana" panose="020B0604030504040204" pitchFamily="34" charset="0"/>
              </a:rPr>
              <a:t>Sắp xếp, phân chia tập dữ liệu đào tạo tới </a:t>
            </a:r>
            <a:r>
              <a:rPr lang="vi-VN" sz="2000" dirty="0" smtClean="0">
                <a:solidFill>
                  <a:srgbClr val="222222"/>
                </a:solidFill>
                <a:latin typeface="Verdana" panose="020B0604030504040204" pitchFamily="34" charset="0"/>
              </a:rPr>
              <a:t>node con</a:t>
            </a:r>
            <a:r>
              <a:rPr lang="vi-VN" sz="2000" dirty="0">
                <a:solidFill>
                  <a:srgbClr val="222222"/>
                </a:solidFill>
                <a:latin typeface="Verdana" panose="020B0604030504040204" pitchFamily="34" charset="0"/>
              </a:rPr>
              <a:t/>
            </a:r>
            <a:br>
              <a:rPr lang="vi-VN" sz="2000" dirty="0">
                <a:solidFill>
                  <a:srgbClr val="222222"/>
                </a:solidFill>
                <a:latin typeface="Verdana" panose="020B0604030504040204" pitchFamily="34" charset="0"/>
              </a:rPr>
            </a:br>
            <a:r>
              <a:rPr lang="vi-VN" sz="2000" b="1" dirty="0">
                <a:solidFill>
                  <a:srgbClr val="222222"/>
                </a:solidFill>
                <a:latin typeface="Verdana" panose="020B0604030504040204" pitchFamily="34" charset="0"/>
              </a:rPr>
              <a:t>bước 4.</a:t>
            </a:r>
            <a:r>
              <a:rPr lang="vi-VN" sz="2000" dirty="0">
                <a:solidFill>
                  <a:srgbClr val="222222"/>
                </a:solidFill>
                <a:latin typeface="Verdana" panose="020B0604030504040204" pitchFamily="34" charset="0"/>
              </a:rPr>
              <a:t> Nếu các ví dụ được phân lớp rõ ràng thì dừng.</a:t>
            </a:r>
          </a:p>
          <a:p>
            <a:pPr algn="just"/>
            <a:r>
              <a:rPr lang="vi-VN" sz="2000" b="1" dirty="0">
                <a:solidFill>
                  <a:srgbClr val="222222"/>
                </a:solidFill>
                <a:latin typeface="Verdana" panose="020B0604030504040204" pitchFamily="34" charset="0"/>
              </a:rPr>
              <a:t>Ngược lại:</a:t>
            </a:r>
            <a:r>
              <a:rPr lang="vi-VN" sz="2000" dirty="0">
                <a:solidFill>
                  <a:srgbClr val="222222"/>
                </a:solidFill>
                <a:latin typeface="Verdana" panose="020B0604030504040204" pitchFamily="34" charset="0"/>
              </a:rPr>
              <a:t> lặp lại bước 1 tới bước 4 cho từng node con</a:t>
            </a:r>
            <a:endParaRPr lang="vi-VN" sz="2000" b="0" i="0" dirty="0">
              <a:solidFill>
                <a:srgbClr val="222222"/>
              </a:solidFill>
              <a:effectLst/>
              <a:latin typeface="Verdana" panose="020B0604030504040204" pitchFamily="34" charset="0"/>
            </a:endParaRPr>
          </a:p>
        </p:txBody>
      </p:sp>
      <p:pic>
        <p:nvPicPr>
          <p:cNvPr id="4098" name="Picture 2" descr="Hình ảnh trực quan về thuật toán Decision Tree - Cây quyết định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975" y="1982073"/>
            <a:ext cx="4794201" cy="321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77044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6" y="0"/>
              <a:ext cx="658761" cy="707886"/>
            </a:xfrm>
            <a:prstGeom prst="rect">
              <a:avLst/>
            </a:prstGeom>
            <a:noFill/>
          </p:spPr>
          <p:txBody>
            <a:bodyPr wrap="square" rtlCol="0">
              <a:spAutoFit/>
            </a:bodyPr>
            <a:lstStyle/>
            <a:p>
              <a:r>
                <a:rPr lang="en-US" sz="4000" b="1" spc="50" dirty="0">
                  <a:ln w="0"/>
                  <a:solidFill>
                    <a:schemeClr val="bg2"/>
                  </a:solidFill>
                  <a:effectLst>
                    <a:innerShdw blurRad="63500" dist="50800" dir="13500000">
                      <a:srgbClr val="000000">
                        <a:alpha val="50000"/>
                      </a:srgbClr>
                    </a:innerShdw>
                  </a:effectLst>
                  <a:latin typeface=".VnArabiaH" panose="020B7200000000000000" pitchFamily="34" charset="0"/>
                </a:rPr>
                <a:t>5</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9" name="TextBox 8"/>
          <p:cNvSpPr txBox="1"/>
          <p:nvPr/>
        </p:nvSpPr>
        <p:spPr>
          <a:xfrm>
            <a:off x="280219" y="486697"/>
            <a:ext cx="3613355" cy="646331"/>
          </a:xfrm>
          <a:prstGeom prst="rect">
            <a:avLst/>
          </a:prstGeom>
          <a:noFill/>
        </p:spPr>
        <p:txBody>
          <a:bodyPr wrap="square" rtlCol="0">
            <a:spAutoFit/>
          </a:bodyPr>
          <a:lstStyle/>
          <a:p>
            <a:r>
              <a:rPr lang="en-US" sz="3600" dirty="0"/>
              <a:t>2</a:t>
            </a:r>
            <a:r>
              <a:rPr lang="en-US" sz="3600" dirty="0" smtClean="0"/>
              <a:t>. </a:t>
            </a:r>
            <a:r>
              <a:rPr lang="en-US" sz="3600" dirty="0" err="1" smtClean="0"/>
              <a:t>Thuật</a:t>
            </a:r>
            <a:r>
              <a:rPr lang="en-US" sz="3600" dirty="0" smtClean="0"/>
              <a:t> </a:t>
            </a:r>
            <a:r>
              <a:rPr lang="en-US" sz="3600" dirty="0" err="1" smtClean="0"/>
              <a:t>toán</a:t>
            </a:r>
            <a:r>
              <a:rPr lang="en-US" sz="3600" dirty="0" smtClean="0"/>
              <a:t> ID3</a:t>
            </a:r>
            <a:endParaRPr lang="vi-VN" sz="3600" dirty="0"/>
          </a:p>
        </p:txBody>
      </p:sp>
      <p:sp>
        <p:nvSpPr>
          <p:cNvPr id="10" name="TextBox 9"/>
          <p:cNvSpPr txBox="1"/>
          <p:nvPr/>
        </p:nvSpPr>
        <p:spPr>
          <a:xfrm>
            <a:off x="313759" y="1155939"/>
            <a:ext cx="5329331" cy="461665"/>
          </a:xfrm>
          <a:prstGeom prst="rect">
            <a:avLst/>
          </a:prstGeom>
          <a:noFill/>
        </p:spPr>
        <p:txBody>
          <a:bodyPr wrap="square" rtlCol="0">
            <a:spAutoFit/>
          </a:bodyPr>
          <a:lstStyle/>
          <a:p>
            <a:r>
              <a:rPr lang="en-US" sz="2400" dirty="0" smtClean="0"/>
              <a:t>1.1.Giới </a:t>
            </a:r>
            <a:r>
              <a:rPr lang="en-US" sz="2400" dirty="0" err="1" smtClean="0"/>
              <a:t>thiệu</a:t>
            </a:r>
            <a:endParaRPr lang="vi-VN" sz="2400" dirty="0"/>
          </a:p>
        </p:txBody>
      </p:sp>
      <p:sp>
        <p:nvSpPr>
          <p:cNvPr id="11" name="Rectangle 10"/>
          <p:cNvSpPr/>
          <p:nvPr/>
        </p:nvSpPr>
        <p:spPr>
          <a:xfrm>
            <a:off x="542169" y="1991261"/>
            <a:ext cx="10201841" cy="738664"/>
          </a:xfrm>
          <a:prstGeom prst="rect">
            <a:avLst/>
          </a:prstGeom>
        </p:spPr>
        <p:txBody>
          <a:bodyPr wrap="square">
            <a:spAutoFit/>
          </a:bodyPr>
          <a:lstStyle/>
          <a:p>
            <a:r>
              <a:rPr lang="vi-VN" sz="2200" dirty="0" smtClean="0">
                <a:solidFill>
                  <a:sysClr val="windowText" lastClr="000000"/>
                </a:solidFill>
              </a:rPr>
              <a:t>	</a:t>
            </a:r>
            <a:r>
              <a:rPr lang="vi-VN" sz="2000" dirty="0" smtClean="0">
                <a:solidFill>
                  <a:sysClr val="windowText" lastClr="000000"/>
                </a:solidFill>
              </a:rPr>
              <a:t>Giải </a:t>
            </a:r>
            <a:r>
              <a:rPr lang="vi-VN" sz="2000" dirty="0">
                <a:solidFill>
                  <a:sysClr val="windowText" lastClr="000000"/>
                </a:solidFill>
              </a:rPr>
              <a:t>thuật ID3 </a:t>
            </a:r>
            <a:r>
              <a:rPr lang="vi-VN" sz="2000" dirty="0" smtClean="0">
                <a:solidFill>
                  <a:sysClr val="windowText" lastClr="000000"/>
                </a:solidFill>
              </a:rPr>
              <a:t>(</a:t>
            </a:r>
            <a:r>
              <a:rPr lang="vi-VN" dirty="0"/>
              <a:t>Iterative Dichotomiser </a:t>
            </a:r>
            <a:r>
              <a:rPr lang="vi-VN" dirty="0" smtClean="0"/>
              <a:t>3</a:t>
            </a:r>
            <a:r>
              <a:rPr lang="vi-VN" sz="2000" dirty="0" smtClean="0">
                <a:solidFill>
                  <a:sysClr val="windowText" lastClr="000000"/>
                </a:solidFill>
              </a:rPr>
              <a:t>) </a:t>
            </a:r>
            <a:r>
              <a:rPr lang="vi-VN" sz="2000" dirty="0">
                <a:solidFill>
                  <a:sysClr val="windowText" lastClr="000000"/>
                </a:solidFill>
              </a:rPr>
              <a:t>được phát triển bởi Quinlan trong AI và Breiman, Friedman, Olsen và Stone trong thống </a:t>
            </a:r>
            <a:r>
              <a:rPr lang="vi-VN" sz="2000" dirty="0" smtClean="0">
                <a:solidFill>
                  <a:sysClr val="windowText" lastClr="000000"/>
                </a:solidFill>
              </a:rPr>
              <a:t>kê.</a:t>
            </a:r>
            <a:endParaRPr lang="vi-VN" sz="2000" dirty="0">
              <a:solidFill>
                <a:sysClr val="windowText" lastClr="000000"/>
              </a:solidFill>
            </a:endParaRPr>
          </a:p>
        </p:txBody>
      </p:sp>
      <p:sp>
        <p:nvSpPr>
          <p:cNvPr id="2" name="Rectangle 1"/>
          <p:cNvSpPr/>
          <p:nvPr/>
        </p:nvSpPr>
        <p:spPr>
          <a:xfrm>
            <a:off x="542169" y="3103582"/>
            <a:ext cx="10201841" cy="1015663"/>
          </a:xfrm>
          <a:prstGeom prst="rect">
            <a:avLst/>
          </a:prstGeom>
        </p:spPr>
        <p:txBody>
          <a:bodyPr wrap="square">
            <a:spAutoFit/>
          </a:bodyPr>
          <a:lstStyle/>
          <a:p>
            <a:pPr algn="just"/>
            <a:r>
              <a:rPr lang="vi-VN" sz="2000" dirty="0" smtClean="0">
                <a:solidFill>
                  <a:sysClr val="windowText" lastClr="000000"/>
                </a:solidFill>
              </a:rPr>
              <a:t>	ID3 </a:t>
            </a:r>
            <a:r>
              <a:rPr lang="vi-VN" sz="2000" dirty="0">
                <a:solidFill>
                  <a:sysClr val="windowText" lastClr="000000"/>
                </a:solidFill>
              </a:rPr>
              <a:t>biểu diễn các </a:t>
            </a:r>
            <a:r>
              <a:rPr lang="vi-VN" sz="2000" i="1" dirty="0">
                <a:solidFill>
                  <a:sysClr val="windowText" lastClr="000000"/>
                </a:solidFill>
              </a:rPr>
              <a:t>khái niệm</a:t>
            </a:r>
            <a:r>
              <a:rPr lang="vi-VN" sz="2000" dirty="0">
                <a:solidFill>
                  <a:sysClr val="windowText" lastClr="000000"/>
                </a:solidFill>
              </a:rPr>
              <a:t> (concept) ở dạng các cây quyết định (decision tree). Biểu diễn này cho phép chúng ta xác định phân loại của một đối tượng bằng cách kiểm tra các giá trị của nó trên một số thuộc tính nào đó.</a:t>
            </a:r>
          </a:p>
        </p:txBody>
      </p:sp>
    </p:spTree>
    <p:extLst>
      <p:ext uri="{BB962C8B-B14F-4D97-AF65-F5344CB8AC3E}">
        <p14:creationId xmlns:p14="http://schemas.microsoft.com/office/powerpoint/2010/main" val="113866361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219" y="486697"/>
            <a:ext cx="3613355" cy="646331"/>
          </a:xfrm>
          <a:prstGeom prst="rect">
            <a:avLst/>
          </a:prstGeom>
          <a:noFill/>
        </p:spPr>
        <p:txBody>
          <a:bodyPr wrap="square" rtlCol="0">
            <a:spAutoFit/>
          </a:bodyPr>
          <a:lstStyle/>
          <a:p>
            <a:r>
              <a:rPr lang="en-US" sz="3600" dirty="0"/>
              <a:t>2</a:t>
            </a:r>
            <a:r>
              <a:rPr lang="en-US" sz="3600" dirty="0" smtClean="0"/>
              <a:t>. </a:t>
            </a:r>
            <a:r>
              <a:rPr lang="en-US" sz="3600" dirty="0" err="1" smtClean="0"/>
              <a:t>Thuật</a:t>
            </a:r>
            <a:r>
              <a:rPr lang="en-US" sz="3600" dirty="0" smtClean="0"/>
              <a:t> </a:t>
            </a:r>
            <a:r>
              <a:rPr lang="en-US" sz="3600" dirty="0" err="1" smtClean="0"/>
              <a:t>toán</a:t>
            </a:r>
            <a:r>
              <a:rPr lang="en-US" sz="3600" dirty="0" smtClean="0"/>
              <a:t> ID3</a:t>
            </a:r>
            <a:endParaRPr lang="vi-VN" sz="3600" dirty="0"/>
          </a:p>
        </p:txBody>
      </p:sp>
      <p:sp>
        <p:nvSpPr>
          <p:cNvPr id="5" name="TextBox 4"/>
          <p:cNvSpPr txBox="1"/>
          <p:nvPr/>
        </p:nvSpPr>
        <p:spPr>
          <a:xfrm>
            <a:off x="313759" y="1155939"/>
            <a:ext cx="5329331" cy="830997"/>
          </a:xfrm>
          <a:prstGeom prst="rect">
            <a:avLst/>
          </a:prstGeom>
          <a:noFill/>
        </p:spPr>
        <p:txBody>
          <a:bodyPr wrap="square" rtlCol="0">
            <a:spAutoFit/>
          </a:bodyPr>
          <a:lstStyle/>
          <a:p>
            <a:r>
              <a:rPr lang="vi-VN" sz="2400" dirty="0" smtClean="0">
                <a:latin typeface="Calibri" panose="020F0502020204030204" pitchFamily="34" charset="0"/>
                <a:cs typeface="Calibri" panose="020F0502020204030204" pitchFamily="34" charset="0"/>
              </a:rPr>
              <a:t>2.2.Hàm </a:t>
            </a:r>
            <a:r>
              <a:rPr lang="vi-VN" sz="2400" dirty="0">
                <a:latin typeface="Calibri" panose="020F0502020204030204" pitchFamily="34" charset="0"/>
                <a:cs typeface="Calibri" panose="020F0502020204030204" pitchFamily="34" charset="0"/>
              </a:rPr>
              <a:t>số entropy</a:t>
            </a:r>
          </a:p>
          <a:p>
            <a:endParaRPr lang="vi-VN"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313759" y="1830013"/>
                <a:ext cx="10800931" cy="2056332"/>
              </a:xfrm>
              <a:prstGeom prst="rect">
                <a:avLst/>
              </a:prstGeom>
            </p:spPr>
            <p:txBody>
              <a:bodyPr wrap="square">
                <a:spAutoFit/>
              </a:bodyPr>
              <a:lstStyle/>
              <a:p>
                <a:pPr>
                  <a:lnSpc>
                    <a:spcPct val="150000"/>
                  </a:lnSpc>
                </a:pPr>
                <a:r>
                  <a:rPr lang="vi-VN" sz="2000" dirty="0" smtClean="0">
                    <a:solidFill>
                      <a:srgbClr val="000000"/>
                    </a:solidFill>
                  </a:rPr>
                  <a:t>Cho một phân phối xác suất của một biến rời rạc  </a:t>
                </a:r>
                <a:r>
                  <a:rPr lang="vi-VN" b="1" dirty="0" smtClean="0"/>
                  <a:t>x </a:t>
                </a:r>
                <a:r>
                  <a:rPr lang="vi-VN" sz="2000" dirty="0" smtClean="0">
                    <a:solidFill>
                      <a:srgbClr val="000000"/>
                    </a:solidFill>
                  </a:rPr>
                  <a:t>có </a:t>
                </a:r>
                <a:r>
                  <a:rPr lang="vi-VN" sz="2000" dirty="0">
                    <a:solidFill>
                      <a:srgbClr val="000000"/>
                    </a:solidFill>
                  </a:rPr>
                  <a:t>thể nhận nn giá trị khác nhau x1,x2,…,xnx1,x2,…,xn. Giả sử rằng xác suất để </a:t>
                </a:r>
                <a:r>
                  <a:rPr lang="vi-VN" sz="2000" b="1" dirty="0" smtClean="0">
                    <a:solidFill>
                      <a:srgbClr val="000000"/>
                    </a:solidFill>
                  </a:rPr>
                  <a:t>x</a:t>
                </a:r>
                <a:r>
                  <a:rPr lang="vi-VN" sz="2000" dirty="0">
                    <a:solidFill>
                      <a:srgbClr val="000000"/>
                    </a:solidFill>
                  </a:rPr>
                  <a:t> nhận các giá trị này là pi=p(x=xi)pi=p(x=xi) với 0≤pi≤1</a:t>
                </a:r>
                <a:r>
                  <a:rPr lang="vi-VN" sz="2000" dirty="0" smtClean="0">
                    <a:solidFill>
                      <a:srgbClr val="000000"/>
                    </a:solidFill>
                  </a:rPr>
                  <a:t>,</a:t>
                </a:r>
                <a14:m>
                  <m:oMath xmlns:m="http://schemas.openxmlformats.org/officeDocument/2006/math">
                    <m:nary>
                      <m:naryPr>
                        <m:chr m:val="∑"/>
                        <m:ctrlPr>
                          <a:rPr lang="vi-VN" sz="2500" i="1" smtClean="0">
                            <a:solidFill>
                              <a:srgbClr val="000000"/>
                            </a:solidFill>
                            <a:latin typeface="Cambria Math"/>
                          </a:rPr>
                        </m:ctrlPr>
                      </m:naryPr>
                      <m:sub>
                        <m:r>
                          <m:rPr>
                            <m:brk m:alnAt="23"/>
                          </m:rPr>
                          <a:rPr lang="vi-VN" sz="2500" b="0" i="1" smtClean="0">
                            <a:solidFill>
                              <a:srgbClr val="000000"/>
                            </a:solidFill>
                            <a:latin typeface="Cambria Math" panose="02040503050406030204" pitchFamily="18" charset="0"/>
                          </a:rPr>
                          <m:t>𝑖</m:t>
                        </m:r>
                        <m:r>
                          <a:rPr lang="vi-VN" sz="2500" b="0" i="1" smtClean="0">
                            <a:solidFill>
                              <a:srgbClr val="000000"/>
                            </a:solidFill>
                            <a:latin typeface="Cambria Math" panose="02040503050406030204" pitchFamily="18" charset="0"/>
                          </a:rPr>
                          <m:t>=</m:t>
                        </m:r>
                        <m:r>
                          <m:rPr>
                            <m:brk m:alnAt="23"/>
                          </m:rPr>
                          <a:rPr lang="vi-VN" sz="2500" b="0" i="1" smtClean="0">
                            <a:solidFill>
                              <a:srgbClr val="000000"/>
                            </a:solidFill>
                            <a:latin typeface="Cambria Math" panose="02040503050406030204" pitchFamily="18" charset="0"/>
                          </a:rPr>
                          <m:t>1</m:t>
                        </m:r>
                      </m:sub>
                      <m:sup>
                        <m:r>
                          <a:rPr lang="vi-VN" sz="2500" b="0" i="1" smtClean="0">
                            <a:solidFill>
                              <a:srgbClr val="000000"/>
                            </a:solidFill>
                            <a:latin typeface="Cambria Math" panose="02040503050406030204" pitchFamily="18" charset="0"/>
                          </a:rPr>
                          <m:t>𝑛</m:t>
                        </m:r>
                      </m:sup>
                      <m:e>
                        <m:r>
                          <a:rPr lang="vi-VN" sz="2500" b="0" i="1" smtClean="0">
                            <a:solidFill>
                              <a:srgbClr val="000000"/>
                            </a:solidFill>
                            <a:latin typeface="Cambria Math" panose="02040503050406030204" pitchFamily="18" charset="0"/>
                          </a:rPr>
                          <m:t>𝑝𝑖</m:t>
                        </m:r>
                        <m:r>
                          <a:rPr lang="vi-VN" sz="2500" b="0" i="1" smtClean="0">
                            <a:solidFill>
                              <a:srgbClr val="000000"/>
                            </a:solidFill>
                            <a:latin typeface="Cambria Math" panose="02040503050406030204" pitchFamily="18" charset="0"/>
                          </a:rPr>
                          <m:t>=</m:t>
                        </m:r>
                        <m:r>
                          <a:rPr lang="vi-VN" sz="2500" b="0" i="1" smtClean="0">
                            <a:solidFill>
                              <a:srgbClr val="000000"/>
                            </a:solidFill>
                            <a:latin typeface="Cambria Math" panose="02040503050406030204" pitchFamily="18" charset="0"/>
                          </a:rPr>
                          <m:t>1</m:t>
                        </m:r>
                      </m:e>
                    </m:nary>
                  </m:oMath>
                </a14:m>
                <a:r>
                  <a:rPr lang="vi-VN" sz="2000" dirty="0" smtClean="0">
                    <a:solidFill>
                      <a:srgbClr val="000000"/>
                    </a:solidFill>
                  </a:rPr>
                  <a:t>. </a:t>
                </a:r>
                <a:r>
                  <a:rPr lang="vi-VN" sz="2000" dirty="0">
                    <a:solidFill>
                      <a:srgbClr val="000000"/>
                    </a:solidFill>
                  </a:rPr>
                  <a:t>Ký hiệu phân phối này là p=(p1,p2,…,pn)p=(p1,p2,…,pn). Entropy của phân phối này được định nghĩa là</a:t>
                </a:r>
                <a:endParaRPr lang="vi-VN" sz="2000" dirty="0"/>
              </a:p>
            </p:txBody>
          </p:sp>
        </mc:Choice>
        <mc:Fallback xmlns="">
          <p:sp>
            <p:nvSpPr>
              <p:cNvPr id="7" name="Rectangle 6"/>
              <p:cNvSpPr>
                <a:spLocks noRot="1" noChangeAspect="1" noMove="1" noResize="1" noEditPoints="1" noAdjustHandles="1" noChangeArrowheads="1" noChangeShapeType="1" noTextEdit="1"/>
              </p:cNvSpPr>
              <p:nvPr/>
            </p:nvSpPr>
            <p:spPr>
              <a:xfrm>
                <a:off x="313759" y="1830013"/>
                <a:ext cx="10800931" cy="2056332"/>
              </a:xfrm>
              <a:prstGeom prst="rect">
                <a:avLst/>
              </a:prstGeom>
              <a:blipFill>
                <a:blip r:embed="rId2"/>
                <a:stretch>
                  <a:fillRect l="-564" b="-19231"/>
                </a:stretch>
              </a:blipFill>
            </p:spPr>
            <p:txBody>
              <a:bodyPr/>
              <a:lstStyle/>
              <a:p>
                <a:r>
                  <a:rPr lang="vi-VN">
                    <a:noFill/>
                  </a:rPr>
                  <a:t> </a:t>
                </a:r>
              </a:p>
            </p:txBody>
          </p:sp>
        </mc:Fallback>
      </mc:AlternateContent>
      <p:pic>
        <p:nvPicPr>
          <p:cNvPr id="8" name="Picture 7"/>
          <p:cNvPicPr>
            <a:picLocks noChangeAspect="1"/>
          </p:cNvPicPr>
          <p:nvPr/>
        </p:nvPicPr>
        <p:blipFill>
          <a:blip r:embed="rId3"/>
          <a:stretch>
            <a:fillRect/>
          </a:stretch>
        </p:blipFill>
        <p:spPr>
          <a:xfrm>
            <a:off x="2906701" y="4095093"/>
            <a:ext cx="4095315" cy="1249418"/>
          </a:xfrm>
          <a:prstGeom prst="rect">
            <a:avLst/>
          </a:prstGeom>
        </p:spPr>
      </p:pic>
      <p:sp>
        <p:nvSpPr>
          <p:cNvPr id="9" name="Rectangle 8"/>
          <p:cNvSpPr/>
          <p:nvPr/>
        </p:nvSpPr>
        <p:spPr>
          <a:xfrm>
            <a:off x="280219" y="5664442"/>
            <a:ext cx="10131973" cy="646331"/>
          </a:xfrm>
          <a:prstGeom prst="rect">
            <a:avLst/>
          </a:prstGeom>
        </p:spPr>
        <p:txBody>
          <a:bodyPr wrap="square">
            <a:spAutoFit/>
          </a:bodyPr>
          <a:lstStyle/>
          <a:p>
            <a:r>
              <a:rPr lang="vi-VN" dirty="0">
                <a:solidFill>
                  <a:srgbClr val="000000"/>
                </a:solidFill>
              </a:rPr>
              <a:t>trong đó </a:t>
            </a:r>
            <a:r>
              <a:rPr lang="vi-VN" dirty="0">
                <a:solidFill>
                  <a:srgbClr val="000000"/>
                </a:solidFill>
                <a:latin typeface="MJXc-TeX-main-R"/>
              </a:rPr>
              <a:t>log</a:t>
            </a:r>
            <a:r>
              <a:rPr lang="vi-VN" dirty="0">
                <a:solidFill>
                  <a:srgbClr val="000000"/>
                </a:solidFill>
              </a:rPr>
              <a:t>log là logarit tự nhiên (</a:t>
            </a:r>
            <a:r>
              <a:rPr lang="vi-VN" i="1" dirty="0">
                <a:solidFill>
                  <a:srgbClr val="000000"/>
                </a:solidFill>
              </a:rPr>
              <a:t>Một số tài liệu dùng logarit cơ số 2, nhưng giá trị của </a:t>
            </a:r>
            <a:r>
              <a:rPr lang="vi-VN" dirty="0">
                <a:solidFill>
                  <a:srgbClr val="000000"/>
                </a:solidFill>
                <a:latin typeface="MJXc-TeX-math-I"/>
              </a:rPr>
              <a:t>H</a:t>
            </a:r>
            <a:r>
              <a:rPr lang="vi-VN" dirty="0">
                <a:solidFill>
                  <a:srgbClr val="000000"/>
                </a:solidFill>
                <a:latin typeface="MJXc-TeX-main-R"/>
              </a:rPr>
              <a:t>(</a:t>
            </a:r>
            <a:r>
              <a:rPr lang="vi-VN" dirty="0">
                <a:solidFill>
                  <a:srgbClr val="000000"/>
                </a:solidFill>
                <a:latin typeface="MJXc-TeX-main-B"/>
              </a:rPr>
              <a:t>p</a:t>
            </a:r>
            <a:r>
              <a:rPr lang="vi-VN" dirty="0">
                <a:solidFill>
                  <a:srgbClr val="000000"/>
                </a:solidFill>
                <a:latin typeface="MJXc-TeX-main-R"/>
              </a:rPr>
              <a:t>)</a:t>
            </a:r>
            <a:r>
              <a:rPr lang="vi-VN" dirty="0">
                <a:solidFill>
                  <a:srgbClr val="000000"/>
                </a:solidFill>
              </a:rPr>
              <a:t>H(p)</a:t>
            </a:r>
            <a:r>
              <a:rPr lang="vi-VN" i="1" dirty="0">
                <a:solidFill>
                  <a:srgbClr val="000000"/>
                </a:solidFill>
              </a:rPr>
              <a:t> chỉ khác đi bằng cách nhân với một hằng số.</a:t>
            </a:r>
            <a:r>
              <a:rPr lang="vi-VN" dirty="0">
                <a:solidFill>
                  <a:srgbClr val="000000"/>
                </a:solidFill>
              </a:rPr>
              <a:t>) và quy ước </a:t>
            </a:r>
            <a:r>
              <a:rPr lang="vi-VN" dirty="0">
                <a:solidFill>
                  <a:srgbClr val="000000"/>
                </a:solidFill>
                <a:latin typeface="MJXc-TeX-main-R"/>
              </a:rPr>
              <a:t>0log(0)=0</a:t>
            </a:r>
            <a:r>
              <a:rPr lang="vi-VN" dirty="0">
                <a:solidFill>
                  <a:srgbClr val="000000"/>
                </a:solidFill>
              </a:rPr>
              <a:t>0log⁡(0)=0.</a:t>
            </a:r>
            <a:endParaRPr lang="vi-VN" dirty="0"/>
          </a:p>
        </p:txBody>
      </p:sp>
      <p:grpSp>
        <p:nvGrpSpPr>
          <p:cNvPr id="10" name="Group 9"/>
          <p:cNvGrpSpPr/>
          <p:nvPr/>
        </p:nvGrpSpPr>
        <p:grpSpPr>
          <a:xfrm>
            <a:off x="11513574" y="-58976"/>
            <a:ext cx="1140542" cy="811144"/>
            <a:chOff x="11513574" y="-58976"/>
            <a:chExt cx="1140542" cy="811144"/>
          </a:xfrm>
        </p:grpSpPr>
        <p:sp>
          <p:nvSpPr>
            <p:cNvPr id="11" name="Rectangle 10"/>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12" name="TextBox 11"/>
            <p:cNvSpPr txBox="1"/>
            <p:nvPr/>
          </p:nvSpPr>
          <p:spPr>
            <a:xfrm flipH="1">
              <a:off x="11661056" y="0"/>
              <a:ext cx="658761" cy="707886"/>
            </a:xfrm>
            <a:prstGeom prst="rect">
              <a:avLst/>
            </a:prstGeom>
            <a:noFill/>
          </p:spPr>
          <p:txBody>
            <a:bodyPr wrap="square" rtlCol="0">
              <a:spAutoFit/>
            </a:bodyPr>
            <a:lstStyle/>
            <a:p>
              <a:r>
                <a:rPr lang="en-US" sz="4000" b="1" spc="50" dirty="0">
                  <a:ln w="0"/>
                  <a:solidFill>
                    <a:schemeClr val="bg2"/>
                  </a:solidFill>
                  <a:effectLst>
                    <a:innerShdw blurRad="63500" dist="50800" dir="13500000">
                      <a:srgbClr val="000000">
                        <a:alpha val="50000"/>
                      </a:srgbClr>
                    </a:innerShdw>
                  </a:effectLst>
                  <a:latin typeface=".VnArabiaH" panose="020B7200000000000000" pitchFamily="34" charset="0"/>
                </a:rPr>
                <a:t>6</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2" name="TextBox 1"/>
          <p:cNvSpPr txBox="1"/>
          <p:nvPr/>
        </p:nvSpPr>
        <p:spPr>
          <a:xfrm>
            <a:off x="7173310" y="4524703"/>
            <a:ext cx="630621" cy="369332"/>
          </a:xfrm>
          <a:prstGeom prst="rect">
            <a:avLst/>
          </a:prstGeom>
          <a:noFill/>
        </p:spPr>
        <p:txBody>
          <a:bodyPr wrap="square" rtlCol="0">
            <a:spAutoFit/>
          </a:bodyPr>
          <a:lstStyle/>
          <a:p>
            <a:r>
              <a:rPr lang="vi-VN" dirty="0" smtClean="0"/>
              <a:t>(</a:t>
            </a:r>
            <a:r>
              <a:rPr lang="vi-VN" b="1" dirty="0" smtClean="0"/>
              <a:t>1</a:t>
            </a:r>
            <a:r>
              <a:rPr lang="vi-VN" dirty="0" smtClean="0"/>
              <a:t>)</a:t>
            </a:r>
            <a:endParaRPr lang="vi-VN" dirty="0"/>
          </a:p>
        </p:txBody>
      </p:sp>
    </p:spTree>
    <p:extLst>
      <p:ext uri="{BB962C8B-B14F-4D97-AF65-F5344CB8AC3E}">
        <p14:creationId xmlns:p14="http://schemas.microsoft.com/office/powerpoint/2010/main" val="238482738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759" y="1155939"/>
            <a:ext cx="5329331" cy="461665"/>
          </a:xfrm>
          <a:prstGeom prst="rect">
            <a:avLst/>
          </a:prstGeom>
          <a:noFill/>
        </p:spPr>
        <p:txBody>
          <a:bodyPr wrap="square" rtlCol="0">
            <a:spAutoFit/>
          </a:bodyPr>
          <a:lstStyle/>
          <a:p>
            <a:r>
              <a:rPr lang="en-US" sz="2400" dirty="0" smtClean="0"/>
              <a:t>2.3.công </a:t>
            </a:r>
            <a:r>
              <a:rPr lang="en-US" sz="2400" dirty="0" err="1" smtClean="0"/>
              <a:t>thức</a:t>
            </a:r>
            <a:r>
              <a:rPr lang="en-US" sz="2400" dirty="0" smtClean="0"/>
              <a:t> </a:t>
            </a:r>
            <a:r>
              <a:rPr lang="en-US" sz="2400" dirty="0" err="1" smtClean="0"/>
              <a:t>tính</a:t>
            </a:r>
            <a:r>
              <a:rPr lang="en-US" sz="2400" dirty="0" smtClean="0"/>
              <a:t> </a:t>
            </a:r>
            <a:r>
              <a:rPr lang="en-US" sz="2400" dirty="0" err="1" smtClean="0"/>
              <a:t>thuật</a:t>
            </a:r>
            <a:r>
              <a:rPr lang="en-US" sz="2400" dirty="0" smtClean="0"/>
              <a:t> </a:t>
            </a:r>
            <a:r>
              <a:rPr lang="en-US" sz="2400" dirty="0" err="1" smtClean="0"/>
              <a:t>toán</a:t>
            </a:r>
            <a:endParaRPr lang="vi-VN" sz="2400" dirty="0"/>
          </a:p>
        </p:txBody>
      </p:sp>
      <p:sp>
        <p:nvSpPr>
          <p:cNvPr id="5" name="TextBox 4"/>
          <p:cNvSpPr txBox="1"/>
          <p:nvPr/>
        </p:nvSpPr>
        <p:spPr>
          <a:xfrm>
            <a:off x="280219" y="486697"/>
            <a:ext cx="3613355" cy="646331"/>
          </a:xfrm>
          <a:prstGeom prst="rect">
            <a:avLst/>
          </a:prstGeom>
          <a:noFill/>
        </p:spPr>
        <p:txBody>
          <a:bodyPr wrap="square" rtlCol="0">
            <a:spAutoFit/>
          </a:bodyPr>
          <a:lstStyle/>
          <a:p>
            <a:r>
              <a:rPr lang="en-US" sz="3600" dirty="0"/>
              <a:t>2</a:t>
            </a:r>
            <a:r>
              <a:rPr lang="en-US" sz="3600" dirty="0" smtClean="0"/>
              <a:t>. </a:t>
            </a:r>
            <a:r>
              <a:rPr lang="en-US" sz="3600" dirty="0" err="1" smtClean="0"/>
              <a:t>Thuật</a:t>
            </a:r>
            <a:r>
              <a:rPr lang="en-US" sz="3600" dirty="0" smtClean="0"/>
              <a:t> </a:t>
            </a:r>
            <a:r>
              <a:rPr lang="en-US" sz="3600" dirty="0" err="1" smtClean="0"/>
              <a:t>toán</a:t>
            </a:r>
            <a:r>
              <a:rPr lang="en-US" sz="3600" dirty="0" smtClean="0"/>
              <a:t> ID3</a:t>
            </a:r>
            <a:endParaRPr lang="vi-VN" sz="3600" dirty="0"/>
          </a:p>
        </p:txBody>
      </p:sp>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a:ln w="0"/>
                  <a:solidFill>
                    <a:schemeClr val="bg2"/>
                  </a:solidFill>
                  <a:effectLst>
                    <a:innerShdw blurRad="63500" dist="50800" dir="13500000">
                      <a:srgbClr val="000000">
                        <a:alpha val="50000"/>
                      </a:srgbClr>
                    </a:innerShdw>
                  </a:effectLst>
                  <a:latin typeface=".VnArabiaH" panose="020B7200000000000000" pitchFamily="34" charset="0"/>
                </a:rPr>
                <a:t>7</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mc:AlternateContent xmlns:mc="http://schemas.openxmlformats.org/markup-compatibility/2006" xmlns:a14="http://schemas.microsoft.com/office/drawing/2010/main">
        <mc:Choice Requires="a14">
          <p:sp>
            <p:nvSpPr>
              <p:cNvPr id="2" name="Rectangle 1"/>
              <p:cNvSpPr/>
              <p:nvPr/>
            </p:nvSpPr>
            <p:spPr>
              <a:xfrm>
                <a:off x="313759" y="1786107"/>
                <a:ext cx="11347296" cy="1358770"/>
              </a:xfrm>
              <a:prstGeom prst="rect">
                <a:avLst/>
              </a:prstGeom>
            </p:spPr>
            <p:txBody>
              <a:bodyPr wrap="square">
                <a:spAutoFit/>
              </a:bodyPr>
              <a:lstStyle/>
              <a:p>
                <a:pPr marL="285750" indent="-285750">
                  <a:buFont typeface="Wingdings" panose="05000000000000000000" pitchFamily="2" charset="2"/>
                  <a:buChar char="v"/>
                </a:pPr>
                <a:r>
                  <a:rPr lang="vi-VN" dirty="0" smtClean="0">
                    <a:solidFill>
                      <a:srgbClr val="000000"/>
                    </a:solidFill>
                  </a:rPr>
                  <a:t>  Xét </a:t>
                </a:r>
                <a:r>
                  <a:rPr lang="vi-VN" dirty="0">
                    <a:solidFill>
                      <a:srgbClr val="000000"/>
                    </a:solidFill>
                  </a:rPr>
                  <a:t>một bài toán với </a:t>
                </a:r>
                <a:r>
                  <a:rPr lang="vi-VN" b="1" dirty="0">
                    <a:solidFill>
                      <a:srgbClr val="000000"/>
                    </a:solidFill>
                    <a:latin typeface="MJXc-TeX-math-I"/>
                  </a:rPr>
                  <a:t>C</a:t>
                </a:r>
                <a:r>
                  <a:rPr lang="vi-VN" dirty="0">
                    <a:solidFill>
                      <a:srgbClr val="000000"/>
                    </a:solidFill>
                  </a:rPr>
                  <a:t> class khác nhau. Giả sử ta đang làm việc với một </a:t>
                </a:r>
                <a:r>
                  <a:rPr lang="vi-VN" i="1" dirty="0">
                    <a:solidFill>
                      <a:srgbClr val="000000"/>
                    </a:solidFill>
                  </a:rPr>
                  <a:t>non-leaf node</a:t>
                </a:r>
                <a:r>
                  <a:rPr lang="vi-VN" dirty="0">
                    <a:solidFill>
                      <a:srgbClr val="000000"/>
                    </a:solidFill>
                  </a:rPr>
                  <a:t> với các điểm dữ liệu tạo thành một tập </a:t>
                </a:r>
                <a:r>
                  <a:rPr lang="vi-VN" b="1" dirty="0" smtClean="0">
                    <a:solidFill>
                      <a:srgbClr val="000000"/>
                    </a:solidFill>
                    <a:latin typeface="MJXc-TeX-cal-R"/>
                  </a:rPr>
                  <a:t>S</a:t>
                </a:r>
                <a:r>
                  <a:rPr lang="vi-VN" dirty="0">
                    <a:solidFill>
                      <a:srgbClr val="000000"/>
                    </a:solidFill>
                  </a:rPr>
                  <a:t> với số phần tử là </a:t>
                </a:r>
                <a:r>
                  <a:rPr lang="vi-VN" b="1" dirty="0">
                    <a:solidFill>
                      <a:srgbClr val="000000"/>
                    </a:solidFill>
                    <a:latin typeface="MJXc-TeX-main-R"/>
                  </a:rPr>
                  <a:t>|</a:t>
                </a:r>
                <a:r>
                  <a:rPr lang="vi-VN" b="1" dirty="0">
                    <a:solidFill>
                      <a:srgbClr val="000000"/>
                    </a:solidFill>
                    <a:latin typeface="MJXc-TeX-cal-R"/>
                  </a:rPr>
                  <a:t>S</a:t>
                </a:r>
                <a:r>
                  <a:rPr lang="vi-VN" b="1" dirty="0" smtClean="0">
                    <a:solidFill>
                      <a:srgbClr val="000000"/>
                    </a:solidFill>
                    <a:latin typeface="MJXc-TeX-main-R"/>
                  </a:rPr>
                  <a:t>|=N</a:t>
                </a:r>
                <a:r>
                  <a:rPr lang="vi-VN" b="1" dirty="0" smtClean="0">
                    <a:solidFill>
                      <a:srgbClr val="000000"/>
                    </a:solidFill>
                  </a:rPr>
                  <a:t>. </a:t>
                </a:r>
                <a:r>
                  <a:rPr lang="vi-VN" dirty="0">
                    <a:solidFill>
                      <a:srgbClr val="000000"/>
                    </a:solidFill>
                  </a:rPr>
                  <a:t>Giả sử thêm rằng trong số </a:t>
                </a:r>
                <a:r>
                  <a:rPr lang="vi-VN" b="1" dirty="0" smtClean="0">
                    <a:solidFill>
                      <a:srgbClr val="000000"/>
                    </a:solidFill>
                  </a:rPr>
                  <a:t>N</a:t>
                </a:r>
                <a:r>
                  <a:rPr lang="vi-VN" dirty="0">
                    <a:solidFill>
                      <a:srgbClr val="000000"/>
                    </a:solidFill>
                  </a:rPr>
                  <a:t> điểm dữ </a:t>
                </a:r>
                <a:r>
                  <a:rPr lang="vi-VN" dirty="0" smtClean="0">
                    <a:solidFill>
                      <a:srgbClr val="000000"/>
                    </a:solidFill>
                  </a:rPr>
                  <a:t>liệu này</a:t>
                </a:r>
                <a:r>
                  <a:rPr lang="vi-VN" dirty="0">
                    <a:solidFill>
                      <a:srgbClr val="000000"/>
                    </a:solidFill>
                  </a:rPr>
                  <a:t>, </a:t>
                </a:r>
                <a:r>
                  <a:rPr lang="vi-VN" dirty="0" smtClean="0">
                    <a:solidFill>
                      <a:srgbClr val="000000"/>
                    </a:solidFill>
                    <a:latin typeface="MJXc-TeX-math-I"/>
                  </a:rPr>
                  <a:t>Nc</a:t>
                </a:r>
                <a:r>
                  <a:rPr lang="vi-VN" dirty="0" smtClean="0">
                    <a:solidFill>
                      <a:srgbClr val="000000"/>
                    </a:solidFill>
                    <a:latin typeface="MJXc-TeX-main-R"/>
                  </a:rPr>
                  <a:t>,</a:t>
                </a:r>
                <a:r>
                  <a:rPr lang="vi-VN" dirty="0" smtClean="0">
                    <a:solidFill>
                      <a:srgbClr val="000000"/>
                    </a:solidFill>
                    <a:latin typeface="MJXc-TeX-math-I"/>
                  </a:rPr>
                  <a:t>C</a:t>
                </a:r>
                <a:r>
                  <a:rPr lang="vi-VN" dirty="0" smtClean="0">
                    <a:solidFill>
                      <a:srgbClr val="000000"/>
                    </a:solidFill>
                    <a:latin typeface="MJXc-TeX-main-R"/>
                  </a:rPr>
                  <a:t>=1,2,…,C</a:t>
                </a:r>
                <a:r>
                  <a:rPr lang="vi-VN" dirty="0" smtClean="0">
                    <a:solidFill>
                      <a:srgbClr val="000000"/>
                    </a:solidFill>
                    <a:latin typeface="MJXc-TeX-math-I"/>
                  </a:rPr>
                  <a:t> </a:t>
                </a:r>
                <a:r>
                  <a:rPr lang="vi-VN" dirty="0">
                    <a:solidFill>
                      <a:srgbClr val="000000"/>
                    </a:solidFill>
                  </a:rPr>
                  <a:t> điểm thuộc vào class </a:t>
                </a:r>
                <a:r>
                  <a:rPr lang="vi-VN" dirty="0">
                    <a:solidFill>
                      <a:srgbClr val="000000"/>
                    </a:solidFill>
                    <a:latin typeface="MJXc-TeX-math-I"/>
                  </a:rPr>
                  <a:t>c</a:t>
                </a:r>
                <a:r>
                  <a:rPr lang="vi-VN" dirty="0" smtClean="0">
                    <a:solidFill>
                      <a:srgbClr val="000000"/>
                    </a:solidFill>
                  </a:rPr>
                  <a:t>. </a:t>
                </a:r>
                <a:r>
                  <a:rPr lang="vi-VN" dirty="0">
                    <a:solidFill>
                      <a:srgbClr val="000000"/>
                    </a:solidFill>
                  </a:rPr>
                  <a:t>Xác suất để mỗi điểm dữ liệu rơi vào một class </a:t>
                </a:r>
                <a:r>
                  <a:rPr lang="vi-VN" dirty="0" smtClean="0">
                    <a:solidFill>
                      <a:srgbClr val="000000"/>
                    </a:solidFill>
                    <a:latin typeface="MJXc-TeX-math-I"/>
                  </a:rPr>
                  <a:t>c</a:t>
                </a:r>
                <a:r>
                  <a:rPr lang="vi-VN" dirty="0">
                    <a:solidFill>
                      <a:srgbClr val="000000"/>
                    </a:solidFill>
                  </a:rPr>
                  <a:t> được xấp xỉ bằng </a:t>
                </a:r>
                <a14:m>
                  <m:oMath xmlns:m="http://schemas.openxmlformats.org/officeDocument/2006/math">
                    <m:f>
                      <m:fPr>
                        <m:ctrlPr>
                          <a:rPr lang="vi-VN" sz="2000" i="1" dirty="0" smtClean="0">
                            <a:solidFill>
                              <a:srgbClr val="000000"/>
                            </a:solidFill>
                            <a:latin typeface="Cambria Math"/>
                          </a:rPr>
                        </m:ctrlPr>
                      </m:fPr>
                      <m:num>
                        <m:sSub>
                          <m:sSubPr>
                            <m:ctrlPr>
                              <a:rPr lang="vi-VN" sz="2000" i="1" dirty="0">
                                <a:solidFill>
                                  <a:srgbClr val="000000"/>
                                </a:solidFill>
                                <a:latin typeface="Cambria Math"/>
                              </a:rPr>
                            </m:ctrlPr>
                          </m:sSubPr>
                          <m:e>
                            <m:r>
                              <a:rPr lang="vi-VN" sz="2000" i="1" dirty="0">
                                <a:solidFill>
                                  <a:srgbClr val="000000"/>
                                </a:solidFill>
                                <a:latin typeface="Cambria Math" panose="02040503050406030204" pitchFamily="18" charset="0"/>
                              </a:rPr>
                              <m:t>𝑁</m:t>
                            </m:r>
                          </m:e>
                          <m:sub>
                            <m:r>
                              <a:rPr lang="vi-VN" sz="2000" i="1" dirty="0">
                                <a:solidFill>
                                  <a:srgbClr val="000000"/>
                                </a:solidFill>
                                <a:latin typeface="Cambria Math" panose="02040503050406030204" pitchFamily="18" charset="0"/>
                              </a:rPr>
                              <m:t>𝑐</m:t>
                            </m:r>
                          </m:sub>
                        </m:sSub>
                      </m:num>
                      <m:den>
                        <m:r>
                          <a:rPr lang="vi-VN" sz="2000" i="1" dirty="0">
                            <a:solidFill>
                              <a:srgbClr val="000000"/>
                            </a:solidFill>
                            <a:latin typeface="Cambria Math" panose="02040503050406030204" pitchFamily="18" charset="0"/>
                          </a:rPr>
                          <m:t>𝑁</m:t>
                        </m:r>
                      </m:den>
                    </m:f>
                  </m:oMath>
                </a14:m>
                <a:r>
                  <a:rPr lang="vi-VN" dirty="0">
                    <a:solidFill>
                      <a:srgbClr val="000000"/>
                    </a:solidFill>
                  </a:rPr>
                  <a:t> (maximum likelihood estimation). Như vậy, entropy tại node này được tính bởi:</a:t>
                </a:r>
                <a:endParaRPr lang="vi-VN" dirty="0"/>
              </a:p>
            </p:txBody>
          </p:sp>
        </mc:Choice>
        <mc:Fallback xmlns="">
          <p:sp>
            <p:nvSpPr>
              <p:cNvPr id="2" name="Rectangle 1"/>
              <p:cNvSpPr>
                <a:spLocks noRot="1" noChangeAspect="1" noMove="1" noResize="1" noEditPoints="1" noAdjustHandles="1" noChangeArrowheads="1" noChangeShapeType="1" noTextEdit="1"/>
              </p:cNvSpPr>
              <p:nvPr/>
            </p:nvSpPr>
            <p:spPr>
              <a:xfrm>
                <a:off x="313759" y="1786107"/>
                <a:ext cx="11347296" cy="1358770"/>
              </a:xfrm>
              <a:prstGeom prst="rect">
                <a:avLst/>
              </a:prstGeom>
              <a:blipFill>
                <a:blip r:embed="rId2"/>
                <a:stretch>
                  <a:fillRect l="-322" t="-2691" b="-897"/>
                </a:stretch>
              </a:blipFill>
            </p:spPr>
            <p:txBody>
              <a:bodyPr/>
              <a:lstStyle/>
              <a:p>
                <a:r>
                  <a:rPr lang="vi-VN">
                    <a:noFill/>
                  </a:rPr>
                  <a:t> </a:t>
                </a:r>
              </a:p>
            </p:txBody>
          </p:sp>
        </mc:Fallback>
      </mc:AlternateContent>
      <p:pic>
        <p:nvPicPr>
          <p:cNvPr id="4" name="Picture 3"/>
          <p:cNvPicPr>
            <a:picLocks noChangeAspect="1"/>
          </p:cNvPicPr>
          <p:nvPr/>
        </p:nvPicPr>
        <p:blipFill>
          <a:blip r:embed="rId3"/>
          <a:stretch>
            <a:fillRect/>
          </a:stretch>
        </p:blipFill>
        <p:spPr>
          <a:xfrm>
            <a:off x="632590" y="3482318"/>
            <a:ext cx="6984595" cy="1392995"/>
          </a:xfrm>
          <a:prstGeom prst="rect">
            <a:avLst/>
          </a:prstGeom>
        </p:spPr>
      </p:pic>
    </p:spTree>
    <p:extLst>
      <p:ext uri="{BB962C8B-B14F-4D97-AF65-F5344CB8AC3E}">
        <p14:creationId xmlns:p14="http://schemas.microsoft.com/office/powerpoint/2010/main" val="148921423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759" y="1155939"/>
            <a:ext cx="5329331" cy="461665"/>
          </a:xfrm>
          <a:prstGeom prst="rect">
            <a:avLst/>
          </a:prstGeom>
          <a:noFill/>
        </p:spPr>
        <p:txBody>
          <a:bodyPr wrap="square" rtlCol="0">
            <a:spAutoFit/>
          </a:bodyPr>
          <a:lstStyle/>
          <a:p>
            <a:r>
              <a:rPr lang="en-US" sz="2400" dirty="0" smtClean="0"/>
              <a:t>2.3.công </a:t>
            </a:r>
            <a:r>
              <a:rPr lang="en-US" sz="2400" dirty="0" err="1" smtClean="0"/>
              <a:t>thức</a:t>
            </a:r>
            <a:r>
              <a:rPr lang="en-US" sz="2400" dirty="0" smtClean="0"/>
              <a:t> </a:t>
            </a:r>
            <a:r>
              <a:rPr lang="en-US" sz="2400" dirty="0" err="1" smtClean="0"/>
              <a:t>tính</a:t>
            </a:r>
            <a:r>
              <a:rPr lang="en-US" sz="2400" dirty="0" smtClean="0"/>
              <a:t> </a:t>
            </a:r>
            <a:r>
              <a:rPr lang="en-US" sz="2400" dirty="0" err="1" smtClean="0"/>
              <a:t>thuật</a:t>
            </a:r>
            <a:r>
              <a:rPr lang="en-US" sz="2400" dirty="0" smtClean="0"/>
              <a:t> </a:t>
            </a:r>
            <a:r>
              <a:rPr lang="en-US" sz="2400" dirty="0" err="1" smtClean="0"/>
              <a:t>toán</a:t>
            </a:r>
            <a:endParaRPr lang="vi-VN" sz="2400" dirty="0"/>
          </a:p>
        </p:txBody>
      </p:sp>
      <p:sp>
        <p:nvSpPr>
          <p:cNvPr id="5" name="TextBox 4"/>
          <p:cNvSpPr txBox="1"/>
          <p:nvPr/>
        </p:nvSpPr>
        <p:spPr>
          <a:xfrm>
            <a:off x="280219" y="486697"/>
            <a:ext cx="3613355" cy="646331"/>
          </a:xfrm>
          <a:prstGeom prst="rect">
            <a:avLst/>
          </a:prstGeom>
          <a:noFill/>
        </p:spPr>
        <p:txBody>
          <a:bodyPr wrap="square" rtlCol="0">
            <a:spAutoFit/>
          </a:bodyPr>
          <a:lstStyle/>
          <a:p>
            <a:r>
              <a:rPr lang="en-US" sz="3600" dirty="0"/>
              <a:t>2</a:t>
            </a:r>
            <a:r>
              <a:rPr lang="en-US" sz="3600" dirty="0" smtClean="0"/>
              <a:t>. </a:t>
            </a:r>
            <a:r>
              <a:rPr lang="en-US" sz="3600" dirty="0" err="1" smtClean="0"/>
              <a:t>Thuật</a:t>
            </a:r>
            <a:r>
              <a:rPr lang="en-US" sz="3600" dirty="0" smtClean="0"/>
              <a:t> </a:t>
            </a:r>
            <a:r>
              <a:rPr lang="en-US" sz="3600" dirty="0" err="1" smtClean="0"/>
              <a:t>toán</a:t>
            </a:r>
            <a:r>
              <a:rPr lang="en-US" sz="3600" dirty="0" smtClean="0"/>
              <a:t> ID3</a:t>
            </a:r>
            <a:endParaRPr lang="vi-VN" sz="3600" dirty="0"/>
          </a:p>
        </p:txBody>
      </p:sp>
      <p:grpSp>
        <p:nvGrpSpPr>
          <p:cNvPr id="6" name="Group 5"/>
          <p:cNvGrpSpPr/>
          <p:nvPr/>
        </p:nvGrpSpPr>
        <p:grpSpPr>
          <a:xfrm>
            <a:off x="11513574" y="-58976"/>
            <a:ext cx="1140542" cy="811144"/>
            <a:chOff x="11513574" y="-58976"/>
            <a:chExt cx="1140542" cy="811144"/>
          </a:xfrm>
        </p:grpSpPr>
        <p:sp>
          <p:nvSpPr>
            <p:cNvPr id="7" name="Rectangle 6"/>
            <p:cNvSpPr/>
            <p:nvPr/>
          </p:nvSpPr>
          <p:spPr>
            <a:xfrm>
              <a:off x="11513574" y="-58976"/>
              <a:ext cx="1140542" cy="811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8" name="TextBox 7"/>
            <p:cNvSpPr txBox="1"/>
            <p:nvPr/>
          </p:nvSpPr>
          <p:spPr>
            <a:xfrm flipH="1">
              <a:off x="11661055" y="0"/>
              <a:ext cx="993060" cy="707886"/>
            </a:xfrm>
            <a:prstGeom prst="rect">
              <a:avLst/>
            </a:prstGeom>
            <a:noFill/>
          </p:spPr>
          <p:txBody>
            <a:bodyPr wrap="square" rtlCol="0">
              <a:spAutoFit/>
            </a:bodyPr>
            <a:lstStyle/>
            <a:p>
              <a:r>
                <a:rPr lang="en-US" sz="4000" b="1" spc="50" dirty="0">
                  <a:ln w="0"/>
                  <a:solidFill>
                    <a:schemeClr val="bg2"/>
                  </a:solidFill>
                  <a:effectLst>
                    <a:innerShdw blurRad="63500" dist="50800" dir="13500000">
                      <a:srgbClr val="000000">
                        <a:alpha val="50000"/>
                      </a:srgbClr>
                    </a:innerShdw>
                  </a:effectLst>
                  <a:latin typeface=".VnArabiaH" panose="020B7200000000000000" pitchFamily="34" charset="0"/>
                </a:rPr>
                <a:t>8</a:t>
              </a:r>
              <a:endParaRPr lang="vi-VN" sz="4000" b="1" spc="50" dirty="0">
                <a:ln w="0"/>
                <a:solidFill>
                  <a:schemeClr val="bg2"/>
                </a:solidFill>
                <a:effectLst>
                  <a:innerShdw blurRad="63500" dist="50800" dir="13500000">
                    <a:srgbClr val="000000">
                      <a:alpha val="50000"/>
                    </a:srgbClr>
                  </a:innerShdw>
                </a:effectLst>
                <a:latin typeface="#9Slide03 AllRoundGothic" panose="020B0703020202020104" pitchFamily="34" charset="0"/>
              </a:endParaRPr>
            </a:p>
          </p:txBody>
        </p:sp>
      </p:grpSp>
      <p:sp>
        <p:nvSpPr>
          <p:cNvPr id="2" name="Rectangle 1"/>
          <p:cNvSpPr/>
          <p:nvPr/>
        </p:nvSpPr>
        <p:spPr>
          <a:xfrm>
            <a:off x="493986" y="1731353"/>
            <a:ext cx="9933827" cy="1200329"/>
          </a:xfrm>
          <a:prstGeom prst="rect">
            <a:avLst/>
          </a:prstGeom>
        </p:spPr>
        <p:txBody>
          <a:bodyPr wrap="square">
            <a:spAutoFit/>
          </a:bodyPr>
          <a:lstStyle/>
          <a:p>
            <a:pPr marL="285750" indent="-285750">
              <a:buFont typeface="Wingdings" panose="05000000000000000000" pitchFamily="2" charset="2"/>
              <a:buChar char="v"/>
            </a:pPr>
            <a:r>
              <a:rPr lang="vi-VN" dirty="0">
                <a:solidFill>
                  <a:srgbClr val="000000"/>
                </a:solidFill>
              </a:rPr>
              <a:t>Tiếp theo, giả sử thuộc tính được chọn là </a:t>
            </a:r>
            <a:r>
              <a:rPr lang="vi-VN" b="1" dirty="0">
                <a:solidFill>
                  <a:srgbClr val="000000"/>
                </a:solidFill>
              </a:rPr>
              <a:t>X</a:t>
            </a:r>
            <a:r>
              <a:rPr lang="vi-VN" dirty="0" smtClean="0">
                <a:solidFill>
                  <a:srgbClr val="000000"/>
                </a:solidFill>
              </a:rPr>
              <a:t>. </a:t>
            </a:r>
            <a:r>
              <a:rPr lang="vi-VN" dirty="0">
                <a:solidFill>
                  <a:srgbClr val="000000"/>
                </a:solidFill>
              </a:rPr>
              <a:t>Dựa trên xx, các điểm dữ liệu trong </a:t>
            </a:r>
            <a:r>
              <a:rPr lang="vi-VN" b="1" dirty="0">
                <a:solidFill>
                  <a:srgbClr val="000000"/>
                </a:solidFill>
              </a:rPr>
              <a:t>S</a:t>
            </a:r>
            <a:r>
              <a:rPr lang="vi-VN" dirty="0">
                <a:solidFill>
                  <a:srgbClr val="000000"/>
                </a:solidFill>
              </a:rPr>
              <a:t> được phân ra thành </a:t>
            </a:r>
            <a:r>
              <a:rPr lang="vi-VN" b="1" dirty="0">
                <a:solidFill>
                  <a:srgbClr val="000000"/>
                </a:solidFill>
              </a:rPr>
              <a:t>K</a:t>
            </a:r>
            <a:r>
              <a:rPr lang="vi-VN" dirty="0">
                <a:solidFill>
                  <a:srgbClr val="000000"/>
                </a:solidFill>
              </a:rPr>
              <a:t> child node S</a:t>
            </a:r>
            <a:r>
              <a:rPr lang="vi-VN" sz="1300" dirty="0">
                <a:solidFill>
                  <a:srgbClr val="000000"/>
                </a:solidFill>
              </a:rPr>
              <a:t>1</a:t>
            </a:r>
            <a:r>
              <a:rPr lang="vi-VN" dirty="0">
                <a:solidFill>
                  <a:srgbClr val="000000"/>
                </a:solidFill>
              </a:rPr>
              <a:t>,S</a:t>
            </a:r>
            <a:r>
              <a:rPr lang="vi-VN" sz="1300" dirty="0">
                <a:solidFill>
                  <a:srgbClr val="000000"/>
                </a:solidFill>
              </a:rPr>
              <a:t>2</a:t>
            </a:r>
            <a:r>
              <a:rPr lang="vi-VN" dirty="0" smtClean="0">
                <a:solidFill>
                  <a:srgbClr val="000000"/>
                </a:solidFill>
              </a:rPr>
              <a:t>,…,S</a:t>
            </a:r>
            <a:r>
              <a:rPr lang="vi-VN" sz="1500" dirty="0" smtClean="0">
                <a:solidFill>
                  <a:srgbClr val="000000"/>
                </a:solidFill>
              </a:rPr>
              <a:t>k </a:t>
            </a:r>
            <a:r>
              <a:rPr lang="vi-VN" dirty="0">
                <a:solidFill>
                  <a:srgbClr val="000000"/>
                </a:solidFill>
              </a:rPr>
              <a:t> với số điểm trong mỗi child node lần lượt là </a:t>
            </a:r>
            <a:r>
              <a:rPr lang="vi-VN" dirty="0" smtClean="0">
                <a:solidFill>
                  <a:srgbClr val="000000"/>
                </a:solidFill>
              </a:rPr>
              <a:t>m</a:t>
            </a:r>
            <a:r>
              <a:rPr lang="vi-VN" sz="1300" dirty="0" smtClean="0">
                <a:solidFill>
                  <a:srgbClr val="000000"/>
                </a:solidFill>
              </a:rPr>
              <a:t>1</a:t>
            </a:r>
            <a:r>
              <a:rPr lang="vi-VN" dirty="0" smtClean="0">
                <a:solidFill>
                  <a:srgbClr val="000000"/>
                </a:solidFill>
              </a:rPr>
              <a:t>,m</a:t>
            </a:r>
            <a:r>
              <a:rPr lang="vi-VN" sz="1300" dirty="0" smtClean="0">
                <a:solidFill>
                  <a:srgbClr val="000000"/>
                </a:solidFill>
              </a:rPr>
              <a:t>2</a:t>
            </a:r>
            <a:r>
              <a:rPr lang="vi-VN" dirty="0">
                <a:solidFill>
                  <a:srgbClr val="000000"/>
                </a:solidFill>
              </a:rPr>
              <a:t>,…,</a:t>
            </a:r>
            <a:r>
              <a:rPr lang="vi-VN" dirty="0" smtClean="0">
                <a:solidFill>
                  <a:srgbClr val="000000"/>
                </a:solidFill>
              </a:rPr>
              <a:t>m</a:t>
            </a:r>
            <a:r>
              <a:rPr lang="vi-VN" sz="1300" dirty="0" smtClean="0">
                <a:solidFill>
                  <a:srgbClr val="000000"/>
                </a:solidFill>
              </a:rPr>
              <a:t>k</a:t>
            </a:r>
          </a:p>
          <a:p>
            <a:r>
              <a:rPr lang="vi-VN" dirty="0" smtClean="0">
                <a:solidFill>
                  <a:srgbClr val="000000"/>
                </a:solidFill>
              </a:rPr>
              <a:t>Ta </a:t>
            </a:r>
            <a:r>
              <a:rPr lang="vi-VN" dirty="0">
                <a:solidFill>
                  <a:srgbClr val="000000"/>
                </a:solidFill>
              </a:rPr>
              <a:t>định nghĩa</a:t>
            </a:r>
            <a:endParaRPr lang="vi-VN" dirty="0"/>
          </a:p>
        </p:txBody>
      </p:sp>
      <p:pic>
        <p:nvPicPr>
          <p:cNvPr id="4" name="Picture 3"/>
          <p:cNvPicPr>
            <a:picLocks noChangeAspect="1"/>
          </p:cNvPicPr>
          <p:nvPr/>
        </p:nvPicPr>
        <p:blipFill>
          <a:blip r:embed="rId2"/>
          <a:stretch>
            <a:fillRect/>
          </a:stretch>
        </p:blipFill>
        <p:spPr>
          <a:xfrm>
            <a:off x="313759" y="2911856"/>
            <a:ext cx="6216630" cy="1402638"/>
          </a:xfrm>
          <a:prstGeom prst="rect">
            <a:avLst/>
          </a:prstGeom>
        </p:spPr>
      </p:pic>
      <p:sp>
        <p:nvSpPr>
          <p:cNvPr id="9" name="Rectangle 8"/>
          <p:cNvSpPr/>
          <p:nvPr/>
        </p:nvSpPr>
        <p:spPr>
          <a:xfrm>
            <a:off x="493986" y="4314494"/>
            <a:ext cx="7751379" cy="369332"/>
          </a:xfrm>
          <a:prstGeom prst="rect">
            <a:avLst/>
          </a:prstGeom>
        </p:spPr>
        <p:txBody>
          <a:bodyPr wrap="square">
            <a:spAutoFit/>
          </a:bodyPr>
          <a:lstStyle/>
          <a:p>
            <a:pPr marL="285750" indent="-285750" algn="just">
              <a:buFont typeface="Wingdings" panose="05000000000000000000" pitchFamily="2" charset="2"/>
              <a:buChar char="v"/>
            </a:pPr>
            <a:r>
              <a:rPr lang="vi-VN" dirty="0">
                <a:solidFill>
                  <a:srgbClr val="000000"/>
                </a:solidFill>
              </a:rPr>
              <a:t>Tiếp theo, ta định nghĩa </a:t>
            </a:r>
            <a:r>
              <a:rPr lang="vi-VN" i="1" dirty="0">
                <a:solidFill>
                  <a:srgbClr val="000000"/>
                </a:solidFill>
              </a:rPr>
              <a:t>information gain</a:t>
            </a:r>
            <a:r>
              <a:rPr lang="vi-VN" dirty="0">
                <a:solidFill>
                  <a:srgbClr val="000000"/>
                </a:solidFill>
              </a:rPr>
              <a:t> dựa trên thuộc tính </a:t>
            </a:r>
            <a:r>
              <a:rPr lang="vi-VN" dirty="0">
                <a:solidFill>
                  <a:srgbClr val="000000"/>
                </a:solidFill>
                <a:latin typeface="MJXc-TeX-math-I"/>
              </a:rPr>
              <a:t>X</a:t>
            </a:r>
            <a:r>
              <a:rPr lang="vi-VN" dirty="0" smtClean="0">
                <a:solidFill>
                  <a:srgbClr val="000000"/>
                </a:solidFill>
              </a:rPr>
              <a:t>:</a:t>
            </a:r>
            <a:endParaRPr lang="vi-VN" dirty="0">
              <a:solidFill>
                <a:srgbClr val="000000"/>
              </a:solidFill>
            </a:endParaRPr>
          </a:p>
        </p:txBody>
      </p:sp>
      <p:pic>
        <p:nvPicPr>
          <p:cNvPr id="10" name="Picture 9"/>
          <p:cNvPicPr>
            <a:picLocks noChangeAspect="1"/>
          </p:cNvPicPr>
          <p:nvPr/>
        </p:nvPicPr>
        <p:blipFill>
          <a:blip r:embed="rId3"/>
          <a:stretch>
            <a:fillRect/>
          </a:stretch>
        </p:blipFill>
        <p:spPr>
          <a:xfrm>
            <a:off x="313759" y="4942653"/>
            <a:ext cx="4914020" cy="754653"/>
          </a:xfrm>
          <a:prstGeom prst="rect">
            <a:avLst/>
          </a:prstGeom>
        </p:spPr>
      </p:pic>
      <p:sp>
        <p:nvSpPr>
          <p:cNvPr id="11" name="TextBox 10"/>
          <p:cNvSpPr txBox="1"/>
          <p:nvPr/>
        </p:nvSpPr>
        <p:spPr>
          <a:xfrm>
            <a:off x="5643090" y="5094887"/>
            <a:ext cx="584289" cy="400110"/>
          </a:xfrm>
          <a:prstGeom prst="rect">
            <a:avLst/>
          </a:prstGeom>
          <a:noFill/>
        </p:spPr>
        <p:txBody>
          <a:bodyPr wrap="square" rtlCol="0">
            <a:spAutoFit/>
          </a:bodyPr>
          <a:lstStyle/>
          <a:p>
            <a:r>
              <a:rPr lang="vi-VN" sz="2000" b="1" dirty="0" smtClean="0"/>
              <a:t>(4)</a:t>
            </a:r>
            <a:endParaRPr lang="vi-VN" sz="2000" b="1" dirty="0"/>
          </a:p>
        </p:txBody>
      </p:sp>
    </p:spTree>
    <p:extLst>
      <p:ext uri="{BB962C8B-B14F-4D97-AF65-F5344CB8AC3E}">
        <p14:creationId xmlns:p14="http://schemas.microsoft.com/office/powerpoint/2010/main" val="79678884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658</TotalTime>
  <Words>1061</Words>
  <Application>Microsoft Office PowerPoint</Application>
  <PresentationFormat>Custom</PresentationFormat>
  <Paragraphs>216</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57</cp:revision>
  <dcterms:created xsi:type="dcterms:W3CDTF">2020-05-16T14:00:51Z</dcterms:created>
  <dcterms:modified xsi:type="dcterms:W3CDTF">2020-06-02T00:18:09Z</dcterms:modified>
</cp:coreProperties>
</file>