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3" r:id="rId4"/>
    <p:sldId id="310" r:id="rId5"/>
    <p:sldId id="311" r:id="rId6"/>
    <p:sldId id="312" r:id="rId7"/>
    <p:sldId id="314" r:id="rId8"/>
    <p:sldId id="284" r:id="rId9"/>
    <p:sldId id="315" r:id="rId10"/>
    <p:sldId id="287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0C0C0"/>
    <a:srgbClr val="EAEAEA"/>
    <a:srgbClr val="000000"/>
    <a:srgbClr val="CC0000"/>
    <a:srgbClr val="46ACAE"/>
    <a:srgbClr val="7EA5D0"/>
    <a:srgbClr val="C89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35814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4958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17FD6182-EC54-451E-B64C-71964D184B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i="1">
                <a:solidFill>
                  <a:srgbClr val="CC0000"/>
                </a:solidFill>
                <a:latin typeface="Verdana" pitchFamily="34" charset="0"/>
              </a:rPr>
              <a:t>LOGO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93" name="ShockwaveFlash1" r:id="rId2" imgW="2580952" imgH="6287378"/>
        </mc:Choice>
        <mc:Fallback>
          <p:control name="ShockwaveFlash1" r:id="rId2" imgW="2580952" imgH="628737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588" y="174625"/>
                  <a:ext cx="2581276" cy="62865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DAD67-8915-4196-B8BB-8618AA9F18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F6D55-69AD-40E7-B0B4-00D27BDCF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75849-D0A4-4AB9-A1D7-7BCB098CC2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4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266EE-CEF5-4127-B575-86C0E1EFF4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8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9071B-1278-47D0-972A-55D986FEA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712EA-2B71-4185-B8C2-DF1E1F29B5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1D36E-48E9-477F-AF5E-FCAC9CA70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92690-661A-494C-96ED-ED67BE362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A36D6-F1E4-4DF0-AF7C-42F20B849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0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DB8D8-9FBC-4F35-801F-22787A84A7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6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4722F08E-BB4D-484F-A476-97110D9B9D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0360" y="3356992"/>
            <a:ext cx="6503640" cy="901700"/>
          </a:xfrm>
        </p:spPr>
        <p:txBody>
          <a:bodyPr/>
          <a:lstStyle/>
          <a:p>
            <a:r>
              <a:rPr lang="en-US" sz="2400" dirty="0" smtClean="0">
                <a:solidFill>
                  <a:srgbClr val="CC0000"/>
                </a:solidFill>
              </a:rPr>
              <a:t>BÁO CÁO MÔN HỌC</a:t>
            </a:r>
            <a:br>
              <a:rPr lang="en-US" sz="2400" dirty="0" smtClean="0">
                <a:solidFill>
                  <a:srgbClr val="CC0000"/>
                </a:solidFill>
              </a:rPr>
            </a:br>
            <a:r>
              <a:rPr lang="en-US" sz="4000" dirty="0" smtClean="0">
                <a:solidFill>
                  <a:srgbClr val="000000"/>
                </a:solidFill>
              </a:rPr>
              <a:t>THUẬT TOÁN K-MEAN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gray">
          <a:xfrm>
            <a:off x="2971800" y="4616450"/>
            <a:ext cx="76200" cy="2286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996386" y="4578350"/>
            <a:ext cx="5715000" cy="533400"/>
          </a:xfrm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</a:rPr>
              <a:t>GVDG: Ths Hà Thị Thúy Vi</a:t>
            </a:r>
            <a:endParaRPr lang="en-US" dirty="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2555776" y="4437112"/>
            <a:ext cx="624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3742334" y="5088342"/>
            <a:ext cx="464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SVTH:   Nguyễn Tấm Thạch – 110117034 </a:t>
            </a:r>
          </a:p>
          <a:p>
            <a:r>
              <a:rPr lang="en-US" dirty="0" smtClean="0"/>
              <a:t>              Nguyễn Thanh Hải – 110117008</a:t>
            </a:r>
          </a:p>
          <a:p>
            <a:r>
              <a:rPr lang="en-US" dirty="0" smtClean="0"/>
              <a:t>              Trần Thị Mỹ Duyên – 110117006 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Khái quát về thuật toán</a:t>
            </a:r>
            <a:endParaRPr lang="en-US" sz="2000" dirty="0"/>
          </a:p>
        </p:txBody>
      </p:sp>
      <p:grpSp>
        <p:nvGrpSpPr>
          <p:cNvPr id="131075" name="Group 3"/>
          <p:cNvGrpSpPr>
            <a:grpSpLocks/>
          </p:cNvGrpSpPr>
          <p:nvPr/>
        </p:nvGrpSpPr>
        <p:grpSpPr bwMode="auto">
          <a:xfrm>
            <a:off x="1752600" y="2438400"/>
            <a:ext cx="5257800" cy="2895600"/>
            <a:chOff x="1443" y="1680"/>
            <a:chExt cx="2706" cy="1854"/>
          </a:xfrm>
        </p:grpSpPr>
        <p:sp>
          <p:nvSpPr>
            <p:cNvPr id="131076" name="Freeform 4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>
                <a:gd name="T0" fmla="*/ 531 w 2298"/>
                <a:gd name="T1" fmla="*/ 361 h 900"/>
                <a:gd name="T2" fmla="*/ 999 w 2298"/>
                <a:gd name="T3" fmla="*/ 406 h 900"/>
                <a:gd name="T4" fmla="*/ 1547 w 2298"/>
                <a:gd name="T5" fmla="*/ 188 h 900"/>
                <a:gd name="T6" fmla="*/ 1325 w 2298"/>
                <a:gd name="T7" fmla="*/ 131 h 900"/>
                <a:gd name="T8" fmla="*/ 2005 w 2298"/>
                <a:gd name="T9" fmla="*/ 0 h 900"/>
                <a:gd name="T10" fmla="*/ 2298 w 2298"/>
                <a:gd name="T11" fmla="*/ 425 h 900"/>
                <a:gd name="T12" fmla="*/ 2054 w 2298"/>
                <a:gd name="T13" fmla="*/ 340 h 900"/>
                <a:gd name="T14" fmla="*/ 1120 w 2298"/>
                <a:gd name="T15" fmla="*/ 816 h 900"/>
                <a:gd name="T16" fmla="*/ 0 w 2298"/>
                <a:gd name="T17" fmla="*/ 608 h 900"/>
                <a:gd name="T18" fmla="*/ 401 w 2298"/>
                <a:gd name="T19" fmla="*/ 633 h 900"/>
                <a:gd name="T20" fmla="*/ 531 w 2298"/>
                <a:gd name="T21" fmla="*/ 361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solidFill>
              <a:srgbClr val="C0C0C0">
                <a:alpha val="58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20493903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1077" name="Freeform 5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>
                <a:gd name="T0" fmla="*/ 474 w 1863"/>
                <a:gd name="T1" fmla="*/ 211 h 1144"/>
                <a:gd name="T2" fmla="*/ 463 w 1863"/>
                <a:gd name="T3" fmla="*/ 0 h 1144"/>
                <a:gd name="T4" fmla="*/ 0 w 1863"/>
                <a:gd name="T5" fmla="*/ 404 h 1144"/>
                <a:gd name="T6" fmla="*/ 498 w 1863"/>
                <a:gd name="T7" fmla="*/ 815 h 1144"/>
                <a:gd name="T8" fmla="*/ 490 w 1863"/>
                <a:gd name="T9" fmla="*/ 580 h 1144"/>
                <a:gd name="T10" fmla="*/ 1020 w 1863"/>
                <a:gd name="T11" fmla="*/ 663 h 1144"/>
                <a:gd name="T12" fmla="*/ 1200 w 1863"/>
                <a:gd name="T13" fmla="*/ 982 h 1144"/>
                <a:gd name="T14" fmla="*/ 1608 w 1863"/>
                <a:gd name="T15" fmla="*/ 911 h 1144"/>
                <a:gd name="T16" fmla="*/ 1762 w 1863"/>
                <a:gd name="T17" fmla="*/ 1144 h 1144"/>
                <a:gd name="T18" fmla="*/ 1739 w 1863"/>
                <a:gd name="T19" fmla="*/ 701 h 1144"/>
                <a:gd name="T20" fmla="*/ 1196 w 1863"/>
                <a:gd name="T21" fmla="*/ 296 h 1144"/>
                <a:gd name="T22" fmla="*/ 474 w 1863"/>
                <a:gd name="T23" fmla="*/ 211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solidFill>
              <a:srgbClr val="C0C0C0">
                <a:alpha val="58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20493903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1078" name="Freeform 6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>
                <a:gd name="T0" fmla="*/ 0 w 1018"/>
                <a:gd name="T1" fmla="*/ 1220 h 1289"/>
                <a:gd name="T2" fmla="*/ 774 w 1018"/>
                <a:gd name="T3" fmla="*/ 1289 h 1289"/>
                <a:gd name="T4" fmla="*/ 966 w 1018"/>
                <a:gd name="T5" fmla="*/ 866 h 1289"/>
                <a:gd name="T6" fmla="*/ 733 w 1018"/>
                <a:gd name="T7" fmla="*/ 935 h 1289"/>
                <a:gd name="T8" fmla="*/ 602 w 1018"/>
                <a:gd name="T9" fmla="*/ 629 h 1289"/>
                <a:gd name="T10" fmla="*/ 1018 w 1018"/>
                <a:gd name="T11" fmla="*/ 346 h 1289"/>
                <a:gd name="T12" fmla="*/ 777 w 1018"/>
                <a:gd name="T13" fmla="*/ 156 h 1289"/>
                <a:gd name="T14" fmla="*/ 976 w 1018"/>
                <a:gd name="T15" fmla="*/ 0 h 1289"/>
                <a:gd name="T16" fmla="*/ 346 w 1018"/>
                <a:gd name="T17" fmla="*/ 233 h 1289"/>
                <a:gd name="T18" fmla="*/ 21 w 1018"/>
                <a:gd name="T19" fmla="*/ 669 h 1289"/>
                <a:gd name="T20" fmla="*/ 209 w 1018"/>
                <a:gd name="T21" fmla="*/ 1139 h 1289"/>
                <a:gd name="T22" fmla="*/ 0 w 1018"/>
                <a:gd name="T23" fmla="*/ 122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solidFill>
              <a:srgbClr val="C0C0C0">
                <a:alpha val="58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20493903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31079" name="Group 7"/>
          <p:cNvGrpSpPr>
            <a:grpSpLocks/>
          </p:cNvGrpSpPr>
          <p:nvPr/>
        </p:nvGrpSpPr>
        <p:grpSpPr bwMode="auto">
          <a:xfrm>
            <a:off x="1676400" y="2362200"/>
            <a:ext cx="5334000" cy="2819400"/>
            <a:chOff x="1443" y="1680"/>
            <a:chExt cx="2706" cy="1854"/>
          </a:xfrm>
        </p:grpSpPr>
        <p:sp>
          <p:nvSpPr>
            <p:cNvPr id="131080" name="Freeform 8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>
                <a:gd name="T0" fmla="*/ 531 w 2298"/>
                <a:gd name="T1" fmla="*/ 361 h 900"/>
                <a:gd name="T2" fmla="*/ 999 w 2298"/>
                <a:gd name="T3" fmla="*/ 406 h 900"/>
                <a:gd name="T4" fmla="*/ 1547 w 2298"/>
                <a:gd name="T5" fmla="*/ 188 h 900"/>
                <a:gd name="T6" fmla="*/ 1325 w 2298"/>
                <a:gd name="T7" fmla="*/ 131 h 900"/>
                <a:gd name="T8" fmla="*/ 2005 w 2298"/>
                <a:gd name="T9" fmla="*/ 0 h 900"/>
                <a:gd name="T10" fmla="*/ 2298 w 2298"/>
                <a:gd name="T11" fmla="*/ 425 h 900"/>
                <a:gd name="T12" fmla="*/ 2054 w 2298"/>
                <a:gd name="T13" fmla="*/ 340 h 900"/>
                <a:gd name="T14" fmla="*/ 1120 w 2298"/>
                <a:gd name="T15" fmla="*/ 816 h 900"/>
                <a:gd name="T16" fmla="*/ 0 w 2298"/>
                <a:gd name="T17" fmla="*/ 608 h 900"/>
                <a:gd name="T18" fmla="*/ 401 w 2298"/>
                <a:gd name="T19" fmla="*/ 633 h 900"/>
                <a:gd name="T20" fmla="*/ 531 w 2298"/>
                <a:gd name="T21" fmla="*/ 361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20493903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1081" name="Freeform 9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>
                <a:gd name="T0" fmla="*/ 474 w 1863"/>
                <a:gd name="T1" fmla="*/ 211 h 1144"/>
                <a:gd name="T2" fmla="*/ 463 w 1863"/>
                <a:gd name="T3" fmla="*/ 0 h 1144"/>
                <a:gd name="T4" fmla="*/ 0 w 1863"/>
                <a:gd name="T5" fmla="*/ 404 h 1144"/>
                <a:gd name="T6" fmla="*/ 498 w 1863"/>
                <a:gd name="T7" fmla="*/ 815 h 1144"/>
                <a:gd name="T8" fmla="*/ 490 w 1863"/>
                <a:gd name="T9" fmla="*/ 580 h 1144"/>
                <a:gd name="T10" fmla="*/ 1020 w 1863"/>
                <a:gd name="T11" fmla="*/ 663 h 1144"/>
                <a:gd name="T12" fmla="*/ 1200 w 1863"/>
                <a:gd name="T13" fmla="*/ 982 h 1144"/>
                <a:gd name="T14" fmla="*/ 1608 w 1863"/>
                <a:gd name="T15" fmla="*/ 911 h 1144"/>
                <a:gd name="T16" fmla="*/ 1762 w 1863"/>
                <a:gd name="T17" fmla="*/ 1144 h 1144"/>
                <a:gd name="T18" fmla="*/ 1739 w 1863"/>
                <a:gd name="T19" fmla="*/ 701 h 1144"/>
                <a:gd name="T20" fmla="*/ 1196 w 1863"/>
                <a:gd name="T21" fmla="*/ 296 h 1144"/>
                <a:gd name="T22" fmla="*/ 474 w 1863"/>
                <a:gd name="T23" fmla="*/ 211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20493903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1082" name="Freeform 10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>
                <a:gd name="T0" fmla="*/ 0 w 1018"/>
                <a:gd name="T1" fmla="*/ 1220 h 1289"/>
                <a:gd name="T2" fmla="*/ 774 w 1018"/>
                <a:gd name="T3" fmla="*/ 1289 h 1289"/>
                <a:gd name="T4" fmla="*/ 966 w 1018"/>
                <a:gd name="T5" fmla="*/ 866 h 1289"/>
                <a:gd name="T6" fmla="*/ 733 w 1018"/>
                <a:gd name="T7" fmla="*/ 935 h 1289"/>
                <a:gd name="T8" fmla="*/ 602 w 1018"/>
                <a:gd name="T9" fmla="*/ 629 h 1289"/>
                <a:gd name="T10" fmla="*/ 1018 w 1018"/>
                <a:gd name="T11" fmla="*/ 346 h 1289"/>
                <a:gd name="T12" fmla="*/ 777 w 1018"/>
                <a:gd name="T13" fmla="*/ 156 h 1289"/>
                <a:gd name="T14" fmla="*/ 976 w 1018"/>
                <a:gd name="T15" fmla="*/ 0 h 1289"/>
                <a:gd name="T16" fmla="*/ 346 w 1018"/>
                <a:gd name="T17" fmla="*/ 233 h 1289"/>
                <a:gd name="T18" fmla="*/ 21 w 1018"/>
                <a:gd name="T19" fmla="*/ 669 h 1289"/>
                <a:gd name="T20" fmla="*/ 209 w 1018"/>
                <a:gd name="T21" fmla="*/ 1139 h 1289"/>
                <a:gd name="T22" fmla="*/ 0 w 1018"/>
                <a:gd name="T23" fmla="*/ 122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72549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20493903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31083" name="AutoShape 11"/>
          <p:cNvSpPr>
            <a:spLocks/>
          </p:cNvSpPr>
          <p:nvPr/>
        </p:nvSpPr>
        <p:spPr bwMode="gray">
          <a:xfrm>
            <a:off x="6096000" y="1752600"/>
            <a:ext cx="2940496" cy="914400"/>
          </a:xfrm>
          <a:prstGeom prst="accentCallout2">
            <a:avLst>
              <a:gd name="adj1" fmla="val 12500"/>
              <a:gd name="adj2" fmla="val -2778"/>
              <a:gd name="adj3" fmla="val 12500"/>
              <a:gd name="adj4" fmla="val -31944"/>
              <a:gd name="adj5" fmla="val 130903"/>
              <a:gd name="adj6" fmla="val -53532"/>
            </a:avLst>
          </a:prstGeom>
          <a:noFill/>
          <a:ln w="9525">
            <a:solidFill>
              <a:srgbClr val="C11594"/>
            </a:solidFill>
            <a:miter lim="800000"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lang="vi-VN" sz="1600" b="1" spc="-5" dirty="0" smtClean="0">
                <a:latin typeface="Times New Roman"/>
                <a:cs typeface="Times New Roman"/>
              </a:rPr>
              <a:t>K-Mean </a:t>
            </a:r>
            <a:r>
              <a:rPr lang="vi-VN" sz="1600" b="1" dirty="0" smtClean="0">
                <a:latin typeface="Times New Roman"/>
                <a:cs typeface="Times New Roman"/>
              </a:rPr>
              <a:t>lặp lại </a:t>
            </a:r>
            <a:r>
              <a:rPr lang="vi-VN" sz="1600" b="1" spc="-5" dirty="0" smtClean="0">
                <a:latin typeface="Times New Roman"/>
                <a:cs typeface="Times New Roman"/>
              </a:rPr>
              <a:t>nhiều </a:t>
            </a:r>
            <a:r>
              <a:rPr lang="vi-VN" sz="1600" b="1" dirty="0" smtClean="0">
                <a:latin typeface="Times New Roman"/>
                <a:cs typeface="Times New Roman"/>
              </a:rPr>
              <a:t>lần </a:t>
            </a:r>
            <a:r>
              <a:rPr lang="vi-VN" sz="1600" b="1" spc="-5" dirty="0" smtClean="0">
                <a:latin typeface="Times New Roman"/>
                <a:cs typeface="Times New Roman"/>
              </a:rPr>
              <a:t>quá</a:t>
            </a:r>
            <a:r>
              <a:rPr lang="vi-VN" sz="1600" b="1" spc="-30" dirty="0" smtClean="0">
                <a:latin typeface="Times New Roman"/>
                <a:cs typeface="Times New Roman"/>
              </a:rPr>
              <a:t> </a:t>
            </a:r>
            <a:r>
              <a:rPr lang="vi-VN" sz="1600" b="1" dirty="0" smtClean="0">
                <a:latin typeface="Times New Roman"/>
                <a:cs typeface="Times New Roman"/>
              </a:rPr>
              <a:t>trình:</a:t>
            </a:r>
          </a:p>
          <a:p>
            <a:pPr marL="320040" indent="-27305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SzPct val="78571"/>
              <a:buFont typeface="UnDotum"/>
              <a:buChar char=""/>
              <a:tabLst>
                <a:tab pos="320040" algn="l"/>
              </a:tabLst>
            </a:pPr>
            <a:r>
              <a:rPr lang="vi-VN" sz="1600" b="1" spc="-5" dirty="0" smtClean="0">
                <a:latin typeface="Times New Roman"/>
                <a:cs typeface="Times New Roman"/>
              </a:rPr>
              <a:t>Gán </a:t>
            </a:r>
            <a:r>
              <a:rPr lang="vi-VN" sz="1600" b="1" dirty="0" smtClean="0">
                <a:latin typeface="Times New Roman"/>
                <a:cs typeface="Times New Roman"/>
              </a:rPr>
              <a:t>dữ</a:t>
            </a:r>
            <a:r>
              <a:rPr lang="vi-VN" sz="1600" b="1" spc="5" dirty="0" smtClean="0">
                <a:latin typeface="Times New Roman"/>
                <a:cs typeface="Times New Roman"/>
              </a:rPr>
              <a:t> </a:t>
            </a:r>
            <a:r>
              <a:rPr lang="vi-VN" sz="1600" b="1" dirty="0" smtClean="0">
                <a:latin typeface="Times New Roman"/>
                <a:cs typeface="Times New Roman"/>
              </a:rPr>
              <a:t>liệu.</a:t>
            </a:r>
          </a:p>
          <a:p>
            <a:pPr marL="320040" indent="-27305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SzPct val="78571"/>
              <a:buFont typeface="UnDotum"/>
              <a:buChar char=""/>
              <a:tabLst>
                <a:tab pos="320040" algn="l"/>
              </a:tabLst>
            </a:pPr>
            <a:r>
              <a:rPr lang="vi-VN" sz="1600" b="1" dirty="0" smtClean="0">
                <a:latin typeface="Times New Roman"/>
                <a:cs typeface="Times New Roman"/>
              </a:rPr>
              <a:t>Cập nhật lại vị trí trọng</a:t>
            </a:r>
            <a:r>
              <a:rPr lang="vi-VN" sz="1600" b="1" spc="-25" dirty="0" smtClean="0">
                <a:latin typeface="Times New Roman"/>
                <a:cs typeface="Times New Roman"/>
              </a:rPr>
              <a:t> </a:t>
            </a:r>
            <a:r>
              <a:rPr lang="vi-VN" sz="1600" b="1" spc="-5" dirty="0" smtClean="0">
                <a:latin typeface="Times New Roman"/>
                <a:cs typeface="Times New Roman"/>
              </a:rPr>
              <a:t>tâm.</a:t>
            </a:r>
            <a:endParaRPr lang="vi-VN" sz="1600" b="1" dirty="0">
              <a:latin typeface="Times New Roman"/>
              <a:cs typeface="Times New Roman"/>
            </a:endParaRPr>
          </a:p>
        </p:txBody>
      </p:sp>
      <p:sp>
        <p:nvSpPr>
          <p:cNvPr id="131084" name="AutoShape 12"/>
          <p:cNvSpPr>
            <a:spLocks/>
          </p:cNvSpPr>
          <p:nvPr/>
        </p:nvSpPr>
        <p:spPr bwMode="gray">
          <a:xfrm>
            <a:off x="4495800" y="5334000"/>
            <a:ext cx="3604592" cy="854075"/>
          </a:xfrm>
          <a:prstGeom prst="accentCallout2">
            <a:avLst>
              <a:gd name="adj1" fmla="val 13384"/>
              <a:gd name="adj2" fmla="val -2500"/>
              <a:gd name="adj3" fmla="val 13384"/>
              <a:gd name="adj4" fmla="val -14792"/>
              <a:gd name="adj5" fmla="val -58366"/>
              <a:gd name="adj6" fmla="val -14792"/>
            </a:avLst>
          </a:prstGeom>
          <a:noFill/>
          <a:ln w="9525">
            <a:solidFill>
              <a:schemeClr val="accent1"/>
            </a:solidFill>
            <a:miter lim="800000"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18135" marR="30480" indent="-280670">
              <a:lnSpc>
                <a:spcPct val="100000"/>
              </a:lnSpc>
              <a:spcBef>
                <a:spcPts val="100"/>
              </a:spcBef>
            </a:pPr>
            <a:r>
              <a:rPr lang="vi-VN" sz="1600" b="1" spc="-5" dirty="0" smtClean="0">
                <a:latin typeface="Times New Roman"/>
                <a:cs typeface="Times New Roman"/>
              </a:rPr>
              <a:t>Quá </a:t>
            </a:r>
            <a:r>
              <a:rPr lang="vi-VN" sz="1600" b="1" dirty="0" smtClean="0">
                <a:latin typeface="Times New Roman"/>
                <a:cs typeface="Times New Roman"/>
              </a:rPr>
              <a:t>trình lặp dừng lại khi trọng tâm hội tụ và </a:t>
            </a:r>
            <a:r>
              <a:rPr lang="vi-VN" sz="1600" b="1" spc="-10" dirty="0" smtClean="0">
                <a:latin typeface="Times New Roman"/>
                <a:cs typeface="Times New Roman"/>
              </a:rPr>
              <a:t>mỗi </a:t>
            </a:r>
            <a:r>
              <a:rPr lang="vi-VN" sz="1600" b="1" dirty="0" smtClean="0">
                <a:latin typeface="Times New Roman"/>
                <a:cs typeface="Times New Roman"/>
              </a:rPr>
              <a:t>đối  </a:t>
            </a:r>
            <a:r>
              <a:rPr lang="vi-VN" sz="1600" b="1" spc="-5" dirty="0" smtClean="0">
                <a:latin typeface="Times New Roman"/>
                <a:cs typeface="Times New Roman"/>
              </a:rPr>
              <a:t>tượng </a:t>
            </a:r>
            <a:r>
              <a:rPr lang="vi-VN" sz="1600" b="1" dirty="0" smtClean="0">
                <a:latin typeface="Times New Roman"/>
                <a:cs typeface="Times New Roman"/>
              </a:rPr>
              <a:t>là 1 bộ phận của 1</a:t>
            </a:r>
            <a:r>
              <a:rPr lang="vi-VN" sz="1600" b="1" spc="-20" dirty="0" smtClean="0">
                <a:latin typeface="Times New Roman"/>
                <a:cs typeface="Times New Roman"/>
              </a:rPr>
              <a:t> </a:t>
            </a:r>
            <a:r>
              <a:rPr lang="vi-VN" sz="1600" b="1" spc="-5" dirty="0" smtClean="0">
                <a:latin typeface="Times New Roman"/>
                <a:cs typeface="Times New Roman"/>
              </a:rPr>
              <a:t>cụm.</a:t>
            </a:r>
            <a:endParaRPr lang="vi-VN" sz="1600" b="1" dirty="0">
              <a:latin typeface="Times New Roman"/>
              <a:cs typeface="Times New Roman"/>
            </a:endParaRPr>
          </a:p>
        </p:txBody>
      </p:sp>
      <p:sp>
        <p:nvSpPr>
          <p:cNvPr id="131085" name="AutoShape 13"/>
          <p:cNvSpPr>
            <a:spLocks/>
          </p:cNvSpPr>
          <p:nvPr/>
        </p:nvSpPr>
        <p:spPr bwMode="gray">
          <a:xfrm>
            <a:off x="304800" y="1412776"/>
            <a:ext cx="2192338" cy="1228824"/>
          </a:xfrm>
          <a:prstGeom prst="accentCallout2">
            <a:avLst>
              <a:gd name="adj1" fmla="val 11843"/>
              <a:gd name="adj2" fmla="val 103477"/>
              <a:gd name="adj3" fmla="val 11843"/>
              <a:gd name="adj4" fmla="val 113181"/>
              <a:gd name="adj5" fmla="val 136843"/>
              <a:gd name="adj6" fmla="val 119477"/>
            </a:avLst>
          </a:prstGeom>
          <a:noFill/>
          <a:ln w="9525">
            <a:solidFill>
              <a:schemeClr val="tx2"/>
            </a:solidFill>
            <a:miter lim="800000"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05435" marR="17780" indent="-280670">
              <a:lnSpc>
                <a:spcPct val="100000"/>
              </a:lnSpc>
              <a:spcBef>
                <a:spcPts val="100"/>
              </a:spcBef>
            </a:pPr>
            <a:r>
              <a:rPr lang="vi-VN" sz="1400" b="1" dirty="0" smtClean="0">
                <a:latin typeface="Times New Roman"/>
                <a:cs typeface="Times New Roman"/>
              </a:rPr>
              <a:t>Thuật toán hoạt động trên 1 tập </a:t>
            </a:r>
            <a:r>
              <a:rPr lang="vi-VN" sz="1400" b="1" spc="-5" dirty="0" smtClean="0">
                <a:latin typeface="Times New Roman"/>
                <a:cs typeface="Times New Roman"/>
              </a:rPr>
              <a:t>vectơ </a:t>
            </a:r>
            <a:r>
              <a:rPr lang="vi-VN" sz="1400" b="1" dirty="0" smtClean="0">
                <a:latin typeface="Times New Roman"/>
                <a:cs typeface="Times New Roman"/>
              </a:rPr>
              <a:t>d chiều, tập dữ liệu  X gồm N phần</a:t>
            </a:r>
            <a:r>
              <a:rPr lang="vi-VN" sz="1400" b="1" spc="-50" dirty="0" smtClean="0">
                <a:latin typeface="Times New Roman"/>
                <a:cs typeface="Times New Roman"/>
              </a:rPr>
              <a:t> </a:t>
            </a:r>
            <a:r>
              <a:rPr lang="vi-VN" sz="1400" b="1" spc="-5" dirty="0" smtClean="0">
                <a:latin typeface="Times New Roman"/>
                <a:cs typeface="Times New Roman"/>
              </a:rPr>
              <a:t>tử:</a:t>
            </a:r>
            <a:endParaRPr lang="vi-VN" sz="1400" b="1" dirty="0">
              <a:latin typeface="Times New Roman"/>
              <a:cs typeface="Times New Roman"/>
            </a:endParaRPr>
          </a:p>
          <a:p>
            <a:pPr marL="305435" marR="17780" indent="-280670">
              <a:lnSpc>
                <a:spcPct val="100000"/>
              </a:lnSpc>
              <a:spcBef>
                <a:spcPts val="100"/>
              </a:spcBef>
            </a:pPr>
            <a:r>
              <a:rPr lang="vi-VN" sz="1400" b="1" dirty="0" smtClean="0">
                <a:latin typeface="Times New Roman"/>
                <a:cs typeface="Times New Roman"/>
              </a:rPr>
              <a:t>X = </a:t>
            </a:r>
            <a:r>
              <a:rPr lang="vi-VN" sz="1400" b="1" spc="-60" dirty="0" smtClean="0">
                <a:latin typeface="Times New Roman"/>
                <a:cs typeface="Times New Roman"/>
              </a:rPr>
              <a:t>{x</a:t>
            </a:r>
            <a:r>
              <a:rPr lang="vi-VN" sz="1400" b="1" spc="-89" baseline="-23809" dirty="0" smtClean="0">
                <a:latin typeface="Times New Roman"/>
                <a:cs typeface="Times New Roman"/>
              </a:rPr>
              <a:t>i </a:t>
            </a:r>
            <a:r>
              <a:rPr lang="vi-VN" sz="1400" b="1" dirty="0" smtClean="0">
                <a:latin typeface="Times New Roman"/>
                <a:cs typeface="Times New Roman"/>
              </a:rPr>
              <a:t>| i = 1, 2, …, </a:t>
            </a:r>
            <a:r>
              <a:rPr lang="vi-VN" sz="1400" b="1" spc="-5" dirty="0" smtClean="0">
                <a:latin typeface="Times New Roman"/>
                <a:cs typeface="Times New Roman"/>
              </a:rPr>
              <a:t>N}</a:t>
            </a:r>
            <a:endParaRPr lang="vi-VN" sz="1400" b="1" dirty="0" smtClean="0">
              <a:latin typeface="Times New Roman"/>
              <a:cs typeface="Times New Roman"/>
            </a:endParaRPr>
          </a:p>
          <a:p>
            <a:pPr algn="r" eaLnBrk="0" hangingPunct="0"/>
            <a:r>
              <a:rPr lang="en-US" sz="1400" dirty="0" smtClean="0">
                <a:solidFill>
                  <a:srgbClr val="1C1C1C"/>
                </a:solidFill>
              </a:rPr>
              <a:t>.</a:t>
            </a:r>
            <a:endParaRPr lang="en-US" sz="14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/>
      <p:bldP spid="1310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Khái quát về thuật toán</a:t>
            </a:r>
            <a:endParaRPr lang="en-US" sz="2000" dirty="0"/>
          </a:p>
        </p:txBody>
      </p:sp>
      <p:grpSp>
        <p:nvGrpSpPr>
          <p:cNvPr id="135171" name="Group 3"/>
          <p:cNvGrpSpPr>
            <a:grpSpLocks/>
          </p:cNvGrpSpPr>
          <p:nvPr/>
        </p:nvGrpSpPr>
        <p:grpSpPr bwMode="auto">
          <a:xfrm>
            <a:off x="1981200" y="3725863"/>
            <a:ext cx="5334000" cy="1371600"/>
            <a:chOff x="1248" y="2640"/>
            <a:chExt cx="3360" cy="864"/>
          </a:xfrm>
        </p:grpSpPr>
        <p:grpSp>
          <p:nvGrpSpPr>
            <p:cNvPr id="135172" name="Group 4"/>
            <p:cNvGrpSpPr>
              <a:grpSpLocks/>
            </p:cNvGrpSpPr>
            <p:nvPr/>
          </p:nvGrpSpPr>
          <p:grpSpPr bwMode="auto">
            <a:xfrm>
              <a:off x="1248" y="2640"/>
              <a:ext cx="3360" cy="864"/>
              <a:chOff x="1248" y="2640"/>
              <a:chExt cx="3360" cy="864"/>
            </a:xfrm>
          </p:grpSpPr>
          <p:sp>
            <p:nvSpPr>
              <p:cNvPr id="135173" name="Freeform 5"/>
              <p:cNvSpPr>
                <a:spLocks/>
              </p:cNvSpPr>
              <p:nvPr/>
            </p:nvSpPr>
            <p:spPr bwMode="gray">
              <a:xfrm>
                <a:off x="1248" y="2832"/>
                <a:ext cx="3360" cy="672"/>
              </a:xfrm>
              <a:custGeom>
                <a:avLst/>
                <a:gdLst>
                  <a:gd name="T0" fmla="*/ 0 w 2202"/>
                  <a:gd name="T1" fmla="*/ 528 h 529"/>
                  <a:gd name="T2" fmla="*/ 717 w 2202"/>
                  <a:gd name="T3" fmla="*/ 1 h 529"/>
                  <a:gd name="T4" fmla="*/ 1440 w 2202"/>
                  <a:gd name="T5" fmla="*/ 0 h 529"/>
                  <a:gd name="T6" fmla="*/ 2202 w 2202"/>
                  <a:gd name="T7" fmla="*/ 529 h 529"/>
                  <a:gd name="T8" fmla="*/ 48 w 2202"/>
                  <a:gd name="T9" fmla="*/ 528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2" h="529">
                    <a:moveTo>
                      <a:pt x="0" y="528"/>
                    </a:moveTo>
                    <a:lnTo>
                      <a:pt x="717" y="1"/>
                    </a:lnTo>
                    <a:lnTo>
                      <a:pt x="1440" y="0"/>
                    </a:lnTo>
                    <a:lnTo>
                      <a:pt x="2202" y="529"/>
                    </a:lnTo>
                    <a:lnTo>
                      <a:pt x="48" y="528"/>
                    </a:lnTo>
                  </a:path>
                </a:pathLst>
              </a:custGeom>
              <a:gradFill rotWithShape="1">
                <a:gsLst>
                  <a:gs pos="0">
                    <a:srgbClr val="97CCF3">
                      <a:gamma/>
                      <a:tint val="0"/>
                      <a:invGamma/>
                    </a:srgbClr>
                  </a:gs>
                  <a:gs pos="100000">
                    <a:srgbClr val="97CCF3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pSp>
            <p:nvGrpSpPr>
              <p:cNvPr id="135174" name="Group 6"/>
              <p:cNvGrpSpPr>
                <a:grpSpLocks/>
              </p:cNvGrpSpPr>
              <p:nvPr/>
            </p:nvGrpSpPr>
            <p:grpSpPr bwMode="auto">
              <a:xfrm>
                <a:off x="2016" y="2640"/>
                <a:ext cx="1968" cy="864"/>
                <a:chOff x="2016" y="2640"/>
                <a:chExt cx="1968" cy="864"/>
              </a:xfrm>
            </p:grpSpPr>
            <p:sp>
              <p:nvSpPr>
                <p:cNvPr id="135175" name="Line 7"/>
                <p:cNvSpPr>
                  <a:spLocks noChangeShapeType="1"/>
                </p:cNvSpPr>
                <p:nvPr/>
              </p:nvSpPr>
              <p:spPr bwMode="gray">
                <a:xfrm flipV="1">
                  <a:off x="2016" y="2784"/>
                  <a:ext cx="528" cy="72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35176" name="Line 8"/>
                <p:cNvSpPr>
                  <a:spLocks noChangeShapeType="1"/>
                </p:cNvSpPr>
                <p:nvPr/>
              </p:nvSpPr>
              <p:spPr bwMode="gray">
                <a:xfrm flipV="1">
                  <a:off x="2592" y="2640"/>
                  <a:ext cx="96" cy="86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35177" name="Line 9"/>
                <p:cNvSpPr>
                  <a:spLocks noChangeShapeType="1"/>
                </p:cNvSpPr>
                <p:nvPr/>
              </p:nvSpPr>
              <p:spPr bwMode="gray">
                <a:xfrm flipV="1">
                  <a:off x="3024" y="268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35178" name="Line 10"/>
                <p:cNvSpPr>
                  <a:spLocks noChangeShapeType="1"/>
                </p:cNvSpPr>
                <p:nvPr/>
              </p:nvSpPr>
              <p:spPr bwMode="gray">
                <a:xfrm flipH="1" flipV="1">
                  <a:off x="3216" y="2736"/>
                  <a:ext cx="288" cy="76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35179" name="Line 11"/>
                <p:cNvSpPr>
                  <a:spLocks noChangeShapeType="1"/>
                </p:cNvSpPr>
                <p:nvPr/>
              </p:nvSpPr>
              <p:spPr bwMode="gray">
                <a:xfrm flipH="1" flipV="1">
                  <a:off x="3360" y="2784"/>
                  <a:ext cx="624" cy="72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135180" name="Line 12"/>
            <p:cNvSpPr>
              <a:spLocks noChangeShapeType="1"/>
            </p:cNvSpPr>
            <p:nvPr/>
          </p:nvSpPr>
          <p:spPr bwMode="gray">
            <a:xfrm>
              <a:off x="1632" y="3264"/>
              <a:ext cx="25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5181" name="Line 13"/>
            <p:cNvSpPr>
              <a:spLocks noChangeShapeType="1"/>
            </p:cNvSpPr>
            <p:nvPr/>
          </p:nvSpPr>
          <p:spPr bwMode="gray">
            <a:xfrm>
              <a:off x="1920" y="3072"/>
              <a:ext cx="20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5182" name="Line 14"/>
            <p:cNvSpPr>
              <a:spLocks noChangeShapeType="1"/>
            </p:cNvSpPr>
            <p:nvPr/>
          </p:nvSpPr>
          <p:spPr bwMode="gray">
            <a:xfrm>
              <a:off x="2112" y="2928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35183" name="Group 15"/>
          <p:cNvGrpSpPr>
            <a:grpSpLocks/>
          </p:cNvGrpSpPr>
          <p:nvPr/>
        </p:nvGrpSpPr>
        <p:grpSpPr bwMode="auto">
          <a:xfrm>
            <a:off x="492125" y="1984705"/>
            <a:ext cx="2555875" cy="2430463"/>
            <a:chOff x="294" y="1536"/>
            <a:chExt cx="1722" cy="1387"/>
          </a:xfrm>
        </p:grpSpPr>
        <p:pic>
          <p:nvPicPr>
            <p:cNvPr id="135184" name="Picture 16" descr="pan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98" y="1536"/>
              <a:ext cx="1711" cy="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85" name="Freeform 17"/>
            <p:cNvSpPr>
              <a:spLocks/>
            </p:cNvSpPr>
            <p:nvPr/>
          </p:nvSpPr>
          <p:spPr bwMode="gray">
            <a:xfrm>
              <a:off x="294" y="1538"/>
              <a:ext cx="1722" cy="1382"/>
            </a:xfrm>
            <a:custGeom>
              <a:avLst/>
              <a:gdLst>
                <a:gd name="T0" fmla="*/ 6 w 1722"/>
                <a:gd name="T1" fmla="*/ 79 h 1382"/>
                <a:gd name="T2" fmla="*/ 6 w 1722"/>
                <a:gd name="T3" fmla="*/ 1300 h 1382"/>
                <a:gd name="T4" fmla="*/ 46 w 1722"/>
                <a:gd name="T5" fmla="*/ 1367 h 1382"/>
                <a:gd name="T6" fmla="*/ 121 w 1722"/>
                <a:gd name="T7" fmla="*/ 1381 h 1382"/>
                <a:gd name="T8" fmla="*/ 1658 w 1722"/>
                <a:gd name="T9" fmla="*/ 1312 h 1382"/>
                <a:gd name="T10" fmla="*/ 1696 w 1722"/>
                <a:gd name="T11" fmla="*/ 1286 h 1382"/>
                <a:gd name="T12" fmla="*/ 1714 w 1722"/>
                <a:gd name="T13" fmla="*/ 1247 h 1382"/>
                <a:gd name="T14" fmla="*/ 1715 w 1722"/>
                <a:gd name="T15" fmla="*/ 157 h 1382"/>
                <a:gd name="T16" fmla="*/ 1689 w 1722"/>
                <a:gd name="T17" fmla="*/ 87 h 1382"/>
                <a:gd name="T18" fmla="*/ 1637 w 1722"/>
                <a:gd name="T19" fmla="*/ 67 h 1382"/>
                <a:gd name="T20" fmla="*/ 95 w 1722"/>
                <a:gd name="T21" fmla="*/ 0 h 1382"/>
                <a:gd name="T22" fmla="*/ 29 w 1722"/>
                <a:gd name="T23" fmla="*/ 31 h 1382"/>
                <a:gd name="T24" fmla="*/ 6 w 1722"/>
                <a:gd name="T25" fmla="*/ 79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2" h="1382">
                  <a:moveTo>
                    <a:pt x="6" y="79"/>
                  </a:moveTo>
                  <a:cubicBezTo>
                    <a:pt x="0" y="294"/>
                    <a:pt x="3" y="1087"/>
                    <a:pt x="6" y="1300"/>
                  </a:cubicBezTo>
                  <a:cubicBezTo>
                    <a:pt x="8" y="1336"/>
                    <a:pt x="36" y="1359"/>
                    <a:pt x="46" y="1367"/>
                  </a:cubicBezTo>
                  <a:cubicBezTo>
                    <a:pt x="60" y="1381"/>
                    <a:pt x="109" y="1382"/>
                    <a:pt x="121" y="1381"/>
                  </a:cubicBezTo>
                  <a:cubicBezTo>
                    <a:pt x="368" y="1362"/>
                    <a:pt x="1388" y="1336"/>
                    <a:pt x="1658" y="1312"/>
                  </a:cubicBezTo>
                  <a:cubicBezTo>
                    <a:pt x="1658" y="1315"/>
                    <a:pt x="1684" y="1300"/>
                    <a:pt x="1696" y="1286"/>
                  </a:cubicBezTo>
                  <a:cubicBezTo>
                    <a:pt x="1708" y="1272"/>
                    <a:pt x="1714" y="1250"/>
                    <a:pt x="1714" y="1247"/>
                  </a:cubicBezTo>
                  <a:cubicBezTo>
                    <a:pt x="1714" y="1065"/>
                    <a:pt x="1722" y="347"/>
                    <a:pt x="1715" y="157"/>
                  </a:cubicBezTo>
                  <a:cubicBezTo>
                    <a:pt x="1715" y="124"/>
                    <a:pt x="1711" y="104"/>
                    <a:pt x="1689" y="87"/>
                  </a:cubicBezTo>
                  <a:cubicBezTo>
                    <a:pt x="1667" y="70"/>
                    <a:pt x="1659" y="73"/>
                    <a:pt x="1637" y="67"/>
                  </a:cubicBezTo>
                  <a:cubicBezTo>
                    <a:pt x="1375" y="49"/>
                    <a:pt x="360" y="16"/>
                    <a:pt x="95" y="0"/>
                  </a:cubicBezTo>
                  <a:cubicBezTo>
                    <a:pt x="72" y="0"/>
                    <a:pt x="41" y="14"/>
                    <a:pt x="29" y="31"/>
                  </a:cubicBezTo>
                  <a:cubicBezTo>
                    <a:pt x="17" y="48"/>
                    <a:pt x="13" y="49"/>
                    <a:pt x="6" y="7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5187" name="AutoShape 19"/>
          <p:cNvSpPr>
            <a:spLocks noChangeArrowheads="1"/>
          </p:cNvSpPr>
          <p:nvPr/>
        </p:nvSpPr>
        <p:spPr bwMode="gray">
          <a:xfrm>
            <a:off x="1676400" y="5097463"/>
            <a:ext cx="6019800" cy="685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7CCF3"/>
              </a:gs>
              <a:gs pos="50000">
                <a:srgbClr val="97CCF3">
                  <a:gamma/>
                  <a:shade val="84706"/>
                  <a:invGamma/>
                </a:srgbClr>
              </a:gs>
              <a:gs pos="100000">
                <a:srgbClr val="97CCF3"/>
              </a:gs>
            </a:gsLst>
            <a:lin ang="27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3187806" algn="ctr" rotWithShape="0">
                    <a:srgbClr val="001D3A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vi-V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gray">
          <a:xfrm>
            <a:off x="609600" y="2286000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35191" name="Group 23"/>
          <p:cNvGrpSpPr>
            <a:grpSpLocks/>
          </p:cNvGrpSpPr>
          <p:nvPr/>
        </p:nvGrpSpPr>
        <p:grpSpPr bwMode="auto">
          <a:xfrm flipH="1">
            <a:off x="6137275" y="1981200"/>
            <a:ext cx="2625725" cy="2354263"/>
            <a:chOff x="294" y="1536"/>
            <a:chExt cx="1722" cy="1387"/>
          </a:xfrm>
        </p:grpSpPr>
        <p:pic>
          <p:nvPicPr>
            <p:cNvPr id="135192" name="Picture 24" descr="pan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298" y="1536"/>
              <a:ext cx="1711" cy="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93" name="Freeform 25"/>
            <p:cNvSpPr>
              <a:spLocks/>
            </p:cNvSpPr>
            <p:nvPr/>
          </p:nvSpPr>
          <p:spPr bwMode="gray">
            <a:xfrm>
              <a:off x="294" y="1538"/>
              <a:ext cx="1722" cy="1382"/>
            </a:xfrm>
            <a:custGeom>
              <a:avLst/>
              <a:gdLst>
                <a:gd name="T0" fmla="*/ 6 w 1722"/>
                <a:gd name="T1" fmla="*/ 79 h 1382"/>
                <a:gd name="T2" fmla="*/ 6 w 1722"/>
                <a:gd name="T3" fmla="*/ 1300 h 1382"/>
                <a:gd name="T4" fmla="*/ 46 w 1722"/>
                <a:gd name="T5" fmla="*/ 1367 h 1382"/>
                <a:gd name="T6" fmla="*/ 121 w 1722"/>
                <a:gd name="T7" fmla="*/ 1381 h 1382"/>
                <a:gd name="T8" fmla="*/ 1658 w 1722"/>
                <a:gd name="T9" fmla="*/ 1312 h 1382"/>
                <a:gd name="T10" fmla="*/ 1696 w 1722"/>
                <a:gd name="T11" fmla="*/ 1286 h 1382"/>
                <a:gd name="T12" fmla="*/ 1714 w 1722"/>
                <a:gd name="T13" fmla="*/ 1247 h 1382"/>
                <a:gd name="T14" fmla="*/ 1715 w 1722"/>
                <a:gd name="T15" fmla="*/ 157 h 1382"/>
                <a:gd name="T16" fmla="*/ 1689 w 1722"/>
                <a:gd name="T17" fmla="*/ 87 h 1382"/>
                <a:gd name="T18" fmla="*/ 1637 w 1722"/>
                <a:gd name="T19" fmla="*/ 67 h 1382"/>
                <a:gd name="T20" fmla="*/ 95 w 1722"/>
                <a:gd name="T21" fmla="*/ 0 h 1382"/>
                <a:gd name="T22" fmla="*/ 29 w 1722"/>
                <a:gd name="T23" fmla="*/ 31 h 1382"/>
                <a:gd name="T24" fmla="*/ 6 w 1722"/>
                <a:gd name="T25" fmla="*/ 79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2" h="1382">
                  <a:moveTo>
                    <a:pt x="6" y="79"/>
                  </a:moveTo>
                  <a:cubicBezTo>
                    <a:pt x="0" y="294"/>
                    <a:pt x="3" y="1087"/>
                    <a:pt x="6" y="1300"/>
                  </a:cubicBezTo>
                  <a:cubicBezTo>
                    <a:pt x="8" y="1336"/>
                    <a:pt x="36" y="1359"/>
                    <a:pt x="46" y="1367"/>
                  </a:cubicBezTo>
                  <a:cubicBezTo>
                    <a:pt x="60" y="1381"/>
                    <a:pt x="109" y="1382"/>
                    <a:pt x="121" y="1381"/>
                  </a:cubicBezTo>
                  <a:cubicBezTo>
                    <a:pt x="368" y="1362"/>
                    <a:pt x="1388" y="1336"/>
                    <a:pt x="1658" y="1312"/>
                  </a:cubicBezTo>
                  <a:cubicBezTo>
                    <a:pt x="1658" y="1315"/>
                    <a:pt x="1684" y="1300"/>
                    <a:pt x="1696" y="1286"/>
                  </a:cubicBezTo>
                  <a:cubicBezTo>
                    <a:pt x="1708" y="1272"/>
                    <a:pt x="1714" y="1250"/>
                    <a:pt x="1714" y="1247"/>
                  </a:cubicBezTo>
                  <a:cubicBezTo>
                    <a:pt x="1714" y="1065"/>
                    <a:pt x="1722" y="347"/>
                    <a:pt x="1715" y="157"/>
                  </a:cubicBezTo>
                  <a:cubicBezTo>
                    <a:pt x="1715" y="124"/>
                    <a:pt x="1711" y="104"/>
                    <a:pt x="1689" y="87"/>
                  </a:cubicBezTo>
                  <a:cubicBezTo>
                    <a:pt x="1667" y="70"/>
                    <a:pt x="1659" y="73"/>
                    <a:pt x="1637" y="67"/>
                  </a:cubicBezTo>
                  <a:cubicBezTo>
                    <a:pt x="1375" y="49"/>
                    <a:pt x="360" y="16"/>
                    <a:pt x="95" y="0"/>
                  </a:cubicBezTo>
                  <a:cubicBezTo>
                    <a:pt x="72" y="0"/>
                    <a:pt x="41" y="14"/>
                    <a:pt x="29" y="31"/>
                  </a:cubicBezTo>
                  <a:cubicBezTo>
                    <a:pt x="17" y="48"/>
                    <a:pt x="13" y="49"/>
                    <a:pt x="6" y="7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5194" name="Text Box 26"/>
          <p:cNvSpPr txBox="1">
            <a:spLocks noChangeArrowheads="1"/>
          </p:cNvSpPr>
          <p:nvPr/>
        </p:nvSpPr>
        <p:spPr bwMode="gray">
          <a:xfrm>
            <a:off x="6213475" y="2362200"/>
            <a:ext cx="2543426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vi-VN" b="1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Hàm </a:t>
            </a:r>
            <a:r>
              <a:rPr lang="vi-VN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trên không </a:t>
            </a:r>
            <a:r>
              <a:rPr lang="vi-VN" b="1" spc="-10" dirty="0" smtClean="0">
                <a:solidFill>
                  <a:schemeClr val="bg1"/>
                </a:solidFill>
                <a:latin typeface="Times New Roman"/>
                <a:cs typeface="Times New Roman"/>
              </a:rPr>
              <a:t>âm, </a:t>
            </a:r>
            <a:r>
              <a:rPr lang="vi-VN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giảm khi có 1 </a:t>
            </a:r>
            <a:r>
              <a:rPr lang="vi-VN" b="1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sự </a:t>
            </a:r>
            <a:r>
              <a:rPr lang="vi-VN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thay đổi </a:t>
            </a:r>
            <a:r>
              <a:rPr lang="vi-VN" b="1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trong </a:t>
            </a:r>
            <a:r>
              <a:rPr lang="vi-VN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1  trong 2 bước: gán dữ liệu và định lại vị trí</a:t>
            </a:r>
            <a:r>
              <a:rPr lang="vi-VN" b="1" spc="-5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vi-VN" b="1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tâm.</a:t>
            </a:r>
            <a:endParaRPr lang="vi-VN" b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35195" name="Group 27"/>
          <p:cNvGrpSpPr>
            <a:grpSpLocks/>
          </p:cNvGrpSpPr>
          <p:nvPr/>
        </p:nvGrpSpPr>
        <p:grpSpPr bwMode="auto">
          <a:xfrm>
            <a:off x="3124200" y="2286000"/>
            <a:ext cx="2895600" cy="1325563"/>
            <a:chOff x="1973" y="1027"/>
            <a:chExt cx="1926" cy="937"/>
          </a:xfrm>
        </p:grpSpPr>
        <p:sp>
          <p:nvSpPr>
            <p:cNvPr id="135196" name="Oval 28"/>
            <p:cNvSpPr>
              <a:spLocks noChangeArrowheads="1"/>
            </p:cNvSpPr>
            <p:nvPr/>
          </p:nvSpPr>
          <p:spPr bwMode="gray">
            <a:xfrm>
              <a:off x="1994" y="1057"/>
              <a:ext cx="1905" cy="907"/>
            </a:xfrm>
            <a:prstGeom prst="ellipse">
              <a:avLst/>
            </a:prstGeom>
            <a:gradFill rotWithShape="1">
              <a:gsLst>
                <a:gs pos="0">
                  <a:srgbClr val="0066CC">
                    <a:gamma/>
                    <a:shade val="63529"/>
                    <a:invGamma/>
                  </a:srgbClr>
                </a:gs>
                <a:gs pos="100000">
                  <a:srgbClr val="0066CC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5197" name="Oval 29"/>
            <p:cNvSpPr>
              <a:spLocks noChangeArrowheads="1"/>
            </p:cNvSpPr>
            <p:nvPr/>
          </p:nvSpPr>
          <p:spPr bwMode="gray">
            <a:xfrm>
              <a:off x="1973" y="1027"/>
              <a:ext cx="1905" cy="907"/>
            </a:xfrm>
            <a:prstGeom prst="ellipse">
              <a:avLst/>
            </a:prstGeom>
            <a:gradFill rotWithShape="1">
              <a:gsLst>
                <a:gs pos="0">
                  <a:srgbClr val="1D80E3">
                    <a:gamma/>
                    <a:tint val="44314"/>
                    <a:invGamma/>
                  </a:srgbClr>
                </a:gs>
                <a:gs pos="100000">
                  <a:srgbClr val="1D8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5198" name="Oval 30"/>
          <p:cNvSpPr>
            <a:spLocks noChangeArrowheads="1"/>
          </p:cNvSpPr>
          <p:nvPr/>
        </p:nvSpPr>
        <p:spPr bwMode="gray">
          <a:xfrm>
            <a:off x="3260725" y="2209800"/>
            <a:ext cx="2592388" cy="1149350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vi-VN"/>
          </a:p>
        </p:txBody>
      </p:sp>
      <p:sp>
        <p:nvSpPr>
          <p:cNvPr id="135199" name="Oval 31"/>
          <p:cNvSpPr>
            <a:spLocks noChangeArrowheads="1"/>
          </p:cNvSpPr>
          <p:nvPr/>
        </p:nvSpPr>
        <p:spPr bwMode="gray">
          <a:xfrm>
            <a:off x="3294063" y="2216150"/>
            <a:ext cx="2528887" cy="1120775"/>
          </a:xfrm>
          <a:prstGeom prst="ellipse">
            <a:avLst/>
          </a:prstGeom>
          <a:gradFill rotWithShape="1">
            <a:gsLst>
              <a:gs pos="0">
                <a:srgbClr val="FFCC00">
                  <a:alpha val="0"/>
                </a:srgbClr>
              </a:gs>
              <a:gs pos="100000">
                <a:srgbClr val="FFCC00">
                  <a:gamma/>
                  <a:tint val="3490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vi-VN"/>
          </a:p>
        </p:txBody>
      </p:sp>
      <p:sp>
        <p:nvSpPr>
          <p:cNvPr id="135200" name="Oval 32"/>
          <p:cNvSpPr>
            <a:spLocks noChangeArrowheads="1"/>
          </p:cNvSpPr>
          <p:nvPr/>
        </p:nvSpPr>
        <p:spPr bwMode="gray">
          <a:xfrm>
            <a:off x="3321050" y="2227263"/>
            <a:ext cx="2406650" cy="1046162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79216"/>
                  <a:invGamma/>
                </a:srgbClr>
              </a:gs>
              <a:gs pos="100000">
                <a:srgbClr val="FFCC00">
                  <a:alpha val="4800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vi-VN"/>
          </a:p>
        </p:txBody>
      </p:sp>
      <p:sp>
        <p:nvSpPr>
          <p:cNvPr id="135201" name="Oval 33"/>
          <p:cNvSpPr>
            <a:spLocks noChangeArrowheads="1"/>
          </p:cNvSpPr>
          <p:nvPr/>
        </p:nvSpPr>
        <p:spPr bwMode="gray">
          <a:xfrm>
            <a:off x="3448050" y="2251075"/>
            <a:ext cx="2117725" cy="847725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tint val="0"/>
                  <a:invGamma/>
                </a:srgbClr>
              </a:gs>
              <a:gs pos="100000">
                <a:srgbClr val="FFCC00">
                  <a:alpha val="3800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vi-VN"/>
          </a:p>
        </p:txBody>
      </p:sp>
      <p:grpSp>
        <p:nvGrpSpPr>
          <p:cNvPr id="135204" name="Group 36"/>
          <p:cNvGrpSpPr>
            <a:grpSpLocks/>
          </p:cNvGrpSpPr>
          <p:nvPr/>
        </p:nvGrpSpPr>
        <p:grpSpPr bwMode="auto">
          <a:xfrm>
            <a:off x="4038600" y="3810000"/>
            <a:ext cx="457200" cy="1138238"/>
            <a:chOff x="2304" y="1344"/>
            <a:chExt cx="498" cy="1245"/>
          </a:xfrm>
        </p:grpSpPr>
        <p:sp>
          <p:nvSpPr>
            <p:cNvPr id="135205" name="Freeform 37"/>
            <p:cNvSpPr>
              <a:spLocks/>
            </p:cNvSpPr>
            <p:nvPr/>
          </p:nvSpPr>
          <p:spPr bwMode="gray">
            <a:xfrm>
              <a:off x="2425" y="1344"/>
              <a:ext cx="233" cy="25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5206" name="Freeform 38"/>
            <p:cNvSpPr>
              <a:spLocks/>
            </p:cNvSpPr>
            <p:nvPr/>
          </p:nvSpPr>
          <p:spPr bwMode="gray">
            <a:xfrm>
              <a:off x="2304" y="1625"/>
              <a:ext cx="498" cy="96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35207" name="Group 39"/>
          <p:cNvGrpSpPr>
            <a:grpSpLocks/>
          </p:cNvGrpSpPr>
          <p:nvPr/>
        </p:nvGrpSpPr>
        <p:grpSpPr bwMode="auto">
          <a:xfrm>
            <a:off x="4572000" y="3810000"/>
            <a:ext cx="457200" cy="1138238"/>
            <a:chOff x="2880" y="1344"/>
            <a:chExt cx="498" cy="1245"/>
          </a:xfrm>
        </p:grpSpPr>
        <p:sp>
          <p:nvSpPr>
            <p:cNvPr id="135208" name="Freeform 40"/>
            <p:cNvSpPr>
              <a:spLocks/>
            </p:cNvSpPr>
            <p:nvPr/>
          </p:nvSpPr>
          <p:spPr bwMode="gray">
            <a:xfrm>
              <a:off x="3001" y="1344"/>
              <a:ext cx="233" cy="254"/>
            </a:xfrm>
            <a:custGeom>
              <a:avLst/>
              <a:gdLst>
                <a:gd name="T0" fmla="*/ 133 w 267"/>
                <a:gd name="T1" fmla="*/ 0 h 292"/>
                <a:gd name="T2" fmla="*/ 161 w 267"/>
                <a:gd name="T3" fmla="*/ 3 h 292"/>
                <a:gd name="T4" fmla="*/ 186 w 267"/>
                <a:gd name="T5" fmla="*/ 12 h 292"/>
                <a:gd name="T6" fmla="*/ 209 w 267"/>
                <a:gd name="T7" fmla="*/ 25 h 292"/>
                <a:gd name="T8" fmla="*/ 228 w 267"/>
                <a:gd name="T9" fmla="*/ 42 h 292"/>
                <a:gd name="T10" fmla="*/ 245 w 267"/>
                <a:gd name="T11" fmla="*/ 64 h 292"/>
                <a:gd name="T12" fmla="*/ 257 w 267"/>
                <a:gd name="T13" fmla="*/ 88 h 292"/>
                <a:gd name="T14" fmla="*/ 265 w 267"/>
                <a:gd name="T15" fmla="*/ 116 h 292"/>
                <a:gd name="T16" fmla="*/ 267 w 267"/>
                <a:gd name="T17" fmla="*/ 146 h 292"/>
                <a:gd name="T18" fmla="*/ 265 w 267"/>
                <a:gd name="T19" fmla="*/ 175 h 292"/>
                <a:gd name="T20" fmla="*/ 257 w 267"/>
                <a:gd name="T21" fmla="*/ 203 h 292"/>
                <a:gd name="T22" fmla="*/ 245 w 267"/>
                <a:gd name="T23" fmla="*/ 227 h 292"/>
                <a:gd name="T24" fmla="*/ 228 w 267"/>
                <a:gd name="T25" fmla="*/ 249 h 292"/>
                <a:gd name="T26" fmla="*/ 209 w 267"/>
                <a:gd name="T27" fmla="*/ 267 h 292"/>
                <a:gd name="T28" fmla="*/ 186 w 267"/>
                <a:gd name="T29" fmla="*/ 281 h 292"/>
                <a:gd name="T30" fmla="*/ 161 w 267"/>
                <a:gd name="T31" fmla="*/ 289 h 292"/>
                <a:gd name="T32" fmla="*/ 133 w 267"/>
                <a:gd name="T33" fmla="*/ 292 h 292"/>
                <a:gd name="T34" fmla="*/ 103 w 267"/>
                <a:gd name="T35" fmla="*/ 288 h 292"/>
                <a:gd name="T36" fmla="*/ 75 w 267"/>
                <a:gd name="T37" fmla="*/ 277 h 292"/>
                <a:gd name="T38" fmla="*/ 51 w 267"/>
                <a:gd name="T39" fmla="*/ 260 h 292"/>
                <a:gd name="T40" fmla="*/ 29 w 267"/>
                <a:gd name="T41" fmla="*/ 237 h 292"/>
                <a:gd name="T42" fmla="*/ 13 w 267"/>
                <a:gd name="T43" fmla="*/ 210 h 292"/>
                <a:gd name="T44" fmla="*/ 4 w 267"/>
                <a:gd name="T45" fmla="*/ 178 h 292"/>
                <a:gd name="T46" fmla="*/ 0 w 267"/>
                <a:gd name="T47" fmla="*/ 146 h 292"/>
                <a:gd name="T48" fmla="*/ 4 w 267"/>
                <a:gd name="T49" fmla="*/ 113 h 292"/>
                <a:gd name="T50" fmla="*/ 13 w 267"/>
                <a:gd name="T51" fmla="*/ 81 h 292"/>
                <a:gd name="T52" fmla="*/ 29 w 267"/>
                <a:gd name="T53" fmla="*/ 54 h 292"/>
                <a:gd name="T54" fmla="*/ 51 w 267"/>
                <a:gd name="T55" fmla="*/ 32 h 292"/>
                <a:gd name="T56" fmla="*/ 75 w 267"/>
                <a:gd name="T57" fmla="*/ 14 h 292"/>
                <a:gd name="T58" fmla="*/ 103 w 267"/>
                <a:gd name="T59" fmla="*/ 3 h 292"/>
                <a:gd name="T60" fmla="*/ 133 w 267"/>
                <a:gd name="T6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35209" name="Freeform 41"/>
            <p:cNvSpPr>
              <a:spLocks/>
            </p:cNvSpPr>
            <p:nvPr/>
          </p:nvSpPr>
          <p:spPr bwMode="gray">
            <a:xfrm>
              <a:off x="2880" y="1625"/>
              <a:ext cx="498" cy="964"/>
            </a:xfrm>
            <a:custGeom>
              <a:avLst/>
              <a:gdLst>
                <a:gd name="T0" fmla="*/ 72 w 573"/>
                <a:gd name="T1" fmla="*/ 5 h 1111"/>
                <a:gd name="T2" fmla="*/ 30 w 573"/>
                <a:gd name="T3" fmla="*/ 32 h 1111"/>
                <a:gd name="T4" fmla="*/ 4 w 573"/>
                <a:gd name="T5" fmla="*/ 75 h 1111"/>
                <a:gd name="T6" fmla="*/ 0 w 573"/>
                <a:gd name="T7" fmla="*/ 509 h 1111"/>
                <a:gd name="T8" fmla="*/ 1 w 573"/>
                <a:gd name="T9" fmla="*/ 516 h 1111"/>
                <a:gd name="T10" fmla="*/ 9 w 573"/>
                <a:gd name="T11" fmla="*/ 533 h 1111"/>
                <a:gd name="T12" fmla="*/ 26 w 573"/>
                <a:gd name="T13" fmla="*/ 550 h 1111"/>
                <a:gd name="T14" fmla="*/ 56 w 573"/>
                <a:gd name="T15" fmla="*/ 557 h 1111"/>
                <a:gd name="T16" fmla="*/ 84 w 573"/>
                <a:gd name="T17" fmla="*/ 551 h 1111"/>
                <a:gd name="T18" fmla="*/ 100 w 573"/>
                <a:gd name="T19" fmla="*/ 534 h 1111"/>
                <a:gd name="T20" fmla="*/ 106 w 573"/>
                <a:gd name="T21" fmla="*/ 516 h 1111"/>
                <a:gd name="T22" fmla="*/ 108 w 573"/>
                <a:gd name="T23" fmla="*/ 503 h 1111"/>
                <a:gd name="T24" fmla="*/ 108 w 573"/>
                <a:gd name="T25" fmla="*/ 166 h 1111"/>
                <a:gd name="T26" fmla="*/ 135 w 573"/>
                <a:gd name="T27" fmla="*/ 1066 h 1111"/>
                <a:gd name="T28" fmla="*/ 138 w 573"/>
                <a:gd name="T29" fmla="*/ 1073 h 1111"/>
                <a:gd name="T30" fmla="*/ 151 w 573"/>
                <a:gd name="T31" fmla="*/ 1089 h 1111"/>
                <a:gd name="T32" fmla="*/ 174 w 573"/>
                <a:gd name="T33" fmla="*/ 1105 h 1111"/>
                <a:gd name="T34" fmla="*/ 199 w 573"/>
                <a:gd name="T35" fmla="*/ 1111 h 1111"/>
                <a:gd name="T36" fmla="*/ 227 w 573"/>
                <a:gd name="T37" fmla="*/ 1110 h 1111"/>
                <a:gd name="T38" fmla="*/ 255 w 573"/>
                <a:gd name="T39" fmla="*/ 1097 h 1111"/>
                <a:gd name="T40" fmla="*/ 272 w 573"/>
                <a:gd name="T41" fmla="*/ 1080 h 1111"/>
                <a:gd name="T42" fmla="*/ 278 w 573"/>
                <a:gd name="T43" fmla="*/ 1068 h 1111"/>
                <a:gd name="T44" fmla="*/ 279 w 573"/>
                <a:gd name="T45" fmla="*/ 499 h 1111"/>
                <a:gd name="T46" fmla="*/ 302 w 573"/>
                <a:gd name="T47" fmla="*/ 503 h 1111"/>
                <a:gd name="T48" fmla="*/ 302 w 573"/>
                <a:gd name="T49" fmla="*/ 534 h 1111"/>
                <a:gd name="T50" fmla="*/ 304 w 573"/>
                <a:gd name="T51" fmla="*/ 590 h 1111"/>
                <a:gd name="T52" fmla="*/ 304 w 573"/>
                <a:gd name="T53" fmla="*/ 664 h 1111"/>
                <a:gd name="T54" fmla="*/ 304 w 573"/>
                <a:gd name="T55" fmla="*/ 750 h 1111"/>
                <a:gd name="T56" fmla="*/ 304 w 573"/>
                <a:gd name="T57" fmla="*/ 838 h 1111"/>
                <a:gd name="T58" fmla="*/ 305 w 573"/>
                <a:gd name="T59" fmla="*/ 926 h 1111"/>
                <a:gd name="T60" fmla="*/ 305 w 573"/>
                <a:gd name="T61" fmla="*/ 1004 h 1111"/>
                <a:gd name="T62" fmla="*/ 305 w 573"/>
                <a:gd name="T63" fmla="*/ 1066 h 1111"/>
                <a:gd name="T64" fmla="*/ 306 w 573"/>
                <a:gd name="T65" fmla="*/ 1073 h 1111"/>
                <a:gd name="T66" fmla="*/ 315 w 573"/>
                <a:gd name="T67" fmla="*/ 1088 h 1111"/>
                <a:gd name="T68" fmla="*/ 335 w 573"/>
                <a:gd name="T69" fmla="*/ 1103 h 1111"/>
                <a:gd name="T70" fmla="*/ 372 w 573"/>
                <a:gd name="T71" fmla="*/ 1111 h 1111"/>
                <a:gd name="T72" fmla="*/ 408 w 573"/>
                <a:gd name="T73" fmla="*/ 1103 h 1111"/>
                <a:gd name="T74" fmla="*/ 429 w 573"/>
                <a:gd name="T75" fmla="*/ 1089 h 1111"/>
                <a:gd name="T76" fmla="*/ 437 w 573"/>
                <a:gd name="T77" fmla="*/ 1073 h 1111"/>
                <a:gd name="T78" fmla="*/ 438 w 573"/>
                <a:gd name="T79" fmla="*/ 1067 h 1111"/>
                <a:gd name="T80" fmla="*/ 466 w 573"/>
                <a:gd name="T81" fmla="*/ 166 h 1111"/>
                <a:gd name="T82" fmla="*/ 468 w 573"/>
                <a:gd name="T83" fmla="*/ 503 h 1111"/>
                <a:gd name="T84" fmla="*/ 472 w 573"/>
                <a:gd name="T85" fmla="*/ 517 h 1111"/>
                <a:gd name="T86" fmla="*/ 483 w 573"/>
                <a:gd name="T87" fmla="*/ 537 h 1111"/>
                <a:gd name="T88" fmla="*/ 505 w 573"/>
                <a:gd name="T89" fmla="*/ 551 h 1111"/>
                <a:gd name="T90" fmla="*/ 536 w 573"/>
                <a:gd name="T91" fmla="*/ 551 h 1111"/>
                <a:gd name="T92" fmla="*/ 557 w 573"/>
                <a:gd name="T93" fmla="*/ 537 h 1111"/>
                <a:gd name="T94" fmla="*/ 570 w 573"/>
                <a:gd name="T95" fmla="*/ 517 h 1111"/>
                <a:gd name="T96" fmla="*/ 573 w 573"/>
                <a:gd name="T97" fmla="*/ 508 h 1111"/>
                <a:gd name="T98" fmla="*/ 572 w 573"/>
                <a:gd name="T99" fmla="*/ 68 h 1111"/>
                <a:gd name="T100" fmla="*/ 546 w 573"/>
                <a:gd name="T101" fmla="*/ 28 h 1111"/>
                <a:gd name="T102" fmla="*/ 506 w 573"/>
                <a:gd name="T103" fmla="*/ 4 h 1111"/>
                <a:gd name="T104" fmla="*/ 94 w 573"/>
                <a:gd name="T10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F7F16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3378596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" name="Rectangle 1"/>
          <p:cNvSpPr/>
          <p:nvPr/>
        </p:nvSpPr>
        <p:spPr>
          <a:xfrm>
            <a:off x="620301" y="2060848"/>
            <a:ext cx="2264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vi-VN" b="1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Hàm </a:t>
            </a:r>
            <a:r>
              <a:rPr lang="vi-VN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đo độ </a:t>
            </a:r>
            <a:r>
              <a:rPr lang="vi-VN" b="1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tương </a:t>
            </a:r>
            <a:r>
              <a:rPr lang="vi-VN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tự </a:t>
            </a:r>
            <a:r>
              <a:rPr lang="vi-VN" b="1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sử </a:t>
            </a:r>
            <a:r>
              <a:rPr lang="vi-VN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dụng khoảng </a:t>
            </a:r>
            <a:r>
              <a:rPr lang="vi-VN" b="1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cách</a:t>
            </a:r>
            <a:r>
              <a:rPr lang="vi-VN" b="1" spc="-9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vi-VN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Euclidean</a:t>
            </a:r>
            <a:endParaRPr lang="vi-VN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6" y="3021687"/>
            <a:ext cx="2264890" cy="70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8918" y="3684040"/>
            <a:ext cx="2306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>
              <a:lnSpc>
                <a:spcPct val="100000"/>
              </a:lnSpc>
              <a:spcBef>
                <a:spcPts val="2090"/>
              </a:spcBef>
            </a:pPr>
            <a:r>
              <a:rPr lang="vi-VN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trong đó </a:t>
            </a:r>
            <a:r>
              <a:rPr lang="vi-VN" b="1" spc="-80" dirty="0" smtClean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lang="vi-VN" b="1" spc="-120" baseline="-23809" dirty="0" smtClean="0">
                <a:solidFill>
                  <a:schemeClr val="bg1"/>
                </a:solidFill>
                <a:latin typeface="Times New Roman"/>
                <a:cs typeface="Times New Roman"/>
              </a:rPr>
              <a:t>j </a:t>
            </a:r>
            <a:r>
              <a:rPr lang="vi-VN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là trọng tâm của cụm</a:t>
            </a:r>
            <a:r>
              <a:rPr lang="vi-VN" b="1" spc="-7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vi-VN" b="1" spc="-80" dirty="0" smtClean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lang="vi-VN" b="1" spc="-120" baseline="-23809" dirty="0" smtClean="0">
                <a:solidFill>
                  <a:schemeClr val="bg1"/>
                </a:solidFill>
                <a:latin typeface="Times New Roman"/>
                <a:cs typeface="Times New Roman"/>
              </a:rPr>
              <a:t>j</a:t>
            </a:r>
            <a:endParaRPr lang="vi-VN" b="1" baseline="-23809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41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5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Các bước của thuật toán</a:t>
            </a:r>
            <a:endParaRPr lang="en-US" sz="2000" dirty="0"/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2895600" y="2057400"/>
            <a:ext cx="3352800" cy="3429000"/>
            <a:chOff x="2064" y="1614"/>
            <a:chExt cx="1686" cy="1735"/>
          </a:xfrm>
        </p:grpSpPr>
        <p:sp>
          <p:nvSpPr>
            <p:cNvPr id="133124" name="Oval 4"/>
            <p:cNvSpPr>
              <a:spLocks noChangeArrowheads="1"/>
            </p:cNvSpPr>
            <p:nvPr/>
          </p:nvSpPr>
          <p:spPr bwMode="gray">
            <a:xfrm>
              <a:off x="2068" y="1614"/>
              <a:ext cx="1676" cy="168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0"/>
                    <a:invGamma/>
                    <a:alpha val="27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shade val="0"/>
                    <a:invGamma/>
                    <a:alpha val="27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33125" name="Picture 5" descr="a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64" y="1614"/>
              <a:ext cx="1683" cy="1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26" name="Arc 6"/>
            <p:cNvSpPr>
              <a:spLocks/>
            </p:cNvSpPr>
            <p:nvPr/>
          </p:nvSpPr>
          <p:spPr bwMode="black">
            <a:xfrm>
              <a:off x="2912" y="1616"/>
              <a:ext cx="837" cy="8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7"/>
                <a:gd name="T1" fmla="*/ 0 h 21600"/>
                <a:gd name="T2" fmla="*/ 21597 w 21597"/>
                <a:gd name="T3" fmla="*/ 21246 h 21600"/>
                <a:gd name="T4" fmla="*/ 0 w 215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7" h="21600" fill="none" extrusionOk="0">
                  <a:moveTo>
                    <a:pt x="-1" y="0"/>
                  </a:moveTo>
                  <a:cubicBezTo>
                    <a:pt x="11791" y="0"/>
                    <a:pt x="21403" y="9456"/>
                    <a:pt x="21597" y="21245"/>
                  </a:cubicBezTo>
                </a:path>
                <a:path w="21597" h="21600" stroke="0" extrusionOk="0">
                  <a:moveTo>
                    <a:pt x="-1" y="0"/>
                  </a:moveTo>
                  <a:cubicBezTo>
                    <a:pt x="11791" y="0"/>
                    <a:pt x="21403" y="9456"/>
                    <a:pt x="21597" y="2124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folHlink">
                <a:alpha val="59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127" name="Arc 7"/>
            <p:cNvSpPr>
              <a:spLocks/>
            </p:cNvSpPr>
            <p:nvPr/>
          </p:nvSpPr>
          <p:spPr bwMode="gray">
            <a:xfrm rot="5400000">
              <a:off x="2898" y="2453"/>
              <a:ext cx="862" cy="842"/>
            </a:xfrm>
            <a:custGeom>
              <a:avLst/>
              <a:gdLst>
                <a:gd name="G0" fmla="+- 411 0 0"/>
                <a:gd name="G1" fmla="+- 21600 0 0"/>
                <a:gd name="G2" fmla="+- 21600 0 0"/>
                <a:gd name="T0" fmla="*/ 0 w 22011"/>
                <a:gd name="T1" fmla="*/ 4 h 21670"/>
                <a:gd name="T2" fmla="*/ 22011 w 22011"/>
                <a:gd name="T3" fmla="*/ 21670 h 21670"/>
                <a:gd name="T4" fmla="*/ 411 w 22011"/>
                <a:gd name="T5" fmla="*/ 21600 h 2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11" h="21670" fill="none" extrusionOk="0">
                  <a:moveTo>
                    <a:pt x="-1" y="3"/>
                  </a:moveTo>
                  <a:cubicBezTo>
                    <a:pt x="136" y="1"/>
                    <a:pt x="273" y="-1"/>
                    <a:pt x="411" y="0"/>
                  </a:cubicBezTo>
                  <a:cubicBezTo>
                    <a:pt x="12340" y="0"/>
                    <a:pt x="22011" y="9670"/>
                    <a:pt x="22011" y="21600"/>
                  </a:cubicBezTo>
                  <a:cubicBezTo>
                    <a:pt x="22011" y="21623"/>
                    <a:pt x="22010" y="21646"/>
                    <a:pt x="22010" y="21669"/>
                  </a:cubicBezTo>
                </a:path>
                <a:path w="22011" h="21670" stroke="0" extrusionOk="0">
                  <a:moveTo>
                    <a:pt x="-1" y="3"/>
                  </a:moveTo>
                  <a:cubicBezTo>
                    <a:pt x="136" y="1"/>
                    <a:pt x="273" y="-1"/>
                    <a:pt x="411" y="0"/>
                  </a:cubicBezTo>
                  <a:cubicBezTo>
                    <a:pt x="12340" y="0"/>
                    <a:pt x="22011" y="9670"/>
                    <a:pt x="22011" y="21600"/>
                  </a:cubicBezTo>
                  <a:cubicBezTo>
                    <a:pt x="22011" y="21623"/>
                    <a:pt x="22010" y="21646"/>
                    <a:pt x="22010" y="21669"/>
                  </a:cubicBezTo>
                  <a:lnTo>
                    <a:pt x="411" y="21600"/>
                  </a:lnTo>
                  <a:close/>
                </a:path>
              </a:pathLst>
            </a:custGeom>
            <a:solidFill>
              <a:srgbClr val="93C05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128" name="Arc 8"/>
            <p:cNvSpPr>
              <a:spLocks/>
            </p:cNvSpPr>
            <p:nvPr/>
          </p:nvSpPr>
          <p:spPr bwMode="gray">
            <a:xfrm rot="5400000" flipH="1" flipV="1">
              <a:off x="2071" y="1620"/>
              <a:ext cx="844" cy="844"/>
            </a:xfrm>
            <a:custGeom>
              <a:avLst/>
              <a:gdLst>
                <a:gd name="G0" fmla="+- 0 0 0"/>
                <a:gd name="G1" fmla="+- 21596 0 0"/>
                <a:gd name="G2" fmla="+- 21600 0 0"/>
                <a:gd name="T0" fmla="*/ 426 w 21600"/>
                <a:gd name="T1" fmla="*/ 0 h 21787"/>
                <a:gd name="T2" fmla="*/ 21599 w 21600"/>
                <a:gd name="T3" fmla="*/ 21787 h 21787"/>
                <a:gd name="T4" fmla="*/ 0 w 21600"/>
                <a:gd name="T5" fmla="*/ 21596 h 2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87" fill="none" extrusionOk="0">
                  <a:moveTo>
                    <a:pt x="425" y="0"/>
                  </a:moveTo>
                  <a:cubicBezTo>
                    <a:pt x="12187" y="232"/>
                    <a:pt x="21600" y="9832"/>
                    <a:pt x="21600" y="21596"/>
                  </a:cubicBezTo>
                  <a:cubicBezTo>
                    <a:pt x="21600" y="21659"/>
                    <a:pt x="21599" y="21723"/>
                    <a:pt x="21599" y="21787"/>
                  </a:cubicBezTo>
                </a:path>
                <a:path w="21600" h="21787" stroke="0" extrusionOk="0">
                  <a:moveTo>
                    <a:pt x="425" y="0"/>
                  </a:moveTo>
                  <a:cubicBezTo>
                    <a:pt x="12187" y="232"/>
                    <a:pt x="21600" y="9832"/>
                    <a:pt x="21600" y="21596"/>
                  </a:cubicBezTo>
                  <a:cubicBezTo>
                    <a:pt x="21600" y="21659"/>
                    <a:pt x="21599" y="21723"/>
                    <a:pt x="21599" y="21787"/>
                  </a:cubicBezTo>
                  <a:lnTo>
                    <a:pt x="0" y="21596"/>
                  </a:lnTo>
                  <a:close/>
                </a:path>
              </a:pathLst>
            </a:custGeom>
            <a:solidFill>
              <a:srgbClr val="93C05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129" name="Arc 9"/>
            <p:cNvSpPr>
              <a:spLocks/>
            </p:cNvSpPr>
            <p:nvPr/>
          </p:nvSpPr>
          <p:spPr bwMode="black">
            <a:xfrm rot="10419033">
              <a:off x="2115" y="2395"/>
              <a:ext cx="840" cy="954"/>
            </a:xfrm>
            <a:custGeom>
              <a:avLst/>
              <a:gdLst>
                <a:gd name="G0" fmla="+- 0 0 0"/>
                <a:gd name="G1" fmla="+- 21469 0 0"/>
                <a:gd name="G2" fmla="+- 21600 0 0"/>
                <a:gd name="T0" fmla="*/ 2373 w 21600"/>
                <a:gd name="T1" fmla="*/ 0 h 24319"/>
                <a:gd name="T2" fmla="*/ 21411 w 21600"/>
                <a:gd name="T3" fmla="*/ 24319 h 24319"/>
                <a:gd name="T4" fmla="*/ 0 w 21600"/>
                <a:gd name="T5" fmla="*/ 21469 h 2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319" fill="none" extrusionOk="0">
                  <a:moveTo>
                    <a:pt x="2373" y="-1"/>
                  </a:moveTo>
                  <a:cubicBezTo>
                    <a:pt x="13317" y="1209"/>
                    <a:pt x="21600" y="10458"/>
                    <a:pt x="21600" y="21469"/>
                  </a:cubicBezTo>
                  <a:cubicBezTo>
                    <a:pt x="21600" y="22422"/>
                    <a:pt x="21536" y="23374"/>
                    <a:pt x="21411" y="24319"/>
                  </a:cubicBezTo>
                </a:path>
                <a:path w="21600" h="24319" stroke="0" extrusionOk="0">
                  <a:moveTo>
                    <a:pt x="2373" y="-1"/>
                  </a:moveTo>
                  <a:cubicBezTo>
                    <a:pt x="13317" y="1209"/>
                    <a:pt x="21600" y="10458"/>
                    <a:pt x="21600" y="21469"/>
                  </a:cubicBezTo>
                  <a:cubicBezTo>
                    <a:pt x="21600" y="22422"/>
                    <a:pt x="21536" y="23374"/>
                    <a:pt x="21411" y="24319"/>
                  </a:cubicBezTo>
                  <a:lnTo>
                    <a:pt x="0" y="21469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130" name="WordArt 10"/>
            <p:cNvSpPr>
              <a:spLocks noChangeArrowheads="1" noChangeShapeType="1" noTextEdit="1"/>
            </p:cNvSpPr>
            <p:nvPr/>
          </p:nvSpPr>
          <p:spPr bwMode="gray">
            <a:xfrm rot="40577292">
              <a:off x="2261" y="1927"/>
              <a:ext cx="845" cy="62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2208396"/>
                </a:avLst>
              </a:prstTxWarp>
            </a:bodyPr>
            <a:lstStyle/>
            <a:p>
              <a:pPr algn="ctr"/>
              <a:r>
                <a:rPr lang="vi-VN" kern="10" dirty="0" smtClean="0"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Verdana"/>
                  <a:ea typeface="Verdana"/>
                  <a:cs typeface="Verdana"/>
                </a:rPr>
                <a:t>Bước 1</a:t>
              </a:r>
              <a:endParaRPr lang="vi-VN" kern="10" dirty="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133131" name="WordArt 11"/>
            <p:cNvSpPr>
              <a:spLocks noChangeArrowheads="1" noChangeShapeType="1" noTextEdit="1"/>
            </p:cNvSpPr>
            <p:nvPr/>
          </p:nvSpPr>
          <p:spPr bwMode="gray">
            <a:xfrm rot="45886923">
              <a:off x="2744" y="1938"/>
              <a:ext cx="843" cy="62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2211375"/>
                </a:avLst>
              </a:prstTxWarp>
            </a:bodyPr>
            <a:lstStyle/>
            <a:p>
              <a:pPr algn="ctr"/>
              <a:r>
                <a:rPr lang="vi-VN" kern="10" dirty="0" smtClean="0"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Verdana"/>
                  <a:ea typeface="Verdana"/>
                  <a:cs typeface="Verdana"/>
                </a:rPr>
                <a:t>Bước 2</a:t>
              </a:r>
              <a:endParaRPr lang="vi-VN" kern="10" dirty="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133132" name="WordArt 12"/>
            <p:cNvSpPr>
              <a:spLocks noChangeArrowheads="1" noChangeShapeType="1" noTextEdit="1"/>
            </p:cNvSpPr>
            <p:nvPr/>
          </p:nvSpPr>
          <p:spPr bwMode="gray">
            <a:xfrm rot="24360178">
              <a:off x="2197" y="2629"/>
              <a:ext cx="785" cy="31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Down">
                <a:avLst>
                  <a:gd name="adj" fmla="val 433212"/>
                </a:avLst>
              </a:prstTxWarp>
            </a:bodyPr>
            <a:lstStyle/>
            <a:p>
              <a:pPr algn="ctr"/>
              <a:r>
                <a:rPr lang="vi-VN" kern="10" dirty="0" smtClean="0"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Verdana"/>
                  <a:ea typeface="Verdana"/>
                  <a:cs typeface="Verdana"/>
                </a:rPr>
                <a:t>Bước 4</a:t>
              </a:r>
              <a:endParaRPr lang="vi-VN" kern="10" dirty="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133133" name="WordArt 13"/>
            <p:cNvSpPr>
              <a:spLocks noChangeArrowheads="1" noChangeShapeType="1" noTextEdit="1"/>
            </p:cNvSpPr>
            <p:nvPr/>
          </p:nvSpPr>
          <p:spPr bwMode="gray">
            <a:xfrm rot="19084014">
              <a:off x="2849" y="2613"/>
              <a:ext cx="777" cy="31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Down">
                <a:avLst>
                  <a:gd name="adj" fmla="val 441787"/>
                </a:avLst>
              </a:prstTxWarp>
            </a:bodyPr>
            <a:lstStyle/>
            <a:p>
              <a:pPr algn="ctr"/>
              <a:r>
                <a:rPr lang="vi-VN" kern="10" dirty="0" smtClean="0"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Verdana"/>
                  <a:ea typeface="Verdana"/>
                  <a:cs typeface="Verdana"/>
                </a:rPr>
                <a:t>Bước 3</a:t>
              </a:r>
              <a:endParaRPr lang="vi-VN" kern="10" dirty="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Verdana"/>
                <a:ea typeface="Verdana"/>
                <a:cs typeface="Verdana"/>
              </a:endParaRPr>
            </a:p>
          </p:txBody>
        </p:sp>
        <p:grpSp>
          <p:nvGrpSpPr>
            <p:cNvPr id="133134" name="Group 14"/>
            <p:cNvGrpSpPr>
              <a:grpSpLocks/>
            </p:cNvGrpSpPr>
            <p:nvPr/>
          </p:nvGrpSpPr>
          <p:grpSpPr bwMode="auto">
            <a:xfrm>
              <a:off x="2457" y="2000"/>
              <a:ext cx="901" cy="888"/>
              <a:chOff x="2457" y="2000"/>
              <a:chExt cx="901" cy="888"/>
            </a:xfrm>
          </p:grpSpPr>
          <p:pic>
            <p:nvPicPr>
              <p:cNvPr id="133135" name="Picture 15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ltGray">
              <a:xfrm>
                <a:off x="2457" y="2000"/>
                <a:ext cx="901" cy="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3136" name="Oval 16"/>
              <p:cNvSpPr>
                <a:spLocks noChangeArrowheads="1"/>
              </p:cNvSpPr>
              <p:nvPr/>
            </p:nvSpPr>
            <p:spPr bwMode="ltGray">
              <a:xfrm>
                <a:off x="2457" y="2000"/>
                <a:ext cx="895" cy="888"/>
              </a:xfrm>
              <a:prstGeom prst="ellipse">
                <a:avLst/>
              </a:prstGeom>
              <a:gradFill rotWithShape="1">
                <a:gsLst>
                  <a:gs pos="0">
                    <a:srgbClr val="F8F8F8">
                      <a:gamma/>
                      <a:shade val="26275"/>
                      <a:invGamma/>
                      <a:alpha val="89999"/>
                    </a:srgbClr>
                  </a:gs>
                  <a:gs pos="50000">
                    <a:srgbClr val="F8F8F8">
                      <a:alpha val="45000"/>
                    </a:srgbClr>
                  </a:gs>
                  <a:gs pos="100000">
                    <a:srgbClr val="F8F8F8">
                      <a:gamma/>
                      <a:shade val="26275"/>
                      <a:invGamma/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137" name="Freeform 17"/>
              <p:cNvSpPr>
                <a:spLocks/>
              </p:cNvSpPr>
              <p:nvPr/>
            </p:nvSpPr>
            <p:spPr bwMode="ltGray">
              <a:xfrm>
                <a:off x="2550" y="2018"/>
                <a:ext cx="703" cy="308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grpSp>
            <p:nvGrpSpPr>
              <p:cNvPr id="133138" name="Group 18"/>
              <p:cNvGrpSpPr>
                <a:grpSpLocks/>
              </p:cNvGrpSpPr>
              <p:nvPr/>
            </p:nvGrpSpPr>
            <p:grpSpPr bwMode="auto">
              <a:xfrm rot="-1297425" flipH="1" flipV="1">
                <a:off x="2525" y="2693"/>
                <a:ext cx="781" cy="188"/>
                <a:chOff x="2532" y="1051"/>
                <a:chExt cx="893" cy="246"/>
              </a:xfrm>
            </p:grpSpPr>
            <p:grpSp>
              <p:nvGrpSpPr>
                <p:cNvPr id="133139" name="Group 1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33140" name="AutoShape 2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133141" name="AutoShape 2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133142" name="AutoShape 2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133143" name="AutoShape 2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133144" name="Group 2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33145" name="AutoShape 2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133146" name="AutoShape 2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133147" name="AutoShape 2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133148" name="AutoShape 2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sp>
          <p:nvSpPr>
            <p:cNvPr id="133149" name="Rectangle 29"/>
            <p:cNvSpPr>
              <a:spLocks noChangeArrowheads="1"/>
            </p:cNvSpPr>
            <p:nvPr/>
          </p:nvSpPr>
          <p:spPr bwMode="gray">
            <a:xfrm>
              <a:off x="2863" y="2332"/>
              <a:ext cx="9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000" b="1" dirty="0">
                <a:solidFill>
                  <a:srgbClr val="1C1C1C"/>
                </a:solidFill>
              </a:endParaRPr>
            </a:p>
          </p:txBody>
        </p:sp>
      </p:grpSp>
      <p:sp>
        <p:nvSpPr>
          <p:cNvPr id="133150" name="AutoShape 30"/>
          <p:cNvSpPr>
            <a:spLocks/>
          </p:cNvSpPr>
          <p:nvPr/>
        </p:nvSpPr>
        <p:spPr bwMode="auto">
          <a:xfrm>
            <a:off x="6324600" y="1676400"/>
            <a:ext cx="2362200" cy="838200"/>
          </a:xfrm>
          <a:prstGeom prst="accentCallout2">
            <a:avLst>
              <a:gd name="adj1" fmla="val 13634"/>
              <a:gd name="adj2" fmla="val -3227"/>
              <a:gd name="adj3" fmla="val 13634"/>
              <a:gd name="adj4" fmla="val -24125"/>
              <a:gd name="adj5" fmla="val 92236"/>
              <a:gd name="adj6" fmla="val -39583"/>
            </a:avLst>
          </a:prstGeom>
          <a:noFill/>
          <a:ln w="9525">
            <a:solidFill>
              <a:schemeClr val="tx2"/>
            </a:solidFill>
            <a:miter lim="800000"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9370">
              <a:lnSpc>
                <a:spcPct val="100000"/>
              </a:lnSpc>
              <a:spcBef>
                <a:spcPts val="990"/>
              </a:spcBef>
            </a:pPr>
            <a:r>
              <a:rPr lang="vi-VN" sz="1600" b="1" dirty="0" smtClean="0">
                <a:latin typeface="Times New Roman"/>
                <a:cs typeface="Times New Roman"/>
              </a:rPr>
              <a:t>Tính </a:t>
            </a:r>
            <a:r>
              <a:rPr lang="vi-VN" sz="1600" b="1" spc="-5" dirty="0" smtClean="0">
                <a:latin typeface="Times New Roman"/>
                <a:cs typeface="Times New Roman"/>
              </a:rPr>
              <a:t>toán khoảng</a:t>
            </a:r>
            <a:r>
              <a:rPr lang="vi-VN" sz="1600" b="1" spc="-75" dirty="0" smtClean="0">
                <a:latin typeface="Times New Roman"/>
                <a:cs typeface="Times New Roman"/>
              </a:rPr>
              <a:t> </a:t>
            </a:r>
            <a:r>
              <a:rPr lang="vi-VN" sz="1600" b="1" dirty="0" smtClean="0">
                <a:latin typeface="Times New Roman"/>
                <a:cs typeface="Times New Roman"/>
              </a:rPr>
              <a:t>cách:</a:t>
            </a:r>
          </a:p>
          <a:p>
            <a:pPr marL="39370">
              <a:lnSpc>
                <a:spcPct val="100000"/>
              </a:lnSpc>
              <a:spcBef>
                <a:spcPts val="990"/>
              </a:spcBef>
            </a:pPr>
            <a:endParaRPr lang="vi-VN" sz="1600" dirty="0" smtClean="0">
              <a:latin typeface="Times New Roman"/>
              <a:cs typeface="Times New Roman"/>
            </a:endParaRPr>
          </a:p>
        </p:txBody>
      </p:sp>
      <p:sp>
        <p:nvSpPr>
          <p:cNvPr id="133151" name="AutoShape 31"/>
          <p:cNvSpPr>
            <a:spLocks/>
          </p:cNvSpPr>
          <p:nvPr/>
        </p:nvSpPr>
        <p:spPr bwMode="auto">
          <a:xfrm>
            <a:off x="6248400" y="5181600"/>
            <a:ext cx="2362200" cy="838200"/>
          </a:xfrm>
          <a:prstGeom prst="accentCallout2">
            <a:avLst>
              <a:gd name="adj1" fmla="val 13634"/>
              <a:gd name="adj2" fmla="val -3227"/>
              <a:gd name="adj3" fmla="val 13634"/>
              <a:gd name="adj4" fmla="val -18616"/>
              <a:gd name="adj5" fmla="val -40343"/>
              <a:gd name="adj6" fmla="val -34005"/>
            </a:avLst>
          </a:prstGeom>
          <a:noFill/>
          <a:ln w="9525">
            <a:solidFill>
              <a:schemeClr val="tx2"/>
            </a:solidFill>
            <a:miter lim="800000"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8100">
              <a:lnSpc>
                <a:spcPts val="2375"/>
              </a:lnSpc>
              <a:spcBef>
                <a:spcPts val="100"/>
              </a:spcBef>
            </a:pPr>
            <a:r>
              <a:rPr lang="vi-VN" sz="1600" b="1" spc="-5" dirty="0" smtClean="0">
                <a:latin typeface="Times New Roman"/>
                <a:cs typeface="Times New Roman"/>
              </a:rPr>
              <a:t>Cập </a:t>
            </a:r>
            <a:r>
              <a:rPr lang="vi-VN" sz="1600" b="1" dirty="0" smtClean="0">
                <a:latin typeface="Times New Roman"/>
                <a:cs typeface="Times New Roman"/>
              </a:rPr>
              <a:t>nhật lại trọng</a:t>
            </a:r>
            <a:r>
              <a:rPr lang="vi-VN" sz="1600" b="1" spc="-85" dirty="0" smtClean="0">
                <a:latin typeface="Times New Roman"/>
                <a:cs typeface="Times New Roman"/>
              </a:rPr>
              <a:t> </a:t>
            </a:r>
            <a:r>
              <a:rPr lang="vi-VN" sz="1600" b="1" dirty="0" smtClean="0">
                <a:latin typeface="Times New Roman"/>
                <a:cs typeface="Times New Roman"/>
              </a:rPr>
              <a:t>tâm</a:t>
            </a:r>
          </a:p>
          <a:p>
            <a:pPr marL="38100">
              <a:lnSpc>
                <a:spcPts val="2375"/>
              </a:lnSpc>
              <a:spcBef>
                <a:spcPts val="100"/>
              </a:spcBef>
            </a:pPr>
            <a:endParaRPr lang="vi-VN" sz="1600" dirty="0" smtClean="0">
              <a:latin typeface="Times New Roman"/>
              <a:cs typeface="Times New Roman"/>
            </a:endParaRPr>
          </a:p>
        </p:txBody>
      </p:sp>
      <p:sp>
        <p:nvSpPr>
          <p:cNvPr id="133152" name="AutoShape 32"/>
          <p:cNvSpPr>
            <a:spLocks/>
          </p:cNvSpPr>
          <p:nvPr/>
        </p:nvSpPr>
        <p:spPr bwMode="auto">
          <a:xfrm flipH="1">
            <a:off x="566738" y="1684338"/>
            <a:ext cx="2286000" cy="838200"/>
          </a:xfrm>
          <a:prstGeom prst="accentCallout2">
            <a:avLst>
              <a:gd name="adj1" fmla="val 13634"/>
              <a:gd name="adj2" fmla="val -3333"/>
              <a:gd name="adj3" fmla="val 13634"/>
              <a:gd name="adj4" fmla="val -18819"/>
              <a:gd name="adj5" fmla="val 89769"/>
              <a:gd name="adj6" fmla="val -34444"/>
            </a:avLst>
          </a:prstGeom>
          <a:noFill/>
          <a:ln w="9525">
            <a:solidFill>
              <a:schemeClr val="tx2"/>
            </a:solidFill>
            <a:miter lim="800000"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9370">
              <a:lnSpc>
                <a:spcPct val="100000"/>
              </a:lnSpc>
              <a:spcBef>
                <a:spcPts val="1930"/>
              </a:spcBef>
            </a:pPr>
            <a:r>
              <a:rPr lang="vi-VN" sz="1600" dirty="0" smtClean="0">
                <a:latin typeface="Times New Roman"/>
                <a:cs typeface="Times New Roman"/>
              </a:rPr>
              <a:t> </a:t>
            </a:r>
            <a:r>
              <a:rPr lang="vi-VN" b="1" spc="-5" dirty="0" smtClean="0">
                <a:latin typeface="Times New Roman"/>
                <a:cs typeface="Times New Roman"/>
              </a:rPr>
              <a:t>Khởi</a:t>
            </a:r>
            <a:r>
              <a:rPr lang="vi-VN" b="1" spc="-15" dirty="0" smtClean="0">
                <a:latin typeface="Times New Roman"/>
                <a:cs typeface="Times New Roman"/>
              </a:rPr>
              <a:t> </a:t>
            </a:r>
            <a:r>
              <a:rPr lang="vi-VN" b="1" dirty="0" smtClean="0">
                <a:latin typeface="Times New Roman"/>
                <a:cs typeface="Times New Roman"/>
              </a:rPr>
              <a:t>tạo</a:t>
            </a:r>
          </a:p>
          <a:p>
            <a:pPr marL="312420">
              <a:lnSpc>
                <a:spcPct val="100000"/>
              </a:lnSpc>
              <a:spcBef>
                <a:spcPts val="600"/>
              </a:spcBef>
            </a:pPr>
            <a:r>
              <a:rPr lang="vi-VN" b="1" spc="-5" dirty="0" smtClean="0">
                <a:latin typeface="Times New Roman"/>
                <a:cs typeface="Times New Roman"/>
              </a:rPr>
              <a:t>Chọn </a:t>
            </a:r>
            <a:r>
              <a:rPr lang="vi-VN" b="1" dirty="0" smtClean="0">
                <a:latin typeface="Times New Roman"/>
                <a:cs typeface="Times New Roman"/>
              </a:rPr>
              <a:t>K trọng tâm </a:t>
            </a:r>
            <a:r>
              <a:rPr lang="vi-VN" b="1" spc="-40" dirty="0" smtClean="0">
                <a:latin typeface="Times New Roman"/>
                <a:cs typeface="Times New Roman"/>
              </a:rPr>
              <a:t>{c</a:t>
            </a:r>
            <a:r>
              <a:rPr lang="vi-VN" b="1" spc="-60" baseline="-23809" dirty="0" smtClean="0">
                <a:latin typeface="Times New Roman"/>
                <a:cs typeface="Times New Roman"/>
              </a:rPr>
              <a:t>i</a:t>
            </a:r>
            <a:r>
              <a:rPr lang="vi-VN" b="1" spc="-40" dirty="0" smtClean="0">
                <a:latin typeface="Times New Roman"/>
                <a:cs typeface="Times New Roman"/>
              </a:rPr>
              <a:t>} </a:t>
            </a:r>
            <a:r>
              <a:rPr lang="vi-VN" b="1" dirty="0" smtClean="0">
                <a:latin typeface="Times New Roman"/>
                <a:cs typeface="Times New Roman"/>
              </a:rPr>
              <a:t>(i =</a:t>
            </a:r>
            <a:r>
              <a:rPr lang="vi-VN" b="1" spc="-15" dirty="0" smtClean="0">
                <a:latin typeface="Times New Roman"/>
                <a:cs typeface="Times New Roman"/>
              </a:rPr>
              <a:t> </a:t>
            </a:r>
            <a:r>
              <a:rPr lang="vi-VN" b="1" spc="-5" dirty="0" smtClean="0">
                <a:latin typeface="Times New Roman"/>
                <a:cs typeface="Times New Roman"/>
              </a:rPr>
              <a:t>1÷K).</a:t>
            </a:r>
            <a:endParaRPr lang="vi-VN" b="1" dirty="0">
              <a:latin typeface="Times New Roman"/>
              <a:cs typeface="Times New Roman"/>
            </a:endParaRPr>
          </a:p>
        </p:txBody>
      </p:sp>
      <p:sp>
        <p:nvSpPr>
          <p:cNvPr id="133153" name="AutoShape 33"/>
          <p:cNvSpPr>
            <a:spLocks/>
          </p:cNvSpPr>
          <p:nvPr/>
        </p:nvSpPr>
        <p:spPr bwMode="auto">
          <a:xfrm>
            <a:off x="533400" y="5216525"/>
            <a:ext cx="2362200" cy="1023211"/>
          </a:xfrm>
          <a:prstGeom prst="accentCallout2">
            <a:avLst>
              <a:gd name="adj1" fmla="val 14231"/>
              <a:gd name="adj2" fmla="val 103227"/>
              <a:gd name="adj3" fmla="val 14231"/>
              <a:gd name="adj4" fmla="val 118750"/>
              <a:gd name="adj5" fmla="val -46838"/>
              <a:gd name="adj6" fmla="val 130106"/>
            </a:avLst>
          </a:prstGeom>
          <a:noFill/>
          <a:ln w="9525">
            <a:solidFill>
              <a:schemeClr val="tx2"/>
            </a:solidFill>
            <a:miter lim="800000"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lang="vi-VN" sz="1600" b="1" spc="-5" dirty="0" smtClean="0">
                <a:latin typeface="Times New Roman"/>
                <a:cs typeface="Times New Roman"/>
              </a:rPr>
              <a:t>Điều </a:t>
            </a:r>
            <a:r>
              <a:rPr lang="vi-VN" sz="1600" b="1" dirty="0" smtClean="0">
                <a:latin typeface="Times New Roman"/>
                <a:cs typeface="Times New Roman"/>
              </a:rPr>
              <a:t>kiện</a:t>
            </a:r>
            <a:r>
              <a:rPr lang="vi-VN" sz="1600" b="1" spc="-25" dirty="0" smtClean="0">
                <a:latin typeface="Times New Roman"/>
                <a:cs typeface="Times New Roman"/>
              </a:rPr>
              <a:t> </a:t>
            </a:r>
            <a:r>
              <a:rPr lang="vi-VN" sz="1600" b="1" dirty="0" smtClean="0">
                <a:latin typeface="Times New Roman"/>
                <a:cs typeface="Times New Roman"/>
              </a:rPr>
              <a:t>dừng</a:t>
            </a:r>
          </a:p>
          <a:p>
            <a:pPr marL="311150" marR="30480">
              <a:lnSpc>
                <a:spcPct val="100000"/>
              </a:lnSpc>
              <a:spcBef>
                <a:spcPts val="600"/>
              </a:spcBef>
            </a:pPr>
            <a:r>
              <a:rPr lang="vi-VN" sz="1600" b="1" spc="-5" dirty="0" smtClean="0">
                <a:latin typeface="Times New Roman"/>
                <a:cs typeface="Times New Roman"/>
              </a:rPr>
              <a:t>Lặp </a:t>
            </a:r>
            <a:r>
              <a:rPr lang="vi-VN" sz="1600" b="1" dirty="0" smtClean="0">
                <a:latin typeface="Times New Roman"/>
                <a:cs typeface="Times New Roman"/>
              </a:rPr>
              <a:t>lại các </a:t>
            </a:r>
            <a:r>
              <a:rPr lang="vi-VN" sz="1600" b="1" spc="-5" dirty="0" smtClean="0">
                <a:latin typeface="Times New Roman"/>
                <a:cs typeface="Times New Roman"/>
              </a:rPr>
              <a:t>bước </a:t>
            </a:r>
            <a:r>
              <a:rPr lang="vi-VN" sz="1600" b="1" dirty="0" smtClean="0">
                <a:latin typeface="Times New Roman"/>
                <a:cs typeface="Times New Roman"/>
              </a:rPr>
              <a:t>2 và 3 cho </a:t>
            </a:r>
            <a:r>
              <a:rPr lang="vi-VN" sz="1600" b="1" spc="-5" dirty="0" smtClean="0">
                <a:latin typeface="Times New Roman"/>
                <a:cs typeface="Times New Roman"/>
              </a:rPr>
              <a:t>tới khi </a:t>
            </a:r>
            <a:r>
              <a:rPr lang="vi-VN" sz="1600" b="1" dirty="0" smtClean="0">
                <a:latin typeface="Times New Roman"/>
                <a:cs typeface="Times New Roman"/>
              </a:rPr>
              <a:t>không </a:t>
            </a:r>
            <a:r>
              <a:rPr lang="vi-VN" sz="1600" b="1" spc="-5" dirty="0" smtClean="0">
                <a:latin typeface="Times New Roman"/>
                <a:cs typeface="Times New Roman"/>
              </a:rPr>
              <a:t>có </a:t>
            </a:r>
            <a:r>
              <a:rPr lang="vi-VN" sz="1600" b="1" dirty="0" smtClean="0">
                <a:latin typeface="Times New Roman"/>
                <a:cs typeface="Times New Roman"/>
              </a:rPr>
              <a:t>sự thay đổi  </a:t>
            </a:r>
            <a:r>
              <a:rPr lang="vi-VN" sz="1600" b="1" spc="-5" dirty="0" smtClean="0">
                <a:latin typeface="Times New Roman"/>
                <a:cs typeface="Times New Roman"/>
              </a:rPr>
              <a:t>trọng </a:t>
            </a:r>
            <a:r>
              <a:rPr lang="vi-VN" sz="1600" b="1" dirty="0" smtClean="0">
                <a:latin typeface="Times New Roman"/>
                <a:cs typeface="Times New Roman"/>
              </a:rPr>
              <a:t>tâm của</a:t>
            </a:r>
            <a:r>
              <a:rPr lang="vi-VN" sz="1600" b="1" spc="-25" dirty="0" smtClean="0">
                <a:latin typeface="Times New Roman"/>
                <a:cs typeface="Times New Roman"/>
              </a:rPr>
              <a:t> </a:t>
            </a:r>
            <a:r>
              <a:rPr lang="vi-VN" sz="1600" b="1" spc="-10" dirty="0" smtClean="0">
                <a:latin typeface="Times New Roman"/>
                <a:cs typeface="Times New Roman"/>
              </a:rPr>
              <a:t>cụm.</a:t>
            </a:r>
            <a:endParaRPr lang="vi-VN" sz="1600" b="1" dirty="0">
              <a:latin typeface="Times New Roman"/>
              <a:cs typeface="Times New Roman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95500"/>
            <a:ext cx="2769077" cy="36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11" y="5572986"/>
            <a:ext cx="24669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0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3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3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696200" cy="563563"/>
          </a:xfrm>
        </p:spPr>
        <p:txBody>
          <a:bodyPr/>
          <a:lstStyle/>
          <a:p>
            <a:r>
              <a:rPr lang="vi-VN" dirty="0" smtClean="0"/>
              <a:t>Các bước của thuật toán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grpSp>
        <p:nvGrpSpPr>
          <p:cNvPr id="5" name="object 4"/>
          <p:cNvGrpSpPr/>
          <p:nvPr/>
        </p:nvGrpSpPr>
        <p:grpSpPr>
          <a:xfrm>
            <a:off x="1319530" y="973137"/>
            <a:ext cx="1432560" cy="1557020"/>
            <a:chOff x="1319530" y="973137"/>
            <a:chExt cx="1432560" cy="1557020"/>
          </a:xfrm>
        </p:grpSpPr>
        <p:sp>
          <p:nvSpPr>
            <p:cNvPr id="6" name="object 5"/>
            <p:cNvSpPr/>
            <p:nvPr/>
          </p:nvSpPr>
          <p:spPr>
            <a:xfrm>
              <a:off x="1529080" y="1014730"/>
              <a:ext cx="1205230" cy="533400"/>
            </a:xfrm>
            <a:custGeom>
              <a:avLst/>
              <a:gdLst/>
              <a:ahLst/>
              <a:cxnLst/>
              <a:rect l="l" t="t" r="r" b="b"/>
              <a:pathLst>
                <a:path w="1205230" h="533400">
                  <a:moveTo>
                    <a:pt x="1116330" y="0"/>
                  </a:moveTo>
                  <a:lnTo>
                    <a:pt x="88900" y="0"/>
                  </a:ln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116330" y="533400"/>
                  </a:lnTo>
                  <a:lnTo>
                    <a:pt x="1148972" y="525760"/>
                  </a:lnTo>
                  <a:lnTo>
                    <a:pt x="1177448" y="505618"/>
                  </a:lnTo>
                  <a:lnTo>
                    <a:pt x="1197590" y="477142"/>
                  </a:lnTo>
                  <a:lnTo>
                    <a:pt x="1205230" y="444500"/>
                  </a:lnTo>
                  <a:lnTo>
                    <a:pt x="1205230" y="88900"/>
                  </a:lnTo>
                  <a:lnTo>
                    <a:pt x="1197590" y="56257"/>
                  </a:lnTo>
                  <a:lnTo>
                    <a:pt x="1177448" y="27781"/>
                  </a:lnTo>
                  <a:lnTo>
                    <a:pt x="1148972" y="7639"/>
                  </a:lnTo>
                  <a:lnTo>
                    <a:pt x="1116330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1529080" y="1014730"/>
              <a:ext cx="1205230" cy="533400"/>
            </a:xfrm>
            <a:custGeom>
              <a:avLst/>
              <a:gdLst/>
              <a:ahLst/>
              <a:cxnLst/>
              <a:rect l="l" t="t" r="r" b="b"/>
              <a:pathLst>
                <a:path w="1205230" h="533400">
                  <a:moveTo>
                    <a:pt x="88900" y="0"/>
                  </a:move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116330" y="533400"/>
                  </a:lnTo>
                  <a:lnTo>
                    <a:pt x="1148972" y="525760"/>
                  </a:lnTo>
                  <a:lnTo>
                    <a:pt x="1177448" y="505618"/>
                  </a:lnTo>
                  <a:lnTo>
                    <a:pt x="1197590" y="477142"/>
                  </a:lnTo>
                  <a:lnTo>
                    <a:pt x="1205230" y="444500"/>
                  </a:lnTo>
                  <a:lnTo>
                    <a:pt x="1205230" y="88900"/>
                  </a:lnTo>
                  <a:lnTo>
                    <a:pt x="1197590" y="56257"/>
                  </a:lnTo>
                  <a:lnTo>
                    <a:pt x="1177448" y="27781"/>
                  </a:lnTo>
                  <a:lnTo>
                    <a:pt x="1148972" y="7639"/>
                  </a:lnTo>
                  <a:lnTo>
                    <a:pt x="1116330" y="0"/>
                  </a:lnTo>
                  <a:lnTo>
                    <a:pt x="88900" y="0"/>
                  </a:lnTo>
                  <a:close/>
                </a:path>
                <a:path w="1205230" h="533400">
                  <a:moveTo>
                    <a:pt x="0" y="0"/>
                  </a:moveTo>
                  <a:lnTo>
                    <a:pt x="0" y="0"/>
                  </a:lnTo>
                </a:path>
                <a:path w="1205230" h="533400">
                  <a:moveTo>
                    <a:pt x="1205230" y="533400"/>
                  </a:moveTo>
                  <a:lnTo>
                    <a:pt x="1205230" y="533400"/>
                  </a:lnTo>
                </a:path>
              </a:pathLst>
            </a:custGeom>
            <a:ln w="34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457960" y="990600"/>
              <a:ext cx="1203960" cy="533400"/>
            </a:xfrm>
            <a:custGeom>
              <a:avLst/>
              <a:gdLst/>
              <a:ahLst/>
              <a:cxnLst/>
              <a:rect l="l" t="t" r="r" b="b"/>
              <a:pathLst>
                <a:path w="1203960" h="533400">
                  <a:moveTo>
                    <a:pt x="1115060" y="0"/>
                  </a:moveTo>
                  <a:lnTo>
                    <a:pt x="88900" y="0"/>
                  </a:ln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115060" y="533400"/>
                  </a:lnTo>
                  <a:lnTo>
                    <a:pt x="1147702" y="525760"/>
                  </a:lnTo>
                  <a:lnTo>
                    <a:pt x="1176178" y="505618"/>
                  </a:lnTo>
                  <a:lnTo>
                    <a:pt x="1196320" y="477142"/>
                  </a:lnTo>
                  <a:lnTo>
                    <a:pt x="1203960" y="444500"/>
                  </a:lnTo>
                  <a:lnTo>
                    <a:pt x="1203960" y="88900"/>
                  </a:lnTo>
                  <a:lnTo>
                    <a:pt x="1196320" y="56257"/>
                  </a:lnTo>
                  <a:lnTo>
                    <a:pt x="1176178" y="27781"/>
                  </a:lnTo>
                  <a:lnTo>
                    <a:pt x="1147702" y="7639"/>
                  </a:lnTo>
                  <a:lnTo>
                    <a:pt x="1115060" y="0"/>
                  </a:lnTo>
                  <a:close/>
                </a:path>
              </a:pathLst>
            </a:custGeom>
            <a:solidFill>
              <a:srgbClr val="B22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1457960" y="990600"/>
              <a:ext cx="1203960" cy="533400"/>
            </a:xfrm>
            <a:custGeom>
              <a:avLst/>
              <a:gdLst/>
              <a:ahLst/>
              <a:cxnLst/>
              <a:rect l="l" t="t" r="r" b="b"/>
              <a:pathLst>
                <a:path w="1203960" h="533400">
                  <a:moveTo>
                    <a:pt x="88900" y="0"/>
                  </a:move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115060" y="533400"/>
                  </a:lnTo>
                  <a:lnTo>
                    <a:pt x="1147702" y="525760"/>
                  </a:lnTo>
                  <a:lnTo>
                    <a:pt x="1176178" y="505618"/>
                  </a:lnTo>
                  <a:lnTo>
                    <a:pt x="1196320" y="477142"/>
                  </a:lnTo>
                  <a:lnTo>
                    <a:pt x="1203960" y="444500"/>
                  </a:lnTo>
                  <a:lnTo>
                    <a:pt x="1203960" y="88900"/>
                  </a:lnTo>
                  <a:lnTo>
                    <a:pt x="1196320" y="56257"/>
                  </a:lnTo>
                  <a:lnTo>
                    <a:pt x="1176178" y="27781"/>
                  </a:lnTo>
                  <a:lnTo>
                    <a:pt x="1147702" y="7639"/>
                  </a:lnTo>
                  <a:lnTo>
                    <a:pt x="1115060" y="0"/>
                  </a:lnTo>
                  <a:lnTo>
                    <a:pt x="88900" y="0"/>
                  </a:lnTo>
                  <a:close/>
                </a:path>
                <a:path w="1203960" h="533400">
                  <a:moveTo>
                    <a:pt x="0" y="0"/>
                  </a:moveTo>
                  <a:lnTo>
                    <a:pt x="0" y="0"/>
                  </a:lnTo>
                </a:path>
                <a:path w="1203960" h="533400">
                  <a:moveTo>
                    <a:pt x="1203960" y="533400"/>
                  </a:moveTo>
                  <a:lnTo>
                    <a:pt x="1203960" y="533400"/>
                  </a:lnTo>
                </a:path>
              </a:pathLst>
            </a:custGeom>
            <a:ln w="348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1319530" y="1706880"/>
              <a:ext cx="1408430" cy="822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/>
          <p:cNvSpPr txBox="1"/>
          <p:nvPr/>
        </p:nvSpPr>
        <p:spPr>
          <a:xfrm>
            <a:off x="1649729" y="1116329"/>
            <a:ext cx="963930" cy="1287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5" dirty="0" smtClean="0">
                <a:latin typeface="Times New Roman"/>
                <a:cs typeface="Times New Roman"/>
              </a:rPr>
              <a:t>B</a:t>
            </a:r>
            <a:r>
              <a:rPr sz="2000" spc="-195" dirty="0" smtClean="0">
                <a:latin typeface="Arial"/>
                <a:cs typeface="Arial"/>
              </a:rPr>
              <a:t>ắ</a:t>
            </a:r>
            <a:r>
              <a:rPr sz="2000" spc="-195" dirty="0" smtClean="0">
                <a:latin typeface="Times New Roman"/>
                <a:cs typeface="Times New Roman"/>
              </a:rPr>
              <a:t>t</a:t>
            </a:r>
            <a:r>
              <a:rPr sz="2000" spc="-20" dirty="0" smtClean="0">
                <a:latin typeface="Times New Roman"/>
                <a:cs typeface="Times New Roman"/>
              </a:rPr>
              <a:t> </a:t>
            </a:r>
            <a:r>
              <a:rPr sz="2000" spc="-190" dirty="0" smtClean="0">
                <a:latin typeface="Times New Roman"/>
                <a:cs typeface="Times New Roman"/>
              </a:rPr>
              <a:t>đ</a:t>
            </a:r>
            <a:r>
              <a:rPr sz="2000" spc="-190" dirty="0" smtClean="0">
                <a:latin typeface="Arial"/>
                <a:cs typeface="Arial"/>
              </a:rPr>
              <a:t>ầ</a:t>
            </a:r>
            <a:r>
              <a:rPr sz="2000" spc="-190" dirty="0" smtClean="0">
                <a:latin typeface="Times New Roman"/>
                <a:cs typeface="Times New Roman"/>
              </a:rPr>
              <a:t>u</a:t>
            </a:r>
            <a:endParaRPr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 smtClean="0">
              <a:latin typeface="Times New Roman"/>
              <a:cs typeface="Times New Roman"/>
            </a:endParaRPr>
          </a:p>
          <a:p>
            <a:pPr marL="36830" marR="246379" indent="201930">
              <a:lnSpc>
                <a:spcPct val="100000"/>
              </a:lnSpc>
            </a:pPr>
            <a:r>
              <a:rPr sz="1800" spc="60" dirty="0" smtClean="0">
                <a:latin typeface="Times New Roman"/>
                <a:cs typeface="Times New Roman"/>
              </a:rPr>
              <a:t>S</a:t>
            </a:r>
            <a:r>
              <a:rPr sz="1800" spc="60" dirty="0" smtClean="0">
                <a:latin typeface="Arial"/>
                <a:cs typeface="Arial"/>
              </a:rPr>
              <a:t>ố  </a:t>
            </a:r>
            <a:r>
              <a:rPr sz="1800" spc="65" dirty="0">
                <a:latin typeface="Times New Roman"/>
                <a:cs typeface="Times New Roman"/>
              </a:rPr>
              <a:t>c</a:t>
            </a:r>
            <a:r>
              <a:rPr sz="1800" spc="65" dirty="0">
                <a:latin typeface="Arial"/>
                <a:cs typeface="Arial"/>
              </a:rPr>
              <a:t>ụ</a:t>
            </a:r>
            <a:r>
              <a:rPr sz="1800" spc="65" dirty="0">
                <a:latin typeface="Times New Roman"/>
                <a:cs typeface="Times New Roman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K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2" name="object 11"/>
          <p:cNvGrpSpPr/>
          <p:nvPr/>
        </p:nvGrpSpPr>
        <p:grpSpPr>
          <a:xfrm>
            <a:off x="985837" y="2902267"/>
            <a:ext cx="2292985" cy="873125"/>
            <a:chOff x="985837" y="2902267"/>
            <a:chExt cx="2292985" cy="873125"/>
          </a:xfrm>
        </p:grpSpPr>
        <p:sp>
          <p:nvSpPr>
            <p:cNvPr id="13" name="object 12"/>
            <p:cNvSpPr/>
            <p:nvPr/>
          </p:nvSpPr>
          <p:spPr>
            <a:xfrm>
              <a:off x="1003300" y="2919729"/>
              <a:ext cx="2258060" cy="838200"/>
            </a:xfrm>
            <a:custGeom>
              <a:avLst/>
              <a:gdLst/>
              <a:ahLst/>
              <a:cxnLst/>
              <a:rect l="l" t="t" r="r" b="b"/>
              <a:pathLst>
                <a:path w="2258060" h="838200">
                  <a:moveTo>
                    <a:pt x="225806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0" y="838200"/>
                  </a:lnTo>
                  <a:lnTo>
                    <a:pt x="2258060" y="838200"/>
                  </a:lnTo>
                  <a:lnTo>
                    <a:pt x="2258060" y="814070"/>
                  </a:lnTo>
                  <a:lnTo>
                    <a:pt x="2258060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1003300" y="2919729"/>
              <a:ext cx="2258060" cy="838200"/>
            </a:xfrm>
            <a:custGeom>
              <a:avLst/>
              <a:gdLst/>
              <a:ahLst/>
              <a:cxnLst/>
              <a:rect l="l" t="t" r="r" b="b"/>
              <a:pathLst>
                <a:path w="2258060" h="838200">
                  <a:moveTo>
                    <a:pt x="1129030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2258060" y="0"/>
                  </a:lnTo>
                  <a:lnTo>
                    <a:pt x="2258060" y="838200"/>
                  </a:lnTo>
                  <a:lnTo>
                    <a:pt x="1129030" y="838200"/>
                  </a:lnTo>
                  <a:close/>
                </a:path>
              </a:pathLst>
            </a:custGeom>
            <a:ln w="34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/>
          <p:cNvSpPr txBox="1"/>
          <p:nvPr/>
        </p:nvSpPr>
        <p:spPr>
          <a:xfrm>
            <a:off x="1506219" y="3170212"/>
            <a:ext cx="1251585" cy="3403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000" spc="125" dirty="0">
                <a:latin typeface="Times New Roman"/>
                <a:cs typeface="Times New Roman"/>
              </a:rPr>
              <a:t>Tr</a:t>
            </a:r>
            <a:r>
              <a:rPr sz="2000" spc="125" dirty="0">
                <a:latin typeface="Arial"/>
                <a:cs typeface="Arial"/>
              </a:rPr>
              <a:t>ọ</a:t>
            </a:r>
            <a:r>
              <a:rPr sz="2000" spc="125" dirty="0">
                <a:latin typeface="Times New Roman"/>
                <a:cs typeface="Times New Roman"/>
              </a:rPr>
              <a:t>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tâm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930910" y="2895600"/>
            <a:ext cx="2258060" cy="838200"/>
          </a:xfrm>
          <a:custGeom>
            <a:avLst/>
            <a:gdLst/>
            <a:ahLst/>
            <a:cxnLst/>
            <a:rect l="l" t="t" r="r" b="b"/>
            <a:pathLst>
              <a:path w="2258060" h="838200">
                <a:moveTo>
                  <a:pt x="1129030" y="838200"/>
                </a:moveTo>
                <a:lnTo>
                  <a:pt x="0" y="838200"/>
                </a:lnTo>
                <a:lnTo>
                  <a:pt x="0" y="0"/>
                </a:lnTo>
                <a:lnTo>
                  <a:pt x="2258060" y="0"/>
                </a:lnTo>
                <a:lnTo>
                  <a:pt x="2258060" y="838200"/>
                </a:lnTo>
                <a:lnTo>
                  <a:pt x="1129030" y="838200"/>
                </a:lnTo>
                <a:close/>
              </a:path>
            </a:pathLst>
          </a:custGeom>
          <a:ln w="348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 txBox="1"/>
          <p:nvPr/>
        </p:nvSpPr>
        <p:spPr>
          <a:xfrm>
            <a:off x="985868" y="2902298"/>
            <a:ext cx="2203450" cy="852805"/>
          </a:xfrm>
          <a:prstGeom prst="rect">
            <a:avLst/>
          </a:prstGeom>
          <a:solidFill>
            <a:srgbClr val="7497D8"/>
          </a:solidFill>
        </p:spPr>
        <p:txBody>
          <a:bodyPr vert="horz" wrap="square" lIns="0" tIns="259715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2045"/>
              </a:spcBef>
            </a:pP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Tr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ọ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tâm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867410" y="3931920"/>
            <a:ext cx="2390140" cy="1036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1112519" y="4033520"/>
            <a:ext cx="189166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Times New Roman"/>
                <a:cs typeface="Times New Roman"/>
              </a:rPr>
              <a:t>Kho</a:t>
            </a:r>
            <a:r>
              <a:rPr sz="1800" spc="90" dirty="0">
                <a:latin typeface="Arial"/>
                <a:cs typeface="Arial"/>
              </a:rPr>
              <a:t>ả</a:t>
            </a:r>
            <a:r>
              <a:rPr sz="1800" spc="90" dirty="0">
                <a:latin typeface="Times New Roman"/>
                <a:cs typeface="Times New Roman"/>
              </a:rPr>
              <a:t>ng </a:t>
            </a:r>
            <a:r>
              <a:rPr sz="1800" spc="95" dirty="0">
                <a:latin typeface="Times New Roman"/>
                <a:cs typeface="Times New Roman"/>
              </a:rPr>
              <a:t>cách </a:t>
            </a:r>
            <a:r>
              <a:rPr sz="1800" spc="60" dirty="0">
                <a:latin typeface="Times New Roman"/>
                <a:cs typeface="Times New Roman"/>
              </a:rPr>
              <a:t>các  đ</a:t>
            </a:r>
            <a:r>
              <a:rPr sz="1800" spc="60" dirty="0">
                <a:latin typeface="Arial"/>
                <a:cs typeface="Arial"/>
              </a:rPr>
              <a:t>ố</a:t>
            </a:r>
            <a:r>
              <a:rPr sz="1800" spc="60" dirty="0">
                <a:latin typeface="Times New Roman"/>
                <a:cs typeface="Times New Roman"/>
              </a:rPr>
              <a:t>i </a:t>
            </a:r>
            <a:r>
              <a:rPr sz="1800" spc="35" dirty="0">
                <a:latin typeface="Times New Roman"/>
                <a:cs typeface="Times New Roman"/>
              </a:rPr>
              <a:t>t</a:t>
            </a:r>
            <a:r>
              <a:rPr sz="1800" spc="35" dirty="0">
                <a:latin typeface="Arial"/>
                <a:cs typeface="Arial"/>
              </a:rPr>
              <a:t>ượ</a:t>
            </a:r>
            <a:r>
              <a:rPr sz="1800" spc="35" dirty="0">
                <a:latin typeface="Times New Roman"/>
                <a:cs typeface="Times New Roman"/>
              </a:rPr>
              <a:t>ng </a:t>
            </a:r>
            <a:r>
              <a:rPr sz="1800" spc="105" dirty="0">
                <a:latin typeface="Times New Roman"/>
                <a:cs typeface="Times New Roman"/>
              </a:rPr>
              <a:t>đ</a:t>
            </a:r>
            <a:r>
              <a:rPr sz="1800" spc="105" dirty="0">
                <a:latin typeface="Arial"/>
                <a:cs typeface="Arial"/>
              </a:rPr>
              <a:t>ế</a:t>
            </a:r>
            <a:r>
              <a:rPr sz="1800" spc="105" dirty="0">
                <a:latin typeface="Times New Roman"/>
                <a:cs typeface="Times New Roman"/>
              </a:rPr>
              <a:t>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các  </a:t>
            </a:r>
            <a:r>
              <a:rPr sz="1800" spc="130" dirty="0">
                <a:latin typeface="Times New Roman"/>
                <a:cs typeface="Times New Roman"/>
              </a:rPr>
              <a:t>tr</a:t>
            </a:r>
            <a:r>
              <a:rPr sz="1800" spc="130" dirty="0">
                <a:latin typeface="Arial"/>
                <a:cs typeface="Arial"/>
              </a:rPr>
              <a:t>ọ</a:t>
            </a:r>
            <a:r>
              <a:rPr sz="1800" spc="130" dirty="0">
                <a:latin typeface="Times New Roman"/>
                <a:cs typeface="Times New Roman"/>
              </a:rPr>
              <a:t>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90" dirty="0">
                <a:latin typeface="Times New Roman"/>
                <a:cs typeface="Times New Roman"/>
              </a:rPr>
              <a:t>tâm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838200" y="5132070"/>
            <a:ext cx="2451100" cy="97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 txBox="1"/>
          <p:nvPr/>
        </p:nvSpPr>
        <p:spPr>
          <a:xfrm>
            <a:off x="1078230" y="5313679"/>
            <a:ext cx="196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FFFFFF"/>
                </a:solidFill>
                <a:latin typeface="Times New Roman"/>
                <a:cs typeface="Times New Roman"/>
              </a:rPr>
              <a:t>Nhóm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các đ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ố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i  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ượ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ng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vào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ụ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3728720" y="3768090"/>
            <a:ext cx="2842260" cy="1504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 txBox="1"/>
          <p:nvPr/>
        </p:nvSpPr>
        <p:spPr>
          <a:xfrm>
            <a:off x="4427985" y="3934459"/>
            <a:ext cx="1512168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110" dirty="0" smtClean="0">
                <a:latin typeface="Arial" pitchFamily="34" charset="0"/>
                <a:cs typeface="Arial" pitchFamily="34" charset="0"/>
              </a:rPr>
              <a:t>Không</a:t>
            </a:r>
            <a:endParaRPr lang="vi-VN" sz="1800" spc="110" dirty="0" smtClean="0">
              <a:latin typeface="Arial" pitchFamily="34" charset="0"/>
              <a:cs typeface="Arial" pitchFamily="34" charset="0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có  </a:t>
            </a:r>
            <a:r>
              <a:rPr sz="1800" spc="60" dirty="0">
                <a:latin typeface="Arial" pitchFamily="34" charset="0"/>
                <a:cs typeface="Arial" pitchFamily="34" charset="0"/>
              </a:rPr>
              <a:t>đối</a:t>
            </a:r>
            <a:r>
              <a:rPr sz="1800" spc="-2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30" dirty="0">
                <a:latin typeface="Arial" pitchFamily="34" charset="0"/>
                <a:cs typeface="Arial" pitchFamily="34" charset="0"/>
              </a:rPr>
              <a:t>tượng  </a:t>
            </a:r>
            <a:r>
              <a:rPr sz="1800" spc="105" dirty="0">
                <a:latin typeface="Arial" pitchFamily="34" charset="0"/>
                <a:cs typeface="Arial" pitchFamily="34" charset="0"/>
              </a:rPr>
              <a:t>chuyển  </a:t>
            </a:r>
            <a:r>
              <a:rPr sz="1800" spc="140" dirty="0">
                <a:latin typeface="Arial" pitchFamily="34" charset="0"/>
                <a:cs typeface="Arial" pitchFamily="34" charset="0"/>
              </a:rPr>
              <a:t>nhóm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object 29"/>
          <p:cNvGrpSpPr/>
          <p:nvPr/>
        </p:nvGrpSpPr>
        <p:grpSpPr>
          <a:xfrm>
            <a:off x="1978720" y="1518919"/>
            <a:ext cx="3300729" cy="4813300"/>
            <a:chOff x="1978720" y="1518919"/>
            <a:chExt cx="3300729" cy="4813300"/>
          </a:xfrm>
        </p:grpSpPr>
        <p:sp>
          <p:nvSpPr>
            <p:cNvPr id="26" name="object 30"/>
            <p:cNvSpPr/>
            <p:nvPr/>
          </p:nvSpPr>
          <p:spPr>
            <a:xfrm>
              <a:off x="2059939" y="1525269"/>
              <a:ext cx="1270" cy="123189"/>
            </a:xfrm>
            <a:custGeom>
              <a:avLst/>
              <a:gdLst/>
              <a:ahLst/>
              <a:cxnLst/>
              <a:rect l="l" t="t" r="r" b="b"/>
              <a:pathLst>
                <a:path w="1269" h="123189">
                  <a:moveTo>
                    <a:pt x="635" y="-6350"/>
                  </a:moveTo>
                  <a:lnTo>
                    <a:pt x="635" y="129540"/>
                  </a:lnTo>
                </a:path>
              </a:pathLst>
            </a:custGeom>
            <a:ln w="13970">
              <a:solidFill>
                <a:srgbClr val="FF6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1"/>
            <p:cNvSpPr/>
            <p:nvPr/>
          </p:nvSpPr>
          <p:spPr>
            <a:xfrm>
              <a:off x="2002789" y="163956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7780" y="0"/>
                  </a:moveTo>
                  <a:lnTo>
                    <a:pt x="0" y="10159"/>
                  </a:lnTo>
                  <a:lnTo>
                    <a:pt x="55880" y="114300"/>
                  </a:lnTo>
                  <a:lnTo>
                    <a:pt x="114300" y="12700"/>
                  </a:lnTo>
                  <a:lnTo>
                    <a:pt x="96520" y="2539"/>
                  </a:lnTo>
                  <a:lnTo>
                    <a:pt x="55880" y="73659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FF68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2"/>
            <p:cNvSpPr/>
            <p:nvPr/>
          </p:nvSpPr>
          <p:spPr>
            <a:xfrm>
              <a:off x="2023109" y="2438400"/>
              <a:ext cx="29209" cy="351790"/>
            </a:xfrm>
            <a:custGeom>
              <a:avLst/>
              <a:gdLst/>
              <a:ahLst/>
              <a:cxnLst/>
              <a:rect l="l" t="t" r="r" b="b"/>
              <a:pathLst>
                <a:path w="29210" h="351789">
                  <a:moveTo>
                    <a:pt x="14604" y="-6350"/>
                  </a:moveTo>
                  <a:lnTo>
                    <a:pt x="14604" y="358140"/>
                  </a:lnTo>
                </a:path>
              </a:pathLst>
            </a:custGeom>
            <a:ln w="41909">
              <a:solidFill>
                <a:srgbClr val="FF6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3"/>
            <p:cNvSpPr/>
            <p:nvPr/>
          </p:nvSpPr>
          <p:spPr>
            <a:xfrm>
              <a:off x="1995169" y="2780030"/>
              <a:ext cx="113030" cy="1155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4"/>
            <p:cNvSpPr/>
            <p:nvPr/>
          </p:nvSpPr>
          <p:spPr>
            <a:xfrm>
              <a:off x="2058669" y="3733799"/>
              <a:ext cx="1270" cy="124460"/>
            </a:xfrm>
            <a:custGeom>
              <a:avLst/>
              <a:gdLst/>
              <a:ahLst/>
              <a:cxnLst/>
              <a:rect l="l" t="t" r="r" b="b"/>
              <a:pathLst>
                <a:path w="1269" h="124460">
                  <a:moveTo>
                    <a:pt x="634" y="-6350"/>
                  </a:moveTo>
                  <a:lnTo>
                    <a:pt x="634" y="130810"/>
                  </a:lnTo>
                </a:path>
              </a:pathLst>
            </a:custGeom>
            <a:ln w="13969">
              <a:solidFill>
                <a:srgbClr val="FF6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5"/>
            <p:cNvSpPr/>
            <p:nvPr/>
          </p:nvSpPr>
          <p:spPr>
            <a:xfrm>
              <a:off x="2002789" y="3850640"/>
              <a:ext cx="113030" cy="113030"/>
            </a:xfrm>
            <a:custGeom>
              <a:avLst/>
              <a:gdLst/>
              <a:ahLst/>
              <a:cxnLst/>
              <a:rect l="l" t="t" r="r" b="b"/>
              <a:pathLst>
                <a:path w="113030" h="113029">
                  <a:moveTo>
                    <a:pt x="96520" y="0"/>
                  </a:moveTo>
                  <a:lnTo>
                    <a:pt x="55880" y="72390"/>
                  </a:lnTo>
                  <a:lnTo>
                    <a:pt x="16510" y="0"/>
                  </a:lnTo>
                  <a:lnTo>
                    <a:pt x="0" y="10160"/>
                  </a:lnTo>
                  <a:lnTo>
                    <a:pt x="55880" y="113030"/>
                  </a:lnTo>
                  <a:lnTo>
                    <a:pt x="113030" y="10160"/>
                  </a:lnTo>
                  <a:lnTo>
                    <a:pt x="96520" y="0"/>
                  </a:lnTo>
                  <a:close/>
                </a:path>
              </a:pathLst>
            </a:custGeom>
            <a:solidFill>
              <a:srgbClr val="FF68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6"/>
            <p:cNvSpPr/>
            <p:nvPr/>
          </p:nvSpPr>
          <p:spPr>
            <a:xfrm>
              <a:off x="2059939" y="4879340"/>
              <a:ext cx="1270" cy="198120"/>
            </a:xfrm>
            <a:custGeom>
              <a:avLst/>
              <a:gdLst/>
              <a:ahLst/>
              <a:cxnLst/>
              <a:rect l="l" t="t" r="r" b="b"/>
              <a:pathLst>
                <a:path w="1269" h="198120">
                  <a:moveTo>
                    <a:pt x="1270" y="0"/>
                  </a:moveTo>
                  <a:lnTo>
                    <a:pt x="0" y="198120"/>
                  </a:lnTo>
                </a:path>
              </a:pathLst>
            </a:custGeom>
            <a:ln w="12700">
              <a:solidFill>
                <a:srgbClr val="FF6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7"/>
            <p:cNvSpPr/>
            <p:nvPr/>
          </p:nvSpPr>
          <p:spPr>
            <a:xfrm>
              <a:off x="2002789" y="5069840"/>
              <a:ext cx="113030" cy="114300"/>
            </a:xfrm>
            <a:custGeom>
              <a:avLst/>
              <a:gdLst/>
              <a:ahLst/>
              <a:cxnLst/>
              <a:rect l="l" t="t" r="r" b="b"/>
              <a:pathLst>
                <a:path w="113030" h="114300">
                  <a:moveTo>
                    <a:pt x="17780" y="0"/>
                  </a:moveTo>
                  <a:lnTo>
                    <a:pt x="0" y="10160"/>
                  </a:lnTo>
                  <a:lnTo>
                    <a:pt x="55880" y="114300"/>
                  </a:lnTo>
                  <a:lnTo>
                    <a:pt x="113030" y="11430"/>
                  </a:lnTo>
                  <a:lnTo>
                    <a:pt x="96520" y="1270"/>
                  </a:lnTo>
                  <a:lnTo>
                    <a:pt x="55880" y="7366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FF68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8"/>
            <p:cNvSpPr/>
            <p:nvPr/>
          </p:nvSpPr>
          <p:spPr>
            <a:xfrm>
              <a:off x="1985009" y="6022340"/>
              <a:ext cx="3235960" cy="303530"/>
            </a:xfrm>
            <a:custGeom>
              <a:avLst/>
              <a:gdLst/>
              <a:ahLst/>
              <a:cxnLst/>
              <a:rect l="l" t="t" r="r" b="b"/>
              <a:pathLst>
                <a:path w="3235960" h="303529">
                  <a:moveTo>
                    <a:pt x="73659" y="303530"/>
                  </a:moveTo>
                  <a:lnTo>
                    <a:pt x="76200" y="0"/>
                  </a:lnTo>
                </a:path>
                <a:path w="3235960" h="303529">
                  <a:moveTo>
                    <a:pt x="0" y="300990"/>
                  </a:moveTo>
                  <a:lnTo>
                    <a:pt x="3235960" y="302260"/>
                  </a:lnTo>
                </a:path>
              </a:pathLst>
            </a:custGeom>
            <a:ln w="12579">
              <a:solidFill>
                <a:srgbClr val="FF6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9"/>
            <p:cNvSpPr/>
            <p:nvPr/>
          </p:nvSpPr>
          <p:spPr>
            <a:xfrm>
              <a:off x="5219700" y="5364479"/>
              <a:ext cx="3810" cy="961390"/>
            </a:xfrm>
            <a:custGeom>
              <a:avLst/>
              <a:gdLst/>
              <a:ahLst/>
              <a:cxnLst/>
              <a:rect l="l" t="t" r="r" b="b"/>
              <a:pathLst>
                <a:path w="3810" h="961389">
                  <a:moveTo>
                    <a:pt x="0" y="961390"/>
                  </a:moveTo>
                  <a:lnTo>
                    <a:pt x="3810" y="0"/>
                  </a:lnTo>
                </a:path>
              </a:pathLst>
            </a:custGeom>
            <a:ln w="12699">
              <a:solidFill>
                <a:srgbClr val="FF6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0"/>
            <p:cNvSpPr/>
            <p:nvPr/>
          </p:nvSpPr>
          <p:spPr>
            <a:xfrm>
              <a:off x="5166360" y="5259069"/>
              <a:ext cx="113029" cy="1130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1"/>
            <p:cNvSpPr/>
            <p:nvPr/>
          </p:nvSpPr>
          <p:spPr>
            <a:xfrm>
              <a:off x="5219700" y="2744469"/>
              <a:ext cx="3810" cy="1066800"/>
            </a:xfrm>
            <a:custGeom>
              <a:avLst/>
              <a:gdLst/>
              <a:ahLst/>
              <a:cxnLst/>
              <a:rect l="l" t="t" r="r" b="b"/>
              <a:pathLst>
                <a:path w="3810" h="1066800">
                  <a:moveTo>
                    <a:pt x="3810" y="0"/>
                  </a:moveTo>
                  <a:lnTo>
                    <a:pt x="0" y="1066799"/>
                  </a:lnTo>
                </a:path>
              </a:pathLst>
            </a:custGeom>
            <a:ln w="12579">
              <a:solidFill>
                <a:srgbClr val="FF6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2"/>
            <p:cNvSpPr/>
            <p:nvPr/>
          </p:nvSpPr>
          <p:spPr>
            <a:xfrm>
              <a:off x="2241549" y="2743200"/>
              <a:ext cx="2979420" cy="1270"/>
            </a:xfrm>
            <a:custGeom>
              <a:avLst/>
              <a:gdLst/>
              <a:ahLst/>
              <a:cxnLst/>
              <a:rect l="l" t="t" r="r" b="b"/>
              <a:pathLst>
                <a:path w="2979420" h="1269">
                  <a:moveTo>
                    <a:pt x="2979420" y="1270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FF6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3"/>
            <p:cNvSpPr/>
            <p:nvPr/>
          </p:nvSpPr>
          <p:spPr>
            <a:xfrm>
              <a:off x="2134869" y="2686050"/>
              <a:ext cx="114300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4"/>
          <p:cNvSpPr/>
          <p:nvPr/>
        </p:nvSpPr>
        <p:spPr>
          <a:xfrm>
            <a:off x="6990080" y="4441190"/>
            <a:ext cx="113029" cy="1130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5"/>
          <p:cNvSpPr txBox="1"/>
          <p:nvPr/>
        </p:nvSpPr>
        <p:spPr>
          <a:xfrm>
            <a:off x="6482079" y="4072890"/>
            <a:ext cx="534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</a:tabLst>
            </a:pPr>
            <a:r>
              <a:rPr sz="2800" u="heavy" spc="70" dirty="0" smtClean="0">
                <a:uFill>
                  <a:solidFill>
                    <a:srgbClr val="FF680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FF6802"/>
                  </a:solidFill>
                </a:uFill>
                <a:latin typeface="Arial"/>
                <a:cs typeface="Arial"/>
              </a:rPr>
              <a:t>+	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2" name="object 46"/>
          <p:cNvSpPr txBox="1"/>
          <p:nvPr/>
        </p:nvSpPr>
        <p:spPr>
          <a:xfrm>
            <a:off x="5298440" y="3310890"/>
            <a:ext cx="144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03109" y="4279899"/>
            <a:ext cx="1141299" cy="43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Kết thúc</a:t>
            </a:r>
            <a:endParaRPr lang="vi-V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20272" y="116632"/>
            <a:ext cx="1752600" cy="228600"/>
          </a:xfrm>
        </p:spPr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94758"/>
              </p:ext>
            </p:extLst>
          </p:nvPr>
        </p:nvGraphicFramePr>
        <p:xfrm>
          <a:off x="467543" y="1447800"/>
          <a:ext cx="745789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1966"/>
                <a:gridCol w="2809875"/>
                <a:gridCol w="2686049"/>
              </a:tblGrid>
              <a:tr h="3721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1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1800" spc="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ố</a:t>
                      </a:r>
                      <a:r>
                        <a:rPr sz="1800" b="1" spc="1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ượ</a:t>
                      </a:r>
                      <a:r>
                        <a:rPr sz="1800" b="1" spc="1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ng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FD8536"/>
                    </a:solidFill>
                  </a:tcPr>
                </a:tc>
                <a:tc>
                  <a:txBody>
                    <a:bodyPr/>
                    <a:lstStyle/>
                    <a:p>
                      <a:pPr marL="606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Thu</a:t>
                      </a:r>
                      <a:r>
                        <a:rPr sz="18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ộ</a:t>
                      </a: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800" b="1" spc="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tính </a:t>
                      </a:r>
                      <a:r>
                        <a:rPr sz="1800" b="1" spc="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FD8536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Thu</a:t>
                      </a:r>
                      <a:r>
                        <a:rPr sz="18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ộ</a:t>
                      </a:r>
                      <a:r>
                        <a:rPr sz="1800" b="1" spc="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800" b="1" spc="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tính </a:t>
                      </a:r>
                      <a:r>
                        <a:rPr sz="1800" b="1" spc="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spc="-229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FD8536"/>
                    </a:solidFill>
                  </a:tcPr>
                </a:tc>
              </a:tr>
              <a:tr h="369569">
                <a:tc>
                  <a:txBody>
                    <a:bodyPr/>
                    <a:lstStyle/>
                    <a:p>
                      <a:pPr marR="63754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</a:p>
                  </a:txBody>
                  <a:tcPr marL="0" marR="0" marT="43180" marB="0">
                    <a:solidFill>
                      <a:srgbClr val="FFD8CD"/>
                    </a:solidFill>
                  </a:tcPr>
                </a:tc>
                <a:tc>
                  <a:txBody>
                    <a:bodyPr/>
                    <a:lstStyle/>
                    <a:p>
                      <a:pPr marL="7131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43180" marB="0">
                    <a:solidFill>
                      <a:srgbClr val="FFD8CD"/>
                    </a:solidFill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solidFill>
                      <a:srgbClr val="FFD8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60579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43180" marB="0">
                    <a:solidFill>
                      <a:srgbClr val="FFECE7"/>
                    </a:solidFill>
                  </a:tcPr>
                </a:tc>
                <a:tc>
                  <a:txBody>
                    <a:bodyPr/>
                    <a:lstStyle/>
                    <a:p>
                      <a:pPr marL="7131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43180" marB="0">
                    <a:solidFill>
                      <a:srgbClr val="FFECE7"/>
                    </a:solidFill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solidFill>
                      <a:srgbClr val="FFECE7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R="60579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solidFill>
                      <a:srgbClr val="FFD8CD"/>
                    </a:solidFill>
                  </a:tcPr>
                </a:tc>
                <a:tc>
                  <a:txBody>
                    <a:bodyPr/>
                    <a:lstStyle/>
                    <a:p>
                      <a:pPr marL="7131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44450" marB="0">
                    <a:solidFill>
                      <a:srgbClr val="FFD8CD"/>
                    </a:solidFill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44450" marB="0">
                    <a:solidFill>
                      <a:srgbClr val="FFD8CD"/>
                    </a:solidFill>
                  </a:tcPr>
                </a:tc>
              </a:tr>
              <a:tr h="372109">
                <a:tc>
                  <a:txBody>
                    <a:bodyPr/>
                    <a:lstStyle/>
                    <a:p>
                      <a:pPr marR="60007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</a:t>
                      </a:r>
                    </a:p>
                  </a:txBody>
                  <a:tcPr marL="0" marR="0" marT="44450" marB="0">
                    <a:solidFill>
                      <a:srgbClr val="FFECE7"/>
                    </a:solidFill>
                  </a:tcPr>
                </a:tc>
                <a:tc>
                  <a:txBody>
                    <a:bodyPr/>
                    <a:lstStyle/>
                    <a:p>
                      <a:pPr marL="7131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solidFill>
                      <a:srgbClr val="FFECE7"/>
                    </a:solidFill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44450" marB="0">
                    <a:solidFill>
                      <a:srgbClr val="FFECE7"/>
                    </a:solidFill>
                  </a:tcPr>
                </a:tc>
              </a:tr>
            </a:tbl>
          </a:graphicData>
        </a:graphic>
      </p:graphicFrame>
      <p:sp>
        <p:nvSpPr>
          <p:cNvPr id="7" name="object 4"/>
          <p:cNvSpPr/>
          <p:nvPr/>
        </p:nvSpPr>
        <p:spPr>
          <a:xfrm>
            <a:off x="1556642" y="3068960"/>
            <a:ext cx="5895678" cy="2952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03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412776"/>
            <a:ext cx="595840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lang="vi-VN" sz="2000" spc="-232" baseline="15151" dirty="0" smtClean="0">
                <a:solidFill>
                  <a:srgbClr val="FD8536"/>
                </a:solidFill>
                <a:latin typeface="UnDotum"/>
                <a:cs typeface="UnDotum"/>
              </a:rPr>
              <a:t></a:t>
            </a:r>
            <a:r>
              <a:rPr lang="vi-VN" sz="2000" spc="155" dirty="0" smtClean="0">
                <a:latin typeface="Times New Roman" pitchFamily="18" charset="0"/>
                <a:cs typeface="Times New Roman" pitchFamily="18" charset="0"/>
              </a:rPr>
              <a:t>Chọn </a:t>
            </a:r>
            <a:r>
              <a:rPr lang="vi-VN" sz="2000" spc="13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vi-VN" sz="2000" spc="170" dirty="0" smtClean="0">
                <a:latin typeface="Times New Roman" pitchFamily="18" charset="0"/>
                <a:cs typeface="Times New Roman" pitchFamily="18" charset="0"/>
              </a:rPr>
              <a:t>trọng </a:t>
            </a:r>
            <a:r>
              <a:rPr lang="vi-VN" sz="2000" spc="260" dirty="0" smtClean="0">
                <a:latin typeface="Times New Roman" pitchFamily="18" charset="0"/>
                <a:cs typeface="Times New Roman" pitchFamily="18" charset="0"/>
              </a:rPr>
              <a:t>tâm </a:t>
            </a:r>
            <a:r>
              <a:rPr lang="vi-VN" sz="2000" spc="215" dirty="0" smtClean="0">
                <a:latin typeface="Times New Roman" pitchFamily="18" charset="0"/>
                <a:cs typeface="Times New Roman" pitchFamily="18" charset="0"/>
              </a:rPr>
              <a:t>ban</a:t>
            </a:r>
            <a:r>
              <a:rPr lang="vi-VN" sz="2000" spc="-3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pc="105" dirty="0" smtClean="0">
                <a:latin typeface="Times New Roman" pitchFamily="18" charset="0"/>
                <a:cs typeface="Times New Roman" pitchFamily="18" charset="0"/>
              </a:rPr>
              <a:t>đầu:</a:t>
            </a:r>
            <a:endParaRPr lang="vi-V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98450">
              <a:lnSpc>
                <a:spcPct val="100000"/>
              </a:lnSpc>
              <a:spcBef>
                <a:spcPts val="600"/>
              </a:spcBef>
            </a:pPr>
            <a:r>
              <a:rPr lang="vi-VN" sz="2000" spc="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000" spc="7" baseline="-23809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-VN" sz="2000" spc="5" dirty="0" smtClean="0">
                <a:latin typeface="Times New Roman" pitchFamily="18" charset="0"/>
                <a:cs typeface="Times New Roman" pitchFamily="18" charset="0"/>
              </a:rPr>
              <a:t>(1,1) </a:t>
            </a:r>
            <a:r>
              <a:rPr lang="vi-VN" sz="2000" spc="100" dirty="0" smtClean="0">
                <a:latin typeface="Times New Roman" pitchFamily="18" charset="0"/>
                <a:cs typeface="Times New Roman" pitchFamily="18" charset="0"/>
              </a:rPr>
              <a:t>≡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sz="2000" spc="175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000" spc="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000" spc="15" baseline="-23809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sz="2000" spc="10" dirty="0" smtClean="0">
                <a:latin typeface="Times New Roman" pitchFamily="18" charset="0"/>
                <a:cs typeface="Times New Roman" pitchFamily="18" charset="0"/>
              </a:rPr>
              <a:t>(2,1) </a:t>
            </a:r>
            <a:r>
              <a:rPr lang="vi-VN" sz="2000" spc="100" dirty="0" smtClean="0">
                <a:latin typeface="Times New Roman" pitchFamily="18" charset="0"/>
                <a:cs typeface="Times New Roman" pitchFamily="18" charset="0"/>
              </a:rPr>
              <a:t>≡ </a:t>
            </a:r>
            <a:r>
              <a:rPr lang="vi-VN" sz="2000" spc="95" dirty="0" smtClean="0">
                <a:latin typeface="Times New Roman" pitchFamily="18" charset="0"/>
                <a:cs typeface="Times New Roman" pitchFamily="18" charset="0"/>
              </a:rPr>
              <a:t>B, </a:t>
            </a:r>
            <a:r>
              <a:rPr lang="vi-VN" sz="2000" spc="155" dirty="0" smtClean="0">
                <a:latin typeface="Times New Roman" pitchFamily="18" charset="0"/>
                <a:cs typeface="Times New Roman" pitchFamily="18" charset="0"/>
              </a:rPr>
              <a:t>thuộc </a:t>
            </a:r>
            <a:r>
              <a:rPr lang="vi-VN" sz="2000" spc="13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vi-VN" sz="2000" spc="90" dirty="0" smtClean="0">
                <a:latin typeface="Times New Roman" pitchFamily="18" charset="0"/>
                <a:cs typeface="Times New Roman" pitchFamily="18" charset="0"/>
              </a:rPr>
              <a:t>cụm </a:t>
            </a:r>
            <a:r>
              <a:rPr lang="vi-VN" sz="2000" spc="13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vi-VN" sz="2000" spc="170" dirty="0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vi-VN" sz="2000" spc="-2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pc="13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87780" y="2998470"/>
            <a:ext cx="585470" cy="29400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229"/>
              </a:spcBef>
            </a:pPr>
            <a:r>
              <a:rPr sz="1800" spc="-15" dirty="0">
                <a:latin typeface="Carlito"/>
                <a:cs typeface="Carlito"/>
              </a:rPr>
              <a:t>4</a:t>
            </a:r>
            <a:r>
              <a:rPr sz="1800" spc="-20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arlito"/>
                <a:cs typeface="Carlito"/>
              </a:rPr>
              <a:t>4</a:t>
            </a:r>
          </a:p>
          <a:p>
            <a:pPr marR="6985" algn="r">
              <a:lnSpc>
                <a:spcPct val="100000"/>
              </a:lnSpc>
              <a:spcBef>
                <a:spcPts val="140"/>
              </a:spcBef>
            </a:pPr>
            <a:r>
              <a:rPr sz="1800" spc="-15" dirty="0">
                <a:latin typeface="Carlito"/>
                <a:cs typeface="Carlito"/>
              </a:rPr>
              <a:t>3</a:t>
            </a:r>
            <a:r>
              <a:rPr sz="1800" spc="-20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rlito"/>
                <a:cs typeface="Carlito"/>
              </a:rPr>
              <a:t>3</a:t>
            </a:r>
          </a:p>
          <a:p>
            <a:pPr marR="6985" algn="r">
              <a:lnSpc>
                <a:spcPct val="100000"/>
              </a:lnSpc>
              <a:spcBef>
                <a:spcPts val="130"/>
              </a:spcBef>
            </a:pPr>
            <a:r>
              <a:rPr sz="1800" spc="-15" dirty="0">
                <a:latin typeface="Carlito"/>
                <a:cs typeface="Carlito"/>
              </a:rPr>
              <a:t>2</a:t>
            </a:r>
            <a:r>
              <a:rPr sz="1800" spc="-20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</a:p>
          <a:p>
            <a:pPr marR="6985" algn="r">
              <a:lnSpc>
                <a:spcPct val="100000"/>
              </a:lnSpc>
              <a:spcBef>
                <a:spcPts val="130"/>
              </a:spcBef>
            </a:pPr>
            <a:r>
              <a:rPr sz="1800" spc="-15" dirty="0">
                <a:latin typeface="Carlito"/>
                <a:cs typeface="Carlito"/>
              </a:rPr>
              <a:t>1</a:t>
            </a:r>
            <a:r>
              <a:rPr sz="1800" spc="-20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</a:p>
          <a:p>
            <a:pPr marR="6985" algn="r">
              <a:lnSpc>
                <a:spcPct val="100000"/>
              </a:lnSpc>
              <a:spcBef>
                <a:spcPts val="130"/>
              </a:spcBef>
            </a:pPr>
            <a:r>
              <a:rPr sz="1800" spc="-15" dirty="0">
                <a:latin typeface="Carlito"/>
                <a:cs typeface="Carlito"/>
              </a:rPr>
              <a:t>0</a:t>
            </a:r>
            <a:r>
              <a:rPr sz="1800" spc="-20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rlito"/>
                <a:cs typeface="Carlito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9712" y="55892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	2	4	6</a:t>
            </a:r>
            <a:endParaRPr lang="vi-VN" dirty="0"/>
          </a:p>
        </p:txBody>
      </p:sp>
      <p:sp>
        <p:nvSpPr>
          <p:cNvPr id="9" name="Oval 8"/>
          <p:cNvSpPr/>
          <p:nvPr/>
        </p:nvSpPr>
        <p:spPr>
          <a:xfrm>
            <a:off x="2267744" y="50851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Oval 9"/>
          <p:cNvSpPr/>
          <p:nvPr/>
        </p:nvSpPr>
        <p:spPr>
          <a:xfrm>
            <a:off x="2915816" y="50851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772882" y="548680"/>
            <a:ext cx="2488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Bước 1: khởi tạo</a:t>
            </a:r>
            <a:endParaRPr lang="vi-V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3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96238"/>
            <a:ext cx="5447109" cy="448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4868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Bước 2: Tính toán khoảng cách</a:t>
            </a:r>
            <a:endParaRPr lang="vi-V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5" name="object 8"/>
          <p:cNvSpPr txBox="1"/>
          <p:nvPr/>
        </p:nvSpPr>
        <p:spPr>
          <a:xfrm>
            <a:off x="1438910" y="3200400"/>
            <a:ext cx="584834" cy="29527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50"/>
              </a:spcBef>
            </a:pPr>
            <a:r>
              <a:rPr sz="1800" spc="-15" dirty="0">
                <a:latin typeface="Carlito"/>
                <a:cs typeface="Carlito"/>
              </a:rPr>
              <a:t>4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marR="5080" algn="r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arlito"/>
                <a:cs typeface="Carlito"/>
              </a:rPr>
              <a:t>4</a:t>
            </a:r>
          </a:p>
          <a:p>
            <a:pPr marR="5715" algn="r">
              <a:lnSpc>
                <a:spcPct val="100000"/>
              </a:lnSpc>
              <a:spcBef>
                <a:spcPts val="140"/>
              </a:spcBef>
            </a:pPr>
            <a:r>
              <a:rPr sz="1800" spc="-15" dirty="0">
                <a:latin typeface="Carlito"/>
                <a:cs typeface="Carlito"/>
              </a:rPr>
              <a:t>3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marR="5080" algn="r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arlito"/>
                <a:cs typeface="Carlito"/>
              </a:rPr>
              <a:t>3</a:t>
            </a:r>
          </a:p>
          <a:p>
            <a:pPr marR="5715" algn="r">
              <a:lnSpc>
                <a:spcPct val="100000"/>
              </a:lnSpc>
              <a:spcBef>
                <a:spcPts val="140"/>
              </a:spcBef>
            </a:pPr>
            <a:r>
              <a:rPr sz="1800" spc="-15" dirty="0">
                <a:latin typeface="Carlito"/>
                <a:cs typeface="Carlito"/>
              </a:rPr>
              <a:t>2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marR="5080" algn="r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</a:p>
          <a:p>
            <a:pPr marR="5715" algn="r">
              <a:lnSpc>
                <a:spcPct val="100000"/>
              </a:lnSpc>
              <a:spcBef>
                <a:spcPts val="140"/>
              </a:spcBef>
            </a:pPr>
            <a:r>
              <a:rPr sz="1800" spc="-15" dirty="0">
                <a:latin typeface="Carlito"/>
                <a:cs typeface="Carlito"/>
              </a:rPr>
              <a:t>1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</a:p>
          <a:p>
            <a:pPr marR="5715" algn="r">
              <a:lnSpc>
                <a:spcPct val="100000"/>
              </a:lnSpc>
              <a:spcBef>
                <a:spcPts val="150"/>
              </a:spcBef>
            </a:pPr>
            <a:r>
              <a:rPr sz="1800" spc="-15" dirty="0">
                <a:latin typeface="Carlito"/>
                <a:cs typeface="Carlito"/>
              </a:rPr>
              <a:t>0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dirty="0">
                <a:latin typeface="Carlito"/>
                <a:cs typeface="Carlito"/>
              </a:rPr>
              <a:t>5</a:t>
            </a: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rlito"/>
                <a:cs typeface="Carlito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333" y="47667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Bước 3: cập nhật lại trọng tâm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273917" y="1412776"/>
            <a:ext cx="4753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lang="vi-VN" sz="2400" spc="145" dirty="0" smtClean="0">
                <a:latin typeface="Times New Roman" pitchFamily="18" charset="0"/>
                <a:cs typeface="Times New Roman" pitchFamily="18" charset="0"/>
              </a:rPr>
              <a:t>Trọng </a:t>
            </a:r>
            <a:r>
              <a:rPr lang="vi-VN" sz="2400" spc="260" dirty="0" smtClean="0">
                <a:latin typeface="Times New Roman" pitchFamily="18" charset="0"/>
                <a:cs typeface="Times New Roman" pitchFamily="18" charset="0"/>
              </a:rPr>
              <a:t>tâm </a:t>
            </a:r>
            <a:r>
              <a:rPr lang="vi-VN" sz="2400" spc="85" dirty="0" smtClean="0">
                <a:latin typeface="Times New Roman" pitchFamily="18" charset="0"/>
                <a:cs typeface="Times New Roman" pitchFamily="18" charset="0"/>
              </a:rPr>
              <a:t>cụm </a:t>
            </a:r>
            <a:r>
              <a:rPr lang="vi-VN" sz="2400" spc="13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vi-VN" sz="2400" spc="-114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172" baseline="-23809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≡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sz="2400" spc="65" dirty="0" smtClean="0"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vi-VN" sz="2400" spc="-2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60" dirty="0" smtClean="0">
                <a:latin typeface="Times New Roman" pitchFamily="18" charset="0"/>
                <a:cs typeface="Times New Roman" pitchFamily="18" charset="0"/>
              </a:rPr>
              <a:t>1)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3917" y="2033007"/>
            <a:ext cx="2608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187700" algn="l"/>
              </a:tabLst>
            </a:pPr>
            <a:r>
              <a:rPr lang="vi-VN" sz="2400" spc="145" dirty="0" smtClean="0">
                <a:latin typeface="Times New Roman" pitchFamily="18" charset="0"/>
                <a:cs typeface="Times New Roman" pitchFamily="18" charset="0"/>
              </a:rPr>
              <a:t>Trọng </a:t>
            </a:r>
            <a:r>
              <a:rPr lang="vi-VN" sz="2400" spc="260" dirty="0" smtClean="0">
                <a:latin typeface="Times New Roman" pitchFamily="18" charset="0"/>
                <a:cs typeface="Times New Roman" pitchFamily="18" charset="0"/>
              </a:rPr>
              <a:t>tâm </a:t>
            </a:r>
            <a:r>
              <a:rPr lang="vi-VN" sz="2400" spc="85" dirty="0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vi-VN" sz="2400" spc="-2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13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88" y="1874441"/>
            <a:ext cx="2419350" cy="64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10537" y="5811435"/>
            <a:ext cx="470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	2	4	6	8</a:t>
            </a:r>
            <a:endParaRPr lang="vi-VN" dirty="0"/>
          </a:p>
        </p:txBody>
      </p:sp>
      <p:grpSp>
        <p:nvGrpSpPr>
          <p:cNvPr id="11" name="object 13"/>
          <p:cNvGrpSpPr/>
          <p:nvPr/>
        </p:nvGrpSpPr>
        <p:grpSpPr>
          <a:xfrm>
            <a:off x="2216245" y="3717032"/>
            <a:ext cx="2571779" cy="1926010"/>
            <a:chOff x="2120840" y="3263841"/>
            <a:chExt cx="3912235" cy="2540635"/>
          </a:xfrm>
        </p:grpSpPr>
        <p:sp>
          <p:nvSpPr>
            <p:cNvPr id="12" name="object 14"/>
            <p:cNvSpPr/>
            <p:nvPr/>
          </p:nvSpPr>
          <p:spPr>
            <a:xfrm>
              <a:off x="4038600" y="4267200"/>
              <a:ext cx="381000" cy="421640"/>
            </a:xfrm>
            <a:custGeom>
              <a:avLst/>
              <a:gdLst/>
              <a:ahLst/>
              <a:cxnLst/>
              <a:rect l="l" t="t" r="r" b="b"/>
              <a:pathLst>
                <a:path w="381000" h="421639">
                  <a:moveTo>
                    <a:pt x="190500" y="0"/>
                  </a:moveTo>
                  <a:lnTo>
                    <a:pt x="72389" y="39369"/>
                  </a:lnTo>
                  <a:lnTo>
                    <a:pt x="0" y="144780"/>
                  </a:lnTo>
                  <a:lnTo>
                    <a:pt x="0" y="275589"/>
                  </a:lnTo>
                  <a:lnTo>
                    <a:pt x="72389" y="381000"/>
                  </a:lnTo>
                  <a:lnTo>
                    <a:pt x="190500" y="421639"/>
                  </a:lnTo>
                  <a:lnTo>
                    <a:pt x="308610" y="381000"/>
                  </a:lnTo>
                  <a:lnTo>
                    <a:pt x="381000" y="275589"/>
                  </a:lnTo>
                  <a:lnTo>
                    <a:pt x="381000" y="144780"/>
                  </a:lnTo>
                  <a:lnTo>
                    <a:pt x="308610" y="3936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D8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5"/>
            <p:cNvSpPr/>
            <p:nvPr/>
          </p:nvSpPr>
          <p:spPr>
            <a:xfrm>
              <a:off x="4038600" y="4267200"/>
              <a:ext cx="381000" cy="421640"/>
            </a:xfrm>
            <a:custGeom>
              <a:avLst/>
              <a:gdLst/>
              <a:ahLst/>
              <a:cxnLst/>
              <a:rect l="l" t="t" r="r" b="b"/>
              <a:pathLst>
                <a:path w="381000" h="421639">
                  <a:moveTo>
                    <a:pt x="0" y="144780"/>
                  </a:moveTo>
                  <a:lnTo>
                    <a:pt x="72389" y="39369"/>
                  </a:lnTo>
                  <a:lnTo>
                    <a:pt x="190500" y="0"/>
                  </a:lnTo>
                  <a:lnTo>
                    <a:pt x="308610" y="39369"/>
                  </a:lnTo>
                  <a:lnTo>
                    <a:pt x="381000" y="144780"/>
                  </a:lnTo>
                  <a:lnTo>
                    <a:pt x="381000" y="275589"/>
                  </a:lnTo>
                  <a:lnTo>
                    <a:pt x="308610" y="381000"/>
                  </a:lnTo>
                  <a:lnTo>
                    <a:pt x="190500" y="421639"/>
                  </a:lnTo>
                  <a:lnTo>
                    <a:pt x="72389" y="381000"/>
                  </a:lnTo>
                  <a:lnTo>
                    <a:pt x="0" y="275589"/>
                  </a:lnTo>
                  <a:lnTo>
                    <a:pt x="0" y="144780"/>
                  </a:lnTo>
                  <a:close/>
                </a:path>
                <a:path w="381000" h="421639">
                  <a:moveTo>
                    <a:pt x="0" y="0"/>
                  </a:moveTo>
                  <a:lnTo>
                    <a:pt x="0" y="0"/>
                  </a:lnTo>
                </a:path>
                <a:path w="381000" h="421639">
                  <a:moveTo>
                    <a:pt x="381000" y="381000"/>
                  </a:moveTo>
                  <a:lnTo>
                    <a:pt x="381000" y="381000"/>
                  </a:lnTo>
                </a:path>
              </a:pathLst>
            </a:custGeom>
            <a:ln w="25518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6"/>
            <p:cNvSpPr/>
            <p:nvPr/>
          </p:nvSpPr>
          <p:spPr>
            <a:xfrm>
              <a:off x="2590799" y="3276600"/>
              <a:ext cx="3429000" cy="2514600"/>
            </a:xfrm>
            <a:custGeom>
              <a:avLst/>
              <a:gdLst/>
              <a:ahLst/>
              <a:cxnLst/>
              <a:rect l="l" t="t" r="r" b="b"/>
              <a:pathLst>
                <a:path w="3429000" h="2514600">
                  <a:moveTo>
                    <a:pt x="1714500" y="0"/>
                  </a:moveTo>
                  <a:lnTo>
                    <a:pt x="1771382" y="624"/>
                  </a:lnTo>
                  <a:lnTo>
                    <a:pt x="1827714" y="2485"/>
                  </a:lnTo>
                  <a:lnTo>
                    <a:pt x="1883472" y="5566"/>
                  </a:lnTo>
                  <a:lnTo>
                    <a:pt x="1938633" y="9850"/>
                  </a:lnTo>
                  <a:lnTo>
                    <a:pt x="1993173" y="15321"/>
                  </a:lnTo>
                  <a:lnTo>
                    <a:pt x="2047070" y="21961"/>
                  </a:lnTo>
                  <a:lnTo>
                    <a:pt x="2100300" y="29754"/>
                  </a:lnTo>
                  <a:lnTo>
                    <a:pt x="2152839" y="38683"/>
                  </a:lnTo>
                  <a:lnTo>
                    <a:pt x="2204666" y="48730"/>
                  </a:lnTo>
                  <a:lnTo>
                    <a:pt x="2255755" y="59879"/>
                  </a:lnTo>
                  <a:lnTo>
                    <a:pt x="2306085" y="72113"/>
                  </a:lnTo>
                  <a:lnTo>
                    <a:pt x="2355631" y="85415"/>
                  </a:lnTo>
                  <a:lnTo>
                    <a:pt x="2404371" y="99769"/>
                  </a:lnTo>
                  <a:lnTo>
                    <a:pt x="2452281" y="115157"/>
                  </a:lnTo>
                  <a:lnTo>
                    <a:pt x="2499338" y="131562"/>
                  </a:lnTo>
                  <a:lnTo>
                    <a:pt x="2545518" y="148968"/>
                  </a:lnTo>
                  <a:lnTo>
                    <a:pt x="2590799" y="167357"/>
                  </a:lnTo>
                  <a:lnTo>
                    <a:pt x="2635158" y="186714"/>
                  </a:lnTo>
                  <a:lnTo>
                    <a:pt x="2678570" y="207020"/>
                  </a:lnTo>
                  <a:lnTo>
                    <a:pt x="2721013" y="228259"/>
                  </a:lnTo>
                  <a:lnTo>
                    <a:pt x="2762463" y="250414"/>
                  </a:lnTo>
                  <a:lnTo>
                    <a:pt x="2802897" y="273469"/>
                  </a:lnTo>
                  <a:lnTo>
                    <a:pt x="2842292" y="297405"/>
                  </a:lnTo>
                  <a:lnTo>
                    <a:pt x="2880625" y="322208"/>
                  </a:lnTo>
                  <a:lnTo>
                    <a:pt x="2917872" y="347859"/>
                  </a:lnTo>
                  <a:lnTo>
                    <a:pt x="2954010" y="374341"/>
                  </a:lnTo>
                  <a:lnTo>
                    <a:pt x="2989015" y="401638"/>
                  </a:lnTo>
                  <a:lnTo>
                    <a:pt x="3022866" y="429734"/>
                  </a:lnTo>
                  <a:lnTo>
                    <a:pt x="3055537" y="458610"/>
                  </a:lnTo>
                  <a:lnTo>
                    <a:pt x="3087007" y="488250"/>
                  </a:lnTo>
                  <a:lnTo>
                    <a:pt x="3117251" y="518638"/>
                  </a:lnTo>
                  <a:lnTo>
                    <a:pt x="3146247" y="549756"/>
                  </a:lnTo>
                  <a:lnTo>
                    <a:pt x="3173971" y="581587"/>
                  </a:lnTo>
                  <a:lnTo>
                    <a:pt x="3200399" y="614115"/>
                  </a:lnTo>
                  <a:lnTo>
                    <a:pt x="3225510" y="647323"/>
                  </a:lnTo>
                  <a:lnTo>
                    <a:pt x="3249279" y="681193"/>
                  </a:lnTo>
                  <a:lnTo>
                    <a:pt x="3271683" y="715709"/>
                  </a:lnTo>
                  <a:lnTo>
                    <a:pt x="3292699" y="750855"/>
                  </a:lnTo>
                  <a:lnTo>
                    <a:pt x="3312303" y="786612"/>
                  </a:lnTo>
                  <a:lnTo>
                    <a:pt x="3330473" y="822965"/>
                  </a:lnTo>
                  <a:lnTo>
                    <a:pt x="3347185" y="859896"/>
                  </a:lnTo>
                  <a:lnTo>
                    <a:pt x="3362416" y="897388"/>
                  </a:lnTo>
                  <a:lnTo>
                    <a:pt x="3376142" y="935425"/>
                  </a:lnTo>
                  <a:lnTo>
                    <a:pt x="3388340" y="973990"/>
                  </a:lnTo>
                  <a:lnTo>
                    <a:pt x="3398988" y="1013066"/>
                  </a:lnTo>
                  <a:lnTo>
                    <a:pt x="3408061" y="1052635"/>
                  </a:lnTo>
                  <a:lnTo>
                    <a:pt x="3415537" y="1092681"/>
                  </a:lnTo>
                  <a:lnTo>
                    <a:pt x="3421392" y="1133188"/>
                  </a:lnTo>
                  <a:lnTo>
                    <a:pt x="3425603" y="1174138"/>
                  </a:lnTo>
                  <a:lnTo>
                    <a:pt x="3428146" y="1215514"/>
                  </a:lnTo>
                  <a:lnTo>
                    <a:pt x="3429000" y="1257300"/>
                  </a:lnTo>
                  <a:lnTo>
                    <a:pt x="3428146" y="1299013"/>
                  </a:lnTo>
                  <a:lnTo>
                    <a:pt x="3425603" y="1340323"/>
                  </a:lnTo>
                  <a:lnTo>
                    <a:pt x="3421392" y="1381213"/>
                  </a:lnTo>
                  <a:lnTo>
                    <a:pt x="3415537" y="1421664"/>
                  </a:lnTo>
                  <a:lnTo>
                    <a:pt x="3408061" y="1461660"/>
                  </a:lnTo>
                  <a:lnTo>
                    <a:pt x="3398988" y="1501184"/>
                  </a:lnTo>
                  <a:lnTo>
                    <a:pt x="3388340" y="1540220"/>
                  </a:lnTo>
                  <a:lnTo>
                    <a:pt x="3376142" y="1578749"/>
                  </a:lnTo>
                  <a:lnTo>
                    <a:pt x="3362416" y="1616755"/>
                  </a:lnTo>
                  <a:lnTo>
                    <a:pt x="3347185" y="1654220"/>
                  </a:lnTo>
                  <a:lnTo>
                    <a:pt x="3330473" y="1691129"/>
                  </a:lnTo>
                  <a:lnTo>
                    <a:pt x="3312303" y="1727463"/>
                  </a:lnTo>
                  <a:lnTo>
                    <a:pt x="3292699" y="1763205"/>
                  </a:lnTo>
                  <a:lnTo>
                    <a:pt x="3271683" y="1798339"/>
                  </a:lnTo>
                  <a:lnTo>
                    <a:pt x="3249279" y="1832848"/>
                  </a:lnTo>
                  <a:lnTo>
                    <a:pt x="3225510" y="1866713"/>
                  </a:lnTo>
                  <a:lnTo>
                    <a:pt x="3200399" y="1899919"/>
                  </a:lnTo>
                  <a:lnTo>
                    <a:pt x="3173971" y="1932449"/>
                  </a:lnTo>
                  <a:lnTo>
                    <a:pt x="3146247" y="1964284"/>
                  </a:lnTo>
                  <a:lnTo>
                    <a:pt x="3117251" y="1995409"/>
                  </a:lnTo>
                  <a:lnTo>
                    <a:pt x="3087007" y="2025806"/>
                  </a:lnTo>
                  <a:lnTo>
                    <a:pt x="3055537" y="2055458"/>
                  </a:lnTo>
                  <a:lnTo>
                    <a:pt x="3022866" y="2084347"/>
                  </a:lnTo>
                  <a:lnTo>
                    <a:pt x="2989015" y="2112458"/>
                  </a:lnTo>
                  <a:lnTo>
                    <a:pt x="2954010" y="2139772"/>
                  </a:lnTo>
                  <a:lnTo>
                    <a:pt x="2917872" y="2166274"/>
                  </a:lnTo>
                  <a:lnTo>
                    <a:pt x="2880625" y="2191945"/>
                  </a:lnTo>
                  <a:lnTo>
                    <a:pt x="2842292" y="2216768"/>
                  </a:lnTo>
                  <a:lnTo>
                    <a:pt x="2802897" y="2240727"/>
                  </a:lnTo>
                  <a:lnTo>
                    <a:pt x="2762463" y="2263805"/>
                  </a:lnTo>
                  <a:lnTo>
                    <a:pt x="2721013" y="2285984"/>
                  </a:lnTo>
                  <a:lnTo>
                    <a:pt x="2678570" y="2307248"/>
                  </a:lnTo>
                  <a:lnTo>
                    <a:pt x="2635158" y="2327578"/>
                  </a:lnTo>
                  <a:lnTo>
                    <a:pt x="2590799" y="2346960"/>
                  </a:lnTo>
                  <a:lnTo>
                    <a:pt x="2545518" y="2365374"/>
                  </a:lnTo>
                  <a:lnTo>
                    <a:pt x="2499338" y="2382804"/>
                  </a:lnTo>
                  <a:lnTo>
                    <a:pt x="2452281" y="2399234"/>
                  </a:lnTo>
                  <a:lnTo>
                    <a:pt x="2404371" y="2414646"/>
                  </a:lnTo>
                  <a:lnTo>
                    <a:pt x="2355631" y="2429022"/>
                  </a:lnTo>
                  <a:lnTo>
                    <a:pt x="2306085" y="2442347"/>
                  </a:lnTo>
                  <a:lnTo>
                    <a:pt x="2255755" y="2454602"/>
                  </a:lnTo>
                  <a:lnTo>
                    <a:pt x="2204666" y="2465771"/>
                  </a:lnTo>
                  <a:lnTo>
                    <a:pt x="2152839" y="2475837"/>
                  </a:lnTo>
                  <a:lnTo>
                    <a:pt x="2100300" y="2484783"/>
                  </a:lnTo>
                  <a:lnTo>
                    <a:pt x="2047070" y="2492591"/>
                  </a:lnTo>
                  <a:lnTo>
                    <a:pt x="1993173" y="2499245"/>
                  </a:lnTo>
                  <a:lnTo>
                    <a:pt x="1938633" y="2504727"/>
                  </a:lnTo>
                  <a:lnTo>
                    <a:pt x="1883472" y="2509021"/>
                  </a:lnTo>
                  <a:lnTo>
                    <a:pt x="1827714" y="2512109"/>
                  </a:lnTo>
                  <a:lnTo>
                    <a:pt x="1771382" y="2513974"/>
                  </a:lnTo>
                  <a:lnTo>
                    <a:pt x="1714500" y="2514600"/>
                  </a:lnTo>
                  <a:lnTo>
                    <a:pt x="1657545" y="2513974"/>
                  </a:lnTo>
                  <a:lnTo>
                    <a:pt x="1601147" y="2512109"/>
                  </a:lnTo>
                  <a:lnTo>
                    <a:pt x="1545329" y="2509021"/>
                  </a:lnTo>
                  <a:lnTo>
                    <a:pt x="1490113" y="2504727"/>
                  </a:lnTo>
                  <a:lnTo>
                    <a:pt x="1435522" y="2499245"/>
                  </a:lnTo>
                  <a:lnTo>
                    <a:pt x="1381580" y="2492591"/>
                  </a:lnTo>
                  <a:lnTo>
                    <a:pt x="1328310" y="2484783"/>
                  </a:lnTo>
                  <a:lnTo>
                    <a:pt x="1275735" y="2475837"/>
                  </a:lnTo>
                  <a:lnTo>
                    <a:pt x="1223877" y="2465771"/>
                  </a:lnTo>
                  <a:lnTo>
                    <a:pt x="1172761" y="2454602"/>
                  </a:lnTo>
                  <a:lnTo>
                    <a:pt x="1122409" y="2442347"/>
                  </a:lnTo>
                  <a:lnTo>
                    <a:pt x="1072844" y="2429022"/>
                  </a:lnTo>
                  <a:lnTo>
                    <a:pt x="1024089" y="2414646"/>
                  </a:lnTo>
                  <a:lnTo>
                    <a:pt x="976168" y="2399234"/>
                  </a:lnTo>
                  <a:lnTo>
                    <a:pt x="929103" y="2382804"/>
                  </a:lnTo>
                  <a:lnTo>
                    <a:pt x="882918" y="2365374"/>
                  </a:lnTo>
                  <a:lnTo>
                    <a:pt x="837635" y="2346960"/>
                  </a:lnTo>
                  <a:lnTo>
                    <a:pt x="793278" y="2327578"/>
                  </a:lnTo>
                  <a:lnTo>
                    <a:pt x="749870" y="2307248"/>
                  </a:lnTo>
                  <a:lnTo>
                    <a:pt x="707434" y="2285984"/>
                  </a:lnTo>
                  <a:lnTo>
                    <a:pt x="665993" y="2263805"/>
                  </a:lnTo>
                  <a:lnTo>
                    <a:pt x="625571" y="2240727"/>
                  </a:lnTo>
                  <a:lnTo>
                    <a:pt x="586189" y="2216768"/>
                  </a:lnTo>
                  <a:lnTo>
                    <a:pt x="547872" y="2191945"/>
                  </a:lnTo>
                  <a:lnTo>
                    <a:pt x="510642" y="2166274"/>
                  </a:lnTo>
                  <a:lnTo>
                    <a:pt x="474523" y="2139772"/>
                  </a:lnTo>
                  <a:lnTo>
                    <a:pt x="439537" y="2112458"/>
                  </a:lnTo>
                  <a:lnTo>
                    <a:pt x="405708" y="2084347"/>
                  </a:lnTo>
                  <a:lnTo>
                    <a:pt x="373059" y="2055458"/>
                  </a:lnTo>
                  <a:lnTo>
                    <a:pt x="341612" y="2025806"/>
                  </a:lnTo>
                  <a:lnTo>
                    <a:pt x="311392" y="1995409"/>
                  </a:lnTo>
                  <a:lnTo>
                    <a:pt x="282420" y="1964284"/>
                  </a:lnTo>
                  <a:lnTo>
                    <a:pt x="254721" y="1932449"/>
                  </a:lnTo>
                  <a:lnTo>
                    <a:pt x="228317" y="1899919"/>
                  </a:lnTo>
                  <a:lnTo>
                    <a:pt x="203232" y="1866713"/>
                  </a:lnTo>
                  <a:lnTo>
                    <a:pt x="179487" y="1832848"/>
                  </a:lnTo>
                  <a:lnTo>
                    <a:pt x="157108" y="1798339"/>
                  </a:lnTo>
                  <a:lnTo>
                    <a:pt x="136116" y="1763205"/>
                  </a:lnTo>
                  <a:lnTo>
                    <a:pt x="116534" y="1727463"/>
                  </a:lnTo>
                  <a:lnTo>
                    <a:pt x="98387" y="1691129"/>
                  </a:lnTo>
                  <a:lnTo>
                    <a:pt x="81696" y="1654220"/>
                  </a:lnTo>
                  <a:lnTo>
                    <a:pt x="66486" y="1616755"/>
                  </a:lnTo>
                  <a:lnTo>
                    <a:pt x="52778" y="1578749"/>
                  </a:lnTo>
                  <a:lnTo>
                    <a:pt x="40597" y="1540220"/>
                  </a:lnTo>
                  <a:lnTo>
                    <a:pt x="29965" y="1501184"/>
                  </a:lnTo>
                  <a:lnTo>
                    <a:pt x="20905" y="1461660"/>
                  </a:lnTo>
                  <a:lnTo>
                    <a:pt x="13440" y="1421664"/>
                  </a:lnTo>
                  <a:lnTo>
                    <a:pt x="7595" y="1381213"/>
                  </a:lnTo>
                  <a:lnTo>
                    <a:pt x="3391" y="1340323"/>
                  </a:lnTo>
                  <a:lnTo>
                    <a:pt x="851" y="1299013"/>
                  </a:lnTo>
                  <a:lnTo>
                    <a:pt x="0" y="1257300"/>
                  </a:lnTo>
                  <a:lnTo>
                    <a:pt x="851" y="1215514"/>
                  </a:lnTo>
                  <a:lnTo>
                    <a:pt x="3391" y="1174138"/>
                  </a:lnTo>
                  <a:lnTo>
                    <a:pt x="7595" y="1133188"/>
                  </a:lnTo>
                  <a:lnTo>
                    <a:pt x="13440" y="1092681"/>
                  </a:lnTo>
                  <a:lnTo>
                    <a:pt x="20905" y="1052635"/>
                  </a:lnTo>
                  <a:lnTo>
                    <a:pt x="29965" y="1013066"/>
                  </a:lnTo>
                  <a:lnTo>
                    <a:pt x="40597" y="973990"/>
                  </a:lnTo>
                  <a:lnTo>
                    <a:pt x="52778" y="935425"/>
                  </a:lnTo>
                  <a:lnTo>
                    <a:pt x="66486" y="897388"/>
                  </a:lnTo>
                  <a:lnTo>
                    <a:pt x="81696" y="859896"/>
                  </a:lnTo>
                  <a:lnTo>
                    <a:pt x="98387" y="822965"/>
                  </a:lnTo>
                  <a:lnTo>
                    <a:pt x="116534" y="786612"/>
                  </a:lnTo>
                  <a:lnTo>
                    <a:pt x="136116" y="750855"/>
                  </a:lnTo>
                  <a:lnTo>
                    <a:pt x="157108" y="715709"/>
                  </a:lnTo>
                  <a:lnTo>
                    <a:pt x="179487" y="681193"/>
                  </a:lnTo>
                  <a:lnTo>
                    <a:pt x="203232" y="647323"/>
                  </a:lnTo>
                  <a:lnTo>
                    <a:pt x="228317" y="614115"/>
                  </a:lnTo>
                  <a:lnTo>
                    <a:pt x="254721" y="581587"/>
                  </a:lnTo>
                  <a:lnTo>
                    <a:pt x="282420" y="549756"/>
                  </a:lnTo>
                  <a:lnTo>
                    <a:pt x="311392" y="518638"/>
                  </a:lnTo>
                  <a:lnTo>
                    <a:pt x="341612" y="488250"/>
                  </a:lnTo>
                  <a:lnTo>
                    <a:pt x="373059" y="458610"/>
                  </a:lnTo>
                  <a:lnTo>
                    <a:pt x="405708" y="429734"/>
                  </a:lnTo>
                  <a:lnTo>
                    <a:pt x="439537" y="401638"/>
                  </a:lnTo>
                  <a:lnTo>
                    <a:pt x="474523" y="374341"/>
                  </a:lnTo>
                  <a:lnTo>
                    <a:pt x="510642" y="347859"/>
                  </a:lnTo>
                  <a:lnTo>
                    <a:pt x="547872" y="322208"/>
                  </a:lnTo>
                  <a:lnTo>
                    <a:pt x="586189" y="297405"/>
                  </a:lnTo>
                  <a:lnTo>
                    <a:pt x="625571" y="273469"/>
                  </a:lnTo>
                  <a:lnTo>
                    <a:pt x="665993" y="250414"/>
                  </a:lnTo>
                  <a:lnTo>
                    <a:pt x="707434" y="228259"/>
                  </a:lnTo>
                  <a:lnTo>
                    <a:pt x="749870" y="207020"/>
                  </a:lnTo>
                  <a:lnTo>
                    <a:pt x="793278" y="186714"/>
                  </a:lnTo>
                  <a:lnTo>
                    <a:pt x="837635" y="167357"/>
                  </a:lnTo>
                  <a:lnTo>
                    <a:pt x="882918" y="148968"/>
                  </a:lnTo>
                  <a:lnTo>
                    <a:pt x="929103" y="131562"/>
                  </a:lnTo>
                  <a:lnTo>
                    <a:pt x="976168" y="115157"/>
                  </a:lnTo>
                  <a:lnTo>
                    <a:pt x="1024089" y="99769"/>
                  </a:lnTo>
                  <a:lnTo>
                    <a:pt x="1072844" y="85415"/>
                  </a:lnTo>
                  <a:lnTo>
                    <a:pt x="1122409" y="72113"/>
                  </a:lnTo>
                  <a:lnTo>
                    <a:pt x="1172761" y="59879"/>
                  </a:lnTo>
                  <a:lnTo>
                    <a:pt x="1223877" y="48730"/>
                  </a:lnTo>
                  <a:lnTo>
                    <a:pt x="1275735" y="38683"/>
                  </a:lnTo>
                  <a:lnTo>
                    <a:pt x="1328310" y="29754"/>
                  </a:lnTo>
                  <a:lnTo>
                    <a:pt x="1381580" y="21961"/>
                  </a:lnTo>
                  <a:lnTo>
                    <a:pt x="1435522" y="15321"/>
                  </a:lnTo>
                  <a:lnTo>
                    <a:pt x="1490113" y="9850"/>
                  </a:lnTo>
                  <a:lnTo>
                    <a:pt x="1545329" y="5566"/>
                  </a:lnTo>
                  <a:lnTo>
                    <a:pt x="1601147" y="2485"/>
                  </a:lnTo>
                  <a:lnTo>
                    <a:pt x="1657545" y="624"/>
                  </a:lnTo>
                  <a:lnTo>
                    <a:pt x="1714500" y="0"/>
                  </a:lnTo>
                  <a:close/>
                </a:path>
                <a:path w="3429000" h="2514600">
                  <a:moveTo>
                    <a:pt x="0" y="0"/>
                  </a:moveTo>
                  <a:lnTo>
                    <a:pt x="0" y="0"/>
                  </a:lnTo>
                </a:path>
                <a:path w="3429000" h="2514600">
                  <a:moveTo>
                    <a:pt x="3429000" y="2514600"/>
                  </a:moveTo>
                  <a:lnTo>
                    <a:pt x="3429000" y="2514600"/>
                  </a:lnTo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/>
            <p:cNvSpPr/>
            <p:nvPr/>
          </p:nvSpPr>
          <p:spPr>
            <a:xfrm>
              <a:off x="2133599" y="5181600"/>
              <a:ext cx="762000" cy="609600"/>
            </a:xfrm>
            <a:custGeom>
              <a:avLst/>
              <a:gdLst/>
              <a:ahLst/>
              <a:cxnLst/>
              <a:rect l="l" t="t" r="r" b="b"/>
              <a:pathLst>
                <a:path w="762000" h="609600">
                  <a:moveTo>
                    <a:pt x="381000" y="0"/>
                  </a:moveTo>
                  <a:lnTo>
                    <a:pt x="433850" y="2698"/>
                  </a:lnTo>
                  <a:lnTo>
                    <a:pt x="484187" y="10583"/>
                  </a:lnTo>
                  <a:lnTo>
                    <a:pt x="531614" y="23336"/>
                  </a:lnTo>
                  <a:lnTo>
                    <a:pt x="575733" y="40640"/>
                  </a:lnTo>
                  <a:lnTo>
                    <a:pt x="616148" y="62177"/>
                  </a:lnTo>
                  <a:lnTo>
                    <a:pt x="652462" y="87630"/>
                  </a:lnTo>
                  <a:lnTo>
                    <a:pt x="684278" y="116681"/>
                  </a:lnTo>
                  <a:lnTo>
                    <a:pt x="711200" y="149013"/>
                  </a:lnTo>
                  <a:lnTo>
                    <a:pt x="732829" y="184308"/>
                  </a:lnTo>
                  <a:lnTo>
                    <a:pt x="748770" y="222250"/>
                  </a:lnTo>
                  <a:lnTo>
                    <a:pt x="758626" y="262519"/>
                  </a:lnTo>
                  <a:lnTo>
                    <a:pt x="762000" y="304800"/>
                  </a:lnTo>
                  <a:lnTo>
                    <a:pt x="758626" y="347080"/>
                  </a:lnTo>
                  <a:lnTo>
                    <a:pt x="748770" y="387350"/>
                  </a:lnTo>
                  <a:lnTo>
                    <a:pt x="732829" y="425291"/>
                  </a:lnTo>
                  <a:lnTo>
                    <a:pt x="711200" y="460586"/>
                  </a:lnTo>
                  <a:lnTo>
                    <a:pt x="684278" y="492918"/>
                  </a:lnTo>
                  <a:lnTo>
                    <a:pt x="652462" y="521969"/>
                  </a:lnTo>
                  <a:lnTo>
                    <a:pt x="616148" y="547422"/>
                  </a:lnTo>
                  <a:lnTo>
                    <a:pt x="575733" y="568960"/>
                  </a:lnTo>
                  <a:lnTo>
                    <a:pt x="531614" y="586263"/>
                  </a:lnTo>
                  <a:lnTo>
                    <a:pt x="484187" y="599016"/>
                  </a:lnTo>
                  <a:lnTo>
                    <a:pt x="433850" y="606901"/>
                  </a:lnTo>
                  <a:lnTo>
                    <a:pt x="381000" y="609600"/>
                  </a:lnTo>
                  <a:lnTo>
                    <a:pt x="328149" y="606901"/>
                  </a:lnTo>
                  <a:lnTo>
                    <a:pt x="277812" y="599016"/>
                  </a:lnTo>
                  <a:lnTo>
                    <a:pt x="230385" y="586263"/>
                  </a:lnTo>
                  <a:lnTo>
                    <a:pt x="186266" y="568960"/>
                  </a:lnTo>
                  <a:lnTo>
                    <a:pt x="145851" y="547422"/>
                  </a:lnTo>
                  <a:lnTo>
                    <a:pt x="109537" y="521969"/>
                  </a:lnTo>
                  <a:lnTo>
                    <a:pt x="77721" y="492918"/>
                  </a:lnTo>
                  <a:lnTo>
                    <a:pt x="50800" y="460586"/>
                  </a:lnTo>
                  <a:lnTo>
                    <a:pt x="29170" y="425291"/>
                  </a:lnTo>
                  <a:lnTo>
                    <a:pt x="13229" y="387350"/>
                  </a:lnTo>
                  <a:lnTo>
                    <a:pt x="3373" y="347080"/>
                  </a:lnTo>
                  <a:lnTo>
                    <a:pt x="0" y="304800"/>
                  </a:lnTo>
                  <a:lnTo>
                    <a:pt x="3373" y="262519"/>
                  </a:lnTo>
                  <a:lnTo>
                    <a:pt x="13229" y="222250"/>
                  </a:lnTo>
                  <a:lnTo>
                    <a:pt x="29170" y="184308"/>
                  </a:lnTo>
                  <a:lnTo>
                    <a:pt x="50800" y="149013"/>
                  </a:lnTo>
                  <a:lnTo>
                    <a:pt x="77721" y="116681"/>
                  </a:lnTo>
                  <a:lnTo>
                    <a:pt x="109537" y="87630"/>
                  </a:lnTo>
                  <a:lnTo>
                    <a:pt x="145851" y="62177"/>
                  </a:lnTo>
                  <a:lnTo>
                    <a:pt x="186266" y="40640"/>
                  </a:lnTo>
                  <a:lnTo>
                    <a:pt x="230385" y="23336"/>
                  </a:lnTo>
                  <a:lnTo>
                    <a:pt x="277812" y="10583"/>
                  </a:lnTo>
                  <a:lnTo>
                    <a:pt x="328149" y="2698"/>
                  </a:lnTo>
                  <a:lnTo>
                    <a:pt x="381000" y="0"/>
                  </a:lnTo>
                  <a:close/>
                </a:path>
                <a:path w="762000" h="609600">
                  <a:moveTo>
                    <a:pt x="0" y="0"/>
                  </a:moveTo>
                  <a:lnTo>
                    <a:pt x="0" y="0"/>
                  </a:lnTo>
                </a:path>
                <a:path w="762000" h="609600">
                  <a:moveTo>
                    <a:pt x="762000" y="609600"/>
                  </a:moveTo>
                  <a:lnTo>
                    <a:pt x="762000" y="609600"/>
                  </a:lnTo>
                </a:path>
              </a:pathLst>
            </a:custGeom>
            <a:ln w="25518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75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lang="vi-VN" b="0" spc="-45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b="0" spc="-4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ướ </a:t>
            </a:r>
            <a:r>
              <a:rPr lang="vi-VN" b="0" spc="-8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vi-VN" b="0" spc="-33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4-3: </a:t>
            </a:r>
            <a:r>
              <a:rPr lang="vi-VN" b="0" spc="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Lặp </a:t>
            </a:r>
            <a:r>
              <a:rPr lang="vi-VN" b="0" spc="5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vi-VN" b="0" spc="-6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vi-VN" b="0" spc="-30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0" spc="13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vi-VN" b="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3648" y="1700808"/>
            <a:ext cx="5454352" cy="379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lang="vi-VN" sz="2400" spc="55" dirty="0" smtClean="0">
                <a:latin typeface="Times New Roman" pitchFamily="18" charset="0"/>
                <a:cs typeface="Times New Roman" pitchFamily="18" charset="0"/>
              </a:rPr>
              <a:t> d(A, </a:t>
            </a:r>
            <a:r>
              <a:rPr lang="vi-VN" sz="2400" spc="-1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187" baseline="-23809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vi-VN" sz="2400" spc="110" dirty="0" smtClean="0">
                <a:latin typeface="Times New Roman" pitchFamily="18" charset="0"/>
                <a:cs typeface="Times New Roman" pitchFamily="18" charset="0"/>
              </a:rPr>
              <a:t>0.25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vi-VN" sz="2400" spc="55" dirty="0" smtClean="0">
                <a:latin typeface="Times New Roman" pitchFamily="18" charset="0"/>
                <a:cs typeface="Times New Roman" pitchFamily="18" charset="0"/>
              </a:rPr>
              <a:t>d(A, </a:t>
            </a:r>
            <a:r>
              <a:rPr lang="vi-VN" sz="2400" spc="-114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172" baseline="-23809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vi-VN" sz="2400" spc="-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114" dirty="0" smtClean="0">
                <a:latin typeface="Times New Roman" pitchFamily="18" charset="0"/>
                <a:cs typeface="Times New Roman" pitchFamily="18" charset="0"/>
              </a:rPr>
              <a:t>18.5</a:t>
            </a:r>
            <a:endParaRPr lang="vi-V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98450">
              <a:lnSpc>
                <a:spcPct val="100000"/>
              </a:lnSpc>
              <a:spcBef>
                <a:spcPts val="990"/>
              </a:spcBef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sz="2400" spc="150" dirty="0" smtClean="0">
                <a:latin typeface="Times New Roman" pitchFamily="18" charset="0"/>
                <a:cs typeface="Times New Roman" pitchFamily="18" charset="0"/>
              </a:rPr>
              <a:t>thuộc </a:t>
            </a:r>
            <a:r>
              <a:rPr lang="vi-VN" sz="2400" spc="85" dirty="0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vi-VN" sz="24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13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vi-V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lang="vi-VN" sz="2800" spc="-472" baseline="8417" dirty="0" smtClean="0">
                <a:solidFill>
                  <a:srgbClr val="FD853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90" dirty="0" smtClean="0">
                <a:latin typeface="Times New Roman" pitchFamily="18" charset="0"/>
                <a:cs typeface="Times New Roman" pitchFamily="18" charset="0"/>
              </a:rPr>
              <a:t>d(B, </a:t>
            </a:r>
            <a:r>
              <a:rPr lang="vi-VN" sz="2400" spc="-1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187" baseline="-23809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vi-VN" sz="2400" spc="110" dirty="0" smtClean="0">
                <a:latin typeface="Times New Roman" pitchFamily="18" charset="0"/>
                <a:cs typeface="Times New Roman" pitchFamily="18" charset="0"/>
              </a:rPr>
              <a:t>0.25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vi-VN" sz="2400" spc="90" dirty="0" smtClean="0">
                <a:latin typeface="Times New Roman" pitchFamily="18" charset="0"/>
                <a:cs typeface="Times New Roman" pitchFamily="18" charset="0"/>
              </a:rPr>
              <a:t>d(B, </a:t>
            </a:r>
            <a:r>
              <a:rPr lang="vi-VN" sz="2400" spc="-114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172" baseline="-23809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vi-VN" sz="2400" spc="-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114" dirty="0" smtClean="0">
                <a:latin typeface="Times New Roman" pitchFamily="18" charset="0"/>
                <a:cs typeface="Times New Roman" pitchFamily="18" charset="0"/>
              </a:rPr>
              <a:t>12.5</a:t>
            </a:r>
            <a:endParaRPr lang="vi-V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98450">
              <a:lnSpc>
                <a:spcPct val="100000"/>
              </a:lnSpc>
              <a:spcBef>
                <a:spcPts val="1000"/>
              </a:spcBef>
            </a:pPr>
            <a:r>
              <a:rPr lang="vi-VN" sz="2400" spc="13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vi-VN" sz="2400" spc="150" dirty="0" smtClean="0">
                <a:latin typeface="Times New Roman" pitchFamily="18" charset="0"/>
                <a:cs typeface="Times New Roman" pitchFamily="18" charset="0"/>
              </a:rPr>
              <a:t>thuộc </a:t>
            </a:r>
            <a:r>
              <a:rPr lang="vi-VN" sz="2400" spc="85" dirty="0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vi-VN" sz="2400" spc="-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13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vi-V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lang="vi-VN" sz="2800" spc="-472" baseline="8417" dirty="0" smtClean="0">
                <a:solidFill>
                  <a:srgbClr val="FD853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90" dirty="0" smtClean="0">
                <a:latin typeface="Times New Roman" pitchFamily="18" charset="0"/>
                <a:cs typeface="Times New Roman" pitchFamily="18" charset="0"/>
              </a:rPr>
              <a:t>d(C, </a:t>
            </a:r>
            <a:r>
              <a:rPr lang="vi-VN" sz="2400" spc="-1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187" baseline="-23809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vi-VN" sz="2400" spc="114" dirty="0" smtClean="0">
                <a:latin typeface="Times New Roman" pitchFamily="18" charset="0"/>
                <a:cs typeface="Times New Roman" pitchFamily="18" charset="0"/>
              </a:rPr>
              <a:t>10.25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vi-VN" sz="2400" spc="90" dirty="0" smtClean="0">
                <a:latin typeface="Times New Roman" pitchFamily="18" charset="0"/>
                <a:cs typeface="Times New Roman" pitchFamily="18" charset="0"/>
              </a:rPr>
              <a:t>d(C, </a:t>
            </a:r>
            <a:r>
              <a:rPr lang="vi-VN" sz="2400" spc="-1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165" baseline="-23809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vi-VN" sz="2400" spc="-1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11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vi-V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98450">
              <a:lnSpc>
                <a:spcPct val="100000"/>
              </a:lnSpc>
              <a:spcBef>
                <a:spcPts val="990"/>
              </a:spcBef>
            </a:pPr>
            <a:r>
              <a:rPr lang="vi-VN" sz="2400" spc="13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vi-VN" sz="2400" spc="150" dirty="0" smtClean="0">
                <a:latin typeface="Times New Roman" pitchFamily="18" charset="0"/>
                <a:cs typeface="Times New Roman" pitchFamily="18" charset="0"/>
              </a:rPr>
              <a:t>thuộc </a:t>
            </a:r>
            <a:r>
              <a:rPr lang="vi-VN" sz="2400" spc="85" dirty="0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vi-VN" sz="2400" spc="-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13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vi-V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lang="vi-VN" sz="2400" spc="90" dirty="0" smtClean="0">
                <a:latin typeface="Times New Roman" pitchFamily="18" charset="0"/>
                <a:cs typeface="Times New Roman" pitchFamily="18" charset="0"/>
              </a:rPr>
              <a:t>d(D, </a:t>
            </a:r>
            <a:r>
              <a:rPr lang="vi-VN" sz="2400" spc="-1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187" baseline="-23809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vi-VN" sz="2400" spc="114" dirty="0" smtClean="0">
                <a:latin typeface="Times New Roman" pitchFamily="18" charset="0"/>
                <a:cs typeface="Times New Roman" pitchFamily="18" charset="0"/>
              </a:rPr>
              <a:t>21.25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vi-VN" sz="2400" spc="90" dirty="0" smtClean="0">
                <a:latin typeface="Times New Roman" pitchFamily="18" charset="0"/>
                <a:cs typeface="Times New Roman" pitchFamily="18" charset="0"/>
              </a:rPr>
              <a:t>d(D, </a:t>
            </a:r>
            <a:r>
              <a:rPr lang="vi-VN" sz="2400" spc="-1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165" baseline="-23809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vi-VN" sz="2400" spc="-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11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vi-V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98450">
              <a:lnSpc>
                <a:spcPct val="100000"/>
              </a:lnSpc>
              <a:spcBef>
                <a:spcPts val="990"/>
              </a:spcBef>
            </a:pPr>
            <a:r>
              <a:rPr lang="vi-VN" sz="2400" spc="13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vi-VN" sz="2400" spc="155" dirty="0" smtClean="0">
                <a:latin typeface="Times New Roman" pitchFamily="18" charset="0"/>
                <a:cs typeface="Times New Roman" pitchFamily="18" charset="0"/>
              </a:rPr>
              <a:t>thuộc </a:t>
            </a:r>
            <a:r>
              <a:rPr lang="vi-VN" sz="2400" spc="85" dirty="0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vi-VN" sz="2400" spc="-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13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98450" marR="17780" indent="-273050">
              <a:lnSpc>
                <a:spcPct val="120800"/>
              </a:lnSpc>
              <a:spcBef>
                <a:spcPts val="100"/>
              </a:spcBef>
            </a:pPr>
            <a:r>
              <a:rPr lang="vi-VN" b="0" spc="-45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b="0" spc="-4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ướ </a:t>
            </a:r>
            <a:r>
              <a:rPr lang="vi-VN" b="0" spc="-8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vi-VN" b="0" spc="-33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4 -</a:t>
            </a:r>
            <a:r>
              <a:rPr lang="vi-VN" b="0" spc="-33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vi-VN" b="0" spc="9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Lặp </a:t>
            </a:r>
            <a:r>
              <a:rPr lang="vi-VN" b="0" spc="5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vi-VN" b="0" spc="-6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bước 3</a:t>
            </a:r>
            <a:endParaRPr lang="vi-VN" b="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412776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spc="85" dirty="0" smtClean="0">
                <a:latin typeface="Times New Roman" pitchFamily="18" charset="0"/>
                <a:cs typeface="Times New Roman" pitchFamily="18" charset="0"/>
              </a:rPr>
              <a:t>Cập </a:t>
            </a:r>
            <a:r>
              <a:rPr lang="vi-VN" sz="2400" spc="190" dirty="0" smtClean="0">
                <a:latin typeface="Times New Roman" pitchFamily="18" charset="0"/>
                <a:cs typeface="Times New Roman" pitchFamily="18" charset="0"/>
              </a:rPr>
              <a:t>nhật </a:t>
            </a:r>
            <a:r>
              <a:rPr lang="vi-VN" sz="2400" spc="170" dirty="0" smtClean="0">
                <a:latin typeface="Times New Roman" pitchFamily="18" charset="0"/>
                <a:cs typeface="Times New Roman" pitchFamily="18" charset="0"/>
              </a:rPr>
              <a:t>trọng </a:t>
            </a:r>
            <a:r>
              <a:rPr lang="vi-VN" sz="2400" spc="260" dirty="0" smtClean="0">
                <a:latin typeface="Times New Roman" pitchFamily="18" charset="0"/>
                <a:cs typeface="Times New Roman" pitchFamily="18" charset="0"/>
              </a:rPr>
              <a:t>tâm  </a:t>
            </a:r>
            <a:r>
              <a:rPr lang="vi-VN" sz="2400" spc="-13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202" baseline="-23809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vi-VN" sz="2400" spc="65" dirty="0" smtClean="0">
                <a:latin typeface="Times New Roman" pitchFamily="18" charset="0"/>
                <a:cs typeface="Times New Roman" pitchFamily="18" charset="0"/>
              </a:rPr>
              <a:t>(3/2, </a:t>
            </a:r>
            <a:r>
              <a:rPr lang="vi-VN" sz="2400" spc="6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vi-VN" sz="2400" spc="170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400" spc="-12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spc="-179" baseline="-23809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vi-VN" sz="2400" spc="1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vi-VN" sz="2400" spc="60" dirty="0" smtClean="0">
                <a:latin typeface="Times New Roman" pitchFamily="18" charset="0"/>
                <a:cs typeface="Times New Roman" pitchFamily="18" charset="0"/>
              </a:rPr>
              <a:t>(9/2,</a:t>
            </a:r>
            <a:r>
              <a:rPr lang="vi-VN" sz="2400" spc="-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60" dirty="0" smtClean="0">
                <a:latin typeface="Times New Roman" pitchFamily="18" charset="0"/>
                <a:cs typeface="Times New Roman" pitchFamily="18" charset="0"/>
              </a:rPr>
              <a:t>7/2)</a:t>
            </a:r>
            <a:endParaRPr lang="vi-VN" sz="2400" dirty="0"/>
          </a:p>
        </p:txBody>
      </p:sp>
      <p:sp>
        <p:nvSpPr>
          <p:cNvPr id="6" name="object 4"/>
          <p:cNvSpPr/>
          <p:nvPr/>
        </p:nvSpPr>
        <p:spPr>
          <a:xfrm>
            <a:off x="1163960" y="2132856"/>
            <a:ext cx="6096000" cy="406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80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Báo Cáo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vi-VN"/>
          </a:p>
        </p:txBody>
      </p:sp>
      <p:grpSp>
        <p:nvGrpSpPr>
          <p:cNvPr id="87086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87087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8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89" name="Text Box 49"/>
            <p:cNvSpPr txBox="1">
              <a:spLocks noChangeArrowheads="1"/>
            </p:cNvSpPr>
            <p:nvPr/>
          </p:nvSpPr>
          <p:spPr bwMode="gray">
            <a:xfrm>
              <a:off x="1715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Phân Cụm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7091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87092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93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94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Thuật Toán K-mean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95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7096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87097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98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87099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Ứng dụng Thuật toán K-mean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100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lang="vi-VN" b="0" spc="-45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b="0" spc="-4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ướ </a:t>
            </a:r>
            <a:r>
              <a:rPr lang="vi-VN" b="0" spc="-8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vi-VN" b="0" spc="-33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4-3: </a:t>
            </a:r>
            <a:r>
              <a:rPr lang="vi-VN" b="0" spc="1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Lặp </a:t>
            </a:r>
            <a:r>
              <a:rPr lang="vi-VN" b="0" spc="5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vi-VN" b="0" spc="-6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vi-VN" b="0" spc="-305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0" spc="13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vi-VN" b="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536" y="1484784"/>
            <a:ext cx="4572000" cy="30521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lang="vi-VN" sz="2000" spc="-472" baseline="8417" dirty="0" smtClean="0">
                <a:solidFill>
                  <a:srgbClr val="FD8536"/>
                </a:solidFill>
                <a:latin typeface="UnDotum"/>
                <a:cs typeface="UnDotum"/>
              </a:rPr>
              <a:t> </a:t>
            </a:r>
            <a:r>
              <a:rPr lang="vi-VN" spc="55" dirty="0" smtClean="0">
                <a:latin typeface="Times New Roman"/>
                <a:cs typeface="Times New Roman"/>
              </a:rPr>
              <a:t>d(A, </a:t>
            </a:r>
            <a:r>
              <a:rPr lang="vi-VN" spc="-125" dirty="0" smtClean="0">
                <a:latin typeface="Times New Roman"/>
                <a:cs typeface="Times New Roman"/>
              </a:rPr>
              <a:t>c</a:t>
            </a:r>
            <a:r>
              <a:rPr lang="vi-VN" spc="-187" baseline="-23809" dirty="0" smtClean="0">
                <a:latin typeface="Times New Roman"/>
                <a:cs typeface="Times New Roman"/>
              </a:rPr>
              <a:t>1 </a:t>
            </a:r>
            <a:r>
              <a:rPr lang="vi-VN" dirty="0" smtClean="0">
                <a:latin typeface="Times New Roman"/>
                <a:cs typeface="Times New Roman"/>
              </a:rPr>
              <a:t>) </a:t>
            </a:r>
            <a:r>
              <a:rPr lang="vi-VN" spc="100" dirty="0" smtClean="0">
                <a:latin typeface="Times New Roman"/>
                <a:cs typeface="Times New Roman"/>
              </a:rPr>
              <a:t>= </a:t>
            </a:r>
            <a:r>
              <a:rPr lang="vi-VN" spc="110" dirty="0" smtClean="0">
                <a:latin typeface="Times New Roman"/>
                <a:cs typeface="Times New Roman"/>
              </a:rPr>
              <a:t>0.25 </a:t>
            </a:r>
            <a:r>
              <a:rPr lang="vi-VN" spc="100" dirty="0" smtClean="0">
                <a:latin typeface="Times New Roman"/>
                <a:cs typeface="Times New Roman"/>
              </a:rPr>
              <a:t>&lt; </a:t>
            </a:r>
            <a:r>
              <a:rPr lang="vi-VN" spc="55" dirty="0" smtClean="0">
                <a:latin typeface="Times New Roman"/>
                <a:cs typeface="Times New Roman"/>
              </a:rPr>
              <a:t>d(A, </a:t>
            </a:r>
            <a:r>
              <a:rPr lang="vi-VN" spc="-114" dirty="0" smtClean="0">
                <a:latin typeface="Times New Roman"/>
                <a:cs typeface="Times New Roman"/>
              </a:rPr>
              <a:t>c</a:t>
            </a:r>
            <a:r>
              <a:rPr lang="vi-VN" spc="-172" baseline="-23809" dirty="0" smtClean="0">
                <a:latin typeface="Times New Roman"/>
                <a:cs typeface="Times New Roman"/>
              </a:rPr>
              <a:t>2 </a:t>
            </a:r>
            <a:r>
              <a:rPr lang="vi-VN" dirty="0" smtClean="0">
                <a:latin typeface="Times New Roman"/>
                <a:cs typeface="Times New Roman"/>
              </a:rPr>
              <a:t>) </a:t>
            </a:r>
            <a:r>
              <a:rPr lang="vi-VN" spc="100" dirty="0" smtClean="0">
                <a:latin typeface="Times New Roman"/>
                <a:cs typeface="Times New Roman"/>
              </a:rPr>
              <a:t>=</a:t>
            </a:r>
            <a:r>
              <a:rPr lang="vi-VN" spc="-70" dirty="0" smtClean="0">
                <a:latin typeface="Times New Roman"/>
                <a:cs typeface="Times New Roman"/>
              </a:rPr>
              <a:t> </a:t>
            </a:r>
            <a:r>
              <a:rPr lang="vi-VN" spc="114" dirty="0" smtClean="0">
                <a:latin typeface="Times New Roman"/>
                <a:cs typeface="Times New Roman"/>
              </a:rPr>
              <a:t>18.5</a:t>
            </a:r>
            <a:endParaRPr lang="vi-VN" dirty="0" smtClean="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990"/>
              </a:spcBef>
            </a:pPr>
            <a:r>
              <a:rPr lang="vi-VN" dirty="0" smtClean="0">
                <a:latin typeface="Times New Roman"/>
                <a:cs typeface="Times New Roman"/>
              </a:rPr>
              <a:t>A </a:t>
            </a:r>
            <a:r>
              <a:rPr lang="vi-VN" spc="150" dirty="0" smtClean="0">
                <a:latin typeface="Times New Roman"/>
                <a:cs typeface="Times New Roman"/>
              </a:rPr>
              <a:t>thu</a:t>
            </a:r>
            <a:r>
              <a:rPr lang="vi-VN" spc="150" dirty="0" smtClean="0">
                <a:latin typeface="Arial"/>
                <a:cs typeface="Arial"/>
              </a:rPr>
              <a:t>ộ</a:t>
            </a:r>
            <a:r>
              <a:rPr lang="vi-VN" spc="150" dirty="0" smtClean="0">
                <a:latin typeface="Times New Roman"/>
                <a:cs typeface="Times New Roman"/>
              </a:rPr>
              <a:t>c </a:t>
            </a:r>
            <a:r>
              <a:rPr lang="vi-VN" spc="85" dirty="0" smtClean="0">
                <a:latin typeface="Times New Roman"/>
                <a:cs typeface="Times New Roman"/>
              </a:rPr>
              <a:t>c</a:t>
            </a:r>
            <a:r>
              <a:rPr lang="vi-VN" spc="85" dirty="0" smtClean="0">
                <a:latin typeface="Arial"/>
                <a:cs typeface="Arial"/>
              </a:rPr>
              <a:t>ụ</a:t>
            </a:r>
            <a:r>
              <a:rPr lang="vi-VN" spc="85" dirty="0" smtClean="0">
                <a:latin typeface="Times New Roman"/>
                <a:cs typeface="Times New Roman"/>
              </a:rPr>
              <a:t>m</a:t>
            </a:r>
            <a:r>
              <a:rPr lang="vi-VN" spc="40" dirty="0" smtClean="0">
                <a:latin typeface="Times New Roman"/>
                <a:cs typeface="Times New Roman"/>
              </a:rPr>
              <a:t> </a:t>
            </a:r>
            <a:r>
              <a:rPr lang="vi-VN" spc="130" dirty="0" smtClean="0">
                <a:latin typeface="Times New Roman"/>
                <a:cs typeface="Times New Roman"/>
              </a:rPr>
              <a:t>1</a:t>
            </a:r>
            <a:endParaRPr lang="vi-VN" dirty="0" smtClean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lang="vi-VN" sz="2000" spc="-472" baseline="8417" dirty="0" smtClean="0">
                <a:solidFill>
                  <a:srgbClr val="FD8536"/>
                </a:solidFill>
                <a:latin typeface="UnDotum"/>
                <a:cs typeface="UnDotum"/>
              </a:rPr>
              <a:t> </a:t>
            </a:r>
            <a:r>
              <a:rPr lang="vi-VN" spc="90" dirty="0" smtClean="0">
                <a:latin typeface="Times New Roman"/>
                <a:cs typeface="Times New Roman"/>
              </a:rPr>
              <a:t>d(B, </a:t>
            </a:r>
            <a:r>
              <a:rPr lang="vi-VN" spc="-125" dirty="0" smtClean="0">
                <a:latin typeface="Times New Roman"/>
                <a:cs typeface="Times New Roman"/>
              </a:rPr>
              <a:t>c</a:t>
            </a:r>
            <a:r>
              <a:rPr lang="vi-VN" spc="-187" baseline="-23809" dirty="0" smtClean="0">
                <a:latin typeface="Times New Roman"/>
                <a:cs typeface="Times New Roman"/>
              </a:rPr>
              <a:t>1 </a:t>
            </a:r>
            <a:r>
              <a:rPr lang="vi-VN" dirty="0" smtClean="0">
                <a:latin typeface="Times New Roman"/>
                <a:cs typeface="Times New Roman"/>
              </a:rPr>
              <a:t>) </a:t>
            </a:r>
            <a:r>
              <a:rPr lang="vi-VN" spc="100" dirty="0" smtClean="0">
                <a:latin typeface="Times New Roman"/>
                <a:cs typeface="Times New Roman"/>
              </a:rPr>
              <a:t>= </a:t>
            </a:r>
            <a:r>
              <a:rPr lang="vi-VN" spc="110" dirty="0" smtClean="0">
                <a:latin typeface="Times New Roman"/>
                <a:cs typeface="Times New Roman"/>
              </a:rPr>
              <a:t>0.25 </a:t>
            </a:r>
            <a:r>
              <a:rPr lang="vi-VN" spc="100" dirty="0" smtClean="0">
                <a:latin typeface="Times New Roman"/>
                <a:cs typeface="Times New Roman"/>
              </a:rPr>
              <a:t>&lt; </a:t>
            </a:r>
            <a:r>
              <a:rPr lang="vi-VN" spc="90" dirty="0" smtClean="0">
                <a:latin typeface="Times New Roman"/>
                <a:cs typeface="Times New Roman"/>
              </a:rPr>
              <a:t>d(B, </a:t>
            </a:r>
            <a:r>
              <a:rPr lang="vi-VN" spc="-114" dirty="0" smtClean="0">
                <a:latin typeface="Times New Roman"/>
                <a:cs typeface="Times New Roman"/>
              </a:rPr>
              <a:t>c</a:t>
            </a:r>
            <a:r>
              <a:rPr lang="vi-VN" spc="-172" baseline="-23809" dirty="0" smtClean="0">
                <a:latin typeface="Times New Roman"/>
                <a:cs typeface="Times New Roman"/>
              </a:rPr>
              <a:t>2 </a:t>
            </a:r>
            <a:r>
              <a:rPr lang="vi-VN" dirty="0" smtClean="0">
                <a:latin typeface="Times New Roman"/>
                <a:cs typeface="Times New Roman"/>
              </a:rPr>
              <a:t>) </a:t>
            </a:r>
            <a:r>
              <a:rPr lang="vi-VN" spc="100" dirty="0" smtClean="0">
                <a:latin typeface="Times New Roman"/>
                <a:cs typeface="Times New Roman"/>
              </a:rPr>
              <a:t>=</a:t>
            </a:r>
            <a:r>
              <a:rPr lang="vi-VN" spc="-155" dirty="0" smtClean="0">
                <a:latin typeface="Times New Roman"/>
                <a:cs typeface="Times New Roman"/>
              </a:rPr>
              <a:t> </a:t>
            </a:r>
            <a:r>
              <a:rPr lang="vi-VN" spc="114" dirty="0" smtClean="0">
                <a:latin typeface="Times New Roman"/>
                <a:cs typeface="Times New Roman"/>
              </a:rPr>
              <a:t>12.5</a:t>
            </a:r>
            <a:endParaRPr lang="vi-VN" dirty="0" smtClean="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000"/>
              </a:spcBef>
            </a:pPr>
            <a:r>
              <a:rPr lang="vi-VN" spc="130" dirty="0" smtClean="0">
                <a:latin typeface="Times New Roman"/>
                <a:cs typeface="Times New Roman"/>
              </a:rPr>
              <a:t>B </a:t>
            </a:r>
            <a:r>
              <a:rPr lang="vi-VN" spc="150" dirty="0" smtClean="0">
                <a:latin typeface="Times New Roman"/>
                <a:cs typeface="Times New Roman"/>
              </a:rPr>
              <a:t>thu</a:t>
            </a:r>
            <a:r>
              <a:rPr lang="vi-VN" spc="150" dirty="0" smtClean="0">
                <a:latin typeface="Arial"/>
                <a:cs typeface="Arial"/>
              </a:rPr>
              <a:t>ộ</a:t>
            </a:r>
            <a:r>
              <a:rPr lang="vi-VN" spc="150" dirty="0" smtClean="0">
                <a:latin typeface="Times New Roman"/>
                <a:cs typeface="Times New Roman"/>
              </a:rPr>
              <a:t>c </a:t>
            </a:r>
            <a:r>
              <a:rPr lang="vi-VN" spc="85" dirty="0" smtClean="0">
                <a:latin typeface="Times New Roman"/>
                <a:cs typeface="Times New Roman"/>
              </a:rPr>
              <a:t>c</a:t>
            </a:r>
            <a:r>
              <a:rPr lang="vi-VN" spc="85" dirty="0" smtClean="0">
                <a:latin typeface="Arial"/>
                <a:cs typeface="Arial"/>
              </a:rPr>
              <a:t>ụ</a:t>
            </a:r>
            <a:r>
              <a:rPr lang="vi-VN" spc="85" dirty="0" smtClean="0">
                <a:latin typeface="Times New Roman"/>
                <a:cs typeface="Times New Roman"/>
              </a:rPr>
              <a:t>m</a:t>
            </a:r>
            <a:r>
              <a:rPr lang="vi-VN" spc="-90" dirty="0" smtClean="0">
                <a:latin typeface="Times New Roman"/>
                <a:cs typeface="Times New Roman"/>
              </a:rPr>
              <a:t> </a:t>
            </a:r>
            <a:r>
              <a:rPr lang="vi-VN" spc="130" dirty="0" smtClean="0">
                <a:latin typeface="Times New Roman"/>
                <a:cs typeface="Times New Roman"/>
              </a:rPr>
              <a:t>1</a:t>
            </a:r>
            <a:endParaRPr lang="vi-VN" dirty="0" smtClean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lang="vi-VN" sz="2000" spc="-472" baseline="8417" dirty="0" smtClean="0">
                <a:solidFill>
                  <a:srgbClr val="FD8536"/>
                </a:solidFill>
                <a:latin typeface="UnDotum"/>
                <a:cs typeface="UnDotum"/>
              </a:rPr>
              <a:t> </a:t>
            </a:r>
            <a:r>
              <a:rPr lang="vi-VN" spc="90" dirty="0" smtClean="0">
                <a:latin typeface="Times New Roman"/>
                <a:cs typeface="Times New Roman"/>
              </a:rPr>
              <a:t>d(C, </a:t>
            </a:r>
            <a:r>
              <a:rPr lang="vi-VN" spc="-125" dirty="0" smtClean="0">
                <a:latin typeface="Times New Roman"/>
                <a:cs typeface="Times New Roman"/>
              </a:rPr>
              <a:t>c</a:t>
            </a:r>
            <a:r>
              <a:rPr lang="vi-VN" spc="-187" baseline="-23809" dirty="0" smtClean="0">
                <a:latin typeface="Times New Roman"/>
                <a:cs typeface="Times New Roman"/>
              </a:rPr>
              <a:t>1 </a:t>
            </a:r>
            <a:r>
              <a:rPr lang="vi-VN" dirty="0" smtClean="0">
                <a:latin typeface="Times New Roman"/>
                <a:cs typeface="Times New Roman"/>
              </a:rPr>
              <a:t>) </a:t>
            </a:r>
            <a:r>
              <a:rPr lang="vi-VN" spc="100" dirty="0" smtClean="0">
                <a:latin typeface="Times New Roman"/>
                <a:cs typeface="Times New Roman"/>
              </a:rPr>
              <a:t>= </a:t>
            </a:r>
            <a:r>
              <a:rPr lang="vi-VN" spc="114" dirty="0" smtClean="0">
                <a:latin typeface="Times New Roman"/>
                <a:cs typeface="Times New Roman"/>
              </a:rPr>
              <a:t>10.25 </a:t>
            </a:r>
            <a:r>
              <a:rPr lang="vi-VN" spc="100" dirty="0" smtClean="0">
                <a:latin typeface="Times New Roman"/>
                <a:cs typeface="Times New Roman"/>
              </a:rPr>
              <a:t>&lt; </a:t>
            </a:r>
            <a:r>
              <a:rPr lang="vi-VN" spc="90" dirty="0" smtClean="0">
                <a:latin typeface="Times New Roman"/>
                <a:cs typeface="Times New Roman"/>
              </a:rPr>
              <a:t>d(C, </a:t>
            </a:r>
            <a:r>
              <a:rPr lang="vi-VN" spc="-110" dirty="0" smtClean="0">
                <a:latin typeface="Times New Roman"/>
                <a:cs typeface="Times New Roman"/>
              </a:rPr>
              <a:t>c</a:t>
            </a:r>
            <a:r>
              <a:rPr lang="vi-VN" spc="-165" baseline="-23809" dirty="0" smtClean="0">
                <a:latin typeface="Times New Roman"/>
                <a:cs typeface="Times New Roman"/>
              </a:rPr>
              <a:t>2 </a:t>
            </a:r>
            <a:r>
              <a:rPr lang="vi-VN" dirty="0" smtClean="0">
                <a:latin typeface="Times New Roman"/>
                <a:cs typeface="Times New Roman"/>
              </a:rPr>
              <a:t>) </a:t>
            </a:r>
            <a:r>
              <a:rPr lang="vi-VN" spc="100" dirty="0" smtClean="0">
                <a:latin typeface="Times New Roman"/>
                <a:cs typeface="Times New Roman"/>
              </a:rPr>
              <a:t>=</a:t>
            </a:r>
            <a:r>
              <a:rPr lang="vi-VN" spc="-185" dirty="0" smtClean="0">
                <a:latin typeface="Times New Roman"/>
                <a:cs typeface="Times New Roman"/>
              </a:rPr>
              <a:t> </a:t>
            </a:r>
            <a:r>
              <a:rPr lang="vi-VN" spc="110" dirty="0" smtClean="0">
                <a:latin typeface="Times New Roman"/>
                <a:cs typeface="Times New Roman"/>
              </a:rPr>
              <a:t>0.5</a:t>
            </a:r>
            <a:endParaRPr lang="vi-VN" dirty="0" smtClean="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990"/>
              </a:spcBef>
            </a:pPr>
            <a:r>
              <a:rPr lang="vi-VN" spc="130" dirty="0" smtClean="0">
                <a:latin typeface="Times New Roman"/>
                <a:cs typeface="Times New Roman"/>
              </a:rPr>
              <a:t>C </a:t>
            </a:r>
            <a:r>
              <a:rPr lang="vi-VN" spc="150" dirty="0" smtClean="0">
                <a:latin typeface="Times New Roman"/>
                <a:cs typeface="Times New Roman"/>
              </a:rPr>
              <a:t>thu</a:t>
            </a:r>
            <a:r>
              <a:rPr lang="vi-VN" spc="150" dirty="0" smtClean="0">
                <a:latin typeface="Arial"/>
                <a:cs typeface="Arial"/>
              </a:rPr>
              <a:t>ộ</a:t>
            </a:r>
            <a:r>
              <a:rPr lang="vi-VN" spc="150" dirty="0" smtClean="0">
                <a:latin typeface="Times New Roman"/>
                <a:cs typeface="Times New Roman"/>
              </a:rPr>
              <a:t>c </a:t>
            </a:r>
            <a:r>
              <a:rPr lang="vi-VN" spc="85" dirty="0" smtClean="0">
                <a:latin typeface="Times New Roman"/>
                <a:cs typeface="Times New Roman"/>
              </a:rPr>
              <a:t>c</a:t>
            </a:r>
            <a:r>
              <a:rPr lang="vi-VN" spc="85" dirty="0" smtClean="0">
                <a:latin typeface="Arial"/>
                <a:cs typeface="Arial"/>
              </a:rPr>
              <a:t>ụ</a:t>
            </a:r>
            <a:r>
              <a:rPr lang="vi-VN" spc="85" dirty="0" smtClean="0">
                <a:latin typeface="Times New Roman"/>
                <a:cs typeface="Times New Roman"/>
              </a:rPr>
              <a:t>m</a:t>
            </a:r>
            <a:r>
              <a:rPr lang="vi-VN" spc="-90" dirty="0" smtClean="0">
                <a:latin typeface="Times New Roman"/>
                <a:cs typeface="Times New Roman"/>
              </a:rPr>
              <a:t> </a:t>
            </a:r>
            <a:r>
              <a:rPr lang="vi-VN" spc="130" dirty="0" smtClean="0">
                <a:latin typeface="Times New Roman"/>
                <a:cs typeface="Times New Roman"/>
              </a:rPr>
              <a:t>2</a:t>
            </a:r>
            <a:endParaRPr lang="vi-VN" dirty="0" smtClean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lang="vi-VN" sz="2000" spc="-472" baseline="8417" dirty="0" smtClean="0">
                <a:solidFill>
                  <a:srgbClr val="FD8536"/>
                </a:solidFill>
                <a:latin typeface="UnDotum"/>
                <a:cs typeface="UnDotum"/>
              </a:rPr>
              <a:t> </a:t>
            </a:r>
            <a:r>
              <a:rPr lang="vi-VN" spc="90" dirty="0" smtClean="0">
                <a:latin typeface="Times New Roman"/>
                <a:cs typeface="Times New Roman"/>
              </a:rPr>
              <a:t>d(D, </a:t>
            </a:r>
            <a:r>
              <a:rPr lang="vi-VN" spc="-125" dirty="0" smtClean="0">
                <a:latin typeface="Times New Roman"/>
                <a:cs typeface="Times New Roman"/>
              </a:rPr>
              <a:t>c</a:t>
            </a:r>
            <a:r>
              <a:rPr lang="vi-VN" spc="-187" baseline="-23809" dirty="0" smtClean="0">
                <a:latin typeface="Times New Roman"/>
                <a:cs typeface="Times New Roman"/>
              </a:rPr>
              <a:t>1 </a:t>
            </a:r>
            <a:r>
              <a:rPr lang="vi-VN" dirty="0" smtClean="0">
                <a:latin typeface="Times New Roman"/>
                <a:cs typeface="Times New Roman"/>
              </a:rPr>
              <a:t>) </a:t>
            </a:r>
            <a:r>
              <a:rPr lang="vi-VN" spc="100" dirty="0" smtClean="0">
                <a:latin typeface="Times New Roman"/>
                <a:cs typeface="Times New Roman"/>
              </a:rPr>
              <a:t>= </a:t>
            </a:r>
            <a:r>
              <a:rPr lang="vi-VN" spc="114" dirty="0" smtClean="0">
                <a:latin typeface="Times New Roman"/>
                <a:cs typeface="Times New Roman"/>
              </a:rPr>
              <a:t>21.25 </a:t>
            </a:r>
            <a:r>
              <a:rPr lang="vi-VN" spc="100" dirty="0" smtClean="0">
                <a:latin typeface="Times New Roman"/>
                <a:cs typeface="Times New Roman"/>
              </a:rPr>
              <a:t>&gt; </a:t>
            </a:r>
            <a:r>
              <a:rPr lang="vi-VN" spc="90" dirty="0" smtClean="0">
                <a:latin typeface="Times New Roman"/>
                <a:cs typeface="Times New Roman"/>
              </a:rPr>
              <a:t>d(D, </a:t>
            </a:r>
            <a:r>
              <a:rPr lang="vi-VN" spc="-110" dirty="0" smtClean="0">
                <a:latin typeface="Times New Roman"/>
                <a:cs typeface="Times New Roman"/>
              </a:rPr>
              <a:t>c</a:t>
            </a:r>
            <a:r>
              <a:rPr lang="vi-VN" spc="-165" baseline="-23809" dirty="0" smtClean="0">
                <a:latin typeface="Times New Roman"/>
                <a:cs typeface="Times New Roman"/>
              </a:rPr>
              <a:t>2 </a:t>
            </a:r>
            <a:r>
              <a:rPr lang="vi-VN" dirty="0" smtClean="0">
                <a:latin typeface="Times New Roman"/>
                <a:cs typeface="Times New Roman"/>
              </a:rPr>
              <a:t>) </a:t>
            </a:r>
            <a:r>
              <a:rPr lang="vi-VN" spc="100" dirty="0" smtClean="0">
                <a:latin typeface="Times New Roman"/>
                <a:cs typeface="Times New Roman"/>
              </a:rPr>
              <a:t>=</a:t>
            </a:r>
            <a:r>
              <a:rPr lang="vi-VN" spc="-160" dirty="0" smtClean="0">
                <a:latin typeface="Times New Roman"/>
                <a:cs typeface="Times New Roman"/>
              </a:rPr>
              <a:t> </a:t>
            </a:r>
            <a:r>
              <a:rPr lang="vi-VN" spc="110" dirty="0" smtClean="0">
                <a:latin typeface="Times New Roman"/>
                <a:cs typeface="Times New Roman"/>
              </a:rPr>
              <a:t>0.5</a:t>
            </a:r>
            <a:endParaRPr lang="vi-VN" dirty="0" smtClean="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990"/>
              </a:spcBef>
            </a:pPr>
            <a:r>
              <a:rPr lang="vi-VN" spc="130" dirty="0" smtClean="0">
                <a:latin typeface="Times New Roman"/>
                <a:cs typeface="Times New Roman"/>
              </a:rPr>
              <a:t>D </a:t>
            </a:r>
            <a:r>
              <a:rPr lang="vi-VN" spc="155" dirty="0" smtClean="0">
                <a:latin typeface="Times New Roman"/>
                <a:cs typeface="Times New Roman"/>
              </a:rPr>
              <a:t>thu</a:t>
            </a:r>
            <a:r>
              <a:rPr lang="vi-VN" spc="155" dirty="0" smtClean="0">
                <a:latin typeface="Arial"/>
                <a:cs typeface="Arial"/>
              </a:rPr>
              <a:t>ộ</a:t>
            </a:r>
            <a:r>
              <a:rPr lang="vi-VN" spc="155" dirty="0" smtClean="0">
                <a:latin typeface="Times New Roman"/>
                <a:cs typeface="Times New Roman"/>
              </a:rPr>
              <a:t>c </a:t>
            </a:r>
            <a:r>
              <a:rPr lang="vi-VN" spc="85" dirty="0" smtClean="0">
                <a:latin typeface="Times New Roman"/>
                <a:cs typeface="Times New Roman"/>
              </a:rPr>
              <a:t>c</a:t>
            </a:r>
            <a:r>
              <a:rPr lang="vi-VN" spc="85" dirty="0" smtClean="0">
                <a:latin typeface="Arial"/>
                <a:cs typeface="Arial"/>
              </a:rPr>
              <a:t>ụ</a:t>
            </a:r>
            <a:r>
              <a:rPr lang="vi-VN" spc="85" dirty="0" smtClean="0">
                <a:latin typeface="Times New Roman"/>
                <a:cs typeface="Times New Roman"/>
              </a:rPr>
              <a:t>m</a:t>
            </a:r>
            <a:r>
              <a:rPr lang="vi-VN" spc="-110" dirty="0" smtClean="0">
                <a:latin typeface="Times New Roman"/>
                <a:cs typeface="Times New Roman"/>
              </a:rPr>
              <a:t> </a:t>
            </a:r>
            <a:r>
              <a:rPr lang="vi-VN" spc="130" dirty="0" smtClean="0">
                <a:latin typeface="Times New Roman"/>
                <a:cs typeface="Times New Roman"/>
              </a:rPr>
              <a:t>2</a:t>
            </a:r>
            <a:endParaRPr lang="vi-VN" dirty="0">
              <a:latin typeface="Times New Roman"/>
              <a:cs typeface="Times New Roman"/>
            </a:endParaRPr>
          </a:p>
        </p:txBody>
      </p:sp>
      <p:grpSp>
        <p:nvGrpSpPr>
          <p:cNvPr id="6" name="object 3"/>
          <p:cNvGrpSpPr/>
          <p:nvPr/>
        </p:nvGrpSpPr>
        <p:grpSpPr>
          <a:xfrm>
            <a:off x="3347864" y="1555538"/>
            <a:ext cx="5225008" cy="3889685"/>
            <a:chOff x="457200" y="1598930"/>
            <a:chExt cx="7467600" cy="4874260"/>
          </a:xfrm>
        </p:grpSpPr>
        <p:sp>
          <p:nvSpPr>
            <p:cNvPr id="7" name="object 4"/>
            <p:cNvSpPr/>
            <p:nvPr/>
          </p:nvSpPr>
          <p:spPr>
            <a:xfrm>
              <a:off x="457200" y="1598930"/>
              <a:ext cx="7467600" cy="4874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5029200" y="2133600"/>
              <a:ext cx="1600200" cy="1676400"/>
            </a:xfrm>
            <a:custGeom>
              <a:avLst/>
              <a:gdLst/>
              <a:ahLst/>
              <a:cxnLst/>
              <a:rect l="l" t="t" r="r" b="b"/>
              <a:pathLst>
                <a:path w="1600200" h="1676400">
                  <a:moveTo>
                    <a:pt x="800100" y="0"/>
                  </a:moveTo>
                  <a:lnTo>
                    <a:pt x="848258" y="1378"/>
                  </a:lnTo>
                  <a:lnTo>
                    <a:pt x="895534" y="5467"/>
                  </a:lnTo>
                  <a:lnTo>
                    <a:pt x="941863" y="12199"/>
                  </a:lnTo>
                  <a:lnTo>
                    <a:pt x="987178" y="21504"/>
                  </a:lnTo>
                  <a:lnTo>
                    <a:pt x="1031415" y="33314"/>
                  </a:lnTo>
                  <a:lnTo>
                    <a:pt x="1074507" y="47561"/>
                  </a:lnTo>
                  <a:lnTo>
                    <a:pt x="1116389" y="64174"/>
                  </a:lnTo>
                  <a:lnTo>
                    <a:pt x="1156995" y="83086"/>
                  </a:lnTo>
                  <a:lnTo>
                    <a:pt x="1196261" y="104228"/>
                  </a:lnTo>
                  <a:lnTo>
                    <a:pt x="1234119" y="127532"/>
                  </a:lnTo>
                  <a:lnTo>
                    <a:pt x="1270505" y="152927"/>
                  </a:lnTo>
                  <a:lnTo>
                    <a:pt x="1305352" y="180347"/>
                  </a:lnTo>
                  <a:lnTo>
                    <a:pt x="1338596" y="209721"/>
                  </a:lnTo>
                  <a:lnTo>
                    <a:pt x="1370171" y="240982"/>
                  </a:lnTo>
                  <a:lnTo>
                    <a:pt x="1400010" y="274060"/>
                  </a:lnTo>
                  <a:lnTo>
                    <a:pt x="1428050" y="308887"/>
                  </a:lnTo>
                  <a:lnTo>
                    <a:pt x="1454223" y="345394"/>
                  </a:lnTo>
                  <a:lnTo>
                    <a:pt x="1478464" y="383513"/>
                  </a:lnTo>
                  <a:lnTo>
                    <a:pt x="1500708" y="423174"/>
                  </a:lnTo>
                  <a:lnTo>
                    <a:pt x="1520889" y="464309"/>
                  </a:lnTo>
                  <a:lnTo>
                    <a:pt x="1538942" y="506849"/>
                  </a:lnTo>
                  <a:lnTo>
                    <a:pt x="1554800" y="550725"/>
                  </a:lnTo>
                  <a:lnTo>
                    <a:pt x="1568399" y="595869"/>
                  </a:lnTo>
                  <a:lnTo>
                    <a:pt x="1579672" y="642212"/>
                  </a:lnTo>
                  <a:lnTo>
                    <a:pt x="1588554" y="689686"/>
                  </a:lnTo>
                  <a:lnTo>
                    <a:pt x="1594980" y="738220"/>
                  </a:lnTo>
                  <a:lnTo>
                    <a:pt x="1598884" y="787748"/>
                  </a:lnTo>
                  <a:lnTo>
                    <a:pt x="1600200" y="838200"/>
                  </a:lnTo>
                  <a:lnTo>
                    <a:pt x="1598884" y="888651"/>
                  </a:lnTo>
                  <a:lnTo>
                    <a:pt x="1594980" y="938179"/>
                  </a:lnTo>
                  <a:lnTo>
                    <a:pt x="1588554" y="986713"/>
                  </a:lnTo>
                  <a:lnTo>
                    <a:pt x="1579672" y="1034187"/>
                  </a:lnTo>
                  <a:lnTo>
                    <a:pt x="1568399" y="1080530"/>
                  </a:lnTo>
                  <a:lnTo>
                    <a:pt x="1554800" y="1125674"/>
                  </a:lnTo>
                  <a:lnTo>
                    <a:pt x="1538942" y="1169550"/>
                  </a:lnTo>
                  <a:lnTo>
                    <a:pt x="1520889" y="1212090"/>
                  </a:lnTo>
                  <a:lnTo>
                    <a:pt x="1500708" y="1253225"/>
                  </a:lnTo>
                  <a:lnTo>
                    <a:pt x="1478464" y="1292886"/>
                  </a:lnTo>
                  <a:lnTo>
                    <a:pt x="1454223" y="1331005"/>
                  </a:lnTo>
                  <a:lnTo>
                    <a:pt x="1428050" y="1367512"/>
                  </a:lnTo>
                  <a:lnTo>
                    <a:pt x="1400010" y="1402339"/>
                  </a:lnTo>
                  <a:lnTo>
                    <a:pt x="1370171" y="1435417"/>
                  </a:lnTo>
                  <a:lnTo>
                    <a:pt x="1338596" y="1466678"/>
                  </a:lnTo>
                  <a:lnTo>
                    <a:pt x="1305352" y="1496052"/>
                  </a:lnTo>
                  <a:lnTo>
                    <a:pt x="1270505" y="1523472"/>
                  </a:lnTo>
                  <a:lnTo>
                    <a:pt x="1234119" y="1548867"/>
                  </a:lnTo>
                  <a:lnTo>
                    <a:pt x="1196261" y="1572171"/>
                  </a:lnTo>
                  <a:lnTo>
                    <a:pt x="1156995" y="1593313"/>
                  </a:lnTo>
                  <a:lnTo>
                    <a:pt x="1116389" y="1612225"/>
                  </a:lnTo>
                  <a:lnTo>
                    <a:pt x="1074507" y="1628838"/>
                  </a:lnTo>
                  <a:lnTo>
                    <a:pt x="1031415" y="1643085"/>
                  </a:lnTo>
                  <a:lnTo>
                    <a:pt x="987178" y="1654895"/>
                  </a:lnTo>
                  <a:lnTo>
                    <a:pt x="941863" y="1664200"/>
                  </a:lnTo>
                  <a:lnTo>
                    <a:pt x="895534" y="1670932"/>
                  </a:lnTo>
                  <a:lnTo>
                    <a:pt x="848258" y="1675021"/>
                  </a:lnTo>
                  <a:lnTo>
                    <a:pt x="800100" y="1676400"/>
                  </a:lnTo>
                  <a:lnTo>
                    <a:pt x="751815" y="1675021"/>
                  </a:lnTo>
                  <a:lnTo>
                    <a:pt x="704430" y="1670932"/>
                  </a:lnTo>
                  <a:lnTo>
                    <a:pt x="658011" y="1664200"/>
                  </a:lnTo>
                  <a:lnTo>
                    <a:pt x="612621" y="1654895"/>
                  </a:lnTo>
                  <a:lnTo>
                    <a:pt x="568325" y="1643085"/>
                  </a:lnTo>
                  <a:lnTo>
                    <a:pt x="525188" y="1628838"/>
                  </a:lnTo>
                  <a:lnTo>
                    <a:pt x="483274" y="1612225"/>
                  </a:lnTo>
                  <a:lnTo>
                    <a:pt x="442648" y="1593313"/>
                  </a:lnTo>
                  <a:lnTo>
                    <a:pt x="403375" y="1572171"/>
                  </a:lnTo>
                  <a:lnTo>
                    <a:pt x="365518" y="1548867"/>
                  </a:lnTo>
                  <a:lnTo>
                    <a:pt x="329143" y="1523472"/>
                  </a:lnTo>
                  <a:lnTo>
                    <a:pt x="294314" y="1496052"/>
                  </a:lnTo>
                  <a:lnTo>
                    <a:pt x="261095" y="1466678"/>
                  </a:lnTo>
                  <a:lnTo>
                    <a:pt x="229552" y="1435417"/>
                  </a:lnTo>
                  <a:lnTo>
                    <a:pt x="199749" y="1402339"/>
                  </a:lnTo>
                  <a:lnTo>
                    <a:pt x="171749" y="1367512"/>
                  </a:lnTo>
                  <a:lnTo>
                    <a:pt x="145619" y="1331005"/>
                  </a:lnTo>
                  <a:lnTo>
                    <a:pt x="121422" y="1292886"/>
                  </a:lnTo>
                  <a:lnTo>
                    <a:pt x="99224" y="1253225"/>
                  </a:lnTo>
                  <a:lnTo>
                    <a:pt x="79088" y="1212090"/>
                  </a:lnTo>
                  <a:lnTo>
                    <a:pt x="61079" y="1169550"/>
                  </a:lnTo>
                  <a:lnTo>
                    <a:pt x="45261" y="1125674"/>
                  </a:lnTo>
                  <a:lnTo>
                    <a:pt x="31700" y="1080530"/>
                  </a:lnTo>
                  <a:lnTo>
                    <a:pt x="20460" y="1034187"/>
                  </a:lnTo>
                  <a:lnTo>
                    <a:pt x="11605" y="986713"/>
                  </a:lnTo>
                  <a:lnTo>
                    <a:pt x="5201" y="938179"/>
                  </a:lnTo>
                  <a:lnTo>
                    <a:pt x="1311" y="888651"/>
                  </a:lnTo>
                  <a:lnTo>
                    <a:pt x="0" y="838200"/>
                  </a:lnTo>
                  <a:lnTo>
                    <a:pt x="1311" y="787748"/>
                  </a:lnTo>
                  <a:lnTo>
                    <a:pt x="5201" y="738220"/>
                  </a:lnTo>
                  <a:lnTo>
                    <a:pt x="11605" y="689686"/>
                  </a:lnTo>
                  <a:lnTo>
                    <a:pt x="20460" y="642212"/>
                  </a:lnTo>
                  <a:lnTo>
                    <a:pt x="31700" y="595869"/>
                  </a:lnTo>
                  <a:lnTo>
                    <a:pt x="45261" y="550725"/>
                  </a:lnTo>
                  <a:lnTo>
                    <a:pt x="61079" y="506849"/>
                  </a:lnTo>
                  <a:lnTo>
                    <a:pt x="79088" y="464309"/>
                  </a:lnTo>
                  <a:lnTo>
                    <a:pt x="99224" y="423174"/>
                  </a:lnTo>
                  <a:lnTo>
                    <a:pt x="121422" y="383513"/>
                  </a:lnTo>
                  <a:lnTo>
                    <a:pt x="145619" y="345394"/>
                  </a:lnTo>
                  <a:lnTo>
                    <a:pt x="171749" y="308887"/>
                  </a:lnTo>
                  <a:lnTo>
                    <a:pt x="199749" y="274060"/>
                  </a:lnTo>
                  <a:lnTo>
                    <a:pt x="229552" y="240982"/>
                  </a:lnTo>
                  <a:lnTo>
                    <a:pt x="261095" y="209721"/>
                  </a:lnTo>
                  <a:lnTo>
                    <a:pt x="294314" y="180347"/>
                  </a:lnTo>
                  <a:lnTo>
                    <a:pt x="329143" y="152927"/>
                  </a:lnTo>
                  <a:lnTo>
                    <a:pt x="365518" y="127532"/>
                  </a:lnTo>
                  <a:lnTo>
                    <a:pt x="403375" y="104228"/>
                  </a:lnTo>
                  <a:lnTo>
                    <a:pt x="442648" y="83086"/>
                  </a:lnTo>
                  <a:lnTo>
                    <a:pt x="483274" y="64174"/>
                  </a:lnTo>
                  <a:lnTo>
                    <a:pt x="525188" y="47561"/>
                  </a:lnTo>
                  <a:lnTo>
                    <a:pt x="568325" y="33314"/>
                  </a:lnTo>
                  <a:lnTo>
                    <a:pt x="612621" y="21504"/>
                  </a:lnTo>
                  <a:lnTo>
                    <a:pt x="658011" y="12199"/>
                  </a:lnTo>
                  <a:lnTo>
                    <a:pt x="704430" y="5467"/>
                  </a:lnTo>
                  <a:lnTo>
                    <a:pt x="751815" y="1378"/>
                  </a:lnTo>
                  <a:lnTo>
                    <a:pt x="800100" y="0"/>
                  </a:lnTo>
                  <a:close/>
                </a:path>
                <a:path w="1600200" h="1676400">
                  <a:moveTo>
                    <a:pt x="0" y="0"/>
                  </a:moveTo>
                  <a:lnTo>
                    <a:pt x="0" y="0"/>
                  </a:lnTo>
                </a:path>
                <a:path w="1600200" h="1676400">
                  <a:moveTo>
                    <a:pt x="1600200" y="1676400"/>
                  </a:moveTo>
                  <a:lnTo>
                    <a:pt x="1600200" y="1676400"/>
                  </a:lnTo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2590800" y="4267200"/>
              <a:ext cx="1981200" cy="1066800"/>
            </a:xfrm>
            <a:custGeom>
              <a:avLst/>
              <a:gdLst/>
              <a:ahLst/>
              <a:cxnLst/>
              <a:rect l="l" t="t" r="r" b="b"/>
              <a:pathLst>
                <a:path w="1981200" h="1066800">
                  <a:moveTo>
                    <a:pt x="990600" y="0"/>
                  </a:moveTo>
                  <a:lnTo>
                    <a:pt x="1052412" y="943"/>
                  </a:lnTo>
                  <a:lnTo>
                    <a:pt x="1113047" y="3739"/>
                  </a:lnTo>
                  <a:lnTo>
                    <a:pt x="1172413" y="8341"/>
                  </a:lnTo>
                  <a:lnTo>
                    <a:pt x="1230421" y="14698"/>
                  </a:lnTo>
                  <a:lnTo>
                    <a:pt x="1286979" y="22763"/>
                  </a:lnTo>
                  <a:lnTo>
                    <a:pt x="1341998" y="32486"/>
                  </a:lnTo>
                  <a:lnTo>
                    <a:pt x="1395385" y="43819"/>
                  </a:lnTo>
                  <a:lnTo>
                    <a:pt x="1447052" y="56713"/>
                  </a:lnTo>
                  <a:lnTo>
                    <a:pt x="1496906" y="71119"/>
                  </a:lnTo>
                  <a:lnTo>
                    <a:pt x="1544858" y="86989"/>
                  </a:lnTo>
                  <a:lnTo>
                    <a:pt x="1590818" y="104273"/>
                  </a:lnTo>
                  <a:lnTo>
                    <a:pt x="1634693" y="122923"/>
                  </a:lnTo>
                  <a:lnTo>
                    <a:pt x="1676395" y="142890"/>
                  </a:lnTo>
                  <a:lnTo>
                    <a:pt x="1715832" y="164125"/>
                  </a:lnTo>
                  <a:lnTo>
                    <a:pt x="1752913" y="186580"/>
                  </a:lnTo>
                  <a:lnTo>
                    <a:pt x="1787549" y="210205"/>
                  </a:lnTo>
                  <a:lnTo>
                    <a:pt x="1819648" y="234952"/>
                  </a:lnTo>
                  <a:lnTo>
                    <a:pt x="1849119" y="260773"/>
                  </a:lnTo>
                  <a:lnTo>
                    <a:pt x="1899820" y="315438"/>
                  </a:lnTo>
                  <a:lnTo>
                    <a:pt x="1938924" y="373810"/>
                  </a:lnTo>
                  <a:lnTo>
                    <a:pt x="1965709" y="435500"/>
                  </a:lnTo>
                  <a:lnTo>
                    <a:pt x="1979448" y="500116"/>
                  </a:lnTo>
                  <a:lnTo>
                    <a:pt x="1981200" y="533400"/>
                  </a:lnTo>
                  <a:lnTo>
                    <a:pt x="1979448" y="566683"/>
                  </a:lnTo>
                  <a:lnTo>
                    <a:pt x="1965709" y="631299"/>
                  </a:lnTo>
                  <a:lnTo>
                    <a:pt x="1938924" y="692989"/>
                  </a:lnTo>
                  <a:lnTo>
                    <a:pt x="1899820" y="751361"/>
                  </a:lnTo>
                  <a:lnTo>
                    <a:pt x="1849120" y="806026"/>
                  </a:lnTo>
                  <a:lnTo>
                    <a:pt x="1819648" y="831847"/>
                  </a:lnTo>
                  <a:lnTo>
                    <a:pt x="1787549" y="856594"/>
                  </a:lnTo>
                  <a:lnTo>
                    <a:pt x="1752913" y="880219"/>
                  </a:lnTo>
                  <a:lnTo>
                    <a:pt x="1715832" y="902674"/>
                  </a:lnTo>
                  <a:lnTo>
                    <a:pt x="1676395" y="923909"/>
                  </a:lnTo>
                  <a:lnTo>
                    <a:pt x="1634693" y="943876"/>
                  </a:lnTo>
                  <a:lnTo>
                    <a:pt x="1590818" y="962526"/>
                  </a:lnTo>
                  <a:lnTo>
                    <a:pt x="1544858" y="979810"/>
                  </a:lnTo>
                  <a:lnTo>
                    <a:pt x="1496906" y="995680"/>
                  </a:lnTo>
                  <a:lnTo>
                    <a:pt x="1447052" y="1010086"/>
                  </a:lnTo>
                  <a:lnTo>
                    <a:pt x="1395385" y="1022980"/>
                  </a:lnTo>
                  <a:lnTo>
                    <a:pt x="1341998" y="1034313"/>
                  </a:lnTo>
                  <a:lnTo>
                    <a:pt x="1286979" y="1044036"/>
                  </a:lnTo>
                  <a:lnTo>
                    <a:pt x="1230421" y="1052101"/>
                  </a:lnTo>
                  <a:lnTo>
                    <a:pt x="1172413" y="1058458"/>
                  </a:lnTo>
                  <a:lnTo>
                    <a:pt x="1113047" y="1063060"/>
                  </a:lnTo>
                  <a:lnTo>
                    <a:pt x="1052412" y="1065856"/>
                  </a:lnTo>
                  <a:lnTo>
                    <a:pt x="990600" y="1066800"/>
                  </a:lnTo>
                  <a:lnTo>
                    <a:pt x="928656" y="1065856"/>
                  </a:lnTo>
                  <a:lnTo>
                    <a:pt x="867910" y="1063060"/>
                  </a:lnTo>
                  <a:lnTo>
                    <a:pt x="808451" y="1058458"/>
                  </a:lnTo>
                  <a:lnTo>
                    <a:pt x="750368" y="1052101"/>
                  </a:lnTo>
                  <a:lnTo>
                    <a:pt x="693751" y="1044036"/>
                  </a:lnTo>
                  <a:lnTo>
                    <a:pt x="638689" y="1034313"/>
                  </a:lnTo>
                  <a:lnTo>
                    <a:pt x="585272" y="1022980"/>
                  </a:lnTo>
                  <a:lnTo>
                    <a:pt x="533588" y="1010086"/>
                  </a:lnTo>
                  <a:lnTo>
                    <a:pt x="483728" y="995679"/>
                  </a:lnTo>
                  <a:lnTo>
                    <a:pt x="435781" y="979810"/>
                  </a:lnTo>
                  <a:lnTo>
                    <a:pt x="389836" y="962526"/>
                  </a:lnTo>
                  <a:lnTo>
                    <a:pt x="345983" y="943876"/>
                  </a:lnTo>
                  <a:lnTo>
                    <a:pt x="304311" y="923909"/>
                  </a:lnTo>
                  <a:lnTo>
                    <a:pt x="264909" y="902674"/>
                  </a:lnTo>
                  <a:lnTo>
                    <a:pt x="227868" y="880219"/>
                  </a:lnTo>
                  <a:lnTo>
                    <a:pt x="193276" y="856594"/>
                  </a:lnTo>
                  <a:lnTo>
                    <a:pt x="161222" y="831847"/>
                  </a:lnTo>
                  <a:lnTo>
                    <a:pt x="131797" y="806026"/>
                  </a:lnTo>
                  <a:lnTo>
                    <a:pt x="81190" y="751361"/>
                  </a:lnTo>
                  <a:lnTo>
                    <a:pt x="42168" y="692989"/>
                  </a:lnTo>
                  <a:lnTo>
                    <a:pt x="15449" y="631299"/>
                  </a:lnTo>
                  <a:lnTo>
                    <a:pt x="1746" y="566683"/>
                  </a:lnTo>
                  <a:lnTo>
                    <a:pt x="0" y="533400"/>
                  </a:lnTo>
                  <a:lnTo>
                    <a:pt x="1746" y="500116"/>
                  </a:lnTo>
                  <a:lnTo>
                    <a:pt x="15449" y="435500"/>
                  </a:lnTo>
                  <a:lnTo>
                    <a:pt x="42168" y="373810"/>
                  </a:lnTo>
                  <a:lnTo>
                    <a:pt x="81190" y="315438"/>
                  </a:lnTo>
                  <a:lnTo>
                    <a:pt x="131797" y="260773"/>
                  </a:lnTo>
                  <a:lnTo>
                    <a:pt x="161222" y="234952"/>
                  </a:lnTo>
                  <a:lnTo>
                    <a:pt x="193276" y="210205"/>
                  </a:lnTo>
                  <a:lnTo>
                    <a:pt x="227868" y="186580"/>
                  </a:lnTo>
                  <a:lnTo>
                    <a:pt x="264909" y="164125"/>
                  </a:lnTo>
                  <a:lnTo>
                    <a:pt x="304311" y="142890"/>
                  </a:lnTo>
                  <a:lnTo>
                    <a:pt x="345983" y="122923"/>
                  </a:lnTo>
                  <a:lnTo>
                    <a:pt x="389836" y="104273"/>
                  </a:lnTo>
                  <a:lnTo>
                    <a:pt x="435781" y="86989"/>
                  </a:lnTo>
                  <a:lnTo>
                    <a:pt x="483728" y="71119"/>
                  </a:lnTo>
                  <a:lnTo>
                    <a:pt x="533588" y="56713"/>
                  </a:lnTo>
                  <a:lnTo>
                    <a:pt x="585272" y="43819"/>
                  </a:lnTo>
                  <a:lnTo>
                    <a:pt x="638689" y="32486"/>
                  </a:lnTo>
                  <a:lnTo>
                    <a:pt x="693751" y="22763"/>
                  </a:lnTo>
                  <a:lnTo>
                    <a:pt x="750368" y="14698"/>
                  </a:lnTo>
                  <a:lnTo>
                    <a:pt x="808451" y="8341"/>
                  </a:lnTo>
                  <a:lnTo>
                    <a:pt x="867910" y="3739"/>
                  </a:lnTo>
                  <a:lnTo>
                    <a:pt x="928656" y="943"/>
                  </a:lnTo>
                  <a:lnTo>
                    <a:pt x="990600" y="0"/>
                  </a:lnTo>
                  <a:close/>
                </a:path>
                <a:path w="1981200" h="1066800">
                  <a:moveTo>
                    <a:pt x="0" y="0"/>
                  </a:moveTo>
                  <a:lnTo>
                    <a:pt x="0" y="0"/>
                  </a:lnTo>
                </a:path>
                <a:path w="1981200" h="1066800">
                  <a:moveTo>
                    <a:pt x="1981200" y="1066800"/>
                  </a:moveTo>
                  <a:lnTo>
                    <a:pt x="1981200" y="1066800"/>
                  </a:lnTo>
                </a:path>
              </a:pathLst>
            </a:custGeom>
            <a:ln w="25518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551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 Ứng dụng thuật toán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23240" y="1557020"/>
            <a:ext cx="7937192" cy="342914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700"/>
              </a:spcBef>
            </a:pPr>
            <a:r>
              <a:rPr sz="2475" spc="-232" baseline="15151" dirty="0">
                <a:solidFill>
                  <a:srgbClr val="FD8536"/>
                </a:solidFill>
                <a:latin typeface="UnDotum"/>
                <a:cs typeface="UnDotum"/>
              </a:rPr>
              <a:t> </a:t>
            </a:r>
            <a:r>
              <a:rPr sz="2400" spc="-5" dirty="0">
                <a:latin typeface="Times New Roman"/>
                <a:cs typeface="Times New Roman"/>
              </a:rPr>
              <a:t>Phân cụm </a:t>
            </a:r>
            <a:r>
              <a:rPr sz="2400" dirty="0">
                <a:latin typeface="Times New Roman"/>
                <a:cs typeface="Times New Roman"/>
              </a:rPr>
              <a:t>tài liệu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web.</a:t>
            </a:r>
            <a:endParaRPr sz="2400" dirty="0">
              <a:latin typeface="Times New Roman"/>
              <a:cs typeface="Times New Roman"/>
            </a:endParaRPr>
          </a:p>
          <a:p>
            <a:pPr marL="848360" indent="-457834" algn="just">
              <a:lnSpc>
                <a:spcPct val="100000"/>
              </a:lnSpc>
              <a:spcBef>
                <a:spcPts val="600"/>
              </a:spcBef>
              <a:buClr>
                <a:srgbClr val="FD8536"/>
              </a:buClr>
              <a:buSzPct val="79166"/>
              <a:buAutoNum type="arabicPeriod"/>
              <a:tabLst>
                <a:tab pos="848360" algn="l"/>
              </a:tabLst>
            </a:pPr>
            <a:r>
              <a:rPr sz="2400" dirty="0">
                <a:latin typeface="Times New Roman"/>
                <a:cs typeface="Times New Roman"/>
              </a:rPr>
              <a:t>Tìm kiếm và trích rút tài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</a:t>
            </a:r>
          </a:p>
          <a:p>
            <a:pPr marL="848360" marR="17780" indent="-457200" algn="just">
              <a:lnSpc>
                <a:spcPct val="100000"/>
              </a:lnSpc>
              <a:spcBef>
                <a:spcPts val="600"/>
              </a:spcBef>
              <a:buClr>
                <a:srgbClr val="FD8536"/>
              </a:buClr>
              <a:buSzPct val="79166"/>
              <a:buAutoNum type="arabicPeriod"/>
              <a:tabLst>
                <a:tab pos="848360" algn="l"/>
              </a:tabLst>
            </a:pPr>
            <a:r>
              <a:rPr sz="2400" spc="-20" dirty="0">
                <a:latin typeface="Times New Roman"/>
                <a:cs typeface="Times New Roman"/>
              </a:rPr>
              <a:t>Tiền </a:t>
            </a:r>
            <a:r>
              <a:rPr sz="2400" spc="-5" dirty="0">
                <a:latin typeface="Times New Roman"/>
                <a:cs typeface="Times New Roman"/>
              </a:rPr>
              <a:t>xử </a:t>
            </a:r>
            <a:r>
              <a:rPr sz="2400" dirty="0">
                <a:latin typeface="Times New Roman"/>
                <a:cs typeface="Times New Roman"/>
              </a:rPr>
              <a:t>lý tài liệu: </a:t>
            </a:r>
            <a:r>
              <a:rPr sz="2400" spc="-5" dirty="0">
                <a:latin typeface="Times New Roman"/>
                <a:cs typeface="Times New Roman"/>
              </a:rPr>
              <a:t>Quá </a:t>
            </a:r>
            <a:r>
              <a:rPr sz="2400" dirty="0">
                <a:latin typeface="Times New Roman"/>
                <a:cs typeface="Times New Roman"/>
              </a:rPr>
              <a:t>trình </a:t>
            </a:r>
            <a:r>
              <a:rPr sz="2400" spc="-5" dirty="0">
                <a:latin typeface="Times New Roman"/>
                <a:cs typeface="Times New Roman"/>
              </a:rPr>
              <a:t>tách </a:t>
            </a:r>
            <a:r>
              <a:rPr sz="2400" spc="5" dirty="0">
                <a:latin typeface="Times New Roman"/>
                <a:cs typeface="Times New Roman"/>
              </a:rPr>
              <a:t>từ </a:t>
            </a:r>
            <a:r>
              <a:rPr sz="2400" dirty="0">
                <a:latin typeface="Times New Roman"/>
                <a:cs typeface="Times New Roman"/>
              </a:rPr>
              <a:t>và vecto hóa tài  liệu: tìm kiếm và thay thế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spc="5" dirty="0">
                <a:latin typeface="Times New Roman"/>
                <a:cs typeface="Times New Roman"/>
              </a:rPr>
              <a:t>từ </a:t>
            </a:r>
            <a:r>
              <a:rPr sz="2400" dirty="0">
                <a:latin typeface="Times New Roman"/>
                <a:cs typeface="Times New Roman"/>
              </a:rPr>
              <a:t>bới chỉ số của từ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đó  </a:t>
            </a:r>
            <a:r>
              <a:rPr sz="2400" dirty="0">
                <a:latin typeface="Times New Roman"/>
                <a:cs typeface="Times New Roman"/>
              </a:rPr>
              <a:t>trong từ </a:t>
            </a:r>
            <a:r>
              <a:rPr sz="2400" spc="-5" dirty="0">
                <a:latin typeface="Times New Roman"/>
                <a:cs typeface="Times New Roman"/>
              </a:rPr>
              <a:t>điển.Biểu </a:t>
            </a:r>
            <a:r>
              <a:rPr sz="2400" dirty="0">
                <a:latin typeface="Times New Roman"/>
                <a:cs typeface="Times New Roman"/>
              </a:rPr>
              <a:t>diễn dữ liệu dưới dạng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vectơ.</a:t>
            </a:r>
            <a:endParaRPr sz="2400" dirty="0">
              <a:latin typeface="Times New Roman"/>
              <a:cs typeface="Times New Roman"/>
            </a:endParaRPr>
          </a:p>
          <a:p>
            <a:pPr marL="848360" indent="-457834" algn="just">
              <a:lnSpc>
                <a:spcPct val="100000"/>
              </a:lnSpc>
              <a:spcBef>
                <a:spcPts val="600"/>
              </a:spcBef>
              <a:buClr>
                <a:srgbClr val="FD8536"/>
              </a:buClr>
              <a:buSzPct val="79166"/>
              <a:buAutoNum type="arabicPeriod"/>
              <a:tabLst>
                <a:tab pos="848360" algn="l"/>
              </a:tabLst>
            </a:pPr>
            <a:r>
              <a:rPr sz="2400" spc="-5" dirty="0">
                <a:latin typeface="Times New Roman"/>
                <a:cs typeface="Times New Roman"/>
              </a:rPr>
              <a:t>Áp </a:t>
            </a:r>
            <a:r>
              <a:rPr sz="2400" dirty="0">
                <a:latin typeface="Times New Roman"/>
                <a:cs typeface="Times New Roman"/>
              </a:rPr>
              <a:t>dụng </a:t>
            </a:r>
            <a:r>
              <a:rPr sz="2400" spc="-5" dirty="0">
                <a:latin typeface="Times New Roman"/>
                <a:cs typeface="Times New Roman"/>
              </a:rPr>
              <a:t>K-Mean</a:t>
            </a:r>
            <a:endParaRPr sz="2400" dirty="0">
              <a:latin typeface="Times New Roman"/>
              <a:cs typeface="Times New Roman"/>
            </a:endParaRPr>
          </a:p>
          <a:p>
            <a:pPr marL="368300" marR="348615" indent="-342900" algn="just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Times New Roman"/>
                <a:cs typeface="Times New Roman"/>
              </a:rPr>
              <a:t>Kết </a:t>
            </a:r>
            <a:r>
              <a:rPr sz="2400" dirty="0">
                <a:latin typeface="Times New Roman"/>
                <a:cs typeface="Times New Roman"/>
              </a:rPr>
              <a:t>quả trả về </a:t>
            </a:r>
            <a:r>
              <a:rPr sz="2400" spc="5" dirty="0">
                <a:latin typeface="Times New Roman"/>
                <a:cs typeface="Times New Roman"/>
              </a:rPr>
              <a:t>là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dirty="0">
                <a:latin typeface="Times New Roman"/>
                <a:cs typeface="Times New Roman"/>
              </a:rPr>
              <a:t>cụm tài liệu và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dirty="0">
                <a:latin typeface="Times New Roman"/>
                <a:cs typeface="Times New Roman"/>
              </a:rPr>
              <a:t>trọng tâm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tương</a:t>
            </a:r>
            <a:r>
              <a:rPr lang="vi-VN" sz="2400" spc="-5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ứng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25400" algn="just">
              <a:lnSpc>
                <a:spcPct val="100000"/>
              </a:lnSpc>
              <a:spcBef>
                <a:spcPts val="600"/>
              </a:spcBef>
            </a:pPr>
            <a:r>
              <a:rPr sz="2475" spc="-232" baseline="15151" dirty="0">
                <a:solidFill>
                  <a:srgbClr val="FD8536"/>
                </a:solidFill>
                <a:latin typeface="UnDotum"/>
                <a:cs typeface="UnDotum"/>
              </a:rPr>
              <a:t> </a:t>
            </a:r>
            <a:r>
              <a:rPr sz="2400" spc="-5" dirty="0">
                <a:latin typeface="Times New Roman"/>
                <a:cs typeface="Times New Roman"/>
              </a:rPr>
              <a:t>Phân vùng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ảnh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532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invGray">
          <a:xfrm>
            <a:off x="2895600" y="3505200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gray">
          <a:xfrm>
            <a:off x="3200400" y="446405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Add your company slogan 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gray">
          <a:xfrm>
            <a:off x="2971800" y="4540250"/>
            <a:ext cx="76200" cy="2286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2895600" y="4343400"/>
            <a:ext cx="624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1.Phân Cụm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758825" y="1666875"/>
            <a:ext cx="7546975" cy="3706341"/>
          </a:xfrm>
        </p:spPr>
        <p:txBody>
          <a:bodyPr/>
          <a:lstStyle/>
          <a:p>
            <a:r>
              <a:rPr lang="en-US" sz="3200" b="0" dirty="0" smtClean="0"/>
              <a:t>Phân cụm dữ liệu là gì?</a:t>
            </a:r>
          </a:p>
          <a:p>
            <a:pPr marL="0" marR="304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2400" spc="-5" dirty="0" smtClean="0">
                <a:latin typeface="Times New Roman"/>
                <a:cs typeface="Times New Roman"/>
              </a:rPr>
              <a:t>Trả lời:</a:t>
            </a:r>
          </a:p>
          <a:p>
            <a:pPr marL="0" marR="304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2400" spc="-5" dirty="0" smtClean="0">
                <a:latin typeface="Times New Roman"/>
                <a:cs typeface="Times New Roman"/>
              </a:rPr>
              <a:t> Là quá </a:t>
            </a:r>
            <a:r>
              <a:rPr lang="vi-VN" sz="2400" dirty="0" smtClean="0">
                <a:latin typeface="Times New Roman"/>
                <a:cs typeface="Times New Roman"/>
              </a:rPr>
              <a:t>trình phân chia 1 tập dữ liệu ban đầu thành </a:t>
            </a:r>
            <a:r>
              <a:rPr lang="vi-VN" sz="2400" spc="-5" dirty="0" smtClean="0">
                <a:latin typeface="Times New Roman"/>
                <a:cs typeface="Times New Roman"/>
              </a:rPr>
              <a:t>các  cụm </a:t>
            </a:r>
            <a:r>
              <a:rPr lang="vi-VN" sz="2400" dirty="0" smtClean="0">
                <a:latin typeface="Times New Roman"/>
                <a:cs typeface="Times New Roman"/>
              </a:rPr>
              <a:t>dữ liệu thỏa</a:t>
            </a:r>
            <a:r>
              <a:rPr lang="vi-VN" sz="2400" spc="-25" dirty="0" smtClean="0">
                <a:latin typeface="Times New Roman"/>
                <a:cs typeface="Times New Roman"/>
              </a:rPr>
              <a:t> </a:t>
            </a:r>
            <a:r>
              <a:rPr lang="vi-VN" sz="2400" spc="-5" dirty="0" smtClean="0">
                <a:latin typeface="Times New Roman"/>
                <a:cs typeface="Times New Roman"/>
              </a:rPr>
              <a:t>mãn:</a:t>
            </a:r>
            <a:endParaRPr lang="vi-VN" sz="2400" dirty="0" smtClean="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SzPct val="78571"/>
              <a:buFont typeface="UnDotum"/>
              <a:buChar char=""/>
              <a:tabLst>
                <a:tab pos="311150" algn="l"/>
              </a:tabLst>
            </a:pPr>
            <a:r>
              <a:rPr lang="vi-VN" sz="2100" dirty="0" smtClean="0">
                <a:latin typeface="Times New Roman"/>
                <a:cs typeface="Times New Roman"/>
              </a:rPr>
              <a:t>Các đối tượng trong 1 cụm </a:t>
            </a:r>
            <a:r>
              <a:rPr lang="vi-VN" sz="2100" spc="-5" dirty="0" smtClean="0">
                <a:latin typeface="Times New Roman"/>
                <a:cs typeface="Times New Roman"/>
              </a:rPr>
              <a:t>“tương </a:t>
            </a:r>
            <a:r>
              <a:rPr lang="vi-VN" sz="2100" dirty="0" smtClean="0">
                <a:latin typeface="Times New Roman"/>
                <a:cs typeface="Times New Roman"/>
              </a:rPr>
              <a:t>tự”</a:t>
            </a:r>
            <a:r>
              <a:rPr lang="vi-VN" sz="2100" spc="-40" dirty="0" smtClean="0">
                <a:latin typeface="Times New Roman"/>
                <a:cs typeface="Times New Roman"/>
              </a:rPr>
              <a:t> </a:t>
            </a:r>
            <a:r>
              <a:rPr lang="vi-VN" sz="2100" dirty="0" smtClean="0">
                <a:latin typeface="Times New Roman"/>
                <a:cs typeface="Times New Roman"/>
              </a:rPr>
              <a:t>nhau.</a:t>
            </a:r>
          </a:p>
          <a:p>
            <a:pPr marL="311150" indent="-27305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SzPct val="78571"/>
              <a:buFont typeface="UnDotum"/>
              <a:buChar char=""/>
              <a:tabLst>
                <a:tab pos="311150" algn="l"/>
              </a:tabLst>
            </a:pPr>
            <a:r>
              <a:rPr lang="vi-VN" sz="2100" dirty="0" smtClean="0">
                <a:latin typeface="Times New Roman"/>
                <a:cs typeface="Times New Roman"/>
              </a:rPr>
              <a:t>Các đối tượng khác cụm thì “không tương </a:t>
            </a:r>
            <a:r>
              <a:rPr lang="vi-VN" sz="2100" spc="-5" dirty="0" smtClean="0">
                <a:latin typeface="Times New Roman"/>
                <a:cs typeface="Times New Roman"/>
              </a:rPr>
              <a:t>tự”</a:t>
            </a:r>
            <a:r>
              <a:rPr lang="vi-VN" sz="2100" spc="-20" dirty="0" smtClean="0">
                <a:latin typeface="Times New Roman"/>
                <a:cs typeface="Times New Roman"/>
              </a:rPr>
              <a:t> </a:t>
            </a:r>
            <a:r>
              <a:rPr lang="vi-VN" sz="2100" dirty="0" smtClean="0">
                <a:latin typeface="Times New Roman"/>
                <a:cs typeface="Times New Roman"/>
              </a:rPr>
              <a:t>nhau.</a:t>
            </a:r>
          </a:p>
          <a:p>
            <a:pPr marL="38100" indent="0">
              <a:spcBef>
                <a:spcPts val="530"/>
              </a:spcBef>
              <a:buClr>
                <a:srgbClr val="FD8536"/>
              </a:buClr>
              <a:buSzPct val="78571"/>
              <a:buNone/>
              <a:tabLst>
                <a:tab pos="311150" algn="l"/>
              </a:tabLst>
            </a:pPr>
            <a:r>
              <a:rPr lang="vi-VN" sz="2400" spc="-5" dirty="0" smtClean="0">
                <a:latin typeface="Times New Roman"/>
                <a:cs typeface="Times New Roman"/>
              </a:rPr>
              <a:t>Giải </a:t>
            </a:r>
            <a:r>
              <a:rPr lang="vi-VN" sz="2400" dirty="0" smtClean="0">
                <a:latin typeface="Times New Roman"/>
                <a:cs typeface="Times New Roman"/>
              </a:rPr>
              <a:t>quyết vấn đề tìm </a:t>
            </a:r>
            <a:r>
              <a:rPr lang="vi-VN" sz="2400" spc="-5" dirty="0" smtClean="0">
                <a:latin typeface="Times New Roman"/>
                <a:cs typeface="Times New Roman"/>
              </a:rPr>
              <a:t>kiếm, </a:t>
            </a:r>
            <a:r>
              <a:rPr lang="vi-VN" sz="2400" dirty="0" smtClean="0">
                <a:latin typeface="Times New Roman"/>
                <a:cs typeface="Times New Roman"/>
              </a:rPr>
              <a:t>phát hiện </a:t>
            </a:r>
            <a:r>
              <a:rPr lang="vi-VN" sz="2400" spc="-5" dirty="0" smtClean="0">
                <a:latin typeface="Times New Roman"/>
                <a:cs typeface="Times New Roman"/>
              </a:rPr>
              <a:t>các </a:t>
            </a:r>
            <a:r>
              <a:rPr lang="vi-VN" sz="2400" spc="-10" dirty="0" smtClean="0">
                <a:latin typeface="Times New Roman"/>
                <a:cs typeface="Times New Roman"/>
              </a:rPr>
              <a:t>cụm, </a:t>
            </a:r>
            <a:r>
              <a:rPr lang="vi-VN" sz="2400" spc="-5" dirty="0" smtClean="0">
                <a:latin typeface="Times New Roman"/>
                <a:cs typeface="Times New Roman"/>
              </a:rPr>
              <a:t>các  </a:t>
            </a:r>
            <a:r>
              <a:rPr lang="vi-VN" sz="2400" spc="-10" dirty="0" smtClean="0">
                <a:latin typeface="Times New Roman"/>
                <a:cs typeface="Times New Roman"/>
              </a:rPr>
              <a:t>mẫu </a:t>
            </a:r>
            <a:r>
              <a:rPr lang="vi-VN" sz="2400" dirty="0" smtClean="0">
                <a:latin typeface="Times New Roman"/>
                <a:cs typeface="Times New Roman"/>
              </a:rPr>
              <a:t>dữ liệu trong 1 tập hợp ban đầu các dữ liệu không  có</a:t>
            </a:r>
            <a:r>
              <a:rPr lang="vi-VN" sz="2400" spc="-10" dirty="0" smtClean="0">
                <a:latin typeface="Times New Roman"/>
                <a:cs typeface="Times New Roman"/>
              </a:rPr>
              <a:t> </a:t>
            </a:r>
            <a:r>
              <a:rPr lang="vi-VN" sz="2400" spc="-5" dirty="0" smtClean="0">
                <a:latin typeface="Times New Roman"/>
                <a:cs typeface="Times New Roman"/>
              </a:rPr>
              <a:t>nhãn.</a:t>
            </a:r>
            <a:endParaRPr lang="vi-VN" sz="2400" dirty="0" smtClean="0">
              <a:latin typeface="Times New Roman"/>
              <a:cs typeface="Times New Roman"/>
            </a:endParaRPr>
          </a:p>
          <a:p>
            <a:pPr marL="38100" indent="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SzPct val="78571"/>
              <a:buNone/>
              <a:tabLst>
                <a:tab pos="311150" algn="l"/>
              </a:tabLst>
            </a:pPr>
            <a:endParaRPr lang="vi-VN"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Phân Cụm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5" name="object 9"/>
          <p:cNvSpPr/>
          <p:nvPr/>
        </p:nvSpPr>
        <p:spPr>
          <a:xfrm>
            <a:off x="1691680" y="1412776"/>
            <a:ext cx="57912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27584" y="4437112"/>
            <a:ext cx="4573368" cy="427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55650" marR="17780" indent="-730250">
              <a:lnSpc>
                <a:spcPct val="120800"/>
              </a:lnSpc>
              <a:spcBef>
                <a:spcPts val="100"/>
              </a:spcBef>
              <a:tabLst>
                <a:tab pos="684530" algn="l"/>
              </a:tabLst>
            </a:pPr>
            <a:r>
              <a:rPr lang="vi-VN" spc="-5" dirty="0" smtClean="0">
                <a:latin typeface="Times New Roman"/>
                <a:cs typeface="Times New Roman"/>
              </a:rPr>
              <a:t>Nếu	</a:t>
            </a:r>
            <a:r>
              <a:rPr lang="vi-VN" dirty="0" smtClean="0">
                <a:latin typeface="Times New Roman"/>
                <a:cs typeface="Times New Roman"/>
              </a:rPr>
              <a:t>X : 1 tập các điểm dữ</a:t>
            </a:r>
            <a:r>
              <a:rPr lang="vi-VN" spc="-130" dirty="0" smtClean="0">
                <a:latin typeface="Times New Roman"/>
                <a:cs typeface="Times New Roman"/>
              </a:rPr>
              <a:t> </a:t>
            </a:r>
            <a:r>
              <a:rPr lang="vi-VN" dirty="0" smtClean="0">
                <a:latin typeface="Times New Roman"/>
                <a:cs typeface="Times New Roman"/>
              </a:rPr>
              <a:t>liệu  </a:t>
            </a:r>
            <a:r>
              <a:rPr lang="vi-VN" spc="-90" dirty="0" smtClean="0">
                <a:latin typeface="Times New Roman"/>
                <a:cs typeface="Times New Roman"/>
              </a:rPr>
              <a:t>C</a:t>
            </a:r>
            <a:r>
              <a:rPr lang="vi-VN" spc="-135" baseline="-23809" dirty="0" smtClean="0">
                <a:latin typeface="Times New Roman"/>
                <a:cs typeface="Times New Roman"/>
              </a:rPr>
              <a:t>i </a:t>
            </a:r>
            <a:r>
              <a:rPr lang="vi-VN" dirty="0" smtClean="0">
                <a:latin typeface="Times New Roman"/>
                <a:cs typeface="Times New Roman"/>
              </a:rPr>
              <a:t>: </a:t>
            </a:r>
            <a:r>
              <a:rPr lang="vi-VN" spc="-5" dirty="0" smtClean="0">
                <a:latin typeface="Times New Roman"/>
                <a:cs typeface="Times New Roman"/>
              </a:rPr>
              <a:t>cụm </a:t>
            </a:r>
            <a:r>
              <a:rPr lang="vi-VN" dirty="0" smtClean="0">
                <a:latin typeface="Times New Roman"/>
                <a:cs typeface="Times New Roman"/>
              </a:rPr>
              <a:t>thứ</a:t>
            </a:r>
            <a:r>
              <a:rPr lang="vi-VN" spc="-75" dirty="0" smtClean="0">
                <a:latin typeface="Times New Roman"/>
                <a:cs typeface="Times New Roman"/>
              </a:rPr>
              <a:t> </a:t>
            </a:r>
            <a:r>
              <a:rPr lang="vi-VN" dirty="0" smtClean="0">
                <a:latin typeface="Times New Roman"/>
                <a:cs typeface="Times New Roman"/>
              </a:rPr>
              <a:t>i</a:t>
            </a:r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06" y="4864602"/>
            <a:ext cx="3608583" cy="8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9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1.Phân Cụm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07185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Một số độ đo trong phân cụm:</a:t>
            </a:r>
          </a:p>
          <a:p>
            <a:r>
              <a:rPr lang="vi-VN" sz="2000" spc="44" baseline="11784" dirty="0" smtClean="0">
                <a:solidFill>
                  <a:srgbClr val="FD8536"/>
                </a:solidFill>
                <a:latin typeface="UnDotum"/>
                <a:cs typeface="UnDotum"/>
              </a:rPr>
              <a:t></a:t>
            </a:r>
            <a:r>
              <a:rPr lang="vi-VN" sz="2000" spc="-44" baseline="11784" dirty="0" smtClean="0">
                <a:solidFill>
                  <a:srgbClr val="FD8536"/>
                </a:solidFill>
                <a:latin typeface="UnDotum"/>
                <a:cs typeface="UnDotum"/>
              </a:rPr>
              <a:t> </a:t>
            </a:r>
            <a:r>
              <a:rPr lang="vi-VN" dirty="0" smtClean="0">
                <a:latin typeface="Times New Roman"/>
                <a:cs typeface="Times New Roman"/>
              </a:rPr>
              <a:t>Minkowski</a:t>
            </a:r>
          </a:p>
          <a:p>
            <a:endParaRPr lang="vi-VN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76" y="2806516"/>
            <a:ext cx="22860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75656" y="3469836"/>
            <a:ext cx="216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9250" indent="-273050">
              <a:lnSpc>
                <a:spcPct val="100000"/>
              </a:lnSpc>
              <a:buClr>
                <a:srgbClr val="FD8536"/>
              </a:buClr>
              <a:buSzPct val="78571"/>
              <a:buFont typeface="UnDotum"/>
              <a:buChar char=""/>
              <a:tabLst>
                <a:tab pos="349250" algn="l"/>
              </a:tabLst>
            </a:pPr>
            <a:r>
              <a:rPr lang="vi-VN" dirty="0" smtClean="0">
                <a:latin typeface="Times New Roman"/>
                <a:cs typeface="Times New Roman"/>
              </a:rPr>
              <a:t>Euclidean – p =</a:t>
            </a:r>
            <a:r>
              <a:rPr lang="vi-VN" spc="-5" dirty="0" smtClean="0">
                <a:latin typeface="Times New Roman"/>
                <a:cs typeface="Times New Roman"/>
              </a:rPr>
              <a:t> </a:t>
            </a:r>
            <a:r>
              <a:rPr lang="vi-VN" dirty="0" smtClean="0">
                <a:latin typeface="Times New Roman"/>
                <a:cs typeface="Times New Roman"/>
              </a:rPr>
              <a:t>2</a:t>
            </a:r>
            <a:endParaRPr lang="vi-VN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9672" y="42210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9250" indent="-273050">
              <a:lnSpc>
                <a:spcPct val="100000"/>
              </a:lnSpc>
              <a:buClr>
                <a:srgbClr val="FD8536"/>
              </a:buClr>
              <a:buSzPct val="78571"/>
              <a:buFont typeface="UnDotum"/>
              <a:buChar char=""/>
              <a:tabLst>
                <a:tab pos="349250" algn="l"/>
              </a:tabLst>
            </a:pPr>
            <a:r>
              <a:rPr lang="vi-VN" dirty="0" smtClean="0">
                <a:latin typeface="Times New Roman"/>
                <a:cs typeface="Times New Roman"/>
              </a:rPr>
              <a:t>Độ đo tương tự (gần nhau): </a:t>
            </a:r>
            <a:r>
              <a:rPr lang="vi-VN" spc="-5" dirty="0" smtClean="0">
                <a:latin typeface="Times New Roman"/>
                <a:cs typeface="Times New Roman"/>
              </a:rPr>
              <a:t>cosin </a:t>
            </a:r>
            <a:r>
              <a:rPr lang="vi-VN" dirty="0" smtClean="0">
                <a:latin typeface="Times New Roman"/>
                <a:cs typeface="Times New Roman"/>
              </a:rPr>
              <a:t>hai</a:t>
            </a:r>
            <a:r>
              <a:rPr lang="vi-VN" spc="-40" dirty="0" smtClean="0">
                <a:latin typeface="Times New Roman"/>
                <a:cs typeface="Times New Roman"/>
              </a:rPr>
              <a:t> </a:t>
            </a:r>
            <a:r>
              <a:rPr lang="vi-VN" dirty="0" smtClean="0">
                <a:latin typeface="Times New Roman"/>
                <a:cs typeface="Times New Roman"/>
              </a:rPr>
              <a:t>vectơ</a:t>
            </a:r>
          </a:p>
          <a:p>
            <a:pPr marL="349250" indent="-273050">
              <a:lnSpc>
                <a:spcPct val="100000"/>
              </a:lnSpc>
              <a:buClr>
                <a:srgbClr val="FD8536"/>
              </a:buClr>
              <a:buSzPct val="78571"/>
              <a:buFont typeface="UnDotum"/>
              <a:buChar char=""/>
              <a:tabLst>
                <a:tab pos="349250" algn="l"/>
              </a:tabLst>
            </a:pPr>
            <a:endParaRPr lang="vi-VN" dirty="0" smtClean="0">
              <a:latin typeface="Times New Roman"/>
              <a:cs typeface="Times New Roman"/>
            </a:endParaRPr>
          </a:p>
        </p:txBody>
      </p: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01" y="4653136"/>
            <a:ext cx="2352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09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1.Phân Cụm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944" y="1456296"/>
            <a:ext cx="43204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Mục đích Phân Cụm:</a:t>
            </a:r>
          </a:p>
          <a:p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971600" y="2102627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vi-VN" sz="2400" spc="-5" dirty="0" smtClean="0">
                <a:latin typeface="Times New Roman"/>
                <a:cs typeface="Times New Roman"/>
              </a:rPr>
              <a:t>Xác </a:t>
            </a:r>
            <a:r>
              <a:rPr lang="vi-VN" sz="2400" dirty="0" smtClean="0">
                <a:latin typeface="Times New Roman"/>
                <a:cs typeface="Times New Roman"/>
              </a:rPr>
              <a:t>định được bản </a:t>
            </a:r>
            <a:r>
              <a:rPr lang="vi-VN" sz="2400" spc="-5" dirty="0" smtClean="0">
                <a:latin typeface="Times New Roman"/>
                <a:cs typeface="Times New Roman"/>
              </a:rPr>
              <a:t>chất của </a:t>
            </a:r>
            <a:r>
              <a:rPr lang="vi-VN" sz="2400" dirty="0" smtClean="0">
                <a:latin typeface="Times New Roman"/>
                <a:cs typeface="Times New Roman"/>
              </a:rPr>
              <a:t>việc nhóm </a:t>
            </a:r>
            <a:r>
              <a:rPr lang="vi-VN" sz="2400" spc="-5" dirty="0" smtClean="0">
                <a:latin typeface="Times New Roman"/>
                <a:cs typeface="Times New Roman"/>
              </a:rPr>
              <a:t>các </a:t>
            </a:r>
            <a:r>
              <a:rPr lang="vi-VN" sz="2400" dirty="0" smtClean="0">
                <a:latin typeface="Times New Roman"/>
                <a:cs typeface="Times New Roman"/>
              </a:rPr>
              <a:t>đối </a:t>
            </a:r>
            <a:r>
              <a:rPr lang="vi-VN" sz="2400" spc="-5" dirty="0" smtClean="0">
                <a:latin typeface="Times New Roman"/>
                <a:cs typeface="Times New Roman"/>
              </a:rPr>
              <a:t>tượng  </a:t>
            </a:r>
            <a:r>
              <a:rPr lang="vi-VN" sz="2400" dirty="0" smtClean="0">
                <a:latin typeface="Times New Roman"/>
                <a:cs typeface="Times New Roman"/>
              </a:rPr>
              <a:t>trong 1 tập dữ liệu không có</a:t>
            </a:r>
            <a:r>
              <a:rPr lang="vi-VN" sz="2400" spc="-20" dirty="0" smtClean="0">
                <a:latin typeface="Times New Roman"/>
                <a:cs typeface="Times New Roman"/>
              </a:rPr>
              <a:t> </a:t>
            </a:r>
            <a:r>
              <a:rPr lang="vi-VN" sz="2400" dirty="0" smtClean="0">
                <a:latin typeface="Times New Roman"/>
                <a:cs typeface="Times New Roman"/>
              </a:rPr>
              <a:t>nhãn.</a:t>
            </a:r>
            <a:endParaRPr lang="vi-VN"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2967334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vi-VN" sz="2400" spc="-5" dirty="0" smtClean="0">
                <a:latin typeface="Times New Roman"/>
                <a:cs typeface="Times New Roman"/>
              </a:rPr>
              <a:t>Phân cụm </a:t>
            </a:r>
            <a:r>
              <a:rPr lang="vi-VN" sz="2400" dirty="0" smtClean="0">
                <a:latin typeface="Times New Roman"/>
                <a:cs typeface="Times New Roman"/>
              </a:rPr>
              <a:t>không dựa trên 1 tiêu chuẩn chung nào,</a:t>
            </a:r>
            <a:r>
              <a:rPr lang="vi-VN" sz="2400" spc="-100" dirty="0" smtClean="0">
                <a:latin typeface="Times New Roman"/>
                <a:cs typeface="Times New Roman"/>
              </a:rPr>
              <a:t> </a:t>
            </a:r>
            <a:r>
              <a:rPr lang="vi-VN" sz="2400" spc="-10" dirty="0" smtClean="0">
                <a:latin typeface="Times New Roman"/>
                <a:cs typeface="Times New Roman"/>
              </a:rPr>
              <a:t>mà  </a:t>
            </a:r>
            <a:r>
              <a:rPr lang="vi-VN" sz="2400" spc="-5" dirty="0" smtClean="0">
                <a:latin typeface="Times New Roman"/>
                <a:cs typeface="Times New Roman"/>
              </a:rPr>
              <a:t>dựa </a:t>
            </a:r>
            <a:r>
              <a:rPr lang="vi-VN" sz="2400" dirty="0" smtClean="0">
                <a:latin typeface="Times New Roman"/>
                <a:cs typeface="Times New Roman"/>
              </a:rPr>
              <a:t>vào tiêu chí </a:t>
            </a:r>
            <a:r>
              <a:rPr lang="vi-VN" sz="2400" spc="-10" dirty="0" smtClean="0">
                <a:latin typeface="Times New Roman"/>
                <a:cs typeface="Times New Roman"/>
              </a:rPr>
              <a:t>mà </a:t>
            </a:r>
            <a:r>
              <a:rPr lang="vi-VN" sz="2400" spc="-5" dirty="0" smtClean="0">
                <a:latin typeface="Times New Roman"/>
                <a:cs typeface="Times New Roman"/>
              </a:rPr>
              <a:t>người </a:t>
            </a:r>
            <a:r>
              <a:rPr lang="vi-VN" sz="2400" dirty="0" smtClean="0">
                <a:latin typeface="Times New Roman"/>
                <a:cs typeface="Times New Roman"/>
              </a:rPr>
              <a:t>dùng cung </a:t>
            </a:r>
            <a:r>
              <a:rPr lang="vi-VN" sz="2400" spc="-5" dirty="0" smtClean="0">
                <a:latin typeface="Times New Roman"/>
                <a:cs typeface="Times New Roman"/>
              </a:rPr>
              <a:t>cấp </a:t>
            </a:r>
            <a:r>
              <a:rPr lang="vi-VN" sz="2400" dirty="0" smtClean="0">
                <a:latin typeface="Times New Roman"/>
                <a:cs typeface="Times New Roman"/>
              </a:rPr>
              <a:t>trong </a:t>
            </a:r>
            <a:r>
              <a:rPr lang="vi-VN" sz="2400" spc="-5" dirty="0" smtClean="0">
                <a:latin typeface="Times New Roman"/>
                <a:cs typeface="Times New Roman"/>
              </a:rPr>
              <a:t>từng  </a:t>
            </a:r>
            <a:r>
              <a:rPr lang="vi-VN" sz="2400" dirty="0" smtClean="0">
                <a:latin typeface="Times New Roman"/>
                <a:cs typeface="Times New Roman"/>
              </a:rPr>
              <a:t>trường</a:t>
            </a:r>
            <a:r>
              <a:rPr lang="vi-VN" sz="2400" spc="-5" dirty="0" smtClean="0">
                <a:latin typeface="Times New Roman"/>
                <a:cs typeface="Times New Roman"/>
              </a:rPr>
              <a:t> </a:t>
            </a:r>
            <a:r>
              <a:rPr lang="vi-VN" sz="2400" dirty="0" smtClean="0">
                <a:latin typeface="Times New Roman"/>
                <a:cs typeface="Times New Roman"/>
              </a:rPr>
              <a:t>hợp.</a:t>
            </a:r>
            <a:endParaRPr lang="vi-V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75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dirty="0" smtClean="0"/>
              <a:t>1.Phân Cụm</a:t>
            </a:r>
            <a:endParaRPr lang="en-US" sz="2000" dirty="0"/>
          </a:p>
        </p:txBody>
      </p:sp>
      <p:sp>
        <p:nvSpPr>
          <p:cNvPr id="130051" name="Oval 3" descr="M_CG19"/>
          <p:cNvSpPr>
            <a:spLocks noChangeArrowheads="1"/>
          </p:cNvSpPr>
          <p:nvPr/>
        </p:nvSpPr>
        <p:spPr bwMode="gray">
          <a:xfrm>
            <a:off x="2682875" y="1843088"/>
            <a:ext cx="3743325" cy="374491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30052" name="AutoShape 4"/>
          <p:cNvSpPr>
            <a:spLocks noChangeArrowheads="1"/>
          </p:cNvSpPr>
          <p:nvPr/>
        </p:nvSpPr>
        <p:spPr bwMode="gray">
          <a:xfrm rot="39573186">
            <a:off x="4768056" y="24836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53" name="AutoShape 5"/>
          <p:cNvSpPr>
            <a:spLocks noChangeArrowheads="1"/>
          </p:cNvSpPr>
          <p:nvPr/>
        </p:nvSpPr>
        <p:spPr bwMode="gray">
          <a:xfrm rot="3465783">
            <a:off x="4768057" y="464740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54" name="AutoShape 6"/>
          <p:cNvSpPr>
            <a:spLocks noChangeArrowheads="1"/>
          </p:cNvSpPr>
          <p:nvPr/>
        </p:nvSpPr>
        <p:spPr bwMode="gray">
          <a:xfrm rot="35969022">
            <a:off x="3548856" y="25598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55" name="AutoShape 7"/>
          <p:cNvSpPr>
            <a:spLocks noChangeArrowheads="1"/>
          </p:cNvSpPr>
          <p:nvPr/>
        </p:nvSpPr>
        <p:spPr bwMode="gray">
          <a:xfrm rot="7535209">
            <a:off x="3510756" y="461406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gray">
          <a:xfrm>
            <a:off x="5346700" y="361156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57" name="AutoShape 9"/>
          <p:cNvSpPr>
            <a:spLocks noChangeArrowheads="1"/>
          </p:cNvSpPr>
          <p:nvPr/>
        </p:nvSpPr>
        <p:spPr bwMode="gray">
          <a:xfrm rot="-10800000">
            <a:off x="2936875" y="360521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gray">
          <a:xfrm>
            <a:off x="3338513" y="5100638"/>
            <a:ext cx="360362" cy="360362"/>
          </a:xfrm>
          <a:prstGeom prst="ellipse">
            <a:avLst/>
          </a:prstGeom>
          <a:gradFill rotWithShape="1">
            <a:gsLst>
              <a:gs pos="0">
                <a:srgbClr val="4DC9B1">
                  <a:gamma/>
                  <a:tint val="7451"/>
                  <a:invGamma/>
                </a:srgbClr>
              </a:gs>
              <a:gs pos="100000">
                <a:srgbClr val="4DC9B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5659461" y="1828800"/>
            <a:ext cx="20088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vi-VN" sz="1600" dirty="0" smtClean="0"/>
              <a:t>Phân cụm phân cấp</a:t>
            </a:r>
            <a:endParaRPr lang="vi-VN" sz="1600" dirty="0"/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1187624" y="1828800"/>
            <a:ext cx="22365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vi-VN" sz="1600" dirty="0" smtClean="0"/>
              <a:t>Phân cụm phân hoạch</a:t>
            </a:r>
            <a:endParaRPr lang="vi-VN" sz="1600" dirty="0"/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6663902" y="3581400"/>
            <a:ext cx="2363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vi-VN" sz="1600" dirty="0" smtClean="0"/>
              <a:t>Phân cụm dựa trên lưới</a:t>
            </a:r>
            <a:endParaRPr lang="vi-VN" sz="1600" dirty="0"/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5868144" y="5164707"/>
            <a:ext cx="23519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vi-VN" sz="1600" dirty="0" smtClean="0"/>
              <a:t>Phân cụm có ràng buộc</a:t>
            </a:r>
            <a:endParaRPr lang="vi-VN" sz="1600" dirty="0"/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-27203" y="3611563"/>
            <a:ext cx="26292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vi-VN" sz="1600" dirty="0" smtClean="0"/>
              <a:t>Phân cụm dựa trên mật độ</a:t>
            </a:r>
            <a:endParaRPr lang="vi-VN" sz="1600" dirty="0"/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595454" y="5164707"/>
            <a:ext cx="27430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vi-VN" sz="1600" dirty="0" smtClean="0"/>
              <a:t>Phân cụm dựa trên mô hình</a:t>
            </a:r>
            <a:endParaRPr lang="vi-VN" sz="1600" dirty="0"/>
          </a:p>
        </p:txBody>
      </p:sp>
      <p:sp>
        <p:nvSpPr>
          <p:cNvPr id="130065" name="Oval 17"/>
          <p:cNvSpPr>
            <a:spLocks noChangeArrowheads="1"/>
          </p:cNvSpPr>
          <p:nvPr/>
        </p:nvSpPr>
        <p:spPr bwMode="gray">
          <a:xfrm>
            <a:off x="5400675" y="5105400"/>
            <a:ext cx="360363" cy="360363"/>
          </a:xfrm>
          <a:prstGeom prst="ellipse">
            <a:avLst/>
          </a:prstGeom>
          <a:gradFill rotWithShape="1">
            <a:gsLst>
              <a:gs pos="0">
                <a:srgbClr val="CB90EC">
                  <a:gamma/>
                  <a:tint val="9020"/>
                  <a:invGamma/>
                </a:srgbClr>
              </a:gs>
              <a:gs pos="100000">
                <a:srgbClr val="CB90E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66" name="Oval 18"/>
          <p:cNvSpPr>
            <a:spLocks noChangeArrowheads="1"/>
          </p:cNvSpPr>
          <p:nvPr/>
        </p:nvSpPr>
        <p:spPr bwMode="gray">
          <a:xfrm>
            <a:off x="6238875" y="3581400"/>
            <a:ext cx="360363" cy="360363"/>
          </a:xfrm>
          <a:prstGeom prst="ellipse">
            <a:avLst/>
          </a:prstGeom>
          <a:gradFill rotWithShape="1">
            <a:gsLst>
              <a:gs pos="0">
                <a:srgbClr val="6699FF">
                  <a:gamma/>
                  <a:tint val="9020"/>
                  <a:invGamma/>
                </a:srgbClr>
              </a:gs>
              <a:gs pos="100000">
                <a:srgbClr val="6699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67" name="Oval 19"/>
          <p:cNvSpPr>
            <a:spLocks noChangeArrowheads="1"/>
          </p:cNvSpPr>
          <p:nvPr/>
        </p:nvSpPr>
        <p:spPr bwMode="gray">
          <a:xfrm>
            <a:off x="5324475" y="1905000"/>
            <a:ext cx="360363" cy="360363"/>
          </a:xfrm>
          <a:prstGeom prst="ellipse">
            <a:avLst/>
          </a:prstGeom>
          <a:gradFill rotWithShape="1">
            <a:gsLst>
              <a:gs pos="0">
                <a:srgbClr val="FF9900">
                  <a:gamma/>
                  <a:tint val="9020"/>
                  <a:invGamma/>
                </a:srgbClr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68" name="Oval 20"/>
          <p:cNvSpPr>
            <a:spLocks noChangeArrowheads="1"/>
          </p:cNvSpPr>
          <p:nvPr/>
        </p:nvSpPr>
        <p:spPr bwMode="gray">
          <a:xfrm>
            <a:off x="3343275" y="1981200"/>
            <a:ext cx="360363" cy="360363"/>
          </a:xfrm>
          <a:prstGeom prst="ellipse">
            <a:avLst/>
          </a:prstGeom>
          <a:gradFill rotWithShape="1">
            <a:gsLst>
              <a:gs pos="0">
                <a:srgbClr val="EDD947">
                  <a:gamma/>
                  <a:tint val="5882"/>
                  <a:invGamma/>
                </a:srgbClr>
              </a:gs>
              <a:gs pos="100000">
                <a:srgbClr val="EDD9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69" name="Oval 21"/>
          <p:cNvSpPr>
            <a:spLocks noChangeArrowheads="1"/>
          </p:cNvSpPr>
          <p:nvPr/>
        </p:nvSpPr>
        <p:spPr bwMode="gray">
          <a:xfrm>
            <a:off x="2505075" y="3581400"/>
            <a:ext cx="360363" cy="360363"/>
          </a:xfrm>
          <a:prstGeom prst="ellipse">
            <a:avLst/>
          </a:prstGeom>
          <a:gradFill rotWithShape="1">
            <a:gsLst>
              <a:gs pos="0">
                <a:srgbClr val="82B820">
                  <a:gamma/>
                  <a:tint val="7451"/>
                  <a:invGamma/>
                </a:srgbClr>
              </a:gs>
              <a:gs pos="100000">
                <a:srgbClr val="82B82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0070" name="Oval 22"/>
          <p:cNvSpPr>
            <a:spLocks noChangeArrowheads="1"/>
          </p:cNvSpPr>
          <p:nvPr/>
        </p:nvSpPr>
        <p:spPr bwMode="gray">
          <a:xfrm>
            <a:off x="3429000" y="26670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42353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130071" name="Oval 23"/>
          <p:cNvSpPr>
            <a:spLocks noChangeArrowheads="1"/>
          </p:cNvSpPr>
          <p:nvPr/>
        </p:nvSpPr>
        <p:spPr bwMode="gray">
          <a:xfrm>
            <a:off x="3570288" y="280828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130072" name="AutoShape 24"/>
          <p:cNvSpPr>
            <a:spLocks noChangeArrowheads="1"/>
          </p:cNvSpPr>
          <p:nvPr/>
        </p:nvSpPr>
        <p:spPr bwMode="gray">
          <a:xfrm>
            <a:off x="3581400" y="3505200"/>
            <a:ext cx="1890713" cy="47625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3187806" algn="ctr" rotWithShape="0">
                    <a:srgbClr val="001D3A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/>
              <a:t>Một Số </a:t>
            </a:r>
          </a:p>
          <a:p>
            <a:pPr algn="ctr"/>
            <a:r>
              <a:rPr lang="en-US" b="1" dirty="0" smtClean="0"/>
              <a:t>Phương Pháp</a:t>
            </a:r>
          </a:p>
          <a:p>
            <a:pPr algn="ctr"/>
            <a:r>
              <a:rPr lang="en-US" b="1" dirty="0" smtClean="0"/>
              <a:t> Phân Cụm </a:t>
            </a:r>
          </a:p>
          <a:p>
            <a:pPr algn="ctr"/>
            <a:r>
              <a:rPr lang="en-US" b="1" dirty="0" smtClean="0"/>
              <a:t>Điển Hình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41414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0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9" grpId="0"/>
      <p:bldP spid="130060" grpId="0"/>
      <p:bldP spid="130061" grpId="0"/>
      <p:bldP spid="130062" grpId="0"/>
      <p:bldP spid="1300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grpSp>
        <p:nvGrpSpPr>
          <p:cNvPr id="128050" name="Group 50"/>
          <p:cNvGrpSpPr>
            <a:grpSpLocks/>
          </p:cNvGrpSpPr>
          <p:nvPr/>
        </p:nvGrpSpPr>
        <p:grpSpPr bwMode="auto">
          <a:xfrm>
            <a:off x="914400" y="4572000"/>
            <a:ext cx="6319838" cy="1219200"/>
            <a:chOff x="576" y="2880"/>
            <a:chExt cx="3981" cy="768"/>
          </a:xfrm>
        </p:grpSpPr>
        <p:sp>
          <p:nvSpPr>
            <p:cNvPr id="128044" name="AutoShape 44"/>
            <p:cNvSpPr>
              <a:spLocks noChangeArrowheads="1"/>
            </p:cNvSpPr>
            <p:nvPr/>
          </p:nvSpPr>
          <p:spPr bwMode="gray">
            <a:xfrm>
              <a:off x="576" y="2976"/>
              <a:ext cx="3981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1373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8045" name="AutoShape 45"/>
            <p:cNvSpPr>
              <a:spLocks noChangeArrowheads="1"/>
            </p:cNvSpPr>
            <p:nvPr/>
          </p:nvSpPr>
          <p:spPr bwMode="gray">
            <a:xfrm>
              <a:off x="576" y="2880"/>
              <a:ext cx="3981" cy="5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8047" name="AutoShape 47"/>
            <p:cNvSpPr>
              <a:spLocks noChangeArrowheads="1"/>
            </p:cNvSpPr>
            <p:nvPr/>
          </p:nvSpPr>
          <p:spPr bwMode="gray">
            <a:xfrm flipV="1">
              <a:off x="576" y="3216"/>
              <a:ext cx="3978" cy="240"/>
            </a:xfrm>
            <a:prstGeom prst="roundRect">
              <a:avLst>
                <a:gd name="adj" fmla="val 23750"/>
              </a:avLst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28049" name="Group 49"/>
          <p:cNvGrpSpPr>
            <a:grpSpLocks/>
          </p:cNvGrpSpPr>
          <p:nvPr/>
        </p:nvGrpSpPr>
        <p:grpSpPr bwMode="auto">
          <a:xfrm>
            <a:off x="914400" y="3070225"/>
            <a:ext cx="6319838" cy="1219200"/>
            <a:chOff x="576" y="1934"/>
            <a:chExt cx="3981" cy="768"/>
          </a:xfrm>
        </p:grpSpPr>
        <p:sp>
          <p:nvSpPr>
            <p:cNvPr id="128034" name="AutoShape 34"/>
            <p:cNvSpPr>
              <a:spLocks noChangeArrowheads="1"/>
            </p:cNvSpPr>
            <p:nvPr/>
          </p:nvSpPr>
          <p:spPr bwMode="gray">
            <a:xfrm>
              <a:off x="576" y="2030"/>
              <a:ext cx="3981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8035" name="AutoShape 35"/>
            <p:cNvSpPr>
              <a:spLocks noChangeArrowheads="1"/>
            </p:cNvSpPr>
            <p:nvPr/>
          </p:nvSpPr>
          <p:spPr bwMode="gray">
            <a:xfrm>
              <a:off x="576" y="1934"/>
              <a:ext cx="3981" cy="5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8037" name="AutoShape 37"/>
            <p:cNvSpPr>
              <a:spLocks noChangeArrowheads="1"/>
            </p:cNvSpPr>
            <p:nvPr/>
          </p:nvSpPr>
          <p:spPr bwMode="gray">
            <a:xfrm flipV="1">
              <a:off x="576" y="2270"/>
              <a:ext cx="3978" cy="240"/>
            </a:xfrm>
            <a:prstGeom prst="roundRect">
              <a:avLst>
                <a:gd name="adj" fmla="val 23750"/>
              </a:avLst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28048" name="Group 48"/>
          <p:cNvGrpSpPr>
            <a:grpSpLocks/>
          </p:cNvGrpSpPr>
          <p:nvPr/>
        </p:nvGrpSpPr>
        <p:grpSpPr bwMode="auto">
          <a:xfrm>
            <a:off x="914400" y="1600200"/>
            <a:ext cx="6319838" cy="1219200"/>
            <a:chOff x="576" y="1008"/>
            <a:chExt cx="3981" cy="768"/>
          </a:xfrm>
        </p:grpSpPr>
        <p:sp>
          <p:nvSpPr>
            <p:cNvPr id="128039" name="AutoShape 39"/>
            <p:cNvSpPr>
              <a:spLocks noChangeArrowheads="1"/>
            </p:cNvSpPr>
            <p:nvPr/>
          </p:nvSpPr>
          <p:spPr bwMode="gray">
            <a:xfrm>
              <a:off x="576" y="1104"/>
              <a:ext cx="3981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1373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8040" name="AutoShape 40"/>
            <p:cNvSpPr>
              <a:spLocks noChangeArrowheads="1"/>
            </p:cNvSpPr>
            <p:nvPr/>
          </p:nvSpPr>
          <p:spPr bwMode="gray">
            <a:xfrm>
              <a:off x="576" y="1008"/>
              <a:ext cx="3981" cy="519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8041" name="AutoShape 41"/>
            <p:cNvSpPr>
              <a:spLocks noChangeArrowheads="1"/>
            </p:cNvSpPr>
            <p:nvPr/>
          </p:nvSpPr>
          <p:spPr bwMode="gray">
            <a:xfrm flipV="1">
              <a:off x="576" y="1344"/>
              <a:ext cx="3978" cy="240"/>
            </a:xfrm>
            <a:prstGeom prst="roundRect">
              <a:avLst>
                <a:gd name="adj" fmla="val 23750"/>
              </a:avLst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28042" name="Rectangle 42"/>
          <p:cNvSpPr>
            <a:spLocks noChangeArrowheads="1"/>
          </p:cNvSpPr>
          <p:nvPr/>
        </p:nvSpPr>
        <p:spPr bwMode="gray">
          <a:xfrm>
            <a:off x="1066800" y="1676400"/>
            <a:ext cx="6212919" cy="65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64490" marR="17780" indent="-339090">
              <a:lnSpc>
                <a:spcPct val="100000"/>
              </a:lnSpc>
              <a:spcBef>
                <a:spcPts val="100"/>
              </a:spcBef>
              <a:tabLst>
                <a:tab pos="363855" algn="l"/>
              </a:tabLst>
            </a:pPr>
            <a:r>
              <a:rPr lang="vi-VN" b="1" spc="-232" baseline="15151" dirty="0" smtClean="0">
                <a:solidFill>
                  <a:srgbClr val="FD8536"/>
                </a:solidFill>
                <a:latin typeface="UnDotum"/>
                <a:cs typeface="UnDotum"/>
              </a:rPr>
              <a:t>	</a:t>
            </a:r>
            <a:r>
              <a:rPr lang="vi-VN" b="1" spc="-5" dirty="0" smtClean="0">
                <a:latin typeface="Times New Roman"/>
                <a:cs typeface="Times New Roman"/>
              </a:rPr>
              <a:t>Phân </a:t>
            </a:r>
            <a:r>
              <a:rPr lang="vi-VN" b="1" dirty="0" smtClean="0">
                <a:latin typeface="Times New Roman"/>
                <a:cs typeface="Times New Roman"/>
              </a:rPr>
              <a:t>1 tập dữ liệu </a:t>
            </a:r>
            <a:r>
              <a:rPr lang="vi-VN" b="1" spc="-5" dirty="0" smtClean="0">
                <a:latin typeface="Times New Roman"/>
                <a:cs typeface="Times New Roman"/>
              </a:rPr>
              <a:t>có </a:t>
            </a:r>
            <a:r>
              <a:rPr lang="vi-VN" b="1" dirty="0" smtClean="0">
                <a:latin typeface="Times New Roman"/>
                <a:cs typeface="Times New Roman"/>
              </a:rPr>
              <a:t>n phần tử cho trước</a:t>
            </a:r>
          </a:p>
          <a:p>
            <a:pPr marL="364490" marR="17780" indent="-339090">
              <a:lnSpc>
                <a:spcPct val="100000"/>
              </a:lnSpc>
              <a:spcBef>
                <a:spcPts val="100"/>
              </a:spcBef>
              <a:tabLst>
                <a:tab pos="363855" algn="l"/>
              </a:tabLst>
            </a:pPr>
            <a:r>
              <a:rPr lang="vi-VN" b="1" dirty="0" smtClean="0">
                <a:latin typeface="Times New Roman"/>
                <a:cs typeface="Times New Roman"/>
              </a:rPr>
              <a:t> thành k tập  con dữ liệu (k ≤ n), </a:t>
            </a:r>
            <a:r>
              <a:rPr lang="vi-VN" b="1" spc="-10" dirty="0" smtClean="0">
                <a:latin typeface="Times New Roman"/>
                <a:cs typeface="Times New Roman"/>
              </a:rPr>
              <a:t>mỗi </a:t>
            </a:r>
            <a:r>
              <a:rPr lang="vi-VN" b="1" dirty="0" smtClean="0">
                <a:latin typeface="Times New Roman"/>
                <a:cs typeface="Times New Roman"/>
              </a:rPr>
              <a:t>tập con biểu diễn 1</a:t>
            </a:r>
            <a:r>
              <a:rPr lang="vi-VN" b="1" spc="-40" dirty="0" smtClean="0">
                <a:latin typeface="Times New Roman"/>
                <a:cs typeface="Times New Roman"/>
              </a:rPr>
              <a:t> </a:t>
            </a:r>
            <a:r>
              <a:rPr lang="vi-VN" b="1" spc="-5" dirty="0" smtClean="0">
                <a:latin typeface="Times New Roman"/>
                <a:cs typeface="Times New Roman"/>
              </a:rPr>
              <a:t>cụm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ChangeArrowheads="1"/>
          </p:cNvSpPr>
          <p:nvPr/>
        </p:nvSpPr>
        <p:spPr bwMode="gray">
          <a:xfrm>
            <a:off x="1066800" y="3146425"/>
            <a:ext cx="5871736" cy="115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64490" marR="20955" indent="-339090">
              <a:lnSpc>
                <a:spcPct val="100000"/>
              </a:lnSpc>
              <a:spcBef>
                <a:spcPts val="600"/>
              </a:spcBef>
              <a:tabLst>
                <a:tab pos="363855" algn="l"/>
              </a:tabLst>
            </a:pPr>
            <a:r>
              <a:rPr lang="vi-VN" sz="1400" b="1" spc="-5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Các </a:t>
            </a:r>
            <a:r>
              <a:rPr lang="vi-VN" sz="14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cụm hình thành trên cơ sở làm tối </a:t>
            </a:r>
            <a:r>
              <a:rPr lang="vi-VN" sz="1400" b="1" spc="-10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ưu </a:t>
            </a:r>
            <a:r>
              <a:rPr lang="vi-VN" sz="14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giá trị hàm đo </a:t>
            </a:r>
          </a:p>
          <a:p>
            <a:pPr marL="364490" marR="20955" indent="-339090">
              <a:lnSpc>
                <a:spcPct val="100000"/>
              </a:lnSpc>
              <a:spcBef>
                <a:spcPts val="600"/>
              </a:spcBef>
              <a:tabLst>
                <a:tab pos="363855" algn="l"/>
              </a:tabLst>
            </a:pPr>
            <a:r>
              <a:rPr lang="vi-VN" sz="14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 độ </a:t>
            </a:r>
            <a:r>
              <a:rPr lang="vi-VN" sz="1400" b="1" spc="-5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tương </a:t>
            </a:r>
            <a:r>
              <a:rPr lang="vi-VN" sz="14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tự </a:t>
            </a:r>
            <a:r>
              <a:rPr lang="vi-VN" sz="1400" b="1" spc="-5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sao</a:t>
            </a:r>
            <a:r>
              <a:rPr lang="vi-VN" sz="1400" b="1" spc="-15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vi-VN" sz="14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cho:</a:t>
            </a:r>
          </a:p>
          <a:p>
            <a:pPr marL="731520" indent="-340995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SzPct val="78571"/>
              <a:buFont typeface="UnDotum"/>
              <a:buChar char=""/>
              <a:tabLst>
                <a:tab pos="731520" algn="l"/>
              </a:tabLst>
            </a:pPr>
            <a:r>
              <a:rPr lang="vi-VN" sz="14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Các đối tượng </a:t>
            </a:r>
            <a:r>
              <a:rPr lang="vi-VN" sz="1400" b="1" spc="-5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trong </a:t>
            </a:r>
            <a:r>
              <a:rPr lang="vi-VN" sz="14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1 cụm là tương </a:t>
            </a:r>
            <a:r>
              <a:rPr lang="vi-VN" sz="1400" b="1" spc="-5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tự.</a:t>
            </a:r>
            <a:endParaRPr lang="vi-VN" sz="1400" b="1" dirty="0" smtClean="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664210" marR="20320" indent="-273050">
              <a:lnSpc>
                <a:spcPct val="100000"/>
              </a:lnSpc>
              <a:spcBef>
                <a:spcPts val="530"/>
              </a:spcBef>
              <a:buClr>
                <a:srgbClr val="FD8536"/>
              </a:buClr>
              <a:buSzPct val="78571"/>
              <a:buFont typeface="UnDotum"/>
              <a:buChar char=""/>
              <a:tabLst>
                <a:tab pos="664210" algn="l"/>
              </a:tabLst>
            </a:pPr>
            <a:r>
              <a:rPr lang="vi-VN" sz="14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Các đối tượng </a:t>
            </a:r>
            <a:r>
              <a:rPr lang="vi-VN" sz="1400" b="1" spc="-5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trong </a:t>
            </a:r>
            <a:r>
              <a:rPr lang="vi-VN" sz="14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các cụm khác nhau là không tương tự  nhau</a:t>
            </a:r>
            <a:r>
              <a:rPr lang="vi-VN" sz="1400" b="1" dirty="0" smtClean="0">
                <a:latin typeface="Times New Roman"/>
                <a:cs typeface="Times New Roman"/>
              </a:rPr>
              <a:t>.</a:t>
            </a:r>
            <a:endParaRPr lang="vi-VN" sz="1400" b="1" dirty="0">
              <a:latin typeface="Times New Roman"/>
              <a:cs typeface="Times New Roman"/>
            </a:endParaRPr>
          </a:p>
        </p:txBody>
      </p:sp>
      <p:sp>
        <p:nvSpPr>
          <p:cNvPr id="128046" name="Rectangle 46"/>
          <p:cNvSpPr>
            <a:spLocks noChangeArrowheads="1"/>
          </p:cNvSpPr>
          <p:nvPr/>
        </p:nvSpPr>
        <p:spPr bwMode="gray">
          <a:xfrm>
            <a:off x="1066800" y="4585570"/>
            <a:ext cx="5871736" cy="128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  <a:tabLst>
                <a:tab pos="363855" algn="l"/>
              </a:tabLst>
            </a:pPr>
            <a:r>
              <a:rPr lang="vi-VN" sz="1600" b="1" spc="-232" baseline="15151" dirty="0" smtClean="0">
                <a:solidFill>
                  <a:srgbClr val="FD8536"/>
                </a:solidFill>
                <a:latin typeface="UnDotum"/>
                <a:cs typeface="UnDotum"/>
              </a:rPr>
              <a:t>	</a:t>
            </a:r>
            <a:r>
              <a:rPr lang="vi-VN" sz="1600" b="1" spc="-5" dirty="0" smtClean="0">
                <a:latin typeface="Times New Roman"/>
                <a:cs typeface="Times New Roman"/>
              </a:rPr>
              <a:t>Đặc</a:t>
            </a:r>
            <a:r>
              <a:rPr lang="vi-VN" sz="1600" b="1" spc="-10" dirty="0" smtClean="0">
                <a:latin typeface="Times New Roman"/>
                <a:cs typeface="Times New Roman"/>
              </a:rPr>
              <a:t> </a:t>
            </a:r>
            <a:r>
              <a:rPr lang="vi-VN" sz="1600" b="1" spc="-5" dirty="0" smtClean="0">
                <a:latin typeface="Times New Roman"/>
                <a:cs typeface="Times New Roman"/>
              </a:rPr>
              <a:t>điểm:</a:t>
            </a:r>
            <a:endParaRPr lang="vi-VN" sz="1600" b="1" dirty="0" smtClean="0">
              <a:latin typeface="Times New Roman"/>
              <a:cs typeface="Times New Roman"/>
            </a:endParaRPr>
          </a:p>
          <a:p>
            <a:pPr marL="664210" indent="-273685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SzPct val="78571"/>
              <a:buFont typeface="UnDotum"/>
              <a:buChar char=""/>
              <a:tabLst>
                <a:tab pos="664210" algn="l"/>
              </a:tabLst>
            </a:pPr>
            <a:r>
              <a:rPr lang="vi-VN" sz="1600" b="1" dirty="0" smtClean="0">
                <a:latin typeface="Times New Roman"/>
                <a:cs typeface="Times New Roman"/>
              </a:rPr>
              <a:t>Mỗi đối tượng chỉ thuộc về 1</a:t>
            </a:r>
            <a:r>
              <a:rPr lang="vi-VN" sz="1600" b="1" spc="-5" dirty="0" smtClean="0">
                <a:latin typeface="Times New Roman"/>
                <a:cs typeface="Times New Roman"/>
              </a:rPr>
              <a:t> </a:t>
            </a:r>
            <a:r>
              <a:rPr lang="vi-VN" sz="1600" b="1" spc="-10" dirty="0" smtClean="0">
                <a:latin typeface="Times New Roman"/>
                <a:cs typeface="Times New Roman"/>
              </a:rPr>
              <a:t>cụm.</a:t>
            </a:r>
            <a:endParaRPr lang="vi-VN" sz="1600" b="1" dirty="0" smtClean="0">
              <a:latin typeface="Times New Roman"/>
              <a:cs typeface="Times New Roman"/>
            </a:endParaRPr>
          </a:p>
          <a:p>
            <a:pPr marL="664210" indent="-273685">
              <a:lnSpc>
                <a:spcPct val="100000"/>
              </a:lnSpc>
              <a:spcBef>
                <a:spcPts val="520"/>
              </a:spcBef>
              <a:buClr>
                <a:srgbClr val="FD8536"/>
              </a:buClr>
              <a:buSzPct val="78571"/>
              <a:buFont typeface="UnDotum"/>
              <a:buChar char=""/>
              <a:tabLst>
                <a:tab pos="664210" algn="l"/>
              </a:tabLst>
            </a:pPr>
            <a:r>
              <a:rPr lang="vi-VN" sz="1600" b="1" dirty="0" smtClean="0">
                <a:latin typeface="Times New Roman"/>
                <a:cs typeface="Times New Roman"/>
              </a:rPr>
              <a:t>Mỗi cụm </a:t>
            </a:r>
            <a:r>
              <a:rPr lang="vi-VN" sz="1600" b="1" spc="-5" dirty="0" smtClean="0">
                <a:latin typeface="Times New Roman"/>
                <a:cs typeface="Times New Roman"/>
              </a:rPr>
              <a:t>có </a:t>
            </a:r>
            <a:r>
              <a:rPr lang="vi-VN" sz="1600" b="1" dirty="0" smtClean="0">
                <a:latin typeface="Times New Roman"/>
                <a:cs typeface="Times New Roman"/>
              </a:rPr>
              <a:t>tối </a:t>
            </a:r>
            <a:r>
              <a:rPr lang="vi-VN" sz="1600" b="1" spc="-5" dirty="0" smtClean="0">
                <a:latin typeface="Times New Roman"/>
                <a:cs typeface="Times New Roman"/>
              </a:rPr>
              <a:t>thiểu </a:t>
            </a:r>
            <a:r>
              <a:rPr lang="vi-VN" sz="1600" b="1" dirty="0" smtClean="0">
                <a:latin typeface="Times New Roman"/>
                <a:cs typeface="Times New Roman"/>
              </a:rPr>
              <a:t>1 đối tượng.</a:t>
            </a:r>
          </a:p>
          <a:p>
            <a:pPr marL="25400">
              <a:lnSpc>
                <a:spcPct val="100000"/>
              </a:lnSpc>
              <a:spcBef>
                <a:spcPts val="600"/>
              </a:spcBef>
              <a:tabLst>
                <a:tab pos="363855" algn="l"/>
              </a:tabLst>
            </a:pPr>
            <a:r>
              <a:rPr lang="vi-VN" sz="1600" b="1" spc="-232" baseline="15151" dirty="0" smtClean="0">
                <a:solidFill>
                  <a:srgbClr val="FD8536"/>
                </a:solidFill>
                <a:latin typeface="UnDotum"/>
                <a:cs typeface="UnDotum"/>
              </a:rPr>
              <a:t>	</a:t>
            </a:r>
            <a:r>
              <a:rPr lang="vi-VN" sz="1600" b="1" dirty="0" smtClean="0">
                <a:latin typeface="Times New Roman"/>
                <a:cs typeface="Times New Roman"/>
              </a:rPr>
              <a:t>Một </a:t>
            </a:r>
            <a:r>
              <a:rPr lang="vi-VN" sz="1600" b="1" spc="-5" dirty="0" smtClean="0">
                <a:latin typeface="Times New Roman"/>
                <a:cs typeface="Times New Roman"/>
              </a:rPr>
              <a:t>số </a:t>
            </a:r>
            <a:r>
              <a:rPr lang="vi-VN" sz="1600" b="1" dirty="0" smtClean="0">
                <a:latin typeface="Times New Roman"/>
                <a:cs typeface="Times New Roman"/>
              </a:rPr>
              <a:t>thuật toán điển hình : </a:t>
            </a:r>
            <a:r>
              <a:rPr lang="vi-VN" sz="1600" b="1" spc="-5" dirty="0" smtClean="0">
                <a:latin typeface="Times New Roman"/>
                <a:cs typeface="Times New Roman"/>
              </a:rPr>
              <a:t>K-mean, </a:t>
            </a:r>
            <a:r>
              <a:rPr lang="vi-VN" sz="1600" b="1" spc="-60" dirty="0" smtClean="0">
                <a:latin typeface="Times New Roman"/>
                <a:cs typeface="Times New Roman"/>
              </a:rPr>
              <a:t>PAM,</a:t>
            </a:r>
            <a:r>
              <a:rPr lang="vi-VN" sz="1600" b="1" spc="-20" dirty="0" smtClean="0">
                <a:latin typeface="Times New Roman"/>
                <a:cs typeface="Times New Roman"/>
              </a:rPr>
              <a:t> </a:t>
            </a:r>
            <a:r>
              <a:rPr lang="vi-VN" sz="1600" b="1" spc="-10" dirty="0" smtClean="0">
                <a:latin typeface="Times New Roman"/>
                <a:cs typeface="Times New Roman"/>
              </a:rPr>
              <a:t>CLARA,…</a:t>
            </a:r>
            <a:endParaRPr lang="vi-VN" sz="1600" b="1" dirty="0">
              <a:latin typeface="Times New Roman"/>
              <a:cs typeface="Times New Roman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sz="2000" dirty="0" smtClean="0"/>
              <a:t>Phân Cụm Phân Hoạch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2" grpId="0"/>
      <p:bldP spid="128036" grpId="0"/>
      <p:bldP spid="128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76719" y="116632"/>
            <a:ext cx="1752600" cy="228600"/>
          </a:xfrm>
        </p:spPr>
        <p:txBody>
          <a:bodyPr/>
          <a:lstStyle/>
          <a:p>
            <a:r>
              <a:rPr lang="en-US" dirty="0" smtClean="0"/>
              <a:t>DA17TT</a:t>
            </a:r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Thuật Toán K-mean</a:t>
            </a:r>
            <a:endParaRPr lang="en-US" dirty="0"/>
          </a:p>
        </p:txBody>
      </p:sp>
      <p:grpSp>
        <p:nvGrpSpPr>
          <p:cNvPr id="141315" name="Group 3"/>
          <p:cNvGrpSpPr>
            <a:grpSpLocks/>
          </p:cNvGrpSpPr>
          <p:nvPr/>
        </p:nvGrpSpPr>
        <p:grpSpPr bwMode="auto">
          <a:xfrm>
            <a:off x="2706688" y="1933575"/>
            <a:ext cx="3762375" cy="4162425"/>
            <a:chOff x="1768" y="1183"/>
            <a:chExt cx="2370" cy="2622"/>
          </a:xfrm>
        </p:grpSpPr>
        <p:sp>
          <p:nvSpPr>
            <p:cNvPr id="141316" name="AutoShape 4"/>
            <p:cNvSpPr>
              <a:spLocks noChangeArrowheads="1"/>
            </p:cNvSpPr>
            <p:nvPr/>
          </p:nvSpPr>
          <p:spPr bwMode="gray">
            <a:xfrm rot="10800000">
              <a:off x="2561" y="3142"/>
              <a:ext cx="751" cy="663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141317" name="AutoShape 5"/>
            <p:cNvSpPr>
              <a:spLocks noChangeArrowheads="1"/>
            </p:cNvSpPr>
            <p:nvPr/>
          </p:nvSpPr>
          <p:spPr bwMode="gray">
            <a:xfrm>
              <a:off x="2572" y="1183"/>
              <a:ext cx="751" cy="663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141318" name="AutoShape 6"/>
            <p:cNvSpPr>
              <a:spLocks noChangeArrowheads="1"/>
            </p:cNvSpPr>
            <p:nvPr/>
          </p:nvSpPr>
          <p:spPr bwMode="gray">
            <a:xfrm rot="7186656">
              <a:off x="3431" y="2642"/>
              <a:ext cx="752" cy="663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141319" name="AutoShape 7"/>
            <p:cNvSpPr>
              <a:spLocks noChangeArrowheads="1"/>
            </p:cNvSpPr>
            <p:nvPr/>
          </p:nvSpPr>
          <p:spPr bwMode="gray">
            <a:xfrm rot="3597399">
              <a:off x="3428" y="1677"/>
              <a:ext cx="751" cy="66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141320" name="AutoShape 8"/>
            <p:cNvSpPr>
              <a:spLocks noChangeArrowheads="1"/>
            </p:cNvSpPr>
            <p:nvPr/>
          </p:nvSpPr>
          <p:spPr bwMode="gray">
            <a:xfrm rot="57574519">
              <a:off x="1724" y="2648"/>
              <a:ext cx="751" cy="663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141321" name="AutoShape 9"/>
            <p:cNvSpPr>
              <a:spLocks noChangeArrowheads="1"/>
            </p:cNvSpPr>
            <p:nvPr/>
          </p:nvSpPr>
          <p:spPr bwMode="gray">
            <a:xfrm rot="17985330">
              <a:off x="1727" y="1673"/>
              <a:ext cx="752" cy="663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2147" y="3385"/>
              <a:ext cx="745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2114541" y="5286375"/>
            <a:ext cx="95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1C1C1C"/>
                </a:solidFill>
              </a:rPr>
              <a:t>OutPut</a:t>
            </a:r>
            <a:endParaRPr lang="en-US" b="1" dirty="0">
              <a:solidFill>
                <a:srgbClr val="1C1C1C"/>
              </a:solidFill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1441330" y="3135313"/>
            <a:ext cx="744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1C1C1C"/>
                </a:solidFill>
              </a:rPr>
              <a:t>InPu</a:t>
            </a:r>
            <a:r>
              <a:rPr lang="en-US" sz="1400" b="1" dirty="0" smtClean="0">
                <a:solidFill>
                  <a:srgbClr val="1C1C1C"/>
                </a:solidFill>
              </a:rPr>
              <a:t>t</a:t>
            </a:r>
            <a:endParaRPr lang="en-US" sz="1400" b="1" dirty="0">
              <a:solidFill>
                <a:srgbClr val="1C1C1C"/>
              </a:solidFill>
            </a:endParaRP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771525" y="4556125"/>
            <a:ext cx="1258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vi-VN" b="1" spc="-5" dirty="0" smtClean="0">
                <a:latin typeface="Times New Roman"/>
                <a:cs typeface="Times New Roman"/>
              </a:rPr>
              <a:t>Số </a:t>
            </a:r>
            <a:r>
              <a:rPr lang="vi-VN" b="1" spc="-10" dirty="0" smtClean="0">
                <a:latin typeface="Times New Roman"/>
                <a:cs typeface="Times New Roman"/>
              </a:rPr>
              <a:t>cụm:</a:t>
            </a:r>
            <a:r>
              <a:rPr lang="vi-VN" b="1" spc="30" dirty="0" smtClean="0">
                <a:latin typeface="Times New Roman"/>
                <a:cs typeface="Times New Roman"/>
              </a:rPr>
              <a:t> </a:t>
            </a:r>
            <a:r>
              <a:rPr lang="vi-VN" b="1" dirty="0" smtClean="0">
                <a:latin typeface="Times New Roman"/>
                <a:cs typeface="Times New Roman"/>
              </a:rPr>
              <a:t>K</a:t>
            </a:r>
            <a:endParaRPr lang="vi-VN" b="1" dirty="0">
              <a:latin typeface="Times New Roman"/>
              <a:cs typeface="Times New Roman"/>
            </a:endParaRP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6800433" y="4367776"/>
            <a:ext cx="2505173" cy="139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11150" marR="30480" indent="-273050">
              <a:lnSpc>
                <a:spcPct val="113500"/>
              </a:lnSpc>
              <a:spcBef>
                <a:spcPts val="100"/>
              </a:spcBef>
            </a:pPr>
            <a:r>
              <a:rPr lang="vi-VN" b="1" spc="-5" dirty="0" smtClean="0">
                <a:latin typeface="Times New Roman"/>
                <a:cs typeface="Times New Roman"/>
              </a:rPr>
              <a:t>Các cụm </a:t>
            </a:r>
            <a:r>
              <a:rPr lang="vi-VN" b="1" spc="-80" dirty="0" smtClean="0">
                <a:latin typeface="Times New Roman"/>
                <a:cs typeface="Times New Roman"/>
              </a:rPr>
              <a:t>C</a:t>
            </a:r>
            <a:r>
              <a:rPr lang="vi-VN" b="1" spc="-120" baseline="-23809" dirty="0" smtClean="0">
                <a:latin typeface="Times New Roman"/>
                <a:cs typeface="Times New Roman"/>
              </a:rPr>
              <a:t>i </a:t>
            </a:r>
            <a:r>
              <a:rPr lang="vi-VN" b="1" dirty="0" smtClean="0">
                <a:latin typeface="Times New Roman"/>
                <a:cs typeface="Times New Roman"/>
              </a:rPr>
              <a:t>( i = 1 ÷ </a:t>
            </a:r>
            <a:r>
              <a:rPr lang="vi-VN" b="1" spc="-5" dirty="0" smtClean="0">
                <a:latin typeface="Times New Roman"/>
                <a:cs typeface="Times New Roman"/>
              </a:rPr>
              <a:t>K) </a:t>
            </a:r>
          </a:p>
          <a:p>
            <a:pPr marL="311150" marR="30480" indent="-273050">
              <a:lnSpc>
                <a:spcPct val="113500"/>
              </a:lnSpc>
              <a:spcBef>
                <a:spcPts val="100"/>
              </a:spcBef>
            </a:pPr>
            <a:r>
              <a:rPr lang="vi-VN" b="1" dirty="0" smtClean="0">
                <a:latin typeface="Times New Roman"/>
                <a:cs typeface="Times New Roman"/>
              </a:rPr>
              <a:t>tách rời và hàm</a:t>
            </a:r>
          </a:p>
          <a:p>
            <a:pPr marL="311150" marR="30480" indent="-273050">
              <a:lnSpc>
                <a:spcPct val="113500"/>
              </a:lnSpc>
              <a:spcBef>
                <a:spcPts val="100"/>
              </a:spcBef>
            </a:pPr>
            <a:r>
              <a:rPr lang="vi-VN" b="1" dirty="0" smtClean="0">
                <a:latin typeface="Times New Roman"/>
                <a:cs typeface="Times New Roman"/>
              </a:rPr>
              <a:t> tiêu chuẩn E đạt </a:t>
            </a:r>
          </a:p>
          <a:p>
            <a:pPr marL="311150" marR="30480" indent="-273050">
              <a:lnSpc>
                <a:spcPct val="113500"/>
              </a:lnSpc>
              <a:spcBef>
                <a:spcPts val="100"/>
              </a:spcBef>
            </a:pPr>
            <a:r>
              <a:rPr lang="vi-VN" b="1" dirty="0" smtClean="0">
                <a:latin typeface="Times New Roman"/>
                <a:cs typeface="Times New Roman"/>
              </a:rPr>
              <a:t> giá trị tối</a:t>
            </a:r>
            <a:r>
              <a:rPr lang="vi-VN" b="1" spc="-5" dirty="0" smtClean="0">
                <a:latin typeface="Times New Roman"/>
                <a:cs typeface="Times New Roman"/>
              </a:rPr>
              <a:t> </a:t>
            </a:r>
            <a:r>
              <a:rPr lang="vi-VN" b="1" dirty="0" smtClean="0">
                <a:latin typeface="Times New Roman"/>
                <a:cs typeface="Times New Roman"/>
              </a:rPr>
              <a:t>thiểu.</a:t>
            </a:r>
            <a:endParaRPr lang="vi-VN" b="1" dirty="0">
              <a:latin typeface="Times New Roman"/>
              <a:cs typeface="Times New Roman"/>
            </a:endParaRP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5263666" y="2276872"/>
            <a:ext cx="334078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C1C1C"/>
                </a:solidFill>
              </a:rPr>
              <a:t>Tập các đối tượng</a:t>
            </a:r>
          </a:p>
          <a:p>
            <a:pPr algn="ctr"/>
            <a:r>
              <a:rPr lang="vi-VN" sz="1400" b="1" dirty="0" smtClean="0">
                <a:latin typeface="Times New Roman"/>
                <a:cs typeface="Times New Roman"/>
              </a:rPr>
              <a:t>X = </a:t>
            </a:r>
            <a:r>
              <a:rPr lang="vi-VN" sz="1400" b="1" spc="-5" dirty="0" smtClean="0">
                <a:latin typeface="Times New Roman"/>
                <a:cs typeface="Times New Roman"/>
              </a:rPr>
              <a:t>{x </a:t>
            </a:r>
            <a:r>
              <a:rPr lang="vi-VN" sz="1400" b="1" dirty="0" smtClean="0">
                <a:latin typeface="Times New Roman"/>
                <a:cs typeface="Times New Roman"/>
              </a:rPr>
              <a:t>| i = 1, 2, …,</a:t>
            </a:r>
            <a:r>
              <a:rPr lang="vi-VN" sz="1400" b="1" spc="-420" dirty="0" smtClean="0">
                <a:latin typeface="Times New Roman"/>
                <a:cs typeface="Times New Roman"/>
              </a:rPr>
              <a:t> </a:t>
            </a:r>
            <a:r>
              <a:rPr lang="vi-VN" sz="1400" b="1" spc="-5" dirty="0" smtClean="0">
                <a:latin typeface="Times New Roman"/>
                <a:cs typeface="Times New Roman"/>
              </a:rPr>
              <a:t>N},</a:t>
            </a:r>
            <a:endParaRPr lang="vi-VN" sz="1400" b="1" dirty="0" smtClean="0">
              <a:latin typeface="Times New Roman"/>
              <a:cs typeface="Times New Roman"/>
            </a:endParaRPr>
          </a:p>
          <a:p>
            <a:pPr algn="ctr"/>
            <a:endParaRPr lang="en-US" sz="1400" dirty="0">
              <a:solidFill>
                <a:srgbClr val="1C1C1C"/>
              </a:solidFill>
            </a:endParaRP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gray">
          <a:xfrm>
            <a:off x="3563938" y="3081338"/>
            <a:ext cx="2093912" cy="1811337"/>
          </a:xfrm>
          <a:prstGeom prst="hexagon">
            <a:avLst>
              <a:gd name="adj" fmla="val 28900"/>
              <a:gd name="vf" fmla="val 115470"/>
            </a:avLst>
          </a:prstGeom>
          <a:solidFill>
            <a:srgbClr val="C0C0C0">
              <a:alpha val="0"/>
            </a:srgbClr>
          </a:solidFill>
          <a:ln w="9525" algn="ctr">
            <a:miter lim="800000"/>
            <a:headEnd/>
            <a:tailEnd/>
          </a:ln>
          <a:effectLst/>
          <a:scene3d>
            <a:camera prst="legacyPerspectiveFron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0C0C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>
            <a:off x="3333750" y="5457825"/>
            <a:ext cx="1228725" cy="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 flipH="1">
            <a:off x="4668838" y="2451100"/>
            <a:ext cx="1228725" cy="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3525838" y="3819525"/>
            <a:ext cx="2112962" cy="62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1C1C1C"/>
                </a:solidFill>
              </a:rPr>
              <a:t>Phát biểu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1C1C1C"/>
                </a:solidFill>
              </a:rPr>
              <a:t>Bài toán</a:t>
            </a:r>
            <a:endParaRPr lang="en-US" sz="2000" b="1" dirty="0">
              <a:solidFill>
                <a:srgbClr val="1C1C1C"/>
              </a:solidFill>
            </a:endParaRPr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2255838" y="3286125"/>
            <a:ext cx="1228725" cy="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2255838" y="4705350"/>
            <a:ext cx="1228725" cy="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1336" name="Line 24"/>
          <p:cNvSpPr>
            <a:spLocks noChangeShapeType="1"/>
          </p:cNvSpPr>
          <p:nvPr/>
        </p:nvSpPr>
        <p:spPr bwMode="auto">
          <a:xfrm flipH="1" flipV="1">
            <a:off x="5897562" y="4675188"/>
            <a:ext cx="906685" cy="30162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0" name="object 11"/>
          <p:cNvSpPr txBox="1"/>
          <p:nvPr/>
        </p:nvSpPr>
        <p:spPr>
          <a:xfrm>
            <a:off x="7792720" y="2322660"/>
            <a:ext cx="135128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31165" algn="l"/>
              </a:tabLst>
            </a:pPr>
            <a:r>
              <a:rPr sz="3200" b="1" i="1" spc="265" dirty="0">
                <a:latin typeface="Times New Roman"/>
                <a:cs typeface="Times New Roman"/>
              </a:rPr>
              <a:t>x	</a:t>
            </a:r>
            <a:r>
              <a:rPr sz="3200" b="1" spc="585" dirty="0">
                <a:latin typeface="Symbol"/>
                <a:cs typeface="Symbol"/>
              </a:rPr>
              <a:t></a:t>
            </a:r>
            <a:r>
              <a:rPr sz="3200" b="1" i="1" spc="585" dirty="0">
                <a:latin typeface="Times New Roman"/>
                <a:cs typeface="Times New Roman"/>
              </a:rPr>
              <a:t>R</a:t>
            </a:r>
            <a:r>
              <a:rPr sz="2775" b="1" i="1" spc="877" baseline="43543" dirty="0">
                <a:latin typeface="Times New Roman"/>
                <a:cs typeface="Times New Roman"/>
              </a:rPr>
              <a:t>d</a:t>
            </a:r>
            <a:endParaRPr sz="2775" b="1" baseline="43543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36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3" grpId="0"/>
      <p:bldP spid="141324" grpId="0"/>
      <p:bldP spid="141325" grpId="0"/>
      <p:bldP spid="141327" grpId="0"/>
      <p:bldP spid="141328" grpId="0"/>
    </p:bldLst>
  </p:timing>
</p:sld>
</file>

<file path=ppt/theme/theme1.xml><?xml version="1.0" encoding="utf-8"?>
<a:theme xmlns:a="http://schemas.openxmlformats.org/drawingml/2006/main" name="222TGp_think_light_flash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222TGp_think_light_flash</Template>
  <TotalTime>164</TotalTime>
  <Words>1012</Words>
  <Application>Microsoft Office PowerPoint</Application>
  <PresentationFormat>On-screen Show (4:3)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Verdana</vt:lpstr>
      <vt:lpstr>Wingdings</vt:lpstr>
      <vt:lpstr>222TGp_think_light_flash</vt:lpstr>
      <vt:lpstr>BÁO CÁO MÔN HỌC THUẬT TOÁN K-MEAN</vt:lpstr>
      <vt:lpstr>Nội Dung Báo Cáo</vt:lpstr>
      <vt:lpstr>1.Phân Cụm</vt:lpstr>
      <vt:lpstr>1. Phân Cụm</vt:lpstr>
      <vt:lpstr>1.Phân Cụm</vt:lpstr>
      <vt:lpstr>1.Phân Cụm</vt:lpstr>
      <vt:lpstr>1.Phân Cụm</vt:lpstr>
      <vt:lpstr>Phân Cụm Phân Hoạch</vt:lpstr>
      <vt:lpstr>2. Thuật Toán K-mean</vt:lpstr>
      <vt:lpstr>Khái quát về thuật toán</vt:lpstr>
      <vt:lpstr>Khái quát về thuật toán</vt:lpstr>
      <vt:lpstr>Các bước của thuật toán</vt:lpstr>
      <vt:lpstr>Các bước của thuật toán</vt:lpstr>
      <vt:lpstr>Ví dụ</vt:lpstr>
      <vt:lpstr>PowerPoint Presentation</vt:lpstr>
      <vt:lpstr>PowerPoint Presentation</vt:lpstr>
      <vt:lpstr>PowerPoint Presentation</vt:lpstr>
      <vt:lpstr>Bướ c 4-3: Lặp lại bước 2</vt:lpstr>
      <vt:lpstr>Bướ c 4 -2: Lặp lại bước 3</vt:lpstr>
      <vt:lpstr>Bướ c 4-3: Lặp lại bước 2</vt:lpstr>
      <vt:lpstr>3 Ứng dụng thuật toán</vt:lpstr>
      <vt:lpstr>PowerPoint Presentation</vt:lpstr>
    </vt:vector>
  </TitlesOfParts>
  <Company>00000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HỌC THUẬT TOÁN K-MEAN</dc:title>
  <dc:creator>MAYTINH</dc:creator>
  <cp:lastModifiedBy>MAYTINH</cp:lastModifiedBy>
  <cp:revision>16</cp:revision>
  <dcterms:created xsi:type="dcterms:W3CDTF">2020-05-21T06:07:40Z</dcterms:created>
  <dcterms:modified xsi:type="dcterms:W3CDTF">2020-05-21T08:52:04Z</dcterms:modified>
</cp:coreProperties>
</file>