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0" r:id="rId3"/>
    <p:sldId id="286" r:id="rId4"/>
    <p:sldId id="285" r:id="rId5"/>
    <p:sldId id="287" r:id="rId6"/>
    <p:sldId id="269" r:id="rId7"/>
    <p:sldId id="270" r:id="rId8"/>
    <p:sldId id="288" r:id="rId9"/>
    <p:sldId id="271" r:id="rId10"/>
    <p:sldId id="289" r:id="rId11"/>
    <p:sldId id="274" r:id="rId12"/>
    <p:sldId id="290" r:id="rId13"/>
    <p:sldId id="272" r:id="rId14"/>
    <p:sldId id="291" r:id="rId15"/>
    <p:sldId id="275" r:id="rId16"/>
    <p:sldId id="276" r:id="rId17"/>
    <p:sldId id="279" r:id="rId18"/>
    <p:sldId id="277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D5FF"/>
    <a:srgbClr val="88E3FF"/>
    <a:srgbClr val="00A3D5"/>
    <a:srgbClr val="3CB7C6"/>
    <a:srgbClr val="04E4FC"/>
    <a:srgbClr val="66BFDC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128" autoAdjust="0"/>
  </p:normalViewPr>
  <p:slideViewPr>
    <p:cSldViewPr snapToGrid="0">
      <p:cViewPr>
        <p:scale>
          <a:sx n="67" d="100"/>
          <a:sy n="67" d="100"/>
        </p:scale>
        <p:origin x="-876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90F8E-1082-43C9-B167-C1D84B9720D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3C08-B873-4707-96FA-72A8DD06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3C08-B873-4707-96FA-72A8DD068F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60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074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3C08-B873-4707-96FA-72A8DD068F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85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897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3C08-B873-4707-96FA-72A8DD068F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71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3C08-B873-4707-96FA-72A8DD068F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47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3C08-B873-4707-96FA-72A8DD068F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93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3C08-B873-4707-96FA-72A8DD068F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3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553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74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756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3C08-B873-4707-96FA-72A8DD068F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27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3C08-B873-4707-96FA-72A8DD068F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37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53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3C08-B873-4707-96FA-72A8DD068F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21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43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3C08-B873-4707-96FA-72A8DD068F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5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DAF-4DA8-45FF-AC64-2D86E042A34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92B-8DE7-4840-8677-1642E07F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DAF-4DA8-45FF-AC64-2D86E042A34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92B-8DE7-4840-8677-1642E07F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6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DAF-4DA8-45FF-AC64-2D86E042A34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92B-8DE7-4840-8677-1642E07F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5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DAF-4DA8-45FF-AC64-2D86E042A34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92B-8DE7-4840-8677-1642E07F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4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DAF-4DA8-45FF-AC64-2D86E042A34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92B-8DE7-4840-8677-1642E07F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DAF-4DA8-45FF-AC64-2D86E042A34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92B-8DE7-4840-8677-1642E07F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DAF-4DA8-45FF-AC64-2D86E042A34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92B-8DE7-4840-8677-1642E07F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DAF-4DA8-45FF-AC64-2D86E042A34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92B-8DE7-4840-8677-1642E07F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5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DAF-4DA8-45FF-AC64-2D86E042A34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92B-8DE7-4840-8677-1642E07F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3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DAF-4DA8-45FF-AC64-2D86E042A34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92B-8DE7-4840-8677-1642E07F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DAF-4DA8-45FF-AC64-2D86E042A34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92B-8DE7-4840-8677-1642E07F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1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C3DAF-4DA8-45FF-AC64-2D86E042A34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F92B-8DE7-4840-8677-1642E07F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3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is.net.vn/forums/p/389/683.asp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任意多边形: 形状 3">
            <a:extLst>
              <a:ext uri="{FF2B5EF4-FFF2-40B4-BE49-F238E27FC236}">
                <a16:creationId xmlns="" xmlns:a16="http://schemas.microsoft.com/office/drawing/2014/main" id="{22D65E14-9AD2-4BA4-82C9-188E1FAD3806}"/>
              </a:ext>
            </a:extLst>
          </p:cNvPr>
          <p:cNvSpPr/>
          <p:nvPr/>
        </p:nvSpPr>
        <p:spPr>
          <a:xfrm>
            <a:off x="6150584" y="1808796"/>
            <a:ext cx="3893820" cy="1193483"/>
          </a:xfrm>
          <a:custGeom>
            <a:avLst/>
            <a:gdLst>
              <a:gd name="connsiteX0" fmla="*/ 0 w 3893820"/>
              <a:gd name="connsiteY0" fmla="*/ 0 h 1188720"/>
              <a:gd name="connsiteX1" fmla="*/ 259080 w 3893820"/>
              <a:gd name="connsiteY1" fmla="*/ 0 h 1188720"/>
              <a:gd name="connsiteX2" fmla="*/ 982980 w 3893820"/>
              <a:gd name="connsiteY2" fmla="*/ 731520 h 1188720"/>
              <a:gd name="connsiteX3" fmla="*/ 3444240 w 3893820"/>
              <a:gd name="connsiteY3" fmla="*/ 731520 h 1188720"/>
              <a:gd name="connsiteX4" fmla="*/ 3893820 w 3893820"/>
              <a:gd name="connsiteY4" fmla="*/ 1188720 h 1188720"/>
              <a:gd name="connsiteX5" fmla="*/ 1226820 w 3893820"/>
              <a:gd name="connsiteY5" fmla="*/ 1188720 h 1188720"/>
              <a:gd name="connsiteX6" fmla="*/ 0 w 3893820"/>
              <a:gd name="connsiteY6" fmla="*/ 0 h 1188720"/>
              <a:gd name="connsiteX0" fmla="*/ 0 w 3893820"/>
              <a:gd name="connsiteY0" fmla="*/ 4763 h 1193483"/>
              <a:gd name="connsiteX1" fmla="*/ 216218 w 3893820"/>
              <a:gd name="connsiteY1" fmla="*/ 0 h 1193483"/>
              <a:gd name="connsiteX2" fmla="*/ 982980 w 3893820"/>
              <a:gd name="connsiteY2" fmla="*/ 736283 h 1193483"/>
              <a:gd name="connsiteX3" fmla="*/ 3444240 w 3893820"/>
              <a:gd name="connsiteY3" fmla="*/ 736283 h 1193483"/>
              <a:gd name="connsiteX4" fmla="*/ 3893820 w 3893820"/>
              <a:gd name="connsiteY4" fmla="*/ 1193483 h 1193483"/>
              <a:gd name="connsiteX5" fmla="*/ 1226820 w 3893820"/>
              <a:gd name="connsiteY5" fmla="*/ 1193483 h 1193483"/>
              <a:gd name="connsiteX6" fmla="*/ 0 w 3893820"/>
              <a:gd name="connsiteY6" fmla="*/ 4763 h 11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3820" h="1193483">
                <a:moveTo>
                  <a:pt x="0" y="4763"/>
                </a:moveTo>
                <a:lnTo>
                  <a:pt x="216218" y="0"/>
                </a:lnTo>
                <a:lnTo>
                  <a:pt x="982980" y="736283"/>
                </a:lnTo>
                <a:lnTo>
                  <a:pt x="3444240" y="736283"/>
                </a:lnTo>
                <a:lnTo>
                  <a:pt x="3893820" y="1193483"/>
                </a:lnTo>
                <a:lnTo>
                  <a:pt x="1226820" y="1193483"/>
                </a:lnTo>
                <a:lnTo>
                  <a:pt x="0" y="4763"/>
                </a:lnTo>
                <a:close/>
              </a:path>
            </a:pathLst>
          </a:custGeom>
          <a:solidFill>
            <a:srgbClr val="4DD5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  <p:grpSp>
        <p:nvGrpSpPr>
          <p:cNvPr id="145" name="组合 26">
            <a:extLst>
              <a:ext uri="{FF2B5EF4-FFF2-40B4-BE49-F238E27FC236}">
                <a16:creationId xmlns="" xmlns:a16="http://schemas.microsoft.com/office/drawing/2014/main" id="{21B61B1F-7269-4A93-B23D-F03DCE11EC60}"/>
              </a:ext>
            </a:extLst>
          </p:cNvPr>
          <p:cNvGrpSpPr/>
          <p:nvPr/>
        </p:nvGrpSpPr>
        <p:grpSpPr>
          <a:xfrm>
            <a:off x="6799813" y="1899263"/>
            <a:ext cx="1520752" cy="417420"/>
            <a:chOff x="6799813" y="1899263"/>
            <a:chExt cx="1520752" cy="4174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46" name="直接连接符 6">
              <a:extLst>
                <a:ext uri="{FF2B5EF4-FFF2-40B4-BE49-F238E27FC236}">
                  <a16:creationId xmlns="" xmlns:a16="http://schemas.microsoft.com/office/drawing/2014/main" id="{A43D720C-4000-4695-A515-A3A38D55AC5C}"/>
                </a:ext>
              </a:extLst>
            </p:cNvPr>
            <p:cNvCxnSpPr>
              <a:cxnSpLocks/>
            </p:cNvCxnSpPr>
            <p:nvPr/>
          </p:nvCxnSpPr>
          <p:spPr>
            <a:xfrm>
              <a:off x="7129377" y="2200729"/>
              <a:ext cx="1074823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47" name="直接连接符 9">
              <a:extLst>
                <a:ext uri="{FF2B5EF4-FFF2-40B4-BE49-F238E27FC236}">
                  <a16:creationId xmlns="" xmlns:a16="http://schemas.microsoft.com/office/drawing/2014/main" id="{A752EE5B-0B9C-42C7-A37E-96F0E3A2D983}"/>
                </a:ext>
              </a:extLst>
            </p:cNvPr>
            <p:cNvCxnSpPr>
              <a:cxnSpLocks/>
            </p:cNvCxnSpPr>
            <p:nvPr/>
          </p:nvCxnSpPr>
          <p:spPr>
            <a:xfrm>
              <a:off x="6799813" y="1899263"/>
              <a:ext cx="341947" cy="30860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48" name="椭圆 18">
              <a:extLst>
                <a:ext uri="{FF2B5EF4-FFF2-40B4-BE49-F238E27FC236}">
                  <a16:creationId xmlns="" xmlns:a16="http://schemas.microsoft.com/office/drawing/2014/main" id="{452AF17E-6195-4C2E-A7CB-B6F832909D9D}"/>
                </a:ext>
              </a:extLst>
            </p:cNvPr>
            <p:cNvSpPr/>
            <p:nvPr/>
          </p:nvSpPr>
          <p:spPr>
            <a:xfrm>
              <a:off x="8158565" y="2154683"/>
              <a:ext cx="162000" cy="162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149" name="PA-文本框 19">
            <a:extLst>
              <a:ext uri="{FF2B5EF4-FFF2-40B4-BE49-F238E27FC236}">
                <a16:creationId xmlns="" xmlns:a16="http://schemas.microsoft.com/office/drawing/2014/main" id="{8C5C212B-7E2D-4640-8339-27460E8964F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856620" y="1237543"/>
            <a:ext cx="31949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CN" sz="8000" b="1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rPr>
              <a:t>2020</a:t>
            </a:r>
            <a:endParaRPr lang="en-US" altLang="zh-CN" sz="8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  <p:grpSp>
        <p:nvGrpSpPr>
          <p:cNvPr id="150" name="组合 12">
            <a:extLst>
              <a:ext uri="{FF2B5EF4-FFF2-40B4-BE49-F238E27FC236}">
                <a16:creationId xmlns="" xmlns:a16="http://schemas.microsoft.com/office/drawing/2014/main" id="{63192C83-13EA-41F4-9B08-9D42B93949E0}"/>
              </a:ext>
            </a:extLst>
          </p:cNvPr>
          <p:cNvGrpSpPr/>
          <p:nvPr/>
        </p:nvGrpSpPr>
        <p:grpSpPr>
          <a:xfrm>
            <a:off x="-88901" y="881061"/>
            <a:ext cx="11668201" cy="673419"/>
            <a:chOff x="-88901" y="881061"/>
            <a:chExt cx="11668201" cy="673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51" name="直接连接符 5">
              <a:extLst>
                <a:ext uri="{FF2B5EF4-FFF2-40B4-BE49-F238E27FC236}">
                  <a16:creationId xmlns="" xmlns:a16="http://schemas.microsoft.com/office/drawing/2014/main" id="{71B9F282-503D-40B6-B72B-0D67C39766F9}"/>
                </a:ext>
              </a:extLst>
            </p:cNvPr>
            <p:cNvCxnSpPr>
              <a:cxnSpLocks/>
            </p:cNvCxnSpPr>
            <p:nvPr/>
          </p:nvCxnSpPr>
          <p:spPr>
            <a:xfrm>
              <a:off x="-88901" y="1554480"/>
              <a:ext cx="710692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52" name="直接连接符 40">
              <a:extLst>
                <a:ext uri="{FF2B5EF4-FFF2-40B4-BE49-F238E27FC236}">
                  <a16:creationId xmlns="" xmlns:a16="http://schemas.microsoft.com/office/drawing/2014/main" id="{5EFA7845-9D45-4C1C-A923-7EC6A0B6152F}"/>
                </a:ext>
              </a:extLst>
            </p:cNvPr>
            <p:cNvCxnSpPr>
              <a:cxnSpLocks/>
            </p:cNvCxnSpPr>
            <p:nvPr/>
          </p:nvCxnSpPr>
          <p:spPr>
            <a:xfrm>
              <a:off x="7565384" y="961068"/>
              <a:ext cx="385191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53" name="直接连接符 41">
              <a:extLst>
                <a:ext uri="{FF2B5EF4-FFF2-40B4-BE49-F238E27FC236}">
                  <a16:creationId xmlns="" xmlns:a16="http://schemas.microsoft.com/office/drawing/2014/main" id="{5BE7ECD2-E012-41CE-A52F-465E90801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7159" y="956306"/>
              <a:ext cx="587751" cy="59340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54" name="椭圆 43">
              <a:extLst>
                <a:ext uri="{FF2B5EF4-FFF2-40B4-BE49-F238E27FC236}">
                  <a16:creationId xmlns="" xmlns:a16="http://schemas.microsoft.com/office/drawing/2014/main" id="{2BA81B46-78D6-4522-973C-1B970CF1410E}"/>
                </a:ext>
              </a:extLst>
            </p:cNvPr>
            <p:cNvSpPr/>
            <p:nvPr/>
          </p:nvSpPr>
          <p:spPr>
            <a:xfrm>
              <a:off x="11417300" y="881061"/>
              <a:ext cx="162000" cy="162000"/>
            </a:xfrm>
            <a:prstGeom prst="ellipse">
              <a:avLst/>
            </a:prstGeom>
            <a:solidFill>
              <a:srgbClr val="00A3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55" name="组合 15">
            <a:extLst>
              <a:ext uri="{FF2B5EF4-FFF2-40B4-BE49-F238E27FC236}">
                <a16:creationId xmlns="" xmlns:a16="http://schemas.microsoft.com/office/drawing/2014/main" id="{3C9D3E78-C5AB-405B-B28C-3F008485D818}"/>
              </a:ext>
            </a:extLst>
          </p:cNvPr>
          <p:cNvGrpSpPr/>
          <p:nvPr/>
        </p:nvGrpSpPr>
        <p:grpSpPr>
          <a:xfrm>
            <a:off x="-9920" y="456477"/>
            <a:ext cx="2067129" cy="162000"/>
            <a:chOff x="-9920" y="456477"/>
            <a:chExt cx="2067129" cy="162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56" name="直接连接符 45">
              <a:extLst>
                <a:ext uri="{FF2B5EF4-FFF2-40B4-BE49-F238E27FC236}">
                  <a16:creationId xmlns="" xmlns:a16="http://schemas.microsoft.com/office/drawing/2014/main" id="{10AB04B8-D16E-4D56-A10B-6650E89396EF}"/>
                </a:ext>
              </a:extLst>
            </p:cNvPr>
            <p:cNvCxnSpPr>
              <a:cxnSpLocks/>
            </p:cNvCxnSpPr>
            <p:nvPr/>
          </p:nvCxnSpPr>
          <p:spPr>
            <a:xfrm>
              <a:off x="-9920" y="543580"/>
              <a:ext cx="1905129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57" name="椭圆 46">
              <a:extLst>
                <a:ext uri="{FF2B5EF4-FFF2-40B4-BE49-F238E27FC236}">
                  <a16:creationId xmlns="" xmlns:a16="http://schemas.microsoft.com/office/drawing/2014/main" id="{EC7E1437-6EAC-456C-99DD-33F873D00AE3}"/>
                </a:ext>
              </a:extLst>
            </p:cNvPr>
            <p:cNvSpPr/>
            <p:nvPr/>
          </p:nvSpPr>
          <p:spPr>
            <a:xfrm>
              <a:off x="1895209" y="456477"/>
              <a:ext cx="162000" cy="162000"/>
            </a:xfrm>
            <a:prstGeom prst="ellipse">
              <a:avLst/>
            </a:prstGeom>
            <a:solidFill>
              <a:srgbClr val="00A3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58" name="组合 17">
            <a:extLst>
              <a:ext uri="{FF2B5EF4-FFF2-40B4-BE49-F238E27FC236}">
                <a16:creationId xmlns="" xmlns:a16="http://schemas.microsoft.com/office/drawing/2014/main" id="{BC852A53-E1AB-4BC6-AFAD-060E93C39620}"/>
              </a:ext>
            </a:extLst>
          </p:cNvPr>
          <p:cNvGrpSpPr/>
          <p:nvPr/>
        </p:nvGrpSpPr>
        <p:grpSpPr>
          <a:xfrm>
            <a:off x="1905129" y="902499"/>
            <a:ext cx="2052615" cy="162000"/>
            <a:chOff x="1905129" y="902499"/>
            <a:chExt cx="2052615" cy="162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59" name="直接连接符 48">
              <a:extLst>
                <a:ext uri="{FF2B5EF4-FFF2-40B4-BE49-F238E27FC236}">
                  <a16:creationId xmlns="" xmlns:a16="http://schemas.microsoft.com/office/drawing/2014/main" id="{81146549-4181-46BE-AF42-16A840A2ECA9}"/>
                </a:ext>
              </a:extLst>
            </p:cNvPr>
            <p:cNvCxnSpPr>
              <a:cxnSpLocks/>
            </p:cNvCxnSpPr>
            <p:nvPr/>
          </p:nvCxnSpPr>
          <p:spPr>
            <a:xfrm>
              <a:off x="1905129" y="971680"/>
              <a:ext cx="1905129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60" name="椭圆 49">
              <a:extLst>
                <a:ext uri="{FF2B5EF4-FFF2-40B4-BE49-F238E27FC236}">
                  <a16:creationId xmlns="" xmlns:a16="http://schemas.microsoft.com/office/drawing/2014/main" id="{57AFFA51-7ECD-42E1-8D79-C9ECF40F523F}"/>
                </a:ext>
              </a:extLst>
            </p:cNvPr>
            <p:cNvSpPr/>
            <p:nvPr/>
          </p:nvSpPr>
          <p:spPr>
            <a:xfrm>
              <a:off x="3795744" y="902499"/>
              <a:ext cx="162000" cy="162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61" name="组合 24">
            <a:extLst>
              <a:ext uri="{FF2B5EF4-FFF2-40B4-BE49-F238E27FC236}">
                <a16:creationId xmlns="" xmlns:a16="http://schemas.microsoft.com/office/drawing/2014/main" id="{5928EFD5-C751-4396-9D40-E355B10DD080}"/>
              </a:ext>
            </a:extLst>
          </p:cNvPr>
          <p:cNvGrpSpPr/>
          <p:nvPr/>
        </p:nvGrpSpPr>
        <p:grpSpPr>
          <a:xfrm>
            <a:off x="0" y="6171292"/>
            <a:ext cx="2067129" cy="162000"/>
            <a:chOff x="0" y="6171292"/>
            <a:chExt cx="2067129" cy="162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62" name="直接连接符 50">
              <a:extLst>
                <a:ext uri="{FF2B5EF4-FFF2-40B4-BE49-F238E27FC236}">
                  <a16:creationId xmlns="" xmlns:a16="http://schemas.microsoft.com/office/drawing/2014/main" id="{9D7AA853-2DF4-4CD3-A150-8EFE5124BD2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255456"/>
              <a:ext cx="1905129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63" name="椭圆 51">
              <a:extLst>
                <a:ext uri="{FF2B5EF4-FFF2-40B4-BE49-F238E27FC236}">
                  <a16:creationId xmlns="" xmlns:a16="http://schemas.microsoft.com/office/drawing/2014/main" id="{9A2C40E2-E1EC-465D-A816-FCF6597B7883}"/>
                </a:ext>
              </a:extLst>
            </p:cNvPr>
            <p:cNvSpPr/>
            <p:nvPr/>
          </p:nvSpPr>
          <p:spPr>
            <a:xfrm>
              <a:off x="1905129" y="6171292"/>
              <a:ext cx="162000" cy="162000"/>
            </a:xfrm>
            <a:prstGeom prst="ellipse">
              <a:avLst/>
            </a:prstGeom>
            <a:solidFill>
              <a:srgbClr val="00A3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64" name="组合 23">
            <a:extLst>
              <a:ext uri="{FF2B5EF4-FFF2-40B4-BE49-F238E27FC236}">
                <a16:creationId xmlns="" xmlns:a16="http://schemas.microsoft.com/office/drawing/2014/main" id="{022BE8A2-D358-4E00-B46D-E9A7A71AF8F9}"/>
              </a:ext>
            </a:extLst>
          </p:cNvPr>
          <p:cNvGrpSpPr/>
          <p:nvPr/>
        </p:nvGrpSpPr>
        <p:grpSpPr>
          <a:xfrm>
            <a:off x="1915049" y="5765360"/>
            <a:ext cx="2067129" cy="162000"/>
            <a:chOff x="1915049" y="5765360"/>
            <a:chExt cx="2067129" cy="162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65" name="直接连接符 52">
              <a:extLst>
                <a:ext uri="{FF2B5EF4-FFF2-40B4-BE49-F238E27FC236}">
                  <a16:creationId xmlns="" xmlns:a16="http://schemas.microsoft.com/office/drawing/2014/main" id="{C97E3AB5-AE99-4F54-9395-6ECF349BBD60}"/>
                </a:ext>
              </a:extLst>
            </p:cNvPr>
            <p:cNvCxnSpPr>
              <a:cxnSpLocks/>
            </p:cNvCxnSpPr>
            <p:nvPr/>
          </p:nvCxnSpPr>
          <p:spPr>
            <a:xfrm>
              <a:off x="1915049" y="5849524"/>
              <a:ext cx="1905129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66" name="椭圆 53">
              <a:extLst>
                <a:ext uri="{FF2B5EF4-FFF2-40B4-BE49-F238E27FC236}">
                  <a16:creationId xmlns="" xmlns:a16="http://schemas.microsoft.com/office/drawing/2014/main" id="{523D9DFE-8F78-4E8A-912C-C68661B2F8E1}"/>
                </a:ext>
              </a:extLst>
            </p:cNvPr>
            <p:cNvSpPr/>
            <p:nvPr/>
          </p:nvSpPr>
          <p:spPr>
            <a:xfrm>
              <a:off x="3820178" y="5765360"/>
              <a:ext cx="162000" cy="162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167" name="PA-文本框 54">
            <a:extLst>
              <a:ext uri="{FF2B5EF4-FFF2-40B4-BE49-F238E27FC236}">
                <a16:creationId xmlns="" xmlns:a16="http://schemas.microsoft.com/office/drawing/2014/main" id="{6CBC3398-E552-4AE8-B48E-78C30F06584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285771" y="2616317"/>
            <a:ext cx="3194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CN" sz="1600" b="1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rPr>
              <a:t>/12/05</a:t>
            </a:r>
            <a:endParaRPr lang="en-US" altLang="zh-CN" sz="16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  <p:grpSp>
        <p:nvGrpSpPr>
          <p:cNvPr id="168" name="组合 1">
            <a:extLst>
              <a:ext uri="{FF2B5EF4-FFF2-40B4-BE49-F238E27FC236}">
                <a16:creationId xmlns="" xmlns:a16="http://schemas.microsoft.com/office/drawing/2014/main" id="{839D3981-64D9-4C88-975F-2EC3A3551F82}"/>
              </a:ext>
            </a:extLst>
          </p:cNvPr>
          <p:cNvGrpSpPr/>
          <p:nvPr/>
        </p:nvGrpSpPr>
        <p:grpSpPr>
          <a:xfrm>
            <a:off x="0" y="1872812"/>
            <a:ext cx="8541719" cy="3099238"/>
            <a:chOff x="0" y="1872812"/>
            <a:chExt cx="8541719" cy="3099238"/>
          </a:xfrm>
          <a:solidFill>
            <a:srgbClr val="4DD5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9" name="矩形 2">
              <a:extLst>
                <a:ext uri="{FF2B5EF4-FFF2-40B4-BE49-F238E27FC236}">
                  <a16:creationId xmlns="" xmlns:a16="http://schemas.microsoft.com/office/drawing/2014/main" id="{5A642A36-0316-4E3C-B0C3-E8D67321485A}"/>
                </a:ext>
              </a:extLst>
            </p:cNvPr>
            <p:cNvSpPr/>
            <p:nvPr/>
          </p:nvSpPr>
          <p:spPr>
            <a:xfrm>
              <a:off x="0" y="1872812"/>
              <a:ext cx="8527057" cy="3086100"/>
            </a:xfrm>
            <a:custGeom>
              <a:avLst/>
              <a:gdLst>
                <a:gd name="connsiteX0" fmla="*/ 0 w 5905041"/>
                <a:gd name="connsiteY0" fmla="*/ 0 h 3086100"/>
                <a:gd name="connsiteX1" fmla="*/ 5905041 w 5905041"/>
                <a:gd name="connsiteY1" fmla="*/ 0 h 3086100"/>
                <a:gd name="connsiteX2" fmla="*/ 5905041 w 5905041"/>
                <a:gd name="connsiteY2" fmla="*/ 3086100 h 3086100"/>
                <a:gd name="connsiteX3" fmla="*/ 0 w 5905041"/>
                <a:gd name="connsiteY3" fmla="*/ 3086100 h 3086100"/>
                <a:gd name="connsiteX4" fmla="*/ 0 w 5905041"/>
                <a:gd name="connsiteY4" fmla="*/ 0 h 3086100"/>
                <a:gd name="connsiteX0" fmla="*/ 0 w 5905041"/>
                <a:gd name="connsiteY0" fmla="*/ 0 h 3086100"/>
                <a:gd name="connsiteX1" fmla="*/ 5905041 w 5905041"/>
                <a:gd name="connsiteY1" fmla="*/ 0 h 3086100"/>
                <a:gd name="connsiteX2" fmla="*/ 5894025 w 5905041"/>
                <a:gd name="connsiteY2" fmla="*/ 1432193 h 3086100"/>
                <a:gd name="connsiteX3" fmla="*/ 5905041 w 5905041"/>
                <a:gd name="connsiteY3" fmla="*/ 3086100 h 3086100"/>
                <a:gd name="connsiteX4" fmla="*/ 0 w 5905041"/>
                <a:gd name="connsiteY4" fmla="*/ 3086100 h 3086100"/>
                <a:gd name="connsiteX5" fmla="*/ 0 w 5905041"/>
                <a:gd name="connsiteY5" fmla="*/ 0 h 3086100"/>
                <a:gd name="connsiteX0" fmla="*/ 0 w 7469437"/>
                <a:gd name="connsiteY0" fmla="*/ 0 h 3086100"/>
                <a:gd name="connsiteX1" fmla="*/ 5905041 w 7469437"/>
                <a:gd name="connsiteY1" fmla="*/ 0 h 3086100"/>
                <a:gd name="connsiteX2" fmla="*/ 7469437 w 7469437"/>
                <a:gd name="connsiteY2" fmla="*/ 1542361 h 3086100"/>
                <a:gd name="connsiteX3" fmla="*/ 5905041 w 7469437"/>
                <a:gd name="connsiteY3" fmla="*/ 3086100 h 3086100"/>
                <a:gd name="connsiteX4" fmla="*/ 0 w 7469437"/>
                <a:gd name="connsiteY4" fmla="*/ 3086100 h 3086100"/>
                <a:gd name="connsiteX5" fmla="*/ 0 w 7469437"/>
                <a:gd name="connsiteY5" fmla="*/ 0 h 3086100"/>
                <a:gd name="connsiteX0" fmla="*/ 0 w 7469437"/>
                <a:gd name="connsiteY0" fmla="*/ 0 h 3086100"/>
                <a:gd name="connsiteX1" fmla="*/ 5905041 w 7469437"/>
                <a:gd name="connsiteY1" fmla="*/ 0 h 3086100"/>
                <a:gd name="connsiteX2" fmla="*/ 7469437 w 7469437"/>
                <a:gd name="connsiteY2" fmla="*/ 1542361 h 3086100"/>
                <a:gd name="connsiteX3" fmla="*/ 7094864 w 7469437"/>
                <a:gd name="connsiteY3" fmla="*/ 1916935 h 3086100"/>
                <a:gd name="connsiteX4" fmla="*/ 5905041 w 7469437"/>
                <a:gd name="connsiteY4" fmla="*/ 3086100 h 3086100"/>
                <a:gd name="connsiteX5" fmla="*/ 0 w 7469437"/>
                <a:gd name="connsiteY5" fmla="*/ 3086100 h 3086100"/>
                <a:gd name="connsiteX6" fmla="*/ 0 w 7469437"/>
                <a:gd name="connsiteY6" fmla="*/ 0 h 3086100"/>
                <a:gd name="connsiteX0" fmla="*/ 0 w 8527057"/>
                <a:gd name="connsiteY0" fmla="*/ 0 h 3086100"/>
                <a:gd name="connsiteX1" fmla="*/ 5905041 w 8527057"/>
                <a:gd name="connsiteY1" fmla="*/ 0 h 3086100"/>
                <a:gd name="connsiteX2" fmla="*/ 7469437 w 8527057"/>
                <a:gd name="connsiteY2" fmla="*/ 1542361 h 3086100"/>
                <a:gd name="connsiteX3" fmla="*/ 8527057 w 8527057"/>
                <a:gd name="connsiteY3" fmla="*/ 1509310 h 3086100"/>
                <a:gd name="connsiteX4" fmla="*/ 5905041 w 8527057"/>
                <a:gd name="connsiteY4" fmla="*/ 3086100 h 3086100"/>
                <a:gd name="connsiteX5" fmla="*/ 0 w 8527057"/>
                <a:gd name="connsiteY5" fmla="*/ 3086100 h 3086100"/>
                <a:gd name="connsiteX6" fmla="*/ 0 w 8527057"/>
                <a:gd name="connsiteY6" fmla="*/ 0 h 3086100"/>
                <a:gd name="connsiteX0" fmla="*/ 0 w 8527057"/>
                <a:gd name="connsiteY0" fmla="*/ 0 h 3086100"/>
                <a:gd name="connsiteX1" fmla="*/ 5905041 w 8527057"/>
                <a:gd name="connsiteY1" fmla="*/ 0 h 3086100"/>
                <a:gd name="connsiteX2" fmla="*/ 7469437 w 8527057"/>
                <a:gd name="connsiteY2" fmla="*/ 1542361 h 3086100"/>
                <a:gd name="connsiteX3" fmla="*/ 8527057 w 8527057"/>
                <a:gd name="connsiteY3" fmla="*/ 1509310 h 3086100"/>
                <a:gd name="connsiteX4" fmla="*/ 6510970 w 8527057"/>
                <a:gd name="connsiteY4" fmla="*/ 2721166 h 3086100"/>
                <a:gd name="connsiteX5" fmla="*/ 5905041 w 8527057"/>
                <a:gd name="connsiteY5" fmla="*/ 3086100 h 3086100"/>
                <a:gd name="connsiteX6" fmla="*/ 0 w 8527057"/>
                <a:gd name="connsiteY6" fmla="*/ 3086100 h 3086100"/>
                <a:gd name="connsiteX7" fmla="*/ 0 w 8527057"/>
                <a:gd name="connsiteY7" fmla="*/ 0 h 3086100"/>
                <a:gd name="connsiteX0" fmla="*/ 0 w 8527057"/>
                <a:gd name="connsiteY0" fmla="*/ 0 h 3086100"/>
                <a:gd name="connsiteX1" fmla="*/ 5905041 w 8527057"/>
                <a:gd name="connsiteY1" fmla="*/ 0 h 3086100"/>
                <a:gd name="connsiteX2" fmla="*/ 7469437 w 8527057"/>
                <a:gd name="connsiteY2" fmla="*/ 1542361 h 3086100"/>
                <a:gd name="connsiteX3" fmla="*/ 8527057 w 8527057"/>
                <a:gd name="connsiteY3" fmla="*/ 1509310 h 3086100"/>
                <a:gd name="connsiteX4" fmla="*/ 6962662 w 8527057"/>
                <a:gd name="connsiteY4" fmla="*/ 3073706 h 3086100"/>
                <a:gd name="connsiteX5" fmla="*/ 5905041 w 8527057"/>
                <a:gd name="connsiteY5" fmla="*/ 3086100 h 3086100"/>
                <a:gd name="connsiteX6" fmla="*/ 0 w 8527057"/>
                <a:gd name="connsiteY6" fmla="*/ 3086100 h 3086100"/>
                <a:gd name="connsiteX7" fmla="*/ 0 w 8527057"/>
                <a:gd name="connsiteY7" fmla="*/ 0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7057" h="3086100">
                  <a:moveTo>
                    <a:pt x="0" y="0"/>
                  </a:moveTo>
                  <a:lnTo>
                    <a:pt x="5905041" y="0"/>
                  </a:lnTo>
                  <a:lnTo>
                    <a:pt x="7469437" y="1542361"/>
                  </a:lnTo>
                  <a:lnTo>
                    <a:pt x="8527057" y="1509310"/>
                  </a:lnTo>
                  <a:lnTo>
                    <a:pt x="6962662" y="3073706"/>
                  </a:lnTo>
                  <a:lnTo>
                    <a:pt x="5905041" y="3086100"/>
                  </a:lnTo>
                  <a:lnTo>
                    <a:pt x="0" y="30861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                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170" name="矩形 2">
              <a:extLst>
                <a:ext uri="{FF2B5EF4-FFF2-40B4-BE49-F238E27FC236}">
                  <a16:creationId xmlns="" xmlns:a16="http://schemas.microsoft.com/office/drawing/2014/main" id="{A9EDDDCA-4C10-455F-8E8C-C665552E3B2B}"/>
                </a:ext>
              </a:extLst>
            </p:cNvPr>
            <p:cNvSpPr/>
            <p:nvPr/>
          </p:nvSpPr>
          <p:spPr>
            <a:xfrm>
              <a:off x="14662" y="1885950"/>
              <a:ext cx="8527057" cy="3086100"/>
            </a:xfrm>
            <a:custGeom>
              <a:avLst/>
              <a:gdLst>
                <a:gd name="connsiteX0" fmla="*/ 0 w 5905041"/>
                <a:gd name="connsiteY0" fmla="*/ 0 h 3086100"/>
                <a:gd name="connsiteX1" fmla="*/ 5905041 w 5905041"/>
                <a:gd name="connsiteY1" fmla="*/ 0 h 3086100"/>
                <a:gd name="connsiteX2" fmla="*/ 5905041 w 5905041"/>
                <a:gd name="connsiteY2" fmla="*/ 3086100 h 3086100"/>
                <a:gd name="connsiteX3" fmla="*/ 0 w 5905041"/>
                <a:gd name="connsiteY3" fmla="*/ 3086100 h 3086100"/>
                <a:gd name="connsiteX4" fmla="*/ 0 w 5905041"/>
                <a:gd name="connsiteY4" fmla="*/ 0 h 3086100"/>
                <a:gd name="connsiteX0" fmla="*/ 0 w 5905041"/>
                <a:gd name="connsiteY0" fmla="*/ 0 h 3086100"/>
                <a:gd name="connsiteX1" fmla="*/ 5905041 w 5905041"/>
                <a:gd name="connsiteY1" fmla="*/ 0 h 3086100"/>
                <a:gd name="connsiteX2" fmla="*/ 5894025 w 5905041"/>
                <a:gd name="connsiteY2" fmla="*/ 1432193 h 3086100"/>
                <a:gd name="connsiteX3" fmla="*/ 5905041 w 5905041"/>
                <a:gd name="connsiteY3" fmla="*/ 3086100 h 3086100"/>
                <a:gd name="connsiteX4" fmla="*/ 0 w 5905041"/>
                <a:gd name="connsiteY4" fmla="*/ 3086100 h 3086100"/>
                <a:gd name="connsiteX5" fmla="*/ 0 w 5905041"/>
                <a:gd name="connsiteY5" fmla="*/ 0 h 3086100"/>
                <a:gd name="connsiteX0" fmla="*/ 0 w 7469437"/>
                <a:gd name="connsiteY0" fmla="*/ 0 h 3086100"/>
                <a:gd name="connsiteX1" fmla="*/ 5905041 w 7469437"/>
                <a:gd name="connsiteY1" fmla="*/ 0 h 3086100"/>
                <a:gd name="connsiteX2" fmla="*/ 7469437 w 7469437"/>
                <a:gd name="connsiteY2" fmla="*/ 1542361 h 3086100"/>
                <a:gd name="connsiteX3" fmla="*/ 5905041 w 7469437"/>
                <a:gd name="connsiteY3" fmla="*/ 3086100 h 3086100"/>
                <a:gd name="connsiteX4" fmla="*/ 0 w 7469437"/>
                <a:gd name="connsiteY4" fmla="*/ 3086100 h 3086100"/>
                <a:gd name="connsiteX5" fmla="*/ 0 w 7469437"/>
                <a:gd name="connsiteY5" fmla="*/ 0 h 3086100"/>
                <a:gd name="connsiteX0" fmla="*/ 0 w 7469437"/>
                <a:gd name="connsiteY0" fmla="*/ 0 h 3086100"/>
                <a:gd name="connsiteX1" fmla="*/ 5905041 w 7469437"/>
                <a:gd name="connsiteY1" fmla="*/ 0 h 3086100"/>
                <a:gd name="connsiteX2" fmla="*/ 7469437 w 7469437"/>
                <a:gd name="connsiteY2" fmla="*/ 1542361 h 3086100"/>
                <a:gd name="connsiteX3" fmla="*/ 7094864 w 7469437"/>
                <a:gd name="connsiteY3" fmla="*/ 1916935 h 3086100"/>
                <a:gd name="connsiteX4" fmla="*/ 5905041 w 7469437"/>
                <a:gd name="connsiteY4" fmla="*/ 3086100 h 3086100"/>
                <a:gd name="connsiteX5" fmla="*/ 0 w 7469437"/>
                <a:gd name="connsiteY5" fmla="*/ 3086100 h 3086100"/>
                <a:gd name="connsiteX6" fmla="*/ 0 w 7469437"/>
                <a:gd name="connsiteY6" fmla="*/ 0 h 3086100"/>
                <a:gd name="connsiteX0" fmla="*/ 0 w 8527057"/>
                <a:gd name="connsiteY0" fmla="*/ 0 h 3086100"/>
                <a:gd name="connsiteX1" fmla="*/ 5905041 w 8527057"/>
                <a:gd name="connsiteY1" fmla="*/ 0 h 3086100"/>
                <a:gd name="connsiteX2" fmla="*/ 7469437 w 8527057"/>
                <a:gd name="connsiteY2" fmla="*/ 1542361 h 3086100"/>
                <a:gd name="connsiteX3" fmla="*/ 8527057 w 8527057"/>
                <a:gd name="connsiteY3" fmla="*/ 1509310 h 3086100"/>
                <a:gd name="connsiteX4" fmla="*/ 5905041 w 8527057"/>
                <a:gd name="connsiteY4" fmla="*/ 3086100 h 3086100"/>
                <a:gd name="connsiteX5" fmla="*/ 0 w 8527057"/>
                <a:gd name="connsiteY5" fmla="*/ 3086100 h 3086100"/>
                <a:gd name="connsiteX6" fmla="*/ 0 w 8527057"/>
                <a:gd name="connsiteY6" fmla="*/ 0 h 3086100"/>
                <a:gd name="connsiteX0" fmla="*/ 0 w 8527057"/>
                <a:gd name="connsiteY0" fmla="*/ 0 h 3086100"/>
                <a:gd name="connsiteX1" fmla="*/ 5905041 w 8527057"/>
                <a:gd name="connsiteY1" fmla="*/ 0 h 3086100"/>
                <a:gd name="connsiteX2" fmla="*/ 7469437 w 8527057"/>
                <a:gd name="connsiteY2" fmla="*/ 1542361 h 3086100"/>
                <a:gd name="connsiteX3" fmla="*/ 8527057 w 8527057"/>
                <a:gd name="connsiteY3" fmla="*/ 1509310 h 3086100"/>
                <a:gd name="connsiteX4" fmla="*/ 6510970 w 8527057"/>
                <a:gd name="connsiteY4" fmla="*/ 2721166 h 3086100"/>
                <a:gd name="connsiteX5" fmla="*/ 5905041 w 8527057"/>
                <a:gd name="connsiteY5" fmla="*/ 3086100 h 3086100"/>
                <a:gd name="connsiteX6" fmla="*/ 0 w 8527057"/>
                <a:gd name="connsiteY6" fmla="*/ 3086100 h 3086100"/>
                <a:gd name="connsiteX7" fmla="*/ 0 w 8527057"/>
                <a:gd name="connsiteY7" fmla="*/ 0 h 3086100"/>
                <a:gd name="connsiteX0" fmla="*/ 0 w 8527057"/>
                <a:gd name="connsiteY0" fmla="*/ 0 h 3086100"/>
                <a:gd name="connsiteX1" fmla="*/ 5905041 w 8527057"/>
                <a:gd name="connsiteY1" fmla="*/ 0 h 3086100"/>
                <a:gd name="connsiteX2" fmla="*/ 7469437 w 8527057"/>
                <a:gd name="connsiteY2" fmla="*/ 1542361 h 3086100"/>
                <a:gd name="connsiteX3" fmla="*/ 8527057 w 8527057"/>
                <a:gd name="connsiteY3" fmla="*/ 1509310 h 3086100"/>
                <a:gd name="connsiteX4" fmla="*/ 6962662 w 8527057"/>
                <a:gd name="connsiteY4" fmla="*/ 3073706 h 3086100"/>
                <a:gd name="connsiteX5" fmla="*/ 5905041 w 8527057"/>
                <a:gd name="connsiteY5" fmla="*/ 3086100 h 3086100"/>
                <a:gd name="connsiteX6" fmla="*/ 0 w 8527057"/>
                <a:gd name="connsiteY6" fmla="*/ 3086100 h 3086100"/>
                <a:gd name="connsiteX7" fmla="*/ 0 w 8527057"/>
                <a:gd name="connsiteY7" fmla="*/ 0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7057" h="3086100">
                  <a:moveTo>
                    <a:pt x="0" y="0"/>
                  </a:moveTo>
                  <a:lnTo>
                    <a:pt x="5905041" y="0"/>
                  </a:lnTo>
                  <a:lnTo>
                    <a:pt x="7469437" y="1542361"/>
                  </a:lnTo>
                  <a:lnTo>
                    <a:pt x="8527057" y="1509310"/>
                  </a:lnTo>
                  <a:lnTo>
                    <a:pt x="6962662" y="3073706"/>
                  </a:lnTo>
                  <a:lnTo>
                    <a:pt x="5905041" y="3086100"/>
                  </a:lnTo>
                  <a:lnTo>
                    <a:pt x="0" y="30861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                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71" name="组合 13">
            <a:extLst>
              <a:ext uri="{FF2B5EF4-FFF2-40B4-BE49-F238E27FC236}">
                <a16:creationId xmlns="" xmlns:a16="http://schemas.microsoft.com/office/drawing/2014/main" id="{E0508E4C-293B-4DD7-B8E5-5E06F1AFFBCE}"/>
              </a:ext>
            </a:extLst>
          </p:cNvPr>
          <p:cNvGrpSpPr/>
          <p:nvPr/>
        </p:nvGrpSpPr>
        <p:grpSpPr>
          <a:xfrm>
            <a:off x="0" y="3199356"/>
            <a:ext cx="12192000" cy="2114137"/>
            <a:chOff x="0" y="3199356"/>
            <a:chExt cx="12192000" cy="21141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72" name="直接连接符 22">
              <a:extLst>
                <a:ext uri="{FF2B5EF4-FFF2-40B4-BE49-F238E27FC236}">
                  <a16:creationId xmlns="" xmlns:a16="http://schemas.microsoft.com/office/drawing/2014/main" id="{388E80F7-6961-4A54-875B-E7C6745006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4208" y="3199356"/>
              <a:ext cx="2093980" cy="2114137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3" name="直接连接符 27">
              <a:extLst>
                <a:ext uri="{FF2B5EF4-FFF2-40B4-BE49-F238E27FC236}">
                  <a16:creationId xmlns="" xmlns:a16="http://schemas.microsoft.com/office/drawing/2014/main" id="{C51F3477-E53F-4DF2-9E2A-8769AED7A373}"/>
                </a:ext>
              </a:extLst>
            </p:cNvPr>
            <p:cNvCxnSpPr>
              <a:cxnSpLocks/>
            </p:cNvCxnSpPr>
            <p:nvPr/>
          </p:nvCxnSpPr>
          <p:spPr>
            <a:xfrm>
              <a:off x="9166860" y="3204288"/>
              <a:ext cx="302514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4" name="直接连接符 21">
              <a:extLst>
                <a:ext uri="{FF2B5EF4-FFF2-40B4-BE49-F238E27FC236}">
                  <a16:creationId xmlns="" xmlns:a16="http://schemas.microsoft.com/office/drawing/2014/main" id="{CCA6A822-9DD7-4884-8B45-10856D08FEF0}"/>
                </a:ext>
              </a:extLst>
            </p:cNvPr>
            <p:cNvCxnSpPr/>
            <p:nvPr/>
          </p:nvCxnSpPr>
          <p:spPr>
            <a:xfrm>
              <a:off x="0" y="5303520"/>
              <a:ext cx="710692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p:sp>
        <p:nvSpPr>
          <p:cNvPr id="175" name="PA-文本框 16">
            <a:extLst>
              <a:ext uri="{FF2B5EF4-FFF2-40B4-BE49-F238E27FC236}">
                <a16:creationId xmlns="" xmlns:a16="http://schemas.microsoft.com/office/drawing/2014/main" id="{FC1DC772-BFA3-435D-8C1B-7B2B116A980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-137833" y="2625953"/>
            <a:ext cx="7155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pc="6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rPr>
              <a:t>THUẬT TOÁN APRIORI</a:t>
            </a:r>
            <a:endParaRPr lang="en-US" altLang="zh-CN" sz="6000" b="1" spc="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666788" y="5286829"/>
            <a:ext cx="440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字魂59号-创粗黑"/>
                <a:cs typeface="Times New Roman" panose="02020603050405020304" pitchFamily="18" charset="0"/>
              </a:rPr>
              <a:t>Thành viên:</a:t>
            </a:r>
          </a:p>
          <a:p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字魂59号-创粗黑"/>
                <a:cs typeface="Times New Roman" panose="02020603050405020304" pitchFamily="18" charset="0"/>
              </a:rPr>
              <a:t>Phạm</a:t>
            </a:r>
            <a:r>
              <a:rPr 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字魂59号-创粗黑"/>
                <a:cs typeface="Times New Roman" panose="02020603050405020304" pitchFamily="18" charset="0"/>
              </a:rPr>
              <a:t> Huỳnh Việt Tú - 110117064</a:t>
            </a:r>
          </a:p>
          <a:p>
            <a:r>
              <a:rPr 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字魂59号-创粗黑"/>
                <a:cs typeface="Times New Roman" panose="02020603050405020304" pitchFamily="18" charset="0"/>
              </a:rPr>
              <a:t>Đoàn Thị Yến Nhi - 110117023</a:t>
            </a:r>
          </a:p>
          <a:p>
            <a:r>
              <a:rPr 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字魂59号-创粗黑"/>
                <a:cs typeface="Times New Roman" panose="02020603050405020304" pitchFamily="18" charset="0"/>
              </a:rPr>
              <a:t>Dương Quốc Tuấn - 110117065</a:t>
            </a:r>
            <a:endParaRPr lang="en-US" sz="2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字魂59号-创粗黑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66788" y="4779118"/>
            <a:ext cx="440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字魂59号-创粗黑"/>
                <a:cs typeface="Times New Roman" panose="02020603050405020304" pitchFamily="18" charset="0"/>
              </a:rPr>
              <a:t>GV: Hà Thị Thúy Vi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762843" y="5286829"/>
            <a:ext cx="4210575" cy="0"/>
          </a:xfrm>
          <a:prstGeom prst="line">
            <a:avLst/>
          </a:prstGeom>
          <a:ln>
            <a:solidFill>
              <a:srgbClr val="4DD5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40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" decel="5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" decel="5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5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50"/>
                            </p:stCondLst>
                            <p:childTnLst>
                              <p:par>
                                <p:cTn id="63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925"/>
                            </p:stCondLst>
                            <p:childTnLst>
                              <p:par>
                                <p:cTn id="6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925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9" grpId="0"/>
      <p:bldP spid="167" grpId="0"/>
      <p:bldP spid="175" grpId="0"/>
      <p:bldP spid="177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334" y="2202507"/>
            <a:ext cx="12191331" cy="2419570"/>
            <a:chOff x="170694" y="177982"/>
            <a:chExt cx="3936003" cy="7811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等腰三角形 43"/>
            <p:cNvSpPr/>
            <p:nvPr/>
          </p:nvSpPr>
          <p:spPr>
            <a:xfrm>
              <a:off x="1519112" y="177982"/>
              <a:ext cx="355284" cy="3565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485507" y="602633"/>
              <a:ext cx="355284" cy="3565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662214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4DD5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895694" y="284178"/>
              <a:ext cx="569115" cy="5299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666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4</a:t>
              </a:r>
              <a:endParaRPr lang="zh-CN" altLang="en-US" sz="1066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363656" y="3059636"/>
            <a:ext cx="7828344" cy="70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ĐỘ TIN CẬY</a:t>
            </a:r>
            <a:endParaRPr lang="vi-VN" altLang="zh-CN" sz="4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22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62">
            <a:extLst>
              <a:ext uri="{FF2B5EF4-FFF2-40B4-BE49-F238E27FC236}">
                <a16:creationId xmlns="" xmlns:a16="http://schemas.microsoft.com/office/drawing/2014/main" id="{A195EC3C-C414-4F79-9415-E13F174FC9C9}"/>
              </a:ext>
            </a:extLst>
          </p:cNvPr>
          <p:cNvSpPr/>
          <p:nvPr/>
        </p:nvSpPr>
        <p:spPr>
          <a:xfrm>
            <a:off x="331886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1" name="平行四边形 63">
            <a:extLst>
              <a:ext uri="{FF2B5EF4-FFF2-40B4-BE49-F238E27FC236}">
                <a16:creationId xmlns="" xmlns:a16="http://schemas.microsoft.com/office/drawing/2014/main" id="{5708A6F0-6CC8-4220-85CF-23200AD3D604}"/>
              </a:ext>
            </a:extLst>
          </p:cNvPr>
          <p:cNvSpPr/>
          <p:nvPr/>
        </p:nvSpPr>
        <p:spPr>
          <a:xfrm>
            <a:off x="559522" y="247676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2" name="平行四边形 64">
            <a:extLst>
              <a:ext uri="{FF2B5EF4-FFF2-40B4-BE49-F238E27FC236}">
                <a16:creationId xmlns="" xmlns:a16="http://schemas.microsoft.com/office/drawing/2014/main" id="{41A5F4C5-5CC4-48AC-9165-4B0A7071C678}"/>
              </a:ext>
            </a:extLst>
          </p:cNvPr>
          <p:cNvSpPr/>
          <p:nvPr/>
        </p:nvSpPr>
        <p:spPr>
          <a:xfrm>
            <a:off x="787159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33" name="组合 12">
            <a:extLst>
              <a:ext uri="{FF2B5EF4-FFF2-40B4-BE49-F238E27FC236}">
                <a16:creationId xmlns="" xmlns:a16="http://schemas.microsoft.com/office/drawing/2014/main" id="{63192C83-13EA-41F4-9B08-9D42B93949E0}"/>
              </a:ext>
            </a:extLst>
          </p:cNvPr>
          <p:cNvGrpSpPr/>
          <p:nvPr/>
        </p:nvGrpSpPr>
        <p:grpSpPr>
          <a:xfrm>
            <a:off x="203707" y="117069"/>
            <a:ext cx="11668201" cy="673419"/>
            <a:chOff x="-88901" y="881061"/>
            <a:chExt cx="11668201" cy="673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4" name="直接连接符 5">
              <a:extLst>
                <a:ext uri="{FF2B5EF4-FFF2-40B4-BE49-F238E27FC236}">
                  <a16:creationId xmlns="" xmlns:a16="http://schemas.microsoft.com/office/drawing/2014/main" id="{71B9F282-503D-40B6-B72B-0D67C39766F9}"/>
                </a:ext>
              </a:extLst>
            </p:cNvPr>
            <p:cNvCxnSpPr>
              <a:cxnSpLocks/>
            </p:cNvCxnSpPr>
            <p:nvPr/>
          </p:nvCxnSpPr>
          <p:spPr>
            <a:xfrm>
              <a:off x="-88901" y="1554480"/>
              <a:ext cx="710692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5" name="直接连接符 40">
              <a:extLst>
                <a:ext uri="{FF2B5EF4-FFF2-40B4-BE49-F238E27FC236}">
                  <a16:creationId xmlns="" xmlns:a16="http://schemas.microsoft.com/office/drawing/2014/main" id="{5EFA7845-9D45-4C1C-A923-7EC6A0B6152F}"/>
                </a:ext>
              </a:extLst>
            </p:cNvPr>
            <p:cNvCxnSpPr>
              <a:cxnSpLocks/>
            </p:cNvCxnSpPr>
            <p:nvPr/>
          </p:nvCxnSpPr>
          <p:spPr>
            <a:xfrm>
              <a:off x="7565384" y="961068"/>
              <a:ext cx="385191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6" name="直接连接符 41">
              <a:extLst>
                <a:ext uri="{FF2B5EF4-FFF2-40B4-BE49-F238E27FC236}">
                  <a16:creationId xmlns="" xmlns:a16="http://schemas.microsoft.com/office/drawing/2014/main" id="{5BE7ECD2-E012-41CE-A52F-465E90801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7159" y="956306"/>
              <a:ext cx="587751" cy="59340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37" name="椭圆 43">
              <a:extLst>
                <a:ext uri="{FF2B5EF4-FFF2-40B4-BE49-F238E27FC236}">
                  <a16:creationId xmlns="" xmlns:a16="http://schemas.microsoft.com/office/drawing/2014/main" id="{2BA81B46-78D6-4522-973C-1B970CF1410E}"/>
                </a:ext>
              </a:extLst>
            </p:cNvPr>
            <p:cNvSpPr/>
            <p:nvPr/>
          </p:nvSpPr>
          <p:spPr>
            <a:xfrm>
              <a:off x="11417300" y="881061"/>
              <a:ext cx="162000" cy="162000"/>
            </a:xfrm>
            <a:prstGeom prst="ellipse">
              <a:avLst/>
            </a:prstGeom>
            <a:solidFill>
              <a:srgbClr val="00A3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15784" y="227408"/>
            <a:ext cx="474272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 TIN CẬY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" descr="Apple, Gala | Walmart Canad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" y="5060022"/>
            <a:ext cx="1127938" cy="112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Bananas: Health Benefits, Risks &amp; Nutrition Facts | Live Scienc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896" y="5180962"/>
            <a:ext cx="1331167" cy="88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ight Arrow 29"/>
          <p:cNvSpPr/>
          <p:nvPr/>
        </p:nvSpPr>
        <p:spPr>
          <a:xfrm>
            <a:off x="2300219" y="5312016"/>
            <a:ext cx="1175657" cy="751115"/>
          </a:xfrm>
          <a:prstGeom prst="rightArrow">
            <a:avLst/>
          </a:prstGeom>
          <a:solidFill>
            <a:srgbClr val="4DD5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34397" y="4725521"/>
            <a:ext cx="264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= 60%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2" descr="Apple, Gala | Walmart Canada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754" y="5113367"/>
            <a:ext cx="758385" cy="75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Bananas: Health Benefits, Risks &amp; Nutrition Facts | Live Scienc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923" y="5233253"/>
            <a:ext cx="923073" cy="61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Double Brace 37"/>
          <p:cNvSpPr/>
          <p:nvPr/>
        </p:nvSpPr>
        <p:spPr>
          <a:xfrm>
            <a:off x="8684024" y="4936956"/>
            <a:ext cx="2271688" cy="1126175"/>
          </a:xfrm>
          <a:prstGeom prst="bracePair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32887" y="5040756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60%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7159" y="2064876"/>
            <a:ext cx="76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7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98129" y="2092005"/>
            <a:ext cx="76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7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1888972" y="2316611"/>
            <a:ext cx="1175657" cy="751115"/>
          </a:xfrm>
          <a:prstGeom prst="rightArrow">
            <a:avLst/>
          </a:prstGeom>
          <a:solidFill>
            <a:srgbClr val="4DD5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对角圆角矩形 41"/>
          <p:cNvSpPr/>
          <p:nvPr/>
        </p:nvSpPr>
        <p:spPr>
          <a:xfrm>
            <a:off x="5374063" y="2064876"/>
            <a:ext cx="6009032" cy="1195683"/>
          </a:xfrm>
          <a:prstGeom prst="round2DiagRect">
            <a:avLst/>
          </a:prstGeom>
          <a:solidFill>
            <a:srgbClr val="F7F7F7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81" tIns="29691" rIns="59381" bIns="2969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 là xác suất xảy ra Y khi đã biết X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670156" y="2092005"/>
            <a:ext cx="0" cy="1332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6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" grpId="0"/>
      <p:bldP spid="38" grpId="0" animBg="1"/>
      <p:bldP spid="5" grpId="0"/>
      <p:bldP spid="39" grpId="0"/>
      <p:bldP spid="40" grpId="0"/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334" y="2202507"/>
            <a:ext cx="12191331" cy="2419570"/>
            <a:chOff x="170694" y="177982"/>
            <a:chExt cx="3936003" cy="7811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等腰三角形 43"/>
            <p:cNvSpPr/>
            <p:nvPr/>
          </p:nvSpPr>
          <p:spPr>
            <a:xfrm>
              <a:off x="1519112" y="177982"/>
              <a:ext cx="355284" cy="3565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485507" y="602633"/>
              <a:ext cx="355284" cy="3565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662214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4DD5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895694" y="284178"/>
              <a:ext cx="569115" cy="5299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666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5</a:t>
              </a:r>
              <a:endParaRPr lang="zh-CN" altLang="en-US" sz="1066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363656" y="3059636"/>
            <a:ext cx="7828344" cy="70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MÔ TẢ THUẬT TOÁN</a:t>
            </a:r>
            <a:endParaRPr lang="vi-VN" altLang="zh-CN" sz="4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027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9522" y="1045682"/>
            <a:ext cx="11052000" cy="5561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平行四边形 62">
            <a:extLst>
              <a:ext uri="{FF2B5EF4-FFF2-40B4-BE49-F238E27FC236}">
                <a16:creationId xmlns="" xmlns:a16="http://schemas.microsoft.com/office/drawing/2014/main" id="{A195EC3C-C414-4F79-9415-E13F174FC9C9}"/>
              </a:ext>
            </a:extLst>
          </p:cNvPr>
          <p:cNvSpPr/>
          <p:nvPr/>
        </p:nvSpPr>
        <p:spPr>
          <a:xfrm>
            <a:off x="331886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1" name="平行四边形 63">
            <a:extLst>
              <a:ext uri="{FF2B5EF4-FFF2-40B4-BE49-F238E27FC236}">
                <a16:creationId xmlns="" xmlns:a16="http://schemas.microsoft.com/office/drawing/2014/main" id="{5708A6F0-6CC8-4220-85CF-23200AD3D604}"/>
              </a:ext>
            </a:extLst>
          </p:cNvPr>
          <p:cNvSpPr/>
          <p:nvPr/>
        </p:nvSpPr>
        <p:spPr>
          <a:xfrm>
            <a:off x="559522" y="247676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2" name="平行四边形 64">
            <a:extLst>
              <a:ext uri="{FF2B5EF4-FFF2-40B4-BE49-F238E27FC236}">
                <a16:creationId xmlns="" xmlns:a16="http://schemas.microsoft.com/office/drawing/2014/main" id="{41A5F4C5-5CC4-48AC-9165-4B0A7071C678}"/>
              </a:ext>
            </a:extLst>
          </p:cNvPr>
          <p:cNvSpPr/>
          <p:nvPr/>
        </p:nvSpPr>
        <p:spPr>
          <a:xfrm>
            <a:off x="787159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33" name="组合 12">
            <a:extLst>
              <a:ext uri="{FF2B5EF4-FFF2-40B4-BE49-F238E27FC236}">
                <a16:creationId xmlns="" xmlns:a16="http://schemas.microsoft.com/office/drawing/2014/main" id="{63192C83-13EA-41F4-9B08-9D42B93949E0}"/>
              </a:ext>
            </a:extLst>
          </p:cNvPr>
          <p:cNvGrpSpPr/>
          <p:nvPr/>
        </p:nvGrpSpPr>
        <p:grpSpPr>
          <a:xfrm>
            <a:off x="203707" y="117069"/>
            <a:ext cx="11668201" cy="673419"/>
            <a:chOff x="-88901" y="881061"/>
            <a:chExt cx="11668201" cy="673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4" name="直接连接符 5">
              <a:extLst>
                <a:ext uri="{FF2B5EF4-FFF2-40B4-BE49-F238E27FC236}">
                  <a16:creationId xmlns="" xmlns:a16="http://schemas.microsoft.com/office/drawing/2014/main" id="{71B9F282-503D-40B6-B72B-0D67C39766F9}"/>
                </a:ext>
              </a:extLst>
            </p:cNvPr>
            <p:cNvCxnSpPr>
              <a:cxnSpLocks/>
            </p:cNvCxnSpPr>
            <p:nvPr/>
          </p:nvCxnSpPr>
          <p:spPr>
            <a:xfrm>
              <a:off x="-88901" y="1554480"/>
              <a:ext cx="710692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5" name="直接连接符 40">
              <a:extLst>
                <a:ext uri="{FF2B5EF4-FFF2-40B4-BE49-F238E27FC236}">
                  <a16:creationId xmlns="" xmlns:a16="http://schemas.microsoft.com/office/drawing/2014/main" id="{5EFA7845-9D45-4C1C-A923-7EC6A0B6152F}"/>
                </a:ext>
              </a:extLst>
            </p:cNvPr>
            <p:cNvCxnSpPr>
              <a:cxnSpLocks/>
            </p:cNvCxnSpPr>
            <p:nvPr/>
          </p:nvCxnSpPr>
          <p:spPr>
            <a:xfrm>
              <a:off x="7565384" y="961068"/>
              <a:ext cx="385191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6" name="直接连接符 41">
              <a:extLst>
                <a:ext uri="{FF2B5EF4-FFF2-40B4-BE49-F238E27FC236}">
                  <a16:creationId xmlns="" xmlns:a16="http://schemas.microsoft.com/office/drawing/2014/main" id="{5BE7ECD2-E012-41CE-A52F-465E90801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7159" y="956306"/>
              <a:ext cx="587751" cy="59340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37" name="椭圆 43">
              <a:extLst>
                <a:ext uri="{FF2B5EF4-FFF2-40B4-BE49-F238E27FC236}">
                  <a16:creationId xmlns="" xmlns:a16="http://schemas.microsoft.com/office/drawing/2014/main" id="{2BA81B46-78D6-4522-973C-1B970CF1410E}"/>
                </a:ext>
              </a:extLst>
            </p:cNvPr>
            <p:cNvSpPr/>
            <p:nvPr/>
          </p:nvSpPr>
          <p:spPr>
            <a:xfrm>
              <a:off x="11417300" y="881061"/>
              <a:ext cx="162000" cy="162000"/>
            </a:xfrm>
            <a:prstGeom prst="ellipse">
              <a:avLst/>
            </a:prstGeom>
            <a:solidFill>
              <a:srgbClr val="00A3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15784" y="227408"/>
            <a:ext cx="474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 TẢ THUẬT TOÁN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7471" y="1429844"/>
            <a:ext cx="10916101" cy="4793620"/>
          </a:xfrm>
          <a:prstGeom prst="rect">
            <a:avLst/>
          </a:prstGeom>
          <a:ln>
            <a:noFill/>
            <a:prstDash val="lgDash"/>
          </a:ln>
          <a:effectLst/>
        </p:spPr>
        <p:txBody>
          <a:bodyPr wrap="square"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</a:rPr>
              <a:t>Bước 1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</a:rPr>
              <a:t>: Đếm số support cho mỗi tập gồm một phần tử và xem chúng như một Large itemset. Support của chúng là minsup.</a:t>
            </a:r>
          </a:p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</a:rPr>
              <a:t>Bước 2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</a:rPr>
              <a:t>: Với mỗi tập Large item bổ sung các item vào và tạo một Large itemset mới, tập này được gọi là tập ứng viên. Đếm số support cho mỗi tập C trên cơ sở dữ liệu, từ đó quyết định tập C nào là Large Item thực sự, và ta dùng làm hạt giống cho bước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kế.</a:t>
            </a:r>
          </a:p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b="1" smtClean="0">
                <a:latin typeface="Times New Roman" panose="02020603050405020304" pitchFamily="18" charset="0"/>
                <a:ea typeface="Calibri" panose="020F0502020204030204" pitchFamily="34" charset="0"/>
              </a:rPr>
              <a:t>Bước 3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: Lặp lại bước 2 cho đến khi không còn tìm thấy thêm tập Large itemset nào nữa.</a:t>
            </a:r>
          </a:p>
          <a:p>
            <a:pPr indent="27051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u="sng" smtClean="0">
                <a:latin typeface="Times New Roman" panose="02020603050405020304" pitchFamily="18" charset="0"/>
                <a:ea typeface="Calibri" panose="020F0502020204030204" pitchFamily="34" charset="0"/>
              </a:rPr>
              <a:t>Lưu ý</a:t>
            </a:r>
            <a:r>
              <a:rPr lang="en-US" sz="2400" b="1" smtClean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 Mọi tập con khác rỗng của 1 itemset phổ biến cũng phải là itemset phổ biến.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4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334" y="2202507"/>
            <a:ext cx="12191331" cy="2419570"/>
            <a:chOff x="170694" y="177982"/>
            <a:chExt cx="3936003" cy="7811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等腰三角形 43"/>
            <p:cNvSpPr/>
            <p:nvPr/>
          </p:nvSpPr>
          <p:spPr>
            <a:xfrm>
              <a:off x="1519112" y="177982"/>
              <a:ext cx="355284" cy="3565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485507" y="602633"/>
              <a:ext cx="355284" cy="3565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662214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4DD5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895694" y="284178"/>
              <a:ext cx="569115" cy="5299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666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6</a:t>
              </a:r>
              <a:endParaRPr lang="zh-CN" altLang="en-US" sz="1066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352081" y="3059636"/>
            <a:ext cx="7839919" cy="70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MINH HỌA THUẬT TOÁN</a:t>
            </a:r>
            <a:endParaRPr lang="vi-VN" altLang="zh-CN" sz="4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443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62">
            <a:extLst>
              <a:ext uri="{FF2B5EF4-FFF2-40B4-BE49-F238E27FC236}">
                <a16:creationId xmlns="" xmlns:a16="http://schemas.microsoft.com/office/drawing/2014/main" id="{A195EC3C-C414-4F79-9415-E13F174FC9C9}"/>
              </a:ext>
            </a:extLst>
          </p:cNvPr>
          <p:cNvSpPr/>
          <p:nvPr/>
        </p:nvSpPr>
        <p:spPr>
          <a:xfrm>
            <a:off x="331886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1" name="平行四边形 63">
            <a:extLst>
              <a:ext uri="{FF2B5EF4-FFF2-40B4-BE49-F238E27FC236}">
                <a16:creationId xmlns="" xmlns:a16="http://schemas.microsoft.com/office/drawing/2014/main" id="{5708A6F0-6CC8-4220-85CF-23200AD3D604}"/>
              </a:ext>
            </a:extLst>
          </p:cNvPr>
          <p:cNvSpPr/>
          <p:nvPr/>
        </p:nvSpPr>
        <p:spPr>
          <a:xfrm>
            <a:off x="559522" y="247676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2" name="平行四边形 64">
            <a:extLst>
              <a:ext uri="{FF2B5EF4-FFF2-40B4-BE49-F238E27FC236}">
                <a16:creationId xmlns="" xmlns:a16="http://schemas.microsoft.com/office/drawing/2014/main" id="{41A5F4C5-5CC4-48AC-9165-4B0A7071C678}"/>
              </a:ext>
            </a:extLst>
          </p:cNvPr>
          <p:cNvSpPr/>
          <p:nvPr/>
        </p:nvSpPr>
        <p:spPr>
          <a:xfrm>
            <a:off x="787159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33" name="组合 12">
            <a:extLst>
              <a:ext uri="{FF2B5EF4-FFF2-40B4-BE49-F238E27FC236}">
                <a16:creationId xmlns="" xmlns:a16="http://schemas.microsoft.com/office/drawing/2014/main" id="{63192C83-13EA-41F4-9B08-9D42B93949E0}"/>
              </a:ext>
            </a:extLst>
          </p:cNvPr>
          <p:cNvGrpSpPr/>
          <p:nvPr/>
        </p:nvGrpSpPr>
        <p:grpSpPr>
          <a:xfrm>
            <a:off x="203707" y="117069"/>
            <a:ext cx="11668201" cy="673419"/>
            <a:chOff x="-88901" y="881061"/>
            <a:chExt cx="11668201" cy="673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4" name="直接连接符 5">
              <a:extLst>
                <a:ext uri="{FF2B5EF4-FFF2-40B4-BE49-F238E27FC236}">
                  <a16:creationId xmlns="" xmlns:a16="http://schemas.microsoft.com/office/drawing/2014/main" id="{71B9F282-503D-40B6-B72B-0D67C39766F9}"/>
                </a:ext>
              </a:extLst>
            </p:cNvPr>
            <p:cNvCxnSpPr>
              <a:cxnSpLocks/>
            </p:cNvCxnSpPr>
            <p:nvPr/>
          </p:nvCxnSpPr>
          <p:spPr>
            <a:xfrm>
              <a:off x="-88901" y="1554480"/>
              <a:ext cx="710692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5" name="直接连接符 40">
              <a:extLst>
                <a:ext uri="{FF2B5EF4-FFF2-40B4-BE49-F238E27FC236}">
                  <a16:creationId xmlns="" xmlns:a16="http://schemas.microsoft.com/office/drawing/2014/main" id="{5EFA7845-9D45-4C1C-A923-7EC6A0B6152F}"/>
                </a:ext>
              </a:extLst>
            </p:cNvPr>
            <p:cNvCxnSpPr>
              <a:cxnSpLocks/>
            </p:cNvCxnSpPr>
            <p:nvPr/>
          </p:nvCxnSpPr>
          <p:spPr>
            <a:xfrm>
              <a:off x="7565384" y="961068"/>
              <a:ext cx="385191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6" name="直接连接符 41">
              <a:extLst>
                <a:ext uri="{FF2B5EF4-FFF2-40B4-BE49-F238E27FC236}">
                  <a16:creationId xmlns="" xmlns:a16="http://schemas.microsoft.com/office/drawing/2014/main" id="{5BE7ECD2-E012-41CE-A52F-465E90801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7159" y="956306"/>
              <a:ext cx="587751" cy="59340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37" name="椭圆 43">
              <a:extLst>
                <a:ext uri="{FF2B5EF4-FFF2-40B4-BE49-F238E27FC236}">
                  <a16:creationId xmlns="" xmlns:a16="http://schemas.microsoft.com/office/drawing/2014/main" id="{2BA81B46-78D6-4522-973C-1B970CF1410E}"/>
                </a:ext>
              </a:extLst>
            </p:cNvPr>
            <p:cNvSpPr/>
            <p:nvPr/>
          </p:nvSpPr>
          <p:spPr>
            <a:xfrm>
              <a:off x="11417300" y="881061"/>
              <a:ext cx="162000" cy="162000"/>
            </a:xfrm>
            <a:prstGeom prst="ellipse">
              <a:avLst/>
            </a:prstGeom>
            <a:solidFill>
              <a:srgbClr val="00A3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15784" y="227408"/>
            <a:ext cx="474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MINH HỌA THUẬT TOÁN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555717"/>
              </p:ext>
            </p:extLst>
          </p:nvPr>
        </p:nvGraphicFramePr>
        <p:xfrm>
          <a:off x="2965407" y="1469567"/>
          <a:ext cx="6261186" cy="44522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280">
                  <a:extLst>
                    <a:ext uri="{9D8B030D-6E8A-4147-A177-3AD203B41FA5}">
                      <a16:colId xmlns="" xmlns:a16="http://schemas.microsoft.com/office/drawing/2014/main" val="2462020902"/>
                    </a:ext>
                  </a:extLst>
                </a:gridCol>
                <a:gridCol w="5397906">
                  <a:extLst>
                    <a:ext uri="{9D8B030D-6E8A-4147-A177-3AD203B41FA5}">
                      <a16:colId xmlns="" xmlns:a16="http://schemas.microsoft.com/office/drawing/2014/main" val="429124436"/>
                    </a:ext>
                  </a:extLst>
                </a:gridCol>
              </a:tblGrid>
              <a:tr h="7371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Các món hàng được mua (Item)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8264989"/>
                  </a:ext>
                </a:extLst>
              </a:tr>
              <a:tr h="5307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b, m, t, y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06263"/>
                  </a:ext>
                </a:extLst>
              </a:tr>
              <a:tr h="5307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b, m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14124825"/>
                  </a:ext>
                </a:extLst>
              </a:tr>
              <a:tr h="5307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p, s, t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73749078"/>
                  </a:ext>
                </a:extLst>
              </a:tr>
              <a:tr h="5307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b, c, d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8348541"/>
                  </a:ext>
                </a:extLst>
              </a:tr>
              <a:tr h="5307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b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41161152"/>
                  </a:ext>
                </a:extLst>
              </a:tr>
              <a:tr h="5307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e, t, y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0756963"/>
                  </a:ext>
                </a:extLst>
              </a:tr>
              <a:tr h="5307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b, m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706722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821485" y="6050899"/>
            <a:ext cx="29136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051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Min 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Support = 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30%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35103" y="6050899"/>
            <a:ext cx="3597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Min Confidence = 60%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1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62">
            <a:extLst>
              <a:ext uri="{FF2B5EF4-FFF2-40B4-BE49-F238E27FC236}">
                <a16:creationId xmlns="" xmlns:a16="http://schemas.microsoft.com/office/drawing/2014/main" id="{A195EC3C-C414-4F79-9415-E13F174FC9C9}"/>
              </a:ext>
            </a:extLst>
          </p:cNvPr>
          <p:cNvSpPr/>
          <p:nvPr/>
        </p:nvSpPr>
        <p:spPr>
          <a:xfrm>
            <a:off x="331886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1" name="平行四边形 63">
            <a:extLst>
              <a:ext uri="{FF2B5EF4-FFF2-40B4-BE49-F238E27FC236}">
                <a16:creationId xmlns="" xmlns:a16="http://schemas.microsoft.com/office/drawing/2014/main" id="{5708A6F0-6CC8-4220-85CF-23200AD3D604}"/>
              </a:ext>
            </a:extLst>
          </p:cNvPr>
          <p:cNvSpPr/>
          <p:nvPr/>
        </p:nvSpPr>
        <p:spPr>
          <a:xfrm>
            <a:off x="559522" y="247676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2" name="平行四边形 64">
            <a:extLst>
              <a:ext uri="{FF2B5EF4-FFF2-40B4-BE49-F238E27FC236}">
                <a16:creationId xmlns="" xmlns:a16="http://schemas.microsoft.com/office/drawing/2014/main" id="{41A5F4C5-5CC4-48AC-9165-4B0A7071C678}"/>
              </a:ext>
            </a:extLst>
          </p:cNvPr>
          <p:cNvSpPr/>
          <p:nvPr/>
        </p:nvSpPr>
        <p:spPr>
          <a:xfrm>
            <a:off x="787159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33" name="组合 12">
            <a:extLst>
              <a:ext uri="{FF2B5EF4-FFF2-40B4-BE49-F238E27FC236}">
                <a16:creationId xmlns="" xmlns:a16="http://schemas.microsoft.com/office/drawing/2014/main" id="{63192C83-13EA-41F4-9B08-9D42B93949E0}"/>
              </a:ext>
            </a:extLst>
          </p:cNvPr>
          <p:cNvGrpSpPr/>
          <p:nvPr/>
        </p:nvGrpSpPr>
        <p:grpSpPr>
          <a:xfrm>
            <a:off x="203707" y="117069"/>
            <a:ext cx="11668201" cy="673419"/>
            <a:chOff x="-88901" y="881061"/>
            <a:chExt cx="11668201" cy="673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4" name="直接连接符 5">
              <a:extLst>
                <a:ext uri="{FF2B5EF4-FFF2-40B4-BE49-F238E27FC236}">
                  <a16:creationId xmlns="" xmlns:a16="http://schemas.microsoft.com/office/drawing/2014/main" id="{71B9F282-503D-40B6-B72B-0D67C39766F9}"/>
                </a:ext>
              </a:extLst>
            </p:cNvPr>
            <p:cNvCxnSpPr>
              <a:cxnSpLocks/>
            </p:cNvCxnSpPr>
            <p:nvPr/>
          </p:nvCxnSpPr>
          <p:spPr>
            <a:xfrm>
              <a:off x="-88901" y="1554480"/>
              <a:ext cx="710692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5" name="直接连接符 40">
              <a:extLst>
                <a:ext uri="{FF2B5EF4-FFF2-40B4-BE49-F238E27FC236}">
                  <a16:creationId xmlns="" xmlns:a16="http://schemas.microsoft.com/office/drawing/2014/main" id="{5EFA7845-9D45-4C1C-A923-7EC6A0B6152F}"/>
                </a:ext>
              </a:extLst>
            </p:cNvPr>
            <p:cNvCxnSpPr>
              <a:cxnSpLocks/>
            </p:cNvCxnSpPr>
            <p:nvPr/>
          </p:nvCxnSpPr>
          <p:spPr>
            <a:xfrm>
              <a:off x="7565384" y="961068"/>
              <a:ext cx="385191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6" name="直接连接符 41">
              <a:extLst>
                <a:ext uri="{FF2B5EF4-FFF2-40B4-BE49-F238E27FC236}">
                  <a16:creationId xmlns="" xmlns:a16="http://schemas.microsoft.com/office/drawing/2014/main" id="{5BE7ECD2-E012-41CE-A52F-465E90801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7159" y="956306"/>
              <a:ext cx="587751" cy="59340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37" name="椭圆 43">
              <a:extLst>
                <a:ext uri="{FF2B5EF4-FFF2-40B4-BE49-F238E27FC236}">
                  <a16:creationId xmlns="" xmlns:a16="http://schemas.microsoft.com/office/drawing/2014/main" id="{2BA81B46-78D6-4522-973C-1B970CF1410E}"/>
                </a:ext>
              </a:extLst>
            </p:cNvPr>
            <p:cNvSpPr/>
            <p:nvPr/>
          </p:nvSpPr>
          <p:spPr>
            <a:xfrm>
              <a:off x="11417300" y="881061"/>
              <a:ext cx="162000" cy="162000"/>
            </a:xfrm>
            <a:prstGeom prst="ellipse">
              <a:avLst/>
            </a:prstGeom>
            <a:solidFill>
              <a:srgbClr val="00A3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15784" y="227408"/>
            <a:ext cx="474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MINH HỌA THUẬT TOÁN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147312"/>
              </p:ext>
            </p:extLst>
          </p:nvPr>
        </p:nvGraphicFramePr>
        <p:xfrm>
          <a:off x="7124352" y="2120095"/>
          <a:ext cx="4747556" cy="3082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1178">
                  <a:extLst>
                    <a:ext uri="{9D8B030D-6E8A-4147-A177-3AD203B41FA5}">
                      <a16:colId xmlns="" xmlns:a16="http://schemas.microsoft.com/office/drawing/2014/main" val="2462020902"/>
                    </a:ext>
                  </a:extLst>
                </a:gridCol>
                <a:gridCol w="2776378">
                  <a:extLst>
                    <a:ext uri="{9D8B030D-6E8A-4147-A177-3AD203B41FA5}">
                      <a16:colId xmlns="" xmlns:a16="http://schemas.microsoft.com/office/drawing/2014/main" val="429124436"/>
                    </a:ext>
                  </a:extLst>
                </a:gridCol>
              </a:tblGrid>
              <a:tr h="6985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Tập Item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Số lần xuất hiện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8264989"/>
                  </a:ext>
                </a:extLst>
              </a:tr>
              <a:tr h="596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23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a}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06263"/>
                  </a:ext>
                </a:extLst>
              </a:tr>
              <a:tr h="596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23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b}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14124825"/>
                  </a:ext>
                </a:extLst>
              </a:tr>
              <a:tr h="596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23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m}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73749078"/>
                  </a:ext>
                </a:extLst>
              </a:tr>
              <a:tr h="596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23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t}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834854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395700" y="5310654"/>
            <a:ext cx="6096000" cy="5799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{{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a, b}, {a, m}, {a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t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}, {b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m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}, {b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t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}, {m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t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}}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807526" y="3360898"/>
            <a:ext cx="941270" cy="601368"/>
          </a:xfrm>
          <a:prstGeom prst="rightArrow">
            <a:avLst/>
          </a:prstGeom>
          <a:solidFill>
            <a:srgbClr val="F7F7F7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4078" y="5786221"/>
            <a:ext cx="4977893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Min 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Support = 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30%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131241"/>
              </p:ext>
            </p:extLst>
          </p:nvPr>
        </p:nvGraphicFramePr>
        <p:xfrm>
          <a:off x="454078" y="1645801"/>
          <a:ext cx="4977893" cy="4031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6342">
                  <a:extLst>
                    <a:ext uri="{9D8B030D-6E8A-4147-A177-3AD203B41FA5}">
                      <a16:colId xmlns="" xmlns:a16="http://schemas.microsoft.com/office/drawing/2014/main" val="2462020902"/>
                    </a:ext>
                  </a:extLst>
                </a:gridCol>
                <a:gridCol w="4291551">
                  <a:extLst>
                    <a:ext uri="{9D8B030D-6E8A-4147-A177-3AD203B41FA5}">
                      <a16:colId xmlns="" xmlns:a16="http://schemas.microsoft.com/office/drawing/2014/main" val="429124436"/>
                    </a:ext>
                  </a:extLst>
                </a:gridCol>
              </a:tblGrid>
              <a:tr h="6571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Các món hàng được mua (Item)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8264989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b, m, t, y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06263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b, m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14124825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p, s, t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73749078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b, c, d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8348541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b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41161152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e, t, y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0756963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b, m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7067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8208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62">
            <a:extLst>
              <a:ext uri="{FF2B5EF4-FFF2-40B4-BE49-F238E27FC236}">
                <a16:creationId xmlns="" xmlns:a16="http://schemas.microsoft.com/office/drawing/2014/main" id="{A195EC3C-C414-4F79-9415-E13F174FC9C9}"/>
              </a:ext>
            </a:extLst>
          </p:cNvPr>
          <p:cNvSpPr/>
          <p:nvPr/>
        </p:nvSpPr>
        <p:spPr>
          <a:xfrm>
            <a:off x="331886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1" name="平行四边形 63">
            <a:extLst>
              <a:ext uri="{FF2B5EF4-FFF2-40B4-BE49-F238E27FC236}">
                <a16:creationId xmlns="" xmlns:a16="http://schemas.microsoft.com/office/drawing/2014/main" id="{5708A6F0-6CC8-4220-85CF-23200AD3D604}"/>
              </a:ext>
            </a:extLst>
          </p:cNvPr>
          <p:cNvSpPr/>
          <p:nvPr/>
        </p:nvSpPr>
        <p:spPr>
          <a:xfrm>
            <a:off x="559522" y="247676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2" name="平行四边形 64">
            <a:extLst>
              <a:ext uri="{FF2B5EF4-FFF2-40B4-BE49-F238E27FC236}">
                <a16:creationId xmlns="" xmlns:a16="http://schemas.microsoft.com/office/drawing/2014/main" id="{41A5F4C5-5CC4-48AC-9165-4B0A7071C678}"/>
              </a:ext>
            </a:extLst>
          </p:cNvPr>
          <p:cNvSpPr/>
          <p:nvPr/>
        </p:nvSpPr>
        <p:spPr>
          <a:xfrm>
            <a:off x="787159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33" name="组合 12">
            <a:extLst>
              <a:ext uri="{FF2B5EF4-FFF2-40B4-BE49-F238E27FC236}">
                <a16:creationId xmlns="" xmlns:a16="http://schemas.microsoft.com/office/drawing/2014/main" id="{63192C83-13EA-41F4-9B08-9D42B93949E0}"/>
              </a:ext>
            </a:extLst>
          </p:cNvPr>
          <p:cNvGrpSpPr/>
          <p:nvPr/>
        </p:nvGrpSpPr>
        <p:grpSpPr>
          <a:xfrm>
            <a:off x="203707" y="117069"/>
            <a:ext cx="11668201" cy="673419"/>
            <a:chOff x="-88901" y="881061"/>
            <a:chExt cx="11668201" cy="673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4" name="直接连接符 5">
              <a:extLst>
                <a:ext uri="{FF2B5EF4-FFF2-40B4-BE49-F238E27FC236}">
                  <a16:creationId xmlns="" xmlns:a16="http://schemas.microsoft.com/office/drawing/2014/main" id="{71B9F282-503D-40B6-B72B-0D67C39766F9}"/>
                </a:ext>
              </a:extLst>
            </p:cNvPr>
            <p:cNvCxnSpPr>
              <a:cxnSpLocks/>
            </p:cNvCxnSpPr>
            <p:nvPr/>
          </p:nvCxnSpPr>
          <p:spPr>
            <a:xfrm>
              <a:off x="-88901" y="1554480"/>
              <a:ext cx="710692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5" name="直接连接符 40">
              <a:extLst>
                <a:ext uri="{FF2B5EF4-FFF2-40B4-BE49-F238E27FC236}">
                  <a16:creationId xmlns="" xmlns:a16="http://schemas.microsoft.com/office/drawing/2014/main" id="{5EFA7845-9D45-4C1C-A923-7EC6A0B6152F}"/>
                </a:ext>
              </a:extLst>
            </p:cNvPr>
            <p:cNvCxnSpPr>
              <a:cxnSpLocks/>
            </p:cNvCxnSpPr>
            <p:nvPr/>
          </p:nvCxnSpPr>
          <p:spPr>
            <a:xfrm>
              <a:off x="7565384" y="961068"/>
              <a:ext cx="385191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6" name="直接连接符 41">
              <a:extLst>
                <a:ext uri="{FF2B5EF4-FFF2-40B4-BE49-F238E27FC236}">
                  <a16:creationId xmlns="" xmlns:a16="http://schemas.microsoft.com/office/drawing/2014/main" id="{5BE7ECD2-E012-41CE-A52F-465E90801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7159" y="956306"/>
              <a:ext cx="587751" cy="59340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37" name="椭圆 43">
              <a:extLst>
                <a:ext uri="{FF2B5EF4-FFF2-40B4-BE49-F238E27FC236}">
                  <a16:creationId xmlns="" xmlns:a16="http://schemas.microsoft.com/office/drawing/2014/main" id="{2BA81B46-78D6-4522-973C-1B970CF1410E}"/>
                </a:ext>
              </a:extLst>
            </p:cNvPr>
            <p:cNvSpPr/>
            <p:nvPr/>
          </p:nvSpPr>
          <p:spPr>
            <a:xfrm>
              <a:off x="11417300" y="881061"/>
              <a:ext cx="162000" cy="162000"/>
            </a:xfrm>
            <a:prstGeom prst="ellipse">
              <a:avLst/>
            </a:prstGeom>
            <a:solidFill>
              <a:srgbClr val="00A3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15784" y="227408"/>
            <a:ext cx="474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MINH HỌA THUẬT TOÁN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847791"/>
              </p:ext>
            </p:extLst>
          </p:nvPr>
        </p:nvGraphicFramePr>
        <p:xfrm>
          <a:off x="7124352" y="1497126"/>
          <a:ext cx="4747556" cy="42751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1178">
                  <a:extLst>
                    <a:ext uri="{9D8B030D-6E8A-4147-A177-3AD203B41FA5}">
                      <a16:colId xmlns="" xmlns:a16="http://schemas.microsoft.com/office/drawing/2014/main" val="2462020902"/>
                    </a:ext>
                  </a:extLst>
                </a:gridCol>
                <a:gridCol w="2776378">
                  <a:extLst>
                    <a:ext uri="{9D8B030D-6E8A-4147-A177-3AD203B41FA5}">
                      <a16:colId xmlns="" xmlns:a16="http://schemas.microsoft.com/office/drawing/2014/main" val="429124436"/>
                    </a:ext>
                  </a:extLst>
                </a:gridCol>
              </a:tblGrid>
              <a:tr h="6985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Tập Item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Số lần xuất hiện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8264989"/>
                  </a:ext>
                </a:extLst>
              </a:tr>
              <a:tr h="596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{a, b}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06263"/>
                  </a:ext>
                </a:extLst>
              </a:tr>
              <a:tr h="596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{a, m}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14124825"/>
                  </a:ext>
                </a:extLst>
              </a:tr>
              <a:tr h="596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{a, t}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73749078"/>
                  </a:ext>
                </a:extLst>
              </a:tr>
              <a:tr h="596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m}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8348541"/>
                  </a:ext>
                </a:extLst>
              </a:tr>
              <a:tr h="596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t}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39893849"/>
                  </a:ext>
                </a:extLst>
              </a:tr>
              <a:tr h="596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{m, t}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38426087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-104976" y="5772311"/>
            <a:ext cx="6096000" cy="5799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{{a, b}, {a, m}, {a, t}, {b, m}, {b, t}, {m, t}}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56925" y="5818736"/>
            <a:ext cx="2482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{a, 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b} 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và {b, m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807526" y="3360898"/>
            <a:ext cx="941270" cy="601368"/>
          </a:xfrm>
          <a:prstGeom prst="rightArrow">
            <a:avLst/>
          </a:prstGeom>
          <a:solidFill>
            <a:srgbClr val="F7F7F7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498867"/>
              </p:ext>
            </p:extLst>
          </p:nvPr>
        </p:nvGraphicFramePr>
        <p:xfrm>
          <a:off x="454078" y="1645801"/>
          <a:ext cx="4977893" cy="4031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6342">
                  <a:extLst>
                    <a:ext uri="{9D8B030D-6E8A-4147-A177-3AD203B41FA5}">
                      <a16:colId xmlns="" xmlns:a16="http://schemas.microsoft.com/office/drawing/2014/main" val="2462020902"/>
                    </a:ext>
                  </a:extLst>
                </a:gridCol>
                <a:gridCol w="4291551">
                  <a:extLst>
                    <a:ext uri="{9D8B030D-6E8A-4147-A177-3AD203B41FA5}">
                      <a16:colId xmlns="" xmlns:a16="http://schemas.microsoft.com/office/drawing/2014/main" val="429124436"/>
                    </a:ext>
                  </a:extLst>
                </a:gridCol>
              </a:tblGrid>
              <a:tr h="6571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Các món hàng được mua (Item)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8264989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b, m, t, y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06263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b, m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14124825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p, s, t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73749078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b, c, d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8348541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b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41161152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e, t, y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0756963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b, m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7067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4067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62">
            <a:extLst>
              <a:ext uri="{FF2B5EF4-FFF2-40B4-BE49-F238E27FC236}">
                <a16:creationId xmlns="" xmlns:a16="http://schemas.microsoft.com/office/drawing/2014/main" id="{A195EC3C-C414-4F79-9415-E13F174FC9C9}"/>
              </a:ext>
            </a:extLst>
          </p:cNvPr>
          <p:cNvSpPr/>
          <p:nvPr/>
        </p:nvSpPr>
        <p:spPr>
          <a:xfrm>
            <a:off x="331886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1" name="平行四边形 63">
            <a:extLst>
              <a:ext uri="{FF2B5EF4-FFF2-40B4-BE49-F238E27FC236}">
                <a16:creationId xmlns="" xmlns:a16="http://schemas.microsoft.com/office/drawing/2014/main" id="{5708A6F0-6CC8-4220-85CF-23200AD3D604}"/>
              </a:ext>
            </a:extLst>
          </p:cNvPr>
          <p:cNvSpPr/>
          <p:nvPr/>
        </p:nvSpPr>
        <p:spPr>
          <a:xfrm>
            <a:off x="559522" y="247676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2" name="平行四边形 64">
            <a:extLst>
              <a:ext uri="{FF2B5EF4-FFF2-40B4-BE49-F238E27FC236}">
                <a16:creationId xmlns="" xmlns:a16="http://schemas.microsoft.com/office/drawing/2014/main" id="{41A5F4C5-5CC4-48AC-9165-4B0A7071C678}"/>
              </a:ext>
            </a:extLst>
          </p:cNvPr>
          <p:cNvSpPr/>
          <p:nvPr/>
        </p:nvSpPr>
        <p:spPr>
          <a:xfrm>
            <a:off x="787159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33" name="组合 12">
            <a:extLst>
              <a:ext uri="{FF2B5EF4-FFF2-40B4-BE49-F238E27FC236}">
                <a16:creationId xmlns="" xmlns:a16="http://schemas.microsoft.com/office/drawing/2014/main" id="{63192C83-13EA-41F4-9B08-9D42B93949E0}"/>
              </a:ext>
            </a:extLst>
          </p:cNvPr>
          <p:cNvGrpSpPr/>
          <p:nvPr/>
        </p:nvGrpSpPr>
        <p:grpSpPr>
          <a:xfrm>
            <a:off x="203707" y="117069"/>
            <a:ext cx="11668201" cy="673419"/>
            <a:chOff x="-88901" y="881061"/>
            <a:chExt cx="11668201" cy="673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4" name="直接连接符 5">
              <a:extLst>
                <a:ext uri="{FF2B5EF4-FFF2-40B4-BE49-F238E27FC236}">
                  <a16:creationId xmlns="" xmlns:a16="http://schemas.microsoft.com/office/drawing/2014/main" id="{71B9F282-503D-40B6-B72B-0D67C39766F9}"/>
                </a:ext>
              </a:extLst>
            </p:cNvPr>
            <p:cNvCxnSpPr>
              <a:cxnSpLocks/>
            </p:cNvCxnSpPr>
            <p:nvPr/>
          </p:nvCxnSpPr>
          <p:spPr>
            <a:xfrm>
              <a:off x="-88901" y="1554480"/>
              <a:ext cx="710692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5" name="直接连接符 40">
              <a:extLst>
                <a:ext uri="{FF2B5EF4-FFF2-40B4-BE49-F238E27FC236}">
                  <a16:creationId xmlns="" xmlns:a16="http://schemas.microsoft.com/office/drawing/2014/main" id="{5EFA7845-9D45-4C1C-A923-7EC6A0B6152F}"/>
                </a:ext>
              </a:extLst>
            </p:cNvPr>
            <p:cNvCxnSpPr>
              <a:cxnSpLocks/>
            </p:cNvCxnSpPr>
            <p:nvPr/>
          </p:nvCxnSpPr>
          <p:spPr>
            <a:xfrm>
              <a:off x="7565384" y="961068"/>
              <a:ext cx="385191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6" name="直接连接符 41">
              <a:extLst>
                <a:ext uri="{FF2B5EF4-FFF2-40B4-BE49-F238E27FC236}">
                  <a16:creationId xmlns="" xmlns:a16="http://schemas.microsoft.com/office/drawing/2014/main" id="{5BE7ECD2-E012-41CE-A52F-465E90801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7159" y="956306"/>
              <a:ext cx="587751" cy="59340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37" name="椭圆 43">
              <a:extLst>
                <a:ext uri="{FF2B5EF4-FFF2-40B4-BE49-F238E27FC236}">
                  <a16:creationId xmlns="" xmlns:a16="http://schemas.microsoft.com/office/drawing/2014/main" id="{2BA81B46-78D6-4522-973C-1B970CF1410E}"/>
                </a:ext>
              </a:extLst>
            </p:cNvPr>
            <p:cNvSpPr/>
            <p:nvPr/>
          </p:nvSpPr>
          <p:spPr>
            <a:xfrm>
              <a:off x="11417300" y="881061"/>
              <a:ext cx="162000" cy="162000"/>
            </a:xfrm>
            <a:prstGeom prst="ellipse">
              <a:avLst/>
            </a:prstGeom>
            <a:solidFill>
              <a:srgbClr val="00A3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15784" y="227408"/>
            <a:ext cx="474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MINH HỌA THUẬT TOÁN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479373" y="1955827"/>
                <a:ext cx="6096000" cy="341151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27051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b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Phát sinh luật:</a:t>
                </a:r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"/>
                </a:pPr>
                <a:r>
                  <a:rPr lang="en-US" sz="24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→ </m:t>
                    </m:r>
                  </m:oMath>
                </a14:m>
                <a:r>
                  <a:rPr lang="en-US" sz="24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 có độ Confidence 3/3 = 100%</a:t>
                </a:r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"/>
                </a:pPr>
                <a:r>
                  <a:rPr lang="en-US" sz="24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en-US" sz="24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 có độ Confidence 3/5 = 60%</a:t>
                </a:r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"/>
                </a:pPr>
                <a:r>
                  <a:rPr lang="en-US" sz="24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en-US" sz="24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 có độ Confidence 3/5 = 60%</a:t>
                </a:r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"/>
                </a:pPr>
                <a:r>
                  <a:rPr lang="en-US" sz="24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en-US" sz="24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 có độ Confidence 3/3 = 100</a:t>
                </a:r>
                <a:r>
                  <a:rPr lang="en-US" sz="240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373" y="1955827"/>
                <a:ext cx="6096000" cy="3411511"/>
              </a:xfrm>
              <a:prstGeom prst="rect">
                <a:avLst/>
              </a:prstGeom>
              <a:blipFill>
                <a:blip r:embed="rId3"/>
                <a:stretch>
                  <a:fillRect l="-1400" b="-3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86281"/>
              </p:ext>
            </p:extLst>
          </p:nvPr>
        </p:nvGraphicFramePr>
        <p:xfrm>
          <a:off x="454078" y="1645801"/>
          <a:ext cx="4977893" cy="4031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6342">
                  <a:extLst>
                    <a:ext uri="{9D8B030D-6E8A-4147-A177-3AD203B41FA5}">
                      <a16:colId xmlns="" xmlns:a16="http://schemas.microsoft.com/office/drawing/2014/main" val="2462020902"/>
                    </a:ext>
                  </a:extLst>
                </a:gridCol>
                <a:gridCol w="4291551">
                  <a:extLst>
                    <a:ext uri="{9D8B030D-6E8A-4147-A177-3AD203B41FA5}">
                      <a16:colId xmlns="" xmlns:a16="http://schemas.microsoft.com/office/drawing/2014/main" val="429124436"/>
                    </a:ext>
                  </a:extLst>
                </a:gridCol>
              </a:tblGrid>
              <a:tr h="6571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Các món hàng được mua (Item)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8264989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b, m, t, y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06263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b, m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14124825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p, s, t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73749078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b, c, d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8348541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b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41161152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e, t, y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0756963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b, m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706722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701818" y="5677363"/>
            <a:ext cx="2482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{a, 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b} 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và {b, m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524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 flipH="1">
            <a:off x="6389252" y="1013715"/>
            <a:ext cx="5461377" cy="4830572"/>
          </a:xfrm>
          <a:custGeom>
            <a:avLst/>
            <a:gdLst>
              <a:gd name="T0" fmla="*/ 2277 w 2277"/>
              <a:gd name="T1" fmla="*/ 2014 h 2014"/>
              <a:gd name="T2" fmla="*/ 1061 w 2277"/>
              <a:gd name="T3" fmla="*/ 2014 h 2014"/>
              <a:gd name="T4" fmla="*/ 0 w 2277"/>
              <a:gd name="T5" fmla="*/ 0 h 2014"/>
              <a:gd name="T6" fmla="*/ 1217 w 2277"/>
              <a:gd name="T7" fmla="*/ 0 h 2014"/>
              <a:gd name="T8" fmla="*/ 2277 w 2277"/>
              <a:gd name="T9" fmla="*/ 2014 h 2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7" h="2014">
                <a:moveTo>
                  <a:pt x="2277" y="2014"/>
                </a:moveTo>
                <a:lnTo>
                  <a:pt x="1061" y="2014"/>
                </a:lnTo>
                <a:lnTo>
                  <a:pt x="0" y="0"/>
                </a:lnTo>
                <a:lnTo>
                  <a:pt x="1217" y="0"/>
                </a:lnTo>
                <a:lnTo>
                  <a:pt x="2277" y="201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5" y="1483820"/>
            <a:ext cx="12191665" cy="3890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 flipH="1">
            <a:off x="8956427" y="1013715"/>
            <a:ext cx="3235573" cy="4360467"/>
          </a:xfrm>
          <a:custGeom>
            <a:avLst/>
            <a:gdLst>
              <a:gd name="T0" fmla="*/ 1349 w 1349"/>
              <a:gd name="T1" fmla="*/ 0 h 1818"/>
              <a:gd name="T2" fmla="*/ 0 w 1349"/>
              <a:gd name="T3" fmla="*/ 1818 h 1818"/>
              <a:gd name="T4" fmla="*/ 0 w 1349"/>
              <a:gd name="T5" fmla="*/ 0 h 1818"/>
              <a:gd name="T6" fmla="*/ 1349 w 1349"/>
              <a:gd name="T7" fmla="*/ 0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9" h="1818">
                <a:moveTo>
                  <a:pt x="1349" y="0"/>
                </a:moveTo>
                <a:lnTo>
                  <a:pt x="0" y="1818"/>
                </a:lnTo>
                <a:lnTo>
                  <a:pt x="0" y="0"/>
                </a:lnTo>
                <a:lnTo>
                  <a:pt x="1349" y="0"/>
                </a:lnTo>
                <a:close/>
              </a:path>
            </a:pathLst>
          </a:custGeom>
          <a:solidFill>
            <a:srgbClr val="4DD5FF"/>
          </a:solidFill>
          <a:ln>
            <a:noFill/>
          </a:ln>
          <a:extLst/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 flipH="1">
            <a:off x="5003613" y="4366814"/>
            <a:ext cx="4300505" cy="1477474"/>
          </a:xfrm>
          <a:custGeom>
            <a:avLst/>
            <a:gdLst>
              <a:gd name="T0" fmla="*/ 446 w 1793"/>
              <a:gd name="T1" fmla="*/ 0 h 616"/>
              <a:gd name="T2" fmla="*/ 0 w 1793"/>
              <a:gd name="T3" fmla="*/ 616 h 616"/>
              <a:gd name="T4" fmla="*/ 1347 w 1793"/>
              <a:gd name="T5" fmla="*/ 616 h 616"/>
              <a:gd name="T6" fmla="*/ 1793 w 1793"/>
              <a:gd name="T7" fmla="*/ 0 h 616"/>
              <a:gd name="T8" fmla="*/ 446 w 1793"/>
              <a:gd name="T9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3" h="616">
                <a:moveTo>
                  <a:pt x="446" y="0"/>
                </a:moveTo>
                <a:lnTo>
                  <a:pt x="0" y="616"/>
                </a:lnTo>
                <a:lnTo>
                  <a:pt x="1347" y="616"/>
                </a:lnTo>
                <a:lnTo>
                  <a:pt x="1793" y="0"/>
                </a:lnTo>
                <a:lnTo>
                  <a:pt x="446" y="0"/>
                </a:lnTo>
                <a:close/>
              </a:path>
            </a:pathLst>
          </a:custGeom>
          <a:solidFill>
            <a:srgbClr val="4DD5FF"/>
          </a:solidFill>
          <a:ln>
            <a:noFill/>
          </a:ln>
          <a:extLst/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47691" y="2665602"/>
            <a:ext cx="895642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b="1" cap="all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endParaRPr lang="zh-CN" altLang="en-US" sz="6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8663" y="1157288"/>
            <a:ext cx="405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3"/>
              </a:rPr>
              <a:t>http://bis.net.vn/forums/p/389/683.aspx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平行四边形 22"/>
          <p:cNvSpPr/>
          <p:nvPr/>
        </p:nvSpPr>
        <p:spPr>
          <a:xfrm>
            <a:off x="5994959" y="349153"/>
            <a:ext cx="5859583" cy="774000"/>
          </a:xfrm>
          <a:prstGeom prst="parallelogram">
            <a:avLst>
              <a:gd name="adj" fmla="val 48207"/>
            </a:avLst>
          </a:prstGeom>
          <a:solidFill>
            <a:srgbClr val="F7F7F7"/>
          </a:solidFill>
          <a:ln w="19050" cap="flat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6423" tIns="48212" rIns="96423" bIns="48212" rtlCol="0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06045" y="473848"/>
            <a:ext cx="7037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 LƯỢC THUẬT TOÁN</a:t>
            </a:r>
            <a:endParaRPr lang="en-US" sz="2400" b="1"/>
          </a:p>
        </p:txBody>
      </p:sp>
      <p:sp>
        <p:nvSpPr>
          <p:cNvPr id="29" name="平行四边形 9"/>
          <p:cNvSpPr/>
          <p:nvPr/>
        </p:nvSpPr>
        <p:spPr>
          <a:xfrm>
            <a:off x="4641561" y="349153"/>
            <a:ext cx="1353397" cy="772610"/>
          </a:xfrm>
          <a:prstGeom prst="parallelogram">
            <a:avLst>
              <a:gd name="adj" fmla="val 48207"/>
            </a:avLst>
          </a:prstGeom>
          <a:solidFill>
            <a:srgbClr val="F7F7F7"/>
          </a:solidFill>
          <a:ln w="25400" cap="flat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28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inpin heiti" panose="00000500000000000000" pitchFamily="2" charset="-122"/>
                <a:cs typeface="Times New Roman" panose="02020603050405020304" pitchFamily="18" charset="0"/>
                <a:sym typeface="inpin heiti" panose="00000500000000000000" pitchFamily="2" charset="-122"/>
              </a:rPr>
              <a:t>1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inpin heiti" panose="00000500000000000000" pitchFamily="2" charset="-122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sp>
        <p:nvSpPr>
          <p:cNvPr id="31" name="平行四边形 22"/>
          <p:cNvSpPr/>
          <p:nvPr/>
        </p:nvSpPr>
        <p:spPr>
          <a:xfrm>
            <a:off x="5994959" y="1422506"/>
            <a:ext cx="5859583" cy="774000"/>
          </a:xfrm>
          <a:prstGeom prst="parallelogram">
            <a:avLst>
              <a:gd name="adj" fmla="val 48207"/>
            </a:avLst>
          </a:prstGeom>
          <a:solidFill>
            <a:srgbClr val="F7F7F7"/>
          </a:solidFill>
          <a:ln w="19050" cap="flat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6423" tIns="48212" rIns="96423" bIns="48212" rtlCol="0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06041" y="1541901"/>
            <a:ext cx="7037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LUẬT KẾT HỢP</a:t>
            </a:r>
            <a:endParaRPr lang="en-US" sz="2400" b="1"/>
          </a:p>
        </p:txBody>
      </p:sp>
      <p:sp>
        <p:nvSpPr>
          <p:cNvPr id="38" name="平行四边形 9"/>
          <p:cNvSpPr/>
          <p:nvPr/>
        </p:nvSpPr>
        <p:spPr>
          <a:xfrm>
            <a:off x="4641561" y="1422506"/>
            <a:ext cx="1353397" cy="772610"/>
          </a:xfrm>
          <a:prstGeom prst="parallelogram">
            <a:avLst>
              <a:gd name="adj" fmla="val 48207"/>
            </a:avLst>
          </a:prstGeom>
          <a:solidFill>
            <a:srgbClr val="F7F7F7"/>
          </a:solidFill>
          <a:ln w="25400" cap="flat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28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inpin heiti" panose="00000500000000000000" pitchFamily="2" charset="-122"/>
                <a:cs typeface="Times New Roman" panose="02020603050405020304" pitchFamily="18" charset="0"/>
                <a:sym typeface="inpin heiti" panose="00000500000000000000" pitchFamily="2" charset="-122"/>
              </a:rPr>
              <a:t>2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inpin heiti" panose="00000500000000000000" pitchFamily="2" charset="-122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sp>
        <p:nvSpPr>
          <p:cNvPr id="39" name="平行四边形 22"/>
          <p:cNvSpPr/>
          <p:nvPr/>
        </p:nvSpPr>
        <p:spPr>
          <a:xfrm>
            <a:off x="5994958" y="2495480"/>
            <a:ext cx="5859583" cy="774000"/>
          </a:xfrm>
          <a:prstGeom prst="parallelogram">
            <a:avLst>
              <a:gd name="adj" fmla="val 48207"/>
            </a:avLst>
          </a:prstGeom>
          <a:solidFill>
            <a:srgbClr val="F7F7F7"/>
          </a:solidFill>
          <a:ln w="19050" cap="flat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6423" tIns="48212" rIns="96423" bIns="48212" rtlCol="0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06044" y="2620175"/>
            <a:ext cx="7037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</a:t>
            </a:r>
            <a:endParaRPr lang="en-US" sz="2400" b="1"/>
          </a:p>
        </p:txBody>
      </p:sp>
      <p:sp>
        <p:nvSpPr>
          <p:cNvPr id="41" name="平行四边形 9"/>
          <p:cNvSpPr/>
          <p:nvPr/>
        </p:nvSpPr>
        <p:spPr>
          <a:xfrm>
            <a:off x="4641560" y="2495480"/>
            <a:ext cx="1353397" cy="772610"/>
          </a:xfrm>
          <a:prstGeom prst="parallelogram">
            <a:avLst>
              <a:gd name="adj" fmla="val 48207"/>
            </a:avLst>
          </a:prstGeom>
          <a:solidFill>
            <a:srgbClr val="F7F7F7"/>
          </a:solidFill>
          <a:ln w="25400" cap="flat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28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inpin heiti" panose="00000500000000000000" pitchFamily="2" charset="-122"/>
                <a:cs typeface="Times New Roman" panose="02020603050405020304" pitchFamily="18" charset="0"/>
                <a:sym typeface="inpin heiti" panose="00000500000000000000" pitchFamily="2" charset="-122"/>
              </a:rPr>
              <a:t>3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inpin heiti" panose="00000500000000000000" pitchFamily="2" charset="-122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sp>
        <p:nvSpPr>
          <p:cNvPr id="42" name="平行四边形 22"/>
          <p:cNvSpPr/>
          <p:nvPr/>
        </p:nvSpPr>
        <p:spPr>
          <a:xfrm>
            <a:off x="5994957" y="3567064"/>
            <a:ext cx="5859583" cy="774000"/>
          </a:xfrm>
          <a:prstGeom prst="parallelogram">
            <a:avLst>
              <a:gd name="adj" fmla="val 48207"/>
            </a:avLst>
          </a:prstGeom>
          <a:solidFill>
            <a:srgbClr val="F7F7F7"/>
          </a:solidFill>
          <a:ln w="19050" cap="flat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6423" tIns="48212" rIns="96423" bIns="48212" rtlCol="0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06043" y="3691759"/>
            <a:ext cx="7037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 TIN CẬY</a:t>
            </a:r>
            <a:endParaRPr lang="en-US" sz="2400" b="1"/>
          </a:p>
        </p:txBody>
      </p:sp>
      <p:sp>
        <p:nvSpPr>
          <p:cNvPr id="47" name="平行四边形 9"/>
          <p:cNvSpPr/>
          <p:nvPr/>
        </p:nvSpPr>
        <p:spPr>
          <a:xfrm>
            <a:off x="4641559" y="3567064"/>
            <a:ext cx="1353397" cy="772610"/>
          </a:xfrm>
          <a:prstGeom prst="parallelogram">
            <a:avLst>
              <a:gd name="adj" fmla="val 48207"/>
            </a:avLst>
          </a:prstGeom>
          <a:solidFill>
            <a:srgbClr val="F7F7F7"/>
          </a:solidFill>
          <a:ln w="25400" cap="flat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28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inpin heiti" panose="00000500000000000000" pitchFamily="2" charset="-122"/>
                <a:cs typeface="Times New Roman" panose="02020603050405020304" pitchFamily="18" charset="0"/>
                <a:sym typeface="inpin heiti" panose="00000500000000000000" pitchFamily="2" charset="-122"/>
              </a:rPr>
              <a:t>4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inpin heiti" panose="00000500000000000000" pitchFamily="2" charset="-122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sp>
        <p:nvSpPr>
          <p:cNvPr id="48" name="平行四边形 22"/>
          <p:cNvSpPr/>
          <p:nvPr/>
        </p:nvSpPr>
        <p:spPr>
          <a:xfrm>
            <a:off x="5994956" y="4645338"/>
            <a:ext cx="5859583" cy="774000"/>
          </a:xfrm>
          <a:prstGeom prst="parallelogram">
            <a:avLst>
              <a:gd name="adj" fmla="val 48207"/>
            </a:avLst>
          </a:prstGeom>
          <a:solidFill>
            <a:srgbClr val="F7F7F7"/>
          </a:solidFill>
          <a:ln w="19050" cap="flat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6423" tIns="48212" rIns="96423" bIns="48212" rtlCol="0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06042" y="4770033"/>
            <a:ext cx="7037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THUẬT TOÁN</a:t>
            </a:r>
            <a:endParaRPr lang="en-US" sz="2400" b="1"/>
          </a:p>
        </p:txBody>
      </p:sp>
      <p:sp>
        <p:nvSpPr>
          <p:cNvPr id="50" name="平行四边形 9"/>
          <p:cNvSpPr/>
          <p:nvPr/>
        </p:nvSpPr>
        <p:spPr>
          <a:xfrm>
            <a:off x="4641558" y="4645338"/>
            <a:ext cx="1353397" cy="772610"/>
          </a:xfrm>
          <a:prstGeom prst="parallelogram">
            <a:avLst>
              <a:gd name="adj" fmla="val 48207"/>
            </a:avLst>
          </a:prstGeom>
          <a:solidFill>
            <a:srgbClr val="F7F7F7"/>
          </a:solidFill>
          <a:ln w="25400" cap="flat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28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inpin heiti" panose="00000500000000000000" pitchFamily="2" charset="-122"/>
                <a:cs typeface="Times New Roman" panose="02020603050405020304" pitchFamily="18" charset="0"/>
                <a:sym typeface="inpin heiti" panose="00000500000000000000" pitchFamily="2" charset="-122"/>
              </a:rPr>
              <a:t>5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inpin heiti" panose="00000500000000000000" pitchFamily="2" charset="-122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sp>
        <p:nvSpPr>
          <p:cNvPr id="51" name="平行四边形 22"/>
          <p:cNvSpPr/>
          <p:nvPr/>
        </p:nvSpPr>
        <p:spPr>
          <a:xfrm>
            <a:off x="5994955" y="5712910"/>
            <a:ext cx="5859583" cy="774000"/>
          </a:xfrm>
          <a:prstGeom prst="parallelogram">
            <a:avLst>
              <a:gd name="adj" fmla="val 48207"/>
            </a:avLst>
          </a:prstGeom>
          <a:solidFill>
            <a:srgbClr val="F7F7F7"/>
          </a:solidFill>
          <a:ln w="19050" cap="flat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6423" tIns="48212" rIns="96423" bIns="48212" rtlCol="0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06041" y="5930632"/>
            <a:ext cx="7037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MINH HỌA THUẬT TOÁN</a:t>
            </a:r>
            <a:endParaRPr lang="en-US" sz="2400" b="1"/>
          </a:p>
        </p:txBody>
      </p:sp>
      <p:sp>
        <p:nvSpPr>
          <p:cNvPr id="53" name="平行四边形 9"/>
          <p:cNvSpPr/>
          <p:nvPr/>
        </p:nvSpPr>
        <p:spPr>
          <a:xfrm>
            <a:off x="4641557" y="5712910"/>
            <a:ext cx="1353397" cy="772610"/>
          </a:xfrm>
          <a:prstGeom prst="parallelogram">
            <a:avLst>
              <a:gd name="adj" fmla="val 48207"/>
            </a:avLst>
          </a:prstGeom>
          <a:solidFill>
            <a:srgbClr val="F7F7F7"/>
          </a:solidFill>
          <a:ln w="25400" cap="flat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28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inpin heiti" panose="00000500000000000000" pitchFamily="2" charset="-122"/>
                <a:cs typeface="Times New Roman" panose="02020603050405020304" pitchFamily="18" charset="0"/>
                <a:sym typeface="inpin heiti" panose="00000500000000000000" pitchFamily="2" charset="-122"/>
              </a:rPr>
              <a:t>6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inpin heiti" panose="00000500000000000000" pitchFamily="2" charset="-122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sp>
        <p:nvSpPr>
          <p:cNvPr id="116" name="Freeform 127"/>
          <p:cNvSpPr>
            <a:spLocks/>
          </p:cNvSpPr>
          <p:nvPr/>
        </p:nvSpPr>
        <p:spPr bwMode="auto">
          <a:xfrm>
            <a:off x="1547144" y="2203775"/>
            <a:ext cx="1082794" cy="966252"/>
          </a:xfrm>
          <a:custGeom>
            <a:avLst/>
            <a:gdLst>
              <a:gd name="T0" fmla="*/ 129 w 250"/>
              <a:gd name="T1" fmla="*/ 0 h 223"/>
              <a:gd name="T2" fmla="*/ 136 w 250"/>
              <a:gd name="T3" fmla="*/ 5 h 223"/>
              <a:gd name="T4" fmla="*/ 247 w 250"/>
              <a:gd name="T5" fmla="*/ 116 h 223"/>
              <a:gd name="T6" fmla="*/ 249 w 250"/>
              <a:gd name="T7" fmla="*/ 120 h 223"/>
              <a:gd name="T8" fmla="*/ 250 w 250"/>
              <a:gd name="T9" fmla="*/ 122 h 223"/>
              <a:gd name="T10" fmla="*/ 250 w 250"/>
              <a:gd name="T11" fmla="*/ 123 h 223"/>
              <a:gd name="T12" fmla="*/ 249 w 250"/>
              <a:gd name="T13" fmla="*/ 126 h 223"/>
              <a:gd name="T14" fmla="*/ 246 w 250"/>
              <a:gd name="T15" fmla="*/ 127 h 223"/>
              <a:gd name="T16" fmla="*/ 242 w 250"/>
              <a:gd name="T17" fmla="*/ 127 h 223"/>
              <a:gd name="T18" fmla="*/ 219 w 250"/>
              <a:gd name="T19" fmla="*/ 127 h 223"/>
              <a:gd name="T20" fmla="*/ 219 w 250"/>
              <a:gd name="T21" fmla="*/ 213 h 223"/>
              <a:gd name="T22" fmla="*/ 219 w 250"/>
              <a:gd name="T23" fmla="*/ 216 h 223"/>
              <a:gd name="T24" fmla="*/ 219 w 250"/>
              <a:gd name="T25" fmla="*/ 218 h 223"/>
              <a:gd name="T26" fmla="*/ 218 w 250"/>
              <a:gd name="T27" fmla="*/ 221 h 223"/>
              <a:gd name="T28" fmla="*/ 217 w 250"/>
              <a:gd name="T29" fmla="*/ 222 h 223"/>
              <a:gd name="T30" fmla="*/ 214 w 250"/>
              <a:gd name="T31" fmla="*/ 223 h 223"/>
              <a:gd name="T32" fmla="*/ 210 w 250"/>
              <a:gd name="T33" fmla="*/ 223 h 223"/>
              <a:gd name="T34" fmla="*/ 154 w 250"/>
              <a:gd name="T35" fmla="*/ 223 h 223"/>
              <a:gd name="T36" fmla="*/ 154 w 250"/>
              <a:gd name="T37" fmla="*/ 137 h 223"/>
              <a:gd name="T38" fmla="*/ 97 w 250"/>
              <a:gd name="T39" fmla="*/ 137 h 223"/>
              <a:gd name="T40" fmla="*/ 97 w 250"/>
              <a:gd name="T41" fmla="*/ 223 h 223"/>
              <a:gd name="T42" fmla="*/ 43 w 250"/>
              <a:gd name="T43" fmla="*/ 223 h 223"/>
              <a:gd name="T44" fmla="*/ 38 w 250"/>
              <a:gd name="T45" fmla="*/ 223 h 223"/>
              <a:gd name="T46" fmla="*/ 36 w 250"/>
              <a:gd name="T47" fmla="*/ 222 h 223"/>
              <a:gd name="T48" fmla="*/ 33 w 250"/>
              <a:gd name="T49" fmla="*/ 221 h 223"/>
              <a:gd name="T50" fmla="*/ 32 w 250"/>
              <a:gd name="T51" fmla="*/ 219 h 223"/>
              <a:gd name="T52" fmla="*/ 32 w 250"/>
              <a:gd name="T53" fmla="*/ 217 h 223"/>
              <a:gd name="T54" fmla="*/ 32 w 250"/>
              <a:gd name="T55" fmla="*/ 216 h 223"/>
              <a:gd name="T56" fmla="*/ 32 w 250"/>
              <a:gd name="T57" fmla="*/ 213 h 223"/>
              <a:gd name="T58" fmla="*/ 32 w 250"/>
              <a:gd name="T59" fmla="*/ 127 h 223"/>
              <a:gd name="T60" fmla="*/ 9 w 250"/>
              <a:gd name="T61" fmla="*/ 127 h 223"/>
              <a:gd name="T62" fmla="*/ 5 w 250"/>
              <a:gd name="T63" fmla="*/ 127 h 223"/>
              <a:gd name="T64" fmla="*/ 2 w 250"/>
              <a:gd name="T65" fmla="*/ 126 h 223"/>
              <a:gd name="T66" fmla="*/ 1 w 250"/>
              <a:gd name="T67" fmla="*/ 123 h 223"/>
              <a:gd name="T68" fmla="*/ 0 w 250"/>
              <a:gd name="T69" fmla="*/ 122 h 223"/>
              <a:gd name="T70" fmla="*/ 1 w 250"/>
              <a:gd name="T71" fmla="*/ 120 h 223"/>
              <a:gd name="T72" fmla="*/ 4 w 250"/>
              <a:gd name="T73" fmla="*/ 116 h 223"/>
              <a:gd name="T74" fmla="*/ 115 w 250"/>
              <a:gd name="T75" fmla="*/ 5 h 223"/>
              <a:gd name="T76" fmla="*/ 122 w 250"/>
              <a:gd name="T77" fmla="*/ 0 h 223"/>
              <a:gd name="T78" fmla="*/ 129 w 250"/>
              <a:gd name="T79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0" h="223">
                <a:moveTo>
                  <a:pt x="129" y="0"/>
                </a:moveTo>
                <a:lnTo>
                  <a:pt x="136" y="5"/>
                </a:lnTo>
                <a:lnTo>
                  <a:pt x="247" y="116"/>
                </a:lnTo>
                <a:lnTo>
                  <a:pt x="249" y="120"/>
                </a:lnTo>
                <a:lnTo>
                  <a:pt x="250" y="122"/>
                </a:lnTo>
                <a:lnTo>
                  <a:pt x="250" y="123"/>
                </a:lnTo>
                <a:lnTo>
                  <a:pt x="249" y="126"/>
                </a:lnTo>
                <a:lnTo>
                  <a:pt x="246" y="127"/>
                </a:lnTo>
                <a:lnTo>
                  <a:pt x="242" y="127"/>
                </a:lnTo>
                <a:lnTo>
                  <a:pt x="219" y="127"/>
                </a:lnTo>
                <a:lnTo>
                  <a:pt x="219" y="213"/>
                </a:lnTo>
                <a:lnTo>
                  <a:pt x="219" y="216"/>
                </a:lnTo>
                <a:lnTo>
                  <a:pt x="219" y="218"/>
                </a:lnTo>
                <a:lnTo>
                  <a:pt x="218" y="221"/>
                </a:lnTo>
                <a:lnTo>
                  <a:pt x="217" y="222"/>
                </a:lnTo>
                <a:lnTo>
                  <a:pt x="214" y="223"/>
                </a:lnTo>
                <a:lnTo>
                  <a:pt x="210" y="223"/>
                </a:lnTo>
                <a:lnTo>
                  <a:pt x="154" y="223"/>
                </a:lnTo>
                <a:lnTo>
                  <a:pt x="154" y="137"/>
                </a:lnTo>
                <a:lnTo>
                  <a:pt x="97" y="137"/>
                </a:lnTo>
                <a:lnTo>
                  <a:pt x="97" y="223"/>
                </a:lnTo>
                <a:lnTo>
                  <a:pt x="43" y="223"/>
                </a:lnTo>
                <a:lnTo>
                  <a:pt x="38" y="223"/>
                </a:lnTo>
                <a:lnTo>
                  <a:pt x="36" y="222"/>
                </a:lnTo>
                <a:lnTo>
                  <a:pt x="33" y="221"/>
                </a:lnTo>
                <a:lnTo>
                  <a:pt x="32" y="219"/>
                </a:lnTo>
                <a:lnTo>
                  <a:pt x="32" y="217"/>
                </a:lnTo>
                <a:lnTo>
                  <a:pt x="32" y="216"/>
                </a:lnTo>
                <a:lnTo>
                  <a:pt x="32" y="213"/>
                </a:lnTo>
                <a:lnTo>
                  <a:pt x="32" y="127"/>
                </a:lnTo>
                <a:lnTo>
                  <a:pt x="9" y="127"/>
                </a:lnTo>
                <a:lnTo>
                  <a:pt x="5" y="127"/>
                </a:lnTo>
                <a:lnTo>
                  <a:pt x="2" y="126"/>
                </a:lnTo>
                <a:lnTo>
                  <a:pt x="1" y="123"/>
                </a:lnTo>
                <a:lnTo>
                  <a:pt x="0" y="122"/>
                </a:lnTo>
                <a:lnTo>
                  <a:pt x="1" y="120"/>
                </a:lnTo>
                <a:lnTo>
                  <a:pt x="4" y="116"/>
                </a:lnTo>
                <a:lnTo>
                  <a:pt x="115" y="5"/>
                </a:lnTo>
                <a:lnTo>
                  <a:pt x="122" y="0"/>
                </a:lnTo>
                <a:lnTo>
                  <a:pt x="12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5" tIns="45707" rIns="91415" bIns="45707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7" name="文本框 283"/>
          <p:cNvSpPr txBox="1"/>
          <p:nvPr/>
        </p:nvSpPr>
        <p:spPr>
          <a:xfrm>
            <a:off x="429235" y="3322427"/>
            <a:ext cx="3623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NỘI DUNG</a:t>
            </a:r>
            <a:endParaRPr lang="en-US" altLang="zh-CN" sz="4800" b="1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58" name="Freeform 127"/>
          <p:cNvSpPr>
            <a:spLocks/>
          </p:cNvSpPr>
          <p:nvPr/>
        </p:nvSpPr>
        <p:spPr bwMode="auto">
          <a:xfrm>
            <a:off x="1699544" y="2356175"/>
            <a:ext cx="1082794" cy="966252"/>
          </a:xfrm>
          <a:custGeom>
            <a:avLst/>
            <a:gdLst>
              <a:gd name="T0" fmla="*/ 129 w 250"/>
              <a:gd name="T1" fmla="*/ 0 h 223"/>
              <a:gd name="T2" fmla="*/ 136 w 250"/>
              <a:gd name="T3" fmla="*/ 5 h 223"/>
              <a:gd name="T4" fmla="*/ 247 w 250"/>
              <a:gd name="T5" fmla="*/ 116 h 223"/>
              <a:gd name="T6" fmla="*/ 249 w 250"/>
              <a:gd name="T7" fmla="*/ 120 h 223"/>
              <a:gd name="T8" fmla="*/ 250 w 250"/>
              <a:gd name="T9" fmla="*/ 122 h 223"/>
              <a:gd name="T10" fmla="*/ 250 w 250"/>
              <a:gd name="T11" fmla="*/ 123 h 223"/>
              <a:gd name="T12" fmla="*/ 249 w 250"/>
              <a:gd name="T13" fmla="*/ 126 h 223"/>
              <a:gd name="T14" fmla="*/ 246 w 250"/>
              <a:gd name="T15" fmla="*/ 127 h 223"/>
              <a:gd name="T16" fmla="*/ 242 w 250"/>
              <a:gd name="T17" fmla="*/ 127 h 223"/>
              <a:gd name="T18" fmla="*/ 219 w 250"/>
              <a:gd name="T19" fmla="*/ 127 h 223"/>
              <a:gd name="T20" fmla="*/ 219 w 250"/>
              <a:gd name="T21" fmla="*/ 213 h 223"/>
              <a:gd name="T22" fmla="*/ 219 w 250"/>
              <a:gd name="T23" fmla="*/ 216 h 223"/>
              <a:gd name="T24" fmla="*/ 219 w 250"/>
              <a:gd name="T25" fmla="*/ 218 h 223"/>
              <a:gd name="T26" fmla="*/ 218 w 250"/>
              <a:gd name="T27" fmla="*/ 221 h 223"/>
              <a:gd name="T28" fmla="*/ 217 w 250"/>
              <a:gd name="T29" fmla="*/ 222 h 223"/>
              <a:gd name="T30" fmla="*/ 214 w 250"/>
              <a:gd name="T31" fmla="*/ 223 h 223"/>
              <a:gd name="T32" fmla="*/ 210 w 250"/>
              <a:gd name="T33" fmla="*/ 223 h 223"/>
              <a:gd name="T34" fmla="*/ 154 w 250"/>
              <a:gd name="T35" fmla="*/ 223 h 223"/>
              <a:gd name="T36" fmla="*/ 154 w 250"/>
              <a:gd name="T37" fmla="*/ 137 h 223"/>
              <a:gd name="T38" fmla="*/ 97 w 250"/>
              <a:gd name="T39" fmla="*/ 137 h 223"/>
              <a:gd name="T40" fmla="*/ 97 w 250"/>
              <a:gd name="T41" fmla="*/ 223 h 223"/>
              <a:gd name="T42" fmla="*/ 43 w 250"/>
              <a:gd name="T43" fmla="*/ 223 h 223"/>
              <a:gd name="T44" fmla="*/ 38 w 250"/>
              <a:gd name="T45" fmla="*/ 223 h 223"/>
              <a:gd name="T46" fmla="*/ 36 w 250"/>
              <a:gd name="T47" fmla="*/ 222 h 223"/>
              <a:gd name="T48" fmla="*/ 33 w 250"/>
              <a:gd name="T49" fmla="*/ 221 h 223"/>
              <a:gd name="T50" fmla="*/ 32 w 250"/>
              <a:gd name="T51" fmla="*/ 219 h 223"/>
              <a:gd name="T52" fmla="*/ 32 w 250"/>
              <a:gd name="T53" fmla="*/ 217 h 223"/>
              <a:gd name="T54" fmla="*/ 32 w 250"/>
              <a:gd name="T55" fmla="*/ 216 h 223"/>
              <a:gd name="T56" fmla="*/ 32 w 250"/>
              <a:gd name="T57" fmla="*/ 213 h 223"/>
              <a:gd name="T58" fmla="*/ 32 w 250"/>
              <a:gd name="T59" fmla="*/ 127 h 223"/>
              <a:gd name="T60" fmla="*/ 9 w 250"/>
              <a:gd name="T61" fmla="*/ 127 h 223"/>
              <a:gd name="T62" fmla="*/ 5 w 250"/>
              <a:gd name="T63" fmla="*/ 127 h 223"/>
              <a:gd name="T64" fmla="*/ 2 w 250"/>
              <a:gd name="T65" fmla="*/ 126 h 223"/>
              <a:gd name="T66" fmla="*/ 1 w 250"/>
              <a:gd name="T67" fmla="*/ 123 h 223"/>
              <a:gd name="T68" fmla="*/ 0 w 250"/>
              <a:gd name="T69" fmla="*/ 122 h 223"/>
              <a:gd name="T70" fmla="*/ 1 w 250"/>
              <a:gd name="T71" fmla="*/ 120 h 223"/>
              <a:gd name="T72" fmla="*/ 4 w 250"/>
              <a:gd name="T73" fmla="*/ 116 h 223"/>
              <a:gd name="T74" fmla="*/ 115 w 250"/>
              <a:gd name="T75" fmla="*/ 5 h 223"/>
              <a:gd name="T76" fmla="*/ 122 w 250"/>
              <a:gd name="T77" fmla="*/ 0 h 223"/>
              <a:gd name="T78" fmla="*/ 129 w 250"/>
              <a:gd name="T79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0" h="223">
                <a:moveTo>
                  <a:pt x="129" y="0"/>
                </a:moveTo>
                <a:lnTo>
                  <a:pt x="136" y="5"/>
                </a:lnTo>
                <a:lnTo>
                  <a:pt x="247" y="116"/>
                </a:lnTo>
                <a:lnTo>
                  <a:pt x="249" y="120"/>
                </a:lnTo>
                <a:lnTo>
                  <a:pt x="250" y="122"/>
                </a:lnTo>
                <a:lnTo>
                  <a:pt x="250" y="123"/>
                </a:lnTo>
                <a:lnTo>
                  <a:pt x="249" y="126"/>
                </a:lnTo>
                <a:lnTo>
                  <a:pt x="246" y="127"/>
                </a:lnTo>
                <a:lnTo>
                  <a:pt x="242" y="127"/>
                </a:lnTo>
                <a:lnTo>
                  <a:pt x="219" y="127"/>
                </a:lnTo>
                <a:lnTo>
                  <a:pt x="219" y="213"/>
                </a:lnTo>
                <a:lnTo>
                  <a:pt x="219" y="216"/>
                </a:lnTo>
                <a:lnTo>
                  <a:pt x="219" y="218"/>
                </a:lnTo>
                <a:lnTo>
                  <a:pt x="218" y="221"/>
                </a:lnTo>
                <a:lnTo>
                  <a:pt x="217" y="222"/>
                </a:lnTo>
                <a:lnTo>
                  <a:pt x="214" y="223"/>
                </a:lnTo>
                <a:lnTo>
                  <a:pt x="210" y="223"/>
                </a:lnTo>
                <a:lnTo>
                  <a:pt x="154" y="223"/>
                </a:lnTo>
                <a:lnTo>
                  <a:pt x="154" y="137"/>
                </a:lnTo>
                <a:lnTo>
                  <a:pt x="97" y="137"/>
                </a:lnTo>
                <a:lnTo>
                  <a:pt x="97" y="223"/>
                </a:lnTo>
                <a:lnTo>
                  <a:pt x="43" y="223"/>
                </a:lnTo>
                <a:lnTo>
                  <a:pt x="38" y="223"/>
                </a:lnTo>
                <a:lnTo>
                  <a:pt x="36" y="222"/>
                </a:lnTo>
                <a:lnTo>
                  <a:pt x="33" y="221"/>
                </a:lnTo>
                <a:lnTo>
                  <a:pt x="32" y="219"/>
                </a:lnTo>
                <a:lnTo>
                  <a:pt x="32" y="217"/>
                </a:lnTo>
                <a:lnTo>
                  <a:pt x="32" y="216"/>
                </a:lnTo>
                <a:lnTo>
                  <a:pt x="32" y="213"/>
                </a:lnTo>
                <a:lnTo>
                  <a:pt x="32" y="127"/>
                </a:lnTo>
                <a:lnTo>
                  <a:pt x="9" y="127"/>
                </a:lnTo>
                <a:lnTo>
                  <a:pt x="5" y="127"/>
                </a:lnTo>
                <a:lnTo>
                  <a:pt x="2" y="126"/>
                </a:lnTo>
                <a:lnTo>
                  <a:pt x="1" y="123"/>
                </a:lnTo>
                <a:lnTo>
                  <a:pt x="0" y="122"/>
                </a:lnTo>
                <a:lnTo>
                  <a:pt x="1" y="120"/>
                </a:lnTo>
                <a:lnTo>
                  <a:pt x="4" y="116"/>
                </a:lnTo>
                <a:lnTo>
                  <a:pt x="115" y="5"/>
                </a:lnTo>
                <a:lnTo>
                  <a:pt x="122" y="0"/>
                </a:lnTo>
                <a:lnTo>
                  <a:pt x="129" y="0"/>
                </a:lnTo>
                <a:close/>
              </a:path>
            </a:pathLst>
          </a:custGeom>
          <a:solidFill>
            <a:srgbClr val="4DD5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5" tIns="45707" rIns="91415" bIns="45707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212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  <p:bldP spid="31" grpId="0" animBg="1"/>
      <p:bldP spid="32" grpId="0"/>
      <p:bldP spid="38" grpId="0" animBg="1"/>
      <p:bldP spid="39" grpId="0" animBg="1"/>
      <p:bldP spid="40" grpId="0"/>
      <p:bldP spid="41" grpId="0" animBg="1"/>
      <p:bldP spid="42" grpId="0" animBg="1"/>
      <p:bldP spid="46" grpId="0"/>
      <p:bldP spid="47" grpId="0" animBg="1"/>
      <p:bldP spid="48" grpId="0" animBg="1"/>
      <p:bldP spid="49" grpId="0"/>
      <p:bldP spid="50" grpId="0" animBg="1"/>
      <p:bldP spid="51" grpId="0" animBg="1"/>
      <p:bldP spid="52" grpId="0"/>
      <p:bldP spid="53" grpId="0" animBg="1"/>
      <p:bldP spid="157" grpId="0"/>
      <p:bldP spid="1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334" y="2202507"/>
            <a:ext cx="12191331" cy="2419570"/>
            <a:chOff x="170694" y="177982"/>
            <a:chExt cx="3936003" cy="7811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等腰三角形 43"/>
            <p:cNvSpPr/>
            <p:nvPr/>
          </p:nvSpPr>
          <p:spPr>
            <a:xfrm>
              <a:off x="1519112" y="177982"/>
              <a:ext cx="355284" cy="3565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485507" y="602633"/>
              <a:ext cx="355284" cy="3565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662214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4DD5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895694" y="284178"/>
              <a:ext cx="569115" cy="5299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666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1</a:t>
              </a:r>
              <a:endParaRPr lang="zh-CN" altLang="en-US" sz="1066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352081" y="3071242"/>
            <a:ext cx="7839919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vi-VN" altLang="zh-CN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+mn-ea"/>
                <a:sym typeface="+mn-lt"/>
              </a:rPr>
              <a:t>SƠ LƯỢC THUẬT TOÁN</a:t>
            </a:r>
          </a:p>
        </p:txBody>
      </p:sp>
    </p:spTree>
    <p:extLst>
      <p:ext uri="{BB962C8B-B14F-4D97-AF65-F5344CB8AC3E}">
        <p14:creationId xmlns:p14="http://schemas.microsoft.com/office/powerpoint/2010/main" val="22592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15784" y="227408"/>
            <a:ext cx="474272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 LƯỢC THUẬT TOÁN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平行四边形 62">
            <a:extLst>
              <a:ext uri="{FF2B5EF4-FFF2-40B4-BE49-F238E27FC236}">
                <a16:creationId xmlns="" xmlns:a16="http://schemas.microsoft.com/office/drawing/2014/main" id="{A195EC3C-C414-4F79-9415-E13F174FC9C9}"/>
              </a:ext>
            </a:extLst>
          </p:cNvPr>
          <p:cNvSpPr/>
          <p:nvPr/>
        </p:nvSpPr>
        <p:spPr>
          <a:xfrm>
            <a:off x="331886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  <p:sp>
        <p:nvSpPr>
          <p:cNvPr id="21" name="平行四边形 63">
            <a:extLst>
              <a:ext uri="{FF2B5EF4-FFF2-40B4-BE49-F238E27FC236}">
                <a16:creationId xmlns="" xmlns:a16="http://schemas.microsoft.com/office/drawing/2014/main" id="{5708A6F0-6CC8-4220-85CF-23200AD3D604}"/>
              </a:ext>
            </a:extLst>
          </p:cNvPr>
          <p:cNvSpPr/>
          <p:nvPr/>
        </p:nvSpPr>
        <p:spPr>
          <a:xfrm>
            <a:off x="559522" y="247676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  <p:sp>
        <p:nvSpPr>
          <p:cNvPr id="22" name="平行四边形 64">
            <a:extLst>
              <a:ext uri="{FF2B5EF4-FFF2-40B4-BE49-F238E27FC236}">
                <a16:creationId xmlns="" xmlns:a16="http://schemas.microsoft.com/office/drawing/2014/main" id="{41A5F4C5-5CC4-48AC-9165-4B0A7071C678}"/>
              </a:ext>
            </a:extLst>
          </p:cNvPr>
          <p:cNvSpPr/>
          <p:nvPr/>
        </p:nvSpPr>
        <p:spPr>
          <a:xfrm>
            <a:off x="787159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  <p:grpSp>
        <p:nvGrpSpPr>
          <p:cNvPr id="33" name="组合 12">
            <a:extLst>
              <a:ext uri="{FF2B5EF4-FFF2-40B4-BE49-F238E27FC236}">
                <a16:creationId xmlns="" xmlns:a16="http://schemas.microsoft.com/office/drawing/2014/main" id="{63192C83-13EA-41F4-9B08-9D42B93949E0}"/>
              </a:ext>
            </a:extLst>
          </p:cNvPr>
          <p:cNvGrpSpPr/>
          <p:nvPr/>
        </p:nvGrpSpPr>
        <p:grpSpPr>
          <a:xfrm>
            <a:off x="203707" y="117069"/>
            <a:ext cx="11668201" cy="673419"/>
            <a:chOff x="-88901" y="881061"/>
            <a:chExt cx="11668201" cy="673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4" name="直接连接符 5">
              <a:extLst>
                <a:ext uri="{FF2B5EF4-FFF2-40B4-BE49-F238E27FC236}">
                  <a16:creationId xmlns="" xmlns:a16="http://schemas.microsoft.com/office/drawing/2014/main" id="{71B9F282-503D-40B6-B72B-0D67C39766F9}"/>
                </a:ext>
              </a:extLst>
            </p:cNvPr>
            <p:cNvCxnSpPr>
              <a:cxnSpLocks/>
            </p:cNvCxnSpPr>
            <p:nvPr/>
          </p:nvCxnSpPr>
          <p:spPr>
            <a:xfrm>
              <a:off x="-88901" y="1554480"/>
              <a:ext cx="710692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5" name="直接连接符 40">
              <a:extLst>
                <a:ext uri="{FF2B5EF4-FFF2-40B4-BE49-F238E27FC236}">
                  <a16:creationId xmlns="" xmlns:a16="http://schemas.microsoft.com/office/drawing/2014/main" id="{5EFA7845-9D45-4C1C-A923-7EC6A0B6152F}"/>
                </a:ext>
              </a:extLst>
            </p:cNvPr>
            <p:cNvCxnSpPr>
              <a:cxnSpLocks/>
            </p:cNvCxnSpPr>
            <p:nvPr/>
          </p:nvCxnSpPr>
          <p:spPr>
            <a:xfrm>
              <a:off x="7565384" y="961068"/>
              <a:ext cx="385191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6" name="直接连接符 41">
              <a:extLst>
                <a:ext uri="{FF2B5EF4-FFF2-40B4-BE49-F238E27FC236}">
                  <a16:creationId xmlns="" xmlns:a16="http://schemas.microsoft.com/office/drawing/2014/main" id="{5BE7ECD2-E012-41CE-A52F-465E90801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7159" y="956306"/>
              <a:ext cx="587751" cy="59340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37" name="椭圆 43">
              <a:extLst>
                <a:ext uri="{FF2B5EF4-FFF2-40B4-BE49-F238E27FC236}">
                  <a16:creationId xmlns="" xmlns:a16="http://schemas.microsoft.com/office/drawing/2014/main" id="{2BA81B46-78D6-4522-973C-1B970CF1410E}"/>
                </a:ext>
              </a:extLst>
            </p:cNvPr>
            <p:cNvSpPr/>
            <p:nvPr/>
          </p:nvSpPr>
          <p:spPr>
            <a:xfrm>
              <a:off x="11417300" y="881061"/>
              <a:ext cx="162000" cy="162000"/>
            </a:xfrm>
            <a:prstGeom prst="ellipse">
              <a:avLst/>
            </a:prstGeom>
            <a:solidFill>
              <a:srgbClr val="00A3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43" name="组合 70"/>
          <p:cNvGrpSpPr/>
          <p:nvPr/>
        </p:nvGrpSpPr>
        <p:grpSpPr>
          <a:xfrm>
            <a:off x="3801084" y="1503289"/>
            <a:ext cx="7035584" cy="1260507"/>
            <a:chOff x="7127272" y="2681303"/>
            <a:chExt cx="4167225" cy="853819"/>
          </a:xfrm>
        </p:grpSpPr>
        <p:sp>
          <p:nvSpPr>
            <p:cNvPr id="44" name="矩形 7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45" name="矩形 47"/>
            <p:cNvSpPr>
              <a:spLocks noChangeArrowheads="1"/>
            </p:cNvSpPr>
            <p:nvPr/>
          </p:nvSpPr>
          <p:spPr bwMode="auto">
            <a:xfrm>
              <a:off x="7258663" y="2788739"/>
              <a:ext cx="4035834" cy="660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Apriori là thuật toán được Rakesh Agrawal, Tomasz Imielinski, Arun Swami đề xuất lần đầu vào năm 1994.</a:t>
              </a:r>
              <a:endPara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4" name="直接连接符 82"/>
          <p:cNvCxnSpPr/>
          <p:nvPr/>
        </p:nvCxnSpPr>
        <p:spPr>
          <a:xfrm>
            <a:off x="3270705" y="1396180"/>
            <a:ext cx="0" cy="145164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18"/>
          <p:cNvGrpSpPr/>
          <p:nvPr/>
        </p:nvGrpSpPr>
        <p:grpSpPr>
          <a:xfrm>
            <a:off x="787159" y="2938924"/>
            <a:ext cx="2020335" cy="1790608"/>
            <a:chOff x="3295850" y="2263222"/>
            <a:chExt cx="2643765" cy="2343151"/>
          </a:xfrm>
        </p:grpSpPr>
        <p:sp>
          <p:nvSpPr>
            <p:cNvPr id="64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66" name="Freeform 5"/>
            <p:cNvSpPr/>
            <p:nvPr/>
          </p:nvSpPr>
          <p:spPr bwMode="auto">
            <a:xfrm>
              <a:off x="3589408" y="2523401"/>
              <a:ext cx="2056649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4DD5FF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985707" y="3603395"/>
            <a:ext cx="162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" name="组合 70"/>
          <p:cNvGrpSpPr/>
          <p:nvPr/>
        </p:nvGrpSpPr>
        <p:grpSpPr>
          <a:xfrm>
            <a:off x="3838200" y="3203975"/>
            <a:ext cx="7223619" cy="1260507"/>
            <a:chOff x="7127272" y="2681303"/>
            <a:chExt cx="4278599" cy="853819"/>
          </a:xfrm>
        </p:grpSpPr>
        <p:sp>
          <p:nvSpPr>
            <p:cNvPr id="69" name="矩形 7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70" name="矩形 47"/>
            <p:cNvSpPr>
              <a:spLocks noChangeArrowheads="1"/>
            </p:cNvSpPr>
            <p:nvPr/>
          </p:nvSpPr>
          <p:spPr bwMode="auto">
            <a:xfrm>
              <a:off x="7370037" y="2931424"/>
              <a:ext cx="4035834" cy="310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Cho trước các giá trị ngưỡng </a:t>
              </a:r>
              <a:r>
                <a:rPr lang="en-US" sz="200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Min Support, Min Confidence.</a:t>
              </a:r>
              <a:endPara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0"/>
          <p:cNvGrpSpPr/>
          <p:nvPr/>
        </p:nvGrpSpPr>
        <p:grpSpPr>
          <a:xfrm>
            <a:off x="3801084" y="4904661"/>
            <a:ext cx="7143714" cy="1260506"/>
            <a:chOff x="7127272" y="2681303"/>
            <a:chExt cx="4231271" cy="853819"/>
          </a:xfrm>
        </p:grpSpPr>
        <p:sp>
          <p:nvSpPr>
            <p:cNvPr id="73" name="矩形 7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47"/>
                <p:cNvSpPr>
                  <a:spLocks noChangeArrowheads="1"/>
                </p:cNvSpPr>
                <p:nvPr/>
              </p:nvSpPr>
              <p:spPr bwMode="auto">
                <a:xfrm>
                  <a:off x="7194618" y="2788574"/>
                  <a:ext cx="4163925" cy="6606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51430" tIns="25715" rIns="51430" bIns="25715">
                  <a:spAutoFit/>
                </a:bodyPr>
                <a:lstStyle/>
                <a:p>
                  <a:r>
                    <a:rPr lang="en-US" sz="2000" smtClean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Gồm 2 giai đoạn:</a:t>
                  </a:r>
                </a:p>
                <a:p>
                  <a:pPr lvl="0" indent="176213"/>
                  <a:r>
                    <a:rPr lang="en-US" sz="2000" smtClean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Tìm tất cả các tập mục phổ biến với </a:t>
                  </a:r>
                  <a:r>
                    <a:rPr lang="en-US" sz="2000" smtClean="0"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Min Support </a:t>
                  </a:r>
                </a:p>
                <a:p>
                  <a:pPr lvl="0" indent="176213"/>
                  <a:r>
                    <a:rPr lang="en-US" sz="2000" smtClean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Sử dụng các tập mục phổ biến 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en-US" sz="2000" smtClean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các luật kết hợp với độ tin cậy.</a:t>
                  </a:r>
                  <a:endParaRPr lang="en-US"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94618" y="2788574"/>
                  <a:ext cx="4163925" cy="660605"/>
                </a:xfrm>
                <a:prstGeom prst="rect">
                  <a:avLst/>
                </a:prstGeom>
                <a:blipFill>
                  <a:blip r:embed="rId2"/>
                  <a:stretch>
                    <a:fillRect l="-1474" t="-5625" b="-1187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8" name="直接连接符 82"/>
          <p:cNvCxnSpPr/>
          <p:nvPr/>
        </p:nvCxnSpPr>
        <p:spPr>
          <a:xfrm>
            <a:off x="3270705" y="3108407"/>
            <a:ext cx="0" cy="145164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82"/>
          <p:cNvCxnSpPr/>
          <p:nvPr/>
        </p:nvCxnSpPr>
        <p:spPr>
          <a:xfrm>
            <a:off x="3268231" y="4809093"/>
            <a:ext cx="0" cy="145164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49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334" y="2202507"/>
            <a:ext cx="12191331" cy="2419570"/>
            <a:chOff x="170694" y="177982"/>
            <a:chExt cx="3936003" cy="7811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等腰三角形 43"/>
            <p:cNvSpPr/>
            <p:nvPr/>
          </p:nvSpPr>
          <p:spPr>
            <a:xfrm>
              <a:off x="1519112" y="177982"/>
              <a:ext cx="355284" cy="3565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485507" y="602633"/>
              <a:ext cx="355284" cy="3565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662214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4DD5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895694" y="284178"/>
              <a:ext cx="569115" cy="5299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666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2</a:t>
              </a:r>
              <a:endParaRPr lang="zh-CN" altLang="en-US" sz="1066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328933" y="3059636"/>
            <a:ext cx="7862732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LUẬT KẾT HỢP</a:t>
            </a:r>
            <a:endParaRPr lang="vi-VN" altLang="zh-CN" sz="4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290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62">
            <a:extLst>
              <a:ext uri="{FF2B5EF4-FFF2-40B4-BE49-F238E27FC236}">
                <a16:creationId xmlns="" xmlns:a16="http://schemas.microsoft.com/office/drawing/2014/main" id="{A195EC3C-C414-4F79-9415-E13F174FC9C9}"/>
              </a:ext>
            </a:extLst>
          </p:cNvPr>
          <p:cNvSpPr/>
          <p:nvPr/>
        </p:nvSpPr>
        <p:spPr>
          <a:xfrm>
            <a:off x="331886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1" name="平行四边形 63">
            <a:extLst>
              <a:ext uri="{FF2B5EF4-FFF2-40B4-BE49-F238E27FC236}">
                <a16:creationId xmlns="" xmlns:a16="http://schemas.microsoft.com/office/drawing/2014/main" id="{5708A6F0-6CC8-4220-85CF-23200AD3D604}"/>
              </a:ext>
            </a:extLst>
          </p:cNvPr>
          <p:cNvSpPr/>
          <p:nvPr/>
        </p:nvSpPr>
        <p:spPr>
          <a:xfrm>
            <a:off x="559522" y="247676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2" name="平行四边形 64">
            <a:extLst>
              <a:ext uri="{FF2B5EF4-FFF2-40B4-BE49-F238E27FC236}">
                <a16:creationId xmlns="" xmlns:a16="http://schemas.microsoft.com/office/drawing/2014/main" id="{41A5F4C5-5CC4-48AC-9165-4B0A7071C678}"/>
              </a:ext>
            </a:extLst>
          </p:cNvPr>
          <p:cNvSpPr/>
          <p:nvPr/>
        </p:nvSpPr>
        <p:spPr>
          <a:xfrm>
            <a:off x="787159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33" name="组合 12">
            <a:extLst>
              <a:ext uri="{FF2B5EF4-FFF2-40B4-BE49-F238E27FC236}">
                <a16:creationId xmlns="" xmlns:a16="http://schemas.microsoft.com/office/drawing/2014/main" id="{63192C83-13EA-41F4-9B08-9D42B93949E0}"/>
              </a:ext>
            </a:extLst>
          </p:cNvPr>
          <p:cNvGrpSpPr/>
          <p:nvPr/>
        </p:nvGrpSpPr>
        <p:grpSpPr>
          <a:xfrm>
            <a:off x="203707" y="117069"/>
            <a:ext cx="11668201" cy="673419"/>
            <a:chOff x="-88901" y="881061"/>
            <a:chExt cx="11668201" cy="673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4" name="直接连接符 5">
              <a:extLst>
                <a:ext uri="{FF2B5EF4-FFF2-40B4-BE49-F238E27FC236}">
                  <a16:creationId xmlns="" xmlns:a16="http://schemas.microsoft.com/office/drawing/2014/main" id="{71B9F282-503D-40B6-B72B-0D67C39766F9}"/>
                </a:ext>
              </a:extLst>
            </p:cNvPr>
            <p:cNvCxnSpPr>
              <a:cxnSpLocks/>
            </p:cNvCxnSpPr>
            <p:nvPr/>
          </p:nvCxnSpPr>
          <p:spPr>
            <a:xfrm>
              <a:off x="-88901" y="1554480"/>
              <a:ext cx="710692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5" name="直接连接符 40">
              <a:extLst>
                <a:ext uri="{FF2B5EF4-FFF2-40B4-BE49-F238E27FC236}">
                  <a16:creationId xmlns="" xmlns:a16="http://schemas.microsoft.com/office/drawing/2014/main" id="{5EFA7845-9D45-4C1C-A923-7EC6A0B6152F}"/>
                </a:ext>
              </a:extLst>
            </p:cNvPr>
            <p:cNvCxnSpPr>
              <a:cxnSpLocks/>
            </p:cNvCxnSpPr>
            <p:nvPr/>
          </p:nvCxnSpPr>
          <p:spPr>
            <a:xfrm>
              <a:off x="7565384" y="961068"/>
              <a:ext cx="385191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6" name="直接连接符 41">
              <a:extLst>
                <a:ext uri="{FF2B5EF4-FFF2-40B4-BE49-F238E27FC236}">
                  <a16:creationId xmlns="" xmlns:a16="http://schemas.microsoft.com/office/drawing/2014/main" id="{5BE7ECD2-E012-41CE-A52F-465E90801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7159" y="956306"/>
              <a:ext cx="587751" cy="59340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37" name="椭圆 43">
              <a:extLst>
                <a:ext uri="{FF2B5EF4-FFF2-40B4-BE49-F238E27FC236}">
                  <a16:creationId xmlns="" xmlns:a16="http://schemas.microsoft.com/office/drawing/2014/main" id="{2BA81B46-78D6-4522-973C-1B970CF1410E}"/>
                </a:ext>
              </a:extLst>
            </p:cNvPr>
            <p:cNvSpPr/>
            <p:nvPr/>
          </p:nvSpPr>
          <p:spPr>
            <a:xfrm>
              <a:off x="11417300" y="881061"/>
              <a:ext cx="162000" cy="162000"/>
            </a:xfrm>
            <a:prstGeom prst="ellipse">
              <a:avLst/>
            </a:prstGeom>
            <a:solidFill>
              <a:srgbClr val="00A3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15784" y="227408"/>
            <a:ext cx="474272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LUẬT KẾT HỢP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Facts on Data Mining - Digital Gy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41" y="2258777"/>
            <a:ext cx="3962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接连接符 46"/>
          <p:cNvCxnSpPr>
            <a:endCxn id="19" idx="11"/>
          </p:cNvCxnSpPr>
          <p:nvPr/>
        </p:nvCxnSpPr>
        <p:spPr>
          <a:xfrm>
            <a:off x="5369504" y="2694048"/>
            <a:ext cx="6342669" cy="0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sp>
        <p:nvSpPr>
          <p:cNvPr id="19" name="Freeform 6"/>
          <p:cNvSpPr>
            <a:spLocks noEditPoints="1"/>
          </p:cNvSpPr>
          <p:nvPr/>
        </p:nvSpPr>
        <p:spPr bwMode="auto">
          <a:xfrm>
            <a:off x="11712173" y="2373412"/>
            <a:ext cx="319470" cy="320636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Unicode MS" panose="020B0604020202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69504" y="2256060"/>
            <a:ext cx="63404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 </a:t>
            </a:r>
            <a:r>
              <a:rPr lang="vi-VN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 hệ giữa các đối tượng trong khối dữ liệu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75908" y="4661146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inimum support 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vi-VN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minimum confidence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连接符 46"/>
          <p:cNvCxnSpPr>
            <a:endCxn id="39" idx="11"/>
          </p:cNvCxnSpPr>
          <p:nvPr/>
        </p:nvCxnSpPr>
        <p:spPr>
          <a:xfrm>
            <a:off x="5367239" y="5132704"/>
            <a:ext cx="6342669" cy="0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sp>
        <p:nvSpPr>
          <p:cNvPr id="39" name="Freeform 6"/>
          <p:cNvSpPr>
            <a:spLocks noEditPoints="1"/>
          </p:cNvSpPr>
          <p:nvPr/>
        </p:nvSpPr>
        <p:spPr bwMode="auto">
          <a:xfrm>
            <a:off x="11709908" y="4812068"/>
            <a:ext cx="319470" cy="320636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76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/>
      <p:bldP spid="6" grpId="0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62">
            <a:extLst>
              <a:ext uri="{FF2B5EF4-FFF2-40B4-BE49-F238E27FC236}">
                <a16:creationId xmlns="" xmlns:a16="http://schemas.microsoft.com/office/drawing/2014/main" id="{A195EC3C-C414-4F79-9415-E13F174FC9C9}"/>
              </a:ext>
            </a:extLst>
          </p:cNvPr>
          <p:cNvSpPr/>
          <p:nvPr/>
        </p:nvSpPr>
        <p:spPr>
          <a:xfrm>
            <a:off x="331886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  <p:sp>
        <p:nvSpPr>
          <p:cNvPr id="21" name="平行四边形 63">
            <a:extLst>
              <a:ext uri="{FF2B5EF4-FFF2-40B4-BE49-F238E27FC236}">
                <a16:creationId xmlns="" xmlns:a16="http://schemas.microsoft.com/office/drawing/2014/main" id="{5708A6F0-6CC8-4220-85CF-23200AD3D604}"/>
              </a:ext>
            </a:extLst>
          </p:cNvPr>
          <p:cNvSpPr/>
          <p:nvPr/>
        </p:nvSpPr>
        <p:spPr>
          <a:xfrm>
            <a:off x="559522" y="247676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  <p:sp>
        <p:nvSpPr>
          <p:cNvPr id="22" name="平行四边形 64">
            <a:extLst>
              <a:ext uri="{FF2B5EF4-FFF2-40B4-BE49-F238E27FC236}">
                <a16:creationId xmlns="" xmlns:a16="http://schemas.microsoft.com/office/drawing/2014/main" id="{41A5F4C5-5CC4-48AC-9165-4B0A7071C678}"/>
              </a:ext>
            </a:extLst>
          </p:cNvPr>
          <p:cNvSpPr/>
          <p:nvPr/>
        </p:nvSpPr>
        <p:spPr>
          <a:xfrm>
            <a:off x="787159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5784" y="227408"/>
            <a:ext cx="474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LUẬT KẾT HỢP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Apple, Gala | Walmart Canad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529" y="1834416"/>
            <a:ext cx="1127938" cy="112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ananas: Health Benefits, Risks &amp; Nutrition Facts | Live Scienc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340" y="2017381"/>
            <a:ext cx="1331167" cy="88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herry Australia - Hoa quả nhập khẩu Biovegi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990" y="4696984"/>
            <a:ext cx="1238477" cy="123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Organic Green Grapes, 2 lbs. - BJs WholeSale Club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340" y="4735132"/>
            <a:ext cx="1246387" cy="124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uble Brace 3"/>
          <p:cNvSpPr/>
          <p:nvPr/>
        </p:nvSpPr>
        <p:spPr>
          <a:xfrm>
            <a:off x="1491397" y="1614744"/>
            <a:ext cx="3832558" cy="1691329"/>
          </a:xfrm>
          <a:prstGeom prst="bracePair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us 4"/>
          <p:cNvSpPr/>
          <p:nvPr/>
        </p:nvSpPr>
        <p:spPr>
          <a:xfrm>
            <a:off x="3001253" y="2176496"/>
            <a:ext cx="593300" cy="567827"/>
          </a:xfrm>
          <a:prstGeom prst="mathPlus">
            <a:avLst>
              <a:gd name="adj1" fmla="val 12018"/>
            </a:avLst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Double Brace 22"/>
          <p:cNvSpPr/>
          <p:nvPr/>
        </p:nvSpPr>
        <p:spPr>
          <a:xfrm>
            <a:off x="1491397" y="4489633"/>
            <a:ext cx="3832558" cy="1691329"/>
          </a:xfrm>
          <a:prstGeom prst="bracePair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Plus 23"/>
          <p:cNvSpPr/>
          <p:nvPr/>
        </p:nvSpPr>
        <p:spPr>
          <a:xfrm>
            <a:off x="3003776" y="5051382"/>
            <a:ext cx="593300" cy="567827"/>
          </a:xfrm>
          <a:prstGeom prst="mathPlus">
            <a:avLst>
              <a:gd name="adj1" fmla="val 12018"/>
            </a:avLst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284" y="1860246"/>
            <a:ext cx="76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1284" y="4735132"/>
            <a:ext cx="76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ight Arrow 7"/>
              <p:cNvSpPr/>
              <p:nvPr/>
            </p:nvSpPr>
            <p:spPr>
              <a:xfrm>
                <a:off x="5323955" y="3375415"/>
                <a:ext cx="2133600" cy="1044875"/>
              </a:xfrm>
              <a:prstGeom prst="rightArrow">
                <a:avLst/>
              </a:prstGeom>
              <a:solidFill>
                <a:srgbClr val="4DD5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b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</a:t>
                </a:r>
                <a:endParaRPr lang="en-US" sz="28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ight Arrow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955" y="3375415"/>
                <a:ext cx="2133600" cy="1044875"/>
              </a:xfrm>
              <a:prstGeom prst="rightArrow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" descr="Apple, Gala | Walmart Canada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156" y="3508042"/>
            <a:ext cx="758385" cy="75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Bananas: Health Benefits, Risks &amp; Nutrition Facts | Live Scienc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325" y="3627928"/>
            <a:ext cx="923073" cy="61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herry Australia - Hoa quả nhập khẩu Biovegi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723" y="3421251"/>
            <a:ext cx="845177" cy="84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Organic Green Grapes, 2 lbs. - BJs WholeSale Club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00" y="3361098"/>
            <a:ext cx="1056008" cy="105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Double Brace 29"/>
          <p:cNvSpPr/>
          <p:nvPr/>
        </p:nvSpPr>
        <p:spPr>
          <a:xfrm>
            <a:off x="7623426" y="3331631"/>
            <a:ext cx="4298266" cy="1126175"/>
          </a:xfrm>
          <a:prstGeom prst="bracePair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12">
            <a:extLst>
              <a:ext uri="{FF2B5EF4-FFF2-40B4-BE49-F238E27FC236}">
                <a16:creationId xmlns="" xmlns:a16="http://schemas.microsoft.com/office/drawing/2014/main" id="{63192C83-13EA-41F4-9B08-9D42B93949E0}"/>
              </a:ext>
            </a:extLst>
          </p:cNvPr>
          <p:cNvGrpSpPr/>
          <p:nvPr/>
        </p:nvGrpSpPr>
        <p:grpSpPr>
          <a:xfrm>
            <a:off x="203707" y="117069"/>
            <a:ext cx="11668201" cy="673419"/>
            <a:chOff x="-88901" y="881061"/>
            <a:chExt cx="11668201" cy="673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2" name="直接连接符 5">
              <a:extLst>
                <a:ext uri="{FF2B5EF4-FFF2-40B4-BE49-F238E27FC236}">
                  <a16:creationId xmlns="" xmlns:a16="http://schemas.microsoft.com/office/drawing/2014/main" id="{71B9F282-503D-40B6-B72B-0D67C39766F9}"/>
                </a:ext>
              </a:extLst>
            </p:cNvPr>
            <p:cNvCxnSpPr>
              <a:cxnSpLocks/>
            </p:cNvCxnSpPr>
            <p:nvPr/>
          </p:nvCxnSpPr>
          <p:spPr>
            <a:xfrm>
              <a:off x="-88901" y="1554480"/>
              <a:ext cx="710692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8" name="直接连接符 40">
              <a:extLst>
                <a:ext uri="{FF2B5EF4-FFF2-40B4-BE49-F238E27FC236}">
                  <a16:creationId xmlns="" xmlns:a16="http://schemas.microsoft.com/office/drawing/2014/main" id="{5EFA7845-9D45-4C1C-A923-7EC6A0B6152F}"/>
                </a:ext>
              </a:extLst>
            </p:cNvPr>
            <p:cNvCxnSpPr>
              <a:cxnSpLocks/>
            </p:cNvCxnSpPr>
            <p:nvPr/>
          </p:nvCxnSpPr>
          <p:spPr>
            <a:xfrm>
              <a:off x="7565384" y="961068"/>
              <a:ext cx="385191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9" name="直接连接符 41">
              <a:extLst>
                <a:ext uri="{FF2B5EF4-FFF2-40B4-BE49-F238E27FC236}">
                  <a16:creationId xmlns="" xmlns:a16="http://schemas.microsoft.com/office/drawing/2014/main" id="{5BE7ECD2-E012-41CE-A52F-465E90801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7159" y="956306"/>
              <a:ext cx="587751" cy="59340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40" name="椭圆 43">
              <a:extLst>
                <a:ext uri="{FF2B5EF4-FFF2-40B4-BE49-F238E27FC236}">
                  <a16:creationId xmlns="" xmlns:a16="http://schemas.microsoft.com/office/drawing/2014/main" id="{2BA81B46-78D6-4522-973C-1B970CF1410E}"/>
                </a:ext>
              </a:extLst>
            </p:cNvPr>
            <p:cNvSpPr/>
            <p:nvPr/>
          </p:nvSpPr>
          <p:spPr>
            <a:xfrm>
              <a:off x="11417300" y="881061"/>
              <a:ext cx="162000" cy="162000"/>
            </a:xfrm>
            <a:prstGeom prst="ellipse">
              <a:avLst/>
            </a:prstGeom>
            <a:solidFill>
              <a:srgbClr val="00A3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7114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3" grpId="0" animBg="1"/>
      <p:bldP spid="24" grpId="0" animBg="1"/>
      <p:bldP spid="6" grpId="0"/>
      <p:bldP spid="25" grpId="0"/>
      <p:bldP spid="8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334" y="2202507"/>
            <a:ext cx="12191331" cy="2419570"/>
            <a:chOff x="170694" y="177982"/>
            <a:chExt cx="3936003" cy="7811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等腰三角形 43"/>
            <p:cNvSpPr/>
            <p:nvPr/>
          </p:nvSpPr>
          <p:spPr>
            <a:xfrm>
              <a:off x="1519112" y="177982"/>
              <a:ext cx="355284" cy="3565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485507" y="602633"/>
              <a:ext cx="355284" cy="3565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662214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4DD5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895694" y="284178"/>
              <a:ext cx="569115" cy="5299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666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3</a:t>
              </a:r>
              <a:endParaRPr lang="zh-CN" altLang="en-US" sz="1066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352081" y="3059636"/>
            <a:ext cx="7839919" cy="70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ĐỘ HỖ TRỢ</a:t>
            </a:r>
            <a:endParaRPr lang="vi-VN" altLang="zh-CN" sz="4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834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62">
            <a:extLst>
              <a:ext uri="{FF2B5EF4-FFF2-40B4-BE49-F238E27FC236}">
                <a16:creationId xmlns="" xmlns:a16="http://schemas.microsoft.com/office/drawing/2014/main" id="{A195EC3C-C414-4F79-9415-E13F174FC9C9}"/>
              </a:ext>
            </a:extLst>
          </p:cNvPr>
          <p:cNvSpPr/>
          <p:nvPr/>
        </p:nvSpPr>
        <p:spPr>
          <a:xfrm>
            <a:off x="331886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1" name="平行四边形 63">
            <a:extLst>
              <a:ext uri="{FF2B5EF4-FFF2-40B4-BE49-F238E27FC236}">
                <a16:creationId xmlns="" xmlns:a16="http://schemas.microsoft.com/office/drawing/2014/main" id="{5708A6F0-6CC8-4220-85CF-23200AD3D604}"/>
              </a:ext>
            </a:extLst>
          </p:cNvPr>
          <p:cNvSpPr/>
          <p:nvPr/>
        </p:nvSpPr>
        <p:spPr>
          <a:xfrm>
            <a:off x="559522" y="247676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2" name="平行四边形 64">
            <a:extLst>
              <a:ext uri="{FF2B5EF4-FFF2-40B4-BE49-F238E27FC236}">
                <a16:creationId xmlns="" xmlns:a16="http://schemas.microsoft.com/office/drawing/2014/main" id="{41A5F4C5-5CC4-48AC-9165-4B0A7071C678}"/>
              </a:ext>
            </a:extLst>
          </p:cNvPr>
          <p:cNvSpPr/>
          <p:nvPr/>
        </p:nvSpPr>
        <p:spPr>
          <a:xfrm>
            <a:off x="787159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33" name="组合 12">
            <a:extLst>
              <a:ext uri="{FF2B5EF4-FFF2-40B4-BE49-F238E27FC236}">
                <a16:creationId xmlns="" xmlns:a16="http://schemas.microsoft.com/office/drawing/2014/main" id="{63192C83-13EA-41F4-9B08-9D42B93949E0}"/>
              </a:ext>
            </a:extLst>
          </p:cNvPr>
          <p:cNvGrpSpPr/>
          <p:nvPr/>
        </p:nvGrpSpPr>
        <p:grpSpPr>
          <a:xfrm>
            <a:off x="203707" y="117069"/>
            <a:ext cx="11668201" cy="673419"/>
            <a:chOff x="-88901" y="881061"/>
            <a:chExt cx="11668201" cy="673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4" name="直接连接符 5">
              <a:extLst>
                <a:ext uri="{FF2B5EF4-FFF2-40B4-BE49-F238E27FC236}">
                  <a16:creationId xmlns="" xmlns:a16="http://schemas.microsoft.com/office/drawing/2014/main" id="{71B9F282-503D-40B6-B72B-0D67C39766F9}"/>
                </a:ext>
              </a:extLst>
            </p:cNvPr>
            <p:cNvCxnSpPr>
              <a:cxnSpLocks/>
            </p:cNvCxnSpPr>
            <p:nvPr/>
          </p:nvCxnSpPr>
          <p:spPr>
            <a:xfrm>
              <a:off x="-88901" y="1554480"/>
              <a:ext cx="710692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5" name="直接连接符 40">
              <a:extLst>
                <a:ext uri="{FF2B5EF4-FFF2-40B4-BE49-F238E27FC236}">
                  <a16:creationId xmlns="" xmlns:a16="http://schemas.microsoft.com/office/drawing/2014/main" id="{5EFA7845-9D45-4C1C-A923-7EC6A0B6152F}"/>
                </a:ext>
              </a:extLst>
            </p:cNvPr>
            <p:cNvCxnSpPr>
              <a:cxnSpLocks/>
            </p:cNvCxnSpPr>
            <p:nvPr/>
          </p:nvCxnSpPr>
          <p:spPr>
            <a:xfrm>
              <a:off x="7565384" y="961068"/>
              <a:ext cx="385191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6" name="直接连接符 41">
              <a:extLst>
                <a:ext uri="{FF2B5EF4-FFF2-40B4-BE49-F238E27FC236}">
                  <a16:creationId xmlns="" xmlns:a16="http://schemas.microsoft.com/office/drawing/2014/main" id="{5BE7ECD2-E012-41CE-A52F-465E90801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7159" y="956306"/>
              <a:ext cx="587751" cy="59340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37" name="椭圆 43">
              <a:extLst>
                <a:ext uri="{FF2B5EF4-FFF2-40B4-BE49-F238E27FC236}">
                  <a16:creationId xmlns="" xmlns:a16="http://schemas.microsoft.com/office/drawing/2014/main" id="{2BA81B46-78D6-4522-973C-1B970CF1410E}"/>
                </a:ext>
              </a:extLst>
            </p:cNvPr>
            <p:cNvSpPr/>
            <p:nvPr/>
          </p:nvSpPr>
          <p:spPr>
            <a:xfrm>
              <a:off x="11417300" y="881061"/>
              <a:ext cx="162000" cy="162000"/>
            </a:xfrm>
            <a:prstGeom prst="ellipse">
              <a:avLst/>
            </a:prstGeom>
            <a:solidFill>
              <a:srgbClr val="00A3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15784" y="227408"/>
            <a:ext cx="474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7159" y="2064876"/>
            <a:ext cx="76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7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98129" y="2092005"/>
            <a:ext cx="76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7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888972" y="2316611"/>
            <a:ext cx="1175657" cy="751115"/>
          </a:xfrm>
          <a:prstGeom prst="rightArrow">
            <a:avLst/>
          </a:prstGeom>
          <a:solidFill>
            <a:srgbClr val="4DD5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对角圆角矩形 41"/>
          <p:cNvSpPr/>
          <p:nvPr/>
        </p:nvSpPr>
        <p:spPr>
          <a:xfrm>
            <a:off x="5374063" y="2064876"/>
            <a:ext cx="6009032" cy="1195683"/>
          </a:xfrm>
          <a:prstGeom prst="round2DiagRect">
            <a:avLst/>
          </a:prstGeom>
          <a:solidFill>
            <a:srgbClr val="F7F7F7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81" tIns="29691" rIns="59381" bIns="2969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 tần suất của giao dịch chứa tất cả các items trong cả hai tập X và Y.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670156" y="2092005"/>
            <a:ext cx="0" cy="1332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orizontal Scroll 17"/>
              <p:cNvSpPr/>
              <p:nvPr/>
            </p:nvSpPr>
            <p:spPr>
              <a:xfrm>
                <a:off x="3417336" y="4576254"/>
                <a:ext cx="5357328" cy="1460903"/>
              </a:xfrm>
              <a:prstGeom prst="horizontalScroll">
                <a:avLst/>
              </a:prstGeom>
              <a:solidFill>
                <a:srgbClr val="F7F7F7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smtClean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Support của luật 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800" b="1" smtClean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US" sz="2800" b="1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</a:t>
                </a:r>
                <a:r>
                  <a:rPr lang="en-US" sz="2800" b="1" smtClean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50% </a:t>
                </a:r>
                <a:endParaRPr lang="en-US" sz="2800" b="1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Horizontal Scrol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336" y="4576254"/>
                <a:ext cx="5357328" cy="1460903"/>
              </a:xfrm>
              <a:prstGeom prst="horizontalScroll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35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" grpId="0" animBg="1"/>
      <p:bldP spid="16" grpId="0" animBg="1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LIBID_ANIM" val="4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LIBID_ANIM" val="4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LIBID_ANIM" val="43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818</Words>
  <Application>Microsoft Office PowerPoint</Application>
  <PresentationFormat>Custom</PresentationFormat>
  <Paragraphs>184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Duong</dc:creator>
  <cp:lastModifiedBy>Windows User</cp:lastModifiedBy>
  <cp:revision>76</cp:revision>
  <dcterms:created xsi:type="dcterms:W3CDTF">2020-04-06T12:34:28Z</dcterms:created>
  <dcterms:modified xsi:type="dcterms:W3CDTF">2020-05-12T02:55:39Z</dcterms:modified>
</cp:coreProperties>
</file>