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14" r:id="rId2"/>
    <p:sldMasterId id="2147483726" r:id="rId3"/>
    <p:sldMasterId id="2147483738" r:id="rId4"/>
  </p:sldMasterIdLst>
  <p:sldIdLst>
    <p:sldId id="257" r:id="rId5"/>
    <p:sldId id="256" r:id="rId6"/>
    <p:sldId id="303" r:id="rId7"/>
    <p:sldId id="304" r:id="rId8"/>
    <p:sldId id="319" r:id="rId9"/>
    <p:sldId id="270" r:id="rId10"/>
    <p:sldId id="305" r:id="rId11"/>
    <p:sldId id="320" r:id="rId12"/>
    <p:sldId id="306" r:id="rId13"/>
    <p:sldId id="307" r:id="rId14"/>
    <p:sldId id="308" r:id="rId15"/>
    <p:sldId id="302" r:id="rId16"/>
    <p:sldId id="310" r:id="rId17"/>
    <p:sldId id="321" r:id="rId18"/>
    <p:sldId id="323" r:id="rId19"/>
    <p:sldId id="309" r:id="rId20"/>
    <p:sldId id="335" r:id="rId21"/>
    <p:sldId id="324" r:id="rId22"/>
    <p:sldId id="297" r:id="rId23"/>
    <p:sldId id="311" r:id="rId24"/>
    <p:sldId id="325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299" r:id="rId33"/>
    <p:sldId id="326" r:id="rId34"/>
    <p:sldId id="328" r:id="rId35"/>
    <p:sldId id="330" r:id="rId36"/>
    <p:sldId id="283" r:id="rId37"/>
    <p:sldId id="331" r:id="rId38"/>
    <p:sldId id="332" r:id="rId39"/>
    <p:sldId id="333" r:id="rId40"/>
    <p:sldId id="284" r:id="rId41"/>
    <p:sldId id="334" r:id="rId42"/>
    <p:sldId id="301" r:id="rId4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F5D9B"/>
    <a:srgbClr val="413C69"/>
    <a:srgbClr val="3D50AD"/>
    <a:srgbClr val="4F519B"/>
    <a:srgbClr val="596291"/>
    <a:srgbClr val="4A47A3"/>
    <a:srgbClr val="C749BE"/>
    <a:srgbClr val="AD62AA"/>
    <a:srgbClr val="BE8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9697" autoAdjust="0"/>
  </p:normalViewPr>
  <p:slideViewPr>
    <p:cSldViewPr snapToGrid="0">
      <p:cViewPr>
        <p:scale>
          <a:sx n="60" d="100"/>
          <a:sy n="60" d="100"/>
        </p:scale>
        <p:origin x="-306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868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64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6019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429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18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69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92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92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355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50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1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6117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96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0362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246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83910" y="1449306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10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10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3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8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3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 flipV="1">
            <a:off x="92551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7" y="2341478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7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8812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6" y="4650477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9" y="4773227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80" y="66678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3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48448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890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924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280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631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8961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857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867BA-B38D-4E28-AA35-EBE072A77436}" type="datetimeFigureOut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14/04/2020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E3A29-7861-40DB-AC14-52CBE1AADB37}" type="slidenum">
              <a:rPr lang="vi-V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3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1867BA-B38D-4E28-AA35-EBE072A77436}" type="datetimeFigureOut">
              <a:rPr lang="vi-VN" smtClean="0"/>
              <a:t>14/04/2020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8EE3A29-7861-40DB-AC14-52CBE1AADB37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225" y="1124892"/>
            <a:ext cx="3301499" cy="2577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80580" y="4237708"/>
            <a:ext cx="3611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i="1" smtClean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Sprial – Xoắn ốc. </a:t>
            </a:r>
            <a:endParaRPr lang="vi-VN" sz="3000" dirty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091" y="860294"/>
            <a:ext cx="71417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/>
              <a:t> Mô hình này cũng </a:t>
            </a:r>
            <a:r>
              <a:rPr lang="vi-VN" sz="3000">
                <a:solidFill>
                  <a:srgbClr val="FF0000"/>
                </a:solidFill>
              </a:rPr>
              <a:t>bắt nguồn từ thác nước. </a:t>
            </a:r>
            <a:endParaRPr lang="vi-VN" sz="3000" smtClean="0">
              <a:solidFill>
                <a:srgbClr val="FF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 smtClean="0"/>
              <a:t>Nó </a:t>
            </a:r>
            <a:r>
              <a:rPr lang="vi-VN" sz="3000"/>
              <a:t>kết </a:t>
            </a:r>
            <a:r>
              <a:rPr lang="vi-VN" sz="3000" smtClean="0"/>
              <a:t>hợp </a:t>
            </a:r>
            <a:r>
              <a:rPr lang="vi-VN" sz="3000" smtClean="0">
                <a:solidFill>
                  <a:srgbClr val="FF0000"/>
                </a:solidFill>
              </a:rPr>
              <a:t>lặp </a:t>
            </a:r>
            <a:r>
              <a:rPr lang="vi-VN" sz="3000">
                <a:solidFill>
                  <a:srgbClr val="FF0000"/>
                </a:solidFill>
              </a:rPr>
              <a:t>lại các giai đoạn </a:t>
            </a:r>
            <a:r>
              <a:rPr lang="vi-VN" sz="3000"/>
              <a:t>của vòng đời và </a:t>
            </a:r>
            <a:r>
              <a:rPr lang="vi-VN" sz="3000">
                <a:solidFill>
                  <a:srgbClr val="FF0000"/>
                </a:solidFill>
              </a:rPr>
              <a:t>tập trung vào việc xác định </a:t>
            </a:r>
            <a:r>
              <a:rPr lang="vi-VN" sz="3000" smtClean="0">
                <a:solidFill>
                  <a:srgbClr val="FF0000"/>
                </a:solidFill>
              </a:rPr>
              <a:t>và giải </a:t>
            </a:r>
            <a:r>
              <a:rPr lang="vi-VN" sz="3000">
                <a:solidFill>
                  <a:srgbClr val="FF0000"/>
                </a:solidFill>
              </a:rPr>
              <a:t>quyết các rủi ro </a:t>
            </a:r>
            <a:r>
              <a:rPr lang="vi-VN" sz="3000"/>
              <a:t>liên quan đến phát triển.</a:t>
            </a:r>
          </a:p>
        </p:txBody>
      </p:sp>
    </p:spTree>
    <p:extLst>
      <p:ext uri="{BB962C8B-B14F-4D97-AF65-F5344CB8AC3E}">
        <p14:creationId xmlns:p14="http://schemas.microsoft.com/office/powerpoint/2010/main" val="290918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Ngoài ra còn nhiều mô hình khác: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1145" y="1731579"/>
            <a:ext cx="10363200" cy="4572000"/>
          </a:xfrm>
        </p:spPr>
        <p:txBody>
          <a:bodyPr>
            <a:normAutofit/>
          </a:bodyPr>
          <a:lstStyle/>
          <a:p>
            <a:r>
              <a:rPr lang="vi-VN" sz="2800" smtClean="0"/>
              <a:t>Phát triển gia tăng</a:t>
            </a:r>
          </a:p>
          <a:p>
            <a:r>
              <a:rPr lang="vi-VN" sz="2800" smtClean="0"/>
              <a:t>Phát triển lặp lại (tương tự như xoắn ốc)</a:t>
            </a:r>
          </a:p>
          <a:p>
            <a:r>
              <a:rPr lang="vi-VN" sz="2800" smtClean="0"/>
              <a:t>Tạo mẫu</a:t>
            </a:r>
          </a:p>
        </p:txBody>
      </p:sp>
    </p:spTree>
    <p:extLst>
      <p:ext uri="{BB962C8B-B14F-4D97-AF65-F5344CB8AC3E}">
        <p14:creationId xmlns:p14="http://schemas.microsoft.com/office/powerpoint/2010/main" val="9576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6" y="-228600"/>
            <a:ext cx="13011151" cy="7315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042" y="1987064"/>
            <a:ext cx="5531559" cy="46247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8525" y="2570134"/>
            <a:ext cx="27625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Phases of object-oriented development with iterations of workflows </a:t>
            </a:r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/>
            </a:r>
            <a:b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vi-VN" sz="3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20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0800000" flipV="1">
            <a:off x="315311" y="476969"/>
            <a:ext cx="11542791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200"/>
              <a:t>Một trong những </a:t>
            </a:r>
            <a:r>
              <a:rPr lang="vi-VN" sz="3200">
                <a:solidFill>
                  <a:srgbClr val="FF0000"/>
                </a:solidFill>
              </a:rPr>
              <a:t>khác biệt rõ ràng </a:t>
            </a:r>
            <a:r>
              <a:rPr lang="vi-VN" sz="3200"/>
              <a:t>ngay lập tức </a:t>
            </a:r>
            <a:r>
              <a:rPr lang="vi-VN" sz="3200" smtClean="0"/>
              <a:t>giữa </a:t>
            </a:r>
            <a:r>
              <a:rPr lang="vi-VN" sz="3200" smtClean="0">
                <a:solidFill>
                  <a:srgbClr val="FF0000"/>
                </a:solidFill>
              </a:rPr>
              <a:t>mô </a:t>
            </a:r>
            <a:r>
              <a:rPr lang="vi-VN" sz="3200">
                <a:solidFill>
                  <a:srgbClr val="FF0000"/>
                </a:solidFill>
              </a:rPr>
              <a:t>hình vòng đời truyền thống</a:t>
            </a:r>
            <a:r>
              <a:rPr lang="vi-VN" sz="3200"/>
              <a:t> và </a:t>
            </a:r>
            <a:r>
              <a:rPr lang="vi-VN" sz="3200">
                <a:solidFill>
                  <a:srgbClr val="FF0000"/>
                </a:solidFill>
              </a:rPr>
              <a:t>cách tiếp cận hướng đối tượng </a:t>
            </a:r>
            <a:r>
              <a:rPr lang="vi-VN" sz="3200" smtClean="0"/>
              <a:t>là </a:t>
            </a:r>
            <a:r>
              <a:rPr lang="vi-VN" sz="3200" b="1" smtClean="0">
                <a:solidFill>
                  <a:srgbClr val="FF0000"/>
                </a:solidFill>
              </a:rPr>
              <a:t>cách </a:t>
            </a:r>
            <a:r>
              <a:rPr lang="vi-VN" sz="3200" b="1">
                <a:solidFill>
                  <a:srgbClr val="FF0000"/>
                </a:solidFill>
              </a:rPr>
              <a:t>mà các giai đoạn khác nhau được đặt tên</a:t>
            </a:r>
            <a:r>
              <a:rPr lang="vi-VN" sz="3200" b="1" smtClean="0">
                <a:solidFill>
                  <a:srgbClr val="FF0000"/>
                </a:solidFill>
              </a:rPr>
              <a:t>.</a:t>
            </a:r>
            <a:endParaRPr lang="vi-VN" sz="3200" i="1"/>
          </a:p>
        </p:txBody>
      </p:sp>
      <p:sp>
        <p:nvSpPr>
          <p:cNvPr id="2" name="Rectangle 1"/>
          <p:cNvSpPr/>
          <p:nvPr/>
        </p:nvSpPr>
        <p:spPr>
          <a:xfrm>
            <a:off x="4154317" y="3018049"/>
            <a:ext cx="36311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88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name</a:t>
            </a:r>
            <a:endParaRPr lang="en-US" sz="8800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0800000" flipV="1">
            <a:off x="2" y="-31930"/>
            <a:ext cx="11542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 b="1" smtClean="0">
                <a:solidFill>
                  <a:srgbClr val="FF0000"/>
                </a:solidFill>
              </a:rPr>
              <a:t>đặt </a:t>
            </a:r>
            <a:r>
              <a:rPr lang="vi-VN" sz="3000" b="1">
                <a:solidFill>
                  <a:srgbClr val="FF0000"/>
                </a:solidFill>
              </a:rPr>
              <a:t>tên.</a:t>
            </a:r>
            <a:br>
              <a:rPr lang="vi-VN" sz="3000" b="1">
                <a:solidFill>
                  <a:srgbClr val="FF0000"/>
                </a:solidFill>
              </a:rPr>
            </a:br>
            <a:endParaRPr lang="vi-VN" sz="3000" i="1"/>
          </a:p>
        </p:txBody>
      </p:sp>
      <p:sp>
        <p:nvSpPr>
          <p:cNvPr id="3" name="TextBox 2"/>
          <p:cNvSpPr txBox="1"/>
          <p:nvPr/>
        </p:nvSpPr>
        <p:spPr>
          <a:xfrm>
            <a:off x="931112" y="1402600"/>
            <a:ext cx="104883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i="1" smtClean="0"/>
              <a:t>+ Trong </a:t>
            </a:r>
            <a:r>
              <a:rPr lang="vi-VN" sz="2800" i="1"/>
              <a:t>các </a:t>
            </a:r>
            <a:r>
              <a:rPr lang="vi-VN" sz="2800" i="1">
                <a:solidFill>
                  <a:srgbClr val="FF0000"/>
                </a:solidFill>
              </a:rPr>
              <a:t>mô hình truyền thống </a:t>
            </a:r>
            <a:r>
              <a:rPr lang="vi-VN" sz="2800" i="1"/>
              <a:t>tên, chẳng hạn như </a:t>
            </a:r>
            <a:r>
              <a:rPr lang="vi-VN" sz="2800" b="1" i="1"/>
              <a:t>'phân tích' </a:t>
            </a:r>
            <a:r>
              <a:rPr lang="vi-VN" sz="2800" i="1"/>
              <a:t>hoặc </a:t>
            </a:r>
            <a:r>
              <a:rPr lang="vi-VN" sz="2800" b="1" i="1"/>
              <a:t>'triển khai'</a:t>
            </a:r>
            <a:r>
              <a:rPr lang="vi-VN" sz="2800" i="1"/>
              <a:t>, phản ánh các hoạt động được </a:t>
            </a:r>
            <a:r>
              <a:rPr lang="vi-VN" sz="2800" b="1" i="1"/>
              <a:t>dự định sẽ được thực hiện</a:t>
            </a:r>
            <a:r>
              <a:rPr lang="vi-VN" sz="2800" i="1"/>
              <a:t> trong giai đoạn đó. </a:t>
            </a:r>
            <a:endParaRPr lang="vi-VN" sz="2800" i="1" smtClean="0"/>
          </a:p>
        </p:txBody>
      </p:sp>
    </p:spTree>
    <p:extLst>
      <p:ext uri="{BB962C8B-B14F-4D97-AF65-F5344CB8AC3E}">
        <p14:creationId xmlns:p14="http://schemas.microsoft.com/office/powerpoint/2010/main" val="38662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 rot="10800000" flipV="1">
            <a:off x="2" y="-31930"/>
            <a:ext cx="115427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 b="1" smtClean="0">
                <a:solidFill>
                  <a:srgbClr val="FF0000"/>
                </a:solidFill>
              </a:rPr>
              <a:t>đặt </a:t>
            </a:r>
            <a:r>
              <a:rPr lang="vi-VN" sz="3000" b="1">
                <a:solidFill>
                  <a:srgbClr val="FF0000"/>
                </a:solidFill>
              </a:rPr>
              <a:t>tên.</a:t>
            </a:r>
            <a:br>
              <a:rPr lang="vi-VN" sz="3000" b="1">
                <a:solidFill>
                  <a:srgbClr val="FF0000"/>
                </a:solidFill>
              </a:rPr>
            </a:br>
            <a:endParaRPr lang="vi-VN" sz="3000" i="1"/>
          </a:p>
        </p:txBody>
      </p:sp>
      <p:sp>
        <p:nvSpPr>
          <p:cNvPr id="3" name="TextBox 2"/>
          <p:cNvSpPr txBox="1"/>
          <p:nvPr/>
        </p:nvSpPr>
        <p:spPr>
          <a:xfrm>
            <a:off x="931112" y="1402600"/>
            <a:ext cx="1048837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i="1" smtClean="0"/>
              <a:t>+ Các </a:t>
            </a:r>
            <a:r>
              <a:rPr lang="vi-VN" sz="2800" i="1"/>
              <a:t>giai đoạn trong </a:t>
            </a:r>
            <a:r>
              <a:rPr lang="vi-VN" sz="2800" i="1">
                <a:solidFill>
                  <a:srgbClr val="FF0000"/>
                </a:solidFill>
              </a:rPr>
              <a:t>phát triển hướng đối tượng </a:t>
            </a:r>
            <a:r>
              <a:rPr lang="vi-VN" sz="2800" i="1"/>
              <a:t>là được gọi là </a:t>
            </a:r>
            <a:r>
              <a:rPr lang="vi-VN" sz="2800" b="1" i="1"/>
              <a:t>khởi đầu, xây dựng, t</a:t>
            </a:r>
            <a:r>
              <a:rPr lang="vi-VN" sz="2800" b="1" i="1" smtClean="0"/>
              <a:t>hi công và </a:t>
            </a:r>
            <a:r>
              <a:rPr lang="vi-VN" sz="2800" b="1" i="1"/>
              <a:t>chuyển tiếp</a:t>
            </a:r>
            <a:r>
              <a:rPr lang="vi-VN" sz="2800" i="1"/>
              <a:t>, chỉ ra </a:t>
            </a:r>
            <a:r>
              <a:rPr lang="vi-VN" sz="2800" b="1" i="1"/>
              <a:t>trạng thái của hệ thống</a:t>
            </a:r>
            <a:r>
              <a:rPr lang="vi-VN" sz="2800" i="1"/>
              <a:t>, chứ không phải là những gì xảy ra ở đó điểm trong sự phát triển.</a:t>
            </a:r>
          </a:p>
          <a:p>
            <a:pPr algn="just">
              <a:lnSpc>
                <a:spcPct val="150000"/>
              </a:lnSpc>
            </a:pPr>
            <a:endParaRPr lang="vi-VN" sz="2400"/>
          </a:p>
        </p:txBody>
      </p:sp>
    </p:spTree>
    <p:extLst>
      <p:ext uri="{BB962C8B-B14F-4D97-AF65-F5344CB8AC3E}">
        <p14:creationId xmlns:p14="http://schemas.microsoft.com/office/powerpoint/2010/main" val="42200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21920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vi-VN" sz="3200" b="1">
                <a:solidFill>
                  <a:srgbClr val="FF0000"/>
                </a:solidFill>
              </a:rPr>
              <a:t>Khởi đầu </a:t>
            </a:r>
            <a:r>
              <a:rPr lang="vi-VN" sz="3200"/>
              <a:t>bao gồm các công việc ban đầu cần thiết để </a:t>
            </a:r>
            <a:r>
              <a:rPr lang="vi-VN" sz="3200">
                <a:solidFill>
                  <a:srgbClr val="FF0000"/>
                </a:solidFill>
              </a:rPr>
              <a:t>thiết lập và đồng ý các điều </a:t>
            </a:r>
            <a:r>
              <a:rPr lang="vi-VN" sz="3200" smtClean="0">
                <a:solidFill>
                  <a:srgbClr val="FF0000"/>
                </a:solidFill>
              </a:rPr>
              <a:t>khoản cho </a:t>
            </a:r>
            <a:r>
              <a:rPr lang="vi-VN" sz="3200">
                <a:solidFill>
                  <a:srgbClr val="FF0000"/>
                </a:solidFill>
              </a:rPr>
              <a:t>dự </a:t>
            </a:r>
            <a:r>
              <a:rPr lang="vi-VN" sz="3200" smtClean="0">
                <a:solidFill>
                  <a:srgbClr val="FF0000"/>
                </a:solidFill>
              </a:rPr>
              <a:t>án</a:t>
            </a:r>
          </a:p>
          <a:p>
            <a:pPr algn="just">
              <a:lnSpc>
                <a:spcPct val="150000"/>
              </a:lnSpc>
            </a:pPr>
            <a:endParaRPr lang="vi-VN" sz="320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vi-VN" sz="3200" b="1">
                <a:solidFill>
                  <a:srgbClr val="FF0000"/>
                </a:solidFill>
              </a:rPr>
              <a:t>Xây dựng </a:t>
            </a:r>
            <a:r>
              <a:rPr lang="vi-VN" sz="3200"/>
              <a:t>liên quan đến việc </a:t>
            </a:r>
            <a:r>
              <a:rPr lang="vi-VN" sz="3200">
                <a:solidFill>
                  <a:srgbClr val="FF0000"/>
                </a:solidFill>
              </a:rPr>
              <a:t>đưa kiến trúc cơ bản </a:t>
            </a:r>
            <a:r>
              <a:rPr lang="vi-VN" sz="3200"/>
              <a:t>của hệ </a:t>
            </a:r>
            <a:r>
              <a:rPr lang="vi-VN" sz="3200" smtClean="0"/>
              <a:t>thống tại </a:t>
            </a:r>
            <a:r>
              <a:rPr lang="vi-VN" sz="3200"/>
              <a:t>chỗ và </a:t>
            </a:r>
            <a:r>
              <a:rPr lang="vi-VN" sz="3200">
                <a:solidFill>
                  <a:srgbClr val="FF0000"/>
                </a:solidFill>
              </a:rPr>
              <a:t>đồng ý một kế hoạch </a:t>
            </a:r>
            <a:r>
              <a:rPr lang="vi-VN" sz="3200" smtClean="0">
                <a:solidFill>
                  <a:srgbClr val="FF0000"/>
                </a:solidFill>
              </a:rPr>
              <a:t>xây </a:t>
            </a:r>
            <a:r>
              <a:rPr lang="vi-VN" sz="3200" smtClean="0">
                <a:solidFill>
                  <a:srgbClr val="FF0000"/>
                </a:solidFill>
              </a:rPr>
              <a:t>dựng</a:t>
            </a:r>
            <a:r>
              <a:rPr lang="vi-VN" sz="3200" smtClean="0"/>
              <a:t>.</a:t>
            </a:r>
            <a:endParaRPr lang="vi-VN" sz="3200"/>
          </a:p>
        </p:txBody>
      </p:sp>
    </p:spTree>
    <p:extLst>
      <p:ext uri="{BB962C8B-B14F-4D97-AF65-F5344CB8AC3E}">
        <p14:creationId xmlns:p14="http://schemas.microsoft.com/office/powerpoint/2010/main" val="266183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21920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vi-VN" sz="3200" b="1" smtClean="0">
                <a:solidFill>
                  <a:srgbClr val="FF0000"/>
                </a:solidFill>
              </a:rPr>
              <a:t>Thi </a:t>
            </a:r>
            <a:r>
              <a:rPr lang="vi-VN" sz="3200" b="1" smtClean="0">
                <a:solidFill>
                  <a:srgbClr val="FF0000"/>
                </a:solidFill>
              </a:rPr>
              <a:t>công(triển khai) </a:t>
            </a:r>
            <a:r>
              <a:rPr lang="vi-VN" sz="3200"/>
              <a:t>bao gồm </a:t>
            </a:r>
            <a:r>
              <a:rPr lang="vi-VN" sz="3200">
                <a:solidFill>
                  <a:srgbClr val="FF0000"/>
                </a:solidFill>
              </a:rPr>
              <a:t>một loạt các lần lặp </a:t>
            </a:r>
            <a:r>
              <a:rPr lang="vi-VN" sz="3200" smtClean="0">
                <a:solidFill>
                  <a:srgbClr val="FF0000"/>
                </a:solidFill>
              </a:rPr>
              <a:t>lại</a:t>
            </a:r>
            <a:r>
              <a:rPr lang="vi-VN" sz="3200" smtClean="0"/>
              <a:t>; </a:t>
            </a:r>
            <a:r>
              <a:rPr lang="vi-VN" sz="3200"/>
              <a:t>nó </a:t>
            </a:r>
            <a:r>
              <a:rPr lang="vi-VN" sz="3200">
                <a:solidFill>
                  <a:srgbClr val="FF0000"/>
                </a:solidFill>
              </a:rPr>
              <a:t>kết thúc </a:t>
            </a:r>
            <a:r>
              <a:rPr lang="vi-VN" sz="3200"/>
              <a:t>với phiên </a:t>
            </a:r>
            <a:r>
              <a:rPr lang="vi-VN" sz="3200">
                <a:solidFill>
                  <a:srgbClr val="FF0000"/>
                </a:solidFill>
              </a:rPr>
              <a:t>bản beta</a:t>
            </a:r>
            <a:r>
              <a:rPr lang="vi-VN" sz="3200"/>
              <a:t> </a:t>
            </a:r>
            <a:r>
              <a:rPr lang="vi-VN" sz="3200" smtClean="0"/>
              <a:t>của hệ </a:t>
            </a:r>
            <a:r>
              <a:rPr lang="vi-VN" sz="3200"/>
              <a:t>thống, có nghĩa là nó </a:t>
            </a:r>
            <a:r>
              <a:rPr lang="vi-VN" sz="3200">
                <a:solidFill>
                  <a:srgbClr val="FF0000"/>
                </a:solidFill>
              </a:rPr>
              <a:t>vẫn phải trải qua quá trình kiểm tra nghiêm ngặt</a:t>
            </a:r>
            <a:r>
              <a:rPr lang="vi-VN" sz="320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vi-VN" sz="3200" b="1">
                <a:solidFill>
                  <a:srgbClr val="FF0000"/>
                </a:solidFill>
              </a:rPr>
              <a:t>Chuyển đổi </a:t>
            </a:r>
            <a:r>
              <a:rPr lang="vi-VN" sz="3200"/>
              <a:t>bao gồm các quá trình liên quan đến </a:t>
            </a:r>
            <a:r>
              <a:rPr lang="vi-VN" sz="3200">
                <a:solidFill>
                  <a:srgbClr val="FF0000"/>
                </a:solidFill>
              </a:rPr>
              <a:t>chuyển giao hệ </a:t>
            </a:r>
            <a:r>
              <a:rPr lang="vi-VN" sz="3200" smtClean="0">
                <a:solidFill>
                  <a:srgbClr val="FF0000"/>
                </a:solidFill>
              </a:rPr>
              <a:t>thống cho </a:t>
            </a:r>
            <a:r>
              <a:rPr lang="vi-VN" sz="3200">
                <a:solidFill>
                  <a:srgbClr val="FF0000"/>
                </a:solidFill>
              </a:rPr>
              <a:t>khách hàng và người dùng</a:t>
            </a:r>
            <a:r>
              <a:rPr lang="vi-VN" sz="3200" smtClean="0">
                <a:solidFill>
                  <a:srgbClr val="FF0000"/>
                </a:solidFill>
              </a:rPr>
              <a:t>.</a:t>
            </a:r>
            <a:endParaRPr lang="vi-VN" sz="3200"/>
          </a:p>
        </p:txBody>
      </p:sp>
    </p:spTree>
    <p:extLst>
      <p:ext uri="{BB962C8B-B14F-4D97-AF65-F5344CB8AC3E}">
        <p14:creationId xmlns:p14="http://schemas.microsoft.com/office/powerpoint/2010/main" val="17911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121920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vi-VN" sz="3200" smtClean="0"/>
              <a:t>Trong </a:t>
            </a:r>
            <a:r>
              <a:rPr lang="vi-VN" sz="3200"/>
              <a:t>hướng đối tượng, các hoạt động như phân tích hoặc thiết kế </a:t>
            </a:r>
            <a:r>
              <a:rPr lang="vi-VN" sz="3200" smtClean="0"/>
              <a:t>là gọi </a:t>
            </a:r>
            <a:r>
              <a:rPr lang="vi-VN" sz="3200"/>
              <a:t>là </a:t>
            </a:r>
            <a:r>
              <a:rPr lang="vi-VN" sz="3200">
                <a:solidFill>
                  <a:srgbClr val="FF0000"/>
                </a:solidFill>
              </a:rPr>
              <a:t>quy trình công việc</a:t>
            </a:r>
            <a:r>
              <a:rPr lang="vi-VN" sz="3200" smtClean="0">
                <a:solidFill>
                  <a:srgbClr val="FF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vi-VN" sz="320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vi-VN" sz="3200"/>
              <a:t>Ngoài việc nhấn mạnh vào sự </a:t>
            </a:r>
            <a:r>
              <a:rPr lang="vi-VN" sz="3200">
                <a:solidFill>
                  <a:srgbClr val="FF0000"/>
                </a:solidFill>
              </a:rPr>
              <a:t>phát triển lặp </a:t>
            </a:r>
            <a:r>
              <a:rPr lang="vi-VN" sz="3200" smtClean="0">
                <a:solidFill>
                  <a:srgbClr val="FF0000"/>
                </a:solidFill>
              </a:rPr>
              <a:t>lại</a:t>
            </a:r>
            <a:r>
              <a:rPr lang="vi-VN" sz="3200" smtClean="0"/>
              <a:t>, cách </a:t>
            </a:r>
            <a:r>
              <a:rPr lang="vi-VN" sz="3200"/>
              <a:t>tiếp cận hướng đối tượng cũng khác với vòng đời truyền </a:t>
            </a:r>
            <a:r>
              <a:rPr lang="vi-VN" sz="3200" smtClean="0"/>
              <a:t>thống mô </a:t>
            </a:r>
            <a:r>
              <a:rPr lang="vi-VN" sz="3200"/>
              <a:t>hình trong đó </a:t>
            </a:r>
            <a:r>
              <a:rPr lang="vi-VN" sz="3200">
                <a:solidFill>
                  <a:srgbClr val="FF0000"/>
                </a:solidFill>
              </a:rPr>
              <a:t>nhấn mạnh tầm quan trọng của sự phát triển liền </a:t>
            </a:r>
            <a:r>
              <a:rPr lang="vi-VN" sz="3200" smtClean="0">
                <a:solidFill>
                  <a:srgbClr val="FF0000"/>
                </a:solidFill>
              </a:rPr>
              <a:t>mạch</a:t>
            </a:r>
            <a:r>
              <a:rPr lang="vi-VN" sz="3200" smtClean="0"/>
              <a:t> quá </a:t>
            </a:r>
            <a:r>
              <a:rPr lang="vi-VN" sz="3200"/>
              <a:t>trình.</a:t>
            </a:r>
          </a:p>
        </p:txBody>
      </p:sp>
    </p:spTree>
    <p:extLst>
      <p:ext uri="{BB962C8B-B14F-4D97-AF65-F5344CB8AC3E}">
        <p14:creationId xmlns:p14="http://schemas.microsoft.com/office/powerpoint/2010/main" val="29779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1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120479" y="-5281461"/>
            <a:ext cx="14515" cy="7010400"/>
          </a:xfrm>
          <a:prstGeom prst="line">
            <a:avLst/>
          </a:prstGeom>
          <a:ln w="762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6509" y="188746"/>
            <a:ext cx="7961419" cy="2066902"/>
            <a:chOff x="3973118" y="2122579"/>
            <a:chExt cx="7961419" cy="2066902"/>
          </a:xfrm>
        </p:grpSpPr>
        <p:grpSp>
          <p:nvGrpSpPr>
            <p:cNvPr id="16" name="Group 15"/>
            <p:cNvGrpSpPr/>
            <p:nvPr/>
          </p:nvGrpSpPr>
          <p:grpSpPr>
            <a:xfrm>
              <a:off x="3973118" y="2122579"/>
              <a:ext cx="7961419" cy="1613308"/>
              <a:chOff x="4049486" y="50800"/>
              <a:chExt cx="7866742" cy="1852411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4049486" y="1669142"/>
                <a:ext cx="7678057" cy="1"/>
              </a:xfrm>
              <a:prstGeom prst="line">
                <a:avLst/>
              </a:prstGeom>
              <a:ln w="9525" cap="flat" cmpd="sng" algn="ctr">
                <a:solidFill>
                  <a:schemeClr val="bg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95513" y="348027"/>
                <a:ext cx="1530963" cy="1342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7000" dirty="0" smtClean="0">
                    <a:solidFill>
                      <a:schemeClr val="bg1">
                        <a:lumMod val="95000"/>
                      </a:schemeClr>
                    </a:solidFill>
                    <a:latin typeface=".Vn3DH" panose="020B7200000000000000" pitchFamily="34" charset="0"/>
                  </a:rPr>
                  <a:t>05</a:t>
                </a:r>
                <a:endParaRPr lang="vi-VN" sz="70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5872500" y="1409725"/>
                <a:ext cx="493486" cy="493486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vi-VN">
                  <a:ln>
                    <a:solidFill>
                      <a:schemeClr val="bg1">
                        <a:lumMod val="95000"/>
                      </a:schemeClr>
                    </a:solidFill>
                  </a:ln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6000628" y="1535153"/>
                <a:ext cx="232229" cy="232229"/>
              </a:xfrm>
              <a:prstGeom prst="ellipse">
                <a:avLst/>
              </a:prstGeom>
              <a:solidFill>
                <a:srgbClr val="4F51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0482495" y="50800"/>
                <a:ext cx="1433733" cy="146594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332993" y="2500801"/>
              <a:ext cx="40183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#9Slide03 AllRoundGothic" panose="020B0703020202020104" pitchFamily="34" charset="0"/>
                </a:rPr>
                <a:t>The Rational Unified Process (RUP)</a:t>
              </a:r>
              <a:endParaRPr lang="vi-VN" sz="3000" dirty="0">
                <a:solidFill>
                  <a:schemeClr val="bg1"/>
                </a:solidFill>
                <a:latin typeface="#9Slide03 AllRoundGothic" panose="020B0703020202020104" pitchFamily="34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10434349" y="3540544"/>
              <a:ext cx="1440038" cy="1"/>
            </a:xfrm>
            <a:prstGeom prst="line">
              <a:avLst/>
            </a:prstGeom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10366840" y="2123342"/>
              <a:ext cx="1542935" cy="12837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DoubleWave1">
                <a:avLst/>
              </a:prstTxWarp>
            </a:bodyPr>
            <a:lstStyle/>
            <a:p>
              <a:pPr algn="ctr"/>
              <a:r>
                <a:rPr lang="en-US" sz="3000" b="1" dirty="0" smtClean="0">
                  <a:ln w="0"/>
                  <a:solidFill>
                    <a:srgbClr val="4F5D9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.Vn3DH" panose="020B7200000000000000" pitchFamily="34" charset="0"/>
                </a:rPr>
                <a:t>RUP</a:t>
              </a:r>
              <a:endParaRPr lang="vi-VN" sz="4500" b="1" dirty="0">
                <a:ln w="0"/>
                <a:solidFill>
                  <a:srgbClr val="4F5D9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783767" y="3013499"/>
              <a:ext cx="287136" cy="11759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vi-VN" sz="70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8502005" y="0"/>
            <a:ext cx="7866744" cy="1874424"/>
            <a:chOff x="187529" y="160383"/>
            <a:chExt cx="7866744" cy="1874424"/>
          </a:xfrm>
        </p:grpSpPr>
        <p:grpSp>
          <p:nvGrpSpPr>
            <p:cNvPr id="7" name="Group 6"/>
            <p:cNvGrpSpPr/>
            <p:nvPr/>
          </p:nvGrpSpPr>
          <p:grpSpPr>
            <a:xfrm flipH="1">
              <a:off x="187529" y="160383"/>
              <a:ext cx="7866744" cy="1874424"/>
              <a:chOff x="4049486" y="50800"/>
              <a:chExt cx="7866742" cy="187442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4049486" y="50800"/>
                <a:ext cx="7866742" cy="1874424"/>
                <a:chOff x="4049486" y="50800"/>
                <a:chExt cx="7866742" cy="1874424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4049486" y="1669142"/>
                  <a:ext cx="7678057" cy="1"/>
                </a:xfrm>
                <a:prstGeom prst="line">
                  <a:avLst/>
                </a:prstGeom>
                <a:ln w="9525" cap="flat" cmpd="sng" algn="ctr">
                  <a:solidFill>
                    <a:schemeClr val="bg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/>
                <p:cNvSpPr txBox="1"/>
                <p:nvPr/>
              </p:nvSpPr>
              <p:spPr>
                <a:xfrm>
                  <a:off x="4049489" y="485077"/>
                  <a:ext cx="1578113" cy="11695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0" dirty="0" smtClean="0">
                      <a:solidFill>
                        <a:schemeClr val="bg1">
                          <a:lumMod val="95000"/>
                        </a:schemeClr>
                      </a:solidFill>
                      <a:latin typeface=".Vn3DH" panose="020B7200000000000000" pitchFamily="34" charset="0"/>
                    </a:rPr>
                    <a:t>04</a:t>
                  </a:r>
                  <a:endParaRPr lang="vi-VN" sz="70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5797169" y="1431738"/>
                  <a:ext cx="487328" cy="493486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924720" y="1562366"/>
                  <a:ext cx="232229" cy="232229"/>
                </a:xfrm>
                <a:prstGeom prst="ellipse">
                  <a:avLst/>
                </a:prstGeom>
                <a:solidFill>
                  <a:srgbClr val="4A47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10450285" y="50800"/>
                  <a:ext cx="1465943" cy="1465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6288655" y="328996"/>
                <a:ext cx="397056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>
                    <a:solidFill>
                      <a:schemeClr val="bg1"/>
                    </a:solidFill>
                    <a:latin typeface="#9Slide03 AllRoundGothic" panose="020B0703020202020104" pitchFamily="34" charset="0"/>
                  </a:rPr>
                  <a:t>The object-oriented approach</a:t>
                </a:r>
                <a:r>
                  <a:rPr lang="en-US" sz="3000" dirty="0">
                    <a:solidFill>
                      <a:schemeClr val="bg1"/>
                    </a:solidFill>
                    <a:latin typeface="#9Slide03 AllRoundGothic" panose="020B0703020202020104" pitchFamily="34" charset="0"/>
                  </a:rPr>
                  <a:t/>
                </a:r>
                <a:br>
                  <a:rPr lang="en-US" sz="3000" dirty="0">
                    <a:solidFill>
                      <a:schemeClr val="bg1"/>
                    </a:solidFill>
                    <a:latin typeface="#9Slide03 AllRoundGothic" panose="020B0703020202020104" pitchFamily="34" charset="0"/>
                  </a:rPr>
                </a:br>
                <a:endParaRPr lang="vi-VN" sz="3000" dirty="0">
                  <a:solidFill>
                    <a:schemeClr val="bg1"/>
                  </a:solidFill>
                  <a:latin typeface="#9Slide03 AllRoundGothic" panose="020B0703020202020104" pitchFamily="34" charset="0"/>
                </a:endParaRPr>
              </a:p>
            </p:txBody>
          </p:sp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454" y="364224"/>
              <a:ext cx="977415" cy="977415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-8502005" y="3726692"/>
            <a:ext cx="7598863" cy="1872343"/>
            <a:chOff x="514099" y="3974341"/>
            <a:chExt cx="7598862" cy="1872343"/>
          </a:xfrm>
        </p:grpSpPr>
        <p:grpSp>
          <p:nvGrpSpPr>
            <p:cNvPr id="23" name="Group 22"/>
            <p:cNvGrpSpPr/>
            <p:nvPr/>
          </p:nvGrpSpPr>
          <p:grpSpPr>
            <a:xfrm flipH="1">
              <a:off x="514099" y="3974341"/>
              <a:ext cx="7598862" cy="1872343"/>
              <a:chOff x="3988255" y="50800"/>
              <a:chExt cx="7927973" cy="187234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3988255" y="50800"/>
                <a:ext cx="7927973" cy="1872343"/>
                <a:chOff x="3988255" y="50800"/>
                <a:chExt cx="7927973" cy="1872343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049486" y="1669142"/>
                  <a:ext cx="7678057" cy="1"/>
                </a:xfrm>
                <a:prstGeom prst="line">
                  <a:avLst/>
                </a:prstGeom>
                <a:ln w="9525" cap="flat" cmpd="sng" algn="ctr">
                  <a:solidFill>
                    <a:schemeClr val="bg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27" name="TextBox 26"/>
                <p:cNvSpPr txBox="1"/>
                <p:nvPr/>
              </p:nvSpPr>
              <p:spPr>
                <a:xfrm>
                  <a:off x="3988255" y="485077"/>
                  <a:ext cx="1707695" cy="11695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0" dirty="0" smtClean="0">
                      <a:solidFill>
                        <a:schemeClr val="bg1">
                          <a:lumMod val="95000"/>
                        </a:schemeClr>
                      </a:solidFill>
                      <a:latin typeface=".Vn3DH" panose="020B7200000000000000" pitchFamily="34" charset="0"/>
                    </a:rPr>
                    <a:t>06</a:t>
                  </a:r>
                  <a:endParaRPr lang="vi-VN" sz="70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826578" y="1429657"/>
                  <a:ext cx="493486" cy="493486"/>
                </a:xfrm>
                <a:prstGeom prst="ellips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vi-VN"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5957206" y="1574799"/>
                  <a:ext cx="232229" cy="232229"/>
                </a:xfrm>
                <a:prstGeom prst="ellipse">
                  <a:avLst/>
                </a:prstGeom>
                <a:solidFill>
                  <a:srgbClr val="4A47A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0450285" y="50800"/>
                  <a:ext cx="1465943" cy="14659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vi-VN"/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5775043" y="587752"/>
                <a:ext cx="462430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bg1"/>
                    </a:solidFill>
                    <a:latin typeface="#9Slide03 AllRoundGothic" panose="020B0703020202020104" pitchFamily="34" charset="0"/>
                  </a:rPr>
                  <a:t>The </a:t>
                </a:r>
                <a:r>
                  <a:rPr lang="en-US" sz="2800" b="1" dirty="0" smtClean="0">
                    <a:solidFill>
                      <a:schemeClr val="bg1"/>
                    </a:solidFill>
                    <a:latin typeface="#9Slide03 AllRoundGothic" panose="020B0703020202020104" pitchFamily="34" charset="0"/>
                  </a:rPr>
                  <a:t>Unified </a:t>
                </a:r>
                <a:r>
                  <a:rPr lang="en-US" sz="2800" b="1" dirty="0">
                    <a:solidFill>
                      <a:schemeClr val="bg1"/>
                    </a:solidFill>
                    <a:latin typeface="#9Slide03 AllRoundGothic" panose="020B0703020202020104" pitchFamily="34" charset="0"/>
                  </a:rPr>
                  <a:t>Modelling Language (UML)</a:t>
                </a:r>
                <a:endParaRPr lang="vi-VN" sz="2800" dirty="0">
                  <a:solidFill>
                    <a:schemeClr val="bg1"/>
                  </a:solidFill>
                  <a:latin typeface="#9Slide03 AllRoundGothic" panose="020B0703020202020104" pitchFamily="34" charset="0"/>
                </a:endParaRPr>
              </a:p>
            </p:txBody>
          </p:sp>
        </p:grp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139" y="4177959"/>
              <a:ext cx="768182" cy="768182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199826" y="4591547"/>
              <a:ext cx="622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>
                    <a:solidFill>
                      <a:srgbClr val="4F519B"/>
                    </a:solidFill>
                  </a:ln>
                </a:rPr>
                <a:t>UML</a:t>
              </a:r>
              <a:endParaRPr lang="vi-VN" dirty="0">
                <a:ln>
                  <a:solidFill>
                    <a:srgbClr val="4F519B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39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71719 0.027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59" y="1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32956 0.767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383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05 -0.00162 L 0.33229 0.3395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55" y="1706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881 0.06204 L -0.7651 0.0375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95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9432" y="1310631"/>
            <a:ext cx="9181256" cy="3323987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extrusionH="76200">
            <a:bevelT prst="angle"/>
            <a:bevelB w="101600" prst="riblet"/>
            <a:extrusionClr>
              <a:schemeClr val="tx1">
                <a:lumMod val="75000"/>
                <a:lumOff val="25000"/>
              </a:schemeClr>
            </a:extrusion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smtClean="0">
                <a:ln w="3175">
                  <a:solidFill>
                    <a:schemeClr val="tx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Chapter 1:</a:t>
            </a:r>
          </a:p>
          <a:p>
            <a:pPr algn="ctr"/>
            <a:r>
              <a:rPr lang="en-US" sz="8000" b="1" dirty="0" smtClean="0">
                <a:ln w="3175">
                  <a:solidFill>
                    <a:schemeClr val="tx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INTRODUCTION</a:t>
            </a:r>
          </a:p>
          <a:p>
            <a:pPr algn="ctr"/>
            <a:endParaRPr lang="vi-VN" sz="8000" b="1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9432" y="4216328"/>
            <a:ext cx="42212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7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vi-VN" sz="2700" b="1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ysClr val="windowText" lastClr="000000"/>
                </a:solidFill>
                <a:latin typeface="+mj-lt"/>
              </a:rPr>
              <a:t>Lecturer : </a:t>
            </a:r>
            <a:r>
              <a:rPr lang="vi-VN" sz="27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ysClr val="windowText" lastClr="000000"/>
                </a:solidFill>
                <a:latin typeface="+mj-lt"/>
              </a:rPr>
              <a:t>Nhan Minh Phúc</a:t>
            </a:r>
            <a:endParaRPr lang="vi-VN" sz="27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4402" y="4062440"/>
            <a:ext cx="3846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+mj-lt"/>
              </a:rPr>
              <a:t>M</a:t>
            </a:r>
            <a:r>
              <a:rPr lang="vi-VN" sz="2000" b="1" dirty="0" smtClean="0">
                <a:latin typeface="+mj-lt"/>
              </a:rPr>
              <a:t>ember of group 7:</a:t>
            </a:r>
          </a:p>
          <a:p>
            <a:r>
              <a:rPr lang="vi-VN" sz="20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lt"/>
              </a:rPr>
              <a:t>Nguyễn Thành Hưng - 110117067</a:t>
            </a:r>
          </a:p>
          <a:p>
            <a:r>
              <a:rPr lang="vi-VN" sz="20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lt"/>
              </a:rPr>
              <a:t>Bùi Chính Nhân - 110117021</a:t>
            </a:r>
          </a:p>
          <a:p>
            <a:r>
              <a:rPr lang="vi-VN" sz="2000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latin typeface="+mj-lt"/>
              </a:rPr>
              <a:t>Phạm Tấn Đạt  - 110117005</a:t>
            </a:r>
            <a:endParaRPr lang="vi-VN" sz="20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0460" y="705983"/>
            <a:ext cx="375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ln w="28575">
                  <a:solidFill>
                    <a:schemeClr val="tx1"/>
                  </a:solidFill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presentation</a:t>
            </a:r>
            <a:endParaRPr lang="vi-VN" sz="4000" b="1" dirty="0">
              <a:ln w="28575">
                <a:solidFill>
                  <a:schemeClr val="tx1"/>
                </a:solidFill>
              </a:ln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</p:spTree>
    <p:extLst>
      <p:ext uri="{BB962C8B-B14F-4D97-AF65-F5344CB8AC3E}">
        <p14:creationId xmlns:p14="http://schemas.microsoft.com/office/powerpoint/2010/main" val="258218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9468" y="154481"/>
            <a:ext cx="11521965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vi-VN" sz="3200" smtClean="0"/>
              <a:t>Hầu </a:t>
            </a:r>
            <a:r>
              <a:rPr lang="vi-VN" sz="3200"/>
              <a:t>hết tất cả các dự án hướng đối tượng đều </a:t>
            </a:r>
            <a:r>
              <a:rPr lang="vi-VN" sz="3200">
                <a:solidFill>
                  <a:srgbClr val="FF0000"/>
                </a:solidFill>
              </a:rPr>
              <a:t>sử </a:t>
            </a:r>
            <a:r>
              <a:rPr lang="vi-VN" sz="3200" smtClean="0">
                <a:solidFill>
                  <a:srgbClr val="FF0000"/>
                </a:solidFill>
              </a:rPr>
              <a:t>dụng Ngôn </a:t>
            </a:r>
            <a:r>
              <a:rPr lang="vi-VN" sz="3200">
                <a:solidFill>
                  <a:srgbClr val="FF0000"/>
                </a:solidFill>
              </a:rPr>
              <a:t>ngữ mô hình hóa</a:t>
            </a:r>
            <a:r>
              <a:rPr lang="vi-VN" sz="3200"/>
              <a:t>. Tuy nhiên, UML </a:t>
            </a:r>
            <a:r>
              <a:rPr lang="vi-VN" sz="3200" smtClean="0"/>
              <a:t>là </a:t>
            </a:r>
            <a:r>
              <a:rPr lang="vi-VN" sz="3200" smtClean="0">
                <a:solidFill>
                  <a:srgbClr val="FF0000"/>
                </a:solidFill>
              </a:rPr>
              <a:t>chỉ </a:t>
            </a:r>
            <a:r>
              <a:rPr lang="vi-VN" sz="3200">
                <a:solidFill>
                  <a:srgbClr val="FF0000"/>
                </a:solidFill>
              </a:rPr>
              <a:t>đơn giản là một ký hiệu</a:t>
            </a:r>
            <a:r>
              <a:rPr lang="vi-VN" sz="3200"/>
              <a:t> hoặc ngôn ngữ để phát triển; bản thân nó </a:t>
            </a:r>
            <a:r>
              <a:rPr lang="vi-VN" sz="3200">
                <a:solidFill>
                  <a:srgbClr val="FF0000"/>
                </a:solidFill>
              </a:rPr>
              <a:t>không phải là </a:t>
            </a:r>
            <a:r>
              <a:rPr lang="vi-VN" sz="3200" smtClean="0">
                <a:solidFill>
                  <a:srgbClr val="FF0000"/>
                </a:solidFill>
              </a:rPr>
              <a:t>một phương </a:t>
            </a:r>
            <a:r>
              <a:rPr lang="vi-VN" sz="3200">
                <a:solidFill>
                  <a:srgbClr val="FF0000"/>
                </a:solidFill>
              </a:rPr>
              <a:t>pháp phát triển</a:t>
            </a:r>
            <a:r>
              <a:rPr lang="vi-VN" sz="3200"/>
              <a:t> và không bao gồm các hướng dẫn chi tiết </a:t>
            </a:r>
            <a:r>
              <a:rPr lang="vi-VN" sz="3200" smtClean="0"/>
              <a:t>về làm </a:t>
            </a:r>
            <a:r>
              <a:rPr lang="vi-VN" sz="3200"/>
              <a:t>thế nào nó nên được sử dụng trong một dự án</a:t>
            </a:r>
            <a:r>
              <a:rPr lang="vi-VN" sz="3200" smtClean="0"/>
              <a:t>.</a:t>
            </a:r>
            <a:endParaRPr lang="vi-VN" sz="3200"/>
          </a:p>
        </p:txBody>
      </p:sp>
    </p:spTree>
    <p:extLst>
      <p:ext uri="{BB962C8B-B14F-4D97-AF65-F5344CB8AC3E}">
        <p14:creationId xmlns:p14="http://schemas.microsoft.com/office/powerpoint/2010/main" val="7160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49468" y="154481"/>
            <a:ext cx="11521965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vi-VN" sz="3200" smtClean="0"/>
              <a:t>Quy </a:t>
            </a:r>
            <a:r>
              <a:rPr lang="vi-VN" sz="3200"/>
              <a:t>trình phát triển phần mềm hợp nhất (Jacobson và cộng sự, </a:t>
            </a:r>
            <a:r>
              <a:rPr lang="vi-VN" sz="3200" smtClean="0"/>
              <a:t>1999). Phương </a:t>
            </a:r>
            <a:r>
              <a:rPr lang="vi-VN" sz="3200"/>
              <a:t>thức chung đã được Rational áp dụng và đưa ra thị </a:t>
            </a:r>
            <a:r>
              <a:rPr lang="vi-VN" sz="3200" smtClean="0"/>
              <a:t>trường Công </a:t>
            </a:r>
            <a:r>
              <a:rPr lang="vi-VN" sz="3200"/>
              <a:t>ty dưới tên của </a:t>
            </a:r>
            <a:r>
              <a:rPr lang="vi-VN" sz="3200">
                <a:solidFill>
                  <a:srgbClr val="FF0000"/>
                </a:solidFill>
              </a:rPr>
              <a:t>Quy trình hợp nhất (RUP) </a:t>
            </a:r>
          </a:p>
        </p:txBody>
      </p:sp>
    </p:spTree>
    <p:extLst>
      <p:ext uri="{BB962C8B-B14F-4D97-AF65-F5344CB8AC3E}">
        <p14:creationId xmlns:p14="http://schemas.microsoft.com/office/powerpoint/2010/main" val="91149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9731" y="394138"/>
            <a:ext cx="7769772" cy="646386"/>
          </a:xfrm>
        </p:spPr>
        <p:txBody>
          <a:bodyPr>
            <a:normAutofit/>
          </a:bodyPr>
          <a:lstStyle/>
          <a:p>
            <a:r>
              <a:rPr lang="vi-VN" sz="3200" b="1"/>
              <a:t>RUP dựa trên sáu 'Thực tiễn tốt nhất' </a:t>
            </a:r>
            <a:r>
              <a:rPr lang="vi-VN" sz="3200" b="1" smtClean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1145" y="993228"/>
            <a:ext cx="878139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/>
              <a:t>1 Phát triển phần mềm lặp đi lặp lại</a:t>
            </a:r>
          </a:p>
          <a:p>
            <a:pPr>
              <a:lnSpc>
                <a:spcPct val="150000"/>
              </a:lnSpc>
            </a:pPr>
            <a:r>
              <a:rPr lang="vi-VN" sz="2800"/>
              <a:t>2 Quản lý yêu cầu</a:t>
            </a:r>
          </a:p>
          <a:p>
            <a:pPr>
              <a:lnSpc>
                <a:spcPct val="150000"/>
              </a:lnSpc>
            </a:pPr>
            <a:r>
              <a:rPr lang="vi-VN" sz="2800"/>
              <a:t>3 Sử dụng kiến trúc dựa trên thành phần</a:t>
            </a:r>
          </a:p>
          <a:p>
            <a:pPr>
              <a:lnSpc>
                <a:spcPct val="150000"/>
              </a:lnSpc>
            </a:pPr>
            <a:r>
              <a:rPr lang="vi-VN" sz="2800"/>
              <a:t>4 Phần mềm mô hình trực quan</a:t>
            </a:r>
          </a:p>
          <a:p>
            <a:pPr>
              <a:lnSpc>
                <a:spcPct val="150000"/>
              </a:lnSpc>
            </a:pPr>
            <a:r>
              <a:rPr lang="vi-VN" sz="2800"/>
              <a:t>5 Xác minh chất lượng phần mềm</a:t>
            </a:r>
          </a:p>
          <a:p>
            <a:pPr>
              <a:lnSpc>
                <a:spcPct val="150000"/>
              </a:lnSpc>
            </a:pPr>
            <a:r>
              <a:rPr lang="vi-VN" sz="2800"/>
              <a:t>6 Kiểm soát các thay đổi đối với phần mềm.</a:t>
            </a:r>
          </a:p>
          <a:p>
            <a:pPr>
              <a:lnSpc>
                <a:spcPct val="150000"/>
              </a:lnSpc>
            </a:pP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7655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953" y="329418"/>
            <a:ext cx="878139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b="1"/>
              <a:t>1 Phát triển phần mềm lặp đi lặp </a:t>
            </a:r>
            <a:r>
              <a:rPr lang="vi-VN" sz="2800" b="1" smtClean="0"/>
              <a:t>lại</a:t>
            </a:r>
            <a:endParaRPr lang="vi-VN" sz="2800" b="1"/>
          </a:p>
        </p:txBody>
      </p:sp>
      <p:sp>
        <p:nvSpPr>
          <p:cNvPr id="6" name="TextBox 5"/>
          <p:cNvSpPr txBox="1"/>
          <p:nvPr/>
        </p:nvSpPr>
        <p:spPr>
          <a:xfrm>
            <a:off x="1261242" y="1229711"/>
            <a:ext cx="101056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/>
              <a:t>RUP </a:t>
            </a:r>
            <a:r>
              <a:rPr lang="vi-VN" sz="3000">
                <a:solidFill>
                  <a:srgbClr val="FF0000"/>
                </a:solidFill>
              </a:rPr>
              <a:t>tuân theo các giai đoạn</a:t>
            </a:r>
            <a:r>
              <a:rPr lang="vi-VN" sz="3000"/>
              <a:t> của vòng đời hướng đối tượng </a:t>
            </a:r>
            <a:r>
              <a:rPr lang="vi-VN" sz="3000" smtClean="0"/>
              <a:t>chung (khởi </a:t>
            </a:r>
            <a:r>
              <a:rPr lang="vi-VN" sz="3000"/>
              <a:t>đầu, xây dựng, xây dựng và chuyển tiếp</a:t>
            </a:r>
            <a:r>
              <a:rPr lang="vi-VN" sz="3000" smtClean="0"/>
              <a:t>). 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 smtClean="0"/>
              <a:t>chúng </a:t>
            </a:r>
            <a:r>
              <a:rPr lang="vi-VN" sz="3000"/>
              <a:t>làm cho nó dễ dàng hơn để đối phó với những thay đổi và giảm thiểu rủi </a:t>
            </a:r>
            <a:r>
              <a:rPr lang="vi-VN" sz="3000" smtClean="0"/>
              <a:t>ro các </a:t>
            </a:r>
            <a:r>
              <a:rPr lang="vi-VN" sz="3000"/>
              <a:t>yếu tố liên quan đến bất kỳ dự án phát triển.</a:t>
            </a:r>
          </a:p>
        </p:txBody>
      </p:sp>
    </p:spTree>
    <p:extLst>
      <p:ext uri="{BB962C8B-B14F-4D97-AF65-F5344CB8AC3E}">
        <p14:creationId xmlns:p14="http://schemas.microsoft.com/office/powerpoint/2010/main" val="27193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6842" y="329418"/>
            <a:ext cx="878139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b="1" smtClean="0"/>
              <a:t>2 </a:t>
            </a:r>
            <a:r>
              <a:rPr lang="vi-VN" sz="2800" b="1"/>
              <a:t>Quản lý yêu </a:t>
            </a:r>
            <a:r>
              <a:rPr lang="vi-VN" sz="2800" b="1" smtClean="0"/>
              <a:t>cầu</a:t>
            </a:r>
            <a:endParaRPr lang="vi-VN" sz="2800" b="1"/>
          </a:p>
        </p:txBody>
      </p:sp>
      <p:sp>
        <p:nvSpPr>
          <p:cNvPr id="2" name="TextBox 1"/>
          <p:cNvSpPr txBox="1"/>
          <p:nvPr/>
        </p:nvSpPr>
        <p:spPr>
          <a:xfrm>
            <a:off x="1400155" y="1844568"/>
            <a:ext cx="1007714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 smtClean="0"/>
              <a:t>giúp </a:t>
            </a:r>
            <a:r>
              <a:rPr lang="vi-VN" sz="3000">
                <a:solidFill>
                  <a:srgbClr val="FF0000"/>
                </a:solidFill>
              </a:rPr>
              <a:t>tăng </a:t>
            </a:r>
            <a:r>
              <a:rPr lang="vi-VN" sz="3000" smtClean="0">
                <a:solidFill>
                  <a:srgbClr val="FF0000"/>
                </a:solidFill>
              </a:rPr>
              <a:t>cường chất </a:t>
            </a:r>
            <a:r>
              <a:rPr lang="vi-VN" sz="3000">
                <a:solidFill>
                  <a:srgbClr val="FF0000"/>
                </a:solidFill>
              </a:rPr>
              <a:t>lượng </a:t>
            </a:r>
            <a:r>
              <a:rPr lang="vi-VN" sz="3000"/>
              <a:t>của hệ thống cuối </a:t>
            </a:r>
            <a:r>
              <a:rPr lang="vi-VN" sz="3000" smtClean="0"/>
              <a:t>cùng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/>
              <a:t>kết quả trong các hệ thống </a:t>
            </a:r>
            <a:r>
              <a:rPr lang="vi-VN" sz="3000">
                <a:solidFill>
                  <a:srgbClr val="FF0000"/>
                </a:solidFill>
              </a:rPr>
              <a:t>mạnh mẽ, đáng tin cậy và đáp </a:t>
            </a:r>
            <a:r>
              <a:rPr lang="vi-VN" sz="3000" smtClean="0">
                <a:solidFill>
                  <a:srgbClr val="FF0000"/>
                </a:solidFill>
              </a:rPr>
              <a:t>ứng nhu </a:t>
            </a:r>
            <a:r>
              <a:rPr lang="vi-VN" sz="3000">
                <a:solidFill>
                  <a:srgbClr val="FF0000"/>
                </a:solidFill>
              </a:rPr>
              <a:t>cầu</a:t>
            </a:r>
            <a:r>
              <a:rPr lang="vi-VN" sz="3000"/>
              <a:t> của người dùng của họ</a:t>
            </a:r>
          </a:p>
        </p:txBody>
      </p:sp>
    </p:spTree>
    <p:extLst>
      <p:ext uri="{BB962C8B-B14F-4D97-AF65-F5344CB8AC3E}">
        <p14:creationId xmlns:p14="http://schemas.microsoft.com/office/powerpoint/2010/main" val="182120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905" y="329418"/>
            <a:ext cx="878139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b="1" smtClean="0"/>
              <a:t>3 </a:t>
            </a:r>
            <a:r>
              <a:rPr lang="vi-VN" sz="2800" b="1"/>
              <a:t>Sử dụng kiến trúc dựa trên thành </a:t>
            </a:r>
            <a:r>
              <a:rPr lang="vi-VN" sz="2800" b="1" smtClean="0"/>
              <a:t>phần</a:t>
            </a:r>
            <a:endParaRPr lang="vi-VN" sz="2800" b="1"/>
          </a:p>
        </p:txBody>
      </p:sp>
      <p:sp>
        <p:nvSpPr>
          <p:cNvPr id="2" name="TextBox 1"/>
          <p:cNvSpPr txBox="1"/>
          <p:nvPr/>
        </p:nvSpPr>
        <p:spPr>
          <a:xfrm>
            <a:off x="1765739" y="1387368"/>
            <a:ext cx="971155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/>
              <a:t>các </a:t>
            </a:r>
            <a:r>
              <a:rPr lang="vi-VN" sz="3000">
                <a:solidFill>
                  <a:srgbClr val="FF0000"/>
                </a:solidFill>
              </a:rPr>
              <a:t>hệ thống con </a:t>
            </a:r>
            <a:r>
              <a:rPr lang="vi-VN" sz="3000"/>
              <a:t>mà mỗi có </a:t>
            </a:r>
            <a:r>
              <a:rPr lang="vi-VN" sz="3000">
                <a:solidFill>
                  <a:srgbClr val="FF0000"/>
                </a:solidFill>
              </a:rPr>
              <a:t>một chức năng </a:t>
            </a:r>
            <a:r>
              <a:rPr lang="vi-VN" sz="3000"/>
              <a:t>duy nhất, được xác định rõ</a:t>
            </a:r>
            <a:r>
              <a:rPr lang="vi-VN" sz="300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/>
              <a:t>khuyến khích việc </a:t>
            </a:r>
            <a:r>
              <a:rPr lang="vi-VN" sz="3000">
                <a:solidFill>
                  <a:srgbClr val="FF0000"/>
                </a:solidFill>
              </a:rPr>
              <a:t>tái sử dụng</a:t>
            </a:r>
          </a:p>
        </p:txBody>
      </p:sp>
    </p:spTree>
    <p:extLst>
      <p:ext uri="{BB962C8B-B14F-4D97-AF65-F5344CB8AC3E}">
        <p14:creationId xmlns:p14="http://schemas.microsoft.com/office/powerpoint/2010/main" val="35622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3781" y="341867"/>
            <a:ext cx="878139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b="1" smtClean="0"/>
              <a:t>4 </a:t>
            </a:r>
            <a:r>
              <a:rPr lang="vi-VN" sz="2800" b="1"/>
              <a:t>Phần mềm mô hình trực </a:t>
            </a:r>
            <a:r>
              <a:rPr lang="vi-VN" sz="2800" b="1" smtClean="0"/>
              <a:t>quan</a:t>
            </a:r>
            <a:endParaRPr lang="vi-VN" sz="2800" b="1"/>
          </a:p>
        </p:txBody>
      </p:sp>
      <p:sp>
        <p:nvSpPr>
          <p:cNvPr id="2" name="TextBox 1"/>
          <p:cNvSpPr txBox="1"/>
          <p:nvPr/>
        </p:nvSpPr>
        <p:spPr>
          <a:xfrm>
            <a:off x="1529256" y="1639614"/>
            <a:ext cx="100111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3000"/>
              <a:t>Các kỹ thuật được </a:t>
            </a:r>
            <a:r>
              <a:rPr lang="vi-VN" sz="3000">
                <a:solidFill>
                  <a:srgbClr val="FF0000"/>
                </a:solidFill>
              </a:rPr>
              <a:t>cung cấp bởi </a:t>
            </a:r>
            <a:r>
              <a:rPr lang="vi-VN" sz="3000" smtClean="0">
                <a:solidFill>
                  <a:srgbClr val="FF0000"/>
                </a:solidFill>
              </a:rPr>
              <a:t>UML </a:t>
            </a:r>
            <a:r>
              <a:rPr lang="vi-VN" sz="3000" smtClean="0"/>
              <a:t>mang </a:t>
            </a:r>
            <a:r>
              <a:rPr lang="vi-VN" sz="3000"/>
              <a:t>theo tất cả những lợi thế của mô hình trực quan.</a:t>
            </a:r>
          </a:p>
        </p:txBody>
      </p:sp>
    </p:spTree>
    <p:extLst>
      <p:ext uri="{BB962C8B-B14F-4D97-AF65-F5344CB8AC3E}">
        <p14:creationId xmlns:p14="http://schemas.microsoft.com/office/powerpoint/2010/main" val="35622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421" y="157655"/>
            <a:ext cx="878139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b="1" smtClean="0"/>
              <a:t>5 </a:t>
            </a:r>
            <a:r>
              <a:rPr lang="vi-VN" sz="2800" b="1"/>
              <a:t>Xác minh chất lượng phần </a:t>
            </a:r>
            <a:r>
              <a:rPr lang="vi-VN" sz="2800" b="1" smtClean="0"/>
              <a:t>mềm</a:t>
            </a:r>
            <a:endParaRPr lang="vi-VN" sz="2800" b="1"/>
          </a:p>
        </p:txBody>
      </p:sp>
      <p:sp>
        <p:nvSpPr>
          <p:cNvPr id="2" name="TextBox 1"/>
          <p:cNvSpPr txBox="1"/>
          <p:nvPr/>
        </p:nvSpPr>
        <p:spPr>
          <a:xfrm>
            <a:off x="2096815" y="1103586"/>
            <a:ext cx="915976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/>
              <a:t>RUP cung cấp các </a:t>
            </a:r>
            <a:r>
              <a:rPr lang="vi-VN" sz="3000">
                <a:solidFill>
                  <a:srgbClr val="FF0000"/>
                </a:solidFill>
              </a:rPr>
              <a:t>kỹ thuật để hỗ trợ đánh giá chất </a:t>
            </a:r>
            <a:r>
              <a:rPr lang="vi-VN" sz="3000" smtClean="0">
                <a:solidFill>
                  <a:srgbClr val="FF0000"/>
                </a:solidFill>
              </a:rPr>
              <a:t>lượng</a:t>
            </a:r>
            <a:r>
              <a:rPr lang="vi-VN" sz="3000" smtClean="0"/>
              <a:t> chức </a:t>
            </a:r>
            <a:r>
              <a:rPr lang="vi-VN" sz="3000"/>
              <a:t>năng, </a:t>
            </a:r>
            <a:r>
              <a:rPr lang="vi-VN" sz="3000">
                <a:solidFill>
                  <a:srgbClr val="FF0000"/>
                </a:solidFill>
              </a:rPr>
              <a:t>độ tin cậy và hiệu suất </a:t>
            </a:r>
            <a:r>
              <a:rPr lang="vi-VN" sz="3000"/>
              <a:t>trong </a:t>
            </a:r>
            <a:r>
              <a:rPr lang="vi-VN" sz="3000" smtClean="0"/>
              <a:t>suốt quá </a:t>
            </a:r>
            <a:r>
              <a:rPr lang="vi-VN" sz="3000"/>
              <a:t>trình phát triển</a:t>
            </a:r>
            <a:r>
              <a:rPr lang="vi-VN" sz="300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vi-VN" sz="3000" smtClean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/>
              <a:t>dựa </a:t>
            </a:r>
            <a:r>
              <a:rPr lang="vi-VN" sz="3000" smtClean="0"/>
              <a:t>trên biện </a:t>
            </a:r>
            <a:r>
              <a:rPr lang="vi-VN" sz="3000"/>
              <a:t>pháp </a:t>
            </a:r>
            <a:r>
              <a:rPr lang="vi-VN" sz="3000">
                <a:solidFill>
                  <a:srgbClr val="FF0000"/>
                </a:solidFill>
              </a:rPr>
              <a:t>khách quan </a:t>
            </a:r>
            <a:r>
              <a:rPr lang="vi-VN" sz="3000" smtClean="0">
                <a:solidFill>
                  <a:srgbClr val="FF0000"/>
                </a:solidFill>
              </a:rPr>
              <a:t>và các  </a:t>
            </a:r>
            <a:r>
              <a:rPr lang="vi-VN" sz="3000">
                <a:solidFill>
                  <a:srgbClr val="FF0000"/>
                </a:solidFill>
              </a:rPr>
              <a:t>tiêu chí</a:t>
            </a:r>
          </a:p>
        </p:txBody>
      </p:sp>
    </p:spTree>
    <p:extLst>
      <p:ext uri="{BB962C8B-B14F-4D97-AF65-F5344CB8AC3E}">
        <p14:creationId xmlns:p14="http://schemas.microsoft.com/office/powerpoint/2010/main" val="35622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397" y="329418"/>
            <a:ext cx="878139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800" b="1" smtClean="0"/>
              <a:t>6 </a:t>
            </a:r>
            <a:r>
              <a:rPr lang="vi-VN" sz="2800" b="1"/>
              <a:t>Kiểm soát các thay đổi đối với phần mềm</a:t>
            </a:r>
            <a:r>
              <a:rPr lang="vi-VN" sz="2800" b="1" smtClean="0"/>
              <a:t>.</a:t>
            </a:r>
            <a:endParaRPr lang="vi-VN" sz="2800" b="1"/>
          </a:p>
        </p:txBody>
      </p:sp>
      <p:sp>
        <p:nvSpPr>
          <p:cNvPr id="2" name="TextBox 1"/>
          <p:cNvSpPr txBox="1"/>
          <p:nvPr/>
        </p:nvSpPr>
        <p:spPr>
          <a:xfrm>
            <a:off x="1828801" y="1545022"/>
            <a:ext cx="10074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/>
              <a:t>RUP </a:t>
            </a:r>
            <a:r>
              <a:rPr lang="vi-VN" sz="3000">
                <a:solidFill>
                  <a:srgbClr val="FF0000"/>
                </a:solidFill>
              </a:rPr>
              <a:t>cung cấp các công cụ </a:t>
            </a:r>
            <a:r>
              <a:rPr lang="vi-VN" sz="3000"/>
              <a:t>để làm điều này và cũng hỗ </a:t>
            </a:r>
            <a:r>
              <a:rPr lang="vi-VN" sz="3000" smtClean="0"/>
              <a:t>trợ công </a:t>
            </a:r>
            <a:r>
              <a:rPr lang="vi-VN" sz="3000"/>
              <a:t>việc của các nhà phát triển</a:t>
            </a:r>
          </a:p>
        </p:txBody>
      </p:sp>
    </p:spTree>
    <p:extLst>
      <p:ext uri="{BB962C8B-B14F-4D97-AF65-F5344CB8AC3E}">
        <p14:creationId xmlns:p14="http://schemas.microsoft.com/office/powerpoint/2010/main" val="35622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50" y="2277243"/>
            <a:ext cx="6290988" cy="35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5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691" y="670728"/>
            <a:ext cx="10515600" cy="1325563"/>
          </a:xfrm>
        </p:spPr>
        <p:txBody>
          <a:bodyPr>
            <a:normAutofit/>
          </a:bodyPr>
          <a:lstStyle/>
          <a:p>
            <a:endParaRPr lang="vi-V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04552" cy="708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11" y="1996688"/>
            <a:ext cx="5054805" cy="40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52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5953" y="249075"/>
            <a:ext cx="11348545" cy="638820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vi-VN" sz="3000" smtClean="0"/>
              <a:t>Nhà </a:t>
            </a:r>
            <a:r>
              <a:rPr lang="vi-VN" sz="3000"/>
              <a:t>phát triển phần mềm </a:t>
            </a:r>
            <a:r>
              <a:rPr lang="vi-VN" sz="3000">
                <a:solidFill>
                  <a:srgbClr val="FF0000"/>
                </a:solidFill>
              </a:rPr>
              <a:t>sử dụng các sơ đồ </a:t>
            </a:r>
            <a:r>
              <a:rPr lang="vi-VN" sz="3000"/>
              <a:t>chuyên dụng </a:t>
            </a:r>
            <a:r>
              <a:rPr lang="vi-VN" sz="3000" smtClean="0">
                <a:solidFill>
                  <a:srgbClr val="FF0000"/>
                </a:solidFill>
              </a:rPr>
              <a:t>để mô </a:t>
            </a:r>
            <a:r>
              <a:rPr lang="vi-VN" sz="3000">
                <a:solidFill>
                  <a:srgbClr val="FF0000"/>
                </a:solidFill>
              </a:rPr>
              <a:t>hình hóa hệ thống</a:t>
            </a:r>
            <a:r>
              <a:rPr lang="vi-VN" sz="3000"/>
              <a:t> mà họ đang làm việc trong </a:t>
            </a:r>
            <a:r>
              <a:rPr lang="vi-VN" sz="3000" smtClean="0"/>
              <a:t>suốt quá </a:t>
            </a:r>
            <a:r>
              <a:rPr lang="vi-VN" sz="3000"/>
              <a:t>trình phát </a:t>
            </a:r>
            <a:r>
              <a:rPr lang="vi-VN" sz="3000" smtClean="0"/>
              <a:t>triển</a:t>
            </a:r>
          </a:p>
          <a:p>
            <a:pPr algn="just">
              <a:lnSpc>
                <a:spcPct val="150000"/>
              </a:lnSpc>
            </a:pPr>
            <a:endParaRPr lang="vi-VN" sz="3000"/>
          </a:p>
          <a:p>
            <a:pPr algn="just">
              <a:lnSpc>
                <a:spcPct val="150000"/>
              </a:lnSpc>
            </a:pPr>
            <a:r>
              <a:rPr lang="vi-VN" sz="3000"/>
              <a:t>Ví dụ, chúng ta hãy </a:t>
            </a:r>
            <a:r>
              <a:rPr lang="vi-VN" sz="3000">
                <a:solidFill>
                  <a:srgbClr val="FF0000"/>
                </a:solidFill>
              </a:rPr>
              <a:t>xem xét một cô gái nhỏ</a:t>
            </a:r>
            <a:r>
              <a:rPr lang="vi-VN" sz="3000"/>
              <a:t>, Jane và tưởng </a:t>
            </a:r>
            <a:r>
              <a:rPr lang="vi-VN" sz="3000" smtClean="0"/>
              <a:t>tượng rằng </a:t>
            </a:r>
            <a:r>
              <a:rPr lang="vi-VN" sz="3000"/>
              <a:t>chúng tôi có một bức ảnh của cô ấy. </a:t>
            </a:r>
            <a:r>
              <a:rPr lang="vi-VN" sz="3000">
                <a:solidFill>
                  <a:srgbClr val="FF0000"/>
                </a:solidFill>
              </a:rPr>
              <a:t>Bức ảnh </a:t>
            </a:r>
            <a:r>
              <a:rPr lang="vi-VN" sz="3000"/>
              <a:t>là một trong những điều </a:t>
            </a:r>
            <a:r>
              <a:rPr lang="vi-VN" sz="3000">
                <a:solidFill>
                  <a:srgbClr val="FF0000"/>
                </a:solidFill>
              </a:rPr>
              <a:t>có </a:t>
            </a:r>
            <a:r>
              <a:rPr lang="vi-VN" sz="3000" smtClean="0">
                <a:solidFill>
                  <a:srgbClr val="FF0000"/>
                </a:solidFill>
              </a:rPr>
              <a:t>thể mô </a:t>
            </a:r>
            <a:r>
              <a:rPr lang="vi-VN" sz="3000">
                <a:solidFill>
                  <a:srgbClr val="FF0000"/>
                </a:solidFill>
              </a:rPr>
              <a:t>hình</a:t>
            </a:r>
            <a:r>
              <a:rPr lang="vi-VN" sz="3000"/>
              <a:t> của Jane ngoài đời thực; nó cho chúng ta biết cô ấy trông như thế nào, và có </a:t>
            </a:r>
            <a:r>
              <a:rPr lang="vi-VN" sz="3000" smtClean="0"/>
              <a:t>thể đưa </a:t>
            </a:r>
            <a:r>
              <a:rPr lang="vi-VN" sz="3000"/>
              <a:t>ra một số ý tưởng về nhân vật của </a:t>
            </a:r>
            <a:r>
              <a:rPr lang="vi-VN" sz="3000" smtClean="0"/>
              <a:t>mình.</a:t>
            </a:r>
          </a:p>
          <a:p>
            <a:pPr algn="just">
              <a:lnSpc>
                <a:spcPct val="150000"/>
              </a:lnSpc>
            </a:pP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16084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5953" y="249075"/>
            <a:ext cx="11348545" cy="638820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vi-VN" sz="3000" smtClean="0">
                <a:solidFill>
                  <a:srgbClr val="FF0000"/>
                </a:solidFill>
              </a:rPr>
              <a:t>Trừu </a:t>
            </a:r>
            <a:r>
              <a:rPr lang="vi-VN" sz="3000">
                <a:solidFill>
                  <a:srgbClr val="FF0000"/>
                </a:solidFill>
              </a:rPr>
              <a:t>tượng </a:t>
            </a:r>
            <a:r>
              <a:rPr lang="vi-VN" sz="3000"/>
              <a:t>là một công cụ rất quan trọng trong việc mô hình hóa bất kỳ </a:t>
            </a:r>
            <a:r>
              <a:rPr lang="vi-VN" sz="3000" smtClean="0"/>
              <a:t>loại hệ </a:t>
            </a:r>
            <a:r>
              <a:rPr lang="vi-VN" sz="3000"/>
              <a:t>thống phần </a:t>
            </a:r>
            <a:r>
              <a:rPr lang="vi-VN" sz="3000" smtClean="0"/>
              <a:t>mềm. Trừu </a:t>
            </a:r>
            <a:r>
              <a:rPr lang="vi-VN" sz="3000"/>
              <a:t>tượng cung cấp một phương </a:t>
            </a:r>
            <a:r>
              <a:rPr lang="vi-VN" sz="3000" smtClean="0"/>
              <a:t>tiện chỉ </a:t>
            </a:r>
            <a:r>
              <a:rPr lang="vi-VN" sz="3000">
                <a:solidFill>
                  <a:srgbClr val="FF0000"/>
                </a:solidFill>
              </a:rPr>
              <a:t>tập trung vào những khía cạnh</a:t>
            </a:r>
            <a:r>
              <a:rPr lang="vi-VN" sz="3000"/>
              <a:t> của hệ </a:t>
            </a:r>
            <a:r>
              <a:rPr lang="vi-VN" sz="3000" smtClean="0"/>
              <a:t>thống hiện </a:t>
            </a:r>
            <a:r>
              <a:rPr lang="vi-VN" sz="3000"/>
              <a:t>đang được </a:t>
            </a:r>
            <a:r>
              <a:rPr lang="vi-VN" sz="3000">
                <a:solidFill>
                  <a:srgbClr val="FF0000"/>
                </a:solidFill>
              </a:rPr>
              <a:t>quan </a:t>
            </a:r>
            <a:r>
              <a:rPr lang="vi-VN" sz="3000" smtClean="0">
                <a:solidFill>
                  <a:srgbClr val="FF0000"/>
                </a:solidFill>
              </a:rPr>
              <a:t>tâm</a:t>
            </a:r>
            <a:r>
              <a:rPr lang="vi-VN" sz="3000"/>
              <a:t>.</a:t>
            </a:r>
            <a:endParaRPr lang="vi-VN" sz="3000" smtClean="0"/>
          </a:p>
          <a:p>
            <a:pPr algn="just">
              <a:lnSpc>
                <a:spcPct val="150000"/>
              </a:lnSpc>
            </a:pPr>
            <a:endParaRPr lang="vi-VN" sz="3000"/>
          </a:p>
          <a:p>
            <a:pPr algn="just">
              <a:lnSpc>
                <a:spcPct val="150000"/>
              </a:lnSpc>
            </a:pPr>
            <a:r>
              <a:rPr lang="vi-VN" sz="3000"/>
              <a:t>Một công cụ khác, không kém phần quan trọng để mô hình hóa phần </a:t>
            </a:r>
            <a:r>
              <a:rPr lang="vi-VN" sz="3000" smtClean="0"/>
              <a:t>mềm hệ </a:t>
            </a:r>
            <a:r>
              <a:rPr lang="vi-VN" sz="3000"/>
              <a:t>thống là </a:t>
            </a:r>
            <a:r>
              <a:rPr lang="vi-VN" sz="3000">
                <a:solidFill>
                  <a:srgbClr val="FF0000"/>
                </a:solidFill>
              </a:rPr>
              <a:t>sự phân hủy</a:t>
            </a:r>
            <a:r>
              <a:rPr lang="vi-VN" sz="3000"/>
              <a:t>. Đây là sự phá vỡ của một </a:t>
            </a:r>
            <a:r>
              <a:rPr lang="vi-VN" sz="3000" smtClean="0"/>
              <a:t>lớn, </a:t>
            </a:r>
            <a:r>
              <a:rPr lang="vi-VN" sz="3000" smtClean="0">
                <a:solidFill>
                  <a:srgbClr val="FF0000"/>
                </a:solidFill>
              </a:rPr>
              <a:t>vấn </a:t>
            </a:r>
            <a:r>
              <a:rPr lang="vi-VN" sz="3000">
                <a:solidFill>
                  <a:srgbClr val="FF0000"/>
                </a:solidFill>
              </a:rPr>
              <a:t>đề phức tạp </a:t>
            </a:r>
            <a:r>
              <a:rPr lang="vi-VN" sz="3000"/>
              <a:t>hoặc hệ thống </a:t>
            </a:r>
            <a:r>
              <a:rPr lang="vi-VN" sz="3000">
                <a:solidFill>
                  <a:srgbClr val="FF0000"/>
                </a:solidFill>
              </a:rPr>
              <a:t>thành các phần nhỏ </a:t>
            </a:r>
            <a:r>
              <a:rPr lang="vi-VN" sz="3000"/>
              <a:t>liên tiếp,</a:t>
            </a:r>
          </a:p>
        </p:txBody>
      </p:sp>
    </p:spTree>
    <p:extLst>
      <p:ext uri="{BB962C8B-B14F-4D97-AF65-F5344CB8AC3E}">
        <p14:creationId xmlns:p14="http://schemas.microsoft.com/office/powerpoint/2010/main" val="32419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027" y="1979403"/>
            <a:ext cx="6315956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672" y="2904131"/>
            <a:ext cx="4389867" cy="29880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6746" y="2095365"/>
            <a:ext cx="5617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</a:rPr>
              <a:t>4 + 1 View (Không gọi là 5 View)</a:t>
            </a:r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75132" y="2690002"/>
            <a:ext cx="5628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600" b="1">
                <a:solidFill>
                  <a:srgbClr val="FFFF00"/>
                </a:solidFill>
              </a:rPr>
              <a:t> </a:t>
            </a:r>
            <a:r>
              <a:rPr lang="vi-VN" sz="3600" b="1" smtClean="0">
                <a:solidFill>
                  <a:srgbClr val="FFFF00"/>
                </a:solidFill>
              </a:rPr>
              <a:t>Vì, </a:t>
            </a:r>
            <a:r>
              <a:rPr lang="vi-VN" sz="3600" smtClean="0">
                <a:solidFill>
                  <a:srgbClr val="FFFF00"/>
                </a:solidFill>
              </a:rPr>
              <a:t>Use case </a:t>
            </a:r>
            <a:r>
              <a:rPr lang="vi-VN" sz="3600" smtClean="0">
                <a:solidFill>
                  <a:schemeClr val="bg1"/>
                </a:solidFill>
              </a:rPr>
              <a:t>là </a:t>
            </a:r>
            <a:r>
              <a:rPr lang="vi-VN" sz="3600">
                <a:solidFill>
                  <a:schemeClr val="bg1"/>
                </a:solidFill>
              </a:rPr>
              <a:t>khung nhìn của người dùng: nó chỉ định những gì người dùng muốn hệ thống thực hiện; </a:t>
            </a:r>
            <a:r>
              <a:rPr lang="vi-VN" sz="3600">
                <a:solidFill>
                  <a:schemeClr val="bg1"/>
                </a:solidFill>
              </a:rPr>
              <a:t>4 </a:t>
            </a:r>
            <a:r>
              <a:rPr lang="vi-VN" sz="3600" smtClean="0">
                <a:solidFill>
                  <a:schemeClr val="bg1"/>
                </a:solidFill>
              </a:rPr>
              <a:t>view </a:t>
            </a:r>
            <a:r>
              <a:rPr lang="vi-VN" sz="3600">
                <a:solidFill>
                  <a:schemeClr val="bg1"/>
                </a:solidFill>
              </a:rPr>
              <a:t>khác mô tả làm thế nào để đạt được điều này.</a:t>
            </a:r>
          </a:p>
        </p:txBody>
      </p:sp>
    </p:spTree>
    <p:extLst>
      <p:ext uri="{BB962C8B-B14F-4D97-AF65-F5344CB8AC3E}">
        <p14:creationId xmlns:p14="http://schemas.microsoft.com/office/powerpoint/2010/main" val="272196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6746" y="2095365"/>
            <a:ext cx="5617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</a:rPr>
              <a:t>4 + 1 View (Không gọi là 5 View)</a:t>
            </a:r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698" y="448211"/>
            <a:ext cx="106843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200" b="1">
                <a:solidFill>
                  <a:srgbClr val="FF0000"/>
                </a:solidFill>
              </a:rPr>
              <a:t>Design View: </a:t>
            </a:r>
            <a:r>
              <a:rPr lang="vi-VN" sz="3200"/>
              <a:t>mô tả các </a:t>
            </a:r>
            <a:r>
              <a:rPr lang="vi-VN" sz="3200">
                <a:solidFill>
                  <a:srgbClr val="FF0000"/>
                </a:solidFill>
              </a:rPr>
              <a:t>cấu </a:t>
            </a:r>
            <a:r>
              <a:rPr lang="vi-VN" sz="3200">
                <a:solidFill>
                  <a:srgbClr val="FF0000"/>
                </a:solidFill>
              </a:rPr>
              <a:t>trúc </a:t>
            </a:r>
            <a:r>
              <a:rPr lang="vi-VN" sz="3200" smtClean="0">
                <a:solidFill>
                  <a:srgbClr val="FF0000"/>
                </a:solidFill>
              </a:rPr>
              <a:t>logic </a:t>
            </a:r>
            <a:r>
              <a:rPr lang="vi-VN" sz="3200" smtClean="0"/>
              <a:t>cần </a:t>
            </a:r>
            <a:r>
              <a:rPr lang="vi-VN" sz="3200"/>
              <a:t>thiết để cung cấp các chức năng được chỉ định </a:t>
            </a:r>
            <a:r>
              <a:rPr lang="vi-VN" sz="3200">
                <a:solidFill>
                  <a:srgbClr val="FF0000"/>
                </a:solidFill>
              </a:rPr>
              <a:t>trong chế </a:t>
            </a:r>
            <a:r>
              <a:rPr lang="vi-VN" sz="3200">
                <a:solidFill>
                  <a:srgbClr val="FF0000"/>
                </a:solidFill>
              </a:rPr>
              <a:t>độ </a:t>
            </a:r>
            <a:r>
              <a:rPr lang="vi-VN" sz="3200" smtClean="0">
                <a:solidFill>
                  <a:srgbClr val="FF0000"/>
                </a:solidFill>
              </a:rPr>
              <a:t>usecase</a:t>
            </a:r>
            <a:r>
              <a:rPr lang="vi-VN" sz="3200" smtClean="0"/>
              <a:t>.</a:t>
            </a:r>
            <a:endParaRPr lang="vi-VN" sz="3200"/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200" b="1">
                <a:solidFill>
                  <a:srgbClr val="FF0000"/>
                </a:solidFill>
              </a:rPr>
              <a:t>Process view:  </a:t>
            </a:r>
            <a:r>
              <a:rPr lang="vi-VN" sz="3200"/>
              <a:t>liên quan đến việc mô tả đồng thời trong </a:t>
            </a:r>
            <a:r>
              <a:rPr lang="vi-VN" sz="3200"/>
              <a:t>hệ </a:t>
            </a:r>
            <a:r>
              <a:rPr lang="vi-VN" sz="3200" smtClean="0"/>
              <a:t>thống</a:t>
            </a:r>
            <a:endParaRPr lang="vi-VN" sz="3200"/>
          </a:p>
        </p:txBody>
      </p:sp>
    </p:spTree>
    <p:extLst>
      <p:ext uri="{BB962C8B-B14F-4D97-AF65-F5344CB8AC3E}">
        <p14:creationId xmlns:p14="http://schemas.microsoft.com/office/powerpoint/2010/main" val="294601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6746" y="2095365"/>
            <a:ext cx="5617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</a:rPr>
              <a:t>4 + 1 View (Không gọi là 5 View)</a:t>
            </a:r>
            <a:endParaRPr lang="vi-VN" sz="32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5698" y="448213"/>
            <a:ext cx="106843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200" b="1" smtClean="0">
                <a:solidFill>
                  <a:srgbClr val="FF0000"/>
                </a:solidFill>
              </a:rPr>
              <a:t>Implementation </a:t>
            </a:r>
            <a:r>
              <a:rPr lang="vi-VN" sz="3200" b="1">
                <a:solidFill>
                  <a:srgbClr val="FF0000"/>
                </a:solidFill>
              </a:rPr>
              <a:t>view: </a:t>
            </a:r>
            <a:r>
              <a:rPr lang="vi-VN" sz="3200"/>
              <a:t>mô tả các thành phần </a:t>
            </a:r>
            <a:r>
              <a:rPr lang="vi-VN" sz="3200">
                <a:solidFill>
                  <a:srgbClr val="FF0000"/>
                </a:solidFill>
              </a:rPr>
              <a:t>phần mềm vật </a:t>
            </a:r>
            <a:r>
              <a:rPr lang="vi-VN" sz="3200">
                <a:solidFill>
                  <a:srgbClr val="FF0000"/>
                </a:solidFill>
              </a:rPr>
              <a:t>lý</a:t>
            </a:r>
            <a:r>
              <a:rPr lang="vi-VN" sz="3200"/>
              <a:t> </a:t>
            </a:r>
            <a:r>
              <a:rPr lang="vi-VN" sz="3200" smtClean="0"/>
              <a:t>của hệ </a:t>
            </a:r>
            <a:r>
              <a:rPr lang="vi-VN" sz="3200"/>
              <a:t>thống, chẳng hạn như các tệp thực thi, thư viện lớp và cơ sở dữ liệu.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200" b="1">
                <a:solidFill>
                  <a:srgbClr val="FF0000"/>
                </a:solidFill>
              </a:rPr>
              <a:t>Deployment view:  </a:t>
            </a:r>
            <a:r>
              <a:rPr lang="vi-VN" sz="3200"/>
              <a:t>Giao diện triển khai của </a:t>
            </a:r>
            <a:r>
              <a:rPr lang="vi-VN" sz="3200"/>
              <a:t>hệ </a:t>
            </a:r>
            <a:r>
              <a:rPr lang="vi-VN" sz="3200" smtClean="0"/>
              <a:t>thống mô </a:t>
            </a:r>
            <a:r>
              <a:rPr lang="vi-VN" sz="3200"/>
              <a:t>tả các thành phần </a:t>
            </a:r>
            <a:r>
              <a:rPr lang="vi-VN" sz="3200">
                <a:solidFill>
                  <a:srgbClr val="FF0000"/>
                </a:solidFill>
              </a:rPr>
              <a:t>phần cứng</a:t>
            </a:r>
            <a:r>
              <a:rPr lang="vi-VN" sz="3200"/>
              <a:t> của hệ thống, chẳng hạn </a:t>
            </a:r>
            <a:r>
              <a:rPr lang="vi-VN" sz="3200"/>
              <a:t>như </a:t>
            </a:r>
            <a:r>
              <a:rPr lang="vi-VN" sz="3200" smtClean="0"/>
              <a:t>PC, máy </a:t>
            </a:r>
            <a:r>
              <a:rPr lang="vi-VN" sz="3200"/>
              <a:t>tính lớn, máy in và cách chúng được kết nối.</a:t>
            </a:r>
          </a:p>
        </p:txBody>
      </p:sp>
    </p:spTree>
    <p:extLst>
      <p:ext uri="{BB962C8B-B14F-4D97-AF65-F5344CB8AC3E}">
        <p14:creationId xmlns:p14="http://schemas.microsoft.com/office/powerpoint/2010/main" val="40059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437" y="1292773"/>
            <a:ext cx="11335407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3000" b="1">
                <a:solidFill>
                  <a:srgbClr val="FF0000"/>
                </a:solidFill>
              </a:rPr>
              <a:t>CASE</a:t>
            </a:r>
            <a:r>
              <a:rPr lang="vi-VN" sz="3000"/>
              <a:t> (Computer Aided Software Engineering) đề cập đến </a:t>
            </a:r>
            <a:r>
              <a:rPr lang="vi-VN" sz="3000">
                <a:solidFill>
                  <a:srgbClr val="FF0000"/>
                </a:solidFill>
              </a:rPr>
              <a:t>bất </a:t>
            </a:r>
            <a:r>
              <a:rPr lang="vi-VN" sz="3000" smtClean="0">
                <a:solidFill>
                  <a:srgbClr val="FF0000"/>
                </a:solidFill>
              </a:rPr>
              <a:t>kỳ phần </a:t>
            </a:r>
            <a:r>
              <a:rPr lang="vi-VN" sz="3000">
                <a:solidFill>
                  <a:srgbClr val="FF0000"/>
                </a:solidFill>
              </a:rPr>
              <a:t>mềm</a:t>
            </a:r>
            <a:r>
              <a:rPr lang="vi-VN" sz="3000"/>
              <a:t> được thiết kế để giúp mọi người </a:t>
            </a:r>
            <a:r>
              <a:rPr lang="vi-VN" sz="3000">
                <a:solidFill>
                  <a:srgbClr val="FF0000"/>
                </a:solidFill>
              </a:rPr>
              <a:t>phát </a:t>
            </a:r>
            <a:r>
              <a:rPr lang="vi-VN" sz="3000" smtClean="0">
                <a:solidFill>
                  <a:srgbClr val="FF0000"/>
                </a:solidFill>
              </a:rPr>
              <a:t>triển hệ </a:t>
            </a:r>
            <a:r>
              <a:rPr lang="vi-VN" sz="3000">
                <a:solidFill>
                  <a:srgbClr val="FF0000"/>
                </a:solidFill>
              </a:rPr>
              <a:t>thống</a:t>
            </a:r>
            <a:r>
              <a:rPr lang="vi-VN" sz="3000"/>
              <a:t>. Về lý thuyết, một công cụ CASE </a:t>
            </a:r>
            <a:r>
              <a:rPr lang="vi-VN" sz="3000" b="1">
                <a:solidFill>
                  <a:srgbClr val="0033CC"/>
                </a:solidFill>
              </a:rPr>
              <a:t>có thể là một chương trình vẽ đơn </a:t>
            </a:r>
            <a:r>
              <a:rPr lang="vi-VN" sz="3000" b="1">
                <a:solidFill>
                  <a:srgbClr val="0033CC"/>
                </a:solidFill>
              </a:rPr>
              <a:t>giản </a:t>
            </a:r>
            <a:r>
              <a:rPr lang="vi-VN" sz="3000" b="1" smtClean="0">
                <a:solidFill>
                  <a:srgbClr val="0033CC"/>
                </a:solidFill>
              </a:rPr>
              <a:t>hoặc trình </a:t>
            </a:r>
            <a:r>
              <a:rPr lang="vi-VN" sz="3000" b="1">
                <a:solidFill>
                  <a:srgbClr val="0033CC"/>
                </a:solidFill>
              </a:rPr>
              <a:t>gỡ lỗi cơ bản, </a:t>
            </a:r>
            <a:r>
              <a:rPr lang="vi-VN" sz="3000"/>
              <a:t>nhưng </a:t>
            </a:r>
            <a:r>
              <a:rPr lang="vi-VN" sz="3000">
                <a:solidFill>
                  <a:srgbClr val="FF0000"/>
                </a:solidFill>
              </a:rPr>
              <a:t>ngày nay </a:t>
            </a:r>
            <a:r>
              <a:rPr lang="vi-VN" sz="3000"/>
              <a:t>hầu như tất cả các công cụ CASE bao </a:t>
            </a:r>
            <a:r>
              <a:rPr lang="vi-VN" sz="3000">
                <a:solidFill>
                  <a:srgbClr val="FF0000"/>
                </a:solidFill>
              </a:rPr>
              <a:t>gồm </a:t>
            </a:r>
            <a:r>
              <a:rPr lang="vi-VN" sz="3000">
                <a:solidFill>
                  <a:srgbClr val="FF0000"/>
                </a:solidFill>
              </a:rPr>
              <a:t>toàn </a:t>
            </a:r>
            <a:r>
              <a:rPr lang="vi-VN" sz="3000" smtClean="0">
                <a:solidFill>
                  <a:srgbClr val="FF0000"/>
                </a:solidFill>
              </a:rPr>
              <a:t>bộ vòng </a:t>
            </a:r>
            <a:r>
              <a:rPr lang="vi-VN" sz="3000">
                <a:solidFill>
                  <a:srgbClr val="FF0000"/>
                </a:solidFill>
              </a:rPr>
              <a:t>đời hệ thống </a:t>
            </a:r>
            <a:r>
              <a:rPr lang="vi-VN" sz="3000"/>
              <a:t>và cung cấp hỗ trợ tự động cho </a:t>
            </a:r>
            <a:r>
              <a:rPr lang="vi-VN" sz="3000"/>
              <a:t>tất </a:t>
            </a:r>
            <a:r>
              <a:rPr lang="vi-VN" sz="3000" smtClean="0"/>
              <a:t>cả hoạt </a:t>
            </a:r>
            <a:r>
              <a:rPr lang="vi-VN" sz="3000"/>
              <a:t>động phát triển, cả kỹ thuật và quản lý.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436" y="369443"/>
            <a:ext cx="6721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Công cụ CASE của UML</a:t>
            </a:r>
            <a:endParaRPr lang="en-US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651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329551"/>
            <a:ext cx="4247536" cy="3421626"/>
            <a:chOff x="3598606" y="2536723"/>
            <a:chExt cx="4247536" cy="3421626"/>
          </a:xfrm>
        </p:grpSpPr>
        <p:sp>
          <p:nvSpPr>
            <p:cNvPr id="2" name="Oval 1"/>
            <p:cNvSpPr/>
            <p:nvPr/>
          </p:nvSpPr>
          <p:spPr>
            <a:xfrm>
              <a:off x="3598606" y="2536723"/>
              <a:ext cx="4247536" cy="342162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" name="5-Point Star 2"/>
            <p:cNvSpPr/>
            <p:nvPr/>
          </p:nvSpPr>
          <p:spPr>
            <a:xfrm>
              <a:off x="3915696" y="2625212"/>
              <a:ext cx="3613356" cy="2721077"/>
            </a:xfrm>
            <a:prstGeom prst="star5">
              <a:avLst/>
            </a:prstGeom>
            <a:solidFill>
              <a:srgbClr val="4F5D9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</a:rPr>
                <a:t>Wheels</a:t>
              </a:r>
              <a:r>
                <a:rPr lang="en-US" sz="3000" dirty="0"/>
                <a:t> </a:t>
              </a:r>
              <a:endParaRPr lang="vi-VN" sz="3000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4797738" y="1807184"/>
            <a:ext cx="6600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Cửa hàng thuê xe đạp</a:t>
            </a:r>
            <a:endParaRPr lang="en-US" sz="5400" b="1" cap="none" spc="5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284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091" y="1406211"/>
            <a:ext cx="1171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800">
                <a:solidFill>
                  <a:srgbClr val="FF0000"/>
                </a:solidFill>
              </a:rPr>
              <a:t>Mike </a:t>
            </a:r>
            <a:r>
              <a:rPr lang="vi-VN" sz="2800" smtClean="0">
                <a:solidFill>
                  <a:srgbClr val="FF0000"/>
                </a:solidFill>
              </a:rPr>
              <a:t>chủ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800" smtClean="0"/>
              <a:t>người </a:t>
            </a:r>
            <a:r>
              <a:rPr lang="vi-VN" sz="2800"/>
              <a:t>liên quan rất nhiều đến công việc </a:t>
            </a:r>
            <a:r>
              <a:rPr lang="vi-VN" sz="2800"/>
              <a:t>hàng </a:t>
            </a:r>
            <a:r>
              <a:rPr lang="vi-VN" sz="2800" smtClean="0"/>
              <a:t>ngày để điều </a:t>
            </a:r>
            <a:r>
              <a:rPr lang="vi-VN" sz="2800"/>
              <a:t>hành </a:t>
            </a:r>
            <a:r>
              <a:rPr lang="vi-VN" sz="2800"/>
              <a:t>doanh </a:t>
            </a:r>
            <a:r>
              <a:rPr lang="vi-VN" sz="2800" smtClean="0"/>
              <a:t>nghiệp: </a:t>
            </a:r>
            <a:r>
              <a:rPr lang="vi-VN" sz="2800" smtClean="0">
                <a:solidFill>
                  <a:srgbClr val="FF0000"/>
                </a:solidFill>
              </a:rPr>
              <a:t>một </a:t>
            </a:r>
            <a:r>
              <a:rPr lang="vi-VN" sz="2800">
                <a:solidFill>
                  <a:srgbClr val="FF0000"/>
                </a:solidFill>
              </a:rPr>
              <a:t>quản lý cửa hàng toàn thời gian</a:t>
            </a:r>
            <a:r>
              <a:rPr lang="vi-VN" sz="2800">
                <a:solidFill>
                  <a:srgbClr val="FF0000"/>
                </a:solidFill>
              </a:rPr>
              <a:t>, </a:t>
            </a:r>
            <a:r>
              <a:rPr lang="vi-VN" sz="2800" smtClean="0">
                <a:solidFill>
                  <a:srgbClr val="FF0000"/>
                </a:solidFill>
              </a:rPr>
              <a:t>Annie Price, </a:t>
            </a:r>
            <a:r>
              <a:rPr lang="vi-VN" sz="2800">
                <a:solidFill>
                  <a:srgbClr val="FF0000"/>
                </a:solidFill>
              </a:rPr>
              <a:t>thợ cơ khí, Naresh Patel, và ba thợ cơ </a:t>
            </a:r>
            <a:r>
              <a:rPr lang="vi-VN" sz="2800">
                <a:solidFill>
                  <a:srgbClr val="FF0000"/>
                </a:solidFill>
              </a:rPr>
              <a:t>khí </a:t>
            </a:r>
            <a:r>
              <a:rPr lang="vi-VN" sz="2800" smtClean="0">
                <a:solidFill>
                  <a:srgbClr val="FF0000"/>
                </a:solidFill>
              </a:rPr>
              <a:t>khác - người </a:t>
            </a:r>
            <a:r>
              <a:rPr lang="vi-VN" sz="2800">
                <a:solidFill>
                  <a:srgbClr val="FF0000"/>
                </a:solidFill>
              </a:rPr>
              <a:t>làm việc bán thời gian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800" smtClean="0"/>
              <a:t>Có </a:t>
            </a:r>
            <a:r>
              <a:rPr lang="vi-VN" sz="2800"/>
              <a:t>một </a:t>
            </a:r>
            <a:r>
              <a:rPr lang="vi-VN" sz="2800">
                <a:solidFill>
                  <a:srgbClr val="FF0000"/>
                </a:solidFill>
              </a:rPr>
              <a:t>máy tính </a:t>
            </a:r>
            <a:r>
              <a:rPr lang="vi-VN" sz="2800"/>
              <a:t>trong </a:t>
            </a:r>
            <a:r>
              <a:rPr lang="vi-VN" sz="2800">
                <a:solidFill>
                  <a:srgbClr val="FF0000"/>
                </a:solidFill>
              </a:rPr>
              <a:t>khu vực tiếp tân</a:t>
            </a:r>
            <a:r>
              <a:rPr lang="vi-VN" sz="2800"/>
              <a:t>, </a:t>
            </a:r>
            <a:r>
              <a:rPr lang="vi-VN" sz="2800" smtClean="0"/>
              <a:t>và tất </a:t>
            </a:r>
            <a:r>
              <a:rPr lang="vi-VN" sz="2800"/>
              <a:t>cả các xe đạp Wheels được </a:t>
            </a:r>
            <a:r>
              <a:rPr lang="vi-VN" sz="2800">
                <a:solidFill>
                  <a:srgbClr val="FF0000"/>
                </a:solidFill>
              </a:rPr>
              <a:t>ghi lại trong hồ sơ</a:t>
            </a:r>
            <a:r>
              <a:rPr lang="vi-VN" sz="2800"/>
              <a:t>, với các chi </a:t>
            </a:r>
            <a:r>
              <a:rPr lang="vi-VN" sz="2800"/>
              <a:t>tiết </a:t>
            </a:r>
            <a:r>
              <a:rPr lang="vi-VN" sz="2800"/>
              <a:t>như </a:t>
            </a:r>
            <a:r>
              <a:rPr lang="vi-VN" sz="2800" b="1">
                <a:solidFill>
                  <a:srgbClr val="0033CC"/>
                </a:solidFill>
              </a:rPr>
              <a:t>số xe đạp, loại, kích thước</a:t>
            </a:r>
            <a:r>
              <a:rPr lang="vi-VN" sz="2800" b="1">
                <a:solidFill>
                  <a:srgbClr val="0033CC"/>
                </a:solidFill>
              </a:rPr>
              <a:t>, </a:t>
            </a:r>
            <a:r>
              <a:rPr lang="vi-VN" sz="2800" b="1" smtClean="0">
                <a:solidFill>
                  <a:srgbClr val="0033CC"/>
                </a:solidFill>
              </a:rPr>
              <a:t>make, </a:t>
            </a:r>
            <a:r>
              <a:rPr lang="vi-VN" sz="2800" b="1">
                <a:solidFill>
                  <a:srgbClr val="0033CC"/>
                </a:solidFill>
              </a:rPr>
              <a:t>mô hình, mức phí hàng </a:t>
            </a:r>
            <a:r>
              <a:rPr lang="vi-VN" sz="2800" b="1">
                <a:solidFill>
                  <a:srgbClr val="0033CC"/>
                </a:solidFill>
              </a:rPr>
              <a:t>ngày </a:t>
            </a:r>
            <a:r>
              <a:rPr lang="vi-VN" sz="2800" b="1" smtClean="0">
                <a:solidFill>
                  <a:srgbClr val="0033CC"/>
                </a:solidFill>
              </a:rPr>
              <a:t>và tiền </a:t>
            </a:r>
            <a:r>
              <a:rPr lang="vi-VN" sz="2800" b="1">
                <a:solidFill>
                  <a:srgbClr val="0033CC"/>
                </a:solidFill>
              </a:rPr>
              <a:t>gửi.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877" y="419819"/>
            <a:ext cx="6600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Cửa hàng thuê xe đạp</a:t>
            </a:r>
            <a:endParaRPr lang="en-US" sz="5400" b="1" cap="none" spc="5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13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58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4042" y="409905"/>
            <a:ext cx="10878207" cy="59089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vi-VN" sz="3000"/>
              <a:t>Đầu tiên, </a:t>
            </a:r>
            <a:r>
              <a:rPr lang="vi-VN" sz="3000" b="1">
                <a:solidFill>
                  <a:srgbClr val="FF0000"/>
                </a:solidFill>
              </a:rPr>
              <a:t>một khung</a:t>
            </a:r>
            <a:r>
              <a:rPr lang="vi-VN" sz="3000"/>
              <a:t> cung cấp một </a:t>
            </a:r>
            <a:r>
              <a:rPr lang="vi-VN" sz="3000">
                <a:solidFill>
                  <a:srgbClr val="FF0000"/>
                </a:solidFill>
              </a:rPr>
              <a:t>bức tranh tổng thể </a:t>
            </a:r>
            <a:r>
              <a:rPr lang="vi-VN" sz="3000" smtClean="0"/>
              <a:t>về quá </a:t>
            </a:r>
            <a:r>
              <a:rPr lang="vi-VN" sz="3000"/>
              <a:t>trình phát triển; bức ảnh này </a:t>
            </a:r>
            <a:r>
              <a:rPr lang="vi-VN" sz="3000">
                <a:solidFill>
                  <a:srgbClr val="FF0000"/>
                </a:solidFill>
              </a:rPr>
              <a:t>không bị lộn xộn bởi chi tiết </a:t>
            </a:r>
            <a:r>
              <a:rPr lang="vi-VN" sz="3000" smtClean="0"/>
              <a:t>của những </a:t>
            </a:r>
            <a:r>
              <a:rPr lang="vi-VN" sz="3000"/>
              <a:t>gì diễn ra ở bất kỳ giai đoạn nào trong quy trình, nhưng lại hữu ích ở cấp độ </a:t>
            </a:r>
            <a:r>
              <a:rPr lang="vi-VN" sz="3000" smtClean="0"/>
              <a:t>cao.</a:t>
            </a:r>
          </a:p>
        </p:txBody>
      </p:sp>
    </p:spTree>
    <p:extLst>
      <p:ext uri="{BB962C8B-B14F-4D97-AF65-F5344CB8AC3E}">
        <p14:creationId xmlns:p14="http://schemas.microsoft.com/office/powerpoint/2010/main" val="26545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04042" y="409905"/>
            <a:ext cx="10878207" cy="59089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vi-VN" sz="3000" smtClean="0"/>
              <a:t>Trong </a:t>
            </a:r>
            <a:r>
              <a:rPr lang="vi-VN" sz="3000"/>
              <a:t>phát triển hệ thống phần mềm, </a:t>
            </a:r>
            <a:r>
              <a:rPr lang="vi-VN" sz="3000">
                <a:solidFill>
                  <a:srgbClr val="FF0000"/>
                </a:solidFill>
              </a:rPr>
              <a:t>một khung </a:t>
            </a:r>
            <a:r>
              <a:rPr lang="vi-VN" sz="3000"/>
              <a:t>có truyền </a:t>
            </a:r>
            <a:r>
              <a:rPr lang="vi-VN" sz="3000" smtClean="0"/>
              <a:t>thống được </a:t>
            </a:r>
            <a:r>
              <a:rPr lang="vi-VN" sz="3000">
                <a:solidFill>
                  <a:srgbClr val="FF0000"/>
                </a:solidFill>
              </a:rPr>
              <a:t>biết đến như một mô hình vòng đời hệ thống</a:t>
            </a:r>
            <a:r>
              <a:rPr lang="vi-VN" sz="3000" smtClean="0"/>
              <a:t>.</a:t>
            </a:r>
          </a:p>
          <a:p>
            <a:pPr algn="just">
              <a:lnSpc>
                <a:spcPct val="150000"/>
              </a:lnSpc>
            </a:pPr>
            <a:endParaRPr lang="vi-VN" sz="3000" smtClean="0"/>
          </a:p>
          <a:p>
            <a:pPr algn="just">
              <a:lnSpc>
                <a:spcPct val="150000"/>
              </a:lnSpc>
            </a:pPr>
            <a:r>
              <a:rPr lang="vi-VN" sz="3000" smtClean="0"/>
              <a:t>Các giai </a:t>
            </a:r>
            <a:r>
              <a:rPr lang="vi-VN" sz="3000"/>
              <a:t>đoạn </a:t>
            </a:r>
            <a:r>
              <a:rPr lang="vi-VN" sz="3000" smtClean="0"/>
              <a:t>được gọi lần lượt </a:t>
            </a:r>
            <a:r>
              <a:rPr lang="vi-VN" sz="3000"/>
              <a:t>là </a:t>
            </a:r>
            <a:r>
              <a:rPr lang="vi-VN" sz="3000">
                <a:solidFill>
                  <a:srgbClr val="FF0000"/>
                </a:solidFill>
              </a:rPr>
              <a:t>yêu cầu, phân tích, thiết kế, thực hiện </a:t>
            </a:r>
            <a:r>
              <a:rPr lang="vi-VN" sz="3000" smtClean="0">
                <a:solidFill>
                  <a:srgbClr val="FF0000"/>
                </a:solidFill>
              </a:rPr>
              <a:t>và cài đặt</a:t>
            </a:r>
            <a:r>
              <a:rPr lang="vi-VN" sz="3000" smtClean="0"/>
              <a:t>.</a:t>
            </a:r>
            <a:endParaRPr lang="vi-VN" sz="3000"/>
          </a:p>
        </p:txBody>
      </p:sp>
    </p:spTree>
    <p:extLst>
      <p:ext uri="{BB962C8B-B14F-4D97-AF65-F5344CB8AC3E}">
        <p14:creationId xmlns:p14="http://schemas.microsoft.com/office/powerpoint/2010/main" val="166934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4" y="2394761"/>
            <a:ext cx="3844211" cy="25770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232" y="2413420"/>
            <a:ext cx="3751877" cy="25344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225" y="2413420"/>
            <a:ext cx="3301499" cy="2577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592" y="5262466"/>
            <a:ext cx="3676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i="1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Waterfall</a:t>
            </a:r>
            <a:r>
              <a:rPr lang="vi-VN" sz="300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20123" y="5263440"/>
            <a:ext cx="2873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i="1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V-model.</a:t>
            </a:r>
            <a:r>
              <a:rPr lang="vi-VN" sz="300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29701" y="5262466"/>
            <a:ext cx="29640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i="1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Prototyping. </a:t>
            </a:r>
            <a:endParaRPr lang="vi-VN" sz="3000" dirty="0">
              <a:ln w="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701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4" y="2394761"/>
            <a:ext cx="3844211" cy="2577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592" y="5262466"/>
            <a:ext cx="3676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i="1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Waterfall</a:t>
            </a:r>
            <a:r>
              <a:rPr lang="vi-VN" sz="300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0800000" flipV="1">
            <a:off x="4348852" y="2295281"/>
            <a:ext cx="742798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 b="1" smtClean="0">
                <a:solidFill>
                  <a:srgbClr val="FF0000"/>
                </a:solidFill>
              </a:rPr>
              <a:t>Phát </a:t>
            </a:r>
            <a:r>
              <a:rPr lang="vi-VN" sz="3000" b="1">
                <a:solidFill>
                  <a:srgbClr val="FF0000"/>
                </a:solidFill>
              </a:rPr>
              <a:t>triển </a:t>
            </a:r>
            <a:r>
              <a:rPr lang="vi-VN" sz="3000"/>
              <a:t>như một chuỗi </a:t>
            </a:r>
            <a:r>
              <a:rPr lang="vi-VN" sz="3000">
                <a:solidFill>
                  <a:srgbClr val="FF0000"/>
                </a:solidFill>
              </a:rPr>
              <a:t>đơn giản</a:t>
            </a:r>
            <a:r>
              <a:rPr lang="vi-VN" sz="3000"/>
              <a:t>, trong đó một </a:t>
            </a:r>
            <a:r>
              <a:rPr lang="vi-VN" sz="3000">
                <a:solidFill>
                  <a:srgbClr val="FF0000"/>
                </a:solidFill>
              </a:rPr>
              <a:t>giai đoạn </a:t>
            </a:r>
            <a:r>
              <a:rPr lang="vi-VN" sz="3000" smtClean="0">
                <a:solidFill>
                  <a:srgbClr val="FF0000"/>
                </a:solidFill>
              </a:rPr>
              <a:t>phải được </a:t>
            </a:r>
            <a:r>
              <a:rPr lang="vi-VN" sz="3000">
                <a:solidFill>
                  <a:srgbClr val="FF0000"/>
                </a:solidFill>
              </a:rPr>
              <a:t>hoàn thành trước khi bắt đầu tiếp theo</a:t>
            </a:r>
            <a:r>
              <a:rPr lang="vi-VN" sz="30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918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4" y="2394761"/>
            <a:ext cx="3844211" cy="2577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592" y="5262466"/>
            <a:ext cx="3676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i="1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Waterfall</a:t>
            </a:r>
            <a:r>
              <a:rPr lang="vi-VN" sz="300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 rot="10800000" flipV="1">
            <a:off x="4348852" y="1256536"/>
            <a:ext cx="74279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 smtClean="0"/>
              <a:t>Tuy </a:t>
            </a:r>
            <a:r>
              <a:rPr lang="vi-VN" sz="3000"/>
              <a:t>nhiên, mô hình thác nước </a:t>
            </a:r>
            <a:r>
              <a:rPr lang="vi-VN" sz="3000">
                <a:solidFill>
                  <a:srgbClr val="FF0000"/>
                </a:solidFill>
              </a:rPr>
              <a:t>không thực sự</a:t>
            </a:r>
            <a:r>
              <a:rPr lang="vi-VN" sz="3000"/>
              <a:t> là một sự </a:t>
            </a:r>
            <a:r>
              <a:rPr lang="vi-VN" sz="3000">
                <a:solidFill>
                  <a:srgbClr val="FF0000"/>
                </a:solidFill>
              </a:rPr>
              <a:t>phản ánh </a:t>
            </a:r>
            <a:r>
              <a:rPr lang="vi-VN" sz="3000" smtClean="0">
                <a:solidFill>
                  <a:srgbClr val="FF0000"/>
                </a:solidFill>
              </a:rPr>
              <a:t>đúng những </a:t>
            </a:r>
            <a:r>
              <a:rPr lang="vi-VN" sz="3000">
                <a:solidFill>
                  <a:srgbClr val="FF0000"/>
                </a:solidFill>
              </a:rPr>
              <a:t>gì thực sự</a:t>
            </a:r>
            <a:r>
              <a:rPr lang="vi-VN" sz="3000"/>
              <a:t> </a:t>
            </a:r>
            <a:r>
              <a:rPr lang="vi-VN" sz="3000">
                <a:solidFill>
                  <a:srgbClr val="FF0000"/>
                </a:solidFill>
              </a:rPr>
              <a:t>xảy ra </a:t>
            </a:r>
            <a:r>
              <a:rPr lang="vi-VN" sz="3000"/>
              <a:t>trong phát triển hệ thống, </a:t>
            </a:r>
            <a:r>
              <a:rPr lang="vi-VN" sz="3000">
                <a:solidFill>
                  <a:srgbClr val="FF0000"/>
                </a:solidFill>
              </a:rPr>
              <a:t>vì </a:t>
            </a:r>
            <a:r>
              <a:rPr lang="vi-VN" sz="3000"/>
              <a:t>nó </a:t>
            </a:r>
            <a:r>
              <a:rPr lang="vi-VN" sz="3000" smtClean="0">
                <a:solidFill>
                  <a:srgbClr val="FF0000"/>
                </a:solidFill>
              </a:rPr>
              <a:t>không nhấn </a:t>
            </a:r>
            <a:r>
              <a:rPr lang="vi-VN" sz="3000">
                <a:solidFill>
                  <a:srgbClr val="FF0000"/>
                </a:solidFill>
              </a:rPr>
              <a:t>mạnh sự cần thiết phải lặp đi lặp lại qua các giai đoạn.</a:t>
            </a:r>
          </a:p>
        </p:txBody>
      </p:sp>
    </p:spTree>
    <p:extLst>
      <p:ext uri="{BB962C8B-B14F-4D97-AF65-F5344CB8AC3E}">
        <p14:creationId xmlns:p14="http://schemas.microsoft.com/office/powerpoint/2010/main" val="374390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91" y="1543858"/>
            <a:ext cx="3751877" cy="25344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682" y="4393878"/>
            <a:ext cx="28738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i="1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V-model.</a:t>
            </a:r>
            <a:r>
              <a:rPr lang="vi-VN" sz="3000" dirty="0">
                <a:ln w="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9422" y="252250"/>
            <a:ext cx="760517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vi-VN" sz="3000"/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3000" smtClean="0"/>
              <a:t>Mô hình </a:t>
            </a:r>
            <a:r>
              <a:rPr lang="vi-VN" sz="3000" smtClean="0">
                <a:solidFill>
                  <a:srgbClr val="FF0000"/>
                </a:solidFill>
              </a:rPr>
              <a:t>biến thể của thác nước</a:t>
            </a:r>
            <a:r>
              <a:rPr lang="vi-VN" sz="3000" smtClean="0"/>
              <a:t>, nó </a:t>
            </a:r>
            <a:r>
              <a:rPr lang="vi-VN" sz="3000">
                <a:solidFill>
                  <a:srgbClr val="FF0000"/>
                </a:solidFill>
              </a:rPr>
              <a:t>nhấn mạnh </a:t>
            </a:r>
            <a:r>
              <a:rPr lang="vi-VN" sz="3000"/>
              <a:t>làm thế nào </a:t>
            </a:r>
            <a:r>
              <a:rPr lang="vi-VN" sz="3000" smtClean="0">
                <a:solidFill>
                  <a:srgbClr val="FF0000"/>
                </a:solidFill>
              </a:rPr>
              <a:t>sau các </a:t>
            </a:r>
            <a:r>
              <a:rPr lang="vi-VN" sz="3000">
                <a:solidFill>
                  <a:srgbClr val="FF0000"/>
                </a:solidFill>
              </a:rPr>
              <a:t>giai đoạn phát triển có liên quan đến các giai đoạn trước đó</a:t>
            </a:r>
          </a:p>
        </p:txBody>
      </p:sp>
    </p:spTree>
    <p:extLst>
      <p:ext uri="{BB962C8B-B14F-4D97-AF65-F5344CB8AC3E}">
        <p14:creationId xmlns:p14="http://schemas.microsoft.com/office/powerpoint/2010/main" val="290918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Words>1638</Words>
  <Application>Microsoft Office PowerPoint</Application>
  <PresentationFormat>Custom</PresentationFormat>
  <Paragraphs>100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Office Theme</vt:lpstr>
      <vt:lpstr>1_Office Theme</vt:lpstr>
      <vt:lpstr>Equity</vt:lpstr>
      <vt:lpstr>1_Equity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Ngoài ra còn nhiều mô hình khác: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</cp:lastModifiedBy>
  <cp:revision>127</cp:revision>
  <dcterms:created xsi:type="dcterms:W3CDTF">2020-01-10T15:07:48Z</dcterms:created>
  <dcterms:modified xsi:type="dcterms:W3CDTF">2020-04-14T01:07:43Z</dcterms:modified>
</cp:coreProperties>
</file>