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sldIdLst>
    <p:sldId id="256" r:id="rId3"/>
    <p:sldId id="259" r:id="rId4"/>
    <p:sldId id="283" r:id="rId5"/>
    <p:sldId id="260" r:id="rId6"/>
    <p:sldId id="265" r:id="rId7"/>
    <p:sldId id="284" r:id="rId8"/>
    <p:sldId id="285" r:id="rId9"/>
    <p:sldId id="267" r:id="rId10"/>
    <p:sldId id="286" r:id="rId11"/>
    <p:sldId id="287" r:id="rId12"/>
    <p:sldId id="268" r:id="rId13"/>
    <p:sldId id="261" r:id="rId14"/>
    <p:sldId id="269" r:id="rId15"/>
    <p:sldId id="270" r:id="rId16"/>
    <p:sldId id="262" r:id="rId17"/>
    <p:sldId id="271" r:id="rId18"/>
    <p:sldId id="273" r:id="rId19"/>
    <p:sldId id="277" r:id="rId20"/>
    <p:sldId id="278" r:id="rId21"/>
    <p:sldId id="288" r:id="rId22"/>
    <p:sldId id="289" r:id="rId23"/>
    <p:sldId id="279" r:id="rId24"/>
    <p:sldId id="266" r:id="rId25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7C096A1-574E-4113-836F-4D98E7770E00}" type="datetimeFigureOut">
              <a:rPr lang="vi-VN" smtClean="0"/>
              <a:t>16/04/2020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7410888-09D8-4E4D-BA25-655DEA4EED9A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064" y="4437112"/>
            <a:ext cx="3840088" cy="17526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Nhóm sinh viên thực hiện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Nguyễn Thanh Hải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Nguyễn Tấm Thạch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3. Trần Thị Mỹ Duyên</a:t>
            </a:r>
            <a:endParaRPr lang="vi-VN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7920880" cy="2808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BÁO CÁO MÔN XÂY DỰNG PHẦN MỀM HƯỚNG ĐỐI TƯỢNG</a:t>
            </a:r>
            <a:endParaRPr lang="vi-VN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0996" y="4864077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GVGD: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Nhan Minh Phúc</a:t>
            </a:r>
            <a:endParaRPr lang="vi-VN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5856" y="404664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Kịch bản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1560" y="1978432"/>
            <a:ext cx="302433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Là một kỹ thuật hiệu quả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60032" y="1978432"/>
            <a:ext cx="316835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Mô tả những gì khác nhau xảy ra trong một hệ thống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11560" y="4149080"/>
            <a:ext cx="7704856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vi-VN" b="1"/>
              <a:t>sau này chúng có thể được </a:t>
            </a:r>
            <a:r>
              <a:rPr lang="vi-VN" b="1"/>
              <a:t>dịch </a:t>
            </a:r>
            <a:r>
              <a:rPr lang="vi-VN" b="1" smtClean="0"/>
              <a:t>thành sơ </a:t>
            </a:r>
            <a:r>
              <a:rPr lang="vi-VN" b="1"/>
              <a:t>đồ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vi-VN" b="1" smtClean="0"/>
              <a:t> tương tác.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vi-VN" b="1"/>
              <a:t>Có hai loại sơ đồ tương tác, </a:t>
            </a:r>
            <a:r>
              <a:rPr lang="vi-VN" b="1"/>
              <a:t>trình </a:t>
            </a:r>
            <a:r>
              <a:rPr lang="vi-VN" b="1" smtClean="0"/>
              <a:t>tựvà </a:t>
            </a:r>
            <a:r>
              <a:rPr lang="vi-VN" b="1"/>
              <a:t>sơ đồ cộng tác. </a:t>
            </a:r>
          </a:p>
          <a:p>
            <a:pPr>
              <a:lnSpc>
                <a:spcPct val="150000"/>
              </a:lnSpc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31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43408"/>
            <a:ext cx="7924800" cy="1143000"/>
          </a:xfrm>
        </p:spPr>
        <p:txBody>
          <a:bodyPr/>
          <a:lstStyle/>
          <a:p>
            <a:r>
              <a:rPr lang="en-US" sz="3200" u="sng" dirty="0">
                <a:latin typeface="Arial "/>
              </a:rPr>
              <a:t>Scenarios</a:t>
            </a:r>
            <a:endParaRPr lang="vi-VN" u="sng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14" y="1052736"/>
            <a:ext cx="851170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8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1" dirty="0" smtClean="0">
                <a:latin typeface="Arial" pitchFamily="34" charset="0"/>
                <a:cs typeface="Arial" pitchFamily="34" charset="0"/>
              </a:rPr>
              <a:t>ii. Requirements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specification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  <a:br>
              <a:rPr lang="en-US" sz="2800" dirty="0">
                <a:latin typeface="Arial" pitchFamily="34" charset="0"/>
                <a:cs typeface="Arial" pitchFamily="34" charset="0"/>
              </a:rPr>
            </a:b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196752"/>
            <a:ext cx="75586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vi-VN" sz="3200" dirty="0" smtClean="0">
                <a:latin typeface="Arial "/>
              </a:rPr>
              <a:t> Purpose ( Mục đích)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vi-VN" sz="3200" dirty="0" smtClean="0">
                <a:latin typeface="Arial "/>
              </a:rPr>
              <a:t> The problems and requirements list </a:t>
            </a:r>
          </a:p>
          <a:p>
            <a:pPr>
              <a:lnSpc>
                <a:spcPct val="200000"/>
              </a:lnSpc>
            </a:pPr>
            <a:r>
              <a:rPr lang="vi-VN" sz="3200" dirty="0" smtClean="0">
                <a:latin typeface="Arial "/>
              </a:rPr>
              <a:t>(</a:t>
            </a:r>
            <a:r>
              <a:rPr lang="vi-VN" sz="3200" dirty="0" smtClean="0"/>
              <a:t>Các </a:t>
            </a:r>
            <a:r>
              <a:rPr lang="vi-VN" sz="3200" dirty="0"/>
              <a:t>vấn đề và danh sách yêu </a:t>
            </a:r>
            <a:r>
              <a:rPr lang="vi-VN" sz="3200" dirty="0" smtClean="0"/>
              <a:t>cầu)</a:t>
            </a:r>
            <a:endParaRPr lang="vi-VN" sz="3200" dirty="0">
              <a:latin typeface="Arial 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76470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Kỹ thuật</a:t>
            </a:r>
            <a:endParaRPr lang="vi-VN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1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171400"/>
            <a:ext cx="7924800" cy="1143000"/>
          </a:xfrm>
        </p:spPr>
        <p:txBody>
          <a:bodyPr/>
          <a:lstStyle/>
          <a:p>
            <a:r>
              <a:rPr lang="vi-VN" sz="2800" u="sng" dirty="0" smtClean="0">
                <a:latin typeface="Arial "/>
              </a:rPr>
              <a:t>Purpose: </a:t>
            </a:r>
            <a:endParaRPr lang="vi-VN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3908"/>
            <a:ext cx="4464496" cy="4965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484784"/>
            <a:ext cx="30963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Đối chiếu.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Đặt hàng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Ghi lại</a:t>
            </a:r>
            <a:endParaRPr lang="vi-VN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92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266"/>
            <a:ext cx="8496944" cy="609422"/>
          </a:xfrm>
        </p:spPr>
        <p:txBody>
          <a:bodyPr/>
          <a:lstStyle/>
          <a:p>
            <a:r>
              <a:rPr lang="vi-VN" sz="2800" u="sng" dirty="0">
                <a:latin typeface="Arial "/>
              </a:rPr>
              <a:t>The problems and requirements list</a:t>
            </a:r>
            <a:endParaRPr lang="vi-VN" u="sn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836712"/>
            <a:ext cx="561662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124745"/>
            <a:ext cx="28083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vi-VN" dirty="0" smtClean="0"/>
              <a:t>Các yêu cầu được ghi lại chính thức và toàn diện hơn.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dirty="0" smtClean="0"/>
              <a:t>Mỗi yêu cầu phải được cung cấp một số hoặc một mã duy nhất.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dirty="0" smtClean="0"/>
              <a:t>Cần có một mô tả về vấn đề yêu cầu.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dirty="0" smtClean="0"/>
              <a:t>Yêu cầu nên được ưu tiên bằng cách chỉ định của mỗi người.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dirty="0" smtClean="0"/>
              <a:t>Ghi lại những thay đổi của một yêu cầu trong quá trình phát triển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4656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1" dirty="0" smtClean="0">
                <a:latin typeface="Arial" pitchFamily="34" charset="0"/>
                <a:cs typeface="Arial" pitchFamily="34" charset="0"/>
              </a:rPr>
              <a:t>iii. Requirements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validation.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/>
            </a:r>
            <a:br>
              <a:rPr lang="vi-VN" sz="2800" dirty="0">
                <a:latin typeface="Arial" pitchFamily="34" charset="0"/>
                <a:cs typeface="Arial" pitchFamily="34" charset="0"/>
              </a:rPr>
            </a:b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196752"/>
            <a:ext cx="7488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vi-VN" sz="3600" dirty="0">
                <a:latin typeface="Arial "/>
              </a:rPr>
              <a:t> </a:t>
            </a:r>
            <a:r>
              <a:rPr lang="vi-VN" sz="3600" dirty="0" smtClean="0">
                <a:latin typeface="Arial "/>
              </a:rPr>
              <a:t>Purpose (Mục đích)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vi-VN" sz="3600" dirty="0" smtClean="0">
                <a:latin typeface="Arial "/>
              </a:rPr>
              <a:t> Method Fagan</a:t>
            </a:r>
          </a:p>
          <a:p>
            <a:pPr>
              <a:lnSpc>
                <a:spcPct val="200000"/>
              </a:lnSpc>
            </a:pPr>
            <a:r>
              <a:rPr lang="vi-VN" sz="3600" dirty="0" smtClean="0">
                <a:latin typeface="Arial "/>
              </a:rPr>
              <a:t> ( Phương pháp kiểm tra Fagan)</a:t>
            </a:r>
          </a:p>
          <a:p>
            <a:pPr marL="285750" indent="-285750">
              <a:buFont typeface="Wingdings" pitchFamily="2" charset="2"/>
              <a:buChar char="q"/>
            </a:pPr>
            <a:endParaRPr lang="vi-VN" dirty="0"/>
          </a:p>
        </p:txBody>
      </p:sp>
      <p:sp>
        <p:nvSpPr>
          <p:cNvPr id="3" name="TextBox 2"/>
          <p:cNvSpPr txBox="1"/>
          <p:nvPr/>
        </p:nvSpPr>
        <p:spPr>
          <a:xfrm>
            <a:off x="5508104" y="793532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>
                <a:solidFill>
                  <a:srgbClr val="FFFF00"/>
                </a:solidFill>
              </a:rPr>
              <a:t>Xác nhận</a:t>
            </a:r>
            <a:endParaRPr lang="vi-VN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41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5760"/>
            <a:ext cx="7924800" cy="1143000"/>
          </a:xfrm>
        </p:spPr>
        <p:txBody>
          <a:bodyPr/>
          <a:lstStyle/>
          <a:p>
            <a:r>
              <a:rPr lang="vi-VN" sz="3200" u="sng" dirty="0">
                <a:latin typeface="Arial "/>
              </a:rPr>
              <a:t>Purpose</a:t>
            </a:r>
            <a:endParaRPr lang="vi-VN" u="sng" dirty="0"/>
          </a:p>
        </p:txBody>
      </p:sp>
      <p:sp>
        <p:nvSpPr>
          <p:cNvPr id="4" name="Rectangle 3"/>
          <p:cNvSpPr/>
          <p:nvPr/>
        </p:nvSpPr>
        <p:spPr>
          <a:xfrm>
            <a:off x="323528" y="1484784"/>
            <a:ext cx="187220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>
                <a:latin typeface="Arial" pitchFamily="34" charset="0"/>
                <a:cs typeface="Arial" pitchFamily="34" charset="0"/>
              </a:rPr>
              <a:t>Nhà Phát triển</a:t>
            </a:r>
            <a:endParaRPr lang="vi-VN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550751" y="1268760"/>
            <a:ext cx="151216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>
                <a:latin typeface="Arial" pitchFamily="34" charset="0"/>
                <a:cs typeface="Arial" pitchFamily="34" charset="0"/>
              </a:rPr>
              <a:t>Hiểu</a:t>
            </a:r>
            <a:endParaRPr lang="vi-V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550751" y="2342665"/>
            <a:ext cx="151216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>
                <a:latin typeface="Arial" pitchFamily="34" charset="0"/>
                <a:cs typeface="Arial" pitchFamily="34" charset="0"/>
              </a:rPr>
              <a:t>Ghi lại</a:t>
            </a:r>
            <a:endParaRPr lang="vi-V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6016" y="1268760"/>
            <a:ext cx="2736304" cy="179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latin typeface="Arial" pitchFamily="34" charset="0"/>
                <a:cs typeface="Arial" pitchFamily="34" charset="0"/>
              </a:rPr>
              <a:t>Nhu cầu mong muốn của khách hàng và người dùng hệ thống</a:t>
            </a:r>
            <a:endParaRPr lang="vi-V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5148064" y="3501009"/>
            <a:ext cx="2895573" cy="22219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 smtClean="0">
                <a:latin typeface="Arial" pitchFamily="34" charset="0"/>
                <a:cs typeface="Arial" pitchFamily="34" charset="0"/>
              </a:rPr>
              <a:t>Tóm tắt một cuộc phỏng vấn</a:t>
            </a:r>
            <a:endParaRPr lang="vi-VN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lowchart: Sequential Access Storage 8"/>
          <p:cNvSpPr/>
          <p:nvPr/>
        </p:nvSpPr>
        <p:spPr>
          <a:xfrm flipH="1">
            <a:off x="0" y="3640784"/>
            <a:ext cx="4819003" cy="2226297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smtClean="0">
                <a:latin typeface="Arial" pitchFamily="34" charset="0"/>
                <a:cs typeface="Arial" pitchFamily="34" charset="0"/>
              </a:rPr>
              <a:t>Một số việc xác nhận thực hiện song song với khơi gợi.</a:t>
            </a:r>
            <a:endParaRPr lang="vi-VN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2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924800" cy="1143000"/>
          </a:xfrm>
        </p:spPr>
        <p:txBody>
          <a:bodyPr/>
          <a:lstStyle/>
          <a:p>
            <a:r>
              <a:rPr lang="vi-VN" dirty="0" smtClean="0"/>
              <a:t>Một bảng tóm tắt </a:t>
            </a:r>
            <a:endParaRPr lang="vi-V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336704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47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u="sng" dirty="0">
                <a:latin typeface="Arial "/>
              </a:rPr>
              <a:t>Method Fagan</a:t>
            </a:r>
            <a:r>
              <a:rPr lang="vi-VN" sz="3200" dirty="0">
                <a:latin typeface="Arial "/>
              </a:rPr>
              <a:t/>
            </a:r>
            <a:br>
              <a:rPr lang="vi-VN" sz="3200" dirty="0">
                <a:latin typeface="Arial "/>
              </a:rPr>
            </a:br>
            <a:endParaRPr lang="vi-VN" dirty="0"/>
          </a:p>
        </p:txBody>
      </p:sp>
      <p:sp>
        <p:nvSpPr>
          <p:cNvPr id="4" name="Oval 3"/>
          <p:cNvSpPr/>
          <p:nvPr/>
        </p:nvSpPr>
        <p:spPr>
          <a:xfrm>
            <a:off x="2771800" y="1484784"/>
            <a:ext cx="2736304" cy="21602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dirty="0" smtClean="0">
                <a:latin typeface="Arial" pitchFamily="34" charset="0"/>
                <a:cs typeface="Arial" pitchFamily="34" charset="0"/>
              </a:rPr>
              <a:t>FAGAN</a:t>
            </a:r>
            <a:endParaRPr lang="vi-V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51520" y="1542788"/>
            <a:ext cx="2520280" cy="1801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smtClean="0">
                <a:latin typeface="Arial" pitchFamily="34" charset="0"/>
                <a:cs typeface="Arial" pitchFamily="34" charset="0"/>
              </a:rPr>
              <a:t>Có hệ thống </a:t>
            </a:r>
            <a:endParaRPr lang="vi-V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0800000" flipV="1">
            <a:off x="5508104" y="1542789"/>
            <a:ext cx="2526978" cy="180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smtClean="0">
                <a:latin typeface="Arial" pitchFamily="34" charset="0"/>
                <a:cs typeface="Arial" pitchFamily="34" charset="0"/>
              </a:rPr>
              <a:t>Có cấu trúc</a:t>
            </a:r>
            <a:endParaRPr lang="vi-V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71600" y="4188474"/>
            <a:ext cx="2304256" cy="122413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Xác định</a:t>
            </a:r>
            <a:endParaRPr lang="vi-VN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Minus 8"/>
          <p:cNvSpPr/>
          <p:nvPr/>
        </p:nvSpPr>
        <p:spPr>
          <a:xfrm>
            <a:off x="3707904" y="3344016"/>
            <a:ext cx="2592288" cy="1904822"/>
          </a:xfrm>
          <a:prstGeom prst="mathMinu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smtClean="0">
                <a:latin typeface="Arial" pitchFamily="34" charset="0"/>
                <a:cs typeface="Arial" pitchFamily="34" charset="0"/>
              </a:rPr>
              <a:t>Thiếu sót</a:t>
            </a:r>
            <a:endParaRPr lang="vi-V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Minus 9"/>
          <p:cNvSpPr/>
          <p:nvPr/>
        </p:nvSpPr>
        <p:spPr>
          <a:xfrm>
            <a:off x="3707904" y="4352694"/>
            <a:ext cx="2592288" cy="1904822"/>
          </a:xfrm>
          <a:prstGeom prst="mathMinu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smtClean="0">
                <a:latin typeface="Arial" pitchFamily="34" charset="0"/>
                <a:cs typeface="Arial" pitchFamily="34" charset="0"/>
              </a:rPr>
              <a:t>Sai sót</a:t>
            </a:r>
            <a:endParaRPr lang="vi-VN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>
            <a:stCxn id="8" idx="3"/>
            <a:endCxn id="9" idx="2"/>
          </p:cNvCxnSpPr>
          <p:nvPr/>
        </p:nvCxnSpPr>
        <p:spPr>
          <a:xfrm flipV="1">
            <a:off x="3275856" y="4296427"/>
            <a:ext cx="775656" cy="50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2"/>
          </p:cNvCxnSpPr>
          <p:nvPr/>
        </p:nvCxnSpPr>
        <p:spPr>
          <a:xfrm>
            <a:off x="3275856" y="4800542"/>
            <a:ext cx="775656" cy="504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9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Kết quả hình ảnh cho nhóm ngườ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489654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043608" y="116632"/>
            <a:ext cx="24482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dirty="0" smtClean="0">
                <a:latin typeface="Arial" pitchFamily="34" charset="0"/>
                <a:cs typeface="Arial" pitchFamily="34" charset="0"/>
              </a:rPr>
              <a:t>Kiểm tra Fagan</a:t>
            </a:r>
            <a:endParaRPr lang="vi-VN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747464"/>
            <a:ext cx="9144000" cy="34326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2800" smtClean="0">
                <a:latin typeface="Arial" pitchFamily="34" charset="0"/>
                <a:cs typeface="Arial" pitchFamily="34" charset="0"/>
              </a:rPr>
              <a:t>Yêu cầu được chia làm 3 phần chính: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/>
            </a:r>
            <a:br>
              <a:rPr lang="vi-VN" sz="3200" dirty="0">
                <a:latin typeface="Arial" pitchFamily="34" charset="0"/>
                <a:cs typeface="Arial" pitchFamily="34" charset="0"/>
              </a:rPr>
            </a:b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1916832"/>
            <a:ext cx="6480720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Requirements elicitation.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(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Yêu cầu khơi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gợi)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Requirements specification.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(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Yêu cầu kỹ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thuật)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Requirements validation.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(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Yêu cầu xác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nhận)</a:t>
            </a:r>
            <a:endParaRPr lang="vi-VN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5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76672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000"/>
              <a:t>Đây là một </a:t>
            </a:r>
            <a:r>
              <a:rPr lang="vi-VN" sz="3000">
                <a:solidFill>
                  <a:srgbClr val="FF0000"/>
                </a:solidFill>
              </a:rPr>
              <a:t>phương pháp có hệ thống và có cấu trúc </a:t>
            </a:r>
            <a:r>
              <a:rPr lang="vi-VN" sz="3000"/>
              <a:t>để </a:t>
            </a:r>
            <a:r>
              <a:rPr lang="vi-VN" sz="3000">
                <a:solidFill>
                  <a:srgbClr val="FF0000"/>
                </a:solidFill>
              </a:rPr>
              <a:t>kiểm tra đầu ra </a:t>
            </a:r>
            <a:r>
              <a:rPr lang="vi-VN" sz="3000"/>
              <a:t>tài liệu từ </a:t>
            </a:r>
            <a:r>
              <a:rPr lang="vi-VN" sz="3000">
                <a:solidFill>
                  <a:srgbClr val="FF0000"/>
                </a:solidFill>
              </a:rPr>
              <a:t>bất kỳ giai đoạn nào </a:t>
            </a:r>
            <a:r>
              <a:rPr lang="vi-VN" sz="3000"/>
              <a:t>của quy trình phát triển hệ thống để xác định hoa hồng và lỗi. Việc kiểm tra Fagan </a:t>
            </a:r>
            <a:r>
              <a:rPr lang="vi-VN" sz="3000">
                <a:solidFill>
                  <a:srgbClr val="FF0000"/>
                </a:solidFill>
              </a:rPr>
              <a:t>được thực hiện bởi một nhóm nhỏ ngườ</a:t>
            </a:r>
            <a:r>
              <a:rPr lang="vi-VN" sz="3000"/>
              <a:t>i, bao gồm </a:t>
            </a:r>
            <a:r>
              <a:rPr lang="vi-VN" sz="3000">
                <a:solidFill>
                  <a:srgbClr val="FF0000"/>
                </a:solidFill>
              </a:rPr>
              <a:t>cả nhà phát triển </a:t>
            </a:r>
            <a:r>
              <a:rPr lang="vi-VN" sz="3000"/>
              <a:t>đã tạo ra tài liệu đang được kiểm tra </a:t>
            </a:r>
            <a:r>
              <a:rPr lang="vi-VN" sz="3000">
                <a:solidFill>
                  <a:srgbClr val="FF0000"/>
                </a:solidFill>
              </a:rPr>
              <a:t>và một hoặc </a:t>
            </a:r>
            <a:r>
              <a:rPr lang="vi-VN" sz="3000">
                <a:solidFill>
                  <a:srgbClr val="FF0000"/>
                </a:solidFill>
              </a:rPr>
              <a:t>nhiều </a:t>
            </a:r>
            <a:r>
              <a:rPr lang="vi-VN" sz="3000" smtClean="0">
                <a:solidFill>
                  <a:srgbClr val="FF0000"/>
                </a:solidFill>
              </a:rPr>
              <a:t>người. Công </a:t>
            </a:r>
            <a:r>
              <a:rPr lang="vi-VN" sz="3000">
                <a:solidFill>
                  <a:srgbClr val="FF0000"/>
                </a:solidFill>
              </a:rPr>
              <a:t>việc</a:t>
            </a:r>
            <a:r>
              <a:rPr lang="vi-VN" sz="3000"/>
              <a:t> của nó </a:t>
            </a:r>
            <a:r>
              <a:rPr lang="vi-VN" sz="3000">
                <a:solidFill>
                  <a:srgbClr val="FF0000"/>
                </a:solidFill>
              </a:rPr>
              <a:t>là xem xét chi tiết và xác định bất kỳ khiếm khuyết </a:t>
            </a:r>
            <a:r>
              <a:rPr lang="vi-VN" sz="3000">
                <a:solidFill>
                  <a:srgbClr val="FF0000"/>
                </a:solidFill>
              </a:rPr>
              <a:t>nào</a:t>
            </a:r>
            <a:r>
              <a:rPr lang="vi-VN" sz="3000" smtClean="0">
                <a:solidFill>
                  <a:srgbClr val="FF0000"/>
                </a:solidFill>
              </a:rPr>
              <a:t>.</a:t>
            </a:r>
            <a:endParaRPr lang="vi-VN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75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76672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000" smtClean="0">
                <a:solidFill>
                  <a:srgbClr val="FF0000"/>
                </a:solidFill>
              </a:rPr>
              <a:t>Bất </a:t>
            </a:r>
            <a:r>
              <a:rPr lang="vi-VN" sz="3000">
                <a:solidFill>
                  <a:srgbClr val="FF0000"/>
                </a:solidFill>
              </a:rPr>
              <a:t>kỳ thiếu sót, </a:t>
            </a:r>
            <a:r>
              <a:rPr lang="vi-VN" sz="3000"/>
              <a:t>không nhất quán hoặc sai lầm trong </a:t>
            </a:r>
            <a:r>
              <a:rPr lang="vi-VN" sz="3000"/>
              <a:t>tài </a:t>
            </a:r>
            <a:r>
              <a:rPr lang="vi-VN" sz="3000" smtClean="0"/>
              <a:t>liệu được </a:t>
            </a:r>
            <a:r>
              <a:rPr lang="vi-VN" sz="3000">
                <a:solidFill>
                  <a:srgbClr val="FF0000"/>
                </a:solidFill>
              </a:rPr>
              <a:t>chỉ ra cho nhà phát triển, </a:t>
            </a:r>
            <a:r>
              <a:rPr lang="vi-VN" sz="3000"/>
              <a:t>để những điều này có thể được </a:t>
            </a:r>
            <a:r>
              <a:rPr lang="vi-VN" sz="3000">
                <a:solidFill>
                  <a:srgbClr val="FF0000"/>
                </a:solidFill>
              </a:rPr>
              <a:t>khắc </a:t>
            </a:r>
            <a:r>
              <a:rPr lang="vi-VN" sz="3000">
                <a:solidFill>
                  <a:srgbClr val="FF0000"/>
                </a:solidFill>
              </a:rPr>
              <a:t>phục </a:t>
            </a:r>
            <a:r>
              <a:rPr lang="vi-VN" sz="3000" smtClean="0">
                <a:solidFill>
                  <a:srgbClr val="FF0000"/>
                </a:solidFill>
              </a:rPr>
              <a:t>nếu cần </a:t>
            </a:r>
            <a:r>
              <a:rPr lang="vi-VN" sz="3000">
                <a:solidFill>
                  <a:srgbClr val="FF0000"/>
                </a:solidFill>
              </a:rPr>
              <a:t>thiết </a:t>
            </a:r>
            <a:r>
              <a:rPr lang="vi-VN" sz="3000"/>
              <a:t>thông </a:t>
            </a:r>
            <a:r>
              <a:rPr lang="vi-VN" sz="3000">
                <a:solidFill>
                  <a:srgbClr val="FF0000"/>
                </a:solidFill>
              </a:rPr>
              <a:t>qua tư vấn thêm với khách hàng và người </a:t>
            </a:r>
            <a:r>
              <a:rPr lang="vi-VN" sz="3000">
                <a:solidFill>
                  <a:srgbClr val="FF0000"/>
                </a:solidFill>
              </a:rPr>
              <a:t>dùng </a:t>
            </a:r>
            <a:r>
              <a:rPr lang="vi-VN" sz="3000" smtClean="0">
                <a:solidFill>
                  <a:srgbClr val="FF0000"/>
                </a:solidFill>
              </a:rPr>
              <a:t>của hệ </a:t>
            </a:r>
            <a:r>
              <a:rPr lang="vi-VN" sz="3000">
                <a:solidFill>
                  <a:srgbClr val="FF0000"/>
                </a:solidFill>
              </a:rPr>
              <a:t>thống</a:t>
            </a:r>
            <a:r>
              <a:rPr lang="vi-VN" sz="3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3261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23528" y="476672"/>
            <a:ext cx="2016224" cy="864096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000" dirty="0" smtClean="0">
                <a:latin typeface="Arial" pitchFamily="34" charset="0"/>
                <a:cs typeface="Arial" pitchFamily="34" charset="0"/>
              </a:rPr>
              <a:t>Sai sót</a:t>
            </a:r>
            <a:endParaRPr lang="vi-VN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356342"/>
            <a:ext cx="172819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smtClean="0">
                <a:latin typeface="Arial" pitchFamily="34" charset="0"/>
                <a:cs typeface="Arial" pitchFamily="34" charset="0"/>
              </a:rPr>
              <a:t>Nhà phát triển</a:t>
            </a:r>
            <a:endParaRPr lang="vi-VN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331640" y="1340768"/>
            <a:ext cx="144016" cy="1015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1 9"/>
          <p:cNvSpPr/>
          <p:nvPr/>
        </p:nvSpPr>
        <p:spPr>
          <a:xfrm>
            <a:off x="2044049" y="3717032"/>
            <a:ext cx="1728192" cy="792088"/>
          </a:xfrm>
          <a:prstGeom prst="borderCallout1">
            <a:avLst>
              <a:gd name="adj1" fmla="val 18750"/>
              <a:gd name="adj2" fmla="val -8333"/>
              <a:gd name="adj3" fmla="val -27255"/>
              <a:gd name="adj4" fmla="val -24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smtClean="0">
                <a:latin typeface="Arial" pitchFamily="34" charset="0"/>
                <a:cs typeface="Arial" pitchFamily="34" charset="0"/>
              </a:rPr>
              <a:t>Khắc phục</a:t>
            </a:r>
            <a:endParaRPr lang="vi-V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74694" y="972092"/>
            <a:ext cx="2448273" cy="2464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smtClean="0">
                <a:latin typeface="Arial" pitchFamily="34" charset="0"/>
                <a:cs typeface="Arial" pitchFamily="34" charset="0"/>
              </a:rPr>
              <a:t>Tư vấn khách hàng, người dùng</a:t>
            </a:r>
            <a:endParaRPr lang="vi-V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Bent Arrow 12"/>
          <p:cNvSpPr/>
          <p:nvPr/>
        </p:nvSpPr>
        <p:spPr>
          <a:xfrm>
            <a:off x="2555776" y="1848555"/>
            <a:ext cx="1728193" cy="186847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solidFill>
                  <a:schemeClr val="tx1"/>
                </a:solidFill>
              </a:rPr>
              <a:t>Thông qua</a:t>
            </a:r>
          </a:p>
          <a:p>
            <a:pPr algn="ctr"/>
            <a:endParaRPr lang="vi-VN" dirty="0" smtClean="0">
              <a:solidFill>
                <a:schemeClr val="tx1"/>
              </a:solidFill>
            </a:endParaRPr>
          </a:p>
          <a:p>
            <a:pPr algn="ctr"/>
            <a:endParaRPr lang="vi-VN" dirty="0" smtClean="0">
              <a:solidFill>
                <a:schemeClr val="tx1"/>
              </a:solidFill>
            </a:endParaRPr>
          </a:p>
          <a:p>
            <a:pPr algn="ctr"/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6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088"/>
            <a:ext cx="8496944" cy="22657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3200" dirty="0" smtClean="0">
                <a:latin typeface="Arial" pitchFamily="34" charset="0"/>
                <a:cs typeface="Arial" pitchFamily="34" charset="0"/>
              </a:rPr>
              <a:t>II. A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summary of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the requirements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/>
            </a:r>
            <a:br>
              <a:rPr lang="vi-VN" sz="3200" dirty="0">
                <a:latin typeface="Arial" pitchFamily="34" charset="0"/>
                <a:cs typeface="Arial" pitchFamily="34" charset="0"/>
              </a:rPr>
            </a:br>
            <a:r>
              <a:rPr lang="vi-VN" sz="3200" dirty="0">
                <a:latin typeface="Arial" pitchFamily="34" charset="0"/>
                <a:cs typeface="Arial" pitchFamily="34" charset="0"/>
              </a:rPr>
              <a:t>For for Wheels.</a:t>
            </a:r>
            <a:br>
              <a:rPr lang="vi-VN" sz="3200" dirty="0">
                <a:latin typeface="Arial" pitchFamily="34" charset="0"/>
                <a:cs typeface="Arial" pitchFamily="34" charset="0"/>
              </a:rPr>
            </a:br>
            <a:endParaRPr lang="vi-V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560840" cy="490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98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>
                <a:latin typeface="Arial" pitchFamily="34" charset="0"/>
                <a:cs typeface="Arial" pitchFamily="34" charset="0"/>
              </a:rPr>
              <a:t>I. Requirements elicitation</a:t>
            </a:r>
            <a:endParaRPr lang="vi-VN" dirty="0"/>
          </a:p>
        </p:txBody>
      </p:sp>
      <p:sp>
        <p:nvSpPr>
          <p:cNvPr id="6" name="Rectangle 5"/>
          <p:cNvSpPr/>
          <p:nvPr/>
        </p:nvSpPr>
        <p:spPr>
          <a:xfrm>
            <a:off x="467544" y="2132856"/>
            <a:ext cx="252028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Thu thập thông tin</a:t>
            </a:r>
            <a:endParaRPr lang="vi-V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08104" y="1749923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Khách hàng</a:t>
            </a:r>
            <a:endParaRPr lang="vi-VN" sz="1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6" idx="3"/>
            <a:endCxn id="7" idx="2"/>
          </p:cNvCxnSpPr>
          <p:nvPr/>
        </p:nvCxnSpPr>
        <p:spPr>
          <a:xfrm>
            <a:off x="2987824" y="2600908"/>
            <a:ext cx="2520280" cy="13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23928" y="215708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Của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2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274768" cy="922114"/>
          </a:xfrm>
        </p:spPr>
        <p:txBody>
          <a:bodyPr/>
          <a:lstStyle/>
          <a:p>
            <a:r>
              <a:rPr lang="en-US" sz="2800" i="1" dirty="0" smtClean="0">
                <a:latin typeface="Arial" pitchFamily="34" charset="0"/>
                <a:cs typeface="Arial" pitchFamily="34" charset="0"/>
              </a:rPr>
              <a:t>I. Requirements elicitation</a:t>
            </a:r>
            <a:endParaRPr lang="vi-VN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484784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600" dirty="0" smtClean="0">
                <a:latin typeface="Arial "/>
              </a:rPr>
              <a:t>Interviews ( Phỏng vấn ).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600" dirty="0" smtClean="0">
                <a:latin typeface="Arial "/>
              </a:rPr>
              <a:t>Questionnaires (Bảng câu hỏi).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600" dirty="0" smtClean="0">
                <a:latin typeface="Arial "/>
              </a:rPr>
              <a:t>Scenarios (Kịch bản).</a:t>
            </a:r>
          </a:p>
          <a:p>
            <a:pPr marL="285750" indent="-285750">
              <a:buFont typeface="Wingdings" pitchFamily="2" charset="2"/>
              <a:buChar char="Ø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1210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24128" cy="919692"/>
          </a:xfrm>
        </p:spPr>
        <p:txBody>
          <a:bodyPr/>
          <a:lstStyle/>
          <a:p>
            <a:r>
              <a:rPr lang="en-US" sz="2800" u="sng" dirty="0" smtClean="0">
                <a:latin typeface="Arial "/>
              </a:rPr>
              <a:t>Interviews (phỏng vấn)</a:t>
            </a:r>
            <a:r>
              <a:rPr lang="en-US" sz="2800" dirty="0" smtClean="0">
                <a:latin typeface="Arial "/>
              </a:rPr>
              <a:t>:</a:t>
            </a:r>
            <a:endParaRPr lang="vi-VN" sz="2800" dirty="0"/>
          </a:p>
        </p:txBody>
      </p:sp>
      <p:pic>
        <p:nvPicPr>
          <p:cNvPr id="1026" name="Picture 2" descr="Kết quả hình ảnh cho những tài liệu nào được tạo ra trước và sau phỏng vấ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192" y="34438"/>
            <a:ext cx="3780419" cy="228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71600" y="1340768"/>
            <a:ext cx="2664296" cy="11521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Khơi gợi các yêu cầu phụ thuộc vào giao tiếp</a:t>
            </a:r>
            <a:endParaRPr lang="vi-V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71600" y="3645024"/>
            <a:ext cx="2592288" cy="151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Hiệu quả tốt nhất </a:t>
            </a:r>
            <a:endParaRPr lang="vi-V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6056" y="2996952"/>
            <a:ext cx="2304256" cy="2376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Thông qua cuộc phỏng vấn</a:t>
            </a:r>
            <a:endParaRPr lang="vi-V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95736" y="692696"/>
            <a:ext cx="4176464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Mục đích của cuộc phỏng vấn </a:t>
            </a:r>
            <a:endParaRPr lang="vi-V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2217618" y="2924944"/>
            <a:ext cx="3960440" cy="21602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Khơi gợi người được phỏng vấn 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2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143000"/>
          </a:xfrm>
        </p:spPr>
        <p:txBody>
          <a:bodyPr/>
          <a:lstStyle/>
          <a:p>
            <a:r>
              <a:rPr lang="en-US" sz="2800" u="sng" dirty="0" smtClean="0">
                <a:latin typeface="Arial "/>
              </a:rPr>
              <a:t>Questionnaires (bảng câu hỏi)</a:t>
            </a:r>
            <a:endParaRPr lang="vi-VN" dirty="0"/>
          </a:p>
        </p:txBody>
      </p:sp>
      <p:sp>
        <p:nvSpPr>
          <p:cNvPr id="4" name="Line Callout 1 3"/>
          <p:cNvSpPr/>
          <p:nvPr/>
        </p:nvSpPr>
        <p:spPr>
          <a:xfrm>
            <a:off x="3203848" y="1916832"/>
            <a:ext cx="2592288" cy="2088232"/>
          </a:xfrm>
          <a:prstGeom prst="borderCallout1">
            <a:avLst>
              <a:gd name="adj1" fmla="val 45952"/>
              <a:gd name="adj2" fmla="val -2454"/>
              <a:gd name="adj3" fmla="val -41991"/>
              <a:gd name="adj4" fmla="val -661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Xây dựng các yêu cầu cho hệ thống mới.</a:t>
            </a:r>
            <a:endParaRPr lang="vi-V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0" y="-459432"/>
            <a:ext cx="7924800" cy="1143000"/>
          </a:xfrm>
        </p:spPr>
        <p:txBody>
          <a:bodyPr/>
          <a:lstStyle/>
          <a:p>
            <a:r>
              <a:rPr lang="en-US" sz="3200" u="sng" dirty="0">
                <a:latin typeface="Arial "/>
              </a:rPr>
              <a:t>Questionnaires</a:t>
            </a:r>
            <a:endParaRPr lang="vi-VN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60" y="620688"/>
            <a:ext cx="6364592" cy="604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07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3" y="0"/>
            <a:ext cx="7924800" cy="1143000"/>
          </a:xfrm>
        </p:spPr>
        <p:txBody>
          <a:bodyPr/>
          <a:lstStyle/>
          <a:p>
            <a:r>
              <a:rPr lang="en-US" sz="2800" u="sng" dirty="0" smtClean="0">
                <a:latin typeface="Arial "/>
              </a:rPr>
              <a:t>Scenarios (Kịch Bản)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484784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Các kịch bản được phổ biến như một phương pháp khơi gợi yêu cầu.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Các kịch bản có thể ghi lại bằng nhiều cách khác nhau.</a:t>
            </a:r>
            <a:endParaRPr lang="vi-V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6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407</TotalTime>
  <Words>573</Words>
  <Application>Microsoft Office PowerPoint</Application>
  <PresentationFormat>On-screen Show (4:3)</PresentationFormat>
  <Paragraphs>86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Horizon</vt:lpstr>
      <vt:lpstr>Equity</vt:lpstr>
      <vt:lpstr>BÁO CÁO MÔN XÂY DỰNG PHẦN MỀM HƯỚNG ĐỐI TƯỢNG</vt:lpstr>
      <vt:lpstr>Yêu cầu được chia làm 3 phần chính: </vt:lpstr>
      <vt:lpstr>I. Requirements elicitation</vt:lpstr>
      <vt:lpstr>I. Requirements elicitation</vt:lpstr>
      <vt:lpstr>Interviews (phỏng vấn):</vt:lpstr>
      <vt:lpstr>PowerPoint Presentation</vt:lpstr>
      <vt:lpstr>Questionnaires (bảng câu hỏi)</vt:lpstr>
      <vt:lpstr>Questionnaires</vt:lpstr>
      <vt:lpstr>Scenarios (Kịch Bản)</vt:lpstr>
      <vt:lpstr>PowerPoint Presentation</vt:lpstr>
      <vt:lpstr>Scenarios</vt:lpstr>
      <vt:lpstr>ii. Requirements specification. </vt:lpstr>
      <vt:lpstr>Purpose: </vt:lpstr>
      <vt:lpstr>The problems and requirements list</vt:lpstr>
      <vt:lpstr>iii. Requirements validation. </vt:lpstr>
      <vt:lpstr>Purpose</vt:lpstr>
      <vt:lpstr>Một bảng tóm tắt </vt:lpstr>
      <vt:lpstr>Method Fagan </vt:lpstr>
      <vt:lpstr>PowerPoint Presentation</vt:lpstr>
      <vt:lpstr>PowerPoint Presentation</vt:lpstr>
      <vt:lpstr>PowerPoint Presentation</vt:lpstr>
      <vt:lpstr>PowerPoint Presentation</vt:lpstr>
      <vt:lpstr>II. A summary of the requirements  For for Wheels. </vt:lpstr>
    </vt:vector>
  </TitlesOfParts>
  <Company>00000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XÂY DỰNG PHẦN MỀM HƯỚNG ĐỐI TƯỢNG</dc:title>
  <dc:creator>MAYTINH</dc:creator>
  <cp:lastModifiedBy>A</cp:lastModifiedBy>
  <cp:revision>41</cp:revision>
  <dcterms:created xsi:type="dcterms:W3CDTF">2020-01-11T03:28:52Z</dcterms:created>
  <dcterms:modified xsi:type="dcterms:W3CDTF">2020-04-16T07:25:23Z</dcterms:modified>
</cp:coreProperties>
</file>