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9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8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213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9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374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6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76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0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3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0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3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5BB6-61B6-49D8-98CE-1F10F547589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C6045A-6F20-4AB6-B624-114403C07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4DA9-14E9-49DF-A32F-812E87EB0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018" y="298643"/>
            <a:ext cx="11305309" cy="1646302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symboilic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937BD-38A1-40E2-8779-F15F358FE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346" y="3973056"/>
            <a:ext cx="8512003" cy="1096899"/>
          </a:xfrm>
        </p:spPr>
        <p:txBody>
          <a:bodyPr>
            <a:normAutofit/>
          </a:bodyPr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Trọng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15520204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 Minh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- 15520222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161169-C44B-436E-A27B-7953148FFB6F}"/>
              </a:ext>
            </a:extLst>
          </p:cNvPr>
          <p:cNvSpPr txBox="1">
            <a:spLocks/>
          </p:cNvSpPr>
          <p:nvPr/>
        </p:nvSpPr>
        <p:spPr>
          <a:xfrm>
            <a:off x="1440873" y="2484501"/>
            <a:ext cx="8512003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GIẢI TOÁN ĐẠO HÀM, TÍCH PHÂN, GIỚI HẠN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5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D9DB-A2B6-495F-A9E0-874110E5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9D30-EE55-49B2-9499-80E72527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ra </a:t>
            </a:r>
            <a:r>
              <a:rPr lang="en-US" dirty="0" err="1"/>
              <a:t>tập</a:t>
            </a:r>
            <a:r>
              <a:rPr lang="en-US" dirty="0"/>
              <a:t> tin,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“</a:t>
            </a:r>
            <a:r>
              <a:rPr lang="en-US" dirty="0" err="1"/>
              <a:t>input.tex</a:t>
            </a:r>
            <a:r>
              <a:rPr lang="en-US" dirty="0"/>
              <a:t>”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latex.</a:t>
            </a:r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ra file .</a:t>
            </a:r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dung.</a:t>
            </a:r>
          </a:p>
        </p:txBody>
      </p:sp>
    </p:spTree>
    <p:extLst>
      <p:ext uri="{BB962C8B-B14F-4D97-AF65-F5344CB8AC3E}">
        <p14:creationId xmlns:p14="http://schemas.microsoft.com/office/powerpoint/2010/main" val="309778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1AB7-197D-43CA-9C72-C88B8F7A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952EB-8701-433B-B466-4279721C4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57906"/>
            <a:ext cx="7056119" cy="57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0C0E-B338-4D27-8F90-3E62CD94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2A64-ECAC-4015-A877-17A6F741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window form</a:t>
            </a:r>
          </a:p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Maple, C#,</a:t>
            </a:r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</a:t>
            </a:r>
          </a:p>
          <a:p>
            <a:r>
              <a:rPr lang="en-US" dirty="0"/>
              <a:t>* Maple 2016</a:t>
            </a:r>
          </a:p>
          <a:p>
            <a:r>
              <a:rPr lang="en-US" dirty="0"/>
              <a:t>* VS</a:t>
            </a:r>
          </a:p>
          <a:p>
            <a:r>
              <a:rPr lang="en-US" dirty="0"/>
              <a:t>* </a:t>
            </a:r>
            <a:r>
              <a:rPr lang="en-US" dirty="0" err="1"/>
              <a:t>Miktex</a:t>
            </a:r>
            <a:r>
              <a:rPr lang="en-US" dirty="0"/>
              <a:t> (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latex),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package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: </a:t>
            </a:r>
            <a:r>
              <a:rPr lang="en-US" dirty="0" err="1"/>
              <a:t>arabi</a:t>
            </a:r>
            <a:r>
              <a:rPr lang="en-US" dirty="0"/>
              <a:t>, babel-</a:t>
            </a:r>
            <a:r>
              <a:rPr lang="en-US" dirty="0" err="1"/>
              <a:t>vietnamese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vntex</a:t>
            </a:r>
            <a:endParaRPr lang="en-US" dirty="0"/>
          </a:p>
          <a:p>
            <a:r>
              <a:rPr lang="en-US" dirty="0"/>
              <a:t>* </a:t>
            </a:r>
            <a:r>
              <a:rPr lang="en-US" dirty="0" err="1"/>
              <a:t>ImageMagick</a:t>
            </a:r>
            <a:r>
              <a:rPr lang="en-US" dirty="0"/>
              <a:t> (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sang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)</a:t>
            </a:r>
          </a:p>
          <a:p>
            <a:r>
              <a:rPr lang="en-US" dirty="0"/>
              <a:t>* </a:t>
            </a:r>
            <a:r>
              <a:rPr lang="en-US" dirty="0" err="1"/>
              <a:t>Ghostscript</a:t>
            </a:r>
            <a:r>
              <a:rPr lang="en-US" dirty="0"/>
              <a:t> (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Miktex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6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D6A8-FB74-4E8E-8690-ED151BC1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Caculus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C1093-C70C-4531-96AE-6EA8166E1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/>
                        </m:ctrlPr>
                      </m:fPr>
                      <m:num>
                        <m:r>
                          <a:rPr lang="en-US" sz="2000" i="1"/>
                          <m:t>𝑑</m:t>
                        </m:r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𝑓</m:t>
                        </m:r>
                        <m:r>
                          <a:rPr lang="en-US" sz="2000" i="1"/>
                          <m:t>)</m:t>
                        </m:r>
                      </m:num>
                      <m:den>
                        <m:r>
                          <a:rPr lang="en-US" sz="2000" i="1"/>
                          <m:t>𝑑</m:t>
                        </m:r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𝑥</m:t>
                        </m:r>
                        <m:r>
                          <a:rPr lang="en-US" sz="2000" i="1"/>
                          <m:t>)</m:t>
                        </m:r>
                      </m:den>
                    </m:f>
                    <m:r>
                      <a:rPr lang="en-US" sz="2000" i="1"/>
                      <m:t>→</m:t>
                    </m:r>
                    <m:r>
                      <a:rPr lang="en-US" sz="2000" i="1"/>
                      <m:t>𝐷𝑖𝑓𝑓</m:t>
                    </m:r>
                    <m:r>
                      <a:rPr lang="en-US" sz="2000" i="1"/>
                      <m:t>(</m:t>
                    </m:r>
                    <m:r>
                      <a:rPr lang="en-US" sz="2000" i="1"/>
                      <m:t>𝑓</m:t>
                    </m:r>
                    <m:r>
                      <a:rPr lang="en-US" sz="2000" i="1"/>
                      <m:t>, </m:t>
                    </m:r>
                    <m:r>
                      <a:rPr lang="en-US" sz="2000" i="1"/>
                      <m:t>𝑥</m:t>
                    </m:r>
                    <m:r>
                      <a:rPr lang="en-US" sz="2000" i="1"/>
                      <m:t>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/>
                        </m:ctrlPr>
                      </m:naryPr>
                      <m:sub/>
                      <m:sup/>
                      <m:e>
                        <m:r>
                          <a:rPr lang="en-US" sz="2000" i="1"/>
                          <m:t>𝑓𝑑</m:t>
                        </m:r>
                        <m:d>
                          <m:dPr>
                            <m:ctrlPr>
                              <a:rPr lang="en-US" sz="2000" i="1"/>
                            </m:ctrlPr>
                          </m:dPr>
                          <m:e>
                            <m:r>
                              <a:rPr lang="en-US" sz="2000" i="1"/>
                              <m:t>𝑥</m:t>
                            </m:r>
                          </m:e>
                        </m:d>
                        <m:r>
                          <a:rPr lang="en-US" sz="2000" i="1"/>
                          <m:t>→</m:t>
                        </m:r>
                        <m:r>
                          <a:rPr lang="en-US" sz="2000" i="1"/>
                          <m:t>𝐼𝑛𝑡</m:t>
                        </m:r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𝑓</m:t>
                        </m:r>
                        <m:r>
                          <a:rPr lang="en-US" sz="2000" i="1"/>
                          <m:t>, </m:t>
                        </m:r>
                        <m:r>
                          <a:rPr lang="en-US" sz="2000" i="1"/>
                          <m:t>𝑥</m:t>
                        </m:r>
                        <m:r>
                          <a:rPr lang="en-US" sz="2000" i="1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000" i="1"/>
                        </m:ctrlPr>
                      </m:naryPr>
                      <m:sub>
                        <m:r>
                          <a:rPr lang="en-US" sz="2000" i="1"/>
                          <m:t>𝑎</m:t>
                        </m:r>
                      </m:sub>
                      <m:sup>
                        <m:r>
                          <a:rPr lang="en-US" sz="2000" i="1"/>
                          <m:t>𝑏</m:t>
                        </m:r>
                      </m:sup>
                      <m:e>
                        <m:r>
                          <a:rPr lang="en-US" sz="2000" i="1"/>
                          <m:t>𝑓𝑑</m:t>
                        </m:r>
                        <m:d>
                          <m:dPr>
                            <m:ctrlPr>
                              <a:rPr lang="en-US" sz="2000" i="1"/>
                            </m:ctrlPr>
                          </m:dPr>
                          <m:e>
                            <m:r>
                              <a:rPr lang="en-US" sz="2000" i="1"/>
                              <m:t>𝑥</m:t>
                            </m:r>
                          </m:e>
                        </m:d>
                        <m:r>
                          <a:rPr lang="en-US" sz="2000" i="1"/>
                          <m:t>→</m:t>
                        </m:r>
                        <m:r>
                          <a:rPr lang="en-US" sz="2000" i="1"/>
                          <m:t>𝐼𝑛𝑡</m:t>
                        </m:r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𝑓</m:t>
                        </m:r>
                        <m:r>
                          <a:rPr lang="en-US" sz="2000" i="1"/>
                          <m:t>, </m:t>
                        </m:r>
                        <m:r>
                          <a:rPr lang="en-US" sz="2000" i="1"/>
                          <m:t>𝑥</m:t>
                        </m:r>
                        <m:r>
                          <a:rPr lang="en-US" sz="2000" i="1"/>
                          <m:t>=</m:t>
                        </m:r>
                        <m:r>
                          <a:rPr lang="en-US" sz="2000" i="1"/>
                          <m:t>𝑎</m:t>
                        </m:r>
                        <m:r>
                          <a:rPr lang="en-US" sz="2000" i="1"/>
                          <m:t>..</m:t>
                        </m:r>
                        <m:r>
                          <a:rPr lang="en-US" sz="2000" i="1"/>
                          <m:t>𝑏</m:t>
                        </m:r>
                        <m:r>
                          <a:rPr lang="en-US" sz="2000" i="1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/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/>
                              <m:t>lim</m:t>
                            </m:r>
                          </m:e>
                          <m:lim>
                            <m:r>
                              <a:rPr lang="en-US" sz="2000" i="1"/>
                              <m:t>𝑥</m:t>
                            </m:r>
                            <m:r>
                              <a:rPr lang="en-US" sz="2000" i="1"/>
                              <m:t>→</m:t>
                            </m:r>
                            <m:r>
                              <a:rPr lang="en-US" sz="2000" i="1"/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i="1"/>
                          <m:t>𝑓</m:t>
                        </m:r>
                        <m:r>
                          <a:rPr lang="en-US" sz="2000" i="1"/>
                          <m:t>→</m:t>
                        </m:r>
                        <m:r>
                          <a:rPr lang="en-US" sz="2000" i="1"/>
                          <m:t>𝐿𝑖𝑚𝑖𝑡</m:t>
                        </m:r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𝑓</m:t>
                        </m:r>
                        <m:r>
                          <a:rPr lang="en-US" sz="2000" i="1"/>
                          <m:t>,</m:t>
                        </m:r>
                        <m:r>
                          <a:rPr lang="en-US" sz="2000" i="1"/>
                          <m:t>𝑥</m:t>
                        </m:r>
                        <m:r>
                          <a:rPr lang="en-US" sz="2000" i="1"/>
                          <m:t>=</m:t>
                        </m:r>
                        <m:r>
                          <a:rPr lang="en-US" sz="2000" i="1"/>
                          <m:t>𝑎</m:t>
                        </m:r>
                        <m:r>
                          <a:rPr lang="en-US" sz="2000" i="1"/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 err="1"/>
                  <a:t>Ví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dụ</a:t>
                </a:r>
                <a:r>
                  <a:rPr lang="en-US" sz="2000" dirty="0"/>
                  <a:t>: </a:t>
                </a:r>
                <a:r>
                  <a:rPr lang="en-US" dirty="0"/>
                  <a:t>Diff (x^2, x) → </a:t>
                </a:r>
                <a14:m>
                  <m:oMath xmlns:m="http://schemas.openxmlformats.org/officeDocument/2006/math">
                    <m:r>
                      <a:rPr lang="en-US" i="1"/>
                      <m:t>2</m:t>
                    </m:r>
                    <m:r>
                      <a:rPr lang="en-US" i="1"/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Int(x^2, x) = int(x^2, x) →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/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  <m:r>
                          <a:rPr lang="en-US" i="1"/>
                          <m:t>𝑑𝑥</m:t>
                        </m:r>
                        <m:r>
                          <a:rPr lang="en-US" i="1"/>
                          <m:t>=</m:t>
                        </m:r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1</m:t>
                            </m:r>
                          </m:num>
                          <m:den>
                            <m:r>
                              <a:rPr lang="en-US" i="1"/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 i="1"/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C1093-C70C-4531-96AE-6EA8166E1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9" t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98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01D5-F7A8-4001-8628-F5198732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25F6-8D2C-43DA-9192-6390FCB5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Maple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i="1" dirty="0"/>
              <a:t>Student[Calculus1]</a:t>
            </a:r>
            <a:r>
              <a:rPr lang="en-US" dirty="0"/>
              <a:t>,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Calculus.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/>
              <a:t>Hint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Rule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1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927D-1506-41A9-81E5-7B87DF4D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Hint </a:t>
            </a:r>
            <a:r>
              <a:rPr lang="en-US" dirty="0" err="1"/>
              <a:t>và</a:t>
            </a:r>
            <a:r>
              <a:rPr lang="en-US" dirty="0"/>
              <a:t>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98041-BB1C-46D7-BC42-3B4C6D92E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A:=Diff(x^2+x,x); → </a:t>
                </a:r>
                <a14:m>
                  <m:oMath xmlns:m="http://schemas.openxmlformats.org/officeDocument/2006/math">
                    <m:r>
                      <a:rPr lang="en-US" i="1"/>
                      <m:t>𝐴</m:t>
                    </m:r>
                    <m:r>
                      <a:rPr lang="en-US" i="1"/>
                      <m:t>≔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𝑑</m:t>
                        </m:r>
                      </m:num>
                      <m:den>
                        <m:r>
                          <a:rPr lang="en-US" i="1"/>
                          <m:t>𝑑𝑥</m:t>
                        </m:r>
                      </m:den>
                    </m:f>
                    <m:r>
                      <a:rPr lang="en-US" i="1"/>
                      <m:t>(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𝑥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+</m:t>
                    </m:r>
                    <m:r>
                      <a:rPr lang="en-US" i="1"/>
                      <m:t>𝑥</m:t>
                    </m:r>
                    <m:r>
                      <a:rPr lang="en-US" i="1"/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Hint(A); → [sum]</a:t>
                </a:r>
              </a:p>
              <a:p>
                <a:r>
                  <a:rPr lang="en-US" dirty="0" err="1"/>
                  <a:t>B≔Rule</a:t>
                </a:r>
                <a:r>
                  <a:rPr lang="en-US" dirty="0"/>
                  <a:t>[%](A); → </a:t>
                </a:r>
                <a14:m>
                  <m:oMath xmlns:m="http://schemas.openxmlformats.org/officeDocument/2006/math">
                    <m:r>
                      <a:rPr lang="en-US" i="1"/>
                      <m:t>𝐵</m:t>
                    </m:r>
                    <m:r>
                      <a:rPr lang="en-US" i="1"/>
                      <m:t>≔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𝑑</m:t>
                        </m:r>
                      </m:num>
                      <m:den>
                        <m:r>
                          <a:rPr lang="en-US" i="1"/>
                          <m:t>𝑑𝑥</m:t>
                        </m:r>
                      </m:den>
                    </m:f>
                    <m:d>
                      <m:dPr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  <m:r>
                          <a:rPr lang="en-US" i="1"/>
                          <m:t>+</m:t>
                        </m:r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𝑑</m:t>
                        </m:r>
                      </m:num>
                      <m:den>
                        <m:r>
                          <a:rPr lang="en-US" i="1"/>
                          <m:t>𝑑𝑥</m:t>
                        </m:r>
                      </m:den>
                    </m:f>
                    <m:d>
                      <m:dPr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e>
                    </m:d>
                    <m:r>
                      <a:rPr lang="en-US" i="1"/>
                      <m:t>+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𝑑</m:t>
                        </m:r>
                      </m:num>
                      <m:den>
                        <m:r>
                          <a:rPr lang="en-US" i="1"/>
                          <m:t>𝑑𝑥</m:t>
                        </m:r>
                      </m:den>
                    </m:f>
                    <m:r>
                      <a:rPr lang="en-US" i="1"/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Hint(B); → [identity]</a:t>
                </a:r>
              </a:p>
              <a:p>
                <a:r>
                  <a:rPr lang="en-US" dirty="0"/>
                  <a:t>C:=Rule[%](B); → </a:t>
                </a:r>
                <a14:m>
                  <m:oMath xmlns:m="http://schemas.openxmlformats.org/officeDocument/2006/math">
                    <m:r>
                      <a:rPr lang="en-US" i="1"/>
                      <m:t>𝐶</m:t>
                    </m:r>
                    <m:r>
                      <a:rPr lang="en-US" i="1"/>
                      <m:t>≔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𝑑</m:t>
                        </m:r>
                      </m:num>
                      <m:den>
                        <m:r>
                          <a:rPr lang="en-US" i="1"/>
                          <m:t>𝑑𝑥</m:t>
                        </m:r>
                      </m:den>
                    </m:f>
                    <m:d>
                      <m:dPr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  <m:r>
                          <a:rPr lang="en-US" i="1"/>
                          <m:t>+</m:t>
                        </m:r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𝑑</m:t>
                        </m:r>
                      </m:num>
                      <m:den>
                        <m:r>
                          <a:rPr lang="en-US" i="1"/>
                          <m:t>𝑑𝑥</m:t>
                        </m:r>
                      </m:den>
                    </m:f>
                    <m:d>
                      <m:dPr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𝑥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e>
                    </m:d>
                    <m:r>
                      <a:rPr lang="en-US" i="1"/>
                      <m:t>+1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98041-BB1C-46D7-BC42-3B4C6D92E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5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DE97-50B0-4793-8C49-7995849D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78" y="534782"/>
            <a:ext cx="8596668" cy="1320800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5494-6361-42C3-BBB4-04A35ECE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03778" cy="3880773"/>
          </a:xfrm>
        </p:spPr>
        <p:txBody>
          <a:bodyPr/>
          <a:lstStyle/>
          <a:p>
            <a:pPr lvl="0"/>
            <a:r>
              <a:rPr lang="en-US" b="1" dirty="0"/>
              <a:t>Input</a:t>
            </a:r>
            <a:r>
              <a:rPr lang="en-US" dirty="0"/>
              <a:t>: problem –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pPr lvl="0"/>
            <a:r>
              <a:rPr lang="en-US" b="1" dirty="0"/>
              <a:t>Output</a:t>
            </a:r>
            <a:r>
              <a:rPr lang="en-US" dirty="0"/>
              <a:t>: [steps, hints] –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Canvas 4">
            <a:extLst>
              <a:ext uri="{FF2B5EF4-FFF2-40B4-BE49-F238E27FC236}">
                <a16:creationId xmlns:a16="http://schemas.microsoft.com/office/drawing/2014/main" id="{5CE880C3-FDB4-4C30-B5DA-9E24F4E1114E}"/>
              </a:ext>
            </a:extLst>
          </p:cNvPr>
          <p:cNvGrpSpPr/>
          <p:nvPr/>
        </p:nvGrpSpPr>
        <p:grpSpPr>
          <a:xfrm>
            <a:off x="5821680" y="504302"/>
            <a:ext cx="5302567" cy="6140338"/>
            <a:chOff x="0" y="0"/>
            <a:chExt cx="4752975" cy="48958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2F1FA0-B664-436D-87C1-C0F80AF13825}"/>
                </a:ext>
              </a:extLst>
            </p:cNvPr>
            <p:cNvSpPr/>
            <p:nvPr/>
          </p:nvSpPr>
          <p:spPr>
            <a:xfrm>
              <a:off x="0" y="0"/>
              <a:ext cx="4752975" cy="4895850"/>
            </a:xfrm>
            <a:prstGeom prst="rect">
              <a:avLst/>
            </a:prstGeom>
          </p:spPr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id="{095B4C8E-378F-4534-97C8-8F4EAFBA0F35}"/>
                </a:ext>
              </a:extLst>
            </p:cNvPr>
            <p:cNvSpPr txBox="1"/>
            <p:nvPr/>
          </p:nvSpPr>
          <p:spPr>
            <a:xfrm>
              <a:off x="1827825" y="2037375"/>
              <a:ext cx="438150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D12FDACB-4D30-41CC-A658-BA778BC40478}"/>
                </a:ext>
              </a:extLst>
            </p:cNvPr>
            <p:cNvSpPr txBox="1"/>
            <p:nvPr/>
          </p:nvSpPr>
          <p:spPr>
            <a:xfrm>
              <a:off x="3133726" y="1485901"/>
              <a:ext cx="438150" cy="3238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7D7C46-AF78-4509-9FEE-0CB84A99F11F}"/>
                </a:ext>
              </a:extLst>
            </p:cNvPr>
            <p:cNvSpPr/>
            <p:nvPr/>
          </p:nvSpPr>
          <p:spPr>
            <a:xfrm>
              <a:off x="895349" y="76200"/>
              <a:ext cx="1676401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</a:t>
              </a:r>
              <a:r>
                <a:rPr lang="en-US" sz="13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rPr>
                <a:t>≔</a:t>
              </a: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problem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CAF271-31A8-4AF6-86DD-3D7BD3884D05}"/>
                </a:ext>
              </a:extLst>
            </p:cNvPr>
            <p:cNvSpPr/>
            <p:nvPr/>
          </p:nvSpPr>
          <p:spPr>
            <a:xfrm>
              <a:off x="895349" y="761025"/>
              <a:ext cx="16764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hint </a:t>
              </a:r>
              <a:r>
                <a:rPr lang="en-US" sz="13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rPr>
                <a:t>≔</a:t>
              </a: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Hint (step)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713CADC1-064D-412D-91E4-41D19434E499}"/>
                </a:ext>
              </a:extLst>
            </p:cNvPr>
            <p:cNvSpPr/>
            <p:nvPr/>
          </p:nvSpPr>
          <p:spPr>
            <a:xfrm>
              <a:off x="895349" y="1371601"/>
              <a:ext cx="1704975" cy="7429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hint </a:t>
              </a:r>
              <a:r>
                <a:rPr lang="en-US" sz="13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rPr>
                <a:t>=</a:t>
              </a:r>
              <a:r>
                <a:rPr lang="en-US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[]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264D3A-1EC4-4782-A564-3FD97CD0F048}"/>
                </a:ext>
              </a:extLst>
            </p:cNvPr>
            <p:cNvSpPr/>
            <p:nvPr/>
          </p:nvSpPr>
          <p:spPr>
            <a:xfrm>
              <a:off x="799125" y="2351292"/>
              <a:ext cx="1915500" cy="4089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step </a:t>
              </a:r>
              <a:r>
                <a:rPr lang="en-US" sz="130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mbria Math" panose="02040503050406030204" pitchFamily="18" charset="0"/>
                </a:rPr>
                <a:t>≔</a:t>
              </a: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Rule[hint] (step)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BF74AC-06D4-4095-954A-D6789145B043}"/>
                </a:ext>
              </a:extLst>
            </p:cNvPr>
            <p:cNvSpPr/>
            <p:nvPr/>
          </p:nvSpPr>
          <p:spPr>
            <a:xfrm>
              <a:off x="675640" y="3818034"/>
              <a:ext cx="2210435" cy="4083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hints := [op(hints), [hint][1]]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6A3D04-4979-4A04-AA93-7507B642DC14}"/>
                </a:ext>
              </a:extLst>
            </p:cNvPr>
            <p:cNvSpPr/>
            <p:nvPr/>
          </p:nvSpPr>
          <p:spPr>
            <a:xfrm>
              <a:off x="647701" y="3065239"/>
              <a:ext cx="2238374" cy="4083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steps := [op(steps), rhs(step)]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E018B4-3AD1-4C0C-AEF8-EBB63A5CBF70}"/>
                </a:ext>
              </a:extLst>
            </p:cNvPr>
            <p:cNvSpPr/>
            <p:nvPr/>
          </p:nvSpPr>
          <p:spPr>
            <a:xfrm>
              <a:off x="3476625" y="2505076"/>
              <a:ext cx="981075" cy="762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[steps, hints]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2DE84B1-E817-4852-8CED-E7ABFF3B9E3D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1733549" y="485775"/>
              <a:ext cx="1" cy="275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8F11183-CCAB-4D7B-AA35-E2AD42D3C066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1733549" y="1170600"/>
              <a:ext cx="14288" cy="201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7A0F7D-2729-4EC3-8D6E-3C7E542B40CE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1747837" y="2114551"/>
              <a:ext cx="9038" cy="236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209370-DA3D-433A-9EA6-DD9FD1486D12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1756875" y="2760232"/>
              <a:ext cx="10013" cy="305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8117C8A-C8ED-4E44-A748-1FCB6BAA8C52}"/>
                </a:ext>
              </a:extLst>
            </p:cNvPr>
            <p:cNvCxnSpPr>
              <a:stCxn id="13" idx="2"/>
              <a:endCxn id="12" idx="0"/>
            </p:cNvCxnSpPr>
            <p:nvPr/>
          </p:nvCxnSpPr>
          <p:spPr>
            <a:xfrm>
              <a:off x="1766888" y="3473544"/>
              <a:ext cx="13970" cy="344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6AA275CF-05B1-47FB-BE34-AE1DD37B6E72}"/>
                </a:ext>
              </a:extLst>
            </p:cNvPr>
            <p:cNvCxnSpPr>
              <a:stCxn id="12" idx="2"/>
              <a:endCxn id="9" idx="1"/>
            </p:cNvCxnSpPr>
            <p:nvPr/>
          </p:nvCxnSpPr>
          <p:spPr>
            <a:xfrm rot="5400000" flipH="1">
              <a:off x="-292159" y="2153322"/>
              <a:ext cx="3260526" cy="885509"/>
            </a:xfrm>
            <a:prstGeom prst="bentConnector4">
              <a:avLst>
                <a:gd name="adj1" fmla="val -7011"/>
                <a:gd name="adj2" fmla="val 17321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CCBB1405-A108-4587-9391-03EF3F72E5A8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>
              <a:off x="2600324" y="1743076"/>
              <a:ext cx="1366839" cy="7620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07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2EEB-DAC5-4BDA-8F8C-C9C2E711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811346" cy="1320800"/>
          </a:xfrm>
        </p:spPr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sang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C799-6127-4869-8E62-7E8CBDC5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63346" cy="3880773"/>
          </a:xfrm>
        </p:spPr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(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Maple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,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Maple Help.</a:t>
            </a:r>
          </a:p>
          <a:p>
            <a:r>
              <a:rPr lang="en-US" dirty="0"/>
              <a:t>Minh </a:t>
            </a:r>
            <a:r>
              <a:rPr lang="en-US" dirty="0" err="1"/>
              <a:t>hoạ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318D5-6F2C-4BA9-AAD9-621281F34B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0" y="1554480"/>
            <a:ext cx="6492240" cy="5196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79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0020-BFE7-4607-B95D-45DDCFA1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việt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FC2E-DA10-45D8-A03F-C3339EBB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, ta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3B5EA-D45D-4D8A-A423-70341A84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" y="2548889"/>
            <a:ext cx="7198043" cy="35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8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AF42-EA25-4F0C-B1AF-51154793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việt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18E7-0EC5-46F9-BB97-FFBCFAE96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0109"/>
            <a:ext cx="8596668" cy="3880773"/>
          </a:xfrm>
        </p:spPr>
        <p:txBody>
          <a:bodyPr/>
          <a:lstStyle/>
          <a:p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hints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sang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table t.</a:t>
            </a:r>
          </a:p>
          <a:p>
            <a:pPr lvl="0"/>
            <a:r>
              <a:rPr lang="en-US" b="1" dirty="0"/>
              <a:t>Input</a:t>
            </a:r>
            <a:r>
              <a:rPr lang="en-US" dirty="0"/>
              <a:t>: hints –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endParaRPr lang="en-US" dirty="0"/>
          </a:p>
          <a:p>
            <a:pPr lvl="0"/>
            <a:r>
              <a:rPr lang="en-US" b="1" dirty="0"/>
              <a:t>Output</a:t>
            </a:r>
            <a:r>
              <a:rPr lang="en-US" dirty="0"/>
              <a:t>: result –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729E4-8C8F-4D39-8919-8A4E29DF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623600"/>
            <a:ext cx="5162550" cy="30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36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524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Tahoma</vt:lpstr>
      <vt:lpstr>Times New Roman</vt:lpstr>
      <vt:lpstr>Trebuchet MS</vt:lpstr>
      <vt:lpstr>Wingdings 3</vt:lpstr>
      <vt:lpstr>Facet</vt:lpstr>
      <vt:lpstr>Lập trình symboilic trong trí tuệ nhân tạo</vt:lpstr>
      <vt:lpstr>Nền tảng công nghệ:</vt:lpstr>
      <vt:lpstr>Giải toán Caculus</vt:lpstr>
      <vt:lpstr>Cách thực hiện </vt:lpstr>
      <vt:lpstr>Ví dụ về Hint và Rule</vt:lpstr>
      <vt:lpstr>Giải chi tiết từng bước:</vt:lpstr>
      <vt:lpstr>Chuyển đổi lời giải sang tiếng việt</vt:lpstr>
      <vt:lpstr>Chuyển đổi sang tiết việt</vt:lpstr>
      <vt:lpstr>Chuyển đổi sang tiết việt</vt:lpstr>
      <vt:lpstr>Xuất ra kết quả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symboilic trong trí tuệ nhân tạo</dc:title>
  <dc:creator>Trọng Hậu</dc:creator>
  <cp:lastModifiedBy>Trọng Hậu</cp:lastModifiedBy>
  <cp:revision>6</cp:revision>
  <dcterms:created xsi:type="dcterms:W3CDTF">2019-06-11T06:25:41Z</dcterms:created>
  <dcterms:modified xsi:type="dcterms:W3CDTF">2019-06-11T07:12:14Z</dcterms:modified>
</cp:coreProperties>
</file>