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ghNSnxQ9l0C20/qzc99mpsPxlx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3CEFBC-C55A-439E-B216-1B6B12B03C80}">
  <a:tblStyle styleId="{D13CEFBC-C55A-439E-B216-1B6B12B03C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b35c32d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b35c32d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7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Google Shape;13;p7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7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7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7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7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7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7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7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7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7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7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7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Google Shape;33;p7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7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7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7"/>
          <p:cNvSpPr txBox="1"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5400"/>
              <a:buFont typeface="Calibri"/>
              <a:buNone/>
              <a:defRPr sz="5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 b="0">
                <a:solidFill>
                  <a:srgbClr val="FFFEF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1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2" name="Google Shape;272;p16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" name="Google Shape;293;p1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94" name="Google Shape;294;p16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 rot="5400000">
            <a:off x="5618955" y="285746"/>
            <a:ext cx="5257090" cy="627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99" name="Google Shape;299;p16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6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17"/>
          <p:cNvGrpSpPr/>
          <p:nvPr/>
        </p:nvGrpSpPr>
        <p:grpSpPr>
          <a:xfrm flipH="1">
            <a:off x="-1" y="0"/>
            <a:ext cx="12584114" cy="6853238"/>
            <a:chOff x="-417513" y="0"/>
            <a:chExt cx="12584114" cy="6853238"/>
          </a:xfrm>
        </p:grpSpPr>
        <p:sp>
          <p:nvSpPr>
            <p:cNvPr id="304" name="Google Shape;304;p17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7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326" name="Google Shape;326;p1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17"/>
          <p:cNvSpPr txBox="1">
            <a:spLocks noGrp="1"/>
          </p:cNvSpPr>
          <p:nvPr>
            <p:ph type="title"/>
          </p:nvPr>
        </p:nvSpPr>
        <p:spPr>
          <a:xfrm rot="5400000">
            <a:off x="8329814" y="1827548"/>
            <a:ext cx="2456442" cy="35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1"/>
          </p:nvPr>
        </p:nvSpPr>
        <p:spPr>
          <a:xfrm rot="5400000">
            <a:off x="1308406" y="292784"/>
            <a:ext cx="5257303" cy="626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Google Shape;43;p8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8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5" name="Google Shape;65;p8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1"/>
          </p:nvPr>
        </p:nvSpPr>
        <p:spPr>
          <a:xfrm>
            <a:off x="5118447" y="803186"/>
            <a:ext cx="6281873" cy="524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5" name="Google Shape;75;p9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9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9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5" name="Google Shape;95;p9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Calibri"/>
              <a:buNone/>
              <a:defRPr sz="44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05" name="Google Shape;105;p10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1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27" name="Google Shape;127;p10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0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0"/>
          <p:cNvSpPr txBox="1">
            <a:spLocks noGrp="1"/>
          </p:cNvSpPr>
          <p:nvPr>
            <p:ph type="body" idx="1"/>
          </p:nvPr>
        </p:nvSpPr>
        <p:spPr>
          <a:xfrm>
            <a:off x="5120878" y="803187"/>
            <a:ext cx="6269591" cy="238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32" name="Google Shape;132;p10"/>
          <p:cNvSpPr txBox="1">
            <a:spLocks noGrp="1"/>
          </p:cNvSpPr>
          <p:nvPr>
            <p:ph type="body" idx="2"/>
          </p:nvPr>
        </p:nvSpPr>
        <p:spPr>
          <a:xfrm>
            <a:off x="5118447" y="3672162"/>
            <a:ext cx="6272022" cy="238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0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1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8" name="Google Shape;138;p11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1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0" name="Google Shape;160;p1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11"/>
          <p:cNvSpPr txBox="1"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1"/>
          <p:cNvSpPr txBox="1"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2"/>
          </p:nvPr>
        </p:nvSpPr>
        <p:spPr>
          <a:xfrm>
            <a:off x="5125305" y="1488985"/>
            <a:ext cx="6264350" cy="169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66" name="Google Shape;166;p11"/>
          <p:cNvSpPr txBox="1">
            <a:spLocks noGrp="1"/>
          </p:cNvSpPr>
          <p:nvPr>
            <p:ph type="body" idx="3"/>
          </p:nvPr>
        </p:nvSpPr>
        <p:spPr>
          <a:xfrm>
            <a:off x="5118653" y="3665887"/>
            <a:ext cx="6264414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2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760"/>
              <a:buNone/>
              <a:defRPr sz="1600" b="1"/>
            </a:lvl9pPr>
          </a:lstStyle>
          <a:p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body" idx="4"/>
          </p:nvPr>
        </p:nvSpPr>
        <p:spPr>
          <a:xfrm>
            <a:off x="5118447" y="4351687"/>
            <a:ext cx="6265588" cy="170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1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2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3" name="Google Shape;173;p12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2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5" name="Google Shape;195;p1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12"/>
          <p:cNvSpPr txBox="1"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000"/>
              <a:buFont typeface="Calibri"/>
              <a:buNone/>
              <a:defRPr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8" name="Google Shape;208;p14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14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0" name="Google Shape;230;p1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14"/>
          <p:cNvSpPr txBox="1"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  <a:defRPr sz="32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 txBox="1">
            <a:spLocks noGrp="1"/>
          </p:cNvSpPr>
          <p:nvPr>
            <p:ph type="body" idx="1"/>
          </p:nvPr>
        </p:nvSpPr>
        <p:spPr>
          <a:xfrm>
            <a:off x="5109983" y="802809"/>
            <a:ext cx="6275035" cy="5249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433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Char char="▪"/>
              <a:defRPr/>
            </a:lvl1pPr>
            <a:lvl2pPr marL="914400" lvl="1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marL="1371600" lvl="2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3pPr>
            <a:lvl4pPr marL="1828800" lvl="3" indent="-35433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4pPr>
            <a:lvl5pPr marL="2286000" lvl="4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5pPr>
            <a:lvl6pPr marL="2743200" lvl="5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6pPr>
            <a:lvl7pPr marL="3200400" lvl="6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7pPr>
            <a:lvl8pPr marL="3657600" lvl="7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8pPr>
            <a:lvl9pPr marL="4114800" lvl="8" indent="-35432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9pPr>
          </a:lstStyle>
          <a:p>
            <a:endParaRPr/>
          </a:p>
        </p:txBody>
      </p:sp>
      <p:sp>
        <p:nvSpPr>
          <p:cNvPr id="235" name="Google Shape;235;p14"/>
          <p:cNvSpPr txBox="1">
            <a:spLocks noGrp="1"/>
          </p:cNvSpPr>
          <p:nvPr>
            <p:ph type="body" idx="2"/>
          </p:nvPr>
        </p:nvSpPr>
        <p:spPr>
          <a:xfrm>
            <a:off x="888631" y="3580186"/>
            <a:ext cx="3501197" cy="122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  <a:defRPr sz="16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36" name="Google Shape;236;p14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4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5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41" name="Google Shape;241;p15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1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261" name="Google Shape;261;p15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15"/>
          <p:cNvSpPr>
            <a:spLocks noGrp="1"/>
          </p:cNvSpPr>
          <p:nvPr>
            <p:ph type="pic" idx="2"/>
          </p:nvPr>
        </p:nvSpPr>
        <p:spPr>
          <a:xfrm>
            <a:off x="7543510" y="0"/>
            <a:ext cx="464849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600"/>
              <a:buFont typeface="Calibri"/>
              <a:buNone/>
              <a:defRPr sz="3600">
                <a:solidFill>
                  <a:srgbClr val="FFFE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body" idx="1"/>
          </p:nvPr>
        </p:nvSpPr>
        <p:spPr>
          <a:xfrm>
            <a:off x="885443" y="3545012"/>
            <a:ext cx="5776646" cy="127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1800">
                <a:solidFill>
                  <a:srgbClr val="FFFEF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000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5942203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sldNum" idx="12"/>
          </p:nvPr>
        </p:nvSpPr>
        <p:spPr>
          <a:xfrm>
            <a:off x="5828377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433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03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2638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241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242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>
            <a:spLocks noGrp="1"/>
          </p:cNvSpPr>
          <p:nvPr>
            <p:ph type="ctrTitle"/>
          </p:nvPr>
        </p:nvSpPr>
        <p:spPr>
          <a:xfrm>
            <a:off x="1831980" y="2198914"/>
            <a:ext cx="8498563" cy="299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4400"/>
              <a:buFont typeface="Times New Roman"/>
              <a:buNone/>
            </a:pP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BÁO CÁO</a:t>
            </a:r>
            <a:b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QUÁ TRÌNH CÔNG VIỆC</a:t>
            </a:r>
            <a:b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26/05/2021 </a:t>
            </a:r>
            <a:endParaRPr/>
          </a:p>
        </p:txBody>
      </p:sp>
      <p:sp>
        <p:nvSpPr>
          <p:cNvPr id="339" name="Google Shape;339;p1"/>
          <p:cNvSpPr txBox="1">
            <a:spLocks noGrp="1"/>
          </p:cNvSpPr>
          <p:nvPr>
            <p:ph type="subTitle" idx="1"/>
          </p:nvPr>
        </p:nvSpPr>
        <p:spPr>
          <a:xfrm>
            <a:off x="7253653" y="1351207"/>
            <a:ext cx="3258241" cy="433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Nhóm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"/>
          <p:cNvSpPr txBox="1"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000"/>
              <a:buFont typeface="Times New Roman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SƠ ĐỒ USE CASE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45542-1885-4953-8B44-A94A14CE1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090" y="933334"/>
            <a:ext cx="6976661" cy="49913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B78809-15D9-40DB-820A-B7A0D6A7E5BE}"/>
              </a:ext>
            </a:extLst>
          </p:cNvPr>
          <p:cNvSpPr txBox="1"/>
          <p:nvPr/>
        </p:nvSpPr>
        <p:spPr>
          <a:xfrm>
            <a:off x="810228" y="301240"/>
            <a:ext cx="1067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Times New Roman"/>
              <a:buNone/>
            </a:pPr>
            <a:r>
              <a:rPr lang="en-US" sz="36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Phân Công Công Việc</a:t>
            </a:r>
            <a:endParaRPr lang="en-US" sz="360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6418C34-B908-4205-AF1A-32A3CAEBB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36452"/>
              </p:ext>
            </p:extLst>
          </p:nvPr>
        </p:nvGraphicFramePr>
        <p:xfrm>
          <a:off x="422475" y="1253774"/>
          <a:ext cx="11447364" cy="5066002"/>
        </p:xfrm>
        <a:graphic>
          <a:graphicData uri="http://schemas.openxmlformats.org/drawingml/2006/table">
            <a:tbl>
              <a:tblPr firstRow="1" bandRow="1">
                <a:tableStyleId>{D13CEFBC-C55A-439E-B216-1B6B12B03C80}</a:tableStyleId>
              </a:tblPr>
              <a:tblGrid>
                <a:gridCol w="908614">
                  <a:extLst>
                    <a:ext uri="{9D8B030D-6E8A-4147-A177-3AD203B41FA5}">
                      <a16:colId xmlns:a16="http://schemas.microsoft.com/office/drawing/2014/main" val="2049226293"/>
                    </a:ext>
                  </a:extLst>
                </a:gridCol>
                <a:gridCol w="4815068">
                  <a:extLst>
                    <a:ext uri="{9D8B030D-6E8A-4147-A177-3AD203B41FA5}">
                      <a16:colId xmlns:a16="http://schemas.microsoft.com/office/drawing/2014/main" val="489964453"/>
                    </a:ext>
                  </a:extLst>
                </a:gridCol>
                <a:gridCol w="2861841">
                  <a:extLst>
                    <a:ext uri="{9D8B030D-6E8A-4147-A177-3AD203B41FA5}">
                      <a16:colId xmlns:a16="http://schemas.microsoft.com/office/drawing/2014/main" val="728103995"/>
                    </a:ext>
                  </a:extLst>
                </a:gridCol>
                <a:gridCol w="2861841">
                  <a:extLst>
                    <a:ext uri="{9D8B030D-6E8A-4147-A177-3AD203B41FA5}">
                      <a16:colId xmlns:a16="http://schemas.microsoft.com/office/drawing/2014/main" val="155274423"/>
                    </a:ext>
                  </a:extLst>
                </a:gridCol>
              </a:tblGrid>
              <a:tr h="9540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STT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Chức năng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+mn-lt"/>
                        </a:rPr>
                        <a:t>Thành viên</a:t>
                      </a:r>
                      <a:endParaRPr sz="1600" b="1">
                        <a:latin typeface="+mn-l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Mức độ hoàn thành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773947"/>
                  </a:ext>
                </a:extLst>
              </a:tr>
              <a:tr h="795115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Giao diện trang đánh giá, bình luận sản phẩm ✔️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Xác nhận email người dùng đăng nhập ✔️</a:t>
                      </a:r>
                      <a:endParaRPr lang="vi-VN" sz="1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Trần Trọng Hiếu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743251"/>
                  </a:ext>
                </a:extLst>
              </a:tr>
              <a:tr h="82920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Chức năng đánh giá sản phẩm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Trần Ngọc Nam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3024203"/>
                  </a:ext>
                </a:extLst>
              </a:tr>
              <a:tr h="82920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Viết báo cáo cho chức năng đánh giá, bình luận sản phẩm.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Trần Quốc Trị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764842"/>
                  </a:ext>
                </a:extLst>
              </a:tr>
              <a:tr h="82920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/>
                        <a:t>Viết báo cáo cho chức năng xác nhận 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Phạm Ngọc Minh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7141192"/>
                  </a:ext>
                </a:extLst>
              </a:tr>
              <a:tr h="82920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/>
                        <a:t>Chức năng bình luận sản phẩm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✔️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Nguyễn Ngọc Trường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9678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114</Words>
  <Application>Microsoft Office PowerPoint</Application>
  <PresentationFormat>Widescreen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Noto Sans Symbols</vt:lpstr>
      <vt:lpstr>Arial</vt:lpstr>
      <vt:lpstr>Calibri</vt:lpstr>
      <vt:lpstr>Rockwell</vt:lpstr>
      <vt:lpstr>Times New Roman</vt:lpstr>
      <vt:lpstr>Atlas</vt:lpstr>
      <vt:lpstr>BÁO CÁO QUÁ TRÌNH CÔNG VIỆC 26/05/2021 </vt:lpstr>
      <vt:lpstr>SƠ ĐỒ USE 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QUÁ TRÌNH CÔNG VIỆC </dc:title>
  <dc:creator>Vũ Thu Thảo</dc:creator>
  <cp:lastModifiedBy>Hiếu Trần</cp:lastModifiedBy>
  <cp:revision>35</cp:revision>
  <dcterms:created xsi:type="dcterms:W3CDTF">2021-05-12T01:48:41Z</dcterms:created>
  <dcterms:modified xsi:type="dcterms:W3CDTF">2021-05-26T02:49:37Z</dcterms:modified>
</cp:coreProperties>
</file>