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legacyDocTextInfo.bin" ContentType="application/vnd.ms-office.legacyDocTextInfo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ms-office.legacyDiagramTex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309" r:id="rId11"/>
    <p:sldId id="308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7" r:id="rId55"/>
  </p:sldIdLst>
  <p:sldSz cx="9144000" cy="6858000" type="screen4x3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7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microsoft.com/office/2006/relationships/legacyDocTextInfo" Target="legacyDocTextInfo.bin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3" Type="http://schemas.microsoft.com/office/2006/relationships/legacyDiagramText" Target="legacyDiagramText3.bin"/><Relationship Id="rId2" Type="http://schemas.microsoft.com/office/2006/relationships/legacyDiagramText" Target="legacyDiagramText2.bin"/><Relationship Id="rId1" Type="http://schemas.microsoft.com/office/2006/relationships/legacyDiagramText" Target="legacyDiagramText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B08F8-61B9-4DA6-92AE-2B4DC65FA4F4}" type="datetimeFigureOut">
              <a:rPr lang="vi-VN" smtClean="0"/>
              <a:pPr/>
              <a:t>15/01/2010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AF386-08F0-48BC-9719-FB752DB8E7F3}" type="slidenum">
              <a:rPr lang="vi-VN" smtClean="0"/>
              <a:pPr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B08F8-61B9-4DA6-92AE-2B4DC65FA4F4}" type="datetimeFigureOut">
              <a:rPr lang="vi-VN" smtClean="0"/>
              <a:pPr/>
              <a:t>15/01/2010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AF386-08F0-48BC-9719-FB752DB8E7F3}" type="slidenum">
              <a:rPr lang="vi-VN" smtClean="0"/>
              <a:pPr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B08F8-61B9-4DA6-92AE-2B4DC65FA4F4}" type="datetimeFigureOut">
              <a:rPr lang="vi-VN" smtClean="0"/>
              <a:pPr/>
              <a:t>15/01/2010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AF386-08F0-48BC-9719-FB752DB8E7F3}" type="slidenum">
              <a:rPr lang="vi-VN" smtClean="0"/>
              <a:pPr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10588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301625" y="1676400"/>
            <a:ext cx="8540750" cy="4422775"/>
          </a:xfrm>
        </p:spPr>
        <p:txBody>
          <a:bodyPr/>
          <a:lstStyle/>
          <a:p>
            <a:pPr lvl="0"/>
            <a:endParaRPr lang="vi-VN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5051FD-C350-4A8C-BDBD-F24765D254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edg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B08F8-61B9-4DA6-92AE-2B4DC65FA4F4}" type="datetimeFigureOut">
              <a:rPr lang="vi-VN" smtClean="0"/>
              <a:pPr/>
              <a:t>15/01/2010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AF386-08F0-48BC-9719-FB752DB8E7F3}" type="slidenum">
              <a:rPr lang="vi-VN" smtClean="0"/>
              <a:pPr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B08F8-61B9-4DA6-92AE-2B4DC65FA4F4}" type="datetimeFigureOut">
              <a:rPr lang="vi-VN" smtClean="0"/>
              <a:pPr/>
              <a:t>15/01/2010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AF386-08F0-48BC-9719-FB752DB8E7F3}" type="slidenum">
              <a:rPr lang="vi-VN" smtClean="0"/>
              <a:pPr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B08F8-61B9-4DA6-92AE-2B4DC65FA4F4}" type="datetimeFigureOut">
              <a:rPr lang="vi-VN" smtClean="0"/>
              <a:pPr/>
              <a:t>15/01/2010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AF386-08F0-48BC-9719-FB752DB8E7F3}" type="slidenum">
              <a:rPr lang="vi-VN" smtClean="0"/>
              <a:pPr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B08F8-61B9-4DA6-92AE-2B4DC65FA4F4}" type="datetimeFigureOut">
              <a:rPr lang="vi-VN" smtClean="0"/>
              <a:pPr/>
              <a:t>15/01/2010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AF386-08F0-48BC-9719-FB752DB8E7F3}" type="slidenum">
              <a:rPr lang="vi-VN" smtClean="0"/>
              <a:pPr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B08F8-61B9-4DA6-92AE-2B4DC65FA4F4}" type="datetimeFigureOut">
              <a:rPr lang="vi-VN" smtClean="0"/>
              <a:pPr/>
              <a:t>15/01/2010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AF386-08F0-48BC-9719-FB752DB8E7F3}" type="slidenum">
              <a:rPr lang="vi-VN" smtClean="0"/>
              <a:pPr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B08F8-61B9-4DA6-92AE-2B4DC65FA4F4}" type="datetimeFigureOut">
              <a:rPr lang="vi-VN" smtClean="0"/>
              <a:pPr/>
              <a:t>15/01/2010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AF386-08F0-48BC-9719-FB752DB8E7F3}" type="slidenum">
              <a:rPr lang="vi-VN" smtClean="0"/>
              <a:pPr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B08F8-61B9-4DA6-92AE-2B4DC65FA4F4}" type="datetimeFigureOut">
              <a:rPr lang="vi-VN" smtClean="0"/>
              <a:pPr/>
              <a:t>15/01/2010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AF386-08F0-48BC-9719-FB752DB8E7F3}" type="slidenum">
              <a:rPr lang="vi-VN" smtClean="0"/>
              <a:pPr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B08F8-61B9-4DA6-92AE-2B4DC65FA4F4}" type="datetimeFigureOut">
              <a:rPr lang="vi-VN" smtClean="0"/>
              <a:pPr/>
              <a:t>15/01/2010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AF386-08F0-48BC-9719-FB752DB8E7F3}" type="slidenum">
              <a:rPr lang="vi-VN" smtClean="0"/>
              <a:pPr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8B08F8-61B9-4DA6-92AE-2B4DC65FA4F4}" type="datetimeFigureOut">
              <a:rPr lang="vi-VN" smtClean="0"/>
              <a:pPr/>
              <a:t>15/01/2010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CAF386-08F0-48BC-9719-FB752DB8E7F3}" type="slidenum">
              <a:rPr lang="vi-VN" smtClean="0"/>
              <a:pPr/>
              <a:t>‹#›</a:t>
            </a:fld>
            <a:endParaRPr lang="vi-V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audio" Target="../media/audio6.wav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7.wav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8.wav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9.wav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10.wav"/><Relationship Id="rId6" Type="http://schemas.openxmlformats.org/officeDocument/2006/relationships/image" Target="../media/image1.png"/><Relationship Id="rId5" Type="http://schemas.openxmlformats.org/officeDocument/2006/relationships/image" Target="../media/image4.wmf"/><Relationship Id="rId4" Type="http://schemas.openxmlformats.org/officeDocument/2006/relationships/image" Target="../media/image3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11.wav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12.wav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13.wav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1.wav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14.wav"/><Relationship Id="rId6" Type="http://schemas.openxmlformats.org/officeDocument/2006/relationships/image" Target="../media/image1.png"/><Relationship Id="rId5" Type="http://schemas.openxmlformats.org/officeDocument/2006/relationships/image" Target="../media/image6.wmf"/><Relationship Id="rId4" Type="http://schemas.openxmlformats.org/officeDocument/2006/relationships/audio" Target="../media/audio15.wav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3.wav"/><Relationship Id="rId4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audio" Target="../media/audio16.wav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audio" Target="../media/audio16.wav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e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4.wav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5.wav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5.wav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MÔN HỌC</a:t>
            </a:r>
            <a:br>
              <a:rPr lang="en-US" dirty="0" smtClean="0"/>
            </a:br>
            <a:r>
              <a:rPr lang="en-US" sz="5400" dirty="0" smtClean="0">
                <a:solidFill>
                  <a:srgbClr val="002060"/>
                </a:solidFill>
              </a:rPr>
              <a:t>NGUYÊN LÍ HỆ </a:t>
            </a:r>
            <a:r>
              <a:rPr lang="en-US" sz="5400" dirty="0" err="1" smtClean="0">
                <a:solidFill>
                  <a:srgbClr val="002060"/>
                </a:solidFill>
              </a:rPr>
              <a:t>ĐiỀU</a:t>
            </a:r>
            <a:r>
              <a:rPr lang="en-US" sz="5400" dirty="0" smtClean="0">
                <a:solidFill>
                  <a:srgbClr val="002060"/>
                </a:solidFill>
              </a:rPr>
              <a:t> HÀNH</a:t>
            </a:r>
            <a:endParaRPr lang="vi-VN" sz="5400" dirty="0">
              <a:solidFill>
                <a:srgbClr val="00206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vi-V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 err="1" smtClean="0"/>
              <a:t>Vật</a:t>
            </a:r>
            <a:r>
              <a:rPr lang="en-US" dirty="0" smtClean="0"/>
              <a:t> </a:t>
            </a:r>
            <a:r>
              <a:rPr lang="en-US" dirty="0" err="1" smtClean="0"/>
              <a:t>mang</a:t>
            </a:r>
            <a:r>
              <a:rPr lang="en-US" dirty="0" smtClean="0"/>
              <a:t> tin (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nhớ</a:t>
            </a:r>
            <a:r>
              <a:rPr lang="en-US" dirty="0" smtClean="0"/>
              <a:t> </a:t>
            </a:r>
            <a:r>
              <a:rPr lang="en-US" dirty="0" err="1" smtClean="0"/>
              <a:t>ngoài</a:t>
            </a:r>
            <a:r>
              <a:rPr lang="en-US" dirty="0" smtClean="0"/>
              <a:t>- Storage)</a:t>
            </a:r>
          </a:p>
          <a:p>
            <a:pPr>
              <a:buFontTx/>
              <a:buChar char="-"/>
            </a:pP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nhớ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(Memory)</a:t>
            </a:r>
          </a:p>
          <a:p>
            <a:pPr>
              <a:buFontTx/>
              <a:buChar char="-"/>
            </a:pP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trung</a:t>
            </a:r>
            <a:r>
              <a:rPr lang="en-US" dirty="0" smtClean="0"/>
              <a:t> </a:t>
            </a:r>
            <a:r>
              <a:rPr lang="en-US" dirty="0" err="1" smtClean="0"/>
              <a:t>tâm</a:t>
            </a:r>
            <a:r>
              <a:rPr lang="en-US" dirty="0" smtClean="0"/>
              <a:t> (Central Processor)</a:t>
            </a:r>
          </a:p>
          <a:p>
            <a:pPr>
              <a:buFontTx/>
              <a:buChar char="-"/>
            </a:pP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truyền</a:t>
            </a:r>
            <a:r>
              <a:rPr lang="en-US" dirty="0" smtClean="0"/>
              <a:t> (System Bus)</a:t>
            </a:r>
            <a:endParaRPr lang="vi-V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00034" y="500042"/>
            <a:ext cx="8215370" cy="52014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3600" b="1" dirty="0" err="1" smtClean="0">
                <a:solidFill>
                  <a:srgbClr val="333300"/>
                </a:solidFill>
              </a:rPr>
              <a:t>Cấu</a:t>
            </a:r>
            <a:r>
              <a:rPr lang="en-US" sz="3600" b="1" dirty="0" smtClean="0">
                <a:solidFill>
                  <a:srgbClr val="333300"/>
                </a:solidFill>
              </a:rPr>
              <a:t> </a:t>
            </a:r>
            <a:r>
              <a:rPr lang="en-US" sz="3600" b="1" dirty="0" err="1" smtClean="0">
                <a:solidFill>
                  <a:srgbClr val="333300"/>
                </a:solidFill>
              </a:rPr>
              <a:t>trúc</a:t>
            </a:r>
            <a:r>
              <a:rPr lang="en-US" sz="3600" b="1" dirty="0" smtClean="0">
                <a:solidFill>
                  <a:srgbClr val="333300"/>
                </a:solidFill>
              </a:rPr>
              <a:t> </a:t>
            </a:r>
            <a:r>
              <a:rPr lang="en-US" sz="3600" b="1" dirty="0" err="1" smtClean="0">
                <a:solidFill>
                  <a:srgbClr val="333300"/>
                </a:solidFill>
              </a:rPr>
              <a:t>phân</a:t>
            </a:r>
            <a:r>
              <a:rPr lang="en-US" sz="3600" b="1" dirty="0" smtClean="0">
                <a:solidFill>
                  <a:srgbClr val="333300"/>
                </a:solidFill>
              </a:rPr>
              <a:t> </a:t>
            </a:r>
            <a:r>
              <a:rPr lang="en-US" sz="3600" b="1" dirty="0" err="1" smtClean="0">
                <a:solidFill>
                  <a:srgbClr val="333300"/>
                </a:solidFill>
              </a:rPr>
              <a:t>lớp</a:t>
            </a:r>
            <a:r>
              <a:rPr lang="en-US" sz="3600" b="1" dirty="0" smtClean="0">
                <a:solidFill>
                  <a:srgbClr val="333300"/>
                </a:solidFill>
              </a:rPr>
              <a:t> </a:t>
            </a:r>
            <a:r>
              <a:rPr lang="en-US" sz="3600" b="1" dirty="0" err="1" smtClean="0">
                <a:solidFill>
                  <a:srgbClr val="333300"/>
                </a:solidFill>
              </a:rPr>
              <a:t>của</a:t>
            </a:r>
            <a:r>
              <a:rPr lang="en-US" sz="3600" b="1" dirty="0" smtClean="0">
                <a:solidFill>
                  <a:srgbClr val="333300"/>
                </a:solidFill>
              </a:rPr>
              <a:t> </a:t>
            </a:r>
            <a:r>
              <a:rPr lang="en-US" sz="3600" b="1" dirty="0" err="1" smtClean="0">
                <a:solidFill>
                  <a:srgbClr val="333300"/>
                </a:solidFill>
              </a:rPr>
              <a:t>hệ</a:t>
            </a:r>
            <a:r>
              <a:rPr lang="en-US" sz="3600" b="1" dirty="0" smtClean="0">
                <a:solidFill>
                  <a:srgbClr val="333300"/>
                </a:solidFill>
              </a:rPr>
              <a:t> </a:t>
            </a:r>
            <a:r>
              <a:rPr lang="en-US" sz="3600" b="1" dirty="0" err="1" smtClean="0">
                <a:solidFill>
                  <a:srgbClr val="333300"/>
                </a:solidFill>
              </a:rPr>
              <a:t>thống</a:t>
            </a:r>
            <a:r>
              <a:rPr lang="en-US" sz="3600" b="1" dirty="0" smtClean="0">
                <a:solidFill>
                  <a:srgbClr val="333300"/>
                </a:solidFill>
              </a:rPr>
              <a:t> </a:t>
            </a:r>
            <a:r>
              <a:rPr lang="en-US" sz="3600" b="1" dirty="0" err="1" smtClean="0">
                <a:solidFill>
                  <a:srgbClr val="333300"/>
                </a:solidFill>
              </a:rPr>
              <a:t>tính</a:t>
            </a:r>
            <a:r>
              <a:rPr lang="en-US" sz="3600" b="1" dirty="0" smtClean="0">
                <a:solidFill>
                  <a:srgbClr val="333300"/>
                </a:solidFill>
              </a:rPr>
              <a:t> </a:t>
            </a:r>
            <a:r>
              <a:rPr lang="en-US" sz="3600" b="1" dirty="0" err="1" smtClean="0">
                <a:solidFill>
                  <a:srgbClr val="333300"/>
                </a:solidFill>
              </a:rPr>
              <a:t>toán</a:t>
            </a:r>
            <a:endParaRPr lang="en-US" sz="3600" b="1" dirty="0" smtClean="0">
              <a:solidFill>
                <a:srgbClr val="333300"/>
              </a:solidFill>
            </a:endParaRPr>
          </a:p>
          <a:p>
            <a:pPr>
              <a:defRPr/>
            </a:pPr>
            <a:endParaRPr lang="en-US" sz="3600" b="1" dirty="0" smtClean="0">
              <a:solidFill>
                <a:srgbClr val="333300"/>
              </a:solidFill>
            </a:endParaRPr>
          </a:p>
          <a:p>
            <a:pPr>
              <a:defRPr/>
            </a:pPr>
            <a:r>
              <a:rPr lang="en-US" sz="3200" dirty="0" smtClean="0"/>
              <a:t>-</a:t>
            </a:r>
            <a:r>
              <a:rPr lang="en-US" sz="3200" dirty="0" err="1" smtClean="0"/>
              <a:t>Máy</a:t>
            </a:r>
            <a:r>
              <a:rPr lang="en-US" sz="3200" dirty="0" smtClean="0"/>
              <a:t> </a:t>
            </a:r>
            <a:r>
              <a:rPr lang="en-US" sz="3200" dirty="0" err="1" smtClean="0"/>
              <a:t>tính</a:t>
            </a:r>
            <a:r>
              <a:rPr lang="en-US" sz="3200" dirty="0" smtClean="0"/>
              <a:t> </a:t>
            </a:r>
            <a:r>
              <a:rPr lang="en-US" sz="3200" dirty="0" err="1" smtClean="0"/>
              <a:t>điện</a:t>
            </a:r>
            <a:r>
              <a:rPr lang="en-US" sz="3200" dirty="0" smtClean="0"/>
              <a:t> </a:t>
            </a:r>
            <a:r>
              <a:rPr lang="en-US" sz="3200" dirty="0" err="1" smtClean="0"/>
              <a:t>tử</a:t>
            </a:r>
            <a:r>
              <a:rPr lang="en-US" sz="3200" dirty="0" smtClean="0"/>
              <a:t> </a:t>
            </a:r>
            <a:r>
              <a:rPr lang="en-US" sz="3200" dirty="0" err="1" smtClean="0"/>
              <a:t>đầu</a:t>
            </a:r>
            <a:r>
              <a:rPr lang="en-US" sz="3200" dirty="0" smtClean="0"/>
              <a:t> </a:t>
            </a:r>
            <a:r>
              <a:rPr lang="en-US" sz="3200" dirty="0" err="1" smtClean="0"/>
              <a:t>tiên</a:t>
            </a:r>
            <a:r>
              <a:rPr lang="en-US" sz="3200" dirty="0" smtClean="0"/>
              <a:t> </a:t>
            </a:r>
            <a:r>
              <a:rPr lang="en-US" sz="3200" dirty="0" err="1" smtClean="0"/>
              <a:t>ra</a:t>
            </a:r>
            <a:r>
              <a:rPr lang="en-US" sz="3200" dirty="0" smtClean="0"/>
              <a:t> </a:t>
            </a:r>
            <a:r>
              <a:rPr lang="en-US" sz="3200" dirty="0" err="1" smtClean="0"/>
              <a:t>đời</a:t>
            </a:r>
            <a:r>
              <a:rPr lang="en-US" sz="3200" dirty="0" smtClean="0"/>
              <a:t> </a:t>
            </a:r>
            <a:r>
              <a:rPr lang="en-US" sz="3200" dirty="0" err="1" smtClean="0"/>
              <a:t>năm</a:t>
            </a:r>
            <a:r>
              <a:rPr lang="en-US" sz="3200" dirty="0" smtClean="0"/>
              <a:t> 1944-1945,</a:t>
            </a:r>
          </a:p>
          <a:p>
            <a:pPr>
              <a:defRPr/>
            </a:pPr>
            <a:r>
              <a:rPr lang="en-US" sz="3200" dirty="0" smtClean="0"/>
              <a:t>-MTĐT </a:t>
            </a:r>
            <a:r>
              <a:rPr lang="en-US" sz="3200" dirty="0" err="1" smtClean="0"/>
              <a:t>được</a:t>
            </a:r>
            <a:r>
              <a:rPr lang="en-US" sz="3200" dirty="0" smtClean="0"/>
              <a:t> </a:t>
            </a:r>
            <a:r>
              <a:rPr lang="en-US" sz="3200" dirty="0" err="1" smtClean="0"/>
              <a:t>xây</a:t>
            </a:r>
            <a:r>
              <a:rPr lang="en-US" sz="3200" dirty="0" smtClean="0"/>
              <a:t> </a:t>
            </a:r>
            <a:r>
              <a:rPr lang="en-US" sz="3200" dirty="0" err="1" smtClean="0"/>
              <a:t>dựng</a:t>
            </a:r>
            <a:r>
              <a:rPr lang="en-US" sz="3200" dirty="0" smtClean="0"/>
              <a:t> </a:t>
            </a:r>
            <a:r>
              <a:rPr lang="en-US" sz="3200" dirty="0" err="1" smtClean="0"/>
              <a:t>và</a:t>
            </a:r>
            <a:r>
              <a:rPr lang="en-US" sz="3200" dirty="0" smtClean="0"/>
              <a:t> </a:t>
            </a:r>
            <a:r>
              <a:rPr lang="en-US" sz="3200" dirty="0" err="1" smtClean="0"/>
              <a:t>hoạt</a:t>
            </a:r>
            <a:r>
              <a:rPr lang="en-US" sz="3200" dirty="0" smtClean="0"/>
              <a:t> </a:t>
            </a:r>
            <a:r>
              <a:rPr lang="en-US" sz="3200" dirty="0" err="1" smtClean="0"/>
              <a:t>động</a:t>
            </a:r>
            <a:r>
              <a:rPr lang="en-US" sz="3200" dirty="0" smtClean="0"/>
              <a:t> </a:t>
            </a:r>
            <a:r>
              <a:rPr lang="en-US" sz="3200" dirty="0" err="1" smtClean="0"/>
              <a:t>theo</a:t>
            </a:r>
            <a:r>
              <a:rPr lang="en-US" sz="3200" dirty="0" smtClean="0"/>
              <a:t> </a:t>
            </a:r>
            <a:r>
              <a:rPr lang="en-US" sz="3200" dirty="0" err="1" smtClean="0"/>
              <a:t>nguyên</a:t>
            </a:r>
            <a:r>
              <a:rPr lang="en-US" sz="3200" dirty="0" smtClean="0"/>
              <a:t> </a:t>
            </a:r>
            <a:r>
              <a:rPr lang="en-US" sz="3200" dirty="0" err="1" smtClean="0"/>
              <a:t>lý</a:t>
            </a:r>
            <a:r>
              <a:rPr lang="en-US" sz="3200" dirty="0" smtClean="0"/>
              <a:t> Von </a:t>
            </a:r>
            <a:r>
              <a:rPr lang="en-US" sz="3200" dirty="0" err="1" smtClean="0"/>
              <a:t>Neuman</a:t>
            </a:r>
            <a:r>
              <a:rPr lang="en-US" sz="3200" dirty="0" smtClean="0"/>
              <a:t>: </a:t>
            </a:r>
            <a:r>
              <a:rPr lang="en-US" sz="3200" i="1" dirty="0" err="1" smtClean="0">
                <a:solidFill>
                  <a:srgbClr val="FFFF00"/>
                </a:solidFill>
              </a:rPr>
              <a:t>Máy</a:t>
            </a:r>
            <a:r>
              <a:rPr lang="en-US" sz="3200" i="1" dirty="0" smtClean="0">
                <a:solidFill>
                  <a:srgbClr val="FFFF00"/>
                </a:solidFill>
              </a:rPr>
              <a:t> </a:t>
            </a:r>
            <a:r>
              <a:rPr lang="en-US" sz="3200" i="1" dirty="0" err="1" smtClean="0">
                <a:solidFill>
                  <a:srgbClr val="FFFF00"/>
                </a:solidFill>
              </a:rPr>
              <a:t>tính</a:t>
            </a:r>
            <a:r>
              <a:rPr lang="en-US" sz="3200" i="1" dirty="0" smtClean="0">
                <a:solidFill>
                  <a:srgbClr val="FFFF00"/>
                </a:solidFill>
              </a:rPr>
              <a:t> </a:t>
            </a:r>
            <a:r>
              <a:rPr lang="en-US" sz="3200" i="1" dirty="0" err="1" smtClean="0">
                <a:solidFill>
                  <a:srgbClr val="FFFF00"/>
                </a:solidFill>
              </a:rPr>
              <a:t>được</a:t>
            </a:r>
            <a:r>
              <a:rPr lang="en-US" sz="3200" i="1" dirty="0" smtClean="0">
                <a:solidFill>
                  <a:srgbClr val="FFFF00"/>
                </a:solidFill>
              </a:rPr>
              <a:t> </a:t>
            </a:r>
            <a:r>
              <a:rPr lang="en-US" sz="3200" i="1" u="sng" dirty="0" err="1" smtClean="0">
                <a:solidFill>
                  <a:srgbClr val="FF00FF"/>
                </a:solidFill>
              </a:rPr>
              <a:t>điều</a:t>
            </a:r>
            <a:r>
              <a:rPr lang="en-US" sz="3200" i="1" u="sng" dirty="0" smtClean="0">
                <a:solidFill>
                  <a:srgbClr val="FF00FF"/>
                </a:solidFill>
              </a:rPr>
              <a:t> </a:t>
            </a:r>
            <a:r>
              <a:rPr lang="en-US" sz="3200" i="1" u="sng" dirty="0" err="1" smtClean="0">
                <a:solidFill>
                  <a:srgbClr val="FF00FF"/>
                </a:solidFill>
              </a:rPr>
              <a:t>khiển</a:t>
            </a:r>
            <a:r>
              <a:rPr lang="en-US" sz="3200" i="1" u="sng" dirty="0" smtClean="0">
                <a:solidFill>
                  <a:srgbClr val="FF00FF"/>
                </a:solidFill>
              </a:rPr>
              <a:t> </a:t>
            </a:r>
            <a:r>
              <a:rPr lang="en-US" sz="3200" i="1" u="sng" dirty="0" err="1" smtClean="0">
                <a:solidFill>
                  <a:srgbClr val="FF00FF"/>
                </a:solidFill>
              </a:rPr>
              <a:t>bằng</a:t>
            </a:r>
            <a:r>
              <a:rPr lang="en-US" sz="3200" i="1" u="sng" dirty="0" smtClean="0">
                <a:solidFill>
                  <a:srgbClr val="FF00FF"/>
                </a:solidFill>
              </a:rPr>
              <a:t> </a:t>
            </a:r>
            <a:r>
              <a:rPr lang="en-US" sz="3200" i="1" u="sng" dirty="0" err="1" smtClean="0">
                <a:solidFill>
                  <a:srgbClr val="FF00FF"/>
                </a:solidFill>
              </a:rPr>
              <a:t>chương</a:t>
            </a:r>
            <a:r>
              <a:rPr lang="en-US" sz="3200" i="1" u="sng" dirty="0" smtClean="0">
                <a:solidFill>
                  <a:srgbClr val="FF00FF"/>
                </a:solidFill>
              </a:rPr>
              <a:t> </a:t>
            </a:r>
            <a:r>
              <a:rPr lang="en-US" sz="3200" i="1" u="sng" dirty="0" err="1" smtClean="0">
                <a:solidFill>
                  <a:srgbClr val="FF00FF"/>
                </a:solidFill>
              </a:rPr>
              <a:t>trình</a:t>
            </a:r>
            <a:r>
              <a:rPr lang="en-US" sz="3200" i="1" dirty="0" smtClean="0">
                <a:solidFill>
                  <a:srgbClr val="FFFF00"/>
                </a:solidFill>
              </a:rPr>
              <a:t> </a:t>
            </a:r>
            <a:r>
              <a:rPr lang="en-US" sz="3200" i="1" dirty="0" err="1" smtClean="0">
                <a:solidFill>
                  <a:srgbClr val="FFFF00"/>
                </a:solidFill>
              </a:rPr>
              <a:t>và</a:t>
            </a:r>
            <a:r>
              <a:rPr lang="en-US" sz="3200" i="1" dirty="0" smtClean="0">
                <a:solidFill>
                  <a:srgbClr val="FFFF00"/>
                </a:solidFill>
              </a:rPr>
              <a:t> </a:t>
            </a:r>
            <a:r>
              <a:rPr lang="en-US" sz="3200" i="1" dirty="0" err="1" smtClean="0">
                <a:solidFill>
                  <a:srgbClr val="FFFF00"/>
                </a:solidFill>
              </a:rPr>
              <a:t>trong</a:t>
            </a:r>
            <a:r>
              <a:rPr lang="en-US" sz="3200" i="1" dirty="0" smtClean="0">
                <a:solidFill>
                  <a:srgbClr val="FFFF00"/>
                </a:solidFill>
              </a:rPr>
              <a:t> </a:t>
            </a:r>
            <a:r>
              <a:rPr lang="en-US" sz="3200" i="1" dirty="0" err="1" smtClean="0">
                <a:solidFill>
                  <a:srgbClr val="FFFF00"/>
                </a:solidFill>
              </a:rPr>
              <a:t>câu</a:t>
            </a:r>
            <a:r>
              <a:rPr lang="en-US" sz="3200" i="1" dirty="0" smtClean="0">
                <a:solidFill>
                  <a:srgbClr val="FFFF00"/>
                </a:solidFill>
              </a:rPr>
              <a:t> </a:t>
            </a:r>
            <a:r>
              <a:rPr lang="en-US" sz="3200" i="1" dirty="0" err="1" smtClean="0">
                <a:solidFill>
                  <a:srgbClr val="FFFF00"/>
                </a:solidFill>
              </a:rPr>
              <a:t>lệnh</a:t>
            </a:r>
            <a:r>
              <a:rPr lang="en-US" sz="3200" i="1" dirty="0" smtClean="0">
                <a:solidFill>
                  <a:srgbClr val="FFFF00"/>
                </a:solidFill>
              </a:rPr>
              <a:t> </a:t>
            </a:r>
            <a:r>
              <a:rPr lang="en-US" sz="3200" i="1" dirty="0" err="1" smtClean="0">
                <a:solidFill>
                  <a:srgbClr val="FFFF00"/>
                </a:solidFill>
              </a:rPr>
              <a:t>của</a:t>
            </a:r>
            <a:r>
              <a:rPr lang="en-US" sz="3200" i="1" dirty="0" smtClean="0">
                <a:solidFill>
                  <a:srgbClr val="FFFF00"/>
                </a:solidFill>
              </a:rPr>
              <a:t> </a:t>
            </a:r>
            <a:r>
              <a:rPr lang="en-US" sz="3200" i="1" dirty="0" err="1" smtClean="0">
                <a:solidFill>
                  <a:srgbClr val="FFFF00"/>
                </a:solidFill>
              </a:rPr>
              <a:t>chương</a:t>
            </a:r>
            <a:r>
              <a:rPr lang="en-US" sz="3200" i="1" dirty="0" smtClean="0">
                <a:solidFill>
                  <a:srgbClr val="FFFF00"/>
                </a:solidFill>
              </a:rPr>
              <a:t> </a:t>
            </a:r>
            <a:r>
              <a:rPr lang="en-US" sz="3200" i="1" dirty="0" err="1" smtClean="0">
                <a:solidFill>
                  <a:srgbClr val="FFFF00"/>
                </a:solidFill>
              </a:rPr>
              <a:t>trình</a:t>
            </a:r>
            <a:r>
              <a:rPr lang="en-US" sz="3200" i="1" dirty="0" smtClean="0">
                <a:solidFill>
                  <a:srgbClr val="FFFF00"/>
                </a:solidFill>
              </a:rPr>
              <a:t> </a:t>
            </a:r>
            <a:r>
              <a:rPr lang="en-US" sz="3200" i="1" dirty="0" err="1" smtClean="0">
                <a:solidFill>
                  <a:srgbClr val="FFFF00"/>
                </a:solidFill>
              </a:rPr>
              <a:t>người</a:t>
            </a:r>
            <a:r>
              <a:rPr lang="en-US" sz="3200" i="1" dirty="0" smtClean="0">
                <a:solidFill>
                  <a:srgbClr val="FFFF00"/>
                </a:solidFill>
              </a:rPr>
              <a:t> </a:t>
            </a:r>
            <a:r>
              <a:rPr lang="en-US" sz="3200" i="1" dirty="0" err="1" smtClean="0">
                <a:solidFill>
                  <a:srgbClr val="FFFF00"/>
                </a:solidFill>
              </a:rPr>
              <a:t>ta</a:t>
            </a:r>
            <a:r>
              <a:rPr lang="en-US" sz="3200" i="1" dirty="0" smtClean="0">
                <a:solidFill>
                  <a:srgbClr val="FFFF00"/>
                </a:solidFill>
              </a:rPr>
              <a:t> </a:t>
            </a:r>
            <a:r>
              <a:rPr lang="en-US" sz="3200" i="1" dirty="0" err="1" smtClean="0">
                <a:solidFill>
                  <a:srgbClr val="FFFF00"/>
                </a:solidFill>
              </a:rPr>
              <a:t>chỉ</a:t>
            </a:r>
            <a:r>
              <a:rPr lang="en-US" sz="3200" i="1" dirty="0" smtClean="0">
                <a:solidFill>
                  <a:srgbClr val="FFFF00"/>
                </a:solidFill>
              </a:rPr>
              <a:t> </a:t>
            </a:r>
            <a:r>
              <a:rPr lang="en-US" sz="3200" i="1" u="sng" dirty="0" err="1" smtClean="0">
                <a:solidFill>
                  <a:srgbClr val="FF00FF"/>
                </a:solidFill>
              </a:rPr>
              <a:t>nêu</a:t>
            </a:r>
            <a:r>
              <a:rPr lang="en-US" sz="3200" i="1" u="sng" dirty="0" smtClean="0">
                <a:solidFill>
                  <a:srgbClr val="FF00FF"/>
                </a:solidFill>
              </a:rPr>
              <a:t> </a:t>
            </a:r>
            <a:r>
              <a:rPr lang="en-US" sz="3200" i="1" u="sng" dirty="0" err="1" smtClean="0">
                <a:solidFill>
                  <a:srgbClr val="FF00FF"/>
                </a:solidFill>
              </a:rPr>
              <a:t>địa</a:t>
            </a:r>
            <a:r>
              <a:rPr lang="en-US" sz="3200" i="1" u="sng" dirty="0" smtClean="0">
                <a:solidFill>
                  <a:srgbClr val="FF00FF"/>
                </a:solidFill>
              </a:rPr>
              <a:t> </a:t>
            </a:r>
            <a:r>
              <a:rPr lang="en-US" sz="3200" i="1" u="sng" dirty="0" err="1" smtClean="0">
                <a:solidFill>
                  <a:srgbClr val="FF00FF"/>
                </a:solidFill>
              </a:rPr>
              <a:t>chỉ</a:t>
            </a:r>
            <a:r>
              <a:rPr lang="en-US" sz="3200" i="1" dirty="0" smtClean="0">
                <a:solidFill>
                  <a:srgbClr val="FFFF00"/>
                </a:solidFill>
              </a:rPr>
              <a:t> </a:t>
            </a:r>
            <a:r>
              <a:rPr lang="en-US" sz="3200" i="1" dirty="0" err="1" smtClean="0">
                <a:solidFill>
                  <a:srgbClr val="FFFF00"/>
                </a:solidFill>
              </a:rPr>
              <a:t>nơi</a:t>
            </a:r>
            <a:r>
              <a:rPr lang="en-US" sz="3200" i="1" dirty="0" smtClean="0">
                <a:solidFill>
                  <a:srgbClr val="FFFF00"/>
                </a:solidFill>
              </a:rPr>
              <a:t> </a:t>
            </a:r>
            <a:r>
              <a:rPr lang="en-US" sz="3200" i="1" dirty="0" err="1" smtClean="0">
                <a:solidFill>
                  <a:srgbClr val="FFFF00"/>
                </a:solidFill>
              </a:rPr>
              <a:t>chứa</a:t>
            </a:r>
            <a:r>
              <a:rPr lang="en-US" sz="3200" i="1" dirty="0" smtClean="0">
                <a:solidFill>
                  <a:srgbClr val="FFFF00"/>
                </a:solidFill>
              </a:rPr>
              <a:t> </a:t>
            </a:r>
            <a:r>
              <a:rPr lang="en-US" sz="3200" i="1" dirty="0" err="1" smtClean="0">
                <a:solidFill>
                  <a:srgbClr val="FFFF00"/>
                </a:solidFill>
              </a:rPr>
              <a:t>giá</a:t>
            </a:r>
            <a:r>
              <a:rPr lang="en-US" sz="3200" i="1" dirty="0" smtClean="0">
                <a:solidFill>
                  <a:srgbClr val="FFFF00"/>
                </a:solidFill>
              </a:rPr>
              <a:t> </a:t>
            </a:r>
            <a:r>
              <a:rPr lang="en-US" sz="3200" i="1" dirty="0" err="1" smtClean="0">
                <a:solidFill>
                  <a:srgbClr val="FFFF00"/>
                </a:solidFill>
              </a:rPr>
              <a:t>trị</a:t>
            </a:r>
            <a:r>
              <a:rPr lang="en-US" sz="3200" i="1" dirty="0" smtClean="0">
                <a:solidFill>
                  <a:srgbClr val="FFFF00"/>
                </a:solidFill>
              </a:rPr>
              <a:t> </a:t>
            </a:r>
            <a:r>
              <a:rPr lang="en-US" sz="3200" i="1" dirty="0" err="1" smtClean="0">
                <a:solidFill>
                  <a:srgbClr val="FFFF00"/>
                </a:solidFill>
              </a:rPr>
              <a:t>chứ</a:t>
            </a:r>
            <a:r>
              <a:rPr lang="en-US" sz="3200" i="1" dirty="0" smtClean="0">
                <a:solidFill>
                  <a:srgbClr val="FFFF00"/>
                </a:solidFill>
              </a:rPr>
              <a:t> </a:t>
            </a:r>
            <a:r>
              <a:rPr lang="en-US" sz="3200" i="1" dirty="0" err="1" smtClean="0">
                <a:solidFill>
                  <a:srgbClr val="FFFF00"/>
                </a:solidFill>
              </a:rPr>
              <a:t>không</a:t>
            </a:r>
            <a:r>
              <a:rPr lang="en-US" sz="3200" i="1" dirty="0" smtClean="0">
                <a:solidFill>
                  <a:srgbClr val="FFFF00"/>
                </a:solidFill>
              </a:rPr>
              <a:t> </a:t>
            </a:r>
            <a:r>
              <a:rPr lang="en-US" sz="3200" i="1" dirty="0" err="1" smtClean="0">
                <a:solidFill>
                  <a:srgbClr val="FFFF00"/>
                </a:solidFill>
              </a:rPr>
              <a:t>nêu</a:t>
            </a:r>
            <a:r>
              <a:rPr lang="en-US" sz="3200" i="1" dirty="0" smtClean="0">
                <a:solidFill>
                  <a:srgbClr val="FFFF00"/>
                </a:solidFill>
              </a:rPr>
              <a:t> </a:t>
            </a:r>
            <a:r>
              <a:rPr lang="en-US" sz="3200" i="1" dirty="0" err="1" smtClean="0">
                <a:solidFill>
                  <a:srgbClr val="FFFF00"/>
                </a:solidFill>
              </a:rPr>
              <a:t>trực</a:t>
            </a:r>
            <a:r>
              <a:rPr lang="en-US" sz="3200" i="1" dirty="0" smtClean="0">
                <a:solidFill>
                  <a:srgbClr val="FFFF00"/>
                </a:solidFill>
              </a:rPr>
              <a:t> </a:t>
            </a:r>
            <a:r>
              <a:rPr lang="en-US" sz="3200" i="1" dirty="0" err="1" smtClean="0">
                <a:solidFill>
                  <a:srgbClr val="FFFF00"/>
                </a:solidFill>
              </a:rPr>
              <a:t>tiếp</a:t>
            </a:r>
            <a:r>
              <a:rPr lang="en-US" sz="3200" i="1" dirty="0" smtClean="0">
                <a:solidFill>
                  <a:srgbClr val="FFFF00"/>
                </a:solidFill>
              </a:rPr>
              <a:t> </a:t>
            </a:r>
            <a:r>
              <a:rPr lang="en-US" sz="3200" i="1" dirty="0" err="1" smtClean="0">
                <a:solidFill>
                  <a:srgbClr val="FFFF00"/>
                </a:solidFill>
              </a:rPr>
              <a:t>giá</a:t>
            </a:r>
            <a:r>
              <a:rPr lang="en-US" sz="3200" i="1" dirty="0" smtClean="0">
                <a:solidFill>
                  <a:srgbClr val="FFFF00"/>
                </a:solidFill>
              </a:rPr>
              <a:t> </a:t>
            </a:r>
            <a:r>
              <a:rPr lang="en-US" sz="3200" i="1" dirty="0" err="1" smtClean="0">
                <a:solidFill>
                  <a:srgbClr val="FFFF00"/>
                </a:solidFill>
              </a:rPr>
              <a:t>trị</a:t>
            </a:r>
            <a:r>
              <a:rPr lang="en-US" sz="3200" i="1" dirty="0" smtClean="0">
                <a:solidFill>
                  <a:srgbClr val="FFFF00"/>
                </a:solidFill>
              </a:rPr>
              <a:t>.</a:t>
            </a:r>
          </a:p>
          <a:p>
            <a:pPr>
              <a:defRPr/>
            </a:pPr>
            <a:endParaRPr lang="en-US" sz="3600"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9F04EA-12CD-499E-9506-1B42FBAC0C4E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1126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4000" b="1" smtClean="0">
                <a:solidFill>
                  <a:srgbClr val="333300"/>
                </a:solidFill>
              </a:rPr>
              <a:t/>
            </a:r>
            <a:br>
              <a:rPr lang="en-US" sz="4000" b="1" smtClean="0">
                <a:solidFill>
                  <a:srgbClr val="333300"/>
                </a:solidFill>
              </a:rPr>
            </a:br>
            <a:r>
              <a:rPr lang="en-US" sz="3600" smtClean="0">
                <a:solidFill>
                  <a:srgbClr val="333300"/>
                </a:solidFill>
              </a:rPr>
              <a:t>Cấu trúc phân lớp của hệ thống tính toán</a:t>
            </a:r>
            <a:br>
              <a:rPr lang="en-US" sz="3600" smtClean="0">
                <a:solidFill>
                  <a:srgbClr val="333300"/>
                </a:solidFill>
              </a:rPr>
            </a:br>
            <a:endParaRPr lang="en-US" sz="3600" smtClean="0">
              <a:solidFill>
                <a:srgbClr val="333300"/>
              </a:solidFill>
            </a:endParaRPr>
          </a:p>
        </p:txBody>
      </p:sp>
      <p:graphicFrame>
        <p:nvGraphicFramePr>
          <p:cNvPr id="1026" name="Organization Chart 6"/>
          <p:cNvGraphicFramePr>
            <a:graphicFrameLocks/>
          </p:cNvGraphicFramePr>
          <p:nvPr>
            <p:ph type="dgm" idx="1"/>
          </p:nvPr>
        </p:nvGraphicFramePr>
        <p:xfrm>
          <a:off x="304800" y="1677988"/>
          <a:ext cx="8534400" cy="4113212"/>
        </p:xfrm>
        <a:graphic>
          <a:graphicData uri="http://schemas.openxmlformats.org/drawingml/2006/compatibility">
            <com:legacyDrawing xmlns:com="http://schemas.openxmlformats.org/drawingml/2006/compatibility" spid="_x0000_s1026"/>
          </a:graphicData>
        </a:graphic>
      </p:graphicFrame>
      <p:pic>
        <p:nvPicPr>
          <p:cNvPr id="11278" name="Picture 14">
            <a:hlinkClick r:id="" action="ppaction://media"/>
          </p:cNvPr>
          <p:cNvPicPr>
            <a:picLocks noRot="1" noChangeAspect="1" noChangeArrowheads="1"/>
          </p:cNvPicPr>
          <p:nvPr>
            <a:wavAudioFile r:embed="rId2" name="~PP402.WAV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8696325" y="64103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127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showWhenStopped="0"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1278"/>
                </p:tgtEl>
              </p:cMediaNode>
            </p:audio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1EEEB8-EC9D-49FD-8BEB-E336D429FAE6}" type="slidenum">
              <a:rPr lang="en-US"/>
              <a:pPr>
                <a:defRPr/>
              </a:pPr>
              <a:t>13</a:t>
            </a:fld>
            <a:endParaRPr lang="en-US"/>
          </a:p>
        </p:txBody>
      </p:sp>
      <p:pic>
        <p:nvPicPr>
          <p:cNvPr id="16387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904038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</p:pic>
      <p:pic>
        <p:nvPicPr>
          <p:cNvPr id="13317" name="Picture 5">
            <a:hlinkClick r:id="" action="ppaction://media"/>
          </p:cNvPr>
          <p:cNvPicPr>
            <a:picLocks noRot="1" noChangeAspect="1" noChangeArrowheads="1"/>
          </p:cNvPicPr>
          <p:nvPr>
            <a:wavAudioFile r:embed="rId1" name="~PP643.WAV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8696325" y="64103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331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showWhenStopped="0"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3317"/>
                </p:tgtEl>
              </p:cMediaNode>
            </p:audio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D67B6B-56CF-4FFB-9E2C-661730AF0722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1741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01625" y="457200"/>
            <a:ext cx="8510588" cy="762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3600" smtClean="0">
                <a:solidFill>
                  <a:srgbClr val="333300"/>
                </a:solidFill>
              </a:rPr>
              <a:t/>
            </a:r>
            <a:br>
              <a:rPr lang="en-US" sz="3600" smtClean="0">
                <a:solidFill>
                  <a:srgbClr val="333300"/>
                </a:solidFill>
              </a:rPr>
            </a:br>
            <a:r>
              <a:rPr lang="en-US" sz="3600" smtClean="0">
                <a:solidFill>
                  <a:srgbClr val="333300"/>
                </a:solidFill>
              </a:rPr>
              <a:t>Cấu trúc phân lớp của hệ thống tính toán</a:t>
            </a:r>
            <a:r>
              <a:rPr lang="en-US" sz="4000" b="1" smtClean="0">
                <a:solidFill>
                  <a:srgbClr val="333300"/>
                </a:solidFill>
              </a:rPr>
              <a:t/>
            </a:r>
            <a:br>
              <a:rPr lang="en-US" sz="4000" b="1" smtClean="0">
                <a:solidFill>
                  <a:srgbClr val="333300"/>
                </a:solidFill>
              </a:rPr>
            </a:br>
            <a:endParaRPr lang="en-US" sz="4000" b="1" smtClean="0">
              <a:solidFill>
                <a:srgbClr val="333300"/>
              </a:solidFill>
            </a:endParaRPr>
          </a:p>
        </p:txBody>
      </p:sp>
      <p:sp>
        <p:nvSpPr>
          <p:cNvPr id="1741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1625" y="1524000"/>
            <a:ext cx="8540750" cy="4575175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sz="2800" smtClean="0"/>
              <a:t>Người lập trình thường nhầm lẫn </a:t>
            </a:r>
            <a:r>
              <a:rPr lang="en-US" sz="2800" smtClean="0">
                <a:sym typeface="Wingdings 3" pitchFamily="18" charset="2"/>
              </a:rPr>
              <a:t> năng suất lập trình thấp,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800" smtClean="0">
                <a:sym typeface="Wingdings 3" pitchFamily="18" charset="2"/>
              </a:rPr>
              <a:t>Đã áp dụng nhiều biện pháp kích thích: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800" smtClean="0">
                <a:sym typeface="Wingdings 3" pitchFamily="18" charset="2"/>
              </a:rPr>
              <a:t>Kỷ luật hành chính,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800" smtClean="0">
                <a:sym typeface="Wingdings 3" pitchFamily="18" charset="2"/>
              </a:rPr>
              <a:t>Thưởng phạt kinh tế.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800" smtClean="0">
                <a:sym typeface="Wingdings 3" pitchFamily="18" charset="2"/>
              </a:rPr>
              <a:t>Năng suất chỉ tăng chút ít và ổn định ở mức 8 câu lệnh/ngày công!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800" smtClean="0">
                <a:sym typeface="Wingdings 3" pitchFamily="18" charset="2"/>
              </a:rPr>
              <a:t>Kết quả nghiên cứu tâm lý học: Bản chất con người không quen làm các công việc đơn điệu, không có tính quy luật, sớm hay muộn cũng sẽ có sai sót!</a:t>
            </a:r>
          </a:p>
        </p:txBody>
      </p:sp>
      <p:pic>
        <p:nvPicPr>
          <p:cNvPr id="17412" name="Picture 4">
            <a:hlinkClick r:id="" action="ppaction://media"/>
          </p:cNvPr>
          <p:cNvPicPr>
            <a:picLocks noRot="1" noChangeAspect="1" noChangeArrowheads="1"/>
          </p:cNvPicPr>
          <p:nvPr>
            <a:wavAudioFile r:embed="rId1" name="~PP1153.WAV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8696325" y="64103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pull dir="ru"/>
    <p:sndAc>
      <p:stSnd>
        <p:snd r:embed="rId3" name="suction.wav" builtIn="1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74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showWhenStopped="0"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7412"/>
                </p:tgtEl>
              </p:cMediaNode>
            </p:audio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F7BAE1-5D41-4BA1-BA3F-71C4AEC6D14B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1843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3600" smtClean="0">
                <a:solidFill>
                  <a:srgbClr val="333300"/>
                </a:solidFill>
              </a:rPr>
              <a:t/>
            </a:r>
            <a:br>
              <a:rPr lang="en-US" sz="3600" smtClean="0">
                <a:solidFill>
                  <a:srgbClr val="333300"/>
                </a:solidFill>
              </a:rPr>
            </a:br>
            <a:r>
              <a:rPr lang="en-US" sz="3600" smtClean="0">
                <a:solidFill>
                  <a:srgbClr val="333300"/>
                </a:solidFill>
              </a:rPr>
              <a:t>Cấu trúc phân lớp của hệ thống tính toán</a:t>
            </a:r>
            <a:br>
              <a:rPr lang="en-US" sz="3600" smtClean="0">
                <a:solidFill>
                  <a:srgbClr val="333300"/>
                </a:solidFill>
              </a:rPr>
            </a:br>
            <a:endParaRPr lang="en-US" sz="3600" smtClean="0">
              <a:solidFill>
                <a:srgbClr val="333300"/>
              </a:solidFill>
            </a:endParaRPr>
          </a:p>
        </p:txBody>
      </p:sp>
      <p:sp>
        <p:nvSpPr>
          <p:cNvPr id="18435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Như vậy, để nâng cao năng suất - cần tác động vào MTĐT.</a:t>
            </a:r>
          </a:p>
          <a:p>
            <a:pPr eaLnBrk="1" hangingPunct="1">
              <a:defRPr/>
            </a:pPr>
            <a:r>
              <a:rPr lang="en-US" smtClean="0">
                <a:sym typeface="Symbol" pitchFamily="18" charset="2"/>
              </a:rPr>
              <a:t> các công việc mọi người và  CT đều cần (V/d – Trao đổi vào ra) </a:t>
            </a:r>
            <a:r>
              <a:rPr lang="en-US" smtClean="0">
                <a:sym typeface="Wingdings 3" pitchFamily="18" charset="2"/>
              </a:rPr>
              <a:t> tạo sẵn CT mẫu (Standard Programs – SP) cung cấp cùng với máy.</a:t>
            </a:r>
          </a:p>
          <a:p>
            <a:pPr eaLnBrk="1" hangingPunct="1">
              <a:defRPr/>
            </a:pPr>
            <a:r>
              <a:rPr lang="en-US" smtClean="0">
                <a:sym typeface="Wingdings 3" pitchFamily="18" charset="2"/>
              </a:rPr>
              <a:t>Hình thành LSP = {SP}</a:t>
            </a:r>
          </a:p>
        </p:txBody>
      </p:sp>
      <p:pic>
        <p:nvPicPr>
          <p:cNvPr id="18436" name="Picture 4">
            <a:hlinkClick r:id="" action="ppaction://media"/>
          </p:cNvPr>
          <p:cNvPicPr>
            <a:picLocks noRot="1" noChangeAspect="1" noChangeArrowheads="1"/>
          </p:cNvPicPr>
          <p:nvPr>
            <a:wavAudioFile r:embed="rId1" name="~PP3807.WAV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8696325" y="64103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wheel spokes="1"/>
    <p:sndAc>
      <p:stSnd>
        <p:snd r:embed="rId3" name="suction.wav" builtIn="1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843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showWhenStopped="0"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8436"/>
                </p:tgtEl>
              </p:cMediaNode>
            </p:audio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5FA0D9-6C46-4C71-94F1-A536EB85C69D}" type="slidenum">
              <a:rPr lang="en-US"/>
              <a:pPr>
                <a:defRPr/>
              </a:pPr>
              <a:t>16</a:t>
            </a:fld>
            <a:endParaRPr lang="en-US"/>
          </a:p>
        </p:txBody>
      </p:sp>
      <p:sp>
        <p:nvSpPr>
          <p:cNvPr id="1945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4000" smtClean="0"/>
              <a:t> </a:t>
            </a:r>
            <a:br>
              <a:rPr lang="en-US" sz="4000" smtClean="0"/>
            </a:br>
            <a:endParaRPr lang="en-US" sz="4000" smtClean="0"/>
          </a:p>
        </p:txBody>
      </p:sp>
      <p:pic>
        <p:nvPicPr>
          <p:cNvPr id="19460" name="Picture 4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4"/>
          <a:srcRect/>
          <a:stretch>
            <a:fillRect/>
          </a:stretch>
        </p:blipFill>
        <p:spPr>
          <a:xfrm>
            <a:off x="228600" y="2286000"/>
            <a:ext cx="5259388" cy="2163763"/>
          </a:xfrm>
          <a:noFill/>
        </p:spPr>
      </p:pic>
      <p:pic>
        <p:nvPicPr>
          <p:cNvPr id="19461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191000" y="2209800"/>
            <a:ext cx="4640263" cy="346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2" name="Picture 6">
            <a:hlinkClick r:id="" action="ppaction://media"/>
          </p:cNvPr>
          <p:cNvPicPr>
            <a:picLocks noRot="1" noChangeAspect="1" noChangeArrowheads="1"/>
          </p:cNvPicPr>
          <p:nvPr>
            <a:wavAudioFile r:embed="rId1" name="~PP2755.WAV"/>
          </p:nvPr>
        </p:nvPicPr>
        <p:blipFill>
          <a:blip r:embed="rId6"/>
          <a:srcRect/>
          <a:stretch>
            <a:fillRect/>
          </a:stretch>
        </p:blipFill>
        <p:spPr bwMode="auto">
          <a:xfrm>
            <a:off x="8696325" y="64103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pull dir="lu"/>
    <p:sndAc>
      <p:stSnd>
        <p:snd r:embed="rId3" name="suction.wav" builtIn="1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946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showWhenStopped="0"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9462"/>
                </p:tgtEl>
              </p:cMediaNode>
            </p:audio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AFE5B4-FF0B-4067-9D77-B2E6F763F52A}" type="slidenum">
              <a:rPr lang="en-US"/>
              <a:pPr>
                <a:defRPr/>
              </a:pPr>
              <a:t>17</a:t>
            </a:fld>
            <a:endParaRPr lang="en-US"/>
          </a:p>
        </p:txBody>
      </p:sp>
      <p:pic>
        <p:nvPicPr>
          <p:cNvPr id="20483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0" y="-293688"/>
            <a:ext cx="6819900" cy="6737351"/>
          </a:xfrm>
          <a:prstGeom prst="rect">
            <a:avLst/>
          </a:prstGeom>
          <a:gradFill rotWithShape="1">
            <a:gsLst>
              <a:gs pos="0">
                <a:srgbClr val="996633"/>
              </a:gs>
              <a:gs pos="50000">
                <a:srgbClr val="FFFFCC"/>
              </a:gs>
              <a:gs pos="100000">
                <a:srgbClr val="996633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</p:pic>
      <p:pic>
        <p:nvPicPr>
          <p:cNvPr id="20488" name="Picture 8">
            <a:hlinkClick r:id="" action="ppaction://media"/>
          </p:cNvPr>
          <p:cNvPicPr>
            <a:picLocks noRot="1" noChangeAspect="1" noChangeArrowheads="1"/>
          </p:cNvPicPr>
          <p:nvPr>
            <a:wavAudioFile r:embed="rId1" name="~PP3647.WAV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8696325" y="64103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048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showWhenStopped="0"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0488"/>
                </p:tgtEl>
              </p:cMediaNode>
            </p:audio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442143-A9ED-482B-88DB-734B2165405A}" type="slidenum">
              <a:rPr lang="en-US"/>
              <a:pPr>
                <a:defRPr/>
              </a:pPr>
              <a:t>18</a:t>
            </a:fld>
            <a:endParaRPr lang="en-US"/>
          </a:p>
        </p:txBody>
      </p:sp>
      <p:sp>
        <p:nvSpPr>
          <p:cNvPr id="2150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smtClean="0"/>
              <a:t>Tác động phần mềm lên phần cứng</a:t>
            </a:r>
          </a:p>
        </p:txBody>
      </p:sp>
      <p:sp>
        <p:nvSpPr>
          <p:cNvPr id="21507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800" smtClean="0"/>
              <a:t>Cơ sở hoá hệ lệnh: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smtClean="0"/>
              <a:t>Các lệnh phức tạp như x</a:t>
            </a:r>
            <a:r>
              <a:rPr lang="en-US" sz="2400" baseline="30000" smtClean="0"/>
              <a:t>1/2</a:t>
            </a:r>
            <a:r>
              <a:rPr lang="en-US" sz="2400" smtClean="0"/>
              <a:t>, e</a:t>
            </a:r>
            <a:r>
              <a:rPr lang="en-US" sz="2400" baseline="30000" smtClean="0"/>
              <a:t>x</a:t>
            </a:r>
            <a:r>
              <a:rPr lang="en-US" sz="2400" smtClean="0"/>
              <a:t>,|x| . . . dần dần được thay thế bằng CT con,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smtClean="0"/>
              <a:t>Tăng cường các lệnh xử lý bit.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smtClean="0"/>
              <a:t>Tăng tốc độ của MT,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smtClean="0"/>
              <a:t>Tăng tính vạn năng,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smtClean="0"/>
              <a:t>Tăng độ tin cậy,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smtClean="0"/>
              <a:t>Giảm giá thành,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smtClean="0"/>
              <a:t>Cho phép phân các thiết bị thành từng nhóm độc lập, tăng độ mềm dẻo của cấu hình.</a:t>
            </a:r>
          </a:p>
        </p:txBody>
      </p:sp>
      <p:pic>
        <p:nvPicPr>
          <p:cNvPr id="21508" name="Picture 4">
            <a:hlinkClick r:id="" action="ppaction://media"/>
          </p:cNvPr>
          <p:cNvPicPr>
            <a:picLocks noRot="1" noChangeAspect="1" noChangeArrowheads="1"/>
          </p:cNvPicPr>
          <p:nvPr>
            <a:wavAudioFile r:embed="rId1" name="~PP1974.WAV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8696325" y="64103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wheel spokes="2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150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showWhenStopped="0"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1508"/>
                </p:tgtEl>
              </p:cMediaNode>
            </p:audio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A9EDF4-507B-4CC5-94FF-BF83FAE2A5E2}" type="slidenum">
              <a:rPr lang="en-US"/>
              <a:pPr>
                <a:defRPr/>
              </a:pPr>
              <a:t>19</a:t>
            </a:fld>
            <a:endParaRPr lang="en-US"/>
          </a:p>
        </p:txBody>
      </p:sp>
      <p:sp>
        <p:nvSpPr>
          <p:cNvPr id="2253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smtClean="0"/>
              <a:t>Tác động phần mềm lên phần cứng</a:t>
            </a:r>
          </a:p>
        </p:txBody>
      </p:sp>
      <p:sp>
        <p:nvSpPr>
          <p:cNvPr id="22531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Các yếu tố trên có sự tác động của tiến bộ công nghệ, nhưng phần mềm đóng vai trò quan trọng, nhiều khi có tính quyết định:</a:t>
            </a:r>
          </a:p>
          <a:p>
            <a:pPr lvl="1" eaLnBrk="1" hangingPunct="1">
              <a:defRPr/>
            </a:pPr>
            <a:r>
              <a:rPr lang="en-US" smtClean="0"/>
              <a:t>Bàn phím,</a:t>
            </a:r>
          </a:p>
          <a:p>
            <a:pPr lvl="1" eaLnBrk="1" hangingPunct="1">
              <a:defRPr/>
            </a:pPr>
            <a:r>
              <a:rPr lang="en-US" smtClean="0"/>
              <a:t>Máy in.</a:t>
            </a:r>
          </a:p>
        </p:txBody>
      </p:sp>
      <p:pic>
        <p:nvPicPr>
          <p:cNvPr id="22532" name="Picture 4">
            <a:hlinkClick r:id="" action="ppaction://media"/>
          </p:cNvPr>
          <p:cNvPicPr>
            <a:picLocks noRot="1" noChangeAspect="1" noChangeArrowheads="1"/>
          </p:cNvPicPr>
          <p:nvPr>
            <a:wavAudioFile r:embed="rId1" name="~PP1513.WAV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8696325" y="64103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wheel spokes="2"/>
    <p:sndAc>
      <p:stSnd>
        <p:snd r:embed="rId3" name="suction.wav" builtIn="1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253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showWhenStopped="0"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2532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3FF360-4CE8-47F4-9D19-ED0BF739DF53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717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MỤC ĐÍCH – YÊU CẦU</a:t>
            </a:r>
          </a:p>
        </p:txBody>
      </p:sp>
      <p:sp>
        <p:nvSpPr>
          <p:cNvPr id="7171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Là giáo trình </a:t>
            </a:r>
            <a:r>
              <a:rPr lang="en-US" b="1" i="1" smtClean="0">
                <a:solidFill>
                  <a:schemeClr val="hlink"/>
                </a:solidFill>
              </a:rPr>
              <a:t>cơ sở chuyên ngành</a:t>
            </a:r>
            <a:r>
              <a:rPr lang="en-US" smtClean="0"/>
              <a:t>:</a:t>
            </a:r>
          </a:p>
          <a:p>
            <a:pPr lvl="1" eaLnBrk="1" hangingPunct="1">
              <a:defRPr/>
            </a:pPr>
            <a:r>
              <a:rPr lang="en-US" smtClean="0"/>
              <a:t>Xét các vấn đề HĐH bất kỳ phải giải quyết,</a:t>
            </a:r>
          </a:p>
          <a:p>
            <a:pPr lvl="1" eaLnBrk="1" hangingPunct="1">
              <a:defRPr/>
            </a:pPr>
            <a:r>
              <a:rPr lang="en-US" smtClean="0"/>
              <a:t>Phương thức giải quyết các vấn đề đó.</a:t>
            </a:r>
          </a:p>
          <a:p>
            <a:pPr lvl="1" eaLnBrk="1" hangingPunct="1">
              <a:defRPr/>
            </a:pPr>
            <a:r>
              <a:rPr lang="en-US" smtClean="0"/>
              <a:t>Hỗ trợ cho các môn khác trong việc xây dựng cơ sở cho Tin học.</a:t>
            </a:r>
          </a:p>
          <a:p>
            <a:pPr lvl="1" eaLnBrk="1" hangingPunct="1">
              <a:defRPr/>
            </a:pPr>
            <a:r>
              <a:rPr lang="en-US" smtClean="0"/>
              <a:t>Những v/đ xem xét sẽ không lạc hậu trong tương lai.</a:t>
            </a:r>
          </a:p>
          <a:p>
            <a:pPr eaLnBrk="1" hangingPunct="1">
              <a:defRPr/>
            </a:pPr>
            <a:endParaRPr lang="en-US" smtClean="0"/>
          </a:p>
        </p:txBody>
      </p:sp>
      <p:pic>
        <p:nvPicPr>
          <p:cNvPr id="7172" name="Picture 4">
            <a:hlinkClick r:id="" action="ppaction://media"/>
          </p:cNvPr>
          <p:cNvPicPr>
            <a:picLocks noRot="1" noChangeAspect="1" noChangeArrowheads="1"/>
          </p:cNvPicPr>
          <p:nvPr>
            <a:wavAudioFile r:embed="rId1" name="~PP1354.WAV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8696325" y="64103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wheel spokes="1"/>
    <p:sndAc>
      <p:stSnd>
        <p:snd r:embed="rId3" name="suction.wav" builtIn="1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17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showWhenStopped="0"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172"/>
                </p:tgtEl>
              </p:cMediaNode>
            </p:audio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9752AF-C8D3-48CA-9D83-392C935712DA}" type="slidenum">
              <a:rPr lang="en-US"/>
              <a:pPr>
                <a:defRPr/>
              </a:pPr>
              <a:t>20</a:t>
            </a:fld>
            <a:endParaRPr lang="en-US"/>
          </a:p>
        </p:txBody>
      </p:sp>
      <p:sp>
        <p:nvSpPr>
          <p:cNvPr id="2355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Tác động phần mềm lên USER</a:t>
            </a:r>
          </a:p>
        </p:txBody>
      </p:sp>
      <p:sp>
        <p:nvSpPr>
          <p:cNvPr id="2355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1625" y="1371600"/>
            <a:ext cx="8540750" cy="4727575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Đẩy người dùng ra xa máy, nhưng tạo điều kiện để khai thác triệt để và tối ưu thiết bị</a:t>
            </a:r>
          </a:p>
          <a:p>
            <a:pPr eaLnBrk="1" hangingPunct="1">
              <a:defRPr/>
            </a:pPr>
            <a:endParaRPr lang="en-US" smtClean="0"/>
          </a:p>
        </p:txBody>
      </p:sp>
      <p:pic>
        <p:nvPicPr>
          <p:cNvPr id="23557" name="Picture 6">
            <a:hlinkHover r:id="" action="ppaction://noaction" highlightClick="1">
              <a:snd r:embed="rId4" name="voltage.wav" builtIn="1"/>
            </a:hlinkHover>
          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2362200"/>
            <a:ext cx="9144000" cy="44958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</p:pic>
      <p:pic>
        <p:nvPicPr>
          <p:cNvPr id="23559" name="Picture 7">
            <a:hlinkClick r:id="" action="ppaction://media"/>
          </p:cNvPr>
          <p:cNvPicPr>
            <a:picLocks noRot="1" noChangeAspect="1" noChangeArrowheads="1"/>
          </p:cNvPicPr>
          <p:nvPr>
            <a:wavAudioFile r:embed="rId1" name="~PP1173.WAV"/>
          </p:nvPr>
        </p:nvPicPr>
        <p:blipFill>
          <a:blip r:embed="rId6"/>
          <a:srcRect/>
          <a:stretch>
            <a:fillRect/>
          </a:stretch>
        </p:blipFill>
        <p:spPr bwMode="auto">
          <a:xfrm>
            <a:off x="8696325" y="64103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wheel spokes="3"/>
    <p:sndAc>
      <p:stSnd>
        <p:snd r:embed="rId3" name="suction.wav" builtIn="1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355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showWhenStopped="0"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3559"/>
                </p:tgtEl>
              </p:cMediaNode>
            </p:audio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71ACE8-D89F-4989-AF74-7962492DFAF3}" type="slidenum">
              <a:rPr lang="en-US"/>
              <a:pPr>
                <a:defRPr/>
              </a:pPr>
              <a:t>21</a:t>
            </a:fld>
            <a:endParaRPr lang="en-US"/>
          </a:p>
        </p:txBody>
      </p:sp>
      <p:sp>
        <p:nvSpPr>
          <p:cNvPr id="27650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0" y="274638"/>
            <a:ext cx="8229600" cy="792162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4000" smtClean="0"/>
              <a:t>Thay đổi nguyên lý làm việc:</a:t>
            </a:r>
            <a:br>
              <a:rPr lang="en-US" sz="4000" smtClean="0"/>
            </a:br>
            <a:endParaRPr lang="en-US" sz="4000" smtClean="0"/>
          </a:p>
        </p:txBody>
      </p:sp>
      <p:pic>
        <p:nvPicPr>
          <p:cNvPr id="24580" name="Picture 10"/>
          <p:cNvPicPr>
            <a:picLocks noGrp="1" noChangeAspect="1" noChangeArrowheads="1"/>
          </p:cNvPicPr>
          <p:nvPr>
            <p:ph type="body" idx="4294967295"/>
          </p:nvPr>
        </p:nvPicPr>
        <p:blipFill>
          <a:blip r:embed="rId3"/>
          <a:srcRect/>
          <a:stretch>
            <a:fillRect/>
          </a:stretch>
        </p:blipFill>
        <p:spPr>
          <a:xfrm>
            <a:off x="0" y="914400"/>
            <a:ext cx="9144000" cy="6248400"/>
          </a:xfrm>
          <a:solidFill>
            <a:srgbClr val="FFFF99"/>
          </a:solidFill>
        </p:spPr>
      </p:pic>
    </p:spTree>
  </p:cSld>
  <p:clrMapOvr>
    <a:masterClrMapping/>
  </p:clrMapOvr>
  <p:transition spd="slow">
    <p:wheel spokes="8"/>
    <p:sndAc>
      <p:stSnd>
        <p:snd r:embed="rId2" name="suction.wav" builtIn="1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68" decel="100000"/>
                                        <p:tgtEl>
                                          <p:spTgt spid="2765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" dur="768" decel="100000"/>
                                        <p:tgtEl>
                                          <p:spTgt spid="27650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9" dur="1230" accel="100000" fill="hold">
                                          <p:stCondLst>
                                            <p:cond delay="768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0" dur="768" fill="hold"/>
                                        <p:tgtEl>
                                          <p:spTgt spid="276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1" dur="1230" accel="100000" fill="hold">
                                          <p:stCondLst>
                                            <p:cond delay="768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768" fill="hold"/>
                                        <p:tgtEl>
                                          <p:spTgt spid="276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3" dur="1230" accel="100000" fill="hold">
                                          <p:stCondLst>
                                            <p:cond delay="768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45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45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68EC99-66AA-4A24-98B5-3B34C6A8204E}" type="slidenum">
              <a:rPr lang="en-US"/>
              <a:pPr>
                <a:defRPr/>
              </a:pPr>
              <a:t>22</a:t>
            </a:fld>
            <a:endParaRPr lang="en-US"/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smtClean="0"/>
              <a:t>Tác động phần mềm lên USER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83870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Hiệu ứng tự đào tạo,</a:t>
            </a:r>
          </a:p>
          <a:p>
            <a:pPr eaLnBrk="1" hangingPunct="1">
              <a:defRPr/>
            </a:pPr>
            <a:r>
              <a:rPr lang="en-US" smtClean="0"/>
              <a:t>Nguyên lý </a:t>
            </a:r>
            <a:r>
              <a:rPr lang="en-US" smtClean="0">
                <a:latin typeface="Arial Rounded MT Bold" pitchFamily="34" charset="0"/>
              </a:rPr>
              <a:t>WYSIWYG,</a:t>
            </a:r>
          </a:p>
          <a:p>
            <a:pPr eaLnBrk="1" hangingPunct="1">
              <a:defRPr/>
            </a:pPr>
            <a:r>
              <a:rPr lang="en-US" smtClean="0">
                <a:latin typeface="Arial Rounded MT Bold" pitchFamily="34" charset="0"/>
              </a:rPr>
              <a:t>Gi</a:t>
            </a:r>
            <a:r>
              <a:rPr lang="en-US" smtClean="0"/>
              <a:t>ải phóng người dùng khỏi sự ràng buộc vào thiết bị vật lý cụ thể.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C9BD412-99EA-4887-8633-0954A43D729F}" type="slidenum">
              <a:rPr lang="en-US"/>
              <a:pPr>
                <a:defRPr/>
              </a:pPr>
              <a:t>23</a:t>
            </a:fld>
            <a:endParaRPr lang="en-US"/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1.2 –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endParaRPr lang="en-US" dirty="0" smtClean="0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971800"/>
            <a:ext cx="8229600" cy="3162300"/>
          </a:xfrm>
        </p:spPr>
        <p:txBody>
          <a:bodyPr/>
          <a:lstStyle/>
          <a:p>
            <a:pPr marL="609600" indent="-609600" eaLnBrk="1" hangingPunct="1">
              <a:buFont typeface="Wingdings" pitchFamily="2" charset="2"/>
              <a:buAutoNum type="alphaLcParenR"/>
              <a:defRPr/>
            </a:pPr>
            <a:r>
              <a:rPr lang="en-US" sz="3600" smtClean="0"/>
              <a:t>Bộ nhớ</a:t>
            </a:r>
            <a:r>
              <a:rPr lang="en-US" smtClean="0"/>
              <a:t>:</a:t>
            </a:r>
          </a:p>
          <a:p>
            <a:pPr marL="990600" lvl="1" indent="-533400" eaLnBrk="1" hangingPunct="1">
              <a:buFont typeface="Wingdings" pitchFamily="2" charset="2"/>
              <a:buBlip>
                <a:blip r:embed="rId2"/>
              </a:buBlip>
              <a:defRPr/>
            </a:pPr>
            <a:r>
              <a:rPr lang="en-US" smtClean="0"/>
              <a:t>Vai trò,</a:t>
            </a:r>
          </a:p>
          <a:p>
            <a:pPr marL="990600" lvl="1" indent="-533400" eaLnBrk="1" hangingPunct="1">
              <a:buFont typeface="Wingdings" pitchFamily="2" charset="2"/>
              <a:buBlip>
                <a:blip r:embed="rId2"/>
              </a:buBlip>
              <a:defRPr/>
            </a:pPr>
            <a:r>
              <a:rPr lang="en-US" smtClean="0"/>
              <a:t>Gót chân Asin của hệ thống,</a:t>
            </a:r>
          </a:p>
          <a:p>
            <a:pPr marL="990600" lvl="1" indent="-533400" eaLnBrk="1" hangingPunct="1">
              <a:buFont typeface="Wingdings" pitchFamily="2" charset="2"/>
              <a:buBlip>
                <a:blip r:embed="rId2"/>
              </a:buBlip>
              <a:defRPr/>
            </a:pPr>
            <a:r>
              <a:rPr lang="en-US" smtClean="0"/>
              <a:t>Quan trọng: sử dụng như thế nào?</a:t>
            </a:r>
          </a:p>
          <a:p>
            <a:pPr marL="990600" lvl="1" indent="-533400" eaLnBrk="1" hangingPunct="1">
              <a:buFontTx/>
              <a:buChar char="•"/>
              <a:defRPr/>
            </a:pPr>
            <a:r>
              <a:rPr lang="en-US" smtClean="0"/>
              <a:t>Bảo vệ thông tin?</a:t>
            </a:r>
          </a:p>
        </p:txBody>
      </p:sp>
      <p:pic>
        <p:nvPicPr>
          <p:cNvPr id="26629" name="Picture 4" descr="Parchment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19400" y="1219200"/>
            <a:ext cx="5313363" cy="2698750"/>
          </a:xfrm>
          <a:prstGeom prst="rect">
            <a:avLst/>
          </a:prstGeom>
          <a:blipFill dpi="0" rotWithShape="1">
            <a:blip r:embed="rId4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7C2841-30E5-4B37-9953-65FB62C972FA}" type="slidenum">
              <a:rPr lang="en-US"/>
              <a:pPr>
                <a:defRPr/>
              </a:pPr>
              <a:t>24</a:t>
            </a:fld>
            <a:endParaRPr lang="en-US"/>
          </a:p>
        </p:txBody>
      </p:sp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b) PROCESSOR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mtClean="0"/>
              <a:t>Điều khiển máy tính,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mtClean="0"/>
              <a:t>Thực hiện các phép tính số học, lô gic và điều khiển,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mtClean="0"/>
              <a:t>Có tốc độ rất lớn (vài chục triệu phép tính / giây),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mtClean="0"/>
              <a:t>Thông thường có thời gian rãnh (thời gian “chết”) lớn</a:t>
            </a:r>
            <a:r>
              <a:rPr lang="en-US" smtClean="0">
                <a:sym typeface="Wingdings 3" pitchFamily="18" charset="2"/>
              </a:rPr>
              <a:t> hiệu suất sử dụng thấp,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mtClean="0">
                <a:sym typeface="Wingdings 3" pitchFamily="18" charset="2"/>
              </a:rPr>
              <a:t>V/đ: tăng hiệu suất sử dụng (giảm thời gian chết).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5FA8EBA-6A50-47EA-A710-67DF43B0CF11}" type="slidenum">
              <a:rPr lang="en-US"/>
              <a:pPr>
                <a:defRPr/>
              </a:pPr>
              <a:t>25</a:t>
            </a:fld>
            <a:endParaRPr lang="en-US"/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C) THIẾT BỊ NGOẠI VI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Số lượng: </a:t>
            </a:r>
            <a:r>
              <a:rPr lang="en-US" i="1" smtClean="0">
                <a:solidFill>
                  <a:srgbClr val="00FFFF"/>
                </a:solidFill>
              </a:rPr>
              <a:t>Nhiều</a:t>
            </a:r>
            <a:r>
              <a:rPr lang="en-US" smtClean="0"/>
              <a:t>,</a:t>
            </a:r>
          </a:p>
          <a:p>
            <a:pPr eaLnBrk="1" hangingPunct="1">
              <a:defRPr/>
            </a:pPr>
            <a:r>
              <a:rPr lang="en-US" smtClean="0"/>
              <a:t>Chất lượng: </a:t>
            </a:r>
            <a:r>
              <a:rPr lang="en-US" i="1" smtClean="0">
                <a:solidFill>
                  <a:srgbClr val="00FFFF"/>
                </a:solidFill>
              </a:rPr>
              <a:t>Đa dạng</a:t>
            </a:r>
            <a:r>
              <a:rPr lang="en-US" smtClean="0"/>
              <a:t>,</a:t>
            </a:r>
          </a:p>
          <a:p>
            <a:pPr eaLnBrk="1" hangingPunct="1">
              <a:defRPr/>
            </a:pPr>
            <a:r>
              <a:rPr lang="en-US" smtClean="0"/>
              <a:t>Tốc độ: </a:t>
            </a:r>
            <a:r>
              <a:rPr lang="en-US" i="1" smtClean="0">
                <a:solidFill>
                  <a:srgbClr val="00FFFF"/>
                </a:solidFill>
              </a:rPr>
              <a:t>Cực chậm</a:t>
            </a:r>
            <a:r>
              <a:rPr lang="en-US" smtClean="0"/>
              <a:t> (so với Processor),</a:t>
            </a:r>
          </a:p>
          <a:p>
            <a:pPr eaLnBrk="1" hangingPunct="1">
              <a:defRPr/>
            </a:pPr>
            <a:r>
              <a:rPr lang="en-US" smtClean="0"/>
              <a:t>V/đ: Phải đảm bảo:</a:t>
            </a:r>
          </a:p>
          <a:p>
            <a:pPr lvl="1" eaLnBrk="1" hangingPunct="1">
              <a:defRPr/>
            </a:pPr>
            <a:r>
              <a:rPr lang="en-US" smtClean="0"/>
              <a:t>Hệ thống </a:t>
            </a:r>
            <a:r>
              <a:rPr lang="en-US" sz="3200" i="1" smtClean="0">
                <a:solidFill>
                  <a:srgbClr val="00FFFF"/>
                </a:solidFill>
              </a:rPr>
              <a:t>thích nghi</a:t>
            </a:r>
            <a:r>
              <a:rPr lang="en-US" smtClean="0"/>
              <a:t> với số lượng và tính đa dạng,</a:t>
            </a:r>
          </a:p>
          <a:p>
            <a:pPr lvl="1" eaLnBrk="1" hangingPunct="1">
              <a:defRPr/>
            </a:pPr>
            <a:r>
              <a:rPr lang="en-US" smtClean="0"/>
              <a:t>Tốc độ thiết bị ngoại vi không ảnh hưởng đáng kể đến </a:t>
            </a:r>
            <a:r>
              <a:rPr lang="en-US" sz="3200" i="1" smtClean="0">
                <a:solidFill>
                  <a:srgbClr val="00FFFF"/>
                </a:solidFill>
              </a:rPr>
              <a:t>năng suất</a:t>
            </a:r>
            <a:r>
              <a:rPr lang="en-US" smtClean="0"/>
              <a:t> hệ thống.</a:t>
            </a:r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3B2AD0-9ED1-4FA7-9B03-C846AF4887A9}" type="slidenum">
              <a:rPr lang="en-US"/>
              <a:pPr>
                <a:defRPr/>
              </a:pPr>
              <a:t>26</a:t>
            </a:fld>
            <a:endParaRPr lang="en-US"/>
          </a:p>
        </p:txBody>
      </p:sp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D) Tài nguyên chương trình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Cần phải có các chương trình cần thiết,</a:t>
            </a:r>
          </a:p>
          <a:p>
            <a:pPr eaLnBrk="1" hangingPunct="1">
              <a:defRPr/>
            </a:pPr>
            <a:r>
              <a:rPr lang="en-US" smtClean="0"/>
              <a:t>Một chương trình được kích hoạt: phục vụ cho nhiều người dùng ( cấu trúc Reenter),</a:t>
            </a:r>
          </a:p>
          <a:p>
            <a:pPr eaLnBrk="1" hangingPunct="1">
              <a:defRPr/>
            </a:pPr>
            <a:r>
              <a:rPr lang="en-US" smtClean="0"/>
              <a:t>Khai thác On-Line, RPC,</a:t>
            </a:r>
          </a:p>
          <a:p>
            <a:pPr eaLnBrk="1" hangingPunct="1">
              <a:defRPr/>
            </a:pPr>
            <a:r>
              <a:rPr lang="en-US" smtClean="0"/>
              <a:t>Cách tổ chức chương trình: cấu trúc và đảm bảo cho cấu trúc hoạt động,</a:t>
            </a:r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871421-1AEF-4549-9F25-C456CA43C398}" type="slidenum">
              <a:rPr lang="en-US"/>
              <a:pPr>
                <a:defRPr/>
              </a:pPr>
              <a:t>27</a:t>
            </a:fld>
            <a:endParaRPr lang="en-US"/>
          </a:p>
        </p:txBody>
      </p:sp>
      <p:sp>
        <p:nvSpPr>
          <p:cNvPr id="2344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smtClean="0">
                <a:solidFill>
                  <a:schemeClr val="tx1"/>
                </a:solidFill>
              </a:rPr>
              <a:t>Nhiệm vụ của hệ thống đối với tài nguyên</a:t>
            </a:r>
          </a:p>
        </p:txBody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4533900"/>
          </a:xfrm>
        </p:spPr>
        <p:txBody>
          <a:bodyPr>
            <a:normAutofit fontScale="92500"/>
          </a:bodyPr>
          <a:lstStyle/>
          <a:p>
            <a:pPr eaLnBrk="1" hangingPunct="1">
              <a:defRPr/>
            </a:pPr>
            <a:r>
              <a:rPr lang="en-US" sz="2800" dirty="0" smtClean="0"/>
              <a:t>2 </a:t>
            </a:r>
            <a:r>
              <a:rPr lang="en-US" sz="2800" dirty="0" err="1" smtClean="0"/>
              <a:t>nhiệm</a:t>
            </a:r>
            <a:r>
              <a:rPr lang="en-US" sz="2800" dirty="0" smtClean="0"/>
              <a:t> </a:t>
            </a:r>
            <a:r>
              <a:rPr lang="en-US" sz="2800" dirty="0" err="1" smtClean="0"/>
              <a:t>vụ</a:t>
            </a:r>
            <a:r>
              <a:rPr lang="en-US" sz="2800" dirty="0" smtClean="0"/>
              <a:t> </a:t>
            </a:r>
            <a:r>
              <a:rPr lang="en-US" sz="2800" dirty="0" err="1" smtClean="0"/>
              <a:t>chung</a:t>
            </a:r>
            <a:r>
              <a:rPr lang="en-US" sz="2800" dirty="0" smtClean="0"/>
              <a:t>(</a:t>
            </a:r>
            <a:r>
              <a:rPr lang="en-US" sz="2800" dirty="0" err="1" smtClean="0"/>
              <a:t>không</a:t>
            </a:r>
            <a:r>
              <a:rPr lang="en-US" sz="2800" dirty="0" smtClean="0"/>
              <a:t> </a:t>
            </a:r>
            <a:r>
              <a:rPr lang="en-US" sz="2800" dirty="0" err="1" smtClean="0"/>
              <a:t>phụ</a:t>
            </a:r>
            <a:r>
              <a:rPr lang="en-US" sz="2800" dirty="0" smtClean="0"/>
              <a:t> </a:t>
            </a:r>
            <a:r>
              <a:rPr lang="en-US" sz="2800" dirty="0" err="1" smtClean="0"/>
              <a:t>thuộc</a:t>
            </a:r>
            <a:r>
              <a:rPr lang="en-US" sz="2800" dirty="0" smtClean="0"/>
              <a:t> </a:t>
            </a:r>
            <a:r>
              <a:rPr lang="en-US" sz="2800" dirty="0" err="1" smtClean="0"/>
              <a:t>vào</a:t>
            </a:r>
            <a:r>
              <a:rPr lang="en-US" sz="2800" dirty="0" smtClean="0"/>
              <a:t> </a:t>
            </a:r>
            <a:r>
              <a:rPr lang="en-US" sz="2800" dirty="0" err="1" smtClean="0"/>
              <a:t>loại</a:t>
            </a:r>
            <a:r>
              <a:rPr lang="en-US" sz="2800" dirty="0" smtClean="0"/>
              <a:t> </a:t>
            </a:r>
            <a:r>
              <a:rPr lang="en-US" sz="2800" dirty="0" err="1" smtClean="0"/>
              <a:t>tài</a:t>
            </a:r>
            <a:r>
              <a:rPr lang="en-US" sz="2800" dirty="0" smtClean="0"/>
              <a:t> </a:t>
            </a:r>
            <a:r>
              <a:rPr lang="en-US" sz="2800" dirty="0" err="1" smtClean="0"/>
              <a:t>nguyên</a:t>
            </a:r>
            <a:r>
              <a:rPr lang="en-US" sz="2800" dirty="0" smtClean="0"/>
              <a:t>):</a:t>
            </a:r>
          </a:p>
          <a:p>
            <a:pPr lvl="1" eaLnBrk="1" hangingPunct="1">
              <a:defRPr/>
            </a:pPr>
            <a:r>
              <a:rPr lang="en-US" sz="2400" dirty="0" err="1" smtClean="0"/>
              <a:t>Phân</a:t>
            </a:r>
            <a:r>
              <a:rPr lang="en-US" sz="2400" dirty="0" smtClean="0"/>
              <a:t> </a:t>
            </a:r>
            <a:r>
              <a:rPr lang="en-US" sz="2400" dirty="0" err="1" smtClean="0"/>
              <a:t>phối</a:t>
            </a:r>
            <a:r>
              <a:rPr lang="en-US" sz="2400" dirty="0" smtClean="0"/>
              <a:t> </a:t>
            </a:r>
            <a:r>
              <a:rPr lang="en-US" sz="2400" dirty="0" err="1" smtClean="0"/>
              <a:t>tài</a:t>
            </a:r>
            <a:r>
              <a:rPr lang="en-US" sz="2400" dirty="0" smtClean="0"/>
              <a:t> </a:t>
            </a:r>
            <a:r>
              <a:rPr lang="en-US" sz="2400" dirty="0" err="1" smtClean="0"/>
              <a:t>nguyên</a:t>
            </a:r>
            <a:r>
              <a:rPr lang="en-US" sz="2400" dirty="0" smtClean="0"/>
              <a:t>: Cho </a:t>
            </a:r>
            <a:r>
              <a:rPr lang="en-US" sz="2400" dirty="0" err="1" smtClean="0"/>
              <a:t>ai</a:t>
            </a:r>
            <a:r>
              <a:rPr lang="en-US" sz="2400" dirty="0" smtClean="0"/>
              <a:t>? </a:t>
            </a:r>
            <a:r>
              <a:rPr lang="en-US" sz="2400" dirty="0" err="1" smtClean="0"/>
              <a:t>Khi</a:t>
            </a:r>
            <a:r>
              <a:rPr lang="en-US" sz="2400" dirty="0" smtClean="0"/>
              <a:t> </a:t>
            </a:r>
            <a:r>
              <a:rPr lang="en-US" sz="2400" dirty="0" err="1" smtClean="0"/>
              <a:t>nào</a:t>
            </a:r>
            <a:r>
              <a:rPr lang="en-US" sz="2400" dirty="0" smtClean="0"/>
              <a:t>? </a:t>
            </a:r>
            <a:r>
              <a:rPr lang="en-US" sz="2400" dirty="0" err="1" smtClean="0"/>
              <a:t>Bao</a:t>
            </a:r>
            <a:r>
              <a:rPr lang="en-US" sz="2400" dirty="0" smtClean="0"/>
              <a:t> </a:t>
            </a:r>
            <a:r>
              <a:rPr lang="en-US" sz="2400" dirty="0" err="1" smtClean="0"/>
              <a:t>nhiêu</a:t>
            </a:r>
            <a:r>
              <a:rPr lang="en-US" sz="2400" dirty="0" smtClean="0"/>
              <a:t> (</a:t>
            </a:r>
            <a:r>
              <a:rPr lang="en-US" sz="2400" dirty="0" err="1" smtClean="0"/>
              <a:t>với</a:t>
            </a:r>
            <a:r>
              <a:rPr lang="en-US" sz="2400" dirty="0" smtClean="0"/>
              <a:t> </a:t>
            </a:r>
            <a:r>
              <a:rPr lang="en-US" sz="2400" dirty="0" err="1" smtClean="0"/>
              <a:t>loại</a:t>
            </a:r>
            <a:r>
              <a:rPr lang="en-US" sz="2400" dirty="0" smtClean="0"/>
              <a:t> </a:t>
            </a:r>
            <a:r>
              <a:rPr lang="en-US" sz="2400" dirty="0" err="1" smtClean="0"/>
              <a:t>chia</a:t>
            </a:r>
            <a:r>
              <a:rPr lang="en-US" sz="2400" dirty="0" smtClean="0"/>
              <a:t> </a:t>
            </a:r>
            <a:r>
              <a:rPr lang="en-US" sz="2400" dirty="0" err="1" smtClean="0"/>
              <a:t>sẻ</a:t>
            </a:r>
            <a:r>
              <a:rPr lang="en-US" sz="2400" dirty="0" smtClean="0"/>
              <a:t> </a:t>
            </a:r>
            <a:r>
              <a:rPr lang="en-US" sz="2400" dirty="0" err="1" smtClean="0"/>
              <a:t>được</a:t>
            </a:r>
            <a:r>
              <a:rPr lang="en-US" sz="2400" dirty="0" smtClean="0"/>
              <a:t>)?</a:t>
            </a:r>
          </a:p>
          <a:p>
            <a:pPr lvl="1" eaLnBrk="1" hangingPunct="1">
              <a:defRPr/>
            </a:pPr>
            <a:r>
              <a:rPr lang="en-US" sz="2400" dirty="0" err="1" smtClean="0"/>
              <a:t>Quản</a:t>
            </a:r>
            <a:r>
              <a:rPr lang="en-US" sz="2400" dirty="0" smtClean="0"/>
              <a:t> </a:t>
            </a:r>
            <a:r>
              <a:rPr lang="en-US" sz="2400" dirty="0" err="1" smtClean="0"/>
              <a:t>lý</a:t>
            </a:r>
            <a:r>
              <a:rPr lang="en-US" sz="2400" dirty="0" smtClean="0"/>
              <a:t> </a:t>
            </a:r>
            <a:r>
              <a:rPr lang="en-US" sz="2400" dirty="0" err="1" smtClean="0"/>
              <a:t>trạng</a:t>
            </a:r>
            <a:r>
              <a:rPr lang="en-US" sz="2400" dirty="0" smtClean="0"/>
              <a:t> </a:t>
            </a:r>
            <a:r>
              <a:rPr lang="en-US" sz="2400" dirty="0" err="1" smtClean="0"/>
              <a:t>thái</a:t>
            </a:r>
            <a:r>
              <a:rPr lang="en-US" sz="2400" dirty="0" smtClean="0"/>
              <a:t> </a:t>
            </a:r>
            <a:r>
              <a:rPr lang="en-US" sz="2400" dirty="0" err="1" smtClean="0"/>
              <a:t>tài</a:t>
            </a:r>
            <a:r>
              <a:rPr lang="en-US" sz="2400" dirty="0" smtClean="0"/>
              <a:t> </a:t>
            </a:r>
            <a:r>
              <a:rPr lang="en-US" sz="2400" dirty="0" err="1" smtClean="0"/>
              <a:t>nguyên</a:t>
            </a:r>
            <a:r>
              <a:rPr lang="en-US" sz="2400" dirty="0" smtClean="0"/>
              <a:t>: </a:t>
            </a:r>
            <a:r>
              <a:rPr lang="en-US" sz="2400" dirty="0" err="1" smtClean="0"/>
              <a:t>Còn</a:t>
            </a:r>
            <a:r>
              <a:rPr lang="en-US" sz="2400" dirty="0" smtClean="0"/>
              <a:t> </a:t>
            </a:r>
            <a:r>
              <a:rPr lang="en-US" sz="2400" dirty="0" err="1" smtClean="0"/>
              <a:t>tự</a:t>
            </a:r>
            <a:r>
              <a:rPr lang="en-US" sz="2400" dirty="0" smtClean="0"/>
              <a:t> do hay </a:t>
            </a:r>
            <a:r>
              <a:rPr lang="en-US" sz="2400" dirty="0" err="1" smtClean="0"/>
              <a:t>không</a:t>
            </a:r>
            <a:r>
              <a:rPr lang="en-US" sz="2400" dirty="0" smtClean="0"/>
              <a:t> </a:t>
            </a:r>
            <a:r>
              <a:rPr lang="en-US" sz="2400" dirty="0" err="1" smtClean="0"/>
              <a:t>hoặc</a:t>
            </a:r>
            <a:r>
              <a:rPr lang="en-US" sz="2400" dirty="0" smtClean="0"/>
              <a:t> </a:t>
            </a:r>
            <a:r>
              <a:rPr lang="en-US" sz="2400" dirty="0" err="1" smtClean="0"/>
              <a:t>số</a:t>
            </a:r>
            <a:r>
              <a:rPr lang="en-US" sz="2400" dirty="0" smtClean="0"/>
              <a:t> </a:t>
            </a:r>
            <a:r>
              <a:rPr lang="en-US" sz="2400" dirty="0" err="1" smtClean="0"/>
              <a:t>lượng</a:t>
            </a:r>
            <a:r>
              <a:rPr lang="en-US" sz="2400" dirty="0" smtClean="0"/>
              <a:t> </a:t>
            </a:r>
            <a:r>
              <a:rPr lang="en-US" sz="2400" dirty="0" err="1" smtClean="0"/>
              <a:t>còn</a:t>
            </a:r>
            <a:r>
              <a:rPr lang="en-US" sz="2400" dirty="0" smtClean="0"/>
              <a:t> </a:t>
            </a:r>
            <a:r>
              <a:rPr lang="en-US" sz="2400" dirty="0" err="1" smtClean="0"/>
              <a:t>tự</a:t>
            </a:r>
            <a:r>
              <a:rPr lang="en-US" sz="2400" dirty="0" smtClean="0"/>
              <a:t> do?</a:t>
            </a:r>
          </a:p>
          <a:p>
            <a:pPr marL="342900" lvl="1" indent="-342900">
              <a:buFont typeface="Arial" pitchFamily="34" charset="0"/>
              <a:buChar char="•"/>
              <a:defRPr/>
            </a:pPr>
            <a:r>
              <a:rPr lang="en-US" sz="2800" dirty="0" err="1" smtClean="0"/>
              <a:t>Tồn</a:t>
            </a:r>
            <a:r>
              <a:rPr lang="en-US" sz="2800" dirty="0" smtClean="0"/>
              <a:t> </a:t>
            </a:r>
            <a:r>
              <a:rPr lang="en-US" sz="2800" dirty="0" err="1" smtClean="0"/>
              <a:t>tại</a:t>
            </a:r>
            <a:r>
              <a:rPr lang="en-US" sz="2800" dirty="0" smtClean="0"/>
              <a:t> </a:t>
            </a:r>
            <a:r>
              <a:rPr lang="en-US" sz="2800" dirty="0" err="1" smtClean="0"/>
              <a:t>nhiều</a:t>
            </a:r>
            <a:r>
              <a:rPr lang="en-US" sz="2800" dirty="0" smtClean="0"/>
              <a:t> </a:t>
            </a:r>
            <a:r>
              <a:rPr lang="en-US" sz="2800" dirty="0" err="1" smtClean="0"/>
              <a:t>giải</a:t>
            </a:r>
            <a:r>
              <a:rPr lang="en-US" sz="2800" dirty="0" smtClean="0"/>
              <a:t> </a:t>
            </a:r>
            <a:r>
              <a:rPr lang="en-US" sz="2800" dirty="0" err="1" smtClean="0"/>
              <a:t>thuật</a:t>
            </a:r>
            <a:r>
              <a:rPr lang="en-US" sz="2800" dirty="0" smtClean="0"/>
              <a:t> </a:t>
            </a:r>
            <a:r>
              <a:rPr lang="en-US" sz="2800" dirty="0" smtClean="0">
                <a:sym typeface="Wingdings 3" pitchFamily="18" charset="2"/>
              </a:rPr>
              <a:t> </a:t>
            </a:r>
            <a:r>
              <a:rPr lang="en-US" sz="2800" dirty="0" err="1" smtClean="0">
                <a:sym typeface="Wingdings 3" pitchFamily="18" charset="2"/>
              </a:rPr>
              <a:t>Loại</a:t>
            </a:r>
            <a:r>
              <a:rPr lang="en-US" sz="2800" dirty="0" smtClean="0">
                <a:sym typeface="Wingdings 3" pitchFamily="18" charset="2"/>
              </a:rPr>
              <a:t> </a:t>
            </a:r>
            <a:r>
              <a:rPr lang="en-US" sz="2800" dirty="0" err="1" smtClean="0">
                <a:sym typeface="Wingdings 3" pitchFamily="18" charset="2"/>
              </a:rPr>
              <a:t>hệ</a:t>
            </a:r>
            <a:r>
              <a:rPr lang="en-US" sz="2800" dirty="0" smtClean="0">
                <a:sym typeface="Wingdings 3" pitchFamily="18" charset="2"/>
              </a:rPr>
              <a:t> </a:t>
            </a:r>
            <a:r>
              <a:rPr lang="en-US" sz="2800" dirty="0" err="1" smtClean="0">
                <a:sym typeface="Wingdings 3" pitchFamily="18" charset="2"/>
              </a:rPr>
              <a:t>thống</a:t>
            </a:r>
            <a:r>
              <a:rPr lang="en-US" sz="2800" dirty="0" smtClean="0">
                <a:sym typeface="Wingdings 3" pitchFamily="18" charset="2"/>
              </a:rPr>
              <a:t>:</a:t>
            </a:r>
          </a:p>
          <a:p>
            <a:pPr lvl="1">
              <a:defRPr/>
            </a:pPr>
            <a:r>
              <a:rPr lang="en-US" dirty="0" err="1" smtClean="0">
                <a:sym typeface="Wingdings 3" pitchFamily="18" charset="2"/>
              </a:rPr>
              <a:t>Xử</a:t>
            </a:r>
            <a:r>
              <a:rPr lang="en-US" dirty="0" smtClean="0">
                <a:sym typeface="Wingdings 3" pitchFamily="18" charset="2"/>
              </a:rPr>
              <a:t> </a:t>
            </a:r>
            <a:r>
              <a:rPr lang="en-US" dirty="0" err="1" smtClean="0">
                <a:sym typeface="Wingdings 3" pitchFamily="18" charset="2"/>
              </a:rPr>
              <a:t>lý</a:t>
            </a:r>
            <a:r>
              <a:rPr lang="en-US" dirty="0" smtClean="0">
                <a:sym typeface="Wingdings 3" pitchFamily="18" charset="2"/>
              </a:rPr>
              <a:t> </a:t>
            </a:r>
            <a:r>
              <a:rPr lang="en-US" dirty="0" err="1" smtClean="0">
                <a:sym typeface="Wingdings 3" pitchFamily="18" charset="2"/>
              </a:rPr>
              <a:t>theo</a:t>
            </a:r>
            <a:r>
              <a:rPr lang="en-US" dirty="0" smtClean="0">
                <a:sym typeface="Wingdings 3" pitchFamily="18" charset="2"/>
              </a:rPr>
              <a:t> </a:t>
            </a:r>
            <a:r>
              <a:rPr lang="en-US" dirty="0" err="1" smtClean="0">
                <a:sym typeface="Wingdings 3" pitchFamily="18" charset="2"/>
              </a:rPr>
              <a:t>lô</a:t>
            </a:r>
            <a:r>
              <a:rPr lang="en-US" dirty="0" smtClean="0">
                <a:sym typeface="Wingdings 3" pitchFamily="18" charset="2"/>
              </a:rPr>
              <a:t>,</a:t>
            </a:r>
          </a:p>
          <a:p>
            <a:pPr lvl="1">
              <a:defRPr/>
            </a:pPr>
            <a:r>
              <a:rPr lang="en-US" dirty="0" err="1" smtClean="0">
                <a:sym typeface="Wingdings 3" pitchFamily="18" charset="2"/>
              </a:rPr>
              <a:t>Phân</a:t>
            </a:r>
            <a:r>
              <a:rPr lang="en-US" dirty="0" smtClean="0">
                <a:sym typeface="Wingdings 3" pitchFamily="18" charset="2"/>
              </a:rPr>
              <a:t> </a:t>
            </a:r>
            <a:r>
              <a:rPr lang="en-US" dirty="0" err="1" smtClean="0">
                <a:sym typeface="Wingdings 3" pitchFamily="18" charset="2"/>
              </a:rPr>
              <a:t>chia</a:t>
            </a:r>
            <a:r>
              <a:rPr lang="en-US" dirty="0" smtClean="0">
                <a:sym typeface="Wingdings 3" pitchFamily="18" charset="2"/>
              </a:rPr>
              <a:t> </a:t>
            </a:r>
            <a:r>
              <a:rPr lang="en-US" dirty="0" err="1" smtClean="0">
                <a:sym typeface="Wingdings 3" pitchFamily="18" charset="2"/>
              </a:rPr>
              <a:t>thời</a:t>
            </a:r>
            <a:r>
              <a:rPr lang="en-US" dirty="0" smtClean="0">
                <a:sym typeface="Wingdings 3" pitchFamily="18" charset="2"/>
              </a:rPr>
              <a:t> </a:t>
            </a:r>
            <a:r>
              <a:rPr lang="en-US" dirty="0" err="1" smtClean="0">
                <a:sym typeface="Wingdings 3" pitchFamily="18" charset="2"/>
              </a:rPr>
              <a:t>gian</a:t>
            </a:r>
            <a:r>
              <a:rPr lang="en-US" dirty="0" smtClean="0">
                <a:sym typeface="Wingdings 3" pitchFamily="18" charset="2"/>
              </a:rPr>
              <a:t>,</a:t>
            </a:r>
          </a:p>
          <a:p>
            <a:pPr lvl="1">
              <a:defRPr/>
            </a:pPr>
            <a:r>
              <a:rPr lang="en-US" dirty="0" err="1" smtClean="0">
                <a:sym typeface="Wingdings 3" pitchFamily="18" charset="2"/>
              </a:rPr>
              <a:t>Thời</a:t>
            </a:r>
            <a:r>
              <a:rPr lang="en-US" dirty="0" smtClean="0">
                <a:sym typeface="Wingdings 3" pitchFamily="18" charset="2"/>
              </a:rPr>
              <a:t> </a:t>
            </a:r>
            <a:r>
              <a:rPr lang="en-US" dirty="0" err="1" smtClean="0">
                <a:sym typeface="Wingdings 3" pitchFamily="18" charset="2"/>
              </a:rPr>
              <a:t>gian</a:t>
            </a:r>
            <a:r>
              <a:rPr lang="en-US" dirty="0" smtClean="0">
                <a:sym typeface="Wingdings 3" pitchFamily="18" charset="2"/>
              </a:rPr>
              <a:t> </a:t>
            </a:r>
            <a:r>
              <a:rPr lang="en-US" dirty="0" err="1" smtClean="0">
                <a:sym typeface="Wingdings 3" pitchFamily="18" charset="2"/>
              </a:rPr>
              <a:t>thực</a:t>
            </a:r>
            <a:r>
              <a:rPr lang="en-US" dirty="0" smtClean="0">
                <a:sym typeface="Wingdings 3" pitchFamily="18" charset="2"/>
              </a:rPr>
              <a:t>.</a:t>
            </a:r>
            <a:endParaRPr lang="en-US" sz="2800" dirty="0" smtClean="0">
              <a:sym typeface="Wingdings 3" pitchFamily="18" charset="2"/>
            </a:endParaRPr>
          </a:p>
          <a:p>
            <a:pPr marL="342900" lvl="1" indent="-342900">
              <a:buFont typeface="Arial" pitchFamily="34" charset="0"/>
              <a:buChar char="•"/>
              <a:defRPr/>
            </a:pPr>
            <a:r>
              <a:rPr lang="en-US" dirty="0" err="1" smtClean="0">
                <a:sym typeface="Wingdings 3" pitchFamily="18" charset="2"/>
              </a:rPr>
              <a:t>Phân</a:t>
            </a:r>
            <a:r>
              <a:rPr lang="en-US" dirty="0" smtClean="0">
                <a:sym typeface="Wingdings 3" pitchFamily="18" charset="2"/>
              </a:rPr>
              <a:t> </a:t>
            </a:r>
            <a:r>
              <a:rPr lang="en-US" dirty="0" err="1" smtClean="0">
                <a:sym typeface="Wingdings 3" pitchFamily="18" charset="2"/>
              </a:rPr>
              <a:t>loại</a:t>
            </a:r>
            <a:r>
              <a:rPr lang="en-US" dirty="0" smtClean="0">
                <a:sym typeface="Wingdings 3" pitchFamily="18" charset="2"/>
              </a:rPr>
              <a:t>: TN </a:t>
            </a:r>
            <a:r>
              <a:rPr lang="en-US" dirty="0" err="1" smtClean="0">
                <a:sym typeface="Wingdings 3" pitchFamily="18" charset="2"/>
              </a:rPr>
              <a:t>hữu</a:t>
            </a:r>
            <a:r>
              <a:rPr lang="en-US" dirty="0" smtClean="0">
                <a:sym typeface="Wingdings 3" pitchFamily="18" charset="2"/>
              </a:rPr>
              <a:t> </a:t>
            </a:r>
            <a:r>
              <a:rPr lang="en-US" dirty="0" err="1" smtClean="0">
                <a:sym typeface="Wingdings 3" pitchFamily="18" charset="2"/>
              </a:rPr>
              <a:t>hạn</a:t>
            </a:r>
            <a:r>
              <a:rPr lang="en-US" dirty="0" smtClean="0">
                <a:sym typeface="Wingdings 3" pitchFamily="18" charset="2"/>
              </a:rPr>
              <a:t> </a:t>
            </a:r>
            <a:r>
              <a:rPr lang="en-US" dirty="0" err="1" smtClean="0">
                <a:sym typeface="Wingdings 3" pitchFamily="18" charset="2"/>
              </a:rPr>
              <a:t>và</a:t>
            </a:r>
            <a:r>
              <a:rPr lang="en-US" dirty="0" smtClean="0">
                <a:sym typeface="Wingdings 3" pitchFamily="18" charset="2"/>
              </a:rPr>
              <a:t> </a:t>
            </a:r>
            <a:r>
              <a:rPr lang="en-US" dirty="0" err="1" smtClean="0">
                <a:sym typeface="Wingdings 3" pitchFamily="18" charset="2"/>
              </a:rPr>
              <a:t>vô</a:t>
            </a:r>
            <a:r>
              <a:rPr lang="en-US" dirty="0" smtClean="0">
                <a:sym typeface="Wingdings 3" pitchFamily="18" charset="2"/>
              </a:rPr>
              <a:t> </a:t>
            </a:r>
            <a:r>
              <a:rPr lang="en-US" dirty="0" err="1" smtClean="0">
                <a:sym typeface="Wingdings 3" pitchFamily="18" charset="2"/>
              </a:rPr>
              <a:t>hạn</a:t>
            </a:r>
            <a:r>
              <a:rPr lang="en-US" dirty="0" smtClean="0">
                <a:sym typeface="Wingdings 3" pitchFamily="18" charset="2"/>
              </a:rPr>
              <a:t> </a:t>
            </a:r>
            <a:r>
              <a:rPr lang="en-US" dirty="0" err="1" smtClean="0">
                <a:sym typeface="Wingdings 3" pitchFamily="18" charset="2"/>
              </a:rPr>
              <a:t>khả</a:t>
            </a:r>
            <a:r>
              <a:rPr lang="en-US" dirty="0" smtClean="0">
                <a:sym typeface="Wingdings 3" pitchFamily="18" charset="2"/>
              </a:rPr>
              <a:t> </a:t>
            </a:r>
            <a:r>
              <a:rPr lang="en-US" dirty="0" err="1" smtClean="0">
                <a:sym typeface="Wingdings 3" pitchFamily="18" charset="2"/>
              </a:rPr>
              <a:t>năng</a:t>
            </a:r>
            <a:r>
              <a:rPr lang="en-US" dirty="0" smtClean="0">
                <a:sym typeface="Wingdings 3" pitchFamily="18" charset="2"/>
              </a:rPr>
              <a:t> </a:t>
            </a:r>
            <a:r>
              <a:rPr lang="en-US" dirty="0" err="1" smtClean="0">
                <a:sym typeface="Wingdings 3" pitchFamily="18" charset="2"/>
              </a:rPr>
              <a:t>phục</a:t>
            </a:r>
            <a:r>
              <a:rPr lang="en-US" dirty="0" smtClean="0">
                <a:sym typeface="Wingdings 3" pitchFamily="18" charset="2"/>
              </a:rPr>
              <a:t> </a:t>
            </a:r>
            <a:r>
              <a:rPr lang="en-US" dirty="0" err="1" smtClean="0">
                <a:sym typeface="Wingdings 3" pitchFamily="18" charset="2"/>
              </a:rPr>
              <a:t>vụ</a:t>
            </a:r>
            <a:endParaRPr lang="en-US" sz="2800" dirty="0" smtClean="0">
              <a:sym typeface="Wingdings 3" pitchFamily="18" charset="2"/>
            </a:endParaRPr>
          </a:p>
          <a:p>
            <a:pPr eaLnBrk="1" hangingPunct="1">
              <a:buNone/>
              <a:defRPr/>
            </a:pPr>
            <a:endParaRPr lang="en-US" sz="2800" dirty="0" smtClean="0">
              <a:sym typeface="Wingdings 3" pitchFamily="18" charset="2"/>
            </a:endParaRPr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077A60-9C3E-430A-A430-C7688AA3BAD3}" type="slidenum">
              <a:rPr lang="en-US"/>
              <a:pPr>
                <a:defRPr/>
              </a:pPr>
              <a:t>28</a:t>
            </a:fld>
            <a:endParaRPr lang="en-US"/>
          </a:p>
        </p:txBody>
      </p:sp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dirty="0" smtClean="0"/>
              <a:t>1.3 - ĐỊNH NGHĨA HỆ ĐIỀU HÀNH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góc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sát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đánh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,</a:t>
            </a:r>
          </a:p>
          <a:p>
            <a:pPr eaLnBrk="1" hangingPunct="1">
              <a:defRPr/>
            </a:pP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, </a:t>
            </a:r>
            <a:r>
              <a:rPr lang="en-US" dirty="0" err="1" smtClean="0"/>
              <a:t>đòi</a:t>
            </a:r>
            <a:r>
              <a:rPr lang="en-US" dirty="0" smtClean="0"/>
              <a:t> </a:t>
            </a:r>
            <a:r>
              <a:rPr lang="en-US" dirty="0" err="1" smtClean="0"/>
              <a:t>hỏi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 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OS,</a:t>
            </a:r>
          </a:p>
          <a:p>
            <a:pPr eaLnBrk="1" hangingPunct="1">
              <a:defRPr/>
            </a:pPr>
            <a:r>
              <a:rPr lang="en-US" dirty="0" err="1" smtClean="0"/>
              <a:t>Xét</a:t>
            </a:r>
            <a:r>
              <a:rPr lang="en-US" dirty="0" smtClean="0"/>
              <a:t> 4 </a:t>
            </a:r>
            <a:r>
              <a:rPr lang="en-US" dirty="0" err="1" smtClean="0"/>
              <a:t>góc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:</a:t>
            </a:r>
          </a:p>
          <a:p>
            <a:pPr lvl="1" eaLnBrk="1" hangingPunct="1">
              <a:defRPr/>
            </a:pP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,</a:t>
            </a:r>
          </a:p>
          <a:p>
            <a:pPr lvl="1" eaLnBrk="1" hangingPunct="1">
              <a:defRPr/>
            </a:pP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,</a:t>
            </a:r>
          </a:p>
          <a:p>
            <a:pPr lvl="1" eaLnBrk="1" hangingPunct="1">
              <a:defRPr/>
            </a:pP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nhà</a:t>
            </a:r>
            <a:r>
              <a:rPr lang="en-US" dirty="0" smtClean="0"/>
              <a:t> </a:t>
            </a:r>
            <a:r>
              <a:rPr lang="en-US" dirty="0" err="1" smtClean="0"/>
              <a:t>kỹ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,</a:t>
            </a:r>
          </a:p>
          <a:p>
            <a:pPr lvl="1" eaLnBrk="1" hangingPunct="1">
              <a:defRPr/>
            </a:pP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.</a:t>
            </a:r>
          </a:p>
          <a:p>
            <a:pPr eaLnBrk="1" hangingPunct="1">
              <a:defRPr/>
            </a:pPr>
            <a:endParaRPr lang="en-US" dirty="0" smtClean="0"/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FE5E507-E3CD-42ED-A128-B0B2C1AF84FB}" type="slidenum">
              <a:rPr lang="en-US"/>
              <a:pPr>
                <a:defRPr/>
              </a:pPr>
              <a:t>29</a:t>
            </a:fld>
            <a:endParaRPr lang="en-US"/>
          </a:p>
        </p:txBody>
      </p:sp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ĐỊNH NGHĨA HỆ ĐIỀU HÀNH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: </a:t>
            </a:r>
            <a:r>
              <a:rPr lang="en-US" dirty="0" err="1" smtClean="0"/>
              <a:t>Thuận</a:t>
            </a:r>
            <a:r>
              <a:rPr lang="en-US" dirty="0" smtClean="0"/>
              <a:t> </a:t>
            </a:r>
            <a:r>
              <a:rPr lang="en-US" dirty="0" err="1" smtClean="0"/>
              <a:t>tiện</a:t>
            </a:r>
            <a:r>
              <a:rPr lang="en-US" dirty="0" smtClean="0"/>
              <a:t>,</a:t>
            </a:r>
          </a:p>
          <a:p>
            <a:pPr eaLnBrk="1" hangingPunct="1">
              <a:defRPr/>
            </a:pP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: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chặt</a:t>
            </a:r>
            <a:r>
              <a:rPr lang="en-US" dirty="0" smtClean="0"/>
              <a:t> </a:t>
            </a:r>
            <a:r>
              <a:rPr lang="en-US" dirty="0" err="1" smtClean="0"/>
              <a:t>chẽ</a:t>
            </a:r>
            <a:r>
              <a:rPr lang="en-US" dirty="0" smtClean="0"/>
              <a:t>,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thác</a:t>
            </a:r>
            <a:r>
              <a:rPr lang="en-US" dirty="0" smtClean="0"/>
              <a:t> </a:t>
            </a:r>
            <a:r>
              <a:rPr lang="en-US" dirty="0" err="1" smtClean="0"/>
              <a:t>tối</a:t>
            </a:r>
            <a:r>
              <a:rPr lang="en-US" dirty="0" smtClean="0"/>
              <a:t> </a:t>
            </a:r>
            <a:r>
              <a:rPr lang="en-US" dirty="0" err="1" smtClean="0"/>
              <a:t>ưu</a:t>
            </a:r>
            <a:r>
              <a:rPr lang="en-US" dirty="0" smtClean="0"/>
              <a:t>,</a:t>
            </a:r>
          </a:p>
          <a:p>
            <a:pPr eaLnBrk="1" hangingPunct="1">
              <a:defRPr/>
            </a:pPr>
            <a:r>
              <a:rPr lang="en-US" dirty="0" err="1" smtClean="0"/>
              <a:t>Nhà</a:t>
            </a:r>
            <a:r>
              <a:rPr lang="en-US" dirty="0" smtClean="0"/>
              <a:t> </a:t>
            </a:r>
            <a:r>
              <a:rPr lang="en-US" dirty="0" err="1" smtClean="0"/>
              <a:t>kỹ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:</a:t>
            </a:r>
          </a:p>
          <a:p>
            <a:pPr eaLnBrk="1" hangingPunct="1">
              <a:defRPr/>
            </a:pPr>
            <a:endParaRPr lang="en-US" dirty="0" smtClean="0"/>
          </a:p>
        </p:txBody>
      </p:sp>
      <p:pic>
        <p:nvPicPr>
          <p:cNvPr id="32773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2286000"/>
            <a:ext cx="7239000" cy="476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78CB79-8AE4-4B58-81E0-B4BAEBD88F9C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819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MỤC ĐÍCH – YÊU CẦU</a:t>
            </a:r>
          </a:p>
        </p:txBody>
      </p:sp>
      <p:sp>
        <p:nvSpPr>
          <p:cNvPr id="8195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Mang yếu tố </a:t>
            </a:r>
            <a:r>
              <a:rPr lang="en-US" b="1" i="1" smtClean="0">
                <a:solidFill>
                  <a:schemeClr val="hlink"/>
                </a:solidFill>
              </a:rPr>
              <a:t>chuyên đề</a:t>
            </a:r>
            <a:r>
              <a:rPr lang="en-US" smtClean="0"/>
              <a:t>:</a:t>
            </a:r>
          </a:p>
          <a:p>
            <a:pPr lvl="1" eaLnBrk="1" hangingPunct="1">
              <a:defRPr/>
            </a:pPr>
            <a:r>
              <a:rPr lang="en-US" smtClean="0"/>
              <a:t>Minh hoạ cho các v/đ lý thuyết,</a:t>
            </a:r>
          </a:p>
          <a:p>
            <a:pPr lvl="1" eaLnBrk="1" hangingPunct="1">
              <a:defRPr/>
            </a:pPr>
            <a:r>
              <a:rPr lang="en-US" smtClean="0"/>
              <a:t>Khoảng cách giữa và thực tế công nghệ ở Tin học nói chung và HĐH nói riêng gần như bằng 0.</a:t>
            </a:r>
          </a:p>
          <a:p>
            <a:pPr eaLnBrk="1" hangingPunct="1">
              <a:defRPr/>
            </a:pPr>
            <a:r>
              <a:rPr lang="en-US" smtClean="0"/>
              <a:t>Như vậy: đây là một giáo trình khó, khá nặng nề.</a:t>
            </a:r>
          </a:p>
        </p:txBody>
      </p:sp>
      <p:pic>
        <p:nvPicPr>
          <p:cNvPr id="8196" name="Picture 4">
            <a:hlinkClick r:id="" action="ppaction://media"/>
          </p:cNvPr>
          <p:cNvPicPr>
            <a:picLocks noRot="1" noChangeAspect="1" noChangeArrowheads="1"/>
          </p:cNvPicPr>
          <p:nvPr>
            <a:wavAudioFile r:embed="rId1" name="~PP1194.WAV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8696325" y="64103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wheel spokes="2"/>
    <p:sndAc>
      <p:stSnd>
        <p:snd r:embed="rId3" name="suction.wav" builtIn="1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819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showWhenStopped="0"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196"/>
                </p:tgtEl>
              </p:cMediaNode>
            </p:audio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8179CB-9356-4845-A338-D05F01F0C93F}" type="slidenum">
              <a:rPr lang="en-US"/>
              <a:pPr>
                <a:defRPr/>
              </a:pPr>
              <a:t>30</a:t>
            </a:fld>
            <a:endParaRPr lang="en-US"/>
          </a:p>
        </p:txBody>
      </p:sp>
      <p:sp>
        <p:nvSpPr>
          <p:cNvPr id="4813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 </a:t>
            </a:r>
          </a:p>
        </p:txBody>
      </p:sp>
      <p:pic>
        <p:nvPicPr>
          <p:cNvPr id="33796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0"/>
            <a:ext cx="4873625" cy="3160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8134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3505200"/>
            <a:ext cx="7010400" cy="2360613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50000">
                <a:srgbClr val="FFFFCC"/>
              </a:gs>
              <a:gs pos="100000">
                <a:schemeClr val="accent2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</p:pic>
      <p:pic>
        <p:nvPicPr>
          <p:cNvPr id="33798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62600" y="1066800"/>
            <a:ext cx="35814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A95AA5-E992-4EF3-9A34-868297148FE7}" type="slidenum">
              <a:rPr lang="en-US"/>
              <a:pPr>
                <a:defRPr/>
              </a:pPr>
              <a:t>31</a:t>
            </a:fld>
            <a:endParaRPr lang="en-US"/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Người Lập trình hệ thống</a:t>
            </a:r>
          </a:p>
        </p:txBody>
      </p:sp>
      <p:pic>
        <p:nvPicPr>
          <p:cNvPr id="59396" name="Picture 4">
            <a:hlinkClick r:id="" action="ppaction://noaction" highlightClick="1">
              <a:snd r:embed="rId2" name="arrow.wav" builtIn="1"/>
            </a:hlinkClick>
            <a:hlinkHover r:id="" action="ppaction://noaction" highlightClick="1">
              <a:snd r:embed="rId2" name="arrow.wav" builtIn="1"/>
            </a:hlinkHover>
          </p:cNvPr>
          <p:cNvPicPr>
            <a:picLocks noGrp="1" noChangeAspect="1" noChangeArrowheads="1"/>
          </p:cNvPicPr>
          <p:nvPr>
            <p:ph type="body" idx="4294967295"/>
          </p:nvPr>
        </p:nvPicPr>
        <p:blipFill>
          <a:blip r:embed="rId3"/>
          <a:srcRect/>
          <a:stretch>
            <a:fillRect/>
          </a:stretch>
        </p:blipFill>
        <p:spPr>
          <a:xfrm>
            <a:off x="1600200" y="1219200"/>
            <a:ext cx="4926013" cy="5638800"/>
          </a:xfrm>
          <a:gradFill rotWithShape="0">
            <a:gsLst>
              <a:gs pos="0">
                <a:schemeClr val="accent1"/>
              </a:gs>
              <a:gs pos="50000">
                <a:schemeClr val="bg1"/>
              </a:gs>
              <a:gs pos="100000">
                <a:schemeClr val="accent1"/>
              </a:gs>
            </a:gsLst>
            <a:lin ang="5400000" scaled="1"/>
          </a:gradFill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68" decel="100000"/>
                                        <p:tgtEl>
                                          <p:spTgt spid="5939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" dur="768" decel="100000"/>
                                        <p:tgtEl>
                                          <p:spTgt spid="59394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9" dur="1230" accel="100000" fill="hold">
                                          <p:stCondLst>
                                            <p:cond delay="768"/>
                                          </p:stCondLst>
                                        </p:cTn>
                                        <p:tgtEl>
                                          <p:spTgt spid="59394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0" dur="768" fill="hold"/>
                                        <p:tgtEl>
                                          <p:spTgt spid="593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1" dur="1230" accel="100000" fill="hold">
                                          <p:stCondLst>
                                            <p:cond delay="768"/>
                                          </p:stCondLst>
                                        </p:cTn>
                                        <p:tgtEl>
                                          <p:spTgt spid="593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768" fill="hold"/>
                                        <p:tgtEl>
                                          <p:spTgt spid="593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3" dur="1230" accel="100000" fill="hold">
                                          <p:stCondLst>
                                            <p:cond delay="768"/>
                                          </p:stCondLst>
                                        </p:cTn>
                                        <p:tgtEl>
                                          <p:spTgt spid="593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93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93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9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4026A6-357F-4D00-B4AC-3E3D5A5D5E81}" type="slidenum">
              <a:rPr lang="en-US"/>
              <a:pPr>
                <a:defRPr/>
              </a:pPr>
              <a:t>32</a:t>
            </a:fld>
            <a:endParaRPr lang="en-US"/>
          </a:p>
        </p:txBody>
      </p:sp>
      <p:sp>
        <p:nvSpPr>
          <p:cNvPr id="61445" name="Rectangle 5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407987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endParaRPr lang="vi-VN" sz="4000" smtClean="0"/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57200" y="609600"/>
            <a:ext cx="8229600" cy="552132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thoại</a:t>
            </a:r>
            <a:r>
              <a:rPr lang="en-US" dirty="0" smtClean="0"/>
              <a:t>: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i="1" dirty="0" err="1" smtClean="0">
                <a:solidFill>
                  <a:srgbClr val="00FFFF"/>
                </a:solidFill>
              </a:rPr>
              <a:t>gọn</a:t>
            </a:r>
            <a:r>
              <a:rPr lang="en-US" i="1" dirty="0" smtClean="0">
                <a:solidFill>
                  <a:srgbClr val="00FFFF"/>
                </a:solidFill>
              </a:rPr>
              <a:t> </a:t>
            </a:r>
            <a:r>
              <a:rPr lang="en-US" i="1" dirty="0" err="1" smtClean="0">
                <a:solidFill>
                  <a:srgbClr val="00FFFF"/>
                </a:solidFill>
              </a:rPr>
              <a:t>nhẹ</a:t>
            </a:r>
            <a:r>
              <a:rPr lang="en-US" dirty="0" smtClean="0"/>
              <a:t> + </a:t>
            </a:r>
            <a:r>
              <a:rPr lang="en-US" i="1" dirty="0" err="1" smtClean="0">
                <a:solidFill>
                  <a:srgbClr val="00FFFF"/>
                </a:solidFill>
              </a:rPr>
              <a:t>linh</a:t>
            </a:r>
            <a:r>
              <a:rPr lang="en-US" dirty="0" smtClean="0"/>
              <a:t> </a:t>
            </a:r>
            <a:r>
              <a:rPr lang="en-US" i="1" dirty="0" err="1" smtClean="0">
                <a:solidFill>
                  <a:srgbClr val="00FFFF"/>
                </a:solidFill>
              </a:rPr>
              <a:t>hoạt</a:t>
            </a:r>
            <a:r>
              <a:rPr lang="en-US" dirty="0" smtClean="0"/>
              <a:t>,</a:t>
            </a:r>
          </a:p>
          <a:p>
            <a:pPr eaLnBrk="1" hangingPunct="1">
              <a:defRPr/>
            </a:pP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thoại</a:t>
            </a:r>
            <a:r>
              <a:rPr lang="en-US" dirty="0" smtClean="0"/>
              <a:t> </a:t>
            </a:r>
            <a:r>
              <a:rPr lang="en-US" dirty="0" smtClean="0">
                <a:sym typeface="Wingdings 3" pitchFamily="18" charset="2"/>
              </a:rPr>
              <a:t> </a:t>
            </a:r>
            <a:r>
              <a:rPr lang="en-US" dirty="0" smtClean="0">
                <a:sym typeface="Symbol" pitchFamily="18" charset="2"/>
              </a:rPr>
              <a:t> </a:t>
            </a:r>
            <a:r>
              <a:rPr lang="en-US" i="1" dirty="0" err="1" smtClean="0">
                <a:solidFill>
                  <a:srgbClr val="00FFFF"/>
                </a:solidFill>
                <a:sym typeface="Symbol" pitchFamily="18" charset="2"/>
              </a:rPr>
              <a:t>ngôn</a:t>
            </a:r>
            <a:r>
              <a:rPr lang="en-US" i="1" dirty="0" smtClean="0">
                <a:solidFill>
                  <a:srgbClr val="00FFFF"/>
                </a:solidFill>
                <a:sym typeface="Symbol" pitchFamily="18" charset="2"/>
              </a:rPr>
              <a:t> </a:t>
            </a:r>
            <a:r>
              <a:rPr lang="en-US" i="1" dirty="0" err="1" smtClean="0">
                <a:solidFill>
                  <a:srgbClr val="00FFFF"/>
                </a:solidFill>
                <a:sym typeface="Symbol" pitchFamily="18" charset="2"/>
              </a:rPr>
              <a:t>ngữ</a:t>
            </a:r>
            <a:r>
              <a:rPr lang="en-US" i="1" dirty="0" smtClean="0">
                <a:solidFill>
                  <a:srgbClr val="00FFFF"/>
                </a:solidFill>
                <a:sym typeface="Symbol" pitchFamily="18" charset="2"/>
              </a:rPr>
              <a:t> </a:t>
            </a:r>
            <a:r>
              <a:rPr lang="en-US" i="1" dirty="0" err="1" smtClean="0">
                <a:solidFill>
                  <a:srgbClr val="00FFFF"/>
                </a:solidFill>
                <a:sym typeface="Symbol" pitchFamily="18" charset="2"/>
              </a:rPr>
              <a:t>đối</a:t>
            </a:r>
            <a:r>
              <a:rPr lang="en-US" i="1" dirty="0" smtClean="0">
                <a:solidFill>
                  <a:srgbClr val="00FFFF"/>
                </a:solidFill>
                <a:sym typeface="Symbol" pitchFamily="18" charset="2"/>
              </a:rPr>
              <a:t> </a:t>
            </a:r>
            <a:r>
              <a:rPr lang="en-US" i="1" dirty="0" err="1" smtClean="0">
                <a:solidFill>
                  <a:srgbClr val="00FFFF"/>
                </a:solidFill>
                <a:sym typeface="Symbol" pitchFamily="18" charset="2"/>
              </a:rPr>
              <a:t>thoại</a:t>
            </a:r>
            <a:r>
              <a:rPr lang="en-US" dirty="0" smtClean="0">
                <a:sym typeface="Symbol" pitchFamily="18" charset="2"/>
              </a:rPr>
              <a:t> (</a:t>
            </a:r>
            <a:r>
              <a:rPr lang="en-US" dirty="0" err="1" smtClean="0">
                <a:sym typeface="Symbol" pitchFamily="18" charset="2"/>
              </a:rPr>
              <a:t>bằng</a:t>
            </a:r>
            <a:r>
              <a:rPr lang="en-US" dirty="0" smtClean="0">
                <a:sym typeface="Symbol" pitchFamily="18" charset="2"/>
              </a:rPr>
              <a:t> </a:t>
            </a:r>
            <a:r>
              <a:rPr lang="en-US" dirty="0" err="1" smtClean="0">
                <a:sym typeface="Symbol" pitchFamily="18" charset="2"/>
              </a:rPr>
              <a:t>lời</a:t>
            </a:r>
            <a:r>
              <a:rPr lang="en-US" dirty="0" smtClean="0">
                <a:sym typeface="Symbol" pitchFamily="18" charset="2"/>
              </a:rPr>
              <a:t> </a:t>
            </a:r>
            <a:r>
              <a:rPr lang="en-US" dirty="0" err="1" smtClean="0">
                <a:sym typeface="Symbol" pitchFamily="18" charset="2"/>
              </a:rPr>
              <a:t>hoặc</a:t>
            </a:r>
            <a:r>
              <a:rPr lang="en-US" dirty="0" smtClean="0">
                <a:sym typeface="Symbol" pitchFamily="18" charset="2"/>
              </a:rPr>
              <a:t> </a:t>
            </a:r>
            <a:r>
              <a:rPr lang="en-US" dirty="0" err="1" smtClean="0">
                <a:sym typeface="Symbol" pitchFamily="18" charset="2"/>
              </a:rPr>
              <a:t>cử</a:t>
            </a:r>
            <a:r>
              <a:rPr lang="en-US" dirty="0" smtClean="0">
                <a:sym typeface="Symbol" pitchFamily="18" charset="2"/>
              </a:rPr>
              <a:t> </a:t>
            </a:r>
            <a:r>
              <a:rPr lang="en-US" dirty="0" err="1" smtClean="0">
                <a:sym typeface="Symbol" pitchFamily="18" charset="2"/>
              </a:rPr>
              <a:t>chỉ</a:t>
            </a:r>
            <a:r>
              <a:rPr lang="en-US" dirty="0" smtClean="0">
                <a:sym typeface="Symbol" pitchFamily="18" charset="2"/>
              </a:rPr>
              <a:t>).</a:t>
            </a:r>
          </a:p>
          <a:p>
            <a:pPr eaLnBrk="1" hangingPunct="1">
              <a:defRPr/>
            </a:pPr>
            <a:r>
              <a:rPr lang="en-US" dirty="0" err="1" smtClean="0">
                <a:sym typeface="Symbol" pitchFamily="18" charset="2"/>
              </a:rPr>
              <a:t>Mô</a:t>
            </a:r>
            <a:r>
              <a:rPr lang="en-US" dirty="0" smtClean="0">
                <a:sym typeface="Symbol" pitchFamily="18" charset="2"/>
              </a:rPr>
              <a:t> </a:t>
            </a:r>
            <a:r>
              <a:rPr lang="en-US" dirty="0" err="1" smtClean="0">
                <a:sym typeface="Symbol" pitchFamily="18" charset="2"/>
              </a:rPr>
              <a:t>phỏng</a:t>
            </a:r>
            <a:r>
              <a:rPr lang="en-US" dirty="0" smtClean="0">
                <a:sym typeface="Symbol" pitchFamily="18" charset="2"/>
              </a:rPr>
              <a:t> 2 </a:t>
            </a:r>
            <a:r>
              <a:rPr lang="en-US" dirty="0" err="1" smtClean="0">
                <a:sym typeface="Symbol" pitchFamily="18" charset="2"/>
              </a:rPr>
              <a:t>đối</a:t>
            </a:r>
            <a:r>
              <a:rPr lang="en-US" dirty="0" smtClean="0">
                <a:sym typeface="Symbol" pitchFamily="18" charset="2"/>
              </a:rPr>
              <a:t> </a:t>
            </a:r>
            <a:r>
              <a:rPr lang="en-US" dirty="0" err="1" smtClean="0">
                <a:sym typeface="Symbol" pitchFamily="18" charset="2"/>
              </a:rPr>
              <a:t>tượng</a:t>
            </a:r>
            <a:r>
              <a:rPr lang="en-US" dirty="0" smtClean="0">
                <a:sym typeface="Symbol" pitchFamily="18" charset="2"/>
              </a:rPr>
              <a:t> con </a:t>
            </a:r>
            <a:r>
              <a:rPr lang="en-US" dirty="0" err="1" smtClean="0">
                <a:sym typeface="Symbol" pitchFamily="18" charset="2"/>
              </a:rPr>
              <a:t>người</a:t>
            </a:r>
            <a:r>
              <a:rPr lang="en-US" dirty="0" smtClean="0">
                <a:sym typeface="Symbol" pitchFamily="18" charset="2"/>
              </a:rPr>
              <a:t> </a:t>
            </a:r>
            <a:r>
              <a:rPr lang="en-US" dirty="0" smtClean="0">
                <a:sym typeface="Wingdings 3" pitchFamily="18" charset="2"/>
              </a:rPr>
              <a:t> </a:t>
            </a:r>
            <a:r>
              <a:rPr lang="en-US" dirty="0" err="1" smtClean="0">
                <a:sym typeface="Wingdings 3" pitchFamily="18" charset="2"/>
              </a:rPr>
              <a:t>là</a:t>
            </a:r>
            <a:r>
              <a:rPr lang="en-US" dirty="0" smtClean="0">
                <a:sym typeface="Wingdings 3" pitchFamily="18" charset="2"/>
              </a:rPr>
              <a:t> </a:t>
            </a:r>
            <a:r>
              <a:rPr lang="en-US" dirty="0" err="1" smtClean="0">
                <a:sym typeface="Wingdings 3" pitchFamily="18" charset="2"/>
              </a:rPr>
              <a:t>hệ</a:t>
            </a:r>
            <a:r>
              <a:rPr lang="en-US" dirty="0" smtClean="0">
                <a:sym typeface="Wingdings 3" pitchFamily="18" charset="2"/>
              </a:rPr>
              <a:t> </a:t>
            </a:r>
            <a:r>
              <a:rPr lang="en-US" dirty="0" err="1" smtClean="0">
                <a:sym typeface="Wingdings 3" pitchFamily="18" charset="2"/>
              </a:rPr>
              <a:t>thống</a:t>
            </a:r>
            <a:r>
              <a:rPr lang="en-US" dirty="0" smtClean="0">
                <a:sym typeface="Wingdings 3" pitchFamily="18" charset="2"/>
              </a:rPr>
              <a:t> </a:t>
            </a:r>
            <a:r>
              <a:rPr lang="en-US" dirty="0" err="1" smtClean="0">
                <a:sym typeface="Wingdings 3" pitchFamily="18" charset="2"/>
              </a:rPr>
              <a:t>trí</a:t>
            </a:r>
            <a:r>
              <a:rPr lang="en-US" dirty="0" smtClean="0">
                <a:sym typeface="Wingdings 3" pitchFamily="18" charset="2"/>
              </a:rPr>
              <a:t> </a:t>
            </a:r>
            <a:r>
              <a:rPr lang="en-US" dirty="0" err="1" smtClean="0">
                <a:sym typeface="Wingdings 3" pitchFamily="18" charset="2"/>
              </a:rPr>
              <a:t>tuệ</a:t>
            </a:r>
            <a:r>
              <a:rPr lang="en-US" dirty="0" smtClean="0">
                <a:sym typeface="Wingdings 3" pitchFamily="18" charset="2"/>
              </a:rPr>
              <a:t> </a:t>
            </a:r>
            <a:r>
              <a:rPr lang="en-US" dirty="0" err="1" smtClean="0">
                <a:sym typeface="Wingdings 3" pitchFamily="18" charset="2"/>
              </a:rPr>
              <a:t>nhân</a:t>
            </a:r>
            <a:r>
              <a:rPr lang="en-US" dirty="0" smtClean="0">
                <a:sym typeface="Wingdings 3" pitchFamily="18" charset="2"/>
              </a:rPr>
              <a:t> </a:t>
            </a:r>
            <a:r>
              <a:rPr lang="en-US" dirty="0" err="1" smtClean="0">
                <a:sym typeface="Wingdings 3" pitchFamily="18" charset="2"/>
              </a:rPr>
              <a:t>tạo</a:t>
            </a:r>
            <a:r>
              <a:rPr lang="en-US" dirty="0" smtClean="0">
                <a:sym typeface="Wingdings 3" pitchFamily="18" charset="2"/>
              </a:rPr>
              <a:t>, </a:t>
            </a:r>
            <a:r>
              <a:rPr lang="en-US" dirty="0" err="1" smtClean="0">
                <a:sym typeface="Wingdings 3" pitchFamily="18" charset="2"/>
              </a:rPr>
              <a:t>là</a:t>
            </a:r>
            <a:r>
              <a:rPr lang="en-US" dirty="0" smtClean="0">
                <a:sym typeface="Wingdings 3" pitchFamily="18" charset="2"/>
              </a:rPr>
              <a:t> </a:t>
            </a:r>
            <a:r>
              <a:rPr lang="en-US" i="1" dirty="0" err="1" smtClean="0">
                <a:solidFill>
                  <a:srgbClr val="00FFFF"/>
                </a:solidFill>
                <a:sym typeface="Wingdings 3" pitchFamily="18" charset="2"/>
              </a:rPr>
              <a:t>hệ</a:t>
            </a:r>
            <a:r>
              <a:rPr lang="en-US" dirty="0" smtClean="0">
                <a:sym typeface="Wingdings 3" pitchFamily="18" charset="2"/>
              </a:rPr>
              <a:t> </a:t>
            </a:r>
            <a:r>
              <a:rPr lang="en-US" i="1" dirty="0" err="1" smtClean="0">
                <a:solidFill>
                  <a:srgbClr val="00FFFF"/>
                </a:solidFill>
                <a:sym typeface="Wingdings 3" pitchFamily="18" charset="2"/>
              </a:rPr>
              <a:t>chuyên</a:t>
            </a:r>
            <a:r>
              <a:rPr lang="en-US" i="1" dirty="0" smtClean="0">
                <a:solidFill>
                  <a:srgbClr val="00FFFF"/>
                </a:solidFill>
                <a:sym typeface="Wingdings 3" pitchFamily="18" charset="2"/>
              </a:rPr>
              <a:t> </a:t>
            </a:r>
            <a:r>
              <a:rPr lang="en-US" i="1" dirty="0" err="1" smtClean="0">
                <a:solidFill>
                  <a:srgbClr val="00FFFF"/>
                </a:solidFill>
                <a:sym typeface="Wingdings 3" pitchFamily="18" charset="2"/>
              </a:rPr>
              <a:t>gia</a:t>
            </a:r>
            <a:r>
              <a:rPr lang="en-US" dirty="0" smtClean="0">
                <a:sym typeface="Wingdings 3" pitchFamily="18" charset="2"/>
              </a:rPr>
              <a:t>,</a:t>
            </a:r>
          </a:p>
        </p:txBody>
      </p:sp>
      <p:pic>
        <p:nvPicPr>
          <p:cNvPr id="35845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0" y="3810000"/>
            <a:ext cx="5181600" cy="2617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3A5717-33D1-4BBC-AA35-CD62D22F4A22}" type="slidenum">
              <a:rPr lang="en-US"/>
              <a:pPr>
                <a:defRPr/>
              </a:pPr>
              <a:t>33</a:t>
            </a:fld>
            <a:endParaRPr lang="en-US"/>
          </a:p>
        </p:txBody>
      </p:sp>
      <p:sp>
        <p:nvSpPr>
          <p:cNvPr id="64516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4000" smtClean="0"/>
              <a:t> </a:t>
            </a:r>
            <a:br>
              <a:rPr lang="en-US" sz="4000" smtClean="0"/>
            </a:br>
            <a:endParaRPr lang="en-US" sz="4000" smtClean="0"/>
          </a:p>
        </p:txBody>
      </p:sp>
      <p:sp>
        <p:nvSpPr>
          <p:cNvPr id="6451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0" y="228600"/>
            <a:ext cx="9144000" cy="6629400"/>
          </a:xfrm>
        </p:spPr>
        <p:txBody>
          <a:bodyPr/>
          <a:lstStyle/>
          <a:p>
            <a:pPr eaLnBrk="1" hangingPunct="1">
              <a:defRPr/>
            </a:pPr>
            <a:endParaRPr lang="en-US" b="1" dirty="0" smtClean="0">
              <a:solidFill>
                <a:srgbClr val="00FFFF"/>
              </a:solidFill>
            </a:endParaRPr>
          </a:p>
          <a:p>
            <a:pPr algn="ctr" eaLnBrk="1" hangingPunct="1">
              <a:buNone/>
              <a:defRPr/>
            </a:pPr>
            <a:r>
              <a:rPr lang="en-US" b="1" smtClean="0">
                <a:solidFill>
                  <a:srgbClr val="FF0000"/>
                </a:solidFill>
              </a:rPr>
              <a:t>$2- </a:t>
            </a:r>
            <a:r>
              <a:rPr lang="en-US" b="1" dirty="0" err="1" smtClean="0">
                <a:solidFill>
                  <a:srgbClr val="FF0000"/>
                </a:solidFill>
              </a:rPr>
              <a:t>Lịch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sử</a:t>
            </a:r>
            <a:r>
              <a:rPr lang="en-US" b="1" dirty="0" smtClean="0">
                <a:solidFill>
                  <a:srgbClr val="FF0000"/>
                </a:solidFill>
              </a:rPr>
              <a:t> HĐH</a:t>
            </a:r>
          </a:p>
          <a:p>
            <a:pPr eaLnBrk="1" hangingPunct="1">
              <a:defRPr/>
            </a:pPr>
            <a:r>
              <a:rPr lang="en-US" sz="2600" dirty="0" smtClean="0"/>
              <a:t>04/1951 </a:t>
            </a:r>
            <a:r>
              <a:rPr lang="en-US" sz="2600" dirty="0" err="1" smtClean="0"/>
              <a:t>xã</a:t>
            </a:r>
            <a:r>
              <a:rPr lang="en-US" sz="2600" dirty="0" smtClean="0"/>
              <a:t> </a:t>
            </a:r>
            <a:r>
              <a:rPr lang="en-US" sz="2600" dirty="0" err="1" smtClean="0"/>
              <a:t>hội</a:t>
            </a:r>
            <a:r>
              <a:rPr lang="en-US" sz="2600" dirty="0" smtClean="0"/>
              <a:t> </a:t>
            </a:r>
            <a:r>
              <a:rPr lang="en-US" sz="2600" dirty="0" err="1" smtClean="0"/>
              <a:t>mới</a:t>
            </a:r>
            <a:r>
              <a:rPr lang="en-US" sz="2600" dirty="0" smtClean="0"/>
              <a:t> </a:t>
            </a:r>
            <a:r>
              <a:rPr lang="en-US" sz="2600" dirty="0" err="1" smtClean="0"/>
              <a:t>biết</a:t>
            </a:r>
            <a:r>
              <a:rPr lang="en-US" sz="2600" dirty="0" smtClean="0"/>
              <a:t> </a:t>
            </a:r>
            <a:r>
              <a:rPr lang="en-US" sz="2600" dirty="0" err="1" smtClean="0"/>
              <a:t>và</a:t>
            </a:r>
            <a:r>
              <a:rPr lang="en-US" sz="2600" dirty="0" smtClean="0"/>
              <a:t> tin </a:t>
            </a:r>
            <a:r>
              <a:rPr lang="en-US" sz="2600" dirty="0" err="1" smtClean="0"/>
              <a:t>vào</a:t>
            </a:r>
            <a:r>
              <a:rPr lang="en-US" sz="2600" dirty="0" smtClean="0"/>
              <a:t> </a:t>
            </a:r>
            <a:r>
              <a:rPr lang="en-US" sz="2600" dirty="0" err="1" smtClean="0"/>
              <a:t>khả</a:t>
            </a:r>
            <a:r>
              <a:rPr lang="en-US" sz="2600" dirty="0" smtClean="0"/>
              <a:t> </a:t>
            </a:r>
            <a:r>
              <a:rPr lang="en-US" sz="2600" dirty="0" err="1" smtClean="0"/>
              <a:t>năng</a:t>
            </a:r>
            <a:r>
              <a:rPr lang="en-US" sz="2600" dirty="0" smtClean="0"/>
              <a:t> </a:t>
            </a:r>
            <a:r>
              <a:rPr lang="en-US" sz="2600" dirty="0" err="1" smtClean="0"/>
              <a:t>giải</a:t>
            </a:r>
            <a:r>
              <a:rPr lang="en-US" sz="2600" dirty="0" smtClean="0"/>
              <a:t> </a:t>
            </a:r>
            <a:r>
              <a:rPr lang="en-US" sz="2600" dirty="0" err="1" smtClean="0"/>
              <a:t>quyết</a:t>
            </a:r>
            <a:r>
              <a:rPr lang="en-US" sz="2600" dirty="0" smtClean="0"/>
              <a:t> </a:t>
            </a:r>
            <a:r>
              <a:rPr lang="en-US" sz="2600" dirty="0" err="1" smtClean="0"/>
              <a:t>các</a:t>
            </a:r>
            <a:r>
              <a:rPr lang="en-US" sz="2600" dirty="0" smtClean="0"/>
              <a:t> </a:t>
            </a:r>
            <a:r>
              <a:rPr lang="en-US" sz="2600" dirty="0" err="1" smtClean="0"/>
              <a:t>bài</a:t>
            </a:r>
            <a:r>
              <a:rPr lang="en-US" sz="2600" dirty="0" smtClean="0"/>
              <a:t> </a:t>
            </a:r>
            <a:r>
              <a:rPr lang="en-US" sz="2600" dirty="0" err="1" smtClean="0"/>
              <a:t>toán</a:t>
            </a:r>
            <a:r>
              <a:rPr lang="en-US" sz="2600" dirty="0" smtClean="0"/>
              <a:t> phi </a:t>
            </a:r>
            <a:r>
              <a:rPr lang="en-US" sz="2600" dirty="0" err="1" smtClean="0"/>
              <a:t>số</a:t>
            </a:r>
            <a:r>
              <a:rPr lang="en-US" sz="2600" dirty="0" smtClean="0"/>
              <a:t> </a:t>
            </a:r>
            <a:r>
              <a:rPr lang="en-US" sz="2600" dirty="0" err="1" smtClean="0"/>
              <a:t>của</a:t>
            </a:r>
            <a:r>
              <a:rPr lang="en-US" sz="2600" dirty="0" smtClean="0"/>
              <a:t> MT,</a:t>
            </a:r>
          </a:p>
          <a:p>
            <a:pPr eaLnBrk="1" hangingPunct="1">
              <a:defRPr/>
            </a:pPr>
            <a:r>
              <a:rPr lang="en-US" sz="2600" dirty="0" smtClean="0"/>
              <a:t>1952  - Von </a:t>
            </a:r>
            <a:r>
              <a:rPr lang="en-US" sz="2600" dirty="0" err="1" smtClean="0"/>
              <a:t>Neuman</a:t>
            </a:r>
            <a:r>
              <a:rPr lang="en-US" sz="2600" dirty="0" smtClean="0"/>
              <a:t> </a:t>
            </a:r>
            <a:r>
              <a:rPr lang="en-US" sz="2600" dirty="0" err="1" smtClean="0"/>
              <a:t>đề</a:t>
            </a:r>
            <a:r>
              <a:rPr lang="en-US" sz="2600" dirty="0" smtClean="0"/>
              <a:t> </a:t>
            </a:r>
            <a:r>
              <a:rPr lang="en-US" sz="2600" dirty="0" err="1" smtClean="0"/>
              <a:t>xuất</a:t>
            </a:r>
            <a:r>
              <a:rPr lang="en-US" sz="2600" dirty="0" smtClean="0"/>
              <a:t> </a:t>
            </a:r>
            <a:r>
              <a:rPr lang="en-US" sz="2600" dirty="0" err="1" smtClean="0"/>
              <a:t>tư</a:t>
            </a:r>
            <a:r>
              <a:rPr lang="en-US" sz="2600" dirty="0" smtClean="0"/>
              <a:t> </a:t>
            </a:r>
            <a:r>
              <a:rPr lang="en-US" sz="2600" dirty="0" err="1" smtClean="0"/>
              <a:t>tưởng</a:t>
            </a:r>
            <a:r>
              <a:rPr lang="en-US" sz="2600" dirty="0" smtClean="0"/>
              <a:t> </a:t>
            </a:r>
            <a:r>
              <a:rPr lang="en-US" sz="2600" dirty="0" err="1" smtClean="0"/>
              <a:t>xây</a:t>
            </a:r>
            <a:r>
              <a:rPr lang="en-US" sz="2600" dirty="0" smtClean="0"/>
              <a:t> </a:t>
            </a:r>
            <a:r>
              <a:rPr lang="en-US" sz="2600" dirty="0" err="1" smtClean="0"/>
              <a:t>dựng</a:t>
            </a:r>
            <a:r>
              <a:rPr lang="en-US" sz="2600" dirty="0" smtClean="0"/>
              <a:t> “CT </a:t>
            </a:r>
            <a:r>
              <a:rPr lang="en-US" sz="2600" dirty="0" err="1" smtClean="0"/>
              <a:t>tự</a:t>
            </a:r>
            <a:r>
              <a:rPr lang="en-US" sz="2600" dirty="0" smtClean="0"/>
              <a:t> </a:t>
            </a:r>
            <a:r>
              <a:rPr lang="en-US" sz="2600" dirty="0" err="1" smtClean="0"/>
              <a:t>hoàn</a:t>
            </a:r>
            <a:r>
              <a:rPr lang="en-US" sz="2600" dirty="0" smtClean="0"/>
              <a:t> </a:t>
            </a:r>
            <a:r>
              <a:rPr lang="en-US" sz="2600" dirty="0" err="1" smtClean="0"/>
              <a:t>thiện</a:t>
            </a:r>
            <a:r>
              <a:rPr lang="en-US" sz="2600" dirty="0" smtClean="0"/>
              <a:t>” ,</a:t>
            </a:r>
          </a:p>
          <a:p>
            <a:pPr eaLnBrk="1" hangingPunct="1">
              <a:defRPr/>
            </a:pPr>
            <a:r>
              <a:rPr lang="en-US" sz="2600" dirty="0" smtClean="0"/>
              <a:t>1961 – Bell Lab – </a:t>
            </a:r>
            <a:r>
              <a:rPr lang="en-US" sz="2600" dirty="0" err="1" smtClean="0"/>
              <a:t>Các</a:t>
            </a:r>
            <a:r>
              <a:rPr lang="en-US" sz="2600" dirty="0" smtClean="0"/>
              <a:t> CT </a:t>
            </a:r>
            <a:r>
              <a:rPr lang="en-US" sz="2600" dirty="0" err="1" smtClean="0"/>
              <a:t>trò</a:t>
            </a:r>
            <a:r>
              <a:rPr lang="en-US" sz="2600" dirty="0" smtClean="0"/>
              <a:t> </a:t>
            </a:r>
            <a:r>
              <a:rPr lang="en-US" sz="2600" dirty="0" err="1" smtClean="0"/>
              <a:t>chơi</a:t>
            </a:r>
            <a:r>
              <a:rPr lang="en-US" sz="2600" dirty="0" smtClean="0"/>
              <a:t> Animal </a:t>
            </a:r>
            <a:r>
              <a:rPr lang="en-US" sz="2600" dirty="0" err="1" smtClean="0"/>
              <a:t>và</a:t>
            </a:r>
            <a:r>
              <a:rPr lang="en-US" sz="2600" dirty="0" smtClean="0"/>
              <a:t> Core Ware,</a:t>
            </a:r>
          </a:p>
          <a:p>
            <a:pPr eaLnBrk="1" hangingPunct="1">
              <a:defRPr/>
            </a:pPr>
            <a:r>
              <a:rPr lang="en-US" sz="2600" dirty="0" err="1" smtClean="0"/>
              <a:t>Khai</a:t>
            </a:r>
            <a:r>
              <a:rPr lang="en-US" sz="2600" dirty="0" smtClean="0"/>
              <a:t> </a:t>
            </a:r>
            <a:r>
              <a:rPr lang="en-US" sz="2600" dirty="0" err="1" smtClean="0"/>
              <a:t>thác</a:t>
            </a:r>
            <a:r>
              <a:rPr lang="en-US" sz="2600" dirty="0" smtClean="0"/>
              <a:t> </a:t>
            </a:r>
            <a:r>
              <a:rPr lang="en-US" sz="2600" dirty="0" err="1" smtClean="0"/>
              <a:t>thực</a:t>
            </a:r>
            <a:r>
              <a:rPr lang="en-US" sz="2600" dirty="0" smtClean="0"/>
              <a:t> </a:t>
            </a:r>
            <a:r>
              <a:rPr lang="en-US" sz="2600" dirty="0" err="1" smtClean="0"/>
              <a:t>tế</a:t>
            </a:r>
            <a:r>
              <a:rPr lang="en-US" sz="2600" dirty="0" smtClean="0"/>
              <a:t> </a:t>
            </a:r>
            <a:r>
              <a:rPr lang="en-US" sz="2600" dirty="0" err="1" smtClean="0"/>
              <a:t>các</a:t>
            </a:r>
            <a:r>
              <a:rPr lang="en-US" sz="2600" dirty="0" smtClean="0"/>
              <a:t> </a:t>
            </a:r>
            <a:r>
              <a:rPr lang="en-US" sz="2600" dirty="0" err="1" smtClean="0"/>
              <a:t>hệ</a:t>
            </a:r>
            <a:r>
              <a:rPr lang="en-US" sz="2600" dirty="0" smtClean="0"/>
              <a:t> CG: 1971-1972.</a:t>
            </a:r>
          </a:p>
          <a:p>
            <a:pPr eaLnBrk="1" hangingPunct="1">
              <a:defRPr/>
            </a:pPr>
            <a:r>
              <a:rPr lang="en-US" sz="2600" dirty="0" smtClean="0"/>
              <a:t>OS – </a:t>
            </a:r>
            <a:r>
              <a:rPr lang="en-US" sz="2600" dirty="0" err="1" smtClean="0"/>
              <a:t>xây</a:t>
            </a:r>
            <a:r>
              <a:rPr lang="en-US" sz="2600" dirty="0" smtClean="0"/>
              <a:t> </a:t>
            </a:r>
            <a:r>
              <a:rPr lang="en-US" sz="2600" dirty="0" err="1" smtClean="0"/>
              <a:t>dựng</a:t>
            </a:r>
            <a:r>
              <a:rPr lang="en-US" sz="2600" dirty="0" smtClean="0"/>
              <a:t> </a:t>
            </a:r>
            <a:r>
              <a:rPr lang="en-US" sz="2600" dirty="0" err="1" smtClean="0"/>
              <a:t>từ</a:t>
            </a:r>
            <a:r>
              <a:rPr lang="en-US" sz="2600" dirty="0" smtClean="0"/>
              <a:t> 1950,</a:t>
            </a:r>
          </a:p>
          <a:p>
            <a:pPr eaLnBrk="1" hangingPunct="1">
              <a:defRPr/>
            </a:pPr>
            <a:r>
              <a:rPr lang="en-US" sz="2600" dirty="0" smtClean="0"/>
              <a:t>1965 - </a:t>
            </a:r>
            <a:r>
              <a:rPr lang="en-US" sz="2600" dirty="0" err="1" smtClean="0"/>
              <a:t>Hệ</a:t>
            </a:r>
            <a:r>
              <a:rPr lang="en-US" sz="2600" dirty="0" smtClean="0"/>
              <a:t> ĐH </a:t>
            </a:r>
            <a:r>
              <a:rPr lang="en-US" sz="2600" dirty="0" err="1" smtClean="0"/>
              <a:t>nổi</a:t>
            </a:r>
            <a:r>
              <a:rPr lang="en-US" sz="2600" dirty="0" smtClean="0"/>
              <a:t> </a:t>
            </a:r>
            <a:r>
              <a:rPr lang="en-US" sz="2600" dirty="0" err="1" smtClean="0"/>
              <a:t>tiếng</a:t>
            </a:r>
            <a:r>
              <a:rPr lang="en-US" sz="2600" dirty="0" smtClean="0"/>
              <a:t> OS IBM 360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2FA1CB-0FE5-41E8-B88E-D1FC796D963B}" type="slidenum">
              <a:rPr lang="en-US"/>
              <a:pPr>
                <a:defRPr/>
              </a:pPr>
              <a:t>34</a:t>
            </a:fld>
            <a:endParaRPr lang="en-US"/>
          </a:p>
        </p:txBody>
      </p:sp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4000" smtClean="0"/>
              <a:t> </a:t>
            </a:r>
            <a:br>
              <a:rPr lang="en-US" sz="4000" smtClean="0"/>
            </a:br>
            <a:endParaRPr lang="en-US" sz="4000" smtClean="0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28600"/>
            <a:ext cx="8229600" cy="5902325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sz="2800" b="1" smtClean="0">
                <a:solidFill>
                  <a:srgbClr val="00FFFF"/>
                </a:solidFill>
              </a:rPr>
              <a:t>Hoàn thiện nhất</a:t>
            </a:r>
            <a:r>
              <a:rPr lang="en-US" sz="2800" smtClean="0"/>
              <a:t>: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800" smtClean="0"/>
              <a:t>Thống kê UNESCO: 73% số công trình không hoàn thành do khâu đặt v/đ,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800" smtClean="0"/>
              <a:t>Các HCG khác: Cán bộ chuyên ngành + Cán bộ lập trình,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800" smtClean="0"/>
              <a:t>OS: 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400" smtClean="0"/>
              <a:t>Người lập trình giải quyết bài toán của chính mình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400" smtClean="0"/>
              <a:t>Hiểu rõ: V/đ+khả năng công cụ+ khả năng bản thân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sz="2400" smtClean="0"/>
              <a:t>1974: 3 công trình xây dựng kỹ thuật tiêu biểu </a:t>
            </a:r>
            <a:r>
              <a:rPr lang="en-US" sz="2400" smtClean="0">
                <a:effectLst/>
              </a:rPr>
              <a:t>đỉnh cao trí tuệ loài người: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sz="2400" smtClean="0">
                <a:solidFill>
                  <a:srgbClr val="FFFF99"/>
                </a:solidFill>
                <a:effectLst/>
              </a:rPr>
              <a:t>Hệ thống ĐT tự động liên lục địa,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sz="2400" smtClean="0">
                <a:solidFill>
                  <a:srgbClr val="FFFF99"/>
                </a:solidFill>
                <a:effectLst/>
              </a:rPr>
              <a:t>Hệ thống Appolo đưa người lên mặt trăng,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sz="2400" smtClean="0">
                <a:solidFill>
                  <a:srgbClr val="FFFF99"/>
                </a:solidFill>
                <a:effectLst/>
              </a:rPr>
              <a:t>OS IBM 360.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B27292-373E-495B-B9A3-D22726A247AD}" type="slidenum">
              <a:rPr lang="en-US"/>
              <a:pPr>
                <a:defRPr/>
              </a:pPr>
              <a:t>35</a:t>
            </a:fld>
            <a:endParaRPr lang="en-US"/>
          </a:p>
        </p:txBody>
      </p:sp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4000" b="1" dirty="0" smtClean="0"/>
              <a:t>$</a:t>
            </a:r>
            <a:r>
              <a:rPr lang="en-US" sz="4000" b="1" dirty="0" smtClean="0">
                <a:solidFill>
                  <a:schemeClr val="tx1"/>
                </a:solidFill>
              </a:rPr>
              <a:t>3 – CÁC TÍNH CHẤT CHUNG VÀ CÁC NGUYÊN TẮC DỰNG OS 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None/>
              <a:defRPr/>
            </a:pPr>
            <a:r>
              <a:rPr lang="en-US" dirty="0" smtClean="0"/>
              <a:t>3.1-Các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chất</a:t>
            </a:r>
            <a:r>
              <a:rPr lang="en-US" dirty="0" smtClean="0"/>
              <a:t>:</a:t>
            </a:r>
          </a:p>
          <a:p>
            <a:pPr marL="914400" lvl="1" indent="-514350">
              <a:buFont typeface="+mj-lt"/>
              <a:buAutoNum type="alphaLcParenR"/>
              <a:defRPr/>
            </a:pPr>
            <a:r>
              <a:rPr lang="en-US" dirty="0" smtClean="0"/>
              <a:t>Tin </a:t>
            </a:r>
            <a:r>
              <a:rPr lang="en-US" dirty="0" err="1" smtClean="0"/>
              <a:t>cậy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chuẩn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,</a:t>
            </a:r>
          </a:p>
          <a:p>
            <a:pPr marL="914400" lvl="1" indent="-514350">
              <a:buFont typeface="+mj-lt"/>
              <a:buAutoNum type="alphaLcParenR"/>
              <a:defRPr/>
            </a:pPr>
            <a:r>
              <a:rPr lang="en-US" dirty="0" err="1" smtClean="0"/>
              <a:t>Bảo</a:t>
            </a:r>
            <a:r>
              <a:rPr lang="en-US" dirty="0" smtClean="0"/>
              <a:t> </a:t>
            </a:r>
            <a:r>
              <a:rPr lang="en-US" dirty="0" err="1" smtClean="0"/>
              <a:t>vệ</a:t>
            </a:r>
            <a:r>
              <a:rPr lang="en-US" dirty="0" smtClean="0"/>
              <a:t>, an </a:t>
            </a:r>
            <a:r>
              <a:rPr lang="en-US" dirty="0" err="1" smtClean="0"/>
              <a:t>toàn</a:t>
            </a:r>
            <a:endParaRPr lang="en-US" dirty="0" smtClean="0"/>
          </a:p>
          <a:p>
            <a:pPr marL="914400" lvl="1" indent="-514350">
              <a:buFont typeface="+mj-lt"/>
              <a:buAutoNum type="alphaLcParenR"/>
              <a:defRPr/>
            </a:pP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thừa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thích</a:t>
            </a:r>
            <a:r>
              <a:rPr lang="en-US" dirty="0" smtClean="0"/>
              <a:t> </a:t>
            </a:r>
            <a:r>
              <a:rPr lang="en-US" dirty="0" err="1" smtClean="0"/>
              <a:t>nghi</a:t>
            </a:r>
            <a:r>
              <a:rPr lang="en-US" dirty="0" smtClean="0"/>
              <a:t>,</a:t>
            </a:r>
          </a:p>
          <a:p>
            <a:pPr marL="914400" lvl="1" indent="-514350">
              <a:buFont typeface="+mj-lt"/>
              <a:buAutoNum type="alphaLcParenR"/>
              <a:defRPr/>
            </a:pP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,</a:t>
            </a:r>
          </a:p>
          <a:p>
            <a:pPr marL="914400" lvl="1" indent="-514350">
              <a:buFont typeface="+mj-lt"/>
              <a:buAutoNum type="alphaLcParenR"/>
              <a:defRPr/>
            </a:pPr>
            <a:r>
              <a:rPr lang="en-US" dirty="0" err="1" smtClean="0"/>
              <a:t>Thuận</a:t>
            </a:r>
            <a:r>
              <a:rPr lang="en-US" dirty="0" smtClean="0"/>
              <a:t> </a:t>
            </a:r>
            <a:r>
              <a:rPr lang="en-US" dirty="0" err="1" smtClean="0"/>
              <a:t>tiện</a:t>
            </a:r>
            <a:r>
              <a:rPr lang="en-US" dirty="0" smtClean="0"/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DF0E60-3DB4-4863-9C17-BCC53BCAFD4F}" type="slidenum">
              <a:rPr lang="en-US"/>
              <a:pPr>
                <a:defRPr/>
              </a:pPr>
              <a:t>36</a:t>
            </a:fld>
            <a:endParaRPr lang="en-US"/>
          </a:p>
        </p:txBody>
      </p:sp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smtClean="0">
                <a:solidFill>
                  <a:schemeClr val="tx1"/>
                </a:solidFill>
              </a:rPr>
              <a:t>Tin cậy và chuẩn xác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800" smtClean="0"/>
              <a:t>Mọi công việc trong hệ thống đều phải có kiểm tra: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smtClean="0"/>
              <a:t>Kiểm tra môi trường điều kiện thực hiện,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smtClean="0"/>
              <a:t>Kiểm tra kết quả thực hiện,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smtClean="0"/>
              <a:t>Nhiều chức năng KT: chuyển giao cho phần cứng.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smtClean="0"/>
              <a:t>Ví dụ: Lệnh </a:t>
            </a:r>
            <a:r>
              <a:rPr lang="en-US" b="1" smtClean="0">
                <a:solidFill>
                  <a:srgbClr val="FFFF00"/>
                </a:solidFill>
                <a:latin typeface="Courier New" pitchFamily="49" charset="0"/>
              </a:rPr>
              <a:t>COPY A:F1.TXT B: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smtClean="0"/>
              <a:t>Sau khi KT cú pháp, bắt đầu thực hiện lệnh. Lần lượt hệ thống sẽ KT gì và có thể có thông báo nào?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1F1766-B6CC-4B7A-BE3C-08AD63324144}" type="slidenum">
              <a:rPr lang="en-US"/>
              <a:pPr>
                <a:defRPr/>
              </a:pPr>
              <a:t>37</a:t>
            </a:fld>
            <a:endParaRPr lang="en-US"/>
          </a:p>
        </p:txBody>
      </p:sp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 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0"/>
            <a:ext cx="8229600" cy="68580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smtClean="0"/>
              <a:t> Kt CARD I/O,</a:t>
            </a:r>
          </a:p>
          <a:p>
            <a:pPr eaLnBrk="1" hangingPunct="1">
              <a:defRPr/>
            </a:pPr>
            <a:r>
              <a:rPr lang="en-US" sz="2800" smtClean="0"/>
              <a:t> Tồn tại ổ đĩa?</a:t>
            </a:r>
          </a:p>
          <a:p>
            <a:pPr eaLnBrk="1" hangingPunct="1">
              <a:defRPr/>
            </a:pPr>
            <a:r>
              <a:rPr lang="en-US" sz="2800" smtClean="0"/>
              <a:t> Thiết bị điện tử ổ đĩa?</a:t>
            </a:r>
          </a:p>
          <a:p>
            <a:pPr eaLnBrk="1" hangingPunct="1">
              <a:defRPr/>
            </a:pPr>
            <a:r>
              <a:rPr lang="en-US" sz="2800" smtClean="0"/>
              <a:t> Động cơ ổ đĩa?</a:t>
            </a:r>
          </a:p>
          <a:p>
            <a:pPr eaLnBrk="1" hangingPunct="1">
              <a:defRPr/>
            </a:pPr>
            <a:r>
              <a:rPr lang="en-US" sz="2800" smtClean="0"/>
              <a:t> Khả năng truy nhập của ổ đĩa?</a:t>
            </a:r>
          </a:p>
          <a:p>
            <a:pPr eaLnBrk="1" hangingPunct="1">
              <a:defRPr/>
            </a:pPr>
            <a:r>
              <a:rPr lang="en-US" sz="2800" smtClean="0"/>
              <a:t> Khả năng truy nhập đĩa?</a:t>
            </a:r>
          </a:p>
          <a:p>
            <a:pPr eaLnBrk="1" hangingPunct="1">
              <a:defRPr/>
            </a:pPr>
            <a:r>
              <a:rPr lang="en-US" sz="2800" smtClean="0"/>
              <a:t> Tồn tại file F1.TXT?</a:t>
            </a:r>
          </a:p>
          <a:p>
            <a:pPr eaLnBrk="1" hangingPunct="1">
              <a:defRPr/>
            </a:pPr>
            <a:r>
              <a:rPr lang="en-US" sz="2800" smtClean="0"/>
              <a:t> Khả năng truy nhập file?</a:t>
            </a:r>
          </a:p>
          <a:p>
            <a:pPr eaLnBrk="1" hangingPunct="1">
              <a:defRPr/>
            </a:pPr>
            <a:r>
              <a:rPr lang="en-US" sz="2800" smtClean="0"/>
              <a:t>. . . . . . . . </a:t>
            </a:r>
          </a:p>
          <a:p>
            <a:pPr eaLnBrk="1" hangingPunct="1">
              <a:defRPr/>
            </a:pPr>
            <a:endParaRPr lang="en-US" sz="2800" smtClean="0"/>
          </a:p>
          <a:p>
            <a:pPr eaLnBrk="1" hangingPunct="1">
              <a:defRPr/>
            </a:pPr>
            <a:r>
              <a:rPr lang="en-US" sz="2800" smtClean="0">
                <a:solidFill>
                  <a:srgbClr val="00FFFF"/>
                </a:solidFill>
              </a:rPr>
              <a:t>So sánh: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800" smtClean="0"/>
              <a:t>		</a:t>
            </a:r>
            <a:r>
              <a:rPr lang="en-US" sz="2800" smtClean="0">
                <a:solidFill>
                  <a:srgbClr val="FFFF00"/>
                </a:solidFill>
              </a:rPr>
              <a:t>SCANDISK</a:t>
            </a:r>
            <a:r>
              <a:rPr lang="en-US" sz="2800" smtClean="0"/>
              <a:t>			NDD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800" smtClean="0"/>
              <a:t>		</a:t>
            </a:r>
            <a:r>
              <a:rPr lang="en-US" sz="2800" smtClean="0">
                <a:solidFill>
                  <a:srgbClr val="FFFF00"/>
                </a:solidFill>
              </a:rPr>
              <a:t>DEFRAG</a:t>
            </a:r>
            <a:r>
              <a:rPr lang="en-US" sz="2800" smtClean="0"/>
              <a:t>				SPEEDISK</a:t>
            </a:r>
          </a:p>
          <a:p>
            <a:pPr eaLnBrk="1" hangingPunct="1">
              <a:defRPr/>
            </a:pPr>
            <a:endParaRPr lang="en-US" sz="280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8F9990-F6CF-4E1D-9881-90F773A97DB5}" type="slidenum">
              <a:rPr lang="en-US"/>
              <a:pPr>
                <a:defRPr/>
              </a:pPr>
              <a:t>38</a:t>
            </a:fld>
            <a:endParaRPr lang="en-US"/>
          </a:p>
        </p:txBody>
      </p:sp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smtClean="0">
                <a:solidFill>
                  <a:srgbClr val="FF0000"/>
                </a:solidFill>
              </a:rPr>
              <a:t>BẢO VỆ, AN TOÀN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 smtClean="0"/>
              <a:t>Hạn chế truy nhập không hợp thức,</a:t>
            </a:r>
          </a:p>
          <a:p>
            <a:pPr eaLnBrk="1" hangingPunct="1">
              <a:defRPr/>
            </a:pPr>
            <a:r>
              <a:rPr lang="en-US" sz="2800" smtClean="0"/>
              <a:t>Hạn chế ảnh hưởng sai sót vô tình hay cố ý,</a:t>
            </a:r>
          </a:p>
          <a:p>
            <a:pPr eaLnBrk="1" hangingPunct="1">
              <a:defRPr/>
            </a:pPr>
            <a:r>
              <a:rPr lang="en-US" sz="2800" smtClean="0"/>
              <a:t>Bảo vệ:</a:t>
            </a:r>
          </a:p>
          <a:p>
            <a:pPr lvl="1" eaLnBrk="1" hangingPunct="1">
              <a:defRPr/>
            </a:pPr>
            <a:r>
              <a:rPr lang="en-US" sz="2400" smtClean="0"/>
              <a:t>Nhiều mức,</a:t>
            </a:r>
          </a:p>
          <a:p>
            <a:pPr lvl="1" eaLnBrk="1" hangingPunct="1">
              <a:defRPr/>
            </a:pPr>
            <a:r>
              <a:rPr lang="en-US" sz="2400" smtClean="0"/>
              <a:t>Nhiều công cụ,</a:t>
            </a:r>
          </a:p>
          <a:p>
            <a:pPr lvl="1" eaLnBrk="1" hangingPunct="1">
              <a:defRPr/>
            </a:pPr>
            <a:r>
              <a:rPr lang="en-US" sz="2400" smtClean="0"/>
              <a:t>Nhiều thời điểm và giai đoạn khác nhau.</a:t>
            </a:r>
          </a:p>
          <a:p>
            <a:pPr eaLnBrk="1" hangingPunct="1">
              <a:defRPr/>
            </a:pPr>
            <a:r>
              <a:rPr lang="en-US" sz="2800" smtClean="0"/>
              <a:t> </a:t>
            </a:r>
            <a:r>
              <a:rPr lang="en-US" sz="2800" smtClean="0">
                <a:solidFill>
                  <a:srgbClr val="00FFFF"/>
                </a:solidFill>
              </a:rPr>
              <a:t>Chú ý</a:t>
            </a:r>
            <a:r>
              <a:rPr lang="en-US" sz="2800" smtClean="0"/>
              <a:t>: </a:t>
            </a:r>
            <a:r>
              <a:rPr lang="en-US" sz="2800" i="1" smtClean="0">
                <a:solidFill>
                  <a:srgbClr val="FFFF00"/>
                </a:solidFill>
              </a:rPr>
              <a:t>bảo vệ và chống bảo vệ: cùng mức </a:t>
            </a:r>
            <a:r>
              <a:rPr lang="en-US" sz="2800" i="1" smtClean="0">
                <a:solidFill>
                  <a:srgbClr val="FFFF00"/>
                </a:solidFill>
                <a:sym typeface="Wingdings 3" pitchFamily="18" charset="2"/>
              </a:rPr>
              <a:t> không thể đảm bảo an toàn tuyệt đối!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D63144-D22A-4ABF-9BCA-21EE45B59D95}" type="slidenum">
              <a:rPr lang="en-US"/>
              <a:pPr>
                <a:defRPr/>
              </a:pPr>
              <a:t>39</a:t>
            </a:fld>
            <a:endParaRPr lang="en-US"/>
          </a:p>
        </p:txBody>
      </p:sp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smtClean="0">
                <a:solidFill>
                  <a:schemeClr val="tx1"/>
                </a:solidFill>
              </a:rPr>
              <a:t>Kế thừa và thích nghi</a:t>
            </a:r>
          </a:p>
        </p:txBody>
      </p:sp>
      <p:pic>
        <p:nvPicPr>
          <p:cNvPr id="43012" name="Picture 8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914400" y="1447800"/>
            <a:ext cx="7239000" cy="4884738"/>
          </a:xfrm>
          <a:gradFill rotWithShape="1">
            <a:gsLst>
              <a:gs pos="0">
                <a:srgbClr val="5E7647"/>
              </a:gs>
              <a:gs pos="50000">
                <a:srgbClr val="CCFF99"/>
              </a:gs>
              <a:gs pos="100000">
                <a:srgbClr val="5E7647"/>
              </a:gs>
            </a:gsLst>
            <a:lin ang="5400000" scaled="1"/>
          </a:gradFill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>
                <a:ea typeface="ＭＳ Ｐゴシック" pitchFamily="34" charset="-128"/>
              </a:rPr>
              <a:t>NHỮNG NỘI DUNG CHÍNH</a:t>
            </a:r>
            <a:endParaRPr lang="vi-VN" altLang="ja-JP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714488"/>
            <a:ext cx="8208962" cy="466726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Tx/>
              <a:buChar char="•"/>
            </a:pPr>
            <a:r>
              <a:rPr lang="en-US" altLang="ja-JP" dirty="0" err="1" smtClean="0">
                <a:ea typeface="ＭＳ Ｐゴシック" pitchFamily="34" charset="-128"/>
              </a:rPr>
              <a:t>Các</a:t>
            </a:r>
            <a:r>
              <a:rPr lang="en-US" altLang="ja-JP" dirty="0" smtClean="0">
                <a:ea typeface="ＭＳ Ｐゴシック" pitchFamily="34" charset="-128"/>
              </a:rPr>
              <a:t> </a:t>
            </a:r>
            <a:r>
              <a:rPr lang="en-US" altLang="ja-JP" dirty="0" err="1" smtClean="0">
                <a:ea typeface="ＭＳ Ｐゴシック" pitchFamily="34" charset="-128"/>
              </a:rPr>
              <a:t>khái</a:t>
            </a:r>
            <a:r>
              <a:rPr lang="en-US" altLang="ja-JP" dirty="0" smtClean="0">
                <a:ea typeface="ＭＳ Ｐゴシック" pitchFamily="34" charset="-128"/>
              </a:rPr>
              <a:t> </a:t>
            </a:r>
            <a:r>
              <a:rPr lang="en-US" altLang="ja-JP" dirty="0" err="1" smtClean="0">
                <a:ea typeface="ＭＳ Ｐゴシック" pitchFamily="34" charset="-128"/>
              </a:rPr>
              <a:t>niệm</a:t>
            </a:r>
            <a:r>
              <a:rPr lang="en-US" altLang="ja-JP" dirty="0" smtClean="0">
                <a:ea typeface="ＭＳ Ｐゴシック" pitchFamily="34" charset="-128"/>
              </a:rPr>
              <a:t> </a:t>
            </a:r>
            <a:r>
              <a:rPr lang="en-US" altLang="ja-JP" dirty="0" err="1" smtClean="0">
                <a:ea typeface="ＭＳ Ｐゴシック" pitchFamily="34" charset="-128"/>
              </a:rPr>
              <a:t>cơ</a:t>
            </a:r>
            <a:r>
              <a:rPr lang="en-US" altLang="ja-JP" dirty="0" smtClean="0">
                <a:ea typeface="ＭＳ Ｐゴシック" pitchFamily="34" charset="-128"/>
              </a:rPr>
              <a:t> </a:t>
            </a:r>
            <a:r>
              <a:rPr lang="en-US" altLang="ja-JP" dirty="0" err="1" smtClean="0">
                <a:ea typeface="ＭＳ Ｐゴシック" pitchFamily="34" charset="-128"/>
              </a:rPr>
              <a:t>bản</a:t>
            </a:r>
            <a:r>
              <a:rPr lang="en-US" altLang="ja-JP" dirty="0" smtClean="0">
                <a:ea typeface="ＭＳ Ｐゴシック" pitchFamily="34" charset="-128"/>
              </a:rPr>
              <a:t> </a:t>
            </a:r>
            <a:r>
              <a:rPr lang="en-US" altLang="ja-JP" dirty="0" err="1" smtClean="0">
                <a:ea typeface="ＭＳ Ｐゴシック" pitchFamily="34" charset="-128"/>
              </a:rPr>
              <a:t>về</a:t>
            </a:r>
            <a:r>
              <a:rPr lang="en-US" altLang="ja-JP" dirty="0" smtClean="0">
                <a:ea typeface="ＭＳ Ｐゴシック" pitchFamily="34" charset="-128"/>
              </a:rPr>
              <a:t> HĐH</a:t>
            </a:r>
            <a:endParaRPr lang="en-US" altLang="ja-JP" dirty="0">
              <a:ea typeface="ＭＳ Ｐゴシック" pitchFamily="34" charset="-128"/>
            </a:endParaRPr>
          </a:p>
          <a:p>
            <a:pPr>
              <a:lnSpc>
                <a:spcPct val="90000"/>
              </a:lnSpc>
              <a:buFontTx/>
              <a:buChar char="•"/>
            </a:pPr>
            <a:r>
              <a:rPr lang="en-US" altLang="ja-JP" dirty="0" err="1" smtClean="0">
                <a:ea typeface="ＭＳ Ｐゴシック" pitchFamily="34" charset="-128"/>
              </a:rPr>
              <a:t>Các</a:t>
            </a:r>
            <a:r>
              <a:rPr lang="en-US" altLang="ja-JP" dirty="0" smtClean="0">
                <a:ea typeface="ＭＳ Ｐゴシック" pitchFamily="34" charset="-128"/>
              </a:rPr>
              <a:t> </a:t>
            </a:r>
            <a:r>
              <a:rPr lang="en-US" altLang="ja-JP" dirty="0" err="1" smtClean="0">
                <a:ea typeface="ＭＳ Ｐゴシック" pitchFamily="34" charset="-128"/>
              </a:rPr>
              <a:t>thành</a:t>
            </a:r>
            <a:r>
              <a:rPr lang="en-US" altLang="ja-JP" dirty="0" smtClean="0">
                <a:ea typeface="ＭＳ Ｐゴシック" pitchFamily="34" charset="-128"/>
              </a:rPr>
              <a:t> </a:t>
            </a:r>
            <a:r>
              <a:rPr lang="en-US" altLang="ja-JP" dirty="0" err="1" smtClean="0">
                <a:ea typeface="ＭＳ Ｐゴシック" pitchFamily="34" charset="-128"/>
              </a:rPr>
              <a:t>phần</a:t>
            </a:r>
            <a:r>
              <a:rPr lang="en-US" altLang="ja-JP" dirty="0" smtClean="0">
                <a:ea typeface="ＭＳ Ｐゴシック" pitchFamily="34" charset="-128"/>
              </a:rPr>
              <a:t> </a:t>
            </a:r>
            <a:r>
              <a:rPr lang="en-US" altLang="ja-JP" dirty="0" err="1" smtClean="0">
                <a:ea typeface="ＭＳ Ｐゴシック" pitchFamily="34" charset="-128"/>
              </a:rPr>
              <a:t>và</a:t>
            </a:r>
            <a:r>
              <a:rPr lang="en-US" altLang="ja-JP" dirty="0" smtClean="0">
                <a:ea typeface="ＭＳ Ｐゴシック" pitchFamily="34" charset="-128"/>
              </a:rPr>
              <a:t> </a:t>
            </a:r>
            <a:r>
              <a:rPr lang="en-US" altLang="ja-JP" dirty="0" err="1" smtClean="0">
                <a:ea typeface="ＭＳ Ｐゴシック" pitchFamily="34" charset="-128"/>
              </a:rPr>
              <a:t>kiến</a:t>
            </a:r>
            <a:r>
              <a:rPr lang="en-US" altLang="ja-JP" dirty="0" smtClean="0">
                <a:ea typeface="ＭＳ Ｐゴシック" pitchFamily="34" charset="-128"/>
              </a:rPr>
              <a:t> </a:t>
            </a:r>
            <a:r>
              <a:rPr lang="en-US" altLang="ja-JP" dirty="0" err="1" smtClean="0">
                <a:ea typeface="ＭＳ Ｐゴシック" pitchFamily="34" charset="-128"/>
              </a:rPr>
              <a:t>trúc</a:t>
            </a:r>
            <a:r>
              <a:rPr lang="en-US" altLang="ja-JP" dirty="0" smtClean="0">
                <a:ea typeface="ＭＳ Ｐゴシック" pitchFamily="34" charset="-128"/>
              </a:rPr>
              <a:t> HĐH </a:t>
            </a:r>
            <a:endParaRPr lang="en-US" altLang="ja-JP" dirty="0">
              <a:ea typeface="ＭＳ Ｐゴシック" pitchFamily="34" charset="-128"/>
            </a:endParaRPr>
          </a:p>
          <a:p>
            <a:pPr>
              <a:lnSpc>
                <a:spcPct val="90000"/>
              </a:lnSpc>
              <a:buFontTx/>
              <a:buChar char="•"/>
            </a:pPr>
            <a:r>
              <a:rPr lang="en-US" altLang="ja-JP" dirty="0" err="1" smtClean="0">
                <a:ea typeface="ＭＳ Ｐゴシック" pitchFamily="34" charset="-128"/>
              </a:rPr>
              <a:t>Các</a:t>
            </a:r>
            <a:r>
              <a:rPr lang="en-US" altLang="ja-JP" dirty="0" smtClean="0">
                <a:ea typeface="ＭＳ Ｐゴシック" pitchFamily="34" charset="-128"/>
              </a:rPr>
              <a:t> </a:t>
            </a:r>
            <a:r>
              <a:rPr lang="en-US" altLang="ja-JP" dirty="0" err="1" smtClean="0">
                <a:ea typeface="ＭＳ Ｐゴシック" pitchFamily="34" charset="-128"/>
              </a:rPr>
              <a:t>yêu</a:t>
            </a:r>
            <a:r>
              <a:rPr lang="en-US" altLang="ja-JP" dirty="0" smtClean="0">
                <a:ea typeface="ＭＳ Ｐゴシック" pitchFamily="34" charset="-128"/>
              </a:rPr>
              <a:t> </a:t>
            </a:r>
            <a:r>
              <a:rPr lang="en-US" altLang="ja-JP" dirty="0" err="1" smtClean="0">
                <a:ea typeface="ＭＳ Ｐゴシック" pitchFamily="34" charset="-128"/>
              </a:rPr>
              <a:t>cầu</a:t>
            </a:r>
            <a:r>
              <a:rPr lang="en-US" altLang="ja-JP" dirty="0" smtClean="0">
                <a:ea typeface="ＭＳ Ｐゴシック" pitchFamily="34" charset="-128"/>
              </a:rPr>
              <a:t> </a:t>
            </a:r>
            <a:r>
              <a:rPr lang="en-US" altLang="ja-JP" dirty="0" err="1" smtClean="0">
                <a:ea typeface="ＭＳ Ｐゴシック" pitchFamily="34" charset="-128"/>
              </a:rPr>
              <a:t>và</a:t>
            </a:r>
            <a:r>
              <a:rPr lang="en-US" altLang="ja-JP" dirty="0" smtClean="0">
                <a:ea typeface="ＭＳ Ｐゴシック" pitchFamily="34" charset="-128"/>
              </a:rPr>
              <a:t> </a:t>
            </a:r>
            <a:r>
              <a:rPr lang="en-US" altLang="ja-JP" dirty="0" err="1" smtClean="0">
                <a:ea typeface="ＭＳ Ｐゴシック" pitchFamily="34" charset="-128"/>
              </a:rPr>
              <a:t>nguyên</a:t>
            </a:r>
            <a:r>
              <a:rPr lang="en-US" altLang="ja-JP" dirty="0" smtClean="0">
                <a:ea typeface="ＭＳ Ｐゴシック" pitchFamily="34" charset="-128"/>
              </a:rPr>
              <a:t> </a:t>
            </a:r>
            <a:r>
              <a:rPr lang="en-US" altLang="ja-JP" dirty="0" err="1" smtClean="0">
                <a:ea typeface="ＭＳ Ｐゴシック" pitchFamily="34" charset="-128"/>
              </a:rPr>
              <a:t>tắc</a:t>
            </a:r>
            <a:r>
              <a:rPr lang="en-US" altLang="ja-JP" dirty="0" smtClean="0">
                <a:ea typeface="ＭＳ Ｐゴシック" pitchFamily="34" charset="-128"/>
              </a:rPr>
              <a:t> </a:t>
            </a:r>
            <a:r>
              <a:rPr lang="en-US" altLang="ja-JP" dirty="0" err="1" smtClean="0">
                <a:ea typeface="ＭＳ Ｐゴシック" pitchFamily="34" charset="-128"/>
              </a:rPr>
              <a:t>xây</a:t>
            </a:r>
            <a:r>
              <a:rPr lang="en-US" altLang="ja-JP" dirty="0" smtClean="0">
                <a:ea typeface="ＭＳ Ｐゴシック" pitchFamily="34" charset="-128"/>
              </a:rPr>
              <a:t> </a:t>
            </a:r>
            <a:r>
              <a:rPr lang="en-US" altLang="ja-JP" dirty="0" err="1" smtClean="0">
                <a:ea typeface="ＭＳ Ｐゴシック" pitchFamily="34" charset="-128"/>
              </a:rPr>
              <a:t>dựng</a:t>
            </a:r>
            <a:r>
              <a:rPr lang="en-US" altLang="ja-JP" dirty="0" smtClean="0">
                <a:ea typeface="ＭＳ Ｐゴシック" pitchFamily="34" charset="-128"/>
              </a:rPr>
              <a:t> HĐH </a:t>
            </a:r>
            <a:endParaRPr lang="en-US" altLang="ja-JP" dirty="0">
              <a:ea typeface="ＭＳ Ｐゴシック" pitchFamily="34" charset="-128"/>
            </a:endParaRPr>
          </a:p>
          <a:p>
            <a:pPr>
              <a:lnSpc>
                <a:spcPct val="90000"/>
              </a:lnSpc>
              <a:buFontTx/>
              <a:buChar char="•"/>
            </a:pPr>
            <a:r>
              <a:rPr lang="en-US" altLang="ja-JP" dirty="0" err="1" smtClean="0">
                <a:ea typeface="ＭＳ Ｐゴシック" pitchFamily="34" charset="-128"/>
              </a:rPr>
              <a:t>Quản</a:t>
            </a:r>
            <a:r>
              <a:rPr lang="en-US" altLang="ja-JP" dirty="0" smtClean="0">
                <a:ea typeface="ＭＳ Ｐゴシック" pitchFamily="34" charset="-128"/>
              </a:rPr>
              <a:t> </a:t>
            </a:r>
            <a:r>
              <a:rPr lang="en-US" altLang="ja-JP" dirty="0" err="1" smtClean="0">
                <a:ea typeface="ＭＳ Ｐゴシック" pitchFamily="34" charset="-128"/>
              </a:rPr>
              <a:t>lí</a:t>
            </a:r>
            <a:r>
              <a:rPr lang="en-US" altLang="ja-JP" dirty="0" smtClean="0">
                <a:ea typeface="ＭＳ Ｐゴシック" pitchFamily="34" charset="-128"/>
              </a:rPr>
              <a:t> </a:t>
            </a:r>
            <a:r>
              <a:rPr lang="en-US" altLang="ja-JP" dirty="0" err="1" smtClean="0">
                <a:ea typeface="ＭＳ Ｐゴシック" pitchFamily="34" charset="-128"/>
              </a:rPr>
              <a:t>vào</a:t>
            </a:r>
            <a:r>
              <a:rPr lang="en-US" altLang="ja-JP" dirty="0" smtClean="0">
                <a:ea typeface="ＭＳ Ｐゴシック" pitchFamily="34" charset="-128"/>
              </a:rPr>
              <a:t> </a:t>
            </a:r>
            <a:r>
              <a:rPr lang="en-US" altLang="ja-JP" dirty="0" err="1" smtClean="0">
                <a:ea typeface="ＭＳ Ｐゴシック" pitchFamily="34" charset="-128"/>
              </a:rPr>
              <a:t>ra</a:t>
            </a:r>
            <a:r>
              <a:rPr lang="en-US" altLang="ja-JP" dirty="0" smtClean="0">
                <a:ea typeface="ＭＳ Ｐゴシック" pitchFamily="34" charset="-128"/>
              </a:rPr>
              <a:t>  (</a:t>
            </a:r>
            <a:r>
              <a:rPr lang="en-US" altLang="ja-JP" dirty="0" err="1" smtClean="0">
                <a:ea typeface="ＭＳ Ｐゴシック" pitchFamily="34" charset="-128"/>
              </a:rPr>
              <a:t>Quản</a:t>
            </a:r>
            <a:r>
              <a:rPr lang="en-US" altLang="ja-JP" dirty="0" smtClean="0">
                <a:ea typeface="ＭＳ Ｐゴシック" pitchFamily="34" charset="-128"/>
              </a:rPr>
              <a:t> </a:t>
            </a:r>
            <a:r>
              <a:rPr lang="en-US" altLang="ja-JP" dirty="0" err="1" smtClean="0">
                <a:ea typeface="ＭＳ Ｐゴシック" pitchFamily="34" charset="-128"/>
              </a:rPr>
              <a:t>lí</a:t>
            </a:r>
            <a:r>
              <a:rPr lang="en-US" altLang="ja-JP" dirty="0" smtClean="0">
                <a:ea typeface="ＭＳ Ｐゴシック" pitchFamily="34" charset="-128"/>
              </a:rPr>
              <a:t> </a:t>
            </a:r>
            <a:r>
              <a:rPr lang="en-US" altLang="ja-JP" dirty="0" err="1" smtClean="0">
                <a:ea typeface="ＭＳ Ｐゴシック" pitchFamily="34" charset="-128"/>
              </a:rPr>
              <a:t>thiết</a:t>
            </a:r>
            <a:r>
              <a:rPr lang="en-US" altLang="ja-JP" dirty="0" smtClean="0">
                <a:ea typeface="ＭＳ Ｐゴシック" pitchFamily="34" charset="-128"/>
              </a:rPr>
              <a:t> </a:t>
            </a:r>
            <a:r>
              <a:rPr lang="en-US" altLang="ja-JP" dirty="0" err="1" smtClean="0">
                <a:ea typeface="ＭＳ Ｐゴシック" pitchFamily="34" charset="-128"/>
              </a:rPr>
              <a:t>bị</a:t>
            </a:r>
            <a:r>
              <a:rPr lang="en-US" altLang="ja-JP" dirty="0" smtClean="0">
                <a:ea typeface="ＭＳ Ｐゴシック" pitchFamily="34" charset="-128"/>
              </a:rPr>
              <a:t>, </a:t>
            </a:r>
            <a:r>
              <a:rPr lang="en-US" altLang="ja-JP" dirty="0" err="1" smtClean="0">
                <a:ea typeface="ＭＳ Ｐゴシック" pitchFamily="34" charset="-128"/>
              </a:rPr>
              <a:t>Quản</a:t>
            </a:r>
            <a:r>
              <a:rPr lang="en-US" altLang="ja-JP" dirty="0" smtClean="0">
                <a:ea typeface="ＭＳ Ｐゴシック" pitchFamily="34" charset="-128"/>
              </a:rPr>
              <a:t> </a:t>
            </a:r>
            <a:r>
              <a:rPr lang="en-US" altLang="ja-JP" dirty="0" err="1" smtClean="0">
                <a:ea typeface="ＭＳ Ｐゴシック" pitchFamily="34" charset="-128"/>
              </a:rPr>
              <a:t>lí</a:t>
            </a:r>
            <a:r>
              <a:rPr lang="en-US" altLang="ja-JP" dirty="0" smtClean="0">
                <a:ea typeface="ＭＳ Ｐゴシック" pitchFamily="34" charset="-128"/>
              </a:rPr>
              <a:t> </a:t>
            </a:r>
            <a:r>
              <a:rPr lang="en-US" altLang="ja-JP" dirty="0" err="1" smtClean="0">
                <a:ea typeface="ＭＳ Ｐゴシック" pitchFamily="34" charset="-128"/>
              </a:rPr>
              <a:t>tệp</a:t>
            </a:r>
            <a:r>
              <a:rPr lang="en-US" altLang="ja-JP" dirty="0" smtClean="0">
                <a:ea typeface="ＭＳ Ｐゴシック" pitchFamily="34" charset="-128"/>
              </a:rPr>
              <a:t>) </a:t>
            </a:r>
            <a:endParaRPr lang="en-US" altLang="ja-JP" dirty="0">
              <a:ea typeface="ＭＳ Ｐゴシック" pitchFamily="34" charset="-128"/>
            </a:endParaRPr>
          </a:p>
          <a:p>
            <a:pPr>
              <a:lnSpc>
                <a:spcPct val="90000"/>
              </a:lnSpc>
              <a:buFontTx/>
              <a:buChar char="•"/>
            </a:pPr>
            <a:r>
              <a:rPr lang="en-US" altLang="ja-JP" dirty="0" err="1" smtClean="0">
                <a:ea typeface="ＭＳ Ｐゴシック" pitchFamily="34" charset="-128"/>
              </a:rPr>
              <a:t>Quản</a:t>
            </a:r>
            <a:r>
              <a:rPr lang="en-US" altLang="ja-JP" dirty="0" smtClean="0">
                <a:ea typeface="ＭＳ Ｐゴシック" pitchFamily="34" charset="-128"/>
              </a:rPr>
              <a:t> </a:t>
            </a:r>
            <a:r>
              <a:rPr lang="en-US" altLang="ja-JP" dirty="0" err="1" smtClean="0">
                <a:ea typeface="ＭＳ Ｐゴシック" pitchFamily="34" charset="-128"/>
              </a:rPr>
              <a:t>lí</a:t>
            </a:r>
            <a:r>
              <a:rPr lang="en-US" altLang="ja-JP" dirty="0" smtClean="0">
                <a:ea typeface="ＭＳ Ｐゴシック" pitchFamily="34" charset="-128"/>
              </a:rPr>
              <a:t> </a:t>
            </a:r>
            <a:r>
              <a:rPr lang="en-US" altLang="ja-JP" dirty="0" err="1" smtClean="0">
                <a:ea typeface="ＭＳ Ｐゴシック" pitchFamily="34" charset="-128"/>
              </a:rPr>
              <a:t>bộ</a:t>
            </a:r>
            <a:r>
              <a:rPr lang="en-US" altLang="ja-JP" dirty="0" smtClean="0">
                <a:ea typeface="ＭＳ Ｐゴシック" pitchFamily="34" charset="-128"/>
              </a:rPr>
              <a:t> </a:t>
            </a:r>
            <a:r>
              <a:rPr lang="en-US" altLang="ja-JP" dirty="0" err="1" smtClean="0">
                <a:ea typeface="ＭＳ Ｐゴシック" pitchFamily="34" charset="-128"/>
              </a:rPr>
              <a:t>nhớ</a:t>
            </a:r>
            <a:r>
              <a:rPr lang="en-US" altLang="ja-JP" dirty="0" smtClean="0">
                <a:ea typeface="ＭＳ Ｐゴシック" pitchFamily="34" charset="-128"/>
              </a:rPr>
              <a:t> </a:t>
            </a:r>
            <a:endParaRPr lang="en-US" altLang="ja-JP" dirty="0">
              <a:ea typeface="ＭＳ Ｐゴシック" pitchFamily="34" charset="-128"/>
            </a:endParaRPr>
          </a:p>
          <a:p>
            <a:pPr>
              <a:lnSpc>
                <a:spcPct val="90000"/>
              </a:lnSpc>
              <a:buFontTx/>
              <a:buChar char="•"/>
            </a:pPr>
            <a:r>
              <a:rPr lang="en-US" altLang="ja-JP" dirty="0" err="1" smtClean="0">
                <a:ea typeface="ＭＳ Ｐゴシック" pitchFamily="34" charset="-128"/>
              </a:rPr>
              <a:t>Lập</a:t>
            </a:r>
            <a:r>
              <a:rPr lang="en-US" altLang="ja-JP" dirty="0" smtClean="0">
                <a:ea typeface="ＭＳ Ｐゴシック" pitchFamily="34" charset="-128"/>
              </a:rPr>
              <a:t> </a:t>
            </a:r>
            <a:r>
              <a:rPr lang="en-US" altLang="ja-JP" dirty="0" err="1" smtClean="0">
                <a:ea typeface="ＭＳ Ｐゴシック" pitchFamily="34" charset="-128"/>
              </a:rPr>
              <a:t>lịch</a:t>
            </a:r>
            <a:r>
              <a:rPr lang="en-US" altLang="ja-JP" dirty="0" smtClean="0">
                <a:ea typeface="ＭＳ Ｐゴシック" pitchFamily="34" charset="-128"/>
              </a:rPr>
              <a:t> CPU </a:t>
            </a:r>
            <a:endParaRPr lang="en-US" altLang="ja-JP" dirty="0">
              <a:ea typeface="ＭＳ Ｐゴシック" pitchFamily="34" charset="-128"/>
            </a:endParaRPr>
          </a:p>
          <a:p>
            <a:pPr>
              <a:lnSpc>
                <a:spcPct val="90000"/>
              </a:lnSpc>
              <a:buFontTx/>
              <a:buChar char="•"/>
            </a:pPr>
            <a:r>
              <a:rPr lang="en-US" altLang="ja-JP" dirty="0" err="1" smtClean="0">
                <a:ea typeface="ＭＳ Ｐゴシック" pitchFamily="34" charset="-128"/>
              </a:rPr>
              <a:t>Quản</a:t>
            </a:r>
            <a:r>
              <a:rPr lang="en-US" altLang="ja-JP" dirty="0" smtClean="0">
                <a:ea typeface="ＭＳ Ｐゴシック" pitchFamily="34" charset="-128"/>
              </a:rPr>
              <a:t> </a:t>
            </a:r>
            <a:r>
              <a:rPr lang="en-US" altLang="ja-JP" dirty="0" err="1" smtClean="0">
                <a:ea typeface="ＭＳ Ｐゴシック" pitchFamily="34" charset="-128"/>
              </a:rPr>
              <a:t>lí</a:t>
            </a:r>
            <a:r>
              <a:rPr lang="en-US" altLang="ja-JP" dirty="0" smtClean="0">
                <a:ea typeface="ＭＳ Ｐゴシック" pitchFamily="34" charset="-128"/>
              </a:rPr>
              <a:t> </a:t>
            </a:r>
            <a:r>
              <a:rPr lang="en-US" altLang="ja-JP" dirty="0" err="1" smtClean="0">
                <a:ea typeface="ＭＳ Ｐゴシック" pitchFamily="34" charset="-128"/>
              </a:rPr>
              <a:t>các</a:t>
            </a:r>
            <a:r>
              <a:rPr lang="en-US" altLang="ja-JP" dirty="0" smtClean="0">
                <a:ea typeface="ＭＳ Ｐゴシック" pitchFamily="34" charset="-128"/>
              </a:rPr>
              <a:t> </a:t>
            </a:r>
            <a:r>
              <a:rPr lang="en-US" altLang="ja-JP" dirty="0" err="1" smtClean="0">
                <a:ea typeface="ＭＳ Ｐゴシック" pitchFamily="34" charset="-128"/>
              </a:rPr>
              <a:t>dịch</a:t>
            </a:r>
            <a:r>
              <a:rPr lang="en-US" altLang="ja-JP" dirty="0" smtClean="0">
                <a:ea typeface="ＭＳ Ｐゴシック" pitchFamily="34" charset="-128"/>
              </a:rPr>
              <a:t> </a:t>
            </a:r>
            <a:r>
              <a:rPr lang="en-US" altLang="ja-JP" dirty="0" err="1" smtClean="0">
                <a:ea typeface="ＭＳ Ｐゴシック" pitchFamily="34" charset="-128"/>
              </a:rPr>
              <a:t>vụ</a:t>
            </a:r>
            <a:endParaRPr lang="en-US" altLang="ja-JP" dirty="0">
              <a:ea typeface="ＭＳ Ｐゴシック" pitchFamily="34" charset="-128"/>
            </a:endParaRPr>
          </a:p>
          <a:p>
            <a:pPr>
              <a:lnSpc>
                <a:spcPct val="90000"/>
              </a:lnSpc>
              <a:buFontTx/>
              <a:buChar char="•"/>
            </a:pPr>
            <a:r>
              <a:rPr lang="en-US" altLang="ja-JP" dirty="0" err="1" smtClean="0">
                <a:ea typeface="ＭＳ Ｐゴシック" pitchFamily="34" charset="-128"/>
              </a:rPr>
              <a:t>Các</a:t>
            </a:r>
            <a:r>
              <a:rPr lang="en-US" altLang="ja-JP" dirty="0" smtClean="0">
                <a:ea typeface="ＭＳ Ｐゴシック" pitchFamily="34" charset="-128"/>
              </a:rPr>
              <a:t> </a:t>
            </a:r>
            <a:r>
              <a:rPr lang="en-US" altLang="ja-JP" dirty="0" err="1" smtClean="0">
                <a:ea typeface="ＭＳ Ｐゴシック" pitchFamily="34" charset="-128"/>
              </a:rPr>
              <a:t>vấn</a:t>
            </a:r>
            <a:r>
              <a:rPr lang="en-US" altLang="ja-JP" dirty="0" smtClean="0">
                <a:ea typeface="ＭＳ Ｐゴシック" pitchFamily="34" charset="-128"/>
              </a:rPr>
              <a:t> </a:t>
            </a:r>
            <a:r>
              <a:rPr lang="en-US" altLang="ja-JP" dirty="0" err="1" smtClean="0">
                <a:ea typeface="ＭＳ Ｐゴシック" pitchFamily="34" charset="-128"/>
              </a:rPr>
              <a:t>đề</a:t>
            </a:r>
            <a:r>
              <a:rPr lang="en-US" altLang="ja-JP" dirty="0" smtClean="0">
                <a:ea typeface="ＭＳ Ｐゴシック" pitchFamily="34" charset="-128"/>
              </a:rPr>
              <a:t> </a:t>
            </a:r>
            <a:r>
              <a:rPr lang="en-US" altLang="ja-JP" dirty="0" err="1" smtClean="0">
                <a:ea typeface="ＭＳ Ｐゴシック" pitchFamily="34" charset="-128"/>
              </a:rPr>
              <a:t>về</a:t>
            </a:r>
            <a:r>
              <a:rPr lang="en-US" altLang="ja-JP" dirty="0" smtClean="0">
                <a:ea typeface="ＭＳ Ｐゴシック" pitchFamily="34" charset="-128"/>
              </a:rPr>
              <a:t> an </a:t>
            </a:r>
            <a:r>
              <a:rPr lang="en-US" altLang="ja-JP" dirty="0" err="1" smtClean="0">
                <a:ea typeface="ＭＳ Ｐゴシック" pitchFamily="34" charset="-128"/>
              </a:rPr>
              <a:t>toàn</a:t>
            </a:r>
            <a:r>
              <a:rPr lang="en-US" altLang="ja-JP" dirty="0" smtClean="0">
                <a:ea typeface="ＭＳ Ｐゴシック" pitchFamily="34" charset="-128"/>
              </a:rPr>
              <a:t> </a:t>
            </a:r>
            <a:r>
              <a:rPr lang="en-US" altLang="ja-JP" dirty="0" err="1" smtClean="0">
                <a:ea typeface="ＭＳ Ｐゴシック" pitchFamily="34" charset="-128"/>
              </a:rPr>
              <a:t>trong</a:t>
            </a:r>
            <a:r>
              <a:rPr lang="en-US" altLang="ja-JP" dirty="0" smtClean="0">
                <a:ea typeface="ＭＳ Ｐゴシック" pitchFamily="34" charset="-128"/>
              </a:rPr>
              <a:t> HĐH</a:t>
            </a:r>
            <a:endParaRPr lang="vi-VN" altLang="ja-JP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B357C7-0F50-4987-9F22-119DF8A84DAD}" type="slidenum">
              <a:rPr lang="en-US"/>
              <a:pPr>
                <a:defRPr/>
              </a:pPr>
              <a:t>40</a:t>
            </a:fld>
            <a:endParaRPr lang="en-US"/>
          </a:p>
        </p:txBody>
      </p:sp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dirty="0" smtClean="0"/>
              <a:t>3.2 – NGUYÊN TẮC XÂY DỰNG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14350" indent="-514350" eaLnBrk="1" hangingPunct="1">
              <a:buFont typeface="+mj-lt"/>
              <a:buAutoNum type="alphaLcParenR"/>
              <a:defRPr/>
            </a:pPr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đun</a:t>
            </a:r>
            <a:r>
              <a:rPr lang="en-US" dirty="0" smtClean="0"/>
              <a:t>,</a:t>
            </a:r>
          </a:p>
          <a:p>
            <a:pPr marL="514350" indent="-514350" eaLnBrk="1" hangingPunct="1">
              <a:buFont typeface="+mj-lt"/>
              <a:buAutoNum type="alphaLcParenR"/>
              <a:defRPr/>
            </a:pPr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phủ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,</a:t>
            </a:r>
          </a:p>
          <a:p>
            <a:pPr marL="514350" indent="-514350" eaLnBrk="1" hangingPunct="1">
              <a:buFont typeface="+mj-lt"/>
              <a:buAutoNum type="alphaLcParenR"/>
              <a:defRPr/>
            </a:pPr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Macroprocessor</a:t>
            </a:r>
            <a:r>
              <a:rPr lang="en-US" dirty="0" smtClean="0"/>
              <a:t>,</a:t>
            </a:r>
          </a:p>
          <a:p>
            <a:pPr marL="514350" indent="-514350" eaLnBrk="1" hangingPunct="1">
              <a:buFont typeface="+mj-lt"/>
              <a:buAutoNum type="alphaLcParenR"/>
              <a:defRPr/>
            </a:pPr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bảng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khiển</a:t>
            </a:r>
            <a:r>
              <a:rPr lang="en-US" dirty="0" smtClean="0"/>
              <a:t>,</a:t>
            </a:r>
          </a:p>
          <a:p>
            <a:pPr marL="514350" indent="-514350" eaLnBrk="1" hangingPunct="1">
              <a:buFont typeface="+mj-lt"/>
              <a:buAutoNum type="alphaLcParenR"/>
              <a:defRPr/>
            </a:pPr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chuẩn</a:t>
            </a:r>
            <a:r>
              <a:rPr lang="en-US" dirty="0" smtClean="0"/>
              <a:t>,</a:t>
            </a:r>
          </a:p>
          <a:p>
            <a:pPr marL="514350" indent="-514350" eaLnBrk="1" hangingPunct="1">
              <a:buFont typeface="+mj-lt"/>
              <a:buAutoNum type="alphaLcParenR"/>
              <a:defRPr/>
            </a:pPr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2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7435B8-D622-4EA1-9384-0E5969870F5D}" type="slidenum">
              <a:rPr lang="en-US"/>
              <a:pPr>
                <a:defRPr/>
              </a:pPr>
              <a:t>41</a:t>
            </a:fld>
            <a:endParaRPr lang="en-US"/>
          </a:p>
        </p:txBody>
      </p:sp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smtClean="0">
                <a:solidFill>
                  <a:srgbClr val="FFFF00"/>
                </a:solidFill>
              </a:rPr>
              <a:t>NGUYÊN LÝ MÔ ĐUN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Mỗi công việc </a:t>
            </a:r>
            <a:r>
              <a:rPr lang="en-US" smtClean="0">
                <a:sym typeface="Symbol" pitchFamily="18" charset="2"/>
              </a:rPr>
              <a:t> mô đun CT độc lập,</a:t>
            </a:r>
          </a:p>
          <a:p>
            <a:pPr eaLnBrk="1" hangingPunct="1">
              <a:defRPr/>
            </a:pPr>
            <a:r>
              <a:rPr lang="en-US" smtClean="0">
                <a:sym typeface="Symbol" pitchFamily="18" charset="2"/>
              </a:rPr>
              <a:t>Các mô đun – liên kết với nhau thông qua Input/Output:</a:t>
            </a:r>
          </a:p>
          <a:p>
            <a:pPr eaLnBrk="1" hangingPunct="1">
              <a:defRPr/>
            </a:pPr>
            <a:endParaRPr lang="en-US" smtClean="0">
              <a:sym typeface="Symbol" pitchFamily="18" charset="2"/>
            </a:endParaRPr>
          </a:p>
          <a:p>
            <a:pPr eaLnBrk="1" hangingPunct="1">
              <a:defRPr/>
            </a:pPr>
            <a:endParaRPr lang="en-US" smtClean="0">
              <a:sym typeface="Symbol" pitchFamily="18" charset="2"/>
            </a:endParaRPr>
          </a:p>
          <a:p>
            <a:pPr eaLnBrk="1" hangingPunct="1">
              <a:defRPr/>
            </a:pPr>
            <a:endParaRPr lang="en-US" smtClean="0">
              <a:sym typeface="Symbol" pitchFamily="18" charset="2"/>
            </a:endParaRPr>
          </a:p>
          <a:p>
            <a:pPr eaLnBrk="1" hangingPunct="1">
              <a:defRPr/>
            </a:pPr>
            <a:r>
              <a:rPr lang="en-US" smtClean="0">
                <a:sym typeface="Symbol" pitchFamily="18" charset="2"/>
              </a:rPr>
              <a:t>Các mô đun được nhóm theo chức năng </a:t>
            </a:r>
            <a:r>
              <a:rPr lang="en-US" smtClean="0">
                <a:sym typeface="Wingdings 3" pitchFamily="18" charset="2"/>
              </a:rPr>
              <a:t> thành phần hệ thống.</a:t>
            </a:r>
          </a:p>
          <a:p>
            <a:pPr eaLnBrk="1" hangingPunct="1">
              <a:defRPr/>
            </a:pPr>
            <a:endParaRPr lang="en-US" smtClean="0">
              <a:sym typeface="Symbol" pitchFamily="18" charset="2"/>
            </a:endParaRPr>
          </a:p>
        </p:txBody>
      </p:sp>
      <p:pic>
        <p:nvPicPr>
          <p:cNvPr id="45061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3205163"/>
            <a:ext cx="8001000" cy="1595437"/>
          </a:xfrm>
          <a:prstGeom prst="rect">
            <a:avLst/>
          </a:prstGeom>
          <a:solidFill>
            <a:srgbClr val="CCFF99"/>
          </a:solidFill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F3C140-2372-4EC3-904F-701BF6793293}" type="slidenum">
              <a:rPr lang="en-US"/>
              <a:pPr>
                <a:defRPr/>
              </a:pPr>
              <a:t>42</a:t>
            </a:fld>
            <a:endParaRPr lang="en-US"/>
          </a:p>
        </p:txBody>
      </p:sp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b="1" smtClean="0">
                <a:solidFill>
                  <a:srgbClr val="FFFF00"/>
                </a:solidFill>
              </a:rPr>
              <a:t>NGUYÊN LÝ PHỦ CHỨC NĂNG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sz="2400" dirty="0" err="1" smtClean="0"/>
              <a:t>Mỗi</a:t>
            </a:r>
            <a:r>
              <a:rPr lang="en-US" sz="2400" dirty="0" smtClean="0"/>
              <a:t> </a:t>
            </a:r>
            <a:r>
              <a:rPr lang="en-US" sz="2400" dirty="0" err="1" smtClean="0"/>
              <a:t>công</a:t>
            </a:r>
            <a:r>
              <a:rPr lang="en-US" sz="2400" dirty="0" smtClean="0"/>
              <a:t> </a:t>
            </a:r>
            <a:r>
              <a:rPr lang="en-US" sz="2400" dirty="0" err="1" smtClean="0"/>
              <a:t>việc</a:t>
            </a:r>
            <a:r>
              <a:rPr lang="en-US" sz="2400" dirty="0" smtClean="0"/>
              <a:t> </a:t>
            </a:r>
            <a:r>
              <a:rPr lang="en-US" sz="2400" dirty="0" err="1" smtClean="0"/>
              <a:t>trong</a:t>
            </a:r>
            <a:r>
              <a:rPr lang="en-US" sz="2400" dirty="0" smtClean="0"/>
              <a:t> </a:t>
            </a:r>
            <a:r>
              <a:rPr lang="en-US" sz="2400" dirty="0" err="1" smtClean="0"/>
              <a:t>hệ</a:t>
            </a:r>
            <a:r>
              <a:rPr lang="en-US" sz="2400" dirty="0" smtClean="0"/>
              <a:t> </a:t>
            </a:r>
            <a:r>
              <a:rPr lang="en-US" sz="2400" dirty="0" err="1" smtClean="0"/>
              <a:t>thống</a:t>
            </a:r>
            <a:r>
              <a:rPr lang="en-US" sz="2400" dirty="0" smtClean="0"/>
              <a:t> </a:t>
            </a:r>
            <a:r>
              <a:rPr lang="en-US" sz="2400" dirty="0" err="1" smtClean="0"/>
              <a:t>thông</a:t>
            </a:r>
            <a:r>
              <a:rPr lang="en-US" sz="2400" dirty="0" smtClean="0"/>
              <a:t> </a:t>
            </a:r>
            <a:r>
              <a:rPr lang="en-US" sz="2400" dirty="0" err="1" smtClean="0"/>
              <a:t>thường</a:t>
            </a:r>
            <a:r>
              <a:rPr lang="en-US" sz="2400" dirty="0" smtClean="0"/>
              <a:t> </a:t>
            </a:r>
            <a:r>
              <a:rPr lang="en-US" sz="2400" dirty="0" err="1" smtClean="0"/>
              <a:t>có</a:t>
            </a:r>
            <a:r>
              <a:rPr lang="en-US" sz="2400" dirty="0" smtClean="0"/>
              <a:t> </a:t>
            </a:r>
            <a:r>
              <a:rPr lang="en-US" sz="2400" dirty="0" err="1" smtClean="0"/>
              <a:t>thể</a:t>
            </a:r>
            <a:r>
              <a:rPr lang="en-US" sz="2400" dirty="0" smtClean="0"/>
              <a:t> </a:t>
            </a:r>
            <a:r>
              <a:rPr lang="en-US" sz="2400" dirty="0" err="1" smtClean="0"/>
              <a:t>thực</a:t>
            </a:r>
            <a:r>
              <a:rPr lang="en-US" sz="2400" dirty="0" smtClean="0"/>
              <a:t> </a:t>
            </a:r>
            <a:r>
              <a:rPr lang="en-US" sz="2400" dirty="0" err="1" smtClean="0"/>
              <a:t>hiện</a:t>
            </a:r>
            <a:r>
              <a:rPr lang="en-US" sz="2400" dirty="0" smtClean="0"/>
              <a:t> </a:t>
            </a:r>
            <a:r>
              <a:rPr lang="en-US" sz="2400" dirty="0" err="1" smtClean="0"/>
              <a:t>bằng</a:t>
            </a:r>
            <a:r>
              <a:rPr lang="en-US" sz="2400" dirty="0" smtClean="0"/>
              <a:t> </a:t>
            </a:r>
            <a:r>
              <a:rPr lang="en-US" sz="2400" dirty="0" err="1" smtClean="0"/>
              <a:t>nhiều</a:t>
            </a:r>
            <a:r>
              <a:rPr lang="en-US" sz="2400" dirty="0" smtClean="0"/>
              <a:t> </a:t>
            </a:r>
            <a:r>
              <a:rPr lang="en-US" sz="2400" dirty="0" err="1" smtClean="0"/>
              <a:t>cách</a:t>
            </a:r>
            <a:r>
              <a:rPr lang="en-US" sz="2400" dirty="0" smtClean="0"/>
              <a:t> </a:t>
            </a:r>
            <a:r>
              <a:rPr lang="en-US" sz="2400" dirty="0" err="1" smtClean="0"/>
              <a:t>với</a:t>
            </a:r>
            <a:r>
              <a:rPr lang="en-US" sz="2400" dirty="0" smtClean="0"/>
              <a:t> </a:t>
            </a:r>
            <a:r>
              <a:rPr lang="en-US" sz="2400" dirty="0" err="1" smtClean="0"/>
              <a:t>nhiều</a:t>
            </a:r>
            <a:r>
              <a:rPr lang="en-US" sz="2400" dirty="0" smtClean="0"/>
              <a:t> </a:t>
            </a:r>
            <a:r>
              <a:rPr lang="en-US" sz="2400" dirty="0" err="1" smtClean="0"/>
              <a:t>công</a:t>
            </a:r>
            <a:r>
              <a:rPr lang="en-US" sz="2400" dirty="0" smtClean="0"/>
              <a:t> </a:t>
            </a:r>
            <a:r>
              <a:rPr lang="en-US" sz="2400" dirty="0" err="1" smtClean="0"/>
              <a:t>cụ</a:t>
            </a:r>
            <a:r>
              <a:rPr lang="en-US" sz="2400" dirty="0" smtClean="0"/>
              <a:t> </a:t>
            </a:r>
            <a:r>
              <a:rPr lang="en-US" sz="2400" dirty="0" err="1" smtClean="0"/>
              <a:t>khác</a:t>
            </a:r>
            <a:r>
              <a:rPr lang="en-US" sz="2400" dirty="0" smtClean="0"/>
              <a:t> </a:t>
            </a:r>
            <a:r>
              <a:rPr lang="en-US" sz="2400" dirty="0" err="1" smtClean="0"/>
              <a:t>nhau</a:t>
            </a:r>
            <a:r>
              <a:rPr lang="en-US" sz="2400" dirty="0" smtClean="0"/>
              <a:t>,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400" i="1" dirty="0" err="1" smtClean="0">
                <a:solidFill>
                  <a:srgbClr val="FF0000"/>
                </a:solidFill>
              </a:rPr>
              <a:t>Lý</a:t>
            </a:r>
            <a:r>
              <a:rPr lang="en-US" sz="2400" i="1" dirty="0" smtClean="0">
                <a:solidFill>
                  <a:srgbClr val="FF0000"/>
                </a:solidFill>
              </a:rPr>
              <a:t> do</a:t>
            </a:r>
            <a:r>
              <a:rPr lang="en-US" sz="2400" dirty="0" smtClean="0"/>
              <a:t>: 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400" dirty="0" err="1" smtClean="0"/>
              <a:t>Mỗi</a:t>
            </a:r>
            <a:r>
              <a:rPr lang="en-US" sz="2400" dirty="0" smtClean="0"/>
              <a:t> </a:t>
            </a:r>
            <a:r>
              <a:rPr lang="en-US" sz="2400" dirty="0" err="1" smtClean="0"/>
              <a:t>mô</a:t>
            </a:r>
            <a:r>
              <a:rPr lang="en-US" sz="2400" dirty="0" smtClean="0"/>
              <a:t> </a:t>
            </a:r>
            <a:r>
              <a:rPr lang="en-US" sz="2400" dirty="0" err="1" smtClean="0"/>
              <a:t>đun</a:t>
            </a:r>
            <a:r>
              <a:rPr lang="en-US" sz="2400" dirty="0" smtClean="0"/>
              <a:t> </a:t>
            </a:r>
            <a:r>
              <a:rPr lang="en-US" sz="2400" dirty="0" err="1" smtClean="0"/>
              <a:t>có</a:t>
            </a:r>
            <a:r>
              <a:rPr lang="en-US" sz="2400" dirty="0" smtClean="0"/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hiệu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ứng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phụ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/>
              <a:t>chức</a:t>
            </a:r>
            <a:r>
              <a:rPr lang="en-US" sz="2400" dirty="0" smtClean="0"/>
              <a:t> </a:t>
            </a:r>
            <a:r>
              <a:rPr lang="en-US" sz="2400" dirty="0" err="1" smtClean="0"/>
              <a:t>năng</a:t>
            </a:r>
            <a:r>
              <a:rPr lang="en-US" sz="2400" dirty="0" smtClean="0"/>
              <a:t>,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400" dirty="0" err="1" smtClean="0"/>
              <a:t>Người</a:t>
            </a:r>
            <a:r>
              <a:rPr lang="en-US" sz="2400" dirty="0" smtClean="0"/>
              <a:t> </a:t>
            </a:r>
            <a:r>
              <a:rPr lang="en-US" sz="2400" dirty="0" err="1" smtClean="0"/>
              <a:t>dùng</a:t>
            </a:r>
            <a:r>
              <a:rPr lang="en-US" sz="2400" dirty="0" smtClean="0"/>
              <a:t> </a:t>
            </a:r>
            <a:r>
              <a:rPr lang="en-US" sz="2400" dirty="0" err="1" smtClean="0"/>
              <a:t>có</a:t>
            </a:r>
            <a:r>
              <a:rPr lang="en-US" sz="2400" dirty="0" smtClean="0"/>
              <a:t> </a:t>
            </a:r>
            <a:r>
              <a:rPr lang="en-US" sz="2400" dirty="0" err="1" smtClean="0"/>
              <a:t>quyền</a:t>
            </a:r>
            <a:r>
              <a:rPr lang="en-US" sz="2400" dirty="0" smtClean="0"/>
              <a:t> </a:t>
            </a:r>
            <a:r>
              <a:rPr lang="en-US" sz="2400" dirty="0" err="1" smtClean="0"/>
              <a:t>khai</a:t>
            </a:r>
            <a:r>
              <a:rPr lang="en-US" sz="2400" dirty="0" smtClean="0"/>
              <a:t> </a:t>
            </a:r>
            <a:r>
              <a:rPr lang="en-US" sz="2400" dirty="0" err="1" smtClean="0"/>
              <a:t>thác</a:t>
            </a:r>
            <a:r>
              <a:rPr lang="en-US" sz="2400" dirty="0" smtClean="0"/>
              <a:t> </a:t>
            </a:r>
            <a:r>
              <a:rPr lang="en-US" sz="2400" dirty="0" err="1" smtClean="0"/>
              <a:t>mọi</a:t>
            </a:r>
            <a:r>
              <a:rPr lang="en-US" sz="2400" dirty="0" smtClean="0"/>
              <a:t> </a:t>
            </a:r>
            <a:r>
              <a:rPr lang="en-US" sz="2400" dirty="0" err="1" smtClean="0"/>
              <a:t>hiệu</a:t>
            </a:r>
            <a:r>
              <a:rPr lang="en-US" sz="2400" dirty="0" smtClean="0"/>
              <a:t> </a:t>
            </a:r>
            <a:r>
              <a:rPr lang="en-US" sz="2400" dirty="0" err="1" smtClean="0"/>
              <a:t>ứng</a:t>
            </a:r>
            <a:r>
              <a:rPr lang="en-US" sz="2400" dirty="0" smtClean="0"/>
              <a:t> </a:t>
            </a:r>
            <a:r>
              <a:rPr lang="en-US" sz="2400" dirty="0" err="1" smtClean="0"/>
              <a:t>phụ</a:t>
            </a:r>
            <a:r>
              <a:rPr lang="en-US" sz="2400" dirty="0" smtClean="0"/>
              <a:t> </a:t>
            </a:r>
            <a:r>
              <a:rPr lang="en-US" sz="2400" dirty="0" err="1" smtClean="0"/>
              <a:t>không</a:t>
            </a:r>
            <a:r>
              <a:rPr lang="en-US" sz="2400" dirty="0" smtClean="0"/>
              <a:t> </a:t>
            </a:r>
            <a:r>
              <a:rPr lang="en-US" sz="2400" dirty="0" err="1" smtClean="0"/>
              <a:t>phụ</a:t>
            </a:r>
            <a:r>
              <a:rPr lang="en-US" sz="2400" dirty="0" smtClean="0"/>
              <a:t> </a:t>
            </a:r>
            <a:r>
              <a:rPr lang="en-US" sz="2400" dirty="0" err="1" smtClean="0"/>
              <a:t>thuộc</a:t>
            </a:r>
            <a:r>
              <a:rPr lang="en-US" sz="2400" dirty="0" smtClean="0"/>
              <a:t> </a:t>
            </a:r>
            <a:r>
              <a:rPr lang="en-US" sz="2400" dirty="0" err="1" smtClean="0"/>
              <a:t>vào</a:t>
            </a:r>
            <a:r>
              <a:rPr lang="en-US" sz="2400" dirty="0" smtClean="0"/>
              <a:t> </a:t>
            </a:r>
            <a:r>
              <a:rPr lang="en-US" sz="2400" dirty="0" err="1" smtClean="0"/>
              <a:t>việc</a:t>
            </a:r>
            <a:r>
              <a:rPr lang="en-US" sz="2400" dirty="0" smtClean="0"/>
              <a:t> </a:t>
            </a:r>
            <a:r>
              <a:rPr lang="en-US" sz="2400" dirty="0" err="1" smtClean="0"/>
              <a:t>công</a:t>
            </a:r>
            <a:r>
              <a:rPr lang="en-US" sz="2400" dirty="0" smtClean="0"/>
              <a:t> </a:t>
            </a:r>
            <a:r>
              <a:rPr lang="en-US" sz="2400" dirty="0" err="1" smtClean="0"/>
              <a:t>bố</a:t>
            </a:r>
            <a:r>
              <a:rPr lang="en-US" sz="2400" dirty="0" smtClean="0"/>
              <a:t>,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400" dirty="0" err="1" smtClean="0"/>
              <a:t>Lập</a:t>
            </a:r>
            <a:r>
              <a:rPr lang="en-US" sz="2400" dirty="0" smtClean="0"/>
              <a:t> </a:t>
            </a:r>
            <a:r>
              <a:rPr lang="en-US" sz="2400" dirty="0" err="1" smtClean="0"/>
              <a:t>trình:Phải</a:t>
            </a:r>
            <a:r>
              <a:rPr lang="en-US" sz="2400" dirty="0" smtClean="0"/>
              <a:t> </a:t>
            </a:r>
            <a:r>
              <a:rPr lang="en-US" sz="2400" dirty="0" err="1" smtClean="0"/>
              <a:t>đảm</a:t>
            </a:r>
            <a:r>
              <a:rPr lang="en-US" sz="2400" dirty="0" smtClean="0"/>
              <a:t> </a:t>
            </a:r>
            <a:r>
              <a:rPr lang="en-US" sz="2400" dirty="0" err="1" smtClean="0"/>
              <a:t>bảo</a:t>
            </a:r>
            <a:r>
              <a:rPr lang="en-US" sz="2400" dirty="0" smtClean="0"/>
              <a:t> </a:t>
            </a:r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tính</a:t>
            </a:r>
            <a:r>
              <a:rPr lang="en-US" sz="2400" dirty="0" smtClean="0"/>
              <a:t> </a:t>
            </a:r>
            <a:r>
              <a:rPr lang="en-US" sz="2400" dirty="0" err="1" smtClean="0"/>
              <a:t>chất</a:t>
            </a:r>
            <a:r>
              <a:rPr lang="en-US" sz="2400" dirty="0" smtClean="0"/>
              <a:t> </a:t>
            </a:r>
            <a:r>
              <a:rPr lang="en-US" sz="2400" dirty="0" err="1" smtClean="0"/>
              <a:t>của</a:t>
            </a:r>
            <a:r>
              <a:rPr lang="en-US" sz="2400" dirty="0" smtClean="0"/>
              <a:t> OS </a:t>
            </a:r>
            <a:r>
              <a:rPr lang="en-US" sz="2400" dirty="0" err="1" smtClean="0"/>
              <a:t>với</a:t>
            </a:r>
            <a:r>
              <a:rPr lang="en-US" sz="2400" dirty="0" smtClean="0"/>
              <a:t> </a:t>
            </a:r>
            <a:r>
              <a:rPr lang="en-US" sz="2400" dirty="0" err="1" smtClean="0"/>
              <a:t>mọi</a:t>
            </a:r>
            <a:r>
              <a:rPr lang="en-US" sz="2400" dirty="0" smtClean="0"/>
              <a:t> </a:t>
            </a:r>
            <a:r>
              <a:rPr lang="en-US" sz="2400" dirty="0" err="1" smtClean="0"/>
              <a:t>hiệu</a:t>
            </a:r>
            <a:r>
              <a:rPr lang="en-US" sz="2400" dirty="0" smtClean="0"/>
              <a:t> </a:t>
            </a:r>
            <a:r>
              <a:rPr lang="en-US" sz="2400" dirty="0" err="1" smtClean="0"/>
              <a:t>ứng</a:t>
            </a:r>
            <a:r>
              <a:rPr lang="en-US" sz="2400" dirty="0" smtClean="0"/>
              <a:t> </a:t>
            </a:r>
            <a:r>
              <a:rPr lang="en-US" sz="2400" dirty="0" err="1" smtClean="0"/>
              <a:t>phụ</a:t>
            </a:r>
            <a:r>
              <a:rPr lang="en-US" sz="2400" dirty="0" smtClean="0"/>
              <a:t>,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400" i="1" dirty="0" err="1" smtClean="0">
                <a:solidFill>
                  <a:srgbClr val="FF0000"/>
                </a:solidFill>
              </a:rPr>
              <a:t>Vai</a:t>
            </a:r>
            <a:r>
              <a:rPr lang="en-US" sz="2400" i="1" dirty="0" smtClean="0">
                <a:solidFill>
                  <a:srgbClr val="FF0000"/>
                </a:solidFill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</a:rPr>
              <a:t>trò</a:t>
            </a:r>
            <a:r>
              <a:rPr lang="en-US" sz="2400" dirty="0" smtClean="0"/>
              <a:t>: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400" dirty="0" err="1" smtClean="0"/>
              <a:t>Đảm</a:t>
            </a:r>
            <a:r>
              <a:rPr lang="en-US" sz="2400" dirty="0" smtClean="0"/>
              <a:t> </a:t>
            </a:r>
            <a:r>
              <a:rPr lang="en-US" sz="2400" dirty="0" err="1" smtClean="0"/>
              <a:t>bảo</a:t>
            </a:r>
            <a:r>
              <a:rPr lang="en-US" sz="2400" dirty="0" smtClean="0"/>
              <a:t> </a:t>
            </a:r>
            <a:r>
              <a:rPr lang="en-US" sz="2400" dirty="0" err="1" smtClean="0"/>
              <a:t>thuận</a:t>
            </a:r>
            <a:r>
              <a:rPr lang="en-US" sz="2400" dirty="0" smtClean="0"/>
              <a:t> </a:t>
            </a:r>
            <a:r>
              <a:rPr lang="en-US" sz="2400" dirty="0" err="1" smtClean="0"/>
              <a:t>tiện</a:t>
            </a:r>
            <a:r>
              <a:rPr lang="en-US" sz="2400" dirty="0" smtClean="0"/>
              <a:t> </a:t>
            </a:r>
            <a:r>
              <a:rPr lang="en-US" sz="2400" dirty="0" err="1" smtClean="0"/>
              <a:t>cho</a:t>
            </a:r>
            <a:r>
              <a:rPr lang="en-US" sz="2400" dirty="0" smtClean="0"/>
              <a:t> </a:t>
            </a:r>
            <a:r>
              <a:rPr lang="en-US" sz="2400" dirty="0" err="1" smtClean="0"/>
              <a:t>người</a:t>
            </a:r>
            <a:r>
              <a:rPr lang="en-US" sz="2400" dirty="0" smtClean="0"/>
              <a:t> </a:t>
            </a:r>
            <a:r>
              <a:rPr lang="en-US" sz="2400" dirty="0" err="1" smtClean="0"/>
              <a:t>dùng</a:t>
            </a:r>
            <a:r>
              <a:rPr lang="en-US" sz="2400" dirty="0" smtClean="0"/>
              <a:t>,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400" dirty="0" err="1" smtClean="0"/>
              <a:t>Đảm</a:t>
            </a:r>
            <a:r>
              <a:rPr lang="en-US" sz="2400" dirty="0" smtClean="0"/>
              <a:t> </a:t>
            </a:r>
            <a:r>
              <a:rPr lang="en-US" sz="2400" dirty="0" err="1" smtClean="0"/>
              <a:t>bảo</a:t>
            </a:r>
            <a:r>
              <a:rPr lang="en-US" sz="2400" dirty="0" smtClean="0"/>
              <a:t> an </a:t>
            </a:r>
            <a:r>
              <a:rPr lang="en-US" sz="2400" dirty="0" err="1" smtClean="0"/>
              <a:t>toàn</a:t>
            </a:r>
            <a:r>
              <a:rPr lang="en-US" sz="2400" dirty="0" smtClean="0"/>
              <a:t> </a:t>
            </a:r>
            <a:r>
              <a:rPr lang="en-US" sz="2400" dirty="0" err="1" smtClean="0"/>
              <a:t>chức</a:t>
            </a:r>
            <a:r>
              <a:rPr lang="en-US" sz="2400" dirty="0" smtClean="0"/>
              <a:t> </a:t>
            </a:r>
            <a:r>
              <a:rPr lang="en-US" sz="2400" dirty="0" err="1" smtClean="0"/>
              <a:t>năng</a:t>
            </a:r>
            <a:r>
              <a:rPr lang="en-US" sz="2400" dirty="0" smtClean="0"/>
              <a:t> </a:t>
            </a:r>
            <a:r>
              <a:rPr lang="en-US" sz="2400" dirty="0" err="1" smtClean="0"/>
              <a:t>của</a:t>
            </a:r>
            <a:r>
              <a:rPr lang="en-US" sz="2400" dirty="0" smtClean="0"/>
              <a:t> </a:t>
            </a:r>
            <a:r>
              <a:rPr lang="en-US" sz="2400" dirty="0" err="1" smtClean="0"/>
              <a:t>hệ</a:t>
            </a:r>
            <a:r>
              <a:rPr lang="en-US" sz="2400" dirty="0" smtClean="0"/>
              <a:t> </a:t>
            </a:r>
            <a:r>
              <a:rPr lang="en-US" sz="2400" dirty="0" err="1" smtClean="0"/>
              <a:t>thống</a:t>
            </a:r>
            <a:r>
              <a:rPr lang="en-US" sz="2400" dirty="0" smtClean="0"/>
              <a:t>,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400" i="1" dirty="0" err="1" smtClean="0">
                <a:solidFill>
                  <a:srgbClr val="FF0000"/>
                </a:solidFill>
              </a:rPr>
              <a:t>Ví</a:t>
            </a:r>
            <a:r>
              <a:rPr lang="en-US" sz="2400" i="1" dirty="0" smtClean="0">
                <a:solidFill>
                  <a:srgbClr val="FF0000"/>
                </a:solidFill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</a:rPr>
              <a:t>dụ</a:t>
            </a:r>
            <a:r>
              <a:rPr lang="en-US" sz="2400" dirty="0" smtClean="0"/>
              <a:t>: In </a:t>
            </a:r>
            <a:r>
              <a:rPr lang="en-US" sz="2400" dirty="0" err="1" smtClean="0"/>
              <a:t>một</a:t>
            </a:r>
            <a:r>
              <a:rPr lang="en-US" sz="2400" dirty="0" smtClean="0"/>
              <a:t> file.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sz="18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FBB576-7181-4DBC-ABB7-2A760904C8E8}" type="slidenum">
              <a:rPr lang="en-US"/>
              <a:pPr>
                <a:defRPr/>
              </a:pPr>
              <a:t>43</a:t>
            </a:fld>
            <a:endParaRPr lang="en-US"/>
          </a:p>
        </p:txBody>
      </p:sp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560387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3600" b="1" smtClean="0">
                <a:solidFill>
                  <a:schemeClr val="tx1"/>
                </a:solidFill>
              </a:rPr>
              <a:t>NGUYÊN LÝ MACROPROSSECOR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8229600" cy="6324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sz="2400" dirty="0" err="1" smtClean="0"/>
              <a:t>Trong</a:t>
            </a:r>
            <a:r>
              <a:rPr lang="en-US" sz="2400" dirty="0" smtClean="0"/>
              <a:t> OS </a:t>
            </a:r>
            <a:r>
              <a:rPr lang="en-US" sz="2400" dirty="0" err="1" smtClean="0"/>
              <a:t>không</a:t>
            </a:r>
            <a:r>
              <a:rPr lang="en-US" sz="2400" dirty="0" smtClean="0"/>
              <a:t> </a:t>
            </a:r>
            <a:r>
              <a:rPr lang="en-US" sz="2400" dirty="0" err="1" smtClean="0"/>
              <a:t>có</a:t>
            </a:r>
            <a:r>
              <a:rPr lang="en-US" sz="2400" dirty="0" smtClean="0"/>
              <a:t> </a:t>
            </a:r>
            <a:r>
              <a:rPr lang="en-US" sz="2400" dirty="0" err="1" smtClean="0"/>
              <a:t>sẵn</a:t>
            </a:r>
            <a:r>
              <a:rPr lang="en-US" sz="2400" dirty="0" smtClean="0"/>
              <a:t> CT </a:t>
            </a:r>
            <a:r>
              <a:rPr lang="en-US" sz="2400" dirty="0" err="1" smtClean="0"/>
              <a:t>giải</a:t>
            </a:r>
            <a:r>
              <a:rPr lang="en-US" sz="2400" dirty="0" smtClean="0"/>
              <a:t> </a:t>
            </a:r>
            <a:r>
              <a:rPr lang="en-US" sz="2400" dirty="0" err="1" smtClean="0"/>
              <a:t>quyết</a:t>
            </a:r>
            <a:r>
              <a:rPr lang="en-US" sz="2400" dirty="0" smtClean="0"/>
              <a:t> v/đ,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400" dirty="0" err="1" smtClean="0"/>
              <a:t>Khi</a:t>
            </a:r>
            <a:r>
              <a:rPr lang="en-US" sz="2400" dirty="0" smtClean="0"/>
              <a:t> </a:t>
            </a:r>
            <a:r>
              <a:rPr lang="en-US" sz="2400" dirty="0" err="1" smtClean="0"/>
              <a:t>cần</a:t>
            </a:r>
            <a:r>
              <a:rPr lang="en-US" sz="2400" dirty="0" smtClean="0"/>
              <a:t> </a:t>
            </a:r>
            <a:r>
              <a:rPr lang="en-US" sz="2400" dirty="0" err="1" smtClean="0"/>
              <a:t>thiết</a:t>
            </a:r>
            <a:r>
              <a:rPr lang="en-US" sz="2400" dirty="0" smtClean="0"/>
              <a:t>: </a:t>
            </a:r>
            <a:r>
              <a:rPr lang="en-US" sz="2400" dirty="0" err="1" smtClean="0"/>
              <a:t>Hệ</a:t>
            </a:r>
            <a:r>
              <a:rPr lang="en-US" sz="2400" dirty="0" smtClean="0"/>
              <a:t> </a:t>
            </a:r>
            <a:r>
              <a:rPr lang="en-US" sz="2400" dirty="0" err="1" smtClean="0"/>
              <a:t>thống</a:t>
            </a:r>
            <a:r>
              <a:rPr lang="en-US" sz="2400" dirty="0" smtClean="0"/>
              <a:t> </a:t>
            </a:r>
            <a:r>
              <a:rPr lang="en-US" sz="2400" dirty="0" err="1" smtClean="0"/>
              <a:t>tạo</a:t>
            </a:r>
            <a:r>
              <a:rPr lang="en-US" sz="2400" dirty="0" smtClean="0"/>
              <a:t> </a:t>
            </a:r>
            <a:r>
              <a:rPr lang="en-US" sz="2400" dirty="0" err="1" smtClean="0"/>
              <a:t>ra</a:t>
            </a:r>
            <a:r>
              <a:rPr lang="en-US" sz="2400" dirty="0" smtClean="0"/>
              <a:t> CT </a:t>
            </a:r>
            <a:r>
              <a:rPr lang="en-US" sz="2400" dirty="0" err="1" smtClean="0"/>
              <a:t>và</a:t>
            </a:r>
            <a:r>
              <a:rPr lang="en-US" sz="2400" dirty="0" smtClean="0"/>
              <a:t> </a:t>
            </a:r>
            <a:r>
              <a:rPr lang="en-US" sz="2400" dirty="0" err="1" smtClean="0"/>
              <a:t>thực</a:t>
            </a:r>
            <a:r>
              <a:rPr lang="en-US" sz="2400" dirty="0" smtClean="0"/>
              <a:t> </a:t>
            </a:r>
            <a:r>
              <a:rPr lang="en-US" sz="2400" dirty="0" err="1" smtClean="0"/>
              <a:t>hiện</a:t>
            </a:r>
            <a:r>
              <a:rPr lang="en-US" sz="2400" dirty="0" smtClean="0"/>
              <a:t> CT </a:t>
            </a:r>
            <a:r>
              <a:rPr lang="en-US" sz="2400" dirty="0" err="1" smtClean="0"/>
              <a:t>tạo</a:t>
            </a:r>
            <a:r>
              <a:rPr lang="en-US" sz="2400" dirty="0" smtClean="0"/>
              <a:t> </a:t>
            </a:r>
            <a:r>
              <a:rPr lang="en-US" sz="2400" dirty="0" err="1" smtClean="0"/>
              <a:t>ra</a:t>
            </a:r>
            <a:r>
              <a:rPr lang="en-US" sz="2400" dirty="0" smtClean="0"/>
              <a:t>: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sz="2400" dirty="0" smtClean="0"/>
          </a:p>
          <a:p>
            <a:pPr eaLnBrk="1" hangingPunct="1">
              <a:lnSpc>
                <a:spcPct val="80000"/>
              </a:lnSpc>
              <a:defRPr/>
            </a:pPr>
            <a:endParaRPr lang="en-US" sz="2000" dirty="0" smtClean="0"/>
          </a:p>
          <a:p>
            <a:pPr eaLnBrk="1" hangingPunct="1">
              <a:lnSpc>
                <a:spcPct val="80000"/>
              </a:lnSpc>
              <a:defRPr/>
            </a:pPr>
            <a:endParaRPr lang="en-US" sz="2000" dirty="0" smtClean="0"/>
          </a:p>
          <a:p>
            <a:pPr eaLnBrk="1" hangingPunct="1">
              <a:lnSpc>
                <a:spcPct val="80000"/>
              </a:lnSpc>
              <a:defRPr/>
            </a:pPr>
            <a:endParaRPr lang="en-US" sz="2000" dirty="0" smtClean="0"/>
          </a:p>
          <a:p>
            <a:pPr eaLnBrk="1" hangingPunct="1">
              <a:lnSpc>
                <a:spcPct val="80000"/>
              </a:lnSpc>
              <a:defRPr/>
            </a:pPr>
            <a:endParaRPr lang="en-US" sz="2000" dirty="0" smtClean="0"/>
          </a:p>
          <a:p>
            <a:pPr eaLnBrk="1" hangingPunct="1">
              <a:lnSpc>
                <a:spcPct val="80000"/>
              </a:lnSpc>
              <a:defRPr/>
            </a:pPr>
            <a:endParaRPr lang="en-US" sz="2000" dirty="0" smtClean="0"/>
          </a:p>
          <a:p>
            <a:pPr eaLnBrk="1" hangingPunct="1">
              <a:lnSpc>
                <a:spcPct val="80000"/>
              </a:lnSpc>
              <a:defRPr/>
            </a:pPr>
            <a:endParaRPr lang="en-US" sz="2000" dirty="0" smtClean="0"/>
          </a:p>
          <a:p>
            <a:pPr eaLnBrk="1" hangingPunct="1">
              <a:lnSpc>
                <a:spcPct val="80000"/>
              </a:lnSpc>
              <a:defRPr/>
            </a:pPr>
            <a:endParaRPr lang="en-US" sz="2000" dirty="0" smtClean="0"/>
          </a:p>
          <a:p>
            <a:pPr eaLnBrk="1" hangingPunct="1">
              <a:lnSpc>
                <a:spcPct val="80000"/>
              </a:lnSpc>
              <a:defRPr/>
            </a:pPr>
            <a:r>
              <a:rPr lang="en-US" sz="2400" dirty="0" err="1" smtClean="0"/>
              <a:t>Nguyên</a:t>
            </a:r>
            <a:r>
              <a:rPr lang="en-US" sz="2400" dirty="0" smtClean="0"/>
              <a:t> </a:t>
            </a:r>
            <a:r>
              <a:rPr lang="en-US" sz="2400" dirty="0" err="1" smtClean="0"/>
              <a:t>lý</a:t>
            </a:r>
            <a:r>
              <a:rPr lang="en-US" sz="2400" dirty="0" smtClean="0"/>
              <a:t> </a:t>
            </a:r>
            <a:r>
              <a:rPr lang="en-US" sz="2400" dirty="0" err="1" smtClean="0"/>
              <a:t>này</a:t>
            </a:r>
            <a:r>
              <a:rPr lang="en-US" sz="2400" dirty="0" smtClean="0"/>
              <a:t> </a:t>
            </a:r>
            <a:r>
              <a:rPr lang="en-US" sz="2400" dirty="0" err="1" smtClean="0"/>
              <a:t>áp</a:t>
            </a:r>
            <a:r>
              <a:rPr lang="en-US" sz="2400" dirty="0" smtClean="0"/>
              <a:t> </a:t>
            </a:r>
            <a:r>
              <a:rPr lang="en-US" sz="2400" dirty="0" err="1" smtClean="0"/>
              <a:t>dụng</a:t>
            </a:r>
            <a:r>
              <a:rPr lang="en-US" sz="2400" dirty="0" smtClean="0"/>
              <a:t> </a:t>
            </a:r>
            <a:r>
              <a:rPr lang="en-US" sz="2400" dirty="0" err="1" smtClean="0"/>
              <a:t>với</a:t>
            </a:r>
            <a:r>
              <a:rPr lang="en-US" sz="2400" dirty="0" smtClean="0"/>
              <a:t> </a:t>
            </a:r>
            <a:r>
              <a:rPr lang="en-US" sz="2400" dirty="0" err="1" smtClean="0"/>
              <a:t>cả</a:t>
            </a:r>
            <a:r>
              <a:rPr lang="en-US" sz="2400" dirty="0" smtClean="0"/>
              <a:t> </a:t>
            </a:r>
            <a:r>
              <a:rPr lang="en-US" sz="2400" dirty="0" err="1" smtClean="0"/>
              <a:t>bản</a:t>
            </a:r>
            <a:r>
              <a:rPr lang="en-US" sz="2400" dirty="0" smtClean="0"/>
              <a:t> </a:t>
            </a:r>
            <a:r>
              <a:rPr lang="en-US" sz="2400" dirty="0" err="1" smtClean="0"/>
              <a:t>thân</a:t>
            </a:r>
            <a:r>
              <a:rPr lang="en-US" sz="2400" dirty="0" smtClean="0"/>
              <a:t> </a:t>
            </a:r>
            <a:r>
              <a:rPr lang="en-US" sz="2400" dirty="0" err="1" smtClean="0">
                <a:solidFill>
                  <a:srgbClr val="00FFFF"/>
                </a:solidFill>
              </a:rPr>
              <a:t>toàn</a:t>
            </a:r>
            <a:r>
              <a:rPr lang="en-US" sz="2400" dirty="0" smtClean="0">
                <a:solidFill>
                  <a:srgbClr val="00FFFF"/>
                </a:solidFill>
              </a:rPr>
              <a:t> </a:t>
            </a:r>
            <a:r>
              <a:rPr lang="en-US" sz="2400" dirty="0" err="1" smtClean="0">
                <a:solidFill>
                  <a:srgbClr val="00FFFF"/>
                </a:solidFill>
              </a:rPr>
              <a:t>bộ</a:t>
            </a:r>
            <a:r>
              <a:rPr lang="en-US" sz="2400" dirty="0" smtClean="0">
                <a:solidFill>
                  <a:srgbClr val="00FFFF"/>
                </a:solidFill>
              </a:rPr>
              <a:t> OS</a:t>
            </a:r>
            <a:r>
              <a:rPr lang="en-US" sz="2400" dirty="0" smtClean="0"/>
              <a:t>: </a:t>
            </a:r>
            <a:r>
              <a:rPr lang="en-US" sz="2400" dirty="0" err="1" smtClean="0"/>
              <a:t>Trên</a:t>
            </a:r>
            <a:r>
              <a:rPr lang="en-US" sz="2400" dirty="0" smtClean="0"/>
              <a:t> </a:t>
            </a:r>
            <a:r>
              <a:rPr lang="en-US" sz="2400" dirty="0" err="1" smtClean="0"/>
              <a:t>đía</a:t>
            </a:r>
            <a:r>
              <a:rPr lang="en-US" sz="2400" dirty="0" smtClean="0"/>
              <a:t> </a:t>
            </a:r>
            <a:r>
              <a:rPr lang="en-US" sz="2400" dirty="0" err="1" smtClean="0"/>
              <a:t>chỉ</a:t>
            </a:r>
            <a:r>
              <a:rPr lang="en-US" sz="2400" dirty="0" smtClean="0"/>
              <a:t> </a:t>
            </a:r>
            <a:r>
              <a:rPr lang="en-US" sz="2400" dirty="0" err="1" smtClean="0"/>
              <a:t>có</a:t>
            </a:r>
            <a:r>
              <a:rPr lang="en-US" sz="2400" dirty="0" smtClean="0"/>
              <a:t> </a:t>
            </a:r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thành</a:t>
            </a:r>
            <a:r>
              <a:rPr lang="en-US" sz="2400" dirty="0" smtClean="0"/>
              <a:t> </a:t>
            </a:r>
            <a:r>
              <a:rPr lang="en-US" sz="2400" dirty="0" err="1" smtClean="0"/>
              <a:t>phần</a:t>
            </a:r>
            <a:r>
              <a:rPr lang="en-US" sz="2400" dirty="0" smtClean="0"/>
              <a:t>. </a:t>
            </a:r>
            <a:r>
              <a:rPr lang="en-US" sz="2400" dirty="0" err="1" smtClean="0"/>
              <a:t>Khi</a:t>
            </a:r>
            <a:r>
              <a:rPr lang="en-US" sz="2400" dirty="0" smtClean="0"/>
              <a:t> </a:t>
            </a:r>
            <a:r>
              <a:rPr lang="en-US" sz="2400" dirty="0" err="1" smtClean="0"/>
              <a:t>cần</a:t>
            </a:r>
            <a:r>
              <a:rPr lang="en-US" sz="2400" dirty="0" smtClean="0"/>
              <a:t> </a:t>
            </a:r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thành</a:t>
            </a:r>
            <a:r>
              <a:rPr lang="en-US" sz="2400" dirty="0" smtClean="0"/>
              <a:t> </a:t>
            </a:r>
            <a:r>
              <a:rPr lang="en-US" sz="2400" dirty="0" err="1" smtClean="0"/>
              <a:t>phần</a:t>
            </a:r>
            <a:r>
              <a:rPr lang="en-US" sz="2400" dirty="0" smtClean="0"/>
              <a:t> </a:t>
            </a:r>
            <a:r>
              <a:rPr lang="en-US" sz="2400" dirty="0" err="1" smtClean="0"/>
              <a:t>được</a:t>
            </a:r>
            <a:r>
              <a:rPr lang="en-US" sz="2400" dirty="0" smtClean="0"/>
              <a:t> </a:t>
            </a:r>
            <a:r>
              <a:rPr lang="en-US" sz="2400" dirty="0" err="1" smtClean="0"/>
              <a:t>lắp</a:t>
            </a:r>
            <a:r>
              <a:rPr lang="en-US" sz="2400" dirty="0" smtClean="0"/>
              <a:t> </a:t>
            </a:r>
            <a:r>
              <a:rPr lang="en-US" sz="2400" dirty="0" err="1" smtClean="0"/>
              <a:t>ráp</a:t>
            </a:r>
            <a:r>
              <a:rPr lang="en-US" sz="2400" dirty="0" smtClean="0"/>
              <a:t> </a:t>
            </a:r>
            <a:r>
              <a:rPr lang="en-US" sz="2400" dirty="0" err="1" smtClean="0"/>
              <a:t>thành</a:t>
            </a:r>
            <a:r>
              <a:rPr lang="en-US" sz="2400" dirty="0" smtClean="0"/>
              <a:t> HỆ ĐIỀU HÀNH (</a:t>
            </a:r>
            <a:r>
              <a:rPr lang="en-US" sz="2400" dirty="0" err="1" smtClean="0"/>
              <a:t>Nạp</a:t>
            </a:r>
            <a:r>
              <a:rPr lang="en-US" sz="2400" dirty="0" smtClean="0"/>
              <a:t> </a:t>
            </a:r>
            <a:r>
              <a:rPr lang="en-US" sz="2400" dirty="0" err="1" smtClean="0"/>
              <a:t>hệ</a:t>
            </a:r>
            <a:r>
              <a:rPr lang="en-US" sz="2400" dirty="0" smtClean="0"/>
              <a:t> </a:t>
            </a:r>
            <a:r>
              <a:rPr lang="en-US" sz="2400" dirty="0" err="1" smtClean="0"/>
              <a:t>thống</a:t>
            </a:r>
            <a:r>
              <a:rPr lang="en-US" sz="2400" dirty="0" smtClean="0"/>
              <a:t>).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400" dirty="0" err="1" smtClean="0">
                <a:solidFill>
                  <a:srgbClr val="00FFFF"/>
                </a:solidFill>
              </a:rPr>
              <a:t>Lưu</a:t>
            </a:r>
            <a:r>
              <a:rPr lang="en-US" sz="2400" dirty="0" smtClean="0">
                <a:solidFill>
                  <a:srgbClr val="00FFFF"/>
                </a:solidFill>
              </a:rPr>
              <a:t> ý</a:t>
            </a:r>
            <a:r>
              <a:rPr lang="en-US" sz="2400" dirty="0" smtClean="0"/>
              <a:t>: </a:t>
            </a:r>
            <a:r>
              <a:rPr lang="en-US" sz="2400" i="1" dirty="0" err="1" smtClean="0">
                <a:solidFill>
                  <a:schemeClr val="tx2"/>
                </a:solidFill>
              </a:rPr>
              <a:t>Các</a:t>
            </a:r>
            <a:r>
              <a:rPr lang="en-US" sz="2400" i="1" dirty="0" smtClean="0">
                <a:solidFill>
                  <a:schemeClr val="tx2"/>
                </a:solidFill>
              </a:rPr>
              <a:t> </a:t>
            </a:r>
            <a:r>
              <a:rPr lang="en-US" sz="2400" i="1" dirty="0" err="1" smtClean="0">
                <a:solidFill>
                  <a:schemeClr val="tx2"/>
                </a:solidFill>
              </a:rPr>
              <a:t>nguyên</a:t>
            </a:r>
            <a:r>
              <a:rPr lang="en-US" sz="2400" i="1" dirty="0" smtClean="0">
                <a:solidFill>
                  <a:schemeClr val="tx2"/>
                </a:solidFill>
              </a:rPr>
              <a:t> </a:t>
            </a:r>
            <a:r>
              <a:rPr lang="en-US" sz="2400" i="1" dirty="0" err="1" smtClean="0">
                <a:solidFill>
                  <a:schemeClr val="tx2"/>
                </a:solidFill>
              </a:rPr>
              <a:t>lý</a:t>
            </a:r>
            <a:r>
              <a:rPr lang="en-US" sz="2400" i="1" dirty="0" smtClean="0">
                <a:solidFill>
                  <a:schemeClr val="tx2"/>
                </a:solidFill>
              </a:rPr>
              <a:t> </a:t>
            </a:r>
            <a:r>
              <a:rPr lang="en-US" sz="2400" i="1" dirty="0" err="1" smtClean="0">
                <a:solidFill>
                  <a:schemeClr val="tx2"/>
                </a:solidFill>
              </a:rPr>
              <a:t>Phủ</a:t>
            </a:r>
            <a:r>
              <a:rPr lang="en-US" sz="2400" i="1" dirty="0" smtClean="0">
                <a:solidFill>
                  <a:schemeClr val="tx2"/>
                </a:solidFill>
              </a:rPr>
              <a:t> </a:t>
            </a:r>
            <a:r>
              <a:rPr lang="en-US" sz="2400" i="1" dirty="0" err="1" smtClean="0">
                <a:solidFill>
                  <a:schemeClr val="tx2"/>
                </a:solidFill>
              </a:rPr>
              <a:t>chức</a:t>
            </a:r>
            <a:r>
              <a:rPr lang="en-US" sz="2400" i="1" dirty="0" smtClean="0">
                <a:solidFill>
                  <a:schemeClr val="tx2"/>
                </a:solidFill>
              </a:rPr>
              <a:t> </a:t>
            </a:r>
            <a:r>
              <a:rPr lang="en-US" sz="2400" i="1" dirty="0" err="1" smtClean="0">
                <a:solidFill>
                  <a:schemeClr val="tx2"/>
                </a:solidFill>
              </a:rPr>
              <a:t>năng</a:t>
            </a:r>
            <a:r>
              <a:rPr lang="en-US" sz="2400" i="1" dirty="0" smtClean="0">
                <a:solidFill>
                  <a:schemeClr val="tx2"/>
                </a:solidFill>
              </a:rPr>
              <a:t> </a:t>
            </a:r>
            <a:r>
              <a:rPr lang="en-US" sz="2400" i="1" dirty="0" err="1" smtClean="0">
                <a:solidFill>
                  <a:schemeClr val="tx2"/>
                </a:solidFill>
              </a:rPr>
              <a:t>và</a:t>
            </a:r>
            <a:r>
              <a:rPr lang="en-US" sz="2400" i="1" dirty="0" smtClean="0">
                <a:solidFill>
                  <a:schemeClr val="tx2"/>
                </a:solidFill>
              </a:rPr>
              <a:t> </a:t>
            </a:r>
            <a:r>
              <a:rPr lang="en-US" sz="2400" i="1" dirty="0" err="1" smtClean="0">
                <a:solidFill>
                  <a:schemeClr val="tx2"/>
                </a:solidFill>
              </a:rPr>
              <a:t>Macroprocessor</a:t>
            </a:r>
            <a:r>
              <a:rPr lang="en-US" sz="2400" i="1" dirty="0" smtClean="0">
                <a:solidFill>
                  <a:schemeClr val="tx2"/>
                </a:solidFill>
              </a:rPr>
              <a:t> </a:t>
            </a:r>
            <a:r>
              <a:rPr lang="en-US" sz="2400" i="1" dirty="0" err="1" smtClean="0">
                <a:solidFill>
                  <a:schemeClr val="tx2"/>
                </a:solidFill>
              </a:rPr>
              <a:t>trái</a:t>
            </a:r>
            <a:r>
              <a:rPr lang="en-US" sz="2400" i="1" dirty="0" smtClean="0">
                <a:solidFill>
                  <a:schemeClr val="tx2"/>
                </a:solidFill>
              </a:rPr>
              <a:t> </a:t>
            </a:r>
            <a:r>
              <a:rPr lang="en-US" sz="2400" i="1" dirty="0" err="1" smtClean="0">
                <a:solidFill>
                  <a:schemeClr val="tx2"/>
                </a:solidFill>
              </a:rPr>
              <a:t>với</a:t>
            </a:r>
            <a:r>
              <a:rPr lang="en-US" sz="2400" i="1" dirty="0" smtClean="0">
                <a:solidFill>
                  <a:schemeClr val="tx2"/>
                </a:solidFill>
              </a:rPr>
              <a:t> </a:t>
            </a:r>
            <a:r>
              <a:rPr lang="en-US" sz="2400" i="1" dirty="0" err="1" smtClean="0">
                <a:solidFill>
                  <a:schemeClr val="tx2"/>
                </a:solidFill>
              </a:rPr>
              <a:t>lý</a:t>
            </a:r>
            <a:r>
              <a:rPr lang="en-US" sz="2400" i="1" dirty="0" smtClean="0">
                <a:solidFill>
                  <a:schemeClr val="tx2"/>
                </a:solidFill>
              </a:rPr>
              <a:t> </a:t>
            </a:r>
            <a:r>
              <a:rPr lang="en-US" sz="2400" i="1" dirty="0" err="1" smtClean="0">
                <a:solidFill>
                  <a:schemeClr val="tx2"/>
                </a:solidFill>
              </a:rPr>
              <a:t>thuyết</a:t>
            </a:r>
            <a:r>
              <a:rPr lang="en-US" sz="2400" i="1" dirty="0" smtClean="0">
                <a:solidFill>
                  <a:schemeClr val="tx2"/>
                </a:solidFill>
              </a:rPr>
              <a:t> </a:t>
            </a:r>
            <a:r>
              <a:rPr lang="en-US" sz="2400" i="1" dirty="0" err="1" smtClean="0">
                <a:solidFill>
                  <a:schemeClr val="tx2"/>
                </a:solidFill>
              </a:rPr>
              <a:t>lập</a:t>
            </a:r>
            <a:r>
              <a:rPr lang="en-US" sz="2400" i="1" dirty="0" smtClean="0">
                <a:solidFill>
                  <a:schemeClr val="tx2"/>
                </a:solidFill>
              </a:rPr>
              <a:t> </a:t>
            </a:r>
            <a:r>
              <a:rPr lang="en-US" sz="2400" i="1" dirty="0" err="1" smtClean="0">
                <a:solidFill>
                  <a:schemeClr val="tx2"/>
                </a:solidFill>
              </a:rPr>
              <a:t>trình</a:t>
            </a:r>
            <a:r>
              <a:rPr lang="en-US" sz="2400" i="1" dirty="0" smtClean="0">
                <a:solidFill>
                  <a:schemeClr val="tx2"/>
                </a:solidFill>
              </a:rPr>
              <a:t> </a:t>
            </a:r>
            <a:r>
              <a:rPr lang="en-US" sz="2400" i="1" dirty="0" err="1" smtClean="0">
                <a:solidFill>
                  <a:schemeClr val="tx2"/>
                </a:solidFill>
              </a:rPr>
              <a:t>có</a:t>
            </a:r>
            <a:r>
              <a:rPr lang="en-US" sz="2400" i="1" dirty="0" smtClean="0">
                <a:solidFill>
                  <a:schemeClr val="tx2"/>
                </a:solidFill>
              </a:rPr>
              <a:t> </a:t>
            </a:r>
            <a:r>
              <a:rPr lang="en-US" sz="2400" i="1" dirty="0" err="1" smtClean="0">
                <a:solidFill>
                  <a:schemeClr val="tx2"/>
                </a:solidFill>
              </a:rPr>
              <a:t>cấu</a:t>
            </a:r>
            <a:r>
              <a:rPr lang="en-US" sz="2400" i="1" dirty="0" smtClean="0">
                <a:solidFill>
                  <a:schemeClr val="tx2"/>
                </a:solidFill>
              </a:rPr>
              <a:t> </a:t>
            </a:r>
            <a:r>
              <a:rPr lang="en-US" sz="2400" i="1" dirty="0" err="1" smtClean="0">
                <a:solidFill>
                  <a:schemeClr val="tx2"/>
                </a:solidFill>
              </a:rPr>
              <a:t>trúc</a:t>
            </a:r>
            <a:r>
              <a:rPr lang="en-US" sz="2400" dirty="0" smtClean="0">
                <a:solidFill>
                  <a:schemeClr val="tx2"/>
                </a:solidFill>
              </a:rPr>
              <a:t>.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sz="2400" dirty="0" smtClean="0"/>
          </a:p>
        </p:txBody>
      </p:sp>
      <p:pic>
        <p:nvPicPr>
          <p:cNvPr id="7680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2286000"/>
            <a:ext cx="8534400" cy="175260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50000">
                <a:srgbClr val="FFFFCC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322B68-CAF8-411B-9AA0-3A1EF3BEF536}" type="slidenum">
              <a:rPr lang="en-US"/>
              <a:pPr>
                <a:defRPr/>
              </a:pPr>
              <a:t>44</a:t>
            </a:fld>
            <a:endParaRPr lang="en-US"/>
          </a:p>
        </p:txBody>
      </p:sp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865188"/>
          </a:xfrm>
        </p:spPr>
        <p:txBody>
          <a:bodyPr/>
          <a:lstStyle/>
          <a:p>
            <a:pPr eaLnBrk="1" hangingPunct="1">
              <a:defRPr/>
            </a:pPr>
            <a:r>
              <a:rPr lang="en-US" sz="3000" b="1" smtClean="0">
                <a:solidFill>
                  <a:srgbClr val="FFFFCC"/>
                </a:solidFill>
              </a:rPr>
              <a:t>NGUYÊN LÝ BẢNG THAM SỐ ĐIỀU KHIỂN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228600" y="838200"/>
            <a:ext cx="9601200" cy="5292725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Mỗi đối tượng trong OS </a:t>
            </a:r>
            <a:r>
              <a:rPr lang="en-US" smtClean="0">
                <a:sym typeface="Symbol" pitchFamily="18" charset="2"/>
              </a:rPr>
              <a:t> Bảng tham số (Control Table, Control Block),</a:t>
            </a:r>
          </a:p>
          <a:p>
            <a:pPr eaLnBrk="1" hangingPunct="1">
              <a:defRPr/>
            </a:pPr>
            <a:r>
              <a:rPr lang="en-US" smtClean="0">
                <a:sym typeface="Symbol" pitchFamily="18" charset="2"/>
              </a:rPr>
              <a:t>Hệ thống không bao giờ tham chiếu tới đối tượng vật lý mà chỉ tham chiếu tới bảng tham số điều khiển tương ứng.</a:t>
            </a:r>
          </a:p>
          <a:p>
            <a:pPr eaLnBrk="1" hangingPunct="1">
              <a:defRPr/>
            </a:pPr>
            <a:r>
              <a:rPr lang="en-US" smtClean="0">
                <a:sym typeface="Symbol" pitchFamily="18" charset="2"/>
              </a:rPr>
              <a:t>Với các đĩa từ, CD – bảng tham số ghi ở phần đầu – Vùng hệ thống (System Area),</a:t>
            </a:r>
          </a:p>
          <a:p>
            <a:pPr eaLnBrk="1" hangingPunct="1">
              <a:defRPr/>
            </a:pPr>
            <a:r>
              <a:rPr lang="en-US" smtClean="0">
                <a:sym typeface="Symbol" pitchFamily="18" charset="2"/>
              </a:rPr>
              <a:t>Với các files – Header.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11FF8C-6C9F-48B7-9E09-DB0DC4D8B263}" type="slidenum">
              <a:rPr lang="en-US"/>
              <a:pPr>
                <a:defRPr/>
              </a:pPr>
              <a:t>45</a:t>
            </a:fld>
            <a:endParaRPr lang="en-US"/>
          </a:p>
        </p:txBody>
      </p:sp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smtClean="0">
                <a:solidFill>
                  <a:schemeClr val="tx1"/>
                </a:solidFill>
              </a:rPr>
              <a:t>Cấu trúc file định kiểu</a:t>
            </a:r>
          </a:p>
        </p:txBody>
      </p:sp>
      <p:pic>
        <p:nvPicPr>
          <p:cNvPr id="49156" name="Picture 4" descr="Bouquet">
            <a:hlinkClick r:id="" action="ppaction://noaction" highlightClick="1">
              <a:snd r:embed="rId2" name="arrow.wav" builtIn="1"/>
            </a:hlinkClick>
          </p:cNvPr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228600" y="1447800"/>
            <a:ext cx="8382000" cy="4986338"/>
          </a:xfrm>
          <a:blipFill dpi="0" rotWithShape="1">
            <a:blip r:embed="rId4"/>
            <a:srcRect/>
            <a:tile tx="0" ty="0" sx="100000" sy="100000" flip="none" algn="tl"/>
          </a:blipFill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B97025-53ED-40B7-9275-1CB828D027A9}" type="slidenum">
              <a:rPr lang="en-US"/>
              <a:pPr>
                <a:defRPr/>
              </a:pPr>
              <a:t>46</a:t>
            </a:fld>
            <a:endParaRPr lang="en-US"/>
          </a:p>
        </p:txBody>
      </p:sp>
      <p:sp>
        <p:nvSpPr>
          <p:cNvPr id="7987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600" b="1" smtClean="0">
                <a:solidFill>
                  <a:srgbClr val="FFFFCC"/>
                </a:solidFill>
              </a:rPr>
              <a:t>Một số loại bảng tham số :</a:t>
            </a:r>
          </a:p>
        </p:txBody>
      </p:sp>
      <p:sp>
        <p:nvSpPr>
          <p:cNvPr id="7987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Cho WINDOWS: Win.ini,</a:t>
            </a:r>
          </a:p>
          <a:p>
            <a:pPr eaLnBrk="1" hangingPunct="1">
              <a:defRPr/>
            </a:pPr>
            <a:r>
              <a:rPr lang="en-US" smtClean="0"/>
              <a:t>Cho MS DOS: Config.sys,</a:t>
            </a:r>
          </a:p>
          <a:p>
            <a:pPr eaLnBrk="1" hangingPunct="1">
              <a:defRPr/>
            </a:pPr>
            <a:r>
              <a:rPr lang="en-US" smtClean="0"/>
              <a:t>Cho WINWORD: Winword.ini,</a:t>
            </a:r>
          </a:p>
          <a:p>
            <a:pPr eaLnBrk="1" hangingPunct="1">
              <a:defRPr/>
            </a:pPr>
            <a:r>
              <a:rPr lang="en-US" smtClean="0"/>
              <a:t>Bảng tham số cấu hình hệ thống: phục vụ cho mọi hệ điều hành: lưu trữ trong CMOS,</a:t>
            </a:r>
          </a:p>
          <a:p>
            <a:pPr eaLnBrk="1" hangingPunct="1">
              <a:defRPr/>
            </a:pPr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A3086A-38FE-4B50-95E2-D56C72A24708}" type="slidenum">
              <a:rPr lang="en-US"/>
              <a:pPr>
                <a:defRPr/>
              </a:pPr>
              <a:t>47</a:t>
            </a:fld>
            <a:endParaRPr lang="en-US"/>
          </a:p>
        </p:txBody>
      </p:sp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 smtClean="0">
                <a:solidFill>
                  <a:schemeClr val="tx2"/>
                </a:solidFill>
              </a:rPr>
              <a:t>NGUYÊN LÝ GIÁ TRỊ CHUẨN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800" smtClean="0"/>
              <a:t>Cách gọi khác: Nguyên tắc ngầm định (Default),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smtClean="0"/>
              <a:t>Hệ thống chuẩn bị bảng giá trị cho các tham số - bảng giá trị chuẩn,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smtClean="0"/>
              <a:t>Khi hoạt động: nếu tham số thiếu giá trị </a:t>
            </a:r>
            <a:r>
              <a:rPr lang="en-US" sz="2800" smtClean="0">
                <a:sym typeface="Wingdings 3" pitchFamily="18" charset="2"/>
              </a:rPr>
              <a:t> OS lấy từ bảng giá trị chuẩn.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smtClean="0">
                <a:solidFill>
                  <a:srgbClr val="00FFFF"/>
                </a:solidFill>
                <a:sym typeface="Wingdings 3" pitchFamily="18" charset="2"/>
              </a:rPr>
              <a:t>Vai trò</a:t>
            </a:r>
            <a:r>
              <a:rPr lang="en-US" sz="2800" smtClean="0">
                <a:sym typeface="Wingdings 3" pitchFamily="18" charset="2"/>
              </a:rPr>
              <a:t> của nguyên lý: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smtClean="0">
                <a:sym typeface="Wingdings 3" pitchFamily="18" charset="2"/>
              </a:rPr>
              <a:t>Thuận tiện: không phải nhắc lại những giá trị thường dùng,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smtClean="0">
                <a:sym typeface="Wingdings 3" pitchFamily="18" charset="2"/>
              </a:rPr>
              <a:t>Người dùng không cần biết đầy dủ hoặc sâu về hệ thống.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FD1C1E-977A-4E2D-89AF-4934A7B766A7}" type="slidenum">
              <a:rPr lang="en-US"/>
              <a:pPr>
                <a:defRPr/>
              </a:pPr>
              <a:t>48</a:t>
            </a:fld>
            <a:endParaRPr lang="en-US"/>
          </a:p>
        </p:txBody>
      </p:sp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600" b="1" smtClean="0">
                <a:solidFill>
                  <a:srgbClr val="FFFF99"/>
                </a:solidFill>
              </a:rPr>
              <a:t>Nguyên lý giá trị chuẩn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Tác động lên giá trị tham số hoặc bảng giá trị chuẩn:</a:t>
            </a:r>
          </a:p>
          <a:p>
            <a:pPr lvl="1" eaLnBrk="1" hangingPunct="1">
              <a:defRPr/>
            </a:pPr>
            <a:r>
              <a:rPr lang="en-US" smtClean="0"/>
              <a:t>Startup,</a:t>
            </a:r>
          </a:p>
          <a:p>
            <a:pPr lvl="1" eaLnBrk="1" hangingPunct="1">
              <a:defRPr/>
            </a:pPr>
            <a:r>
              <a:rPr lang="en-US" smtClean="0"/>
              <a:t>Autoexec.bat,</a:t>
            </a:r>
          </a:p>
          <a:p>
            <a:pPr lvl="1" eaLnBrk="1" hangingPunct="1">
              <a:defRPr/>
            </a:pPr>
            <a:r>
              <a:rPr lang="en-US" smtClean="0"/>
              <a:t>Control Panel</a:t>
            </a:r>
          </a:p>
        </p:txBody>
      </p:sp>
      <p:sp>
        <p:nvSpPr>
          <p:cNvPr id="82948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Ví dụ: c:\csdl&gt;dir</a:t>
            </a:r>
          </a:p>
          <a:p>
            <a:pPr eaLnBrk="1" hangingPunct="1">
              <a:defRPr/>
            </a:pPr>
            <a:r>
              <a:rPr lang="en-US" smtClean="0"/>
              <a:t>Tham số thiếu giá trị:</a:t>
            </a:r>
          </a:p>
          <a:p>
            <a:pPr lvl="1" eaLnBrk="1" hangingPunct="1">
              <a:defRPr/>
            </a:pPr>
            <a:r>
              <a:rPr lang="en-US" smtClean="0"/>
              <a:t>Ổ đĩa?</a:t>
            </a:r>
          </a:p>
          <a:p>
            <a:pPr lvl="1" eaLnBrk="1" hangingPunct="1">
              <a:defRPr/>
            </a:pPr>
            <a:r>
              <a:rPr lang="en-US" smtClean="0"/>
              <a:t>Thư mục?</a:t>
            </a:r>
          </a:p>
          <a:p>
            <a:pPr lvl="1" eaLnBrk="1" hangingPunct="1">
              <a:defRPr/>
            </a:pPr>
            <a:r>
              <a:rPr lang="en-US" smtClean="0"/>
              <a:t>Xem gì?</a:t>
            </a:r>
          </a:p>
          <a:p>
            <a:pPr lvl="1" eaLnBrk="1" hangingPunct="1">
              <a:defRPr/>
            </a:pPr>
            <a:r>
              <a:rPr lang="en-US" smtClean="0"/>
              <a:t>Quy cách đưa ra?</a:t>
            </a:r>
          </a:p>
          <a:p>
            <a:pPr lvl="1" eaLnBrk="1" hangingPunct="1">
              <a:defRPr/>
            </a:pPr>
            <a:r>
              <a:rPr lang="en-US" smtClean="0"/>
              <a:t>Nơi ra?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1DBDB7-F86F-4455-BF18-575304DB5023}" type="slidenum">
              <a:rPr lang="en-US"/>
              <a:pPr>
                <a:defRPr/>
              </a:pPr>
              <a:t>49</a:t>
            </a:fld>
            <a:endParaRPr lang="en-US"/>
          </a:p>
        </p:txBody>
      </p:sp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 smtClean="0">
                <a:solidFill>
                  <a:schemeClr val="tx2"/>
                </a:solidFill>
              </a:rPr>
              <a:t>NGUYÊN LÝ 2 LOẠI THAM SỐ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dirty="0" smtClean="0"/>
              <a:t>2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smtClean="0"/>
              <a:t>: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vị</a:t>
            </a:r>
            <a:r>
              <a:rPr lang="en-US" dirty="0" smtClean="0"/>
              <a:t> </a:t>
            </a:r>
            <a:r>
              <a:rPr lang="en-US" dirty="0" err="1" smtClean="0"/>
              <a:t>trí</a:t>
            </a:r>
            <a:r>
              <a:rPr lang="en-US" dirty="0" smtClean="0"/>
              <a:t> (Position Parameters),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khoá</a:t>
            </a:r>
            <a:r>
              <a:rPr lang="en-US" dirty="0" smtClean="0"/>
              <a:t> (Keyword </a:t>
            </a:r>
            <a:r>
              <a:rPr lang="en-US" dirty="0" err="1" smtClean="0"/>
              <a:t>Param</a:t>
            </a:r>
            <a:r>
              <a:rPr lang="en-US" dirty="0" smtClean="0"/>
              <a:t>.).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dirty="0" smtClean="0"/>
          </a:p>
          <a:p>
            <a:pPr eaLnBrk="1" hangingPunct="1">
              <a:lnSpc>
                <a:spcPct val="90000"/>
              </a:lnSpc>
              <a:defRPr/>
            </a:pPr>
            <a:endParaRPr lang="en-US" dirty="0" smtClean="0"/>
          </a:p>
          <a:p>
            <a:pPr eaLnBrk="1" hangingPunct="1">
              <a:lnSpc>
                <a:spcPct val="90000"/>
              </a:lnSpc>
              <a:defRPr/>
            </a:pPr>
            <a:endParaRPr lang="en-US" dirty="0" smtClean="0"/>
          </a:p>
          <a:p>
            <a:pPr eaLnBrk="1" hangingPunct="1">
              <a:lnSpc>
                <a:spcPct val="90000"/>
              </a:lnSpc>
              <a:defRPr/>
            </a:pPr>
            <a:endParaRPr lang="en-US" dirty="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khoá</a:t>
            </a:r>
            <a:r>
              <a:rPr lang="en-US" dirty="0" smtClean="0"/>
              <a:t> –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tuỳ</a:t>
            </a:r>
            <a:r>
              <a:rPr lang="en-US" dirty="0" smtClean="0"/>
              <a:t> ý.</a:t>
            </a:r>
          </a:p>
        </p:txBody>
      </p:sp>
      <p:pic>
        <p:nvPicPr>
          <p:cNvPr id="53253" name="Picture 4" descr="Bouque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3200400"/>
            <a:ext cx="6248400" cy="207645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ea typeface="ＭＳ Ｐゴシック" pitchFamily="34" charset="-128"/>
              </a:rPr>
              <a:t>ĐÁNH GIÁ</a:t>
            </a:r>
            <a:endParaRPr lang="vi-VN" altLang="ja-JP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540750" cy="5257800"/>
          </a:xfrm>
        </p:spPr>
        <p:txBody>
          <a:bodyPr/>
          <a:lstStyle/>
          <a:p>
            <a:pPr>
              <a:buFontTx/>
              <a:buChar char="•"/>
            </a:pPr>
            <a:r>
              <a:rPr lang="en-US" altLang="ja-JP" dirty="0" err="1">
                <a:ea typeface="ＭＳ Ｐゴシック" pitchFamily="34" charset="-128"/>
              </a:rPr>
              <a:t>Hệ</a:t>
            </a:r>
            <a:r>
              <a:rPr lang="en-US" altLang="ja-JP" dirty="0">
                <a:ea typeface="ＭＳ Ｐゴシック" pitchFamily="34" charset="-128"/>
              </a:rPr>
              <a:t> </a:t>
            </a:r>
            <a:r>
              <a:rPr lang="en-US" altLang="ja-JP" dirty="0" err="1">
                <a:ea typeface="ＭＳ Ｐゴシック" pitchFamily="34" charset="-128"/>
              </a:rPr>
              <a:t>thống</a:t>
            </a:r>
            <a:r>
              <a:rPr lang="en-US" altLang="ja-JP" dirty="0">
                <a:ea typeface="ＭＳ Ｐゴシック" pitchFamily="34" charset="-128"/>
              </a:rPr>
              <a:t> </a:t>
            </a:r>
            <a:r>
              <a:rPr lang="en-US" altLang="ja-JP" dirty="0" err="1">
                <a:ea typeface="ＭＳ Ｐゴシック" pitchFamily="34" charset="-128"/>
              </a:rPr>
              <a:t>đào</a:t>
            </a:r>
            <a:r>
              <a:rPr lang="en-US" altLang="ja-JP" dirty="0">
                <a:ea typeface="ＭＳ Ｐゴシック" pitchFamily="34" charset="-128"/>
              </a:rPr>
              <a:t> </a:t>
            </a:r>
            <a:r>
              <a:rPr lang="en-US" altLang="ja-JP" dirty="0" err="1">
                <a:ea typeface="ＭＳ Ｐゴシック" pitchFamily="34" charset="-128"/>
              </a:rPr>
              <a:t>tạo</a:t>
            </a:r>
            <a:endParaRPr lang="en-US" altLang="ja-JP" dirty="0">
              <a:ea typeface="ＭＳ Ｐゴシック" pitchFamily="34" charset="-128"/>
            </a:endParaRPr>
          </a:p>
          <a:p>
            <a:pPr lvl="1">
              <a:buFontTx/>
              <a:buChar char="–"/>
            </a:pPr>
            <a:r>
              <a:rPr lang="en-US" altLang="ja-JP" dirty="0" err="1">
                <a:ea typeface="ＭＳ Ｐゴシック" pitchFamily="34" charset="-128"/>
              </a:rPr>
              <a:t>Số</a:t>
            </a:r>
            <a:r>
              <a:rPr lang="en-US" altLang="ja-JP" dirty="0">
                <a:ea typeface="ＭＳ Ｐゴシック" pitchFamily="34" charset="-128"/>
              </a:rPr>
              <a:t> </a:t>
            </a:r>
            <a:r>
              <a:rPr lang="en-US" altLang="ja-JP" dirty="0" err="1">
                <a:ea typeface="ＭＳ Ｐゴシック" pitchFamily="34" charset="-128"/>
              </a:rPr>
              <a:t>tín</a:t>
            </a:r>
            <a:r>
              <a:rPr lang="en-US" altLang="ja-JP" dirty="0">
                <a:ea typeface="ＭＳ Ｐゴシック" pitchFamily="34" charset="-128"/>
              </a:rPr>
              <a:t> </a:t>
            </a:r>
            <a:r>
              <a:rPr lang="en-US" altLang="ja-JP" dirty="0" err="1">
                <a:ea typeface="ＭＳ Ｐゴシック" pitchFamily="34" charset="-128"/>
              </a:rPr>
              <a:t>chỉ</a:t>
            </a:r>
            <a:r>
              <a:rPr lang="en-US" altLang="ja-JP" dirty="0">
                <a:ea typeface="ＭＳ Ｐゴシック" pitchFamily="34" charset="-128"/>
              </a:rPr>
              <a:t>: 2</a:t>
            </a:r>
          </a:p>
          <a:p>
            <a:pPr lvl="1">
              <a:buFontTx/>
              <a:buChar char="–"/>
            </a:pPr>
            <a:r>
              <a:rPr lang="en-US" altLang="ja-JP" dirty="0" err="1">
                <a:ea typeface="ＭＳ Ｐゴシック" pitchFamily="34" charset="-128"/>
              </a:rPr>
              <a:t>Học</a:t>
            </a:r>
            <a:r>
              <a:rPr lang="en-US" altLang="ja-JP" dirty="0">
                <a:ea typeface="ＭＳ Ｐゴシック" pitchFamily="34" charset="-128"/>
              </a:rPr>
              <a:t> </a:t>
            </a:r>
            <a:r>
              <a:rPr lang="en-US" altLang="ja-JP" dirty="0" err="1">
                <a:ea typeface="ＭＳ Ｐゴシック" pitchFamily="34" charset="-128"/>
              </a:rPr>
              <a:t>trên</a:t>
            </a:r>
            <a:r>
              <a:rPr lang="en-US" altLang="ja-JP" dirty="0">
                <a:ea typeface="ＭＳ Ｐゴシック" pitchFamily="34" charset="-128"/>
              </a:rPr>
              <a:t> </a:t>
            </a:r>
            <a:r>
              <a:rPr lang="en-US" altLang="ja-JP" dirty="0" err="1">
                <a:ea typeface="ＭＳ Ｐゴシック" pitchFamily="34" charset="-128"/>
              </a:rPr>
              <a:t>lớp</a:t>
            </a:r>
            <a:r>
              <a:rPr lang="en-US" altLang="ja-JP" dirty="0">
                <a:ea typeface="ＭＳ Ｐゴシック" pitchFamily="34" charset="-128"/>
              </a:rPr>
              <a:t> </a:t>
            </a:r>
            <a:r>
              <a:rPr lang="en-US" altLang="ja-JP" dirty="0" err="1">
                <a:ea typeface="ＭＳ Ｐゴシック" pitchFamily="34" charset="-128"/>
              </a:rPr>
              <a:t>và</a:t>
            </a:r>
            <a:r>
              <a:rPr lang="en-US" altLang="ja-JP" dirty="0">
                <a:ea typeface="ＭＳ Ｐゴシック" pitchFamily="34" charset="-128"/>
              </a:rPr>
              <a:t> </a:t>
            </a:r>
            <a:r>
              <a:rPr lang="en-US" altLang="ja-JP" dirty="0" err="1">
                <a:ea typeface="ＭＳ Ｐゴシック" pitchFamily="34" charset="-128"/>
              </a:rPr>
              <a:t>tự</a:t>
            </a:r>
            <a:r>
              <a:rPr lang="en-US" altLang="ja-JP" dirty="0">
                <a:ea typeface="ＭＳ Ｐゴシック" pitchFamily="34" charset="-128"/>
              </a:rPr>
              <a:t> </a:t>
            </a:r>
            <a:r>
              <a:rPr lang="en-US" altLang="ja-JP" dirty="0" err="1">
                <a:ea typeface="ＭＳ Ｐゴシック" pitchFamily="34" charset="-128"/>
              </a:rPr>
              <a:t>học</a:t>
            </a:r>
            <a:r>
              <a:rPr lang="en-US" altLang="ja-JP" dirty="0">
                <a:ea typeface="ＭＳ Ｐゴシック" pitchFamily="34" charset="-128"/>
              </a:rPr>
              <a:t> (1 </a:t>
            </a:r>
            <a:r>
              <a:rPr lang="en-US" altLang="ja-JP" dirty="0" err="1">
                <a:ea typeface="ＭＳ Ｐゴシック" pitchFamily="34" charset="-128"/>
              </a:rPr>
              <a:t>giờ</a:t>
            </a:r>
            <a:r>
              <a:rPr lang="en-US" altLang="ja-JP" dirty="0">
                <a:ea typeface="ＭＳ Ｐゴシック" pitchFamily="34" charset="-128"/>
              </a:rPr>
              <a:t> </a:t>
            </a:r>
            <a:r>
              <a:rPr lang="en-US" altLang="ja-JP" dirty="0" err="1">
                <a:ea typeface="ＭＳ Ｐゴシック" pitchFamily="34" charset="-128"/>
              </a:rPr>
              <a:t>trên</a:t>
            </a:r>
            <a:r>
              <a:rPr lang="en-US" altLang="ja-JP" dirty="0">
                <a:ea typeface="ＭＳ Ｐゴシック" pitchFamily="34" charset="-128"/>
              </a:rPr>
              <a:t> </a:t>
            </a:r>
            <a:r>
              <a:rPr lang="en-US" altLang="ja-JP" dirty="0" err="1">
                <a:ea typeface="ＭＳ Ｐゴシック" pitchFamily="34" charset="-128"/>
              </a:rPr>
              <a:t>lớp</a:t>
            </a:r>
            <a:r>
              <a:rPr lang="en-US" altLang="ja-JP" dirty="0">
                <a:ea typeface="ＭＳ Ｐゴシック" pitchFamily="34" charset="-128"/>
              </a:rPr>
              <a:t> + 2 </a:t>
            </a:r>
            <a:r>
              <a:rPr lang="en-US" altLang="ja-JP" dirty="0" err="1">
                <a:ea typeface="ＭＳ Ｐゴシック" pitchFamily="34" charset="-128"/>
              </a:rPr>
              <a:t>giờ</a:t>
            </a:r>
            <a:r>
              <a:rPr lang="en-US" altLang="ja-JP" dirty="0">
                <a:ea typeface="ＭＳ Ｐゴシック" pitchFamily="34" charset="-128"/>
              </a:rPr>
              <a:t> </a:t>
            </a:r>
            <a:r>
              <a:rPr lang="en-US" altLang="ja-JP" dirty="0" err="1">
                <a:ea typeface="ＭＳ Ｐゴシック" pitchFamily="34" charset="-128"/>
              </a:rPr>
              <a:t>tự</a:t>
            </a:r>
            <a:r>
              <a:rPr lang="en-US" altLang="ja-JP" dirty="0">
                <a:ea typeface="ＭＳ Ｐゴシック" pitchFamily="34" charset="-128"/>
              </a:rPr>
              <a:t> </a:t>
            </a:r>
            <a:r>
              <a:rPr lang="en-US" altLang="ja-JP" dirty="0" err="1">
                <a:ea typeface="ＭＳ Ｐゴシック" pitchFamily="34" charset="-128"/>
              </a:rPr>
              <a:t>học</a:t>
            </a:r>
            <a:r>
              <a:rPr lang="en-US" altLang="ja-JP" dirty="0">
                <a:ea typeface="ＭＳ Ｐゴシック" pitchFamily="34" charset="-128"/>
              </a:rPr>
              <a:t>)</a:t>
            </a:r>
          </a:p>
          <a:p>
            <a:pPr lvl="1">
              <a:buFontTx/>
              <a:buChar char="–"/>
            </a:pPr>
            <a:r>
              <a:rPr lang="en-US" altLang="ja-JP" dirty="0" err="1">
                <a:ea typeface="ＭＳ Ｐゴシック" pitchFamily="34" charset="-128"/>
              </a:rPr>
              <a:t>Viết</a:t>
            </a:r>
            <a:r>
              <a:rPr lang="en-US" altLang="ja-JP" dirty="0">
                <a:ea typeface="ＭＳ Ｐゴシック" pitchFamily="34" charset="-128"/>
              </a:rPr>
              <a:t> </a:t>
            </a:r>
            <a:r>
              <a:rPr lang="en-US" altLang="ja-JP" dirty="0" err="1">
                <a:ea typeface="ＭＳ Ｐゴシック" pitchFamily="34" charset="-128"/>
              </a:rPr>
              <a:t>báo</a:t>
            </a:r>
            <a:r>
              <a:rPr lang="en-US" altLang="ja-JP" dirty="0">
                <a:ea typeface="ＭＳ Ｐゴシック" pitchFamily="34" charset="-128"/>
              </a:rPr>
              <a:t> </a:t>
            </a:r>
            <a:r>
              <a:rPr lang="en-US" altLang="ja-JP" dirty="0" err="1">
                <a:ea typeface="ＭＳ Ｐゴシック" pitchFamily="34" charset="-128"/>
              </a:rPr>
              <a:t>cáo</a:t>
            </a:r>
            <a:r>
              <a:rPr lang="en-US" altLang="ja-JP" dirty="0">
                <a:ea typeface="ＭＳ Ｐゴシック" pitchFamily="34" charset="-128"/>
              </a:rPr>
              <a:t>, </a:t>
            </a:r>
            <a:r>
              <a:rPr lang="en-US" altLang="ja-JP" dirty="0" err="1">
                <a:ea typeface="ＭＳ Ｐゴシック" pitchFamily="34" charset="-128"/>
              </a:rPr>
              <a:t>làm</a:t>
            </a:r>
            <a:r>
              <a:rPr lang="en-US" altLang="ja-JP" dirty="0">
                <a:ea typeface="ＭＳ Ｐゴシック" pitchFamily="34" charset="-128"/>
              </a:rPr>
              <a:t> </a:t>
            </a:r>
            <a:r>
              <a:rPr lang="en-US" altLang="ja-JP" dirty="0" err="1">
                <a:ea typeface="ＭＳ Ｐゴシック" pitchFamily="34" charset="-128"/>
              </a:rPr>
              <a:t>việc</a:t>
            </a:r>
            <a:r>
              <a:rPr lang="en-US" altLang="ja-JP" dirty="0">
                <a:ea typeface="ＭＳ Ｐゴシック" pitchFamily="34" charset="-128"/>
              </a:rPr>
              <a:t> </a:t>
            </a:r>
            <a:r>
              <a:rPr lang="en-US" altLang="ja-JP" dirty="0" err="1">
                <a:ea typeface="ＭＳ Ｐゴシック" pitchFamily="34" charset="-128"/>
              </a:rPr>
              <a:t>theo</a:t>
            </a:r>
            <a:r>
              <a:rPr lang="en-US" altLang="ja-JP" dirty="0">
                <a:ea typeface="ＭＳ Ｐゴシック" pitchFamily="34" charset="-128"/>
              </a:rPr>
              <a:t> </a:t>
            </a:r>
            <a:r>
              <a:rPr lang="en-US" altLang="ja-JP" dirty="0" err="1">
                <a:ea typeface="ＭＳ Ｐゴシック" pitchFamily="34" charset="-128"/>
              </a:rPr>
              <a:t>nhóm</a:t>
            </a:r>
            <a:r>
              <a:rPr lang="en-US" altLang="ja-JP" dirty="0">
                <a:ea typeface="ＭＳ Ｐゴシック" pitchFamily="34" charset="-128"/>
              </a:rPr>
              <a:t> </a:t>
            </a:r>
          </a:p>
          <a:p>
            <a:pPr>
              <a:buFontTx/>
              <a:buChar char="•"/>
            </a:pPr>
            <a:r>
              <a:rPr lang="en-US" altLang="ja-JP" dirty="0" err="1">
                <a:ea typeface="ＭＳ Ｐゴシック" pitchFamily="34" charset="-128"/>
              </a:rPr>
              <a:t>Thi</a:t>
            </a:r>
            <a:r>
              <a:rPr lang="en-US" altLang="ja-JP" dirty="0">
                <a:ea typeface="ＭＳ Ｐゴシック" pitchFamily="34" charset="-128"/>
              </a:rPr>
              <a:t> </a:t>
            </a:r>
            <a:r>
              <a:rPr lang="en-US" altLang="ja-JP" dirty="0" err="1">
                <a:ea typeface="ＭＳ Ｐゴシック" pitchFamily="34" charset="-128"/>
              </a:rPr>
              <a:t>hết</a:t>
            </a:r>
            <a:r>
              <a:rPr lang="en-US" altLang="ja-JP" dirty="0">
                <a:ea typeface="ＭＳ Ｐゴシック" pitchFamily="34" charset="-128"/>
              </a:rPr>
              <a:t> </a:t>
            </a:r>
            <a:r>
              <a:rPr lang="en-US" altLang="ja-JP" dirty="0" err="1">
                <a:ea typeface="ＭＳ Ｐゴシック" pitchFamily="34" charset="-128"/>
              </a:rPr>
              <a:t>môn</a:t>
            </a:r>
            <a:endParaRPr lang="en-US" altLang="ja-JP" dirty="0">
              <a:ea typeface="ＭＳ Ｐゴシック" pitchFamily="34" charset="-128"/>
            </a:endParaRPr>
          </a:p>
          <a:p>
            <a:pPr lvl="1">
              <a:buFontTx/>
              <a:buChar char="–"/>
            </a:pPr>
            <a:r>
              <a:rPr lang="en-US" altLang="ja-JP" dirty="0" err="1">
                <a:ea typeface="ＭＳ Ｐゴシック" pitchFamily="34" charset="-128"/>
              </a:rPr>
              <a:t>Điểm</a:t>
            </a:r>
            <a:r>
              <a:rPr lang="en-US" altLang="ja-JP" dirty="0">
                <a:ea typeface="ＭＳ Ｐゴシック" pitchFamily="34" charset="-128"/>
              </a:rPr>
              <a:t> </a:t>
            </a:r>
            <a:r>
              <a:rPr lang="en-US" altLang="ja-JP" dirty="0" err="1">
                <a:ea typeface="ＭＳ Ｐゴシック" pitchFamily="34" charset="-128"/>
              </a:rPr>
              <a:t>thi</a:t>
            </a:r>
            <a:r>
              <a:rPr lang="en-US" altLang="ja-JP" dirty="0">
                <a:ea typeface="ＭＳ Ｐゴシック" pitchFamily="34" charset="-128"/>
              </a:rPr>
              <a:t>: </a:t>
            </a:r>
            <a:r>
              <a:rPr lang="en-US" altLang="ja-JP" dirty="0" smtClean="0">
                <a:ea typeface="ＭＳ Ｐゴシック" pitchFamily="34" charset="-128"/>
              </a:rPr>
              <a:t>70</a:t>
            </a:r>
            <a:r>
              <a:rPr lang="en-US" altLang="ja-JP" dirty="0">
                <a:ea typeface="ＭＳ Ｐゴシック" pitchFamily="34" charset="-128"/>
              </a:rPr>
              <a:t>%</a:t>
            </a:r>
          </a:p>
          <a:p>
            <a:pPr lvl="1">
              <a:buFontTx/>
              <a:buChar char="–"/>
            </a:pPr>
            <a:r>
              <a:rPr lang="en-US" altLang="ja-JP" dirty="0" err="1">
                <a:ea typeface="ＭＳ Ｐゴシック" pitchFamily="34" charset="-128"/>
              </a:rPr>
              <a:t>Báo</a:t>
            </a:r>
            <a:r>
              <a:rPr lang="en-US" altLang="ja-JP" dirty="0">
                <a:ea typeface="ＭＳ Ｐゴシック" pitchFamily="34" charset="-128"/>
              </a:rPr>
              <a:t> </a:t>
            </a:r>
            <a:r>
              <a:rPr lang="en-US" altLang="ja-JP" dirty="0" err="1">
                <a:ea typeface="ＭＳ Ｐゴシック" pitchFamily="34" charset="-128"/>
              </a:rPr>
              <a:t>cáo</a:t>
            </a:r>
            <a:r>
              <a:rPr lang="en-US" altLang="ja-JP" dirty="0">
                <a:ea typeface="ＭＳ Ｐゴシック" pitchFamily="34" charset="-128"/>
              </a:rPr>
              <a:t>: </a:t>
            </a:r>
            <a:r>
              <a:rPr lang="en-US" altLang="ja-JP" dirty="0" smtClean="0">
                <a:ea typeface="ＭＳ Ｐゴシック" pitchFamily="34" charset="-128"/>
              </a:rPr>
              <a:t>10 </a:t>
            </a:r>
            <a:r>
              <a:rPr lang="en-US" altLang="ja-JP" dirty="0">
                <a:ea typeface="ＭＳ Ｐゴシック" pitchFamily="34" charset="-128"/>
              </a:rPr>
              <a:t>%</a:t>
            </a:r>
          </a:p>
          <a:p>
            <a:pPr lvl="1">
              <a:buFontTx/>
              <a:buChar char="–"/>
            </a:pPr>
            <a:r>
              <a:rPr lang="en-US" altLang="ja-JP" dirty="0" err="1">
                <a:ea typeface="ＭＳ Ｐゴシック" pitchFamily="34" charset="-128"/>
              </a:rPr>
              <a:t>Kiểm</a:t>
            </a:r>
            <a:r>
              <a:rPr lang="en-US" altLang="ja-JP" dirty="0">
                <a:ea typeface="ＭＳ Ｐゴシック" pitchFamily="34" charset="-128"/>
              </a:rPr>
              <a:t> </a:t>
            </a:r>
            <a:r>
              <a:rPr lang="en-US" altLang="ja-JP" dirty="0" err="1">
                <a:ea typeface="ＭＳ Ｐゴシック" pitchFamily="34" charset="-128"/>
              </a:rPr>
              <a:t>tra</a:t>
            </a:r>
            <a:r>
              <a:rPr lang="en-US" altLang="ja-JP" dirty="0">
                <a:ea typeface="ＭＳ Ｐゴシック" pitchFamily="34" charset="-128"/>
              </a:rPr>
              <a:t> </a:t>
            </a:r>
            <a:r>
              <a:rPr lang="en-US" altLang="ja-JP" dirty="0" err="1">
                <a:ea typeface="ＭＳ Ｐゴシック" pitchFamily="34" charset="-128"/>
              </a:rPr>
              <a:t>định</a:t>
            </a:r>
            <a:r>
              <a:rPr lang="en-US" altLang="ja-JP" dirty="0">
                <a:ea typeface="ＭＳ Ｐゴシック" pitchFamily="34" charset="-128"/>
              </a:rPr>
              <a:t> </a:t>
            </a:r>
            <a:r>
              <a:rPr lang="en-US" altLang="ja-JP" dirty="0" err="1">
                <a:ea typeface="ＭＳ Ｐゴシック" pitchFamily="34" charset="-128"/>
              </a:rPr>
              <a:t>kỳ</a:t>
            </a:r>
            <a:r>
              <a:rPr lang="en-US" altLang="ja-JP" dirty="0">
                <a:ea typeface="ＭＳ Ｐゴシック" pitchFamily="34" charset="-128"/>
              </a:rPr>
              <a:t>: </a:t>
            </a:r>
            <a:r>
              <a:rPr lang="en-US" altLang="ja-JP" dirty="0" smtClean="0">
                <a:ea typeface="ＭＳ Ｐゴシック" pitchFamily="34" charset="-128"/>
              </a:rPr>
              <a:t>10</a:t>
            </a:r>
            <a:r>
              <a:rPr lang="en-US" altLang="ja-JP" dirty="0">
                <a:ea typeface="ＭＳ Ｐゴシック" pitchFamily="34" charset="-128"/>
              </a:rPr>
              <a:t>%</a:t>
            </a:r>
          </a:p>
          <a:p>
            <a:pPr lvl="1">
              <a:buFontTx/>
              <a:buChar char="–"/>
            </a:pPr>
            <a:r>
              <a:rPr lang="en-US" altLang="ja-JP" dirty="0" err="1" smtClean="0">
                <a:ea typeface="ＭＳ Ｐゴシック" pitchFamily="34" charset="-128"/>
              </a:rPr>
              <a:t>Chuyên</a:t>
            </a:r>
            <a:r>
              <a:rPr lang="en-US" altLang="ja-JP" dirty="0" smtClean="0">
                <a:ea typeface="ＭＳ Ｐゴシック" pitchFamily="34" charset="-128"/>
              </a:rPr>
              <a:t> </a:t>
            </a:r>
            <a:r>
              <a:rPr lang="en-US" altLang="ja-JP" dirty="0" err="1" smtClean="0">
                <a:ea typeface="ＭＳ Ｐゴシック" pitchFamily="34" charset="-128"/>
              </a:rPr>
              <a:t>cần</a:t>
            </a:r>
            <a:r>
              <a:rPr lang="en-US" altLang="ja-JP" dirty="0" smtClean="0">
                <a:ea typeface="ＭＳ Ｐゴシック" pitchFamily="34" charset="-128"/>
              </a:rPr>
              <a:t>: </a:t>
            </a:r>
            <a:r>
              <a:rPr lang="en-US" altLang="ja-JP" dirty="0">
                <a:ea typeface="ＭＳ Ｐゴシック" pitchFamily="34" charset="-128"/>
              </a:rPr>
              <a:t>10</a:t>
            </a:r>
            <a:r>
              <a:rPr lang="en-US" altLang="ja-JP" dirty="0" smtClean="0">
                <a:ea typeface="ＭＳ Ｐゴシック" pitchFamily="34" charset="-128"/>
              </a:rPr>
              <a:t>%</a:t>
            </a:r>
            <a:endParaRPr lang="en-US" altLang="ja-JP" dirty="0">
              <a:ea typeface="ＭＳ Ｐゴシック" pitchFamily="34" charset="-128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AB35E7-FC96-43D3-96DC-D76C63162A60}" type="slidenum">
              <a:rPr lang="en-US"/>
              <a:pPr>
                <a:defRPr/>
              </a:pPr>
              <a:t>50</a:t>
            </a:fld>
            <a:endParaRPr lang="en-US"/>
          </a:p>
        </p:txBody>
      </p:sp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3600" b="1" dirty="0" smtClean="0">
                <a:solidFill>
                  <a:schemeClr val="tx2"/>
                </a:solidFill>
              </a:rPr>
              <a:t>$4  – THÀNH PHẦN</a:t>
            </a:r>
            <a:r>
              <a:rPr lang="en-US" sz="3600" dirty="0" smtClean="0">
                <a:solidFill>
                  <a:schemeClr val="tx2"/>
                </a:solidFill>
              </a:rPr>
              <a:t> </a:t>
            </a:r>
            <a:r>
              <a:rPr lang="en-US" sz="3600" dirty="0" err="1" smtClean="0">
                <a:solidFill>
                  <a:schemeClr val="tx2"/>
                </a:solidFill>
              </a:rPr>
              <a:t>và</a:t>
            </a:r>
            <a:r>
              <a:rPr lang="en-US" sz="3600" dirty="0" smtClean="0">
                <a:solidFill>
                  <a:schemeClr val="tx2"/>
                </a:solidFill>
              </a:rPr>
              <a:t> </a:t>
            </a:r>
            <a:r>
              <a:rPr lang="en-US" sz="3600" b="1" dirty="0" smtClean="0">
                <a:solidFill>
                  <a:schemeClr val="tx2"/>
                </a:solidFill>
              </a:rPr>
              <a:t>CÁC</a:t>
            </a:r>
            <a:br>
              <a:rPr lang="en-US" sz="3600" b="1" dirty="0" smtClean="0">
                <a:solidFill>
                  <a:schemeClr val="tx2"/>
                </a:solidFill>
              </a:rPr>
            </a:br>
            <a:r>
              <a:rPr lang="en-US" sz="3600" b="1" dirty="0" smtClean="0">
                <a:solidFill>
                  <a:schemeClr val="tx2"/>
                </a:solidFill>
              </a:rPr>
              <a:t> </a:t>
            </a:r>
            <a:r>
              <a:rPr lang="en-US" sz="3600" b="1" dirty="0" err="1" smtClean="0">
                <a:solidFill>
                  <a:schemeClr val="tx2"/>
                </a:solidFill>
              </a:rPr>
              <a:t>KiẾN</a:t>
            </a:r>
            <a:r>
              <a:rPr lang="en-US" sz="3600" b="1" dirty="0" smtClean="0">
                <a:solidFill>
                  <a:schemeClr val="tx2"/>
                </a:solidFill>
              </a:rPr>
              <a:t> TRÚC HĐH</a:t>
            </a:r>
            <a:r>
              <a:rPr lang="en-US" sz="3600" dirty="0" smtClean="0">
                <a:solidFill>
                  <a:schemeClr val="tx2"/>
                </a:solidFill>
              </a:rPr>
              <a:t> 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19200"/>
            <a:ext cx="8534400" cy="53340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defRPr/>
            </a:pPr>
            <a:endParaRPr lang="en-US" dirty="0" smtClean="0"/>
          </a:p>
          <a:p>
            <a:pPr eaLnBrk="1" hangingPunct="1">
              <a:lnSpc>
                <a:spcPct val="90000"/>
              </a:lnSpc>
              <a:buNone/>
              <a:defRPr/>
            </a:pPr>
            <a:r>
              <a:rPr lang="en-US" sz="2800" dirty="0" smtClean="0">
                <a:solidFill>
                  <a:schemeClr val="tx2"/>
                </a:solidFill>
              </a:rPr>
              <a:t>4.1- </a:t>
            </a:r>
            <a:r>
              <a:rPr lang="en-US" sz="2800" dirty="0" err="1" smtClean="0">
                <a:solidFill>
                  <a:schemeClr val="tx2"/>
                </a:solidFill>
              </a:rPr>
              <a:t>Các</a:t>
            </a:r>
            <a:r>
              <a:rPr lang="en-US" sz="2800" dirty="0" smtClean="0">
                <a:solidFill>
                  <a:schemeClr val="tx2"/>
                </a:solidFill>
              </a:rPr>
              <a:t> </a:t>
            </a:r>
            <a:r>
              <a:rPr lang="en-US" sz="2800" dirty="0" err="1" smtClean="0">
                <a:solidFill>
                  <a:schemeClr val="tx2"/>
                </a:solidFill>
              </a:rPr>
              <a:t>thành</a:t>
            </a:r>
            <a:r>
              <a:rPr lang="en-US" sz="2800" dirty="0" smtClean="0">
                <a:solidFill>
                  <a:schemeClr val="tx2"/>
                </a:solidFill>
              </a:rPr>
              <a:t> </a:t>
            </a:r>
            <a:r>
              <a:rPr lang="en-US" sz="2800" dirty="0" err="1" smtClean="0">
                <a:solidFill>
                  <a:schemeClr val="tx2"/>
                </a:solidFill>
              </a:rPr>
              <a:t>phần</a:t>
            </a:r>
            <a:r>
              <a:rPr lang="en-US" sz="2800" dirty="0" smtClean="0">
                <a:solidFill>
                  <a:schemeClr val="tx2"/>
                </a:solidFill>
              </a:rPr>
              <a:t> HĐH</a:t>
            </a:r>
          </a:p>
          <a:p>
            <a:pPr eaLnBrk="1" hangingPunct="1">
              <a:lnSpc>
                <a:spcPct val="90000"/>
              </a:lnSpc>
              <a:buNone/>
              <a:defRPr/>
            </a:pPr>
            <a:r>
              <a:rPr lang="en-US" sz="2400" dirty="0" err="1" smtClean="0"/>
              <a:t>Nhiều</a:t>
            </a:r>
            <a:r>
              <a:rPr lang="en-US" sz="2400" dirty="0" smtClean="0"/>
              <a:t> </a:t>
            </a:r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phân</a:t>
            </a:r>
            <a:r>
              <a:rPr lang="en-US" sz="2400" dirty="0" smtClean="0"/>
              <a:t> </a:t>
            </a:r>
            <a:r>
              <a:rPr lang="en-US" sz="2400" dirty="0" err="1" smtClean="0"/>
              <a:t>chia</a:t>
            </a:r>
            <a:r>
              <a:rPr lang="en-US" sz="2400" dirty="0" smtClean="0"/>
              <a:t> </a:t>
            </a:r>
            <a:r>
              <a:rPr lang="en-US" sz="2400" dirty="0" err="1" smtClean="0"/>
              <a:t>theo</a:t>
            </a:r>
            <a:r>
              <a:rPr lang="en-US" sz="2400" dirty="0" smtClean="0"/>
              <a:t> </a:t>
            </a:r>
            <a:r>
              <a:rPr lang="en-US" sz="2400" dirty="0" err="1" smtClean="0"/>
              <a:t>chức</a:t>
            </a:r>
            <a:r>
              <a:rPr lang="en-US" sz="2400" dirty="0" smtClean="0"/>
              <a:t> </a:t>
            </a:r>
            <a:r>
              <a:rPr lang="en-US" sz="2400" dirty="0" err="1" smtClean="0"/>
              <a:t>năng</a:t>
            </a:r>
            <a:r>
              <a:rPr lang="en-US" sz="2400" dirty="0" smtClean="0"/>
              <a:t>, </a:t>
            </a:r>
            <a:r>
              <a:rPr lang="en-US" sz="2400" dirty="0" err="1" smtClean="0"/>
              <a:t>mức</a:t>
            </a:r>
            <a:r>
              <a:rPr lang="en-US" sz="2400" dirty="0" smtClean="0"/>
              <a:t> </a:t>
            </a:r>
            <a:r>
              <a:rPr lang="en-US" sz="2400" dirty="0" err="1" smtClean="0"/>
              <a:t>độ</a:t>
            </a:r>
            <a:r>
              <a:rPr lang="en-US" sz="2400" dirty="0" smtClean="0"/>
              <a:t> chi </a:t>
            </a:r>
            <a:r>
              <a:rPr lang="en-US" sz="2400" dirty="0" err="1" smtClean="0"/>
              <a:t>tiết</a:t>
            </a:r>
            <a:r>
              <a:rPr lang="en-US" sz="2400" dirty="0" smtClean="0"/>
              <a:t>,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 err="1" smtClean="0"/>
              <a:t>Hệ</a:t>
            </a:r>
            <a:r>
              <a:rPr lang="en-US" sz="2400" dirty="0" smtClean="0"/>
              <a:t> </a:t>
            </a:r>
            <a:r>
              <a:rPr lang="en-US" sz="2400" dirty="0" err="1" smtClean="0"/>
              <a:t>thống</a:t>
            </a:r>
            <a:r>
              <a:rPr lang="en-US" sz="2400" dirty="0" smtClean="0"/>
              <a:t> Supervisor,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 err="1" smtClean="0"/>
              <a:t>Hệ</a:t>
            </a:r>
            <a:r>
              <a:rPr lang="en-US" sz="2400" dirty="0" smtClean="0"/>
              <a:t> </a:t>
            </a:r>
            <a:r>
              <a:rPr lang="en-US" sz="2400" dirty="0" err="1" smtClean="0"/>
              <a:t>thống</a:t>
            </a:r>
            <a:r>
              <a:rPr lang="en-US" sz="2400" dirty="0" smtClean="0"/>
              <a:t> </a:t>
            </a:r>
            <a:r>
              <a:rPr lang="en-US" sz="2400" dirty="0" err="1" smtClean="0"/>
              <a:t>quản</a:t>
            </a:r>
            <a:r>
              <a:rPr lang="en-US" sz="2400" dirty="0" smtClean="0"/>
              <a:t> </a:t>
            </a:r>
            <a:r>
              <a:rPr lang="en-US" sz="2400" dirty="0" err="1" smtClean="0"/>
              <a:t>lý</a:t>
            </a:r>
            <a:r>
              <a:rPr lang="en-US" sz="2400" dirty="0" smtClean="0"/>
              <a:t> </a:t>
            </a:r>
            <a:r>
              <a:rPr lang="en-US" sz="2400" dirty="0" err="1" smtClean="0"/>
              <a:t>thiết</a:t>
            </a:r>
            <a:r>
              <a:rPr lang="en-US" sz="2400" dirty="0" smtClean="0"/>
              <a:t> </a:t>
            </a:r>
            <a:r>
              <a:rPr lang="en-US" sz="2400" dirty="0" err="1" smtClean="0"/>
              <a:t>bị</a:t>
            </a:r>
            <a:r>
              <a:rPr lang="en-US" sz="2400" dirty="0" smtClean="0"/>
              <a:t> </a:t>
            </a:r>
            <a:r>
              <a:rPr lang="en-US" sz="2400" dirty="0" err="1" smtClean="0"/>
              <a:t>ngoại</a:t>
            </a:r>
            <a:r>
              <a:rPr lang="en-US" sz="2400" dirty="0" smtClean="0"/>
              <a:t> vi,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 err="1" smtClean="0"/>
              <a:t>Hệ</a:t>
            </a:r>
            <a:r>
              <a:rPr lang="en-US" sz="2400" dirty="0" smtClean="0"/>
              <a:t> </a:t>
            </a:r>
            <a:r>
              <a:rPr lang="en-US" sz="2400" dirty="0" err="1" smtClean="0"/>
              <a:t>thống</a:t>
            </a:r>
            <a:r>
              <a:rPr lang="en-US" sz="2400" dirty="0" smtClean="0"/>
              <a:t> </a:t>
            </a:r>
            <a:r>
              <a:rPr lang="en-US" sz="2400" dirty="0" err="1" smtClean="0"/>
              <a:t>quản</a:t>
            </a:r>
            <a:r>
              <a:rPr lang="en-US" sz="2400" dirty="0" smtClean="0"/>
              <a:t> </a:t>
            </a:r>
            <a:r>
              <a:rPr lang="en-US" sz="2400" dirty="0" err="1" smtClean="0"/>
              <a:t>lý</a:t>
            </a:r>
            <a:r>
              <a:rPr lang="en-US" sz="2400" dirty="0" smtClean="0"/>
              <a:t> files,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 err="1" smtClean="0"/>
              <a:t>Hệ</a:t>
            </a:r>
            <a:r>
              <a:rPr lang="en-US" sz="2400" dirty="0" smtClean="0"/>
              <a:t> </a:t>
            </a:r>
            <a:r>
              <a:rPr lang="en-US" sz="2400" dirty="0" err="1" smtClean="0"/>
              <a:t>thống</a:t>
            </a:r>
            <a:r>
              <a:rPr lang="en-US" sz="2400" dirty="0" smtClean="0"/>
              <a:t> </a:t>
            </a:r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chương</a:t>
            </a:r>
            <a:r>
              <a:rPr lang="en-US" sz="2400" dirty="0" smtClean="0"/>
              <a:t> </a:t>
            </a:r>
            <a:r>
              <a:rPr lang="en-US" sz="2400" dirty="0" err="1" smtClean="0"/>
              <a:t>trình</a:t>
            </a:r>
            <a:r>
              <a:rPr lang="en-US" sz="2400" dirty="0" smtClean="0"/>
              <a:t> </a:t>
            </a:r>
            <a:r>
              <a:rPr lang="en-US" sz="2400" dirty="0" err="1" smtClean="0"/>
              <a:t>điều</a:t>
            </a:r>
            <a:r>
              <a:rPr lang="en-US" sz="2400" dirty="0" smtClean="0"/>
              <a:t> </a:t>
            </a:r>
            <a:r>
              <a:rPr lang="en-US" sz="2400" dirty="0" err="1" smtClean="0"/>
              <a:t>khiển</a:t>
            </a:r>
            <a:r>
              <a:rPr lang="en-US" sz="2400" dirty="0" smtClean="0"/>
              <a:t>: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 err="1" smtClean="0"/>
              <a:t>Điều</a:t>
            </a:r>
            <a:r>
              <a:rPr lang="en-US" sz="2400" dirty="0" smtClean="0"/>
              <a:t> </a:t>
            </a:r>
            <a:r>
              <a:rPr lang="en-US" sz="2400" dirty="0" err="1" smtClean="0"/>
              <a:t>phối</a:t>
            </a:r>
            <a:r>
              <a:rPr lang="en-US" sz="2400" dirty="0" smtClean="0"/>
              <a:t> </a:t>
            </a:r>
            <a:r>
              <a:rPr lang="en-US" sz="2400" dirty="0" err="1" smtClean="0"/>
              <a:t>nhiệm</a:t>
            </a:r>
            <a:r>
              <a:rPr lang="en-US" sz="2400" dirty="0" smtClean="0"/>
              <a:t> </a:t>
            </a:r>
            <a:r>
              <a:rPr lang="en-US" sz="2400" dirty="0" err="1" smtClean="0"/>
              <a:t>vụ</a:t>
            </a:r>
            <a:r>
              <a:rPr lang="en-US" sz="2400" dirty="0" smtClean="0"/>
              <a:t>,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 smtClean="0"/>
              <a:t>Monitor,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chương</a:t>
            </a:r>
            <a:r>
              <a:rPr lang="en-US" sz="2400" dirty="0" smtClean="0"/>
              <a:t> </a:t>
            </a:r>
            <a:r>
              <a:rPr lang="en-US" sz="2400" dirty="0" err="1" smtClean="0"/>
              <a:t>trình</a:t>
            </a:r>
            <a:r>
              <a:rPr lang="en-US" sz="2400" dirty="0" smtClean="0"/>
              <a:t> </a:t>
            </a:r>
            <a:r>
              <a:rPr lang="en-US" sz="2400" dirty="0" err="1" smtClean="0"/>
              <a:t>phục</a:t>
            </a:r>
            <a:r>
              <a:rPr lang="en-US" sz="2400" dirty="0" smtClean="0"/>
              <a:t> </a:t>
            </a:r>
            <a:r>
              <a:rPr lang="en-US" sz="2400" dirty="0" err="1" smtClean="0"/>
              <a:t>vụ</a:t>
            </a:r>
            <a:r>
              <a:rPr lang="en-US" sz="2400" dirty="0" smtClean="0"/>
              <a:t> </a:t>
            </a:r>
            <a:r>
              <a:rPr lang="en-US" sz="2400" dirty="0" err="1" smtClean="0"/>
              <a:t>hệ</a:t>
            </a:r>
            <a:r>
              <a:rPr lang="en-US" sz="2400" dirty="0" smtClean="0"/>
              <a:t> </a:t>
            </a:r>
            <a:r>
              <a:rPr lang="en-US" sz="2400" dirty="0" err="1" smtClean="0"/>
              <a:t>thống</a:t>
            </a:r>
            <a:r>
              <a:rPr lang="en-US" sz="2400" dirty="0" smtClean="0"/>
              <a:t>.</a:t>
            </a:r>
          </a:p>
          <a:p>
            <a:pPr lvl="1" eaLnBrk="1" hangingPunct="1">
              <a:lnSpc>
                <a:spcPct val="90000"/>
              </a:lnSpc>
              <a:buSzPct val="60000"/>
              <a:buFont typeface="Wingdings" pitchFamily="2" charset="2"/>
              <a:buChar char="•"/>
              <a:defRPr/>
            </a:pPr>
            <a:r>
              <a:rPr lang="en-US" sz="2400" dirty="0" err="1" smtClean="0"/>
              <a:t>Biên</a:t>
            </a:r>
            <a:r>
              <a:rPr lang="en-US" sz="2400" dirty="0" smtClean="0"/>
              <a:t> </a:t>
            </a:r>
            <a:r>
              <a:rPr lang="en-US" sz="2400" dirty="0" err="1" smtClean="0"/>
              <a:t>bản</a:t>
            </a:r>
            <a:r>
              <a:rPr lang="en-US" sz="2400" dirty="0" smtClean="0"/>
              <a:t> </a:t>
            </a:r>
            <a:r>
              <a:rPr lang="en-US" sz="2400" dirty="0" err="1" smtClean="0"/>
              <a:t>hệ</a:t>
            </a:r>
            <a:r>
              <a:rPr lang="en-US" sz="2400" dirty="0" smtClean="0"/>
              <a:t> </a:t>
            </a:r>
            <a:r>
              <a:rPr lang="en-US" sz="2400" dirty="0" err="1" smtClean="0"/>
              <a:t>thống</a:t>
            </a:r>
            <a:r>
              <a:rPr lang="en-US" sz="2400" dirty="0" smtClean="0"/>
              <a:t>,</a:t>
            </a:r>
          </a:p>
          <a:p>
            <a:pPr lvl="1" eaLnBrk="1" hangingPunct="1">
              <a:lnSpc>
                <a:spcPct val="90000"/>
              </a:lnSpc>
              <a:buSzPct val="60000"/>
              <a:buFont typeface="Wingdings" pitchFamily="2" charset="2"/>
              <a:buChar char="•"/>
              <a:defRPr/>
            </a:pPr>
            <a:r>
              <a:rPr lang="en-US" sz="2400" dirty="0" err="1" smtClean="0"/>
              <a:t>Soạn</a:t>
            </a:r>
            <a:r>
              <a:rPr lang="en-US" sz="2400" dirty="0" smtClean="0"/>
              <a:t> </a:t>
            </a:r>
            <a:r>
              <a:rPr lang="en-US" sz="2400" dirty="0" err="1" smtClean="0"/>
              <a:t>thảo</a:t>
            </a:r>
            <a:r>
              <a:rPr lang="en-US" sz="2400" dirty="0" smtClean="0"/>
              <a:t> </a:t>
            </a:r>
            <a:r>
              <a:rPr lang="en-US" sz="2400" dirty="0" err="1" smtClean="0"/>
              <a:t>hệ</a:t>
            </a:r>
            <a:r>
              <a:rPr lang="en-US" sz="2400" dirty="0" smtClean="0"/>
              <a:t> </a:t>
            </a:r>
            <a:r>
              <a:rPr lang="en-US" sz="2400" dirty="0" err="1" smtClean="0"/>
              <a:t>thống</a:t>
            </a:r>
            <a:r>
              <a:rPr lang="en-US" sz="2400" dirty="0" smtClean="0"/>
              <a:t>,</a:t>
            </a:r>
          </a:p>
          <a:p>
            <a:pPr lvl="1" eaLnBrk="1" hangingPunct="1">
              <a:lnSpc>
                <a:spcPct val="90000"/>
              </a:lnSpc>
              <a:buSzPct val="60000"/>
              <a:buFont typeface="Wingdings" pitchFamily="2" charset="2"/>
              <a:buChar char="•"/>
              <a:defRPr/>
            </a:pPr>
            <a:r>
              <a:rPr lang="en-US" sz="2400" dirty="0" err="1" smtClean="0"/>
              <a:t>Tiện</a:t>
            </a:r>
            <a:r>
              <a:rPr lang="en-US" sz="2400" dirty="0" smtClean="0"/>
              <a:t> </a:t>
            </a:r>
            <a:r>
              <a:rPr lang="en-US" sz="2400" dirty="0" err="1" smtClean="0"/>
              <a:t>ích</a:t>
            </a:r>
            <a:r>
              <a:rPr lang="en-US" sz="2400" dirty="0" smtClean="0"/>
              <a:t> </a:t>
            </a:r>
            <a:r>
              <a:rPr lang="en-US" sz="2400" dirty="0" err="1" smtClean="0"/>
              <a:t>hệ</a:t>
            </a:r>
            <a:r>
              <a:rPr lang="en-US" sz="2400" dirty="0" smtClean="0"/>
              <a:t> </a:t>
            </a:r>
            <a:r>
              <a:rPr lang="en-US" sz="2400" dirty="0" err="1" smtClean="0"/>
              <a:t>thống</a:t>
            </a:r>
            <a:r>
              <a:rPr lang="en-US" sz="2400" dirty="0" smtClean="0"/>
              <a:t>: </a:t>
            </a:r>
            <a:r>
              <a:rPr lang="en-US" sz="2400" dirty="0" err="1" smtClean="0"/>
              <a:t>Trình</a:t>
            </a:r>
            <a:r>
              <a:rPr lang="en-US" sz="2400" dirty="0" smtClean="0"/>
              <a:t> </a:t>
            </a:r>
            <a:r>
              <a:rPr lang="en-US" sz="2400" dirty="0" err="1" smtClean="0"/>
              <a:t>biên</a:t>
            </a:r>
            <a:r>
              <a:rPr lang="en-US" sz="2400" dirty="0" smtClean="0"/>
              <a:t> </a:t>
            </a:r>
            <a:r>
              <a:rPr lang="en-US" sz="2400" dirty="0" err="1" smtClean="0"/>
              <a:t>dịch</a:t>
            </a:r>
            <a:r>
              <a:rPr lang="en-US" sz="2400" smtClean="0"/>
              <a:t>, Tools,…</a:t>
            </a:r>
            <a:endParaRPr lang="en-US" sz="2400" dirty="0" smtClean="0"/>
          </a:p>
          <a:p>
            <a:pPr eaLnBrk="1" hangingPunct="1">
              <a:lnSpc>
                <a:spcPct val="90000"/>
              </a:lnSpc>
              <a:defRPr/>
            </a:pPr>
            <a:endParaRPr lang="en-US" sz="24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D86247-9505-41F5-A6AA-55799D82C2F8}" type="slidenum">
              <a:rPr lang="en-US"/>
              <a:pPr>
                <a:defRPr/>
              </a:pPr>
              <a:t>51</a:t>
            </a:fld>
            <a:endParaRPr lang="en-US"/>
          </a:p>
        </p:txBody>
      </p:sp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b="1" smtClean="0">
                <a:solidFill>
                  <a:srgbClr val="FFFF99"/>
                </a:solidFill>
              </a:rPr>
              <a:t>Thành phần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458200" cy="514032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err="1" smtClean="0"/>
              <a:t>Lưu</a:t>
            </a:r>
            <a:r>
              <a:rPr lang="en-US" dirty="0" smtClean="0"/>
              <a:t> ý: </a:t>
            </a:r>
            <a:r>
              <a:rPr lang="en-US" dirty="0" err="1" smtClean="0"/>
              <a:t>ngôn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, </a:t>
            </a:r>
            <a:r>
              <a:rPr lang="en-US" dirty="0" err="1" smtClean="0"/>
              <a:t>nhưng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CT </a:t>
            </a:r>
            <a:r>
              <a:rPr lang="en-US" dirty="0" err="1" smtClean="0"/>
              <a:t>dịch</a:t>
            </a:r>
            <a:r>
              <a:rPr lang="en-US" dirty="0" smtClean="0"/>
              <a:t>.</a:t>
            </a:r>
          </a:p>
          <a:p>
            <a:pPr eaLnBrk="1" hangingPunct="1">
              <a:defRPr/>
            </a:pP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biệt</a:t>
            </a:r>
            <a:r>
              <a:rPr lang="en-US" dirty="0" smtClean="0"/>
              <a:t>: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phục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AB35E7-FC96-43D3-96DC-D76C63162A60}" type="slidenum">
              <a:rPr lang="en-US"/>
              <a:pPr>
                <a:defRPr/>
              </a:pPr>
              <a:t>52</a:t>
            </a:fld>
            <a:endParaRPr lang="en-US"/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19200"/>
            <a:ext cx="8534400" cy="5334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None/>
              <a:defRPr/>
            </a:pPr>
            <a:r>
              <a:rPr lang="en-US" dirty="0" smtClean="0"/>
              <a:t>4.2-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kiến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HĐH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600" dirty="0" err="1" smtClean="0"/>
              <a:t>Kiến</a:t>
            </a:r>
            <a:r>
              <a:rPr lang="en-US" sz="2600" dirty="0" smtClean="0"/>
              <a:t> </a:t>
            </a:r>
            <a:r>
              <a:rPr lang="en-US" sz="2600" dirty="0" err="1" smtClean="0"/>
              <a:t>trúc</a:t>
            </a:r>
            <a:r>
              <a:rPr lang="en-US" sz="2600" dirty="0" smtClean="0"/>
              <a:t> Vi </a:t>
            </a:r>
            <a:r>
              <a:rPr lang="en-US" sz="2600" dirty="0" err="1" smtClean="0"/>
              <a:t>nhân</a:t>
            </a:r>
            <a:endParaRPr lang="en-US" sz="2600" dirty="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en-US" sz="2600" dirty="0" err="1" smtClean="0"/>
              <a:t>Kiến</a:t>
            </a:r>
            <a:r>
              <a:rPr lang="en-US" sz="2600" dirty="0" smtClean="0"/>
              <a:t> </a:t>
            </a:r>
            <a:r>
              <a:rPr lang="en-US" sz="2600" dirty="0" err="1" smtClean="0"/>
              <a:t>trúc</a:t>
            </a:r>
            <a:r>
              <a:rPr lang="en-US" sz="2600" dirty="0" smtClean="0"/>
              <a:t> Client- Server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600" dirty="0" err="1" smtClean="0"/>
              <a:t>Kiến</a:t>
            </a:r>
            <a:r>
              <a:rPr lang="en-US" sz="2600" dirty="0" smtClean="0"/>
              <a:t> </a:t>
            </a:r>
            <a:r>
              <a:rPr lang="en-US" sz="2600" dirty="0" err="1" smtClean="0"/>
              <a:t>trúc</a:t>
            </a:r>
            <a:r>
              <a:rPr lang="en-US" sz="2600" dirty="0" smtClean="0"/>
              <a:t> </a:t>
            </a:r>
            <a:r>
              <a:rPr lang="en-US" sz="2600" dirty="0" err="1" smtClean="0"/>
              <a:t>máy</a:t>
            </a:r>
            <a:r>
              <a:rPr lang="en-US" sz="2600" dirty="0" smtClean="0"/>
              <a:t> </a:t>
            </a:r>
            <a:r>
              <a:rPr lang="en-US" sz="2600" dirty="0" err="1" smtClean="0"/>
              <a:t>ảo</a:t>
            </a:r>
            <a:endParaRPr lang="en-US" sz="2600" dirty="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en-US" sz="2600" dirty="0" err="1" smtClean="0"/>
              <a:t>Kiến</a:t>
            </a:r>
            <a:r>
              <a:rPr lang="en-US" sz="2600" dirty="0" smtClean="0"/>
              <a:t> </a:t>
            </a:r>
            <a:r>
              <a:rPr lang="en-US" sz="2600" dirty="0" err="1" smtClean="0"/>
              <a:t>trúc</a:t>
            </a:r>
            <a:r>
              <a:rPr lang="en-US" sz="2600" dirty="0" smtClean="0"/>
              <a:t> </a:t>
            </a:r>
            <a:r>
              <a:rPr lang="en-US" sz="2600" dirty="0" err="1" smtClean="0"/>
              <a:t>phân</a:t>
            </a:r>
            <a:r>
              <a:rPr lang="en-US" sz="2600" dirty="0" smtClean="0"/>
              <a:t> </a:t>
            </a:r>
            <a:r>
              <a:rPr lang="en-US" sz="2600" dirty="0" err="1" smtClean="0"/>
              <a:t>lớp</a:t>
            </a:r>
            <a:endParaRPr lang="en-US" sz="2600" dirty="0" smtClean="0"/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600" dirty="0" err="1" smtClean="0"/>
              <a:t>Mô</a:t>
            </a:r>
            <a:r>
              <a:rPr lang="en-US" sz="2600" dirty="0" smtClean="0"/>
              <a:t> </a:t>
            </a:r>
            <a:r>
              <a:rPr lang="en-US" sz="2600" dirty="0" err="1" smtClean="0"/>
              <a:t>hình</a:t>
            </a:r>
            <a:r>
              <a:rPr lang="en-US" sz="2600" dirty="0" smtClean="0"/>
              <a:t> </a:t>
            </a:r>
            <a:r>
              <a:rPr lang="en-US" sz="2600" dirty="0" err="1" smtClean="0"/>
              <a:t>ứng</a:t>
            </a:r>
            <a:r>
              <a:rPr lang="en-US" sz="2600" dirty="0" smtClean="0"/>
              <a:t> </a:t>
            </a:r>
            <a:r>
              <a:rPr lang="en-US" sz="2600" dirty="0" err="1" smtClean="0"/>
              <a:t>dụng</a:t>
            </a:r>
            <a:endParaRPr lang="en-US" sz="2600" dirty="0" smtClean="0"/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600" dirty="0" err="1" smtClean="0"/>
              <a:t>Mô</a:t>
            </a:r>
            <a:r>
              <a:rPr lang="en-US" sz="2600" dirty="0" smtClean="0"/>
              <a:t> </a:t>
            </a:r>
            <a:r>
              <a:rPr lang="en-US" sz="2600" dirty="0" err="1" smtClean="0"/>
              <a:t>hình</a:t>
            </a:r>
            <a:r>
              <a:rPr lang="en-US" sz="2600" dirty="0" smtClean="0"/>
              <a:t> </a:t>
            </a:r>
            <a:r>
              <a:rPr lang="en-US" sz="2600" dirty="0" err="1" smtClean="0"/>
              <a:t>thiết</a:t>
            </a:r>
            <a:r>
              <a:rPr lang="en-US" sz="2600" dirty="0" smtClean="0"/>
              <a:t> </a:t>
            </a:r>
            <a:r>
              <a:rPr lang="en-US" sz="2600" dirty="0" err="1" smtClean="0"/>
              <a:t>kế</a:t>
            </a:r>
            <a:endParaRPr lang="en-US" sz="2600" dirty="0" smtClean="0"/>
          </a:p>
          <a:p>
            <a:pPr eaLnBrk="1" hangingPunct="1">
              <a:lnSpc>
                <a:spcPct val="90000"/>
              </a:lnSpc>
              <a:buNone/>
              <a:defRPr/>
            </a:pPr>
            <a:endParaRPr lang="en-US" sz="2400" dirty="0" smtClean="0"/>
          </a:p>
          <a:p>
            <a:pPr>
              <a:lnSpc>
                <a:spcPct val="90000"/>
              </a:lnSpc>
              <a:buNone/>
              <a:defRPr/>
            </a:pPr>
            <a:r>
              <a:rPr lang="en-US" dirty="0" smtClean="0"/>
              <a:t>4.3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(System Calls) </a:t>
            </a:r>
          </a:p>
          <a:p>
            <a:pPr eaLnBrk="1" hangingPunct="1">
              <a:lnSpc>
                <a:spcPct val="90000"/>
              </a:lnSpc>
              <a:buNone/>
              <a:defRPr/>
            </a:pPr>
            <a:r>
              <a:rPr lang="en-US" dirty="0" smtClean="0"/>
              <a:t>4.4 </a:t>
            </a:r>
            <a:r>
              <a:rPr lang="en-US" dirty="0" err="1" smtClean="0"/>
              <a:t>Tiến</a:t>
            </a:r>
            <a:r>
              <a:rPr lang="en-US" dirty="0" smtClean="0"/>
              <a:t> </a:t>
            </a:r>
            <a:r>
              <a:rPr lang="en-US" dirty="0" err="1" smtClean="0"/>
              <a:t>trinh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luồng</a:t>
            </a:r>
            <a:r>
              <a:rPr lang="en-US" dirty="0" smtClean="0"/>
              <a:t> (Process  and Thread)</a:t>
            </a:r>
          </a:p>
          <a:p>
            <a:pPr eaLnBrk="1" hangingPunct="1">
              <a:lnSpc>
                <a:spcPct val="90000"/>
              </a:lnSpc>
              <a:buNone/>
              <a:defRPr/>
            </a:pPr>
            <a:r>
              <a:rPr lang="en-US" dirty="0" smtClean="0"/>
              <a:t>4.5 </a:t>
            </a:r>
            <a:r>
              <a:rPr lang="en-US" smtClean="0"/>
              <a:t>Boot System</a:t>
            </a:r>
            <a:endParaRPr lang="en-US" dirty="0" smtClean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33400" y="304801"/>
            <a:ext cx="8229600" cy="304800"/>
          </a:xfrm>
        </p:spPr>
        <p:txBody>
          <a:bodyPr>
            <a:normAutofit fontScale="90000"/>
          </a:bodyPr>
          <a:lstStyle/>
          <a:p>
            <a:endParaRPr lang="vi-V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$5- GIAO </a:t>
            </a:r>
            <a:r>
              <a:rPr lang="en-US" dirty="0" err="1" smtClean="0"/>
              <a:t>TiẾP</a:t>
            </a:r>
            <a:r>
              <a:rPr lang="en-US" dirty="0" smtClean="0"/>
              <a:t> NGƯỜI MÁY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EF8286-8F49-47A0-906D-A4B81B4DD8E9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  <p:pic>
        <p:nvPicPr>
          <p:cNvPr id="5" name="Content Placeholder 4" descr="Blue tissue paper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337511" y="1600200"/>
            <a:ext cx="4468977" cy="4530725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CÁC HÌNH THÁI GIAO </a:t>
            </a:r>
            <a:r>
              <a:rPr lang="en-US" dirty="0" err="1" smtClean="0"/>
              <a:t>TiẾP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5.1 </a:t>
            </a:r>
            <a:r>
              <a:rPr lang="en-US" dirty="0" err="1" smtClean="0"/>
              <a:t>Dòng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(Command line)</a:t>
            </a:r>
          </a:p>
          <a:p>
            <a:pPr>
              <a:buNone/>
            </a:pPr>
            <a:r>
              <a:rPr lang="en-US" dirty="0" smtClean="0"/>
              <a:t>5.2 </a:t>
            </a:r>
            <a:r>
              <a:rPr lang="en-US" dirty="0" err="1" smtClean="0"/>
              <a:t>Bảng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(</a:t>
            </a:r>
            <a:r>
              <a:rPr lang="en-US" dirty="0" err="1" smtClean="0"/>
              <a:t>Menu_Popup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5.3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(Icon)</a:t>
            </a:r>
            <a:endParaRPr lang="vi-V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>
                <a:ea typeface="ＭＳ Ｐゴシック" pitchFamily="34" charset="-128"/>
              </a:rPr>
              <a:t>ĐÁNH GIÁ</a:t>
            </a:r>
            <a:endParaRPr lang="vi-VN" altLang="ja-JP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ja-JP" dirty="0" err="1" smtClean="0">
                <a:ea typeface="ＭＳ Ｐゴシック" pitchFamily="34" charset="-128"/>
              </a:rPr>
              <a:t>Quy</a:t>
            </a:r>
            <a:r>
              <a:rPr lang="en-US" altLang="ja-JP" dirty="0" smtClean="0">
                <a:ea typeface="ＭＳ Ｐゴシック" pitchFamily="34" charset="-128"/>
              </a:rPr>
              <a:t> </a:t>
            </a:r>
            <a:r>
              <a:rPr lang="en-US" altLang="ja-JP" dirty="0" err="1">
                <a:ea typeface="ＭＳ Ｐゴシック" pitchFamily="34" charset="-128"/>
              </a:rPr>
              <a:t>chế</a:t>
            </a:r>
            <a:r>
              <a:rPr lang="en-US" altLang="ja-JP" dirty="0">
                <a:ea typeface="ＭＳ Ｐゴシック" pitchFamily="34" charset="-128"/>
              </a:rPr>
              <a:t> </a:t>
            </a:r>
            <a:r>
              <a:rPr lang="en-US" altLang="ja-JP" dirty="0" err="1">
                <a:ea typeface="ＭＳ Ｐゴシック" pitchFamily="34" charset="-128"/>
              </a:rPr>
              <a:t>đào</a:t>
            </a:r>
            <a:r>
              <a:rPr lang="en-US" altLang="ja-JP" dirty="0">
                <a:ea typeface="ＭＳ Ｐゴシック" pitchFamily="34" charset="-128"/>
              </a:rPr>
              <a:t> </a:t>
            </a:r>
            <a:r>
              <a:rPr lang="en-US" altLang="ja-JP" dirty="0" err="1">
                <a:ea typeface="ＭＳ Ｐゴシック" pitchFamily="34" charset="-128"/>
              </a:rPr>
              <a:t>tạo</a:t>
            </a:r>
            <a:endParaRPr lang="en-US" altLang="ja-JP" dirty="0">
              <a:ea typeface="ＭＳ Ｐゴシック" pitchFamily="34" charset="-128"/>
            </a:endParaRPr>
          </a:p>
          <a:p>
            <a:pPr lvl="1">
              <a:buFontTx/>
              <a:buChar char="–"/>
            </a:pPr>
            <a:r>
              <a:rPr lang="en-US" altLang="ja-JP" dirty="0" err="1">
                <a:ea typeface="ＭＳ Ｐゴシック" pitchFamily="34" charset="-128"/>
              </a:rPr>
              <a:t>Bộ</a:t>
            </a:r>
            <a:r>
              <a:rPr lang="en-US" altLang="ja-JP" dirty="0">
                <a:ea typeface="ＭＳ Ｐゴシック" pitchFamily="34" charset="-128"/>
              </a:rPr>
              <a:t> GD-ĐT, </a:t>
            </a:r>
            <a:r>
              <a:rPr lang="en-US" altLang="ja-JP" dirty="0" err="1">
                <a:ea typeface="ＭＳ Ｐゴシック" pitchFamily="34" charset="-128"/>
              </a:rPr>
              <a:t>Trường</a:t>
            </a:r>
            <a:r>
              <a:rPr lang="en-US" altLang="ja-JP" dirty="0">
                <a:ea typeface="ＭＳ Ｐゴシック" pitchFamily="34" charset="-128"/>
              </a:rPr>
              <a:t> ĐHBK HN</a:t>
            </a:r>
          </a:p>
          <a:p>
            <a:pPr lvl="1">
              <a:buFontTx/>
              <a:buChar char="–"/>
            </a:pPr>
            <a:r>
              <a:rPr lang="en-US" altLang="ja-JP" dirty="0" err="1">
                <a:ea typeface="ＭＳ Ｐゴシック" pitchFamily="34" charset="-128"/>
              </a:rPr>
              <a:t>Quy</a:t>
            </a:r>
            <a:r>
              <a:rPr lang="en-US" altLang="ja-JP" dirty="0">
                <a:ea typeface="ＭＳ Ｐゴシック" pitchFamily="34" charset="-128"/>
              </a:rPr>
              <a:t> </a:t>
            </a:r>
            <a:r>
              <a:rPr lang="en-US" altLang="ja-JP" dirty="0" err="1">
                <a:ea typeface="ＭＳ Ｐゴシック" pitchFamily="34" charset="-128"/>
              </a:rPr>
              <a:t>định</a:t>
            </a:r>
            <a:r>
              <a:rPr lang="en-US" altLang="ja-JP" dirty="0">
                <a:ea typeface="ＭＳ Ｐゴシック" pitchFamily="34" charset="-128"/>
              </a:rPr>
              <a:t> </a:t>
            </a:r>
            <a:r>
              <a:rPr lang="en-US" altLang="ja-JP" dirty="0" err="1">
                <a:ea typeface="ＭＳ Ｐゴシック" pitchFamily="34" charset="-128"/>
              </a:rPr>
              <a:t>theo</a:t>
            </a:r>
            <a:r>
              <a:rPr lang="en-US" altLang="ja-JP" dirty="0">
                <a:ea typeface="ＭＳ Ｐゴシック" pitchFamily="34" charset="-128"/>
              </a:rPr>
              <a:t> </a:t>
            </a:r>
            <a:r>
              <a:rPr lang="en-US" altLang="ja-JP" dirty="0" err="1">
                <a:ea typeface="ＭＳ Ｐゴシック" pitchFamily="34" charset="-128"/>
              </a:rPr>
              <a:t>chương</a:t>
            </a:r>
            <a:r>
              <a:rPr lang="en-US" altLang="ja-JP" dirty="0">
                <a:ea typeface="ＭＳ Ｐゴシック" pitchFamily="34" charset="-128"/>
              </a:rPr>
              <a:t> </a:t>
            </a:r>
            <a:r>
              <a:rPr lang="en-US" altLang="ja-JP" dirty="0" err="1">
                <a:ea typeface="ＭＳ Ｐゴシック" pitchFamily="34" charset="-128"/>
              </a:rPr>
              <a:t>trình</a:t>
            </a:r>
            <a:r>
              <a:rPr lang="en-US" altLang="ja-JP" dirty="0">
                <a:ea typeface="ＭＳ Ｐゴシック" pitchFamily="34" charset="-128"/>
              </a:rPr>
              <a:t> </a:t>
            </a:r>
            <a:r>
              <a:rPr lang="en-US" altLang="ja-JP" dirty="0" err="1">
                <a:ea typeface="ＭＳ Ｐゴシック" pitchFamily="34" charset="-128"/>
              </a:rPr>
              <a:t>hợp</a:t>
            </a:r>
            <a:r>
              <a:rPr lang="en-US" altLang="ja-JP" dirty="0">
                <a:ea typeface="ＭＳ Ｐゴシック" pitchFamily="34" charset="-128"/>
              </a:rPr>
              <a:t> </a:t>
            </a:r>
            <a:r>
              <a:rPr lang="en-US" altLang="ja-JP" dirty="0" err="1">
                <a:ea typeface="ＭＳ Ｐゴシック" pitchFamily="34" charset="-128"/>
              </a:rPr>
              <a:t>tác</a:t>
            </a:r>
            <a:r>
              <a:rPr lang="en-US" altLang="ja-JP" dirty="0">
                <a:ea typeface="ＭＳ Ｐゴシック" pitchFamily="34" charset="-128"/>
              </a:rPr>
              <a:t> </a:t>
            </a:r>
            <a:r>
              <a:rPr lang="en-US" altLang="ja-JP" dirty="0" err="1">
                <a:ea typeface="ＭＳ Ｐゴシック" pitchFamily="34" charset="-128"/>
              </a:rPr>
              <a:t>đào</a:t>
            </a:r>
            <a:r>
              <a:rPr lang="en-US" altLang="ja-JP" dirty="0">
                <a:ea typeface="ＭＳ Ｐゴシック" pitchFamily="34" charset="-128"/>
              </a:rPr>
              <a:t> </a:t>
            </a:r>
            <a:r>
              <a:rPr lang="en-US" altLang="ja-JP" dirty="0" err="1">
                <a:ea typeface="ＭＳ Ｐゴシック" pitchFamily="34" charset="-128"/>
              </a:rPr>
              <a:t>tạo</a:t>
            </a:r>
            <a:r>
              <a:rPr lang="en-US" altLang="ja-JP" dirty="0">
                <a:ea typeface="ＭＳ Ｐゴシック" pitchFamily="34" charset="-128"/>
              </a:rPr>
              <a:t> CNTT </a:t>
            </a:r>
            <a:r>
              <a:rPr lang="en-US" altLang="ja-JP" dirty="0" err="1">
                <a:ea typeface="ＭＳ Ｐゴシック" pitchFamily="34" charset="-128"/>
              </a:rPr>
              <a:t>Việt-Nhật</a:t>
            </a:r>
            <a:endParaRPr lang="vi-VN" altLang="ja-JP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2D0EE4-17BF-4FA7-BD49-24CB4258B3E4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921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TÀI LIỆU</a:t>
            </a:r>
          </a:p>
        </p:txBody>
      </p:sp>
      <p:sp>
        <p:nvSpPr>
          <p:cNvPr id="9219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i="1" dirty="0" err="1" smtClean="0">
                <a:solidFill>
                  <a:schemeClr val="hlink"/>
                </a:solidFill>
              </a:rPr>
              <a:t>A.Tanenbaum</a:t>
            </a:r>
            <a:r>
              <a:rPr lang="en-US" dirty="0" smtClean="0"/>
              <a:t> Design and Implementation operating system.</a:t>
            </a:r>
          </a:p>
          <a:p>
            <a:pPr eaLnBrk="1" hangingPunct="1">
              <a:defRPr/>
            </a:pPr>
            <a:r>
              <a:rPr lang="en-US" i="1" dirty="0" smtClean="0">
                <a:solidFill>
                  <a:schemeClr val="hlink"/>
                </a:solidFill>
              </a:rPr>
              <a:t>A. </a:t>
            </a:r>
            <a:r>
              <a:rPr lang="en-US" i="1" dirty="0" err="1" smtClean="0">
                <a:solidFill>
                  <a:schemeClr val="hlink"/>
                </a:solidFill>
              </a:rPr>
              <a:t>Tanenbaum</a:t>
            </a:r>
            <a:r>
              <a:rPr lang="en-US" dirty="0" smtClean="0"/>
              <a:t> Advanced Concepts to Operating Systems.</a:t>
            </a:r>
          </a:p>
          <a:p>
            <a:pPr eaLnBrk="1" hangingPunct="1">
              <a:defRPr/>
            </a:pPr>
            <a:r>
              <a:rPr lang="en-US" i="1" dirty="0" smtClean="0">
                <a:solidFill>
                  <a:schemeClr val="hlink"/>
                </a:solidFill>
              </a:rPr>
              <a:t>Microsoft Press</a:t>
            </a:r>
            <a:r>
              <a:rPr lang="en-US" dirty="0" smtClean="0"/>
              <a:t> Inside to WINDOWS 2000.</a:t>
            </a:r>
          </a:p>
          <a:p>
            <a:pPr eaLnBrk="1" hangingPunct="1">
              <a:defRPr/>
            </a:pPr>
            <a:r>
              <a:rPr lang="en-US" dirty="0" smtClean="0"/>
              <a:t>“</a:t>
            </a:r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lí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”- ĐH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nhiên</a:t>
            </a:r>
            <a:r>
              <a:rPr lang="en-US" dirty="0" smtClean="0"/>
              <a:t> </a:t>
            </a:r>
            <a:r>
              <a:rPr lang="en-US" dirty="0" err="1" smtClean="0"/>
              <a:t>Huế</a:t>
            </a:r>
            <a:endParaRPr lang="en-US" dirty="0" smtClean="0"/>
          </a:p>
          <a:p>
            <a:pPr eaLnBrk="1" hangingPunct="1">
              <a:defRPr/>
            </a:pP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HĐH </a:t>
            </a:r>
            <a:r>
              <a:rPr lang="en-US" dirty="0" err="1" smtClean="0"/>
              <a:t>trên</a:t>
            </a:r>
            <a:r>
              <a:rPr lang="en-US" dirty="0" smtClean="0"/>
              <a:t> website: www.ctu.edu.vn </a:t>
            </a:r>
          </a:p>
        </p:txBody>
      </p:sp>
      <p:pic>
        <p:nvPicPr>
          <p:cNvPr id="9220" name="Picture 4">
            <a:hlinkClick r:id="" action="ppaction://media"/>
          </p:cNvPr>
          <p:cNvPicPr>
            <a:picLocks noRot="1" noChangeAspect="1" noChangeArrowheads="1"/>
          </p:cNvPicPr>
          <p:nvPr>
            <a:wavAudioFile r:embed="rId1" name="~PP1274.WAV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8696325" y="64103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heel spokes="2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922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showWhenStopped="0"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220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832151-D2BE-46F3-AF93-97D18DA936A1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1024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600" dirty="0" err="1" smtClean="0"/>
              <a:t>Chương</a:t>
            </a:r>
            <a:r>
              <a:rPr lang="en-US" sz="3600" dirty="0" smtClean="0"/>
              <a:t> I. CÁC KHÁI NIỆM CƠ BẢN</a:t>
            </a:r>
          </a:p>
        </p:txBody>
      </p:sp>
      <p:sp>
        <p:nvSpPr>
          <p:cNvPr id="10243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b="1" dirty="0" err="1" smtClean="0">
                <a:solidFill>
                  <a:srgbClr val="333300"/>
                </a:solidFill>
              </a:rPr>
              <a:t>Các</a:t>
            </a:r>
            <a:r>
              <a:rPr lang="en-US" b="1" dirty="0" smtClean="0">
                <a:solidFill>
                  <a:srgbClr val="333300"/>
                </a:solidFill>
              </a:rPr>
              <a:t> </a:t>
            </a:r>
            <a:r>
              <a:rPr lang="en-US" b="1" dirty="0" err="1" smtClean="0">
                <a:solidFill>
                  <a:srgbClr val="333300"/>
                </a:solidFill>
              </a:rPr>
              <a:t>nội</a:t>
            </a:r>
            <a:r>
              <a:rPr lang="en-US" b="1" dirty="0" smtClean="0">
                <a:solidFill>
                  <a:srgbClr val="333300"/>
                </a:solidFill>
              </a:rPr>
              <a:t> dung:</a:t>
            </a:r>
          </a:p>
          <a:p>
            <a:pPr eaLnBrk="1" hangingPunct="1">
              <a:buFontTx/>
              <a:buChar char="-"/>
              <a:defRPr/>
            </a:pPr>
            <a:r>
              <a:rPr lang="en-US" b="1" i="1" dirty="0" err="1" smtClean="0">
                <a:solidFill>
                  <a:srgbClr val="333300"/>
                </a:solidFill>
              </a:rPr>
              <a:t>Các</a:t>
            </a:r>
            <a:r>
              <a:rPr lang="en-US" b="1" i="1" dirty="0" smtClean="0">
                <a:solidFill>
                  <a:srgbClr val="333300"/>
                </a:solidFill>
              </a:rPr>
              <a:t> </a:t>
            </a:r>
            <a:r>
              <a:rPr lang="en-US" b="1" i="1" dirty="0" err="1" smtClean="0">
                <a:solidFill>
                  <a:srgbClr val="333300"/>
                </a:solidFill>
              </a:rPr>
              <a:t>định</a:t>
            </a:r>
            <a:r>
              <a:rPr lang="en-US" b="1" i="1" dirty="0" smtClean="0">
                <a:solidFill>
                  <a:srgbClr val="333300"/>
                </a:solidFill>
              </a:rPr>
              <a:t> </a:t>
            </a:r>
            <a:r>
              <a:rPr lang="en-US" b="1" i="1" dirty="0" err="1" smtClean="0">
                <a:solidFill>
                  <a:srgbClr val="333300"/>
                </a:solidFill>
              </a:rPr>
              <a:t>nghĩa</a:t>
            </a:r>
            <a:r>
              <a:rPr lang="en-US" b="1" i="1" dirty="0" smtClean="0">
                <a:solidFill>
                  <a:srgbClr val="333300"/>
                </a:solidFill>
              </a:rPr>
              <a:t> HĐH</a:t>
            </a:r>
          </a:p>
          <a:p>
            <a:pPr eaLnBrk="1" hangingPunct="1">
              <a:buFontTx/>
              <a:buChar char="-"/>
              <a:defRPr/>
            </a:pPr>
            <a:r>
              <a:rPr lang="en-US" b="1" i="1" dirty="0" err="1" smtClean="0">
                <a:solidFill>
                  <a:srgbClr val="333300"/>
                </a:solidFill>
              </a:rPr>
              <a:t>Lịch</a:t>
            </a:r>
            <a:r>
              <a:rPr lang="en-US" b="1" i="1" dirty="0" smtClean="0">
                <a:solidFill>
                  <a:srgbClr val="333300"/>
                </a:solidFill>
              </a:rPr>
              <a:t> </a:t>
            </a:r>
            <a:r>
              <a:rPr lang="en-US" b="1" i="1" dirty="0" err="1" smtClean="0">
                <a:solidFill>
                  <a:srgbClr val="333300"/>
                </a:solidFill>
              </a:rPr>
              <a:t>sử</a:t>
            </a:r>
            <a:r>
              <a:rPr lang="en-US" b="1" i="1" dirty="0" smtClean="0">
                <a:solidFill>
                  <a:srgbClr val="333300"/>
                </a:solidFill>
              </a:rPr>
              <a:t> </a:t>
            </a:r>
            <a:r>
              <a:rPr lang="en-US" b="1" i="1" dirty="0" err="1" smtClean="0">
                <a:solidFill>
                  <a:srgbClr val="333300"/>
                </a:solidFill>
              </a:rPr>
              <a:t>của</a:t>
            </a:r>
            <a:r>
              <a:rPr lang="en-US" b="1" i="1" dirty="0" smtClean="0">
                <a:solidFill>
                  <a:srgbClr val="333300"/>
                </a:solidFill>
              </a:rPr>
              <a:t> HĐH</a:t>
            </a:r>
          </a:p>
          <a:p>
            <a:pPr eaLnBrk="1" hangingPunct="1">
              <a:buFontTx/>
              <a:buChar char="-"/>
              <a:defRPr/>
            </a:pPr>
            <a:r>
              <a:rPr lang="en-US" b="1" i="1" dirty="0" err="1" smtClean="0">
                <a:solidFill>
                  <a:srgbClr val="333300"/>
                </a:solidFill>
              </a:rPr>
              <a:t>Các</a:t>
            </a:r>
            <a:r>
              <a:rPr lang="en-US" b="1" i="1" dirty="0" smtClean="0">
                <a:solidFill>
                  <a:srgbClr val="333300"/>
                </a:solidFill>
              </a:rPr>
              <a:t> </a:t>
            </a:r>
            <a:r>
              <a:rPr lang="en-US" b="1" i="1" dirty="0" err="1" smtClean="0">
                <a:solidFill>
                  <a:srgbClr val="333300"/>
                </a:solidFill>
              </a:rPr>
              <a:t>tính</a:t>
            </a:r>
            <a:r>
              <a:rPr lang="en-US" b="1" i="1" dirty="0" smtClean="0">
                <a:solidFill>
                  <a:srgbClr val="333300"/>
                </a:solidFill>
              </a:rPr>
              <a:t> </a:t>
            </a:r>
            <a:r>
              <a:rPr lang="en-US" b="1" i="1" dirty="0" err="1" smtClean="0">
                <a:solidFill>
                  <a:srgbClr val="333300"/>
                </a:solidFill>
              </a:rPr>
              <a:t>chất</a:t>
            </a:r>
            <a:r>
              <a:rPr lang="en-US" b="1" i="1" dirty="0" smtClean="0">
                <a:solidFill>
                  <a:srgbClr val="333300"/>
                </a:solidFill>
              </a:rPr>
              <a:t> </a:t>
            </a:r>
            <a:r>
              <a:rPr lang="en-US" b="1" i="1" dirty="0" err="1" smtClean="0">
                <a:solidFill>
                  <a:srgbClr val="333300"/>
                </a:solidFill>
              </a:rPr>
              <a:t>và</a:t>
            </a:r>
            <a:r>
              <a:rPr lang="en-US" b="1" i="1" dirty="0" smtClean="0">
                <a:solidFill>
                  <a:srgbClr val="333300"/>
                </a:solidFill>
              </a:rPr>
              <a:t> </a:t>
            </a:r>
            <a:r>
              <a:rPr lang="en-US" b="1" i="1" dirty="0" err="1" smtClean="0">
                <a:solidFill>
                  <a:srgbClr val="333300"/>
                </a:solidFill>
              </a:rPr>
              <a:t>các</a:t>
            </a:r>
            <a:r>
              <a:rPr lang="en-US" b="1" i="1" dirty="0" smtClean="0">
                <a:solidFill>
                  <a:srgbClr val="333300"/>
                </a:solidFill>
              </a:rPr>
              <a:t> </a:t>
            </a:r>
            <a:r>
              <a:rPr lang="en-US" b="1" i="1" dirty="0" err="1" smtClean="0">
                <a:solidFill>
                  <a:srgbClr val="333300"/>
                </a:solidFill>
              </a:rPr>
              <a:t>nguyên</a:t>
            </a:r>
            <a:r>
              <a:rPr lang="en-US" b="1" i="1" dirty="0" smtClean="0">
                <a:solidFill>
                  <a:srgbClr val="333300"/>
                </a:solidFill>
              </a:rPr>
              <a:t> </a:t>
            </a:r>
            <a:r>
              <a:rPr lang="en-US" b="1" i="1" dirty="0" err="1" smtClean="0">
                <a:solidFill>
                  <a:srgbClr val="333300"/>
                </a:solidFill>
              </a:rPr>
              <a:t>lí</a:t>
            </a:r>
            <a:r>
              <a:rPr lang="en-US" b="1" i="1" dirty="0" smtClean="0">
                <a:solidFill>
                  <a:srgbClr val="333300"/>
                </a:solidFill>
              </a:rPr>
              <a:t> </a:t>
            </a:r>
            <a:r>
              <a:rPr lang="en-US" b="1" i="1" dirty="0" err="1" smtClean="0">
                <a:solidFill>
                  <a:srgbClr val="333300"/>
                </a:solidFill>
              </a:rPr>
              <a:t>xây</a:t>
            </a:r>
            <a:r>
              <a:rPr lang="en-US" b="1" i="1" dirty="0" smtClean="0">
                <a:solidFill>
                  <a:srgbClr val="333300"/>
                </a:solidFill>
              </a:rPr>
              <a:t> </a:t>
            </a:r>
            <a:r>
              <a:rPr lang="en-US" b="1" i="1" dirty="0" err="1" smtClean="0">
                <a:solidFill>
                  <a:srgbClr val="333300"/>
                </a:solidFill>
              </a:rPr>
              <a:t>dựng</a:t>
            </a:r>
            <a:r>
              <a:rPr lang="en-US" b="1" i="1" dirty="0" smtClean="0">
                <a:solidFill>
                  <a:srgbClr val="333300"/>
                </a:solidFill>
              </a:rPr>
              <a:t> HĐH</a:t>
            </a:r>
          </a:p>
          <a:p>
            <a:pPr eaLnBrk="1" hangingPunct="1">
              <a:buFontTx/>
              <a:buChar char="-"/>
              <a:defRPr/>
            </a:pPr>
            <a:r>
              <a:rPr lang="en-US" b="1" i="1" dirty="0" err="1" smtClean="0">
                <a:solidFill>
                  <a:srgbClr val="333300"/>
                </a:solidFill>
              </a:rPr>
              <a:t>Các</a:t>
            </a:r>
            <a:r>
              <a:rPr lang="en-US" b="1" i="1" dirty="0" smtClean="0">
                <a:solidFill>
                  <a:srgbClr val="333300"/>
                </a:solidFill>
              </a:rPr>
              <a:t> </a:t>
            </a:r>
            <a:r>
              <a:rPr lang="en-US" b="1" i="1" dirty="0" err="1" smtClean="0">
                <a:solidFill>
                  <a:srgbClr val="333300"/>
                </a:solidFill>
              </a:rPr>
              <a:t>thành</a:t>
            </a:r>
            <a:r>
              <a:rPr lang="en-US" b="1" i="1" dirty="0" smtClean="0">
                <a:solidFill>
                  <a:srgbClr val="333300"/>
                </a:solidFill>
              </a:rPr>
              <a:t> </a:t>
            </a:r>
            <a:r>
              <a:rPr lang="en-US" b="1" i="1" dirty="0" err="1" smtClean="0">
                <a:solidFill>
                  <a:srgbClr val="333300"/>
                </a:solidFill>
              </a:rPr>
              <a:t>phần</a:t>
            </a:r>
            <a:r>
              <a:rPr lang="en-US" b="1" i="1" dirty="0" smtClean="0">
                <a:solidFill>
                  <a:srgbClr val="333300"/>
                </a:solidFill>
              </a:rPr>
              <a:t> </a:t>
            </a:r>
            <a:r>
              <a:rPr lang="en-US" b="1" i="1" dirty="0" err="1" smtClean="0">
                <a:solidFill>
                  <a:srgbClr val="333300"/>
                </a:solidFill>
              </a:rPr>
              <a:t>và</a:t>
            </a:r>
            <a:r>
              <a:rPr lang="en-US" b="1" i="1" dirty="0" smtClean="0">
                <a:solidFill>
                  <a:srgbClr val="333300"/>
                </a:solidFill>
              </a:rPr>
              <a:t> </a:t>
            </a:r>
            <a:r>
              <a:rPr lang="en-US" b="1" i="1" dirty="0" err="1" smtClean="0">
                <a:solidFill>
                  <a:srgbClr val="333300"/>
                </a:solidFill>
              </a:rPr>
              <a:t>mô</a:t>
            </a:r>
            <a:r>
              <a:rPr lang="en-US" b="1" i="1" dirty="0" smtClean="0">
                <a:solidFill>
                  <a:srgbClr val="333300"/>
                </a:solidFill>
              </a:rPr>
              <a:t> </a:t>
            </a:r>
            <a:r>
              <a:rPr lang="en-US" b="1" i="1" dirty="0" err="1" smtClean="0">
                <a:solidFill>
                  <a:srgbClr val="333300"/>
                </a:solidFill>
              </a:rPr>
              <a:t>hình</a:t>
            </a:r>
            <a:r>
              <a:rPr lang="en-US" b="1" i="1" dirty="0" smtClean="0">
                <a:solidFill>
                  <a:srgbClr val="333300"/>
                </a:solidFill>
              </a:rPr>
              <a:t> </a:t>
            </a:r>
            <a:r>
              <a:rPr lang="en-US" b="1" i="1" dirty="0" err="1" smtClean="0">
                <a:solidFill>
                  <a:srgbClr val="333300"/>
                </a:solidFill>
              </a:rPr>
              <a:t>kiến</a:t>
            </a:r>
            <a:r>
              <a:rPr lang="en-US" b="1" i="1" dirty="0" smtClean="0">
                <a:solidFill>
                  <a:srgbClr val="333300"/>
                </a:solidFill>
              </a:rPr>
              <a:t> </a:t>
            </a:r>
            <a:r>
              <a:rPr lang="en-US" b="1" i="1" dirty="0" err="1" smtClean="0">
                <a:solidFill>
                  <a:srgbClr val="333300"/>
                </a:solidFill>
              </a:rPr>
              <a:t>trúc</a:t>
            </a:r>
            <a:r>
              <a:rPr lang="en-US" b="1" i="1" dirty="0" smtClean="0">
                <a:solidFill>
                  <a:srgbClr val="333300"/>
                </a:solidFill>
              </a:rPr>
              <a:t> HĐH</a:t>
            </a:r>
          </a:p>
          <a:p>
            <a:pPr eaLnBrk="1" hangingPunct="1">
              <a:buFontTx/>
              <a:buChar char="-"/>
              <a:defRPr/>
            </a:pPr>
            <a:r>
              <a:rPr lang="en-US" b="1" i="1" dirty="0" err="1" smtClean="0">
                <a:solidFill>
                  <a:srgbClr val="333300"/>
                </a:solidFill>
              </a:rPr>
              <a:t>Đối</a:t>
            </a:r>
            <a:r>
              <a:rPr lang="en-US" b="1" i="1" dirty="0" smtClean="0">
                <a:solidFill>
                  <a:srgbClr val="333300"/>
                </a:solidFill>
              </a:rPr>
              <a:t> </a:t>
            </a:r>
            <a:r>
              <a:rPr lang="en-US" b="1" i="1" dirty="0" err="1" smtClean="0">
                <a:solidFill>
                  <a:srgbClr val="333300"/>
                </a:solidFill>
              </a:rPr>
              <a:t>tượng</a:t>
            </a:r>
            <a:r>
              <a:rPr lang="en-US" b="1" i="1" dirty="0" smtClean="0">
                <a:solidFill>
                  <a:srgbClr val="333300"/>
                </a:solidFill>
              </a:rPr>
              <a:t> </a:t>
            </a:r>
            <a:r>
              <a:rPr lang="en-US" b="1" i="1" dirty="0" err="1" smtClean="0">
                <a:solidFill>
                  <a:srgbClr val="333300"/>
                </a:solidFill>
              </a:rPr>
              <a:t>quản</a:t>
            </a:r>
            <a:r>
              <a:rPr lang="en-US" b="1" i="1" dirty="0" smtClean="0">
                <a:solidFill>
                  <a:srgbClr val="333300"/>
                </a:solidFill>
              </a:rPr>
              <a:t> </a:t>
            </a:r>
            <a:r>
              <a:rPr lang="en-US" b="1" i="1" dirty="0" err="1" smtClean="0">
                <a:solidFill>
                  <a:srgbClr val="333300"/>
                </a:solidFill>
              </a:rPr>
              <a:t>lí</a:t>
            </a:r>
            <a:r>
              <a:rPr lang="en-US" b="1" i="1" dirty="0" smtClean="0">
                <a:solidFill>
                  <a:srgbClr val="333300"/>
                </a:solidFill>
              </a:rPr>
              <a:t> (</a:t>
            </a:r>
            <a:r>
              <a:rPr lang="en-US" b="1" i="1" dirty="0" err="1" smtClean="0">
                <a:solidFill>
                  <a:srgbClr val="333300"/>
                </a:solidFill>
              </a:rPr>
              <a:t>phục</a:t>
            </a:r>
            <a:r>
              <a:rPr lang="en-US" b="1" i="1" dirty="0" smtClean="0">
                <a:solidFill>
                  <a:srgbClr val="333300"/>
                </a:solidFill>
              </a:rPr>
              <a:t> </a:t>
            </a:r>
            <a:r>
              <a:rPr lang="en-US" b="1" i="1" dirty="0" err="1" smtClean="0">
                <a:solidFill>
                  <a:srgbClr val="333300"/>
                </a:solidFill>
              </a:rPr>
              <a:t>vụ</a:t>
            </a:r>
            <a:r>
              <a:rPr lang="en-US" b="1" i="1" dirty="0" smtClean="0">
                <a:solidFill>
                  <a:srgbClr val="333300"/>
                </a:solidFill>
              </a:rPr>
              <a:t>) </a:t>
            </a:r>
            <a:r>
              <a:rPr lang="en-US" b="1" i="1" dirty="0" err="1" smtClean="0">
                <a:solidFill>
                  <a:srgbClr val="333300"/>
                </a:solidFill>
              </a:rPr>
              <a:t>của</a:t>
            </a:r>
            <a:r>
              <a:rPr lang="en-US" b="1" i="1" dirty="0" smtClean="0">
                <a:solidFill>
                  <a:srgbClr val="333300"/>
                </a:solidFill>
              </a:rPr>
              <a:t> HĐH</a:t>
            </a:r>
          </a:p>
          <a:p>
            <a:pPr eaLnBrk="1" hangingPunct="1">
              <a:buFontTx/>
              <a:buChar char="-"/>
              <a:defRPr/>
            </a:pPr>
            <a:r>
              <a:rPr lang="en-US" b="1" i="1" dirty="0" err="1" smtClean="0">
                <a:solidFill>
                  <a:srgbClr val="333300"/>
                </a:solidFill>
              </a:rPr>
              <a:t>Tổ</a:t>
            </a:r>
            <a:r>
              <a:rPr lang="en-US" b="1" i="1" dirty="0" smtClean="0">
                <a:solidFill>
                  <a:srgbClr val="333300"/>
                </a:solidFill>
              </a:rPr>
              <a:t> </a:t>
            </a:r>
            <a:r>
              <a:rPr lang="en-US" b="1" i="1" dirty="0" err="1" smtClean="0">
                <a:solidFill>
                  <a:srgbClr val="333300"/>
                </a:solidFill>
              </a:rPr>
              <a:t>chức</a:t>
            </a:r>
            <a:r>
              <a:rPr lang="en-US" b="1" i="1" dirty="0" smtClean="0">
                <a:solidFill>
                  <a:srgbClr val="333300"/>
                </a:solidFill>
              </a:rPr>
              <a:t> </a:t>
            </a:r>
            <a:r>
              <a:rPr lang="en-US" b="1" i="1" dirty="0" err="1" smtClean="0">
                <a:solidFill>
                  <a:srgbClr val="333300"/>
                </a:solidFill>
              </a:rPr>
              <a:t>giao</a:t>
            </a:r>
            <a:r>
              <a:rPr lang="en-US" b="1" i="1" dirty="0" smtClean="0">
                <a:solidFill>
                  <a:srgbClr val="333300"/>
                </a:solidFill>
              </a:rPr>
              <a:t> </a:t>
            </a:r>
            <a:r>
              <a:rPr lang="en-US" b="1" i="1" dirty="0" err="1" smtClean="0">
                <a:solidFill>
                  <a:srgbClr val="333300"/>
                </a:solidFill>
              </a:rPr>
              <a:t>tiếp</a:t>
            </a:r>
            <a:endParaRPr lang="en-US" i="1" dirty="0" smtClean="0">
              <a:solidFill>
                <a:srgbClr val="FFFF00"/>
              </a:solidFill>
            </a:endParaRPr>
          </a:p>
        </p:txBody>
      </p:sp>
      <p:pic>
        <p:nvPicPr>
          <p:cNvPr id="10244" name="Picture 4">
            <a:hlinkClick r:id="" action="ppaction://media"/>
          </p:cNvPr>
          <p:cNvPicPr>
            <a:picLocks noRot="1" noChangeAspect="1" noChangeArrowheads="1"/>
          </p:cNvPicPr>
          <p:nvPr>
            <a:wavAudioFile r:embed="rId1" name="~PP1134.WAV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8696325" y="64103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024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showWhenStopped="0"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244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832151-D2BE-46F3-AF93-97D18DA936A1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1024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smtClean="0"/>
              <a:t>Chương I. CÁC KHÁI NIỆM CƠ BẢN</a:t>
            </a:r>
          </a:p>
        </p:txBody>
      </p:sp>
      <p:sp>
        <p:nvSpPr>
          <p:cNvPr id="10243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 eaLnBrk="1" hangingPunct="1">
              <a:buNone/>
              <a:defRPr/>
            </a:pPr>
            <a:r>
              <a:rPr lang="en-US" sz="3600" b="1" dirty="0" smtClean="0">
                <a:solidFill>
                  <a:srgbClr val="333300"/>
                </a:solidFill>
              </a:rPr>
              <a:t>S1- </a:t>
            </a:r>
            <a:r>
              <a:rPr lang="en-US" sz="3600" b="1" dirty="0" err="1" smtClean="0">
                <a:solidFill>
                  <a:srgbClr val="333300"/>
                </a:solidFill>
              </a:rPr>
              <a:t>Định</a:t>
            </a:r>
            <a:r>
              <a:rPr lang="en-US" sz="3600" b="1" dirty="0" smtClean="0">
                <a:solidFill>
                  <a:srgbClr val="333300"/>
                </a:solidFill>
              </a:rPr>
              <a:t> </a:t>
            </a:r>
            <a:r>
              <a:rPr lang="en-US" sz="3600" b="1" dirty="0" err="1" smtClean="0">
                <a:solidFill>
                  <a:srgbClr val="333300"/>
                </a:solidFill>
              </a:rPr>
              <a:t>nghĩa</a:t>
            </a:r>
            <a:r>
              <a:rPr lang="en-US" sz="3600" b="1" dirty="0" smtClean="0">
                <a:solidFill>
                  <a:srgbClr val="333300"/>
                </a:solidFill>
              </a:rPr>
              <a:t> HĐH</a:t>
            </a:r>
          </a:p>
          <a:p>
            <a:pPr eaLnBrk="1" hangingPunct="1">
              <a:buNone/>
              <a:defRPr/>
            </a:pPr>
            <a:r>
              <a:rPr lang="en-US" sz="2800" b="1" dirty="0" smtClean="0">
                <a:solidFill>
                  <a:srgbClr val="333300"/>
                </a:solidFill>
              </a:rPr>
              <a:t>1.1- </a:t>
            </a:r>
            <a:r>
              <a:rPr lang="en-US" sz="2800" b="1" dirty="0" err="1" smtClean="0">
                <a:solidFill>
                  <a:srgbClr val="333300"/>
                </a:solidFill>
              </a:rPr>
              <a:t>Cấu</a:t>
            </a:r>
            <a:r>
              <a:rPr lang="en-US" sz="2800" b="1" dirty="0" smtClean="0">
                <a:solidFill>
                  <a:srgbClr val="333300"/>
                </a:solidFill>
              </a:rPr>
              <a:t> </a:t>
            </a:r>
            <a:r>
              <a:rPr lang="en-US" sz="2800" b="1" dirty="0" err="1" smtClean="0">
                <a:solidFill>
                  <a:srgbClr val="333300"/>
                </a:solidFill>
              </a:rPr>
              <a:t>trúc</a:t>
            </a:r>
            <a:r>
              <a:rPr lang="en-US" sz="2800" b="1" dirty="0" smtClean="0">
                <a:solidFill>
                  <a:srgbClr val="333300"/>
                </a:solidFill>
              </a:rPr>
              <a:t> </a:t>
            </a:r>
            <a:r>
              <a:rPr lang="en-US" sz="2800" b="1" dirty="0" err="1" smtClean="0">
                <a:solidFill>
                  <a:srgbClr val="333300"/>
                </a:solidFill>
              </a:rPr>
              <a:t>phân</a:t>
            </a:r>
            <a:r>
              <a:rPr lang="en-US" sz="2800" b="1" dirty="0" smtClean="0">
                <a:solidFill>
                  <a:srgbClr val="333300"/>
                </a:solidFill>
              </a:rPr>
              <a:t> </a:t>
            </a:r>
            <a:r>
              <a:rPr lang="en-US" sz="2800" b="1" dirty="0" err="1" smtClean="0">
                <a:solidFill>
                  <a:srgbClr val="333300"/>
                </a:solidFill>
              </a:rPr>
              <a:t>lớp</a:t>
            </a:r>
            <a:r>
              <a:rPr lang="en-US" sz="2800" b="1" dirty="0" smtClean="0">
                <a:solidFill>
                  <a:srgbClr val="333300"/>
                </a:solidFill>
              </a:rPr>
              <a:t> </a:t>
            </a:r>
            <a:r>
              <a:rPr lang="en-US" sz="2800" b="1" dirty="0" err="1" smtClean="0">
                <a:solidFill>
                  <a:srgbClr val="333300"/>
                </a:solidFill>
              </a:rPr>
              <a:t>của</a:t>
            </a:r>
            <a:r>
              <a:rPr lang="en-US" sz="2800" b="1" dirty="0" smtClean="0">
                <a:solidFill>
                  <a:srgbClr val="333300"/>
                </a:solidFill>
              </a:rPr>
              <a:t> </a:t>
            </a:r>
            <a:r>
              <a:rPr lang="en-US" sz="2800" b="1" dirty="0" err="1" smtClean="0">
                <a:solidFill>
                  <a:srgbClr val="333300"/>
                </a:solidFill>
              </a:rPr>
              <a:t>hệ</a:t>
            </a:r>
            <a:r>
              <a:rPr lang="en-US" sz="2800" b="1" dirty="0" smtClean="0">
                <a:solidFill>
                  <a:srgbClr val="333300"/>
                </a:solidFill>
              </a:rPr>
              <a:t> </a:t>
            </a:r>
            <a:r>
              <a:rPr lang="en-US" sz="2800" b="1" dirty="0" err="1" smtClean="0">
                <a:solidFill>
                  <a:srgbClr val="333300"/>
                </a:solidFill>
              </a:rPr>
              <a:t>thống</a:t>
            </a:r>
            <a:r>
              <a:rPr lang="en-US" sz="2800" b="1" dirty="0" smtClean="0">
                <a:solidFill>
                  <a:srgbClr val="333300"/>
                </a:solidFill>
              </a:rPr>
              <a:t> </a:t>
            </a:r>
            <a:r>
              <a:rPr lang="en-US" sz="2800" b="1" dirty="0" err="1" smtClean="0">
                <a:solidFill>
                  <a:srgbClr val="333300"/>
                </a:solidFill>
              </a:rPr>
              <a:t>tính</a:t>
            </a:r>
            <a:r>
              <a:rPr lang="en-US" sz="2800" b="1" dirty="0" smtClean="0">
                <a:solidFill>
                  <a:srgbClr val="333300"/>
                </a:solidFill>
              </a:rPr>
              <a:t> </a:t>
            </a:r>
            <a:r>
              <a:rPr lang="en-US" sz="2800" b="1" dirty="0" err="1" smtClean="0">
                <a:solidFill>
                  <a:srgbClr val="333300"/>
                </a:solidFill>
              </a:rPr>
              <a:t>toán</a:t>
            </a:r>
            <a:endParaRPr lang="en-US" sz="2800" b="1" dirty="0" smtClean="0">
              <a:solidFill>
                <a:srgbClr val="333300"/>
              </a:solidFill>
            </a:endParaRPr>
          </a:p>
          <a:p>
            <a:pPr eaLnBrk="1" hangingPunct="1">
              <a:defRPr/>
            </a:pPr>
            <a:r>
              <a:rPr lang="en-US" sz="2800" dirty="0" err="1" smtClean="0"/>
              <a:t>Môi</a:t>
            </a:r>
            <a:r>
              <a:rPr lang="en-US" sz="2800" dirty="0" smtClean="0"/>
              <a:t> </a:t>
            </a:r>
            <a:r>
              <a:rPr lang="en-US" sz="2800" dirty="0" err="1" smtClean="0"/>
              <a:t>trường</a:t>
            </a:r>
            <a:r>
              <a:rPr lang="en-US" sz="2800" dirty="0" smtClean="0"/>
              <a:t> </a:t>
            </a:r>
            <a:r>
              <a:rPr lang="en-US" sz="2800" dirty="0" err="1" smtClean="0"/>
              <a:t>tính</a:t>
            </a:r>
            <a:r>
              <a:rPr lang="en-US" sz="2800" dirty="0" smtClean="0"/>
              <a:t> </a:t>
            </a:r>
            <a:r>
              <a:rPr lang="en-US" sz="2800" dirty="0" err="1" smtClean="0"/>
              <a:t>toán</a:t>
            </a:r>
            <a:endParaRPr lang="en-US" sz="2800" dirty="0" smtClean="0"/>
          </a:p>
          <a:p>
            <a:pPr lvl="1">
              <a:buFontTx/>
              <a:buChar char="-"/>
              <a:defRPr/>
            </a:pPr>
            <a:r>
              <a:rPr lang="en-US" sz="2400" i="1" dirty="0" err="1" smtClean="0"/>
              <a:t>Hệ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thống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máy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tính</a:t>
            </a:r>
            <a:endParaRPr lang="en-US" sz="2400" i="1" dirty="0" smtClean="0"/>
          </a:p>
          <a:p>
            <a:pPr lvl="1">
              <a:buFontTx/>
              <a:buChar char="-"/>
              <a:defRPr/>
            </a:pPr>
            <a:r>
              <a:rPr lang="en-US" sz="2400" i="1" dirty="0" err="1" smtClean="0"/>
              <a:t>Phần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mềm</a:t>
            </a:r>
            <a:endParaRPr lang="en-US" sz="2400" i="1" dirty="0" smtClean="0"/>
          </a:p>
          <a:p>
            <a:pPr eaLnBrk="1" hangingPunct="1">
              <a:defRPr/>
            </a:pPr>
            <a:r>
              <a:rPr lang="en-US" sz="2800" dirty="0" err="1" smtClean="0"/>
              <a:t>Người</a:t>
            </a:r>
            <a:r>
              <a:rPr lang="en-US" sz="2800" dirty="0" smtClean="0"/>
              <a:t> </a:t>
            </a:r>
            <a:r>
              <a:rPr lang="en-US" sz="2800" dirty="0" err="1" smtClean="0"/>
              <a:t>sử</a:t>
            </a:r>
            <a:r>
              <a:rPr lang="en-US" sz="2800" dirty="0" smtClean="0"/>
              <a:t> </a:t>
            </a:r>
            <a:r>
              <a:rPr lang="en-US" sz="2800" dirty="0" err="1" smtClean="0"/>
              <a:t>dụng</a:t>
            </a:r>
            <a:endParaRPr lang="en-US" sz="2800" dirty="0" smtClean="0"/>
          </a:p>
          <a:p>
            <a:pPr lvl="1">
              <a:buFontTx/>
              <a:buChar char="-"/>
              <a:defRPr/>
            </a:pPr>
            <a:r>
              <a:rPr lang="en-US" sz="2400" i="1" dirty="0" smtClean="0"/>
              <a:t>End – User</a:t>
            </a:r>
          </a:p>
          <a:p>
            <a:pPr lvl="1">
              <a:buFontTx/>
              <a:buChar char="-"/>
              <a:defRPr/>
            </a:pPr>
            <a:r>
              <a:rPr lang="en-US" sz="2400" i="1" dirty="0" err="1" smtClean="0"/>
              <a:t>Người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lập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trình</a:t>
            </a:r>
            <a:endParaRPr lang="en-US" sz="2400" i="1" dirty="0" smtClean="0"/>
          </a:p>
          <a:p>
            <a:pPr lvl="1">
              <a:buFontTx/>
              <a:buChar char="-"/>
              <a:defRPr/>
            </a:pPr>
            <a:r>
              <a:rPr lang="en-US" sz="2400" i="1" dirty="0" err="1" smtClean="0"/>
              <a:t>Kỹ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sư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hệ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thống</a:t>
            </a:r>
            <a:endParaRPr lang="en-US" sz="2400" i="1" dirty="0" smtClean="0"/>
          </a:p>
          <a:p>
            <a:pPr eaLnBrk="1" hangingPunct="1">
              <a:buNone/>
              <a:defRPr/>
            </a:pPr>
            <a:endParaRPr lang="en-US" sz="2800" i="1" dirty="0" smtClean="0">
              <a:solidFill>
                <a:srgbClr val="FFFF00"/>
              </a:solidFill>
            </a:endParaRPr>
          </a:p>
        </p:txBody>
      </p:sp>
      <p:pic>
        <p:nvPicPr>
          <p:cNvPr id="10244" name="Picture 4">
            <a:hlinkClick r:id="" action="ppaction://media"/>
          </p:cNvPr>
          <p:cNvPicPr>
            <a:picLocks noRot="1" noChangeAspect="1" noChangeArrowheads="1"/>
          </p:cNvPicPr>
          <p:nvPr>
            <a:wavAudioFile r:embed="rId1" name="~PP1134.WAV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8696325" y="64103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024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showWhenStopped="0"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244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576</TotalTime>
  <Words>2600</Words>
  <Application>Microsoft Office PowerPoint</Application>
  <PresentationFormat>On-screen Show (4:3)</PresentationFormat>
  <Paragraphs>371</Paragraphs>
  <Slides>54</Slides>
  <Notes>0</Notes>
  <HiddenSlides>0</HiddenSlides>
  <MMClips>14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5" baseType="lpstr">
      <vt:lpstr>Office Theme</vt:lpstr>
      <vt:lpstr>MÔN HỌC NGUYÊN LÍ HỆ ĐiỀU HÀNH</vt:lpstr>
      <vt:lpstr>MỤC ĐÍCH – YÊU CẦU</vt:lpstr>
      <vt:lpstr>MỤC ĐÍCH – YÊU CẦU</vt:lpstr>
      <vt:lpstr>NHỮNG NỘI DUNG CHÍNH</vt:lpstr>
      <vt:lpstr>ĐÁNH GIÁ</vt:lpstr>
      <vt:lpstr>ĐÁNH GIÁ</vt:lpstr>
      <vt:lpstr>TÀI LIỆU</vt:lpstr>
      <vt:lpstr>Chương I. CÁC KHÁI NIỆM CƠ BẢN</vt:lpstr>
      <vt:lpstr>Chương I. CÁC KHÁI NIỆM CƠ BẢN</vt:lpstr>
      <vt:lpstr>Mô hình cơ bản của máy tính</vt:lpstr>
      <vt:lpstr>Slide 11</vt:lpstr>
      <vt:lpstr> Cấu trúc phân lớp của hệ thống tính toán </vt:lpstr>
      <vt:lpstr>Slide 13</vt:lpstr>
      <vt:lpstr> Cấu trúc phân lớp của hệ thống tính toán </vt:lpstr>
      <vt:lpstr> Cấu trúc phân lớp của hệ thống tính toán </vt:lpstr>
      <vt:lpstr>  </vt:lpstr>
      <vt:lpstr>Slide 17</vt:lpstr>
      <vt:lpstr>Tác động phần mềm lên phần cứng</vt:lpstr>
      <vt:lpstr>Tác động phần mềm lên phần cứng</vt:lpstr>
      <vt:lpstr>Tác động phần mềm lên USER</vt:lpstr>
      <vt:lpstr>Thay đổi nguyên lý làm việc: </vt:lpstr>
      <vt:lpstr>Tác động phần mềm lên USER</vt:lpstr>
      <vt:lpstr>1.2 – Các tài nguyên cơ bản</vt:lpstr>
      <vt:lpstr>b) PROCESSOR</vt:lpstr>
      <vt:lpstr>C) THIẾT BỊ NGOẠI VI</vt:lpstr>
      <vt:lpstr>D) Tài nguyên chương trình</vt:lpstr>
      <vt:lpstr>Nhiệm vụ của hệ thống đối với tài nguyên</vt:lpstr>
      <vt:lpstr>1.3 - ĐỊNH NGHĨA HỆ ĐIỀU HÀNH</vt:lpstr>
      <vt:lpstr>ĐỊNH NGHĨA HỆ ĐIỀU HÀNH</vt:lpstr>
      <vt:lpstr> </vt:lpstr>
      <vt:lpstr>Người Lập trình hệ thống</vt:lpstr>
      <vt:lpstr>Slide 32</vt:lpstr>
      <vt:lpstr>  </vt:lpstr>
      <vt:lpstr>  </vt:lpstr>
      <vt:lpstr>$3 – CÁC TÍNH CHẤT CHUNG VÀ CÁC NGUYÊN TẮC DỰNG OS </vt:lpstr>
      <vt:lpstr>Tin cậy và chuẩn xác</vt:lpstr>
      <vt:lpstr> </vt:lpstr>
      <vt:lpstr>BẢO VỆ, AN TOÀN</vt:lpstr>
      <vt:lpstr>Kế thừa và thích nghi</vt:lpstr>
      <vt:lpstr>3.2 – NGUYÊN TẮC XÂY DỰNG</vt:lpstr>
      <vt:lpstr>NGUYÊN LÝ MÔ ĐUN</vt:lpstr>
      <vt:lpstr>NGUYÊN LÝ PHỦ CHỨC NĂNG</vt:lpstr>
      <vt:lpstr>NGUYÊN LÝ MACROPROSSECOR</vt:lpstr>
      <vt:lpstr>NGUYÊN LÝ BẢNG THAM SỐ ĐIỀU KHIỂN</vt:lpstr>
      <vt:lpstr>Cấu trúc file định kiểu</vt:lpstr>
      <vt:lpstr>Một số loại bảng tham số :</vt:lpstr>
      <vt:lpstr>NGUYÊN LÝ GIÁ TRỊ CHUẨN</vt:lpstr>
      <vt:lpstr>Nguyên lý giá trị chuẩn</vt:lpstr>
      <vt:lpstr>NGUYÊN LÝ 2 LOẠI THAM SỐ</vt:lpstr>
      <vt:lpstr>$4  – THÀNH PHẦN và CÁC  KiẾN TRÚC HĐH </vt:lpstr>
      <vt:lpstr>Thành phần</vt:lpstr>
      <vt:lpstr>Slide 52</vt:lpstr>
      <vt:lpstr>$5- GIAO TiẾP NGƯỜI MÁY</vt:lpstr>
      <vt:lpstr>CÁC HÌNH THÁI GIAO TiẾP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Quochuy</dc:creator>
  <cp:lastModifiedBy>Quochuy</cp:lastModifiedBy>
  <cp:revision>23</cp:revision>
  <dcterms:created xsi:type="dcterms:W3CDTF">2009-12-10T15:48:04Z</dcterms:created>
  <dcterms:modified xsi:type="dcterms:W3CDTF">2010-01-15T09:47:02Z</dcterms:modified>
</cp:coreProperties>
</file>