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8" r:id="rId55"/>
    <p:sldId id="319" r:id="rId56"/>
    <p:sldId id="320" r:id="rId57"/>
    <p:sldId id="321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jpeg"/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B14AD13-17C5-4CA7-81A1-191595136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AF3D38-0694-4242-B291-7D01B2BD78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4295-B1FD-4916-B90A-06E4CDD3336E}" type="datetimeFigureOut">
              <a:rPr lang="vi-VN" smtClean="0"/>
              <a:pPr/>
              <a:t>16/01/2010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585B-6BB1-4285-B509-8C75E8BBF6F2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8.jpeg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AAEF-48DC-4E11-8BF2-1D9F68EE0851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 err="1" smtClean="0"/>
              <a:t>Chương</a:t>
            </a:r>
            <a:r>
              <a:rPr lang="en-US" sz="4000" b="1" smtClean="0"/>
              <a:t> 2 </a:t>
            </a:r>
            <a:r>
              <a:rPr lang="en-US" sz="4000" b="1" dirty="0"/>
              <a:t>–  QUẢN </a:t>
            </a:r>
            <a:r>
              <a:rPr lang="en-US" sz="4000" b="1" dirty="0" smtClean="0"/>
              <a:t>LÝ </a:t>
            </a:r>
            <a:r>
              <a:rPr lang="en-US" sz="4000" b="1" dirty="0"/>
              <a:t>TIẾN </a:t>
            </a:r>
            <a:r>
              <a:rPr lang="en-US" sz="4000" b="1" dirty="0" smtClean="0"/>
              <a:t>TRÌNH</a:t>
            </a:r>
            <a:br>
              <a:rPr lang="en-US" sz="4000" b="1" dirty="0" smtClean="0"/>
            </a:br>
            <a:r>
              <a:rPr lang="en-US" sz="3100" dirty="0" smtClean="0"/>
              <a:t>$1- </a:t>
            </a:r>
            <a:r>
              <a:rPr lang="en-US" sz="3100" dirty="0" err="1" smtClean="0"/>
              <a:t>TiẾN</a:t>
            </a:r>
            <a:r>
              <a:rPr lang="en-US" sz="3100" dirty="0" smtClean="0"/>
              <a:t> TRÌNH VÀ </a:t>
            </a:r>
            <a:r>
              <a:rPr lang="en-US" sz="3100" dirty="0" err="1" smtClean="0"/>
              <a:t>ĐiỀU</a:t>
            </a:r>
            <a:r>
              <a:rPr lang="en-US" sz="3100" dirty="0" smtClean="0"/>
              <a:t> ĐỘ </a:t>
            </a:r>
            <a:r>
              <a:rPr lang="en-US" sz="3100" dirty="0" err="1" smtClean="0"/>
              <a:t>TiẾN</a:t>
            </a:r>
            <a:r>
              <a:rPr lang="en-US" sz="3100" dirty="0" smtClean="0"/>
              <a:t> TRÌNH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4000" b="1" dirty="0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75" y="1600200"/>
            <a:ext cx="8229600" cy="45307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1.1 </a:t>
            </a:r>
            <a:r>
              <a:rPr lang="en-US" dirty="0"/>
              <a:t>- </a:t>
            </a:r>
            <a:r>
              <a:rPr lang="en-US" b="1" dirty="0" err="1">
                <a:solidFill>
                  <a:schemeClr val="hlink"/>
                </a:solidFill>
              </a:rPr>
              <a:t>Định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b="1" dirty="0" err="1">
                <a:solidFill>
                  <a:schemeClr val="hlink"/>
                </a:solidFill>
              </a:rPr>
              <a:t>nghĩa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1.2 </a:t>
            </a:r>
            <a:r>
              <a:rPr lang="en-US" dirty="0"/>
              <a:t>– </a:t>
            </a:r>
            <a:r>
              <a:rPr lang="en-US" b="1" dirty="0" err="1">
                <a:solidFill>
                  <a:schemeClr val="hlink"/>
                </a:solidFill>
              </a:rPr>
              <a:t>Phân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b="1" dirty="0" err="1">
                <a:solidFill>
                  <a:schemeClr val="hlink"/>
                </a:solidFill>
              </a:rPr>
              <a:t>loại</a:t>
            </a:r>
            <a:r>
              <a:rPr lang="en-US" dirty="0"/>
              <a:t>: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,</a:t>
            </a:r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</a:p>
        </p:txBody>
      </p:sp>
      <p:pic>
        <p:nvPicPr>
          <p:cNvPr id="1679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623300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5116513"/>
            <a:ext cx="48768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20D65-68DC-4398-96BB-4041CE7BAD59}" type="slidenum">
              <a:rPr lang="en-US"/>
              <a:pPr/>
              <a:t>10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$2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– CÁC GIẢI THUẬT ĐIỀU ĐỘ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b="1" i="1" dirty="0" smtClean="0"/>
              <a:t>2.1 </a:t>
            </a:r>
            <a:r>
              <a:rPr lang="en-US" b="1" i="1" dirty="0" err="1" smtClean="0"/>
              <a:t>Phương</a:t>
            </a:r>
            <a:r>
              <a:rPr lang="en-US" b="1" i="1" dirty="0" smtClean="0"/>
              <a:t> </a:t>
            </a:r>
            <a:r>
              <a:rPr lang="en-US" b="1" i="1" dirty="0" err="1"/>
              <a:t>pháp</a:t>
            </a:r>
            <a:r>
              <a:rPr lang="en-US" b="1" i="1" dirty="0"/>
              <a:t> </a:t>
            </a:r>
            <a:r>
              <a:rPr lang="en-US" b="1" i="1" dirty="0" err="1"/>
              <a:t>khoá</a:t>
            </a:r>
            <a:r>
              <a:rPr lang="en-US" b="1" i="1" dirty="0"/>
              <a:t> </a:t>
            </a:r>
            <a:r>
              <a:rPr lang="en-US" b="1" i="1" dirty="0" err="1"/>
              <a:t>trong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(TT)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găng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 G,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TT </a:t>
            </a:r>
            <a:r>
              <a:rPr lang="en-US" dirty="0" err="1">
                <a:sym typeface="Symbol" pitchFamily="18" charset="2"/>
              </a:rPr>
              <a:t>dùng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biến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này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để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đánh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dấu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việc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mình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đang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sử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dụng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tài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nguyên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găng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ym typeface="Symbol" pitchFamily="18" charset="2"/>
              </a:rPr>
              <a:t>Trước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đoạn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găng</a:t>
            </a:r>
            <a:r>
              <a:rPr lang="en-US" dirty="0">
                <a:sym typeface="Symbol" pitchFamily="18" charset="2"/>
              </a:rPr>
              <a:t> TT </a:t>
            </a:r>
            <a:r>
              <a:rPr lang="en-US" dirty="0" err="1">
                <a:sym typeface="Symbol" pitchFamily="18" charset="2"/>
              </a:rPr>
              <a:t>phải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kiểm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biến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tương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ứng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của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các</a:t>
            </a:r>
            <a:r>
              <a:rPr lang="en-US" dirty="0">
                <a:sym typeface="Symbol" pitchFamily="18" charset="2"/>
              </a:rPr>
              <a:t> TT </a:t>
            </a:r>
            <a:r>
              <a:rPr lang="en-US" dirty="0" err="1">
                <a:sym typeface="Symbol" pitchFamily="18" charset="2"/>
              </a:rPr>
              <a:t>khác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chỉ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đoạn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găng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không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TT </a:t>
            </a:r>
            <a:r>
              <a:rPr lang="en-US" dirty="0" err="1">
                <a:sym typeface="Symbol" pitchFamily="18" charset="2"/>
              </a:rPr>
              <a:t>nào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đang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sử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dụng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tài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nguyên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găng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0163-64B3-4776-9C35-6F9210F90704}" type="slidenum">
              <a:rPr lang="en-US"/>
              <a:pPr/>
              <a:t>11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20725"/>
          </a:xfrm>
        </p:spPr>
        <p:txBody>
          <a:bodyPr>
            <a:normAutofit fontScale="90000"/>
          </a:bodyPr>
          <a:lstStyle/>
          <a:p>
            <a:r>
              <a:rPr lang="en-US" b="1" i="1">
                <a:solidFill>
                  <a:srgbClr val="66FFFF"/>
                </a:solidFill>
              </a:rPr>
              <a:t>Phương pháp khoá trong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95400"/>
            <a:ext cx="8540750" cy="4803775"/>
          </a:xfrm>
        </p:spPr>
        <p:txBody>
          <a:bodyPr/>
          <a:lstStyle/>
          <a:p>
            <a:r>
              <a:rPr lang="en-US">
                <a:solidFill>
                  <a:srgbClr val="FFCC00"/>
                </a:solidFill>
              </a:rPr>
              <a:t>Môi trường ví dụ</a:t>
            </a:r>
            <a:r>
              <a:rPr lang="en-US"/>
              <a:t>: Xét trường hợp:</a:t>
            </a:r>
          </a:p>
          <a:p>
            <a:pPr lvl="1"/>
            <a:r>
              <a:rPr lang="en-US"/>
              <a:t>2 tiến trình,</a:t>
            </a:r>
          </a:p>
          <a:p>
            <a:pPr lvl="1"/>
            <a:r>
              <a:rPr lang="en-US"/>
              <a:t>Mỗi TT có một đoạn găng ở đầu,</a:t>
            </a:r>
          </a:p>
          <a:p>
            <a:pPr lvl="1"/>
            <a:r>
              <a:rPr lang="en-US"/>
              <a:t>1 tài nguyên găng với khả năng phục vụ:1,</a:t>
            </a:r>
          </a:p>
          <a:p>
            <a:pPr lvl="1"/>
            <a:r>
              <a:rPr lang="en-US"/>
              <a:t>Các tiến trình lặp vô hạn.</a:t>
            </a:r>
          </a:p>
          <a:p>
            <a:r>
              <a:rPr lang="en-US">
                <a:solidFill>
                  <a:srgbClr val="FFCC00"/>
                </a:solidFill>
              </a:rPr>
              <a:t>Tránh nhầm lẫn giữa 2 khái niệm</a:t>
            </a:r>
            <a:r>
              <a:rPr lang="en-US"/>
              <a:t>: </a:t>
            </a:r>
          </a:p>
          <a:p>
            <a:pPr lvl="1"/>
            <a:r>
              <a:rPr lang="en-US" b="1" i="1">
                <a:solidFill>
                  <a:srgbClr val="FFFF00"/>
                </a:solidFill>
              </a:rPr>
              <a:t>Sơ đồ nguyên lý</a:t>
            </a:r>
            <a:r>
              <a:rPr lang="en-US"/>
              <a:t>: nêu ý tưởng chung,</a:t>
            </a:r>
          </a:p>
          <a:p>
            <a:pPr lvl="1"/>
            <a:r>
              <a:rPr lang="en-US" b="1" i="1">
                <a:solidFill>
                  <a:srgbClr val="FFFF00"/>
                </a:solidFill>
              </a:rPr>
              <a:t>Giải thuật điều độ</a:t>
            </a:r>
            <a:r>
              <a:rPr lang="en-US"/>
              <a:t>: sơ đồ hành động để đảm bảo điều độ.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DC554-ECEE-4A33-8D6C-3320CB0487F2}" type="slidenum">
              <a:rPr lang="en-US"/>
              <a:pPr/>
              <a:t>12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762000"/>
          </a:xfrm>
        </p:spPr>
        <p:txBody>
          <a:bodyPr/>
          <a:lstStyle/>
          <a:p>
            <a:r>
              <a:rPr lang="en-US" sz="3200" b="1">
                <a:solidFill>
                  <a:srgbClr val="FFFF00"/>
                </a:solidFill>
              </a:rPr>
              <a:t>SƠ ĐỒ NGUYÊN LÝ</a:t>
            </a:r>
          </a:p>
        </p:txBody>
      </p:sp>
      <p:grpSp>
        <p:nvGrpSpPr>
          <p:cNvPr id="14339" name="Group 3"/>
          <p:cNvGrpSpPr>
            <a:grpSpLocks noChangeAspect="1"/>
          </p:cNvGrpSpPr>
          <p:nvPr/>
        </p:nvGrpSpPr>
        <p:grpSpPr bwMode="auto">
          <a:xfrm>
            <a:off x="152400" y="1565275"/>
            <a:ext cx="8693150" cy="4911725"/>
            <a:chOff x="96" y="986"/>
            <a:chExt cx="5476" cy="3094"/>
          </a:xfrm>
        </p:grpSpPr>
        <p:sp>
          <p:nvSpPr>
            <p:cNvPr id="14338" name="AutoShape 2"/>
            <p:cNvSpPr>
              <a:spLocks noChangeAspect="1" noChangeArrowheads="1" noTextEdit="1"/>
            </p:cNvSpPr>
            <p:nvPr/>
          </p:nvSpPr>
          <p:spPr bwMode="auto">
            <a:xfrm>
              <a:off x="96" y="986"/>
              <a:ext cx="5472" cy="3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14340" name="Rectangle 4"/>
            <p:cNvSpPr>
              <a:spLocks noChangeArrowheads="1"/>
            </p:cNvSpPr>
            <p:nvPr/>
          </p:nvSpPr>
          <p:spPr bwMode="auto">
            <a:xfrm>
              <a:off x="115" y="1015"/>
              <a:ext cx="54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Var 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550" y="1015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657" y="1015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,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753" y="1015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850" y="1015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956" y="1015"/>
              <a:ext cx="14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014" y="1015"/>
              <a:ext cx="6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Integer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1614" y="1015"/>
              <a:ext cx="14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115" y="1228"/>
              <a:ext cx="87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BEGIN  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879" y="1228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985" y="1228"/>
              <a:ext cx="25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:=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auto">
            <a:xfrm>
              <a:off x="1150" y="1228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auto">
            <a:xfrm>
              <a:off x="1246" y="1228"/>
              <a:ext cx="20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362" y="1228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1459" y="1228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2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auto">
            <a:xfrm>
              <a:off x="1614" y="1228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:=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auto">
            <a:xfrm>
              <a:off x="1826" y="1228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1923" y="1228"/>
              <a:ext cx="14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115" y="1450"/>
              <a:ext cx="116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PARBEGIN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115" y="1663"/>
              <a:ext cx="51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TT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531" y="1663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628" y="1663"/>
              <a:ext cx="20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744" y="1663"/>
              <a:ext cx="669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Repeat </a:t>
              </a: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614" y="166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3083" y="1663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TT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296" y="1663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402" y="1663"/>
              <a:ext cx="14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460" y="1663"/>
              <a:ext cx="6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Repeat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69" name="Rectangle 33"/>
            <p:cNvSpPr>
              <a:spLocks noChangeArrowheads="1"/>
            </p:cNvSpPr>
            <p:nvPr/>
          </p:nvSpPr>
          <p:spPr bwMode="auto">
            <a:xfrm>
              <a:off x="579" y="1885"/>
              <a:ext cx="93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While 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>
              <a:off x="1411" y="1885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2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1" name="Rectangle 35"/>
            <p:cNvSpPr>
              <a:spLocks noChangeArrowheads="1"/>
            </p:cNvSpPr>
            <p:nvPr/>
          </p:nvSpPr>
          <p:spPr bwMode="auto">
            <a:xfrm>
              <a:off x="1556" y="1885"/>
              <a:ext cx="34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&lt;&gt;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2" name="Rectangle 36"/>
            <p:cNvSpPr>
              <a:spLocks noChangeArrowheads="1"/>
            </p:cNvSpPr>
            <p:nvPr/>
          </p:nvSpPr>
          <p:spPr bwMode="auto">
            <a:xfrm>
              <a:off x="1817" y="1885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0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3" name="Rectangle 37"/>
            <p:cNvSpPr>
              <a:spLocks noChangeArrowheads="1"/>
            </p:cNvSpPr>
            <p:nvPr/>
          </p:nvSpPr>
          <p:spPr bwMode="auto">
            <a:xfrm>
              <a:off x="1972" y="1885"/>
              <a:ext cx="35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do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4" name="Rectangle 38"/>
            <p:cNvSpPr>
              <a:spLocks noChangeArrowheads="1"/>
            </p:cNvSpPr>
            <p:nvPr/>
          </p:nvSpPr>
          <p:spPr bwMode="auto">
            <a:xfrm>
              <a:off x="2242" y="1885"/>
              <a:ext cx="1324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                      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5" name="Rectangle 39"/>
            <p:cNvSpPr>
              <a:spLocks noChangeArrowheads="1"/>
            </p:cNvSpPr>
            <p:nvPr/>
          </p:nvSpPr>
          <p:spPr bwMode="auto">
            <a:xfrm>
              <a:off x="3451" y="1885"/>
              <a:ext cx="73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While 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6" name="Rectangle 40"/>
            <p:cNvSpPr>
              <a:spLocks noChangeArrowheads="1"/>
            </p:cNvSpPr>
            <p:nvPr/>
          </p:nvSpPr>
          <p:spPr bwMode="auto">
            <a:xfrm>
              <a:off x="4089" y="1885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7" name="Rectangle 41"/>
            <p:cNvSpPr>
              <a:spLocks noChangeArrowheads="1"/>
            </p:cNvSpPr>
            <p:nvPr/>
          </p:nvSpPr>
          <p:spPr bwMode="auto">
            <a:xfrm>
              <a:off x="4234" y="1885"/>
              <a:ext cx="34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&lt;&gt;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8" name="Rectangle 42"/>
            <p:cNvSpPr>
              <a:spLocks noChangeArrowheads="1"/>
            </p:cNvSpPr>
            <p:nvPr/>
          </p:nvSpPr>
          <p:spPr bwMode="auto">
            <a:xfrm>
              <a:off x="4495" y="1885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0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79" name="Rectangle 43"/>
            <p:cNvSpPr>
              <a:spLocks noChangeArrowheads="1"/>
            </p:cNvSpPr>
            <p:nvPr/>
          </p:nvSpPr>
          <p:spPr bwMode="auto">
            <a:xfrm>
              <a:off x="4649" y="1885"/>
              <a:ext cx="358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do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0" name="Rectangle 44"/>
            <p:cNvSpPr>
              <a:spLocks noChangeArrowheads="1"/>
            </p:cNvSpPr>
            <p:nvPr/>
          </p:nvSpPr>
          <p:spPr bwMode="auto">
            <a:xfrm>
              <a:off x="4920" y="1885"/>
              <a:ext cx="14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1" name="Rectangle 45"/>
            <p:cNvSpPr>
              <a:spLocks noChangeArrowheads="1"/>
            </p:cNvSpPr>
            <p:nvPr/>
          </p:nvSpPr>
          <p:spPr bwMode="auto">
            <a:xfrm>
              <a:off x="579" y="2098"/>
              <a:ext cx="3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2" name="Rectangle 46"/>
            <p:cNvSpPr>
              <a:spLocks noChangeArrowheads="1"/>
            </p:cNvSpPr>
            <p:nvPr/>
          </p:nvSpPr>
          <p:spPr bwMode="auto">
            <a:xfrm>
              <a:off x="879" y="2098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3" name="Rectangle 47"/>
            <p:cNvSpPr>
              <a:spLocks noChangeArrowheads="1"/>
            </p:cNvSpPr>
            <p:nvPr/>
          </p:nvSpPr>
          <p:spPr bwMode="auto">
            <a:xfrm>
              <a:off x="1024" y="2098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:=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4" name="Rectangle 48"/>
            <p:cNvSpPr>
              <a:spLocks noChangeArrowheads="1"/>
            </p:cNvSpPr>
            <p:nvPr/>
          </p:nvSpPr>
          <p:spPr bwMode="auto">
            <a:xfrm>
              <a:off x="1237" y="2098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1343" y="2098"/>
              <a:ext cx="218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                                       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3412" y="2098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7" name="Rectangle 51"/>
            <p:cNvSpPr>
              <a:spLocks noChangeArrowheads="1"/>
            </p:cNvSpPr>
            <p:nvPr/>
          </p:nvSpPr>
          <p:spPr bwMode="auto">
            <a:xfrm>
              <a:off x="3509" y="2098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2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8" name="Rectangle 52"/>
            <p:cNvSpPr>
              <a:spLocks noChangeArrowheads="1"/>
            </p:cNvSpPr>
            <p:nvPr/>
          </p:nvSpPr>
          <p:spPr bwMode="auto">
            <a:xfrm>
              <a:off x="3654" y="2098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:=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89" name="Rectangle 53"/>
            <p:cNvSpPr>
              <a:spLocks noChangeArrowheads="1"/>
            </p:cNvSpPr>
            <p:nvPr/>
          </p:nvSpPr>
          <p:spPr bwMode="auto">
            <a:xfrm>
              <a:off x="3876" y="2098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0" name="Rectangle 54"/>
            <p:cNvSpPr>
              <a:spLocks noChangeArrowheads="1"/>
            </p:cNvSpPr>
            <p:nvPr/>
          </p:nvSpPr>
          <p:spPr bwMode="auto">
            <a:xfrm>
              <a:off x="3973" y="2098"/>
              <a:ext cx="14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1" name="Rectangle 55"/>
            <p:cNvSpPr>
              <a:spLocks noChangeArrowheads="1"/>
            </p:cNvSpPr>
            <p:nvPr/>
          </p:nvSpPr>
          <p:spPr bwMode="auto">
            <a:xfrm>
              <a:off x="579" y="2311"/>
              <a:ext cx="36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{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2" name="Rectangle 56"/>
            <p:cNvSpPr>
              <a:spLocks noChangeArrowheads="1"/>
            </p:cNvSpPr>
            <p:nvPr/>
          </p:nvSpPr>
          <p:spPr bwMode="auto">
            <a:xfrm>
              <a:off x="850" y="2311"/>
              <a:ext cx="123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Đoạn găng TT</a:t>
              </a: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3" name="Rectangle 57"/>
            <p:cNvSpPr>
              <a:spLocks noChangeArrowheads="1"/>
            </p:cNvSpPr>
            <p:nvPr/>
          </p:nvSpPr>
          <p:spPr bwMode="auto">
            <a:xfrm>
              <a:off x="2049" y="2311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4" name="Rectangle 58"/>
            <p:cNvSpPr>
              <a:spLocks noChangeArrowheads="1"/>
            </p:cNvSpPr>
            <p:nvPr/>
          </p:nvSpPr>
          <p:spPr bwMode="auto">
            <a:xfrm>
              <a:off x="2146" y="2311"/>
              <a:ext cx="1460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}                        {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5" name="Rectangle 59"/>
            <p:cNvSpPr>
              <a:spLocks noChangeArrowheads="1"/>
            </p:cNvSpPr>
            <p:nvPr/>
          </p:nvSpPr>
          <p:spPr bwMode="auto">
            <a:xfrm>
              <a:off x="3489" y="2311"/>
              <a:ext cx="123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Đoạn găng TT</a:t>
              </a: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6" name="Rectangle 60"/>
            <p:cNvSpPr>
              <a:spLocks noChangeArrowheads="1"/>
            </p:cNvSpPr>
            <p:nvPr/>
          </p:nvSpPr>
          <p:spPr bwMode="auto">
            <a:xfrm>
              <a:off x="4698" y="2311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7" name="Rectangle 61"/>
            <p:cNvSpPr>
              <a:spLocks noChangeArrowheads="1"/>
            </p:cNvSpPr>
            <p:nvPr/>
          </p:nvSpPr>
          <p:spPr bwMode="auto">
            <a:xfrm>
              <a:off x="4794" y="2311"/>
              <a:ext cx="15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8" name="Rectangle 62"/>
            <p:cNvSpPr>
              <a:spLocks noChangeArrowheads="1"/>
            </p:cNvSpPr>
            <p:nvPr/>
          </p:nvSpPr>
          <p:spPr bwMode="auto">
            <a:xfrm>
              <a:off x="579" y="2533"/>
              <a:ext cx="3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99" name="Rectangle 63"/>
            <p:cNvSpPr>
              <a:spLocks noChangeArrowheads="1"/>
            </p:cNvSpPr>
            <p:nvPr/>
          </p:nvSpPr>
          <p:spPr bwMode="auto">
            <a:xfrm>
              <a:off x="879" y="2533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0" name="Rectangle 64"/>
            <p:cNvSpPr>
              <a:spLocks noChangeArrowheads="1"/>
            </p:cNvSpPr>
            <p:nvPr/>
          </p:nvSpPr>
          <p:spPr bwMode="auto">
            <a:xfrm>
              <a:off x="1024" y="2533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:=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1" name="Rectangle 65"/>
            <p:cNvSpPr>
              <a:spLocks noChangeArrowheads="1"/>
            </p:cNvSpPr>
            <p:nvPr/>
          </p:nvSpPr>
          <p:spPr bwMode="auto">
            <a:xfrm>
              <a:off x="1237" y="2533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2" name="Rectangle 66"/>
            <p:cNvSpPr>
              <a:spLocks noChangeArrowheads="1"/>
            </p:cNvSpPr>
            <p:nvPr/>
          </p:nvSpPr>
          <p:spPr bwMode="auto">
            <a:xfrm>
              <a:off x="1343" y="2533"/>
              <a:ext cx="213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                                      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3" name="Rectangle 67"/>
            <p:cNvSpPr>
              <a:spLocks noChangeArrowheads="1"/>
            </p:cNvSpPr>
            <p:nvPr/>
          </p:nvSpPr>
          <p:spPr bwMode="auto">
            <a:xfrm>
              <a:off x="3354" y="2533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c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4" name="Rectangle 68"/>
            <p:cNvSpPr>
              <a:spLocks noChangeArrowheads="1"/>
            </p:cNvSpPr>
            <p:nvPr/>
          </p:nvSpPr>
          <p:spPr bwMode="auto">
            <a:xfrm>
              <a:off x="3460" y="2533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2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5" name="Rectangle 69"/>
            <p:cNvSpPr>
              <a:spLocks noChangeArrowheads="1"/>
            </p:cNvSpPr>
            <p:nvPr/>
          </p:nvSpPr>
          <p:spPr bwMode="auto">
            <a:xfrm>
              <a:off x="3605" y="2533"/>
              <a:ext cx="309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:=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828" y="2533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3924" y="2533"/>
              <a:ext cx="14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579" y="2746"/>
              <a:ext cx="36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{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850" y="2746"/>
              <a:ext cx="174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Phần còn lại của TT</a:t>
              </a: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0" name="Rectangle 74"/>
            <p:cNvSpPr>
              <a:spLocks noChangeArrowheads="1"/>
            </p:cNvSpPr>
            <p:nvPr/>
          </p:nvSpPr>
          <p:spPr bwMode="auto">
            <a:xfrm>
              <a:off x="2542" y="2746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1" name="Rectangle 75"/>
            <p:cNvSpPr>
              <a:spLocks noChangeArrowheads="1"/>
            </p:cNvSpPr>
            <p:nvPr/>
          </p:nvSpPr>
          <p:spPr bwMode="auto">
            <a:xfrm>
              <a:off x="2639" y="2746"/>
              <a:ext cx="99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}               {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2" name="Rectangle 76"/>
            <p:cNvSpPr>
              <a:spLocks noChangeArrowheads="1"/>
            </p:cNvSpPr>
            <p:nvPr/>
          </p:nvSpPr>
          <p:spPr bwMode="auto">
            <a:xfrm>
              <a:off x="3538" y="2746"/>
              <a:ext cx="174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dirty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Phần còn lại của TT</a:t>
              </a: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3" name="Rectangle 77"/>
            <p:cNvSpPr>
              <a:spLocks noChangeArrowheads="1"/>
            </p:cNvSpPr>
            <p:nvPr/>
          </p:nvSpPr>
          <p:spPr bwMode="auto">
            <a:xfrm>
              <a:off x="5229" y="2746"/>
              <a:ext cx="193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4" name="Rectangle 78"/>
            <p:cNvSpPr>
              <a:spLocks noChangeArrowheads="1"/>
            </p:cNvSpPr>
            <p:nvPr/>
          </p:nvSpPr>
          <p:spPr bwMode="auto">
            <a:xfrm>
              <a:off x="5326" y="2746"/>
              <a:ext cx="15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}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5" name="Rectangle 79"/>
            <p:cNvSpPr>
              <a:spLocks noChangeArrowheads="1"/>
            </p:cNvSpPr>
            <p:nvPr/>
          </p:nvSpPr>
          <p:spPr bwMode="auto">
            <a:xfrm>
              <a:off x="115" y="2968"/>
              <a:ext cx="1576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        Until false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6" name="Rectangle 80"/>
            <p:cNvSpPr>
              <a:spLocks noChangeArrowheads="1"/>
            </p:cNvSpPr>
            <p:nvPr/>
          </p:nvSpPr>
          <p:spPr bwMode="auto">
            <a:xfrm>
              <a:off x="1575" y="2968"/>
              <a:ext cx="188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;                                 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7" name="Rectangle 81"/>
            <p:cNvSpPr>
              <a:spLocks noChangeArrowheads="1"/>
            </p:cNvSpPr>
            <p:nvPr/>
          </p:nvSpPr>
          <p:spPr bwMode="auto">
            <a:xfrm>
              <a:off x="3335" y="2968"/>
              <a:ext cx="967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Until false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8" name="Rectangle 82"/>
            <p:cNvSpPr>
              <a:spLocks noChangeArrowheads="1"/>
            </p:cNvSpPr>
            <p:nvPr/>
          </p:nvSpPr>
          <p:spPr bwMode="auto">
            <a:xfrm>
              <a:off x="2436" y="3181"/>
              <a:ext cx="1431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       PAREND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19" name="Rectangle 83"/>
            <p:cNvSpPr>
              <a:spLocks noChangeArrowheads="1"/>
            </p:cNvSpPr>
            <p:nvPr/>
          </p:nvSpPr>
          <p:spPr bwMode="auto">
            <a:xfrm>
              <a:off x="1972" y="3393"/>
              <a:ext cx="139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                  END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0" name="Rectangle 84"/>
            <p:cNvSpPr>
              <a:spLocks noChangeArrowheads="1"/>
            </p:cNvSpPr>
            <p:nvPr/>
          </p:nvSpPr>
          <p:spPr bwMode="auto">
            <a:xfrm>
              <a:off x="3248" y="3393"/>
              <a:ext cx="135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0" u="none" strike="noStrike" cap="none" normalizeH="0" baseline="0" smtClean="0">
                  <a:ln>
                    <a:noFill/>
                  </a:ln>
                  <a:solidFill>
                    <a:srgbClr val="800080"/>
                  </a:solidFill>
                  <a:effectLst/>
                  <a:latin typeface="Arial" pitchFamily="34" charset="0"/>
                  <a:cs typeface="Arial" pitchFamily="34" charset="0"/>
                </a:rPr>
                <a:t>.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1" name="Rectangle 85"/>
            <p:cNvSpPr>
              <a:spLocks noChangeArrowheads="1"/>
            </p:cNvSpPr>
            <p:nvPr/>
          </p:nvSpPr>
          <p:spPr bwMode="auto">
            <a:xfrm>
              <a:off x="115" y="3829"/>
              <a:ext cx="142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Có khả năng cả </a:t>
              </a: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2" name="Rectangle 86"/>
            <p:cNvSpPr>
              <a:spLocks noChangeArrowheads="1"/>
            </p:cNvSpPr>
            <p:nvPr/>
          </p:nvSpPr>
          <p:spPr bwMode="auto">
            <a:xfrm>
              <a:off x="1498" y="3829"/>
              <a:ext cx="242" cy="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1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 </a:t>
              </a:r>
              <a:endParaRPr kumimoji="0" lang="vi-V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3" name="Rectangle 87"/>
            <p:cNvSpPr>
              <a:spLocks noChangeArrowheads="1"/>
            </p:cNvSpPr>
            <p:nvPr/>
          </p:nvSpPr>
          <p:spPr bwMode="auto">
            <a:xfrm>
              <a:off x="1643" y="3829"/>
              <a:ext cx="2130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vi-VN" sz="2300" b="1" i="1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TT  cùng vào đoạn găng</a:t>
              </a:r>
              <a:endParaRPr kumimoji="0" lang="vi-V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24" name="Freeform 88"/>
            <p:cNvSpPr>
              <a:spLocks noEditPoints="1"/>
            </p:cNvSpPr>
            <p:nvPr/>
          </p:nvSpPr>
          <p:spPr bwMode="auto">
            <a:xfrm>
              <a:off x="2830" y="1524"/>
              <a:ext cx="27" cy="2395"/>
            </a:xfrm>
            <a:custGeom>
              <a:avLst/>
              <a:gdLst/>
              <a:ahLst/>
              <a:cxnLst>
                <a:cxn ang="0">
                  <a:pos x="0" y="69"/>
                </a:cxn>
                <a:cxn ang="0">
                  <a:pos x="46" y="161"/>
                </a:cxn>
                <a:cxn ang="0">
                  <a:pos x="0" y="161"/>
                </a:cxn>
                <a:cxn ang="0">
                  <a:pos x="46" y="346"/>
                </a:cxn>
                <a:cxn ang="0">
                  <a:pos x="23" y="276"/>
                </a:cxn>
                <a:cxn ang="0">
                  <a:pos x="23" y="507"/>
                </a:cxn>
                <a:cxn ang="0">
                  <a:pos x="46" y="438"/>
                </a:cxn>
                <a:cxn ang="0">
                  <a:pos x="0" y="622"/>
                </a:cxn>
                <a:cxn ang="0">
                  <a:pos x="46" y="714"/>
                </a:cxn>
                <a:cxn ang="0">
                  <a:pos x="0" y="714"/>
                </a:cxn>
                <a:cxn ang="0">
                  <a:pos x="46" y="899"/>
                </a:cxn>
                <a:cxn ang="0">
                  <a:pos x="23" y="829"/>
                </a:cxn>
                <a:cxn ang="0">
                  <a:pos x="23" y="1060"/>
                </a:cxn>
                <a:cxn ang="0">
                  <a:pos x="46" y="991"/>
                </a:cxn>
                <a:cxn ang="0">
                  <a:pos x="0" y="1175"/>
                </a:cxn>
                <a:cxn ang="0">
                  <a:pos x="46" y="1267"/>
                </a:cxn>
                <a:cxn ang="0">
                  <a:pos x="0" y="1267"/>
                </a:cxn>
                <a:cxn ang="0">
                  <a:pos x="46" y="1452"/>
                </a:cxn>
                <a:cxn ang="0">
                  <a:pos x="23" y="1382"/>
                </a:cxn>
                <a:cxn ang="0">
                  <a:pos x="23" y="1613"/>
                </a:cxn>
                <a:cxn ang="0">
                  <a:pos x="46" y="1544"/>
                </a:cxn>
                <a:cxn ang="0">
                  <a:pos x="0" y="1728"/>
                </a:cxn>
                <a:cxn ang="0">
                  <a:pos x="46" y="1820"/>
                </a:cxn>
                <a:cxn ang="0">
                  <a:pos x="0" y="1820"/>
                </a:cxn>
                <a:cxn ang="0">
                  <a:pos x="46" y="2004"/>
                </a:cxn>
                <a:cxn ang="0">
                  <a:pos x="23" y="1935"/>
                </a:cxn>
                <a:cxn ang="0">
                  <a:pos x="23" y="2166"/>
                </a:cxn>
                <a:cxn ang="0">
                  <a:pos x="46" y="2097"/>
                </a:cxn>
                <a:cxn ang="0">
                  <a:pos x="0" y="2281"/>
                </a:cxn>
                <a:cxn ang="0">
                  <a:pos x="46" y="2373"/>
                </a:cxn>
                <a:cxn ang="0">
                  <a:pos x="0" y="2373"/>
                </a:cxn>
                <a:cxn ang="0">
                  <a:pos x="46" y="2557"/>
                </a:cxn>
                <a:cxn ang="0">
                  <a:pos x="23" y="2488"/>
                </a:cxn>
                <a:cxn ang="0">
                  <a:pos x="23" y="2719"/>
                </a:cxn>
                <a:cxn ang="0">
                  <a:pos x="46" y="2650"/>
                </a:cxn>
                <a:cxn ang="0">
                  <a:pos x="0" y="2834"/>
                </a:cxn>
                <a:cxn ang="0">
                  <a:pos x="46" y="2926"/>
                </a:cxn>
                <a:cxn ang="0">
                  <a:pos x="0" y="2926"/>
                </a:cxn>
                <a:cxn ang="0">
                  <a:pos x="46" y="3110"/>
                </a:cxn>
                <a:cxn ang="0">
                  <a:pos x="23" y="3041"/>
                </a:cxn>
                <a:cxn ang="0">
                  <a:pos x="23" y="3272"/>
                </a:cxn>
                <a:cxn ang="0">
                  <a:pos x="46" y="3203"/>
                </a:cxn>
                <a:cxn ang="0">
                  <a:pos x="0" y="3387"/>
                </a:cxn>
                <a:cxn ang="0">
                  <a:pos x="46" y="3479"/>
                </a:cxn>
                <a:cxn ang="0">
                  <a:pos x="0" y="3479"/>
                </a:cxn>
                <a:cxn ang="0">
                  <a:pos x="46" y="3663"/>
                </a:cxn>
                <a:cxn ang="0">
                  <a:pos x="23" y="3594"/>
                </a:cxn>
                <a:cxn ang="0">
                  <a:pos x="23" y="3825"/>
                </a:cxn>
                <a:cxn ang="0">
                  <a:pos x="46" y="3756"/>
                </a:cxn>
                <a:cxn ang="0">
                  <a:pos x="0" y="3940"/>
                </a:cxn>
              </a:cxnLst>
              <a:rect l="0" t="0" r="r" b="b"/>
              <a:pathLst>
                <a:path w="46" h="3963">
                  <a:moveTo>
                    <a:pt x="46" y="23"/>
                  </a:moveTo>
                  <a:lnTo>
                    <a:pt x="46" y="69"/>
                  </a:lnTo>
                  <a:cubicBezTo>
                    <a:pt x="46" y="82"/>
                    <a:pt x="36" y="92"/>
                    <a:pt x="23" y="92"/>
                  </a:cubicBezTo>
                  <a:cubicBezTo>
                    <a:pt x="10" y="92"/>
                    <a:pt x="0" y="82"/>
                    <a:pt x="0" y="69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  <a:moveTo>
                    <a:pt x="46" y="161"/>
                  </a:moveTo>
                  <a:lnTo>
                    <a:pt x="46" y="207"/>
                  </a:lnTo>
                  <a:cubicBezTo>
                    <a:pt x="46" y="220"/>
                    <a:pt x="36" y="230"/>
                    <a:pt x="23" y="230"/>
                  </a:cubicBezTo>
                  <a:cubicBezTo>
                    <a:pt x="10" y="230"/>
                    <a:pt x="0" y="220"/>
                    <a:pt x="0" y="207"/>
                  </a:cubicBezTo>
                  <a:lnTo>
                    <a:pt x="0" y="161"/>
                  </a:lnTo>
                  <a:cubicBezTo>
                    <a:pt x="0" y="149"/>
                    <a:pt x="10" y="138"/>
                    <a:pt x="23" y="138"/>
                  </a:cubicBezTo>
                  <a:cubicBezTo>
                    <a:pt x="36" y="138"/>
                    <a:pt x="46" y="149"/>
                    <a:pt x="46" y="161"/>
                  </a:cubicBezTo>
                  <a:close/>
                  <a:moveTo>
                    <a:pt x="46" y="300"/>
                  </a:moveTo>
                  <a:lnTo>
                    <a:pt x="46" y="346"/>
                  </a:lnTo>
                  <a:cubicBezTo>
                    <a:pt x="46" y="358"/>
                    <a:pt x="36" y="369"/>
                    <a:pt x="23" y="369"/>
                  </a:cubicBezTo>
                  <a:cubicBezTo>
                    <a:pt x="10" y="369"/>
                    <a:pt x="0" y="358"/>
                    <a:pt x="0" y="346"/>
                  </a:cubicBezTo>
                  <a:lnTo>
                    <a:pt x="0" y="300"/>
                  </a:lnTo>
                  <a:cubicBezTo>
                    <a:pt x="0" y="287"/>
                    <a:pt x="10" y="276"/>
                    <a:pt x="23" y="276"/>
                  </a:cubicBezTo>
                  <a:cubicBezTo>
                    <a:pt x="36" y="276"/>
                    <a:pt x="46" y="287"/>
                    <a:pt x="46" y="300"/>
                  </a:cubicBezTo>
                  <a:close/>
                  <a:moveTo>
                    <a:pt x="46" y="438"/>
                  </a:moveTo>
                  <a:lnTo>
                    <a:pt x="46" y="484"/>
                  </a:lnTo>
                  <a:cubicBezTo>
                    <a:pt x="46" y="497"/>
                    <a:pt x="36" y="507"/>
                    <a:pt x="23" y="507"/>
                  </a:cubicBezTo>
                  <a:cubicBezTo>
                    <a:pt x="10" y="507"/>
                    <a:pt x="0" y="497"/>
                    <a:pt x="0" y="484"/>
                  </a:cubicBezTo>
                  <a:lnTo>
                    <a:pt x="0" y="438"/>
                  </a:lnTo>
                  <a:cubicBezTo>
                    <a:pt x="0" y="425"/>
                    <a:pt x="10" y="415"/>
                    <a:pt x="23" y="415"/>
                  </a:cubicBezTo>
                  <a:cubicBezTo>
                    <a:pt x="36" y="415"/>
                    <a:pt x="46" y="425"/>
                    <a:pt x="46" y="438"/>
                  </a:cubicBezTo>
                  <a:close/>
                  <a:moveTo>
                    <a:pt x="46" y="576"/>
                  </a:moveTo>
                  <a:lnTo>
                    <a:pt x="46" y="622"/>
                  </a:lnTo>
                  <a:cubicBezTo>
                    <a:pt x="46" y="635"/>
                    <a:pt x="36" y="645"/>
                    <a:pt x="23" y="645"/>
                  </a:cubicBezTo>
                  <a:cubicBezTo>
                    <a:pt x="10" y="645"/>
                    <a:pt x="0" y="635"/>
                    <a:pt x="0" y="622"/>
                  </a:cubicBezTo>
                  <a:lnTo>
                    <a:pt x="0" y="576"/>
                  </a:lnTo>
                  <a:cubicBezTo>
                    <a:pt x="0" y="563"/>
                    <a:pt x="10" y="553"/>
                    <a:pt x="23" y="553"/>
                  </a:cubicBezTo>
                  <a:cubicBezTo>
                    <a:pt x="36" y="553"/>
                    <a:pt x="46" y="563"/>
                    <a:pt x="46" y="576"/>
                  </a:cubicBezTo>
                  <a:close/>
                  <a:moveTo>
                    <a:pt x="46" y="714"/>
                  </a:moveTo>
                  <a:lnTo>
                    <a:pt x="46" y="760"/>
                  </a:lnTo>
                  <a:cubicBezTo>
                    <a:pt x="46" y="773"/>
                    <a:pt x="36" y="783"/>
                    <a:pt x="23" y="783"/>
                  </a:cubicBezTo>
                  <a:cubicBezTo>
                    <a:pt x="10" y="783"/>
                    <a:pt x="0" y="773"/>
                    <a:pt x="0" y="760"/>
                  </a:cubicBezTo>
                  <a:lnTo>
                    <a:pt x="0" y="714"/>
                  </a:lnTo>
                  <a:cubicBezTo>
                    <a:pt x="0" y="702"/>
                    <a:pt x="10" y="691"/>
                    <a:pt x="23" y="691"/>
                  </a:cubicBezTo>
                  <a:cubicBezTo>
                    <a:pt x="36" y="691"/>
                    <a:pt x="46" y="702"/>
                    <a:pt x="46" y="714"/>
                  </a:cubicBezTo>
                  <a:close/>
                  <a:moveTo>
                    <a:pt x="46" y="852"/>
                  </a:moveTo>
                  <a:lnTo>
                    <a:pt x="46" y="899"/>
                  </a:lnTo>
                  <a:cubicBezTo>
                    <a:pt x="46" y="911"/>
                    <a:pt x="36" y="922"/>
                    <a:pt x="23" y="922"/>
                  </a:cubicBezTo>
                  <a:cubicBezTo>
                    <a:pt x="10" y="922"/>
                    <a:pt x="0" y="911"/>
                    <a:pt x="0" y="899"/>
                  </a:cubicBezTo>
                  <a:lnTo>
                    <a:pt x="0" y="852"/>
                  </a:lnTo>
                  <a:cubicBezTo>
                    <a:pt x="0" y="840"/>
                    <a:pt x="10" y="829"/>
                    <a:pt x="23" y="829"/>
                  </a:cubicBezTo>
                  <a:cubicBezTo>
                    <a:pt x="36" y="829"/>
                    <a:pt x="46" y="840"/>
                    <a:pt x="46" y="852"/>
                  </a:cubicBezTo>
                  <a:close/>
                  <a:moveTo>
                    <a:pt x="46" y="991"/>
                  </a:moveTo>
                  <a:lnTo>
                    <a:pt x="46" y="1037"/>
                  </a:lnTo>
                  <a:cubicBezTo>
                    <a:pt x="46" y="1050"/>
                    <a:pt x="36" y="1060"/>
                    <a:pt x="23" y="1060"/>
                  </a:cubicBezTo>
                  <a:cubicBezTo>
                    <a:pt x="10" y="1060"/>
                    <a:pt x="0" y="1050"/>
                    <a:pt x="0" y="1037"/>
                  </a:cubicBezTo>
                  <a:lnTo>
                    <a:pt x="0" y="991"/>
                  </a:lnTo>
                  <a:cubicBezTo>
                    <a:pt x="0" y="978"/>
                    <a:pt x="10" y="968"/>
                    <a:pt x="23" y="968"/>
                  </a:cubicBezTo>
                  <a:cubicBezTo>
                    <a:pt x="36" y="968"/>
                    <a:pt x="46" y="978"/>
                    <a:pt x="46" y="991"/>
                  </a:cubicBezTo>
                  <a:close/>
                  <a:moveTo>
                    <a:pt x="46" y="1129"/>
                  </a:moveTo>
                  <a:lnTo>
                    <a:pt x="46" y="1175"/>
                  </a:lnTo>
                  <a:cubicBezTo>
                    <a:pt x="46" y="1188"/>
                    <a:pt x="36" y="1198"/>
                    <a:pt x="23" y="1198"/>
                  </a:cubicBezTo>
                  <a:cubicBezTo>
                    <a:pt x="10" y="1198"/>
                    <a:pt x="0" y="1188"/>
                    <a:pt x="0" y="1175"/>
                  </a:cubicBezTo>
                  <a:lnTo>
                    <a:pt x="0" y="1129"/>
                  </a:lnTo>
                  <a:cubicBezTo>
                    <a:pt x="0" y="1116"/>
                    <a:pt x="10" y="1106"/>
                    <a:pt x="23" y="1106"/>
                  </a:cubicBezTo>
                  <a:cubicBezTo>
                    <a:pt x="36" y="1106"/>
                    <a:pt x="46" y="1116"/>
                    <a:pt x="46" y="1129"/>
                  </a:cubicBezTo>
                  <a:close/>
                  <a:moveTo>
                    <a:pt x="46" y="1267"/>
                  </a:moveTo>
                  <a:lnTo>
                    <a:pt x="46" y="1313"/>
                  </a:lnTo>
                  <a:cubicBezTo>
                    <a:pt x="46" y="1326"/>
                    <a:pt x="36" y="1336"/>
                    <a:pt x="23" y="1336"/>
                  </a:cubicBezTo>
                  <a:cubicBezTo>
                    <a:pt x="10" y="1336"/>
                    <a:pt x="0" y="1326"/>
                    <a:pt x="0" y="1313"/>
                  </a:cubicBezTo>
                  <a:lnTo>
                    <a:pt x="0" y="1267"/>
                  </a:lnTo>
                  <a:cubicBezTo>
                    <a:pt x="0" y="1254"/>
                    <a:pt x="10" y="1244"/>
                    <a:pt x="23" y="1244"/>
                  </a:cubicBezTo>
                  <a:cubicBezTo>
                    <a:pt x="36" y="1244"/>
                    <a:pt x="46" y="1254"/>
                    <a:pt x="46" y="1267"/>
                  </a:cubicBezTo>
                  <a:close/>
                  <a:moveTo>
                    <a:pt x="46" y="1405"/>
                  </a:moveTo>
                  <a:lnTo>
                    <a:pt x="46" y="1452"/>
                  </a:lnTo>
                  <a:cubicBezTo>
                    <a:pt x="46" y="1464"/>
                    <a:pt x="36" y="1475"/>
                    <a:pt x="23" y="1475"/>
                  </a:cubicBezTo>
                  <a:cubicBezTo>
                    <a:pt x="10" y="1475"/>
                    <a:pt x="0" y="1464"/>
                    <a:pt x="0" y="1452"/>
                  </a:cubicBezTo>
                  <a:lnTo>
                    <a:pt x="0" y="1405"/>
                  </a:lnTo>
                  <a:cubicBezTo>
                    <a:pt x="0" y="1393"/>
                    <a:pt x="10" y="1382"/>
                    <a:pt x="23" y="1382"/>
                  </a:cubicBezTo>
                  <a:cubicBezTo>
                    <a:pt x="36" y="1382"/>
                    <a:pt x="46" y="1393"/>
                    <a:pt x="46" y="1405"/>
                  </a:cubicBezTo>
                  <a:close/>
                  <a:moveTo>
                    <a:pt x="46" y="1544"/>
                  </a:moveTo>
                  <a:lnTo>
                    <a:pt x="46" y="1590"/>
                  </a:lnTo>
                  <a:cubicBezTo>
                    <a:pt x="46" y="1602"/>
                    <a:pt x="36" y="1613"/>
                    <a:pt x="23" y="1613"/>
                  </a:cubicBezTo>
                  <a:cubicBezTo>
                    <a:pt x="10" y="1613"/>
                    <a:pt x="0" y="1602"/>
                    <a:pt x="0" y="1590"/>
                  </a:cubicBezTo>
                  <a:lnTo>
                    <a:pt x="0" y="1544"/>
                  </a:lnTo>
                  <a:cubicBezTo>
                    <a:pt x="0" y="1531"/>
                    <a:pt x="10" y="1521"/>
                    <a:pt x="23" y="1521"/>
                  </a:cubicBezTo>
                  <a:cubicBezTo>
                    <a:pt x="36" y="1521"/>
                    <a:pt x="46" y="1531"/>
                    <a:pt x="46" y="1544"/>
                  </a:cubicBezTo>
                  <a:close/>
                  <a:moveTo>
                    <a:pt x="46" y="1682"/>
                  </a:moveTo>
                  <a:lnTo>
                    <a:pt x="46" y="1728"/>
                  </a:lnTo>
                  <a:cubicBezTo>
                    <a:pt x="46" y="1741"/>
                    <a:pt x="36" y="1751"/>
                    <a:pt x="23" y="1751"/>
                  </a:cubicBezTo>
                  <a:cubicBezTo>
                    <a:pt x="10" y="1751"/>
                    <a:pt x="0" y="1741"/>
                    <a:pt x="0" y="1728"/>
                  </a:cubicBezTo>
                  <a:lnTo>
                    <a:pt x="0" y="1682"/>
                  </a:lnTo>
                  <a:cubicBezTo>
                    <a:pt x="0" y="1669"/>
                    <a:pt x="10" y="1659"/>
                    <a:pt x="23" y="1659"/>
                  </a:cubicBezTo>
                  <a:cubicBezTo>
                    <a:pt x="36" y="1659"/>
                    <a:pt x="46" y="1669"/>
                    <a:pt x="46" y="1682"/>
                  </a:cubicBezTo>
                  <a:close/>
                  <a:moveTo>
                    <a:pt x="46" y="1820"/>
                  </a:moveTo>
                  <a:lnTo>
                    <a:pt x="46" y="1866"/>
                  </a:lnTo>
                  <a:cubicBezTo>
                    <a:pt x="46" y="1879"/>
                    <a:pt x="36" y="1889"/>
                    <a:pt x="23" y="1889"/>
                  </a:cubicBezTo>
                  <a:cubicBezTo>
                    <a:pt x="10" y="1889"/>
                    <a:pt x="0" y="1879"/>
                    <a:pt x="0" y="1866"/>
                  </a:cubicBezTo>
                  <a:lnTo>
                    <a:pt x="0" y="1820"/>
                  </a:lnTo>
                  <a:cubicBezTo>
                    <a:pt x="0" y="1807"/>
                    <a:pt x="10" y="1797"/>
                    <a:pt x="23" y="1797"/>
                  </a:cubicBezTo>
                  <a:cubicBezTo>
                    <a:pt x="36" y="1797"/>
                    <a:pt x="46" y="1807"/>
                    <a:pt x="46" y="1820"/>
                  </a:cubicBezTo>
                  <a:close/>
                  <a:moveTo>
                    <a:pt x="46" y="1958"/>
                  </a:moveTo>
                  <a:lnTo>
                    <a:pt x="46" y="2004"/>
                  </a:lnTo>
                  <a:cubicBezTo>
                    <a:pt x="46" y="2017"/>
                    <a:pt x="36" y="2028"/>
                    <a:pt x="23" y="2028"/>
                  </a:cubicBezTo>
                  <a:cubicBezTo>
                    <a:pt x="10" y="2028"/>
                    <a:pt x="0" y="2017"/>
                    <a:pt x="0" y="2004"/>
                  </a:cubicBezTo>
                  <a:lnTo>
                    <a:pt x="0" y="1958"/>
                  </a:lnTo>
                  <a:cubicBezTo>
                    <a:pt x="0" y="1946"/>
                    <a:pt x="10" y="1935"/>
                    <a:pt x="23" y="1935"/>
                  </a:cubicBezTo>
                  <a:cubicBezTo>
                    <a:pt x="36" y="1935"/>
                    <a:pt x="46" y="1946"/>
                    <a:pt x="46" y="1958"/>
                  </a:cubicBezTo>
                  <a:close/>
                  <a:moveTo>
                    <a:pt x="46" y="2097"/>
                  </a:moveTo>
                  <a:lnTo>
                    <a:pt x="46" y="2143"/>
                  </a:lnTo>
                  <a:cubicBezTo>
                    <a:pt x="46" y="2155"/>
                    <a:pt x="36" y="2166"/>
                    <a:pt x="23" y="2166"/>
                  </a:cubicBezTo>
                  <a:cubicBezTo>
                    <a:pt x="10" y="2166"/>
                    <a:pt x="0" y="2155"/>
                    <a:pt x="0" y="2143"/>
                  </a:cubicBezTo>
                  <a:lnTo>
                    <a:pt x="0" y="2097"/>
                  </a:lnTo>
                  <a:cubicBezTo>
                    <a:pt x="0" y="2084"/>
                    <a:pt x="10" y="2074"/>
                    <a:pt x="23" y="2074"/>
                  </a:cubicBezTo>
                  <a:cubicBezTo>
                    <a:pt x="36" y="2074"/>
                    <a:pt x="46" y="2084"/>
                    <a:pt x="46" y="2097"/>
                  </a:cubicBezTo>
                  <a:close/>
                  <a:moveTo>
                    <a:pt x="46" y="2235"/>
                  </a:moveTo>
                  <a:lnTo>
                    <a:pt x="46" y="2281"/>
                  </a:lnTo>
                  <a:cubicBezTo>
                    <a:pt x="46" y="2294"/>
                    <a:pt x="36" y="2304"/>
                    <a:pt x="23" y="2304"/>
                  </a:cubicBezTo>
                  <a:cubicBezTo>
                    <a:pt x="10" y="2304"/>
                    <a:pt x="0" y="2294"/>
                    <a:pt x="0" y="2281"/>
                  </a:cubicBezTo>
                  <a:lnTo>
                    <a:pt x="0" y="2235"/>
                  </a:lnTo>
                  <a:cubicBezTo>
                    <a:pt x="0" y="2222"/>
                    <a:pt x="10" y="2212"/>
                    <a:pt x="23" y="2212"/>
                  </a:cubicBezTo>
                  <a:cubicBezTo>
                    <a:pt x="36" y="2212"/>
                    <a:pt x="46" y="2222"/>
                    <a:pt x="46" y="2235"/>
                  </a:cubicBezTo>
                  <a:close/>
                  <a:moveTo>
                    <a:pt x="46" y="2373"/>
                  </a:moveTo>
                  <a:lnTo>
                    <a:pt x="46" y="2419"/>
                  </a:lnTo>
                  <a:cubicBezTo>
                    <a:pt x="46" y="2432"/>
                    <a:pt x="36" y="2442"/>
                    <a:pt x="23" y="2442"/>
                  </a:cubicBezTo>
                  <a:cubicBezTo>
                    <a:pt x="10" y="2442"/>
                    <a:pt x="0" y="2432"/>
                    <a:pt x="0" y="2419"/>
                  </a:cubicBezTo>
                  <a:lnTo>
                    <a:pt x="0" y="2373"/>
                  </a:lnTo>
                  <a:cubicBezTo>
                    <a:pt x="0" y="2360"/>
                    <a:pt x="10" y="2350"/>
                    <a:pt x="23" y="2350"/>
                  </a:cubicBezTo>
                  <a:cubicBezTo>
                    <a:pt x="36" y="2350"/>
                    <a:pt x="46" y="2360"/>
                    <a:pt x="46" y="2373"/>
                  </a:cubicBezTo>
                  <a:close/>
                  <a:moveTo>
                    <a:pt x="46" y="2511"/>
                  </a:moveTo>
                  <a:lnTo>
                    <a:pt x="46" y="2557"/>
                  </a:lnTo>
                  <a:cubicBezTo>
                    <a:pt x="46" y="2570"/>
                    <a:pt x="36" y="2580"/>
                    <a:pt x="23" y="2580"/>
                  </a:cubicBezTo>
                  <a:cubicBezTo>
                    <a:pt x="10" y="2580"/>
                    <a:pt x="0" y="2570"/>
                    <a:pt x="0" y="2557"/>
                  </a:cubicBezTo>
                  <a:lnTo>
                    <a:pt x="0" y="2511"/>
                  </a:lnTo>
                  <a:cubicBezTo>
                    <a:pt x="0" y="2499"/>
                    <a:pt x="10" y="2488"/>
                    <a:pt x="23" y="2488"/>
                  </a:cubicBezTo>
                  <a:cubicBezTo>
                    <a:pt x="36" y="2488"/>
                    <a:pt x="46" y="2499"/>
                    <a:pt x="46" y="2511"/>
                  </a:cubicBezTo>
                  <a:close/>
                  <a:moveTo>
                    <a:pt x="46" y="2650"/>
                  </a:moveTo>
                  <a:lnTo>
                    <a:pt x="46" y="2696"/>
                  </a:lnTo>
                  <a:cubicBezTo>
                    <a:pt x="46" y="2708"/>
                    <a:pt x="36" y="2719"/>
                    <a:pt x="23" y="2719"/>
                  </a:cubicBezTo>
                  <a:cubicBezTo>
                    <a:pt x="10" y="2719"/>
                    <a:pt x="0" y="2708"/>
                    <a:pt x="0" y="2696"/>
                  </a:cubicBezTo>
                  <a:lnTo>
                    <a:pt x="0" y="2650"/>
                  </a:lnTo>
                  <a:cubicBezTo>
                    <a:pt x="0" y="2637"/>
                    <a:pt x="10" y="2627"/>
                    <a:pt x="23" y="2627"/>
                  </a:cubicBezTo>
                  <a:cubicBezTo>
                    <a:pt x="36" y="2627"/>
                    <a:pt x="46" y="2637"/>
                    <a:pt x="46" y="2650"/>
                  </a:cubicBezTo>
                  <a:close/>
                  <a:moveTo>
                    <a:pt x="46" y="2788"/>
                  </a:moveTo>
                  <a:lnTo>
                    <a:pt x="46" y="2834"/>
                  </a:lnTo>
                  <a:cubicBezTo>
                    <a:pt x="46" y="2847"/>
                    <a:pt x="36" y="2857"/>
                    <a:pt x="23" y="2857"/>
                  </a:cubicBezTo>
                  <a:cubicBezTo>
                    <a:pt x="10" y="2857"/>
                    <a:pt x="0" y="2847"/>
                    <a:pt x="0" y="2834"/>
                  </a:cubicBezTo>
                  <a:lnTo>
                    <a:pt x="0" y="2788"/>
                  </a:lnTo>
                  <a:cubicBezTo>
                    <a:pt x="0" y="2775"/>
                    <a:pt x="10" y="2765"/>
                    <a:pt x="23" y="2765"/>
                  </a:cubicBezTo>
                  <a:cubicBezTo>
                    <a:pt x="36" y="2765"/>
                    <a:pt x="46" y="2775"/>
                    <a:pt x="46" y="2788"/>
                  </a:cubicBezTo>
                  <a:close/>
                  <a:moveTo>
                    <a:pt x="46" y="2926"/>
                  </a:moveTo>
                  <a:lnTo>
                    <a:pt x="46" y="2972"/>
                  </a:lnTo>
                  <a:cubicBezTo>
                    <a:pt x="46" y="2985"/>
                    <a:pt x="36" y="2995"/>
                    <a:pt x="23" y="2995"/>
                  </a:cubicBezTo>
                  <a:cubicBezTo>
                    <a:pt x="10" y="2995"/>
                    <a:pt x="0" y="2985"/>
                    <a:pt x="0" y="2972"/>
                  </a:cubicBezTo>
                  <a:lnTo>
                    <a:pt x="0" y="2926"/>
                  </a:lnTo>
                  <a:cubicBezTo>
                    <a:pt x="0" y="2913"/>
                    <a:pt x="10" y="2903"/>
                    <a:pt x="23" y="2903"/>
                  </a:cubicBezTo>
                  <a:cubicBezTo>
                    <a:pt x="36" y="2903"/>
                    <a:pt x="46" y="2913"/>
                    <a:pt x="46" y="2926"/>
                  </a:cubicBezTo>
                  <a:close/>
                  <a:moveTo>
                    <a:pt x="46" y="3064"/>
                  </a:moveTo>
                  <a:lnTo>
                    <a:pt x="46" y="3110"/>
                  </a:lnTo>
                  <a:cubicBezTo>
                    <a:pt x="46" y="3123"/>
                    <a:pt x="36" y="3133"/>
                    <a:pt x="23" y="3133"/>
                  </a:cubicBezTo>
                  <a:cubicBezTo>
                    <a:pt x="10" y="3133"/>
                    <a:pt x="0" y="3123"/>
                    <a:pt x="0" y="3110"/>
                  </a:cubicBezTo>
                  <a:lnTo>
                    <a:pt x="0" y="3064"/>
                  </a:lnTo>
                  <a:cubicBezTo>
                    <a:pt x="0" y="3052"/>
                    <a:pt x="10" y="3041"/>
                    <a:pt x="23" y="3041"/>
                  </a:cubicBezTo>
                  <a:cubicBezTo>
                    <a:pt x="36" y="3041"/>
                    <a:pt x="46" y="3052"/>
                    <a:pt x="46" y="3064"/>
                  </a:cubicBezTo>
                  <a:close/>
                  <a:moveTo>
                    <a:pt x="46" y="3203"/>
                  </a:moveTo>
                  <a:lnTo>
                    <a:pt x="46" y="3249"/>
                  </a:lnTo>
                  <a:cubicBezTo>
                    <a:pt x="46" y="3261"/>
                    <a:pt x="36" y="3272"/>
                    <a:pt x="23" y="3272"/>
                  </a:cubicBezTo>
                  <a:cubicBezTo>
                    <a:pt x="10" y="3272"/>
                    <a:pt x="0" y="3261"/>
                    <a:pt x="0" y="3249"/>
                  </a:cubicBezTo>
                  <a:lnTo>
                    <a:pt x="0" y="3203"/>
                  </a:lnTo>
                  <a:cubicBezTo>
                    <a:pt x="0" y="3190"/>
                    <a:pt x="10" y="3180"/>
                    <a:pt x="23" y="3180"/>
                  </a:cubicBezTo>
                  <a:cubicBezTo>
                    <a:pt x="36" y="3180"/>
                    <a:pt x="46" y="3190"/>
                    <a:pt x="46" y="3203"/>
                  </a:cubicBezTo>
                  <a:close/>
                  <a:moveTo>
                    <a:pt x="46" y="3341"/>
                  </a:moveTo>
                  <a:lnTo>
                    <a:pt x="46" y="3387"/>
                  </a:lnTo>
                  <a:cubicBezTo>
                    <a:pt x="46" y="3400"/>
                    <a:pt x="36" y="3410"/>
                    <a:pt x="23" y="3410"/>
                  </a:cubicBezTo>
                  <a:cubicBezTo>
                    <a:pt x="10" y="3410"/>
                    <a:pt x="0" y="3400"/>
                    <a:pt x="0" y="3387"/>
                  </a:cubicBezTo>
                  <a:lnTo>
                    <a:pt x="0" y="3341"/>
                  </a:lnTo>
                  <a:cubicBezTo>
                    <a:pt x="0" y="3328"/>
                    <a:pt x="10" y="3318"/>
                    <a:pt x="23" y="3318"/>
                  </a:cubicBezTo>
                  <a:cubicBezTo>
                    <a:pt x="36" y="3318"/>
                    <a:pt x="46" y="3328"/>
                    <a:pt x="46" y="3341"/>
                  </a:cubicBezTo>
                  <a:close/>
                  <a:moveTo>
                    <a:pt x="46" y="3479"/>
                  </a:moveTo>
                  <a:lnTo>
                    <a:pt x="46" y="3525"/>
                  </a:lnTo>
                  <a:cubicBezTo>
                    <a:pt x="46" y="3538"/>
                    <a:pt x="36" y="3548"/>
                    <a:pt x="23" y="3548"/>
                  </a:cubicBezTo>
                  <a:cubicBezTo>
                    <a:pt x="10" y="3548"/>
                    <a:pt x="0" y="3538"/>
                    <a:pt x="0" y="3525"/>
                  </a:cubicBezTo>
                  <a:lnTo>
                    <a:pt x="0" y="3479"/>
                  </a:lnTo>
                  <a:cubicBezTo>
                    <a:pt x="0" y="3466"/>
                    <a:pt x="10" y="3456"/>
                    <a:pt x="23" y="3456"/>
                  </a:cubicBezTo>
                  <a:cubicBezTo>
                    <a:pt x="36" y="3456"/>
                    <a:pt x="46" y="3466"/>
                    <a:pt x="46" y="3479"/>
                  </a:cubicBezTo>
                  <a:close/>
                  <a:moveTo>
                    <a:pt x="46" y="3617"/>
                  </a:moveTo>
                  <a:lnTo>
                    <a:pt x="46" y="3663"/>
                  </a:lnTo>
                  <a:cubicBezTo>
                    <a:pt x="46" y="3676"/>
                    <a:pt x="36" y="3686"/>
                    <a:pt x="23" y="3686"/>
                  </a:cubicBezTo>
                  <a:cubicBezTo>
                    <a:pt x="10" y="3686"/>
                    <a:pt x="0" y="3676"/>
                    <a:pt x="0" y="3663"/>
                  </a:cubicBezTo>
                  <a:lnTo>
                    <a:pt x="0" y="3617"/>
                  </a:lnTo>
                  <a:cubicBezTo>
                    <a:pt x="0" y="3605"/>
                    <a:pt x="10" y="3594"/>
                    <a:pt x="23" y="3594"/>
                  </a:cubicBezTo>
                  <a:cubicBezTo>
                    <a:pt x="36" y="3594"/>
                    <a:pt x="46" y="3605"/>
                    <a:pt x="46" y="3617"/>
                  </a:cubicBezTo>
                  <a:close/>
                  <a:moveTo>
                    <a:pt x="46" y="3756"/>
                  </a:moveTo>
                  <a:lnTo>
                    <a:pt x="46" y="3802"/>
                  </a:lnTo>
                  <a:cubicBezTo>
                    <a:pt x="46" y="3814"/>
                    <a:pt x="36" y="3825"/>
                    <a:pt x="23" y="3825"/>
                  </a:cubicBezTo>
                  <a:cubicBezTo>
                    <a:pt x="10" y="3825"/>
                    <a:pt x="0" y="3814"/>
                    <a:pt x="0" y="3802"/>
                  </a:cubicBezTo>
                  <a:lnTo>
                    <a:pt x="0" y="3756"/>
                  </a:lnTo>
                  <a:cubicBezTo>
                    <a:pt x="0" y="3743"/>
                    <a:pt x="10" y="3732"/>
                    <a:pt x="23" y="3732"/>
                  </a:cubicBezTo>
                  <a:cubicBezTo>
                    <a:pt x="36" y="3732"/>
                    <a:pt x="46" y="3743"/>
                    <a:pt x="46" y="3756"/>
                  </a:cubicBezTo>
                  <a:close/>
                  <a:moveTo>
                    <a:pt x="46" y="3894"/>
                  </a:moveTo>
                  <a:lnTo>
                    <a:pt x="46" y="3940"/>
                  </a:lnTo>
                  <a:cubicBezTo>
                    <a:pt x="46" y="3953"/>
                    <a:pt x="36" y="3963"/>
                    <a:pt x="23" y="3963"/>
                  </a:cubicBezTo>
                  <a:cubicBezTo>
                    <a:pt x="10" y="3963"/>
                    <a:pt x="0" y="3953"/>
                    <a:pt x="0" y="3940"/>
                  </a:cubicBezTo>
                  <a:lnTo>
                    <a:pt x="0" y="3894"/>
                  </a:lnTo>
                  <a:cubicBezTo>
                    <a:pt x="0" y="3881"/>
                    <a:pt x="10" y="3871"/>
                    <a:pt x="23" y="3871"/>
                  </a:cubicBezTo>
                  <a:cubicBezTo>
                    <a:pt x="36" y="3871"/>
                    <a:pt x="46" y="3881"/>
                    <a:pt x="46" y="3894"/>
                  </a:cubicBez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14425" name="Freeform 89"/>
            <p:cNvSpPr>
              <a:spLocks/>
            </p:cNvSpPr>
            <p:nvPr/>
          </p:nvSpPr>
          <p:spPr bwMode="auto">
            <a:xfrm>
              <a:off x="2350" y="1709"/>
              <a:ext cx="554" cy="615"/>
            </a:xfrm>
            <a:custGeom>
              <a:avLst/>
              <a:gdLst/>
              <a:ahLst/>
              <a:cxnLst>
                <a:cxn ang="0">
                  <a:pos x="0" y="429"/>
                </a:cxn>
                <a:cxn ang="0">
                  <a:pos x="368" y="545"/>
                </a:cxn>
                <a:cxn ang="0">
                  <a:pos x="484" y="177"/>
                </a:cxn>
                <a:cxn ang="0">
                  <a:pos x="151" y="46"/>
                </a:cxn>
              </a:cxnLst>
              <a:rect l="0" t="0" r="r" b="b"/>
              <a:pathLst>
                <a:path w="554" h="615">
                  <a:moveTo>
                    <a:pt x="0" y="429"/>
                  </a:moveTo>
                  <a:cubicBezTo>
                    <a:pt x="70" y="562"/>
                    <a:pt x="235" y="615"/>
                    <a:pt x="368" y="545"/>
                  </a:cubicBezTo>
                  <a:cubicBezTo>
                    <a:pt x="502" y="476"/>
                    <a:pt x="554" y="311"/>
                    <a:pt x="484" y="177"/>
                  </a:cubicBezTo>
                  <a:cubicBezTo>
                    <a:pt x="422" y="57"/>
                    <a:pt x="280" y="0"/>
                    <a:pt x="151" y="46"/>
                  </a:cubicBezTo>
                </a:path>
              </a:pathLst>
            </a:custGeom>
            <a:noFill/>
            <a:ln w="40" cap="rnd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14426" name="Freeform 90"/>
            <p:cNvSpPr>
              <a:spLocks/>
            </p:cNvSpPr>
            <p:nvPr/>
          </p:nvSpPr>
          <p:spPr bwMode="auto">
            <a:xfrm>
              <a:off x="2350" y="1688"/>
              <a:ext cx="212" cy="198"/>
            </a:xfrm>
            <a:custGeom>
              <a:avLst/>
              <a:gdLst/>
              <a:ahLst/>
              <a:cxnLst>
                <a:cxn ang="0">
                  <a:pos x="212" y="110"/>
                </a:cxn>
                <a:cxn ang="0">
                  <a:pos x="0" y="198"/>
                </a:cxn>
                <a:cxn ang="0">
                  <a:pos x="117" y="0"/>
                </a:cxn>
                <a:cxn ang="0">
                  <a:pos x="212" y="110"/>
                </a:cxn>
              </a:cxnLst>
              <a:rect l="0" t="0" r="r" b="b"/>
              <a:pathLst>
                <a:path w="212" h="198">
                  <a:moveTo>
                    <a:pt x="212" y="110"/>
                  </a:moveTo>
                  <a:lnTo>
                    <a:pt x="0" y="198"/>
                  </a:lnTo>
                  <a:lnTo>
                    <a:pt x="117" y="0"/>
                  </a:lnTo>
                  <a:lnTo>
                    <a:pt x="212" y="110"/>
                  </a:lnTo>
                  <a:close/>
                </a:path>
              </a:pathLst>
            </a:cu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14427" name="Freeform 91"/>
            <p:cNvSpPr>
              <a:spLocks/>
            </p:cNvSpPr>
            <p:nvPr/>
          </p:nvSpPr>
          <p:spPr bwMode="auto">
            <a:xfrm>
              <a:off x="5019" y="1666"/>
              <a:ext cx="553" cy="615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368" y="70"/>
                </a:cxn>
                <a:cxn ang="0">
                  <a:pos x="484" y="438"/>
                </a:cxn>
                <a:cxn ang="0">
                  <a:pos x="151" y="569"/>
                </a:cxn>
              </a:cxnLst>
              <a:rect l="0" t="0" r="r" b="b"/>
              <a:pathLst>
                <a:path w="553" h="615">
                  <a:moveTo>
                    <a:pt x="0" y="187"/>
                  </a:moveTo>
                  <a:cubicBezTo>
                    <a:pt x="69" y="53"/>
                    <a:pt x="234" y="0"/>
                    <a:pt x="368" y="70"/>
                  </a:cubicBezTo>
                  <a:cubicBezTo>
                    <a:pt x="501" y="139"/>
                    <a:pt x="553" y="304"/>
                    <a:pt x="484" y="438"/>
                  </a:cubicBezTo>
                  <a:cubicBezTo>
                    <a:pt x="421" y="559"/>
                    <a:pt x="279" y="615"/>
                    <a:pt x="151" y="569"/>
                  </a:cubicBezTo>
                </a:path>
              </a:pathLst>
            </a:custGeom>
            <a:noFill/>
            <a:ln w="40" cap="rnd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  <p:sp>
          <p:nvSpPr>
            <p:cNvPr id="14428" name="Freeform 92"/>
            <p:cNvSpPr>
              <a:spLocks/>
            </p:cNvSpPr>
            <p:nvPr/>
          </p:nvSpPr>
          <p:spPr bwMode="auto">
            <a:xfrm>
              <a:off x="5019" y="2104"/>
              <a:ext cx="212" cy="198"/>
            </a:xfrm>
            <a:custGeom>
              <a:avLst/>
              <a:gdLst/>
              <a:ahLst/>
              <a:cxnLst>
                <a:cxn ang="0">
                  <a:pos x="212" y="88"/>
                </a:cxn>
                <a:cxn ang="0">
                  <a:pos x="0" y="0"/>
                </a:cxn>
                <a:cxn ang="0">
                  <a:pos x="116" y="198"/>
                </a:cxn>
                <a:cxn ang="0">
                  <a:pos x="212" y="88"/>
                </a:cxn>
              </a:cxnLst>
              <a:rect l="0" t="0" r="r" b="b"/>
              <a:pathLst>
                <a:path w="212" h="198">
                  <a:moveTo>
                    <a:pt x="212" y="88"/>
                  </a:moveTo>
                  <a:lnTo>
                    <a:pt x="0" y="0"/>
                  </a:lnTo>
                  <a:lnTo>
                    <a:pt x="116" y="198"/>
                  </a:lnTo>
                  <a:lnTo>
                    <a:pt x="212" y="88"/>
                  </a:lnTo>
                  <a:close/>
                </a:path>
              </a:pathLst>
            </a:cu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vi-V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A5287-12E8-4317-8A64-9126B4D83F24}" type="slidenum">
              <a:rPr lang="en-US"/>
              <a:pPr/>
              <a:t>13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609600"/>
          </a:xfrm>
        </p:spPr>
        <p:txBody>
          <a:bodyPr/>
          <a:lstStyle/>
          <a:p>
            <a:r>
              <a:rPr lang="en-US" sz="3200" b="1">
                <a:solidFill>
                  <a:srgbClr val="FFFF00"/>
                </a:solidFill>
              </a:rPr>
              <a:t>SƠ ĐỒ NGUYÊN LÝ</a:t>
            </a:r>
          </a:p>
        </p:txBody>
      </p:sp>
      <p:pic>
        <p:nvPicPr>
          <p:cNvPr id="180227" name="Picture 3" descr="News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1069975"/>
            <a:ext cx="8534400" cy="5308600"/>
          </a:xfrm>
          <a:blipFill dpi="0" rotWithShape="1">
            <a:blip r:embed="rId3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AC08-687A-4A96-BE32-CB7D4344C949}" type="slidenum">
              <a:rPr lang="en-US"/>
              <a:pPr/>
              <a:t>14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23875"/>
          </a:xfrm>
        </p:spPr>
        <p:txBody>
          <a:bodyPr>
            <a:normAutofit fontScale="90000"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SƠ ĐỒ NGUYÊN LÝ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95400"/>
            <a:ext cx="8540750" cy="4803775"/>
          </a:xfrm>
        </p:spPr>
        <p:txBody>
          <a:bodyPr/>
          <a:lstStyle/>
          <a:p>
            <a:r>
              <a:rPr lang="en-US"/>
              <a:t>Nguyên nhân không đáp ứng yêu cầu điều đô: </a:t>
            </a:r>
          </a:p>
          <a:p>
            <a:pPr lvl="1"/>
            <a:r>
              <a:rPr lang="en-US"/>
              <a:t>Kiểm tra và Xác lập – 2 công việc </a:t>
            </a:r>
            <a:r>
              <a:rPr lang="en-US" i="1">
                <a:solidFill>
                  <a:srgbClr val="FFFF00"/>
                </a:solidFill>
              </a:rPr>
              <a:t>riêng biệt</a:t>
            </a:r>
            <a:r>
              <a:rPr lang="en-US"/>
              <a:t>,</a:t>
            </a:r>
          </a:p>
          <a:p>
            <a:pPr lvl="1"/>
            <a:r>
              <a:rPr lang="en-US" i="1">
                <a:solidFill>
                  <a:srgbClr val="FFFF00"/>
                </a:solidFill>
              </a:rPr>
              <a:t>Khoảng cách thời gian</a:t>
            </a:r>
            <a:r>
              <a:rPr lang="en-US"/>
              <a:t> giữa 2 công việc,</a:t>
            </a:r>
          </a:p>
          <a:p>
            <a:pPr lvl="1"/>
            <a:r>
              <a:rPr lang="en-US"/>
              <a:t>Giữa 2 công việc: Processor có thể bị </a:t>
            </a:r>
            <a:r>
              <a:rPr lang="en-US" i="1">
                <a:solidFill>
                  <a:srgbClr val="FFFF00"/>
                </a:solidFill>
              </a:rPr>
              <a:t>chuyển sang công việc khác</a:t>
            </a:r>
            <a:r>
              <a:rPr lang="en-US"/>
              <a:t>.</a:t>
            </a:r>
          </a:p>
          <a:p>
            <a:r>
              <a:rPr lang="en-US"/>
              <a:t>1968: Dekker công bố giải thuật điều độ, kết nối Kiểm tra và Xác lập thành một khối.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AA5A-EA9C-47B0-A0EF-8B49E755A8A8}" type="slidenum">
              <a:rPr lang="en-US"/>
              <a:pPr/>
              <a:t>15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10588" cy="838200"/>
          </a:xfrm>
          <a:noFill/>
        </p:spPr>
        <p:txBody>
          <a:bodyPr/>
          <a:lstStyle/>
          <a:p>
            <a:r>
              <a:rPr 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Giải </a:t>
            </a:r>
            <a:r>
              <a:rPr lang="en-US" dirty="0" err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thuật</a:t>
            </a:r>
            <a:r>
              <a:rPr lang="en-US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Dekker</a:t>
            </a:r>
          </a:p>
        </p:txBody>
      </p:sp>
      <p:pic>
        <p:nvPicPr>
          <p:cNvPr id="182275" name="Picture 3" descr="Bouque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" y="1371600"/>
            <a:ext cx="8915400" cy="5181600"/>
          </a:xfrm>
          <a:blipFill dpi="0" rotWithShape="1">
            <a:blip r:embed="rId3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5060-6D61-4E0C-8271-B968E25766FA}" type="slidenum">
              <a:rPr lang="en-US"/>
              <a:pPr/>
              <a:t>16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14425"/>
          </a:xfr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Giải thuật Dekker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4075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</a:rPr>
              <a:t>Đặc điểm:</a:t>
            </a:r>
          </a:p>
          <a:p>
            <a:pPr lvl="1">
              <a:lnSpc>
                <a:spcPct val="90000"/>
              </a:lnSpc>
            </a:pPr>
            <a:r>
              <a:rPr lang="en-US"/>
              <a:t>Không đòi hỏi công cụ đặc biệt </a:t>
            </a:r>
            <a:r>
              <a:rPr lang="en-US">
                <a:sym typeface="Wingdings 3" pitchFamily="18" charset="2"/>
              </a:rPr>
              <a:t> áp dụng được trong mọi môi trường (hệ thống và ngôn ngữ LT),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 3" pitchFamily="18" charset="2"/>
              </a:rPr>
              <a:t>Phức tạp, độ phức tạp tăng khi số tiến trình tăng,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 3" pitchFamily="18" charset="2"/>
              </a:rPr>
              <a:t>Tồn tại hiện tượng chờ đợi tích cực.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00"/>
                </a:solidFill>
                <a:sym typeface="Wingdings 3" pitchFamily="18" charset="2"/>
              </a:rPr>
              <a:t>Nguyên nhân:</a:t>
            </a:r>
          </a:p>
          <a:p>
            <a:pPr lvl="1">
              <a:lnSpc>
                <a:spcPct val="90000"/>
              </a:lnSpc>
            </a:pPr>
            <a:r>
              <a:rPr lang="en-US" i="1">
                <a:solidFill>
                  <a:srgbClr val="66FFFF"/>
                </a:solidFill>
                <a:sym typeface="Wingdings 3" pitchFamily="18" charset="2"/>
              </a:rPr>
              <a:t>Không cục bộ hoá biến</a:t>
            </a:r>
            <a:r>
              <a:rPr lang="en-US">
                <a:sym typeface="Wingdings 3" pitchFamily="18" charset="2"/>
              </a:rPr>
              <a:t> trong tiến trình,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Wingdings 3" pitchFamily="18" charset="2"/>
              </a:rPr>
              <a:t>Mỗi TT phải </a:t>
            </a:r>
            <a:r>
              <a:rPr lang="en-US" i="1">
                <a:solidFill>
                  <a:srgbClr val="66FFFF"/>
                </a:solidFill>
                <a:sym typeface="Wingdings 3" pitchFamily="18" charset="2"/>
              </a:rPr>
              <a:t>tự Kiểm tra và xác lập.</a:t>
            </a:r>
            <a:r>
              <a:rPr lang="en-US">
                <a:solidFill>
                  <a:srgbClr val="FF0000"/>
                </a:solidFill>
                <a:sym typeface="Wingdings 3" pitchFamily="18" charset="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8955D-EDBC-44B0-B6E5-CC0843AE0708}" type="slidenum">
              <a:rPr lang="en-US"/>
              <a:pPr/>
              <a:t>17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algn="l"/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2.2 KIỂM </a:t>
            </a:r>
            <a:r>
              <a:rPr lang="en-US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 VÀ XÁC </a:t>
            </a:r>
            <a:r>
              <a:rPr 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LẬP </a:t>
            </a:r>
            <a:r>
              <a:rPr lang="en-US" sz="4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(TEST </a:t>
            </a:r>
            <a:r>
              <a:rPr lang="en-US" sz="40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SET)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: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TS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III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</p:txBody>
      </p:sp>
      <p:pic>
        <p:nvPicPr>
          <p:cNvPr id="184324" name="Picture 4" descr="Parch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743200"/>
            <a:ext cx="6858000" cy="41148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F538-13BE-492F-95D9-08885A23F1AB}" type="slidenum">
              <a:rPr lang="en-US"/>
              <a:pPr/>
              <a:t>18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82662"/>
          </a:xfr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TEST and SET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1625" y="1676400"/>
            <a:ext cx="8842375" cy="2438400"/>
          </a:xfrm>
        </p:spPr>
        <p:txBody>
          <a:bodyPr/>
          <a:lstStyle/>
          <a:p>
            <a:r>
              <a:rPr lang="en-US" sz="3000"/>
              <a:t>IBM 360/370: </a:t>
            </a:r>
            <a:r>
              <a:rPr lang="en-US" sz="3000">
                <a:sym typeface="Symbol" pitchFamily="18" charset="2"/>
              </a:rPr>
              <a:t> 1 lệnh TS ( mã 92</a:t>
            </a:r>
            <a:r>
              <a:rPr lang="en-US" sz="3000" baseline="-25000">
                <a:sym typeface="Symbol" pitchFamily="18" charset="2"/>
              </a:rPr>
              <a:t>H</a:t>
            </a:r>
            <a:r>
              <a:rPr lang="en-US" sz="3000">
                <a:sym typeface="Symbol" pitchFamily="18" charset="2"/>
              </a:rPr>
              <a:t>),</a:t>
            </a:r>
          </a:p>
          <a:p>
            <a:r>
              <a:rPr lang="en-US" sz="3000">
                <a:sym typeface="Symbol" pitchFamily="18" charset="2"/>
              </a:rPr>
              <a:t>IBM PC: Nhóm lệnh BTS (Binary Test and Set):</a:t>
            </a:r>
            <a:r>
              <a:rPr lang="en-US" sz="3000"/>
              <a:t> </a:t>
            </a:r>
          </a:p>
          <a:p>
            <a:endParaRPr lang="en-US" sz="3000"/>
          </a:p>
        </p:txBody>
      </p:sp>
      <p:graphicFrame>
        <p:nvGraphicFramePr>
          <p:cNvPr id="185348" name="Group 4"/>
          <p:cNvGraphicFramePr>
            <a:graphicFrameLocks noGrp="1"/>
          </p:cNvGraphicFramePr>
          <p:nvPr>
            <p:ph sz="half" idx="2"/>
          </p:nvPr>
        </p:nvGraphicFramePr>
        <p:xfrm>
          <a:off x="1341438" y="3240088"/>
          <a:ext cx="5803900" cy="1704975"/>
        </p:xfrm>
        <a:graphic>
          <a:graphicData uri="http://schemas.openxmlformats.org/drawingml/2006/table">
            <a:tbl>
              <a:tblPr/>
              <a:tblGrid>
                <a:gridCol w="1158875"/>
                <a:gridCol w="1163637"/>
                <a:gridCol w="1158875"/>
                <a:gridCol w="1163638"/>
                <a:gridCol w="1158875"/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L:=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¬</a:t>
                      </a: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Times New Roman" pitchFamily="18" charset="0"/>
                        </a:rPr>
                        <a:t>G</a:t>
                      </a:r>
                      <a:endParaRPr kumimoji="0" 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G:=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2"/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tx1"/>
                        </a:gs>
                        <a:gs pos="100000">
                          <a:srgbClr val="996600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BEA4D-88FE-478E-A4E2-0147A1FE1058}" type="slidenum">
              <a:rPr lang="en-US"/>
              <a:pPr/>
              <a:t>19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10588" cy="838200"/>
          </a:xfrm>
          <a:gradFill rotWithShape="1">
            <a:gsLst>
              <a:gs pos="0">
                <a:schemeClr val="tx1"/>
              </a:gs>
              <a:gs pos="100000">
                <a:srgbClr val="993300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TEST and SET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40750" cy="4879975"/>
          </a:xfrm>
        </p:spPr>
        <p:txBody>
          <a:bodyPr/>
          <a:lstStyle/>
          <a:p>
            <a:r>
              <a:rPr lang="en-US"/>
              <a:t>Sơ đồ điều độ:</a:t>
            </a:r>
          </a:p>
        </p:txBody>
      </p:sp>
      <p:pic>
        <p:nvPicPr>
          <p:cNvPr id="186372" name="Picture 4" descr="Parch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934200" cy="50847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CAC11-1757-4ABE-9FE2-6E1BC658E860}" type="slidenum">
              <a:rPr lang="en-US"/>
              <a:pPr/>
              <a:t>2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762000"/>
          </a:xfrm>
        </p:spPr>
        <p:txBody>
          <a:bodyPr/>
          <a:lstStyle/>
          <a:p>
            <a:r>
              <a:rPr lang="en-US"/>
              <a:t>Phân loại</a:t>
            </a:r>
          </a:p>
        </p:txBody>
      </p:sp>
      <p:pic>
        <p:nvPicPr>
          <p:cNvPr id="1689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09600" y="1116013"/>
            <a:ext cx="8077200" cy="5292725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4E33-C752-4184-AF07-ABF69ED901CD}" type="slidenum">
              <a:rPr lang="en-US"/>
              <a:pPr/>
              <a:t>20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FFFF00"/>
              </a:gs>
              <a:gs pos="100000">
                <a:srgbClr val="993300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b="1">
                <a:solidFill>
                  <a:srgbClr val="FFFF00"/>
                </a:solidFill>
              </a:rPr>
              <a:t>TEST and SET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40750" cy="4876800"/>
          </a:xfrm>
          <a:gradFill rotWithShape="1">
            <a:gsLst>
              <a:gs pos="0">
                <a:schemeClr val="tx1"/>
              </a:gs>
              <a:gs pos="100000">
                <a:srgbClr val="666633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Đặc điểm:</a:t>
            </a:r>
          </a:p>
          <a:p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Đơn giản, </a:t>
            </a:r>
            <a:r>
              <a:rPr lang="en-US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độ phức tạp không tăng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khi số tiến trình tăng. Nguyên nhân: Cục bộ hoá biến và tính liên tục của KT &amp; XL,</a:t>
            </a:r>
          </a:p>
          <a:p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Tồn tại hiện tượng </a:t>
            </a:r>
            <a:r>
              <a: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chờ đợi tích cực</a:t>
            </a:r>
            <a:r>
              <a:rPr 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Nguyên nhân: Mỗi TT phải </a:t>
            </a:r>
            <a:r>
              <a: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tự đưa mình vào đoạn găng.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5F217-E930-4E65-B798-DAB98FA8E8E7}" type="slidenum">
              <a:rPr lang="en-US"/>
              <a:pPr/>
              <a:t>21</a:t>
            </a:fld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2.3 KỸ </a:t>
            </a:r>
            <a:r>
              <a:rPr lang="en-US" b="1" dirty="0">
                <a:solidFill>
                  <a:schemeClr val="tx1"/>
                </a:solidFill>
              </a:rPr>
              <a:t>THUẬT ĐÈN BÁO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r>
              <a:rPr lang="en-US"/>
              <a:t>Dijsktra đề xuất 1972.</a:t>
            </a:r>
          </a:p>
          <a:p>
            <a:r>
              <a:rPr lang="en-US" b="1">
                <a:solidFill>
                  <a:srgbClr val="FFFF00"/>
                </a:solidFill>
              </a:rPr>
              <a:t>Đề xuất</a:t>
            </a:r>
            <a:r>
              <a:rPr lang="en-US"/>
              <a:t>:</a:t>
            </a:r>
          </a:p>
          <a:p>
            <a:pPr lvl="1"/>
            <a:r>
              <a:rPr lang="en-US" sz="3200"/>
              <a:t>Mỗi tài nguyên găng được đặt tương ứng với một </a:t>
            </a:r>
            <a:r>
              <a:rPr lang="en-US" sz="3200" i="1">
                <a:solidFill>
                  <a:srgbClr val="FFFF00"/>
                </a:solidFill>
              </a:rPr>
              <a:t>biến nguyên đặc biệt S</a:t>
            </a:r>
            <a:r>
              <a:rPr lang="en-US" sz="3200"/>
              <a:t> (Semaphore),</a:t>
            </a:r>
          </a:p>
          <a:p>
            <a:pPr lvl="1"/>
            <a:r>
              <a:rPr lang="en-US" sz="3200"/>
              <a:t>Ban đầu: </a:t>
            </a:r>
            <a:r>
              <a:rPr lang="en-US" sz="3200" i="1">
                <a:solidFill>
                  <a:srgbClr val="FFFF00"/>
                </a:solidFill>
              </a:rPr>
              <a:t>S </a:t>
            </a:r>
            <a:r>
              <a:rPr lang="en-US" sz="3200" b="1" i="1">
                <a:solidFill>
                  <a:srgbClr val="FFFF00"/>
                </a:solidFill>
              </a:rPr>
              <a:t>←</a:t>
            </a:r>
            <a:r>
              <a:rPr lang="en-US" sz="3200" i="1">
                <a:solidFill>
                  <a:srgbClr val="FFFF00"/>
                </a:solidFill>
              </a:rPr>
              <a:t> Khả năng phục vụ t.ng. găng</a:t>
            </a:r>
            <a:r>
              <a:rPr lang="en-US" sz="3200"/>
              <a:t>,</a:t>
            </a:r>
          </a:p>
          <a:p>
            <a:pPr lvl="1"/>
            <a:r>
              <a:rPr lang="en-US" sz="3200">
                <a:sym typeface="Symbol" pitchFamily="18" charset="2"/>
              </a:rPr>
              <a:t> </a:t>
            </a:r>
            <a:r>
              <a:rPr lang="en-US" sz="3200" i="1">
                <a:solidFill>
                  <a:srgbClr val="FFFF00"/>
                </a:solidFill>
                <a:sym typeface="Symbol" pitchFamily="18" charset="2"/>
              </a:rPr>
              <a:t>2 lệnh máy P(S)</a:t>
            </a:r>
            <a:r>
              <a:rPr lang="en-US" sz="3200">
                <a:sym typeface="Symbol" pitchFamily="18" charset="2"/>
              </a:rPr>
              <a:t> và </a:t>
            </a:r>
            <a:r>
              <a:rPr lang="en-US" sz="3200" i="1">
                <a:solidFill>
                  <a:srgbClr val="FFFF00"/>
                </a:solidFill>
                <a:sym typeface="Symbol" pitchFamily="18" charset="2"/>
              </a:rPr>
              <a:t>V(S)</a:t>
            </a:r>
            <a:r>
              <a:rPr lang="en-US" sz="3200">
                <a:sym typeface="Symbol" pitchFamily="18" charset="2"/>
              </a:rPr>
              <a:t> thay đổi giá tri của S, mỗi lệnh làm </a:t>
            </a:r>
            <a:r>
              <a:rPr lang="en-US" sz="3200" i="1">
                <a:solidFill>
                  <a:srgbClr val="FFFF00"/>
                </a:solidFill>
                <a:sym typeface="Symbol" pitchFamily="18" charset="2"/>
              </a:rPr>
              <a:t>2 công việc</a:t>
            </a:r>
            <a:r>
              <a:rPr lang="en-US" sz="3200">
                <a:sym typeface="Symbol" pitchFamily="18" charset="2"/>
              </a:rPr>
              <a:t> và làm một cách </a:t>
            </a:r>
            <a:r>
              <a:rPr lang="en-US" sz="3200" i="1">
                <a:solidFill>
                  <a:srgbClr val="FFFF00"/>
                </a:solidFill>
                <a:sym typeface="Symbol" pitchFamily="18" charset="2"/>
              </a:rPr>
              <a:t>liên tục</a:t>
            </a:r>
            <a:r>
              <a:rPr lang="en-US" sz="3200">
                <a:sym typeface="Symbol" pitchFamily="18" charset="2"/>
              </a:rPr>
              <a:t>.</a:t>
            </a:r>
            <a:r>
              <a:rPr lang="en-US" sz="320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A5F8D-1641-4227-BA02-ABC01CB12225}" type="slidenum">
              <a:rPr lang="en-US"/>
              <a:pPr/>
              <a:t>22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10588" cy="762000"/>
          </a:xfrm>
          <a:gradFill rotWithShape="1">
            <a:gsLst>
              <a:gs pos="0">
                <a:schemeClr val="tx1"/>
              </a:gs>
              <a:gs pos="50000">
                <a:schemeClr val="bg1"/>
              </a:gs>
              <a:gs pos="100000">
                <a:schemeClr val="tx1"/>
              </a:gs>
            </a:gsLst>
            <a:lin ang="5400000" scaled="1"/>
          </a:gradFill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KỸ THUẬT ĐÈN BÁO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43000"/>
            <a:ext cx="8540750" cy="5410200"/>
          </a:xfrm>
          <a:gradFill rotWithShape="1">
            <a:gsLst>
              <a:gs pos="0">
                <a:schemeClr val="tx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/>
              <a:t>Nội dung lệnh P(S):</a:t>
            </a:r>
          </a:p>
          <a:p>
            <a:pPr>
              <a:buFont typeface="Wingdings" pitchFamily="2" charset="2"/>
              <a:buNone/>
            </a:pPr>
            <a:r>
              <a:rPr lang="en-US"/>
              <a:t>	* Dec(s);</a:t>
            </a:r>
          </a:p>
          <a:p>
            <a:pPr>
              <a:buFont typeface="Wingdings" pitchFamily="2" charset="2"/>
              <a:buNone/>
            </a:pPr>
            <a:r>
              <a:rPr lang="en-US"/>
              <a:t>	** </a:t>
            </a:r>
            <a:r>
              <a:rPr lang="en-US" b="1"/>
              <a:t>If</a:t>
            </a:r>
            <a:r>
              <a:rPr lang="en-US"/>
              <a:t> S &lt; 0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en-US" sz="2800" i="1">
                <a:solidFill>
                  <a:srgbClr val="FFFF00"/>
                </a:solidFill>
                <a:latin typeface="Times New Roman" pitchFamily="18" charset="0"/>
              </a:rPr>
              <a:t>Đưa TT đi xếp hàng</a:t>
            </a:r>
            <a:r>
              <a:rPr lang="en-US"/>
              <a:t>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Nội dung lệnh V(S):	</a:t>
            </a:r>
          </a:p>
          <a:p>
            <a:pPr>
              <a:buFont typeface="Wingdings" pitchFamily="2" charset="2"/>
              <a:buNone/>
            </a:pPr>
            <a:r>
              <a:rPr lang="en-US"/>
              <a:t>	* Inc(s);</a:t>
            </a:r>
          </a:p>
          <a:p>
            <a:pPr>
              <a:buFont typeface="Wingdings" pitchFamily="2" charset="2"/>
              <a:buNone/>
            </a:pPr>
            <a:r>
              <a:rPr lang="en-US"/>
              <a:t>	** </a:t>
            </a:r>
            <a:r>
              <a:rPr lang="en-US" b="1"/>
              <a:t>If</a:t>
            </a:r>
            <a:r>
              <a:rPr lang="en-US"/>
              <a:t> S </a:t>
            </a:r>
            <a:r>
              <a:rPr lang="en-US">
                <a:sym typeface="Symbol" pitchFamily="18" charset="2"/>
              </a:rPr>
              <a:t></a:t>
            </a:r>
            <a:r>
              <a:rPr lang="en-US"/>
              <a:t> 0 </a:t>
            </a:r>
            <a:r>
              <a:rPr lang="en-US" b="1"/>
              <a:t>then</a:t>
            </a:r>
            <a:r>
              <a:rPr lang="en-US"/>
              <a:t> </a:t>
            </a:r>
            <a:r>
              <a:rPr lang="en-US" sz="2800" i="1">
                <a:solidFill>
                  <a:srgbClr val="FFFF00"/>
                </a:solidFill>
                <a:latin typeface="Times New Roman" pitchFamily="18" charset="0"/>
              </a:rPr>
              <a:t>Kích hoạt TT đang xếp hàng</a:t>
            </a:r>
            <a:r>
              <a:rPr lang="en-US">
                <a:latin typeface="Times New Roman" pitchFamily="18" charset="0"/>
              </a:rPr>
              <a:t>.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D457D-F9D2-411E-984B-F670FCA4C5E5}" type="slidenum">
              <a:rPr lang="en-US"/>
              <a:pPr/>
              <a:t>23</a:t>
            </a:fld>
            <a:endParaRPr lang="en-US"/>
          </a:p>
        </p:txBody>
      </p:sp>
      <p:sp>
        <p:nvSpPr>
          <p:cNvPr id="190466" name="Rectangle 2" descr="Sphere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762000"/>
          </a:xfrm>
          <a:pattFill prst="sphere">
            <a:fgClr>
              <a:srgbClr val="66FFFF"/>
            </a:fgClr>
            <a:bgClr>
              <a:srgbClr val="FF0000"/>
            </a:bgClr>
          </a:pattFill>
        </p:spPr>
        <p:txBody>
          <a:bodyPr/>
          <a:lstStyle/>
          <a:p>
            <a:r>
              <a:rPr lang="en-US" sz="4000" b="1">
                <a:solidFill>
                  <a:srgbClr val="FF0000"/>
                </a:solidFill>
              </a:rPr>
              <a:t>KỸ THUẬT ĐÈN BÁO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r>
              <a:rPr lang="en-US"/>
              <a:t>Thực hiện:</a:t>
            </a:r>
          </a:p>
          <a:p>
            <a:pPr lvl="1"/>
            <a:r>
              <a:rPr lang="en-US"/>
              <a:t>Vì nhiều lý do, không thể chế tạo MT với 2 lệnh trên,</a:t>
            </a:r>
          </a:p>
          <a:p>
            <a:pPr lvl="1"/>
            <a:r>
              <a:rPr lang="en-US"/>
              <a:t>Lệnh P(S), V(S) </a:t>
            </a:r>
            <a:r>
              <a:rPr lang="en-US">
                <a:sym typeface="Wingdings 3" pitchFamily="18" charset="2"/>
              </a:rPr>
              <a:t> </a:t>
            </a:r>
            <a:r>
              <a:rPr lang="en-US" b="1" i="1">
                <a:solidFill>
                  <a:srgbClr val="FFFFCC"/>
                </a:solidFill>
                <a:sym typeface="Wingdings 3" pitchFamily="18" charset="2"/>
              </a:rPr>
              <a:t>thủ tục</a:t>
            </a:r>
            <a:r>
              <a:rPr lang="en-US">
                <a:sym typeface="Wingdings 3" pitchFamily="18" charset="2"/>
              </a:rPr>
              <a:t> tương ứng.</a:t>
            </a:r>
          </a:p>
          <a:p>
            <a:r>
              <a:rPr lang="en-US">
                <a:sym typeface="Wingdings 3" pitchFamily="18" charset="2"/>
              </a:rPr>
              <a:t>Đảm bảo tính liên tục:</a:t>
            </a:r>
          </a:p>
        </p:txBody>
      </p:sp>
      <p:pic>
        <p:nvPicPr>
          <p:cNvPr id="190468" name="Picture 4" descr="Parch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43338"/>
            <a:ext cx="4800600" cy="30146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94447-32F7-48D1-A9A9-900DEAB6405D}" type="slidenum">
              <a:rPr lang="en-US"/>
              <a:pPr/>
              <a:t>24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chemeClr val="tx1"/>
              </a:gs>
              <a:gs pos="100000">
                <a:srgbClr val="993300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sz="3200" b="1">
                <a:solidFill>
                  <a:srgbClr val="FF0000"/>
                </a:solidFill>
              </a:rPr>
              <a:t>KỸ THUẬT ĐÈN BÁO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00200"/>
            <a:ext cx="4041775" cy="4530725"/>
          </a:xfrm>
        </p:spPr>
        <p:txBody>
          <a:bodyPr/>
          <a:lstStyle/>
          <a:p>
            <a:r>
              <a:rPr lang="en-US" sz="2800"/>
              <a:t>Sơ đồ điều độ:</a:t>
            </a:r>
          </a:p>
          <a:p>
            <a:endParaRPr lang="en-US" sz="2800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602288" y="1600200"/>
          <a:ext cx="2127250" cy="2187575"/>
        </p:xfrm>
        <a:graphic>
          <a:graphicData uri="http://schemas.openxmlformats.org/presentationml/2006/ole">
            <p:oleObj spid="_x0000_s2050" name="Visio" r:id="rId3" imgW="4027322" imgH="3895649" progId="Visio.Drawing.11">
              <p:embed/>
            </p:oleObj>
          </a:graphicData>
        </a:graphic>
      </p:graphicFrame>
      <p:pic>
        <p:nvPicPr>
          <p:cNvPr id="191493" name="Picture 5" descr="Blue tissue pap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0" y="1600200"/>
            <a:ext cx="6096000" cy="50450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91494" name="Object 6" descr="Stationery"/>
          <p:cNvGraphicFramePr>
            <a:graphicFrameLocks noChangeAspect="1"/>
          </p:cNvGraphicFramePr>
          <p:nvPr>
            <p:ph sz="quarter" idx="3"/>
          </p:nvPr>
        </p:nvGraphicFramePr>
        <p:xfrm>
          <a:off x="304800" y="3124200"/>
          <a:ext cx="2127250" cy="2187575"/>
        </p:xfrm>
        <a:graphic>
          <a:graphicData uri="http://schemas.openxmlformats.org/presentationml/2006/ole">
            <p:oleObj spid="_x0000_s2051" name="Visio" r:id="rId6" imgW="4027322" imgH="3895649" progId="Visio.Drawing.11">
              <p:embed/>
            </p:oleObj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CD589-A852-41E3-BBE9-7BE1992A8E5B}" type="slidenum">
              <a:rPr lang="en-US"/>
              <a:pPr/>
              <a:t>25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4075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66FFFF"/>
                </a:solidFill>
              </a:rPr>
              <a:t>Semaphore nhị phân</a:t>
            </a:r>
            <a:r>
              <a:rPr lang="en-US"/>
              <a:t>:</a:t>
            </a:r>
          </a:p>
          <a:p>
            <a:pPr>
              <a:lnSpc>
                <a:spcPct val="90000"/>
              </a:lnSpc>
            </a:pPr>
            <a:r>
              <a:rPr lang="en-US"/>
              <a:t>Phần lớn các tài nguyên găng có khả năng phục vụ = 1 </a:t>
            </a:r>
            <a:r>
              <a:rPr lang="en-US">
                <a:sym typeface="Wingdings 3" pitchFamily="18" charset="2"/>
              </a:rPr>
              <a:t> S nhị phân.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 3" pitchFamily="18" charset="2"/>
              </a:rPr>
              <a:t>P(S):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00"/>
                </a:solidFill>
                <a:sym typeface="Wingdings 3" pitchFamily="18" charset="2"/>
              </a:rPr>
              <a:t>      If</a:t>
            </a:r>
            <a:r>
              <a:rPr lang="en-US">
                <a:sym typeface="Wingdings 3" pitchFamily="18" charset="2"/>
              </a:rPr>
              <a:t> s = 0 </a:t>
            </a:r>
            <a:r>
              <a:rPr lang="en-US" b="1">
                <a:solidFill>
                  <a:srgbClr val="FFFF00"/>
                </a:solidFill>
                <a:sym typeface="Wingdings 3" pitchFamily="18" charset="2"/>
              </a:rPr>
              <a:t>then</a:t>
            </a:r>
            <a:r>
              <a:rPr lang="en-US">
                <a:sym typeface="Wingdings 3" pitchFamily="18" charset="2"/>
              </a:rPr>
              <a:t> </a:t>
            </a:r>
            <a:r>
              <a:rPr lang="en-US" sz="2800" i="1">
                <a:sym typeface="Wingdings 3" pitchFamily="18" charset="2"/>
              </a:rPr>
              <a:t>Xếp_hàng</a:t>
            </a:r>
            <a:r>
              <a:rPr lang="en-US">
                <a:sym typeface="Wingdings 3" pitchFamily="18" charset="2"/>
              </a:rPr>
              <a:t> </a:t>
            </a:r>
            <a:r>
              <a:rPr lang="en-US" b="1">
                <a:solidFill>
                  <a:srgbClr val="FFFF00"/>
                </a:solidFill>
                <a:sym typeface="Wingdings 3" pitchFamily="18" charset="2"/>
              </a:rPr>
              <a:t>Else</a:t>
            </a:r>
            <a:r>
              <a:rPr lang="en-US">
                <a:sym typeface="Wingdings 3" pitchFamily="18" charset="2"/>
              </a:rPr>
              <a:t> s := 0;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 3" pitchFamily="18" charset="2"/>
              </a:rPr>
              <a:t>V(S):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FFFF00"/>
                </a:solidFill>
                <a:sym typeface="Wingdings 3" pitchFamily="18" charset="2"/>
              </a:rPr>
              <a:t>  If</a:t>
            </a:r>
            <a:r>
              <a:rPr lang="en-US">
                <a:sym typeface="Wingdings 3" pitchFamily="18" charset="2"/>
              </a:rPr>
              <a:t> </a:t>
            </a:r>
            <a:r>
              <a:rPr lang="en-US" sz="2800" i="1">
                <a:sym typeface="Wingdings 3" pitchFamily="18" charset="2"/>
              </a:rPr>
              <a:t>dòng_xếp_hàng </a:t>
            </a:r>
            <a:r>
              <a:rPr lang="en-US" sz="2800" i="1">
                <a:sym typeface="Symbol" pitchFamily="18" charset="2"/>
              </a:rPr>
              <a:t> NULL</a:t>
            </a:r>
            <a:r>
              <a:rPr lang="en-US">
                <a:sym typeface="Wingdings 3" pitchFamily="18" charset="2"/>
              </a:rPr>
              <a:t> </a:t>
            </a:r>
            <a:r>
              <a:rPr lang="en-US" b="1">
                <a:solidFill>
                  <a:srgbClr val="FFFF00"/>
                </a:solidFill>
                <a:sym typeface="Wingdings 3" pitchFamily="18" charset="2"/>
              </a:rPr>
              <a:t>then</a:t>
            </a:r>
            <a:r>
              <a:rPr lang="en-US">
                <a:sym typeface="Wingdings 3" pitchFamily="18" charset="2"/>
              </a:rPr>
              <a:t> </a:t>
            </a:r>
            <a:r>
              <a:rPr lang="en-US" sz="2800" i="1">
                <a:sym typeface="Wingdings 3" pitchFamily="18" charset="2"/>
              </a:rPr>
              <a:t>K</a:t>
            </a:r>
            <a:r>
              <a:rPr lang="en-US" i="1">
                <a:sym typeface="Wingdings 3" pitchFamily="18" charset="2"/>
              </a:rPr>
              <a:t>ích_hoạt</a:t>
            </a:r>
            <a:r>
              <a:rPr lang="en-US">
                <a:sym typeface="Wingdings 3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>
                <a:sym typeface="Wingdings 3" pitchFamily="18" charset="2"/>
              </a:rPr>
              <a:t>                   </a:t>
            </a:r>
            <a:r>
              <a:rPr lang="en-US" b="1">
                <a:solidFill>
                  <a:srgbClr val="FFFF00"/>
                </a:solidFill>
                <a:sym typeface="Wingdings 3" pitchFamily="18" charset="2"/>
              </a:rPr>
              <a:t>Else</a:t>
            </a:r>
            <a:r>
              <a:rPr lang="en-US">
                <a:sym typeface="Wingdings 3" pitchFamily="18" charset="2"/>
              </a:rPr>
              <a:t> s := 1;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66FFFF"/>
                </a:solidFill>
                <a:sym typeface="Wingdings 3" pitchFamily="18" charset="2"/>
              </a:rPr>
              <a:t>Vấn đề đặt tên các thủ tục P và V.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  <a:gradFill rotWithShape="1">
            <a:gsLst>
              <a:gs pos="0">
                <a:schemeClr val="tx1"/>
              </a:gs>
              <a:gs pos="100000">
                <a:srgbClr val="996600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sz="3200" b="1">
                <a:solidFill>
                  <a:srgbClr val="66FF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KỸ THUẬT ĐÈN BÁO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70AD-9B50-4A32-AAF1-612860F42827}" type="slidenum">
              <a:rPr lang="en-US"/>
              <a:pPr/>
              <a:t>26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4000" dirty="0" smtClean="0"/>
              <a:t>2.4</a:t>
            </a:r>
            <a:r>
              <a:rPr lang="en-US" sz="4000" dirty="0" smtClean="0">
                <a:solidFill>
                  <a:schemeClr val="tx1"/>
                </a:solidFill>
              </a:rPr>
              <a:t>– </a:t>
            </a:r>
            <a:r>
              <a:rPr lang="en-US" sz="4000" dirty="0">
                <a:solidFill>
                  <a:schemeClr val="tx1"/>
                </a:solidFill>
              </a:rPr>
              <a:t>CÔNG CỤ ĐIỀU ĐỘ CẤP CAO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Đoạn găng quy ước,</a:t>
            </a:r>
          </a:p>
          <a:p>
            <a:r>
              <a:rPr lang="en-US"/>
              <a:t>Biến điều kiện quy ước,</a:t>
            </a:r>
          </a:p>
          <a:p>
            <a:r>
              <a:rPr lang="en-US"/>
              <a:t>Monitor hỗ trợ điều độ: cung cấp giá trị cho biến điều kiện quy ước.</a:t>
            </a:r>
          </a:p>
          <a:p>
            <a:r>
              <a:rPr lang="en-US"/>
              <a:t>Monitor đóng vai trò vỏ bọc bảo vệ ngăn cách giữa tài nguyên găng và công cụ truy nhập tới nó.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D2157-DBEC-4589-9A41-80198590E464}" type="slidenum">
              <a:rPr lang="en-US"/>
              <a:pPr/>
              <a:t>27</a:t>
            </a:fld>
            <a:endParaRPr lang="en-US"/>
          </a:p>
        </p:txBody>
      </p:sp>
      <p:sp>
        <p:nvSpPr>
          <p:cNvPr id="194562" name="Rectangle 2" descr="Diagonal brick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10588" cy="868363"/>
          </a:xfrm>
          <a:pattFill prst="diagBrick">
            <a:fgClr>
              <a:srgbClr val="FFFF00"/>
            </a:fgClr>
            <a:bgClr>
              <a:srgbClr val="996633"/>
            </a:bgClr>
          </a:pattFill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$3 </a:t>
            </a:r>
            <a:r>
              <a:rPr lang="en-US" b="1" dirty="0">
                <a:solidFill>
                  <a:schemeClr val="tx1"/>
                </a:solidFill>
              </a:rPr>
              <a:t>- BẾ TẮC </a:t>
            </a:r>
            <a:r>
              <a:rPr lang="en-US" b="1" dirty="0" err="1">
                <a:solidFill>
                  <a:schemeClr val="tx1"/>
                </a:solidFill>
              </a:rPr>
              <a:t>và</a:t>
            </a:r>
            <a:r>
              <a:rPr lang="en-US" b="1" dirty="0">
                <a:solidFill>
                  <a:schemeClr val="tx1"/>
                </a:solidFill>
              </a:rPr>
              <a:t> CHỐNG BẾ TẮC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66800"/>
            <a:ext cx="8540750" cy="5791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/>
              <a:t>(</a:t>
            </a:r>
            <a:r>
              <a:rPr lang="en-US" smtClean="0"/>
              <a:t>Deadlock</a:t>
            </a:r>
            <a:r>
              <a:rPr lang="en-US" dirty="0"/>
              <a:t>):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TT </a:t>
            </a:r>
            <a:r>
              <a:rPr lang="en-US" b="1" dirty="0">
                <a:latin typeface="Edwardian Script ITC" pitchFamily="66" charset="0"/>
              </a:rPr>
              <a:t>A</a:t>
            </a:r>
            <a:r>
              <a:rPr lang="en-US" dirty="0"/>
              <a:t> 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hay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muộn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pic>
        <p:nvPicPr>
          <p:cNvPr id="194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6400800" cy="2311400"/>
          </a:xfrm>
          <a:prstGeom prst="rect">
            <a:avLst/>
          </a:prstGeom>
          <a:gradFill rotWithShape="1">
            <a:gsLst>
              <a:gs pos="0">
                <a:srgbClr val="996600"/>
              </a:gs>
              <a:gs pos="50000">
                <a:schemeClr val="tx1"/>
              </a:gs>
              <a:gs pos="100000">
                <a:srgbClr val="9966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3CC48-B245-47AC-82D4-CFA12F8F9D4A}" type="slidenum">
              <a:rPr lang="en-US"/>
              <a:pPr/>
              <a:t>28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20725"/>
          </a:xfrm>
          <a:gradFill rotWithShape="1">
            <a:gsLst>
              <a:gs pos="0">
                <a:srgbClr val="F3F686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BẾ TẮC và CHỐNG BẾ TẮC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43000"/>
            <a:ext cx="8540750" cy="5334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3.1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hội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đủ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 err="1">
                <a:solidFill>
                  <a:schemeClr val="tx2"/>
                </a:solidFill>
                <a:sym typeface="Symbol" pitchFamily="18" charset="2"/>
              </a:rPr>
              <a:t>đồng</a:t>
            </a:r>
            <a:r>
              <a:rPr lang="en-US" i="1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i="1" dirty="0" err="1">
                <a:solidFill>
                  <a:schemeClr val="tx2"/>
                </a:solidFill>
                <a:sym typeface="Symbol" pitchFamily="18" charset="2"/>
              </a:rPr>
              <a:t>thời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4 </a:t>
            </a:r>
            <a:r>
              <a:rPr lang="en-US" dirty="0" err="1">
                <a:sym typeface="Symbol" pitchFamily="18" charset="2"/>
              </a:rPr>
              <a:t>điều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kiện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lvl="1"/>
            <a:r>
              <a:rPr lang="en-US" dirty="0">
                <a:sym typeface="Symbol" pitchFamily="18" charset="2"/>
              </a:rPr>
              <a:t> </a:t>
            </a:r>
            <a:r>
              <a:rPr lang="en-US" dirty="0" err="1">
                <a:sym typeface="Symbol" pitchFamily="18" charset="2"/>
              </a:rPr>
              <a:t>tài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nguyên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găng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/>
            <a:r>
              <a:rPr lang="en-US" dirty="0" err="1">
                <a:sym typeface="Symbol" pitchFamily="18" charset="2"/>
              </a:rPr>
              <a:t>Có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sự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xếp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hàng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chờ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đợi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/>
            <a:r>
              <a:rPr lang="en-US" dirty="0" err="1">
                <a:sym typeface="Symbol" pitchFamily="18" charset="2"/>
              </a:rPr>
              <a:t>Không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phân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phối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lại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tài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nguyên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/>
            <a:r>
              <a:rPr lang="en-US" dirty="0">
                <a:sym typeface="Symbol" pitchFamily="18" charset="2"/>
              </a:rPr>
              <a:t> </a:t>
            </a:r>
            <a:r>
              <a:rPr lang="en-US" dirty="0" err="1">
                <a:sym typeface="Symbol" pitchFamily="18" charset="2"/>
              </a:rPr>
              <a:t>hiện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tượng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chờ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đợi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vòng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tròn</a:t>
            </a:r>
            <a:r>
              <a:rPr lang="en-US" dirty="0" smtClean="0">
                <a:sym typeface="Symbol" pitchFamily="18" charset="2"/>
              </a:rPr>
              <a:t>.</a:t>
            </a:r>
          </a:p>
          <a:p>
            <a:pPr>
              <a:buNone/>
            </a:pPr>
            <a:r>
              <a:rPr lang="en-US" dirty="0" smtClean="0">
                <a:sym typeface="Symbol" pitchFamily="18" charset="2"/>
              </a:rPr>
              <a:t>3.2 </a:t>
            </a:r>
            <a:r>
              <a:rPr lang="en-US" dirty="0" err="1" smtClean="0">
                <a:sym typeface="Symbol" pitchFamily="18" charset="2"/>
              </a:rPr>
              <a:t>Chống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bế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tắc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: 3 </a:t>
            </a:r>
            <a:r>
              <a:rPr lang="en-US" i="1" dirty="0" err="1" smtClean="0">
                <a:solidFill>
                  <a:srgbClr val="FF0000"/>
                </a:solidFill>
                <a:sym typeface="Symbol" pitchFamily="18" charset="2"/>
              </a:rPr>
              <a:t>lớp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sym typeface="Symbol" pitchFamily="18" charset="2"/>
              </a:rPr>
              <a:t>giải</a:t>
            </a:r>
            <a:r>
              <a:rPr lang="en-US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i="1" smtClean="0">
                <a:solidFill>
                  <a:srgbClr val="FF0000"/>
                </a:solidFill>
                <a:sym typeface="Symbol" pitchFamily="18" charset="2"/>
              </a:rPr>
              <a:t>thuật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err="1" smtClean="0">
                <a:sym typeface="Symbol" pitchFamily="18" charset="2"/>
              </a:rPr>
              <a:t>Phòng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ngừa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/>
            <a:r>
              <a:rPr lang="en-US" dirty="0" err="1">
                <a:sym typeface="Symbol" pitchFamily="18" charset="2"/>
              </a:rPr>
              <a:t>Dự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báo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tránh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/>
            <a:r>
              <a:rPr lang="en-US" dirty="0" err="1">
                <a:sym typeface="Symbol" pitchFamily="18" charset="2"/>
              </a:rPr>
              <a:t>Nhận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biết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và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khắc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phục</a:t>
            </a:r>
            <a:r>
              <a:rPr lang="en-US" dirty="0">
                <a:sym typeface="Symbol" pitchFamily="18" charset="2"/>
              </a:rPr>
              <a:t>.</a:t>
            </a:r>
          </a:p>
          <a:p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4E102-DD56-4CB4-B453-81D7E6F95C7D}" type="slidenum">
              <a:rPr lang="en-US"/>
              <a:pPr/>
              <a:t>29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10588" cy="762000"/>
          </a:xfrm>
          <a:gradFill rotWithShape="1">
            <a:gsLst>
              <a:gs pos="0">
                <a:srgbClr val="EAF76D"/>
              </a:gs>
              <a:gs pos="100000">
                <a:srgbClr val="4134E8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Phòng ngừa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66800"/>
            <a:ext cx="8540750" cy="5410200"/>
          </a:xfrm>
          <a:gradFill rotWithShape="1">
            <a:gsLst>
              <a:gs pos="0">
                <a:srgbClr val="F2FAA8"/>
              </a:gs>
              <a:gs pos="50000">
                <a:srgbClr val="CC9900"/>
              </a:gs>
              <a:gs pos="100000">
                <a:srgbClr val="F2FAA8"/>
              </a:gs>
            </a:gsLst>
            <a:lin ang="2700000" scaled="1"/>
          </a:gradFill>
        </p:spPr>
        <p:txBody>
          <a:bodyPr/>
          <a:lstStyle/>
          <a:p>
            <a:r>
              <a:rPr lang="en-US">
                <a:solidFill>
                  <a:srgbClr val="4134E8"/>
                </a:solidFill>
              </a:rPr>
              <a:t>Điều kiện áp dụng:</a:t>
            </a:r>
          </a:p>
          <a:p>
            <a:pPr lvl="1"/>
            <a:r>
              <a:rPr lang="en-US">
                <a:solidFill>
                  <a:srgbClr val="4134E8"/>
                </a:solidFill>
              </a:rPr>
              <a:t>Xác xuất xuất hiện bế tắc lớn,</a:t>
            </a:r>
          </a:p>
          <a:p>
            <a:pPr lvl="1"/>
            <a:r>
              <a:rPr lang="en-US">
                <a:solidFill>
                  <a:srgbClr val="4134E8"/>
                </a:solidFill>
              </a:rPr>
              <a:t>Các biện phápTổn thất lớn.</a:t>
            </a:r>
          </a:p>
          <a:p>
            <a:r>
              <a:rPr lang="en-US">
                <a:solidFill>
                  <a:srgbClr val="4134E8"/>
                </a:solidFill>
              </a:rPr>
              <a:t>Biện pháp: tác động lên một hoặc một số điều kiện gây bế tắc để 4 điều kiện không xuất hiện đồng thời.</a:t>
            </a:r>
          </a:p>
          <a:p>
            <a:r>
              <a:rPr lang="en-US">
                <a:solidFill>
                  <a:srgbClr val="4134E8"/>
                </a:solidFill>
              </a:rPr>
              <a:t>Các giải pháp: được áp dụng để </a:t>
            </a:r>
            <a:r>
              <a:rPr lang="en-US" i="1">
                <a:solidFill>
                  <a:srgbClr val="4134E8"/>
                </a:solidFill>
              </a:rPr>
              <a:t>nâng cao hiệu quả</a:t>
            </a:r>
            <a:r>
              <a:rPr lang="en-US">
                <a:solidFill>
                  <a:srgbClr val="4134E8"/>
                </a:solidFill>
              </a:rPr>
              <a:t> của hệ thống.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85C9-6A89-4350-951F-D8F1238F3810}" type="slidenum">
              <a:rPr lang="en-US"/>
              <a:pPr/>
              <a:t>3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10588" cy="1066800"/>
          </a:xfrm>
        </p:spPr>
        <p:txBody>
          <a:bodyPr/>
          <a:lstStyle/>
          <a:p>
            <a:r>
              <a:rPr lang="en-US"/>
              <a:t>Phân loại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447800"/>
            <a:ext cx="8540750" cy="4651375"/>
          </a:xfrm>
        </p:spPr>
        <p:txBody>
          <a:bodyPr/>
          <a:lstStyle/>
          <a:p>
            <a:r>
              <a:rPr lang="en-US"/>
              <a:t>a) Độc lập: Bảo vệ thông tin,</a:t>
            </a:r>
          </a:p>
          <a:p>
            <a:r>
              <a:rPr lang="en-US"/>
              <a:t>b)Quan hệ thông tin:</a:t>
            </a:r>
          </a:p>
          <a:p>
            <a:pPr lvl="1"/>
            <a:r>
              <a:rPr lang="en-US" sz="3200"/>
              <a:t>Tiến trình nhận: Tồn tại? Ở đâu? Giai đoạn nào?</a:t>
            </a:r>
          </a:p>
          <a:p>
            <a:pPr lvl="1"/>
            <a:r>
              <a:rPr lang="en-US" sz="3200"/>
              <a:t>Cơ chế truyền tin:</a:t>
            </a:r>
          </a:p>
          <a:p>
            <a:pPr lvl="2"/>
            <a:r>
              <a:rPr lang="en-US" sz="2800"/>
              <a:t>Hòm thư,</a:t>
            </a:r>
          </a:p>
          <a:p>
            <a:pPr lvl="2"/>
            <a:r>
              <a:rPr lang="en-US" sz="2800"/>
              <a:t>I/O Ports,</a:t>
            </a:r>
          </a:p>
          <a:p>
            <a:pPr lvl="2"/>
            <a:r>
              <a:rPr lang="en-US" sz="2800"/>
              <a:t>Monitor/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24E89-E891-4107-8E71-9C193AE03F87}" type="slidenum">
              <a:rPr lang="en-US"/>
              <a:pPr/>
              <a:t>30</a:t>
            </a:fld>
            <a:endParaRPr lang="en-US"/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10588" cy="762000"/>
          </a:xfrm>
          <a:gradFill rotWithShape="1">
            <a:gsLst>
              <a:gs pos="0">
                <a:srgbClr val="DCF55D"/>
              </a:gs>
              <a:gs pos="100000">
                <a:srgbClr val="282828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Phòng ngừa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43000"/>
            <a:ext cx="8540750" cy="49561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găng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Bố</a:t>
            </a:r>
            <a:r>
              <a:rPr lang="en-US" dirty="0" smtClean="0"/>
              <a:t> sung TN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gíc</a:t>
            </a:r>
            <a:r>
              <a:rPr lang="en-US" dirty="0" smtClean="0"/>
              <a:t>,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2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SPOOL.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TT: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(Dump),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gác</a:t>
            </a:r>
            <a:r>
              <a:rPr lang="en-US" dirty="0"/>
              <a:t> (Control Points),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(Break Points)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D476-57A8-4C84-AC94-7A26D56E5274}" type="slidenum">
              <a:rPr lang="en-US"/>
              <a:pPr/>
              <a:t>31</a:t>
            </a:fld>
            <a:endParaRPr lang="en-US"/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510588" cy="762000"/>
          </a:xfrm>
          <a:gradFill rotWithShape="1">
            <a:gsLst>
              <a:gs pos="0">
                <a:srgbClr val="DCF55D"/>
              </a:gs>
              <a:gs pos="100000">
                <a:srgbClr val="282828"/>
              </a:gs>
            </a:gsLst>
            <a:path path="shape">
              <a:fillToRect l="50000" t="50000" r="50000" b="50000"/>
            </a:path>
          </a:gradFill>
          <a:ln/>
        </p:spPr>
        <p:txBody>
          <a:bodyPr/>
          <a:lstStyle/>
          <a:p>
            <a:r>
              <a:rPr lang="en-US" sz="4000" b="1">
                <a:solidFill>
                  <a:schemeClr val="tx1"/>
                </a:solidFill>
              </a:rPr>
              <a:t>Phòng ngừa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43000"/>
            <a:ext cx="8540750" cy="5562600"/>
          </a:xfrm>
        </p:spPr>
        <p:txBody>
          <a:bodyPr/>
          <a:lstStyle/>
          <a:p>
            <a:r>
              <a:rPr lang="en-US"/>
              <a:t>Đặt điểm gác:</a:t>
            </a:r>
          </a:p>
          <a:p>
            <a:pPr lvl="1"/>
            <a:r>
              <a:rPr lang="en-US"/>
              <a:t>Cố định trong CT,</a:t>
            </a:r>
          </a:p>
          <a:p>
            <a:pPr lvl="1"/>
            <a:r>
              <a:rPr lang="en-US"/>
              <a:t>Theo tác nhân ngoài</a:t>
            </a:r>
          </a:p>
          <a:p>
            <a:pPr lvl="1">
              <a:buFontTx/>
              <a:buNone/>
            </a:pPr>
            <a:r>
              <a:rPr lang="en-US"/>
              <a:t>(vd: thời  gian)</a:t>
            </a:r>
          </a:p>
          <a:p>
            <a:r>
              <a:rPr lang="en-US"/>
              <a:t>Ứng dụng:</a:t>
            </a:r>
          </a:p>
          <a:p>
            <a:pPr lvl="1"/>
            <a:r>
              <a:rPr lang="en-US"/>
              <a:t>Hiệu chỉnh CT,</a:t>
            </a:r>
          </a:p>
          <a:p>
            <a:pPr lvl="1"/>
            <a:r>
              <a:rPr lang="en-US"/>
              <a:t>Thực hiện các CT dài,</a:t>
            </a:r>
          </a:p>
          <a:p>
            <a:pPr lvl="1"/>
            <a:r>
              <a:rPr lang="en-US"/>
              <a:t>Với toàn bộ hệ thống: Hibernating.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198660" name="Picture 4" descr="Bouqu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600" y="1066800"/>
            <a:ext cx="4038600" cy="37036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43E5-0927-44C9-BC64-A5D79F43D0DA}" type="slidenum">
              <a:rPr lang="en-US"/>
              <a:pPr/>
              <a:t>32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77813"/>
            <a:ext cx="8229600" cy="655637"/>
          </a:xfrm>
          <a:gradFill rotWithShape="1">
            <a:gsLst>
              <a:gs pos="0">
                <a:srgbClr val="DCF55D"/>
              </a:gs>
              <a:gs pos="100000">
                <a:srgbClr val="480048"/>
              </a:gs>
            </a:gsLst>
            <a:path path="shape">
              <a:fillToRect l="50000" t="50000" r="50000" b="50000"/>
            </a:path>
          </a:gradFill>
          <a:ln/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Phòng ngừa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40750" cy="5257800"/>
          </a:xfrm>
        </p:spPr>
        <p:txBody>
          <a:bodyPr/>
          <a:lstStyle/>
          <a:p>
            <a:r>
              <a:rPr lang="en-US"/>
              <a:t>Phân phối lại tài nguyên:</a:t>
            </a:r>
          </a:p>
          <a:p>
            <a:pPr lvl="1"/>
            <a:r>
              <a:rPr lang="en-US"/>
              <a:t>Các tài nguyên quan trọng (Bộ nhớ,  Processor . . .) luôn luôn được phân phối lại,</a:t>
            </a:r>
          </a:p>
          <a:p>
            <a:pPr lvl="1"/>
            <a:r>
              <a:rPr lang="en-US"/>
              <a:t>Chủ yếu: chỉ cần lưu ý các tài nguyên riêng,</a:t>
            </a:r>
          </a:p>
          <a:p>
            <a:pPr lvl="1"/>
            <a:r>
              <a:rPr lang="en-US"/>
              <a:t>Hệ thống tài nguyên lô gíc: giảm nhu cầu phân phối lại.</a:t>
            </a:r>
          </a:p>
          <a:p>
            <a:pPr lvl="1"/>
            <a:r>
              <a:rPr lang="en-US"/>
              <a:t>Để phân phối lại: Lưu và khôi phục trạng thái tài nguyên.</a:t>
            </a:r>
          </a:p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A477-C4ED-4299-B91B-B57EC5260D33}" type="slidenum">
              <a:rPr lang="en-US"/>
              <a:pPr/>
              <a:t>33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55637"/>
          </a:xfrm>
          <a:gradFill rotWithShape="1">
            <a:gsLst>
              <a:gs pos="0">
                <a:srgbClr val="DCF55D"/>
              </a:gs>
              <a:gs pos="100000">
                <a:srgbClr val="480048"/>
              </a:gs>
            </a:gsLst>
            <a:path path="shape">
              <a:fillToRect l="50000" t="50000" r="50000" b="50000"/>
            </a:path>
          </a:gradFill>
          <a:ln/>
        </p:spPr>
        <p:txBody>
          <a:bodyPr>
            <a:normAutofit fontScale="90000"/>
          </a:bodyPr>
          <a:lstStyle/>
          <a:p>
            <a:r>
              <a:rPr lang="en-US" sz="4000" b="1">
                <a:solidFill>
                  <a:schemeClr val="tx1"/>
                </a:solidFill>
              </a:rPr>
              <a:t>Phòng ngừa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40750" cy="5181600"/>
          </a:xfrm>
        </p:spPr>
        <p:txBody>
          <a:bodyPr/>
          <a:lstStyle/>
          <a:p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tròn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: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-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47CA-BA82-4F6B-9AEC-CE2A2F2C3322}" type="slidenum">
              <a:rPr lang="en-US"/>
              <a:pPr/>
              <a:t>34</a:t>
            </a:fld>
            <a:endParaRPr lang="en-US"/>
          </a:p>
        </p:txBody>
      </p:sp>
      <p:sp>
        <p:nvSpPr>
          <p:cNvPr id="201730" name="Rectangle 2" descr="Sphere"/>
          <p:cNvSpPr>
            <a:spLocks noGrp="1" noChangeArrowheads="1"/>
          </p:cNvSpPr>
          <p:nvPr>
            <p:ph type="title"/>
          </p:nvPr>
        </p:nvSpPr>
        <p:spPr>
          <a:pattFill prst="sphere">
            <a:fgClr>
              <a:schemeClr val="accent1"/>
            </a:fgClr>
            <a:bgClr>
              <a:srgbClr val="EAF76D"/>
            </a:bgClr>
          </a:pattFill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DỰ BÁO VÀ TRÁNH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40750" cy="4648200"/>
          </a:xfrm>
          <a:gradFill rotWithShape="1">
            <a:gsLst>
              <a:gs pos="0">
                <a:srgbClr val="660066"/>
              </a:gs>
              <a:gs pos="50000">
                <a:srgbClr val="70FC87"/>
              </a:gs>
              <a:gs pos="100000">
                <a:srgbClr val="660066"/>
              </a:gs>
            </a:gsLst>
            <a:lin ang="5400000" scaled="1"/>
          </a:gradFill>
        </p:spPr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xẩy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bế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bế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) – </a:t>
            </a:r>
            <a:r>
              <a:rPr lang="en-US" dirty="0" err="1" smtClean="0"/>
              <a:t>lớn</a:t>
            </a:r>
            <a:r>
              <a:rPr lang="en-US" dirty="0" smtClean="0"/>
              <a:t>.  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: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i="1" dirty="0" err="1">
                <a:solidFill>
                  <a:srgbClr val="F3F686"/>
                </a:solidFill>
              </a:rPr>
              <a:t>nguy</a:t>
            </a:r>
            <a:r>
              <a:rPr lang="en-US" i="1" dirty="0">
                <a:solidFill>
                  <a:srgbClr val="F3F686"/>
                </a:solidFill>
              </a:rPr>
              <a:t> </a:t>
            </a:r>
            <a:r>
              <a:rPr lang="en-US" i="1" dirty="0" err="1">
                <a:solidFill>
                  <a:srgbClr val="F3F686"/>
                </a:solidFill>
              </a:rPr>
              <a:t>cơ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806E-291E-41B8-8CA3-BE3C5DF7831C}" type="slidenum">
              <a:rPr lang="en-US"/>
              <a:pPr/>
              <a:t>35</a:t>
            </a:fld>
            <a:endParaRPr lang="en-US"/>
          </a:p>
        </p:txBody>
      </p:sp>
      <p:sp>
        <p:nvSpPr>
          <p:cNvPr id="202754" name="Rectangle 2" descr="Granite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blipFill dpi="0" rotWithShape="1">
            <a:blip r:embed="rId2"/>
            <a:srcRect/>
            <a:tile tx="0" ty="0" sx="100000" sy="100000" flip="none" algn="tl"/>
          </a:blipFill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DỰ BÁO VÀ TRÁNH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gradFill rotWithShape="1">
            <a:gsLst>
              <a:gs pos="0">
                <a:srgbClr val="70FC87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Giải</a:t>
            </a:r>
            <a:r>
              <a:rPr lang="en-US" dirty="0"/>
              <a:t> 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: “</a:t>
            </a:r>
            <a:r>
              <a:rPr lang="en-US" i="1" dirty="0" err="1">
                <a:solidFill>
                  <a:srgbClr val="002060"/>
                </a:solidFill>
              </a:rPr>
              <a:t>Người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chủ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ngân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i="1" dirty="0" err="1">
                <a:solidFill>
                  <a:srgbClr val="002060"/>
                </a:solidFill>
              </a:rPr>
              <a:t>hàng</a:t>
            </a:r>
            <a:r>
              <a:rPr lang="en-US" dirty="0"/>
              <a:t>”.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Xét</a:t>
            </a:r>
            <a:r>
              <a:rPr lang="en-US" dirty="0"/>
              <a:t> 1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>
                <a:sym typeface="Wingdings 3" pitchFamily="18" charset="2"/>
              </a:rPr>
              <a:t> </a:t>
            </a:r>
            <a:r>
              <a:rPr lang="en-US" dirty="0" err="1">
                <a:sym typeface="Wingdings 3" pitchFamily="18" charset="2"/>
              </a:rPr>
              <a:t>tstb</a:t>
            </a:r>
            <a:r>
              <a:rPr lang="en-US" dirty="0">
                <a:sym typeface="Wingdings 3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 3" pitchFamily="18" charset="2"/>
              </a:rPr>
              <a:t>n </a:t>
            </a:r>
            <a:r>
              <a:rPr lang="en-US" dirty="0" err="1">
                <a:sym typeface="Wingdings 3" pitchFamily="18" charset="2"/>
              </a:rPr>
              <a:t>tiến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trình</a:t>
            </a:r>
            <a:r>
              <a:rPr lang="en-US" dirty="0">
                <a:sym typeface="Wingdings 3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Wingdings 3" pitchFamily="18" charset="2"/>
              </a:rPr>
              <a:t>Max</a:t>
            </a:r>
            <a:r>
              <a:rPr lang="en-US" baseline="-25000" dirty="0">
                <a:sym typeface="Wingdings 3" pitchFamily="18" charset="2"/>
              </a:rPr>
              <a:t>i</a:t>
            </a:r>
            <a:r>
              <a:rPr lang="en-US" dirty="0">
                <a:sym typeface="Wingdings 3" pitchFamily="18" charset="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ym typeface="Wingdings 3" pitchFamily="18" charset="2"/>
              </a:rPr>
              <a:t>Ffoi</a:t>
            </a:r>
            <a:r>
              <a:rPr lang="en-US" baseline="-25000" dirty="0" err="1">
                <a:sym typeface="Wingdings 3" pitchFamily="18" charset="2"/>
              </a:rPr>
              <a:t>i</a:t>
            </a:r>
            <a:r>
              <a:rPr lang="en-US" dirty="0">
                <a:sym typeface="Wingdings 3" pitchFamily="18" charset="2"/>
              </a:rPr>
              <a:t>,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ym typeface="Wingdings 3" pitchFamily="18" charset="2"/>
              </a:rPr>
              <a:t>Kt</a:t>
            </a:r>
            <a:r>
              <a:rPr lang="en-US" baseline="-25000" dirty="0" err="1">
                <a:sym typeface="Wingdings 3" pitchFamily="18" charset="2"/>
              </a:rPr>
              <a:t>i</a:t>
            </a:r>
            <a:r>
              <a:rPr lang="en-US" dirty="0">
                <a:sym typeface="Wingdings 3" pitchFamily="18" charset="2"/>
              </a:rPr>
              <a:t> – </a:t>
            </a:r>
            <a:r>
              <a:rPr lang="en-US" dirty="0" err="1">
                <a:sym typeface="Wingdings 3" pitchFamily="18" charset="2"/>
              </a:rPr>
              <a:t>boolean</a:t>
            </a:r>
            <a:r>
              <a:rPr lang="en-US" dirty="0">
                <a:sym typeface="Wingdings 3" pitchFamily="18" charset="2"/>
              </a:rPr>
              <a:t>,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 3" pitchFamily="18" charset="2"/>
              </a:rPr>
              <a:t>True – </a:t>
            </a:r>
            <a:r>
              <a:rPr lang="en-US" dirty="0" err="1">
                <a:sym typeface="Wingdings 3" pitchFamily="18" charset="2"/>
              </a:rPr>
              <a:t>chắc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chắn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kết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thúc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được</a:t>
            </a:r>
            <a:r>
              <a:rPr lang="en-US" dirty="0">
                <a:sym typeface="Wingdings 3" pitchFamily="18" charset="2"/>
              </a:rPr>
              <a:t>,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Wingdings 3" pitchFamily="18" charset="2"/>
              </a:rPr>
              <a:t>False – </a:t>
            </a:r>
            <a:r>
              <a:rPr lang="en-US" dirty="0" err="1">
                <a:sym typeface="Wingdings 3" pitchFamily="18" charset="2"/>
              </a:rPr>
              <a:t>trong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trường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hợp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ngược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lại</a:t>
            </a:r>
            <a:r>
              <a:rPr lang="en-US" dirty="0">
                <a:sym typeface="Wingdings 3" pitchFamily="18" charset="2"/>
              </a:rPr>
              <a:t>.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E013D-2E24-4BA3-B437-152EFE57E306}" type="slidenum">
              <a:rPr lang="en-US"/>
              <a:pPr/>
              <a:t>36</a:t>
            </a:fld>
            <a:endParaRPr lang="en-US"/>
          </a:p>
        </p:txBody>
      </p:sp>
      <p:sp>
        <p:nvSpPr>
          <p:cNvPr id="203778" name="Rectangle 2" descr="Granite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55637"/>
          </a:xfrm>
          <a:blipFill dpi="0" rotWithShape="1">
            <a:blip r:embed="rId2"/>
            <a:srcRect/>
            <a:tile tx="0" ty="0" sx="100000" sy="100000" flip="none" algn="tl"/>
          </a:blipFill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DỰ BÁO VÀ TRÁNH</a:t>
            </a:r>
          </a:p>
        </p:txBody>
      </p:sp>
      <p:pic>
        <p:nvPicPr>
          <p:cNvPr id="203779" name="Picture 3" descr="News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752600"/>
            <a:ext cx="8001000" cy="4637088"/>
          </a:xfrm>
          <a:blipFill dpi="0" rotWithShape="1">
            <a:blip r:embed="rId4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CFD8-8C4D-4984-9125-38E356F63DBF}" type="slidenum">
              <a:rPr lang="en-US"/>
              <a:pPr/>
              <a:t>37</a:t>
            </a:fld>
            <a:endParaRPr lang="en-US"/>
          </a:p>
        </p:txBody>
      </p:sp>
      <p:sp>
        <p:nvSpPr>
          <p:cNvPr id="204802" name="Rectangle 2" descr="Granite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55637"/>
          </a:xfrm>
          <a:blipFill dpi="0" rotWithShape="1">
            <a:blip r:embed="rId2"/>
            <a:srcRect/>
            <a:tile tx="0" ty="0" sx="100000" sy="100000" flip="none" algn="tl"/>
          </a:blipFill>
          <a:ln/>
        </p:spPr>
        <p:txBody>
          <a:bodyPr/>
          <a:lstStyle/>
          <a:p>
            <a:r>
              <a:rPr lang="en-US" sz="3600" b="1">
                <a:solidFill>
                  <a:schemeClr val="tx1"/>
                </a:solidFill>
              </a:rPr>
              <a:t>DỰ BÁO VÀ TRÁNH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25" y="1447800"/>
            <a:ext cx="8842375" cy="4651375"/>
          </a:xfrm>
        </p:spPr>
        <p:txBody>
          <a:bodyPr/>
          <a:lstStyle/>
          <a:p>
            <a:r>
              <a:rPr lang="en-US"/>
              <a:t>Tiêu chuẩn dự báo: ngặt,</a:t>
            </a:r>
          </a:p>
          <a:p>
            <a:r>
              <a:rPr lang="en-US"/>
              <a:t>Dựa vào Kt</a:t>
            </a:r>
            <a:r>
              <a:rPr lang="en-US" baseline="-25000"/>
              <a:t>i</a:t>
            </a:r>
            <a:r>
              <a:rPr lang="en-US"/>
              <a:t> </a:t>
            </a:r>
            <a:r>
              <a:rPr lang="en-US">
                <a:sym typeface="Wingdings 3" pitchFamily="18" charset="2"/>
              </a:rPr>
              <a:t> biết các TT có nguy cơ bế tắc,</a:t>
            </a:r>
          </a:p>
          <a:p>
            <a:r>
              <a:rPr lang="en-US">
                <a:sym typeface="Wingdings 3" pitchFamily="18" charset="2"/>
              </a:rPr>
              <a:t>Xử lý trước khi TT bị bế tắc.</a:t>
            </a:r>
          </a:p>
          <a:p>
            <a:r>
              <a:rPr lang="en-US"/>
              <a:t>Đặc điểm giải thuật: </a:t>
            </a:r>
          </a:p>
          <a:p>
            <a:pPr lvl="1"/>
            <a:r>
              <a:rPr lang="en-US"/>
              <a:t>Đơn giản,</a:t>
            </a:r>
          </a:p>
          <a:p>
            <a:pPr lvl="1"/>
            <a:r>
              <a:rPr lang="en-US"/>
              <a:t>Input: Max</a:t>
            </a:r>
            <a:r>
              <a:rPr lang="en-US" baseline="-25000"/>
              <a:t>i</a:t>
            </a:r>
            <a:r>
              <a:rPr lang="en-US"/>
              <a:t> – tin cậy,</a:t>
            </a:r>
          </a:p>
          <a:p>
            <a:pPr lvl="1"/>
            <a:r>
              <a:rPr lang="en-US"/>
              <a:t>Mỗi loại tài nguyên </a:t>
            </a:r>
            <a:r>
              <a:rPr lang="en-US">
                <a:sym typeface="Symbol" pitchFamily="18" charset="2"/>
              </a:rPr>
              <a:t> thủ tục,</a:t>
            </a:r>
          </a:p>
          <a:p>
            <a:pPr lvl="1"/>
            <a:r>
              <a:rPr lang="en-US">
                <a:sym typeface="Symbol" pitchFamily="18" charset="2"/>
              </a:rPr>
              <a:t>Mỗi lần phân phối </a:t>
            </a:r>
            <a:r>
              <a:rPr lang="en-US">
                <a:sym typeface="Wingdings 3" pitchFamily="18" charset="2"/>
              </a:rPr>
              <a:t> kiểm tra.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37A8-697F-4B2A-8318-6D95435E50EF}" type="slidenum">
              <a:rPr lang="en-US"/>
              <a:pPr/>
              <a:t>38</a:t>
            </a:fld>
            <a:endParaRPr lang="en-US"/>
          </a:p>
        </p:txBody>
      </p:sp>
      <p:sp>
        <p:nvSpPr>
          <p:cNvPr id="205826" name="Rectangle 2" descr="Shingle"/>
          <p:cNvSpPr>
            <a:spLocks noGrp="1" noChangeArrowheads="1"/>
          </p:cNvSpPr>
          <p:nvPr>
            <p:ph type="title"/>
          </p:nvPr>
        </p:nvSpPr>
        <p:spPr>
          <a:pattFill prst="shingle">
            <a:fgClr>
              <a:schemeClr val="accent1"/>
            </a:fgClr>
            <a:bgClr>
              <a:srgbClr val="EAF76D"/>
            </a:bgClr>
          </a:pattFill>
        </p:spPr>
        <p:txBody>
          <a:bodyPr/>
          <a:lstStyle/>
          <a:p>
            <a:r>
              <a:rPr lang="en-US" b="1">
                <a:solidFill>
                  <a:srgbClr val="660066"/>
                </a:solidFill>
              </a:rPr>
              <a:t>NHẬN BIẾT VÀ KHẮC PHỤC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978025"/>
            <a:ext cx="8540750" cy="4422775"/>
          </a:xfrm>
        </p:spPr>
        <p:txBody>
          <a:bodyPr/>
          <a:lstStyle/>
          <a:p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xẩy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bế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,</a:t>
            </a:r>
          </a:p>
          <a:p>
            <a:pPr lvl="1"/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thất</a:t>
            </a:r>
            <a:r>
              <a:rPr lang="en-US" dirty="0" smtClean="0"/>
              <a:t> (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bế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) – </a:t>
            </a:r>
            <a:r>
              <a:rPr lang="en-US" dirty="0" err="1" smtClean="0"/>
              <a:t>bé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TT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bế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,</a:t>
            </a:r>
          </a:p>
          <a:p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OS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</a:t>
            </a:r>
          </a:p>
          <a:p>
            <a:r>
              <a:rPr lang="en-US" dirty="0"/>
              <a:t>Do OP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0BD3-02BD-4D63-9A9E-1257A964F7A6}" type="slidenum">
              <a:rPr lang="en-US"/>
              <a:pPr/>
              <a:t>39</a:t>
            </a:fld>
            <a:endParaRPr lang="en-US"/>
          </a:p>
        </p:txBody>
      </p:sp>
      <p:sp>
        <p:nvSpPr>
          <p:cNvPr id="206850" name="Rectangle 2" descr="Shingle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pattFill prst="shingle">
            <a:fgClr>
              <a:schemeClr val="accent1"/>
            </a:fgClr>
            <a:bgClr>
              <a:srgbClr val="EAF76D"/>
            </a:bgClr>
          </a:pattFill>
          <a:ln/>
        </p:spPr>
        <p:txBody>
          <a:bodyPr/>
          <a:lstStyle/>
          <a:p>
            <a:r>
              <a:rPr lang="en-US" b="1">
                <a:solidFill>
                  <a:srgbClr val="660066"/>
                </a:solidFill>
              </a:rPr>
              <a:t>NHẬN BIẾT VÀ KHẮC PHỤC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Lệnh OP </a:t>
            </a:r>
            <a:r>
              <a:rPr lang="en-US">
                <a:sym typeface="Wingdings 3" pitchFamily="18" charset="2"/>
              </a:rPr>
              <a:t> các nhóm lệnh phục vụ nhận biết và khắc phục,</a:t>
            </a:r>
          </a:p>
          <a:p>
            <a:r>
              <a:rPr lang="en-US">
                <a:sym typeface="Wingdings 3" pitchFamily="18" charset="2"/>
              </a:rPr>
              <a:t>Nhóm lệnh xem trạng thái (Display Status),</a:t>
            </a:r>
          </a:p>
          <a:p>
            <a:r>
              <a:rPr lang="en-US">
                <a:sym typeface="Wingdings 3" pitchFamily="18" charset="2"/>
              </a:rPr>
              <a:t>Nhóm lệnh tác động lên dòng xếp hàng TT,</a:t>
            </a:r>
          </a:p>
          <a:p>
            <a:r>
              <a:rPr lang="en-US">
                <a:sym typeface="Wingdings 3" pitchFamily="18" charset="2"/>
              </a:rPr>
              <a:t>Nhóm lệnh tác động lên TT,</a:t>
            </a:r>
          </a:p>
          <a:p>
            <a:r>
              <a:rPr lang="en-US">
                <a:sym typeface="Wingdings 3" pitchFamily="18" charset="2"/>
              </a:rPr>
              <a:t>Quan trọng: các lệnh huỷ tiến trình,</a:t>
            </a:r>
          </a:p>
          <a:p>
            <a:r>
              <a:rPr lang="en-US">
                <a:sym typeface="Wingdings 3" pitchFamily="18" charset="2"/>
              </a:rPr>
              <a:t>Các biện pháp hỗ trợ và ngăn chặn tự động.</a:t>
            </a:r>
          </a:p>
          <a:p>
            <a:endParaRPr lang="en-US">
              <a:sym typeface="Wingdings 3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5205-F45D-4E0A-B664-43D3A51AABF2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990600"/>
          </a:xfrm>
        </p:spPr>
        <p:txBody>
          <a:bodyPr/>
          <a:lstStyle/>
          <a:p>
            <a:r>
              <a:rPr lang="en-US"/>
              <a:t>Phân loại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95400"/>
            <a:ext cx="854075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c) Phân cấp</a:t>
            </a:r>
            <a:r>
              <a:rPr lang="en-US"/>
              <a:t>:</a:t>
            </a:r>
          </a:p>
          <a:p>
            <a:pPr>
              <a:lnSpc>
                <a:spcPct val="90000"/>
              </a:lnSpc>
            </a:pPr>
            <a:r>
              <a:rPr lang="en-US"/>
              <a:t>Tài nguyên cho tiến trình con:</a:t>
            </a:r>
          </a:p>
          <a:p>
            <a:pPr lvl="1">
              <a:lnSpc>
                <a:spcPct val="90000"/>
              </a:lnSpc>
            </a:pPr>
            <a:r>
              <a:rPr lang="en-US"/>
              <a:t>Hệ thống QL tài nguyên tập trung: từ hệ thống,</a:t>
            </a:r>
          </a:p>
          <a:p>
            <a:pPr lvl="1">
              <a:lnSpc>
                <a:spcPct val="90000"/>
              </a:lnSpc>
            </a:pPr>
            <a:r>
              <a:rPr lang="en-US"/>
              <a:t>Hệ thống QL tài nguyên phân tán: từ vốn tài nguyên tiến trình chính,</a:t>
            </a:r>
          </a:p>
          <a:p>
            <a:pPr>
              <a:lnSpc>
                <a:spcPct val="90000"/>
              </a:lnSpc>
            </a:pPr>
            <a:r>
              <a:rPr lang="en-US"/>
              <a:t>QL phân tán: Tiến trình chính phải kết thúc sau tiến trình con </a:t>
            </a:r>
            <a:r>
              <a:rPr lang="en-US">
                <a:sym typeface="Wingdings 3" pitchFamily="18" charset="2"/>
              </a:rPr>
              <a:t> POST, WAIT.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  <a:sym typeface="Wingdings 3" pitchFamily="18" charset="2"/>
              </a:rPr>
              <a:t>d)</a:t>
            </a:r>
            <a:r>
              <a:rPr lang="en-US">
                <a:sym typeface="Wingdings 3" pitchFamily="18" charset="2"/>
              </a:rPr>
              <a:t> </a:t>
            </a:r>
            <a:r>
              <a:rPr lang="en-US">
                <a:solidFill>
                  <a:schemeClr val="hlink"/>
                </a:solidFill>
                <a:sym typeface="Wingdings 3" pitchFamily="18" charset="2"/>
              </a:rPr>
              <a:t>Đồng mức</a:t>
            </a:r>
            <a:r>
              <a:rPr lang="en-US">
                <a:sym typeface="Wingdings 3" pitchFamily="18" charset="2"/>
              </a:rPr>
              <a:t>: 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 3" pitchFamily="18" charset="2"/>
              </a:rPr>
              <a:t>Sử dụng chung theo nguyên tắc lần lượt,</a:t>
            </a:r>
          </a:p>
          <a:p>
            <a:pPr>
              <a:lnSpc>
                <a:spcPct val="90000"/>
              </a:lnSpc>
            </a:pPr>
            <a:r>
              <a:rPr lang="en-US">
                <a:sym typeface="Wingdings 3" pitchFamily="18" charset="2"/>
              </a:rPr>
              <a:t>Các hệ thống mô phỏng, trò chơi, . . .</a:t>
            </a:r>
          </a:p>
          <a:p>
            <a:pPr>
              <a:lnSpc>
                <a:spcPct val="90000"/>
              </a:lnSpc>
            </a:pPr>
            <a:endParaRPr lang="en-US">
              <a:sym typeface="Wingdings 3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0376E-C762-4EB4-B0ED-6008064EDA45}" type="slidenum">
              <a:rPr lang="en-US"/>
              <a:pPr/>
              <a:t>40</a:t>
            </a:fld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E3F68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b="1" smtClean="0"/>
              <a:t>$4</a:t>
            </a:r>
            <a:r>
              <a:rPr lang="en-US" b="1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– QUẢN LÝ PROCESSOR</a:t>
            </a:r>
            <a:r>
              <a:rPr lang="en-US" dirty="0"/>
              <a:t> 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: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Processor </a:t>
            </a:r>
            <a:r>
              <a:rPr lang="en-US" dirty="0">
                <a:sym typeface="Wingdings 3" pitchFamily="18" charset="2"/>
              </a:rPr>
              <a:t> </a:t>
            </a:r>
            <a:r>
              <a:rPr lang="en-US" dirty="0" err="1">
                <a:sym typeface="Wingdings 3" pitchFamily="18" charset="2"/>
              </a:rPr>
              <a:t>nâng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cao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hiệu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quả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hệ</a:t>
            </a:r>
            <a:r>
              <a:rPr lang="en-US" dirty="0">
                <a:sym typeface="Wingdings 3" pitchFamily="18" charset="2"/>
              </a:rPr>
              <a:t> </a:t>
            </a:r>
            <a:r>
              <a:rPr lang="en-US" dirty="0" err="1">
                <a:sym typeface="Wingdings 3" pitchFamily="18" charset="2"/>
              </a:rPr>
              <a:t>thống</a:t>
            </a:r>
            <a:r>
              <a:rPr lang="en-US" dirty="0"/>
              <a:t>,</a:t>
            </a:r>
          </a:p>
          <a:p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trò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: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phận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(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)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.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: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CPU.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2D4D0-62EE-44B0-B34D-49BC778FA650}" type="slidenum">
              <a:rPr lang="en-US"/>
              <a:pPr/>
              <a:t>41</a:t>
            </a:fld>
            <a:endParaRPr lang="en-US"/>
          </a:p>
        </p:txBody>
      </p:sp>
      <p:sp>
        <p:nvSpPr>
          <p:cNvPr id="211970" name="Rectangle 2" descr="Large confetti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pattFill prst="lgConfetti">
            <a:fgClr>
              <a:srgbClr val="75E5FB"/>
            </a:fgClr>
            <a:bgClr>
              <a:srgbClr val="480048"/>
            </a:bgClr>
          </a:pattFill>
        </p:spPr>
        <p:txBody>
          <a:bodyPr/>
          <a:lstStyle/>
          <a:p>
            <a:pPr algn="l"/>
            <a:r>
              <a:rPr lang="en-US" sz="4000" b="1" dirty="0" smtClean="0"/>
              <a:t>4.1</a:t>
            </a:r>
            <a:r>
              <a:rPr lang="en-US" sz="4000" b="1" dirty="0" smtClean="0">
                <a:solidFill>
                  <a:schemeClr val="tx1"/>
                </a:solidFill>
              </a:rPr>
              <a:t> </a:t>
            </a:r>
            <a:r>
              <a:rPr lang="en-US" sz="4000" b="1" dirty="0">
                <a:solidFill>
                  <a:schemeClr val="tx1"/>
                </a:solidFill>
              </a:rPr>
              <a:t>– </a:t>
            </a:r>
            <a:r>
              <a:rPr lang="en-US" sz="4000" b="1" dirty="0" smtClean="0">
                <a:solidFill>
                  <a:schemeClr val="tx1"/>
                </a:solidFill>
              </a:rPr>
              <a:t>PROCESSOR </a:t>
            </a:r>
            <a:r>
              <a:rPr lang="en-US" sz="4000" b="1" dirty="0">
                <a:solidFill>
                  <a:schemeClr val="tx1"/>
                </a:solidFill>
              </a:rPr>
              <a:t>LÔ </a:t>
            </a:r>
            <a:r>
              <a:rPr lang="en-US" sz="4000" b="1" dirty="0" smtClean="0">
                <a:solidFill>
                  <a:schemeClr val="tx1"/>
                </a:solidFill>
              </a:rPr>
              <a:t>GÍC 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211971" name="Picture 3" descr="Blue tissue paper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" y="1735138"/>
            <a:ext cx="8897938" cy="4589462"/>
          </a:xfrm>
          <a:blipFill dpi="0" rotWithShape="1">
            <a:blip r:embed="rId3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9F64-77C5-4D2E-BE65-4B68A803D41B}" type="slidenum">
              <a:rPr lang="en-US"/>
              <a:pPr/>
              <a:t>42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rgbClr val="EAF76D"/>
              </a:gs>
              <a:gs pos="100000">
                <a:srgbClr val="480048"/>
              </a:gs>
            </a:gsLst>
            <a:path path="shape">
              <a:fillToRect l="50000" t="50000" r="50000" b="50000"/>
            </a:path>
          </a:gradFill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>
                <a:solidFill>
                  <a:schemeClr val="tx1"/>
                </a:solidFill>
              </a:rPr>
              <a:t>CÁC TRẠNG THÁI CƠ BẢN CỦA TIẾN TRÌNH</a:t>
            </a:r>
            <a:r>
              <a:rPr lang="en-US" sz="4000" dirty="0"/>
              <a:t> 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8540750" cy="4876800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Đặc trưng các loại trạng thái,</a:t>
            </a:r>
          </a:p>
          <a:p>
            <a:r>
              <a:rPr lang="en-US"/>
              <a:t>Vấn đề cần giải quyết: 3 loại.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8" y="2022475"/>
            <a:ext cx="8247062" cy="3163888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B60C-7EBF-484A-A85B-A7F44FF064AB}" type="slidenum">
              <a:rPr lang="en-US"/>
              <a:pPr/>
              <a:t>43</a:t>
            </a:fld>
            <a:endParaRPr lang="en-US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52487"/>
          </a:xfrm>
        </p:spPr>
        <p:txBody>
          <a:bodyPr/>
          <a:lstStyle/>
          <a:p>
            <a:pPr algn="l"/>
            <a:r>
              <a:rPr lang="en-US" b="1" dirty="0" smtClean="0"/>
              <a:t>4</a:t>
            </a:r>
            <a:r>
              <a:rPr lang="en-US" b="1" dirty="0" smtClean="0">
                <a:solidFill>
                  <a:schemeClr val="tx1"/>
                </a:solidFill>
              </a:rPr>
              <a:t>.2 VẤN ĐỀ </a:t>
            </a:r>
            <a:r>
              <a:rPr lang="en-US" b="1" dirty="0" smtClean="0"/>
              <a:t>LẬP LỊCH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140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563688"/>
            <a:ext cx="8382000" cy="4635500"/>
          </a:xfr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301E-2183-440A-B805-59D8262AE7CE}" type="slidenum">
              <a:rPr lang="en-US"/>
              <a:pPr/>
              <a:t>44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23875"/>
          </a:xfrm>
        </p:spPr>
        <p:txBody>
          <a:bodyPr>
            <a:normAutofit fontScale="90000"/>
          </a:bodyPr>
          <a:lstStyle/>
          <a:p>
            <a:r>
              <a:rPr lang="en-US" sz="4000"/>
              <a:t>VẤN ĐỀ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540750" cy="44227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a) Liên quan tới dòng TT sẵn sàng: Cách tổ chức phục vụ dòng xếp hàng? </a:t>
            </a:r>
          </a:p>
        </p:txBody>
      </p:sp>
      <p:pic>
        <p:nvPicPr>
          <p:cNvPr id="215044" name="Picture 4" descr="Recycled 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6938" y="2754313"/>
            <a:ext cx="7350125" cy="38750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68A73-0BDE-487B-AB27-B5CF00051FD6}" type="slidenum">
              <a:rPr lang="en-US"/>
              <a:pPr/>
              <a:t>45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/>
              <a:t>VẤN ĐỀ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Trình tự phục vụ tác động lên thời gian chờ đợi trung bình t</a:t>
            </a:r>
            <a:r>
              <a:rPr lang="en-US" baseline="-25000"/>
              <a:t>w </a:t>
            </a:r>
            <a:r>
              <a:rPr lang="en-US"/>
              <a:t>: giả thiết – 3 TT :</a:t>
            </a:r>
          </a:p>
        </p:txBody>
      </p:sp>
      <p:pic>
        <p:nvPicPr>
          <p:cNvPr id="216068" name="Picture 4" descr="Recycled 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276600"/>
            <a:ext cx="3027363" cy="16764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  <p:pic>
        <p:nvPicPr>
          <p:cNvPr id="216069" name="Picture 5" descr="Bouque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2901950"/>
            <a:ext cx="5562600" cy="318135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61F1F-E3A5-46BE-8F17-8175A295044E}" type="slidenum">
              <a:rPr lang="en-US"/>
              <a:pPr/>
              <a:t>46</a:t>
            </a:fld>
            <a:endParaRPr lang="en-US"/>
          </a:p>
        </p:txBody>
      </p:sp>
      <p:pic>
        <p:nvPicPr>
          <p:cNvPr id="2170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0"/>
            <a:ext cx="7010400" cy="3768725"/>
          </a:xfrm>
          <a:prstGeom prst="rect">
            <a:avLst/>
          </a:prstGeom>
          <a:gradFill rotWithShape="0">
            <a:gsLst>
              <a:gs pos="0">
                <a:srgbClr val="0C0CEE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20725"/>
          </a:xfrm>
        </p:spPr>
        <p:txBody>
          <a:bodyPr>
            <a:normAutofit fontScale="90000"/>
          </a:bodyPr>
          <a:lstStyle/>
          <a:p>
            <a:r>
              <a:rPr lang="en-US"/>
              <a:t>VẤN ĐỀ</a:t>
            </a:r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651375" cy="5184775"/>
          </a:xfrm>
          <a:gradFill rotWithShape="1">
            <a:gsLst>
              <a:gs pos="0">
                <a:srgbClr val="75E5FB"/>
              </a:gs>
              <a:gs pos="100000">
                <a:srgbClr val="0C0CEE"/>
              </a:gs>
            </a:gsLst>
            <a:lin ang="5400000" scaled="1"/>
          </a:gradFill>
          <a:ln>
            <a:pattFill prst="diagBrick">
              <a:fgClr>
                <a:srgbClr val="000000"/>
              </a:fgClr>
              <a:bgClr>
                <a:srgbClr val="FFFFFF"/>
              </a:bgClr>
            </a:patt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FFFF00"/>
                </a:solidFill>
              </a:rPr>
              <a:t>Thời gian thực hiện tiến trình: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FFFF00"/>
                </a:solidFill>
              </a:rPr>
              <a:t>Không đẩy ra (Non-preemptive),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FFFF00"/>
                </a:solidFill>
              </a:rPr>
              <a:t>(Xử lý theo lô)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rgbClr val="FFFF00"/>
                </a:solidFill>
              </a:rPr>
              <a:t>Có đẩy ra (Preemptive)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FFFF00"/>
                </a:solidFill>
              </a:rPr>
              <a:t>(Phân chia thời gian)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>
                <a:solidFill>
                  <a:srgbClr val="FFFF00"/>
                </a:solidFill>
              </a:rPr>
              <a:t>Lượng tử thời gian: 0.03” </a:t>
            </a:r>
            <a:r>
              <a:rPr lang="en-US" b="1">
                <a:solidFill>
                  <a:srgbClr val="FFFF00"/>
                </a:solidFill>
                <a:sym typeface="Symbol" pitchFamily="18" charset="2"/>
              </a:rPr>
              <a:t> 0.2”.</a:t>
            </a:r>
            <a:r>
              <a:rPr lang="en-US" b="1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73185-60AA-45B7-992F-8EE6D6D70228}" type="slidenum">
              <a:rPr lang="en-US"/>
              <a:pPr/>
              <a:t>47</a:t>
            </a:fld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55637"/>
          </a:xfrm>
        </p:spPr>
        <p:txBody>
          <a:bodyPr>
            <a:normAutofit fontScale="90000"/>
          </a:bodyPr>
          <a:lstStyle/>
          <a:p>
            <a:r>
              <a:rPr lang="en-US"/>
              <a:t>VẤN ĐỀ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40750" cy="4803775"/>
          </a:xfrm>
        </p:spPr>
        <p:txBody>
          <a:bodyPr/>
          <a:lstStyle/>
          <a:p>
            <a:r>
              <a:rPr lang="en-US"/>
              <a:t>c) Thời điểm đưa TT chờ đợi trở lại sẵn sàng? Cơ chế </a:t>
            </a:r>
            <a:r>
              <a:rPr lang="en-US" i="1">
                <a:solidFill>
                  <a:srgbClr val="FFFF00"/>
                </a:solidFill>
              </a:rPr>
              <a:t>sự kiện</a:t>
            </a:r>
            <a:r>
              <a:rPr lang="en-US"/>
              <a:t> và </a:t>
            </a:r>
            <a:r>
              <a:rPr lang="en-US" i="1">
                <a:solidFill>
                  <a:srgbClr val="FFFF00"/>
                </a:solidFill>
              </a:rPr>
              <a:t>ngắt</a:t>
            </a:r>
            <a:r>
              <a:rPr lang="en-US"/>
              <a:t>.</a:t>
            </a:r>
          </a:p>
        </p:txBody>
      </p:sp>
      <p:pic>
        <p:nvPicPr>
          <p:cNvPr id="218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875" y="2895600"/>
            <a:ext cx="7350125" cy="3379788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0C0CEE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915E3-CEA7-4B3A-911D-9473D11D9F5D}" type="slidenum">
              <a:rPr lang="en-US"/>
              <a:pPr/>
              <a:t>48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7575"/>
          </a:xfrm>
          <a:noFill/>
        </p:spPr>
        <p:txBody>
          <a:bodyPr/>
          <a:lstStyle/>
          <a:p>
            <a:r>
              <a:rPr 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4.3 </a:t>
            </a:r>
            <a:r>
              <a:rPr 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 ĐIỀU ĐỘ THỰC HIỆN TT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</p:spPr>
        <p:txBody>
          <a:bodyPr/>
          <a:lstStyle/>
          <a:p>
            <a:r>
              <a:rPr lang="en-US" sz="3600"/>
              <a:t>TT </a:t>
            </a:r>
            <a:r>
              <a:rPr lang="en-US" sz="3600">
                <a:sym typeface="Symbol" pitchFamily="18" charset="2"/>
              </a:rPr>
              <a:t> th</a:t>
            </a:r>
            <a:r>
              <a:rPr lang="en-US">
                <a:sym typeface="Symbol" pitchFamily="18" charset="2"/>
              </a:rPr>
              <a:t>ứ tự ưu tiên phục vụ,</a:t>
            </a:r>
          </a:p>
          <a:p>
            <a:r>
              <a:rPr lang="en-US">
                <a:solidFill>
                  <a:srgbClr val="8B6A39"/>
                </a:solidFill>
                <a:sym typeface="Symbol" pitchFamily="18" charset="2"/>
              </a:rPr>
              <a:t>Yêu cầu:</a:t>
            </a:r>
          </a:p>
          <a:p>
            <a:pPr lvl="1"/>
            <a:r>
              <a:rPr lang="en-US" b="1" i="1">
                <a:solidFill>
                  <a:srgbClr val="8B6A39"/>
                </a:solidFill>
                <a:sym typeface="Symbol" pitchFamily="18" charset="2"/>
              </a:rPr>
              <a:t>t</a:t>
            </a:r>
            <a:r>
              <a:rPr lang="en-US" b="1" i="1" baseline="-25000">
                <a:solidFill>
                  <a:srgbClr val="8B6A39"/>
                </a:solidFill>
                <a:sym typeface="Symbol" pitchFamily="18" charset="2"/>
              </a:rPr>
              <a:t>w</a:t>
            </a:r>
            <a:r>
              <a:rPr lang="en-US">
                <a:solidFill>
                  <a:srgbClr val="8B6A39"/>
                </a:solidFill>
                <a:sym typeface="Symbol" pitchFamily="18" charset="2"/>
              </a:rPr>
              <a:t> </a:t>
            </a:r>
            <a:r>
              <a:rPr lang="en-US">
                <a:solidFill>
                  <a:srgbClr val="8B6A39"/>
                </a:solidFill>
                <a:sym typeface="Wingdings 3" pitchFamily="18" charset="2"/>
              </a:rPr>
              <a:t> min.</a:t>
            </a:r>
          </a:p>
          <a:p>
            <a:pPr lvl="1"/>
            <a:r>
              <a:rPr lang="en-US">
                <a:solidFill>
                  <a:srgbClr val="8B6A39"/>
                </a:solidFill>
                <a:sym typeface="Wingdings 3" pitchFamily="18" charset="2"/>
              </a:rPr>
              <a:t>TT kết thúc</a:t>
            </a:r>
            <a:r>
              <a:rPr lang="en-US">
                <a:sym typeface="Wingdings 3" pitchFamily="18" charset="2"/>
              </a:rPr>
              <a:t>.</a:t>
            </a:r>
          </a:p>
          <a:p>
            <a:r>
              <a:rPr lang="en-US">
                <a:sym typeface="Wingdings 3" pitchFamily="18" charset="2"/>
              </a:rPr>
              <a:t>Chế độ:</a:t>
            </a:r>
          </a:p>
          <a:p>
            <a:pPr lvl="1"/>
            <a:r>
              <a:rPr lang="en-US">
                <a:sym typeface="Wingdings 3" pitchFamily="18" charset="2"/>
              </a:rPr>
              <a:t>Một dòng xếp hàng,</a:t>
            </a:r>
          </a:p>
          <a:p>
            <a:pPr lvl="1"/>
            <a:r>
              <a:rPr lang="en-US">
                <a:sym typeface="Wingdings 3" pitchFamily="18" charset="2"/>
              </a:rPr>
              <a:t>Nhiều dòng xếp hàng.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E670-70D4-48BB-90FD-6BC0FAE41DBF}" type="slidenum">
              <a:rPr lang="en-US"/>
              <a:pPr/>
              <a:t>49</a:t>
            </a:fld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Chế độ một dòng xếp hàng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14422"/>
            <a:ext cx="8229600" cy="5126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a) FCFS (First come – First served</a:t>
            </a:r>
            <a:r>
              <a:rPr lang="en-US" dirty="0" smtClean="0"/>
              <a:t>):</a:t>
            </a:r>
          </a:p>
          <a:p>
            <a:pPr>
              <a:buNone/>
            </a:pPr>
            <a:r>
              <a:rPr lang="en-US" dirty="0" smtClean="0"/>
              <a:t>+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endParaRPr lang="en-US" dirty="0" smtClean="0"/>
          </a:p>
          <a:p>
            <a:pPr lvl="1"/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</a:t>
            </a:r>
          </a:p>
          <a:p>
            <a:pPr lvl="1"/>
            <a:r>
              <a:rPr lang="en-US" dirty="0">
                <a:sym typeface="Symbol" pitchFamily="18" charset="2"/>
              </a:rPr>
              <a:t> TT </a:t>
            </a:r>
            <a:r>
              <a:rPr lang="en-US" dirty="0" err="1">
                <a:sym typeface="Symbol" pitchFamily="18" charset="2"/>
              </a:rPr>
              <a:t>kết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thúc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được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/>
            <a:r>
              <a:rPr lang="en-US" dirty="0" err="1">
                <a:sym typeface="Symbol" pitchFamily="18" charset="2"/>
              </a:rPr>
              <a:t>Không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cần</a:t>
            </a:r>
            <a:r>
              <a:rPr lang="en-US" dirty="0">
                <a:sym typeface="Symbol" pitchFamily="18" charset="2"/>
              </a:rPr>
              <a:t> input </a:t>
            </a:r>
            <a:r>
              <a:rPr lang="en-US" dirty="0" err="1">
                <a:sym typeface="Symbol" pitchFamily="18" charset="2"/>
              </a:rPr>
              <a:t>bổ</a:t>
            </a:r>
            <a:r>
              <a:rPr lang="en-US" dirty="0">
                <a:sym typeface="Symbol" pitchFamily="18" charset="2"/>
              </a:rPr>
              <a:t> sung,</a:t>
            </a:r>
          </a:p>
          <a:p>
            <a:pPr lvl="1"/>
            <a:r>
              <a:rPr lang="en-US" dirty="0" err="1">
                <a:sym typeface="Symbol" pitchFamily="18" charset="2"/>
              </a:rPr>
              <a:t>Tw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 err="1">
                <a:sym typeface="Symbol" pitchFamily="18" charset="2"/>
              </a:rPr>
              <a:t>lớn</a:t>
            </a:r>
            <a:r>
              <a:rPr lang="en-US" dirty="0">
                <a:sym typeface="Symbol" pitchFamily="18" charset="2"/>
              </a:rPr>
              <a:t>,</a:t>
            </a:r>
          </a:p>
          <a:p>
            <a:pPr lvl="1"/>
            <a:r>
              <a:rPr lang="en-US" dirty="0">
                <a:sym typeface="Symbol" pitchFamily="18" charset="2"/>
              </a:rPr>
              <a:t>Non-</a:t>
            </a:r>
            <a:r>
              <a:rPr lang="en-US" dirty="0" err="1">
                <a:sym typeface="Symbol" pitchFamily="18" charset="2"/>
              </a:rPr>
              <a:t>Preemtipve</a:t>
            </a:r>
            <a:r>
              <a:rPr lang="en-US" dirty="0">
                <a:sym typeface="Symbol" pitchFamily="18" charset="2"/>
              </a:rPr>
              <a:t>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5BA9-BAA1-4A63-BFE2-7D80BEC12BE8}" type="slidenum">
              <a:rPr lang="en-US"/>
              <a:pPr/>
              <a:t>5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chemeClr val="tx1"/>
                </a:solidFill>
              </a:rPr>
              <a:t>1.3 </a:t>
            </a:r>
            <a:r>
              <a:rPr lang="en-US" sz="4000" dirty="0">
                <a:solidFill>
                  <a:schemeClr val="tx1"/>
                </a:solidFill>
              </a:rPr>
              <a:t>- BIỂU DIỄN TIẾN TRÌNH SONG </a:t>
            </a:r>
            <a:r>
              <a:rPr lang="en-US" sz="4000" dirty="0" err="1">
                <a:solidFill>
                  <a:schemeClr val="tx1"/>
                </a:solidFill>
              </a:rPr>
              <a:t>SONG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Giả thiết: S1, S2, . . ., Sn – các công việc thực hiện song song (Trên 1 hoặc nhiều máy).</a:t>
            </a:r>
          </a:p>
        </p:txBody>
      </p:sp>
      <p:pic>
        <p:nvPicPr>
          <p:cNvPr id="172036" name="Picture 4" descr="Parch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581400"/>
            <a:ext cx="5791200" cy="298767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AEC-BA46-4007-A312-EA419DBC18CC}" type="slidenum">
              <a:rPr lang="en-US"/>
              <a:pPr/>
              <a:t>50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Chế độ một dòng xếp hàng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b) SJN (Shortest Job – Next):</a:t>
            </a:r>
          </a:p>
          <a:p>
            <a:pPr lvl="1"/>
            <a:r>
              <a:rPr lang="en-US"/>
              <a:t>Thời gian thực hiện ít </a:t>
            </a:r>
            <a:r>
              <a:rPr lang="en-US">
                <a:sym typeface="Wingdings 3" pitchFamily="18" charset="2"/>
              </a:rPr>
              <a:t> ưu tiên cao,</a:t>
            </a:r>
          </a:p>
          <a:p>
            <a:pPr lvl="1"/>
            <a:r>
              <a:rPr lang="en-US">
                <a:sym typeface="Wingdings 3" pitchFamily="18" charset="2"/>
              </a:rPr>
              <a:t>T</a:t>
            </a:r>
            <a:r>
              <a:rPr lang="en-US" baseline="-25000">
                <a:sym typeface="Wingdings 3" pitchFamily="18" charset="2"/>
              </a:rPr>
              <a:t>w</a:t>
            </a:r>
            <a:r>
              <a:rPr lang="en-US">
                <a:sym typeface="Wingdings 3" pitchFamily="18" charset="2"/>
              </a:rPr>
              <a:t> giảm,</a:t>
            </a:r>
          </a:p>
          <a:p>
            <a:pPr lvl="1"/>
            <a:r>
              <a:rPr lang="en-US">
                <a:sym typeface="Wingdings 3" pitchFamily="18" charset="2"/>
              </a:rPr>
              <a:t>TT dài có nguy cơ không kết thúc được,</a:t>
            </a:r>
          </a:p>
          <a:p>
            <a:pPr lvl="1"/>
            <a:r>
              <a:rPr lang="en-US">
                <a:sym typeface="Wingdings 3" pitchFamily="18" charset="2"/>
              </a:rPr>
              <a:t>Khó dự báo thời điểm phục vụ TT,</a:t>
            </a:r>
          </a:p>
          <a:p>
            <a:pPr lvl="1"/>
            <a:r>
              <a:rPr lang="en-US">
                <a:sym typeface="Wingdings 3" pitchFamily="18" charset="2"/>
              </a:rPr>
              <a:t>Non-Preemtipve,</a:t>
            </a:r>
          </a:p>
          <a:p>
            <a:pPr lvl="1"/>
            <a:r>
              <a:rPr lang="en-US">
                <a:sym typeface="Wingdings 3" pitchFamily="18" charset="2"/>
              </a:rPr>
              <a:t>Input: Thời gian thực hiện TT.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4FA85-4B4D-4DBA-9AD0-85731BFC5859}" type="slidenum">
              <a:rPr lang="en-US"/>
              <a:pPr/>
              <a:t>51</a:t>
            </a:fld>
            <a:endParaRPr 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Chế độ một dòng xếp hàng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c) SRT (Shortest Remaining Time):</a:t>
            </a:r>
          </a:p>
          <a:p>
            <a:pPr lvl="1"/>
            <a:r>
              <a:rPr lang="en-US" sz="2400"/>
              <a:t>Thứ tự ưu tiên phục vụ: xác định theo lượng thời gian còn lại cần thiết để kết thúc TT,</a:t>
            </a:r>
          </a:p>
          <a:p>
            <a:pPr lvl="1"/>
            <a:r>
              <a:rPr lang="en-US" sz="2400"/>
              <a:t>t</a:t>
            </a:r>
            <a:r>
              <a:rPr lang="en-US" sz="2400" baseline="-25000"/>
              <a:t>w</a:t>
            </a:r>
            <a:r>
              <a:rPr lang="en-US" sz="2400"/>
              <a:t> giảm mạnh,</a:t>
            </a:r>
          </a:p>
          <a:p>
            <a:pPr lvl="1"/>
            <a:r>
              <a:rPr lang="en-US" sz="2400"/>
              <a:t>Các đặc trưng khác: tương tự như SJN,</a:t>
            </a:r>
          </a:p>
          <a:p>
            <a:pPr lvl="1"/>
            <a:r>
              <a:rPr lang="en-US" sz="2400"/>
              <a:t>TT dài càng có nguy cơ không kết thúc được!</a:t>
            </a:r>
          </a:p>
          <a:p>
            <a:endParaRPr lang="en-US" sz="2800"/>
          </a:p>
          <a:p>
            <a:r>
              <a:rPr lang="en-US" sz="2800"/>
              <a:t>Ở các chế độ Non-Preemtipve: cần có </a:t>
            </a:r>
            <a:r>
              <a:rPr lang="en-US" sz="2800" b="1">
                <a:solidFill>
                  <a:srgbClr val="FFFF00"/>
                </a:solidFill>
              </a:rPr>
              <a:t>t</a:t>
            </a:r>
            <a:r>
              <a:rPr lang="en-US" sz="2800" b="1" baseline="-25000">
                <a:solidFill>
                  <a:srgbClr val="FFFF00"/>
                </a:solidFill>
              </a:rPr>
              <a:t>lim</a:t>
            </a:r>
            <a:r>
              <a:rPr lang="en-US" sz="2800"/>
              <a:t> </a:t>
            </a:r>
            <a:r>
              <a:rPr lang="en-US" sz="2800">
                <a:sym typeface="Wingdings 3" pitchFamily="18" charset="2"/>
              </a:rPr>
              <a:t> huỹ TT hoặc đưa về thứ tự ưu tiên thấp nhất.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E31EB-C312-438E-BA03-F8A34788BA52}" type="slidenum">
              <a:rPr lang="en-US"/>
              <a:pPr/>
              <a:t>52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Chế độ một dòng xếp hàng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676400"/>
            <a:ext cx="3813175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d) RR (Round Robin):</a:t>
            </a:r>
          </a:p>
          <a:p>
            <a:pPr lvl="1">
              <a:lnSpc>
                <a:spcPct val="90000"/>
              </a:lnSpc>
            </a:pPr>
            <a:r>
              <a:rPr lang="en-US"/>
              <a:t>Preemtipve,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 TT - kết thúc đươc,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Khả năng đối thoại với TT,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Ưu tiên thích đáng với TT dài: phân lớp phục vụ với </a:t>
            </a:r>
            <a:r>
              <a:rPr lang="en-US" b="1" i="1">
                <a:solidFill>
                  <a:srgbClr val="FFFF00"/>
                </a:solidFill>
                <a:sym typeface="Symbol" pitchFamily="18" charset="2"/>
              </a:rPr>
              <a:t>t</a:t>
            </a:r>
            <a:r>
              <a:rPr lang="en-US">
                <a:sym typeface="Symbol" pitchFamily="18" charset="2"/>
              </a:rPr>
              <a:t> lớn hơn.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223236" name="Picture 4" descr="Bouqu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4988" y="2157413"/>
            <a:ext cx="4799012" cy="39385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EE9FC-0664-4373-B9F5-7ED81EDC0BCB}" type="slidenum">
              <a:rPr lang="en-US"/>
              <a:pPr/>
              <a:t>53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noFill/>
        </p:spPr>
        <p:txBody>
          <a:bodyPr/>
          <a:lstStyle/>
          <a:p>
            <a:r>
              <a:rPr lang="en-US" b="1" dirty="0" err="1">
                <a:solidFill>
                  <a:schemeClr val="tx2"/>
                </a:solidFill>
              </a:rPr>
              <a:t>Chế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độ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nhiều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dòng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xếp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hàng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242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700213"/>
            <a:ext cx="8229600" cy="4914900"/>
          </a:xfrm>
          <a:gradFill rotWithShape="1">
            <a:gsLst>
              <a:gs pos="0">
                <a:schemeClr val="tx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CDC05-3D2B-4697-96E1-F77CA6494834}" type="slidenum">
              <a:rPr lang="en-US"/>
              <a:pPr/>
              <a:t>54</a:t>
            </a:fld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gradFill rotWithShape="1">
            <a:gsLst>
              <a:gs pos="0">
                <a:srgbClr val="F3F686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b="1" dirty="0" smtClean="0"/>
              <a:t>$5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- GỌI TIẾN TRÌNH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95400"/>
            <a:ext cx="8540750" cy="5181600"/>
          </a:xfrm>
        </p:spPr>
        <p:txBody>
          <a:bodyPr/>
          <a:lstStyle/>
          <a:p>
            <a:r>
              <a:rPr lang="en-US" sz="2800"/>
              <a:t>TT có thể cạnh tranh hoặc tương tác với nhau,</a:t>
            </a:r>
          </a:p>
          <a:p>
            <a:r>
              <a:rPr lang="en-US" sz="2800"/>
              <a:t>Mối quan hệ tương tác: tuần tự hoặc song song,</a:t>
            </a:r>
          </a:p>
          <a:p>
            <a:r>
              <a:rPr lang="en-US" sz="2800"/>
              <a:t>Xác lập quan hệ:</a:t>
            </a:r>
          </a:p>
          <a:p>
            <a:pPr lvl="1"/>
            <a:r>
              <a:rPr lang="en-US" sz="2400"/>
              <a:t>Lời gọi,</a:t>
            </a:r>
          </a:p>
          <a:p>
            <a:pPr lvl="1"/>
            <a:r>
              <a:rPr lang="en-US" sz="2400"/>
              <a:t>Cơ chế xử lý sự kiện (Sẽ xét ở chương sau),</a:t>
            </a:r>
          </a:p>
          <a:p>
            <a:r>
              <a:rPr lang="en-US" sz="2800"/>
              <a:t>Các cách gọi:</a:t>
            </a:r>
          </a:p>
          <a:p>
            <a:pPr lvl="1"/>
            <a:r>
              <a:rPr lang="en-US" sz="2400"/>
              <a:t>Trong phạm vi một hệ thống,</a:t>
            </a:r>
          </a:p>
          <a:p>
            <a:pPr lvl="1"/>
            <a:r>
              <a:rPr lang="en-US" sz="2400"/>
              <a:t>Giữa các hệ thống:</a:t>
            </a:r>
          </a:p>
          <a:p>
            <a:pPr lvl="2"/>
            <a:r>
              <a:rPr lang="en-US" sz="2000"/>
              <a:t>RI (Remote Invocation),</a:t>
            </a:r>
          </a:p>
          <a:p>
            <a:pPr lvl="2"/>
            <a:r>
              <a:rPr lang="en-US" sz="2000"/>
              <a:t>RPC (Remote Procedure Call),</a:t>
            </a:r>
          </a:p>
          <a:p>
            <a:pPr lvl="1"/>
            <a:r>
              <a:rPr lang="en-US" sz="2400"/>
              <a:t>Lý thuyết chung: RMI (Remote Methods Invocation)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0B7-5B1F-47BE-9121-21550EADEE35}" type="slidenum">
              <a:rPr lang="en-US"/>
              <a:pPr/>
              <a:t>55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gradFill rotWithShape="1">
            <a:gsLst>
              <a:gs pos="0">
                <a:srgbClr val="F3F686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/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GỌI TIẾN TRÌNH</a:t>
            </a:r>
          </a:p>
        </p:txBody>
      </p:sp>
      <p:sp>
        <p:nvSpPr>
          <p:cNvPr id="208899" name="Rectangle 3" descr="Dotted diamond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4727575"/>
          </a:xfrm>
          <a:pattFill prst="dotDmnd">
            <a:fgClr>
              <a:srgbClr val="660066"/>
            </a:fgClr>
            <a:bgClr>
              <a:srgbClr val="A2F4CF"/>
            </a:bgClr>
          </a:pattFill>
          <a:ln/>
        </p:spPr>
        <p:txBody>
          <a:bodyPr/>
          <a:lstStyle/>
          <a:p>
            <a:r>
              <a:rPr lang="en-US">
                <a:solidFill>
                  <a:srgbClr val="480048"/>
                </a:solidFill>
              </a:rPr>
              <a:t>Sơ đồ gọi: 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Không đối xứng,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Đối xứng.</a:t>
            </a:r>
          </a:p>
          <a:p>
            <a:r>
              <a:rPr lang="en-US">
                <a:solidFill>
                  <a:srgbClr val="480048"/>
                </a:solidFill>
              </a:rPr>
              <a:t>Kỹ thuật truyền tham số: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Theo giá trị,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Theo địa chỉ,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CR (Call by Copy/Restore).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AFC-349A-49DE-A990-D49EFC9095E4}" type="slidenum">
              <a:rPr lang="en-US"/>
              <a:pPr/>
              <a:t>56</a:t>
            </a:fld>
            <a:endParaRPr lang="en-US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85812"/>
          </a:xfrm>
          <a:gradFill rotWithShape="1">
            <a:gsLst>
              <a:gs pos="0">
                <a:srgbClr val="F3F686"/>
              </a:gs>
              <a:gs pos="100000">
                <a:srgbClr val="660066"/>
              </a:gs>
            </a:gsLst>
            <a:path path="shape">
              <a:fillToRect l="50000" t="50000" r="50000" b="50000"/>
            </a:path>
          </a:gradFill>
          <a:ln/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GỌI TIẾN TRÌNH</a:t>
            </a:r>
          </a:p>
        </p:txBody>
      </p:sp>
      <p:sp>
        <p:nvSpPr>
          <p:cNvPr id="209923" name="Rectangle 3" descr="Dotted diamond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40750" cy="4651375"/>
          </a:xfrm>
          <a:pattFill prst="dotDmnd">
            <a:fgClr>
              <a:srgbClr val="660066"/>
            </a:fgClr>
            <a:bgClr>
              <a:srgbClr val="A2F4CF"/>
            </a:bgClr>
          </a:pattFill>
        </p:spPr>
        <p:txBody>
          <a:bodyPr/>
          <a:lstStyle/>
          <a:p>
            <a:r>
              <a:rPr lang="en-US">
                <a:solidFill>
                  <a:srgbClr val="480048"/>
                </a:solidFill>
              </a:rPr>
              <a:t>Thông tin tối thiểu để lưu và khôi phục TT: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Nội dung các thanh ghi,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Địa chỉ lệnh,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Vùng bộ nhớ RAM liên quan,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Vùng bộ nhớ phục vụ của hệ thống,</a:t>
            </a:r>
          </a:p>
          <a:p>
            <a:pPr lvl="1"/>
            <a:r>
              <a:rPr lang="en-US">
                <a:solidFill>
                  <a:srgbClr val="480048"/>
                </a:solidFill>
              </a:rPr>
              <a:t>Các sự kiện chưa xử lý.</a:t>
            </a:r>
          </a:p>
          <a:p>
            <a:r>
              <a:rPr lang="en-US">
                <a:solidFill>
                  <a:srgbClr val="480048"/>
                </a:solidFill>
              </a:rPr>
              <a:t>Phân biệt sơ đồ gọi đối xứng và đệ quy.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B0ED3-7997-4E23-A782-7977F18FAD95}" type="slidenum">
              <a:rPr lang="en-US"/>
              <a:pPr/>
              <a:t>57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</p:spPr>
        <p:txBody>
          <a:bodyPr/>
          <a:lstStyle/>
          <a:p>
            <a:r>
              <a:rPr lang="en-US" b="1" dirty="0" smtClean="0">
                <a:solidFill>
                  <a:srgbClr val="F743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$6 </a:t>
            </a:r>
            <a:r>
              <a:rPr lang="en-US" b="1" dirty="0">
                <a:solidFill>
                  <a:srgbClr val="F743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NGẮT </a:t>
            </a:r>
            <a:r>
              <a:rPr lang="en-US" b="1" dirty="0" err="1">
                <a:solidFill>
                  <a:srgbClr val="F743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và</a:t>
            </a:r>
            <a:r>
              <a:rPr lang="en-US" b="1" dirty="0">
                <a:solidFill>
                  <a:srgbClr val="F7433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XỬ LÝ NGẮT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702175" cy="4530725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6.1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(Interrupt):</a:t>
            </a: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i="1" dirty="0" err="1">
                <a:solidFill>
                  <a:srgbClr val="E3F682"/>
                </a:solidFill>
              </a:rPr>
              <a:t>Sự</a:t>
            </a:r>
            <a:r>
              <a:rPr lang="en-US" i="1" dirty="0">
                <a:solidFill>
                  <a:srgbClr val="E3F682"/>
                </a:solidFill>
              </a:rPr>
              <a:t> </a:t>
            </a:r>
            <a:r>
              <a:rPr lang="en-US" i="1" dirty="0" err="1">
                <a:solidFill>
                  <a:srgbClr val="E3F682"/>
                </a:solidFill>
              </a:rPr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>
                <a:solidFill>
                  <a:srgbClr val="E3F682"/>
                </a:solidFill>
              </a:rPr>
              <a:t>Ngắt</a:t>
            </a:r>
            <a:r>
              <a:rPr lang="en-US" dirty="0"/>
              <a:t>: </a:t>
            </a:r>
            <a:r>
              <a:rPr lang="en-US" dirty="0" err="1"/>
              <a:t>từ</a:t>
            </a:r>
            <a:r>
              <a:rPr lang="en-US" dirty="0"/>
              <a:t> MT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III,</a:t>
            </a:r>
          </a:p>
          <a:p>
            <a:pPr lvl="1"/>
            <a:r>
              <a:rPr lang="en-US" dirty="0"/>
              <a:t>IBM 360/370 – 7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IBM PC – 256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.</a:t>
            </a:r>
          </a:p>
        </p:txBody>
      </p:sp>
      <p:pic>
        <p:nvPicPr>
          <p:cNvPr id="225284" name="Picture 4" descr="Pink tissue pap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133600"/>
            <a:ext cx="3886200" cy="35052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CAD2-CDF6-4B65-B7EF-9C9E01DA59C7}" type="slidenum">
              <a:rPr lang="en-US"/>
              <a:pPr/>
              <a:t>58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2387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6.2 PHÂN </a:t>
            </a:r>
            <a:r>
              <a:rPr lang="en-US" sz="3200" b="1" dirty="0"/>
              <a:t>LOẠI NGẮT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4075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Ngắt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ngắt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 lvl="1">
              <a:lnSpc>
                <a:spcPct val="80000"/>
              </a:lnSpc>
            </a:pP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: /0, </a:t>
            </a:r>
            <a:r>
              <a:rPr lang="en-US" sz="2400" dirty="0" err="1"/>
              <a:t>tràn</a:t>
            </a:r>
            <a:r>
              <a:rPr lang="en-US" sz="2400" dirty="0"/>
              <a:t> ô, . . . 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Ngắt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: I/O </a:t>
            </a:r>
            <a:r>
              <a:rPr lang="en-US" sz="2400" dirty="0" err="1"/>
              <a:t>Int</a:t>
            </a:r>
            <a:r>
              <a:rPr lang="en-US" sz="2400" dirty="0"/>
              <a:t>, Timer, . . 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Ngắt</a:t>
            </a:r>
            <a:r>
              <a:rPr lang="en-US" sz="2800" dirty="0"/>
              <a:t> </a:t>
            </a:r>
            <a:r>
              <a:rPr lang="en-US" sz="2800" dirty="0" err="1"/>
              <a:t>chắn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chắn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Chắn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: i/o </a:t>
            </a:r>
            <a:r>
              <a:rPr lang="en-US" sz="2400" dirty="0" err="1"/>
              <a:t>Int</a:t>
            </a:r>
            <a:r>
              <a:rPr lang="en-US" sz="2400" dirty="0"/>
              <a:t>,</a:t>
            </a:r>
          </a:p>
          <a:p>
            <a:pPr lvl="1">
              <a:lnSpc>
                <a:spcPct val="80000"/>
              </a:lnSpc>
            </a:pP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chắc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: Timer Int.</a:t>
            </a:r>
          </a:p>
          <a:p>
            <a:pPr>
              <a:lnSpc>
                <a:spcPct val="80000"/>
              </a:lnSpc>
            </a:pPr>
            <a:r>
              <a:rPr lang="en-US" sz="2800" dirty="0" err="1"/>
              <a:t>Ngắt</a:t>
            </a:r>
            <a:r>
              <a:rPr lang="en-US" sz="2800" dirty="0"/>
              <a:t> </a:t>
            </a:r>
            <a:r>
              <a:rPr lang="en-US" sz="2800" dirty="0" err="1"/>
              <a:t>cứng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ngắt</a:t>
            </a:r>
            <a:r>
              <a:rPr lang="en-US" sz="2800" dirty="0"/>
              <a:t> </a:t>
            </a:r>
            <a:r>
              <a:rPr lang="en-US" sz="2800" dirty="0" err="1"/>
              <a:t>mềm</a:t>
            </a:r>
            <a:r>
              <a:rPr lang="en-US" sz="2800" dirty="0"/>
              <a:t>.</a:t>
            </a:r>
          </a:p>
        </p:txBody>
      </p:sp>
      <p:pic>
        <p:nvPicPr>
          <p:cNvPr id="226308" name="Picture 4" descr="Canv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7525" y="1890713"/>
            <a:ext cx="6899275" cy="222408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D8F6-9F2B-42B1-B8AB-90375C568BC1}" type="slidenum">
              <a:rPr lang="en-US"/>
              <a:pPr/>
              <a:t>59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55637"/>
          </a:xfrm>
          <a:noFill/>
        </p:spPr>
        <p:txBody>
          <a:bodyPr/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6.3 XỬ </a:t>
            </a:r>
            <a:r>
              <a:rPr lang="en-US" sz="36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LÝ NGẮT</a:t>
            </a:r>
          </a:p>
        </p:txBody>
      </p:sp>
      <p:pic>
        <p:nvPicPr>
          <p:cNvPr id="227331" name="Picture 3" descr="Newsprint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2275" y="1341438"/>
            <a:ext cx="8188325" cy="5248275"/>
          </a:xfrm>
          <a:blipFill dpi="0" rotWithShape="1">
            <a:blip r:embed="rId3"/>
            <a:srcRect/>
            <a:tile tx="0" ty="0" sx="100000" sy="100000" flip="none" algn="tl"/>
          </a:blipFill>
          <a:ln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D6C4F-9635-4B85-85EB-B17B394FB5AB}" type="slidenum">
              <a:rPr lang="en-US"/>
              <a:pPr/>
              <a:t>6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762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BIỂU DIỄN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143000"/>
            <a:ext cx="8540750" cy="4956175"/>
          </a:xfrm>
        </p:spPr>
        <p:txBody>
          <a:bodyPr/>
          <a:lstStyle/>
          <a:p>
            <a:r>
              <a:rPr lang="en-US"/>
              <a:t>2 cách mô tả phổ biến:</a:t>
            </a:r>
          </a:p>
          <a:p>
            <a:pPr lvl="1">
              <a:buFontTx/>
              <a:buNone/>
            </a:pPr>
            <a:r>
              <a:rPr lang="en-US" b="1">
                <a:solidFill>
                  <a:schemeClr val="hlink"/>
                </a:solidFill>
              </a:rPr>
              <a:t>PARBEGIN</a:t>
            </a:r>
            <a:r>
              <a:rPr lang="en-US" b="1"/>
              <a:t>			</a:t>
            </a:r>
            <a:r>
              <a:rPr lang="en-US" b="1">
                <a:solidFill>
                  <a:schemeClr val="hlink"/>
                </a:solidFill>
              </a:rPr>
              <a:t>COBEGIN</a:t>
            </a:r>
          </a:p>
          <a:p>
            <a:pPr lvl="1">
              <a:buFontTx/>
              <a:buNone/>
            </a:pPr>
            <a:r>
              <a:rPr lang="en-US"/>
              <a:t>	</a:t>
            </a:r>
            <a:r>
              <a:rPr lang="en-US" b="1"/>
              <a:t>S</a:t>
            </a:r>
            <a:r>
              <a:rPr lang="en-US" b="1" baseline="-25000"/>
              <a:t>1 </a:t>
            </a:r>
            <a:r>
              <a:rPr lang="en-US" b="1"/>
              <a:t>;				     S</a:t>
            </a:r>
            <a:r>
              <a:rPr lang="en-US" b="1" baseline="-25000"/>
              <a:t>1 </a:t>
            </a:r>
            <a:r>
              <a:rPr lang="en-US" b="1"/>
              <a:t>;</a:t>
            </a:r>
          </a:p>
          <a:p>
            <a:pPr lvl="1">
              <a:buFontTx/>
              <a:buNone/>
            </a:pPr>
            <a:r>
              <a:rPr lang="en-US" b="1"/>
              <a:t>	S</a:t>
            </a:r>
            <a:r>
              <a:rPr lang="en-US" b="1" baseline="-25000"/>
              <a:t>2</a:t>
            </a:r>
            <a:r>
              <a:rPr lang="en-US" b="1"/>
              <a:t>; 				     S</a:t>
            </a:r>
            <a:r>
              <a:rPr lang="en-US" b="1" baseline="-25000"/>
              <a:t>2</a:t>
            </a:r>
            <a:r>
              <a:rPr lang="en-US" b="1"/>
              <a:t>;</a:t>
            </a:r>
            <a:r>
              <a:rPr lang="en-US" baseline="-25000"/>
              <a:t> </a:t>
            </a:r>
          </a:p>
          <a:p>
            <a:pPr lvl="1">
              <a:buFontTx/>
              <a:buNone/>
            </a:pPr>
            <a:r>
              <a:rPr lang="en-US"/>
              <a:t>. . . . . . .                              . . . . . . .</a:t>
            </a:r>
          </a:p>
          <a:p>
            <a:pPr lvl="1">
              <a:buFontTx/>
              <a:buNone/>
            </a:pPr>
            <a:r>
              <a:rPr lang="en-US"/>
              <a:t>	</a:t>
            </a:r>
            <a:r>
              <a:rPr lang="en-US" b="1"/>
              <a:t>S</a:t>
            </a:r>
            <a:r>
              <a:rPr lang="en-US" b="1" baseline="-25000"/>
              <a:t>n   				       </a:t>
            </a:r>
            <a:r>
              <a:rPr lang="en-US" b="1"/>
              <a:t>S</a:t>
            </a:r>
            <a:r>
              <a:rPr lang="en-US" b="1" baseline="-25000"/>
              <a:t>n</a:t>
            </a:r>
          </a:p>
          <a:p>
            <a:pPr lvl="1">
              <a:buFontTx/>
              <a:buNone/>
            </a:pPr>
            <a:r>
              <a:rPr lang="en-US" b="1">
                <a:solidFill>
                  <a:schemeClr val="hlink"/>
                </a:solidFill>
              </a:rPr>
              <a:t>PAREND;</a:t>
            </a:r>
            <a:r>
              <a:rPr lang="en-US" b="1"/>
              <a:t>			</a:t>
            </a:r>
            <a:r>
              <a:rPr lang="en-US" b="1">
                <a:solidFill>
                  <a:schemeClr val="hlink"/>
                </a:solidFill>
              </a:rPr>
              <a:t>COEND;</a:t>
            </a:r>
          </a:p>
          <a:p>
            <a:pPr lvl="1">
              <a:buFontTx/>
              <a:buNone/>
            </a:pPr>
            <a:r>
              <a:rPr lang="en-US" sz="3200"/>
              <a:t>Các công việc S</a:t>
            </a:r>
            <a:r>
              <a:rPr lang="en-US" sz="3200" baseline="-25000"/>
              <a:t>i</a:t>
            </a:r>
            <a:r>
              <a:rPr lang="en-US" sz="3200"/>
              <a:t> được mô tả chính xác bằng một ngôn ngữ lập trình cụ thể.</a:t>
            </a:r>
          </a:p>
          <a:p>
            <a:pPr lvl="1">
              <a:buFontTx/>
              <a:buNone/>
            </a:pPr>
            <a:endParaRPr lang="en-US" b="1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F1219-6A63-4421-ADD4-6575104A213E}" type="slidenum">
              <a:rPr lang="en-US"/>
              <a:pPr/>
              <a:t>60</a:t>
            </a:fld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20725"/>
          </a:xfrm>
          <a:noFill/>
          <a:ln/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CT con </a:t>
            </a:r>
            <a:r>
              <a:rPr lang="en-US" sz="4000" b="1" dirty="0" err="1">
                <a:solidFill>
                  <a:schemeClr val="tx1"/>
                </a:solidFill>
              </a:rPr>
              <a:t>và</a:t>
            </a:r>
            <a:r>
              <a:rPr lang="en-US" sz="4000" b="1" dirty="0">
                <a:solidFill>
                  <a:schemeClr val="tx1"/>
                </a:solidFill>
              </a:rPr>
              <a:t> CT </a:t>
            </a:r>
            <a:r>
              <a:rPr lang="en-US" sz="4000" b="1" dirty="0" err="1">
                <a:solidFill>
                  <a:schemeClr val="tx1"/>
                </a:solidFill>
              </a:rPr>
              <a:t>xử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lý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ngắt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228355" name="Picture 3" descr="Parch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82738"/>
            <a:ext cx="8763000" cy="4360862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DFA2-D26C-452C-B738-E1B4CC994B7F}" type="slidenum">
              <a:rPr lang="en-US"/>
              <a:pPr/>
              <a:t>61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6.4 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Xử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lý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ngắt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trong</a:t>
            </a: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IBM PC</a:t>
            </a:r>
          </a:p>
        </p:txBody>
      </p:sp>
      <p:sp>
        <p:nvSpPr>
          <p:cNvPr id="229379" name="Rectangle 3" descr="40%"/>
          <p:cNvSpPr>
            <a:spLocks noGrp="1" noChangeArrowheads="1"/>
          </p:cNvSpPr>
          <p:nvPr>
            <p:ph type="body" idx="1"/>
          </p:nvPr>
        </p:nvSpPr>
        <p:spPr>
          <a:xfrm>
            <a:off x="152400" y="1676400"/>
            <a:ext cx="8842375" cy="4724400"/>
          </a:xfrm>
          <a:pattFill prst="pct40">
            <a:fgClr>
              <a:srgbClr val="75E5FB"/>
            </a:fgClr>
            <a:bgClr>
              <a:srgbClr val="000000"/>
            </a:bgClr>
          </a:pattFill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</a:rPr>
              <a:t>Ngắt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 Pointer (4 bytes),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Véc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tơ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ngắt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= {Pointers}  (1 KB),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Khối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bộ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nhớ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xử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lý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ngắt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,</a:t>
            </a:r>
          </a:p>
          <a:p>
            <a:pPr>
              <a:lnSpc>
                <a:spcPct val="90000"/>
              </a:lnSpc>
            </a:pP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Nét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đặc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biệt</a:t>
            </a:r>
            <a:r>
              <a:rPr lang="en-US" sz="28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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ngắt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| Pointer 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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Bảng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tham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(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Int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11, 1E, 41, . . .),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Ngắt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KT CT – 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Int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20,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Ngắt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thường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trú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CT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Int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27,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Ngắt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R/W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đĩa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theo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địa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chỉ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tuyệt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đối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–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Int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25, 26,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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ngắt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tương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ứng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với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việc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bấm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phím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(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Int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05, 1B),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Ngăt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OS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mô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phỏng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xử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lý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các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sự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kiện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(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Int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21),</a:t>
            </a:r>
          </a:p>
          <a:p>
            <a:pPr lvl="1">
              <a:lnSpc>
                <a:spcPct val="90000"/>
              </a:lnSpc>
            </a:pP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Một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số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sự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kiện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: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dành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cho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user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tạo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ngắt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mềm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Symbol" pitchFamily="18" charset="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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Lập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trình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hướng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sự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</a:t>
            </a:r>
            <a:r>
              <a:rPr lang="en-US" sz="2400" dirty="0" err="1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kiện</a:t>
            </a:r>
            <a:r>
              <a:rPr lang="en-US" sz="2400" dirty="0">
                <a:effectLst>
                  <a:outerShdw blurRad="38100" dist="38100" dir="2700000" algn="tl">
                    <a:srgbClr val="666A5C"/>
                  </a:outerShdw>
                </a:effectLst>
                <a:sym typeface="Wingdings 3" pitchFamily="18" charset="2"/>
              </a:rPr>
              <a:t> (EOP).</a:t>
            </a:r>
          </a:p>
          <a:p>
            <a:pPr>
              <a:lnSpc>
                <a:spcPct val="90000"/>
              </a:lnSpc>
            </a:pPr>
            <a:endParaRPr lang="en-US" sz="2800" dirty="0">
              <a:effectLst>
                <a:outerShdw blurRad="38100" dist="38100" dir="2700000" algn="tl">
                  <a:srgbClr val="666A5C"/>
                </a:outerShdw>
              </a:effectLst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826B9-564C-4C74-963A-2AF9A44EAB42}" type="slidenum">
              <a:rPr lang="en-US"/>
              <a:pPr/>
              <a:t>7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12213" cy="990600"/>
          </a:xfrm>
        </p:spPr>
        <p:txBody>
          <a:bodyPr/>
          <a:lstStyle/>
          <a:p>
            <a:r>
              <a:rPr lang="en-US" sz="3600" dirty="0" smtClean="0">
                <a:solidFill>
                  <a:schemeClr val="tx1"/>
                </a:solidFill>
              </a:rPr>
              <a:t>1.4 </a:t>
            </a:r>
            <a:r>
              <a:rPr lang="en-US" sz="3600" dirty="0">
                <a:solidFill>
                  <a:schemeClr val="tx1"/>
                </a:solidFill>
              </a:rPr>
              <a:t>– TÀI NGUYÊN GĂNG </a:t>
            </a:r>
            <a:r>
              <a:rPr lang="en-US" sz="3600" dirty="0" err="1">
                <a:solidFill>
                  <a:schemeClr val="tx1"/>
                </a:solidFill>
              </a:rPr>
              <a:t>và</a:t>
            </a:r>
            <a:r>
              <a:rPr lang="en-US" sz="3600" dirty="0">
                <a:solidFill>
                  <a:schemeClr val="tx1"/>
                </a:solidFill>
              </a:rPr>
              <a:t> ĐOẠN GĂNG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95400"/>
            <a:ext cx="8540750" cy="5257800"/>
          </a:xfrm>
        </p:spPr>
        <p:txBody>
          <a:bodyPr/>
          <a:lstStyle/>
          <a:p>
            <a:r>
              <a:rPr lang="en-US"/>
              <a:t>Tài nguyên găng: Khả năng phục vụ đồng thời bị hạn chế, thông thường - bằng 1.</a:t>
            </a:r>
          </a:p>
          <a:p>
            <a:r>
              <a:rPr lang="en-US"/>
              <a:t>Ví dụ: Máy in, quá trình bán vé máy bay . . .</a:t>
            </a:r>
          </a:p>
          <a:p>
            <a:r>
              <a:rPr lang="en-US"/>
              <a:t>Đoạn găng (chổ hẹp) của tiến trình,</a:t>
            </a:r>
          </a:p>
          <a:p>
            <a:r>
              <a:rPr lang="en-US"/>
              <a:t>Điều độ tiến trình qua đoạn găng: Tổ chức cho mọi tiến trình qua được chổ hẹp của mình.</a:t>
            </a:r>
          </a:p>
          <a:p>
            <a:r>
              <a:rPr lang="en-US"/>
              <a:t>Giải thuật điều độ phải đảm bảo 4 yêu cầu.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86A58-3C27-4FB2-9209-D4BE073C24A7}" type="slidenum">
              <a:rPr lang="en-US"/>
              <a:pPr/>
              <a:t>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10588" cy="1066800"/>
          </a:xfrm>
        </p:spPr>
        <p:txBody>
          <a:bodyPr/>
          <a:lstStyle/>
          <a:p>
            <a:r>
              <a:rPr lang="en-US"/>
              <a:t>Yêu cầu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371600"/>
            <a:ext cx="854075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i) Đảm bảo tài nguyên găng không phải phục vụ quá khả năng của mình,</a:t>
            </a:r>
          </a:p>
          <a:p>
            <a:pPr>
              <a:lnSpc>
                <a:spcPct val="90000"/>
              </a:lnSpc>
            </a:pPr>
            <a:r>
              <a:rPr lang="en-US"/>
              <a:t>ii) Không để tiến trình nằm vô hạn trong đoạn găng,</a:t>
            </a:r>
          </a:p>
          <a:p>
            <a:pPr>
              <a:lnSpc>
                <a:spcPct val="90000"/>
              </a:lnSpc>
            </a:pPr>
            <a:r>
              <a:rPr lang="en-US"/>
              <a:t>iii) Nếu có xếp hàng chờ thì sớm hay muộn tiến trình cũng qua được đoạn găng,</a:t>
            </a:r>
          </a:p>
          <a:p>
            <a:pPr>
              <a:lnSpc>
                <a:spcPct val="90000"/>
              </a:lnSpc>
            </a:pPr>
            <a:r>
              <a:rPr lang="en-US"/>
              <a:t>iv) Nếu có tiến trình chờ đợi và nếu tài nguyên găng được giải phóng, thì tài nguyên găng phải phục vụ ngay cho tiến trình đang chờ đợi.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CE7C5-763C-4BB5-B1CA-AE1A0362D966}" type="slidenum">
              <a:rPr lang="en-US"/>
              <a:pPr/>
              <a:t>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88962"/>
          </a:xfrm>
        </p:spPr>
        <p:txBody>
          <a:bodyPr>
            <a:normAutofit fontScale="90000"/>
          </a:bodyPr>
          <a:lstStyle/>
          <a:p>
            <a:r>
              <a:rPr lang="en-US" sz="3600">
                <a:solidFill>
                  <a:schemeClr val="tx1"/>
                </a:solidFill>
              </a:rPr>
              <a:t>Công cụ điều độ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219200"/>
            <a:ext cx="8540750" cy="4879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Công cụ điều độ: 2 loại: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Cấp cao</a:t>
            </a:r>
            <a:r>
              <a:rPr lang="en-US"/>
              <a:t>: do hệ thống đảm nhiệm, nằm ngoài tiến trình được điều độ,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hlink"/>
                </a:solidFill>
              </a:rPr>
              <a:t>Cấp thấp</a:t>
            </a:r>
            <a:r>
              <a:rPr lang="en-US"/>
              <a:t>: cài đặt ngay vào trong tiến trình được điều độ.</a:t>
            </a:r>
          </a:p>
          <a:p>
            <a:pPr>
              <a:lnSpc>
                <a:spcPct val="90000"/>
              </a:lnSpc>
            </a:pPr>
            <a:r>
              <a:rPr lang="en-US"/>
              <a:t>Các giải thuật điều độ cấp thấp: </a:t>
            </a:r>
            <a:r>
              <a:rPr lang="en-US" sz="2800">
                <a:solidFill>
                  <a:schemeClr val="hlink"/>
                </a:solidFill>
              </a:rPr>
              <a:t>3 lớp giải</a:t>
            </a:r>
            <a:r>
              <a:rPr lang="en-US"/>
              <a:t> </a:t>
            </a:r>
            <a:r>
              <a:rPr lang="en-US" sz="2800">
                <a:solidFill>
                  <a:schemeClr val="hlink"/>
                </a:solidFill>
              </a:rPr>
              <a:t>thuật</a:t>
            </a:r>
            <a:r>
              <a:rPr lang="en-US"/>
              <a:t>:</a:t>
            </a:r>
          </a:p>
          <a:p>
            <a:pPr lvl="1">
              <a:lnSpc>
                <a:spcPct val="90000"/>
              </a:lnSpc>
            </a:pPr>
            <a:r>
              <a:rPr lang="en-US"/>
              <a:t>Phương pháp khoá trong,</a:t>
            </a:r>
          </a:p>
          <a:p>
            <a:pPr lvl="1">
              <a:lnSpc>
                <a:spcPct val="90000"/>
              </a:lnSpc>
            </a:pPr>
            <a:r>
              <a:rPr lang="en-US"/>
              <a:t>Phương pháp kiểm tra và xác lập,</a:t>
            </a:r>
          </a:p>
          <a:p>
            <a:pPr lvl="1">
              <a:lnSpc>
                <a:spcPct val="90000"/>
              </a:lnSpc>
            </a:pPr>
            <a:r>
              <a:rPr lang="en-US"/>
              <a:t>Kỹ thuật đèn báo.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2962</Words>
  <Application>Microsoft Office PowerPoint</Application>
  <PresentationFormat>On-screen Show (4:3)</PresentationFormat>
  <Paragraphs>516</Paragraphs>
  <Slides>61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3" baseType="lpstr">
      <vt:lpstr>Office Theme</vt:lpstr>
      <vt:lpstr>Visio</vt:lpstr>
      <vt:lpstr>Chương 2 –  QUẢN LÝ TIẾN TRÌNH $1- TiẾN TRÌNH VÀ ĐiỀU ĐỘ TiẾN TRÌNH </vt:lpstr>
      <vt:lpstr>Phân loại</vt:lpstr>
      <vt:lpstr>Phân loại</vt:lpstr>
      <vt:lpstr>Phân loại</vt:lpstr>
      <vt:lpstr>1.3 - BIỂU DIỄN TIẾN TRÌNH SONG SONG</vt:lpstr>
      <vt:lpstr>BIỂU DIỄN</vt:lpstr>
      <vt:lpstr>1.4 – TÀI NGUYÊN GĂNG và ĐOẠN GĂNG</vt:lpstr>
      <vt:lpstr>Yêu cầu</vt:lpstr>
      <vt:lpstr>Công cụ điều độ</vt:lpstr>
      <vt:lpstr>$2 – CÁC GIẢI THUẬT ĐIỀU ĐỘ </vt:lpstr>
      <vt:lpstr>Phương pháp khoá trong</vt:lpstr>
      <vt:lpstr>SƠ ĐỒ NGUYÊN LÝ</vt:lpstr>
      <vt:lpstr>SƠ ĐỒ NGUYÊN LÝ</vt:lpstr>
      <vt:lpstr>SƠ ĐỒ NGUYÊN LÝ</vt:lpstr>
      <vt:lpstr>Giải thuật Dekker</vt:lpstr>
      <vt:lpstr>Giải thuật Dekker</vt:lpstr>
      <vt:lpstr> 2.2 KIỂM TRA VÀ XÁC LẬP (TEST and SET)</vt:lpstr>
      <vt:lpstr>TEST and SET</vt:lpstr>
      <vt:lpstr>TEST and SET</vt:lpstr>
      <vt:lpstr>TEST and SET</vt:lpstr>
      <vt:lpstr>2.3 KỸ THUẬT ĐÈN BÁO</vt:lpstr>
      <vt:lpstr>KỸ THUẬT ĐÈN BÁO</vt:lpstr>
      <vt:lpstr>KỸ THUẬT ĐÈN BÁO</vt:lpstr>
      <vt:lpstr>KỸ THUẬT ĐÈN BÁO</vt:lpstr>
      <vt:lpstr>KỸ THUẬT ĐÈN BÁO</vt:lpstr>
      <vt:lpstr>2.4– CÔNG CỤ ĐIỀU ĐỘ CẤP CAO</vt:lpstr>
      <vt:lpstr>$3 - BẾ TẮC và CHỐNG BẾ TẮC</vt:lpstr>
      <vt:lpstr>BẾ TẮC và CHỐNG BẾ TẮC</vt:lpstr>
      <vt:lpstr>Phòng ngừa</vt:lpstr>
      <vt:lpstr>Phòng ngừa</vt:lpstr>
      <vt:lpstr>Phòng ngừa</vt:lpstr>
      <vt:lpstr>Phòng ngừa</vt:lpstr>
      <vt:lpstr>Phòng ngừa</vt:lpstr>
      <vt:lpstr>DỰ BÁO VÀ TRÁNH</vt:lpstr>
      <vt:lpstr>DỰ BÁO VÀ TRÁNH</vt:lpstr>
      <vt:lpstr>DỰ BÁO VÀ TRÁNH</vt:lpstr>
      <vt:lpstr>DỰ BÁO VÀ TRÁNH</vt:lpstr>
      <vt:lpstr>NHẬN BIẾT VÀ KHẮC PHỤC</vt:lpstr>
      <vt:lpstr>NHẬN BIẾT VÀ KHẮC PHỤC</vt:lpstr>
      <vt:lpstr>$4 – QUẢN LÝ PROCESSOR </vt:lpstr>
      <vt:lpstr>4.1 – PROCESSOR LÔ GÍC </vt:lpstr>
      <vt:lpstr> CÁC TRẠNG THÁI CƠ BẢN CỦA TIẾN TRÌNH </vt:lpstr>
      <vt:lpstr>4.2 VẤN ĐỀ LẬP LỊCH</vt:lpstr>
      <vt:lpstr>VẤN ĐỀ</vt:lpstr>
      <vt:lpstr>VẤN ĐỀ</vt:lpstr>
      <vt:lpstr>VẤN ĐỀ</vt:lpstr>
      <vt:lpstr>VẤN ĐỀ</vt:lpstr>
      <vt:lpstr>4.3 - ĐIỀU ĐỘ THỰC HIỆN TT</vt:lpstr>
      <vt:lpstr>Chế độ một dòng xếp hàng</vt:lpstr>
      <vt:lpstr>Chế độ một dòng xếp hàng</vt:lpstr>
      <vt:lpstr>Chế độ một dòng xếp hàng</vt:lpstr>
      <vt:lpstr>Chế độ một dòng xếp hàng</vt:lpstr>
      <vt:lpstr>Chế độ nhiều dòng xếp hàng</vt:lpstr>
      <vt:lpstr>$5 - GỌI TIẾN TRÌNH</vt:lpstr>
      <vt:lpstr>GỌI TIẾN TRÌNH</vt:lpstr>
      <vt:lpstr>GỌI TIẾN TRÌNH</vt:lpstr>
      <vt:lpstr>$6 - NGẮT và XỬ LÝ NGẮT</vt:lpstr>
      <vt:lpstr>6.2 PHÂN LOẠI NGẮT</vt:lpstr>
      <vt:lpstr>6.3 XỬ LÝ NGẮT</vt:lpstr>
      <vt:lpstr>CT con và CT xử lý ngắt</vt:lpstr>
      <vt:lpstr>6.4 - Xử lý ngắt trong IBM PC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 –  QUẢN LÝ TIẾN TRÌNH (PROCESS)</dc:title>
  <dc:creator>Quochuy</dc:creator>
  <cp:lastModifiedBy>Quochuy</cp:lastModifiedBy>
  <cp:revision>27</cp:revision>
  <dcterms:created xsi:type="dcterms:W3CDTF">2010-01-05T14:12:11Z</dcterms:created>
  <dcterms:modified xsi:type="dcterms:W3CDTF">2010-01-16T03:05:06Z</dcterms:modified>
</cp:coreProperties>
</file>